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1"/>
  </p:notesMasterIdLst>
  <p:handoutMasterIdLst>
    <p:handoutMasterId r:id="rId22"/>
  </p:handoutMasterIdLst>
  <p:sldIdLst>
    <p:sldId id="262" r:id="rId3"/>
    <p:sldId id="372" r:id="rId4"/>
    <p:sldId id="373" r:id="rId5"/>
    <p:sldId id="457" r:id="rId6"/>
    <p:sldId id="374" r:id="rId7"/>
    <p:sldId id="446" r:id="rId8"/>
    <p:sldId id="375" r:id="rId9"/>
    <p:sldId id="445" r:id="rId10"/>
    <p:sldId id="459" r:id="rId11"/>
    <p:sldId id="417" r:id="rId12"/>
    <p:sldId id="376" r:id="rId13"/>
    <p:sldId id="455" r:id="rId14"/>
    <p:sldId id="430" r:id="rId15"/>
    <p:sldId id="473" r:id="rId16"/>
    <p:sldId id="475" r:id="rId17"/>
    <p:sldId id="466" r:id="rId18"/>
    <p:sldId id="464" r:id="rId19"/>
    <p:sldId id="474" r:id="rId2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964" autoAdjust="0"/>
    <p:restoredTop sz="82853" autoAdjust="0"/>
  </p:normalViewPr>
  <p:slideViewPr>
    <p:cSldViewPr snapToGrid="0">
      <p:cViewPr varScale="1">
        <p:scale>
          <a:sx n="88" d="100"/>
          <a:sy n="88" d="100"/>
        </p:scale>
        <p:origin x="798" y="12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5CDB31E0-AA66-49AE-83E5-E873289B0569}" type="datetimeFigureOut">
              <a:rPr lang="en-US" smtClean="0"/>
              <a:t>11/8/2016</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A8ABD923-0319-409C-A823-56F9D97A9F1A}" type="slidenum">
              <a:rPr lang="en-US" smtClean="0"/>
              <a:t>‹#›</a:t>
            </a:fld>
            <a:endParaRPr lang="en-US" dirty="0"/>
          </a:p>
        </p:txBody>
      </p:sp>
    </p:spTree>
    <p:extLst>
      <p:ext uri="{BB962C8B-B14F-4D97-AF65-F5344CB8AC3E}">
        <p14:creationId xmlns:p14="http://schemas.microsoft.com/office/powerpoint/2010/main" val="28321742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BC3425C-C401-4E6B-AFC2-0EB0FDB85D12}" type="datetimeFigureOut">
              <a:rPr lang="en-US" smtClean="0"/>
              <a:t>11/8/2016</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3ACF350-82AE-4204-B09B-A7DFAED0117F}" type="slidenum">
              <a:rPr lang="en-US" smtClean="0"/>
              <a:t>‹#›</a:t>
            </a:fld>
            <a:endParaRPr lang="en-US" dirty="0"/>
          </a:p>
        </p:txBody>
      </p:sp>
    </p:spTree>
    <p:extLst>
      <p:ext uri="{BB962C8B-B14F-4D97-AF65-F5344CB8AC3E}">
        <p14:creationId xmlns:p14="http://schemas.microsoft.com/office/powerpoint/2010/main" val="925119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2</a:t>
            </a:fld>
            <a:endParaRPr lang="en-US" dirty="0"/>
          </a:p>
        </p:txBody>
      </p:sp>
    </p:spTree>
    <p:extLst>
      <p:ext uri="{BB962C8B-B14F-4D97-AF65-F5344CB8AC3E}">
        <p14:creationId xmlns:p14="http://schemas.microsoft.com/office/powerpoint/2010/main" val="32527921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Season Criteria</a:t>
            </a:r>
          </a:p>
          <a:p>
            <a:r>
              <a:rPr lang="en-US" sz="1200" b="0" i="0" u="none" strike="noStrike" kern="1200" dirty="0">
                <a:solidFill>
                  <a:schemeClr val="tx1"/>
                </a:solidFill>
                <a:effectLst/>
                <a:latin typeface="+mn-lt"/>
                <a:ea typeface="+mn-ea"/>
                <a:cs typeface="+mn-cs"/>
              </a:rPr>
              <a:t>1-Wet</a:t>
            </a:r>
            <a:r>
              <a:rPr lang="en-US" sz="1200" b="0" i="0" u="none" strike="noStrike" kern="1200" baseline="0" dirty="0">
                <a:solidFill>
                  <a:schemeClr val="tx1"/>
                </a:solidFill>
                <a:effectLst/>
                <a:latin typeface="+mn-lt"/>
                <a:ea typeface="+mn-ea"/>
                <a:cs typeface="+mn-cs"/>
              </a:rPr>
              <a:t> season (June-Sept)</a:t>
            </a:r>
          </a:p>
          <a:p>
            <a:r>
              <a:rPr lang="en-US" sz="1200" b="0" i="0" u="none" strike="noStrike" kern="1200" baseline="0" dirty="0">
                <a:solidFill>
                  <a:schemeClr val="tx1"/>
                </a:solidFill>
                <a:effectLst/>
                <a:latin typeface="+mn-lt"/>
                <a:ea typeface="+mn-ea"/>
                <a:cs typeface="+mn-cs"/>
              </a:rPr>
              <a:t>2- Dry season (Oct-May)</a:t>
            </a:r>
            <a:endParaRPr lang="en-US" sz="1200" b="0" i="0" u="none" strike="noStrike" kern="1200" dirty="0">
              <a:solidFill>
                <a:schemeClr val="tx1"/>
              </a:solidFill>
              <a:effectLst/>
              <a:latin typeface="+mn-lt"/>
              <a:ea typeface="+mn-ea"/>
              <a:cs typeface="+mn-cs"/>
            </a:endParaRP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Region</a:t>
            </a:r>
            <a:r>
              <a:rPr lang="en-US" dirty="0"/>
              <a:t> </a:t>
            </a:r>
            <a:r>
              <a:rPr lang="en-US" sz="1200" b="0" i="0" u="none" strike="noStrike" kern="1200" dirty="0">
                <a:solidFill>
                  <a:schemeClr val="tx1"/>
                </a:solidFill>
                <a:effectLst/>
                <a:latin typeface="+mn-lt"/>
                <a:ea typeface="+mn-ea"/>
                <a:cs typeface="+mn-cs"/>
              </a:rPr>
              <a:t>and</a:t>
            </a:r>
            <a:r>
              <a:rPr lang="en-US" sz="1200" b="0" i="0" u="none" strike="noStrike" kern="1200" baseline="0" dirty="0">
                <a:solidFill>
                  <a:schemeClr val="tx1"/>
                </a:solidFill>
                <a:effectLst/>
                <a:latin typeface="+mn-lt"/>
                <a:ea typeface="+mn-ea"/>
                <a:cs typeface="+mn-cs"/>
              </a:rPr>
              <a:t> Criteria </a:t>
            </a:r>
          </a:p>
          <a:p>
            <a:r>
              <a:rPr lang="en-US" sz="1200" b="0" i="0" u="none" strike="noStrike" kern="1200" dirty="0">
                <a:solidFill>
                  <a:schemeClr val="tx1"/>
                </a:solidFill>
                <a:effectLst/>
                <a:latin typeface="+mn-lt"/>
                <a:ea typeface="+mn-ea"/>
                <a:cs typeface="+mn-cs"/>
              </a:rPr>
              <a:t>1-</a:t>
            </a:r>
            <a:r>
              <a:rPr lang="en-US" dirty="0"/>
              <a:t> </a:t>
            </a:r>
            <a:r>
              <a:rPr lang="en-US" sz="1200" b="0" i="0" u="none" strike="noStrike" kern="1200" dirty="0">
                <a:solidFill>
                  <a:schemeClr val="tx1"/>
                </a:solidFill>
                <a:effectLst/>
                <a:latin typeface="+mn-lt"/>
                <a:ea typeface="+mn-ea"/>
                <a:cs typeface="+mn-cs"/>
              </a:rPr>
              <a:t>Sites on or contributing to the North Fork of the St. Lucie River; above SE03</a:t>
            </a:r>
            <a:r>
              <a:rPr lang="en-US" dirty="0"/>
              <a:t> </a:t>
            </a:r>
          </a:p>
          <a:p>
            <a:r>
              <a:rPr lang="en-US" sz="1200" b="0" i="0" u="none" strike="noStrike" kern="1200" dirty="0">
                <a:solidFill>
                  <a:schemeClr val="tx1"/>
                </a:solidFill>
                <a:effectLst/>
                <a:latin typeface="+mn-lt"/>
                <a:ea typeface="+mn-ea"/>
                <a:cs typeface="+mn-cs"/>
              </a:rPr>
              <a:t>2- </a:t>
            </a:r>
            <a:r>
              <a:rPr lang="en-US" dirty="0"/>
              <a:t> </a:t>
            </a:r>
            <a:r>
              <a:rPr lang="en-US" sz="1200" b="0" i="0" u="none" strike="noStrike" kern="1200" dirty="0">
                <a:solidFill>
                  <a:schemeClr val="tx1"/>
                </a:solidFill>
                <a:effectLst/>
                <a:latin typeface="+mn-lt"/>
                <a:ea typeface="+mn-ea"/>
                <a:cs typeface="+mn-cs"/>
              </a:rPr>
              <a:t>Sites on or contributing to the South Fork of the St. Lucie River; above SE03</a:t>
            </a:r>
            <a:r>
              <a:rPr lang="en-US" dirty="0"/>
              <a:t> </a:t>
            </a:r>
          </a:p>
          <a:p>
            <a:r>
              <a:rPr lang="en-US" sz="1200" b="0" i="0" u="none" strike="noStrike" kern="1200" dirty="0">
                <a:solidFill>
                  <a:schemeClr val="tx1"/>
                </a:solidFill>
                <a:effectLst/>
                <a:latin typeface="+mn-lt"/>
                <a:ea typeface="+mn-ea"/>
                <a:cs typeface="+mn-cs"/>
              </a:rPr>
              <a:t>3-</a:t>
            </a:r>
            <a:r>
              <a:rPr lang="en-US" dirty="0"/>
              <a:t> </a:t>
            </a:r>
            <a:r>
              <a:rPr lang="en-US" sz="1200" b="0" i="0" u="none" strike="noStrike" kern="1200" dirty="0">
                <a:solidFill>
                  <a:schemeClr val="tx1"/>
                </a:solidFill>
                <a:effectLst/>
                <a:latin typeface="+mn-lt"/>
                <a:ea typeface="+mn-ea"/>
                <a:cs typeface="+mn-cs"/>
              </a:rPr>
              <a:t>Sites on or contributing to the eastern portion of the St. Lucie River below SE03</a:t>
            </a:r>
            <a:r>
              <a:rPr lang="en-US" dirty="0"/>
              <a:t> </a:t>
            </a:r>
          </a:p>
          <a:p>
            <a:endParaRPr lang="en-US" dirty="0"/>
          </a:p>
          <a:p>
            <a:r>
              <a:rPr lang="en-US" sz="1200" b="0" i="0" u="none" strike="noStrike" kern="1200" dirty="0">
                <a:solidFill>
                  <a:schemeClr val="tx1"/>
                </a:solidFill>
                <a:effectLst/>
                <a:latin typeface="+mn-lt"/>
                <a:ea typeface="+mn-ea"/>
                <a:cs typeface="+mn-cs"/>
              </a:rPr>
              <a:t>TN: 19%</a:t>
            </a:r>
            <a:r>
              <a:rPr lang="en-US" dirty="0"/>
              <a:t> </a:t>
            </a:r>
            <a:r>
              <a:rPr lang="en-US" sz="1200" b="0" i="0" u="none" strike="noStrike" kern="1200" dirty="0">
                <a:solidFill>
                  <a:schemeClr val="tx1"/>
                </a:solidFill>
                <a:effectLst/>
                <a:latin typeface="+mn-lt"/>
                <a:ea typeface="+mn-ea"/>
                <a:cs typeface="+mn-cs"/>
              </a:rPr>
              <a:t>5 decreasing trends out of 26 sites; </a:t>
            </a:r>
            <a:r>
              <a:rPr lang="en-US" dirty="0"/>
              <a:t> </a:t>
            </a:r>
            <a:r>
              <a:rPr lang="en-US" sz="1200" b="0" i="0" u="none" strike="noStrike" kern="1200" dirty="0">
                <a:solidFill>
                  <a:schemeClr val="tx1"/>
                </a:solidFill>
                <a:effectLst/>
                <a:latin typeface="+mn-lt"/>
                <a:ea typeface="+mn-ea"/>
                <a:cs typeface="+mn-cs"/>
              </a:rPr>
              <a:t>4%</a:t>
            </a:r>
            <a:r>
              <a:rPr lang="en-US" dirty="0"/>
              <a:t> </a:t>
            </a:r>
            <a:r>
              <a:rPr lang="en-US" sz="1200" b="0" i="0" u="none" strike="noStrike" kern="1200" dirty="0">
                <a:solidFill>
                  <a:schemeClr val="tx1"/>
                </a:solidFill>
                <a:effectLst/>
                <a:latin typeface="+mn-lt"/>
                <a:ea typeface="+mn-ea"/>
                <a:cs typeface="+mn-cs"/>
              </a:rPr>
              <a:t>1 increasing trends out of 26 sites</a:t>
            </a:r>
            <a:r>
              <a:rPr lang="en-US" dirty="0"/>
              <a:t> </a:t>
            </a:r>
          </a:p>
          <a:p>
            <a:r>
              <a:rPr lang="en-US" sz="1200" b="0" i="0" u="none" strike="noStrike" kern="1200" dirty="0">
                <a:solidFill>
                  <a:schemeClr val="tx1"/>
                </a:solidFill>
                <a:effectLst/>
                <a:latin typeface="+mn-lt"/>
                <a:ea typeface="+mn-ea"/>
                <a:cs typeface="+mn-cs"/>
              </a:rPr>
              <a:t>TP: 15%</a:t>
            </a:r>
            <a:r>
              <a:rPr lang="en-US" dirty="0"/>
              <a:t> </a:t>
            </a:r>
            <a:r>
              <a:rPr lang="en-US" sz="1200" b="0" i="0" u="none" strike="noStrike" kern="1200" dirty="0">
                <a:solidFill>
                  <a:schemeClr val="tx1"/>
                </a:solidFill>
                <a:effectLst/>
                <a:latin typeface="+mn-lt"/>
                <a:ea typeface="+mn-ea"/>
                <a:cs typeface="+mn-cs"/>
              </a:rPr>
              <a:t>4 decreasing trends out of 26 sites</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P-values were not</a:t>
            </a:r>
            <a:r>
              <a:rPr lang="en-US" sz="1200" b="0" i="0" u="none" strike="noStrike" kern="1200" baseline="0" dirty="0">
                <a:solidFill>
                  <a:schemeClr val="tx1"/>
                </a:solidFill>
                <a:effectLst/>
                <a:latin typeface="+mn-lt"/>
                <a:ea typeface="+mn-ea"/>
                <a:cs typeface="+mn-cs"/>
              </a:rPr>
              <a:t> corrected for serial correlation </a:t>
            </a:r>
            <a:endParaRPr lang="en-US" dirty="0"/>
          </a:p>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14</a:t>
            </a:fld>
            <a:endParaRPr lang="en-US" dirty="0"/>
          </a:p>
        </p:txBody>
      </p:sp>
    </p:spTree>
    <p:extLst>
      <p:ext uri="{BB962C8B-B14F-4D97-AF65-F5344CB8AC3E}">
        <p14:creationId xmlns:p14="http://schemas.microsoft.com/office/powerpoint/2010/main" val="38079577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15</a:t>
            </a:fld>
            <a:endParaRPr lang="en-US" dirty="0"/>
          </a:p>
        </p:txBody>
      </p:sp>
    </p:spTree>
    <p:extLst>
      <p:ext uri="{BB962C8B-B14F-4D97-AF65-F5344CB8AC3E}">
        <p14:creationId xmlns:p14="http://schemas.microsoft.com/office/powerpoint/2010/main" val="11355869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16</a:t>
            </a:fld>
            <a:endParaRPr lang="en-US" dirty="0"/>
          </a:p>
        </p:txBody>
      </p:sp>
    </p:spTree>
    <p:extLst>
      <p:ext uri="{BB962C8B-B14F-4D97-AF65-F5344CB8AC3E}">
        <p14:creationId xmlns:p14="http://schemas.microsoft.com/office/powerpoint/2010/main" val="6099267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17</a:t>
            </a:fld>
            <a:endParaRPr lang="en-US" dirty="0"/>
          </a:p>
        </p:txBody>
      </p:sp>
    </p:spTree>
    <p:extLst>
      <p:ext uri="{BB962C8B-B14F-4D97-AF65-F5344CB8AC3E}">
        <p14:creationId xmlns:p14="http://schemas.microsoft.com/office/powerpoint/2010/main" val="40195156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P-values were not</a:t>
            </a:r>
            <a:r>
              <a:rPr lang="en-US" sz="1200" b="0" i="0" u="none" strike="noStrike" kern="1200" baseline="0" dirty="0">
                <a:solidFill>
                  <a:schemeClr val="tx1"/>
                </a:solidFill>
                <a:effectLst/>
                <a:latin typeface="+mn-lt"/>
                <a:ea typeface="+mn-ea"/>
                <a:cs typeface="+mn-cs"/>
              </a:rPr>
              <a:t> corrected for serial correlation </a:t>
            </a:r>
            <a:endParaRPr lang="en-US" dirty="0"/>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Season Criteria</a:t>
            </a:r>
          </a:p>
          <a:p>
            <a:r>
              <a:rPr lang="en-US" sz="1200" b="0" i="0" u="none" strike="noStrike" kern="1200" dirty="0">
                <a:solidFill>
                  <a:schemeClr val="tx1"/>
                </a:solidFill>
                <a:effectLst/>
                <a:latin typeface="+mn-lt"/>
                <a:ea typeface="+mn-ea"/>
                <a:cs typeface="+mn-cs"/>
              </a:rPr>
              <a:t>1-Wet</a:t>
            </a:r>
            <a:r>
              <a:rPr lang="en-US" sz="1200" b="0" i="0" u="none" strike="noStrike" kern="1200" baseline="0" dirty="0">
                <a:solidFill>
                  <a:schemeClr val="tx1"/>
                </a:solidFill>
                <a:effectLst/>
                <a:latin typeface="+mn-lt"/>
                <a:ea typeface="+mn-ea"/>
                <a:cs typeface="+mn-cs"/>
              </a:rPr>
              <a:t> season (June-Sept)</a:t>
            </a:r>
          </a:p>
          <a:p>
            <a:r>
              <a:rPr lang="en-US" sz="1200" b="0" i="0" u="none" strike="noStrike" kern="1200" baseline="0" dirty="0">
                <a:solidFill>
                  <a:schemeClr val="tx1"/>
                </a:solidFill>
                <a:effectLst/>
                <a:latin typeface="+mn-lt"/>
                <a:ea typeface="+mn-ea"/>
                <a:cs typeface="+mn-cs"/>
              </a:rPr>
              <a:t>2- Dry season (Oct-May)</a:t>
            </a:r>
            <a:endParaRPr lang="en-US" sz="1200" b="0" i="0" u="none" strike="noStrike" kern="1200" dirty="0">
              <a:solidFill>
                <a:schemeClr val="tx1"/>
              </a:solidFill>
              <a:effectLst/>
              <a:latin typeface="+mn-lt"/>
              <a:ea typeface="+mn-ea"/>
              <a:cs typeface="+mn-cs"/>
            </a:endParaRP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Region</a:t>
            </a:r>
            <a:r>
              <a:rPr lang="en-US" dirty="0"/>
              <a:t> </a:t>
            </a:r>
            <a:r>
              <a:rPr lang="en-US" sz="1200" b="0" i="0" u="none" strike="noStrike" kern="1200" dirty="0">
                <a:solidFill>
                  <a:schemeClr val="tx1"/>
                </a:solidFill>
                <a:effectLst/>
                <a:latin typeface="+mn-lt"/>
                <a:ea typeface="+mn-ea"/>
                <a:cs typeface="+mn-cs"/>
              </a:rPr>
              <a:t>and</a:t>
            </a:r>
            <a:r>
              <a:rPr lang="en-US" sz="1200" b="0" i="0" u="none" strike="noStrike" kern="1200" baseline="0" dirty="0">
                <a:solidFill>
                  <a:schemeClr val="tx1"/>
                </a:solidFill>
                <a:effectLst/>
                <a:latin typeface="+mn-lt"/>
                <a:ea typeface="+mn-ea"/>
                <a:cs typeface="+mn-cs"/>
              </a:rPr>
              <a:t> Criteria </a:t>
            </a:r>
          </a:p>
          <a:p>
            <a:r>
              <a:rPr lang="en-US" sz="1200" b="0" i="0" u="none" strike="noStrike" kern="1200" dirty="0">
                <a:solidFill>
                  <a:schemeClr val="tx1"/>
                </a:solidFill>
                <a:effectLst/>
                <a:latin typeface="+mn-lt"/>
                <a:ea typeface="+mn-ea"/>
                <a:cs typeface="+mn-cs"/>
              </a:rPr>
              <a:t>1-</a:t>
            </a:r>
            <a:r>
              <a:rPr lang="en-US" dirty="0"/>
              <a:t> </a:t>
            </a:r>
            <a:r>
              <a:rPr lang="en-US" sz="1200" b="0" i="0" u="none" strike="noStrike" kern="1200" dirty="0">
                <a:solidFill>
                  <a:schemeClr val="tx1"/>
                </a:solidFill>
                <a:effectLst/>
                <a:latin typeface="+mn-lt"/>
                <a:ea typeface="+mn-ea"/>
                <a:cs typeface="+mn-cs"/>
              </a:rPr>
              <a:t>Sites on or contributing to the North Fork of the St. Lucie River; above SE03</a:t>
            </a:r>
            <a:r>
              <a:rPr lang="en-US" dirty="0"/>
              <a:t> </a:t>
            </a:r>
          </a:p>
          <a:p>
            <a:r>
              <a:rPr lang="en-US" sz="1200" b="0" i="0" u="none" strike="noStrike" kern="1200" dirty="0">
                <a:solidFill>
                  <a:schemeClr val="tx1"/>
                </a:solidFill>
                <a:effectLst/>
                <a:latin typeface="+mn-lt"/>
                <a:ea typeface="+mn-ea"/>
                <a:cs typeface="+mn-cs"/>
              </a:rPr>
              <a:t>2- </a:t>
            </a:r>
            <a:r>
              <a:rPr lang="en-US" dirty="0"/>
              <a:t> </a:t>
            </a:r>
            <a:r>
              <a:rPr lang="en-US" sz="1200" b="0" i="0" u="none" strike="noStrike" kern="1200" dirty="0">
                <a:solidFill>
                  <a:schemeClr val="tx1"/>
                </a:solidFill>
                <a:effectLst/>
                <a:latin typeface="+mn-lt"/>
                <a:ea typeface="+mn-ea"/>
                <a:cs typeface="+mn-cs"/>
              </a:rPr>
              <a:t>Sites on or contributing to the South Fork of the St. Lucie River; above SE03</a:t>
            </a:r>
            <a:r>
              <a:rPr lang="en-US" dirty="0"/>
              <a:t> </a:t>
            </a:r>
          </a:p>
          <a:p>
            <a:r>
              <a:rPr lang="en-US" sz="1200" b="0" i="0" u="none" strike="noStrike" kern="1200" dirty="0">
                <a:solidFill>
                  <a:schemeClr val="tx1"/>
                </a:solidFill>
                <a:effectLst/>
                <a:latin typeface="+mn-lt"/>
                <a:ea typeface="+mn-ea"/>
                <a:cs typeface="+mn-cs"/>
              </a:rPr>
              <a:t>3-</a:t>
            </a:r>
            <a:r>
              <a:rPr lang="en-US" dirty="0"/>
              <a:t> </a:t>
            </a:r>
            <a:r>
              <a:rPr lang="en-US" sz="1200" b="0" i="0" u="none" strike="noStrike" kern="1200" dirty="0">
                <a:solidFill>
                  <a:schemeClr val="tx1"/>
                </a:solidFill>
                <a:effectLst/>
                <a:latin typeface="+mn-lt"/>
                <a:ea typeface="+mn-ea"/>
                <a:cs typeface="+mn-cs"/>
              </a:rPr>
              <a:t>Sites on or contributing to the eastern portion of the St. Lucie River below SE03</a:t>
            </a:r>
            <a:r>
              <a:rPr lang="en-US" dirty="0"/>
              <a:t> </a:t>
            </a:r>
          </a:p>
          <a:p>
            <a:endParaRPr lang="en-US" dirty="0"/>
          </a:p>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18</a:t>
            </a:fld>
            <a:endParaRPr lang="en-US" dirty="0"/>
          </a:p>
        </p:txBody>
      </p:sp>
    </p:spTree>
    <p:extLst>
      <p:ext uri="{BB962C8B-B14F-4D97-AF65-F5344CB8AC3E}">
        <p14:creationId xmlns:p14="http://schemas.microsoft.com/office/powerpoint/2010/main" val="20412694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4</a:t>
            </a:fld>
            <a:endParaRPr lang="en-US" dirty="0"/>
          </a:p>
        </p:txBody>
      </p:sp>
    </p:spTree>
    <p:extLst>
      <p:ext uri="{BB962C8B-B14F-4D97-AF65-F5344CB8AC3E}">
        <p14:creationId xmlns:p14="http://schemas.microsoft.com/office/powerpoint/2010/main" val="32839988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5</a:t>
            </a:fld>
            <a:endParaRPr lang="en-US" dirty="0"/>
          </a:p>
        </p:txBody>
      </p:sp>
    </p:spTree>
    <p:extLst>
      <p:ext uri="{BB962C8B-B14F-4D97-AF65-F5344CB8AC3E}">
        <p14:creationId xmlns:p14="http://schemas.microsoft.com/office/powerpoint/2010/main" val="36329406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Temporary suspensions or alterations to frequencies</a:t>
            </a:r>
            <a:r>
              <a:rPr lang="en-US" baseline="0" dirty="0"/>
              <a:t> less than one year did not affect Tier classifications. </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6</a:t>
            </a:fld>
            <a:endParaRPr lang="en-US" dirty="0"/>
          </a:p>
        </p:txBody>
      </p:sp>
    </p:spTree>
    <p:extLst>
      <p:ext uri="{BB962C8B-B14F-4D97-AF65-F5344CB8AC3E}">
        <p14:creationId xmlns:p14="http://schemas.microsoft.com/office/powerpoint/2010/main" val="10754779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7</a:t>
            </a:fld>
            <a:endParaRPr lang="en-US" dirty="0"/>
          </a:p>
        </p:txBody>
      </p:sp>
    </p:spTree>
    <p:extLst>
      <p:ext uri="{BB962C8B-B14F-4D97-AF65-F5344CB8AC3E}">
        <p14:creationId xmlns:p14="http://schemas.microsoft.com/office/powerpoint/2010/main" val="23029610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TS analysis: </a:t>
            </a:r>
            <a:r>
              <a:rPr lang="en-US" sz="1200" kern="1200" dirty="0">
                <a:solidFill>
                  <a:schemeClr val="tx1"/>
                </a:solidFill>
                <a:effectLst/>
                <a:latin typeface="+mn-lt"/>
                <a:ea typeface="+mn-ea"/>
                <a:cs typeface="+mn-cs"/>
              </a:rPr>
              <a:t> To detect any obvious temporal/seasonal trends and potential outliers</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ACF + CCF: we generated auto-correlation and cross-correlation graphs to identify any potential cyclic or temporal behavior within a time-series for a given parameter or to determine similarities between observed time-series at SE03 (compliance station) and other river or watershed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sites. Auto-correlation graphs plot correlation values between a</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data point and the values observed at the same site after a certain lag time. Similarly cross-correlation graphs allow plotting correlation between a</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data point and the values observed at another site after a certain lag. Cross-correlation graphs are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useful in identifying how water quality parameters are correlated at different lag times. Different from a linear correlation since those are usually coincident</a:t>
            </a:r>
            <a:r>
              <a:rPr lang="en-US" sz="1200" kern="1200" baseline="0" dirty="0">
                <a:solidFill>
                  <a:schemeClr val="tx1"/>
                </a:solidFill>
                <a:effectLst/>
                <a:latin typeface="+mn-lt"/>
                <a:ea typeface="+mn-ea"/>
                <a:cs typeface="+mn-cs"/>
              </a:rPr>
              <a:t> time steps or purposely lagged based on a known physical or biological process.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effectLst/>
                <a:latin typeface="+mn-lt"/>
                <a:ea typeface="+mn-ea"/>
                <a:cs typeface="+mn-cs"/>
              </a:rPr>
              <a:t>PCA: multivariate statistical analysis (nonparametric) method to understand the temporal and spatial variability of WQ parameters and to determine patterns and interactions across all of the stations using TN and TP as parameters.  PCA (similar to cluster analysis) can be used to classify stations into groups that share similar characteristics or properties. We went a step further to optimize the results by following the PCA with a rotation called </a:t>
            </a:r>
            <a:r>
              <a:rPr lang="en-US" sz="1200" kern="1200" baseline="0" dirty="0" err="1">
                <a:solidFill>
                  <a:schemeClr val="tx1"/>
                </a:solidFill>
                <a:effectLst/>
                <a:latin typeface="+mn-lt"/>
                <a:ea typeface="+mn-ea"/>
                <a:cs typeface="+mn-cs"/>
              </a:rPr>
              <a:t>varimax</a:t>
            </a:r>
            <a:r>
              <a:rPr lang="en-US" sz="1200" kern="1200" baseline="0" dirty="0">
                <a:solidFill>
                  <a:schemeClr val="tx1"/>
                </a:solidFill>
                <a:effectLst/>
                <a:latin typeface="+mn-lt"/>
                <a:ea typeface="+mn-ea"/>
                <a:cs typeface="+mn-cs"/>
              </a:rPr>
              <a:t>, which is used to simplify the PCA results. It maximizes the sum of the variances of the squared loadings (squared </a:t>
            </a:r>
            <a:r>
              <a:rPr lang="en-US" sz="1200" b="0" i="0" kern="1200" dirty="0">
                <a:solidFill>
                  <a:schemeClr val="tx1"/>
                </a:solidFill>
                <a:effectLst/>
                <a:latin typeface="+mn-lt"/>
                <a:ea typeface="+mn-ea"/>
                <a:cs typeface="+mn-cs"/>
              </a:rPr>
              <a:t>correlations between variables and factors)</a:t>
            </a:r>
            <a:r>
              <a:rPr lang="en-US" sz="1200" kern="1200" baseline="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Future work: The cross-correlation graphs could</a:t>
            </a:r>
            <a:r>
              <a:rPr lang="en-US" sz="1200" kern="1200" baseline="0" dirty="0">
                <a:solidFill>
                  <a:schemeClr val="tx1"/>
                </a:solidFill>
                <a:effectLst/>
                <a:latin typeface="+mn-lt"/>
                <a:ea typeface="+mn-ea"/>
                <a:cs typeface="+mn-cs"/>
              </a:rPr>
              <a:t> be</a:t>
            </a:r>
            <a:r>
              <a:rPr lang="en-US" sz="1200" kern="1200" dirty="0">
                <a:solidFill>
                  <a:schemeClr val="tx1"/>
                </a:solidFill>
                <a:effectLst/>
                <a:latin typeface="+mn-lt"/>
                <a:ea typeface="+mn-ea"/>
                <a:cs typeface="+mn-cs"/>
              </a:rPr>
              <a:t> useful in identifying how flow patterns influence water quality parameters. For instance, a cross-correlation graph indicating a high degree of correlation between a given point and one that lags by five days might indicate a time-of-flow from adjacent site to site of interest of approximately five days. Recommend conducting flow vs. TN and TP concentrations at coincident</a:t>
            </a:r>
            <a:r>
              <a:rPr lang="en-US" sz="1200" kern="1200" baseline="0" dirty="0">
                <a:solidFill>
                  <a:schemeClr val="tx1"/>
                </a:solidFill>
                <a:effectLst/>
                <a:latin typeface="+mn-lt"/>
                <a:ea typeface="+mn-ea"/>
                <a:cs typeface="+mn-cs"/>
              </a:rPr>
              <a:t> or different sites that are hydraulically connected within reason.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8</a:t>
            </a:fld>
            <a:endParaRPr lang="en-US" dirty="0"/>
          </a:p>
        </p:txBody>
      </p:sp>
    </p:spTree>
    <p:extLst>
      <p:ext uri="{BB962C8B-B14F-4D97-AF65-F5344CB8AC3E}">
        <p14:creationId xmlns:p14="http://schemas.microsoft.com/office/powerpoint/2010/main" val="28539784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9</a:t>
            </a:fld>
            <a:endParaRPr lang="en-US" dirty="0"/>
          </a:p>
        </p:txBody>
      </p:sp>
    </p:spTree>
    <p:extLst>
      <p:ext uri="{BB962C8B-B14F-4D97-AF65-F5344CB8AC3E}">
        <p14:creationId xmlns:p14="http://schemas.microsoft.com/office/powerpoint/2010/main" val="5089394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Textbook example of seasonality</a:t>
            </a:r>
            <a:r>
              <a:rPr lang="en-US" baseline="0" dirty="0"/>
              <a:t> at Gordy Rd. </a:t>
            </a:r>
          </a:p>
          <a:p>
            <a:endParaRPr lang="en-US" baseline="0" dirty="0"/>
          </a:p>
          <a:p>
            <a:r>
              <a:rPr lang="en-US" baseline="0" dirty="0"/>
              <a:t>Very strong annual seasonal pattern</a:t>
            </a:r>
          </a:p>
          <a:p>
            <a:endParaRPr lang="en-US" baseline="0" dirty="0"/>
          </a:p>
          <a:p>
            <a:r>
              <a:rPr lang="en-US" baseline="0" dirty="0"/>
              <a:t>Inverse relationship on a SEMI-ANNUAL trend, happens every 6 months</a:t>
            </a:r>
          </a:p>
          <a:p>
            <a:endParaRPr lang="en-US" baseline="0" dirty="0"/>
          </a:p>
          <a:p>
            <a:r>
              <a:rPr lang="en-US" baseline="0" dirty="0"/>
              <a:t>Positive trend today will be negative 6 months from now. </a:t>
            </a:r>
          </a:p>
          <a:p>
            <a:endParaRPr lang="en-US" baseline="0" dirty="0"/>
          </a:p>
          <a:p>
            <a:r>
              <a:rPr lang="en-US" baseline="0" dirty="0"/>
              <a:t>This indicates a natural cycle </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10</a:t>
            </a:fld>
            <a:endParaRPr lang="en-US" dirty="0"/>
          </a:p>
        </p:txBody>
      </p:sp>
    </p:spTree>
    <p:extLst>
      <p:ext uri="{BB962C8B-B14F-4D97-AF65-F5344CB8AC3E}">
        <p14:creationId xmlns:p14="http://schemas.microsoft.com/office/powerpoint/2010/main" val="29543169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13</a:t>
            </a:fld>
            <a:endParaRPr lang="en-US" dirty="0"/>
          </a:p>
        </p:txBody>
      </p:sp>
    </p:spTree>
    <p:extLst>
      <p:ext uri="{BB962C8B-B14F-4D97-AF65-F5344CB8AC3E}">
        <p14:creationId xmlns:p14="http://schemas.microsoft.com/office/powerpoint/2010/main" val="30591124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34890"/>
            <a:ext cx="7772400" cy="547006"/>
          </a:xfrm>
        </p:spPr>
        <p:txBody>
          <a:bodyPr anchor="b">
            <a:normAutofit/>
          </a:bodyPr>
          <a:lstStyle>
            <a:lvl1pPr algn="ctr">
              <a:defRPr sz="28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143000" y="2473779"/>
            <a:ext cx="6858000" cy="202474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597732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864859"/>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2090057"/>
            <a:ext cx="4629150" cy="377099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3465059"/>
            <a:ext cx="2949178" cy="240392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975429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090057"/>
            <a:ext cx="7886700" cy="356779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36905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139043"/>
            <a:ext cx="1971675" cy="349431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39043"/>
            <a:ext cx="5800725" cy="349431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535073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4BFB291-4125-411A-9AEF-085E4C75639C}" type="datetime1">
              <a:rPr lang="en-US" smtClean="0"/>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805529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DB7EE6-1B5E-4476-A47F-F921151C9BB7}" type="datetime1">
              <a:rPr lang="en-US" smtClean="0"/>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9151201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75CC56-A85C-40D5-A084-9A7922382A7F}" type="datetime1">
              <a:rPr lang="en-US" smtClean="0"/>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4474562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15D8C0C-8B99-4EEE-8CA6-E0A3A5935080}" type="datetime1">
              <a:rPr lang="en-US" smtClean="0"/>
              <a:t>11/8/2016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8283863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57250" y="155121"/>
            <a:ext cx="7659688" cy="1029379"/>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C718232-338F-42E0-9C31-FCB890EDDD82}" type="datetime1">
              <a:rPr lang="en-US" smtClean="0"/>
              <a:t>11/8/2016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5470198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7E71531-73F8-45F4-89D3-D3785184EFB8}" type="datetime1">
              <a:rPr lang="en-US" smtClean="0"/>
              <a:t>11/8/2016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18848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2AB85A-2C90-451B-91B5-C20DAED8BE53}" type="datetime1">
              <a:rPr lang="en-US" smtClean="0"/>
              <a:t>11/8/2016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619446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14551"/>
            <a:ext cx="7772400" cy="914400"/>
          </a:xfrm>
        </p:spPr>
        <p:txBody>
          <a:bodyPr anchor="b">
            <a:noAutofit/>
          </a:bodyPr>
          <a:lstStyle>
            <a:lvl1pPr algn="ctr">
              <a:defRPr sz="400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1143000" y="3642866"/>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9969221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244473"/>
            <a:ext cx="7885112" cy="686254"/>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1102179"/>
            <a:ext cx="4629150" cy="47588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B951675-112E-45A9-819E-40E74AF886DC}" type="datetime1">
              <a:rPr lang="en-US" smtClean="0"/>
              <a:t>11/8/2016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4752642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32659"/>
            <a:ext cx="7885112" cy="955221"/>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1102179"/>
            <a:ext cx="4629150" cy="475887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6F394E7-7CCC-4D51-8EEC-D75FA6FBD04A}" type="datetime1">
              <a:rPr lang="en-US" smtClean="0"/>
              <a:t>11/8/2016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8666589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906236" y="179615"/>
            <a:ext cx="7609114" cy="1012371"/>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4F38B5-9B39-490D-9EF2-A7E7390DA0F9}" type="datetime1">
              <a:rPr lang="en-US" smtClean="0"/>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0479906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8507"/>
            <a:ext cx="1971675" cy="5058456"/>
          </a:xfrm>
        </p:spPr>
        <p:txBody>
          <a:bodyPr vert="eaVert"/>
          <a:lstStyle>
            <a:lvl1pPr algn="l">
              <a:defRPr>
                <a:solidFill>
                  <a:schemeClr val="tx1"/>
                </a:solidFill>
              </a:defRPr>
            </a:lvl1pPr>
          </a:lstStyle>
          <a:p>
            <a:r>
              <a:rPr lang="en-US" dirty="0"/>
              <a:t>Click to edit Master title style</a:t>
            </a:r>
          </a:p>
        </p:txBody>
      </p:sp>
      <p:sp>
        <p:nvSpPr>
          <p:cNvPr id="3" name="Vertical Text Placeholder 2"/>
          <p:cNvSpPr>
            <a:spLocks noGrp="1"/>
          </p:cNvSpPr>
          <p:nvPr>
            <p:ph type="body" orient="vert" idx="1"/>
          </p:nvPr>
        </p:nvSpPr>
        <p:spPr>
          <a:xfrm>
            <a:off x="628650" y="1118507"/>
            <a:ext cx="5762625" cy="50584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E6D6A91-C69E-46E7-9614-D1CE06AB6BD2}" type="datetime1">
              <a:rPr lang="en-US" smtClean="0"/>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12298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47639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192118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2179863"/>
            <a:ext cx="3886200" cy="3997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79863"/>
            <a:ext cx="3886200" cy="3997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60688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0"/>
            <a:ext cx="7886700" cy="826860"/>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996165"/>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90157"/>
            <a:ext cx="3868340" cy="3299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996165"/>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90157"/>
            <a:ext cx="3887391" cy="3299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88500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555634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5770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51264"/>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2081893"/>
            <a:ext cx="4629150" cy="377915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3633106"/>
            <a:ext cx="2949178" cy="223588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934355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40820"/>
            <a:ext cx="7886700" cy="72662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2090057"/>
            <a:ext cx="7886700" cy="408690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91788868"/>
      </p:ext>
    </p:extLst>
  </p:cSld>
  <p:clrMap bg1="lt1" tx1="dk1" bg2="lt2" tx2="dk2" accent1="accent1" accent2="accent2" accent3="accent3" accent4="accent4" accent5="accent5" accent6="accent6" hlink="hlink" folHlink="folHlink"/>
  <p:sldLayoutIdLst>
    <p:sldLayoutId id="214748368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hdr="0"/>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6236" y="0"/>
            <a:ext cx="7609114"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495138"/>
            <a:ext cx="2057400" cy="365125"/>
          </a:xfrm>
          <a:prstGeom prst="rect">
            <a:avLst/>
          </a:prstGeom>
        </p:spPr>
        <p:txBody>
          <a:bodyPr vert="horz" lIns="91440" tIns="45720" rIns="91440" bIns="45720" rtlCol="0" anchor="ctr"/>
          <a:lstStyle>
            <a:lvl1pPr algn="l">
              <a:defRPr sz="1200" b="1">
                <a:solidFill>
                  <a:schemeClr val="bg1"/>
                </a:solidFill>
              </a:defRPr>
            </a:lvl1pPr>
          </a:lstStyle>
          <a:p>
            <a:fld id="{FD55483B-5A0B-4A27-9C94-18B93AEFE92B}" type="datetime1">
              <a:rPr lang="en-US" smtClean="0"/>
              <a:t>11/8/2016</a:t>
            </a:fld>
            <a:endParaRPr lang="en-US" dirty="0"/>
          </a:p>
        </p:txBody>
      </p:sp>
      <p:sp>
        <p:nvSpPr>
          <p:cNvPr id="5" name="Footer Placeholder 4"/>
          <p:cNvSpPr>
            <a:spLocks noGrp="1"/>
          </p:cNvSpPr>
          <p:nvPr>
            <p:ph type="ftr" sz="quarter" idx="3"/>
          </p:nvPr>
        </p:nvSpPr>
        <p:spPr>
          <a:xfrm>
            <a:off x="3028950" y="6495138"/>
            <a:ext cx="3086100" cy="365125"/>
          </a:xfrm>
          <a:prstGeom prst="rect">
            <a:avLst/>
          </a:prstGeom>
        </p:spPr>
        <p:txBody>
          <a:bodyPr vert="horz" lIns="91440" tIns="45720" rIns="91440" bIns="45720" rtlCol="0" anchor="ctr"/>
          <a:lstStyle>
            <a:lvl1pPr algn="ctr">
              <a:defRPr sz="1200" b="1">
                <a:solidFill>
                  <a:schemeClr val="bg1"/>
                </a:solidFill>
              </a:defRPr>
            </a:lvl1pPr>
          </a:lstStyle>
          <a:p>
            <a:endParaRPr lang="en-US" dirty="0"/>
          </a:p>
        </p:txBody>
      </p:sp>
      <p:sp>
        <p:nvSpPr>
          <p:cNvPr id="6" name="Slide Number Placeholder 5"/>
          <p:cNvSpPr>
            <a:spLocks noGrp="1"/>
          </p:cNvSpPr>
          <p:nvPr>
            <p:ph type="sldNum" sz="quarter" idx="4"/>
          </p:nvPr>
        </p:nvSpPr>
        <p:spPr>
          <a:xfrm>
            <a:off x="6457950" y="6495138"/>
            <a:ext cx="2057400" cy="365125"/>
          </a:xfrm>
          <a:prstGeom prst="rect">
            <a:avLst/>
          </a:prstGeom>
        </p:spPr>
        <p:txBody>
          <a:bodyPr vert="horz" lIns="91440" tIns="45720" rIns="91440" bIns="45720" rtlCol="0" anchor="ctr"/>
          <a:lstStyle>
            <a:lvl1pPr algn="r">
              <a:defRPr sz="1200" b="1">
                <a:solidFill>
                  <a:schemeClr val="bg1"/>
                </a:solidFill>
              </a:defRPr>
            </a:lvl1pPr>
          </a:lstStyle>
          <a:p>
            <a:fld id="{77BC0C64-94FA-44B3-9573-88BE3BEAC041}" type="slidenum">
              <a:rPr lang="en-US" smtClean="0"/>
              <a:pPr/>
              <a:t>‹#›</a:t>
            </a:fld>
            <a:endParaRPr lang="en-US" dirty="0"/>
          </a:p>
        </p:txBody>
      </p:sp>
    </p:spTree>
    <p:extLst>
      <p:ext uri="{BB962C8B-B14F-4D97-AF65-F5344CB8AC3E}">
        <p14:creationId xmlns:p14="http://schemas.microsoft.com/office/powerpoint/2010/main" val="42747218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p:txStyles>
    <p:titleStyle>
      <a:lvl1pPr algn="ctr"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18.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11.emf"/></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image" Target="../media/image13.JPG"/></Relationships>
</file>

<file path=ppt/slides/_rels/slide1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14.xml"/><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18.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47406" y="4457477"/>
            <a:ext cx="4572000" cy="1200329"/>
          </a:xfrm>
          <a:prstGeom prst="rect">
            <a:avLst/>
          </a:prstGeom>
        </p:spPr>
        <p:txBody>
          <a:bodyPr>
            <a:spAutoFit/>
          </a:bodyPr>
          <a:lstStyle/>
          <a:p>
            <a:pPr algn="ctr"/>
            <a:r>
              <a:rPr lang="en-US" sz="2400" dirty="0">
                <a:solidFill>
                  <a:srgbClr val="254061"/>
                </a:solidFill>
                <a:cs typeface="Arial" charset="0"/>
              </a:rPr>
              <a:t>Mary Szafraniec, PhD</a:t>
            </a:r>
          </a:p>
          <a:p>
            <a:pPr algn="ctr"/>
            <a:r>
              <a:rPr lang="en-US" sz="2400" dirty="0">
                <a:solidFill>
                  <a:srgbClr val="254061"/>
                </a:solidFill>
                <a:cs typeface="Arial" charset="0"/>
              </a:rPr>
              <a:t>Amec Foster Wheeler</a:t>
            </a:r>
          </a:p>
          <a:p>
            <a:pPr algn="ctr"/>
            <a:r>
              <a:rPr lang="en-US" sz="2400" dirty="0">
                <a:solidFill>
                  <a:srgbClr val="254061"/>
                </a:solidFill>
                <a:cs typeface="Arial" charset="0"/>
              </a:rPr>
              <a:t>Mary.Szafraniec@amecfw.com</a:t>
            </a:r>
          </a:p>
        </p:txBody>
      </p:sp>
      <p:sp>
        <p:nvSpPr>
          <p:cNvPr id="5" name="TextBox 3"/>
          <p:cNvSpPr txBox="1">
            <a:spLocks noChangeArrowheads="1"/>
          </p:cNvSpPr>
          <p:nvPr/>
        </p:nvSpPr>
        <p:spPr bwMode="auto">
          <a:xfrm>
            <a:off x="1743075" y="1561653"/>
            <a:ext cx="6629400" cy="523875"/>
          </a:xfrm>
          <a:prstGeom prst="rect">
            <a:avLst/>
          </a:prstGeom>
          <a:noFill/>
          <a:ln w="9525">
            <a:noFill/>
            <a:miter lim="800000"/>
            <a:headEnd/>
            <a:tailEnd/>
          </a:ln>
        </p:spPr>
        <p:txBody>
          <a:bodyPr>
            <a:spAutoFit/>
          </a:bodyPr>
          <a:lstStyle/>
          <a:p>
            <a:pPr algn="ctr"/>
            <a:r>
              <a:rPr lang="en-US" sz="2800" dirty="0">
                <a:solidFill>
                  <a:schemeClr val="bg1"/>
                </a:solidFill>
                <a:cs typeface="Arial" charset="0"/>
              </a:rPr>
              <a:t>Water Quality Restoration Program</a:t>
            </a:r>
          </a:p>
        </p:txBody>
      </p:sp>
      <p:sp>
        <p:nvSpPr>
          <p:cNvPr id="3" name="Rectangle 2"/>
          <p:cNvSpPr/>
          <p:nvPr/>
        </p:nvSpPr>
        <p:spPr>
          <a:xfrm>
            <a:off x="190500" y="2085528"/>
            <a:ext cx="8782050" cy="2308324"/>
          </a:xfrm>
          <a:prstGeom prst="rect">
            <a:avLst/>
          </a:prstGeom>
        </p:spPr>
        <p:txBody>
          <a:bodyPr wrap="square">
            <a:spAutoFit/>
          </a:bodyPr>
          <a:lstStyle/>
          <a:p>
            <a:pPr algn="ctr"/>
            <a:r>
              <a:rPr lang="en-US" sz="3600" b="1" dirty="0">
                <a:solidFill>
                  <a:srgbClr val="000066"/>
                </a:solidFill>
                <a:latin typeface="Arial" charset="0"/>
                <a:cs typeface="Arial" charset="0"/>
              </a:rPr>
              <a:t>St. Lucie River </a:t>
            </a:r>
          </a:p>
          <a:p>
            <a:pPr lvl="0" algn="ctr" fontAlgn="base">
              <a:spcBef>
                <a:spcPct val="0"/>
              </a:spcBef>
              <a:spcAft>
                <a:spcPct val="0"/>
              </a:spcAft>
            </a:pPr>
            <a:r>
              <a:rPr lang="en-US" sz="3600" b="1" dirty="0">
                <a:solidFill>
                  <a:srgbClr val="000066"/>
                </a:solidFill>
                <a:latin typeface="Arial" charset="0"/>
                <a:cs typeface="Arial" charset="0"/>
              </a:rPr>
              <a:t>Water Quality Prioritization and Data Analysis</a:t>
            </a:r>
          </a:p>
          <a:p>
            <a:pPr lvl="0" algn="ctr" fontAlgn="base">
              <a:spcBef>
                <a:spcPct val="0"/>
              </a:spcBef>
              <a:spcAft>
                <a:spcPct val="0"/>
              </a:spcAft>
            </a:pPr>
            <a:r>
              <a:rPr lang="en-US" sz="3600" b="1" dirty="0">
                <a:solidFill>
                  <a:srgbClr val="000066"/>
                </a:solidFill>
                <a:latin typeface="Arial" charset="0"/>
                <a:cs typeface="Arial" charset="0"/>
              </a:rPr>
              <a:t>October 26, 2016</a:t>
            </a:r>
          </a:p>
        </p:txBody>
      </p:sp>
    </p:spTree>
    <p:extLst>
      <p:ext uri="{BB962C8B-B14F-4D97-AF65-F5344CB8AC3E}">
        <p14:creationId xmlns:p14="http://schemas.microsoft.com/office/powerpoint/2010/main" val="33217986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1705" y="0"/>
            <a:ext cx="7609114" cy="1325563"/>
          </a:xfrm>
        </p:spPr>
        <p:txBody>
          <a:bodyPr>
            <a:normAutofit/>
          </a:bodyPr>
          <a:lstStyle/>
          <a:p>
            <a:r>
              <a:rPr lang="en-US" sz="3600" dirty="0"/>
              <a:t>Autocorrelation Function Results</a:t>
            </a:r>
          </a:p>
        </p:txBody>
      </p:sp>
      <p:sp>
        <p:nvSpPr>
          <p:cNvPr id="4" name="Slide Number Placeholder 3"/>
          <p:cNvSpPr>
            <a:spLocks noGrp="1"/>
          </p:cNvSpPr>
          <p:nvPr>
            <p:ph type="sldNum" sz="quarter" idx="12"/>
          </p:nvPr>
        </p:nvSpPr>
        <p:spPr>
          <a:prstGeom prst="rect">
            <a:avLst/>
          </a:prstGeom>
        </p:spPr>
        <p:txBody>
          <a:bodyPr/>
          <a:lstStyle/>
          <a:p>
            <a:fld id="{D9515C9C-B0D4-49C7-83C7-4BF66E55645D}" type="slidenum">
              <a:rPr lang="en-US" smtClean="0"/>
              <a:pPr/>
              <a:t>10</a:t>
            </a:fld>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66" y="1156229"/>
            <a:ext cx="4589624" cy="4582794"/>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60710" y="1156229"/>
            <a:ext cx="4583290" cy="4576469"/>
          </a:xfrm>
          <a:prstGeom prst="rect">
            <a:avLst/>
          </a:prstGeom>
        </p:spPr>
      </p:pic>
    </p:spTree>
    <p:extLst>
      <p:ext uri="{BB962C8B-B14F-4D97-AF65-F5344CB8AC3E}">
        <p14:creationId xmlns:p14="http://schemas.microsoft.com/office/powerpoint/2010/main" val="20028374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6553200" y="6492875"/>
            <a:ext cx="2133600" cy="365125"/>
          </a:xfrm>
          <a:prstGeom prst="rect">
            <a:avLst/>
          </a:prstGeom>
        </p:spPr>
        <p:txBody>
          <a:bodyPr/>
          <a:lstStyle/>
          <a:p>
            <a:fld id="{D9515C9C-B0D4-49C7-83C7-4BF66E55645D}" type="slidenum">
              <a:rPr lang="en-US" smtClean="0"/>
              <a:pPr/>
              <a:t>11</a:t>
            </a:fld>
            <a:endParaRPr lang="en-US" dirty="0"/>
          </a:p>
        </p:txBody>
      </p:sp>
      <p:sp>
        <p:nvSpPr>
          <p:cNvPr id="3" name="Text Placeholder 2"/>
          <p:cNvSpPr>
            <a:spLocks noGrp="1"/>
          </p:cNvSpPr>
          <p:nvPr>
            <p:ph type="body" idx="4294967295"/>
          </p:nvPr>
        </p:nvSpPr>
        <p:spPr>
          <a:xfrm>
            <a:off x="533400" y="2514600"/>
            <a:ext cx="8001000" cy="1500187"/>
          </a:xfrm>
        </p:spPr>
        <p:txBody>
          <a:bodyPr>
            <a:normAutofit/>
          </a:bodyPr>
          <a:lstStyle/>
          <a:p>
            <a:pPr marL="0" indent="0" algn="ctr">
              <a:buNone/>
            </a:pPr>
            <a:r>
              <a:rPr lang="en-US" sz="4400" dirty="0">
                <a:solidFill>
                  <a:schemeClr val="accent1"/>
                </a:solidFill>
                <a:ea typeface="+mj-ea"/>
              </a:rPr>
              <a:t>Trend Analysis</a:t>
            </a:r>
          </a:p>
        </p:txBody>
      </p:sp>
    </p:spTree>
    <p:extLst>
      <p:ext uri="{BB962C8B-B14F-4D97-AF65-F5344CB8AC3E}">
        <p14:creationId xmlns:p14="http://schemas.microsoft.com/office/powerpoint/2010/main" val="13432402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6652" y="137786"/>
            <a:ext cx="7198104" cy="937256"/>
          </a:xfrm>
        </p:spPr>
        <p:txBody>
          <a:bodyPr>
            <a:normAutofit/>
          </a:bodyPr>
          <a:lstStyle/>
          <a:p>
            <a:r>
              <a:rPr lang="en-US" dirty="0"/>
              <a:t>Trend Analysis Methodology</a:t>
            </a:r>
          </a:p>
        </p:txBody>
      </p:sp>
      <p:sp>
        <p:nvSpPr>
          <p:cNvPr id="3" name="Content Placeholder 2"/>
          <p:cNvSpPr>
            <a:spLocks noGrp="1"/>
          </p:cNvSpPr>
          <p:nvPr>
            <p:ph idx="1"/>
          </p:nvPr>
        </p:nvSpPr>
        <p:spPr>
          <a:xfrm>
            <a:off x="252518" y="1075042"/>
            <a:ext cx="3793965" cy="5528439"/>
          </a:xfrm>
        </p:spPr>
        <p:txBody>
          <a:bodyPr>
            <a:noAutofit/>
          </a:bodyPr>
          <a:lstStyle/>
          <a:p>
            <a:pPr marL="0" indent="0">
              <a:buNone/>
            </a:pPr>
            <a:r>
              <a:rPr lang="en-US" sz="2600" u="sng" dirty="0"/>
              <a:t>Statistical Trend Analysis </a:t>
            </a:r>
          </a:p>
          <a:p>
            <a:r>
              <a:rPr lang="en-US" sz="2600" dirty="0"/>
              <a:t>Tier I and II stations used to conduct trend analyses</a:t>
            </a:r>
          </a:p>
          <a:p>
            <a:r>
              <a:rPr lang="en-US" sz="2600" dirty="0"/>
              <a:t>Monthly mean values used in analyses for POR (1/1/2008 – 7/1/2016)</a:t>
            </a:r>
          </a:p>
          <a:p>
            <a:pPr>
              <a:spcBef>
                <a:spcPts val="0"/>
              </a:spcBef>
              <a:spcAft>
                <a:spcPts val="1200"/>
              </a:spcAft>
            </a:pPr>
            <a:r>
              <a:rPr lang="en-US" sz="2600" dirty="0"/>
              <a:t>Data filtered to include surface water grab samples</a:t>
            </a:r>
          </a:p>
          <a:p>
            <a:pPr>
              <a:spcBef>
                <a:spcPts val="0"/>
              </a:spcBef>
              <a:spcAft>
                <a:spcPts val="1200"/>
              </a:spcAft>
            </a:pPr>
            <a:r>
              <a:rPr lang="en-US" sz="2600" dirty="0"/>
              <a:t>Fatal flaw qualifier codes removed </a:t>
            </a:r>
          </a:p>
          <a:p>
            <a:pPr lvl="1">
              <a:spcBef>
                <a:spcPts val="0"/>
              </a:spcBef>
              <a:spcAft>
                <a:spcPts val="1200"/>
              </a:spcAft>
            </a:pPr>
            <a:r>
              <a:rPr lang="en-US" sz="2200" dirty="0"/>
              <a:t>Non-detect data converted to ½*MDL </a:t>
            </a:r>
          </a:p>
          <a:p>
            <a:pPr>
              <a:spcBef>
                <a:spcPts val="0"/>
              </a:spcBef>
              <a:spcAft>
                <a:spcPts val="1200"/>
              </a:spcAft>
            </a:pPr>
            <a:endParaRPr lang="en-US" dirty="0"/>
          </a:p>
          <a:p>
            <a:endParaRPr lang="en-US" dirty="0"/>
          </a:p>
          <a:p>
            <a:endParaRPr lang="en-US" sz="3200" dirty="0"/>
          </a:p>
        </p:txBody>
      </p:sp>
      <p:sp>
        <p:nvSpPr>
          <p:cNvPr id="4" name="Slide Number Placeholder 3"/>
          <p:cNvSpPr>
            <a:spLocks noGrp="1"/>
          </p:cNvSpPr>
          <p:nvPr>
            <p:ph type="sldNum" sz="quarter" idx="12"/>
          </p:nvPr>
        </p:nvSpPr>
        <p:spPr>
          <a:prstGeom prst="rect">
            <a:avLst/>
          </a:prstGeom>
        </p:spPr>
        <p:txBody>
          <a:bodyPr/>
          <a:lstStyle/>
          <a:p>
            <a:fld id="{D9515C9C-B0D4-49C7-83C7-4BF66E55645D}" type="slidenum">
              <a:rPr lang="en-US" smtClean="0"/>
              <a:pPr/>
              <a:t>12</a:t>
            </a:fld>
            <a:endParaRPr lang="en-US" dirty="0"/>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4582" t="3371" r="6763" b="3602"/>
          <a:stretch/>
        </p:blipFill>
        <p:spPr>
          <a:xfrm>
            <a:off x="4447244" y="896364"/>
            <a:ext cx="4339404" cy="5892658"/>
          </a:xfrm>
          <a:prstGeom prst="rect">
            <a:avLst/>
          </a:prstGeom>
        </p:spPr>
      </p:pic>
    </p:spTree>
    <p:extLst>
      <p:ext uri="{BB962C8B-B14F-4D97-AF65-F5344CB8AC3E}">
        <p14:creationId xmlns:p14="http://schemas.microsoft.com/office/powerpoint/2010/main" val="13927533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77BC0C64-94FA-44B3-9573-88BE3BEAC041}" type="slidenum">
              <a:rPr lang="en-US" smtClean="0"/>
              <a:t>13</a:t>
            </a:fld>
            <a:endParaRPr lang="en-US" dirty="0"/>
          </a:p>
        </p:txBody>
      </p:sp>
      <p:sp>
        <p:nvSpPr>
          <p:cNvPr id="6" name="Title 1"/>
          <p:cNvSpPr>
            <a:spLocks noGrp="1"/>
          </p:cNvSpPr>
          <p:nvPr>
            <p:ph type="title"/>
          </p:nvPr>
        </p:nvSpPr>
        <p:spPr/>
        <p:txBody>
          <a:bodyPr/>
          <a:lstStyle/>
          <a:p>
            <a:r>
              <a:rPr lang="en-US" dirty="0"/>
              <a:t>Trend Analysis Methodology</a:t>
            </a:r>
          </a:p>
        </p:txBody>
      </p:sp>
      <p:sp>
        <p:nvSpPr>
          <p:cNvPr id="3" name="Rectangle 2"/>
          <p:cNvSpPr/>
          <p:nvPr/>
        </p:nvSpPr>
        <p:spPr>
          <a:xfrm>
            <a:off x="222875" y="1055809"/>
            <a:ext cx="8511221" cy="5601533"/>
          </a:xfrm>
          <a:prstGeom prst="rect">
            <a:avLst/>
          </a:prstGeom>
        </p:spPr>
        <p:txBody>
          <a:bodyPr wrap="square">
            <a:spAutoFit/>
          </a:bodyPr>
          <a:lstStyle/>
          <a:p>
            <a:pPr>
              <a:spcAft>
                <a:spcPts val="1200"/>
              </a:spcAft>
            </a:pPr>
            <a:r>
              <a:rPr lang="en-US" sz="2600" u="sng" dirty="0"/>
              <a:t>Statistical Trend Analysis </a:t>
            </a:r>
          </a:p>
          <a:p>
            <a:pPr marL="342900" indent="-342900">
              <a:spcBef>
                <a:spcPts val="0"/>
              </a:spcBef>
              <a:spcAft>
                <a:spcPts val="1200"/>
              </a:spcAft>
              <a:buFont typeface="Arial" panose="020B0604020202020204" pitchFamily="34" charset="0"/>
              <a:buChar char="•"/>
            </a:pPr>
            <a:r>
              <a:rPr lang="en-US" sz="2400" dirty="0"/>
              <a:t>Monotonic trend analyses used the non-parametric Mann-Kendall test to identify trends in a statistically rigorous way</a:t>
            </a:r>
          </a:p>
          <a:p>
            <a:pPr marL="800100" lvl="1" indent="-342900">
              <a:spcBef>
                <a:spcPts val="0"/>
              </a:spcBef>
              <a:spcAft>
                <a:spcPts val="1200"/>
              </a:spcAft>
              <a:buFont typeface="Arial" panose="020B0604020202020204" pitchFamily="34" charset="0"/>
              <a:buChar char="•"/>
            </a:pPr>
            <a:r>
              <a:rPr lang="en-US" sz="2200" dirty="0"/>
              <a:t>Accounted for seasonal variability on individual sites (Seasonal Kendall test)</a:t>
            </a:r>
          </a:p>
          <a:p>
            <a:pPr marL="1257300" lvl="2" indent="-342900">
              <a:spcAft>
                <a:spcPts val="1200"/>
              </a:spcAft>
              <a:buFont typeface="Arial" panose="020B0604020202020204" pitchFamily="34" charset="0"/>
              <a:buChar char="•"/>
            </a:pPr>
            <a:r>
              <a:rPr lang="en-US" sz="2200" dirty="0"/>
              <a:t>Wet vs. Dry season</a:t>
            </a:r>
          </a:p>
          <a:p>
            <a:pPr marL="800100" lvl="1" indent="-342900">
              <a:spcBef>
                <a:spcPts val="0"/>
              </a:spcBef>
              <a:spcAft>
                <a:spcPts val="1200"/>
              </a:spcAft>
              <a:buFont typeface="Arial" panose="020B0604020202020204" pitchFamily="34" charset="0"/>
              <a:buChar char="•"/>
            </a:pPr>
            <a:r>
              <a:rPr lang="en-US" sz="2400" dirty="0"/>
              <a:t>Accounted for regional variability (Regional Kendall test)</a:t>
            </a:r>
          </a:p>
          <a:p>
            <a:pPr marL="1257300" lvl="2" indent="-342900">
              <a:spcAft>
                <a:spcPts val="1200"/>
              </a:spcAft>
              <a:buFont typeface="Arial" panose="020B0604020202020204" pitchFamily="34" charset="0"/>
              <a:buChar char="•"/>
            </a:pPr>
            <a:r>
              <a:rPr lang="en-US" sz="2200" dirty="0"/>
              <a:t>Region 1: North Fork watershed and river stations</a:t>
            </a:r>
          </a:p>
          <a:p>
            <a:pPr marL="1257300" lvl="2" indent="-342900">
              <a:spcAft>
                <a:spcPts val="1200"/>
              </a:spcAft>
              <a:buFont typeface="Arial" panose="020B0604020202020204" pitchFamily="34" charset="0"/>
              <a:buChar char="•"/>
            </a:pPr>
            <a:r>
              <a:rPr lang="en-US" sz="2200" dirty="0"/>
              <a:t>Region 2: South Fork watershed and river stations</a:t>
            </a:r>
          </a:p>
          <a:p>
            <a:pPr marL="1257300" lvl="2" indent="-342900">
              <a:spcAft>
                <a:spcPts val="1200"/>
              </a:spcAft>
              <a:buFont typeface="Arial" panose="020B0604020202020204" pitchFamily="34" charset="0"/>
              <a:buChar char="•"/>
            </a:pPr>
            <a:r>
              <a:rPr lang="en-US" sz="2200" dirty="0"/>
              <a:t>Region 3: Watershed and river stations below SE03</a:t>
            </a:r>
          </a:p>
          <a:p>
            <a:pPr marL="800100" lvl="1" indent="-342900">
              <a:spcBef>
                <a:spcPts val="0"/>
              </a:spcBef>
              <a:spcAft>
                <a:spcPts val="1200"/>
              </a:spcAft>
              <a:buFont typeface="Arial" panose="020B0604020202020204" pitchFamily="34" charset="0"/>
              <a:buChar char="•"/>
            </a:pPr>
            <a:r>
              <a:rPr lang="en-US" sz="2400" dirty="0"/>
              <a:t>Combined trend tests using both seasonal and regional Kendall tests </a:t>
            </a:r>
          </a:p>
        </p:txBody>
      </p:sp>
    </p:spTree>
    <p:extLst>
      <p:ext uri="{BB962C8B-B14F-4D97-AF65-F5344CB8AC3E}">
        <p14:creationId xmlns:p14="http://schemas.microsoft.com/office/powerpoint/2010/main" val="9512660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6211" y="0"/>
            <a:ext cx="7609114" cy="1085288"/>
          </a:xfrm>
        </p:spPr>
        <p:txBody>
          <a:bodyPr>
            <a:normAutofit/>
          </a:bodyPr>
          <a:lstStyle/>
          <a:p>
            <a:pPr lvl="0"/>
            <a:r>
              <a:rPr lang="en-US" sz="3200" dirty="0"/>
              <a:t>Individual Site Seasonal Kendall Trend Analysis Results</a:t>
            </a:r>
          </a:p>
        </p:txBody>
      </p:sp>
      <p:sp>
        <p:nvSpPr>
          <p:cNvPr id="4" name="Slide Number Placeholder 3"/>
          <p:cNvSpPr>
            <a:spLocks noGrp="1"/>
          </p:cNvSpPr>
          <p:nvPr>
            <p:ph type="sldNum" sz="quarter" idx="12"/>
          </p:nvPr>
        </p:nvSpPr>
        <p:spPr>
          <a:prstGeom prst="rect">
            <a:avLst/>
          </a:prstGeom>
        </p:spPr>
        <p:txBody>
          <a:bodyPr/>
          <a:lstStyle/>
          <a:p>
            <a:fld id="{D9515C9C-B0D4-49C7-83C7-4BF66E55645D}" type="slidenum">
              <a:rPr lang="en-US" smtClean="0"/>
              <a:pPr/>
              <a:t>14</a:t>
            </a:fld>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3159060892"/>
              </p:ext>
            </p:extLst>
          </p:nvPr>
        </p:nvGraphicFramePr>
        <p:xfrm>
          <a:off x="199697" y="1085288"/>
          <a:ext cx="4170735" cy="5464311"/>
        </p:xfrm>
        <a:graphic>
          <a:graphicData uri="http://schemas.openxmlformats.org/drawingml/2006/table">
            <a:tbl>
              <a:tblPr/>
              <a:tblGrid>
                <a:gridCol w="818794">
                  <a:extLst>
                    <a:ext uri="{9D8B030D-6E8A-4147-A177-3AD203B41FA5}">
                      <a16:colId xmlns:a16="http://schemas.microsoft.com/office/drawing/2014/main" val="20000"/>
                    </a:ext>
                  </a:extLst>
                </a:gridCol>
                <a:gridCol w="1253779">
                  <a:extLst>
                    <a:ext uri="{9D8B030D-6E8A-4147-A177-3AD203B41FA5}">
                      <a16:colId xmlns:a16="http://schemas.microsoft.com/office/drawing/2014/main" val="20001"/>
                    </a:ext>
                  </a:extLst>
                </a:gridCol>
                <a:gridCol w="1049081">
                  <a:extLst>
                    <a:ext uri="{9D8B030D-6E8A-4147-A177-3AD203B41FA5}">
                      <a16:colId xmlns:a16="http://schemas.microsoft.com/office/drawing/2014/main" val="20002"/>
                    </a:ext>
                  </a:extLst>
                </a:gridCol>
                <a:gridCol w="1049081">
                  <a:extLst>
                    <a:ext uri="{9D8B030D-6E8A-4147-A177-3AD203B41FA5}">
                      <a16:colId xmlns:a16="http://schemas.microsoft.com/office/drawing/2014/main" val="20003"/>
                    </a:ext>
                  </a:extLst>
                </a:gridCol>
              </a:tblGrid>
              <a:tr h="182436">
                <a:tc gridSpan="4">
                  <a:txBody>
                    <a:bodyPr/>
                    <a:lstStyle/>
                    <a:p>
                      <a:pPr algn="ctr" fontAlgn="b"/>
                      <a:r>
                        <a:rPr lang="en-US" sz="1100" b="1" i="0" u="none" strike="noStrike" dirty="0">
                          <a:solidFill>
                            <a:srgbClr val="000000"/>
                          </a:solidFill>
                          <a:effectLst/>
                          <a:latin typeface="Calibri" panose="020F0502020204030204" pitchFamily="34" charset="0"/>
                        </a:rPr>
                        <a:t>TN Seasonal Mann-Kendall Results</a:t>
                      </a:r>
                    </a:p>
                  </a:txBody>
                  <a:tcPr marL="6027" marR="6027" marT="602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82436">
                <a:tc>
                  <a:txBody>
                    <a:bodyPr/>
                    <a:lstStyle/>
                    <a:p>
                      <a:pPr algn="ctr" fontAlgn="b"/>
                      <a:r>
                        <a:rPr lang="en-US" sz="1100" b="1" i="0" u="none" strike="noStrike">
                          <a:solidFill>
                            <a:srgbClr val="000000"/>
                          </a:solidFill>
                          <a:effectLst/>
                          <a:latin typeface="Calibri" panose="020F0502020204030204" pitchFamily="34" charset="0"/>
                        </a:rPr>
                        <a:t>Station</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Region</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Tau</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P-Value</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82436">
                <a:tc>
                  <a:txBody>
                    <a:bodyPr/>
                    <a:lstStyle/>
                    <a:p>
                      <a:pPr algn="l" fontAlgn="b"/>
                      <a:r>
                        <a:rPr lang="en-US" sz="1100" b="0" i="0" u="none" strike="noStrike">
                          <a:solidFill>
                            <a:srgbClr val="000000"/>
                          </a:solidFill>
                          <a:effectLst/>
                          <a:latin typeface="Calibri" panose="020F0502020204030204" pitchFamily="34" charset="0"/>
                        </a:rPr>
                        <a:t>C23S48</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0.060</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0.433</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2"/>
                  </a:ext>
                </a:extLst>
              </a:tr>
              <a:tr h="182436">
                <a:tc>
                  <a:txBody>
                    <a:bodyPr/>
                    <a:lstStyle/>
                    <a:p>
                      <a:pPr algn="l" fontAlgn="b"/>
                      <a:r>
                        <a:rPr lang="en-US" sz="1100" b="0" i="0" u="none" strike="noStrike">
                          <a:solidFill>
                            <a:srgbClr val="000000"/>
                          </a:solidFill>
                          <a:effectLst/>
                          <a:latin typeface="Calibri" panose="020F0502020204030204" pitchFamily="34" charset="0"/>
                        </a:rPr>
                        <a:t>C24S49</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-0.126</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0.109</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3"/>
                  </a:ext>
                </a:extLst>
              </a:tr>
              <a:tr h="182436">
                <a:tc>
                  <a:txBody>
                    <a:bodyPr/>
                    <a:lstStyle/>
                    <a:p>
                      <a:pPr algn="l" fontAlgn="b"/>
                      <a:r>
                        <a:rPr lang="en-US" sz="1100" b="0" i="0" u="none" strike="noStrike">
                          <a:solidFill>
                            <a:srgbClr val="000000"/>
                          </a:solidFill>
                          <a:effectLst/>
                          <a:latin typeface="Calibri" panose="020F0502020204030204" pitchFamily="34" charset="0"/>
                        </a:rPr>
                        <a:t>C25S50</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dirty="0">
                          <a:solidFill>
                            <a:srgbClr val="000000"/>
                          </a:solidFill>
                          <a:effectLst/>
                          <a:latin typeface="Calibri" panose="020F0502020204030204" pitchFamily="34" charset="0"/>
                        </a:rPr>
                        <a:t>-0.059</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0.440</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4"/>
                  </a:ext>
                </a:extLst>
              </a:tr>
              <a:tr h="182436">
                <a:tc>
                  <a:txBody>
                    <a:bodyPr/>
                    <a:lstStyle/>
                    <a:p>
                      <a:pPr algn="l" fontAlgn="b"/>
                      <a:r>
                        <a:rPr lang="en-US" sz="1100" b="0" i="0" u="none" strike="noStrike">
                          <a:solidFill>
                            <a:srgbClr val="000000"/>
                          </a:solidFill>
                          <a:effectLst/>
                          <a:latin typeface="Calibri" panose="020F0502020204030204" pitchFamily="34" charset="0"/>
                        </a:rPr>
                        <a:t>GORDYRD</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dirty="0">
                          <a:solidFill>
                            <a:srgbClr val="000000"/>
                          </a:solidFill>
                          <a:effectLst/>
                          <a:latin typeface="Calibri" panose="020F0502020204030204" pitchFamily="34" charset="0"/>
                        </a:rPr>
                        <a:t>-0.091</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0.237</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5"/>
                  </a:ext>
                </a:extLst>
              </a:tr>
              <a:tr h="182436">
                <a:tc>
                  <a:txBody>
                    <a:bodyPr/>
                    <a:lstStyle/>
                    <a:p>
                      <a:pPr algn="l" fontAlgn="b"/>
                      <a:r>
                        <a:rPr lang="en-US" sz="1100" b="0" i="0" u="none" strike="noStrike">
                          <a:solidFill>
                            <a:srgbClr val="000000"/>
                          </a:solidFill>
                          <a:effectLst/>
                          <a:latin typeface="Calibri" panose="020F0502020204030204" pitchFamily="34" charset="0"/>
                        </a:rPr>
                        <a:t>HR1</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0.027</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0.721</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6"/>
                  </a:ext>
                </a:extLst>
              </a:tr>
              <a:tr h="182436">
                <a:tc>
                  <a:txBody>
                    <a:bodyPr/>
                    <a:lstStyle/>
                    <a:p>
                      <a:pPr algn="l" fontAlgn="b"/>
                      <a:r>
                        <a:rPr lang="en-US" sz="1100" b="0" i="0" u="none" strike="noStrike">
                          <a:solidFill>
                            <a:srgbClr val="000000"/>
                          </a:solidFill>
                          <a:effectLst/>
                          <a:latin typeface="Calibri" panose="020F0502020204030204" pitchFamily="34" charset="0"/>
                        </a:rPr>
                        <a:t>SE 06</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-0.097</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0.185</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7"/>
                  </a:ext>
                </a:extLst>
              </a:tr>
              <a:tr h="182436">
                <a:tc>
                  <a:txBody>
                    <a:bodyPr/>
                    <a:lstStyle/>
                    <a:p>
                      <a:pPr algn="l" fontAlgn="b"/>
                      <a:r>
                        <a:rPr lang="en-US" sz="1100" b="0" i="0" u="none" strike="noStrike">
                          <a:solidFill>
                            <a:srgbClr val="000000"/>
                          </a:solidFill>
                          <a:effectLst/>
                          <a:latin typeface="Calibri" panose="020F0502020204030204" pitchFamily="34" charset="0"/>
                        </a:rPr>
                        <a:t>SE12</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1" i="0" u="none" strike="noStrike" dirty="0">
                          <a:solidFill>
                            <a:srgbClr val="000000"/>
                          </a:solidFill>
                          <a:effectLst/>
                          <a:latin typeface="Calibri" panose="020F0502020204030204" pitchFamily="34" charset="0"/>
                        </a:rPr>
                        <a:t>-0.194</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1" i="0" u="none" strike="noStrike" dirty="0">
                          <a:solidFill>
                            <a:srgbClr val="000000"/>
                          </a:solidFill>
                          <a:effectLst/>
                          <a:latin typeface="Calibri" panose="020F0502020204030204" pitchFamily="34" charset="0"/>
                        </a:rPr>
                        <a:t>0.008</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8"/>
                  </a:ext>
                </a:extLst>
              </a:tr>
              <a:tr h="182436">
                <a:tc>
                  <a:txBody>
                    <a:bodyPr/>
                    <a:lstStyle/>
                    <a:p>
                      <a:pPr algn="l" fontAlgn="b"/>
                      <a:r>
                        <a:rPr lang="en-US" sz="1100" b="0" i="0" u="none" strike="noStrike">
                          <a:solidFill>
                            <a:srgbClr val="000000"/>
                          </a:solidFill>
                          <a:effectLst/>
                          <a:latin typeface="Calibri" panose="020F0502020204030204" pitchFamily="34" charset="0"/>
                        </a:rPr>
                        <a:t>SLT11</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-0.125</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0.116</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9"/>
                  </a:ext>
                </a:extLst>
              </a:tr>
              <a:tr h="182436">
                <a:tc>
                  <a:txBody>
                    <a:bodyPr/>
                    <a:lstStyle/>
                    <a:p>
                      <a:pPr algn="l" fontAlgn="b"/>
                      <a:r>
                        <a:rPr lang="en-US" sz="1100" b="0" i="0" u="none" strike="noStrike">
                          <a:solidFill>
                            <a:srgbClr val="000000"/>
                          </a:solidFill>
                          <a:effectLst/>
                          <a:latin typeface="Calibri" panose="020F0502020204030204" pitchFamily="34" charset="0"/>
                        </a:rPr>
                        <a:t>SLT19</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-0.086</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0.286</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10"/>
                  </a:ext>
                </a:extLst>
              </a:tr>
              <a:tr h="182436">
                <a:tc>
                  <a:txBody>
                    <a:bodyPr/>
                    <a:lstStyle/>
                    <a:p>
                      <a:pPr algn="l" fontAlgn="b"/>
                      <a:r>
                        <a:rPr lang="en-US" sz="1100" b="0" i="0" u="none" strike="noStrike">
                          <a:solidFill>
                            <a:srgbClr val="000000"/>
                          </a:solidFill>
                          <a:effectLst/>
                          <a:latin typeface="Calibri" panose="020F0502020204030204" pitchFamily="34" charset="0"/>
                        </a:rPr>
                        <a:t>SLT21</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1" i="0" u="none" strike="noStrike" dirty="0">
                          <a:solidFill>
                            <a:srgbClr val="000000"/>
                          </a:solidFill>
                          <a:effectLst/>
                          <a:latin typeface="Calibri" panose="020F0502020204030204" pitchFamily="34" charset="0"/>
                        </a:rPr>
                        <a:t>-0.198</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1" i="0" u="none" strike="noStrike" dirty="0">
                          <a:solidFill>
                            <a:srgbClr val="000000"/>
                          </a:solidFill>
                          <a:effectLst/>
                          <a:latin typeface="Calibri" panose="020F0502020204030204" pitchFamily="34" charset="0"/>
                        </a:rPr>
                        <a:t>0.019</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11"/>
                  </a:ext>
                </a:extLst>
              </a:tr>
              <a:tr h="182436">
                <a:tc>
                  <a:txBody>
                    <a:bodyPr/>
                    <a:lstStyle/>
                    <a:p>
                      <a:pPr algn="l" fontAlgn="b"/>
                      <a:r>
                        <a:rPr lang="en-US" sz="1100" b="0" i="0" u="none" strike="noStrike">
                          <a:solidFill>
                            <a:srgbClr val="000000"/>
                          </a:solidFill>
                          <a:effectLst/>
                          <a:latin typeface="Calibri" panose="020F0502020204030204" pitchFamily="34" charset="0"/>
                        </a:rPr>
                        <a:t>SLT26</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-0.113</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0.164</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12"/>
                  </a:ext>
                </a:extLst>
              </a:tr>
              <a:tr h="182436">
                <a:tc>
                  <a:txBody>
                    <a:bodyPr/>
                    <a:lstStyle/>
                    <a:p>
                      <a:pPr algn="l" fontAlgn="b"/>
                      <a:r>
                        <a:rPr lang="en-US" sz="1100" b="0" i="0" u="none" strike="noStrike">
                          <a:solidFill>
                            <a:srgbClr val="000000"/>
                          </a:solidFill>
                          <a:effectLst/>
                          <a:latin typeface="Calibri" panose="020F0502020204030204" pitchFamily="34" charset="0"/>
                        </a:rPr>
                        <a:t>SLT39</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0.012</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0.898</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13"/>
                  </a:ext>
                </a:extLst>
              </a:tr>
              <a:tr h="182436">
                <a:tc>
                  <a:txBody>
                    <a:bodyPr/>
                    <a:lstStyle/>
                    <a:p>
                      <a:pPr algn="l" fontAlgn="b"/>
                      <a:r>
                        <a:rPr lang="en-US" sz="1100" b="0" i="0" u="none" strike="noStrike">
                          <a:solidFill>
                            <a:srgbClr val="000000"/>
                          </a:solidFill>
                          <a:effectLst/>
                          <a:latin typeface="Calibri" panose="020F0502020204030204" pitchFamily="34" charset="0"/>
                        </a:rPr>
                        <a:t>C44S80</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2 - S Fork</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-0.027</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0.733</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182436">
                <a:tc>
                  <a:txBody>
                    <a:bodyPr/>
                    <a:lstStyle/>
                    <a:p>
                      <a:pPr algn="l" fontAlgn="b"/>
                      <a:r>
                        <a:rPr lang="en-US" sz="1100" b="0" i="0" u="none" strike="noStrike">
                          <a:solidFill>
                            <a:srgbClr val="000000"/>
                          </a:solidFill>
                          <a:effectLst/>
                          <a:latin typeface="Calibri" panose="020F0502020204030204" pitchFamily="34" charset="0"/>
                        </a:rPr>
                        <a:t>S308C</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2 - S Fork</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-0.193</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0.006</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182436">
                <a:tc>
                  <a:txBody>
                    <a:bodyPr/>
                    <a:lstStyle/>
                    <a:p>
                      <a:pPr algn="l" fontAlgn="b"/>
                      <a:r>
                        <a:rPr lang="en-US" sz="1100" b="0" i="0" u="none" strike="noStrike">
                          <a:solidFill>
                            <a:srgbClr val="000000"/>
                          </a:solidFill>
                          <a:effectLst/>
                          <a:latin typeface="Calibri" panose="020F0502020204030204" pitchFamily="34" charset="0"/>
                        </a:rPr>
                        <a:t>SE08B</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2 - S Fork</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0.043</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0.555</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182436">
                <a:tc>
                  <a:txBody>
                    <a:bodyPr/>
                    <a:lstStyle/>
                    <a:p>
                      <a:pPr algn="l" fontAlgn="b"/>
                      <a:r>
                        <a:rPr lang="en-US" sz="1100" b="0" i="0" u="none" strike="noStrike">
                          <a:solidFill>
                            <a:srgbClr val="000000"/>
                          </a:solidFill>
                          <a:effectLst/>
                          <a:latin typeface="Calibri" panose="020F0502020204030204" pitchFamily="34" charset="0"/>
                        </a:rPr>
                        <a:t>SE09</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2 - S Fork</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0.060</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0.410</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129292">
                <a:tc>
                  <a:txBody>
                    <a:bodyPr/>
                    <a:lstStyle/>
                    <a:p>
                      <a:pPr algn="l" fontAlgn="b"/>
                      <a:r>
                        <a:rPr lang="en-US" sz="1100" b="0" i="0" u="none" strike="noStrike">
                          <a:solidFill>
                            <a:srgbClr val="000000"/>
                          </a:solidFill>
                          <a:effectLst/>
                          <a:latin typeface="Calibri" panose="020F0502020204030204" pitchFamily="34" charset="0"/>
                        </a:rPr>
                        <a:t>SLT31</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2 - S Fork</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0.186</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0.025</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182436">
                <a:tc>
                  <a:txBody>
                    <a:bodyPr/>
                    <a:lstStyle/>
                    <a:p>
                      <a:pPr algn="l" fontAlgn="b"/>
                      <a:r>
                        <a:rPr lang="en-US" sz="1100" b="0" i="0" u="none" strike="noStrike">
                          <a:solidFill>
                            <a:srgbClr val="000000"/>
                          </a:solidFill>
                          <a:effectLst/>
                          <a:latin typeface="Calibri" panose="020F0502020204030204" pitchFamily="34" charset="0"/>
                        </a:rPr>
                        <a:t>SLT34A</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2 - S Fork</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-0.146</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0.063</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r h="182436">
                <a:tc>
                  <a:txBody>
                    <a:bodyPr/>
                    <a:lstStyle/>
                    <a:p>
                      <a:pPr algn="l" fontAlgn="b"/>
                      <a:r>
                        <a:rPr lang="en-US" sz="1100" b="0" i="0" u="none" strike="noStrike">
                          <a:solidFill>
                            <a:srgbClr val="000000"/>
                          </a:solidFill>
                          <a:effectLst/>
                          <a:latin typeface="Calibri" panose="020F0502020204030204" pitchFamily="34" charset="0"/>
                        </a:rPr>
                        <a:t>SLT7</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2 - S Fork</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-0.113</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0.186</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0"/>
                  </a:ext>
                </a:extLst>
              </a:tr>
              <a:tr h="182436">
                <a:tc>
                  <a:txBody>
                    <a:bodyPr/>
                    <a:lstStyle/>
                    <a:p>
                      <a:pPr algn="l" fontAlgn="b"/>
                      <a:r>
                        <a:rPr lang="en-US" sz="1100" b="0" i="0" u="none" strike="noStrike">
                          <a:solidFill>
                            <a:srgbClr val="000000"/>
                          </a:solidFill>
                          <a:effectLst/>
                          <a:latin typeface="Calibri" panose="020F0502020204030204" pitchFamily="34" charset="0"/>
                        </a:rPr>
                        <a:t>SE01</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3 - Below SE03</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0.073</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0.324</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21"/>
                  </a:ext>
                </a:extLst>
              </a:tr>
              <a:tr h="182436">
                <a:tc>
                  <a:txBody>
                    <a:bodyPr/>
                    <a:lstStyle/>
                    <a:p>
                      <a:pPr algn="l" fontAlgn="b"/>
                      <a:r>
                        <a:rPr lang="en-US" sz="1100" b="0" i="0" u="none" strike="noStrike">
                          <a:solidFill>
                            <a:srgbClr val="000000"/>
                          </a:solidFill>
                          <a:effectLst/>
                          <a:latin typeface="Calibri" panose="020F0502020204030204" pitchFamily="34" charset="0"/>
                        </a:rPr>
                        <a:t>SE02</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3 - Below SE03</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0.072</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0.326</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22"/>
                  </a:ext>
                </a:extLst>
              </a:tr>
              <a:tr h="182436">
                <a:tc>
                  <a:txBody>
                    <a:bodyPr/>
                    <a:lstStyle/>
                    <a:p>
                      <a:pPr algn="l" fontAlgn="b"/>
                      <a:r>
                        <a:rPr lang="en-US" sz="1100" b="0" i="0" u="none" strike="noStrike">
                          <a:solidFill>
                            <a:srgbClr val="000000"/>
                          </a:solidFill>
                          <a:effectLst/>
                          <a:latin typeface="Calibri" panose="020F0502020204030204" pitchFamily="34" charset="0"/>
                        </a:rPr>
                        <a:t>SE03</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3 - Below SE03</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dirty="0">
                          <a:solidFill>
                            <a:srgbClr val="000000"/>
                          </a:solidFill>
                          <a:effectLst/>
                          <a:latin typeface="Calibri" panose="020F0502020204030204" pitchFamily="34" charset="0"/>
                        </a:rPr>
                        <a:t>0.025</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dirty="0">
                          <a:solidFill>
                            <a:srgbClr val="000000"/>
                          </a:solidFill>
                          <a:effectLst/>
                          <a:latin typeface="Calibri" panose="020F0502020204030204" pitchFamily="34" charset="0"/>
                        </a:rPr>
                        <a:t>0.737</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23"/>
                  </a:ext>
                </a:extLst>
              </a:tr>
              <a:tr h="182436">
                <a:tc>
                  <a:txBody>
                    <a:bodyPr/>
                    <a:lstStyle/>
                    <a:p>
                      <a:pPr algn="l" fontAlgn="b"/>
                      <a:r>
                        <a:rPr lang="en-US" sz="1100" b="0" i="0" u="none" strike="noStrike">
                          <a:solidFill>
                            <a:srgbClr val="000000"/>
                          </a:solidFill>
                          <a:effectLst/>
                          <a:latin typeface="Calibri" panose="020F0502020204030204" pitchFamily="34" charset="0"/>
                        </a:rPr>
                        <a:t>SE11</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3 - Below SE03</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0.132</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0.073</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24"/>
                  </a:ext>
                </a:extLst>
              </a:tr>
              <a:tr h="182436">
                <a:tc>
                  <a:txBody>
                    <a:bodyPr/>
                    <a:lstStyle/>
                    <a:p>
                      <a:pPr algn="l" fontAlgn="b"/>
                      <a:r>
                        <a:rPr lang="en-US" sz="1100" b="0" i="0" u="none" strike="noStrike">
                          <a:solidFill>
                            <a:srgbClr val="000000"/>
                          </a:solidFill>
                          <a:effectLst/>
                          <a:latin typeface="Calibri" panose="020F0502020204030204" pitchFamily="34" charset="0"/>
                        </a:rPr>
                        <a:t>SLT29</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3 - Below SE03</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-0.114</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0.163</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25"/>
                  </a:ext>
                </a:extLst>
              </a:tr>
              <a:tr h="182436">
                <a:tc>
                  <a:txBody>
                    <a:bodyPr/>
                    <a:lstStyle/>
                    <a:p>
                      <a:pPr algn="l" fontAlgn="b"/>
                      <a:r>
                        <a:rPr lang="en-US" sz="1100" b="0" i="0" u="none" strike="noStrike">
                          <a:solidFill>
                            <a:srgbClr val="000000"/>
                          </a:solidFill>
                          <a:effectLst/>
                          <a:latin typeface="Calibri" panose="020F0502020204030204" pitchFamily="34" charset="0"/>
                        </a:rPr>
                        <a:t>SLT36</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3 - Below SE03</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1" i="0" u="none" strike="noStrike" dirty="0">
                          <a:solidFill>
                            <a:srgbClr val="000000"/>
                          </a:solidFill>
                          <a:effectLst/>
                          <a:latin typeface="Calibri" panose="020F0502020204030204" pitchFamily="34" charset="0"/>
                        </a:rPr>
                        <a:t>-0.369</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1" i="0" u="none" strike="noStrike" dirty="0">
                          <a:solidFill>
                            <a:srgbClr val="000000"/>
                          </a:solidFill>
                          <a:effectLst/>
                          <a:latin typeface="Calibri" panose="020F0502020204030204" pitchFamily="34" charset="0"/>
                        </a:rPr>
                        <a:t>0.000</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26"/>
                  </a:ext>
                </a:extLst>
              </a:tr>
              <a:tr h="182436">
                <a:tc>
                  <a:txBody>
                    <a:bodyPr/>
                    <a:lstStyle/>
                    <a:p>
                      <a:pPr algn="l" fontAlgn="b"/>
                      <a:r>
                        <a:rPr lang="en-US" sz="1100" b="0" i="0" u="none" strike="noStrike">
                          <a:solidFill>
                            <a:srgbClr val="000000"/>
                          </a:solidFill>
                          <a:effectLst/>
                          <a:latin typeface="Calibri" panose="020F0502020204030204" pitchFamily="34" charset="0"/>
                        </a:rPr>
                        <a:t>SLT37A</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3 - Below SE03</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-0.107</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dirty="0">
                          <a:solidFill>
                            <a:srgbClr val="000000"/>
                          </a:solidFill>
                          <a:effectLst/>
                          <a:latin typeface="Calibri" panose="020F0502020204030204" pitchFamily="34" charset="0"/>
                        </a:rPr>
                        <a:t>0.185</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27"/>
                  </a:ext>
                </a:extLst>
              </a:tr>
              <a:tr h="182436">
                <a:tc>
                  <a:txBody>
                    <a:bodyPr/>
                    <a:lstStyle/>
                    <a:p>
                      <a:pPr algn="l" fontAlgn="b"/>
                      <a:r>
                        <a:rPr lang="en-US" sz="1100" b="0" i="0" u="none" strike="noStrike">
                          <a:solidFill>
                            <a:srgbClr val="000000"/>
                          </a:solidFill>
                          <a:effectLst/>
                          <a:latin typeface="Calibri" panose="020F0502020204030204" pitchFamily="34" charset="0"/>
                        </a:rPr>
                        <a:t>SLT38</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3 - Below SE03</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1" i="0" u="none" strike="noStrike">
                          <a:solidFill>
                            <a:srgbClr val="000000"/>
                          </a:solidFill>
                          <a:effectLst/>
                          <a:latin typeface="Calibri" panose="020F0502020204030204" pitchFamily="34" charset="0"/>
                        </a:rPr>
                        <a:t>-0.185</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1" i="0" u="none" strike="noStrike">
                          <a:solidFill>
                            <a:srgbClr val="000000"/>
                          </a:solidFill>
                          <a:effectLst/>
                          <a:latin typeface="Calibri" panose="020F0502020204030204" pitchFamily="34" charset="0"/>
                        </a:rPr>
                        <a:t>0.046</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28"/>
                  </a:ext>
                </a:extLst>
              </a:tr>
              <a:tr h="182436">
                <a:tc>
                  <a:txBody>
                    <a:bodyPr/>
                    <a:lstStyle/>
                    <a:p>
                      <a:pPr algn="l" fontAlgn="b"/>
                      <a:r>
                        <a:rPr lang="en-US" sz="1100" b="0" i="0" u="none" strike="noStrike" dirty="0">
                          <a:solidFill>
                            <a:srgbClr val="000000"/>
                          </a:solidFill>
                          <a:effectLst/>
                          <a:latin typeface="Calibri" panose="020F0502020204030204" pitchFamily="34" charset="0"/>
                        </a:rPr>
                        <a:t>SLT44</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3 - Below SE03</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-0.062</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dirty="0">
                          <a:solidFill>
                            <a:srgbClr val="000000"/>
                          </a:solidFill>
                          <a:effectLst/>
                          <a:latin typeface="Calibri" panose="020F0502020204030204" pitchFamily="34" charset="0"/>
                        </a:rPr>
                        <a:t>0.433</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29"/>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3920920530"/>
              </p:ext>
            </p:extLst>
          </p:nvPr>
        </p:nvGraphicFramePr>
        <p:xfrm>
          <a:off x="4582511" y="1076358"/>
          <a:ext cx="4382814" cy="5477158"/>
        </p:xfrm>
        <a:graphic>
          <a:graphicData uri="http://schemas.openxmlformats.org/drawingml/2006/table">
            <a:tbl>
              <a:tblPr/>
              <a:tblGrid>
                <a:gridCol w="960615">
                  <a:extLst>
                    <a:ext uri="{9D8B030D-6E8A-4147-A177-3AD203B41FA5}">
                      <a16:colId xmlns:a16="http://schemas.microsoft.com/office/drawing/2014/main" val="20000"/>
                    </a:ext>
                  </a:extLst>
                </a:gridCol>
                <a:gridCol w="960615">
                  <a:extLst>
                    <a:ext uri="{9D8B030D-6E8A-4147-A177-3AD203B41FA5}">
                      <a16:colId xmlns:a16="http://schemas.microsoft.com/office/drawing/2014/main" val="20001"/>
                    </a:ext>
                  </a:extLst>
                </a:gridCol>
                <a:gridCol w="1230792">
                  <a:extLst>
                    <a:ext uri="{9D8B030D-6E8A-4147-A177-3AD203B41FA5}">
                      <a16:colId xmlns:a16="http://schemas.microsoft.com/office/drawing/2014/main" val="20002"/>
                    </a:ext>
                  </a:extLst>
                </a:gridCol>
                <a:gridCol w="1230792">
                  <a:extLst>
                    <a:ext uri="{9D8B030D-6E8A-4147-A177-3AD203B41FA5}">
                      <a16:colId xmlns:a16="http://schemas.microsoft.com/office/drawing/2014/main" val="20003"/>
                    </a:ext>
                  </a:extLst>
                </a:gridCol>
              </a:tblGrid>
              <a:tr h="174739">
                <a:tc gridSpan="4">
                  <a:txBody>
                    <a:bodyPr/>
                    <a:lstStyle/>
                    <a:p>
                      <a:pPr algn="ctr" fontAlgn="b"/>
                      <a:r>
                        <a:rPr lang="en-US" sz="1100" b="1" i="0" u="none" strike="noStrike" dirty="0">
                          <a:solidFill>
                            <a:srgbClr val="000000"/>
                          </a:solidFill>
                          <a:effectLst/>
                          <a:latin typeface="Calibri" panose="020F0502020204030204" pitchFamily="34" charset="0"/>
                        </a:rPr>
                        <a:t>TP Seasonal Mann-Kendall Results</a:t>
                      </a:r>
                    </a:p>
                  </a:txBody>
                  <a:tcPr marL="4782" marR="4782" marT="478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74739">
                <a:tc>
                  <a:txBody>
                    <a:bodyPr/>
                    <a:lstStyle/>
                    <a:p>
                      <a:pPr algn="ctr" fontAlgn="b"/>
                      <a:r>
                        <a:rPr lang="en-US" sz="1100" b="1" i="0" u="none" strike="noStrike">
                          <a:solidFill>
                            <a:srgbClr val="000000"/>
                          </a:solidFill>
                          <a:effectLst/>
                          <a:latin typeface="Calibri" panose="020F0502020204030204" pitchFamily="34" charset="0"/>
                        </a:rPr>
                        <a:t>Station</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Region</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Tau</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P-Value</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74739">
                <a:tc>
                  <a:txBody>
                    <a:bodyPr/>
                    <a:lstStyle/>
                    <a:p>
                      <a:pPr algn="l" fontAlgn="b"/>
                      <a:r>
                        <a:rPr lang="en-US" sz="1100" b="0" i="0" u="none" strike="noStrike">
                          <a:solidFill>
                            <a:srgbClr val="000000"/>
                          </a:solidFill>
                          <a:effectLst/>
                          <a:latin typeface="Calibri" panose="020F0502020204030204" pitchFamily="34" charset="0"/>
                        </a:rPr>
                        <a:t>C23S48</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0.070</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0.364</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2"/>
                  </a:ext>
                </a:extLst>
              </a:tr>
              <a:tr h="174739">
                <a:tc>
                  <a:txBody>
                    <a:bodyPr/>
                    <a:lstStyle/>
                    <a:p>
                      <a:pPr algn="l" fontAlgn="b"/>
                      <a:r>
                        <a:rPr lang="en-US" sz="1100" b="0" i="0" u="none" strike="noStrike">
                          <a:solidFill>
                            <a:srgbClr val="000000"/>
                          </a:solidFill>
                          <a:effectLst/>
                          <a:latin typeface="Calibri" panose="020F0502020204030204" pitchFamily="34" charset="0"/>
                        </a:rPr>
                        <a:t>C24S49</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-0.001</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0.990</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3"/>
                  </a:ext>
                </a:extLst>
              </a:tr>
              <a:tr h="218007">
                <a:tc>
                  <a:txBody>
                    <a:bodyPr/>
                    <a:lstStyle/>
                    <a:p>
                      <a:pPr algn="l" fontAlgn="b"/>
                      <a:r>
                        <a:rPr lang="en-US" sz="1100" b="0" i="0" u="none" strike="noStrike">
                          <a:solidFill>
                            <a:srgbClr val="000000"/>
                          </a:solidFill>
                          <a:effectLst/>
                          <a:latin typeface="Calibri" panose="020F0502020204030204" pitchFamily="34" charset="0"/>
                        </a:rPr>
                        <a:t>C25S50</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0.020</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0.794</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4"/>
                  </a:ext>
                </a:extLst>
              </a:tr>
              <a:tr h="174739">
                <a:tc>
                  <a:txBody>
                    <a:bodyPr/>
                    <a:lstStyle/>
                    <a:p>
                      <a:pPr algn="l" fontAlgn="b"/>
                      <a:r>
                        <a:rPr lang="en-US" sz="1100" b="0" i="0" u="none" strike="noStrike">
                          <a:solidFill>
                            <a:srgbClr val="000000"/>
                          </a:solidFill>
                          <a:effectLst/>
                          <a:latin typeface="Calibri" panose="020F0502020204030204" pitchFamily="34" charset="0"/>
                        </a:rPr>
                        <a:t>GORDYRD</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-0.127</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0.098</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5"/>
                  </a:ext>
                </a:extLst>
              </a:tr>
              <a:tr h="174739">
                <a:tc>
                  <a:txBody>
                    <a:bodyPr/>
                    <a:lstStyle/>
                    <a:p>
                      <a:pPr algn="l" fontAlgn="b"/>
                      <a:r>
                        <a:rPr lang="en-US" sz="1100" b="0" i="0" u="none" strike="noStrike">
                          <a:solidFill>
                            <a:srgbClr val="000000"/>
                          </a:solidFill>
                          <a:effectLst/>
                          <a:latin typeface="Calibri" panose="020F0502020204030204" pitchFamily="34" charset="0"/>
                        </a:rPr>
                        <a:t>HR1</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-0.034</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0.644</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6"/>
                  </a:ext>
                </a:extLst>
              </a:tr>
              <a:tr h="174739">
                <a:tc>
                  <a:txBody>
                    <a:bodyPr/>
                    <a:lstStyle/>
                    <a:p>
                      <a:pPr algn="l" fontAlgn="b"/>
                      <a:r>
                        <a:rPr lang="en-US" sz="1100" b="0" i="0" u="none" strike="noStrike">
                          <a:solidFill>
                            <a:srgbClr val="000000"/>
                          </a:solidFill>
                          <a:effectLst/>
                          <a:latin typeface="Calibri" panose="020F0502020204030204" pitchFamily="34" charset="0"/>
                        </a:rPr>
                        <a:t>SE 06</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1" i="0" u="none" strike="noStrike" dirty="0">
                          <a:solidFill>
                            <a:srgbClr val="000000"/>
                          </a:solidFill>
                          <a:effectLst/>
                          <a:latin typeface="Calibri" panose="020F0502020204030204" pitchFamily="34" charset="0"/>
                        </a:rPr>
                        <a:t>-0.165</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1" i="0" u="none" strike="noStrike">
                          <a:solidFill>
                            <a:srgbClr val="000000"/>
                          </a:solidFill>
                          <a:effectLst/>
                          <a:latin typeface="Calibri" panose="020F0502020204030204" pitchFamily="34" charset="0"/>
                        </a:rPr>
                        <a:t>0.022</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7"/>
                  </a:ext>
                </a:extLst>
              </a:tr>
              <a:tr h="174739">
                <a:tc>
                  <a:txBody>
                    <a:bodyPr/>
                    <a:lstStyle/>
                    <a:p>
                      <a:pPr algn="l" fontAlgn="b"/>
                      <a:r>
                        <a:rPr lang="en-US" sz="1100" b="0" i="0" u="none" strike="noStrike">
                          <a:solidFill>
                            <a:srgbClr val="000000"/>
                          </a:solidFill>
                          <a:effectLst/>
                          <a:latin typeface="Calibri" panose="020F0502020204030204" pitchFamily="34" charset="0"/>
                        </a:rPr>
                        <a:t>SE12</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1" i="0" u="none" strike="noStrike">
                          <a:solidFill>
                            <a:srgbClr val="000000"/>
                          </a:solidFill>
                          <a:effectLst/>
                          <a:latin typeface="Calibri" panose="020F0502020204030204" pitchFamily="34" charset="0"/>
                        </a:rPr>
                        <a:t>-0.213</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1" i="0" u="none" strike="noStrike">
                          <a:solidFill>
                            <a:srgbClr val="000000"/>
                          </a:solidFill>
                          <a:effectLst/>
                          <a:latin typeface="Calibri" panose="020F0502020204030204" pitchFamily="34" charset="0"/>
                        </a:rPr>
                        <a:t>0.003</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8"/>
                  </a:ext>
                </a:extLst>
              </a:tr>
              <a:tr h="174739">
                <a:tc>
                  <a:txBody>
                    <a:bodyPr/>
                    <a:lstStyle/>
                    <a:p>
                      <a:pPr algn="l" fontAlgn="b"/>
                      <a:r>
                        <a:rPr lang="en-US" sz="1100" b="0" i="0" u="none" strike="noStrike">
                          <a:solidFill>
                            <a:srgbClr val="000000"/>
                          </a:solidFill>
                          <a:effectLst/>
                          <a:latin typeface="Calibri" panose="020F0502020204030204" pitchFamily="34" charset="0"/>
                        </a:rPr>
                        <a:t>SLT11</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0.021</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dirty="0">
                          <a:solidFill>
                            <a:srgbClr val="000000"/>
                          </a:solidFill>
                          <a:effectLst/>
                          <a:latin typeface="Calibri" panose="020F0502020204030204" pitchFamily="34" charset="0"/>
                        </a:rPr>
                        <a:t>0.790</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9"/>
                  </a:ext>
                </a:extLst>
              </a:tr>
              <a:tr h="192278">
                <a:tc>
                  <a:txBody>
                    <a:bodyPr/>
                    <a:lstStyle/>
                    <a:p>
                      <a:pPr algn="l" fontAlgn="b"/>
                      <a:r>
                        <a:rPr lang="en-US" sz="1100" b="0" i="0" u="none" strike="noStrike">
                          <a:solidFill>
                            <a:srgbClr val="000000"/>
                          </a:solidFill>
                          <a:effectLst/>
                          <a:latin typeface="Calibri" panose="020F0502020204030204" pitchFamily="34" charset="0"/>
                        </a:rPr>
                        <a:t>SLT19</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1 - N Fork</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-0.100</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0.211</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10"/>
                  </a:ext>
                </a:extLst>
              </a:tr>
              <a:tr h="198564">
                <a:tc>
                  <a:txBody>
                    <a:bodyPr/>
                    <a:lstStyle/>
                    <a:p>
                      <a:pPr algn="l" fontAlgn="b"/>
                      <a:r>
                        <a:rPr lang="en-US" sz="1100" b="0" i="0" u="none" strike="noStrike">
                          <a:solidFill>
                            <a:srgbClr val="000000"/>
                          </a:solidFill>
                          <a:effectLst/>
                          <a:latin typeface="Calibri" panose="020F0502020204030204" pitchFamily="34" charset="0"/>
                        </a:rPr>
                        <a:t>SLT21</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dirty="0">
                          <a:solidFill>
                            <a:srgbClr val="000000"/>
                          </a:solidFill>
                          <a:effectLst/>
                          <a:latin typeface="Calibri" panose="020F0502020204030204" pitchFamily="34" charset="0"/>
                        </a:rPr>
                        <a:t>-0.009</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dirty="0">
                          <a:solidFill>
                            <a:srgbClr val="000000"/>
                          </a:solidFill>
                          <a:effectLst/>
                          <a:latin typeface="Calibri" panose="020F0502020204030204" pitchFamily="34" charset="0"/>
                        </a:rPr>
                        <a:t>0.922</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11"/>
                  </a:ext>
                </a:extLst>
              </a:tr>
              <a:tr h="174739">
                <a:tc>
                  <a:txBody>
                    <a:bodyPr/>
                    <a:lstStyle/>
                    <a:p>
                      <a:pPr algn="l" fontAlgn="b"/>
                      <a:r>
                        <a:rPr lang="en-US" sz="1100" b="0" i="0" u="none" strike="noStrike">
                          <a:solidFill>
                            <a:srgbClr val="000000"/>
                          </a:solidFill>
                          <a:effectLst/>
                          <a:latin typeface="Calibri" panose="020F0502020204030204" pitchFamily="34" charset="0"/>
                        </a:rPr>
                        <a:t>SLT26</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-0.101</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0.213</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12"/>
                  </a:ext>
                </a:extLst>
              </a:tr>
              <a:tr h="174739">
                <a:tc>
                  <a:txBody>
                    <a:bodyPr/>
                    <a:lstStyle/>
                    <a:p>
                      <a:pPr algn="l" fontAlgn="b"/>
                      <a:r>
                        <a:rPr lang="en-US" sz="1100" b="0" i="0" u="none" strike="noStrike">
                          <a:solidFill>
                            <a:srgbClr val="000000"/>
                          </a:solidFill>
                          <a:effectLst/>
                          <a:latin typeface="Calibri" panose="020F0502020204030204" pitchFamily="34" charset="0"/>
                        </a:rPr>
                        <a:t>SLT39</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-0.124</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0.154</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13"/>
                  </a:ext>
                </a:extLst>
              </a:tr>
              <a:tr h="174739">
                <a:tc>
                  <a:txBody>
                    <a:bodyPr/>
                    <a:lstStyle/>
                    <a:p>
                      <a:pPr algn="l" fontAlgn="b"/>
                      <a:r>
                        <a:rPr lang="en-US" sz="1100" b="0" i="0" u="none" strike="noStrike">
                          <a:solidFill>
                            <a:srgbClr val="000000"/>
                          </a:solidFill>
                          <a:effectLst/>
                          <a:latin typeface="Calibri" panose="020F0502020204030204" pitchFamily="34" charset="0"/>
                        </a:rPr>
                        <a:t>C44S80</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2 - S Fork</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0.034</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0.663</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174739">
                <a:tc>
                  <a:txBody>
                    <a:bodyPr/>
                    <a:lstStyle/>
                    <a:p>
                      <a:pPr algn="l" fontAlgn="b"/>
                      <a:r>
                        <a:rPr lang="en-US" sz="1100" b="0" i="0" u="none" strike="noStrike">
                          <a:solidFill>
                            <a:srgbClr val="000000"/>
                          </a:solidFill>
                          <a:effectLst/>
                          <a:latin typeface="Calibri" panose="020F0502020204030204" pitchFamily="34" charset="0"/>
                        </a:rPr>
                        <a:t>S308C</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2 - S Fork</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-0.020</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0.779</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174739">
                <a:tc>
                  <a:txBody>
                    <a:bodyPr/>
                    <a:lstStyle/>
                    <a:p>
                      <a:pPr algn="l" fontAlgn="b"/>
                      <a:r>
                        <a:rPr lang="en-US" sz="1100" b="0" i="0" u="none" strike="noStrike">
                          <a:solidFill>
                            <a:srgbClr val="000000"/>
                          </a:solidFill>
                          <a:effectLst/>
                          <a:latin typeface="Calibri" panose="020F0502020204030204" pitchFamily="34" charset="0"/>
                        </a:rPr>
                        <a:t>SE08B</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2 - S Fork</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0.021</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0.774</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174739">
                <a:tc>
                  <a:txBody>
                    <a:bodyPr/>
                    <a:lstStyle/>
                    <a:p>
                      <a:pPr algn="l" fontAlgn="b"/>
                      <a:r>
                        <a:rPr lang="en-US" sz="1100" b="0" i="0" u="none" strike="noStrike">
                          <a:solidFill>
                            <a:srgbClr val="000000"/>
                          </a:solidFill>
                          <a:effectLst/>
                          <a:latin typeface="Calibri" panose="020F0502020204030204" pitchFamily="34" charset="0"/>
                        </a:rPr>
                        <a:t>SE09</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2 - S Fork</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0.012</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0.877</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171444">
                <a:tc>
                  <a:txBody>
                    <a:bodyPr/>
                    <a:lstStyle/>
                    <a:p>
                      <a:pPr algn="l" fontAlgn="b"/>
                      <a:r>
                        <a:rPr lang="en-US" sz="1100" b="0" i="0" u="none" strike="noStrike" dirty="0">
                          <a:solidFill>
                            <a:srgbClr val="000000"/>
                          </a:solidFill>
                          <a:effectLst/>
                          <a:latin typeface="Calibri" panose="020F0502020204030204" pitchFamily="34" charset="0"/>
                        </a:rPr>
                        <a:t>SLT31</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2 - S Fork</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-0.057</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0.487</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174739">
                <a:tc>
                  <a:txBody>
                    <a:bodyPr/>
                    <a:lstStyle/>
                    <a:p>
                      <a:pPr algn="l" fontAlgn="b"/>
                      <a:r>
                        <a:rPr lang="en-US" sz="1100" b="0" i="0" u="none" strike="noStrike">
                          <a:solidFill>
                            <a:srgbClr val="000000"/>
                          </a:solidFill>
                          <a:effectLst/>
                          <a:latin typeface="Calibri" panose="020F0502020204030204" pitchFamily="34" charset="0"/>
                        </a:rPr>
                        <a:t>SLT34A</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2 - S Fork</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-0.174</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0.027</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r h="213214">
                <a:tc>
                  <a:txBody>
                    <a:bodyPr/>
                    <a:lstStyle/>
                    <a:p>
                      <a:pPr algn="l" fontAlgn="b"/>
                      <a:r>
                        <a:rPr lang="en-US" sz="1100" b="0" i="0" u="none" strike="noStrike">
                          <a:solidFill>
                            <a:srgbClr val="000000"/>
                          </a:solidFill>
                          <a:effectLst/>
                          <a:latin typeface="Calibri" panose="020F0502020204030204" pitchFamily="34" charset="0"/>
                        </a:rPr>
                        <a:t>SLT7</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2 - S Fork</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-0.132</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0.117</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0"/>
                  </a:ext>
                </a:extLst>
              </a:tr>
              <a:tr h="208568">
                <a:tc>
                  <a:txBody>
                    <a:bodyPr/>
                    <a:lstStyle/>
                    <a:p>
                      <a:pPr algn="l" fontAlgn="b"/>
                      <a:r>
                        <a:rPr lang="en-US" sz="1100" b="0" i="0" u="none" strike="noStrike" dirty="0">
                          <a:solidFill>
                            <a:srgbClr val="000000"/>
                          </a:solidFill>
                          <a:effectLst/>
                          <a:latin typeface="Calibri" panose="020F0502020204030204" pitchFamily="34" charset="0"/>
                        </a:rPr>
                        <a:t>SE01</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3 - Below SE03</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0.057</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dirty="0">
                          <a:solidFill>
                            <a:srgbClr val="000000"/>
                          </a:solidFill>
                          <a:effectLst/>
                          <a:latin typeface="Calibri" panose="020F0502020204030204" pitchFamily="34" charset="0"/>
                        </a:rPr>
                        <a:t>0.435</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21"/>
                  </a:ext>
                </a:extLst>
              </a:tr>
              <a:tr h="220572">
                <a:tc>
                  <a:txBody>
                    <a:bodyPr/>
                    <a:lstStyle/>
                    <a:p>
                      <a:pPr algn="l" fontAlgn="b"/>
                      <a:r>
                        <a:rPr lang="en-US" sz="1100" b="0" i="0" u="none" strike="noStrike">
                          <a:solidFill>
                            <a:srgbClr val="000000"/>
                          </a:solidFill>
                          <a:effectLst/>
                          <a:latin typeface="Calibri" panose="020F0502020204030204" pitchFamily="34" charset="0"/>
                        </a:rPr>
                        <a:t>SE02</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3 - Below SE03</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0.068</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0.349</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22"/>
                  </a:ext>
                </a:extLst>
              </a:tr>
              <a:tr h="189667">
                <a:tc>
                  <a:txBody>
                    <a:bodyPr/>
                    <a:lstStyle/>
                    <a:p>
                      <a:pPr algn="l" fontAlgn="b"/>
                      <a:r>
                        <a:rPr lang="en-US" sz="1100" b="0" i="0" u="none" strike="noStrike">
                          <a:solidFill>
                            <a:srgbClr val="000000"/>
                          </a:solidFill>
                          <a:effectLst/>
                          <a:latin typeface="Calibri" panose="020F0502020204030204" pitchFamily="34" charset="0"/>
                        </a:rPr>
                        <a:t>SE03</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3 - Below SE03</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-0.008</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0.911</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23"/>
                  </a:ext>
                </a:extLst>
              </a:tr>
              <a:tr h="179662">
                <a:tc>
                  <a:txBody>
                    <a:bodyPr/>
                    <a:lstStyle/>
                    <a:p>
                      <a:pPr algn="l" fontAlgn="b"/>
                      <a:r>
                        <a:rPr lang="en-US" sz="1100" b="0" i="0" u="none" strike="noStrike">
                          <a:solidFill>
                            <a:srgbClr val="000000"/>
                          </a:solidFill>
                          <a:effectLst/>
                          <a:latin typeface="Calibri" panose="020F0502020204030204" pitchFamily="34" charset="0"/>
                        </a:rPr>
                        <a:t>SE11</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3 - Below SE03</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0.124</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0.101</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24"/>
                  </a:ext>
                </a:extLst>
              </a:tr>
              <a:tr h="190559">
                <a:tc>
                  <a:txBody>
                    <a:bodyPr/>
                    <a:lstStyle/>
                    <a:p>
                      <a:pPr algn="l" fontAlgn="b"/>
                      <a:r>
                        <a:rPr lang="en-US" sz="1100" b="0" i="0" u="none" strike="noStrike">
                          <a:solidFill>
                            <a:srgbClr val="000000"/>
                          </a:solidFill>
                          <a:effectLst/>
                          <a:latin typeface="Calibri" panose="020F0502020204030204" pitchFamily="34" charset="0"/>
                        </a:rPr>
                        <a:t>SLT29</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3 - Below SE03</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-0.088</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dirty="0">
                          <a:solidFill>
                            <a:srgbClr val="000000"/>
                          </a:solidFill>
                          <a:effectLst/>
                          <a:latin typeface="Calibri" panose="020F0502020204030204" pitchFamily="34" charset="0"/>
                        </a:rPr>
                        <a:t>0.281</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25"/>
                  </a:ext>
                </a:extLst>
              </a:tr>
              <a:tr h="180555">
                <a:tc>
                  <a:txBody>
                    <a:bodyPr/>
                    <a:lstStyle/>
                    <a:p>
                      <a:pPr algn="l" fontAlgn="b"/>
                      <a:r>
                        <a:rPr lang="en-US" sz="1100" b="0" i="0" u="none" strike="noStrike" dirty="0">
                          <a:solidFill>
                            <a:srgbClr val="000000"/>
                          </a:solidFill>
                          <a:effectLst/>
                          <a:latin typeface="Calibri" panose="020F0502020204030204" pitchFamily="34" charset="0"/>
                        </a:rPr>
                        <a:t>SLT36</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3 - Below SE03</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1" i="0" u="none" strike="noStrike">
                          <a:solidFill>
                            <a:srgbClr val="000000"/>
                          </a:solidFill>
                          <a:effectLst/>
                          <a:latin typeface="Calibri" panose="020F0502020204030204" pitchFamily="34" charset="0"/>
                        </a:rPr>
                        <a:t>-0.422</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1" i="0" u="none" strike="noStrike" dirty="0">
                          <a:solidFill>
                            <a:srgbClr val="000000"/>
                          </a:solidFill>
                          <a:effectLst/>
                          <a:latin typeface="Calibri" panose="020F0502020204030204" pitchFamily="34" charset="0"/>
                        </a:rPr>
                        <a:t>0.000</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26"/>
                  </a:ext>
                </a:extLst>
              </a:tr>
              <a:tr h="171444">
                <a:tc>
                  <a:txBody>
                    <a:bodyPr/>
                    <a:lstStyle/>
                    <a:p>
                      <a:pPr algn="l" fontAlgn="b"/>
                      <a:r>
                        <a:rPr lang="en-US" sz="1100" b="0" i="0" u="none" strike="noStrike">
                          <a:solidFill>
                            <a:srgbClr val="000000"/>
                          </a:solidFill>
                          <a:effectLst/>
                          <a:latin typeface="Calibri" panose="020F0502020204030204" pitchFamily="34" charset="0"/>
                        </a:rPr>
                        <a:t>SLT37A</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3 - Below SE03</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0.004</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0.961</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27"/>
                  </a:ext>
                </a:extLst>
              </a:tr>
              <a:tr h="171444">
                <a:tc>
                  <a:txBody>
                    <a:bodyPr/>
                    <a:lstStyle/>
                    <a:p>
                      <a:pPr algn="l" fontAlgn="b"/>
                      <a:r>
                        <a:rPr lang="en-US" sz="1100" b="0" i="0" u="none" strike="noStrike">
                          <a:solidFill>
                            <a:srgbClr val="000000"/>
                          </a:solidFill>
                          <a:effectLst/>
                          <a:latin typeface="Calibri" panose="020F0502020204030204" pitchFamily="34" charset="0"/>
                        </a:rPr>
                        <a:t>SLT38</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3 - Below SE03</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0.017</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0.864</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28"/>
                  </a:ext>
                </a:extLst>
              </a:tr>
              <a:tr h="171444">
                <a:tc>
                  <a:txBody>
                    <a:bodyPr/>
                    <a:lstStyle/>
                    <a:p>
                      <a:pPr algn="l" fontAlgn="b"/>
                      <a:r>
                        <a:rPr lang="en-US" sz="1100" b="0" i="0" u="none" strike="noStrike" dirty="0">
                          <a:solidFill>
                            <a:srgbClr val="000000"/>
                          </a:solidFill>
                          <a:effectLst/>
                          <a:latin typeface="Calibri" panose="020F0502020204030204" pitchFamily="34" charset="0"/>
                        </a:rPr>
                        <a:t>SLT44</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3 - Below SE03</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0.077</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dirty="0">
                          <a:solidFill>
                            <a:srgbClr val="000000"/>
                          </a:solidFill>
                          <a:effectLst/>
                          <a:latin typeface="Calibri" panose="020F0502020204030204" pitchFamily="34" charset="0"/>
                        </a:rPr>
                        <a:t>0.332</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29"/>
                  </a:ext>
                </a:extLst>
              </a:tr>
            </a:tbl>
          </a:graphicData>
        </a:graphic>
      </p:graphicFrame>
    </p:spTree>
    <p:extLst>
      <p:ext uri="{BB962C8B-B14F-4D97-AF65-F5344CB8AC3E}">
        <p14:creationId xmlns:p14="http://schemas.microsoft.com/office/powerpoint/2010/main" val="34413956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prstGeom prst="rect">
            <a:avLst/>
          </a:prstGeom>
        </p:spPr>
        <p:txBody>
          <a:bodyPr/>
          <a:lstStyle/>
          <a:p>
            <a:fld id="{D9515C9C-B0D4-49C7-83C7-4BF66E55645D}" type="slidenum">
              <a:rPr lang="en-US" smtClean="0"/>
              <a:pPr/>
              <a:t>15</a:t>
            </a:fld>
            <a:endParaRPr lang="en-US" dirty="0"/>
          </a:p>
        </p:txBody>
      </p:sp>
      <p:sp>
        <p:nvSpPr>
          <p:cNvPr id="9" name="TextBox 8"/>
          <p:cNvSpPr txBox="1"/>
          <p:nvPr/>
        </p:nvSpPr>
        <p:spPr>
          <a:xfrm>
            <a:off x="2527050" y="1258106"/>
            <a:ext cx="4134915" cy="830997"/>
          </a:xfrm>
          <a:prstGeom prst="rect">
            <a:avLst/>
          </a:prstGeom>
          <a:noFill/>
        </p:spPr>
        <p:txBody>
          <a:bodyPr wrap="none" rtlCol="0">
            <a:spAutoFit/>
          </a:bodyPr>
          <a:lstStyle/>
          <a:p>
            <a:r>
              <a:rPr lang="en-US" sz="2400" dirty="0"/>
              <a:t>Seasonal Kendall Trend Analysis</a:t>
            </a:r>
          </a:p>
          <a:p>
            <a:pPr algn="ctr"/>
            <a:r>
              <a:rPr lang="en-US" sz="2400" dirty="0"/>
              <a:t>North Fork Region (1)</a:t>
            </a:r>
          </a:p>
        </p:txBody>
      </p:sp>
      <p:pic>
        <p:nvPicPr>
          <p:cNvPr id="3" name="Picture 2"/>
          <p:cNvPicPr>
            <a:picLocks noChangeAspect="1"/>
          </p:cNvPicPr>
          <p:nvPr/>
        </p:nvPicPr>
        <p:blipFill>
          <a:blip r:embed="rId3"/>
          <a:stretch>
            <a:fillRect/>
          </a:stretch>
        </p:blipFill>
        <p:spPr>
          <a:xfrm>
            <a:off x="0" y="2185687"/>
            <a:ext cx="4594508" cy="3066639"/>
          </a:xfrm>
          <a:prstGeom prst="rect">
            <a:avLst/>
          </a:prstGeom>
        </p:spPr>
      </p:pic>
      <p:pic>
        <p:nvPicPr>
          <p:cNvPr id="5" name="Picture 4"/>
          <p:cNvPicPr>
            <a:picLocks noChangeAspect="1"/>
          </p:cNvPicPr>
          <p:nvPr/>
        </p:nvPicPr>
        <p:blipFill>
          <a:blip r:embed="rId4"/>
          <a:stretch>
            <a:fillRect/>
          </a:stretch>
        </p:blipFill>
        <p:spPr>
          <a:xfrm>
            <a:off x="4594508" y="2185687"/>
            <a:ext cx="4644085" cy="3066639"/>
          </a:xfrm>
          <a:prstGeom prst="rect">
            <a:avLst/>
          </a:prstGeom>
        </p:spPr>
      </p:pic>
      <p:sp>
        <p:nvSpPr>
          <p:cNvPr id="11" name="Title 1"/>
          <p:cNvSpPr txBox="1">
            <a:spLocks/>
          </p:cNvSpPr>
          <p:nvPr/>
        </p:nvSpPr>
        <p:spPr>
          <a:xfrm>
            <a:off x="1356211" y="0"/>
            <a:ext cx="7609114" cy="1085288"/>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a:lstStyle>
          <a:p>
            <a:r>
              <a:rPr lang="en-US" sz="3200" dirty="0"/>
              <a:t>Individual Site Seasonal Kendall Trend Analysis Results</a:t>
            </a:r>
          </a:p>
        </p:txBody>
      </p:sp>
    </p:spTree>
    <p:extLst>
      <p:ext uri="{BB962C8B-B14F-4D97-AF65-F5344CB8AC3E}">
        <p14:creationId xmlns:p14="http://schemas.microsoft.com/office/powerpoint/2010/main" val="25168545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prstGeom prst="rect">
            <a:avLst/>
          </a:prstGeom>
        </p:spPr>
        <p:txBody>
          <a:bodyPr/>
          <a:lstStyle/>
          <a:p>
            <a:fld id="{D9515C9C-B0D4-49C7-83C7-4BF66E55645D}" type="slidenum">
              <a:rPr lang="en-US" smtClean="0"/>
              <a:pPr/>
              <a:t>16</a:t>
            </a:fld>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589375"/>
            <a:ext cx="4588058" cy="3051953"/>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88057" y="2589375"/>
            <a:ext cx="4579615" cy="3051953"/>
          </a:xfrm>
          <a:prstGeom prst="rect">
            <a:avLst/>
          </a:prstGeom>
        </p:spPr>
      </p:pic>
      <p:sp>
        <p:nvSpPr>
          <p:cNvPr id="8" name="TextBox 7"/>
          <p:cNvSpPr txBox="1"/>
          <p:nvPr/>
        </p:nvSpPr>
        <p:spPr>
          <a:xfrm>
            <a:off x="2513088" y="1412423"/>
            <a:ext cx="4134915" cy="830997"/>
          </a:xfrm>
          <a:prstGeom prst="rect">
            <a:avLst/>
          </a:prstGeom>
          <a:noFill/>
        </p:spPr>
        <p:txBody>
          <a:bodyPr wrap="none" rtlCol="0">
            <a:spAutoFit/>
          </a:bodyPr>
          <a:lstStyle/>
          <a:p>
            <a:r>
              <a:rPr lang="en-US" sz="2400" dirty="0"/>
              <a:t>Seasonal Kendall Trend Analysis</a:t>
            </a:r>
          </a:p>
          <a:p>
            <a:pPr algn="ctr"/>
            <a:r>
              <a:rPr lang="en-US" sz="2400" dirty="0"/>
              <a:t>South Fork Region (2)</a:t>
            </a:r>
          </a:p>
        </p:txBody>
      </p:sp>
      <p:sp>
        <p:nvSpPr>
          <p:cNvPr id="9" name="Title 1"/>
          <p:cNvSpPr>
            <a:spLocks noGrp="1"/>
          </p:cNvSpPr>
          <p:nvPr>
            <p:ph type="title"/>
          </p:nvPr>
        </p:nvSpPr>
        <p:spPr>
          <a:xfrm>
            <a:off x="1356211" y="0"/>
            <a:ext cx="7609114" cy="1085288"/>
          </a:xfrm>
        </p:spPr>
        <p:txBody>
          <a:bodyPr>
            <a:normAutofit/>
          </a:bodyPr>
          <a:lstStyle/>
          <a:p>
            <a:pPr lvl="0"/>
            <a:r>
              <a:rPr lang="en-US" sz="3200" dirty="0"/>
              <a:t>Individual Site Seasonal Kendall Trend Analysis Results</a:t>
            </a:r>
          </a:p>
        </p:txBody>
      </p:sp>
    </p:spTree>
    <p:extLst>
      <p:ext uri="{BB962C8B-B14F-4D97-AF65-F5344CB8AC3E}">
        <p14:creationId xmlns:p14="http://schemas.microsoft.com/office/powerpoint/2010/main" val="20225288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prstGeom prst="rect">
            <a:avLst/>
          </a:prstGeom>
        </p:spPr>
        <p:txBody>
          <a:bodyPr/>
          <a:lstStyle/>
          <a:p>
            <a:fld id="{D9515C9C-B0D4-49C7-83C7-4BF66E55645D}" type="slidenum">
              <a:rPr lang="en-US" smtClean="0"/>
              <a:pPr/>
              <a:t>17</a:t>
            </a:fld>
            <a:endParaRPr lang="en-US" dirty="0"/>
          </a:p>
        </p:txBody>
      </p:sp>
      <p:sp>
        <p:nvSpPr>
          <p:cNvPr id="7" name="TextBox 6"/>
          <p:cNvSpPr txBox="1"/>
          <p:nvPr/>
        </p:nvSpPr>
        <p:spPr>
          <a:xfrm>
            <a:off x="2513088" y="1412423"/>
            <a:ext cx="4134915" cy="830997"/>
          </a:xfrm>
          <a:prstGeom prst="rect">
            <a:avLst/>
          </a:prstGeom>
          <a:noFill/>
        </p:spPr>
        <p:txBody>
          <a:bodyPr wrap="none" rtlCol="0">
            <a:spAutoFit/>
          </a:bodyPr>
          <a:lstStyle/>
          <a:p>
            <a:r>
              <a:rPr lang="en-US" sz="2400" dirty="0"/>
              <a:t>Seasonal Kendall Trend Analysis</a:t>
            </a:r>
          </a:p>
          <a:p>
            <a:pPr algn="ctr"/>
            <a:r>
              <a:rPr lang="en-US" sz="2400" dirty="0"/>
              <a:t>Compliance Point (3)</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427494"/>
            <a:ext cx="4580546" cy="3052573"/>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80546" y="2427494"/>
            <a:ext cx="4583908" cy="3052573"/>
          </a:xfrm>
          <a:prstGeom prst="rect">
            <a:avLst/>
          </a:prstGeom>
        </p:spPr>
      </p:pic>
      <p:sp>
        <p:nvSpPr>
          <p:cNvPr id="9" name="Title 1"/>
          <p:cNvSpPr>
            <a:spLocks noGrp="1"/>
          </p:cNvSpPr>
          <p:nvPr>
            <p:ph type="title"/>
          </p:nvPr>
        </p:nvSpPr>
        <p:spPr>
          <a:xfrm>
            <a:off x="1356211" y="0"/>
            <a:ext cx="7609114" cy="1085288"/>
          </a:xfrm>
        </p:spPr>
        <p:txBody>
          <a:bodyPr>
            <a:normAutofit/>
          </a:bodyPr>
          <a:lstStyle/>
          <a:p>
            <a:pPr lvl="0"/>
            <a:r>
              <a:rPr lang="en-US" sz="3200" dirty="0"/>
              <a:t>Individual Site Seasonal Kendall Trend Analysis Results</a:t>
            </a:r>
          </a:p>
        </p:txBody>
      </p:sp>
    </p:spTree>
    <p:extLst>
      <p:ext uri="{BB962C8B-B14F-4D97-AF65-F5344CB8AC3E}">
        <p14:creationId xmlns:p14="http://schemas.microsoft.com/office/powerpoint/2010/main" val="13415588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4439" y="-164040"/>
            <a:ext cx="7609114" cy="1325563"/>
          </a:xfrm>
        </p:spPr>
        <p:txBody>
          <a:bodyPr>
            <a:normAutofit/>
          </a:bodyPr>
          <a:lstStyle/>
          <a:p>
            <a:pPr lvl="0"/>
            <a:r>
              <a:rPr lang="en-US" sz="2800" dirty="0"/>
              <a:t>Regional and Seasonal Trend Analysis Results</a:t>
            </a:r>
          </a:p>
        </p:txBody>
      </p:sp>
      <p:sp>
        <p:nvSpPr>
          <p:cNvPr id="4" name="Slide Number Placeholder 3"/>
          <p:cNvSpPr>
            <a:spLocks noGrp="1"/>
          </p:cNvSpPr>
          <p:nvPr>
            <p:ph type="sldNum" sz="quarter" idx="12"/>
          </p:nvPr>
        </p:nvSpPr>
        <p:spPr>
          <a:prstGeom prst="rect">
            <a:avLst/>
          </a:prstGeom>
        </p:spPr>
        <p:txBody>
          <a:bodyPr/>
          <a:lstStyle/>
          <a:p>
            <a:fld id="{D9515C9C-B0D4-49C7-83C7-4BF66E55645D}" type="slidenum">
              <a:rPr lang="en-US" smtClean="0"/>
              <a:pPr/>
              <a:t>18</a:t>
            </a:fld>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812353475"/>
              </p:ext>
            </p:extLst>
          </p:nvPr>
        </p:nvGraphicFramePr>
        <p:xfrm>
          <a:off x="357353" y="1292258"/>
          <a:ext cx="3720662" cy="1409700"/>
        </p:xfrm>
        <a:graphic>
          <a:graphicData uri="http://schemas.openxmlformats.org/drawingml/2006/table">
            <a:tbl>
              <a:tblPr/>
              <a:tblGrid>
                <a:gridCol w="1507629">
                  <a:extLst>
                    <a:ext uri="{9D8B030D-6E8A-4147-A177-3AD203B41FA5}">
                      <a16:colId xmlns:a16="http://schemas.microsoft.com/office/drawing/2014/main" val="20000"/>
                    </a:ext>
                  </a:extLst>
                </a:gridCol>
                <a:gridCol w="1051191">
                  <a:extLst>
                    <a:ext uri="{9D8B030D-6E8A-4147-A177-3AD203B41FA5}">
                      <a16:colId xmlns:a16="http://schemas.microsoft.com/office/drawing/2014/main" val="20001"/>
                    </a:ext>
                  </a:extLst>
                </a:gridCol>
                <a:gridCol w="1161842">
                  <a:extLst>
                    <a:ext uri="{9D8B030D-6E8A-4147-A177-3AD203B41FA5}">
                      <a16:colId xmlns:a16="http://schemas.microsoft.com/office/drawing/2014/main" val="20002"/>
                    </a:ext>
                  </a:extLst>
                </a:gridCol>
              </a:tblGrid>
              <a:tr h="272269">
                <a:tc gridSpan="3">
                  <a:txBody>
                    <a:bodyPr/>
                    <a:lstStyle/>
                    <a:p>
                      <a:pPr algn="ctr" fontAlgn="b"/>
                      <a:r>
                        <a:rPr lang="en-US" sz="1800" b="1" i="0" u="none" strike="noStrike" dirty="0">
                          <a:solidFill>
                            <a:srgbClr val="000000"/>
                          </a:solidFill>
                          <a:effectLst/>
                          <a:latin typeface="Calibri" panose="020F0502020204030204" pitchFamily="34" charset="0"/>
                        </a:rPr>
                        <a:t> TN Regional Kendall Results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72269">
                <a:tc>
                  <a:txBody>
                    <a:bodyPr/>
                    <a:lstStyle/>
                    <a:p>
                      <a:pPr algn="ctr" fontAlgn="b"/>
                      <a:r>
                        <a:rPr lang="en-US" sz="1800" b="1" i="0" u="none" strike="noStrike">
                          <a:solidFill>
                            <a:srgbClr val="000000"/>
                          </a:solidFill>
                          <a:effectLst/>
                          <a:latin typeface="Calibri" panose="020F0502020204030204" pitchFamily="34" charset="0"/>
                        </a:rPr>
                        <a:t>Region</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800" b="1" i="0" u="none" strike="noStrike">
                          <a:solidFill>
                            <a:srgbClr val="000000"/>
                          </a:solidFill>
                          <a:effectLst/>
                          <a:latin typeface="Calibri" panose="020F0502020204030204" pitchFamily="34" charset="0"/>
                        </a:rPr>
                        <a:t>Tau</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800" b="1" i="0" u="none" strike="noStrike">
                          <a:solidFill>
                            <a:srgbClr val="000000"/>
                          </a:solidFill>
                          <a:effectLst/>
                          <a:latin typeface="Calibri" panose="020F0502020204030204" pitchFamily="34" charset="0"/>
                        </a:rPr>
                        <a:t>P-Value</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72269">
                <a:tc>
                  <a:txBody>
                    <a:bodyPr/>
                    <a:lstStyle/>
                    <a:p>
                      <a:pPr algn="l" fontAlgn="b"/>
                      <a:r>
                        <a:rPr lang="en-US" sz="1800" b="0" i="0" u="none" strike="noStrike">
                          <a:solidFill>
                            <a:srgbClr val="000000"/>
                          </a:solidFill>
                          <a:effectLst/>
                          <a:latin typeface="Calibri" panose="020F0502020204030204" pitchFamily="34" charset="0"/>
                        </a:rPr>
                        <a:t>1 - N Fork</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800" b="1" i="0" u="none" strike="noStrike">
                          <a:solidFill>
                            <a:srgbClr val="000000"/>
                          </a:solidFill>
                          <a:effectLst/>
                          <a:latin typeface="Calibri" panose="020F0502020204030204" pitchFamily="34" charset="0"/>
                        </a:rPr>
                        <a:t>-0.061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800" b="1" i="0" u="none" strike="noStrike" dirty="0">
                          <a:solidFill>
                            <a:srgbClr val="000000"/>
                          </a:solidFill>
                          <a:effectLst/>
                          <a:latin typeface="Calibri" panose="020F0502020204030204" pitchFamily="34" charset="0"/>
                        </a:rPr>
                        <a:t>0.004</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2"/>
                  </a:ext>
                </a:extLst>
              </a:tr>
              <a:tr h="272269">
                <a:tc>
                  <a:txBody>
                    <a:bodyPr/>
                    <a:lstStyle/>
                    <a:p>
                      <a:pPr algn="l" fontAlgn="b"/>
                      <a:r>
                        <a:rPr lang="en-US" sz="1800" b="0" i="0" u="none" strike="noStrike">
                          <a:solidFill>
                            <a:srgbClr val="000000"/>
                          </a:solidFill>
                          <a:effectLst/>
                          <a:latin typeface="Calibri" panose="020F0502020204030204" pitchFamily="34" charset="0"/>
                        </a:rPr>
                        <a:t>2 - S Fork</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a:solidFill>
                            <a:srgbClr val="000000"/>
                          </a:solidFill>
                          <a:effectLst/>
                          <a:latin typeface="Calibri" panose="020F0502020204030204" pitchFamily="34" charset="0"/>
                        </a:rPr>
                        <a:t>-0.016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dirty="0">
                          <a:solidFill>
                            <a:srgbClr val="000000"/>
                          </a:solidFill>
                          <a:effectLst/>
                          <a:latin typeface="Calibri" panose="020F0502020204030204" pitchFamily="34" charset="0"/>
                        </a:rPr>
                        <a:t>0.557</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72269">
                <a:tc>
                  <a:txBody>
                    <a:bodyPr/>
                    <a:lstStyle/>
                    <a:p>
                      <a:pPr algn="l" fontAlgn="b"/>
                      <a:r>
                        <a:rPr lang="en-US" sz="1800" b="0" i="0" u="none" strike="noStrike">
                          <a:solidFill>
                            <a:srgbClr val="000000"/>
                          </a:solidFill>
                          <a:effectLst/>
                          <a:latin typeface="Calibri" panose="020F0502020204030204" pitchFamily="34" charset="0"/>
                        </a:rPr>
                        <a:t>3 - Below SE03</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800" b="0" i="0" u="none" strike="noStrike">
                          <a:solidFill>
                            <a:srgbClr val="000000"/>
                          </a:solidFill>
                          <a:effectLst/>
                          <a:latin typeface="Calibri" panose="020F0502020204030204" pitchFamily="34" charset="0"/>
                        </a:rPr>
                        <a:t>-0.017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800" b="0" i="0" u="none" strike="noStrike" dirty="0">
                          <a:solidFill>
                            <a:srgbClr val="000000"/>
                          </a:solidFill>
                          <a:effectLst/>
                          <a:latin typeface="Calibri" panose="020F0502020204030204" pitchFamily="34" charset="0"/>
                        </a:rPr>
                        <a:t>0.494</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4"/>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1409115660"/>
              </p:ext>
            </p:extLst>
          </p:nvPr>
        </p:nvGraphicFramePr>
        <p:xfrm>
          <a:off x="4937453" y="1292258"/>
          <a:ext cx="3577897" cy="1409700"/>
        </p:xfrm>
        <a:graphic>
          <a:graphicData uri="http://schemas.openxmlformats.org/drawingml/2006/table">
            <a:tbl>
              <a:tblPr/>
              <a:tblGrid>
                <a:gridCol w="1404156">
                  <a:extLst>
                    <a:ext uri="{9D8B030D-6E8A-4147-A177-3AD203B41FA5}">
                      <a16:colId xmlns:a16="http://schemas.microsoft.com/office/drawing/2014/main" val="20000"/>
                    </a:ext>
                  </a:extLst>
                </a:gridCol>
                <a:gridCol w="999111">
                  <a:extLst>
                    <a:ext uri="{9D8B030D-6E8A-4147-A177-3AD203B41FA5}">
                      <a16:colId xmlns:a16="http://schemas.microsoft.com/office/drawing/2014/main" val="20001"/>
                    </a:ext>
                  </a:extLst>
                </a:gridCol>
                <a:gridCol w="1174630">
                  <a:extLst>
                    <a:ext uri="{9D8B030D-6E8A-4147-A177-3AD203B41FA5}">
                      <a16:colId xmlns:a16="http://schemas.microsoft.com/office/drawing/2014/main" val="20002"/>
                    </a:ext>
                  </a:extLst>
                </a:gridCol>
              </a:tblGrid>
              <a:tr h="272269">
                <a:tc gridSpan="3">
                  <a:txBody>
                    <a:bodyPr/>
                    <a:lstStyle/>
                    <a:p>
                      <a:pPr algn="ctr" fontAlgn="b"/>
                      <a:r>
                        <a:rPr lang="en-US" sz="1800" b="1" i="0" u="none" strike="noStrike" dirty="0">
                          <a:solidFill>
                            <a:srgbClr val="000000"/>
                          </a:solidFill>
                          <a:effectLst/>
                          <a:latin typeface="Calibri" panose="020F0502020204030204" pitchFamily="34" charset="0"/>
                        </a:rPr>
                        <a:t> TP Regional Kendall Results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72269">
                <a:tc>
                  <a:txBody>
                    <a:bodyPr/>
                    <a:lstStyle/>
                    <a:p>
                      <a:pPr algn="ctr" fontAlgn="b"/>
                      <a:r>
                        <a:rPr lang="en-US" sz="1800" b="1" i="0" u="none" strike="noStrike" dirty="0">
                          <a:solidFill>
                            <a:srgbClr val="000000"/>
                          </a:solidFill>
                          <a:effectLst/>
                          <a:latin typeface="Calibri" panose="020F0502020204030204" pitchFamily="34" charset="0"/>
                        </a:rPr>
                        <a:t>Region</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800" b="1" i="0" u="none" strike="noStrike">
                          <a:solidFill>
                            <a:srgbClr val="000000"/>
                          </a:solidFill>
                          <a:effectLst/>
                          <a:latin typeface="Calibri" panose="020F0502020204030204" pitchFamily="34" charset="0"/>
                        </a:rPr>
                        <a:t>Tau</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800" b="1" i="0" u="none" strike="noStrike">
                          <a:solidFill>
                            <a:srgbClr val="000000"/>
                          </a:solidFill>
                          <a:effectLst/>
                          <a:latin typeface="Calibri" panose="020F0502020204030204" pitchFamily="34" charset="0"/>
                        </a:rPr>
                        <a:t>P-Value</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77462">
                <a:tc>
                  <a:txBody>
                    <a:bodyPr/>
                    <a:lstStyle/>
                    <a:p>
                      <a:pPr algn="l" fontAlgn="b"/>
                      <a:r>
                        <a:rPr lang="en-US" sz="1800" b="0" i="0" u="none" strike="noStrike" dirty="0">
                          <a:solidFill>
                            <a:srgbClr val="000000"/>
                          </a:solidFill>
                          <a:effectLst/>
                          <a:latin typeface="Calibri" panose="020F0502020204030204" pitchFamily="34" charset="0"/>
                        </a:rPr>
                        <a:t>1 - N Fork</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800" b="1" i="0" u="none" strike="noStrike">
                          <a:solidFill>
                            <a:srgbClr val="000000"/>
                          </a:solidFill>
                          <a:effectLst/>
                          <a:latin typeface="Calibri" panose="020F0502020204030204" pitchFamily="34" charset="0"/>
                        </a:rPr>
                        <a:t>-0.046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800" b="1" i="0" u="none" strike="noStrike">
                          <a:solidFill>
                            <a:srgbClr val="000000"/>
                          </a:solidFill>
                          <a:effectLst/>
                          <a:latin typeface="Calibri" panose="020F0502020204030204" pitchFamily="34" charset="0"/>
                        </a:rPr>
                        <a:t>0.031</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2"/>
                  </a:ext>
                </a:extLst>
              </a:tr>
              <a:tr h="272269">
                <a:tc>
                  <a:txBody>
                    <a:bodyPr/>
                    <a:lstStyle/>
                    <a:p>
                      <a:pPr algn="l" fontAlgn="b"/>
                      <a:r>
                        <a:rPr lang="en-US" sz="1800" b="0" i="0" u="none" strike="noStrike">
                          <a:solidFill>
                            <a:srgbClr val="000000"/>
                          </a:solidFill>
                          <a:effectLst/>
                          <a:latin typeface="Calibri" panose="020F0502020204030204" pitchFamily="34" charset="0"/>
                        </a:rPr>
                        <a:t>2 - S Fork</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a:solidFill>
                            <a:srgbClr val="000000"/>
                          </a:solidFill>
                          <a:effectLst/>
                          <a:latin typeface="Calibri" panose="020F0502020204030204" pitchFamily="34" charset="0"/>
                        </a:rPr>
                        <a:t>-0.016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a:solidFill>
                            <a:srgbClr val="000000"/>
                          </a:solidFill>
                          <a:effectLst/>
                          <a:latin typeface="Calibri" panose="020F0502020204030204" pitchFamily="34" charset="0"/>
                        </a:rPr>
                        <a:t>0.557</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72269">
                <a:tc>
                  <a:txBody>
                    <a:bodyPr/>
                    <a:lstStyle/>
                    <a:p>
                      <a:pPr algn="l" fontAlgn="b"/>
                      <a:r>
                        <a:rPr lang="en-US" sz="1800" b="0" i="0" u="none" strike="noStrike">
                          <a:solidFill>
                            <a:srgbClr val="000000"/>
                          </a:solidFill>
                          <a:effectLst/>
                          <a:latin typeface="Calibri" panose="020F0502020204030204" pitchFamily="34" charset="0"/>
                        </a:rPr>
                        <a:t>3 - Below SE03</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800" b="0" i="0" u="none" strike="noStrike">
                          <a:solidFill>
                            <a:srgbClr val="000000"/>
                          </a:solidFill>
                          <a:effectLst/>
                          <a:latin typeface="Calibri" panose="020F0502020204030204" pitchFamily="34" charset="0"/>
                        </a:rPr>
                        <a:t>0.000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800" b="0" i="0" u="none" strike="noStrike" dirty="0">
                          <a:solidFill>
                            <a:srgbClr val="000000"/>
                          </a:solidFill>
                          <a:effectLst/>
                          <a:latin typeface="Calibri" panose="020F0502020204030204" pitchFamily="34" charset="0"/>
                        </a:rPr>
                        <a:t>0.993</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4"/>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1113404856"/>
              </p:ext>
            </p:extLst>
          </p:nvPr>
        </p:nvGraphicFramePr>
        <p:xfrm>
          <a:off x="357352" y="3599536"/>
          <a:ext cx="8157997" cy="1684020"/>
        </p:xfrm>
        <a:graphic>
          <a:graphicData uri="http://schemas.openxmlformats.org/drawingml/2006/table">
            <a:tbl>
              <a:tblPr/>
              <a:tblGrid>
                <a:gridCol w="1448244">
                  <a:extLst>
                    <a:ext uri="{9D8B030D-6E8A-4147-A177-3AD203B41FA5}">
                      <a16:colId xmlns:a16="http://schemas.microsoft.com/office/drawing/2014/main" val="20000"/>
                    </a:ext>
                  </a:extLst>
                </a:gridCol>
                <a:gridCol w="1009784">
                  <a:extLst>
                    <a:ext uri="{9D8B030D-6E8A-4147-A177-3AD203B41FA5}">
                      <a16:colId xmlns:a16="http://schemas.microsoft.com/office/drawing/2014/main" val="20001"/>
                    </a:ext>
                  </a:extLst>
                </a:gridCol>
                <a:gridCol w="1116078">
                  <a:extLst>
                    <a:ext uri="{9D8B030D-6E8A-4147-A177-3AD203B41FA5}">
                      <a16:colId xmlns:a16="http://schemas.microsoft.com/office/drawing/2014/main" val="20002"/>
                    </a:ext>
                  </a:extLst>
                </a:gridCol>
                <a:gridCol w="1062931">
                  <a:extLst>
                    <a:ext uri="{9D8B030D-6E8A-4147-A177-3AD203B41FA5}">
                      <a16:colId xmlns:a16="http://schemas.microsoft.com/office/drawing/2014/main" val="20003"/>
                    </a:ext>
                  </a:extLst>
                </a:gridCol>
                <a:gridCol w="1381811">
                  <a:extLst>
                    <a:ext uri="{9D8B030D-6E8A-4147-A177-3AD203B41FA5}">
                      <a16:colId xmlns:a16="http://schemas.microsoft.com/office/drawing/2014/main" val="20004"/>
                    </a:ext>
                  </a:extLst>
                </a:gridCol>
                <a:gridCol w="983211">
                  <a:extLst>
                    <a:ext uri="{9D8B030D-6E8A-4147-A177-3AD203B41FA5}">
                      <a16:colId xmlns:a16="http://schemas.microsoft.com/office/drawing/2014/main" val="20005"/>
                    </a:ext>
                  </a:extLst>
                </a:gridCol>
                <a:gridCol w="1155938">
                  <a:extLst>
                    <a:ext uri="{9D8B030D-6E8A-4147-A177-3AD203B41FA5}">
                      <a16:colId xmlns:a16="http://schemas.microsoft.com/office/drawing/2014/main" val="20006"/>
                    </a:ext>
                  </a:extLst>
                </a:gridCol>
              </a:tblGrid>
              <a:tr h="182880">
                <a:tc gridSpan="3">
                  <a:txBody>
                    <a:bodyPr/>
                    <a:lstStyle/>
                    <a:p>
                      <a:pPr algn="ctr" fontAlgn="b"/>
                      <a:r>
                        <a:rPr lang="en-US" sz="1800" b="1" i="0" u="none" strike="noStrike" dirty="0">
                          <a:solidFill>
                            <a:srgbClr val="000000"/>
                          </a:solidFill>
                          <a:effectLst/>
                          <a:latin typeface="Calibri" panose="020F0502020204030204" pitchFamily="34" charset="0"/>
                        </a:rPr>
                        <a:t>TN Regional &amp; Seasonal Kendall Results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l" fontAlgn="b"/>
                      <a:endParaRPr lang="en-US" sz="1800" b="0" i="0" u="none" strike="noStrike">
                        <a:solidFill>
                          <a:srgbClr val="000000"/>
                        </a:solidFill>
                        <a:effectLst/>
                        <a:latin typeface="Calibri" panose="020F050202020403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gridSpan="3">
                  <a:txBody>
                    <a:bodyPr/>
                    <a:lstStyle/>
                    <a:p>
                      <a:pPr algn="ctr" fontAlgn="b"/>
                      <a:r>
                        <a:rPr lang="en-US" sz="1800" b="1" i="0" u="none" strike="noStrike">
                          <a:solidFill>
                            <a:srgbClr val="000000"/>
                          </a:solidFill>
                          <a:effectLst/>
                          <a:latin typeface="Calibri" panose="020F0502020204030204" pitchFamily="34" charset="0"/>
                        </a:rPr>
                        <a:t>TP Regional &amp; Seasonal Kendall Results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90500">
                <a:tc>
                  <a:txBody>
                    <a:bodyPr/>
                    <a:lstStyle/>
                    <a:p>
                      <a:pPr algn="ctr" fontAlgn="b"/>
                      <a:r>
                        <a:rPr lang="en-US" sz="1800" b="1" i="0" u="none" strike="noStrike">
                          <a:solidFill>
                            <a:srgbClr val="000000"/>
                          </a:solidFill>
                          <a:effectLst/>
                          <a:latin typeface="Calibri" panose="020F0502020204030204" pitchFamily="34" charset="0"/>
                        </a:rPr>
                        <a:t>Region</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800" b="1" i="0" u="none" strike="noStrike">
                          <a:solidFill>
                            <a:srgbClr val="000000"/>
                          </a:solidFill>
                          <a:effectLst/>
                          <a:latin typeface="Calibri" panose="020F0502020204030204" pitchFamily="34" charset="0"/>
                        </a:rPr>
                        <a:t>Tau</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800" b="1" i="0" u="none" strike="noStrike">
                          <a:solidFill>
                            <a:srgbClr val="000000"/>
                          </a:solidFill>
                          <a:effectLst/>
                          <a:latin typeface="Calibri" panose="020F0502020204030204" pitchFamily="34" charset="0"/>
                        </a:rPr>
                        <a:t>P-Value</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US" sz="1800" b="0" i="0" u="none" strike="noStrike">
                        <a:solidFill>
                          <a:srgbClr val="000000"/>
                        </a:solidFill>
                        <a:effectLst/>
                        <a:latin typeface="Calibri" panose="020F050202020403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800" b="1" i="0" u="none" strike="noStrike">
                          <a:solidFill>
                            <a:srgbClr val="000000"/>
                          </a:solidFill>
                          <a:effectLst/>
                          <a:latin typeface="Calibri" panose="020F0502020204030204" pitchFamily="34" charset="0"/>
                        </a:rPr>
                        <a:t>Region</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800" b="1" i="0" u="none" strike="noStrike">
                          <a:solidFill>
                            <a:srgbClr val="000000"/>
                          </a:solidFill>
                          <a:effectLst/>
                          <a:latin typeface="Calibri" panose="020F0502020204030204" pitchFamily="34" charset="0"/>
                        </a:rPr>
                        <a:t>Tau</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800" b="1" i="0" u="none" strike="noStrike">
                          <a:solidFill>
                            <a:srgbClr val="000000"/>
                          </a:solidFill>
                          <a:effectLst/>
                          <a:latin typeface="Calibri" panose="020F0502020204030204" pitchFamily="34" charset="0"/>
                        </a:rPr>
                        <a:t>P-Value</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82880">
                <a:tc>
                  <a:txBody>
                    <a:bodyPr/>
                    <a:lstStyle/>
                    <a:p>
                      <a:pPr algn="l" fontAlgn="b"/>
                      <a:r>
                        <a:rPr lang="en-US" sz="1800" b="0" i="0" u="none" strike="noStrike">
                          <a:solidFill>
                            <a:srgbClr val="000000"/>
                          </a:solidFill>
                          <a:effectLst/>
                          <a:latin typeface="Calibri" panose="020F0502020204030204" pitchFamily="34" charset="0"/>
                        </a:rPr>
                        <a:t>1 - N Fork</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800" b="1" i="0" u="none" strike="noStrike">
                          <a:solidFill>
                            <a:srgbClr val="000000"/>
                          </a:solidFill>
                          <a:effectLst/>
                          <a:latin typeface="Calibri" panose="020F0502020204030204" pitchFamily="34" charset="0"/>
                        </a:rPr>
                        <a:t>-0.077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800" b="1" i="0" u="none" strike="noStrike">
                          <a:solidFill>
                            <a:srgbClr val="000000"/>
                          </a:solidFill>
                          <a:effectLst/>
                          <a:latin typeface="Calibri" panose="020F0502020204030204" pitchFamily="34" charset="0"/>
                        </a:rPr>
                        <a:t>0.001</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endParaRPr lang="en-US" sz="18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1800" b="0" i="0" u="none" strike="noStrike">
                          <a:solidFill>
                            <a:srgbClr val="000000"/>
                          </a:solidFill>
                          <a:effectLst/>
                          <a:latin typeface="Calibri" panose="020F0502020204030204" pitchFamily="34" charset="0"/>
                        </a:rPr>
                        <a:t>1 - N Fork</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800" b="1" i="0" u="none" strike="noStrike">
                          <a:solidFill>
                            <a:srgbClr val="000000"/>
                          </a:solidFill>
                          <a:effectLst/>
                          <a:latin typeface="Calibri" panose="020F0502020204030204" pitchFamily="34" charset="0"/>
                        </a:rPr>
                        <a:t>-0.055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800" b="1" i="0" u="none" strike="noStrike">
                          <a:solidFill>
                            <a:srgbClr val="000000"/>
                          </a:solidFill>
                          <a:effectLst/>
                          <a:latin typeface="Calibri" panose="020F0502020204030204" pitchFamily="34" charset="0"/>
                        </a:rPr>
                        <a:t>0.013</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2"/>
                  </a:ext>
                </a:extLst>
              </a:tr>
              <a:tr h="182880">
                <a:tc>
                  <a:txBody>
                    <a:bodyPr/>
                    <a:lstStyle/>
                    <a:p>
                      <a:pPr algn="l" fontAlgn="b"/>
                      <a:r>
                        <a:rPr lang="en-US" sz="1800" b="0" i="0" u="none" strike="noStrike">
                          <a:solidFill>
                            <a:srgbClr val="000000"/>
                          </a:solidFill>
                          <a:effectLst/>
                          <a:latin typeface="Calibri" panose="020F0502020204030204" pitchFamily="34" charset="0"/>
                        </a:rPr>
                        <a:t>2 - S Fork</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a:solidFill>
                            <a:srgbClr val="000000"/>
                          </a:solidFill>
                          <a:effectLst/>
                          <a:latin typeface="Calibri" panose="020F0502020204030204" pitchFamily="34" charset="0"/>
                        </a:rPr>
                        <a:t>-0.031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a:solidFill>
                            <a:srgbClr val="000000"/>
                          </a:solidFill>
                          <a:effectLst/>
                          <a:latin typeface="Calibri" panose="020F0502020204030204" pitchFamily="34" charset="0"/>
                        </a:rPr>
                        <a:t>0.293</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800" b="0" i="0" u="none" strike="noStrike">
                        <a:solidFill>
                          <a:srgbClr val="000000"/>
                        </a:solidFill>
                        <a:effectLst/>
                        <a:latin typeface="Calibri" panose="020F050202020403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1800" b="0" i="0" u="none" strike="noStrike">
                          <a:solidFill>
                            <a:srgbClr val="000000"/>
                          </a:solidFill>
                          <a:effectLst/>
                          <a:latin typeface="Calibri" panose="020F0502020204030204" pitchFamily="34" charset="0"/>
                        </a:rPr>
                        <a:t>2 - S Fork</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a:solidFill>
                            <a:srgbClr val="000000"/>
                          </a:solidFill>
                          <a:effectLst/>
                          <a:latin typeface="Calibri" panose="020F0502020204030204" pitchFamily="34" charset="0"/>
                        </a:rPr>
                        <a:t>-0.033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a:solidFill>
                            <a:srgbClr val="000000"/>
                          </a:solidFill>
                          <a:effectLst/>
                          <a:latin typeface="Calibri" panose="020F0502020204030204" pitchFamily="34" charset="0"/>
                        </a:rPr>
                        <a:t>0.258</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90500">
                <a:tc>
                  <a:txBody>
                    <a:bodyPr/>
                    <a:lstStyle/>
                    <a:p>
                      <a:pPr algn="l" fontAlgn="b"/>
                      <a:r>
                        <a:rPr lang="en-US" sz="1800" b="0" i="0" u="none" strike="noStrike">
                          <a:solidFill>
                            <a:srgbClr val="000000"/>
                          </a:solidFill>
                          <a:effectLst/>
                          <a:latin typeface="Calibri" panose="020F0502020204030204" pitchFamily="34" charset="0"/>
                        </a:rPr>
                        <a:t>3 - Below SE03</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800" b="0" i="0" u="none" strike="noStrike">
                          <a:solidFill>
                            <a:srgbClr val="000000"/>
                          </a:solidFill>
                          <a:effectLst/>
                          <a:latin typeface="Calibri" panose="020F0502020204030204" pitchFamily="34" charset="0"/>
                        </a:rPr>
                        <a:t>-0.016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800" b="0" i="0" u="none" strike="noStrike">
                          <a:solidFill>
                            <a:srgbClr val="000000"/>
                          </a:solidFill>
                          <a:effectLst/>
                          <a:latin typeface="Calibri" panose="020F0502020204030204" pitchFamily="34" charset="0"/>
                        </a:rPr>
                        <a:t>0.538</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b"/>
                      <a:endParaRPr lang="en-US" sz="1800" b="0" i="0" u="none" strike="noStrike">
                        <a:solidFill>
                          <a:srgbClr val="000000"/>
                        </a:solidFill>
                        <a:effectLst/>
                        <a:latin typeface="Calibri" panose="020F050202020403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1800" b="0" i="0" u="none" strike="noStrike">
                          <a:solidFill>
                            <a:srgbClr val="000000"/>
                          </a:solidFill>
                          <a:effectLst/>
                          <a:latin typeface="Calibri" panose="020F0502020204030204" pitchFamily="34" charset="0"/>
                        </a:rPr>
                        <a:t>3 - Below SE03</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800" b="0" i="0" u="none" strike="noStrike">
                          <a:solidFill>
                            <a:srgbClr val="000000"/>
                          </a:solidFill>
                          <a:effectLst/>
                          <a:latin typeface="Calibri" panose="020F0502020204030204" pitchFamily="34" charset="0"/>
                        </a:rPr>
                        <a:t>0.011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800" b="0" i="0" u="none" strike="noStrike" dirty="0">
                          <a:solidFill>
                            <a:srgbClr val="000000"/>
                          </a:solidFill>
                          <a:effectLst/>
                          <a:latin typeface="Calibri" panose="020F0502020204030204" pitchFamily="34" charset="0"/>
                        </a:rPr>
                        <a:t>0.690</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320011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a:t>
            </a:r>
          </a:p>
        </p:txBody>
      </p:sp>
      <p:sp>
        <p:nvSpPr>
          <p:cNvPr id="3" name="Content Placeholder 2"/>
          <p:cNvSpPr>
            <a:spLocks noGrp="1"/>
          </p:cNvSpPr>
          <p:nvPr>
            <p:ph idx="1"/>
          </p:nvPr>
        </p:nvSpPr>
        <p:spPr>
          <a:xfrm>
            <a:off x="628650" y="1325563"/>
            <a:ext cx="7886700" cy="4351338"/>
          </a:xfrm>
        </p:spPr>
        <p:txBody>
          <a:bodyPr>
            <a:normAutofit/>
          </a:bodyPr>
          <a:lstStyle/>
          <a:p>
            <a:endParaRPr lang="en-US" dirty="0"/>
          </a:p>
          <a:p>
            <a:pPr lvl="0"/>
            <a:r>
              <a:rPr lang="en-US" dirty="0"/>
              <a:t>BMAP Monitoring Network water quality site prioritization</a:t>
            </a:r>
          </a:p>
          <a:p>
            <a:pPr lvl="0"/>
            <a:r>
              <a:rPr lang="en-US" dirty="0"/>
              <a:t>Trend analysis</a:t>
            </a:r>
          </a:p>
          <a:p>
            <a:pPr marL="0" lvl="0" indent="0">
              <a:buNone/>
            </a:pPr>
            <a:endParaRPr lang="en-US" dirty="0"/>
          </a:p>
        </p:txBody>
      </p:sp>
      <p:sp>
        <p:nvSpPr>
          <p:cNvPr id="5" name="Slide Number Placeholder 4"/>
          <p:cNvSpPr>
            <a:spLocks noGrp="1"/>
          </p:cNvSpPr>
          <p:nvPr>
            <p:ph type="sldNum" sz="quarter" idx="12"/>
          </p:nvPr>
        </p:nvSpPr>
        <p:spPr>
          <a:prstGeom prst="rect">
            <a:avLst/>
          </a:prstGeom>
        </p:spPr>
        <p:txBody>
          <a:bodyPr/>
          <a:lstStyle/>
          <a:p>
            <a:fld id="{D9515C9C-B0D4-49C7-83C7-4BF66E55645D}" type="slidenum">
              <a:rPr lang="en-US" smtClean="0"/>
              <a:pPr/>
              <a:t>2</a:t>
            </a:fld>
            <a:endParaRPr lang="en-US" dirty="0"/>
          </a:p>
        </p:txBody>
      </p:sp>
    </p:spTree>
    <p:extLst>
      <p:ext uri="{BB962C8B-B14F-4D97-AF65-F5344CB8AC3E}">
        <p14:creationId xmlns:p14="http://schemas.microsoft.com/office/powerpoint/2010/main" val="25608346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7086600" y="6494463"/>
            <a:ext cx="2057400" cy="365125"/>
          </a:xfrm>
          <a:prstGeom prst="rect">
            <a:avLst/>
          </a:prstGeom>
        </p:spPr>
        <p:txBody>
          <a:bodyPr/>
          <a:lstStyle/>
          <a:p>
            <a:fld id="{D9515C9C-B0D4-49C7-83C7-4BF66E55645D}" type="slidenum">
              <a:rPr lang="en-US" smtClean="0"/>
              <a:pPr/>
              <a:t>3</a:t>
            </a:fld>
            <a:endParaRPr lang="en-US" dirty="0"/>
          </a:p>
        </p:txBody>
      </p:sp>
      <p:sp>
        <p:nvSpPr>
          <p:cNvPr id="6" name="Text Placeholder 2"/>
          <p:cNvSpPr txBox="1">
            <a:spLocks/>
          </p:cNvSpPr>
          <p:nvPr/>
        </p:nvSpPr>
        <p:spPr>
          <a:xfrm>
            <a:off x="762000" y="2590800"/>
            <a:ext cx="7772400" cy="150018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4600" dirty="0">
                <a:solidFill>
                  <a:schemeClr val="accent1"/>
                </a:solidFill>
                <a:ea typeface="+mj-ea"/>
              </a:rPr>
              <a:t>Water Quality Site Prioritization</a:t>
            </a:r>
            <a:endParaRPr lang="en-US" sz="4400" dirty="0">
              <a:solidFill>
                <a:schemeClr val="accent1"/>
              </a:solidFill>
              <a:ea typeface="+mj-ea"/>
            </a:endParaRPr>
          </a:p>
          <a:p>
            <a:pPr marL="0" indent="0" algn="ctr">
              <a:buNone/>
            </a:pPr>
            <a:endParaRPr lang="en-US" b="1" dirty="0"/>
          </a:p>
        </p:txBody>
      </p:sp>
    </p:spTree>
    <p:extLst>
      <p:ext uri="{BB962C8B-B14F-4D97-AF65-F5344CB8AC3E}">
        <p14:creationId xmlns:p14="http://schemas.microsoft.com/office/powerpoint/2010/main" val="24216608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77BC0C64-94FA-44B3-9573-88BE3BEAC041}" type="slidenum">
              <a:rPr lang="en-US" smtClean="0"/>
              <a:t>4</a:t>
            </a:fld>
            <a:endParaRPr lang="en-US" dirty="0"/>
          </a:p>
        </p:txBody>
      </p:sp>
      <p:sp>
        <p:nvSpPr>
          <p:cNvPr id="6" name="Title 1"/>
          <p:cNvSpPr>
            <a:spLocks noGrp="1"/>
          </p:cNvSpPr>
          <p:nvPr>
            <p:ph type="title"/>
          </p:nvPr>
        </p:nvSpPr>
        <p:spPr>
          <a:xfrm>
            <a:off x="906236" y="1"/>
            <a:ext cx="7609114" cy="1174032"/>
          </a:xfrm>
        </p:spPr>
        <p:txBody>
          <a:bodyPr>
            <a:normAutofit/>
          </a:bodyPr>
          <a:lstStyle/>
          <a:p>
            <a:r>
              <a:rPr lang="en-US" sz="2800" dirty="0"/>
              <a:t>St. Lucie BMAP Monitoring Network Stations</a:t>
            </a:r>
          </a:p>
        </p:txBody>
      </p:sp>
      <p:sp>
        <p:nvSpPr>
          <p:cNvPr id="7" name="Content Placeholder 2"/>
          <p:cNvSpPr txBox="1">
            <a:spLocks/>
          </p:cNvSpPr>
          <p:nvPr/>
        </p:nvSpPr>
        <p:spPr>
          <a:xfrm>
            <a:off x="251792" y="1539157"/>
            <a:ext cx="3034748" cy="4955981"/>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1200"/>
              </a:spcAft>
            </a:pPr>
            <a:r>
              <a:rPr lang="en-US" dirty="0"/>
              <a:t>All stations in monitoring network</a:t>
            </a:r>
          </a:p>
          <a:p>
            <a:pPr>
              <a:spcBef>
                <a:spcPts val="0"/>
              </a:spcBef>
              <a:spcAft>
                <a:spcPts val="1200"/>
              </a:spcAft>
            </a:pPr>
            <a:r>
              <a:rPr lang="en-US" dirty="0"/>
              <a:t>Data Providers:</a:t>
            </a:r>
          </a:p>
          <a:p>
            <a:pPr lvl="1">
              <a:spcBef>
                <a:spcPts val="0"/>
              </a:spcBef>
              <a:spcAft>
                <a:spcPts val="1200"/>
              </a:spcAft>
            </a:pPr>
            <a:r>
              <a:rPr lang="en-US" dirty="0"/>
              <a:t>North St. Lucie River WCD</a:t>
            </a:r>
          </a:p>
          <a:p>
            <a:pPr lvl="1">
              <a:spcBef>
                <a:spcPts val="0"/>
              </a:spcBef>
              <a:spcAft>
                <a:spcPts val="1200"/>
              </a:spcAft>
            </a:pPr>
            <a:r>
              <a:rPr lang="en-US" dirty="0"/>
              <a:t>Port St. Lucie </a:t>
            </a:r>
          </a:p>
          <a:p>
            <a:pPr lvl="1">
              <a:spcBef>
                <a:spcPts val="0"/>
              </a:spcBef>
              <a:spcAft>
                <a:spcPts val="1200"/>
              </a:spcAft>
            </a:pPr>
            <a:r>
              <a:rPr lang="en-US" dirty="0"/>
              <a:t>SFWMD</a:t>
            </a:r>
          </a:p>
          <a:p>
            <a:pPr lvl="1">
              <a:spcBef>
                <a:spcPts val="0"/>
              </a:spcBef>
              <a:spcAft>
                <a:spcPts val="1200"/>
              </a:spcAft>
            </a:pPr>
            <a:r>
              <a:rPr lang="en-US" dirty="0"/>
              <a:t>St. Lucie County</a:t>
            </a:r>
          </a:p>
          <a:p>
            <a:pPr lvl="1">
              <a:spcBef>
                <a:spcPts val="0"/>
              </a:spcBef>
              <a:spcAft>
                <a:spcPts val="1200"/>
              </a:spcAft>
            </a:pPr>
            <a:r>
              <a:rPr lang="en-US" dirty="0"/>
              <a:t>St. Lucie West Services District </a:t>
            </a:r>
          </a:p>
          <a:p>
            <a:pPr lvl="1">
              <a:spcBef>
                <a:spcPts val="0"/>
              </a:spcBef>
              <a:spcAft>
                <a:spcPts val="1200"/>
              </a:spcAft>
            </a:pPr>
            <a:r>
              <a:rPr lang="en-US" dirty="0"/>
              <a:t>U.S. Geological Survey</a:t>
            </a: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3987" t="3678" r="5772" b="4061"/>
          <a:stretch/>
        </p:blipFill>
        <p:spPr>
          <a:xfrm>
            <a:off x="4213884" y="924910"/>
            <a:ext cx="4486022" cy="5935353"/>
          </a:xfrm>
          <a:prstGeom prst="rect">
            <a:avLst/>
          </a:prstGeom>
        </p:spPr>
      </p:pic>
    </p:spTree>
    <p:extLst>
      <p:ext uri="{BB962C8B-B14F-4D97-AF65-F5344CB8AC3E}">
        <p14:creationId xmlns:p14="http://schemas.microsoft.com/office/powerpoint/2010/main" val="3962241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6652" y="137786"/>
            <a:ext cx="7198104" cy="937256"/>
          </a:xfrm>
        </p:spPr>
        <p:txBody>
          <a:bodyPr>
            <a:normAutofit/>
          </a:bodyPr>
          <a:lstStyle/>
          <a:p>
            <a:r>
              <a:rPr lang="en-US" dirty="0"/>
              <a:t>Prioritization Methodology</a:t>
            </a:r>
          </a:p>
        </p:txBody>
      </p:sp>
      <p:sp>
        <p:nvSpPr>
          <p:cNvPr id="3" name="Content Placeholder 2"/>
          <p:cNvSpPr>
            <a:spLocks noGrp="1"/>
          </p:cNvSpPr>
          <p:nvPr>
            <p:ph idx="1"/>
          </p:nvPr>
        </p:nvSpPr>
        <p:spPr>
          <a:xfrm>
            <a:off x="548640" y="1299532"/>
            <a:ext cx="8115300" cy="5195606"/>
          </a:xfrm>
        </p:spPr>
        <p:txBody>
          <a:bodyPr>
            <a:noAutofit/>
          </a:bodyPr>
          <a:lstStyle/>
          <a:p>
            <a:pPr marL="0" indent="0">
              <a:buNone/>
            </a:pPr>
            <a:r>
              <a:rPr lang="en-US" u="sng" dirty="0"/>
              <a:t>Step 1: Database Assessment</a:t>
            </a:r>
          </a:p>
          <a:p>
            <a:r>
              <a:rPr lang="en-US" dirty="0"/>
              <a:t>Data Retrieval: STORET, </a:t>
            </a:r>
            <a:r>
              <a:rPr lang="en-US" dirty="0" err="1"/>
              <a:t>DBHydro</a:t>
            </a:r>
            <a:endParaRPr lang="en-US" dirty="0"/>
          </a:p>
          <a:p>
            <a:r>
              <a:rPr lang="en-US" dirty="0"/>
              <a:t>Data Screening: period of record (POR), sampling frequency, and data gaps</a:t>
            </a:r>
          </a:p>
          <a:p>
            <a:r>
              <a:rPr lang="en-US" dirty="0"/>
              <a:t>Data Processing/Formatting: data qualifiers, replicates, coincident time step</a:t>
            </a:r>
          </a:p>
          <a:p>
            <a:r>
              <a:rPr lang="en-US" dirty="0"/>
              <a:t>Development of Tier Criteria Table</a:t>
            </a:r>
          </a:p>
          <a:p>
            <a:r>
              <a:rPr lang="en-US" dirty="0"/>
              <a:t>Development of Monitoring Station Summary Table with Tier Classification</a:t>
            </a:r>
          </a:p>
          <a:p>
            <a:r>
              <a:rPr lang="en-US" dirty="0"/>
              <a:t>Tier Classification list developed based on data availability, POR, sampling frequency, and data gaps</a:t>
            </a:r>
          </a:p>
          <a:p>
            <a:endParaRPr lang="en-US" sz="3200" dirty="0"/>
          </a:p>
        </p:txBody>
      </p:sp>
      <p:sp>
        <p:nvSpPr>
          <p:cNvPr id="4" name="Slide Number Placeholder 3"/>
          <p:cNvSpPr>
            <a:spLocks noGrp="1"/>
          </p:cNvSpPr>
          <p:nvPr>
            <p:ph type="sldNum" sz="quarter" idx="12"/>
          </p:nvPr>
        </p:nvSpPr>
        <p:spPr>
          <a:prstGeom prst="rect">
            <a:avLst/>
          </a:prstGeom>
        </p:spPr>
        <p:txBody>
          <a:bodyPr/>
          <a:lstStyle/>
          <a:p>
            <a:fld id="{D9515C9C-B0D4-49C7-83C7-4BF66E55645D}" type="slidenum">
              <a:rPr lang="en-US" smtClean="0"/>
              <a:pPr/>
              <a:t>5</a:t>
            </a:fld>
            <a:endParaRPr lang="en-US" dirty="0"/>
          </a:p>
        </p:txBody>
      </p:sp>
    </p:spTree>
    <p:extLst>
      <p:ext uri="{BB962C8B-B14F-4D97-AF65-F5344CB8AC3E}">
        <p14:creationId xmlns:p14="http://schemas.microsoft.com/office/powerpoint/2010/main" val="450017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1705" y="0"/>
            <a:ext cx="7609114" cy="1325563"/>
          </a:xfrm>
        </p:spPr>
        <p:txBody>
          <a:bodyPr>
            <a:normAutofit/>
          </a:bodyPr>
          <a:lstStyle/>
          <a:p>
            <a:r>
              <a:rPr lang="en-US" dirty="0"/>
              <a:t>Tier Criteria</a:t>
            </a:r>
          </a:p>
        </p:txBody>
      </p:sp>
      <p:sp>
        <p:nvSpPr>
          <p:cNvPr id="4" name="Slide Number Placeholder 3"/>
          <p:cNvSpPr>
            <a:spLocks noGrp="1"/>
          </p:cNvSpPr>
          <p:nvPr>
            <p:ph type="sldNum" sz="quarter" idx="12"/>
          </p:nvPr>
        </p:nvSpPr>
        <p:spPr>
          <a:prstGeom prst="rect">
            <a:avLst/>
          </a:prstGeom>
        </p:spPr>
        <p:txBody>
          <a:bodyPr/>
          <a:lstStyle/>
          <a:p>
            <a:fld id="{D9515C9C-B0D4-49C7-83C7-4BF66E55645D}" type="slidenum">
              <a:rPr lang="en-US" smtClean="0"/>
              <a:pPr/>
              <a:t>6</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1265024681"/>
              </p:ext>
            </p:extLst>
          </p:nvPr>
        </p:nvGraphicFramePr>
        <p:xfrm>
          <a:off x="204867" y="1325563"/>
          <a:ext cx="8695941" cy="4986086"/>
        </p:xfrm>
        <a:graphic>
          <a:graphicData uri="http://schemas.openxmlformats.org/drawingml/2006/table">
            <a:tbl>
              <a:tblPr/>
              <a:tblGrid>
                <a:gridCol w="687339">
                  <a:extLst>
                    <a:ext uri="{9D8B030D-6E8A-4147-A177-3AD203B41FA5}">
                      <a16:colId xmlns:a16="http://schemas.microsoft.com/office/drawing/2014/main" val="20000"/>
                    </a:ext>
                  </a:extLst>
                </a:gridCol>
                <a:gridCol w="7298483">
                  <a:extLst>
                    <a:ext uri="{9D8B030D-6E8A-4147-A177-3AD203B41FA5}">
                      <a16:colId xmlns:a16="http://schemas.microsoft.com/office/drawing/2014/main" val="20001"/>
                    </a:ext>
                  </a:extLst>
                </a:gridCol>
                <a:gridCol w="710119">
                  <a:extLst>
                    <a:ext uri="{9D8B030D-6E8A-4147-A177-3AD203B41FA5}">
                      <a16:colId xmlns:a16="http://schemas.microsoft.com/office/drawing/2014/main" val="20002"/>
                    </a:ext>
                  </a:extLst>
                </a:gridCol>
              </a:tblGrid>
              <a:tr h="921526">
                <a:tc>
                  <a:txBody>
                    <a:bodyPr/>
                    <a:lstStyle/>
                    <a:p>
                      <a:pPr algn="ctr" fontAlgn="b"/>
                      <a:r>
                        <a:rPr lang="en-US" sz="1200" b="1" i="0" u="none" strike="noStrike" dirty="0">
                          <a:solidFill>
                            <a:srgbClr val="000000"/>
                          </a:solidFill>
                          <a:effectLst/>
                          <a:latin typeface="Calibri" panose="020F0502020204030204" pitchFamily="34" charset="0"/>
                        </a:rPr>
                        <a:t>Tier</a:t>
                      </a:r>
                    </a:p>
                  </a:txBody>
                  <a:tcPr marL="6163" marR="6163" marT="616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200" b="1" i="0" u="none" strike="noStrike" dirty="0">
                          <a:solidFill>
                            <a:srgbClr val="000000"/>
                          </a:solidFill>
                          <a:effectLst/>
                          <a:latin typeface="Calibri" panose="020F0502020204030204" pitchFamily="34" charset="0"/>
                        </a:rPr>
                        <a:t>Criteria</a:t>
                      </a:r>
                    </a:p>
                  </a:txBody>
                  <a:tcPr marL="6163" marR="6163" marT="616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200" b="1" i="0" u="none" strike="noStrike" dirty="0">
                          <a:solidFill>
                            <a:srgbClr val="000000"/>
                          </a:solidFill>
                          <a:effectLst/>
                          <a:latin typeface="Calibri" panose="020F0502020204030204" pitchFamily="34" charset="0"/>
                        </a:rPr>
                        <a:t>Stations Used for Data Analysis</a:t>
                      </a:r>
                    </a:p>
                  </a:txBody>
                  <a:tcPr marL="6163" marR="6163" marT="616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63652">
                <a:tc rowSpan="5">
                  <a:txBody>
                    <a:bodyPr/>
                    <a:lstStyle/>
                    <a:p>
                      <a:pPr algn="ctr" fontAlgn="ctr"/>
                      <a:r>
                        <a:rPr lang="en-US" sz="1200" b="0" i="0" u="none" strike="noStrike">
                          <a:solidFill>
                            <a:srgbClr val="000000"/>
                          </a:solidFill>
                          <a:effectLst/>
                          <a:latin typeface="Calibri" panose="020F0502020204030204" pitchFamily="34" charset="0"/>
                        </a:rPr>
                        <a:t>1</a:t>
                      </a:r>
                    </a:p>
                  </a:txBody>
                  <a:tcPr marL="6163" marR="6163" marT="61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Calibri" panose="020F0502020204030204" pitchFamily="34" charset="0"/>
                        </a:rPr>
                        <a:t> - Most recent data records are from 2015 or later.</a:t>
                      </a:r>
                    </a:p>
                  </a:txBody>
                  <a:tcPr marL="6163" marR="6163" marT="616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5">
                  <a:txBody>
                    <a:bodyPr/>
                    <a:lstStyle/>
                    <a:p>
                      <a:pPr algn="ctr" fontAlgn="ctr"/>
                      <a:r>
                        <a:rPr lang="en-US" sz="1200" b="0" i="0" u="none" strike="noStrike">
                          <a:solidFill>
                            <a:srgbClr val="000000"/>
                          </a:solidFill>
                          <a:effectLst/>
                          <a:latin typeface="Calibri" panose="020F0502020204030204" pitchFamily="34" charset="0"/>
                        </a:rPr>
                        <a:t>YES</a:t>
                      </a:r>
                    </a:p>
                  </a:txBody>
                  <a:tcPr marL="6163" marR="6163" marT="61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10312">
                <a:tc vMerge="1">
                  <a:txBody>
                    <a:bodyPr/>
                    <a:lstStyle/>
                    <a:p>
                      <a:endParaRPr lang="en-US"/>
                    </a:p>
                  </a:txBody>
                  <a:tcPr/>
                </a:tc>
                <a:tc>
                  <a:txBody>
                    <a:bodyPr/>
                    <a:lstStyle/>
                    <a:p>
                      <a:pPr algn="l" fontAlgn="b"/>
                      <a:r>
                        <a:rPr lang="en-US" sz="1200" b="0" i="0" u="none" strike="noStrike" dirty="0">
                          <a:solidFill>
                            <a:srgbClr val="000000"/>
                          </a:solidFill>
                          <a:effectLst/>
                          <a:latin typeface="Calibri" panose="020F0502020204030204" pitchFamily="34" charset="0"/>
                        </a:rPr>
                        <a:t> - Five or more consecutive years of data exist going back from the time of most recent data (2015/2016).</a:t>
                      </a:r>
                    </a:p>
                  </a:txBody>
                  <a:tcPr marL="6163" marR="6163" marT="616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vMerge="1">
                  <a:txBody>
                    <a:bodyPr/>
                    <a:lstStyle/>
                    <a:p>
                      <a:endParaRPr lang="en-US"/>
                    </a:p>
                  </a:txBody>
                  <a:tcPr/>
                </a:tc>
                <a:extLst>
                  <a:ext uri="{0D108BD9-81ED-4DB2-BD59-A6C34878D82A}">
                    <a16:rowId xmlns:a16="http://schemas.microsoft.com/office/drawing/2014/main" val="10002"/>
                  </a:ext>
                </a:extLst>
              </a:tr>
              <a:tr h="310312">
                <a:tc vMerge="1">
                  <a:txBody>
                    <a:bodyPr/>
                    <a:lstStyle/>
                    <a:p>
                      <a:endParaRPr lang="en-US"/>
                    </a:p>
                  </a:txBody>
                  <a:tcPr/>
                </a:tc>
                <a:tc>
                  <a:txBody>
                    <a:bodyPr/>
                    <a:lstStyle/>
                    <a:p>
                      <a:pPr algn="l" fontAlgn="b"/>
                      <a:r>
                        <a:rPr lang="en-US" sz="1200" b="0" i="0" u="none" strike="noStrike">
                          <a:solidFill>
                            <a:srgbClr val="000000"/>
                          </a:solidFill>
                          <a:effectLst/>
                          <a:latin typeface="Calibri" panose="020F0502020204030204" pitchFamily="34" charset="0"/>
                        </a:rPr>
                        <a:t> - Data gaps less than 90 days in most recent consecutive five year period.</a:t>
                      </a:r>
                    </a:p>
                  </a:txBody>
                  <a:tcPr marL="6163" marR="6163" marT="616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vMerge="1">
                  <a:txBody>
                    <a:bodyPr/>
                    <a:lstStyle/>
                    <a:p>
                      <a:endParaRPr lang="en-US"/>
                    </a:p>
                  </a:txBody>
                  <a:tcPr/>
                </a:tc>
                <a:extLst>
                  <a:ext uri="{0D108BD9-81ED-4DB2-BD59-A6C34878D82A}">
                    <a16:rowId xmlns:a16="http://schemas.microsoft.com/office/drawing/2014/main" val="10003"/>
                  </a:ext>
                </a:extLst>
              </a:tr>
              <a:tr h="163652">
                <a:tc vMerge="1">
                  <a:txBody>
                    <a:bodyPr/>
                    <a:lstStyle/>
                    <a:p>
                      <a:endParaRPr lang="en-US"/>
                    </a:p>
                  </a:txBody>
                  <a:tcPr/>
                </a:tc>
                <a:tc>
                  <a:txBody>
                    <a:bodyPr/>
                    <a:lstStyle/>
                    <a:p>
                      <a:pPr algn="l" fontAlgn="b"/>
                      <a:r>
                        <a:rPr lang="en-US" sz="1200" b="0" i="0" u="none" strike="noStrike">
                          <a:solidFill>
                            <a:srgbClr val="000000"/>
                          </a:solidFill>
                          <a:effectLst/>
                          <a:latin typeface="Calibri" panose="020F0502020204030204" pitchFamily="34" charset="0"/>
                        </a:rPr>
                        <a:t> - Typical sampling frequency of monthly or shorter frequency.</a:t>
                      </a:r>
                    </a:p>
                  </a:txBody>
                  <a:tcPr marL="6163" marR="6163" marT="616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vMerge="1">
                  <a:txBody>
                    <a:bodyPr/>
                    <a:lstStyle/>
                    <a:p>
                      <a:endParaRPr lang="en-US"/>
                    </a:p>
                  </a:txBody>
                  <a:tcPr/>
                </a:tc>
                <a:extLst>
                  <a:ext uri="{0D108BD9-81ED-4DB2-BD59-A6C34878D82A}">
                    <a16:rowId xmlns:a16="http://schemas.microsoft.com/office/drawing/2014/main" val="10004"/>
                  </a:ext>
                </a:extLst>
              </a:tr>
              <a:tr h="310312">
                <a:tc vMerge="1">
                  <a:txBody>
                    <a:bodyPr/>
                    <a:lstStyle/>
                    <a:p>
                      <a:endParaRPr lang="en-US"/>
                    </a:p>
                  </a:txBody>
                  <a:tcPr/>
                </a:tc>
                <a:tc>
                  <a:txBody>
                    <a:bodyPr/>
                    <a:lstStyle/>
                    <a:p>
                      <a:pPr algn="l" fontAlgn="b"/>
                      <a:r>
                        <a:rPr lang="en-US" sz="1200" b="0" i="0" u="none" strike="noStrike" dirty="0">
                          <a:solidFill>
                            <a:srgbClr val="000000"/>
                          </a:solidFill>
                          <a:effectLst/>
                          <a:latin typeface="Calibri" panose="020F0502020204030204" pitchFamily="34" charset="0"/>
                        </a:rPr>
                        <a:t> - All quarters in most recent consecutive five year period have data.</a:t>
                      </a:r>
                    </a:p>
                  </a:txBody>
                  <a:tcPr marL="6163" marR="6163" marT="616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0005"/>
                  </a:ext>
                </a:extLst>
              </a:tr>
              <a:tr h="163652">
                <a:tc rowSpan="4">
                  <a:txBody>
                    <a:bodyPr/>
                    <a:lstStyle/>
                    <a:p>
                      <a:pPr algn="ctr" fontAlgn="ctr"/>
                      <a:r>
                        <a:rPr lang="en-US" sz="1200" b="0" i="0" u="none" strike="noStrike">
                          <a:solidFill>
                            <a:srgbClr val="000000"/>
                          </a:solidFill>
                          <a:effectLst/>
                          <a:latin typeface="Calibri" panose="020F0502020204030204" pitchFamily="34" charset="0"/>
                        </a:rPr>
                        <a:t>2</a:t>
                      </a:r>
                    </a:p>
                  </a:txBody>
                  <a:tcPr marL="6163" marR="6163" marT="61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panose="020F0502020204030204" pitchFamily="34" charset="0"/>
                        </a:rPr>
                        <a:t> - Most recent data records are from 2015 or later.</a:t>
                      </a:r>
                    </a:p>
                  </a:txBody>
                  <a:tcPr marL="6163" marR="6163" marT="616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4">
                  <a:txBody>
                    <a:bodyPr/>
                    <a:lstStyle/>
                    <a:p>
                      <a:pPr algn="ctr" fontAlgn="ctr"/>
                      <a:r>
                        <a:rPr lang="en-US" sz="1200" b="0" i="0" u="none" strike="noStrike">
                          <a:solidFill>
                            <a:srgbClr val="000000"/>
                          </a:solidFill>
                          <a:effectLst/>
                          <a:latin typeface="Calibri" panose="020F0502020204030204" pitchFamily="34" charset="0"/>
                        </a:rPr>
                        <a:t>YES</a:t>
                      </a:r>
                    </a:p>
                  </a:txBody>
                  <a:tcPr marL="6163" marR="6163" marT="61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10312">
                <a:tc vMerge="1">
                  <a:txBody>
                    <a:bodyPr/>
                    <a:lstStyle/>
                    <a:p>
                      <a:endParaRPr lang="en-US"/>
                    </a:p>
                  </a:txBody>
                  <a:tcPr/>
                </a:tc>
                <a:tc>
                  <a:txBody>
                    <a:bodyPr/>
                    <a:lstStyle/>
                    <a:p>
                      <a:pPr algn="l" fontAlgn="b"/>
                      <a:r>
                        <a:rPr lang="en-US" sz="1200" b="0" i="0" u="none" strike="noStrike">
                          <a:solidFill>
                            <a:srgbClr val="000000"/>
                          </a:solidFill>
                          <a:effectLst/>
                          <a:latin typeface="Calibri" panose="020F0502020204030204" pitchFamily="34" charset="0"/>
                        </a:rPr>
                        <a:t> - Five or more consecutive years of data exist going back from the time of most recent data (2015/2016).</a:t>
                      </a:r>
                    </a:p>
                  </a:txBody>
                  <a:tcPr marL="6163" marR="6163" marT="616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vMerge="1">
                  <a:txBody>
                    <a:bodyPr/>
                    <a:lstStyle/>
                    <a:p>
                      <a:endParaRPr lang="en-US"/>
                    </a:p>
                  </a:txBody>
                  <a:tcPr/>
                </a:tc>
                <a:extLst>
                  <a:ext uri="{0D108BD9-81ED-4DB2-BD59-A6C34878D82A}">
                    <a16:rowId xmlns:a16="http://schemas.microsoft.com/office/drawing/2014/main" val="10007"/>
                  </a:ext>
                </a:extLst>
              </a:tr>
              <a:tr h="310312">
                <a:tc vMerge="1">
                  <a:txBody>
                    <a:bodyPr/>
                    <a:lstStyle/>
                    <a:p>
                      <a:endParaRPr lang="en-US"/>
                    </a:p>
                  </a:txBody>
                  <a:tcPr/>
                </a:tc>
                <a:tc>
                  <a:txBody>
                    <a:bodyPr/>
                    <a:lstStyle/>
                    <a:p>
                      <a:pPr algn="l" fontAlgn="b"/>
                      <a:r>
                        <a:rPr lang="en-US" sz="1200" b="0" i="0" u="none" strike="noStrike">
                          <a:solidFill>
                            <a:srgbClr val="000000"/>
                          </a:solidFill>
                          <a:effectLst/>
                          <a:latin typeface="Calibri" panose="020F0502020204030204" pitchFamily="34" charset="0"/>
                        </a:rPr>
                        <a:t> - Typical sampling frequency greater than monthly, and less than or equal to annually.</a:t>
                      </a:r>
                    </a:p>
                  </a:txBody>
                  <a:tcPr marL="6163" marR="6163" marT="616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vMerge="1">
                  <a:txBody>
                    <a:bodyPr/>
                    <a:lstStyle/>
                    <a:p>
                      <a:endParaRPr lang="en-US"/>
                    </a:p>
                  </a:txBody>
                  <a:tcPr/>
                </a:tc>
                <a:extLst>
                  <a:ext uri="{0D108BD9-81ED-4DB2-BD59-A6C34878D82A}">
                    <a16:rowId xmlns:a16="http://schemas.microsoft.com/office/drawing/2014/main" val="10008"/>
                  </a:ext>
                </a:extLst>
              </a:tr>
              <a:tr h="310312">
                <a:tc vMerge="1">
                  <a:txBody>
                    <a:bodyPr/>
                    <a:lstStyle/>
                    <a:p>
                      <a:endParaRPr lang="en-US"/>
                    </a:p>
                  </a:txBody>
                  <a:tcPr/>
                </a:tc>
                <a:tc>
                  <a:txBody>
                    <a:bodyPr/>
                    <a:lstStyle/>
                    <a:p>
                      <a:pPr algn="l" fontAlgn="b"/>
                      <a:r>
                        <a:rPr lang="en-US" sz="1200" b="0" i="0" u="none" strike="noStrike" baseline="0" dirty="0">
                          <a:solidFill>
                            <a:srgbClr val="000000"/>
                          </a:solidFill>
                          <a:effectLst/>
                          <a:latin typeface="Calibri" panose="020F0502020204030204" pitchFamily="34" charset="0"/>
                        </a:rPr>
                        <a:t> - No more</a:t>
                      </a:r>
                      <a:r>
                        <a:rPr lang="en-US" sz="1200" b="0" i="0" u="none" strike="noStrike" dirty="0">
                          <a:solidFill>
                            <a:srgbClr val="000000"/>
                          </a:solidFill>
                          <a:effectLst/>
                          <a:latin typeface="Calibri" panose="020F0502020204030204" pitchFamily="34" charset="0"/>
                        </a:rPr>
                        <a:t> than one complete quarter of missing data per year in most recent consecutive five year period.</a:t>
                      </a:r>
                    </a:p>
                  </a:txBody>
                  <a:tcPr marL="6163" marR="6163" marT="616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0009"/>
                  </a:ext>
                </a:extLst>
              </a:tr>
              <a:tr h="163652">
                <a:tc rowSpan="4">
                  <a:txBody>
                    <a:bodyPr/>
                    <a:lstStyle/>
                    <a:p>
                      <a:pPr algn="ctr" fontAlgn="ctr"/>
                      <a:r>
                        <a:rPr lang="en-US" sz="1200" b="0" i="0" u="none" strike="noStrike">
                          <a:solidFill>
                            <a:srgbClr val="000000"/>
                          </a:solidFill>
                          <a:effectLst/>
                          <a:latin typeface="Calibri" panose="020F0502020204030204" pitchFamily="34" charset="0"/>
                        </a:rPr>
                        <a:t>3</a:t>
                      </a:r>
                    </a:p>
                  </a:txBody>
                  <a:tcPr marL="6163" marR="6163" marT="61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panose="020F0502020204030204" pitchFamily="34" charset="0"/>
                        </a:rPr>
                        <a:t> - Most recent data records are earlier than 2015.</a:t>
                      </a:r>
                    </a:p>
                  </a:txBody>
                  <a:tcPr marL="6163" marR="6163" marT="616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4">
                  <a:txBody>
                    <a:bodyPr/>
                    <a:lstStyle/>
                    <a:p>
                      <a:pPr algn="ctr" fontAlgn="ctr"/>
                      <a:r>
                        <a:rPr lang="en-US" sz="1200" b="0" i="0" u="none" strike="noStrike">
                          <a:solidFill>
                            <a:srgbClr val="000000"/>
                          </a:solidFill>
                          <a:effectLst/>
                          <a:latin typeface="Calibri" panose="020F0502020204030204" pitchFamily="34" charset="0"/>
                        </a:rPr>
                        <a:t>NO</a:t>
                      </a:r>
                    </a:p>
                  </a:txBody>
                  <a:tcPr marL="6163" marR="6163" marT="61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310312">
                <a:tc vMerge="1">
                  <a:txBody>
                    <a:bodyPr/>
                    <a:lstStyle/>
                    <a:p>
                      <a:endParaRPr lang="en-US"/>
                    </a:p>
                  </a:txBody>
                  <a:tcPr/>
                </a:tc>
                <a:tc>
                  <a:txBody>
                    <a:bodyPr/>
                    <a:lstStyle/>
                    <a:p>
                      <a:pPr algn="l" fontAlgn="b"/>
                      <a:r>
                        <a:rPr lang="en-US" sz="1200" b="0" i="0" u="none" strike="noStrike" dirty="0">
                          <a:solidFill>
                            <a:srgbClr val="000000"/>
                          </a:solidFill>
                          <a:effectLst/>
                          <a:latin typeface="Calibri" panose="020F0502020204030204" pitchFamily="34" charset="0"/>
                        </a:rPr>
                        <a:t> - Less than five consecutive years of data exist going back from the time of most recent data.</a:t>
                      </a:r>
                    </a:p>
                  </a:txBody>
                  <a:tcPr marL="6163" marR="6163" marT="616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vMerge="1">
                  <a:txBody>
                    <a:bodyPr/>
                    <a:lstStyle/>
                    <a:p>
                      <a:endParaRPr lang="en-US"/>
                    </a:p>
                  </a:txBody>
                  <a:tcPr/>
                </a:tc>
                <a:extLst>
                  <a:ext uri="{0D108BD9-81ED-4DB2-BD59-A6C34878D82A}">
                    <a16:rowId xmlns:a16="http://schemas.microsoft.com/office/drawing/2014/main" val="10011"/>
                  </a:ext>
                </a:extLst>
              </a:tr>
              <a:tr h="310312">
                <a:tc vMerge="1">
                  <a:txBody>
                    <a:bodyPr/>
                    <a:lstStyle/>
                    <a:p>
                      <a:endParaRPr lang="en-US"/>
                    </a:p>
                  </a:txBody>
                  <a:tcPr/>
                </a:tc>
                <a:tc>
                  <a:txBody>
                    <a:bodyPr/>
                    <a:lstStyle/>
                    <a:p>
                      <a:pPr algn="l" fontAlgn="b"/>
                      <a:r>
                        <a:rPr lang="en-US" sz="1200" b="0" i="0" u="none" strike="noStrike">
                          <a:solidFill>
                            <a:srgbClr val="000000"/>
                          </a:solidFill>
                          <a:effectLst/>
                          <a:latin typeface="Calibri" panose="020F0502020204030204" pitchFamily="34" charset="0"/>
                        </a:rPr>
                        <a:t> - More than one complete quarter of missing data exists per year in most recent consecutive five year period.</a:t>
                      </a:r>
                    </a:p>
                  </a:txBody>
                  <a:tcPr marL="6163" marR="6163" marT="616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vMerge="1">
                  <a:txBody>
                    <a:bodyPr/>
                    <a:lstStyle/>
                    <a:p>
                      <a:endParaRPr lang="en-US"/>
                    </a:p>
                  </a:txBody>
                  <a:tcPr/>
                </a:tc>
                <a:extLst>
                  <a:ext uri="{0D108BD9-81ED-4DB2-BD59-A6C34878D82A}">
                    <a16:rowId xmlns:a16="http://schemas.microsoft.com/office/drawing/2014/main" val="10012"/>
                  </a:ext>
                </a:extLst>
              </a:tr>
              <a:tr h="310312">
                <a:tc vMerge="1">
                  <a:txBody>
                    <a:bodyPr/>
                    <a:lstStyle/>
                    <a:p>
                      <a:endParaRPr lang="en-US"/>
                    </a:p>
                  </a:txBody>
                  <a:tcPr/>
                </a:tc>
                <a:tc>
                  <a:txBody>
                    <a:bodyPr/>
                    <a:lstStyle/>
                    <a:p>
                      <a:pPr algn="l" fontAlgn="b"/>
                      <a:r>
                        <a:rPr lang="en-US" sz="1200" b="0" i="0" u="none" strike="noStrike">
                          <a:solidFill>
                            <a:srgbClr val="000000"/>
                          </a:solidFill>
                          <a:effectLst/>
                          <a:latin typeface="Calibri" panose="020F0502020204030204" pitchFamily="34" charset="0"/>
                        </a:rPr>
                        <a:t> - Typical sampling frequency greater than monthly, less than or equal to annually.</a:t>
                      </a:r>
                    </a:p>
                  </a:txBody>
                  <a:tcPr marL="6163" marR="6163" marT="616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0013"/>
                  </a:ext>
                </a:extLst>
              </a:tr>
              <a:tr h="272388">
                <a:tc>
                  <a:txBody>
                    <a:bodyPr/>
                    <a:lstStyle/>
                    <a:p>
                      <a:pPr algn="ctr" fontAlgn="ctr"/>
                      <a:r>
                        <a:rPr lang="en-US" sz="1200" b="0" i="0" u="none" strike="noStrike">
                          <a:solidFill>
                            <a:srgbClr val="000000"/>
                          </a:solidFill>
                          <a:effectLst/>
                          <a:latin typeface="Calibri" panose="020F0502020204030204" pitchFamily="34" charset="0"/>
                        </a:rPr>
                        <a:t>4</a:t>
                      </a:r>
                    </a:p>
                  </a:txBody>
                  <a:tcPr marL="6163" marR="6163" marT="61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panose="020F0502020204030204" pitchFamily="34" charset="0"/>
                        </a:rPr>
                        <a:t> - Data assumed not ambient per site description.</a:t>
                      </a:r>
                    </a:p>
                  </a:txBody>
                  <a:tcPr marL="6163" marR="6163" marT="616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NO</a:t>
                      </a:r>
                    </a:p>
                  </a:txBody>
                  <a:tcPr marL="6163" marR="6163" marT="61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243192">
                <a:tc>
                  <a:txBody>
                    <a:bodyPr/>
                    <a:lstStyle/>
                    <a:p>
                      <a:pPr algn="ctr" fontAlgn="ctr"/>
                      <a:r>
                        <a:rPr lang="en-US" sz="1200" b="0" i="0" u="none" strike="noStrike">
                          <a:solidFill>
                            <a:srgbClr val="000000"/>
                          </a:solidFill>
                          <a:effectLst/>
                          <a:latin typeface="Calibri" panose="020F0502020204030204" pitchFamily="34" charset="0"/>
                        </a:rPr>
                        <a:t>5</a:t>
                      </a:r>
                    </a:p>
                  </a:txBody>
                  <a:tcPr marL="6163" marR="6163" marT="61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panose="020F0502020204030204" pitchFamily="34" charset="0"/>
                        </a:rPr>
                        <a:t> - Data not available in STORET or DBHYDRO.</a:t>
                      </a:r>
                    </a:p>
                  </a:txBody>
                  <a:tcPr marL="6163" marR="6163" marT="616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NO</a:t>
                      </a:r>
                    </a:p>
                  </a:txBody>
                  <a:tcPr marL="6163" marR="6163" marT="61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331613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1705" y="0"/>
            <a:ext cx="7609114" cy="1325563"/>
          </a:xfrm>
        </p:spPr>
        <p:txBody>
          <a:bodyPr>
            <a:normAutofit/>
          </a:bodyPr>
          <a:lstStyle/>
          <a:p>
            <a:r>
              <a:rPr lang="en-US" dirty="0"/>
              <a:t>Station Summary Table</a:t>
            </a:r>
          </a:p>
        </p:txBody>
      </p:sp>
      <p:sp>
        <p:nvSpPr>
          <p:cNvPr id="4" name="Slide Number Placeholder 3"/>
          <p:cNvSpPr>
            <a:spLocks noGrp="1"/>
          </p:cNvSpPr>
          <p:nvPr>
            <p:ph type="sldNum" sz="quarter" idx="12"/>
          </p:nvPr>
        </p:nvSpPr>
        <p:spPr>
          <a:prstGeom prst="rect">
            <a:avLst/>
          </a:prstGeom>
        </p:spPr>
        <p:txBody>
          <a:bodyPr/>
          <a:lstStyle/>
          <a:p>
            <a:fld id="{D9515C9C-B0D4-49C7-83C7-4BF66E55645D}" type="slidenum">
              <a:rPr lang="en-US" smtClean="0"/>
              <a:pPr/>
              <a:t>7</a:t>
            </a:fld>
            <a:endParaRPr lang="en-US" dirty="0"/>
          </a:p>
        </p:txBody>
      </p:sp>
      <p:sp>
        <p:nvSpPr>
          <p:cNvPr id="7" name="TextBox 6"/>
          <p:cNvSpPr txBox="1"/>
          <p:nvPr/>
        </p:nvSpPr>
        <p:spPr>
          <a:xfrm>
            <a:off x="7179012" y="1449421"/>
            <a:ext cx="1459149" cy="707886"/>
          </a:xfrm>
          <a:prstGeom prst="rect">
            <a:avLst/>
          </a:prstGeom>
          <a:noFill/>
        </p:spPr>
        <p:txBody>
          <a:bodyPr wrap="square" rtlCol="0">
            <a:spAutoFit/>
          </a:bodyPr>
          <a:lstStyle/>
          <a:p>
            <a:r>
              <a:rPr lang="en-US" sz="2000" dirty="0"/>
              <a:t>-See handout</a:t>
            </a:r>
          </a:p>
        </p:txBody>
      </p:sp>
      <p:pic>
        <p:nvPicPr>
          <p:cNvPr id="3" name="Picture 2"/>
          <p:cNvPicPr>
            <a:picLocks noChangeAspect="1"/>
          </p:cNvPicPr>
          <p:nvPr/>
        </p:nvPicPr>
        <p:blipFill>
          <a:blip r:embed="rId3"/>
          <a:stretch>
            <a:fillRect/>
          </a:stretch>
        </p:blipFill>
        <p:spPr>
          <a:xfrm>
            <a:off x="1016091" y="966229"/>
            <a:ext cx="4464605" cy="5894034"/>
          </a:xfrm>
          <a:prstGeom prst="rect">
            <a:avLst/>
          </a:prstGeom>
        </p:spPr>
      </p:pic>
    </p:spTree>
    <p:extLst>
      <p:ext uri="{BB962C8B-B14F-4D97-AF65-F5344CB8AC3E}">
        <p14:creationId xmlns:p14="http://schemas.microsoft.com/office/powerpoint/2010/main" val="67556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6652" y="137786"/>
            <a:ext cx="7198104" cy="937256"/>
          </a:xfrm>
        </p:spPr>
        <p:txBody>
          <a:bodyPr>
            <a:normAutofit/>
          </a:bodyPr>
          <a:lstStyle/>
          <a:p>
            <a:r>
              <a:rPr lang="en-US" dirty="0"/>
              <a:t>Prioritization Methodology</a:t>
            </a:r>
          </a:p>
        </p:txBody>
      </p:sp>
      <p:sp>
        <p:nvSpPr>
          <p:cNvPr id="3" name="Content Placeholder 2"/>
          <p:cNvSpPr>
            <a:spLocks noGrp="1"/>
          </p:cNvSpPr>
          <p:nvPr>
            <p:ph idx="1"/>
          </p:nvPr>
        </p:nvSpPr>
        <p:spPr>
          <a:xfrm>
            <a:off x="548640" y="1153616"/>
            <a:ext cx="8115300" cy="5341521"/>
          </a:xfrm>
        </p:spPr>
        <p:txBody>
          <a:bodyPr>
            <a:noAutofit/>
          </a:bodyPr>
          <a:lstStyle/>
          <a:p>
            <a:pPr marL="0" indent="0">
              <a:buNone/>
            </a:pPr>
            <a:r>
              <a:rPr lang="en-US" u="sng" dirty="0"/>
              <a:t>Step 2: Data Driven Prioritization based on Statistical Analyses </a:t>
            </a:r>
          </a:p>
          <a:p>
            <a:r>
              <a:rPr lang="en-US" dirty="0"/>
              <a:t>Time Series Analysis </a:t>
            </a:r>
          </a:p>
          <a:p>
            <a:pPr lvl="1"/>
            <a:r>
              <a:rPr lang="en-US" dirty="0"/>
              <a:t>Parameter reduction  </a:t>
            </a:r>
          </a:p>
          <a:p>
            <a:r>
              <a:rPr lang="en-US" dirty="0"/>
              <a:t>Autocorrelation Function Analysis (ACF)</a:t>
            </a:r>
          </a:p>
          <a:p>
            <a:pPr lvl="1"/>
            <a:r>
              <a:rPr lang="en-US" dirty="0"/>
              <a:t>Identify trends/periodicity in data in individual sites </a:t>
            </a:r>
          </a:p>
          <a:p>
            <a:r>
              <a:rPr lang="en-US" dirty="0"/>
              <a:t>Cross-correlation Analysis (CCF)</a:t>
            </a:r>
          </a:p>
          <a:p>
            <a:pPr lvl="1"/>
            <a:r>
              <a:rPr lang="en-US" dirty="0"/>
              <a:t>Identify correlation between SE03 and all other stations</a:t>
            </a:r>
          </a:p>
          <a:p>
            <a:r>
              <a:rPr lang="en-US" dirty="0"/>
              <a:t>Principal Components Analysis (PCA)</a:t>
            </a:r>
          </a:p>
          <a:p>
            <a:pPr lvl="1"/>
            <a:r>
              <a:rPr lang="en-US" dirty="0"/>
              <a:t>Identify similarity/correlations/groupings among stations</a:t>
            </a:r>
          </a:p>
          <a:p>
            <a:endParaRPr lang="en-US" sz="3200" dirty="0"/>
          </a:p>
        </p:txBody>
      </p:sp>
      <p:sp>
        <p:nvSpPr>
          <p:cNvPr id="4" name="Slide Number Placeholder 3"/>
          <p:cNvSpPr>
            <a:spLocks noGrp="1"/>
          </p:cNvSpPr>
          <p:nvPr>
            <p:ph type="sldNum" sz="quarter" idx="12"/>
          </p:nvPr>
        </p:nvSpPr>
        <p:spPr>
          <a:prstGeom prst="rect">
            <a:avLst/>
          </a:prstGeom>
        </p:spPr>
        <p:txBody>
          <a:bodyPr/>
          <a:lstStyle/>
          <a:p>
            <a:fld id="{D9515C9C-B0D4-49C7-83C7-4BF66E55645D}" type="slidenum">
              <a:rPr lang="en-US" smtClean="0"/>
              <a:pPr/>
              <a:t>8</a:t>
            </a:fld>
            <a:endParaRPr lang="en-US" dirty="0"/>
          </a:p>
        </p:txBody>
      </p:sp>
    </p:spTree>
    <p:extLst>
      <p:ext uri="{BB962C8B-B14F-4D97-AF65-F5344CB8AC3E}">
        <p14:creationId xmlns:p14="http://schemas.microsoft.com/office/powerpoint/2010/main" val="7273344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1705" y="0"/>
            <a:ext cx="7609114" cy="1325563"/>
          </a:xfrm>
        </p:spPr>
        <p:txBody>
          <a:bodyPr>
            <a:normAutofit/>
          </a:bodyPr>
          <a:lstStyle/>
          <a:p>
            <a:r>
              <a:rPr lang="en-US" sz="3600" dirty="0"/>
              <a:t>Time Series Results</a:t>
            </a:r>
          </a:p>
        </p:txBody>
      </p:sp>
      <p:sp>
        <p:nvSpPr>
          <p:cNvPr id="4" name="Slide Number Placeholder 3"/>
          <p:cNvSpPr>
            <a:spLocks noGrp="1"/>
          </p:cNvSpPr>
          <p:nvPr>
            <p:ph type="sldNum" sz="quarter" idx="12"/>
          </p:nvPr>
        </p:nvSpPr>
        <p:spPr>
          <a:prstGeom prst="rect">
            <a:avLst/>
          </a:prstGeom>
        </p:spPr>
        <p:txBody>
          <a:bodyPr/>
          <a:lstStyle/>
          <a:p>
            <a:fld id="{D9515C9C-B0D4-49C7-83C7-4BF66E55645D}" type="slidenum">
              <a:rPr lang="en-US" smtClean="0"/>
              <a:pPr/>
              <a:t>9</a:t>
            </a:fld>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36417"/>
            <a:ext cx="4617156" cy="5040205"/>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26844" y="1217128"/>
            <a:ext cx="4474281" cy="5078781"/>
          </a:xfrm>
          <a:prstGeom prst="rect">
            <a:avLst/>
          </a:prstGeom>
        </p:spPr>
      </p:pic>
    </p:spTree>
    <p:extLst>
      <p:ext uri="{BB962C8B-B14F-4D97-AF65-F5344CB8AC3E}">
        <p14:creationId xmlns:p14="http://schemas.microsoft.com/office/powerpoint/2010/main" val="202565231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7303</TotalTime>
  <Words>1826</Words>
  <Application>Microsoft Office PowerPoint</Application>
  <PresentationFormat>On-screen Show (4:3)</PresentationFormat>
  <Paragraphs>460</Paragraphs>
  <Slides>18</Slides>
  <Notes>14</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18</vt:i4>
      </vt:variant>
    </vt:vector>
  </HeadingPairs>
  <TitlesOfParts>
    <vt:vector size="22" baseType="lpstr">
      <vt:lpstr>Arial</vt:lpstr>
      <vt:lpstr>Calibri</vt:lpstr>
      <vt:lpstr>Office Theme</vt:lpstr>
      <vt:lpstr>Custom Design</vt:lpstr>
      <vt:lpstr>PowerPoint Presentation</vt:lpstr>
      <vt:lpstr>Overview</vt:lpstr>
      <vt:lpstr>PowerPoint Presentation</vt:lpstr>
      <vt:lpstr>St. Lucie BMAP Monitoring Network Stations</vt:lpstr>
      <vt:lpstr>Prioritization Methodology</vt:lpstr>
      <vt:lpstr>Tier Criteria</vt:lpstr>
      <vt:lpstr>Station Summary Table</vt:lpstr>
      <vt:lpstr>Prioritization Methodology</vt:lpstr>
      <vt:lpstr>Time Series Results</vt:lpstr>
      <vt:lpstr>Autocorrelation Function Results</vt:lpstr>
      <vt:lpstr>PowerPoint Presentation</vt:lpstr>
      <vt:lpstr>Trend Analysis Methodology</vt:lpstr>
      <vt:lpstr>Trend Analysis Methodology</vt:lpstr>
      <vt:lpstr>Individual Site Seasonal Kendall Trend Analysis Results</vt:lpstr>
      <vt:lpstr>PowerPoint Presentation</vt:lpstr>
      <vt:lpstr>Individual Site Seasonal Kendall Trend Analysis Results</vt:lpstr>
      <vt:lpstr>Individual Site Seasonal Kendall Trend Analysis Results</vt:lpstr>
      <vt:lpstr>Regional and Seasonal Trend Analysis Results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Meeting Caloosahatchee 2015 Annual Report</dc:title>
  <dc:creator>Tiffany Busby</dc:creator>
  <cp:lastModifiedBy>Glassner, David</cp:lastModifiedBy>
  <cp:revision>393</cp:revision>
  <cp:lastPrinted>2015-11-18T20:37:44Z</cp:lastPrinted>
  <dcterms:created xsi:type="dcterms:W3CDTF">2015-05-19T17:22:51Z</dcterms:created>
  <dcterms:modified xsi:type="dcterms:W3CDTF">2016-11-08T17:54:33Z</dcterms:modified>
</cp:coreProperties>
</file>