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596" r:id="rId3"/>
    <p:sldId id="592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0BA94-B27C-4F63-8DE1-522E8A9D76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EA0A97-00EB-49B1-964C-56E77BE0A9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8E0EE-59F6-463B-AA17-997C74E36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5ABC1-139C-4FBD-B1DB-24276D40C67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E527C4-8ADC-4F42-A16A-B73750978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D7D24-CDA8-4A92-8676-6E3C1A7C7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928DC-3984-43DB-8724-F31253769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547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78C5A-0BD5-4E06-B8F6-C8EFF2991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596DB9-5F4A-4443-A953-A48F096DBE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3F40F0-5BFC-4B8C-9008-849C07C87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5ABC1-139C-4FBD-B1DB-24276D40C67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57DD39-2B1E-4218-9897-E97175895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8D04C6-B855-403D-8CBB-E6404C2EF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928DC-3984-43DB-8724-F31253769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452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7F4C54-033E-44CE-93E9-1C048FDE1D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952EB9-1450-4CDC-A6C5-36C141EB86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CE9030-EE57-41B8-812B-282439588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5ABC1-139C-4FBD-B1DB-24276D40C67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D1E552-AD1C-4A16-84C0-28F0F6965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E95CE1-6A3B-42DD-A976-9AA44DC0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928DC-3984-43DB-8724-F31253769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19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3159F-40A5-4A4E-B6A1-E63396762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BDACE-A647-485F-9B22-1A5895733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28F8F1-E8EC-4295-8FC8-39F9A9DDC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5ABC1-139C-4FBD-B1DB-24276D40C67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1F9AC2-A905-4EF4-BCFD-8493A1B2D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756925-646B-4503-A79A-7BB5CD53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928DC-3984-43DB-8724-F31253769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299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78224-2ED4-4514-BCCC-DC258F907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A719E6-C52E-444C-8E92-1C63C6C87E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005ECA-AD9F-43CB-B80B-ECD82A2D9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5ABC1-139C-4FBD-B1DB-24276D40C67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8AFF14-2810-425C-9940-FBF53ACAD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FAA1DB-EE14-4D96-BF5C-325D7F4BF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928DC-3984-43DB-8724-F31253769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286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D241A-0C9E-4681-B5DE-A2CF31F84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9592E2-B8B4-4885-AD3D-9DE6DB9ED8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E7C3CF-751B-4C62-8AD7-44CDC5AE90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76EE78-9F3C-46B0-A7E8-208AC6B9C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5ABC1-139C-4FBD-B1DB-24276D40C67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C95FFC-0283-42B5-A5C4-7C525FDD3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2ECB50-BA50-4220-91BD-360586788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928DC-3984-43DB-8724-F31253769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226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BE602-A405-48F7-9819-C7CB3A498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AE70DD-2999-4E88-B2E7-6FC8D90C87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31371D-3FCD-4DDD-B094-66369AB178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B1780A-26CD-4931-904D-E700DAAFEE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CC2239-0679-428B-9A90-9F7F6DA672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700272-EA3C-41CF-AEC9-0564C160D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5ABC1-139C-4FBD-B1DB-24276D40C67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595033-8ECA-4D97-B963-711117A4C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64CA30-C617-44BE-A986-713C1C456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928DC-3984-43DB-8724-F31253769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060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F4290-63F1-4B90-82AA-766258DA1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E3F76B-75E9-4735-9B97-2C4FD30AC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5ABC1-139C-4FBD-B1DB-24276D40C67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424195-DEB0-4E72-BF90-329159EC2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55C4CF-16AA-4C2A-96CB-FE600D1F5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928DC-3984-43DB-8724-F31253769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285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3833DC-A6F1-4B1D-AA80-61AA838F7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5ABC1-139C-4FBD-B1DB-24276D40C67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0BF4CB-C666-47CB-8EDD-DBC9981FA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839391-0464-4CEF-B496-EAC834FB8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928DC-3984-43DB-8724-F31253769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218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2EA84-8EB9-48C4-BB75-760DB4C06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DE0E0-E960-46E9-BCDD-EC8C89C5C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75ED92-3D1B-4069-A2C1-2579F1A2BD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533734-3A6D-4F4F-80A8-5E4745679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5ABC1-139C-4FBD-B1DB-24276D40C67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057087-4D16-4751-948C-7378A0D8E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22101-3787-4961-B0F6-3C193ED4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928DC-3984-43DB-8724-F31253769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306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A1F34-A6FA-41DC-AF70-B0CA39E5F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5DE467-5C69-4C97-8820-59BD73B4EE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CE0A1C-6C35-4089-9AFB-958FA69488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B98B9B-CDB1-42DD-BDE0-8AB6135CE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5ABC1-139C-4FBD-B1DB-24276D40C67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F743F3-EB7C-40A8-8BFE-03A6AB077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1CD4A0-30B7-4B0B-B543-F897BCCCF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928DC-3984-43DB-8724-F31253769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625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65D66E-AF5F-4472-871B-3F068D5DC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9A94E1-7AF2-4414-A91F-44412A9FC6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584C64-278E-4CD2-9223-1CE5083B42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5ABC1-139C-4FBD-B1DB-24276D40C67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51F537-3586-4F62-92EE-7FED2097CE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54B0B0-2374-4E8B-8440-20E0203D19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928DC-3984-43DB-8724-F31253769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134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81614-BF6B-47FB-8658-A5F619E294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82763"/>
            <a:ext cx="9144000" cy="590360"/>
          </a:xfrm>
        </p:spPr>
        <p:txBody>
          <a:bodyPr>
            <a:normAutofit/>
          </a:bodyPr>
          <a:lstStyle/>
          <a:p>
            <a:r>
              <a:rPr lang="en-US" sz="3600" dirty="0"/>
              <a:t>DB Hydro TP Averages @ S-48 Structure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7C5363-8B67-4670-879D-83B44A1D5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359017"/>
            <a:ext cx="9144000" cy="5385732"/>
          </a:xfrm>
        </p:spPr>
        <p:txBody>
          <a:bodyPr>
            <a:normAutofit/>
          </a:bodyPr>
          <a:lstStyle/>
          <a:p>
            <a:r>
              <a:rPr lang="en-US" dirty="0"/>
              <a:t>Jan-Dec 2015</a:t>
            </a:r>
          </a:p>
          <a:p>
            <a:pPr lvl="2"/>
            <a:r>
              <a:rPr lang="en-US" dirty="0"/>
              <a:t>.296 mg/l </a:t>
            </a:r>
            <a:r>
              <a:rPr lang="en-US" sz="1600" dirty="0"/>
              <a:t>(all 7-day timed composite samples, 52 samples)</a:t>
            </a:r>
          </a:p>
          <a:p>
            <a:r>
              <a:rPr lang="en-US" dirty="0"/>
              <a:t>Jan – Dec 2016</a:t>
            </a:r>
          </a:p>
          <a:p>
            <a:pPr lvl="2"/>
            <a:r>
              <a:rPr lang="en-US" dirty="0"/>
              <a:t>.506 mg/l </a:t>
            </a:r>
            <a:r>
              <a:rPr lang="en-US" sz="1600" dirty="0"/>
              <a:t>(all 7-day timed composite samples, 52 samples)</a:t>
            </a:r>
          </a:p>
          <a:p>
            <a:r>
              <a:rPr lang="en-US" dirty="0"/>
              <a:t>Jan – </a:t>
            </a:r>
            <a:r>
              <a:rPr lang="en-US" dirty="0">
                <a:highlight>
                  <a:srgbClr val="00FFFF"/>
                </a:highlight>
              </a:rPr>
              <a:t>Aug 2017</a:t>
            </a:r>
          </a:p>
          <a:p>
            <a:pPr lvl="2"/>
            <a:r>
              <a:rPr lang="en-US" dirty="0"/>
              <a:t>.280 mg/l </a:t>
            </a:r>
            <a:r>
              <a:rPr lang="en-US" sz="1700" dirty="0"/>
              <a:t>(all 7-day timed composite samples, 34 samples, </a:t>
            </a:r>
            <a:r>
              <a:rPr lang="en-US" sz="1700" dirty="0">
                <a:highlight>
                  <a:srgbClr val="FF0000"/>
                </a:highlight>
              </a:rPr>
              <a:t>stopped in Aug)</a:t>
            </a:r>
            <a:endParaRPr lang="en-US" dirty="0">
              <a:highlight>
                <a:srgbClr val="FF0000"/>
              </a:highlight>
            </a:endParaRPr>
          </a:p>
          <a:p>
            <a:r>
              <a:rPr lang="en-US" dirty="0">
                <a:highlight>
                  <a:srgbClr val="00FFFF"/>
                </a:highlight>
              </a:rPr>
              <a:t>Sept </a:t>
            </a:r>
            <a:r>
              <a:rPr lang="en-US" dirty="0"/>
              <a:t>– Dec 2018</a:t>
            </a:r>
          </a:p>
          <a:p>
            <a:pPr lvl="2"/>
            <a:r>
              <a:rPr lang="en-US" dirty="0"/>
              <a:t>.148 mg/l </a:t>
            </a:r>
            <a:r>
              <a:rPr lang="en-US" sz="1700" dirty="0"/>
              <a:t>(</a:t>
            </a:r>
            <a:r>
              <a:rPr lang="en-US" sz="1700" dirty="0">
                <a:highlight>
                  <a:srgbClr val="FFFF00"/>
                </a:highlight>
              </a:rPr>
              <a:t>all weekly grab sample,16 samples, </a:t>
            </a:r>
            <a:r>
              <a:rPr lang="en-US" sz="1700" dirty="0">
                <a:highlight>
                  <a:srgbClr val="FF0000"/>
                </a:highlight>
              </a:rPr>
              <a:t>Sept – Dec)</a:t>
            </a:r>
          </a:p>
          <a:p>
            <a:r>
              <a:rPr lang="en-US" dirty="0"/>
              <a:t>Jan – Dec 2019</a:t>
            </a:r>
          </a:p>
          <a:p>
            <a:pPr lvl="2"/>
            <a:r>
              <a:rPr lang="en-US" dirty="0"/>
              <a:t>.153 mg/l </a:t>
            </a:r>
            <a:r>
              <a:rPr lang="en-US" sz="1600" dirty="0"/>
              <a:t>(</a:t>
            </a:r>
            <a:r>
              <a:rPr lang="en-US" sz="1600" dirty="0">
                <a:highlight>
                  <a:srgbClr val="FFFF00"/>
                </a:highlight>
              </a:rPr>
              <a:t>all weekly grab samples, 51 samples</a:t>
            </a:r>
            <a:r>
              <a:rPr lang="en-US" sz="1600" dirty="0"/>
              <a:t>)</a:t>
            </a:r>
          </a:p>
          <a:p>
            <a:r>
              <a:rPr lang="en-US" dirty="0"/>
              <a:t>Jan – May 2020</a:t>
            </a:r>
          </a:p>
          <a:p>
            <a:pPr lvl="2"/>
            <a:r>
              <a:rPr lang="en-US" dirty="0"/>
              <a:t>.208 mg/l </a:t>
            </a:r>
            <a:r>
              <a:rPr lang="en-US" sz="1600" dirty="0"/>
              <a:t>(combo of Grab and Composites, 20 samples , </a:t>
            </a:r>
            <a:r>
              <a:rPr lang="en-US" sz="1600" dirty="0">
                <a:highlight>
                  <a:srgbClr val="FFFF00"/>
                </a:highlight>
              </a:rPr>
              <a:t>w/ 4 grab samples in January, and 2 in May)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170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A0EC8-4317-4BEB-9EE2-EB3A60228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-114297"/>
            <a:ext cx="10972800" cy="1143000"/>
          </a:xfrm>
        </p:spPr>
        <p:txBody>
          <a:bodyPr/>
          <a:lstStyle/>
          <a:p>
            <a:r>
              <a:rPr lang="en-US" dirty="0"/>
              <a:t>Future Load Reduction for SLR/C-23 WQP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954C4D-50FE-4BE4-AEDD-6196925DC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769128"/>
            <a:ext cx="10972800" cy="4525963"/>
          </a:xfrm>
        </p:spPr>
        <p:txBody>
          <a:bodyPr/>
          <a:lstStyle/>
          <a:p>
            <a:r>
              <a:rPr lang="en-US" sz="2400" dirty="0"/>
              <a:t>CPSL having continuing discussions with SFWMD/FDEP about the sample results/validity/reliability from the S-48 structure/auto sampler along with the lower than normal concentrations we are seeing in the C-23 Canal.</a:t>
            </a:r>
          </a:p>
          <a:p>
            <a:pPr lvl="2"/>
            <a:r>
              <a:rPr lang="en-US" sz="1400" dirty="0"/>
              <a:t>S-48 is 12.25 miles downstream</a:t>
            </a:r>
          </a:p>
          <a:p>
            <a:pPr lvl="2"/>
            <a:r>
              <a:rPr lang="en-US" sz="1400" dirty="0"/>
              <a:t>The S-97 control structure is between SLR/C-23 and S-48 structure</a:t>
            </a:r>
          </a:p>
          <a:p>
            <a:pPr lvl="2"/>
            <a:r>
              <a:rPr lang="en-US" sz="1400" dirty="0"/>
              <a:t>Auto Sampler was OOS from Aug 2017 – Feb 2020. Used Grab Sample Results at S-48, (2018-2019 all grab samples)</a:t>
            </a:r>
          </a:p>
          <a:p>
            <a:pPr lvl="2"/>
            <a:r>
              <a:rPr lang="en-US" sz="1400" dirty="0"/>
              <a:t>Feb 2020 started using a 7-day timed </a:t>
            </a:r>
            <a:r>
              <a:rPr lang="en-US" sz="1400" i="1" u="sng" dirty="0"/>
              <a:t>composite</a:t>
            </a:r>
            <a:r>
              <a:rPr lang="en-US" sz="1400" dirty="0"/>
              <a:t> sample, auto Sampler OOS again from May 7-21 (used grab samples)</a:t>
            </a:r>
          </a:p>
          <a:p>
            <a:pPr lvl="2"/>
            <a:r>
              <a:rPr lang="en-US" sz="1400" dirty="0"/>
              <a:t>At times CPSL pumps into the AGI, and S-97 gates are not open</a:t>
            </a:r>
          </a:p>
          <a:p>
            <a:pPr lvl="2"/>
            <a:r>
              <a:rPr lang="en-US" sz="1400" dirty="0"/>
              <a:t>Between weekly grab samples, S-48 timed composite sample, combined with occasional pumping into AGI when S-97 gates aren’t open, S-48 structure doesn’t appear to be a representative sample</a:t>
            </a:r>
          </a:p>
          <a:p>
            <a:pPr lvl="2"/>
            <a:r>
              <a:rPr lang="en-US" sz="1400" dirty="0"/>
              <a:t>FDEP informed us we should start using the 5-yr SFWMD moving averages. TN-1.57mg/l, TP-.377mg/l (6/25/2020)</a:t>
            </a:r>
          </a:p>
          <a:p>
            <a:pPr lvl="2"/>
            <a:r>
              <a:rPr lang="en-US" sz="1400" dirty="0"/>
              <a:t>More research may be needed over the years to determine the most accurate way to receive credits.</a:t>
            </a:r>
          </a:p>
          <a:p>
            <a:pPr lvl="2"/>
            <a:endParaRPr lang="en-US" sz="1400" dirty="0"/>
          </a:p>
          <a:p>
            <a:pPr lvl="2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B14DEE-AF80-4526-9BB5-5EFB755BED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7" y="4177552"/>
            <a:ext cx="10882303" cy="259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997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3C693-2896-44F0-8995-6979023EA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668"/>
            <a:ext cx="10515600" cy="876446"/>
          </a:xfrm>
        </p:spPr>
        <p:txBody>
          <a:bodyPr>
            <a:normAutofit/>
          </a:bodyPr>
          <a:lstStyle/>
          <a:p>
            <a:r>
              <a:rPr lang="en-US" dirty="0"/>
              <a:t>Future Load Reductions for SLR/C-23 WQP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E59024-E5FD-468B-9A13-5BE1806B1A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612" y="931115"/>
            <a:ext cx="10972800" cy="4572063"/>
          </a:xfrm>
        </p:spPr>
        <p:txBody>
          <a:bodyPr>
            <a:normAutofit/>
          </a:bodyPr>
          <a:lstStyle/>
          <a:p>
            <a:r>
              <a:rPr lang="en-US" i="1" u="sng" dirty="0"/>
              <a:t>From June 2019 to May 2020</a:t>
            </a:r>
          </a:p>
          <a:p>
            <a:pPr lvl="1"/>
            <a:r>
              <a:rPr lang="en-US" dirty="0"/>
              <a:t> </a:t>
            </a:r>
            <a:r>
              <a:rPr lang="en-US" sz="2400" dirty="0"/>
              <a:t>Pumped 786 Million Gallons onsite from C-23 Canal</a:t>
            </a:r>
          </a:p>
          <a:p>
            <a:pPr lvl="2"/>
            <a:r>
              <a:rPr lang="en-US" sz="1800" dirty="0"/>
              <a:t>This is used to calculate load reduction numbers</a:t>
            </a:r>
          </a:p>
          <a:p>
            <a:pPr lvl="1"/>
            <a:r>
              <a:rPr lang="en-US" sz="2400" dirty="0"/>
              <a:t>Pumped 1.385 Billion Gallons into AGI 1 </a:t>
            </a:r>
            <a:r>
              <a:rPr lang="en-US" sz="1100" dirty="0"/>
              <a:t>(Above Ground Impoundment)  </a:t>
            </a:r>
            <a:r>
              <a:rPr lang="en-US" sz="2400" dirty="0"/>
              <a:t>(runoff from McCarty Ranch Extension and </a:t>
            </a:r>
            <a:r>
              <a:rPr lang="en-US" sz="2400"/>
              <a:t>2000 acre</a:t>
            </a:r>
            <a:r>
              <a:rPr lang="en-US"/>
              <a:t>s </a:t>
            </a:r>
            <a:r>
              <a:rPr lang="en-US" sz="2400"/>
              <a:t>north </a:t>
            </a:r>
            <a:r>
              <a:rPr lang="en-US" sz="2400" dirty="0"/>
              <a:t>of the Extension)</a:t>
            </a:r>
          </a:p>
          <a:p>
            <a:pPr lvl="1"/>
            <a:r>
              <a:rPr lang="en-US" sz="2400" dirty="0"/>
              <a:t>The difference is 599 Million Gallons</a:t>
            </a:r>
          </a:p>
          <a:p>
            <a:pPr lvl="1"/>
            <a:r>
              <a:rPr lang="en-US" sz="2400" dirty="0"/>
              <a:t>We have worked with the FDEP on these load reductions and on 5/7/2020 the FDEP confirmed will be receiving an estimated 24,000 lbs/yr TN and 5500 lbs/yr TP credit for storing this runoff.</a:t>
            </a:r>
          </a:p>
          <a:p>
            <a:pPr marL="457200" lvl="1" indent="0">
              <a:buNone/>
            </a:pPr>
            <a:endParaRPr lang="en-US" sz="2400" dirty="0"/>
          </a:p>
          <a:p>
            <a:pPr lvl="1"/>
            <a:endParaRPr lang="en-US" sz="2400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AD06A2-13E0-4ED6-9467-1D6EBB8BEC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6027" y="4083325"/>
            <a:ext cx="3426334" cy="257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5095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436</Words>
  <Application>Microsoft Office PowerPoint</Application>
  <PresentationFormat>Widescreen</PresentationFormat>
  <Paragraphs>31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DB Hydro TP Averages @ S-48 Structure</vt:lpstr>
      <vt:lpstr>Future Load Reduction for SLR/C-23 WQP</vt:lpstr>
      <vt:lpstr>Future Load Reductions for SLR/C-23 WQP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 Hydro TP Averages @ S-48 Structure</dc:title>
  <dc:creator>Dale Majewski</dc:creator>
  <cp:lastModifiedBy>Saltos, Theodore</cp:lastModifiedBy>
  <cp:revision>5</cp:revision>
  <dcterms:created xsi:type="dcterms:W3CDTF">2020-06-29T13:22:53Z</dcterms:created>
  <dcterms:modified xsi:type="dcterms:W3CDTF">2020-06-30T20:29:37Z</dcterms:modified>
</cp:coreProperties>
</file>