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tiff" ContentType="image/tif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6" r:id="rId2"/>
    <p:sldId id="300" r:id="rId3"/>
    <p:sldId id="314" r:id="rId4"/>
    <p:sldId id="319" r:id="rId5"/>
    <p:sldId id="282" r:id="rId6"/>
    <p:sldId id="317" r:id="rId7"/>
    <p:sldId id="318" r:id="rId8"/>
    <p:sldId id="324" r:id="rId9"/>
    <p:sldId id="325" r:id="rId10"/>
    <p:sldId id="320" r:id="rId11"/>
    <p:sldId id="258" r:id="rId1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F4FB"/>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458" autoAdjust="0"/>
  </p:normalViewPr>
  <p:slideViewPr>
    <p:cSldViewPr>
      <p:cViewPr varScale="1">
        <p:scale>
          <a:sx n="80" d="100"/>
          <a:sy n="80" d="100"/>
        </p:scale>
        <p:origin x="66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6BFE474F-5F47-45FF-BDEB-52BB0514B24F}" type="datetimeFigureOut">
              <a:rPr lang="en-US" smtClean="0"/>
              <a:t>4/18/2016</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589098DD-0E0A-4B04-9E13-55C2256ADBEB}" type="slidenum">
              <a:rPr lang="en-US" smtClean="0"/>
              <a:t>‹#›</a:t>
            </a:fld>
            <a:endParaRPr lang="en-US"/>
          </a:p>
        </p:txBody>
      </p:sp>
    </p:spTree>
    <p:extLst>
      <p:ext uri="{BB962C8B-B14F-4D97-AF65-F5344CB8AC3E}">
        <p14:creationId xmlns:p14="http://schemas.microsoft.com/office/powerpoint/2010/main" val="35549759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F2CD8AE7-5A15-4FB4-B473-5D64695D76AD}" type="datetimeFigureOut">
              <a:rPr lang="en-US" smtClean="0"/>
              <a:t>4/18/2016</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880E7C2B-499E-4E07-A89B-49174795A03D}" type="slidenum">
              <a:rPr lang="en-US" smtClean="0"/>
              <a:t>‹#›</a:t>
            </a:fld>
            <a:endParaRPr lang="en-US"/>
          </a:p>
        </p:txBody>
      </p:sp>
    </p:spTree>
    <p:extLst>
      <p:ext uri="{BB962C8B-B14F-4D97-AF65-F5344CB8AC3E}">
        <p14:creationId xmlns:p14="http://schemas.microsoft.com/office/powerpoint/2010/main" val="30999253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-Manuals adopted by FDACS.  BMP</a:t>
            </a:r>
            <a:r>
              <a:rPr lang="en-US" baseline="0" dirty="0" smtClean="0"/>
              <a:t> manuals are verified by FDEP.</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sz="2000" dirty="0" smtClean="0">
                <a:solidFill>
                  <a:schemeClr val="accent5">
                    <a:lumMod val="50000"/>
                  </a:schemeClr>
                </a:solidFill>
              </a:rPr>
              <a:t>When funding is available, FDACS works with producers to secure cost-share for some BMPs.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accent5">
                    <a:lumMod val="50000"/>
                  </a:schemeClr>
                </a:solidFill>
              </a:rPr>
              <a:t>-BMPs are practical measures</a:t>
            </a:r>
            <a:r>
              <a:rPr lang="en-US" sz="2000" baseline="0" dirty="0" smtClean="0">
                <a:solidFill>
                  <a:schemeClr val="accent5">
                    <a:lumMod val="50000"/>
                  </a:schemeClr>
                </a:solidFill>
              </a:rPr>
              <a:t> that are determined through research, field-testing, and expert review.  They are designed to improve WQ while maintaining agricultural production.</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chemeClr val="accent5">
                    <a:lumMod val="50000"/>
                  </a:schemeClr>
                </a:solidFill>
              </a:rPr>
              <a:t>-The VAC manual was originally adopted in 2006, and it was revised in 2015.  The manual includes specific nutrient and irrigation management BMPS for plastic mulch, bare ground, sugarcane, hay/silage, and greenhouse production systems.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chemeClr val="accent5">
                    <a:lumMod val="50000"/>
                  </a:schemeClr>
                </a:solidFill>
              </a:rPr>
              <a:t>-The dairy manual became effective January 10, 2016.  It includes a flowchart that directs producers how to achieve nutrient balance based on whether N or P is the limiting nutrient based on their geographic location in a basin &amp; proximity to lakes &amp;/or impaired waters.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chemeClr val="accent5">
                    <a:lumMod val="50000"/>
                  </a:schemeClr>
                </a:solidFill>
              </a:rPr>
              <a:t>-The poultry manual is under development.</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chemeClr val="accent5">
                    <a:lumMod val="50000"/>
                  </a:schemeClr>
                </a:solidFill>
              </a:rPr>
              <a:t>-We have manuals for cow/calf, citrus, VAC, nurseries, equine operations, SFN, sod, and dairies.</a:t>
            </a:r>
            <a:endParaRPr lang="en-US" sz="2000" dirty="0" smtClean="0">
              <a:solidFill>
                <a:schemeClr val="accent5">
                  <a:lumMod val="50000"/>
                </a:schemeClr>
              </a:solidFill>
            </a:endParaRPr>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3</a:t>
            </a:fld>
            <a:endParaRPr lang="en-US"/>
          </a:p>
        </p:txBody>
      </p:sp>
    </p:spTree>
    <p:extLst>
      <p:ext uri="{BB962C8B-B14F-4D97-AF65-F5344CB8AC3E}">
        <p14:creationId xmlns:p14="http://schemas.microsoft.com/office/powerpoint/2010/main" val="12125161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-Manuals adopted by FDACS.  BMP</a:t>
            </a:r>
            <a:r>
              <a:rPr lang="en-US" baseline="0" dirty="0" smtClean="0"/>
              <a:t> manuals are verified by FDEP.</a:t>
            </a:r>
            <a:endParaRPr lang="en-US"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US" dirty="0" smtClean="0"/>
              <a:t>-</a:t>
            </a:r>
            <a:r>
              <a:rPr lang="en-US" sz="2000" dirty="0" smtClean="0">
                <a:solidFill>
                  <a:schemeClr val="accent5">
                    <a:lumMod val="50000"/>
                  </a:schemeClr>
                </a:solidFill>
              </a:rPr>
              <a:t>When funding is available, FDACS works with producers to secure cost-share for some BMPs.</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dirty="0" smtClean="0">
                <a:solidFill>
                  <a:schemeClr val="accent5">
                    <a:lumMod val="50000"/>
                  </a:schemeClr>
                </a:solidFill>
              </a:rPr>
              <a:t>-BMPs are practical measures</a:t>
            </a:r>
            <a:r>
              <a:rPr lang="en-US" sz="2000" baseline="0" dirty="0" smtClean="0">
                <a:solidFill>
                  <a:schemeClr val="accent5">
                    <a:lumMod val="50000"/>
                  </a:schemeClr>
                </a:solidFill>
              </a:rPr>
              <a:t> that are determined through research, field-testing, and expert review.  They are designed to improve WQ while maintaining agricultural production.</a:t>
            </a: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chemeClr val="accent5">
                    <a:lumMod val="50000"/>
                  </a:schemeClr>
                </a:solidFill>
              </a:rPr>
              <a:t>-The VAC manual was originally adopted in 2006, and it was revised in 2015.  The manual includes specific nutrient and irrigation management BMPS for plastic mulch, bare ground, sugarcane, hay/silage, and greenhouse production systems.</a:t>
            </a:r>
          </a:p>
          <a:p>
            <a:r>
              <a:rPr lang="en-US" sz="2000" baseline="0" dirty="0" smtClean="0">
                <a:solidFill>
                  <a:schemeClr val="accent5">
                    <a:lumMod val="50000"/>
                  </a:schemeClr>
                </a:solidFill>
              </a:rPr>
              <a:t>-The dairy manual became effective January 10, 2016.  It includes a flowchart that directs producers how to achieve nutrient balance based on whether N or P is the limiting nutrient based on their geographic location in a basin &amp; proximity to lakes &amp;/or impaired waters.  Growers that produce crops or livestock other than those covered by this manual should use the appropriate FDACS BMP manual.  Dairies with NPDES or DEP groundwater discharge permits must follow their permit requirements.  However, permitted dairies may want to use this manual for aspects of their operation that are not addressed by their permit. </a:t>
            </a:r>
            <a:r>
              <a:rPr lang="en-US" sz="1200" b="0" i="0" u="none" strike="noStrike" kern="1200" baseline="0" dirty="0" smtClean="0">
                <a:solidFill>
                  <a:schemeClr val="tx1"/>
                </a:solidFill>
                <a:latin typeface="+mn-lt"/>
                <a:ea typeface="+mn-ea"/>
                <a:cs typeface="+mn-cs"/>
              </a:rPr>
              <a:t>For very small animal operations that are below the scale intended for this manual, please see the Livestock and Poultry Environmental Stewardship program at http://www.extension.org/pages/8890/lpes-curriculum-small-farm-fact-sheets or the Maryland Small Ruminant Page at http://extension.umd.edu/sheep-goats or UF-IFAS Extension at</a:t>
            </a:r>
          </a:p>
          <a:p>
            <a:r>
              <a:rPr lang="en-US" sz="1200" b="0" i="0" u="none" strike="noStrike" kern="1200" baseline="0" dirty="0" smtClean="0">
                <a:solidFill>
                  <a:schemeClr val="tx1"/>
                </a:solidFill>
                <a:latin typeface="+mn-lt"/>
                <a:ea typeface="+mn-ea"/>
                <a:cs typeface="+mn-cs"/>
              </a:rPr>
              <a:t>http://edis.ifas.ufl.edu/.</a:t>
            </a:r>
            <a:endParaRPr lang="en-US" sz="2400" baseline="0" dirty="0" smtClean="0">
              <a:solidFill>
                <a:schemeClr val="accent5">
                  <a:lumMod val="50000"/>
                </a:schemeClr>
              </a:solidFill>
            </a:endParaRPr>
          </a:p>
          <a:p>
            <a:pPr marL="0" marR="0" lvl="1" indent="0" algn="l" defTabSz="914400" rtl="0" eaLnBrk="1" fontAlgn="auto" latinLnBrk="0" hangingPunct="1">
              <a:lnSpc>
                <a:spcPct val="100000"/>
              </a:lnSpc>
              <a:spcBef>
                <a:spcPts val="0"/>
              </a:spcBef>
              <a:spcAft>
                <a:spcPts val="0"/>
              </a:spcAft>
              <a:buClrTx/>
              <a:buSzTx/>
              <a:buFontTx/>
              <a:buNone/>
              <a:tabLst/>
              <a:defRPr/>
            </a:pPr>
            <a:r>
              <a:rPr lang="en-US" sz="2000" baseline="0" dirty="0" smtClean="0">
                <a:solidFill>
                  <a:schemeClr val="accent5">
                    <a:lumMod val="50000"/>
                  </a:schemeClr>
                </a:solidFill>
              </a:rPr>
              <a:t>-The poultry manual is under development.</a:t>
            </a:r>
            <a:endParaRPr lang="en-US" sz="2000" dirty="0" smtClean="0">
              <a:solidFill>
                <a:schemeClr val="accent5">
                  <a:lumMod val="50000"/>
                </a:schemeClr>
              </a:solidFill>
            </a:endParaRPr>
          </a:p>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4</a:t>
            </a:fld>
            <a:endParaRPr lang="en-US"/>
          </a:p>
        </p:txBody>
      </p:sp>
    </p:spTree>
    <p:extLst>
      <p:ext uri="{BB962C8B-B14F-4D97-AF65-F5344CB8AC3E}">
        <p14:creationId xmlns:p14="http://schemas.microsoft.com/office/powerpoint/2010/main" val="41809971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5</a:t>
            </a:fld>
            <a:endParaRPr lang="en-US"/>
          </a:p>
        </p:txBody>
      </p:sp>
    </p:spTree>
    <p:extLst>
      <p:ext uri="{BB962C8B-B14F-4D97-AF65-F5344CB8AC3E}">
        <p14:creationId xmlns:p14="http://schemas.microsoft.com/office/powerpoint/2010/main" val="565839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80E7C2B-499E-4E07-A89B-49174795A03D}" type="slidenum">
              <a:rPr lang="en-US" smtClean="0"/>
              <a:t>6</a:t>
            </a:fld>
            <a:endParaRPr lang="en-US"/>
          </a:p>
        </p:txBody>
      </p:sp>
    </p:spTree>
    <p:extLst>
      <p:ext uri="{BB962C8B-B14F-4D97-AF65-F5344CB8AC3E}">
        <p14:creationId xmlns:p14="http://schemas.microsoft.com/office/powerpoint/2010/main" val="6717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baseline="30000" dirty="0" smtClean="0">
                <a:solidFill>
                  <a:schemeClr val="tx1"/>
                </a:solidFill>
                <a:effectLst/>
                <a:latin typeface="+mn-lt"/>
                <a:ea typeface="+mn-ea"/>
                <a:cs typeface="+mn-cs"/>
              </a:rPr>
              <a:t>1</a:t>
            </a:r>
            <a:r>
              <a:rPr lang="en-US" sz="1200" kern="1200" dirty="0" smtClean="0">
                <a:solidFill>
                  <a:schemeClr val="tx1"/>
                </a:solidFill>
                <a:effectLst/>
                <a:latin typeface="+mn-lt"/>
                <a:ea typeface="+mn-ea"/>
                <a:cs typeface="+mn-cs"/>
              </a:rPr>
              <a:t> Enrollment numbers will depend on the ability of field staff to identify and locate producers and whether producers choose to implement BMPs or monitor their water quality.  Also, specific agricultural land uses and number of agricultural operations may change from year to year.  Progress on enrollment, based on best available information, will be included in the BMAP annual update.</a:t>
            </a:r>
          </a:p>
          <a:p>
            <a:r>
              <a:rPr lang="en-US" sz="1200" kern="1200" baseline="30000" dirty="0" smtClean="0">
                <a:solidFill>
                  <a:schemeClr val="tx1"/>
                </a:solidFill>
                <a:effectLst/>
                <a:latin typeface="+mn-lt"/>
                <a:ea typeface="+mn-ea"/>
                <a:cs typeface="+mn-cs"/>
              </a:rPr>
              <a:t>2 </a:t>
            </a:r>
            <a:r>
              <a:rPr lang="en-US" sz="1200" kern="1200" dirty="0" smtClean="0">
                <a:solidFill>
                  <a:schemeClr val="tx1"/>
                </a:solidFill>
                <a:effectLst/>
                <a:latin typeface="+mn-lt"/>
                <a:ea typeface="+mn-ea"/>
                <a:cs typeface="+mn-cs"/>
              </a:rPr>
              <a:t>Acreage in the hay fields category is likely an overestimate as the aerial imagery is collected in the winter when producers are growing winter forages.  FDACS staff will review the most recent aerial imagery to determine if any of the acreage identified as hay fields should actually be in the row/field/mixed crop category.</a:t>
            </a:r>
          </a:p>
          <a:p>
            <a:r>
              <a:rPr lang="en-US" sz="1200" kern="1200" dirty="0" smtClean="0">
                <a:solidFill>
                  <a:schemeClr val="tx1"/>
                </a:solidFill>
                <a:effectLst/>
                <a:latin typeface="+mn-lt"/>
                <a:ea typeface="+mn-ea"/>
                <a:cs typeface="+mn-cs"/>
              </a:rPr>
              <a:t>We are at 55.72%</a:t>
            </a:r>
            <a:r>
              <a:rPr lang="en-US" sz="1200" kern="1200" baseline="0" dirty="0" smtClean="0">
                <a:solidFill>
                  <a:schemeClr val="tx1"/>
                </a:solidFill>
                <a:effectLst/>
                <a:latin typeface="+mn-lt"/>
                <a:ea typeface="+mn-ea"/>
                <a:cs typeface="+mn-cs"/>
              </a:rPr>
              <a:t> enrollment.</a:t>
            </a:r>
          </a:p>
        </p:txBody>
      </p:sp>
      <p:sp>
        <p:nvSpPr>
          <p:cNvPr id="4" name="Slide Number Placeholder 3"/>
          <p:cNvSpPr>
            <a:spLocks noGrp="1"/>
          </p:cNvSpPr>
          <p:nvPr>
            <p:ph type="sldNum" sz="quarter" idx="10"/>
          </p:nvPr>
        </p:nvSpPr>
        <p:spPr/>
        <p:txBody>
          <a:bodyPr/>
          <a:lstStyle/>
          <a:p>
            <a:fld id="{880E7C2B-499E-4E07-A89B-49174795A03D}" type="slidenum">
              <a:rPr lang="en-US" smtClean="0"/>
              <a:t>7</a:t>
            </a:fld>
            <a:endParaRPr lang="en-US"/>
          </a:p>
        </p:txBody>
      </p:sp>
    </p:spTree>
    <p:extLst>
      <p:ext uri="{BB962C8B-B14F-4D97-AF65-F5344CB8AC3E}">
        <p14:creationId xmlns:p14="http://schemas.microsoft.com/office/powerpoint/2010/main" val="2388696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80E7C2B-499E-4E07-A89B-49174795A03D}" type="slidenum">
              <a:rPr lang="en-US" smtClean="0"/>
              <a:t>8</a:t>
            </a:fld>
            <a:endParaRPr lang="en-US"/>
          </a:p>
        </p:txBody>
      </p:sp>
    </p:spTree>
    <p:extLst>
      <p:ext uri="{BB962C8B-B14F-4D97-AF65-F5344CB8AC3E}">
        <p14:creationId xmlns:p14="http://schemas.microsoft.com/office/powerpoint/2010/main" val="40306312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 are at 22.03%</a:t>
            </a:r>
            <a:r>
              <a:rPr lang="en-US" sz="1200" kern="1200" baseline="0" dirty="0" smtClean="0">
                <a:solidFill>
                  <a:schemeClr val="tx1"/>
                </a:solidFill>
                <a:effectLst/>
                <a:latin typeface="+mn-lt"/>
                <a:ea typeface="+mn-ea"/>
                <a:cs typeface="+mn-cs"/>
              </a:rPr>
              <a:t> enrollment.</a:t>
            </a:r>
          </a:p>
        </p:txBody>
      </p:sp>
      <p:sp>
        <p:nvSpPr>
          <p:cNvPr id="4" name="Slide Number Placeholder 3"/>
          <p:cNvSpPr>
            <a:spLocks noGrp="1"/>
          </p:cNvSpPr>
          <p:nvPr>
            <p:ph type="sldNum" sz="quarter" idx="10"/>
          </p:nvPr>
        </p:nvSpPr>
        <p:spPr/>
        <p:txBody>
          <a:bodyPr/>
          <a:lstStyle/>
          <a:p>
            <a:fld id="{880E7C2B-499E-4E07-A89B-49174795A03D}" type="slidenum">
              <a:rPr lang="en-US" smtClean="0"/>
              <a:t>9</a:t>
            </a:fld>
            <a:endParaRPr lang="en-US"/>
          </a:p>
        </p:txBody>
      </p:sp>
    </p:spTree>
    <p:extLst>
      <p:ext uri="{BB962C8B-B14F-4D97-AF65-F5344CB8AC3E}">
        <p14:creationId xmlns:p14="http://schemas.microsoft.com/office/powerpoint/2010/main" val="4122087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80E7C2B-499E-4E07-A89B-49174795A03D}" type="slidenum">
              <a:rPr lang="en-US" smtClean="0"/>
              <a:t>10</a:t>
            </a:fld>
            <a:endParaRPr lang="en-US"/>
          </a:p>
        </p:txBody>
      </p:sp>
    </p:spTree>
    <p:extLst>
      <p:ext uri="{BB962C8B-B14F-4D97-AF65-F5344CB8AC3E}">
        <p14:creationId xmlns:p14="http://schemas.microsoft.com/office/powerpoint/2010/main" val="23101002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4/18/2016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4/18/2016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4/18/2016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E07FA4F-822C-4568-9C36-EDD69CA38E53}" type="datetimeFigureOut">
              <a:rPr lang="en-US" smtClean="0"/>
              <a:pPr/>
              <a:t>4/18/2016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E07FA4F-822C-4568-9C36-EDD69CA38E53}" type="datetimeFigureOut">
              <a:rPr lang="en-US" smtClean="0"/>
              <a:pPr/>
              <a:t>4/18/2016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E07FA4F-822C-4568-9C36-EDD69CA38E53}" type="datetimeFigureOut">
              <a:rPr lang="en-US" smtClean="0"/>
              <a:pPr/>
              <a:t>4/18/2016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E07FA4F-822C-4568-9C36-EDD69CA38E53}" type="datetimeFigureOut">
              <a:rPr lang="en-US" smtClean="0"/>
              <a:pPr/>
              <a:t>4/18/2016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E07FA4F-822C-4568-9C36-EDD69CA38E53}" type="datetimeFigureOut">
              <a:rPr lang="en-US" smtClean="0"/>
              <a:pPr/>
              <a:t>4/18/2016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07FA4F-822C-4568-9C36-EDD69CA38E53}" type="datetimeFigureOut">
              <a:rPr lang="en-US" smtClean="0"/>
              <a:pPr/>
              <a:t>4/18/2016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07FA4F-822C-4568-9C36-EDD69CA38E53}" type="datetimeFigureOut">
              <a:rPr lang="en-US" smtClean="0"/>
              <a:pPr/>
              <a:t>4/18/2016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E07FA4F-822C-4568-9C36-EDD69CA38E53}" type="datetimeFigureOut">
              <a:rPr lang="en-US" smtClean="0"/>
              <a:pPr/>
              <a:t>4/18/2016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3CABDF-0C78-44F4-BBF1-DCE0CB674A1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07FA4F-822C-4568-9C36-EDD69CA38E53}" type="datetimeFigureOut">
              <a:rPr lang="en-US" smtClean="0"/>
              <a:pPr/>
              <a:t>4/18/2016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3CABDF-0C78-44F4-BBF1-DCE0CB674A1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mailto:Katie.Hallas@FreshFromFlorida.com" TargetMode="External"/><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emf"/><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emf"/><Relationship Id="rId5" Type="http://schemas.openxmlformats.org/officeDocument/2006/relationships/oleObject" Target="../embeddings/oleObject1.bin"/><Relationship Id="rId4" Type="http://schemas.openxmlformats.org/officeDocument/2006/relationships/image" Target="../media/image1.tiff"/></Relationships>
</file>

<file path=ppt/slides/_rels/slide6.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1.tif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6" name="TextBox 5"/>
          <p:cNvSpPr txBox="1"/>
          <p:nvPr/>
        </p:nvSpPr>
        <p:spPr>
          <a:xfrm>
            <a:off x="0" y="883069"/>
            <a:ext cx="9144000" cy="1323439"/>
          </a:xfrm>
          <a:prstGeom prst="rect">
            <a:avLst/>
          </a:prstGeom>
          <a:noFill/>
        </p:spPr>
        <p:txBody>
          <a:bodyPr wrap="square" rtlCol="0">
            <a:spAutoFit/>
          </a:bodyPr>
          <a:lstStyle/>
          <a:p>
            <a:pPr algn="ctr"/>
            <a:r>
              <a:rPr lang="en-US" sz="4000" b="1" dirty="0" smtClean="0">
                <a:solidFill>
                  <a:schemeClr val="accent5">
                    <a:lumMod val="50000"/>
                  </a:schemeClr>
                </a:solidFill>
                <a:latin typeface="+mj-lt"/>
              </a:rPr>
              <a:t>Suwannee River</a:t>
            </a:r>
          </a:p>
          <a:p>
            <a:pPr algn="ctr"/>
            <a:r>
              <a:rPr lang="en-US" sz="4000" b="1" dirty="0" smtClean="0">
                <a:solidFill>
                  <a:schemeClr val="accent5">
                    <a:lumMod val="50000"/>
                  </a:schemeClr>
                </a:solidFill>
                <a:latin typeface="+mj-lt"/>
              </a:rPr>
              <a:t>Agriculture Update</a:t>
            </a:r>
            <a:endParaRPr lang="en-US" sz="4000" dirty="0">
              <a:solidFill>
                <a:schemeClr val="tx2"/>
              </a:solidFill>
              <a:latin typeface="+mj-lt"/>
            </a:endParaRPr>
          </a:p>
        </p:txBody>
      </p:sp>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371600" y="3429000"/>
            <a:ext cx="5867400" cy="1723549"/>
          </a:xfrm>
          <a:prstGeom prst="rect">
            <a:avLst/>
          </a:prstGeom>
          <a:noFill/>
        </p:spPr>
        <p:txBody>
          <a:bodyPr wrap="square" rtlCol="0">
            <a:spAutoFit/>
          </a:bodyPr>
          <a:lstStyle/>
          <a:p>
            <a:pPr algn="ctr">
              <a:spcAft>
                <a:spcPts val="600"/>
              </a:spcAft>
            </a:pPr>
            <a:r>
              <a:rPr lang="en-US" sz="2400" b="1" dirty="0" smtClean="0">
                <a:solidFill>
                  <a:schemeClr val="tx2"/>
                </a:solidFill>
                <a:latin typeface="+mj-lt"/>
              </a:rPr>
              <a:t>Katie Hallas</a:t>
            </a:r>
          </a:p>
          <a:p>
            <a:pPr algn="ctr">
              <a:spcAft>
                <a:spcPts val="600"/>
              </a:spcAft>
            </a:pPr>
            <a:r>
              <a:rPr lang="en-US" sz="2400" b="1" dirty="0" smtClean="0">
                <a:solidFill>
                  <a:schemeClr val="tx2"/>
                </a:solidFill>
                <a:latin typeface="+mj-lt"/>
              </a:rPr>
              <a:t>Florida Department of Agriculture and Consumer Services (FDACS)</a:t>
            </a:r>
            <a:endParaRPr lang="en-US" sz="2400" b="1" dirty="0">
              <a:solidFill>
                <a:schemeClr val="tx2"/>
              </a:solidFill>
              <a:latin typeface="+mj-lt"/>
            </a:endParaRPr>
          </a:p>
          <a:p>
            <a:pPr algn="ctr"/>
            <a:r>
              <a:rPr lang="en-US" sz="2400" b="1" dirty="0" smtClean="0">
                <a:solidFill>
                  <a:schemeClr val="tx2"/>
                </a:solidFill>
                <a:latin typeface="+mj-lt"/>
              </a:rPr>
              <a:t>Office of Agricultural Water Policy</a:t>
            </a:r>
          </a:p>
        </p:txBody>
      </p:sp>
      <p:sp>
        <p:nvSpPr>
          <p:cNvPr id="16" name="TextBox 15"/>
          <p:cNvSpPr txBox="1"/>
          <p:nvPr/>
        </p:nvSpPr>
        <p:spPr>
          <a:xfrm>
            <a:off x="2514600" y="5638800"/>
            <a:ext cx="3581400" cy="461665"/>
          </a:xfrm>
          <a:prstGeom prst="rect">
            <a:avLst/>
          </a:prstGeom>
          <a:noFill/>
        </p:spPr>
        <p:txBody>
          <a:bodyPr wrap="square" rtlCol="0">
            <a:spAutoFit/>
          </a:bodyPr>
          <a:lstStyle/>
          <a:p>
            <a:pPr algn="ctr"/>
            <a:r>
              <a:rPr lang="en-US" sz="2400" b="1" dirty="0" smtClean="0">
                <a:solidFill>
                  <a:schemeClr val="tx2"/>
                </a:solidFill>
              </a:rPr>
              <a:t>April 18, 2016</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9906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0" y="291614"/>
            <a:ext cx="9127958" cy="584775"/>
          </a:xfrm>
          <a:prstGeom prst="rect">
            <a:avLst/>
          </a:prstGeom>
        </p:spPr>
        <p:txBody>
          <a:bodyPr wrap="square">
            <a:spAutoFit/>
          </a:bodyPr>
          <a:lstStyle/>
          <a:p>
            <a:pPr algn="ctr"/>
            <a:r>
              <a:rPr lang="en-US" sz="3200" b="1" dirty="0" smtClean="0">
                <a:solidFill>
                  <a:schemeClr val="accent5">
                    <a:lumMod val="50000"/>
                  </a:schemeClr>
                </a:solidFill>
              </a:rPr>
              <a:t>FDACS Cost-Share Opportunities</a:t>
            </a:r>
            <a:endParaRPr lang="en-US" sz="3200" b="1" dirty="0"/>
          </a:p>
        </p:txBody>
      </p:sp>
      <p:sp>
        <p:nvSpPr>
          <p:cNvPr id="7" name="TextBox 6"/>
          <p:cNvSpPr txBox="1"/>
          <p:nvPr/>
        </p:nvSpPr>
        <p:spPr>
          <a:xfrm>
            <a:off x="350520" y="982915"/>
            <a:ext cx="6050280" cy="5539978"/>
          </a:xfrm>
          <a:prstGeom prst="rect">
            <a:avLst/>
          </a:prstGeom>
          <a:noFill/>
        </p:spPr>
        <p:txBody>
          <a:bodyPr wrap="square" rtlCol="0">
            <a:spAutoFit/>
          </a:bodyPr>
          <a:lstStyle/>
          <a:p>
            <a:pPr marL="285750" indent="-285750">
              <a:buFont typeface="Arial" panose="020B0604020202020204" pitchFamily="34" charset="0"/>
              <a:buChar char="•"/>
            </a:pPr>
            <a:r>
              <a:rPr lang="en-US" dirty="0" smtClean="0"/>
              <a:t>Funding available through Soil and Water Conservation Districts:</a:t>
            </a:r>
          </a:p>
          <a:p>
            <a:pPr marL="742950" lvl="1" indent="-285750">
              <a:buFont typeface="Arial" panose="020B0604020202020204" pitchFamily="34" charset="0"/>
              <a:buChar char="•"/>
            </a:pPr>
            <a:r>
              <a:rPr lang="en-US" dirty="0" smtClean="0"/>
              <a:t>Suwannee</a:t>
            </a:r>
          </a:p>
          <a:p>
            <a:pPr marL="742950" lvl="1" indent="-285750">
              <a:buFont typeface="Arial" panose="020B0604020202020204" pitchFamily="34" charset="0"/>
              <a:buChar char="•"/>
            </a:pPr>
            <a:r>
              <a:rPr lang="en-US" dirty="0" smtClean="0"/>
              <a:t>Gilchrist</a:t>
            </a:r>
          </a:p>
          <a:p>
            <a:pPr marL="742950" lvl="1" indent="-285750">
              <a:buFont typeface="Arial" panose="020B0604020202020204" pitchFamily="34" charset="0"/>
              <a:buChar char="•"/>
            </a:pPr>
            <a:r>
              <a:rPr lang="en-US" dirty="0" smtClean="0"/>
              <a:t>Levy</a:t>
            </a:r>
          </a:p>
          <a:p>
            <a:endParaRPr lang="en-US" dirty="0" smtClean="0"/>
          </a:p>
          <a:p>
            <a:pPr marL="285750" indent="-285750">
              <a:buFont typeface="Arial" panose="020B0604020202020204" pitchFamily="34" charset="0"/>
              <a:buChar char="•"/>
            </a:pPr>
            <a:r>
              <a:rPr lang="en-US" dirty="0" smtClean="0"/>
              <a:t>Reimbursement of 75% of equipment cost.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smtClean="0"/>
              <a:t>Contacts:</a:t>
            </a:r>
          </a:p>
          <a:p>
            <a:pPr marL="742950" lvl="1" indent="-285750">
              <a:buFont typeface="Arial" panose="020B0604020202020204" pitchFamily="34" charset="0"/>
              <a:buChar char="•"/>
            </a:pPr>
            <a:r>
              <a:rPr lang="en-US" dirty="0"/>
              <a:t>Barton Wilder </a:t>
            </a:r>
            <a:r>
              <a:rPr lang="en-US" dirty="0" smtClean="0"/>
              <a:t>	850–688</a:t>
            </a:r>
            <a:r>
              <a:rPr lang="en-US" dirty="0"/>
              <a:t>–</a:t>
            </a:r>
            <a:r>
              <a:rPr lang="en-US" dirty="0" smtClean="0"/>
              <a:t>0142</a:t>
            </a:r>
            <a:endParaRPr lang="en-US" dirty="0"/>
          </a:p>
          <a:p>
            <a:pPr marL="742950" lvl="1" indent="-285750">
              <a:buFont typeface="Arial" panose="020B0604020202020204" pitchFamily="34" charset="0"/>
              <a:buChar char="•"/>
            </a:pPr>
            <a:r>
              <a:rPr lang="en-US" dirty="0"/>
              <a:t>Hugh Thomas  </a:t>
            </a:r>
            <a:r>
              <a:rPr lang="en-US" dirty="0" smtClean="0"/>
              <a:t>	850–363</a:t>
            </a:r>
            <a:r>
              <a:rPr lang="en-US" dirty="0"/>
              <a:t>–</a:t>
            </a:r>
            <a:r>
              <a:rPr lang="en-US" dirty="0" smtClean="0"/>
              <a:t>4574</a:t>
            </a:r>
            <a:endParaRPr lang="en-US" dirty="0"/>
          </a:p>
          <a:p>
            <a:pPr marL="742950" lvl="1" indent="-285750">
              <a:buFont typeface="Arial" panose="020B0604020202020204" pitchFamily="34" charset="0"/>
              <a:buChar char="•"/>
            </a:pPr>
            <a:r>
              <a:rPr lang="en-US" dirty="0"/>
              <a:t>Joel Love </a:t>
            </a:r>
            <a:r>
              <a:rPr lang="en-US" dirty="0" smtClean="0"/>
              <a:t>		386–688</a:t>
            </a:r>
            <a:r>
              <a:rPr lang="en-US" dirty="0"/>
              <a:t>–</a:t>
            </a:r>
            <a:r>
              <a:rPr lang="en-US" dirty="0" smtClean="0"/>
              <a:t>3730</a:t>
            </a:r>
            <a:endParaRPr lang="en-US" dirty="0"/>
          </a:p>
          <a:p>
            <a:pPr marL="742950" lvl="1" indent="-285750">
              <a:buFont typeface="Arial" panose="020B0604020202020204" pitchFamily="34" charset="0"/>
              <a:buChar char="•"/>
            </a:pPr>
            <a:r>
              <a:rPr lang="en-US" dirty="0"/>
              <a:t>WC Hart </a:t>
            </a:r>
            <a:r>
              <a:rPr lang="en-US" dirty="0" smtClean="0"/>
              <a:t>		386–208</a:t>
            </a:r>
            <a:r>
              <a:rPr lang="en-US" dirty="0"/>
              <a:t>–</a:t>
            </a:r>
            <a:r>
              <a:rPr lang="en-US" dirty="0" smtClean="0"/>
              <a:t>5091</a:t>
            </a:r>
            <a:endParaRPr lang="en-US" dirty="0"/>
          </a:p>
          <a:p>
            <a:pPr marL="742950" lvl="1" indent="-285750">
              <a:buFont typeface="Arial" panose="020B0604020202020204" pitchFamily="34" charset="0"/>
              <a:buChar char="•"/>
            </a:pPr>
            <a:r>
              <a:rPr lang="en-US" dirty="0"/>
              <a:t>Ryan Lawson </a:t>
            </a:r>
            <a:r>
              <a:rPr lang="en-US" dirty="0" smtClean="0"/>
              <a:t>	386–590</a:t>
            </a:r>
            <a:r>
              <a:rPr lang="en-US" dirty="0"/>
              <a:t>–</a:t>
            </a:r>
            <a:r>
              <a:rPr lang="en-US" dirty="0" smtClean="0"/>
              <a:t>1562</a:t>
            </a:r>
            <a:endParaRPr lang="en-US" dirty="0"/>
          </a:p>
          <a:p>
            <a:pPr marL="742950" lvl="1" indent="-285750">
              <a:buFont typeface="Arial" panose="020B0604020202020204" pitchFamily="34" charset="0"/>
              <a:buChar char="•"/>
            </a:pPr>
            <a:r>
              <a:rPr lang="en-US" dirty="0"/>
              <a:t>Buck </a:t>
            </a:r>
            <a:r>
              <a:rPr lang="en-US" dirty="0" smtClean="0"/>
              <a:t>Carpenter	850–673–8388</a:t>
            </a:r>
            <a:endParaRPr lang="en-US" dirty="0"/>
          </a:p>
          <a:p>
            <a:pPr marL="742950" lvl="1" indent="-285750">
              <a:buFont typeface="Arial" panose="020B0604020202020204" pitchFamily="34" charset="0"/>
              <a:buChar char="•"/>
            </a:pPr>
            <a:r>
              <a:rPr lang="en-US" dirty="0"/>
              <a:t>John </a:t>
            </a:r>
            <a:r>
              <a:rPr lang="en-US" dirty="0" smtClean="0"/>
              <a:t>Stubblefield	352–317</a:t>
            </a:r>
            <a:r>
              <a:rPr lang="en-US" dirty="0"/>
              <a:t>–</a:t>
            </a:r>
            <a:r>
              <a:rPr lang="en-US" dirty="0" smtClean="0"/>
              <a:t>1525</a:t>
            </a:r>
            <a:endParaRPr lang="en-US" dirty="0"/>
          </a:p>
          <a:p>
            <a:pPr marL="742950" lvl="1" indent="-285750">
              <a:buFont typeface="Arial" panose="020B0604020202020204" pitchFamily="34" charset="0"/>
              <a:buChar char="•"/>
            </a:pPr>
            <a:r>
              <a:rPr lang="en-US" dirty="0"/>
              <a:t>Scott Tucker </a:t>
            </a:r>
            <a:r>
              <a:rPr lang="en-US" dirty="0" smtClean="0"/>
              <a:t>	352–317</a:t>
            </a:r>
            <a:r>
              <a:rPr lang="en-US" dirty="0"/>
              <a:t>–</a:t>
            </a:r>
            <a:r>
              <a:rPr lang="en-US" dirty="0" smtClean="0"/>
              <a:t>6111</a:t>
            </a:r>
            <a:endParaRPr lang="en-US" dirty="0"/>
          </a:p>
          <a:p>
            <a:pPr marL="285750" indent="-285750">
              <a:buFont typeface="Arial" panose="020B0604020202020204" pitchFamily="34" charset="0"/>
              <a:buChar char="•"/>
            </a:pPr>
            <a:endParaRPr lang="en-US" dirty="0" smtClean="0"/>
          </a:p>
          <a:p>
            <a:pPr lvl="3"/>
            <a:r>
              <a:rPr lang="en-US" dirty="0"/>
              <a:t>	</a:t>
            </a:r>
            <a:endParaRPr lang="en-US" dirty="0" smtClean="0"/>
          </a:p>
          <a:p>
            <a:endParaRPr lang="en-US" sz="1200" dirty="0">
              <a:solidFill>
                <a:schemeClr val="tx2"/>
              </a:solidFill>
              <a:latin typeface="Franklin Gothic Book" pitchFamily="34" charset="0"/>
            </a:endParaRPr>
          </a:p>
        </p:txBody>
      </p:sp>
    </p:spTree>
    <p:extLst>
      <p:ext uri="{BB962C8B-B14F-4D97-AF65-F5344CB8AC3E}">
        <p14:creationId xmlns:p14="http://schemas.microsoft.com/office/powerpoint/2010/main" val="7652759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6" name="TextBox 5"/>
          <p:cNvSpPr txBox="1"/>
          <p:nvPr/>
        </p:nvSpPr>
        <p:spPr>
          <a:xfrm>
            <a:off x="1447800" y="1066800"/>
            <a:ext cx="6324600" cy="769441"/>
          </a:xfrm>
          <a:prstGeom prst="rect">
            <a:avLst/>
          </a:prstGeom>
          <a:noFill/>
        </p:spPr>
        <p:txBody>
          <a:bodyPr wrap="square" rtlCol="0">
            <a:spAutoFit/>
          </a:bodyPr>
          <a:lstStyle/>
          <a:p>
            <a:pPr algn="ctr"/>
            <a:r>
              <a:rPr lang="en-US" sz="4400" b="1" dirty="0" smtClean="0">
                <a:solidFill>
                  <a:schemeClr val="tx2"/>
                </a:solidFill>
              </a:rPr>
              <a:t>Thank You!</a:t>
            </a:r>
            <a:endParaRPr lang="en-US" sz="4400" b="1" dirty="0">
              <a:solidFill>
                <a:schemeClr val="tx2"/>
              </a:solidFill>
            </a:endParaRPr>
          </a:p>
        </p:txBody>
      </p:sp>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1371600" y="2438400"/>
            <a:ext cx="6324600" cy="2246769"/>
          </a:xfrm>
          <a:prstGeom prst="rect">
            <a:avLst/>
          </a:prstGeom>
          <a:noFill/>
        </p:spPr>
        <p:txBody>
          <a:bodyPr wrap="square" rtlCol="0">
            <a:spAutoFit/>
          </a:bodyPr>
          <a:lstStyle/>
          <a:p>
            <a:pPr algn="ctr"/>
            <a:r>
              <a:rPr lang="en-US" sz="2800" dirty="0" smtClean="0">
                <a:solidFill>
                  <a:schemeClr val="tx2"/>
                </a:solidFill>
              </a:rPr>
              <a:t>Katie Hallas (Tallahassee)</a:t>
            </a:r>
          </a:p>
          <a:p>
            <a:pPr algn="ctr"/>
            <a:r>
              <a:rPr lang="en-US" sz="2800" dirty="0" smtClean="0">
                <a:solidFill>
                  <a:schemeClr val="tx2"/>
                </a:solidFill>
              </a:rPr>
              <a:t>Office of Agricultural Water Policy</a:t>
            </a:r>
          </a:p>
          <a:p>
            <a:pPr algn="ctr"/>
            <a:endParaRPr lang="en-US" sz="2800" dirty="0" smtClean="0">
              <a:solidFill>
                <a:schemeClr val="tx2"/>
              </a:solidFill>
            </a:endParaRPr>
          </a:p>
          <a:p>
            <a:pPr algn="ctr"/>
            <a:r>
              <a:rPr lang="en-US" sz="2800" dirty="0" smtClean="0">
                <a:solidFill>
                  <a:schemeClr val="tx2"/>
                </a:solidFill>
                <a:hlinkClick r:id="rId3"/>
              </a:rPr>
              <a:t>Katie.Hallas@FreshFromFlorida.com</a:t>
            </a:r>
            <a:r>
              <a:rPr lang="en-US" sz="2800" dirty="0" smtClean="0">
                <a:solidFill>
                  <a:schemeClr val="tx2"/>
                </a:solidFill>
              </a:rPr>
              <a:t> </a:t>
            </a:r>
          </a:p>
          <a:p>
            <a:pPr algn="ctr"/>
            <a:r>
              <a:rPr lang="en-US" sz="2800" dirty="0" smtClean="0">
                <a:solidFill>
                  <a:schemeClr val="tx2"/>
                </a:solidFill>
              </a:rPr>
              <a:t>(850) 617-1719</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2"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9906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0" y="533400"/>
            <a:ext cx="9144000" cy="584775"/>
          </a:xfrm>
          <a:prstGeom prst="rect">
            <a:avLst/>
          </a:prstGeom>
        </p:spPr>
        <p:txBody>
          <a:bodyPr wrap="square">
            <a:spAutoFit/>
          </a:bodyPr>
          <a:lstStyle/>
          <a:p>
            <a:pPr algn="ctr"/>
            <a:r>
              <a:rPr lang="en-US" sz="3200" b="1" dirty="0" smtClean="0">
                <a:solidFill>
                  <a:schemeClr val="accent5">
                    <a:lumMod val="50000"/>
                  </a:schemeClr>
                </a:solidFill>
              </a:rPr>
              <a:t>Presentation Overview</a:t>
            </a:r>
            <a:endParaRPr lang="en-US" sz="3200" b="1" dirty="0"/>
          </a:p>
        </p:txBody>
      </p:sp>
      <p:sp>
        <p:nvSpPr>
          <p:cNvPr id="7" name="Rectangle 6"/>
          <p:cNvSpPr/>
          <p:nvPr/>
        </p:nvSpPr>
        <p:spPr>
          <a:xfrm>
            <a:off x="0" y="1445222"/>
            <a:ext cx="9144000" cy="2092881"/>
          </a:xfrm>
          <a:prstGeom prst="rect">
            <a:avLst/>
          </a:prstGeom>
        </p:spPr>
        <p:txBody>
          <a:bodyPr wrap="square">
            <a:spAutoFit/>
          </a:bodyPr>
          <a:lstStyle/>
          <a:p>
            <a:pPr marL="744538" lvl="1" indent="-287338">
              <a:spcAft>
                <a:spcPts val="600"/>
              </a:spcAft>
              <a:buFont typeface="Wingdings" pitchFamily="2" charset="2"/>
              <a:buChar char="ü"/>
            </a:pPr>
            <a:r>
              <a:rPr lang="en-US" sz="2400" dirty="0" smtClean="0"/>
              <a:t>Agricultural Best Management Practices (BMP) Program</a:t>
            </a:r>
            <a:endParaRPr lang="en-US" sz="2400" dirty="0">
              <a:solidFill>
                <a:schemeClr val="accent5">
                  <a:lumMod val="50000"/>
                </a:schemeClr>
              </a:solidFill>
            </a:endParaRPr>
          </a:p>
          <a:p>
            <a:pPr lvl="1">
              <a:spcAft>
                <a:spcPts val="600"/>
              </a:spcAft>
            </a:pPr>
            <a:endParaRPr lang="en-US" sz="2400" dirty="0" smtClean="0"/>
          </a:p>
          <a:p>
            <a:pPr marL="744538" lvl="1" indent="-287338">
              <a:buFont typeface="Wingdings" pitchFamily="2" charset="2"/>
              <a:buChar char="ü"/>
            </a:pPr>
            <a:r>
              <a:rPr lang="en-US" sz="2400" dirty="0" smtClean="0"/>
              <a:t>BMP Program Enrollment Update</a:t>
            </a:r>
          </a:p>
          <a:p>
            <a:pPr lvl="1"/>
            <a:endParaRPr lang="en-US" sz="2400" dirty="0"/>
          </a:p>
          <a:p>
            <a:pPr marL="744538" lvl="1" indent="-287338">
              <a:buFont typeface="Wingdings" pitchFamily="2" charset="2"/>
              <a:buChar char="ü"/>
            </a:pPr>
            <a:r>
              <a:rPr lang="en-US" sz="2400" dirty="0" smtClean="0"/>
              <a:t>FDACS Cost-Share Opportunities</a:t>
            </a:r>
          </a:p>
        </p:txBody>
      </p:sp>
    </p:spTree>
    <p:extLst>
      <p:ext uri="{BB962C8B-B14F-4D97-AF65-F5344CB8AC3E}">
        <p14:creationId xmlns:p14="http://schemas.microsoft.com/office/powerpoint/2010/main" val="9773097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9906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0" y="291614"/>
            <a:ext cx="9127958" cy="584775"/>
          </a:xfrm>
          <a:prstGeom prst="rect">
            <a:avLst/>
          </a:prstGeom>
        </p:spPr>
        <p:txBody>
          <a:bodyPr wrap="square">
            <a:spAutoFit/>
          </a:bodyPr>
          <a:lstStyle/>
          <a:p>
            <a:pPr algn="ctr"/>
            <a:r>
              <a:rPr lang="en-US" sz="3200" b="1" dirty="0" smtClean="0">
                <a:solidFill>
                  <a:schemeClr val="accent5">
                    <a:lumMod val="50000"/>
                  </a:schemeClr>
                </a:solidFill>
              </a:rPr>
              <a:t>Agricultural BMP Overview</a:t>
            </a:r>
            <a:endParaRPr lang="en-US" sz="3200" b="1" dirty="0"/>
          </a:p>
        </p:txBody>
      </p:sp>
      <p:sp>
        <p:nvSpPr>
          <p:cNvPr id="7" name="Rectangle 6"/>
          <p:cNvSpPr/>
          <p:nvPr/>
        </p:nvSpPr>
        <p:spPr>
          <a:xfrm>
            <a:off x="0" y="1572789"/>
            <a:ext cx="9144000" cy="3200876"/>
          </a:xfrm>
          <a:prstGeom prst="rect">
            <a:avLst/>
          </a:prstGeom>
        </p:spPr>
        <p:txBody>
          <a:bodyPr wrap="square">
            <a:spAutoFit/>
          </a:bodyPr>
          <a:lstStyle/>
          <a:p>
            <a:pPr marL="287338" indent="-287338">
              <a:spcAft>
                <a:spcPts val="600"/>
              </a:spcAft>
              <a:buFont typeface="Wingdings" pitchFamily="2" charset="2"/>
              <a:buChar char="ü"/>
            </a:pPr>
            <a:r>
              <a:rPr lang="en-US" sz="2400" dirty="0" smtClean="0"/>
              <a:t>Practical measures that reduce amount of fertilizers, pesticides, and animal waste entering water resources. </a:t>
            </a:r>
          </a:p>
          <a:p>
            <a:pPr>
              <a:spcAft>
                <a:spcPts val="600"/>
              </a:spcAft>
            </a:pPr>
            <a:endParaRPr lang="en-US" sz="2400" dirty="0" smtClean="0"/>
          </a:p>
          <a:p>
            <a:pPr marL="287338" indent="-287338">
              <a:buFont typeface="Wingdings" pitchFamily="2" charset="2"/>
              <a:buChar char="ü"/>
            </a:pPr>
            <a:r>
              <a:rPr lang="en-US" sz="2400" dirty="0" smtClean="0"/>
              <a:t>BMP manuals developed in collaboration with agricultural industry, agencies, and others.</a:t>
            </a:r>
          </a:p>
          <a:p>
            <a:pPr lvl="1"/>
            <a:endParaRPr lang="en-US" sz="2400" dirty="0" smtClean="0"/>
          </a:p>
          <a:p>
            <a:pPr marL="287338" indent="-287338">
              <a:spcAft>
                <a:spcPts val="600"/>
              </a:spcAft>
              <a:buFont typeface="Wingdings" pitchFamily="2" charset="2"/>
              <a:buChar char="ü"/>
            </a:pPr>
            <a:r>
              <a:rPr lang="en-US" sz="2400" dirty="0" smtClean="0"/>
              <a:t>Must be </a:t>
            </a:r>
            <a:r>
              <a:rPr lang="en-US" sz="2400" u="sng" dirty="0" smtClean="0"/>
              <a:t>economically and technically feasible</a:t>
            </a:r>
            <a:r>
              <a:rPr lang="en-US" sz="2400" dirty="0" smtClean="0"/>
              <a:t> for producer to implement.</a:t>
            </a:r>
          </a:p>
        </p:txBody>
      </p:sp>
    </p:spTree>
    <p:extLst>
      <p:ext uri="{BB962C8B-B14F-4D97-AF65-F5344CB8AC3E}">
        <p14:creationId xmlns:p14="http://schemas.microsoft.com/office/powerpoint/2010/main" val="308648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1604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143000" y="990600"/>
            <a:ext cx="7086600" cy="584775"/>
          </a:xfrm>
          <a:prstGeom prst="rect">
            <a:avLst/>
          </a:prstGeom>
          <a:noFill/>
        </p:spPr>
        <p:txBody>
          <a:bodyPr wrap="square" rtlCol="0">
            <a:spAutoFit/>
          </a:bodyPr>
          <a:lstStyle/>
          <a:p>
            <a:endParaRPr lang="en-US" sz="3200" dirty="0">
              <a:solidFill>
                <a:schemeClr val="tx2"/>
              </a:solidFill>
              <a:latin typeface="Franklin Gothic Book" pitchFamily="34" charset="0"/>
            </a:endParaRPr>
          </a:p>
        </p:txBody>
      </p:sp>
      <p:sp>
        <p:nvSpPr>
          <p:cNvPr id="6" name="Rectangle 5"/>
          <p:cNvSpPr/>
          <p:nvPr/>
        </p:nvSpPr>
        <p:spPr>
          <a:xfrm>
            <a:off x="0" y="291614"/>
            <a:ext cx="9127958" cy="584775"/>
          </a:xfrm>
          <a:prstGeom prst="rect">
            <a:avLst/>
          </a:prstGeom>
        </p:spPr>
        <p:txBody>
          <a:bodyPr wrap="square">
            <a:spAutoFit/>
          </a:bodyPr>
          <a:lstStyle/>
          <a:p>
            <a:pPr algn="ctr"/>
            <a:r>
              <a:rPr lang="en-US" sz="3200" b="1" dirty="0" smtClean="0">
                <a:solidFill>
                  <a:schemeClr val="accent5">
                    <a:lumMod val="50000"/>
                  </a:schemeClr>
                </a:solidFill>
              </a:rPr>
              <a:t>BMP Manual Update</a:t>
            </a:r>
            <a:endParaRPr lang="en-US" sz="3200" b="1" dirty="0"/>
          </a:p>
        </p:txBody>
      </p:sp>
      <p:pic>
        <p:nvPicPr>
          <p:cNvPr id="10" name="Picture 9"/>
          <p:cNvPicPr>
            <a:picLocks noChangeAspect="1"/>
          </p:cNvPicPr>
          <p:nvPr/>
        </p:nvPicPr>
        <p:blipFill>
          <a:blip r:embed="rId4"/>
          <a:stretch>
            <a:fillRect/>
          </a:stretch>
        </p:blipFill>
        <p:spPr>
          <a:xfrm>
            <a:off x="1192402" y="1586557"/>
            <a:ext cx="1716989" cy="2295474"/>
          </a:xfrm>
          <a:prstGeom prst="rect">
            <a:avLst/>
          </a:prstGeom>
        </p:spPr>
      </p:pic>
      <p:pic>
        <p:nvPicPr>
          <p:cNvPr id="11" name="Picture 10"/>
          <p:cNvPicPr>
            <a:picLocks noChangeAspect="1"/>
          </p:cNvPicPr>
          <p:nvPr/>
        </p:nvPicPr>
        <p:blipFill>
          <a:blip r:embed="rId5"/>
          <a:stretch>
            <a:fillRect/>
          </a:stretch>
        </p:blipFill>
        <p:spPr>
          <a:xfrm>
            <a:off x="3505200" y="1575375"/>
            <a:ext cx="1790116" cy="2306656"/>
          </a:xfrm>
          <a:prstGeom prst="rect">
            <a:avLst/>
          </a:prstGeom>
        </p:spPr>
      </p:pic>
      <p:pic>
        <p:nvPicPr>
          <p:cNvPr id="13" name="Picture 12" descr="C:\Users\bartnib\AppData\Local\Microsoft\Windows\Temporary Internet Files\Content.Outlook\U4BG74QA\BMP Poultry Cover (00000003).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91125" y="1586557"/>
            <a:ext cx="1773595" cy="2295474"/>
          </a:xfrm>
          <a:prstGeom prst="rect">
            <a:avLst/>
          </a:prstGeom>
          <a:noFill/>
          <a:ln>
            <a:noFill/>
          </a:ln>
        </p:spPr>
      </p:pic>
    </p:spTree>
    <p:extLst>
      <p:ext uri="{BB962C8B-B14F-4D97-AF65-F5344CB8AC3E}">
        <p14:creationId xmlns:p14="http://schemas.microsoft.com/office/powerpoint/2010/main" val="33061203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4"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76200" y="533400"/>
            <a:ext cx="9144000" cy="584775"/>
          </a:xfrm>
          <a:prstGeom prst="rect">
            <a:avLst/>
          </a:prstGeom>
        </p:spPr>
        <p:txBody>
          <a:bodyPr wrap="square">
            <a:spAutoFit/>
          </a:bodyPr>
          <a:lstStyle/>
          <a:p>
            <a:pPr algn="ctr"/>
            <a:r>
              <a:rPr lang="en-US" sz="3200" b="1" dirty="0" smtClean="0">
                <a:solidFill>
                  <a:schemeClr val="accent5">
                    <a:lumMod val="50000"/>
                  </a:schemeClr>
                </a:solidFill>
              </a:rPr>
              <a:t>Statewide BMP Enrollment</a:t>
            </a:r>
            <a:endParaRPr lang="en-US" sz="3200" b="1" dirty="0"/>
          </a:p>
        </p:txBody>
      </p:sp>
      <p:graphicFrame>
        <p:nvGraphicFramePr>
          <p:cNvPr id="9" name="Object 8"/>
          <p:cNvGraphicFramePr>
            <a:graphicFrameLocks noChangeAspect="1"/>
          </p:cNvGraphicFramePr>
          <p:nvPr>
            <p:extLst>
              <p:ext uri="{D42A27DB-BD31-4B8C-83A1-F6EECF244321}">
                <p14:modId xmlns:p14="http://schemas.microsoft.com/office/powerpoint/2010/main" val="3889747157"/>
              </p:ext>
            </p:extLst>
          </p:nvPr>
        </p:nvGraphicFramePr>
        <p:xfrm>
          <a:off x="1447800" y="1045462"/>
          <a:ext cx="7017190" cy="5321368"/>
        </p:xfrm>
        <a:graphic>
          <a:graphicData uri="http://schemas.openxmlformats.org/presentationml/2006/ole">
            <mc:AlternateContent xmlns:mc="http://schemas.openxmlformats.org/markup-compatibility/2006">
              <mc:Choice xmlns:v="urn:schemas-microsoft-com:vml" Requires="v">
                <p:oleObj spid="_x0000_s2079" name="Acrobat Document" r:id="rId5" imgW="7543732" imgH="5829300" progId="AcroExch.Document.DC">
                  <p:embed/>
                </p:oleObj>
              </mc:Choice>
              <mc:Fallback>
                <p:oleObj name="Acrobat Document" r:id="rId5" imgW="7543732" imgH="5829300" progId="AcroExch.Document.DC">
                  <p:embed/>
                  <p:pic>
                    <p:nvPicPr>
                      <p:cNvPr id="0" name=""/>
                      <p:cNvPicPr/>
                      <p:nvPr/>
                    </p:nvPicPr>
                    <p:blipFill>
                      <a:blip r:embed="rId6"/>
                      <a:stretch>
                        <a:fillRect/>
                      </a:stretch>
                    </p:blipFill>
                    <p:spPr>
                      <a:xfrm>
                        <a:off x="1447800" y="1045462"/>
                        <a:ext cx="7017190" cy="5321368"/>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152400" y="1899586"/>
            <a:ext cx="3581400" cy="2062103"/>
          </a:xfrm>
          <a:prstGeom prst="rect">
            <a:avLst/>
          </a:prstGeom>
        </p:spPr>
        <p:txBody>
          <a:bodyPr wrap="square">
            <a:spAutoFit/>
          </a:bodyPr>
          <a:lstStyle/>
          <a:p>
            <a:pPr algn="ctr"/>
            <a:r>
              <a:rPr lang="en-US" sz="3200" b="1" dirty="0" smtClean="0">
                <a:solidFill>
                  <a:schemeClr val="accent5">
                    <a:lumMod val="50000"/>
                  </a:schemeClr>
                </a:solidFill>
              </a:rPr>
              <a:t>Suwannee River BMP Enrollment as of December 31, 2015</a:t>
            </a:r>
            <a:endParaRPr lang="en-US" sz="3200" b="1" dirty="0"/>
          </a:p>
        </p:txBody>
      </p:sp>
      <p:pic>
        <p:nvPicPr>
          <p:cNvPr id="11" name="Picture 10" descr="G:\GIS\mappingrequests\suwanneebasin\maps\SuwanneeBMAP_enrollment.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76713" y="304800"/>
            <a:ext cx="4967287" cy="6118542"/>
          </a:xfrm>
          <a:prstGeom prst="rect">
            <a:avLst/>
          </a:prstGeom>
          <a:noFill/>
          <a:ln>
            <a:noFill/>
          </a:ln>
        </p:spPr>
      </p:pic>
    </p:spTree>
    <p:extLst>
      <p:ext uri="{BB962C8B-B14F-4D97-AF65-F5344CB8AC3E}">
        <p14:creationId xmlns:p14="http://schemas.microsoft.com/office/powerpoint/2010/main" val="37266011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2182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0" y="552665"/>
            <a:ext cx="9144000" cy="1077218"/>
          </a:xfrm>
          <a:prstGeom prst="rect">
            <a:avLst/>
          </a:prstGeom>
        </p:spPr>
        <p:txBody>
          <a:bodyPr wrap="square">
            <a:spAutoFit/>
          </a:bodyPr>
          <a:lstStyle/>
          <a:p>
            <a:pPr algn="ctr"/>
            <a:r>
              <a:rPr lang="en-US" sz="3200" b="1" dirty="0" smtClean="0">
                <a:solidFill>
                  <a:schemeClr val="accent5">
                    <a:lumMod val="50000"/>
                  </a:schemeClr>
                </a:solidFill>
              </a:rPr>
              <a:t>Suwannee River BMP Enrollment as of December 31, 2015</a:t>
            </a:r>
            <a:endParaRPr lang="en-US" sz="3200" b="1" dirty="0"/>
          </a:p>
        </p:txBody>
      </p:sp>
      <p:graphicFrame>
        <p:nvGraphicFramePr>
          <p:cNvPr id="3" name="Table 2"/>
          <p:cNvGraphicFramePr>
            <a:graphicFrameLocks noGrp="1"/>
          </p:cNvGraphicFramePr>
          <p:nvPr>
            <p:extLst>
              <p:ext uri="{D42A27DB-BD31-4B8C-83A1-F6EECF244321}">
                <p14:modId xmlns:p14="http://schemas.microsoft.com/office/powerpoint/2010/main" val="3900343032"/>
              </p:ext>
            </p:extLst>
          </p:nvPr>
        </p:nvGraphicFramePr>
        <p:xfrm>
          <a:off x="0" y="1524004"/>
          <a:ext cx="9143999" cy="5349259"/>
        </p:xfrm>
        <a:graphic>
          <a:graphicData uri="http://schemas.openxmlformats.org/drawingml/2006/table">
            <a:tbl>
              <a:tblPr firstRow="1" firstCol="1" bandRow="1">
                <a:tableStyleId>{5C22544A-7EE6-4342-B048-85BDC9FD1C3A}</a:tableStyleId>
              </a:tblPr>
              <a:tblGrid>
                <a:gridCol w="1953846"/>
                <a:gridCol w="1328615"/>
                <a:gridCol w="3956958"/>
                <a:gridCol w="952290"/>
                <a:gridCol w="952290"/>
              </a:tblGrid>
              <a:tr h="453930">
                <a:tc>
                  <a:txBody>
                    <a:bodyPr/>
                    <a:lstStyle/>
                    <a:p>
                      <a:pPr marL="0" marR="0" algn="l">
                        <a:lnSpc>
                          <a:spcPct val="107000"/>
                        </a:lnSpc>
                        <a:spcBef>
                          <a:spcPts val="0"/>
                        </a:spcBef>
                        <a:spcAft>
                          <a:spcPts val="0"/>
                        </a:spcAft>
                      </a:pPr>
                      <a:r>
                        <a:rPr lang="en-US" sz="1400" dirty="0">
                          <a:effectLst/>
                        </a:rPr>
                        <a:t>2008 SRWMD Land Use</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2008 Acres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Related FDACS BMP Programs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Acreage Enrolled</a:t>
                      </a:r>
                      <a:r>
                        <a:rPr lang="en-US" sz="1400" baseline="30000">
                          <a:effectLst/>
                        </a:rPr>
                        <a:t>1</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Related NOIs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45477">
                <a:tc>
                  <a:txBody>
                    <a:bodyPr/>
                    <a:lstStyle/>
                    <a:p>
                      <a:pPr marL="0" marR="0" algn="l">
                        <a:lnSpc>
                          <a:spcPct val="107000"/>
                        </a:lnSpc>
                        <a:spcBef>
                          <a:spcPts val="0"/>
                        </a:spcBef>
                        <a:spcAft>
                          <a:spcPts val="0"/>
                        </a:spcAft>
                      </a:pPr>
                      <a:r>
                        <a:rPr lang="en-US" sz="1400">
                          <a:effectLst/>
                        </a:rPr>
                        <a:t>Pasture and Rangeland</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170,762.2</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Cow/Calf</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48,209.2</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129</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45477">
                <a:tc>
                  <a:txBody>
                    <a:bodyPr/>
                    <a:lstStyle/>
                    <a:p>
                      <a:pPr marL="0" marR="0" algn="l">
                        <a:lnSpc>
                          <a:spcPct val="107000"/>
                        </a:lnSpc>
                        <a:spcBef>
                          <a:spcPts val="0"/>
                        </a:spcBef>
                        <a:spcAft>
                          <a:spcPts val="0"/>
                        </a:spcAft>
                      </a:pPr>
                      <a:r>
                        <a:rPr lang="en-US" sz="1400">
                          <a:effectLst/>
                        </a:rPr>
                        <a:t>Row/Field/Mixed Crops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53,328.6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Vegetable/Agronomic Crops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138,493.9</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428</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Hay Fields</a:t>
                      </a:r>
                      <a:r>
                        <a:rPr lang="en-US" sz="1400" baseline="30000">
                          <a:effectLst/>
                        </a:rPr>
                        <a:t>2</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94,208.4</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Vegetable/Agronomic Crops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Fallow Cropland</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3,806.1</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No enrollment needed</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Citrus Groves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39.4</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Statewide Citrus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0.0</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449277">
                <a:tc>
                  <a:txBody>
                    <a:bodyPr/>
                    <a:lstStyle/>
                    <a:p>
                      <a:pPr marL="0" marR="0" algn="l">
                        <a:lnSpc>
                          <a:spcPct val="107000"/>
                        </a:lnSpc>
                        <a:spcBef>
                          <a:spcPts val="0"/>
                        </a:spcBef>
                        <a:spcAft>
                          <a:spcPts val="0"/>
                        </a:spcAft>
                      </a:pPr>
                      <a:r>
                        <a:rPr lang="en-US" sz="1400" dirty="0">
                          <a:effectLst/>
                        </a:rPr>
                        <a:t>Other Groves and Fruit Orchards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1,788.8</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Specialty Fruit and Nut</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100.6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Nurseries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3,310.4</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Statewide Nurseries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129.7</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Sod Farms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412.3</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Sod</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187.0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449277">
                <a:tc>
                  <a:txBody>
                    <a:bodyPr/>
                    <a:lstStyle/>
                    <a:p>
                      <a:pPr marL="0" marR="0" algn="l">
                        <a:lnSpc>
                          <a:spcPct val="107000"/>
                        </a:lnSpc>
                        <a:spcBef>
                          <a:spcPts val="0"/>
                        </a:spcBef>
                        <a:spcAft>
                          <a:spcPts val="0"/>
                        </a:spcAft>
                      </a:pPr>
                      <a:r>
                        <a:rPr lang="en-US" sz="1400">
                          <a:effectLst/>
                        </a:rPr>
                        <a:t>Cattle Feeding Operations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1,660.9</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Conservation Plan Rule</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449277">
                <a:tc>
                  <a:txBody>
                    <a:bodyPr/>
                    <a:lstStyle/>
                    <a:p>
                      <a:pPr marL="0" marR="0" algn="l">
                        <a:lnSpc>
                          <a:spcPct val="107000"/>
                        </a:lnSpc>
                        <a:spcBef>
                          <a:spcPts val="0"/>
                        </a:spcBef>
                        <a:spcAft>
                          <a:spcPts val="0"/>
                        </a:spcAft>
                      </a:pPr>
                      <a:r>
                        <a:rPr lang="en-US" sz="1400">
                          <a:effectLst/>
                        </a:rPr>
                        <a:t>Poultry Feeding Operations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1,713.9</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Conservation Plan Rule/Future Poultry Manual</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Specialty Farms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61.3</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Conservation Plan Rule</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Horse Farms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2,282.5</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Equine</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40.0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1</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Dairies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2,582.7</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Dairy</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N/A</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r>
              <a:tr h="449277">
                <a:tc>
                  <a:txBody>
                    <a:bodyPr/>
                    <a:lstStyle/>
                    <a:p>
                      <a:pPr marL="0" marR="0" algn="l">
                        <a:lnSpc>
                          <a:spcPct val="107000"/>
                        </a:lnSpc>
                        <a:spcBef>
                          <a:spcPts val="0"/>
                        </a:spcBef>
                        <a:spcAft>
                          <a:spcPts val="0"/>
                        </a:spcAft>
                      </a:pPr>
                      <a:r>
                        <a:rPr lang="en-US" sz="1400" dirty="0">
                          <a:effectLst/>
                        </a:rPr>
                        <a:t>Other Open Lands – Rural</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5.9</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No enrollment needed</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N/A</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Aquaculture</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5.8</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Division of Aquaculture</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 </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 </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r>
              <a:tr h="257548">
                <a:tc>
                  <a:txBody>
                    <a:bodyPr/>
                    <a:lstStyle/>
                    <a:p>
                      <a:pPr marL="0" marR="0" algn="l">
                        <a:lnSpc>
                          <a:spcPct val="107000"/>
                        </a:lnSpc>
                        <a:spcBef>
                          <a:spcPts val="0"/>
                        </a:spcBef>
                        <a:spcAft>
                          <a:spcPts val="0"/>
                        </a:spcAft>
                      </a:pPr>
                      <a:r>
                        <a:rPr lang="en-US" sz="1400">
                          <a:effectLst/>
                        </a:rPr>
                        <a:t>Total</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335,969.2</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187,160.5</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566</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7619949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13252" y="555345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16565" y="1905000"/>
            <a:ext cx="3412435" cy="3046988"/>
          </a:xfrm>
          <a:prstGeom prst="rect">
            <a:avLst/>
          </a:prstGeom>
        </p:spPr>
        <p:txBody>
          <a:bodyPr wrap="square">
            <a:spAutoFit/>
          </a:bodyPr>
          <a:lstStyle/>
          <a:p>
            <a:pPr algn="ctr"/>
            <a:r>
              <a:rPr lang="en-US" sz="3200" b="1" dirty="0" err="1" smtClean="0">
                <a:solidFill>
                  <a:schemeClr val="accent5">
                    <a:lumMod val="50000"/>
                  </a:schemeClr>
                </a:solidFill>
              </a:rPr>
              <a:t>Ichetucknee</a:t>
            </a:r>
            <a:r>
              <a:rPr lang="en-US" sz="3200" b="1" dirty="0" smtClean="0">
                <a:solidFill>
                  <a:schemeClr val="accent5">
                    <a:lumMod val="50000"/>
                  </a:schemeClr>
                </a:solidFill>
              </a:rPr>
              <a:t> Restoration Focus Area (RFA) BMP Enrollment as of December 31, 2015</a:t>
            </a:r>
            <a:endParaRPr lang="en-US" sz="3200" b="1" dirty="0"/>
          </a:p>
        </p:txBody>
      </p:sp>
      <p:pic>
        <p:nvPicPr>
          <p:cNvPr id="9" name="Picture 8" descr="G:\GIS\mappingrequests\springs\ichetucknee_2015_LU.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81400" y="381001"/>
            <a:ext cx="5562600" cy="6095999"/>
          </a:xfrm>
          <a:prstGeom prst="rect">
            <a:avLst/>
          </a:prstGeom>
          <a:noFill/>
          <a:ln>
            <a:noFill/>
          </a:ln>
        </p:spPr>
      </p:pic>
    </p:spTree>
    <p:extLst>
      <p:ext uri="{BB962C8B-B14F-4D97-AF65-F5344CB8AC3E}">
        <p14:creationId xmlns:p14="http://schemas.microsoft.com/office/powerpoint/2010/main" val="2309005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0wide_CLR_N_clearbg.tif"/>
          <p:cNvPicPr>
            <a:picLocks noChangeAspect="1"/>
          </p:cNvPicPr>
          <p:nvPr/>
        </p:nvPicPr>
        <p:blipFill>
          <a:blip r:embed="rId3" cstate="print"/>
          <a:stretch>
            <a:fillRect/>
          </a:stretch>
        </p:blipFill>
        <p:spPr>
          <a:xfrm>
            <a:off x="0" y="5521826"/>
            <a:ext cx="9144000" cy="1304544"/>
          </a:xfrm>
          <a:prstGeom prst="rect">
            <a:avLst/>
          </a:prstGeom>
        </p:spPr>
      </p:pic>
      <p:sp>
        <p:nvSpPr>
          <p:cNvPr id="4" name="Rectangle 3"/>
          <p:cNvSpPr/>
          <p:nvPr/>
        </p:nvSpPr>
        <p:spPr>
          <a:xfrm>
            <a:off x="0" y="0"/>
            <a:ext cx="9144000" cy="2286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p:cNvCxnSpPr/>
          <p:nvPr/>
        </p:nvCxnSpPr>
        <p:spPr>
          <a:xfrm>
            <a:off x="0" y="304800"/>
            <a:ext cx="9144000"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219200" y="1295400"/>
            <a:ext cx="6858000" cy="400110"/>
          </a:xfrm>
          <a:prstGeom prst="rect">
            <a:avLst/>
          </a:prstGeom>
        </p:spPr>
        <p:txBody>
          <a:bodyPr wrap="square">
            <a:spAutoFit/>
          </a:bodyPr>
          <a:lstStyle/>
          <a:p>
            <a:pPr marL="233363" indent="-233363"/>
            <a:endParaRPr lang="en-US" sz="2000" b="1" dirty="0" smtClean="0"/>
          </a:p>
        </p:txBody>
      </p:sp>
      <p:sp>
        <p:nvSpPr>
          <p:cNvPr id="10" name="Rectangle 9"/>
          <p:cNvSpPr/>
          <p:nvPr/>
        </p:nvSpPr>
        <p:spPr>
          <a:xfrm>
            <a:off x="0" y="552665"/>
            <a:ext cx="9144000" cy="1077218"/>
          </a:xfrm>
          <a:prstGeom prst="rect">
            <a:avLst/>
          </a:prstGeom>
        </p:spPr>
        <p:txBody>
          <a:bodyPr wrap="square">
            <a:spAutoFit/>
          </a:bodyPr>
          <a:lstStyle/>
          <a:p>
            <a:pPr algn="ctr"/>
            <a:r>
              <a:rPr lang="en-US" sz="3200" b="1" dirty="0" err="1" smtClean="0">
                <a:solidFill>
                  <a:schemeClr val="accent5">
                    <a:lumMod val="50000"/>
                  </a:schemeClr>
                </a:solidFill>
              </a:rPr>
              <a:t>Ichetucknee</a:t>
            </a:r>
            <a:r>
              <a:rPr lang="en-US" sz="3200" b="1" dirty="0" smtClean="0">
                <a:solidFill>
                  <a:schemeClr val="accent5">
                    <a:lumMod val="50000"/>
                  </a:schemeClr>
                </a:solidFill>
              </a:rPr>
              <a:t> RFA BMP Enrollment as of December 31, 2015</a:t>
            </a:r>
            <a:endParaRPr lang="en-US" sz="3200" b="1" dirty="0"/>
          </a:p>
        </p:txBody>
      </p:sp>
      <p:graphicFrame>
        <p:nvGraphicFramePr>
          <p:cNvPr id="2" name="Table 1"/>
          <p:cNvGraphicFramePr>
            <a:graphicFrameLocks noGrp="1"/>
          </p:cNvGraphicFramePr>
          <p:nvPr>
            <p:extLst>
              <p:ext uri="{D42A27DB-BD31-4B8C-83A1-F6EECF244321}">
                <p14:modId xmlns:p14="http://schemas.microsoft.com/office/powerpoint/2010/main" val="162298117"/>
              </p:ext>
            </p:extLst>
          </p:nvPr>
        </p:nvGraphicFramePr>
        <p:xfrm>
          <a:off x="2" y="1877749"/>
          <a:ext cx="9143997" cy="3539698"/>
        </p:xfrm>
        <a:graphic>
          <a:graphicData uri="http://schemas.openxmlformats.org/drawingml/2006/table">
            <a:tbl>
              <a:tblPr firstRow="1" firstCol="1" bandRow="1">
                <a:tableStyleId>{5C22544A-7EE6-4342-B048-85BDC9FD1C3A}</a:tableStyleId>
              </a:tblPr>
              <a:tblGrid>
                <a:gridCol w="2169075"/>
                <a:gridCol w="1216556"/>
                <a:gridCol w="3163046"/>
                <a:gridCol w="1459868"/>
                <a:gridCol w="1135452"/>
              </a:tblGrid>
              <a:tr h="562019">
                <a:tc>
                  <a:txBody>
                    <a:bodyPr/>
                    <a:lstStyle/>
                    <a:p>
                      <a:pPr marL="0" marR="0" algn="l">
                        <a:lnSpc>
                          <a:spcPct val="107000"/>
                        </a:lnSpc>
                        <a:spcBef>
                          <a:spcPts val="0"/>
                        </a:spcBef>
                        <a:spcAft>
                          <a:spcPts val="0"/>
                        </a:spcAft>
                      </a:pPr>
                      <a:r>
                        <a:rPr lang="en-US" sz="1400" dirty="0">
                          <a:effectLst/>
                        </a:rPr>
                        <a:t>2008 SRWMD Land Use</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2008 Acres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Related FDACS BMP Programs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Acreage Enrolled</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Related NOIs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303929">
                <a:tc>
                  <a:txBody>
                    <a:bodyPr/>
                    <a:lstStyle/>
                    <a:p>
                      <a:pPr marL="0" marR="0" algn="l">
                        <a:lnSpc>
                          <a:spcPct val="107000"/>
                        </a:lnSpc>
                        <a:spcBef>
                          <a:spcPts val="0"/>
                        </a:spcBef>
                        <a:spcAft>
                          <a:spcPts val="0"/>
                        </a:spcAft>
                      </a:pPr>
                      <a:r>
                        <a:rPr lang="en-US" sz="1400" dirty="0">
                          <a:effectLst/>
                        </a:rPr>
                        <a:t>Pasture and Rangeland</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17,874.0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Cow/Calf</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1,458.8</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9</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303929">
                <a:tc>
                  <a:txBody>
                    <a:bodyPr/>
                    <a:lstStyle/>
                    <a:p>
                      <a:pPr marL="0" marR="0" algn="l">
                        <a:lnSpc>
                          <a:spcPct val="107000"/>
                        </a:lnSpc>
                        <a:spcBef>
                          <a:spcPts val="0"/>
                        </a:spcBef>
                        <a:spcAft>
                          <a:spcPts val="0"/>
                        </a:spcAft>
                      </a:pPr>
                      <a:r>
                        <a:rPr lang="en-US" sz="1400">
                          <a:effectLst/>
                        </a:rPr>
                        <a:t>Row/Field/Mixed Crops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3,915.8</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Vegetable/Agronomic Crops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4,129.5</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22</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318876">
                <a:tc>
                  <a:txBody>
                    <a:bodyPr/>
                    <a:lstStyle/>
                    <a:p>
                      <a:pPr marL="0" marR="0" algn="l">
                        <a:lnSpc>
                          <a:spcPct val="107000"/>
                        </a:lnSpc>
                        <a:spcBef>
                          <a:spcPts val="0"/>
                        </a:spcBef>
                        <a:spcAft>
                          <a:spcPts val="0"/>
                        </a:spcAft>
                      </a:pPr>
                      <a:r>
                        <a:rPr lang="en-US" sz="1400">
                          <a:effectLst/>
                        </a:rPr>
                        <a:t>Hay Fields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1,971.7</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Vegetable/Agronomic Crops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318876">
                <a:tc>
                  <a:txBody>
                    <a:bodyPr/>
                    <a:lstStyle/>
                    <a:p>
                      <a:pPr marL="0" marR="0" algn="l">
                        <a:lnSpc>
                          <a:spcPct val="107000"/>
                        </a:lnSpc>
                        <a:spcBef>
                          <a:spcPts val="0"/>
                        </a:spcBef>
                        <a:spcAft>
                          <a:spcPts val="0"/>
                        </a:spcAft>
                      </a:pPr>
                      <a:r>
                        <a:rPr lang="en-US" sz="1400">
                          <a:effectLst/>
                        </a:rPr>
                        <a:t>Fallow Cropland</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966.2</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No enrollment needed</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318876">
                <a:tc>
                  <a:txBody>
                    <a:bodyPr/>
                    <a:lstStyle/>
                    <a:p>
                      <a:pPr marL="0" marR="0" algn="l">
                        <a:lnSpc>
                          <a:spcPct val="107000"/>
                        </a:lnSpc>
                        <a:spcBef>
                          <a:spcPts val="0"/>
                        </a:spcBef>
                        <a:spcAft>
                          <a:spcPts val="0"/>
                        </a:spcAft>
                      </a:pPr>
                      <a:r>
                        <a:rPr lang="en-US" sz="1400">
                          <a:effectLst/>
                        </a:rPr>
                        <a:t>Other Groves </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161.2</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Specialty Fruit and Nut</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0.0</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318876">
                <a:tc>
                  <a:txBody>
                    <a:bodyPr/>
                    <a:lstStyle/>
                    <a:p>
                      <a:pPr marL="0" marR="0" algn="l">
                        <a:lnSpc>
                          <a:spcPct val="107000"/>
                        </a:lnSpc>
                        <a:spcBef>
                          <a:spcPts val="0"/>
                        </a:spcBef>
                        <a:spcAft>
                          <a:spcPts val="0"/>
                        </a:spcAft>
                      </a:pPr>
                      <a:r>
                        <a:rPr lang="en-US" sz="1400">
                          <a:effectLst/>
                        </a:rPr>
                        <a:t>Nurseries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97.1</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Statewide Nurseries</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10.0</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1</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449317">
                <a:tc>
                  <a:txBody>
                    <a:bodyPr/>
                    <a:lstStyle/>
                    <a:p>
                      <a:pPr marL="0" marR="0" algn="l">
                        <a:lnSpc>
                          <a:spcPct val="107000"/>
                        </a:lnSpc>
                        <a:spcBef>
                          <a:spcPts val="0"/>
                        </a:spcBef>
                        <a:spcAft>
                          <a:spcPts val="0"/>
                        </a:spcAft>
                      </a:pPr>
                      <a:r>
                        <a:rPr lang="en-US" sz="1400">
                          <a:effectLst/>
                        </a:rPr>
                        <a:t>Poultry Feeding Operations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25.4</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dirty="0">
                          <a:effectLst/>
                        </a:rPr>
                        <a:t>Conservation Plan Rule/Future Poultry Manual</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r>
              <a:tr h="318876">
                <a:tc>
                  <a:txBody>
                    <a:bodyPr/>
                    <a:lstStyle/>
                    <a:p>
                      <a:pPr marL="0" marR="0" algn="l">
                        <a:lnSpc>
                          <a:spcPct val="107000"/>
                        </a:lnSpc>
                        <a:spcBef>
                          <a:spcPts val="0"/>
                        </a:spcBef>
                        <a:spcAft>
                          <a:spcPts val="0"/>
                        </a:spcAft>
                      </a:pPr>
                      <a:r>
                        <a:rPr lang="en-US" sz="1400">
                          <a:effectLst/>
                        </a:rPr>
                        <a:t>Horse Farms</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403.1</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Equine</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0.0</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N/A</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r>
              <a:tr h="318876">
                <a:tc>
                  <a:txBody>
                    <a:bodyPr/>
                    <a:lstStyle/>
                    <a:p>
                      <a:pPr marL="0" marR="0" algn="l">
                        <a:lnSpc>
                          <a:spcPct val="107000"/>
                        </a:lnSpc>
                        <a:spcBef>
                          <a:spcPts val="0"/>
                        </a:spcBef>
                        <a:spcAft>
                          <a:spcPts val="0"/>
                        </a:spcAft>
                      </a:pPr>
                      <a:r>
                        <a:rPr lang="en-US" sz="1400">
                          <a:effectLst/>
                        </a:rPr>
                        <a:t>Total</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a:effectLst/>
                        </a:rPr>
                        <a:t>25,414.4</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l">
                        <a:lnSpc>
                          <a:spcPct val="107000"/>
                        </a:lnSpc>
                        <a:spcBef>
                          <a:spcPts val="0"/>
                        </a:spcBef>
                        <a:spcAft>
                          <a:spcPts val="0"/>
                        </a:spcAft>
                      </a:pPr>
                      <a:r>
                        <a:rPr lang="en-US" sz="1400">
                          <a:effectLst/>
                        </a:rPr>
                        <a:t>N/A</a:t>
                      </a:r>
                      <a:endParaRPr lang="en-US" sz="160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5,598.2</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r">
                        <a:lnSpc>
                          <a:spcPct val="107000"/>
                        </a:lnSpc>
                        <a:spcBef>
                          <a:spcPts val="0"/>
                        </a:spcBef>
                        <a:spcAft>
                          <a:spcPts val="0"/>
                        </a:spcAft>
                      </a:pPr>
                      <a:r>
                        <a:rPr lang="en-US" sz="1400" dirty="0">
                          <a:effectLst/>
                        </a:rPr>
                        <a:t>32</a:t>
                      </a:r>
                      <a:endParaRPr lang="en-US" sz="1600" dirty="0">
                        <a:effectLst/>
                        <a:latin typeface="Times New Roman" panose="02020603050405020304" pitchFamily="18" charset="0"/>
                        <a:ea typeface="Times New Roman" panose="02020603050405020304" pitchFamily="18" charset="0"/>
                      </a:endParaRPr>
                    </a:p>
                  </a:txBody>
                  <a:tcPr marL="68580" marR="68580" marT="0" marB="0" anchor="b"/>
                </a:tc>
              </a:tr>
            </a:tbl>
          </a:graphicData>
        </a:graphic>
      </p:graphicFrame>
    </p:spTree>
    <p:extLst>
      <p:ext uri="{BB962C8B-B14F-4D97-AF65-F5344CB8AC3E}">
        <p14:creationId xmlns:p14="http://schemas.microsoft.com/office/powerpoint/2010/main" val="438173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AWP">
      <a:dk1>
        <a:sysClr val="windowText" lastClr="000000"/>
      </a:dk1>
      <a:lt1>
        <a:sysClr val="window" lastClr="FFFFFF"/>
      </a:lt1>
      <a:dk2>
        <a:srgbClr val="00437A"/>
      </a:dk2>
      <a:lt2>
        <a:srgbClr val="F8F7F2"/>
      </a:lt2>
      <a:accent1>
        <a:srgbClr val="00854B"/>
      </a:accent1>
      <a:accent2>
        <a:srgbClr val="92D050"/>
      </a:accent2>
      <a:accent3>
        <a:srgbClr val="FFEC68"/>
      </a:accent3>
      <a:accent4>
        <a:srgbClr val="97DCF3"/>
      </a:accent4>
      <a:accent5>
        <a:srgbClr val="548DD4"/>
      </a:accent5>
      <a:accent6>
        <a:srgbClr val="743E00"/>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Metro</Template>
  <TotalTime>4104</TotalTime>
  <Words>984</Words>
  <Application>Microsoft Office PowerPoint</Application>
  <PresentationFormat>On-screen Show (4:3)</PresentationFormat>
  <Paragraphs>210</Paragraphs>
  <Slides>11</Slides>
  <Notes>8</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11</vt:i4>
      </vt:variant>
    </vt:vector>
  </HeadingPairs>
  <TitlesOfParts>
    <vt:vector size="18" baseType="lpstr">
      <vt:lpstr>Arial</vt:lpstr>
      <vt:lpstr>Calibri</vt:lpstr>
      <vt:lpstr>Franklin Gothic Book</vt:lpstr>
      <vt:lpstr>Times New Roman</vt:lpstr>
      <vt:lpstr>Wingdings</vt:lpstr>
      <vt:lpstr>Office Theme</vt:lpstr>
      <vt:lpstr>Acrobat 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Carly Barnes</dc:creator>
  <cp:lastModifiedBy>Hansen, Terry</cp:lastModifiedBy>
  <cp:revision>205</cp:revision>
  <cp:lastPrinted>2016-03-23T12:21:02Z</cp:lastPrinted>
  <dcterms:created xsi:type="dcterms:W3CDTF">2013-04-17T19:22:56Z</dcterms:created>
  <dcterms:modified xsi:type="dcterms:W3CDTF">2016-04-18T14:04:26Z</dcterms:modified>
</cp:coreProperties>
</file>