
<file path=[Content_Types].xml><?xml version="1.0" encoding="utf-8"?>
<Types xmlns="http://schemas.openxmlformats.org/package/2006/content-types">
  <Default Extension="png" ContentType="image/png"/>
  <Default Extension="jpeg" ContentType="image/jpeg"/>
  <Default Extension="emf" ContentType="image/x-emf"/>
  <Default Extension="png&amp;ehk=UEaTGibe7uo5Q8JBFIGoHA&amp;pid=OfficeInsert" ContentType="image/pn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amp;ehk=aHa" ContentType="image/jpe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7"/>
  </p:notesMasterIdLst>
  <p:handoutMasterIdLst>
    <p:handoutMasterId r:id="rId68"/>
  </p:handoutMasterIdLst>
  <p:sldIdLst>
    <p:sldId id="262" r:id="rId3"/>
    <p:sldId id="379" r:id="rId4"/>
    <p:sldId id="425" r:id="rId5"/>
    <p:sldId id="409" r:id="rId6"/>
    <p:sldId id="410" r:id="rId7"/>
    <p:sldId id="411" r:id="rId8"/>
    <p:sldId id="412" r:id="rId9"/>
    <p:sldId id="413" r:id="rId10"/>
    <p:sldId id="414" r:id="rId11"/>
    <p:sldId id="416" r:id="rId12"/>
    <p:sldId id="439" r:id="rId13"/>
    <p:sldId id="415" r:id="rId14"/>
    <p:sldId id="417" r:id="rId15"/>
    <p:sldId id="418" r:id="rId16"/>
    <p:sldId id="419" r:id="rId17"/>
    <p:sldId id="420" r:id="rId18"/>
    <p:sldId id="421" r:id="rId19"/>
    <p:sldId id="422" r:id="rId20"/>
    <p:sldId id="424" r:id="rId21"/>
    <p:sldId id="423" r:id="rId22"/>
    <p:sldId id="426" r:id="rId23"/>
    <p:sldId id="441" r:id="rId24"/>
    <p:sldId id="442" r:id="rId25"/>
    <p:sldId id="443" r:id="rId26"/>
    <p:sldId id="444" r:id="rId27"/>
    <p:sldId id="445" r:id="rId28"/>
    <p:sldId id="446" r:id="rId29"/>
    <p:sldId id="447" r:id="rId30"/>
    <p:sldId id="448" r:id="rId31"/>
    <p:sldId id="449" r:id="rId32"/>
    <p:sldId id="450" r:id="rId33"/>
    <p:sldId id="451" r:id="rId34"/>
    <p:sldId id="452" r:id="rId35"/>
    <p:sldId id="453" r:id="rId36"/>
    <p:sldId id="454" r:id="rId37"/>
    <p:sldId id="455" r:id="rId38"/>
    <p:sldId id="456" r:id="rId39"/>
    <p:sldId id="457" r:id="rId40"/>
    <p:sldId id="458" r:id="rId41"/>
    <p:sldId id="459" r:id="rId42"/>
    <p:sldId id="460" r:id="rId43"/>
    <p:sldId id="461" r:id="rId44"/>
    <p:sldId id="462" r:id="rId45"/>
    <p:sldId id="463" r:id="rId46"/>
    <p:sldId id="464" r:id="rId47"/>
    <p:sldId id="465" r:id="rId48"/>
    <p:sldId id="466" r:id="rId49"/>
    <p:sldId id="467" r:id="rId50"/>
    <p:sldId id="468" r:id="rId51"/>
    <p:sldId id="469" r:id="rId52"/>
    <p:sldId id="437" r:id="rId53"/>
    <p:sldId id="430" r:id="rId54"/>
    <p:sldId id="377" r:id="rId55"/>
    <p:sldId id="431" r:id="rId56"/>
    <p:sldId id="428" r:id="rId57"/>
    <p:sldId id="279" r:id="rId58"/>
    <p:sldId id="427" r:id="rId59"/>
    <p:sldId id="438" r:id="rId60"/>
    <p:sldId id="429" r:id="rId61"/>
    <p:sldId id="406" r:id="rId62"/>
    <p:sldId id="440" r:id="rId63"/>
    <p:sldId id="402" r:id="rId64"/>
    <p:sldId id="432" r:id="rId65"/>
    <p:sldId id="299" r:id="rId66"/>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6" clrIdx="0">
    <p:extLst>
      <p:ext uri="{19B8F6BF-5375-455C-9EA6-DF929625EA0E}">
        <p15:presenceInfo xmlns:p15="http://schemas.microsoft.com/office/powerpoint/2012/main" userId="ac951f7c47db59bb" providerId="Windows Live"/>
      </p:ext>
    </p:extLst>
  </p:cmAuthor>
  <p:cmAuthor id="2" name="Hansen, Terry" initials="HT" lastIdx="1" clrIdx="1">
    <p:extLst>
      <p:ext uri="{19B8F6BF-5375-455C-9EA6-DF929625EA0E}">
        <p15:presenceInfo xmlns:p15="http://schemas.microsoft.com/office/powerpoint/2012/main" userId="S-1-5-21-1004336348-1214440339-1801674531-49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0" autoAdjust="0"/>
    <p:restoredTop sz="91335" autoAdjust="0"/>
  </p:normalViewPr>
  <p:slideViewPr>
    <p:cSldViewPr snapToGrid="0">
      <p:cViewPr varScale="1">
        <p:scale>
          <a:sx n="86" d="100"/>
          <a:sy n="86" d="100"/>
        </p:scale>
        <p:origin x="414" y="114"/>
      </p:cViewPr>
      <p:guideLst>
        <p:guide orient="horz" pos="2160"/>
        <p:guide pos="2880"/>
      </p:guideLst>
    </p:cSldViewPr>
  </p:slideViewPr>
  <p:notesTextViewPr>
    <p:cViewPr>
      <p:scale>
        <a:sx n="3" d="2"/>
        <a:sy n="3" d="2"/>
      </p:scale>
      <p:origin x="0" y="0"/>
    </p:cViewPr>
  </p:notesTextViewPr>
  <p:sorterViewPr>
    <p:cViewPr varScale="1">
      <p:scale>
        <a:sx n="1" d="1"/>
        <a:sy n="1" d="1"/>
      </p:scale>
      <p:origin x="0" y="-1808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Arial Narrow" panose="020B0606020202030204" pitchFamily="34" charset="0"/>
                <a:ea typeface="+mn-ea"/>
                <a:cs typeface="+mn-cs"/>
              </a:defRPr>
            </a:pPr>
            <a:r>
              <a:rPr lang="en-US"/>
              <a:t>Madison Blue</a:t>
            </a:r>
          </a:p>
        </c:rich>
      </c:tx>
      <c:layout>
        <c:manualLayout>
          <c:xMode val="edge"/>
          <c:yMode val="edge"/>
          <c:x val="0.36403158012093684"/>
          <c:y val="2.1145186681196353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title>
    <c:autoTitleDeleted val="0"/>
    <c:plotArea>
      <c:layout>
        <c:manualLayout>
          <c:layoutTarget val="inner"/>
          <c:xMode val="edge"/>
          <c:yMode val="edge"/>
          <c:x val="0.22305615482488755"/>
          <c:y val="0.11327160159804334"/>
          <c:w val="0.61233505087691265"/>
          <c:h val="0.73918882956951781"/>
        </c:manualLayout>
      </c:layout>
      <c:pieChart>
        <c:varyColors val="1"/>
        <c:ser>
          <c:idx val="1"/>
          <c:order val="0"/>
          <c:tx>
            <c:strRef>
              <c:f>'Land Use Pie Charts'!$C$35:$C$40</c:f>
              <c:strCache>
                <c:ptCount val="6"/>
                <c:pt idx="0">
                  <c:v>Urban</c:v>
                </c:pt>
                <c:pt idx="1">
                  <c:v>Agriculture</c:v>
                </c:pt>
                <c:pt idx="2">
                  <c:v>Rangeland</c:v>
                </c:pt>
                <c:pt idx="3">
                  <c:v>Forest</c:v>
                </c:pt>
                <c:pt idx="4">
                  <c:v>Water</c:v>
                </c:pt>
                <c:pt idx="5">
                  <c:v>Wetlands</c:v>
                </c:pt>
              </c:strCache>
            </c:strRef>
          </c:tx>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89B6-47CE-9709-C12AE9FED079}"/>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89B6-47CE-9709-C12AE9FED079}"/>
              </c:ext>
            </c:extLst>
          </c:dPt>
          <c:dPt>
            <c:idx val="2"/>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89B6-47CE-9709-C12AE9FED079}"/>
              </c:ext>
            </c:extLst>
          </c:dPt>
          <c:dPt>
            <c:idx val="3"/>
            <c:bubble3D val="0"/>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89B6-47CE-9709-C12AE9FED079}"/>
              </c:ext>
            </c:extLst>
          </c:dPt>
          <c:dPt>
            <c:idx val="4"/>
            <c:bubble3D val="0"/>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89B6-47CE-9709-C12AE9FED079}"/>
              </c:ext>
            </c:extLst>
          </c:dPt>
          <c:dPt>
            <c:idx val="5"/>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89B6-47CE-9709-C12AE9FED079}"/>
              </c:ext>
            </c:extLst>
          </c:dPt>
          <c:dLbls>
            <c:dLbl>
              <c:idx val="0"/>
              <c:layout>
                <c:manualLayout>
                  <c:x val="-0.1235209839781837"/>
                  <c:y val="-8.4580746724785411E-2"/>
                </c:manualLayout>
              </c:layout>
              <c:tx>
                <c:rich>
                  <a:bodyPr/>
                  <a:lstStyle/>
                  <a:p>
                    <a:fld id="{3DD8154B-A1F1-422B-985A-91A30913555A}" type="CELLRANGE">
                      <a:rPr lang="en-US"/>
                      <a:pPr/>
                      <a:t>[CELLRANGE]</a:t>
                    </a:fld>
                    <a:endParaRPr lang="en-US" baseline="0"/>
                  </a:p>
                  <a:p>
                    <a:fld id="{7F989AD9-DAE3-48F4-8C05-52233605E002}" type="PERCENTAGE">
                      <a:rPr lang="en-US"/>
                      <a:pPr/>
                      <a:t>[PERCENTAGE]</a:t>
                    </a:fld>
                    <a:endParaRPr lang="en-US"/>
                  </a:p>
                </c:rich>
              </c:tx>
              <c:dLblPos val="bestFit"/>
              <c:showLegendKey val="0"/>
              <c:showVal val="0"/>
              <c:showCatName val="1"/>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89B6-47CE-9709-C12AE9FED079}"/>
                </c:ext>
              </c:extLst>
            </c:dLbl>
            <c:dLbl>
              <c:idx val="1"/>
              <c:layout>
                <c:manualLayout>
                  <c:x val="0.12189087939282976"/>
                  <c:y val="-0.18325828457036841"/>
                </c:manualLayout>
              </c:layout>
              <c:tx>
                <c:rich>
                  <a:bodyPr/>
                  <a:lstStyle/>
                  <a:p>
                    <a:fld id="{7A7E157E-4ED4-416B-B324-354D19C0B0F1}" type="CELLRANGE">
                      <a:rPr lang="en-US"/>
                      <a:pPr/>
                      <a:t>[CELLRANGE]</a:t>
                    </a:fld>
                    <a:endParaRPr lang="en-US" baseline="0"/>
                  </a:p>
                  <a:p>
                    <a:fld id="{0BF58691-C784-48E1-A7DA-1E2717A7204B}" type="PERCENTAGE">
                      <a:rPr lang="en-US"/>
                      <a:pPr/>
                      <a:t>[PERCENTAGE]</a:t>
                    </a:fld>
                    <a:endParaRPr lang="en-US"/>
                  </a:p>
                </c:rich>
              </c:tx>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3549936805533436"/>
                      <c:h val="0.18079134612422879"/>
                    </c:manualLayout>
                  </c15:layout>
                  <c15:dlblFieldTable/>
                  <c15:showDataLabelsRange val="1"/>
                </c:ext>
                <c:ext xmlns:c16="http://schemas.microsoft.com/office/drawing/2014/chart" uri="{C3380CC4-5D6E-409C-BE32-E72D297353CC}">
                  <c16:uniqueId val="{00000003-89B6-47CE-9709-C12AE9FED079}"/>
                </c:ext>
              </c:extLst>
            </c:dLbl>
            <c:dLbl>
              <c:idx val="2"/>
              <c:layout>
                <c:manualLayout>
                  <c:x val="1.6799890879439401E-2"/>
                  <c:y val="1.4096791120797481E-2"/>
                </c:manualLayout>
              </c:layout>
              <c:tx>
                <c:rich>
                  <a:bodyPr/>
                  <a:lstStyle/>
                  <a:p>
                    <a:fld id="{286984C7-423E-4723-A764-508D9137CB06}" type="CELLRANGE">
                      <a:rPr lang="en-US"/>
                      <a:pPr/>
                      <a:t>[CELLRANGE]</a:t>
                    </a:fld>
                    <a:endParaRPr lang="en-US" baseline="0"/>
                  </a:p>
                  <a:p>
                    <a:fld id="{B61427C1-05EB-42AE-A3E4-F14515E715E6}" type="PERCENTAGE">
                      <a:rPr lang="en-US"/>
                      <a:pPr/>
                      <a:t>[PERCENTAGE]</a:t>
                    </a:fld>
                    <a:endParaRPr lang="en-US"/>
                  </a:p>
                </c:rich>
              </c:tx>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2760856985047451"/>
                      <c:h val="0.18783974168462755"/>
                    </c:manualLayout>
                  </c15:layout>
                  <c15:dlblFieldTable/>
                  <c15:showDataLabelsRange val="1"/>
                </c:ext>
                <c:ext xmlns:c16="http://schemas.microsoft.com/office/drawing/2014/chart" uri="{C3380CC4-5D6E-409C-BE32-E72D297353CC}">
                  <c16:uniqueId val="{00000005-89B6-47CE-9709-C12AE9FED079}"/>
                </c:ext>
              </c:extLst>
            </c:dLbl>
            <c:dLbl>
              <c:idx val="3"/>
              <c:layout>
                <c:manualLayout>
                  <c:x val="1.5836023586946569E-2"/>
                  <c:y val="0.20087927347136533"/>
                </c:manualLayout>
              </c:layout>
              <c:tx>
                <c:rich>
                  <a:bodyPr/>
                  <a:lstStyle/>
                  <a:p>
                    <a:fld id="{91FB4352-0B04-430A-A2B8-42FD7B334A9B}" type="CELLRANGE">
                      <a:rPr lang="en-US"/>
                      <a:pPr/>
                      <a:t>[CELLRANGE]</a:t>
                    </a:fld>
                    <a:endParaRPr lang="en-US" baseline="0"/>
                  </a:p>
                  <a:p>
                    <a:fld id="{AA37D05A-C8BE-4675-A1DA-E1D7DDEB8658}" type="PERCENTAGE">
                      <a:rPr lang="en-US"/>
                      <a:pPr/>
                      <a:t>[PERCENTAGE]</a:t>
                    </a:fld>
                    <a:endParaRPr lang="en-US"/>
                  </a:p>
                </c:rich>
              </c:tx>
              <c:dLblPos val="bestFit"/>
              <c:showLegendKey val="0"/>
              <c:showVal val="0"/>
              <c:showCatName val="1"/>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7-89B6-47CE-9709-C12AE9FED079}"/>
                </c:ext>
              </c:extLst>
            </c:dLbl>
            <c:dLbl>
              <c:idx val="4"/>
              <c:layout>
                <c:manualLayout>
                  <c:x val="-1.1612949809973685E-16"/>
                  <c:y val="-4.5814571142592096E-2"/>
                </c:manualLayout>
              </c:layout>
              <c:tx>
                <c:rich>
                  <a:bodyPr/>
                  <a:lstStyle/>
                  <a:p>
                    <a:fld id="{DA1FC30D-0E76-43B5-B808-E1369731D589}" type="CELLRANGE">
                      <a:rPr lang="en-US"/>
                      <a:pPr/>
                      <a:t>[CELLRANGE]</a:t>
                    </a:fld>
                    <a:endParaRPr lang="en-US" baseline="0"/>
                  </a:p>
                  <a:p>
                    <a:fld id="{5A056BF4-0F33-42BC-93AC-7C1A333FBD97}" type="PERCENTAGE">
                      <a:rPr lang="en-US"/>
                      <a:pPr/>
                      <a:t>[PERCENTAGE]</a:t>
                    </a:fld>
                    <a:endParaRPr lang="en-US"/>
                  </a:p>
                </c:rich>
              </c:tx>
              <c:dLblPos val="bestFit"/>
              <c:showLegendKey val="0"/>
              <c:showVal val="0"/>
              <c:showCatName val="1"/>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89B6-47CE-9709-C12AE9FED079}"/>
                </c:ext>
              </c:extLst>
            </c:dLbl>
            <c:dLbl>
              <c:idx val="5"/>
              <c:layout>
                <c:manualLayout>
                  <c:x val="2.2170433021725163E-2"/>
                  <c:y val="2.4669384461395678E-2"/>
                </c:manualLayout>
              </c:layout>
              <c:tx>
                <c:rich>
                  <a:bodyPr/>
                  <a:lstStyle/>
                  <a:p>
                    <a:fld id="{F4E32468-86DC-484C-AFAE-3564822FACC7}" type="CELLRANGE">
                      <a:rPr lang="en-US"/>
                      <a:pPr/>
                      <a:t>[CELLRANGE]</a:t>
                    </a:fld>
                    <a:endParaRPr lang="en-US" baseline="0"/>
                  </a:p>
                  <a:p>
                    <a:fld id="{DFE7C20F-95F3-4FD0-9B91-8F1A85EBB4C3}" type="PERCENTAGE">
                      <a:rPr lang="en-US"/>
                      <a:pPr/>
                      <a:t>[PERCENTAGE]</a:t>
                    </a:fld>
                    <a:endParaRPr lang="en-US"/>
                  </a:p>
                </c:rich>
              </c:tx>
              <c:dLblPos val="bestFit"/>
              <c:showLegendKey val="0"/>
              <c:showVal val="0"/>
              <c:showCatName val="1"/>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B-89B6-47CE-9709-C12AE9FED079}"/>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val>
            <c:numRef>
              <c:f>'Land Use Pie Charts'!$D$35:$D$40</c:f>
              <c:numCache>
                <c:formatCode>_(* #,##0.00_);_(* \(#,##0.00\);_(* "-"??_);_(@_)</c:formatCode>
                <c:ptCount val="6"/>
                <c:pt idx="0">
                  <c:v>5973.6908588163496</c:v>
                </c:pt>
                <c:pt idx="1">
                  <c:v>26286.272333013811</c:v>
                </c:pt>
                <c:pt idx="2">
                  <c:v>4206.6643999449116</c:v>
                </c:pt>
                <c:pt idx="3">
                  <c:v>41299.341472764594</c:v>
                </c:pt>
                <c:pt idx="4">
                  <c:v>888.4027888148139</c:v>
                </c:pt>
                <c:pt idx="5">
                  <c:v>6133.1808773879675</c:v>
                </c:pt>
              </c:numCache>
            </c:numRef>
          </c:val>
          <c:extLst>
            <c:ext xmlns:c15="http://schemas.microsoft.com/office/drawing/2012/chart" uri="{02D57815-91ED-43cb-92C2-25804820EDAC}">
              <c15:datalabelsRange>
                <c15:f>'Land Use Pie Charts'!$C$27:$C$32</c15:f>
                <c15:dlblRangeCache>
                  <c:ptCount val="6"/>
                  <c:pt idx="0">
                    <c:v>Urban</c:v>
                  </c:pt>
                  <c:pt idx="1">
                    <c:v>Agriculture</c:v>
                  </c:pt>
                  <c:pt idx="2">
                    <c:v>Rangeland</c:v>
                  </c:pt>
                  <c:pt idx="3">
                    <c:v>Forest</c:v>
                  </c:pt>
                  <c:pt idx="4">
                    <c:v>Water</c:v>
                  </c:pt>
                  <c:pt idx="5">
                    <c:v>Wetlands</c:v>
                  </c:pt>
                </c15:dlblRangeCache>
              </c15:datalabelsRange>
            </c:ext>
            <c:ext xmlns:c16="http://schemas.microsoft.com/office/drawing/2014/chart" uri="{C3380CC4-5D6E-409C-BE32-E72D297353CC}">
              <c16:uniqueId val="{0000000C-89B6-47CE-9709-C12AE9FED079}"/>
            </c:ext>
          </c:extLst>
        </c:ser>
        <c:dLbls>
          <c:dLblPos val="outEnd"/>
          <c:showLegendKey val="0"/>
          <c:showVal val="0"/>
          <c:showCatName val="1"/>
          <c:showSerName val="0"/>
          <c:showPercent val="0"/>
          <c:showBubbleSize val="0"/>
          <c:showLeaderLines val="1"/>
        </c:dLbls>
        <c:firstSliceAng val="111"/>
      </c:pieChart>
      <c:spPr>
        <a:noFill/>
        <a:ln>
          <a:noFill/>
        </a:ln>
        <a:effectLst/>
      </c:spPr>
    </c:plotArea>
    <c:plotVisOnly val="1"/>
    <c:dispBlanksAs val="zero"/>
    <c:showDLblsOverMax val="0"/>
  </c:chart>
  <c:spPr>
    <a:noFill/>
    <a:ln>
      <a:noFill/>
    </a:ln>
    <a:effectLst/>
  </c:spPr>
  <c:txPr>
    <a:bodyPr/>
    <a:lstStyle/>
    <a:p>
      <a:pPr>
        <a:defRPr b="1">
          <a:latin typeface="Arial Narrow" panose="020B0606020202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Arial Narrow" panose="020B0606020202030204" pitchFamily="34" charset="0"/>
                <a:ea typeface="+mn-ea"/>
                <a:cs typeface="Arial" panose="020B0604020202020204" pitchFamily="34" charset="0"/>
              </a:defRPr>
            </a:pPr>
            <a:r>
              <a:rPr lang="en-US"/>
              <a:t>Middle Suwannee</a:t>
            </a:r>
          </a:p>
          <a:p>
            <a:pPr>
              <a:defRPr/>
            </a:pPr>
            <a:endParaRPr lang="en-US"/>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Arial Narrow" panose="020B0606020202030204" pitchFamily="34" charset="0"/>
              <a:ea typeface="+mn-ea"/>
              <a:cs typeface="Arial" panose="020B0604020202020204" pitchFamily="34" charset="0"/>
            </a:defRPr>
          </a:pPr>
          <a:endParaRPr lang="en-US"/>
        </a:p>
      </c:txPr>
    </c:title>
    <c:autoTitleDeleted val="0"/>
    <c:plotArea>
      <c:layout>
        <c:manualLayout>
          <c:layoutTarget val="inner"/>
          <c:xMode val="edge"/>
          <c:yMode val="edge"/>
          <c:x val="0.20386872904940884"/>
          <c:y val="0.12755792181700684"/>
          <c:w val="0.59496494798427202"/>
          <c:h val="0.74092596165149105"/>
        </c:manualLayout>
      </c:layout>
      <c:pieChart>
        <c:varyColors val="1"/>
        <c:ser>
          <c:idx val="1"/>
          <c:order val="0"/>
          <c:tx>
            <c:strRef>
              <c:f>All_Springsheds_Level_1_LU!$C$44:$C$49</c:f>
              <c:strCache>
                <c:ptCount val="6"/>
                <c:pt idx="0">
                  <c:v>Urban</c:v>
                </c:pt>
                <c:pt idx="1">
                  <c:v>Agriculture</c:v>
                </c:pt>
                <c:pt idx="2">
                  <c:v>Rangeland</c:v>
                </c:pt>
                <c:pt idx="3">
                  <c:v>Forest</c:v>
                </c:pt>
                <c:pt idx="4">
                  <c:v>Water</c:v>
                </c:pt>
                <c:pt idx="5">
                  <c:v>Wetlands</c:v>
                </c:pt>
              </c:strCache>
            </c:strRef>
          </c:tx>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D945-4A3A-98C5-D53A3D8B42C3}"/>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D945-4A3A-98C5-D53A3D8B42C3}"/>
              </c:ext>
            </c:extLst>
          </c:dPt>
          <c:dPt>
            <c:idx val="2"/>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D945-4A3A-98C5-D53A3D8B42C3}"/>
              </c:ext>
            </c:extLst>
          </c:dPt>
          <c:dPt>
            <c:idx val="3"/>
            <c:bubble3D val="0"/>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D945-4A3A-98C5-D53A3D8B42C3}"/>
              </c:ext>
            </c:extLst>
          </c:dPt>
          <c:dPt>
            <c:idx val="4"/>
            <c:bubble3D val="0"/>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D945-4A3A-98C5-D53A3D8B42C3}"/>
              </c:ext>
            </c:extLst>
          </c:dPt>
          <c:dPt>
            <c:idx val="5"/>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D945-4A3A-98C5-D53A3D8B42C3}"/>
              </c:ext>
            </c:extLst>
          </c:dPt>
          <c:dLbls>
            <c:dLbl>
              <c:idx val="0"/>
              <c:tx>
                <c:rich>
                  <a:bodyPr/>
                  <a:lstStyle/>
                  <a:p>
                    <a:fld id="{EDF4208F-E32D-4C94-BE38-DC6AAA0817E9}" type="CELLRANGE">
                      <a:rPr lang="en-US"/>
                      <a:pPr/>
                      <a:t>[CELLRANGE]</a:t>
                    </a:fld>
                    <a:endParaRPr lang="en-US" baseline="0"/>
                  </a:p>
                  <a:p>
                    <a:fld id="{216281B4-9AFA-41FC-B47C-F91FA1C6FF34}" type="PERCENTAGE">
                      <a:rPr lang="en-US"/>
                      <a:pPr/>
                      <a:t>[PERCENTAGE]</a:t>
                    </a:fld>
                    <a:endParaRPr lang="en-US"/>
                  </a:p>
                </c:rich>
              </c:tx>
              <c:dLblPos val="inEnd"/>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D945-4A3A-98C5-D53A3D8B42C3}"/>
                </c:ext>
              </c:extLst>
            </c:dLbl>
            <c:dLbl>
              <c:idx val="1"/>
              <c:tx>
                <c:rich>
                  <a:bodyPr/>
                  <a:lstStyle/>
                  <a:p>
                    <a:fld id="{17CC37AE-A812-4827-86EB-C074E11C3A94}" type="CELLRANGE">
                      <a:rPr lang="en-US"/>
                      <a:pPr/>
                      <a:t>[CELLRANGE]</a:t>
                    </a:fld>
                    <a:endParaRPr lang="en-US" baseline="0"/>
                  </a:p>
                  <a:p>
                    <a:fld id="{272806C4-DC97-4A88-AA30-C2E2D43D90E7}" type="PERCENTAGE">
                      <a:rPr lang="en-US"/>
                      <a:pPr/>
                      <a:t>[PERCENTAGE]</a:t>
                    </a:fld>
                    <a:endParaRPr lang="en-US"/>
                  </a:p>
                </c:rich>
              </c:tx>
              <c:dLblPos val="inEnd"/>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D945-4A3A-98C5-D53A3D8B42C3}"/>
                </c:ext>
              </c:extLst>
            </c:dLbl>
            <c:dLbl>
              <c:idx val="2"/>
              <c:layout>
                <c:manualLayout>
                  <c:x val="0"/>
                  <c:y val="-3.519812346417827E-2"/>
                </c:manualLayout>
              </c:layout>
              <c:tx>
                <c:rich>
                  <a:bodyPr/>
                  <a:lstStyle/>
                  <a:p>
                    <a:fld id="{16376C3F-2D6E-499C-9A99-A779039147F7}" type="CELLRANGE">
                      <a:rPr lang="en-US"/>
                      <a:pPr/>
                      <a:t>[CELLRANGE]</a:t>
                    </a:fld>
                    <a:endParaRPr lang="en-US" baseline="0"/>
                  </a:p>
                  <a:p>
                    <a:fld id="{CA3567D4-FCD4-4217-AFC6-BC8297FEFE9C}" type="PERCENTAGE">
                      <a:rPr lang="en-US"/>
                      <a:pPr/>
                      <a:t>[PERCENTAGE]</a:t>
                    </a:fld>
                    <a:endParaRPr lang="en-US"/>
                  </a:p>
                </c:rich>
              </c:tx>
              <c:dLblPos val="bestFit"/>
              <c:showLegendKey val="0"/>
              <c:showVal val="0"/>
              <c:showCatName val="0"/>
              <c:showSerName val="0"/>
              <c:showPercent val="1"/>
              <c:showBubbleSize val="0"/>
              <c:separator>
</c:separator>
              <c:extLst>
                <c:ext xmlns:c15="http://schemas.microsoft.com/office/drawing/2012/chart" uri="{CE6537A1-D6FC-4f65-9D91-7224C49458BB}">
                  <c15:layout>
                    <c:manualLayout>
                      <c:w val="0.23878300845687211"/>
                      <c:h val="0.162200491912909"/>
                    </c:manualLayout>
                  </c15:layout>
                  <c15:dlblFieldTable/>
                  <c15:showDataLabelsRange val="1"/>
                </c:ext>
                <c:ext xmlns:c16="http://schemas.microsoft.com/office/drawing/2014/chart" uri="{C3380CC4-5D6E-409C-BE32-E72D297353CC}">
                  <c16:uniqueId val="{00000005-D945-4A3A-98C5-D53A3D8B42C3}"/>
                </c:ext>
              </c:extLst>
            </c:dLbl>
            <c:dLbl>
              <c:idx val="3"/>
              <c:tx>
                <c:rich>
                  <a:bodyPr/>
                  <a:lstStyle/>
                  <a:p>
                    <a:fld id="{8B2EE0E8-8A0C-445E-BB49-F725527E8ADB}" type="CELLRANGE">
                      <a:rPr lang="en-US"/>
                      <a:pPr/>
                      <a:t>[CELLRANGE]</a:t>
                    </a:fld>
                    <a:endParaRPr lang="en-US" baseline="0"/>
                  </a:p>
                  <a:p>
                    <a:fld id="{C9DA8180-41A3-4468-886C-28C1293771A4}" type="PERCENTAGE">
                      <a:rPr lang="en-US"/>
                      <a:pPr/>
                      <a:t>[PERCENTAGE]</a:t>
                    </a:fld>
                    <a:endParaRPr lang="en-US"/>
                  </a:p>
                </c:rich>
              </c:tx>
              <c:dLblPos val="inEnd"/>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7-D945-4A3A-98C5-D53A3D8B42C3}"/>
                </c:ext>
              </c:extLst>
            </c:dLbl>
            <c:dLbl>
              <c:idx val="4"/>
              <c:layout>
                <c:manualLayout>
                  <c:x val="-5.7830357767222514E-3"/>
                  <c:y val="-5.8482291753962551E-2"/>
                </c:manualLayout>
              </c:layout>
              <c:tx>
                <c:rich>
                  <a:bodyPr/>
                  <a:lstStyle/>
                  <a:p>
                    <a:fld id="{C70AAD04-9F53-4812-8BC5-A934A9898CF7}" type="CELLRANGE">
                      <a:rPr lang="en-US"/>
                      <a:pPr/>
                      <a:t>[CELLRANGE]</a:t>
                    </a:fld>
                    <a:endParaRPr lang="en-US" baseline="0"/>
                  </a:p>
                  <a:p>
                    <a:fld id="{EA8E4027-07F1-454F-AA9A-305874ABB516}" type="PERCENTAGE">
                      <a:rPr lang="en-US"/>
                      <a:pPr/>
                      <a:t>[PERCENTAGE]</a:t>
                    </a:fld>
                    <a:endParaRPr lang="en-US"/>
                  </a:p>
                </c:rich>
              </c:tx>
              <c:dLblPos val="bestFit"/>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D945-4A3A-98C5-D53A3D8B42C3}"/>
                </c:ext>
              </c:extLst>
            </c:dLbl>
            <c:dLbl>
              <c:idx val="5"/>
              <c:layout>
                <c:manualLayout>
                  <c:x val="-2.5468115604572107E-2"/>
                  <c:y val="3.8223084135330543E-2"/>
                </c:manualLayout>
              </c:layout>
              <c:tx>
                <c:rich>
                  <a:bodyPr/>
                  <a:lstStyle/>
                  <a:p>
                    <a:fld id="{C40C8283-7BEF-4A23-875C-358AA7FED320}" type="CELLRANGE">
                      <a:rPr lang="en-US"/>
                      <a:pPr/>
                      <a:t>[CELLRANGE]</a:t>
                    </a:fld>
                    <a:endParaRPr lang="en-US" baseline="0"/>
                  </a:p>
                  <a:p>
                    <a:fld id="{3C1F4266-DD57-4AA3-BDFA-D40F297D625C}" type="PERCENTAGE">
                      <a:rPr lang="en-US"/>
                      <a:pPr/>
                      <a:t>[PERCENTAGE]</a:t>
                    </a:fld>
                    <a:endParaRPr lang="en-US"/>
                  </a:p>
                </c:rich>
              </c:tx>
              <c:dLblPos val="bestFit"/>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B-D945-4A3A-98C5-D53A3D8B42C3}"/>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inEnd"/>
            <c:showLegendKey val="0"/>
            <c:showVal val="0"/>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val>
            <c:numRef>
              <c:f>All_Springsheds_Level_1_LU!$D$44:$D$49</c:f>
              <c:numCache>
                <c:formatCode>_(* #,##0.00_);_(* \(#,##0.00\);_(* "-"??_);_(@_)</c:formatCode>
                <c:ptCount val="6"/>
                <c:pt idx="0">
                  <c:v>54752.23687576822</c:v>
                </c:pt>
                <c:pt idx="1">
                  <c:v>147391.54472586999</c:v>
                </c:pt>
                <c:pt idx="2">
                  <c:v>35691.682544834199</c:v>
                </c:pt>
                <c:pt idx="3">
                  <c:v>262455.50125234301</c:v>
                </c:pt>
                <c:pt idx="4">
                  <c:v>4988.3748618444897</c:v>
                </c:pt>
                <c:pt idx="5">
                  <c:v>49685.247815886003</c:v>
                </c:pt>
              </c:numCache>
            </c:numRef>
          </c:val>
          <c:extLst>
            <c:ext xmlns:c15="http://schemas.microsoft.com/office/drawing/2012/chart" uri="{02D57815-91ED-43cb-92C2-25804820EDAC}">
              <c15:datalabelsRange>
                <c15:f>All_Springsheds_Level_1_LU!$C$28:$C$33</c15:f>
                <c15:dlblRangeCache>
                  <c:ptCount val="6"/>
                  <c:pt idx="0">
                    <c:v>Urban</c:v>
                  </c:pt>
                  <c:pt idx="1">
                    <c:v>Agriculture</c:v>
                  </c:pt>
                  <c:pt idx="2">
                    <c:v>Rangeland</c:v>
                  </c:pt>
                  <c:pt idx="3">
                    <c:v>Forest</c:v>
                  </c:pt>
                  <c:pt idx="4">
                    <c:v>Water</c:v>
                  </c:pt>
                  <c:pt idx="5">
                    <c:v>Wetlands</c:v>
                  </c:pt>
                </c15:dlblRangeCache>
              </c15:datalabelsRange>
            </c:ext>
            <c:ext xmlns:c16="http://schemas.microsoft.com/office/drawing/2014/chart" uri="{C3380CC4-5D6E-409C-BE32-E72D297353CC}">
              <c16:uniqueId val="{0000000C-D945-4A3A-98C5-D53A3D8B42C3}"/>
            </c:ext>
          </c:extLst>
        </c:ser>
        <c:dLbls>
          <c:dLblPos val="inEnd"/>
          <c:showLegendKey val="0"/>
          <c:showVal val="0"/>
          <c:showCatName val="0"/>
          <c:showSerName val="0"/>
          <c:showPercent val="1"/>
          <c:showBubbleSize val="0"/>
          <c:showLeaderLines val="1"/>
        </c:dLbls>
        <c:firstSliceAng val="111"/>
      </c:pieChart>
      <c:spPr>
        <a:noFill/>
        <a:ln>
          <a:noFill/>
        </a:ln>
        <a:effectLst/>
      </c:spPr>
    </c:plotArea>
    <c:plotVisOnly val="1"/>
    <c:dispBlanksAs val="zero"/>
    <c:showDLblsOverMax val="0"/>
  </c:chart>
  <c:spPr>
    <a:noFill/>
    <a:ln>
      <a:noFill/>
    </a:ln>
    <a:effectLst/>
  </c:spPr>
  <c:txPr>
    <a:bodyPr/>
    <a:lstStyle/>
    <a:p>
      <a:pPr>
        <a:defRPr b="1">
          <a:latin typeface="Arial Narrow" panose="020B060602020203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Fanning-Manatee</a:t>
            </a:r>
          </a:p>
          <a:p>
            <a:pPr>
              <a:defRPr/>
            </a:pPr>
            <a:endParaRPr lang="en-US"/>
          </a:p>
        </c:rich>
      </c:tx>
      <c:layout>
        <c:manualLayout>
          <c:xMode val="edge"/>
          <c:yMode val="edge"/>
          <c:x val="0.20530491333717482"/>
          <c:y val="2.1429089679896644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7827388248778497"/>
          <c:y val="0.12041489192370795"/>
          <c:w val="0.62055709892490662"/>
          <c:h val="0.721094492161509"/>
        </c:manualLayout>
      </c:layout>
      <c:pieChart>
        <c:varyColors val="1"/>
        <c:ser>
          <c:idx val="1"/>
          <c:order val="0"/>
          <c:tx>
            <c:strRef>
              <c:f>All_Springsheds_Level_1_LU!$C$28:$C$33</c:f>
              <c:strCache>
                <c:ptCount val="6"/>
                <c:pt idx="0">
                  <c:v>Urban</c:v>
                </c:pt>
                <c:pt idx="1">
                  <c:v>Agriculture</c:v>
                </c:pt>
                <c:pt idx="2">
                  <c:v>Rangeland</c:v>
                </c:pt>
                <c:pt idx="3">
                  <c:v>Forest</c:v>
                </c:pt>
                <c:pt idx="4">
                  <c:v>Water</c:v>
                </c:pt>
                <c:pt idx="5">
                  <c:v>Wetlands</c:v>
                </c:pt>
              </c:strCache>
            </c:strRef>
          </c:tx>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28A3-4D71-A19C-FC2EC18CE32A}"/>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28A3-4D71-A19C-FC2EC18CE32A}"/>
              </c:ext>
            </c:extLst>
          </c:dPt>
          <c:dPt>
            <c:idx val="2"/>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28A3-4D71-A19C-FC2EC18CE32A}"/>
              </c:ext>
            </c:extLst>
          </c:dPt>
          <c:dPt>
            <c:idx val="3"/>
            <c:bubble3D val="0"/>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28A3-4D71-A19C-FC2EC18CE32A}"/>
              </c:ext>
            </c:extLst>
          </c:dPt>
          <c:dPt>
            <c:idx val="4"/>
            <c:bubble3D val="0"/>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28A3-4D71-A19C-FC2EC18CE32A}"/>
              </c:ext>
            </c:extLst>
          </c:dPt>
          <c:dPt>
            <c:idx val="5"/>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28A3-4D71-A19C-FC2EC18CE32A}"/>
              </c:ext>
            </c:extLst>
          </c:dPt>
          <c:dLbls>
            <c:dLbl>
              <c:idx val="0"/>
              <c:tx>
                <c:rich>
                  <a:bodyPr/>
                  <a:lstStyle/>
                  <a:p>
                    <a:fld id="{FF11B521-4D05-4EC8-8BFE-84747AF14D6F}" type="CELLRANGE">
                      <a:rPr lang="en-US"/>
                      <a:pPr/>
                      <a:t>[CELLRANGE]</a:t>
                    </a:fld>
                    <a:endParaRPr lang="en-US" baseline="0"/>
                  </a:p>
                  <a:p>
                    <a:fld id="{DB4E9BE4-89A5-4065-9D4B-57CC98403187}" type="PERCENTAGE">
                      <a:rPr lang="en-US"/>
                      <a:pPr/>
                      <a:t>[PERCENTAGE]</a:t>
                    </a:fld>
                    <a:endParaRPr lang="en-US"/>
                  </a:p>
                </c:rich>
              </c:tx>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28A3-4D71-A19C-FC2EC18CE32A}"/>
                </c:ext>
              </c:extLst>
            </c:dLbl>
            <c:dLbl>
              <c:idx val="1"/>
              <c:tx>
                <c:rich>
                  <a:bodyPr/>
                  <a:lstStyle/>
                  <a:p>
                    <a:fld id="{D7C576B7-E3FC-4ABD-AB5E-70C6C6704BA2}" type="CELLRANGE">
                      <a:rPr lang="en-US"/>
                      <a:pPr/>
                      <a:t>[CELLRANGE]</a:t>
                    </a:fld>
                    <a:endParaRPr lang="en-US" baseline="0"/>
                  </a:p>
                  <a:p>
                    <a:fld id="{D6D16912-47B8-4514-B19B-1BC5DB02716D}" type="PERCENTAGE">
                      <a:rPr lang="en-US"/>
                      <a:pPr/>
                      <a:t>[PERCENTAGE]</a:t>
                    </a:fld>
                    <a:endParaRPr lang="en-US"/>
                  </a:p>
                </c:rich>
              </c:tx>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28A3-4D71-A19C-FC2EC18CE32A}"/>
                </c:ext>
              </c:extLst>
            </c:dLbl>
            <c:dLbl>
              <c:idx val="2"/>
              <c:layout>
                <c:manualLayout>
                  <c:x val="-9.549415467997804E-3"/>
                  <c:y val="-0.143117915675126"/>
                </c:manualLayout>
              </c:layout>
              <c:tx>
                <c:rich>
                  <a:bodyPr/>
                  <a:lstStyle/>
                  <a:p>
                    <a:fld id="{33F16760-694A-40E6-AE5F-228B986F9AFF}" type="CELLRANGE">
                      <a:rPr lang="en-US"/>
                      <a:pPr/>
                      <a:t>[CELLRANGE]</a:t>
                    </a:fld>
                    <a:endParaRPr lang="en-US" baseline="0"/>
                  </a:p>
                  <a:p>
                    <a:fld id="{BB2ED0F1-FAC5-46AE-A58B-D4C58F69347E}" type="PERCENTAGE">
                      <a:rPr lang="en-US"/>
                      <a:pPr/>
                      <a:t>[PERCENTAGE]</a:t>
                    </a:fld>
                    <a:endParaRPr lang="en-US"/>
                  </a:p>
                </c:rich>
              </c:tx>
              <c:showLegendKey val="0"/>
              <c:showVal val="0"/>
              <c:showCatName val="0"/>
              <c:showSerName val="0"/>
              <c:showPercent val="1"/>
              <c:showBubbleSize val="0"/>
              <c:separator>
</c:separator>
              <c:extLst>
                <c:ext xmlns:c15="http://schemas.microsoft.com/office/drawing/2012/chart" uri="{CE6537A1-D6FC-4f65-9D91-7224C49458BB}">
                  <c15:layout>
                    <c:manualLayout>
                      <c:w val="0.22361547887561523"/>
                      <c:h val="0.16161105133588721"/>
                    </c:manualLayout>
                  </c15:layout>
                  <c15:dlblFieldTable/>
                  <c15:showDataLabelsRange val="1"/>
                </c:ext>
                <c:ext xmlns:c16="http://schemas.microsoft.com/office/drawing/2014/chart" uri="{C3380CC4-5D6E-409C-BE32-E72D297353CC}">
                  <c16:uniqueId val="{00000005-28A3-4D71-A19C-FC2EC18CE32A}"/>
                </c:ext>
              </c:extLst>
            </c:dLbl>
            <c:dLbl>
              <c:idx val="3"/>
              <c:layout>
                <c:manualLayout>
                  <c:x val="2.3809374618555992E-2"/>
                  <c:y val="0.17498145343222588"/>
                </c:manualLayout>
              </c:layout>
              <c:tx>
                <c:rich>
                  <a:bodyPr/>
                  <a:lstStyle/>
                  <a:p>
                    <a:fld id="{87D476AD-B5D1-4479-B0B7-2095F4B36CF2}" type="CELLRANGE">
                      <a:rPr lang="en-US"/>
                      <a:pPr/>
                      <a:t>[CELLRANGE]</a:t>
                    </a:fld>
                    <a:endParaRPr lang="en-US" baseline="0"/>
                  </a:p>
                  <a:p>
                    <a:fld id="{625985EF-B374-42DB-ACAC-B36C48302F5A}" type="PERCENTAGE">
                      <a:rPr lang="en-US"/>
                      <a:pPr/>
                      <a:t>[PERCENTAGE]</a:t>
                    </a:fld>
                    <a:endParaRPr lang="en-US"/>
                  </a:p>
                </c:rich>
              </c:tx>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7-28A3-4D71-A19C-FC2EC18CE32A}"/>
                </c:ext>
              </c:extLst>
            </c:dLbl>
            <c:dLbl>
              <c:idx val="4"/>
              <c:layout>
                <c:manualLayout>
                  <c:x val="1.0895983305315866E-2"/>
                  <c:y val="-3.4850392894766297E-2"/>
                </c:manualLayout>
              </c:layout>
              <c:tx>
                <c:rich>
                  <a:bodyPr rot="0" spcFirstLastPara="1" vertOverflow="ellipsis" vert="horz" wrap="square" anchor="ctr" anchorCtr="1"/>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49476531-9B7C-43CA-93FB-36FB1B5D1942}" type="CELLRANGE">
                      <a:rPr lang="en-US" sz="1200"/>
                      <a:pPr>
                        <a:defRPr sz="1200"/>
                      </a:pPr>
                      <a:t>[CELLRANGE]</a:t>
                    </a:fld>
                    <a:endParaRPr lang="en-US" sz="1200"/>
                  </a:p>
                  <a:p>
                    <a:pPr>
                      <a:defRPr sz="1200"/>
                    </a:pPr>
                    <a:fld id="{E0777189-DA13-4535-862D-0DBEB6C90C55}" type="PERCENTAGE">
                      <a:rPr lang="en-US" sz="1200"/>
                      <a:pPr>
                        <a:defRPr sz="1200"/>
                      </a:pPr>
                      <a:t>[PERCENTAGE]</a:t>
                    </a:fld>
                    <a:endParaRPr lang="en-US"/>
                  </a:p>
                </c:rich>
              </c:tx>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28A3-4D71-A19C-FC2EC18CE32A}"/>
                </c:ext>
              </c:extLst>
            </c:dLbl>
            <c:dLbl>
              <c:idx val="5"/>
              <c:layout>
                <c:manualLayout>
                  <c:x val="1.9156227685133965E-2"/>
                  <c:y val="-2.1983939994049351E-2"/>
                </c:manualLayout>
              </c:layout>
              <c:tx>
                <c:rich>
                  <a:bodyPr/>
                  <a:lstStyle/>
                  <a:p>
                    <a:fld id="{036769B6-8A00-4091-9D56-84E067268C93}" type="CELLRANGE">
                      <a:rPr lang="en-US"/>
                      <a:pPr/>
                      <a:t>[CELLRANGE]</a:t>
                    </a:fld>
                    <a:endParaRPr lang="en-US" baseline="0"/>
                  </a:p>
                  <a:p>
                    <a:fld id="{3B700AF5-003B-4C7F-A1E7-CFAEDCD32DEF}" type="PERCENTAGE">
                      <a:rPr lang="en-US"/>
                      <a:pPr/>
                      <a:t>[PERCENTAGE]</a:t>
                    </a:fld>
                    <a:endParaRPr lang="en-US"/>
                  </a:p>
                </c:rich>
              </c:tx>
              <c:showLegendKey val="0"/>
              <c:showVal val="0"/>
              <c:showCatName val="0"/>
              <c:showSerName val="0"/>
              <c:showPercent val="1"/>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B-28A3-4D71-A19C-FC2EC18CE32A}"/>
                </c:ext>
              </c:extLst>
            </c:dLbl>
            <c:numFmt formatCode="0%" sourceLinked="0"/>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val>
            <c:numRef>
              <c:f>All_Springsheds_Level_1_LU!$D$28:$D$33</c:f>
              <c:numCache>
                <c:formatCode>_(* #,##0.00_);_(* \(#,##0.00\);_(* "-"??_);_(@_)</c:formatCode>
                <c:ptCount val="6"/>
                <c:pt idx="0">
                  <c:v>19908.168121016421</c:v>
                </c:pt>
                <c:pt idx="1">
                  <c:v>68090.849359339802</c:v>
                </c:pt>
                <c:pt idx="2">
                  <c:v>6434.60367087331</c:v>
                </c:pt>
                <c:pt idx="3">
                  <c:v>82955.831774744205</c:v>
                </c:pt>
                <c:pt idx="4">
                  <c:v>656.18442771678099</c:v>
                </c:pt>
                <c:pt idx="5">
                  <c:v>21882.013210669</c:v>
                </c:pt>
              </c:numCache>
            </c:numRef>
          </c:val>
          <c:extLst>
            <c:ext xmlns:c15="http://schemas.microsoft.com/office/drawing/2012/chart" uri="{02D57815-91ED-43cb-92C2-25804820EDAC}">
              <c15:datalabelsRange>
                <c15:f>All_Springsheds_Level_1_LU!$C$28:$C$33</c15:f>
                <c15:dlblRangeCache>
                  <c:ptCount val="6"/>
                  <c:pt idx="0">
                    <c:v>Urban</c:v>
                  </c:pt>
                  <c:pt idx="1">
                    <c:v>Agriculture</c:v>
                  </c:pt>
                  <c:pt idx="2">
                    <c:v>Rangeland</c:v>
                  </c:pt>
                  <c:pt idx="3">
                    <c:v>Forest</c:v>
                  </c:pt>
                  <c:pt idx="4">
                    <c:v>Water</c:v>
                  </c:pt>
                  <c:pt idx="5">
                    <c:v>Wetlands</c:v>
                  </c:pt>
                </c15:dlblRangeCache>
              </c15:datalabelsRange>
            </c:ext>
            <c:ext xmlns:c16="http://schemas.microsoft.com/office/drawing/2014/chart" uri="{C3380CC4-5D6E-409C-BE32-E72D297353CC}">
              <c16:uniqueId val="{0000000C-28A3-4D71-A19C-FC2EC18CE32A}"/>
            </c:ext>
          </c:extLst>
        </c:ser>
        <c:dLbls>
          <c:showLegendKey val="0"/>
          <c:showVal val="0"/>
          <c:showCatName val="0"/>
          <c:showSerName val="0"/>
          <c:showPercent val="0"/>
          <c:showBubbleSize val="0"/>
          <c:showLeaderLines val="1"/>
        </c:dLbls>
        <c:firstSliceAng val="111"/>
      </c:pieChart>
      <c:spPr>
        <a:noFill/>
        <a:ln>
          <a:noFill/>
        </a:ln>
        <a:effectLst/>
      </c:spPr>
    </c:plotArea>
    <c:plotVisOnly val="1"/>
    <c:dispBlanksAs val="zero"/>
    <c:showDLblsOverMax val="0"/>
  </c:chart>
  <c:spPr>
    <a:noFill/>
    <a:ln>
      <a:noFill/>
    </a:ln>
    <a:effectLst/>
  </c:spPr>
  <c:txPr>
    <a:bodyPr/>
    <a:lstStyle/>
    <a:p>
      <a:pPr>
        <a:defRPr b="1">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B2FCF-C5B9-48EC-A0FA-D14E5A372F71}" type="doc">
      <dgm:prSet loTypeId="urn:microsoft.com/office/officeart/2005/8/layout/cycle8" loCatId="cycle" qsTypeId="urn:microsoft.com/office/officeart/2005/8/quickstyle/3d2" qsCatId="3D" csTypeId="urn:microsoft.com/office/officeart/2005/8/colors/colorful4" csCatId="colorful" phldr="1"/>
      <dgm:spPr>
        <a:scene3d>
          <a:camera prst="orthographicFront">
            <a:rot lat="0" lon="0" rev="1800000"/>
          </a:camera>
          <a:lightRig rig="threePt" dir="t"/>
        </a:scene3d>
      </dgm:spPr>
      <dgm:t>
        <a:bodyPr/>
        <a:lstStyle/>
        <a:p>
          <a:endParaRPr lang="en-US"/>
        </a:p>
      </dgm:t>
    </dgm:pt>
    <dgm:pt modelId="{26EE05B7-338D-42CE-9777-3023CEF9AA34}">
      <dgm:prSet phldrT="[Text]" custT="1"/>
      <dgm:spPr>
        <a:solidFill>
          <a:schemeClr val="accent4">
            <a:lumMod val="75000"/>
          </a:schemeClr>
        </a:solidFill>
        <a:ln>
          <a:solidFill>
            <a:schemeClr val="tx1"/>
          </a:solidFill>
        </a:ln>
        <a:sp3d/>
      </dgm:spPr>
      <dgm:t>
        <a:bodyPr>
          <a:flatTx/>
        </a:bodyPr>
        <a:lstStyle/>
        <a:p>
          <a:r>
            <a:rPr lang="en-US" sz="1200" b="1" dirty="0">
              <a:solidFill>
                <a:schemeClr val="bg1"/>
              </a:solidFill>
              <a:latin typeface="Arial" pitchFamily="34" charset="0"/>
              <a:cs typeface="Arial" pitchFamily="34" charset="0"/>
            </a:rPr>
            <a:t>Set water quality standards</a:t>
          </a:r>
        </a:p>
      </dgm:t>
    </dgm:pt>
    <dgm:pt modelId="{E41306DE-E1BF-4A12-BE59-EE86A90E74B4}" type="parTrans" cxnId="{130F30F3-C514-464B-B80F-2D6A3B450BDE}">
      <dgm:prSet/>
      <dgm:spPr/>
      <dgm:t>
        <a:bodyPr/>
        <a:lstStyle/>
        <a:p>
          <a:endParaRPr lang="en-US">
            <a:solidFill>
              <a:schemeClr val="tx1"/>
            </a:solidFill>
          </a:endParaRPr>
        </a:p>
      </dgm:t>
    </dgm:pt>
    <dgm:pt modelId="{1B538AAA-0A31-403B-9675-8C68253BD27F}" type="sibTrans" cxnId="{130F30F3-C514-464B-B80F-2D6A3B450BDE}">
      <dgm:prSet/>
      <dgm:spPr/>
      <dgm:t>
        <a:bodyPr/>
        <a:lstStyle/>
        <a:p>
          <a:endParaRPr lang="en-US">
            <a:solidFill>
              <a:schemeClr val="tx1"/>
            </a:solidFill>
          </a:endParaRPr>
        </a:p>
      </dgm:t>
    </dgm:pt>
    <dgm:pt modelId="{CD86109B-CAEE-487D-A6C1-D7D93674F26B}">
      <dgm:prSet phldrT="[Text]" custT="1"/>
      <dgm:spPr>
        <a:solidFill>
          <a:schemeClr val="accent6">
            <a:lumMod val="75000"/>
          </a:schemeClr>
        </a:solidFill>
        <a:sp3d/>
      </dgm:spPr>
      <dgm:t>
        <a:bodyPr>
          <a:flatTx/>
        </a:bodyPr>
        <a:lstStyle/>
        <a:p>
          <a:r>
            <a:rPr lang="en-US" sz="1200" b="1" dirty="0">
              <a:solidFill>
                <a:schemeClr val="bg1"/>
              </a:solidFill>
              <a:latin typeface="Arial" pitchFamily="34" charset="0"/>
              <a:cs typeface="Arial" pitchFamily="34" charset="0"/>
            </a:rPr>
            <a:t>Monitor water quality</a:t>
          </a:r>
        </a:p>
      </dgm:t>
    </dgm:pt>
    <dgm:pt modelId="{8EFAB69C-3A21-4B5B-BBC7-9FA607AA90AF}" type="parTrans" cxnId="{009394CB-DDA2-4CCF-AD18-EC2CD57718FD}">
      <dgm:prSet/>
      <dgm:spPr/>
      <dgm:t>
        <a:bodyPr/>
        <a:lstStyle/>
        <a:p>
          <a:endParaRPr lang="en-US">
            <a:solidFill>
              <a:schemeClr val="tx1"/>
            </a:solidFill>
          </a:endParaRPr>
        </a:p>
      </dgm:t>
    </dgm:pt>
    <dgm:pt modelId="{D4E14FE2-3EAD-43BC-A31A-B283592302FD}" type="sibTrans" cxnId="{009394CB-DDA2-4CCF-AD18-EC2CD57718FD}">
      <dgm:prSet/>
      <dgm:spPr/>
      <dgm:t>
        <a:bodyPr/>
        <a:lstStyle/>
        <a:p>
          <a:endParaRPr lang="en-US">
            <a:solidFill>
              <a:schemeClr val="tx1"/>
            </a:solidFill>
          </a:endParaRPr>
        </a:p>
      </dgm:t>
    </dgm:pt>
    <dgm:pt modelId="{7F608A7A-C4BA-4668-8233-F8C750A05487}">
      <dgm:prSet phldrT="[Text]" custT="1"/>
      <dgm:spPr>
        <a:solidFill>
          <a:schemeClr val="accent6">
            <a:lumMod val="50000"/>
          </a:schemeClr>
        </a:solidFill>
        <a:sp3d/>
      </dgm:spPr>
      <dgm:t>
        <a:bodyPr>
          <a:flatTx/>
        </a:bodyPr>
        <a:lstStyle/>
        <a:p>
          <a:r>
            <a:rPr lang="en-US" sz="1200" b="1" dirty="0">
              <a:solidFill>
                <a:schemeClr val="bg1"/>
              </a:solidFill>
              <a:latin typeface="Arial" pitchFamily="34" charset="0"/>
              <a:cs typeface="Arial" pitchFamily="34" charset="0"/>
            </a:rPr>
            <a:t>Determine pollution problems</a:t>
          </a:r>
        </a:p>
      </dgm:t>
    </dgm:pt>
    <dgm:pt modelId="{EE908BE7-B920-4629-B5E2-0082871F974F}" type="parTrans" cxnId="{7AF41359-0012-43C4-947C-BE92D1052690}">
      <dgm:prSet/>
      <dgm:spPr/>
      <dgm:t>
        <a:bodyPr/>
        <a:lstStyle/>
        <a:p>
          <a:endParaRPr lang="en-US">
            <a:solidFill>
              <a:schemeClr val="tx1"/>
            </a:solidFill>
          </a:endParaRPr>
        </a:p>
      </dgm:t>
    </dgm:pt>
    <dgm:pt modelId="{6E1097D1-2B6B-4E1E-8D3A-A52A7C721558}" type="sibTrans" cxnId="{7AF41359-0012-43C4-947C-BE92D1052690}">
      <dgm:prSet/>
      <dgm:spPr/>
      <dgm:t>
        <a:bodyPr/>
        <a:lstStyle/>
        <a:p>
          <a:endParaRPr lang="en-US">
            <a:solidFill>
              <a:schemeClr val="tx1"/>
            </a:solidFill>
          </a:endParaRPr>
        </a:p>
      </dgm:t>
    </dgm:pt>
    <dgm:pt modelId="{583CD177-E15D-4137-B1C7-49368921CC7B}">
      <dgm:prSet phldrT="[Text]" custT="1"/>
      <dgm:spPr>
        <a:solidFill>
          <a:schemeClr val="accent1">
            <a:lumMod val="75000"/>
          </a:schemeClr>
        </a:solidFill>
        <a:sp3d/>
      </dgm:spPr>
      <dgm:t>
        <a:bodyPr>
          <a:flatTx/>
        </a:bodyPr>
        <a:lstStyle/>
        <a:p>
          <a:r>
            <a:rPr lang="en-US" sz="1200" b="1" dirty="0">
              <a:solidFill>
                <a:schemeClr val="bg1"/>
              </a:solidFill>
              <a:latin typeface="Arial" pitchFamily="34" charset="0"/>
              <a:cs typeface="Arial" pitchFamily="34" charset="0"/>
            </a:rPr>
            <a:t>Develop and implement restoration plans (BMAPs)</a:t>
          </a:r>
        </a:p>
      </dgm:t>
    </dgm:pt>
    <dgm:pt modelId="{36E91668-DD40-4395-B4C4-907066F524BF}" type="parTrans" cxnId="{A7AC387D-A169-48CA-B4D1-228AE92E02B3}">
      <dgm:prSet/>
      <dgm:spPr/>
      <dgm:t>
        <a:bodyPr/>
        <a:lstStyle/>
        <a:p>
          <a:endParaRPr lang="en-US">
            <a:solidFill>
              <a:schemeClr val="tx1"/>
            </a:solidFill>
          </a:endParaRPr>
        </a:p>
      </dgm:t>
    </dgm:pt>
    <dgm:pt modelId="{5F331C91-6F26-4329-A1BD-E11F49F2B1F6}" type="sibTrans" cxnId="{A7AC387D-A169-48CA-B4D1-228AE92E02B3}">
      <dgm:prSet/>
      <dgm:spPr/>
      <dgm:t>
        <a:bodyPr/>
        <a:lstStyle/>
        <a:p>
          <a:endParaRPr lang="en-US">
            <a:solidFill>
              <a:schemeClr val="tx1"/>
            </a:solidFill>
          </a:endParaRPr>
        </a:p>
      </dgm:t>
    </dgm:pt>
    <dgm:pt modelId="{E97F62DF-7E54-4E4B-A9D0-399E5F9D4DCE}">
      <dgm:prSet/>
      <dgm:spPr>
        <a:sp3d/>
      </dgm:spPr>
      <dgm:t>
        <a:bodyPr>
          <a:flatTx/>
        </a:bodyPr>
        <a:lstStyle/>
        <a:p>
          <a:endParaRPr lang="en-US" b="1" dirty="0">
            <a:solidFill>
              <a:schemeClr val="tx1"/>
            </a:solidFill>
          </a:endParaRPr>
        </a:p>
      </dgm:t>
    </dgm:pt>
    <dgm:pt modelId="{DEDA5C20-876B-46ED-B7BF-0EEF3497729D}" type="parTrans" cxnId="{1D6349A3-5A56-42B7-A6E7-61AFC6A545E4}">
      <dgm:prSet/>
      <dgm:spPr/>
      <dgm:t>
        <a:bodyPr/>
        <a:lstStyle/>
        <a:p>
          <a:endParaRPr lang="en-US">
            <a:solidFill>
              <a:schemeClr val="tx1"/>
            </a:solidFill>
          </a:endParaRPr>
        </a:p>
      </dgm:t>
    </dgm:pt>
    <dgm:pt modelId="{5EB80E92-3DDB-48F9-A9E5-FCDFFC42EA35}" type="sibTrans" cxnId="{1D6349A3-5A56-42B7-A6E7-61AFC6A545E4}">
      <dgm:prSet/>
      <dgm:spPr/>
      <dgm:t>
        <a:bodyPr/>
        <a:lstStyle/>
        <a:p>
          <a:endParaRPr lang="en-US">
            <a:solidFill>
              <a:schemeClr val="tx1"/>
            </a:solidFill>
          </a:endParaRPr>
        </a:p>
      </dgm:t>
    </dgm:pt>
    <dgm:pt modelId="{7BE2D7C0-50A6-44A7-838A-CBEB94496787}">
      <dgm:prSet custT="1"/>
      <dgm:spPr>
        <a:solidFill>
          <a:schemeClr val="accent5">
            <a:lumMod val="50000"/>
          </a:schemeClr>
        </a:solidFill>
        <a:sp3d/>
      </dgm:spPr>
      <dgm:t>
        <a:bodyPr>
          <a:flatTx/>
        </a:bodyPr>
        <a:lstStyle/>
        <a:p>
          <a:r>
            <a:rPr lang="en-US" sz="1200" b="1" dirty="0">
              <a:solidFill>
                <a:schemeClr val="bg1"/>
              </a:solidFill>
              <a:latin typeface="Arial" pitchFamily="34" charset="0"/>
              <a:cs typeface="Arial" pitchFamily="34" charset="0"/>
            </a:rPr>
            <a:t>Establish restoration goals (TMDLs)</a:t>
          </a:r>
        </a:p>
      </dgm:t>
    </dgm:pt>
    <dgm:pt modelId="{A9DB7EEC-93AD-4AD6-96B8-23334E6FF4C7}" type="parTrans" cxnId="{D6F3E3A1-8361-48C3-BA84-A85E48F40B54}">
      <dgm:prSet/>
      <dgm:spPr/>
      <dgm:t>
        <a:bodyPr/>
        <a:lstStyle/>
        <a:p>
          <a:endParaRPr lang="en-US">
            <a:solidFill>
              <a:schemeClr val="tx1"/>
            </a:solidFill>
          </a:endParaRPr>
        </a:p>
      </dgm:t>
    </dgm:pt>
    <dgm:pt modelId="{6BB49B77-C934-4E8B-81C3-7E7B4B2CF75D}" type="sibTrans" cxnId="{D6F3E3A1-8361-48C3-BA84-A85E48F40B54}">
      <dgm:prSet/>
      <dgm:spPr/>
      <dgm:t>
        <a:bodyPr/>
        <a:lstStyle/>
        <a:p>
          <a:endParaRPr lang="en-US">
            <a:solidFill>
              <a:schemeClr val="tx1"/>
            </a:solidFill>
          </a:endParaRPr>
        </a:p>
      </dgm:t>
    </dgm:pt>
    <dgm:pt modelId="{F4656D51-4F40-4AD1-BEF6-145FBC12EA90}">
      <dgm:prSet custT="1"/>
      <dgm:spPr>
        <a:sp3d/>
      </dgm:spPr>
      <dgm:t>
        <a:bodyPr>
          <a:flatTx/>
        </a:bodyPr>
        <a:lstStyle/>
        <a:p>
          <a:r>
            <a:rPr lang="en-US" sz="1200" b="1" dirty="0">
              <a:solidFill>
                <a:schemeClr val="bg1"/>
              </a:solidFill>
              <a:latin typeface="Arial" pitchFamily="34" charset="0"/>
              <a:cs typeface="Arial" pitchFamily="34" charset="0"/>
            </a:rPr>
            <a:t>Measure success and adapt</a:t>
          </a:r>
        </a:p>
      </dgm:t>
    </dgm:pt>
    <dgm:pt modelId="{405CC6F0-287E-4175-B73B-05FA851B1CF1}" type="parTrans" cxnId="{D4BAFB08-F82E-475D-BF1C-BF42F0D186CC}">
      <dgm:prSet/>
      <dgm:spPr/>
      <dgm:t>
        <a:bodyPr/>
        <a:lstStyle/>
        <a:p>
          <a:endParaRPr lang="en-US"/>
        </a:p>
      </dgm:t>
    </dgm:pt>
    <dgm:pt modelId="{2C5D74D1-FA48-4599-B0FF-8EA9633F6521}" type="sibTrans" cxnId="{D4BAFB08-F82E-475D-BF1C-BF42F0D186CC}">
      <dgm:prSet/>
      <dgm:spPr/>
      <dgm:t>
        <a:bodyPr/>
        <a:lstStyle/>
        <a:p>
          <a:endParaRPr lang="en-US"/>
        </a:p>
      </dgm:t>
    </dgm:pt>
    <dgm:pt modelId="{0716D37F-98BE-457A-8DE4-768BFA28A79C}">
      <dgm:prSet custT="1"/>
      <dgm:spPr>
        <a:solidFill>
          <a:schemeClr val="accent5">
            <a:lumMod val="75000"/>
          </a:schemeClr>
        </a:solidFill>
        <a:sp3d/>
      </dgm:spPr>
      <dgm:t>
        <a:bodyPr>
          <a:flatTx/>
        </a:bodyPr>
        <a:lstStyle/>
        <a:p>
          <a:r>
            <a:rPr lang="en-US" sz="1200" b="1" dirty="0">
              <a:solidFill>
                <a:schemeClr val="bg1"/>
              </a:solidFill>
              <a:latin typeface="Arial" pitchFamily="34" charset="0"/>
              <a:cs typeface="Arial" pitchFamily="34" charset="0"/>
            </a:rPr>
            <a:t>Work with community leaders</a:t>
          </a:r>
        </a:p>
      </dgm:t>
    </dgm:pt>
    <dgm:pt modelId="{E9A1EADC-DA35-4AA6-AB08-DF4996646E89}" type="parTrans" cxnId="{ABE6DAC6-0D1F-42A8-8FA4-32755EC4617A}">
      <dgm:prSet/>
      <dgm:spPr/>
      <dgm:t>
        <a:bodyPr/>
        <a:lstStyle/>
        <a:p>
          <a:endParaRPr lang="en-US"/>
        </a:p>
      </dgm:t>
    </dgm:pt>
    <dgm:pt modelId="{52C7EF0E-D928-47A7-9CE3-75E931EBA03D}" type="sibTrans" cxnId="{ABE6DAC6-0D1F-42A8-8FA4-32755EC4617A}">
      <dgm:prSet/>
      <dgm:spPr/>
      <dgm:t>
        <a:bodyPr/>
        <a:lstStyle/>
        <a:p>
          <a:endParaRPr lang="en-US"/>
        </a:p>
      </dgm:t>
    </dgm:pt>
    <dgm:pt modelId="{A70BD58A-8546-4901-8158-CF3530DE7589}" type="pres">
      <dgm:prSet presAssocID="{40CB2FCF-C5B9-48EC-A0FA-D14E5A372F71}" presName="compositeShape" presStyleCnt="0">
        <dgm:presLayoutVars>
          <dgm:chMax val="7"/>
          <dgm:dir/>
          <dgm:resizeHandles val="exact"/>
        </dgm:presLayoutVars>
      </dgm:prSet>
      <dgm:spPr/>
    </dgm:pt>
    <dgm:pt modelId="{59D796C3-4515-43AA-818B-2FD7A04BC838}" type="pres">
      <dgm:prSet presAssocID="{40CB2FCF-C5B9-48EC-A0FA-D14E5A372F71}" presName="wedge1" presStyleLbl="node1" presStyleIdx="0" presStyleCnt="7"/>
      <dgm:spPr/>
    </dgm:pt>
    <dgm:pt modelId="{99883FED-B951-4984-AA52-38B501E5845A}" type="pres">
      <dgm:prSet presAssocID="{40CB2FCF-C5B9-48EC-A0FA-D14E5A372F71}" presName="dummy1a" presStyleCnt="0"/>
      <dgm:spPr>
        <a:sp3d/>
      </dgm:spPr>
    </dgm:pt>
    <dgm:pt modelId="{C797256B-C221-4651-B464-B020ACBB58FF}" type="pres">
      <dgm:prSet presAssocID="{40CB2FCF-C5B9-48EC-A0FA-D14E5A372F71}" presName="dummy1b" presStyleCnt="0"/>
      <dgm:spPr>
        <a:sp3d/>
      </dgm:spPr>
    </dgm:pt>
    <dgm:pt modelId="{F73B9530-8C98-42A4-8C46-D02EA6660004}" type="pres">
      <dgm:prSet presAssocID="{40CB2FCF-C5B9-48EC-A0FA-D14E5A372F71}" presName="wedge1Tx" presStyleLbl="node1" presStyleIdx="0" presStyleCnt="7">
        <dgm:presLayoutVars>
          <dgm:chMax val="0"/>
          <dgm:chPref val="0"/>
          <dgm:bulletEnabled val="1"/>
        </dgm:presLayoutVars>
      </dgm:prSet>
      <dgm:spPr/>
    </dgm:pt>
    <dgm:pt modelId="{5D238010-FB7D-41EF-BE24-9D0C44AB3F5C}" type="pres">
      <dgm:prSet presAssocID="{40CB2FCF-C5B9-48EC-A0FA-D14E5A372F71}" presName="wedge2" presStyleLbl="node1" presStyleIdx="1" presStyleCnt="7"/>
      <dgm:spPr/>
    </dgm:pt>
    <dgm:pt modelId="{0669EDF1-D6D8-4BD2-833C-ED4BDFAAB6A1}" type="pres">
      <dgm:prSet presAssocID="{40CB2FCF-C5B9-48EC-A0FA-D14E5A372F71}" presName="dummy2a" presStyleCnt="0"/>
      <dgm:spPr>
        <a:sp3d/>
      </dgm:spPr>
    </dgm:pt>
    <dgm:pt modelId="{734C1A77-620A-4A7C-89AB-AC61F03E5283}" type="pres">
      <dgm:prSet presAssocID="{40CB2FCF-C5B9-48EC-A0FA-D14E5A372F71}" presName="dummy2b" presStyleCnt="0"/>
      <dgm:spPr>
        <a:sp3d/>
      </dgm:spPr>
    </dgm:pt>
    <dgm:pt modelId="{43B520EF-6433-4372-BDEE-AEC887321F52}" type="pres">
      <dgm:prSet presAssocID="{40CB2FCF-C5B9-48EC-A0FA-D14E5A372F71}" presName="wedge2Tx" presStyleLbl="node1" presStyleIdx="1" presStyleCnt="7">
        <dgm:presLayoutVars>
          <dgm:chMax val="0"/>
          <dgm:chPref val="0"/>
          <dgm:bulletEnabled val="1"/>
        </dgm:presLayoutVars>
      </dgm:prSet>
      <dgm:spPr/>
    </dgm:pt>
    <dgm:pt modelId="{DDDDE264-59D4-4A4A-A113-9734F22CACB2}" type="pres">
      <dgm:prSet presAssocID="{40CB2FCF-C5B9-48EC-A0FA-D14E5A372F71}" presName="wedge3" presStyleLbl="node1" presStyleIdx="2" presStyleCnt="7"/>
      <dgm:spPr/>
    </dgm:pt>
    <dgm:pt modelId="{B0733926-B83C-41FE-9609-B80F0598CEF5}" type="pres">
      <dgm:prSet presAssocID="{40CB2FCF-C5B9-48EC-A0FA-D14E5A372F71}" presName="dummy3a" presStyleCnt="0"/>
      <dgm:spPr>
        <a:sp3d/>
      </dgm:spPr>
    </dgm:pt>
    <dgm:pt modelId="{B1E505DF-D410-4E36-975A-B1216D5CE9A5}" type="pres">
      <dgm:prSet presAssocID="{40CB2FCF-C5B9-48EC-A0FA-D14E5A372F71}" presName="dummy3b" presStyleCnt="0"/>
      <dgm:spPr>
        <a:sp3d/>
      </dgm:spPr>
    </dgm:pt>
    <dgm:pt modelId="{2BF43161-B245-42E7-8A54-276B23B99AB2}" type="pres">
      <dgm:prSet presAssocID="{40CB2FCF-C5B9-48EC-A0FA-D14E5A372F71}" presName="wedge3Tx" presStyleLbl="node1" presStyleIdx="2" presStyleCnt="7">
        <dgm:presLayoutVars>
          <dgm:chMax val="0"/>
          <dgm:chPref val="0"/>
          <dgm:bulletEnabled val="1"/>
        </dgm:presLayoutVars>
      </dgm:prSet>
      <dgm:spPr/>
    </dgm:pt>
    <dgm:pt modelId="{AF208CBB-2C2F-4C35-A0BC-CAC66BBCE862}" type="pres">
      <dgm:prSet presAssocID="{40CB2FCF-C5B9-48EC-A0FA-D14E5A372F71}" presName="wedge4" presStyleLbl="node1" presStyleIdx="3" presStyleCnt="7" custLinFactNeighborY="-726"/>
      <dgm:spPr/>
    </dgm:pt>
    <dgm:pt modelId="{6F660E1F-1E35-4A2B-AC71-9EBA6B22FAAA}" type="pres">
      <dgm:prSet presAssocID="{40CB2FCF-C5B9-48EC-A0FA-D14E5A372F71}" presName="dummy4a" presStyleCnt="0"/>
      <dgm:spPr>
        <a:sp3d/>
      </dgm:spPr>
    </dgm:pt>
    <dgm:pt modelId="{14D135DF-B91B-4CDC-B245-717530CDB7F0}" type="pres">
      <dgm:prSet presAssocID="{40CB2FCF-C5B9-48EC-A0FA-D14E5A372F71}" presName="dummy4b" presStyleCnt="0"/>
      <dgm:spPr>
        <a:sp3d/>
      </dgm:spPr>
    </dgm:pt>
    <dgm:pt modelId="{E8439AA7-580E-47FA-973A-9BEF8148B2FA}" type="pres">
      <dgm:prSet presAssocID="{40CB2FCF-C5B9-48EC-A0FA-D14E5A372F71}" presName="wedge4Tx" presStyleLbl="node1" presStyleIdx="3" presStyleCnt="7">
        <dgm:presLayoutVars>
          <dgm:chMax val="0"/>
          <dgm:chPref val="0"/>
          <dgm:bulletEnabled val="1"/>
        </dgm:presLayoutVars>
      </dgm:prSet>
      <dgm:spPr/>
    </dgm:pt>
    <dgm:pt modelId="{FCB4A2DC-5FF9-428F-AA9A-83797E0DFC01}" type="pres">
      <dgm:prSet presAssocID="{40CB2FCF-C5B9-48EC-A0FA-D14E5A372F71}" presName="wedge5" presStyleLbl="node1" presStyleIdx="4" presStyleCnt="7"/>
      <dgm:spPr/>
    </dgm:pt>
    <dgm:pt modelId="{423206CC-019D-41E2-8026-C734DFAF550E}" type="pres">
      <dgm:prSet presAssocID="{40CB2FCF-C5B9-48EC-A0FA-D14E5A372F71}" presName="dummy5a" presStyleCnt="0"/>
      <dgm:spPr>
        <a:sp3d/>
      </dgm:spPr>
    </dgm:pt>
    <dgm:pt modelId="{7D039243-DCB1-4B64-A415-7924717B151F}" type="pres">
      <dgm:prSet presAssocID="{40CB2FCF-C5B9-48EC-A0FA-D14E5A372F71}" presName="dummy5b" presStyleCnt="0"/>
      <dgm:spPr>
        <a:sp3d/>
      </dgm:spPr>
    </dgm:pt>
    <dgm:pt modelId="{03F664AE-BB39-4BFB-B345-DADA4CC6A92B}" type="pres">
      <dgm:prSet presAssocID="{40CB2FCF-C5B9-48EC-A0FA-D14E5A372F71}" presName="wedge5Tx" presStyleLbl="node1" presStyleIdx="4" presStyleCnt="7">
        <dgm:presLayoutVars>
          <dgm:chMax val="0"/>
          <dgm:chPref val="0"/>
          <dgm:bulletEnabled val="1"/>
        </dgm:presLayoutVars>
      </dgm:prSet>
      <dgm:spPr/>
    </dgm:pt>
    <dgm:pt modelId="{08752618-560A-451D-91CD-510C5A85B05C}" type="pres">
      <dgm:prSet presAssocID="{40CB2FCF-C5B9-48EC-A0FA-D14E5A372F71}" presName="wedge6" presStyleLbl="node1" presStyleIdx="5" presStyleCnt="7"/>
      <dgm:spPr/>
    </dgm:pt>
    <dgm:pt modelId="{49677C82-03B3-4F1B-BAEE-B58F77B336BA}" type="pres">
      <dgm:prSet presAssocID="{40CB2FCF-C5B9-48EC-A0FA-D14E5A372F71}" presName="dummy6a" presStyleCnt="0"/>
      <dgm:spPr>
        <a:sp3d/>
      </dgm:spPr>
    </dgm:pt>
    <dgm:pt modelId="{DA3AC2A9-A832-4FBF-94D2-3252C3B26231}" type="pres">
      <dgm:prSet presAssocID="{40CB2FCF-C5B9-48EC-A0FA-D14E5A372F71}" presName="dummy6b" presStyleCnt="0"/>
      <dgm:spPr>
        <a:sp3d/>
      </dgm:spPr>
    </dgm:pt>
    <dgm:pt modelId="{2C72AD2F-539A-46D2-BBD5-8F8C2228E90D}" type="pres">
      <dgm:prSet presAssocID="{40CB2FCF-C5B9-48EC-A0FA-D14E5A372F71}" presName="wedge6Tx" presStyleLbl="node1" presStyleIdx="5" presStyleCnt="7">
        <dgm:presLayoutVars>
          <dgm:chMax val="0"/>
          <dgm:chPref val="0"/>
          <dgm:bulletEnabled val="1"/>
        </dgm:presLayoutVars>
      </dgm:prSet>
      <dgm:spPr/>
    </dgm:pt>
    <dgm:pt modelId="{BDB50123-4A61-419B-B431-474FC97C2E19}" type="pres">
      <dgm:prSet presAssocID="{40CB2FCF-C5B9-48EC-A0FA-D14E5A372F71}" presName="wedge7" presStyleLbl="node1" presStyleIdx="6" presStyleCnt="7"/>
      <dgm:spPr/>
    </dgm:pt>
    <dgm:pt modelId="{46A8F403-150D-4372-B844-EE2C31296C36}" type="pres">
      <dgm:prSet presAssocID="{40CB2FCF-C5B9-48EC-A0FA-D14E5A372F71}" presName="dummy7a" presStyleCnt="0"/>
      <dgm:spPr/>
    </dgm:pt>
    <dgm:pt modelId="{6F6FC819-6A07-45F0-847F-353C48030733}" type="pres">
      <dgm:prSet presAssocID="{40CB2FCF-C5B9-48EC-A0FA-D14E5A372F71}" presName="dummy7b" presStyleCnt="0"/>
      <dgm:spPr/>
    </dgm:pt>
    <dgm:pt modelId="{5C29BCA4-21BD-410F-A7E2-7CB62348AF67}" type="pres">
      <dgm:prSet presAssocID="{40CB2FCF-C5B9-48EC-A0FA-D14E5A372F71}" presName="wedge7Tx" presStyleLbl="node1" presStyleIdx="6" presStyleCnt="7">
        <dgm:presLayoutVars>
          <dgm:chMax val="0"/>
          <dgm:chPref val="0"/>
          <dgm:bulletEnabled val="1"/>
        </dgm:presLayoutVars>
      </dgm:prSet>
      <dgm:spPr/>
    </dgm:pt>
    <dgm:pt modelId="{8BBD68B8-BE18-4EA1-8FF0-337DDB0D09B4}" type="pres">
      <dgm:prSet presAssocID="{1B538AAA-0A31-403B-9675-8C68253BD27F}" presName="arrowWedge1" presStyleLbl="fgSibTrans2D1" presStyleIdx="0" presStyleCnt="7"/>
      <dgm:spPr>
        <a:sp3d z="152400" extrusionH="63500" prstMaterial="matte">
          <a:bevelT w="25400" h="6350" prst="relaxedInset"/>
          <a:contourClr>
            <a:schemeClr val="bg1"/>
          </a:contourClr>
        </a:sp3d>
      </dgm:spPr>
    </dgm:pt>
    <dgm:pt modelId="{83A47A91-5ECC-4F3F-8219-18149E4365CA}" type="pres">
      <dgm:prSet presAssocID="{D4E14FE2-3EAD-43BC-A31A-B283592302FD}" presName="arrowWedge2" presStyleLbl="fgSibTrans2D1" presStyleIdx="1" presStyleCnt="7"/>
      <dgm:spPr>
        <a:sp3d z="152400" extrusionH="63500" prstMaterial="matte">
          <a:bevelT w="25400" h="6350" prst="relaxedInset"/>
          <a:contourClr>
            <a:schemeClr val="bg1"/>
          </a:contourClr>
        </a:sp3d>
      </dgm:spPr>
    </dgm:pt>
    <dgm:pt modelId="{66755133-BA73-45B0-8C01-EE7568A791CA}" type="pres">
      <dgm:prSet presAssocID="{6E1097D1-2B6B-4E1E-8D3A-A52A7C721558}" presName="arrowWedge3" presStyleLbl="fgSibTrans2D1" presStyleIdx="2" presStyleCnt="7"/>
      <dgm:spPr>
        <a:sp3d z="152400" extrusionH="63500" prstMaterial="matte">
          <a:bevelT w="25400" h="6350" prst="relaxedInset"/>
          <a:contourClr>
            <a:schemeClr val="bg1"/>
          </a:contourClr>
        </a:sp3d>
      </dgm:spPr>
    </dgm:pt>
    <dgm:pt modelId="{5F1D6E9D-4A6E-4DD7-A767-C361F92DF74F}" type="pres">
      <dgm:prSet presAssocID="{6BB49B77-C934-4E8B-81C3-7E7B4B2CF75D}" presName="arrowWedge4" presStyleLbl="fgSibTrans2D1" presStyleIdx="3" presStyleCnt="7"/>
      <dgm:spPr>
        <a:sp3d z="152400" extrusionH="63500" prstMaterial="matte">
          <a:bevelT w="25400" h="6350" prst="relaxedInset"/>
          <a:contourClr>
            <a:schemeClr val="bg1"/>
          </a:contourClr>
        </a:sp3d>
      </dgm:spPr>
    </dgm:pt>
    <dgm:pt modelId="{C83BE79D-641B-402D-808D-DCD062EA6C55}" type="pres">
      <dgm:prSet presAssocID="{52C7EF0E-D928-47A7-9CE3-75E931EBA03D}" presName="arrowWedge5" presStyleLbl="fgSibTrans2D1" presStyleIdx="4" presStyleCnt="7"/>
      <dgm:spPr/>
    </dgm:pt>
    <dgm:pt modelId="{B37B79EB-B0B8-4FD6-9E23-B0B19D70BAC7}" type="pres">
      <dgm:prSet presAssocID="{5F331C91-6F26-4329-A1BD-E11F49F2B1F6}" presName="arrowWedge6" presStyleLbl="fgSibTrans2D1" presStyleIdx="5" presStyleCnt="7"/>
      <dgm:spPr/>
    </dgm:pt>
    <dgm:pt modelId="{4C5198A8-C6C8-4DFE-A4EE-3D2C55415554}" type="pres">
      <dgm:prSet presAssocID="{2C5D74D1-FA48-4599-B0FF-8EA9633F6521}" presName="arrowWedge7" presStyleLbl="fgSibTrans2D1" presStyleIdx="6" presStyleCnt="7"/>
      <dgm:spPr/>
    </dgm:pt>
  </dgm:ptLst>
  <dgm:cxnLst>
    <dgm:cxn modelId="{1DFE1006-8901-4A71-8419-7B68492946A3}" type="presOf" srcId="{26EE05B7-338D-42CE-9777-3023CEF9AA34}" destId="{59D796C3-4515-43AA-818B-2FD7A04BC838}" srcOrd="0" destOrd="0" presId="urn:microsoft.com/office/officeart/2005/8/layout/cycle8"/>
    <dgm:cxn modelId="{E2400507-8A76-4DE3-BC1D-C39FC2CF76F8}" type="presOf" srcId="{583CD177-E15D-4137-B1C7-49368921CC7B}" destId="{2C72AD2F-539A-46D2-BBD5-8F8C2228E90D}" srcOrd="1" destOrd="0" presId="urn:microsoft.com/office/officeart/2005/8/layout/cycle8"/>
    <dgm:cxn modelId="{D4BAFB08-F82E-475D-BF1C-BF42F0D186CC}" srcId="{40CB2FCF-C5B9-48EC-A0FA-D14E5A372F71}" destId="{F4656D51-4F40-4AD1-BEF6-145FBC12EA90}" srcOrd="6" destOrd="0" parTransId="{405CC6F0-287E-4175-B73B-05FA851B1CF1}" sibTransId="{2C5D74D1-FA48-4599-B0FF-8EA9633F6521}"/>
    <dgm:cxn modelId="{72434317-33FF-4C74-8972-AFF59240E9D5}" type="presOf" srcId="{40CB2FCF-C5B9-48EC-A0FA-D14E5A372F71}" destId="{A70BD58A-8546-4901-8158-CF3530DE7589}" srcOrd="0" destOrd="0" presId="urn:microsoft.com/office/officeart/2005/8/layout/cycle8"/>
    <dgm:cxn modelId="{E213E030-E032-4A4E-84F1-661F8C2DE806}" type="presOf" srcId="{7F608A7A-C4BA-4668-8233-F8C750A05487}" destId="{2BF43161-B245-42E7-8A54-276B23B99AB2}" srcOrd="1" destOrd="0" presId="urn:microsoft.com/office/officeart/2005/8/layout/cycle8"/>
    <dgm:cxn modelId="{1EC24465-1F15-416D-B15B-8318D2324AFE}" type="presOf" srcId="{0716D37F-98BE-457A-8DE4-768BFA28A79C}" destId="{03F664AE-BB39-4BFB-B345-DADA4CC6A92B}" srcOrd="1" destOrd="0" presId="urn:microsoft.com/office/officeart/2005/8/layout/cycle8"/>
    <dgm:cxn modelId="{785A454C-B519-4C0B-BC19-364768DF9C80}" type="presOf" srcId="{7BE2D7C0-50A6-44A7-838A-CBEB94496787}" destId="{E8439AA7-580E-47FA-973A-9BEF8148B2FA}" srcOrd="1" destOrd="0" presId="urn:microsoft.com/office/officeart/2005/8/layout/cycle8"/>
    <dgm:cxn modelId="{3A4B3354-513B-48FE-B04B-3D8FEC53EA68}" type="presOf" srcId="{26EE05B7-338D-42CE-9777-3023CEF9AA34}" destId="{F73B9530-8C98-42A4-8C46-D02EA6660004}" srcOrd="1" destOrd="0" presId="urn:microsoft.com/office/officeart/2005/8/layout/cycle8"/>
    <dgm:cxn modelId="{7AF41359-0012-43C4-947C-BE92D1052690}" srcId="{40CB2FCF-C5B9-48EC-A0FA-D14E5A372F71}" destId="{7F608A7A-C4BA-4668-8233-F8C750A05487}" srcOrd="2" destOrd="0" parTransId="{EE908BE7-B920-4629-B5E2-0082871F974F}" sibTransId="{6E1097D1-2B6B-4E1E-8D3A-A52A7C721558}"/>
    <dgm:cxn modelId="{B3BB3979-54E0-4982-BDA5-CD815660FFD2}" type="presOf" srcId="{CD86109B-CAEE-487D-A6C1-D7D93674F26B}" destId="{43B520EF-6433-4372-BDEE-AEC887321F52}" srcOrd="1" destOrd="0" presId="urn:microsoft.com/office/officeart/2005/8/layout/cycle8"/>
    <dgm:cxn modelId="{A7AC387D-A169-48CA-B4D1-228AE92E02B3}" srcId="{40CB2FCF-C5B9-48EC-A0FA-D14E5A372F71}" destId="{583CD177-E15D-4137-B1C7-49368921CC7B}" srcOrd="5" destOrd="0" parTransId="{36E91668-DD40-4395-B4C4-907066F524BF}" sibTransId="{5F331C91-6F26-4329-A1BD-E11F49F2B1F6}"/>
    <dgm:cxn modelId="{83692194-DA0B-4FDE-8F71-2F4D6B29F34E}" type="presOf" srcId="{7F608A7A-C4BA-4668-8233-F8C750A05487}" destId="{DDDDE264-59D4-4A4A-A113-9734F22CACB2}" srcOrd="0" destOrd="0" presId="urn:microsoft.com/office/officeart/2005/8/layout/cycle8"/>
    <dgm:cxn modelId="{A2520F96-C633-49A9-9E05-8583F13F6A73}" type="presOf" srcId="{CD86109B-CAEE-487D-A6C1-D7D93674F26B}" destId="{5D238010-FB7D-41EF-BE24-9D0C44AB3F5C}" srcOrd="0" destOrd="0" presId="urn:microsoft.com/office/officeart/2005/8/layout/cycle8"/>
    <dgm:cxn modelId="{D6F3E3A1-8361-48C3-BA84-A85E48F40B54}" srcId="{40CB2FCF-C5B9-48EC-A0FA-D14E5A372F71}" destId="{7BE2D7C0-50A6-44A7-838A-CBEB94496787}" srcOrd="3" destOrd="0" parTransId="{A9DB7EEC-93AD-4AD6-96B8-23334E6FF4C7}" sibTransId="{6BB49B77-C934-4E8B-81C3-7E7B4B2CF75D}"/>
    <dgm:cxn modelId="{1D6349A3-5A56-42B7-A6E7-61AFC6A545E4}" srcId="{40CB2FCF-C5B9-48EC-A0FA-D14E5A372F71}" destId="{E97F62DF-7E54-4E4B-A9D0-399E5F9D4DCE}" srcOrd="7" destOrd="0" parTransId="{DEDA5C20-876B-46ED-B7BF-0EEF3497729D}" sibTransId="{5EB80E92-3DDB-48F9-A9E5-FCDFFC42EA35}"/>
    <dgm:cxn modelId="{B46578B5-DAED-423C-8214-5FECD0427F45}" type="presOf" srcId="{F4656D51-4F40-4AD1-BEF6-145FBC12EA90}" destId="{BDB50123-4A61-419B-B431-474FC97C2E19}" srcOrd="0" destOrd="0" presId="urn:microsoft.com/office/officeart/2005/8/layout/cycle8"/>
    <dgm:cxn modelId="{168595BB-E043-4E8F-BDB9-C0D5AB663E84}" type="presOf" srcId="{0716D37F-98BE-457A-8DE4-768BFA28A79C}" destId="{FCB4A2DC-5FF9-428F-AA9A-83797E0DFC01}" srcOrd="0" destOrd="0" presId="urn:microsoft.com/office/officeart/2005/8/layout/cycle8"/>
    <dgm:cxn modelId="{ABE6DAC6-0D1F-42A8-8FA4-32755EC4617A}" srcId="{40CB2FCF-C5B9-48EC-A0FA-D14E5A372F71}" destId="{0716D37F-98BE-457A-8DE4-768BFA28A79C}" srcOrd="4" destOrd="0" parTransId="{E9A1EADC-DA35-4AA6-AB08-DF4996646E89}" sibTransId="{52C7EF0E-D928-47A7-9CE3-75E931EBA03D}"/>
    <dgm:cxn modelId="{009394CB-DDA2-4CCF-AD18-EC2CD57718FD}" srcId="{40CB2FCF-C5B9-48EC-A0FA-D14E5A372F71}" destId="{CD86109B-CAEE-487D-A6C1-D7D93674F26B}" srcOrd="1" destOrd="0" parTransId="{8EFAB69C-3A21-4B5B-BBC7-9FA607AA90AF}" sibTransId="{D4E14FE2-3EAD-43BC-A31A-B283592302FD}"/>
    <dgm:cxn modelId="{7D3FBECB-2B58-4945-9AB8-0A6B20024BD8}" type="presOf" srcId="{7BE2D7C0-50A6-44A7-838A-CBEB94496787}" destId="{AF208CBB-2C2F-4C35-A0BC-CAC66BBCE862}" srcOrd="0" destOrd="0" presId="urn:microsoft.com/office/officeart/2005/8/layout/cycle8"/>
    <dgm:cxn modelId="{BB14D0D3-07C3-4229-9CED-2D61AA0A9295}" type="presOf" srcId="{F4656D51-4F40-4AD1-BEF6-145FBC12EA90}" destId="{5C29BCA4-21BD-410F-A7E2-7CB62348AF67}" srcOrd="1" destOrd="0" presId="urn:microsoft.com/office/officeart/2005/8/layout/cycle8"/>
    <dgm:cxn modelId="{130F30F3-C514-464B-B80F-2D6A3B450BDE}" srcId="{40CB2FCF-C5B9-48EC-A0FA-D14E5A372F71}" destId="{26EE05B7-338D-42CE-9777-3023CEF9AA34}" srcOrd="0" destOrd="0" parTransId="{E41306DE-E1BF-4A12-BE59-EE86A90E74B4}" sibTransId="{1B538AAA-0A31-403B-9675-8C68253BD27F}"/>
    <dgm:cxn modelId="{04E876F9-7B0D-44D4-AB73-808E00FAFC34}" type="presOf" srcId="{583CD177-E15D-4137-B1C7-49368921CC7B}" destId="{08752618-560A-451D-91CD-510C5A85B05C}" srcOrd="0" destOrd="0" presId="urn:microsoft.com/office/officeart/2005/8/layout/cycle8"/>
    <dgm:cxn modelId="{0EB25FB6-D392-45FB-A89F-0EE28E1346CD}" type="presParOf" srcId="{A70BD58A-8546-4901-8158-CF3530DE7589}" destId="{59D796C3-4515-43AA-818B-2FD7A04BC838}" srcOrd="0" destOrd="0" presId="urn:microsoft.com/office/officeart/2005/8/layout/cycle8"/>
    <dgm:cxn modelId="{69BDE15F-3948-4243-A146-8D48D7CDB279}" type="presParOf" srcId="{A70BD58A-8546-4901-8158-CF3530DE7589}" destId="{99883FED-B951-4984-AA52-38B501E5845A}" srcOrd="1" destOrd="0" presId="urn:microsoft.com/office/officeart/2005/8/layout/cycle8"/>
    <dgm:cxn modelId="{19876ED2-4F75-4692-9388-411373C4C8E0}" type="presParOf" srcId="{A70BD58A-8546-4901-8158-CF3530DE7589}" destId="{C797256B-C221-4651-B464-B020ACBB58FF}" srcOrd="2" destOrd="0" presId="urn:microsoft.com/office/officeart/2005/8/layout/cycle8"/>
    <dgm:cxn modelId="{9AE389D5-EE33-44E9-B22E-1C0676D50AC0}" type="presParOf" srcId="{A70BD58A-8546-4901-8158-CF3530DE7589}" destId="{F73B9530-8C98-42A4-8C46-D02EA6660004}" srcOrd="3" destOrd="0" presId="urn:microsoft.com/office/officeart/2005/8/layout/cycle8"/>
    <dgm:cxn modelId="{E488C480-237B-495C-870A-8B10EED88A81}" type="presParOf" srcId="{A70BD58A-8546-4901-8158-CF3530DE7589}" destId="{5D238010-FB7D-41EF-BE24-9D0C44AB3F5C}" srcOrd="4" destOrd="0" presId="urn:microsoft.com/office/officeart/2005/8/layout/cycle8"/>
    <dgm:cxn modelId="{ADD88A2C-6B67-42AF-A273-CA4B822F5541}" type="presParOf" srcId="{A70BD58A-8546-4901-8158-CF3530DE7589}" destId="{0669EDF1-D6D8-4BD2-833C-ED4BDFAAB6A1}" srcOrd="5" destOrd="0" presId="urn:microsoft.com/office/officeart/2005/8/layout/cycle8"/>
    <dgm:cxn modelId="{8C4DF87F-B7F3-457C-99B3-C38E7D4363C7}" type="presParOf" srcId="{A70BD58A-8546-4901-8158-CF3530DE7589}" destId="{734C1A77-620A-4A7C-89AB-AC61F03E5283}" srcOrd="6" destOrd="0" presId="urn:microsoft.com/office/officeart/2005/8/layout/cycle8"/>
    <dgm:cxn modelId="{4ECF206D-8BBE-4AEC-BC67-8C1BADC2329C}" type="presParOf" srcId="{A70BD58A-8546-4901-8158-CF3530DE7589}" destId="{43B520EF-6433-4372-BDEE-AEC887321F52}" srcOrd="7" destOrd="0" presId="urn:microsoft.com/office/officeart/2005/8/layout/cycle8"/>
    <dgm:cxn modelId="{737FC87B-8FEF-4E01-B2A1-5E90A8F8FB73}" type="presParOf" srcId="{A70BD58A-8546-4901-8158-CF3530DE7589}" destId="{DDDDE264-59D4-4A4A-A113-9734F22CACB2}" srcOrd="8" destOrd="0" presId="urn:microsoft.com/office/officeart/2005/8/layout/cycle8"/>
    <dgm:cxn modelId="{10A8FAA1-BD2A-4BF6-9662-70F38CA65F61}" type="presParOf" srcId="{A70BD58A-8546-4901-8158-CF3530DE7589}" destId="{B0733926-B83C-41FE-9609-B80F0598CEF5}" srcOrd="9" destOrd="0" presId="urn:microsoft.com/office/officeart/2005/8/layout/cycle8"/>
    <dgm:cxn modelId="{04CFB359-BD24-4300-B844-A7CE73408CA5}" type="presParOf" srcId="{A70BD58A-8546-4901-8158-CF3530DE7589}" destId="{B1E505DF-D410-4E36-975A-B1216D5CE9A5}" srcOrd="10" destOrd="0" presId="urn:microsoft.com/office/officeart/2005/8/layout/cycle8"/>
    <dgm:cxn modelId="{99942F17-8089-4EC9-A259-B130B629398E}" type="presParOf" srcId="{A70BD58A-8546-4901-8158-CF3530DE7589}" destId="{2BF43161-B245-42E7-8A54-276B23B99AB2}" srcOrd="11" destOrd="0" presId="urn:microsoft.com/office/officeart/2005/8/layout/cycle8"/>
    <dgm:cxn modelId="{90ED79D7-DB06-4F68-BFC7-4434F1C656BD}" type="presParOf" srcId="{A70BD58A-8546-4901-8158-CF3530DE7589}" destId="{AF208CBB-2C2F-4C35-A0BC-CAC66BBCE862}" srcOrd="12" destOrd="0" presId="urn:microsoft.com/office/officeart/2005/8/layout/cycle8"/>
    <dgm:cxn modelId="{A2159A51-C5B7-48A8-99A3-B100F2171AF4}" type="presParOf" srcId="{A70BD58A-8546-4901-8158-CF3530DE7589}" destId="{6F660E1F-1E35-4A2B-AC71-9EBA6B22FAAA}" srcOrd="13" destOrd="0" presId="urn:microsoft.com/office/officeart/2005/8/layout/cycle8"/>
    <dgm:cxn modelId="{9D9B0928-52B1-4351-9937-3ACF1204FB52}" type="presParOf" srcId="{A70BD58A-8546-4901-8158-CF3530DE7589}" destId="{14D135DF-B91B-4CDC-B245-717530CDB7F0}" srcOrd="14" destOrd="0" presId="urn:microsoft.com/office/officeart/2005/8/layout/cycle8"/>
    <dgm:cxn modelId="{86F08187-06E0-4973-9827-B76EFFB6F110}" type="presParOf" srcId="{A70BD58A-8546-4901-8158-CF3530DE7589}" destId="{E8439AA7-580E-47FA-973A-9BEF8148B2FA}" srcOrd="15" destOrd="0" presId="urn:microsoft.com/office/officeart/2005/8/layout/cycle8"/>
    <dgm:cxn modelId="{04DC8C47-0F05-4516-9CF1-1386BCD0A294}" type="presParOf" srcId="{A70BD58A-8546-4901-8158-CF3530DE7589}" destId="{FCB4A2DC-5FF9-428F-AA9A-83797E0DFC01}" srcOrd="16" destOrd="0" presId="urn:microsoft.com/office/officeart/2005/8/layout/cycle8"/>
    <dgm:cxn modelId="{71CA0731-AC24-43B2-89B9-78F4CEFE54DC}" type="presParOf" srcId="{A70BD58A-8546-4901-8158-CF3530DE7589}" destId="{423206CC-019D-41E2-8026-C734DFAF550E}" srcOrd="17" destOrd="0" presId="urn:microsoft.com/office/officeart/2005/8/layout/cycle8"/>
    <dgm:cxn modelId="{8CDB878C-956F-4196-94AF-C274ABA2438B}" type="presParOf" srcId="{A70BD58A-8546-4901-8158-CF3530DE7589}" destId="{7D039243-DCB1-4B64-A415-7924717B151F}" srcOrd="18" destOrd="0" presId="urn:microsoft.com/office/officeart/2005/8/layout/cycle8"/>
    <dgm:cxn modelId="{D58C2A14-8383-4D6C-9C5E-DA92E2F71082}" type="presParOf" srcId="{A70BD58A-8546-4901-8158-CF3530DE7589}" destId="{03F664AE-BB39-4BFB-B345-DADA4CC6A92B}" srcOrd="19" destOrd="0" presId="urn:microsoft.com/office/officeart/2005/8/layout/cycle8"/>
    <dgm:cxn modelId="{E4CAE75C-F995-4BD4-91D1-3D718BD30BD0}" type="presParOf" srcId="{A70BD58A-8546-4901-8158-CF3530DE7589}" destId="{08752618-560A-451D-91CD-510C5A85B05C}" srcOrd="20" destOrd="0" presId="urn:microsoft.com/office/officeart/2005/8/layout/cycle8"/>
    <dgm:cxn modelId="{12DA3740-DE77-499B-9279-A990C46F8FB5}" type="presParOf" srcId="{A70BD58A-8546-4901-8158-CF3530DE7589}" destId="{49677C82-03B3-4F1B-BAEE-B58F77B336BA}" srcOrd="21" destOrd="0" presId="urn:microsoft.com/office/officeart/2005/8/layout/cycle8"/>
    <dgm:cxn modelId="{C1619196-94DC-4287-A654-DB7EB8D0BEE6}" type="presParOf" srcId="{A70BD58A-8546-4901-8158-CF3530DE7589}" destId="{DA3AC2A9-A832-4FBF-94D2-3252C3B26231}" srcOrd="22" destOrd="0" presId="urn:microsoft.com/office/officeart/2005/8/layout/cycle8"/>
    <dgm:cxn modelId="{78868329-110F-4F77-ACCB-141168BCBE9D}" type="presParOf" srcId="{A70BD58A-8546-4901-8158-CF3530DE7589}" destId="{2C72AD2F-539A-46D2-BBD5-8F8C2228E90D}" srcOrd="23" destOrd="0" presId="urn:microsoft.com/office/officeart/2005/8/layout/cycle8"/>
    <dgm:cxn modelId="{CA29B6CC-C2E7-4762-BE68-42CC9261B3D6}" type="presParOf" srcId="{A70BD58A-8546-4901-8158-CF3530DE7589}" destId="{BDB50123-4A61-419B-B431-474FC97C2E19}" srcOrd="24" destOrd="0" presId="urn:microsoft.com/office/officeart/2005/8/layout/cycle8"/>
    <dgm:cxn modelId="{CDABAD9B-24D2-4EC9-B20F-12FF04DCF93D}" type="presParOf" srcId="{A70BD58A-8546-4901-8158-CF3530DE7589}" destId="{46A8F403-150D-4372-B844-EE2C31296C36}" srcOrd="25" destOrd="0" presId="urn:microsoft.com/office/officeart/2005/8/layout/cycle8"/>
    <dgm:cxn modelId="{F294DE08-F251-4FDD-B3AB-00D8FC24A1A7}" type="presParOf" srcId="{A70BD58A-8546-4901-8158-CF3530DE7589}" destId="{6F6FC819-6A07-45F0-847F-353C48030733}" srcOrd="26" destOrd="0" presId="urn:microsoft.com/office/officeart/2005/8/layout/cycle8"/>
    <dgm:cxn modelId="{93D9ECE1-BD24-485B-85EE-97008DF8A56A}" type="presParOf" srcId="{A70BD58A-8546-4901-8158-CF3530DE7589}" destId="{5C29BCA4-21BD-410F-A7E2-7CB62348AF67}" srcOrd="27" destOrd="0" presId="urn:microsoft.com/office/officeart/2005/8/layout/cycle8"/>
    <dgm:cxn modelId="{1E41A7F5-FA87-4688-B750-17F05744ED2C}" type="presParOf" srcId="{A70BD58A-8546-4901-8158-CF3530DE7589}" destId="{8BBD68B8-BE18-4EA1-8FF0-337DDB0D09B4}" srcOrd="28" destOrd="0" presId="urn:microsoft.com/office/officeart/2005/8/layout/cycle8"/>
    <dgm:cxn modelId="{F7EC3D4A-BE57-43AC-A9E4-353D3E0EFC5D}" type="presParOf" srcId="{A70BD58A-8546-4901-8158-CF3530DE7589}" destId="{83A47A91-5ECC-4F3F-8219-18149E4365CA}" srcOrd="29" destOrd="0" presId="urn:microsoft.com/office/officeart/2005/8/layout/cycle8"/>
    <dgm:cxn modelId="{2544E4A0-9772-475D-92C6-84A821F05AC9}" type="presParOf" srcId="{A70BD58A-8546-4901-8158-CF3530DE7589}" destId="{66755133-BA73-45B0-8C01-EE7568A791CA}" srcOrd="30" destOrd="0" presId="urn:microsoft.com/office/officeart/2005/8/layout/cycle8"/>
    <dgm:cxn modelId="{E5A0FD8C-DC38-4EC8-8BBC-3066281F75A1}" type="presParOf" srcId="{A70BD58A-8546-4901-8158-CF3530DE7589}" destId="{5F1D6E9D-4A6E-4DD7-A767-C361F92DF74F}" srcOrd="31" destOrd="0" presId="urn:microsoft.com/office/officeart/2005/8/layout/cycle8"/>
    <dgm:cxn modelId="{4D2D89F6-C21B-452B-BEF1-E992169A4590}" type="presParOf" srcId="{A70BD58A-8546-4901-8158-CF3530DE7589}" destId="{C83BE79D-641B-402D-808D-DCD062EA6C55}" srcOrd="32" destOrd="0" presId="urn:microsoft.com/office/officeart/2005/8/layout/cycle8"/>
    <dgm:cxn modelId="{CD2F721B-60D2-470C-9DBB-73569AA078F0}" type="presParOf" srcId="{A70BD58A-8546-4901-8158-CF3530DE7589}" destId="{B37B79EB-B0B8-4FD6-9E23-B0B19D70BAC7}" srcOrd="33" destOrd="0" presId="urn:microsoft.com/office/officeart/2005/8/layout/cycle8"/>
    <dgm:cxn modelId="{8E32326B-6D60-4E2C-942D-FE4CE9EAF10C}" type="presParOf" srcId="{A70BD58A-8546-4901-8158-CF3530DE7589}" destId="{4C5198A8-C6C8-4DFE-A4EE-3D2C55415554}"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796C3-4515-43AA-818B-2FD7A04BC838}">
      <dsp:nvSpPr>
        <dsp:cNvPr id="0" name=""/>
        <dsp:cNvSpPr/>
      </dsp:nvSpPr>
      <dsp:spPr>
        <a:xfrm>
          <a:off x="2130344" y="277363"/>
          <a:ext cx="3819427" cy="3819427"/>
        </a:xfrm>
        <a:prstGeom prst="pie">
          <a:avLst>
            <a:gd name="adj1" fmla="val 16200000"/>
            <a:gd name="adj2" fmla="val 19285716"/>
          </a:avLst>
        </a:prstGeom>
        <a:solidFill>
          <a:schemeClr val="accent4">
            <a:lumMod val="75000"/>
          </a:schemeClr>
        </a:solidFill>
        <a:ln>
          <a:solidFill>
            <a:schemeClr val="tx1"/>
          </a:solid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Set water quality standards</a:t>
          </a:r>
        </a:p>
      </dsp:txBody>
      <dsp:txXfrm>
        <a:off x="4136907" y="632024"/>
        <a:ext cx="909387" cy="727509"/>
      </dsp:txXfrm>
    </dsp:sp>
    <dsp:sp modelId="{5D238010-FB7D-41EF-BE24-9D0C44AB3F5C}">
      <dsp:nvSpPr>
        <dsp:cNvPr id="0" name=""/>
        <dsp:cNvSpPr/>
      </dsp:nvSpPr>
      <dsp:spPr>
        <a:xfrm>
          <a:off x="2179451" y="338746"/>
          <a:ext cx="3819427" cy="3819427"/>
        </a:xfrm>
        <a:prstGeom prst="pie">
          <a:avLst>
            <a:gd name="adj1" fmla="val 19285716"/>
            <a:gd name="adj2" fmla="val 771428"/>
          </a:avLst>
        </a:prstGeom>
        <a:solidFill>
          <a:schemeClr val="accent6">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Monitor water quality</a:t>
          </a:r>
        </a:p>
      </dsp:txBody>
      <dsp:txXfrm>
        <a:off x="4773478" y="1723289"/>
        <a:ext cx="1045795" cy="636571"/>
      </dsp:txXfrm>
    </dsp:sp>
    <dsp:sp modelId="{DDDDE264-59D4-4A4A-A113-9734F22CACB2}">
      <dsp:nvSpPr>
        <dsp:cNvPr id="0" name=""/>
        <dsp:cNvSpPr/>
      </dsp:nvSpPr>
      <dsp:spPr>
        <a:xfrm>
          <a:off x="2161718" y="416044"/>
          <a:ext cx="3819427" cy="3819427"/>
        </a:xfrm>
        <a:prstGeom prst="pie">
          <a:avLst>
            <a:gd name="adj1" fmla="val 771428"/>
            <a:gd name="adj2" fmla="val 3857143"/>
          </a:avLst>
        </a:prstGeom>
        <a:solidFill>
          <a:schemeClr val="accent6">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Determine pollution problems</a:t>
          </a:r>
        </a:p>
      </dsp:txBody>
      <dsp:txXfrm>
        <a:off x="4614335" y="2678145"/>
        <a:ext cx="909387" cy="704775"/>
      </dsp:txXfrm>
    </dsp:sp>
    <dsp:sp modelId="{AF208CBB-2C2F-4C35-A0BC-CAC66BBCE862}">
      <dsp:nvSpPr>
        <dsp:cNvPr id="0" name=""/>
        <dsp:cNvSpPr/>
      </dsp:nvSpPr>
      <dsp:spPr>
        <a:xfrm>
          <a:off x="2090785" y="422417"/>
          <a:ext cx="3819427" cy="3819427"/>
        </a:xfrm>
        <a:prstGeom prst="pie">
          <a:avLst>
            <a:gd name="adj1" fmla="val 3857226"/>
            <a:gd name="adj2" fmla="val 6942858"/>
          </a:avLst>
        </a:prstGeom>
        <a:solidFill>
          <a:schemeClr val="accent5">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Establish restoration goals (TMDLs)</a:t>
          </a:r>
        </a:p>
      </dsp:txBody>
      <dsp:txXfrm>
        <a:off x="3557173" y="3423396"/>
        <a:ext cx="886652" cy="636571"/>
      </dsp:txXfrm>
    </dsp:sp>
    <dsp:sp modelId="{FCB4A2DC-5FF9-428F-AA9A-83797E0DFC01}">
      <dsp:nvSpPr>
        <dsp:cNvPr id="0" name=""/>
        <dsp:cNvSpPr/>
      </dsp:nvSpPr>
      <dsp:spPr>
        <a:xfrm>
          <a:off x="2019853" y="416044"/>
          <a:ext cx="3819427" cy="3819427"/>
        </a:xfrm>
        <a:prstGeom prst="pie">
          <a:avLst>
            <a:gd name="adj1" fmla="val 6942858"/>
            <a:gd name="adj2" fmla="val 10028574"/>
          </a:avLst>
        </a:prstGeom>
        <a:solidFill>
          <a:schemeClr val="accent5">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Work with community leaders</a:t>
          </a:r>
        </a:p>
      </dsp:txBody>
      <dsp:txXfrm>
        <a:off x="2477275" y="2678145"/>
        <a:ext cx="909387" cy="704775"/>
      </dsp:txXfrm>
    </dsp:sp>
    <dsp:sp modelId="{08752618-560A-451D-91CD-510C5A85B05C}">
      <dsp:nvSpPr>
        <dsp:cNvPr id="0" name=""/>
        <dsp:cNvSpPr/>
      </dsp:nvSpPr>
      <dsp:spPr>
        <a:xfrm>
          <a:off x="2002120" y="338746"/>
          <a:ext cx="3819427" cy="3819427"/>
        </a:xfrm>
        <a:prstGeom prst="pie">
          <a:avLst>
            <a:gd name="adj1" fmla="val 10028574"/>
            <a:gd name="adj2" fmla="val 13114284"/>
          </a:avLst>
        </a:prstGeom>
        <a:solidFill>
          <a:schemeClr val="accent1">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Develop and implement restoration plans (BMAPs)</a:t>
          </a:r>
        </a:p>
      </dsp:txBody>
      <dsp:txXfrm>
        <a:off x="2181724" y="1723289"/>
        <a:ext cx="1045795" cy="636571"/>
      </dsp:txXfrm>
    </dsp:sp>
    <dsp:sp modelId="{BDB50123-4A61-419B-B431-474FC97C2E19}">
      <dsp:nvSpPr>
        <dsp:cNvPr id="0" name=""/>
        <dsp:cNvSpPr/>
      </dsp:nvSpPr>
      <dsp:spPr>
        <a:xfrm>
          <a:off x="2051227" y="277363"/>
          <a:ext cx="3819427" cy="3819427"/>
        </a:xfrm>
        <a:prstGeom prst="pie">
          <a:avLst>
            <a:gd name="adj1" fmla="val 13114284"/>
            <a:gd name="adj2" fmla="val 1620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Measure success and adapt</a:t>
          </a:r>
        </a:p>
      </dsp:txBody>
      <dsp:txXfrm>
        <a:off x="2954703" y="632024"/>
        <a:ext cx="909387" cy="727509"/>
      </dsp:txXfrm>
    </dsp:sp>
    <dsp:sp modelId="{8BBD68B8-BE18-4EA1-8FF0-337DDB0D09B4}">
      <dsp:nvSpPr>
        <dsp:cNvPr id="0" name=""/>
        <dsp:cNvSpPr/>
      </dsp:nvSpPr>
      <dsp:spPr>
        <a:xfrm>
          <a:off x="1893713" y="40922"/>
          <a:ext cx="4292308" cy="4292308"/>
        </a:xfrm>
        <a:prstGeom prst="circularArrow">
          <a:avLst>
            <a:gd name="adj1" fmla="val 5085"/>
            <a:gd name="adj2" fmla="val 327528"/>
            <a:gd name="adj3" fmla="val 18957827"/>
            <a:gd name="adj4" fmla="val 16200343"/>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A47A91-5ECC-4F3F-8219-18149E4365CA}">
      <dsp:nvSpPr>
        <dsp:cNvPr id="0" name=""/>
        <dsp:cNvSpPr/>
      </dsp:nvSpPr>
      <dsp:spPr>
        <a:xfrm>
          <a:off x="1943128" y="102577"/>
          <a:ext cx="4292308" cy="4292308"/>
        </a:xfrm>
        <a:prstGeom prst="circularArrow">
          <a:avLst>
            <a:gd name="adj1" fmla="val 5085"/>
            <a:gd name="adj2" fmla="val 327528"/>
            <a:gd name="adj3" fmla="val 443744"/>
            <a:gd name="adj4" fmla="val 19285776"/>
            <a:gd name="adj5" fmla="val 5932"/>
          </a:avLst>
        </a:prstGeom>
        <a:solidFill>
          <a:schemeClr val="accent4">
            <a:hueOff val="1732615"/>
            <a:satOff val="-7995"/>
            <a:lumOff val="294"/>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6755133-BA73-45B0-8C01-EE7568A791CA}">
      <dsp:nvSpPr>
        <dsp:cNvPr id="0" name=""/>
        <dsp:cNvSpPr/>
      </dsp:nvSpPr>
      <dsp:spPr>
        <a:xfrm>
          <a:off x="1925333" y="179696"/>
          <a:ext cx="4292308" cy="4292308"/>
        </a:xfrm>
        <a:prstGeom prst="circularArrow">
          <a:avLst>
            <a:gd name="adj1" fmla="val 5085"/>
            <a:gd name="adj2" fmla="val 327528"/>
            <a:gd name="adj3" fmla="val 3529100"/>
            <a:gd name="adj4" fmla="val 770764"/>
            <a:gd name="adj5" fmla="val 5932"/>
          </a:avLst>
        </a:prstGeom>
        <a:solidFill>
          <a:schemeClr val="accent4">
            <a:hueOff val="3465231"/>
            <a:satOff val="-15989"/>
            <a:lumOff val="588"/>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1D6E9D-4A6E-4DD7-A767-C361F92DF74F}">
      <dsp:nvSpPr>
        <dsp:cNvPr id="0" name=""/>
        <dsp:cNvSpPr/>
      </dsp:nvSpPr>
      <dsp:spPr>
        <a:xfrm>
          <a:off x="1854345" y="185877"/>
          <a:ext cx="4292308" cy="4292308"/>
        </a:xfrm>
        <a:prstGeom prst="circularArrow">
          <a:avLst>
            <a:gd name="adj1" fmla="val 5085"/>
            <a:gd name="adj2" fmla="val 327528"/>
            <a:gd name="adj3" fmla="val 6615046"/>
            <a:gd name="adj4" fmla="val 3857426"/>
            <a:gd name="adj5" fmla="val 5932"/>
          </a:avLst>
        </a:prstGeom>
        <a:solidFill>
          <a:schemeClr val="accent4">
            <a:hueOff val="5197846"/>
            <a:satOff val="-23984"/>
            <a:lumOff val="883"/>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3BE79D-641B-402D-808D-DCD062EA6C55}">
      <dsp:nvSpPr>
        <dsp:cNvPr id="0" name=""/>
        <dsp:cNvSpPr/>
      </dsp:nvSpPr>
      <dsp:spPr>
        <a:xfrm>
          <a:off x="1783357" y="179696"/>
          <a:ext cx="4292308" cy="4292308"/>
        </a:xfrm>
        <a:prstGeom prst="circularArrow">
          <a:avLst>
            <a:gd name="adj1" fmla="val 5085"/>
            <a:gd name="adj2" fmla="val 327528"/>
            <a:gd name="adj3" fmla="val 9701707"/>
            <a:gd name="adj4" fmla="val 6943371"/>
            <a:gd name="adj5" fmla="val 5932"/>
          </a:avLst>
        </a:prstGeom>
        <a:solidFill>
          <a:schemeClr val="accent4">
            <a:hueOff val="6930461"/>
            <a:satOff val="-31979"/>
            <a:lumOff val="1177"/>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37B79EB-B0B8-4FD6-9E23-B0B19D70BAC7}">
      <dsp:nvSpPr>
        <dsp:cNvPr id="0" name=""/>
        <dsp:cNvSpPr/>
      </dsp:nvSpPr>
      <dsp:spPr>
        <a:xfrm>
          <a:off x="1765561" y="102577"/>
          <a:ext cx="4292308" cy="4292308"/>
        </a:xfrm>
        <a:prstGeom prst="circularArrow">
          <a:avLst>
            <a:gd name="adj1" fmla="val 5085"/>
            <a:gd name="adj2" fmla="val 327528"/>
            <a:gd name="adj3" fmla="val 12786695"/>
            <a:gd name="adj4" fmla="val 10028727"/>
            <a:gd name="adj5" fmla="val 5932"/>
          </a:avLst>
        </a:prstGeom>
        <a:solidFill>
          <a:schemeClr val="accent4">
            <a:hueOff val="8663077"/>
            <a:satOff val="-39973"/>
            <a:lumOff val="1471"/>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C5198A8-C6C8-4DFE-A4EE-3D2C55415554}">
      <dsp:nvSpPr>
        <dsp:cNvPr id="0" name=""/>
        <dsp:cNvSpPr/>
      </dsp:nvSpPr>
      <dsp:spPr>
        <a:xfrm>
          <a:off x="1814977" y="40922"/>
          <a:ext cx="4292308" cy="4292308"/>
        </a:xfrm>
        <a:prstGeom prst="circularArrow">
          <a:avLst>
            <a:gd name="adj1" fmla="val 5085"/>
            <a:gd name="adj2" fmla="val 327528"/>
            <a:gd name="adj3" fmla="val 15872129"/>
            <a:gd name="adj4" fmla="val 13114645"/>
            <a:gd name="adj5" fmla="val 5932"/>
          </a:avLst>
        </a:prstGeom>
        <a:solidFill>
          <a:schemeClr val="accent4">
            <a:hueOff val="10395692"/>
            <a:satOff val="-47968"/>
            <a:lumOff val="17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898102" y="0"/>
            <a:ext cx="2982119"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4/14/2017</a:t>
            </a:fld>
            <a:endParaRPr lang="en-US" dirty="0"/>
          </a:p>
        </p:txBody>
      </p:sp>
      <p:sp>
        <p:nvSpPr>
          <p:cNvPr id="4" name="Footer Placeholder 3"/>
          <p:cNvSpPr>
            <a:spLocks noGrp="1"/>
          </p:cNvSpPr>
          <p:nvPr>
            <p:ph type="ftr" sz="quarter" idx="2"/>
          </p:nvPr>
        </p:nvSpPr>
        <p:spPr>
          <a:xfrm>
            <a:off x="0" y="8829967"/>
            <a:ext cx="2982119"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4/14/2017</a:t>
            </a:fld>
            <a:endParaRPr lang="en-US" dirty="0"/>
          </a:p>
        </p:txBody>
      </p:sp>
      <p:sp>
        <p:nvSpPr>
          <p:cNvPr id="4" name="Slide Image Placeholder 3"/>
          <p:cNvSpPr>
            <a:spLocks noGrp="1" noRot="1" noChangeAspect="1"/>
          </p:cNvSpPr>
          <p:nvPr>
            <p:ph type="sldImg" idx="2"/>
          </p:nvPr>
        </p:nvSpPr>
        <p:spPr>
          <a:xfrm>
            <a:off x="1349375" y="1162050"/>
            <a:ext cx="418306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9"/>
            <a:ext cx="2982119"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1613249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778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6012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7823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7744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6108A651-2E55-4530-A893-8AC8FCED064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53781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111125"/>
            <a:ext cx="7242175" cy="5432425"/>
          </a:xfrm>
        </p:spPr>
      </p:sp>
      <p:sp>
        <p:nvSpPr>
          <p:cNvPr id="3" name="Notes Placeholder 2"/>
          <p:cNvSpPr>
            <a:spLocks noGrp="1"/>
          </p:cNvSpPr>
          <p:nvPr>
            <p:ph type="body" idx="1"/>
          </p:nvPr>
        </p:nvSpPr>
        <p:spPr>
          <a:xfrm>
            <a:off x="0" y="5543839"/>
            <a:ext cx="9296400" cy="795229"/>
          </a:xfrm>
        </p:spPr>
        <p:txBody>
          <a:bodyPr>
            <a:normAutofit fontScale="85000" lnSpcReduction="10000"/>
          </a:bodyPr>
          <a:lstStyle/>
          <a:p>
            <a:r>
              <a:rPr lang="en-US" dirty="0"/>
              <a:t>This cartoon describes the NSILT process. The nitrogen</a:t>
            </a:r>
            <a:r>
              <a:rPr lang="en-US" baseline="0" dirty="0"/>
              <a:t> source categories are listed at the top; each with its own input into the environment obtained from current land use and other sources of info. The processes listed in the brown bar describe the attenuation or how different processes uptake, remove or impede the movement of N in the subsurface.  We use information from published research investigations in Florida wherever available for the studied BMAP area. If local info is not available we will use published reports from other areas with similar hydrogeologic characteristics.  For our estimates of N loading to groundwater, we are interested in the bar labeled “Leaching of Non-attenuated N”. This is the nitrogen which is not utilized by the environment and has the potential to reach ground water.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274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Here is the BMAP area and </a:t>
            </a:r>
            <a:r>
              <a:rPr lang="en-US" baseline="0" dirty="0"/>
              <a:t>associated recharge rates to the Upper </a:t>
            </a:r>
            <a:r>
              <a:rPr lang="en-US" baseline="0" dirty="0" err="1"/>
              <a:t>Floridan</a:t>
            </a:r>
            <a:r>
              <a:rPr lang="en-US" baseline="0" dirty="0"/>
              <a:t> Aquifer. As you can see, the majority of the area has high recharge with over 10 inches of water every year infiltrating to the ground water.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Arial" pitchFamily="34" charset="0"/>
              </a:rPr>
              <a:t>Recharge layer from FNAI/ Advanced Geospatial Inc. (based on FAVA layer developed by FGS) and USGS 2002 Recharge layer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539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7113" y="111125"/>
            <a:ext cx="7242175" cy="5432425"/>
          </a:xfrm>
        </p:spPr>
      </p:sp>
      <p:sp>
        <p:nvSpPr>
          <p:cNvPr id="3" name="Notes Placeholder 2"/>
          <p:cNvSpPr>
            <a:spLocks noGrp="1"/>
          </p:cNvSpPr>
          <p:nvPr>
            <p:ph type="body" idx="1"/>
          </p:nvPr>
        </p:nvSpPr>
        <p:spPr>
          <a:xfrm>
            <a:off x="0" y="5543839"/>
            <a:ext cx="9296400" cy="795229"/>
          </a:xfrm>
        </p:spPr>
        <p:txBody>
          <a:bodyPr>
            <a:normAutofit lnSpcReduction="10000"/>
          </a:bodyPr>
          <a:lstStyle/>
          <a:p>
            <a:r>
              <a:rPr lang="en-US" dirty="0"/>
              <a:t>This is a cartoon describing our process. The nitrogen</a:t>
            </a:r>
            <a:r>
              <a:rPr lang="en-US" baseline="0" dirty="0"/>
              <a:t> source categories are listed in the top; each with its own input into the environment. The processes listed in the brown bar describe the attenuation or how the environment is able to process and take up nitrogen. For our estimates, we are interested in the bar labeled “Leaching of Non-attenuated N”. This is the nitrogen which is not utilized by the environment and has the potential to reach ground water.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985FAB-454F-47DB-8132-91E7A8CF1D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3765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E7C2B-499E-4E07-A89B-49174795A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599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31</a:t>
            </a:fld>
            <a:endParaRPr lang="en-US"/>
          </a:p>
        </p:txBody>
      </p:sp>
    </p:spTree>
    <p:extLst>
      <p:ext uri="{BB962C8B-B14F-4D97-AF65-F5344CB8AC3E}">
        <p14:creationId xmlns:p14="http://schemas.microsoft.com/office/powerpoint/2010/main" val="646430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025698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a:xfrm>
            <a:off x="0" y="5630863"/>
            <a:ext cx="9296400" cy="70820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atmospheric deposition, we rely on a nationwide model developed by EPA called the TDEP. This approach relies on data from monitoring stations as well as other atmospheric models. At the recommendation of the developers, the model results used included data from 2011 to 2013.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33</a:t>
            </a:fld>
            <a:endParaRPr lang="en-US"/>
          </a:p>
        </p:txBody>
      </p:sp>
    </p:spTree>
    <p:extLst>
      <p:ext uri="{BB962C8B-B14F-4D97-AF65-F5344CB8AC3E}">
        <p14:creationId xmlns:p14="http://schemas.microsoft.com/office/powerpoint/2010/main" val="3400670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80963"/>
            <a:ext cx="7018337" cy="526573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Wastewater treatment facilities are required to report various nutrient and flow data as part of their permits for operating. We use this data to estimate the input from these facilities to the land surface using the total nitrogen in the effluent as well as the actual flow rate from each facility. If nitrate data is available, but not total nitrogen, then the nitrate concentrations are projected to total nitrogen based on a 2009 DEP study.  The estimated input to the land surface is separated based on the type of effluent treatment: rapid infiltration basins (RIBs), absorption fields, </a:t>
            </a:r>
            <a:r>
              <a:rPr lang="en-US" baseline="0" dirty="0" err="1"/>
              <a:t>sprayfield</a:t>
            </a:r>
            <a:r>
              <a:rPr lang="en-US" baseline="0" dirty="0"/>
              <a:t> or reuse.</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34</a:t>
            </a:fld>
            <a:endParaRPr lang="en-US"/>
          </a:p>
        </p:txBody>
      </p:sp>
    </p:spTree>
    <p:extLst>
      <p:ext uri="{BB962C8B-B14F-4D97-AF65-F5344CB8AC3E}">
        <p14:creationId xmlns:p14="http://schemas.microsoft.com/office/powerpoint/2010/main" val="429939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9825" y="79375"/>
            <a:ext cx="7018338" cy="5265738"/>
          </a:xfrm>
        </p:spPr>
      </p:sp>
      <p:sp>
        <p:nvSpPr>
          <p:cNvPr id="3" name="Notes Placeholder 2"/>
          <p:cNvSpPr>
            <a:spLocks noGrp="1"/>
          </p:cNvSpPr>
          <p:nvPr>
            <p:ph type="body" idx="1"/>
          </p:nvPr>
        </p:nvSpPr>
        <p:spPr>
          <a:xfrm>
            <a:off x="0" y="5345639"/>
            <a:ext cx="9296400" cy="993429"/>
          </a:xfrm>
        </p:spPr>
        <p:txBody>
          <a:bodyPr/>
          <a:lstStyle/>
          <a:p>
            <a:r>
              <a:rPr lang="en-US" dirty="0"/>
              <a:t>The number of septic tanks within the contributing area is taken from the DOH’s Inventory. The effective</a:t>
            </a:r>
            <a:r>
              <a:rPr lang="en-US" baseline="0" dirty="0"/>
              <a:t> population in each county is estimated based on the number of people per occupied household (2010 US Census) and the amount of time an average person will spend at home in a given year (US Labor Statistics). </a:t>
            </a:r>
            <a:r>
              <a:rPr lang="en-US" dirty="0"/>
              <a:t>This data allows us to calculate the number of people using septic tanks and apply an annual N factor per person to estimate the input to land surface.</a:t>
            </a:r>
          </a:p>
          <a:p>
            <a:endParaRPr lang="en-US" dirty="0"/>
          </a:p>
        </p:txBody>
      </p:sp>
      <p:sp>
        <p:nvSpPr>
          <p:cNvPr id="4" name="Slide Number Placeholder 3"/>
          <p:cNvSpPr>
            <a:spLocks noGrp="1"/>
          </p:cNvSpPr>
          <p:nvPr>
            <p:ph type="sldNum" sz="quarter" idx="10"/>
          </p:nvPr>
        </p:nvSpPr>
        <p:spPr/>
        <p:txBody>
          <a:bodyPr/>
          <a:lstStyle/>
          <a:p>
            <a:fld id="{6108A651-2E55-4530-A893-8AC8FCED064A}" type="slidenum">
              <a:rPr lang="en-US" smtClean="0"/>
              <a:pPr/>
              <a:t>35</a:t>
            </a:fld>
            <a:endParaRPr lang="en-US"/>
          </a:p>
        </p:txBody>
      </p:sp>
    </p:spTree>
    <p:extLst>
      <p:ext uri="{BB962C8B-B14F-4D97-AF65-F5344CB8AC3E}">
        <p14:creationId xmlns:p14="http://schemas.microsoft.com/office/powerpoint/2010/main" val="3077376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Full county livestock populations are taken from the 2012 Census of Agriculture. We use land use percentages to take the full county data and use it to estimate the populations within the contributing boundary. </a:t>
            </a:r>
          </a:p>
          <a:p>
            <a:endParaRPr lang="en-US" dirty="0"/>
          </a:p>
          <a:p>
            <a:r>
              <a:rPr lang="en-US" dirty="0"/>
              <a:t>Dairies, poultry, and beef operations were assessed separately because they make up a significant portion of the livestock operations in the area.</a:t>
            </a:r>
          </a:p>
          <a:p>
            <a:endParaRPr lang="en-US" dirty="0"/>
          </a:p>
          <a:p>
            <a:r>
              <a:rPr lang="en-US" dirty="0"/>
              <a:t>*Beef cattle land use is determined using refined categories. </a:t>
            </a:r>
          </a:p>
        </p:txBody>
      </p:sp>
      <p:sp>
        <p:nvSpPr>
          <p:cNvPr id="4" name="Slide Number Placeholder 3"/>
          <p:cNvSpPr>
            <a:spLocks noGrp="1"/>
          </p:cNvSpPr>
          <p:nvPr>
            <p:ph type="sldNum" sz="quarter" idx="10"/>
          </p:nvPr>
        </p:nvSpPr>
        <p:spPr/>
        <p:txBody>
          <a:bodyPr/>
          <a:lstStyle/>
          <a:p>
            <a:fld id="{880E7C2B-499E-4E07-A89B-49174795A03D}" type="slidenum">
              <a:rPr lang="en-US" smtClean="0"/>
              <a:t>36</a:t>
            </a:fld>
            <a:endParaRPr lang="en-US"/>
          </a:p>
        </p:txBody>
      </p:sp>
    </p:spTree>
    <p:extLst>
      <p:ext uri="{BB962C8B-B14F-4D97-AF65-F5344CB8AC3E}">
        <p14:creationId xmlns:p14="http://schemas.microsoft.com/office/powerpoint/2010/main" val="1031123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3200" y="14288"/>
            <a:ext cx="6350000" cy="4762500"/>
          </a:xfrm>
        </p:spPr>
      </p:sp>
      <p:sp>
        <p:nvSpPr>
          <p:cNvPr id="3" name="Notes Placeholder 2"/>
          <p:cNvSpPr>
            <a:spLocks noGrp="1"/>
          </p:cNvSpPr>
          <p:nvPr>
            <p:ph type="body" idx="1"/>
          </p:nvPr>
        </p:nvSpPr>
        <p:spPr>
          <a:xfrm>
            <a:off x="0" y="4847209"/>
            <a:ext cx="9296400" cy="1811456"/>
          </a:xfrm>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calculate the land use percentages, we look at the land use for the entire county.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a:t>
            </a:r>
            <a:r>
              <a:rPr lang="en-US" baseline="0" dirty="0"/>
              <a:t> land use data for Suwannee County is used as an example. The same calculations were made for the other counties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total livestock land use acreage is a calculated for the entire county.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same calculation</a:t>
            </a:r>
            <a:r>
              <a:rPr lang="en-US" baseline="0" dirty="0"/>
              <a:t> is made for just the Middle Suwannee </a:t>
            </a:r>
            <a:r>
              <a:rPr lang="en-US" baseline="0" dirty="0" err="1"/>
              <a:t>sprinsgshed</a:t>
            </a:r>
            <a:r>
              <a:rPr lang="en-US" baseline="0" dirty="0"/>
              <a:t> which indicates that 86% of all the livestock lands in Suwannee County are also in the </a:t>
            </a:r>
            <a:r>
              <a:rPr lang="en-US" baseline="0" dirty="0" err="1"/>
              <a:t>Springshed</a:t>
            </a:r>
            <a:r>
              <a:rPr lang="en-US" baseline="0" dirty="0"/>
              <a:t> boundary.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76% of the Suwannee </a:t>
            </a:r>
            <a:r>
              <a:rPr lang="en-US" baseline="0" dirty="0"/>
              <a:t>County livestock lands are within the High recharge areas of the boundary.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10% of the Suwannee </a:t>
            </a:r>
            <a:r>
              <a:rPr lang="en-US" baseline="0" dirty="0"/>
              <a:t>County livestock lands are within the Medium recharge areas of the boundary.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37</a:t>
            </a:fld>
            <a:endParaRPr lang="en-US"/>
          </a:p>
        </p:txBody>
      </p:sp>
    </p:spTree>
    <p:extLst>
      <p:ext uri="{BB962C8B-B14F-4D97-AF65-F5344CB8AC3E}">
        <p14:creationId xmlns:p14="http://schemas.microsoft.com/office/powerpoint/2010/main" val="17335965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calculate the land use percentages, we look at the land use for the entire county. We extract the acreages of the land use categories which are likely to contain livestock animals. The total livestock land use acreage is a calculated for the entire county. The same calculation is made for just the BMAP boundary. </a:t>
            </a:r>
          </a:p>
          <a:p>
            <a:endParaRPr lang="en-US" dirty="0"/>
          </a:p>
          <a:p>
            <a:r>
              <a:rPr lang="en-US" dirty="0"/>
              <a:t>To calculate the total beef cattle and calf populations for the BMAP boundary, we take the total cattle number from the 2016 survey and subtract out the known dairy cattle. This gives us the total beef cattle. From there, we subtract out the beef COW population (given to us in the 2016 survey), in order to identify the remaining, assorted beef cattle. We subtract the calf number (35% of the total beef cattle population) from this remaining cattle category, to end up with the “other” beef cattle population; this includes bulls, steers, and heifers.</a:t>
            </a:r>
          </a:p>
          <a:p>
            <a:endParaRPr lang="en-US" dirty="0"/>
          </a:p>
          <a:p>
            <a:r>
              <a:rPr lang="en-US" dirty="0"/>
              <a:t>The land use percentage is applied to all 3 categories of beef cattle in order to estimate the populations within the BMAP boundary.</a:t>
            </a:r>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39</a:t>
            </a:fld>
            <a:endParaRPr lang="en-US"/>
          </a:p>
        </p:txBody>
      </p:sp>
    </p:spTree>
    <p:extLst>
      <p:ext uri="{BB962C8B-B14F-4D97-AF65-F5344CB8AC3E}">
        <p14:creationId xmlns:p14="http://schemas.microsoft.com/office/powerpoint/2010/main" val="2026550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generalized methodology, seen in the flowchart,</a:t>
            </a:r>
            <a:r>
              <a:rPr lang="en-US" sz="1200" kern="1200" baseline="0" dirty="0">
                <a:solidFill>
                  <a:schemeClr val="tx1"/>
                </a:solidFill>
                <a:effectLst/>
                <a:latin typeface="+mn-lt"/>
                <a:ea typeface="+mn-ea"/>
                <a:cs typeface="+mn-cs"/>
              </a:rPr>
              <a:t> for non-permitted dairies</a:t>
            </a:r>
            <a:r>
              <a:rPr lang="en-US" sz="1200" kern="1200" dirty="0">
                <a:solidFill>
                  <a:schemeClr val="tx1"/>
                </a:solidFill>
                <a:effectLst/>
                <a:latin typeface="+mn-lt"/>
                <a:ea typeface="+mn-ea"/>
                <a:cs typeface="+mn-cs"/>
              </a:rPr>
              <a:t>, assumes that all small dairies direct the waste water to a waste storage pond. From there, the liquid waste is applied to a </a:t>
            </a:r>
            <a:r>
              <a:rPr lang="en-US" sz="1200" kern="1200" dirty="0" err="1">
                <a:solidFill>
                  <a:schemeClr val="tx1"/>
                </a:solidFill>
                <a:effectLst/>
                <a:latin typeface="+mn-lt"/>
                <a:ea typeface="+mn-ea"/>
                <a:cs typeface="+mn-cs"/>
              </a:rPr>
              <a:t>sprayfield</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40</a:t>
            </a:fld>
            <a:endParaRPr lang="en-US"/>
          </a:p>
        </p:txBody>
      </p:sp>
    </p:spTree>
    <p:extLst>
      <p:ext uri="{BB962C8B-B14F-4D97-AF65-F5344CB8AC3E}">
        <p14:creationId xmlns:p14="http://schemas.microsoft.com/office/powerpoint/2010/main" val="3866105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of likely operating farms and ownership information reviewed by FDACS, who provided operational information (annual number of birds, litter and manure management practices (composting, spreading locally, sale and transport of manure off site)</a:t>
            </a:r>
          </a:p>
          <a:p>
            <a:r>
              <a:rPr lang="en-US" dirty="0"/>
              <a:t>Calculating input for farms based on amount of waste generated, N loss through storage and application practices, and attenuation associated with waste disposal options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Because each site has multiple rotations of birds during a year, we assume the average time on site is about 8 weeks (0.154 year). We included this “average cycle bird factor” to calculate the annual input from broiler chickens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all poultry operations, we accounted for nitrogen </a:t>
            </a:r>
            <a:r>
              <a:rPr lang="en-US" sz="1200" kern="1200" dirty="0" err="1">
                <a:solidFill>
                  <a:schemeClr val="tx1"/>
                </a:solidFill>
                <a:effectLst/>
                <a:latin typeface="+mn-lt"/>
                <a:ea typeface="+mn-ea"/>
                <a:cs typeface="+mn-cs"/>
              </a:rPr>
              <a:t>volatization</a:t>
            </a:r>
            <a:r>
              <a:rPr lang="en-US" sz="1200" kern="1200" dirty="0">
                <a:solidFill>
                  <a:schemeClr val="tx1"/>
                </a:solidFill>
                <a:effectLst/>
                <a:latin typeface="+mn-lt"/>
                <a:ea typeface="+mn-ea"/>
                <a:cs typeface="+mn-cs"/>
              </a:rPr>
              <a:t> during storage. We also assumed that 50% of the litter is sold to buyers outside of the BMAP boundary, therefore only 50% of the  Nitrogen from the total litter is input to land surface within our area of interest.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Based on Lafayette numbers of annual birds and number of houses and the 8-week period of residence, the average house contains 18,000 birds at a given time.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5BA0D75-F3BC-4B7F-8E70-7542679B06F8}" type="slidenum">
              <a:rPr lang="en-US" smtClean="0"/>
              <a:t>41</a:t>
            </a:fld>
            <a:endParaRPr lang="en-US"/>
          </a:p>
        </p:txBody>
      </p:sp>
    </p:spTree>
    <p:extLst>
      <p:ext uri="{BB962C8B-B14F-4D97-AF65-F5344CB8AC3E}">
        <p14:creationId xmlns:p14="http://schemas.microsoft.com/office/powerpoint/2010/main" val="38062407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identify irrigated acres we utilized</a:t>
            </a:r>
            <a:r>
              <a:rPr lang="en-US" baseline="0" dirty="0"/>
              <a:t> FDACS </a:t>
            </a:r>
            <a:r>
              <a:rPr lang="en-US" dirty="0"/>
              <a:t>Statewide Agricultural Irrigation Demand Irrigated Lands Geodatabase which is</a:t>
            </a:r>
            <a:r>
              <a:rPr lang="en-US" baseline="0" dirty="0"/>
              <a:t> a s</a:t>
            </a:r>
            <a:r>
              <a:rPr lang="en-US" dirty="0"/>
              <a:t>tatewide parcel-level GIS coverage that provides the estimated 2015 irrigated agricultural acreage by crop type - FSAID geodatabase includes crop irrigation and other agricultural water demand projections over the next 25 years, in five-year increments</a:t>
            </a:r>
          </a:p>
          <a:p>
            <a:endParaRPr lang="en-US" dirty="0"/>
          </a:p>
          <a:p>
            <a:r>
              <a:rPr lang="en-US" dirty="0"/>
              <a:t>Water Management District Land Use</a:t>
            </a:r>
          </a:p>
          <a:p>
            <a:endParaRPr lang="en-US" dirty="0"/>
          </a:p>
          <a:p>
            <a:r>
              <a:rPr lang="en-US" dirty="0"/>
              <a:t>USDA National Agricultural Statistics Survey </a:t>
            </a:r>
            <a:r>
              <a:rPr lang="en-US" dirty="0" err="1"/>
              <a:t>CropScape</a:t>
            </a:r>
            <a:r>
              <a:rPr lang="en-US" dirty="0"/>
              <a:t> 2015 Copland Data layer  -</a:t>
            </a:r>
            <a:r>
              <a:rPr lang="en-US" baseline="0" dirty="0"/>
              <a:t> is a </a:t>
            </a:r>
            <a:r>
              <a:rPr lang="en-US" dirty="0"/>
              <a:t>crop-specific land cover data layer created annually for the continental United States using satellite imagery and extensive agricultural ground truth.</a:t>
            </a:r>
          </a:p>
          <a:p>
            <a:pPr marL="171450" lvl="0" indent="-171450">
              <a:buFont typeface="Arial" panose="020B0604020202020204" pitchFamily="34" charset="0"/>
              <a:buChar char="•"/>
            </a:pPr>
            <a:endParaRPr lang="en-US" sz="1200" kern="1200" dirty="0">
              <a:solidFill>
                <a:srgbClr val="FF0000"/>
              </a:solidFill>
              <a:effectLst/>
              <a:latin typeface="+mn-lt"/>
              <a:ea typeface="+mn-ea"/>
              <a:cs typeface="+mn-cs"/>
            </a:endParaRPr>
          </a:p>
          <a:p>
            <a:pPr marL="171450" lvl="0" indent="-171450">
              <a:buFont typeface="Arial" panose="020B0604020202020204" pitchFamily="34" charset="0"/>
              <a:buChar char="•"/>
            </a:pPr>
            <a:r>
              <a:rPr lang="en-US" sz="1200" kern="1200" dirty="0">
                <a:solidFill>
                  <a:srgbClr val="FF0000"/>
                </a:solidFill>
                <a:effectLst/>
                <a:latin typeface="+mn-lt"/>
                <a:ea typeface="+mn-ea"/>
                <a:cs typeface="+mn-cs"/>
              </a:rPr>
              <a:t>The National Agricultural Statistics Survey (NASS) coverage called CROPSCAPE was </a:t>
            </a:r>
            <a:r>
              <a:rPr lang="en-US" sz="1200" kern="1200" dirty="0" err="1">
                <a:solidFill>
                  <a:srgbClr val="FF0000"/>
                </a:solidFill>
                <a:effectLst/>
                <a:latin typeface="+mn-lt"/>
                <a:ea typeface="+mn-ea"/>
                <a:cs typeface="+mn-cs"/>
              </a:rPr>
              <a:t>overlayed</a:t>
            </a:r>
            <a:r>
              <a:rPr lang="en-US" sz="1200" kern="1200" dirty="0">
                <a:solidFill>
                  <a:srgbClr val="FF0000"/>
                </a:solidFill>
                <a:effectLst/>
                <a:latin typeface="+mn-lt"/>
                <a:ea typeface="+mn-ea"/>
                <a:cs typeface="+mn-cs"/>
              </a:rPr>
              <a:t> with the unclassified crop types in order to identify potential crop types within these areas not identified by the FSAID ILG or WMD data. </a:t>
            </a:r>
          </a:p>
          <a:p>
            <a:pPr marL="628650" lvl="1" indent="-171450">
              <a:buFont typeface="Arial" panose="020B0604020202020204" pitchFamily="34" charset="0"/>
              <a:buChar char="•"/>
            </a:pPr>
            <a:r>
              <a:rPr lang="en-US" sz="1200" kern="1200" dirty="0">
                <a:solidFill>
                  <a:srgbClr val="FF0000"/>
                </a:solidFill>
                <a:effectLst/>
                <a:latin typeface="+mn-lt"/>
                <a:ea typeface="+mn-ea"/>
                <a:cs typeface="+mn-cs"/>
              </a:rPr>
              <a:t>A generalized crop application rate was estimated based on the average application rates of the crops identified within the unclassified crop areas of the merged FSAID ILG WMD land use coverage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a:t>
            </a:r>
            <a:r>
              <a:rPr lang="en-US" sz="1200" kern="1200" baseline="0" dirty="0">
                <a:solidFill>
                  <a:schemeClr val="tx1"/>
                </a:solidFill>
                <a:effectLst/>
                <a:latin typeface="+mn-lt"/>
                <a:ea typeface="+mn-ea"/>
                <a:cs typeface="+mn-cs"/>
              </a:rPr>
              <a:t> final merged coverage was created using a combination of sources. </a:t>
            </a:r>
          </a:p>
        </p:txBody>
      </p:sp>
      <p:sp>
        <p:nvSpPr>
          <p:cNvPr id="4" name="Slide Number Placeholder 3"/>
          <p:cNvSpPr>
            <a:spLocks noGrp="1"/>
          </p:cNvSpPr>
          <p:nvPr>
            <p:ph type="sldNum" sz="quarter" idx="10"/>
          </p:nvPr>
        </p:nvSpPr>
        <p:spPr/>
        <p:txBody>
          <a:bodyPr/>
          <a:lstStyle/>
          <a:p>
            <a:fld id="{880E7C2B-499E-4E07-A89B-49174795A03D}" type="slidenum">
              <a:rPr lang="en-US" smtClean="0"/>
              <a:t>42</a:t>
            </a:fld>
            <a:endParaRPr lang="en-US"/>
          </a:p>
        </p:txBody>
      </p:sp>
    </p:spTree>
    <p:extLst>
      <p:ext uri="{BB962C8B-B14F-4D97-AF65-F5344CB8AC3E}">
        <p14:creationId xmlns:p14="http://schemas.microsoft.com/office/powerpoint/2010/main" val="17539852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01600"/>
            <a:ext cx="6959600" cy="5219700"/>
          </a:xfrm>
        </p:spPr>
      </p:sp>
      <p:sp>
        <p:nvSpPr>
          <p:cNvPr id="3" name="Notes Placeholder 2"/>
          <p:cNvSpPr>
            <a:spLocks noGrp="1"/>
          </p:cNvSpPr>
          <p:nvPr>
            <p:ph type="body" idx="1"/>
          </p:nvPr>
        </p:nvSpPr>
        <p:spPr>
          <a:xfrm>
            <a:off x="0" y="5321703"/>
            <a:ext cx="9296400" cy="13369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Urban fertilizers includes fertilizer application for residential purposes, businesses, parks, etc. Golf course and sporting facility</a:t>
            </a:r>
            <a:r>
              <a:rPr lang="en-US" baseline="0" dirty="0"/>
              <a:t> fertilizer</a:t>
            </a:r>
            <a:r>
              <a:rPr lang="en-US" dirty="0"/>
              <a:t> use is estimated separately. Land areas were estimated based on property appraiser data. The amount of impervious and therefore not fertilized land area was calculated using county zoning laws, when available. The probability of fertilization was also taken into account based</a:t>
            </a:r>
            <a:r>
              <a:rPr lang="en-US" baseline="0" dirty="0"/>
              <a:t> on property value which has been identified as an indicator of fertilizer use by socioeconomic studies. </a:t>
            </a:r>
            <a:r>
              <a:rPr lang="en-US" dirty="0"/>
              <a:t>The remaining pervious surfaces are assumed to be fertilized at various rates which are derived from multiple SWFWMD studies.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this analysis, it was assumed that the owners of properties with greater than one acre of pervious land area would regularly apply fertilizer to no more than one acre.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0985FAB-454F-47DB-8132-91E7A8CF1DB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70769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dirty="0"/>
          </a:p>
        </p:txBody>
      </p:sp>
    </p:spTree>
    <p:extLst>
      <p:ext uri="{BB962C8B-B14F-4D97-AF65-F5344CB8AC3E}">
        <p14:creationId xmlns:p14="http://schemas.microsoft.com/office/powerpoint/2010/main" val="13917193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6050" y="39688"/>
            <a:ext cx="6464300" cy="4849812"/>
          </a:xfrm>
        </p:spPr>
      </p:sp>
      <p:sp>
        <p:nvSpPr>
          <p:cNvPr id="3" name="Notes Placeholder 2"/>
          <p:cNvSpPr>
            <a:spLocks noGrp="1"/>
          </p:cNvSpPr>
          <p:nvPr>
            <p:ph type="body" idx="1"/>
          </p:nvPr>
        </p:nvSpPr>
        <p:spPr>
          <a:xfrm>
            <a:off x="0" y="4889143"/>
            <a:ext cx="9296400" cy="1769521"/>
          </a:xfrm>
        </p:spPr>
        <p:txBody>
          <a:bodyPr/>
          <a:lstStyle/>
          <a:p>
            <a:r>
              <a:rPr lang="en-US" dirty="0"/>
              <a:t>Sports turfgrass includes</a:t>
            </a:r>
            <a:r>
              <a:rPr lang="en-US" baseline="0" dirty="0"/>
              <a:t> sporting facilities like baseball and football fields as well as golf courses. The acreage associated with sporting facilities was estimated based on an evaluation of PA </a:t>
            </a:r>
            <a:r>
              <a:rPr lang="en-US" baseline="0" dirty="0" err="1"/>
              <a:t>landuses</a:t>
            </a:r>
            <a:r>
              <a:rPr lang="en-US" baseline="0" dirty="0"/>
              <a:t> likely to contain these fields including schools, parks and recreational areas. The nitrogen application rate was estimated using the data for lawn service company fertilization practices (Urban Turfgrass Fertilizers slide).</a:t>
            </a:r>
          </a:p>
          <a:p>
            <a:endParaRPr lang="en-US" baseline="0" dirty="0"/>
          </a:p>
          <a:p>
            <a:r>
              <a:rPr lang="en-US" baseline="0" dirty="0"/>
              <a:t>Golf courses were estimated based on the acreage assessed by the PA offices. The fertilizer application rate is based on voluntary surveys completed by some of the golf course superintendents in the contributing area. For those golf courses which did not complete a survey, an average application rate of 3.24 </a:t>
            </a:r>
            <a:r>
              <a:rPr lang="en-US" baseline="0" dirty="0" err="1"/>
              <a:t>lb</a:t>
            </a:r>
            <a:r>
              <a:rPr lang="en-US" baseline="0" dirty="0"/>
              <a:t>-N/1,000 </a:t>
            </a:r>
            <a:r>
              <a:rPr lang="en-US" baseline="0" dirty="0" err="1"/>
              <a:t>sq</a:t>
            </a:r>
            <a:r>
              <a:rPr lang="en-US" baseline="0" dirty="0"/>
              <a:t> </a:t>
            </a:r>
            <a:r>
              <a:rPr lang="en-US" baseline="0" dirty="0" err="1"/>
              <a:t>ft</a:t>
            </a:r>
            <a:r>
              <a:rPr lang="en-US" baseline="0" dirty="0"/>
              <a:t> was estimated; an average application rate. In total, the average application rate for the contributing area is 4.5 </a:t>
            </a:r>
            <a:r>
              <a:rPr lang="en-US" baseline="0" dirty="0" err="1"/>
              <a:t>lb</a:t>
            </a:r>
            <a:r>
              <a:rPr lang="en-US" baseline="0" dirty="0"/>
              <a:t>-N/1,000 </a:t>
            </a:r>
            <a:r>
              <a:rPr lang="en-US" baseline="0" dirty="0" err="1"/>
              <a:t>sq</a:t>
            </a:r>
            <a:r>
              <a:rPr lang="en-US" baseline="0" dirty="0"/>
              <a:t> </a:t>
            </a:r>
            <a:r>
              <a:rPr lang="en-US" baseline="0" dirty="0" err="1"/>
              <a:t>ft</a:t>
            </a:r>
            <a:r>
              <a:rPr lang="en-US" baseline="0" dirty="0"/>
              <a:t> </a:t>
            </a:r>
            <a:endParaRPr lang="en-US" dirty="0"/>
          </a:p>
        </p:txBody>
      </p:sp>
      <p:sp>
        <p:nvSpPr>
          <p:cNvPr id="4" name="Slide Number Placeholder 3"/>
          <p:cNvSpPr>
            <a:spLocks noGrp="1"/>
          </p:cNvSpPr>
          <p:nvPr>
            <p:ph type="sldNum" sz="quarter" idx="10"/>
          </p:nvPr>
        </p:nvSpPr>
        <p:spPr/>
        <p:txBody>
          <a:bodyPr/>
          <a:lstStyle/>
          <a:p>
            <a:fld id="{70985FAB-454F-47DB-8132-91E7A8CF1DBD}" type="slidenum">
              <a:rPr lang="en-US" smtClean="0"/>
              <a:t>44</a:t>
            </a:fld>
            <a:endParaRPr lang="en-US"/>
          </a:p>
        </p:txBody>
      </p:sp>
    </p:spTree>
    <p:extLst>
      <p:ext uri="{BB962C8B-B14F-4D97-AF65-F5344CB8AC3E}">
        <p14:creationId xmlns:p14="http://schemas.microsoft.com/office/powerpoint/2010/main" val="2676839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WWTFs and Sports </a:t>
            </a:r>
            <a:r>
              <a:rPr lang="en-US" dirty="0" err="1"/>
              <a:t>Turfgrass</a:t>
            </a:r>
            <a:r>
              <a:rPr lang="en-US" dirty="0"/>
              <a:t> were not contributors of Nitrogen in this </a:t>
            </a:r>
            <a:r>
              <a:rPr lang="en-US" dirty="0" err="1"/>
              <a:t>Springshed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BA0D75-F3BC-4B7F-8E70-7542679B06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55451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9825" y="93663"/>
            <a:ext cx="7016750" cy="5262562"/>
          </a:xfrm>
        </p:spPr>
      </p:sp>
      <p:sp>
        <p:nvSpPr>
          <p:cNvPr id="3" name="Notes Placeholder 2"/>
          <p:cNvSpPr>
            <a:spLocks noGrp="1"/>
          </p:cNvSpPr>
          <p:nvPr>
            <p:ph type="body" idx="1"/>
          </p:nvPr>
        </p:nvSpPr>
        <p:spPr>
          <a:xfrm>
            <a:off x="0" y="5356401"/>
            <a:ext cx="9296400" cy="1302263"/>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After all the nitrogen</a:t>
            </a:r>
            <a:r>
              <a:rPr lang="en-US" baseline="0" dirty="0"/>
              <a:t> input to the land surface has been estimated, attenuation factors are applied. This table lists the attenuation factors for each nitrogen source. These factors are the result of an extensive literature and peer review. There is a range for all these factors however, these values represent an average attenuation expected given Florida’s environmental conditions. These factors represent the amount of nitrogen which is taken up by the environment. For example, the 90% attenuation for atmospheric deposition means that 90% of all the nitrogen from atmospheric deposition that falls onto the land surface will be taken up by the environment and will not leach into ground water. This leaves 10% of the atmospheric nitrogen with the potential of leaching to the aquifer. </a:t>
            </a:r>
            <a:endParaRPr lang="en-US" dirty="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46</a:t>
            </a:fld>
            <a:endParaRPr lang="en-US"/>
          </a:p>
        </p:txBody>
      </p:sp>
    </p:spTree>
    <p:extLst>
      <p:ext uri="{BB962C8B-B14F-4D97-AF65-F5344CB8AC3E}">
        <p14:creationId xmlns:p14="http://schemas.microsoft.com/office/powerpoint/2010/main" val="347321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47</a:t>
            </a:fld>
            <a:endParaRPr lang="en-US"/>
          </a:p>
        </p:txBody>
      </p:sp>
    </p:spTree>
    <p:extLst>
      <p:ext uri="{BB962C8B-B14F-4D97-AF65-F5344CB8AC3E}">
        <p14:creationId xmlns:p14="http://schemas.microsoft.com/office/powerpoint/2010/main" val="20292167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WWTFs and Sports </a:t>
            </a:r>
            <a:r>
              <a:rPr lang="en-US" dirty="0" err="1"/>
              <a:t>Turfgrass</a:t>
            </a:r>
            <a:r>
              <a:rPr lang="en-US" dirty="0"/>
              <a:t> fields were not present in this </a:t>
            </a:r>
            <a:r>
              <a:rPr lang="en-US" dirty="0" err="1"/>
              <a:t>springshed</a:t>
            </a:r>
            <a:r>
              <a:rPr lang="en-US" dirty="0"/>
              <a:t>, and are therefore</a:t>
            </a:r>
            <a:r>
              <a:rPr lang="en-US" baseline="0" dirty="0"/>
              <a:t> not included in the contributing sources.</a:t>
            </a:r>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48</a:t>
            </a:fld>
            <a:endParaRPr lang="en-US"/>
          </a:p>
        </p:txBody>
      </p:sp>
    </p:spTree>
    <p:extLst>
      <p:ext uri="{BB962C8B-B14F-4D97-AF65-F5344CB8AC3E}">
        <p14:creationId xmlns:p14="http://schemas.microsoft.com/office/powerpoint/2010/main" val="20069304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A0D75-F3BC-4B7F-8E70-7542679B06F8}" type="slidenum">
              <a:rPr lang="en-US" smtClean="0"/>
              <a:t>49</a:t>
            </a:fld>
            <a:endParaRPr lang="en-US"/>
          </a:p>
        </p:txBody>
      </p:sp>
    </p:spTree>
    <p:extLst>
      <p:ext uri="{BB962C8B-B14F-4D97-AF65-F5344CB8AC3E}">
        <p14:creationId xmlns:p14="http://schemas.microsoft.com/office/powerpoint/2010/main" val="37960223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365125"/>
            <a:ext cx="7018337" cy="52657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0985FAB-454F-47DB-8132-91E7A8CF1DB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50</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92552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3960552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5452976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280860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NewCenturySchlbkLTStd-Roman"/>
              </a:rPr>
              <a:t>Definition: area or areas of a basin where the Floridan Aquifer is generally most vulnerable to pollutant inputs where there is a known connectivity between ground water pathways and an Outstanding Florida Spring (OFS), as determined by the department in consultation with the appropriate water management districts, and delineated in a BMAP.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600" dirty="0">
              <a:latin typeface="Arial" panose="020B0604020202020204" pitchFamily="34" charset="0"/>
              <a:cs typeface="Arial" panose="020B0604020202020204"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Using the best data available from the water management districts and other credible sources, the department, in coordination with the water management districts, shall delineate priority focus areas for each OFS or group of springs that contains one or more OFS and is identified as impaired in accordance with s. 373.807. </a:t>
            </a:r>
          </a:p>
          <a:p>
            <a:pPr marL="0" marR="0" lvl="3" indent="0" algn="l" defTabSz="914400" rtl="0" eaLnBrk="1" fontAlgn="auto" latinLnBrk="0" hangingPunct="1">
              <a:lnSpc>
                <a:spcPct val="100000"/>
              </a:lnSpc>
              <a:spcBef>
                <a:spcPts val="0"/>
              </a:spcBef>
              <a:spcAft>
                <a:spcPts val="0"/>
              </a:spcAft>
              <a:buClrTx/>
              <a:buSzTx/>
              <a:buFontTx/>
              <a:buNone/>
              <a:tabLst/>
              <a:defRPr/>
            </a:pPr>
            <a:r>
              <a:rPr lang="en-US" dirty="0"/>
              <a:t>PFA </a:t>
            </a:r>
            <a:r>
              <a:rPr lang="en-US" sz="1600" dirty="0">
                <a:latin typeface="Arial" panose="020B0604020202020204" pitchFamily="34" charset="0"/>
                <a:cs typeface="Arial" panose="020B0604020202020204" pitchFamily="34" charset="0"/>
              </a:rPr>
              <a:t>and is effective upon incorporation in a basin management action plan.</a:t>
            </a:r>
          </a:p>
          <a:p>
            <a:endParaRPr lang="en-US" dirty="0"/>
          </a:p>
          <a:p>
            <a:r>
              <a:rPr lang="en-US" dirty="0"/>
              <a:t>For ease of implementation  delineation Shall use understood and identifiable boundaries such as:</a:t>
            </a:r>
          </a:p>
          <a:p>
            <a:r>
              <a:rPr lang="en-US" dirty="0"/>
              <a:t>Roads.</a:t>
            </a:r>
          </a:p>
          <a:p>
            <a:r>
              <a:rPr lang="en-US" dirty="0"/>
              <a:t>Political jurisdictions</a:t>
            </a:r>
          </a:p>
        </p:txBody>
      </p:sp>
      <p:sp>
        <p:nvSpPr>
          <p:cNvPr id="4" name="Slide Number Placeholder 3"/>
          <p:cNvSpPr>
            <a:spLocks noGrp="1"/>
          </p:cNvSpPr>
          <p:nvPr>
            <p:ph type="sldNum" sz="quarter" idx="10"/>
          </p:nvPr>
        </p:nvSpPr>
        <p:spPr/>
        <p:txBody>
          <a:bodyPr/>
          <a:lstStyle/>
          <a:p>
            <a:fld id="{E3ACF350-82AE-4204-B09B-A7DFAED0117F}" type="slidenum">
              <a:rPr lang="en-US" smtClean="0"/>
              <a:t>11</a:t>
            </a:fld>
            <a:endParaRPr lang="en-US" dirty="0"/>
          </a:p>
        </p:txBody>
      </p:sp>
    </p:spTree>
    <p:extLst>
      <p:ext uri="{BB962C8B-B14F-4D97-AF65-F5344CB8AC3E}">
        <p14:creationId xmlns:p14="http://schemas.microsoft.com/office/powerpoint/2010/main" val="40428387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9.48M total</a:t>
            </a:r>
          </a:p>
        </p:txBody>
      </p:sp>
    </p:spTree>
    <p:extLst>
      <p:ext uri="{BB962C8B-B14F-4D97-AF65-F5344CB8AC3E}">
        <p14:creationId xmlns:p14="http://schemas.microsoft.com/office/powerpoint/2010/main" val="2209911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0651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3700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5134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21266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5945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917A666-2CDE-4B3B-A936-478A8FA52ECC}" type="datetime1">
              <a:rPr lang="en-US" smtClean="0"/>
              <a:t>4/14/2017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837B7E-1BDE-4307-865C-6ADAD0056F04}" type="datetime1">
              <a:rPr lang="en-US" smtClean="0"/>
              <a:t>4/14/2017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89047D-A885-4CF9-9311-B1F5C33D7315}" type="datetime1">
              <a:rPr lang="en-US" smtClean="0"/>
              <a:t>4/14/2017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0314A0-EA3F-401C-ADE6-34D058C2BAFA}" type="datetime1">
              <a:rPr lang="en-US" smtClean="0"/>
              <a:t>4/14/2017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B37EC25-090F-40B6-A54E-18C67B827A56}" type="datetime1">
              <a:rPr lang="en-US" smtClean="0"/>
              <a:t>4/14/2017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7F4978-A63F-4AEA-99B2-F582741BB1BC}" type="datetime1">
              <a:rPr lang="en-US" smtClean="0"/>
              <a:t>4/14/2017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9C4D5-2116-40F2-BF51-72A07AEFAC63}" type="datetime1">
              <a:rPr lang="en-US" smtClean="0"/>
              <a:t>4/14/2017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8F6328-6C3C-48B2-80A9-CCB6BC0FB2AA}" type="datetime1">
              <a:rPr lang="en-US" smtClean="0"/>
              <a:t>4/14/2017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C41736-EE5A-43A7-8645-AA684F63C281}" type="datetime1">
              <a:rPr lang="en-US" smtClean="0"/>
              <a:t>4/14/2017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A65E86-B13A-4DB5-8BD3-AFAAD0E7C1C5}" type="datetime1">
              <a:rPr lang="en-US" smtClean="0"/>
              <a:t>4/14/2017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C01949C-02FA-49AA-8D7E-17523814EF1A}" type="datetime1">
              <a:rPr lang="en-US" smtClean="0"/>
              <a:t>4/14/2017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7D014A5-748F-4961-A50B-6643BA46B704}" type="datetime1">
              <a:rPr lang="en-US" smtClean="0"/>
              <a:t>4/14/2017</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6.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chart" Target="../charts/chart3.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39.jpe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image" Target="../media/image30.png"/><Relationship Id="rId4" Type="http://schemas.openxmlformats.org/officeDocument/2006/relationships/image" Target="../media/image41.jp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9.xml"/><Relationship Id="rId5" Type="http://schemas.openxmlformats.org/officeDocument/2006/relationships/image" Target="../media/image43.jpeg"/><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8.png"/><Relationship Id="rId1" Type="http://schemas.openxmlformats.org/officeDocument/2006/relationships/slideLayout" Target="../slideLayouts/slideLayout19.xml"/><Relationship Id="rId5" Type="http://schemas.openxmlformats.org/officeDocument/2006/relationships/image" Target="../media/image46.jpg"/><Relationship Id="rId4" Type="http://schemas.openxmlformats.org/officeDocument/2006/relationships/image" Target="../media/image45.jpeg"/></Relationships>
</file>

<file path=ppt/slides/_rels/slide3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7.jpg"/><Relationship Id="rId7" Type="http://schemas.openxmlformats.org/officeDocument/2006/relationships/image" Target="../media/image51.jpg"/><Relationship Id="rId2" Type="http://schemas.openxmlformats.org/officeDocument/2006/relationships/notesSlide" Target="../notesSlides/notesSlide25.xml"/><Relationship Id="rId1" Type="http://schemas.openxmlformats.org/officeDocument/2006/relationships/slideLayout" Target="../slideLayouts/slideLayout16.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 Id="rId9" Type="http://schemas.openxmlformats.org/officeDocument/2006/relationships/image" Target="../media/image52.jp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8" Type="http://schemas.openxmlformats.org/officeDocument/2006/relationships/image" Target="../media/image58.jpg&amp;ehk=aHa"/><Relationship Id="rId3" Type="http://schemas.openxmlformats.org/officeDocument/2006/relationships/image" Target="../media/image54.jpeg"/><Relationship Id="rId7" Type="http://schemas.openxmlformats.org/officeDocument/2006/relationships/image" Target="../media/image57.emf"/><Relationship Id="rId12"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56.emf"/><Relationship Id="rId11" Type="http://schemas.openxmlformats.org/officeDocument/2006/relationships/image" Target="../media/image61.png&amp;ehk=UEaTGibe7uo5Q8JBFIGoHA&amp;pid=OfficeInsert"/><Relationship Id="rId5" Type="http://schemas.openxmlformats.org/officeDocument/2006/relationships/image" Target="../media/image55.jpeg"/><Relationship Id="rId10" Type="http://schemas.openxmlformats.org/officeDocument/2006/relationships/image" Target="../media/image60.png"/><Relationship Id="rId4" Type="http://schemas.openxmlformats.org/officeDocument/2006/relationships/image" Target="../media/image30.png"/><Relationship Id="rId9"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openxmlformats.org/officeDocument/2006/relationships/image" Target="../media/image65.png"/><Relationship Id="rId5" Type="http://schemas.openxmlformats.org/officeDocument/2006/relationships/image" Target="../media/image30.png"/><Relationship Id="rId4" Type="http://schemas.openxmlformats.org/officeDocument/2006/relationships/image" Target="../media/image64.jpeg"/></Relationships>
</file>

<file path=ppt/slides/_rels/slide4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38.png"/><Relationship Id="rId7" Type="http://schemas.openxmlformats.org/officeDocument/2006/relationships/image" Target="../media/image69.png"/><Relationship Id="rId2" Type="http://schemas.openxmlformats.org/officeDocument/2006/relationships/notesSlide" Target="../notesSlides/notesSlide29.xml"/><Relationship Id="rId1" Type="http://schemas.openxmlformats.org/officeDocument/2006/relationships/slideLayout" Target="../slideLayouts/slideLayout19.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19.xml"/><Relationship Id="rId5" Type="http://schemas.openxmlformats.org/officeDocument/2006/relationships/image" Target="../media/image74.jpg"/><Relationship Id="rId4" Type="http://schemas.openxmlformats.org/officeDocument/2006/relationships/image" Target="../media/image73.jpeg"/></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2.xml"/><Relationship Id="rId1" Type="http://schemas.openxmlformats.org/officeDocument/2006/relationships/slideLayout" Target="../slideLayouts/slideLayout19.xml"/><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79.png"/></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80.png"/></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6.xml"/><Relationship Id="rId1" Type="http://schemas.openxmlformats.org/officeDocument/2006/relationships/slideLayout" Target="../slideLayouts/slideLayout19.xml"/><Relationship Id="rId5" Type="http://schemas.openxmlformats.org/officeDocument/2006/relationships/image" Target="../media/image84.png"/><Relationship Id="rId4" Type="http://schemas.openxmlformats.org/officeDocument/2006/relationships/image" Target="../media/image83.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www.mysuwanneeriver.com/" TargetMode="Externa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hyperlink" Target="http://www.dep.state.fl.us/water/" TargetMode="External"/><Relationship Id="rId2" Type="http://schemas.openxmlformats.org/officeDocument/2006/relationships/hyperlink" Target="mailto:terry.hansen@dep.state.fl.us" TargetMode="External"/><Relationship Id="rId1" Type="http://schemas.openxmlformats.org/officeDocument/2006/relationships/slideLayout" Target="../slideLayouts/slideLayout14.xml"/><Relationship Id="rId4" Type="http://schemas.openxmlformats.org/officeDocument/2006/relationships/image" Target="../media/image90.jp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25" y="2342611"/>
            <a:ext cx="8820150" cy="1275145"/>
          </a:xfrm>
        </p:spPr>
        <p:txBody>
          <a:bodyPr/>
          <a:lstStyle/>
          <a:p>
            <a:r>
              <a:rPr lang="en-US" dirty="0"/>
              <a:t>Suwannee River</a:t>
            </a:r>
            <a:br>
              <a:rPr lang="en-US" dirty="0"/>
            </a:br>
            <a:r>
              <a:rPr lang="en-US" dirty="0"/>
              <a:t>Basin Management Action Plan</a:t>
            </a:r>
          </a:p>
        </p:txBody>
      </p:sp>
      <p:sp>
        <p:nvSpPr>
          <p:cNvPr id="3" name="Subtitle 2"/>
          <p:cNvSpPr>
            <a:spLocks noGrp="1"/>
          </p:cNvSpPr>
          <p:nvPr>
            <p:ph type="subTitle" idx="1"/>
          </p:nvPr>
        </p:nvSpPr>
        <p:spPr>
          <a:xfrm>
            <a:off x="1143000" y="4000500"/>
            <a:ext cx="6858000" cy="1495836"/>
          </a:xfrm>
        </p:spPr>
        <p:txBody>
          <a:bodyPr>
            <a:normAutofit fontScale="92500" lnSpcReduction="10000"/>
          </a:bodyPr>
          <a:lstStyle/>
          <a:p>
            <a:r>
              <a:rPr lang="en-US" b="1" dirty="0"/>
              <a:t>April 13, 2017</a:t>
            </a:r>
          </a:p>
          <a:p>
            <a:r>
              <a:rPr lang="en-US" dirty="0"/>
              <a:t>Terry Hansen P.G., Basin Coordinator</a:t>
            </a:r>
          </a:p>
          <a:p>
            <a:r>
              <a:rPr lang="en-US" sz="2000" dirty="0"/>
              <a:t>850-245-8561</a:t>
            </a:r>
          </a:p>
          <a:p>
            <a:r>
              <a:rPr lang="en-US" sz="2000" dirty="0"/>
              <a:t>terry.hansen@dep.state.fl.us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92683"/>
            <a:ext cx="7980218" cy="1256466"/>
          </a:xfrm>
        </p:spPr>
        <p:txBody>
          <a:bodyPr>
            <a:noAutofit/>
          </a:bodyPr>
          <a:lstStyle/>
          <a:p>
            <a:r>
              <a:rPr lang="en-US" sz="3600" b="0" dirty="0"/>
              <a:t>PFA Requirements </a:t>
            </a:r>
          </a:p>
        </p:txBody>
      </p:sp>
      <p:sp>
        <p:nvSpPr>
          <p:cNvPr id="12" name="Rectangle 11"/>
          <p:cNvSpPr/>
          <p:nvPr/>
        </p:nvSpPr>
        <p:spPr>
          <a:xfrm>
            <a:off x="124691" y="1163783"/>
            <a:ext cx="8939299" cy="4154984"/>
          </a:xfrm>
          <a:prstGeom prst="rect">
            <a:avLst/>
          </a:prstGeom>
        </p:spPr>
        <p:txBody>
          <a:bodyPr wrap="square">
            <a:noAutofit/>
          </a:bodyPr>
          <a:lstStyle/>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373.802, </a:t>
            </a:r>
            <a:r>
              <a:rPr lang="en-US" sz="2800" dirty="0" err="1">
                <a:solidFill>
                  <a:srgbClr val="0070C0"/>
                </a:solidFill>
              </a:rPr>
              <a:t>F.S</a:t>
            </a:r>
            <a:r>
              <a:rPr lang="en-US" sz="2800" dirty="0">
                <a:solidFill>
                  <a:srgbClr val="0070C0"/>
                </a:solidFill>
              </a:rPr>
              <a:t>.:</a:t>
            </a:r>
          </a:p>
          <a:p>
            <a:pPr marL="1200150" lvl="2" indent="-285750">
              <a:buFont typeface="Arial" panose="020B0604020202020204" pitchFamily="34" charset="0"/>
              <a:buChar char="•"/>
            </a:pPr>
            <a:r>
              <a:rPr lang="en-US" sz="2400" dirty="0"/>
              <a:t>Definition: Area or areas of a basin where the Floridan Aquifer is generally most vulnerable to pollutant inputs where there is a known connectivity between groundwater pathways and an Outstanding Florida Spring (OFS).</a:t>
            </a:r>
          </a:p>
          <a:p>
            <a:pPr marL="742950" lvl="1" indent="-285750">
              <a:buFont typeface="Arial" panose="020B0604020202020204" pitchFamily="34" charset="0"/>
              <a:buChar char="•"/>
            </a:pPr>
            <a:r>
              <a:rPr lang="en-US" sz="2800" spc="-5" dirty="0">
                <a:solidFill>
                  <a:srgbClr val="0070C0"/>
                </a:solidFill>
                <a:cs typeface="Arial"/>
              </a:rPr>
              <a:t>Sub-Section </a:t>
            </a:r>
            <a:r>
              <a:rPr lang="en-US" sz="2800" dirty="0">
                <a:solidFill>
                  <a:srgbClr val="0070C0"/>
                </a:solidFill>
              </a:rPr>
              <a:t>373.803, </a:t>
            </a:r>
            <a:r>
              <a:rPr lang="en-US" sz="2800" dirty="0" err="1">
                <a:solidFill>
                  <a:srgbClr val="0070C0"/>
                </a:solidFill>
              </a:rPr>
              <a:t>F.S</a:t>
            </a:r>
            <a:r>
              <a:rPr lang="en-US" sz="2800" dirty="0">
                <a:solidFill>
                  <a:srgbClr val="0070C0"/>
                </a:solidFill>
              </a:rPr>
              <a:t>.:</a:t>
            </a:r>
          </a:p>
          <a:p>
            <a:pPr marL="1200150" lvl="2" indent="-285750">
              <a:buFont typeface="Arial" panose="020B0604020202020204" pitchFamily="34" charset="0"/>
              <a:buChar char="•"/>
            </a:pPr>
            <a:r>
              <a:rPr lang="en-US" sz="2400" dirty="0">
                <a:cs typeface="Arial" panose="020B0604020202020204" pitchFamily="34" charset="0"/>
              </a:rPr>
              <a:t>Delineation considers factors that may lead to degradation of an OFS, such as</a:t>
            </a:r>
            <a:r>
              <a:rPr lang="en-US" sz="2800" dirty="0">
                <a:cs typeface="Arial" panose="020B0604020202020204" pitchFamily="34" charset="0"/>
              </a:rPr>
              <a:t>:</a:t>
            </a:r>
          </a:p>
          <a:p>
            <a:pPr marL="2114550" lvl="4" indent="-285750">
              <a:buFont typeface="Arial" panose="020B0604020202020204" pitchFamily="34" charset="0"/>
              <a:buChar char="•"/>
            </a:pPr>
            <a:r>
              <a:rPr lang="en-US" sz="2000" dirty="0">
                <a:cs typeface="Arial" panose="020B0604020202020204" pitchFamily="34" charset="0"/>
              </a:rPr>
              <a:t>Groundwater travel time to the spring</a:t>
            </a:r>
          </a:p>
          <a:p>
            <a:pPr marL="2114550" lvl="4" indent="-285750">
              <a:buFont typeface="Arial" panose="020B0604020202020204" pitchFamily="34" charset="0"/>
              <a:buChar char="•"/>
            </a:pPr>
            <a:r>
              <a:rPr lang="en-US" sz="2000" dirty="0">
                <a:cs typeface="Arial" panose="020B0604020202020204" pitchFamily="34" charset="0"/>
              </a:rPr>
              <a:t>Hydrogeology</a:t>
            </a:r>
          </a:p>
          <a:p>
            <a:pPr marL="2114550" lvl="4" indent="-285750">
              <a:buFont typeface="Arial" panose="020B0604020202020204" pitchFamily="34" charset="0"/>
              <a:buChar char="•"/>
            </a:pPr>
            <a:r>
              <a:rPr lang="en-US" sz="2000" dirty="0">
                <a:cs typeface="Arial" panose="020B0604020202020204" pitchFamily="34" charset="0"/>
              </a:rPr>
              <a:t>Nutrient load, etc.</a:t>
            </a:r>
          </a:p>
        </p:txBody>
      </p:sp>
    </p:spTree>
    <p:extLst>
      <p:ext uri="{BB962C8B-B14F-4D97-AF65-F5344CB8AC3E}">
        <p14:creationId xmlns:p14="http://schemas.microsoft.com/office/powerpoint/2010/main" val="2734424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544" y="-92683"/>
            <a:ext cx="7989456" cy="1256466"/>
          </a:xfrm>
        </p:spPr>
        <p:txBody>
          <a:bodyPr>
            <a:noAutofit/>
          </a:bodyPr>
          <a:lstStyle/>
          <a:p>
            <a:r>
              <a:rPr lang="en-US" sz="3600" b="0" dirty="0"/>
              <a:t>Suwannee Basin PFAs </a:t>
            </a:r>
          </a:p>
        </p:txBody>
      </p:sp>
      <p:sp>
        <p:nvSpPr>
          <p:cNvPr id="12" name="Rectangle 11"/>
          <p:cNvSpPr/>
          <p:nvPr/>
        </p:nvSpPr>
        <p:spPr>
          <a:xfrm>
            <a:off x="124691" y="1163783"/>
            <a:ext cx="8939299" cy="3662541"/>
          </a:xfrm>
          <a:prstGeom prst="rect">
            <a:avLst/>
          </a:prstGeom>
        </p:spPr>
        <p:txBody>
          <a:bodyPr wrap="square">
            <a:spAutoFit/>
          </a:bodyPr>
          <a:lstStyle/>
          <a:p>
            <a:pPr marL="742950" lvl="1" indent="-285750">
              <a:buFont typeface="Arial" panose="020B0604020202020204" pitchFamily="34" charset="0"/>
              <a:buChar char="•"/>
            </a:pPr>
            <a:r>
              <a:rPr lang="en-US" sz="3200" dirty="0" err="1">
                <a:cs typeface="Arial" panose="020B0604020202020204" pitchFamily="34" charset="0"/>
              </a:rPr>
              <a:t>PFAs</a:t>
            </a:r>
            <a:r>
              <a:rPr lang="en-US" sz="3200" dirty="0">
                <a:cs typeface="Arial" panose="020B0604020202020204" pitchFamily="34" charset="0"/>
              </a:rPr>
              <a:t> delineated for OFS:</a:t>
            </a:r>
          </a:p>
          <a:p>
            <a:pPr lvl="1"/>
            <a:endParaRPr lang="en-US" sz="3200" dirty="0">
              <a:cs typeface="Arial" panose="020B0604020202020204" pitchFamily="34" charset="0"/>
            </a:endParaRPr>
          </a:p>
          <a:p>
            <a:pPr marL="1200150" lvl="2" indent="-285750">
              <a:buFont typeface="Arial" panose="020B0604020202020204" pitchFamily="34" charset="0"/>
              <a:buChar char="•"/>
            </a:pPr>
            <a:r>
              <a:rPr lang="en-US" sz="2800" dirty="0">
                <a:cs typeface="Arial" panose="020B0604020202020204" pitchFamily="34" charset="0"/>
              </a:rPr>
              <a:t>Withlacoochee River (Madison Blue)</a:t>
            </a:r>
          </a:p>
          <a:p>
            <a:pPr marL="1200150" lvl="2" indent="-285750">
              <a:buFont typeface="Arial" panose="020B0604020202020204" pitchFamily="34" charset="0"/>
              <a:buChar char="•"/>
            </a:pPr>
            <a:endParaRPr lang="en-US" sz="2800" dirty="0">
              <a:cs typeface="Arial" panose="020B0604020202020204" pitchFamily="34" charset="0"/>
            </a:endParaRPr>
          </a:p>
          <a:p>
            <a:pPr marL="1200150" lvl="2" indent="-285750">
              <a:buFont typeface="Arial" panose="020B0604020202020204" pitchFamily="34" charset="0"/>
              <a:buChar char="•"/>
            </a:pPr>
            <a:r>
              <a:rPr lang="en-US" sz="2800" dirty="0">
                <a:cs typeface="Arial" panose="020B0604020202020204" pitchFamily="34" charset="0"/>
              </a:rPr>
              <a:t>Middle Suwannee River (Falmouth, Lafayette Blue, Peacock, and Troy)</a:t>
            </a:r>
          </a:p>
          <a:p>
            <a:pPr marL="1200150" lvl="2" indent="-285750">
              <a:buFont typeface="Arial" panose="020B0604020202020204" pitchFamily="34" charset="0"/>
              <a:buChar char="•"/>
            </a:pPr>
            <a:endParaRPr lang="en-US" sz="2800" dirty="0">
              <a:cs typeface="Arial" panose="020B0604020202020204" pitchFamily="34" charset="0"/>
            </a:endParaRPr>
          </a:p>
          <a:p>
            <a:pPr marL="1200150" lvl="2" indent="-285750">
              <a:buFont typeface="Arial" panose="020B0604020202020204" pitchFamily="34" charset="0"/>
              <a:buChar char="•"/>
            </a:pPr>
            <a:r>
              <a:rPr lang="en-US" sz="2800" dirty="0">
                <a:cs typeface="Arial" panose="020B0604020202020204" pitchFamily="34" charset="0"/>
              </a:rPr>
              <a:t>Lower Suwannee River (Fanning and Manatee) </a:t>
            </a:r>
          </a:p>
        </p:txBody>
      </p:sp>
    </p:spTree>
    <p:extLst>
      <p:ext uri="{BB962C8B-B14F-4D97-AF65-F5344CB8AC3E}">
        <p14:creationId xmlns:p14="http://schemas.microsoft.com/office/powerpoint/2010/main" val="1245559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782" y="132238"/>
            <a:ext cx="2955637" cy="747132"/>
          </a:xfrm>
        </p:spPr>
        <p:txBody>
          <a:bodyPr>
            <a:normAutofit fontScale="90000"/>
          </a:bodyPr>
          <a:lstStyle/>
          <a:p>
            <a:r>
              <a:rPr lang="en-US" dirty="0"/>
              <a:t>PFA Process</a:t>
            </a:r>
          </a:p>
        </p:txBody>
      </p:sp>
      <p:pic>
        <p:nvPicPr>
          <p:cNvPr id="6" name="Picture 5"/>
          <p:cNvPicPr/>
          <p:nvPr/>
        </p:nvPicPr>
        <p:blipFill rotWithShape="1">
          <a:blip r:embed="rId3">
            <a:extLst>
              <a:ext uri="{28A0092B-C50C-407E-A947-70E740481C1C}">
                <a14:useLocalDpi xmlns:a14="http://schemas.microsoft.com/office/drawing/2010/main" val="0"/>
              </a:ext>
            </a:extLst>
          </a:blip>
          <a:srcRect l="8494" t="8173" r="9135" b="10097"/>
          <a:stretch/>
        </p:blipFill>
        <p:spPr bwMode="auto">
          <a:xfrm>
            <a:off x="4119419" y="0"/>
            <a:ext cx="5024582" cy="6858000"/>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309305" y="1809989"/>
            <a:ext cx="3612995" cy="954107"/>
          </a:xfrm>
          <a:prstGeom prst="rect">
            <a:avLst/>
          </a:prstGeom>
          <a:noFill/>
        </p:spPr>
        <p:txBody>
          <a:bodyPr wrap="square" rtlCol="0">
            <a:spAutoFit/>
          </a:bodyPr>
          <a:lstStyle/>
          <a:p>
            <a:pPr algn="ctr"/>
            <a:r>
              <a:rPr lang="en-US" sz="2800" dirty="0"/>
              <a:t>Middle Suwannee River</a:t>
            </a:r>
          </a:p>
          <a:p>
            <a:pPr algn="ctr"/>
            <a:r>
              <a:rPr lang="en-US" sz="2800" dirty="0"/>
              <a:t>Recharge</a:t>
            </a:r>
          </a:p>
        </p:txBody>
      </p:sp>
    </p:spTree>
    <p:extLst>
      <p:ext uri="{BB962C8B-B14F-4D97-AF65-F5344CB8AC3E}">
        <p14:creationId xmlns:p14="http://schemas.microsoft.com/office/powerpoint/2010/main" val="737674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extLst>
              <a:ext uri="{28A0092B-C50C-407E-A947-70E740481C1C}">
                <a14:useLocalDpi xmlns:a14="http://schemas.microsoft.com/office/drawing/2010/main" val="0"/>
              </a:ext>
            </a:extLst>
          </a:blip>
          <a:srcRect l="8332" t="7802" r="8655" b="3533"/>
          <a:stretch/>
        </p:blipFill>
        <p:spPr bwMode="auto">
          <a:xfrm>
            <a:off x="3916218" y="0"/>
            <a:ext cx="5227782" cy="6858000"/>
          </a:xfrm>
          <a:prstGeom prst="rect">
            <a:avLst/>
          </a:prstGeom>
          <a:ln>
            <a:noFill/>
          </a:ln>
          <a:extLst>
            <a:ext uri="{53640926-AAD7-44D8-BBD7-CCE9431645EC}">
              <a14:shadowObscured xmlns:a14="http://schemas.microsoft.com/office/drawing/2010/main"/>
            </a:ext>
          </a:extLst>
        </p:spPr>
      </p:pic>
      <p:sp>
        <p:nvSpPr>
          <p:cNvPr id="6" name="TextBox 5"/>
          <p:cNvSpPr txBox="1"/>
          <p:nvPr/>
        </p:nvSpPr>
        <p:spPr>
          <a:xfrm>
            <a:off x="309305" y="1809989"/>
            <a:ext cx="3612995" cy="954107"/>
          </a:xfrm>
          <a:prstGeom prst="rect">
            <a:avLst/>
          </a:prstGeom>
          <a:noFill/>
        </p:spPr>
        <p:txBody>
          <a:bodyPr wrap="square" rtlCol="0">
            <a:spAutoFit/>
          </a:bodyPr>
          <a:lstStyle/>
          <a:p>
            <a:pPr algn="ctr"/>
            <a:r>
              <a:rPr lang="en-US" sz="2800" dirty="0"/>
              <a:t>Middle Suwannee River</a:t>
            </a:r>
          </a:p>
          <a:p>
            <a:pPr algn="ctr"/>
            <a:r>
              <a:rPr lang="en-US" sz="2800" dirty="0"/>
              <a:t>Vulnerability</a:t>
            </a:r>
          </a:p>
        </p:txBody>
      </p:sp>
      <p:sp>
        <p:nvSpPr>
          <p:cNvPr id="10" name="Title 1"/>
          <p:cNvSpPr>
            <a:spLocks noGrp="1"/>
          </p:cNvSpPr>
          <p:nvPr>
            <p:ph type="title"/>
          </p:nvPr>
        </p:nvSpPr>
        <p:spPr>
          <a:xfrm>
            <a:off x="1163783" y="150710"/>
            <a:ext cx="2752436" cy="747132"/>
          </a:xfrm>
        </p:spPr>
        <p:txBody>
          <a:bodyPr>
            <a:normAutofit fontScale="90000"/>
          </a:bodyPr>
          <a:lstStyle/>
          <a:p>
            <a:r>
              <a:rPr lang="en-US" dirty="0"/>
              <a:t>PFA Process</a:t>
            </a:r>
          </a:p>
        </p:txBody>
      </p:sp>
    </p:spTree>
    <p:extLst>
      <p:ext uri="{BB962C8B-B14F-4D97-AF65-F5344CB8AC3E}">
        <p14:creationId xmlns:p14="http://schemas.microsoft.com/office/powerpoint/2010/main" val="435989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extLst>
              <a:ext uri="{28A0092B-C50C-407E-A947-70E740481C1C}">
                <a14:useLocalDpi xmlns:a14="http://schemas.microsoft.com/office/drawing/2010/main" val="0"/>
              </a:ext>
            </a:extLst>
          </a:blip>
          <a:srcRect l="8814" t="7554" r="8333" b="9849"/>
          <a:stretch/>
        </p:blipFill>
        <p:spPr bwMode="auto">
          <a:xfrm>
            <a:off x="3238500" y="1"/>
            <a:ext cx="5905500" cy="685800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1" y="1809989"/>
            <a:ext cx="3238500" cy="1815882"/>
          </a:xfrm>
          <a:prstGeom prst="rect">
            <a:avLst/>
          </a:prstGeom>
          <a:noFill/>
        </p:spPr>
        <p:txBody>
          <a:bodyPr wrap="square" rtlCol="0">
            <a:spAutoFit/>
          </a:bodyPr>
          <a:lstStyle/>
          <a:p>
            <a:pPr algn="ctr"/>
            <a:r>
              <a:rPr lang="en-US" sz="2800" dirty="0"/>
              <a:t>Middle Suwannee River</a:t>
            </a:r>
          </a:p>
          <a:p>
            <a:pPr algn="ctr"/>
            <a:r>
              <a:rPr lang="en-US" sz="2800" dirty="0"/>
              <a:t>Stream to Sink Features</a:t>
            </a:r>
          </a:p>
        </p:txBody>
      </p:sp>
      <p:sp>
        <p:nvSpPr>
          <p:cNvPr id="7" name="Title 1"/>
          <p:cNvSpPr>
            <a:spLocks noGrp="1"/>
          </p:cNvSpPr>
          <p:nvPr>
            <p:ph type="title"/>
          </p:nvPr>
        </p:nvSpPr>
        <p:spPr>
          <a:xfrm>
            <a:off x="1163782" y="150710"/>
            <a:ext cx="2074717" cy="747132"/>
          </a:xfrm>
        </p:spPr>
        <p:txBody>
          <a:bodyPr>
            <a:normAutofit fontScale="90000"/>
          </a:bodyPr>
          <a:lstStyle/>
          <a:p>
            <a:r>
              <a:rPr lang="en-US" dirty="0"/>
              <a:t>PFA Process</a:t>
            </a:r>
          </a:p>
        </p:txBody>
      </p:sp>
    </p:spTree>
    <p:extLst>
      <p:ext uri="{BB962C8B-B14F-4D97-AF65-F5344CB8AC3E}">
        <p14:creationId xmlns:p14="http://schemas.microsoft.com/office/powerpoint/2010/main" val="2505345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extLst>
              <a:ext uri="{28A0092B-C50C-407E-A947-70E740481C1C}">
                <a14:useLocalDpi xmlns:a14="http://schemas.microsoft.com/office/drawing/2010/main" val="0"/>
              </a:ext>
            </a:extLst>
          </a:blip>
          <a:srcRect l="8333" t="7555" r="9456" b="7619"/>
          <a:stretch/>
        </p:blipFill>
        <p:spPr bwMode="auto">
          <a:xfrm>
            <a:off x="4165601" y="0"/>
            <a:ext cx="4978400" cy="685800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309305" y="1809989"/>
            <a:ext cx="3612995" cy="954107"/>
          </a:xfrm>
          <a:prstGeom prst="rect">
            <a:avLst/>
          </a:prstGeom>
          <a:noFill/>
        </p:spPr>
        <p:txBody>
          <a:bodyPr wrap="square" rtlCol="0">
            <a:spAutoFit/>
          </a:bodyPr>
          <a:lstStyle/>
          <a:p>
            <a:pPr algn="ctr"/>
            <a:r>
              <a:rPr lang="en-US" sz="2800" dirty="0"/>
              <a:t>Middle Suwannee River</a:t>
            </a:r>
          </a:p>
          <a:p>
            <a:pPr algn="ctr"/>
            <a:r>
              <a:rPr lang="en-US" sz="2800" dirty="0"/>
              <a:t>Soils</a:t>
            </a:r>
          </a:p>
        </p:txBody>
      </p:sp>
      <p:sp>
        <p:nvSpPr>
          <p:cNvPr id="7" name="Title 1"/>
          <p:cNvSpPr>
            <a:spLocks noGrp="1"/>
          </p:cNvSpPr>
          <p:nvPr>
            <p:ph type="title"/>
          </p:nvPr>
        </p:nvSpPr>
        <p:spPr>
          <a:xfrm>
            <a:off x="1163782" y="141474"/>
            <a:ext cx="2955637" cy="747132"/>
          </a:xfrm>
        </p:spPr>
        <p:txBody>
          <a:bodyPr>
            <a:normAutofit fontScale="90000"/>
          </a:bodyPr>
          <a:lstStyle/>
          <a:p>
            <a:r>
              <a:rPr lang="en-US" dirty="0"/>
              <a:t>PFA Process</a:t>
            </a:r>
          </a:p>
        </p:txBody>
      </p:sp>
    </p:spTree>
    <p:extLst>
      <p:ext uri="{BB962C8B-B14F-4D97-AF65-F5344CB8AC3E}">
        <p14:creationId xmlns:p14="http://schemas.microsoft.com/office/powerpoint/2010/main" val="2552152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extLst>
              <a:ext uri="{28A0092B-C50C-407E-A947-70E740481C1C}">
                <a14:useLocalDpi xmlns:a14="http://schemas.microsoft.com/office/drawing/2010/main" val="0"/>
              </a:ext>
            </a:extLst>
          </a:blip>
          <a:srcRect l="8975" t="7926" r="9134" b="8363"/>
          <a:stretch/>
        </p:blipFill>
        <p:spPr bwMode="auto">
          <a:xfrm>
            <a:off x="4267200" y="0"/>
            <a:ext cx="4876800" cy="685800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309305" y="1809989"/>
            <a:ext cx="3612995" cy="954107"/>
          </a:xfrm>
          <a:prstGeom prst="rect">
            <a:avLst/>
          </a:prstGeom>
          <a:noFill/>
        </p:spPr>
        <p:txBody>
          <a:bodyPr wrap="square" rtlCol="0">
            <a:spAutoFit/>
          </a:bodyPr>
          <a:lstStyle/>
          <a:p>
            <a:pPr algn="ctr"/>
            <a:r>
              <a:rPr lang="en-US" sz="2800" dirty="0"/>
              <a:t>Middle Suwannee River</a:t>
            </a:r>
          </a:p>
          <a:p>
            <a:pPr algn="ctr"/>
            <a:r>
              <a:rPr lang="en-US" sz="2800" dirty="0"/>
              <a:t>State Lands</a:t>
            </a:r>
          </a:p>
        </p:txBody>
      </p:sp>
      <p:sp>
        <p:nvSpPr>
          <p:cNvPr id="7" name="Title 1"/>
          <p:cNvSpPr>
            <a:spLocks noGrp="1"/>
          </p:cNvSpPr>
          <p:nvPr>
            <p:ph type="title"/>
          </p:nvPr>
        </p:nvSpPr>
        <p:spPr>
          <a:xfrm>
            <a:off x="1163782" y="187657"/>
            <a:ext cx="3103418" cy="747132"/>
          </a:xfrm>
        </p:spPr>
        <p:txBody>
          <a:bodyPr>
            <a:normAutofit fontScale="90000"/>
          </a:bodyPr>
          <a:lstStyle/>
          <a:p>
            <a:r>
              <a:rPr lang="en-US" dirty="0"/>
              <a:t>PFA Process</a:t>
            </a:r>
          </a:p>
        </p:txBody>
      </p:sp>
    </p:spTree>
    <p:extLst>
      <p:ext uri="{BB962C8B-B14F-4D97-AF65-F5344CB8AC3E}">
        <p14:creationId xmlns:p14="http://schemas.microsoft.com/office/powerpoint/2010/main" val="158274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extLst>
              <a:ext uri="{28A0092B-C50C-407E-A947-70E740481C1C}">
                <a14:useLocalDpi xmlns:a14="http://schemas.microsoft.com/office/drawing/2010/main" val="0"/>
              </a:ext>
            </a:extLst>
          </a:blip>
          <a:srcRect l="8654" t="7678" r="9134" b="7496"/>
          <a:stretch/>
        </p:blipFill>
        <p:spPr bwMode="auto">
          <a:xfrm>
            <a:off x="4668253" y="0"/>
            <a:ext cx="4475747" cy="685800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567923" y="1865408"/>
            <a:ext cx="3612995" cy="954107"/>
          </a:xfrm>
          <a:prstGeom prst="rect">
            <a:avLst/>
          </a:prstGeom>
          <a:noFill/>
        </p:spPr>
        <p:txBody>
          <a:bodyPr wrap="square" rtlCol="0">
            <a:spAutoFit/>
          </a:bodyPr>
          <a:lstStyle/>
          <a:p>
            <a:pPr algn="ctr"/>
            <a:r>
              <a:rPr lang="en-US" sz="2800" dirty="0"/>
              <a:t>Middle Suwannee River</a:t>
            </a:r>
          </a:p>
          <a:p>
            <a:pPr algn="ctr"/>
            <a:r>
              <a:rPr lang="en-US" sz="2800" dirty="0"/>
              <a:t>Land Use</a:t>
            </a:r>
          </a:p>
        </p:txBody>
      </p:sp>
      <p:sp>
        <p:nvSpPr>
          <p:cNvPr id="7" name="Title 1"/>
          <p:cNvSpPr>
            <a:spLocks noGrp="1"/>
          </p:cNvSpPr>
          <p:nvPr>
            <p:ph type="title"/>
          </p:nvPr>
        </p:nvSpPr>
        <p:spPr>
          <a:xfrm>
            <a:off x="1163782" y="132238"/>
            <a:ext cx="3504471" cy="747132"/>
          </a:xfrm>
        </p:spPr>
        <p:txBody>
          <a:bodyPr>
            <a:normAutofit/>
          </a:bodyPr>
          <a:lstStyle/>
          <a:p>
            <a:r>
              <a:rPr lang="en-US" dirty="0"/>
              <a:t>PFA Process</a:t>
            </a:r>
          </a:p>
        </p:txBody>
      </p:sp>
    </p:spTree>
    <p:extLst>
      <p:ext uri="{BB962C8B-B14F-4D97-AF65-F5344CB8AC3E}">
        <p14:creationId xmlns:p14="http://schemas.microsoft.com/office/powerpoint/2010/main" val="3210514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extLst>
              <a:ext uri="{28A0092B-C50C-407E-A947-70E740481C1C}">
                <a14:useLocalDpi xmlns:a14="http://schemas.microsoft.com/office/drawing/2010/main" val="0"/>
              </a:ext>
            </a:extLst>
          </a:blip>
          <a:srcRect l="8172" t="7306" r="9135" b="2295"/>
          <a:stretch/>
        </p:blipFill>
        <p:spPr bwMode="auto">
          <a:xfrm>
            <a:off x="4886037" y="0"/>
            <a:ext cx="4257964" cy="685800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623341" y="1773043"/>
            <a:ext cx="3612995" cy="1815882"/>
          </a:xfrm>
          <a:prstGeom prst="rect">
            <a:avLst/>
          </a:prstGeom>
          <a:noFill/>
        </p:spPr>
        <p:txBody>
          <a:bodyPr wrap="square" rtlCol="0">
            <a:spAutoFit/>
          </a:bodyPr>
          <a:lstStyle/>
          <a:p>
            <a:pPr algn="ctr"/>
            <a:r>
              <a:rPr lang="en-US" sz="2800" dirty="0"/>
              <a:t>Middle Suwannee River</a:t>
            </a:r>
          </a:p>
          <a:p>
            <a:pPr algn="ctr"/>
            <a:r>
              <a:rPr lang="en-US" sz="2800" dirty="0"/>
              <a:t>Wastewater and Animal Feeding Operations</a:t>
            </a:r>
          </a:p>
        </p:txBody>
      </p:sp>
      <p:sp>
        <p:nvSpPr>
          <p:cNvPr id="7" name="Title 1"/>
          <p:cNvSpPr>
            <a:spLocks noGrp="1"/>
          </p:cNvSpPr>
          <p:nvPr>
            <p:ph type="title"/>
          </p:nvPr>
        </p:nvSpPr>
        <p:spPr>
          <a:xfrm>
            <a:off x="1163782" y="159948"/>
            <a:ext cx="3722255" cy="747132"/>
          </a:xfrm>
        </p:spPr>
        <p:txBody>
          <a:bodyPr>
            <a:normAutofit/>
          </a:bodyPr>
          <a:lstStyle/>
          <a:p>
            <a:r>
              <a:rPr lang="en-US" dirty="0"/>
              <a:t>PFA Process</a:t>
            </a:r>
          </a:p>
        </p:txBody>
      </p:sp>
    </p:spTree>
    <p:extLst>
      <p:ext uri="{BB962C8B-B14F-4D97-AF65-F5344CB8AC3E}">
        <p14:creationId xmlns:p14="http://schemas.microsoft.com/office/powerpoint/2010/main" val="876653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3">
            <a:extLst>
              <a:ext uri="{28A0092B-C50C-407E-A947-70E740481C1C}">
                <a14:useLocalDpi xmlns:a14="http://schemas.microsoft.com/office/drawing/2010/main" val="0"/>
              </a:ext>
            </a:extLst>
          </a:blip>
          <a:srcRect l="8654" t="7554" r="9134" b="10220"/>
          <a:stretch/>
        </p:blipFill>
        <p:spPr bwMode="auto">
          <a:xfrm>
            <a:off x="3945223" y="0"/>
            <a:ext cx="5198777" cy="685800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198468" y="1809989"/>
            <a:ext cx="3612995" cy="954107"/>
          </a:xfrm>
          <a:prstGeom prst="rect">
            <a:avLst/>
          </a:prstGeom>
          <a:noFill/>
        </p:spPr>
        <p:txBody>
          <a:bodyPr wrap="square" rtlCol="0">
            <a:spAutoFit/>
          </a:bodyPr>
          <a:lstStyle/>
          <a:p>
            <a:pPr algn="ctr"/>
            <a:r>
              <a:rPr lang="en-US" sz="2800" dirty="0"/>
              <a:t>Middle Suwannee River</a:t>
            </a:r>
          </a:p>
          <a:p>
            <a:pPr algn="ctr"/>
            <a:r>
              <a:rPr lang="en-US" sz="2800" dirty="0"/>
              <a:t>Elevation Contours</a:t>
            </a:r>
          </a:p>
        </p:txBody>
      </p:sp>
      <p:sp>
        <p:nvSpPr>
          <p:cNvPr id="7" name="Title 1"/>
          <p:cNvSpPr>
            <a:spLocks noGrp="1"/>
          </p:cNvSpPr>
          <p:nvPr>
            <p:ph type="title"/>
          </p:nvPr>
        </p:nvSpPr>
        <p:spPr>
          <a:xfrm>
            <a:off x="1163782" y="150710"/>
            <a:ext cx="2781441" cy="747132"/>
          </a:xfrm>
        </p:spPr>
        <p:txBody>
          <a:bodyPr>
            <a:normAutofit fontScale="90000"/>
          </a:bodyPr>
          <a:lstStyle/>
          <a:p>
            <a:r>
              <a:rPr lang="en-US" dirty="0"/>
              <a:t>PFA Process</a:t>
            </a:r>
          </a:p>
        </p:txBody>
      </p:sp>
    </p:spTree>
    <p:extLst>
      <p:ext uri="{BB962C8B-B14F-4D97-AF65-F5344CB8AC3E}">
        <p14:creationId xmlns:p14="http://schemas.microsoft.com/office/powerpoint/2010/main" val="1155013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1963" y="1635608"/>
            <a:ext cx="8343591" cy="3200400"/>
          </a:xfrm>
        </p:spPr>
        <p:txBody>
          <a:bodyPr>
            <a:normAutofit/>
          </a:bodyPr>
          <a:lstStyle/>
          <a:p>
            <a:pPr>
              <a:tabLst>
                <a:tab pos="274320" algn="l"/>
              </a:tabLst>
            </a:pPr>
            <a:r>
              <a:rPr lang="en-US" sz="3600" dirty="0"/>
              <a:t>BMAP overview.</a:t>
            </a:r>
          </a:p>
          <a:p>
            <a:pPr>
              <a:tabLst>
                <a:tab pos="274320" algn="l"/>
              </a:tabLst>
            </a:pPr>
            <a:r>
              <a:rPr lang="en-US" sz="3600" dirty="0"/>
              <a:t>Legislative requirements (2016-1).</a:t>
            </a:r>
          </a:p>
          <a:p>
            <a:pPr>
              <a:tabLst>
                <a:tab pos="274320" algn="l"/>
              </a:tabLst>
            </a:pPr>
            <a:r>
              <a:rPr lang="en-US" sz="3600" dirty="0"/>
              <a:t>Nitrogen Source Inventory Loading Tool.</a:t>
            </a:r>
          </a:p>
          <a:p>
            <a:pPr>
              <a:tabLst>
                <a:tab pos="274320" algn="l"/>
              </a:tabLst>
            </a:pPr>
            <a:r>
              <a:rPr lang="en-US" sz="3600" dirty="0"/>
              <a:t>Loads to groundwater by source. </a:t>
            </a:r>
          </a:p>
          <a:p>
            <a:pPr>
              <a:tabLst>
                <a:tab pos="274320" algn="l"/>
              </a:tabLst>
            </a:pPr>
            <a:r>
              <a:rPr lang="en-US" sz="3600" dirty="0"/>
              <a:t>Schedule.</a:t>
            </a:r>
          </a:p>
        </p:txBody>
      </p:sp>
      <p:sp>
        <p:nvSpPr>
          <p:cNvPr id="2" name="TextBox 1"/>
          <p:cNvSpPr txBox="1"/>
          <p:nvPr/>
        </p:nvSpPr>
        <p:spPr>
          <a:xfrm>
            <a:off x="849745" y="-91010"/>
            <a:ext cx="8432801" cy="1754326"/>
          </a:xfrm>
          <a:prstGeom prst="rect">
            <a:avLst/>
          </a:prstGeom>
          <a:noFill/>
        </p:spPr>
        <p:txBody>
          <a:bodyPr wrap="square" rtlCol="0">
            <a:spAutoFit/>
          </a:bodyPr>
          <a:lstStyle/>
          <a:p>
            <a:pPr algn="ctr"/>
            <a:r>
              <a:rPr lang="en-US" sz="3200" dirty="0">
                <a:solidFill>
                  <a:schemeClr val="bg1"/>
                </a:solidFill>
                <a:latin typeface="Arial" panose="020B0604020202020204" pitchFamily="34" charset="0"/>
                <a:cs typeface="Arial" panose="020B0604020202020204" pitchFamily="34" charset="0"/>
              </a:rPr>
              <a:t>Suwannee River </a:t>
            </a:r>
          </a:p>
          <a:p>
            <a:pPr algn="ctr"/>
            <a:r>
              <a:rPr lang="en-US" sz="3200" dirty="0">
                <a:solidFill>
                  <a:schemeClr val="bg1"/>
                </a:solidFill>
                <a:latin typeface="Arial" panose="020B0604020202020204" pitchFamily="34" charset="0"/>
                <a:cs typeface="Arial" panose="020B0604020202020204" pitchFamily="34" charset="0"/>
              </a:rPr>
              <a:t>Basin Management Action Plan (BMAP)</a:t>
            </a:r>
            <a:r>
              <a:rPr lang="en-US" sz="3600" dirty="0">
                <a:solidFill>
                  <a:schemeClr val="bg1"/>
                </a:solidFill>
                <a:latin typeface="Arial" panose="020B0604020202020204" pitchFamily="34" charset="0"/>
                <a:cs typeface="Arial" panose="020B0604020202020204" pitchFamily="34" charset="0"/>
              </a:rPr>
              <a:t> (BMAP)</a:t>
            </a:r>
          </a:p>
        </p:txBody>
      </p:sp>
    </p:spTree>
    <p:extLst>
      <p:ext uri="{BB962C8B-B14F-4D97-AF65-F5344CB8AC3E}">
        <p14:creationId xmlns:p14="http://schemas.microsoft.com/office/powerpoint/2010/main" val="3200247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3">
            <a:extLst>
              <a:ext uri="{28A0092B-C50C-407E-A947-70E740481C1C}">
                <a14:useLocalDpi xmlns:a14="http://schemas.microsoft.com/office/drawing/2010/main" val="0"/>
              </a:ext>
            </a:extLst>
          </a:blip>
          <a:srcRect l="7853" t="7555" r="8494" b="12325"/>
          <a:stretch/>
        </p:blipFill>
        <p:spPr bwMode="auto">
          <a:xfrm>
            <a:off x="4064001" y="0"/>
            <a:ext cx="5080000" cy="685800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309305" y="1809989"/>
            <a:ext cx="3612995" cy="954107"/>
          </a:xfrm>
          <a:prstGeom prst="rect">
            <a:avLst/>
          </a:prstGeom>
          <a:noFill/>
        </p:spPr>
        <p:txBody>
          <a:bodyPr wrap="square" rtlCol="0">
            <a:spAutoFit/>
          </a:bodyPr>
          <a:lstStyle/>
          <a:p>
            <a:pPr algn="ctr"/>
            <a:r>
              <a:rPr lang="en-US" sz="2800" dirty="0"/>
              <a:t>Middle Suwannee River</a:t>
            </a:r>
          </a:p>
          <a:p>
            <a:pPr algn="ctr"/>
            <a:r>
              <a:rPr lang="en-US" sz="2800" dirty="0"/>
              <a:t>Boundaries</a:t>
            </a:r>
          </a:p>
        </p:txBody>
      </p:sp>
      <p:sp>
        <p:nvSpPr>
          <p:cNvPr id="7" name="Title 1"/>
          <p:cNvSpPr>
            <a:spLocks noGrp="1"/>
          </p:cNvSpPr>
          <p:nvPr>
            <p:ph type="title"/>
          </p:nvPr>
        </p:nvSpPr>
        <p:spPr>
          <a:xfrm>
            <a:off x="1163782" y="141474"/>
            <a:ext cx="2900219" cy="747132"/>
          </a:xfrm>
        </p:spPr>
        <p:txBody>
          <a:bodyPr>
            <a:normAutofit fontScale="90000"/>
          </a:bodyPr>
          <a:lstStyle/>
          <a:p>
            <a:r>
              <a:rPr lang="en-US" dirty="0"/>
              <a:t>PFA Process</a:t>
            </a:r>
          </a:p>
        </p:txBody>
      </p:sp>
    </p:spTree>
    <p:extLst>
      <p:ext uri="{BB962C8B-B14F-4D97-AF65-F5344CB8AC3E}">
        <p14:creationId xmlns:p14="http://schemas.microsoft.com/office/powerpoint/2010/main" val="2030497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45309" y="133816"/>
            <a:ext cx="2699327" cy="747132"/>
          </a:xfrm>
        </p:spPr>
        <p:txBody>
          <a:bodyPr/>
          <a:lstStyle/>
          <a:p>
            <a:r>
              <a:rPr lang="en-US" dirty="0"/>
              <a:t>PFA</a:t>
            </a:r>
          </a:p>
        </p:txBody>
      </p:sp>
      <p:sp>
        <p:nvSpPr>
          <p:cNvPr id="6" name="TextBox 5"/>
          <p:cNvSpPr txBox="1"/>
          <p:nvPr/>
        </p:nvSpPr>
        <p:spPr>
          <a:xfrm>
            <a:off x="120805" y="1920826"/>
            <a:ext cx="3612995" cy="1384995"/>
          </a:xfrm>
          <a:prstGeom prst="rect">
            <a:avLst/>
          </a:prstGeom>
          <a:noFill/>
        </p:spPr>
        <p:txBody>
          <a:bodyPr wrap="square" rtlCol="0">
            <a:spAutoFit/>
          </a:bodyPr>
          <a:lstStyle/>
          <a:p>
            <a:pPr algn="ctr"/>
            <a:r>
              <a:rPr lang="en-US" sz="2800" b="1" dirty="0"/>
              <a:t>Withlacoochee River PFA</a:t>
            </a:r>
          </a:p>
          <a:p>
            <a:pPr algn="ctr"/>
            <a:r>
              <a:rPr lang="en-US" sz="2800" dirty="0"/>
              <a:t>(Madison Blue OFS)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Tree>
    <p:extLst>
      <p:ext uri="{BB962C8B-B14F-4D97-AF65-F5344CB8AC3E}">
        <p14:creationId xmlns:p14="http://schemas.microsoft.com/office/powerpoint/2010/main" val="2345140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
        <p:nvSpPr>
          <p:cNvPr id="6" name="Title 1"/>
          <p:cNvSpPr>
            <a:spLocks noGrp="1"/>
          </p:cNvSpPr>
          <p:nvPr>
            <p:ph type="title"/>
          </p:nvPr>
        </p:nvSpPr>
        <p:spPr>
          <a:xfrm>
            <a:off x="1145309" y="133816"/>
            <a:ext cx="2699327" cy="747132"/>
          </a:xfrm>
        </p:spPr>
        <p:txBody>
          <a:bodyPr/>
          <a:lstStyle/>
          <a:p>
            <a:r>
              <a:rPr lang="en-US" dirty="0"/>
              <a:t>PFA</a:t>
            </a:r>
          </a:p>
        </p:txBody>
      </p:sp>
      <p:sp>
        <p:nvSpPr>
          <p:cNvPr id="7" name="TextBox 6"/>
          <p:cNvSpPr txBox="1"/>
          <p:nvPr/>
        </p:nvSpPr>
        <p:spPr>
          <a:xfrm>
            <a:off x="163449" y="1802706"/>
            <a:ext cx="3612995" cy="2246769"/>
          </a:xfrm>
          <a:prstGeom prst="rect">
            <a:avLst/>
          </a:prstGeom>
          <a:noFill/>
        </p:spPr>
        <p:txBody>
          <a:bodyPr wrap="square" rtlCol="0">
            <a:spAutoFit/>
          </a:bodyPr>
          <a:lstStyle/>
          <a:p>
            <a:pPr algn="ctr"/>
            <a:r>
              <a:rPr lang="en-US" sz="2800" b="1" dirty="0"/>
              <a:t>Middle Suwannee River PFA</a:t>
            </a:r>
          </a:p>
          <a:p>
            <a:pPr algn="ctr"/>
            <a:r>
              <a:rPr lang="en-US" sz="2800" dirty="0"/>
              <a:t>(Falmouth, Lafayette Blue, Peacock, and Troy OFS)</a:t>
            </a:r>
          </a:p>
        </p:txBody>
      </p:sp>
    </p:spTree>
    <p:extLst>
      <p:ext uri="{BB962C8B-B14F-4D97-AF65-F5344CB8AC3E}">
        <p14:creationId xmlns:p14="http://schemas.microsoft.com/office/powerpoint/2010/main" val="2367715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
        <p:nvSpPr>
          <p:cNvPr id="6" name="Title 1"/>
          <p:cNvSpPr>
            <a:spLocks noGrp="1"/>
          </p:cNvSpPr>
          <p:nvPr>
            <p:ph type="title"/>
          </p:nvPr>
        </p:nvSpPr>
        <p:spPr>
          <a:xfrm>
            <a:off x="1145309" y="133816"/>
            <a:ext cx="2699327" cy="747132"/>
          </a:xfrm>
        </p:spPr>
        <p:txBody>
          <a:bodyPr/>
          <a:lstStyle/>
          <a:p>
            <a:r>
              <a:rPr lang="en-US" dirty="0"/>
              <a:t>PFA</a:t>
            </a:r>
          </a:p>
        </p:txBody>
      </p:sp>
      <p:sp>
        <p:nvSpPr>
          <p:cNvPr id="7" name="TextBox 6"/>
          <p:cNvSpPr txBox="1"/>
          <p:nvPr/>
        </p:nvSpPr>
        <p:spPr>
          <a:xfrm>
            <a:off x="156037" y="2044005"/>
            <a:ext cx="3612995" cy="1815882"/>
          </a:xfrm>
          <a:prstGeom prst="rect">
            <a:avLst/>
          </a:prstGeom>
          <a:noFill/>
        </p:spPr>
        <p:txBody>
          <a:bodyPr wrap="square" rtlCol="0">
            <a:spAutoFit/>
          </a:bodyPr>
          <a:lstStyle/>
          <a:p>
            <a:pPr algn="ctr"/>
            <a:r>
              <a:rPr lang="en-US" sz="2800" b="1" dirty="0"/>
              <a:t>Lower Suwannee River PFA</a:t>
            </a:r>
          </a:p>
          <a:p>
            <a:pPr algn="ctr"/>
            <a:r>
              <a:rPr lang="en-US" sz="2800" dirty="0"/>
              <a:t>(Fanning and Manatee OFS)</a:t>
            </a:r>
          </a:p>
        </p:txBody>
      </p:sp>
    </p:spTree>
    <p:extLst>
      <p:ext uri="{BB962C8B-B14F-4D97-AF65-F5344CB8AC3E}">
        <p14:creationId xmlns:p14="http://schemas.microsoft.com/office/powerpoint/2010/main" val="942044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044" y="350869"/>
            <a:ext cx="8216429" cy="6162322"/>
          </a:xfrm>
          <a:prstGeom prst="rect">
            <a:avLst/>
          </a:prstGeom>
          <a:effectLst>
            <a:softEdge rad="317500"/>
          </a:effectLst>
        </p:spPr>
      </p:pic>
      <p:pic>
        <p:nvPicPr>
          <p:cNvPr id="6" name="Picture 2"/>
          <p:cNvPicPr>
            <a:picLocks noChangeAspect="1"/>
          </p:cNvPicPr>
          <p:nvPr/>
        </p:nvPicPr>
        <p:blipFill>
          <a:blip r:embed="rId4" cstate="print"/>
          <a:srcRect t="11111" b="70000"/>
          <a:stretch>
            <a:fillRect/>
          </a:stretch>
        </p:blipFill>
        <p:spPr bwMode="auto">
          <a:xfrm>
            <a:off x="0" y="30527"/>
            <a:ext cx="9144000" cy="1524000"/>
          </a:xfrm>
          <a:prstGeom prst="rect">
            <a:avLst/>
          </a:prstGeom>
          <a:noFill/>
          <a:ln w="9525">
            <a:noFill/>
            <a:miter lim="800000"/>
            <a:headEnd/>
            <a:tailEnd/>
          </a:ln>
        </p:spPr>
      </p:pic>
      <p:sp>
        <p:nvSpPr>
          <p:cNvPr id="3076" name="TextBox 4"/>
          <p:cNvSpPr txBox="1">
            <a:spLocks noChangeArrowheads="1"/>
          </p:cNvSpPr>
          <p:nvPr/>
        </p:nvSpPr>
        <p:spPr bwMode="auto">
          <a:xfrm>
            <a:off x="304800" y="2232312"/>
            <a:ext cx="8686800" cy="1969770"/>
          </a:xfrm>
          <a:prstGeom prst="rect">
            <a:avLst/>
          </a:prstGeom>
          <a:noFill/>
          <a:ln w="9525">
            <a:noFill/>
            <a:miter lim="800000"/>
            <a:headEnd/>
            <a:tailEnd/>
          </a:ln>
          <a:effectLst>
            <a:outerShdw blurRad="50800" dist="50800" dir="5400000" algn="ctr" rotWithShape="0">
              <a:schemeClr val="tx1"/>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800" b="1" i="0" u="none" strike="noStrike" kern="0" cap="none" spc="0" normalizeH="0" baseline="0" noProof="0" dirty="0">
                <a:ln w="12700">
                  <a:solidFill>
                    <a:schemeClr val="tx1"/>
                  </a:solidFill>
                </a:ln>
                <a:solidFill>
                  <a:schemeClr val="accent6">
                    <a:lumMod val="40000"/>
                    <a:lumOff val="60000"/>
                  </a:schemeClr>
                </a:solidFill>
                <a:effectLst/>
                <a:uLnTx/>
                <a:uFillTx/>
                <a:latin typeface="Arial" panose="020B0604020202020204" pitchFamily="34" charset="0"/>
                <a:cs typeface="Arial" panose="020B0604020202020204" pitchFamily="34" charset="0"/>
              </a:rPr>
              <a:t>Nitrogen Inputs: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w="12700">
                  <a:solidFill>
                    <a:schemeClr val="tx1"/>
                  </a:solidFill>
                </a:ln>
                <a:solidFill>
                  <a:schemeClr val="accent6">
                    <a:lumMod val="40000"/>
                    <a:lumOff val="60000"/>
                  </a:schemeClr>
                </a:solidFill>
                <a:effectLst/>
                <a:uLnTx/>
                <a:uFillTx/>
                <a:latin typeface="Arial" panose="020B0604020202020204" pitchFamily="34" charset="0"/>
                <a:cs typeface="Arial" panose="020B0604020202020204" pitchFamily="34" charset="0"/>
              </a:rPr>
              <a:t>Nitrogen Source Inventory and Loading Tool for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w="12700">
                  <a:solidFill>
                    <a:schemeClr val="tx1"/>
                  </a:solidFill>
                </a:ln>
                <a:solidFill>
                  <a:schemeClr val="accent6">
                    <a:lumMod val="40000"/>
                    <a:lumOff val="60000"/>
                  </a:schemeClr>
                </a:solidFill>
                <a:effectLst/>
                <a:uLnTx/>
                <a:uFillTx/>
                <a:latin typeface="Arial" panose="020B0604020202020204" pitchFamily="34" charset="0"/>
                <a:cs typeface="Arial" panose="020B0604020202020204" pitchFamily="34" charset="0"/>
              </a:rPr>
              <a:t>Outstanding</a:t>
            </a:r>
            <a:r>
              <a:rPr kumimoji="0" lang="en-US" sz="2800" b="1" i="0" u="none" strike="noStrike" kern="0" cap="none" spc="0" normalizeH="0" noProof="0" dirty="0">
                <a:ln w="12700">
                  <a:solidFill>
                    <a:schemeClr val="tx1"/>
                  </a:solidFill>
                </a:ln>
                <a:solidFill>
                  <a:schemeClr val="accent6">
                    <a:lumMod val="40000"/>
                    <a:lumOff val="60000"/>
                  </a:schemeClr>
                </a:solidFill>
                <a:effectLst/>
                <a:uLnTx/>
                <a:uFillTx/>
                <a:latin typeface="Arial" panose="020B0604020202020204" pitchFamily="34" charset="0"/>
                <a:cs typeface="Arial" panose="020B0604020202020204" pitchFamily="34" charset="0"/>
              </a:rPr>
              <a:t> Florida Springs of the Suwannee-Withlacoochee Basins</a:t>
            </a:r>
            <a:endParaRPr kumimoji="0" lang="en-US" sz="2800" b="1" i="0" u="none" strike="noStrike" kern="0" cap="none" spc="0" normalizeH="0" baseline="0" noProof="0" dirty="0">
              <a:ln w="12700">
                <a:solidFill>
                  <a:schemeClr val="tx1"/>
                </a:solidFill>
              </a:ln>
              <a:solidFill>
                <a:schemeClr val="accent6">
                  <a:lumMod val="40000"/>
                  <a:lumOff val="60000"/>
                </a:schemeClr>
              </a:solidFill>
              <a:effectLst/>
              <a:uLnTx/>
              <a:uFillTx/>
              <a:latin typeface="Arial" panose="020B0604020202020204" pitchFamily="34" charset="0"/>
              <a:cs typeface="Arial" panose="020B0604020202020204" pitchFamily="34" charset="0"/>
            </a:endParaRPr>
          </a:p>
        </p:txBody>
      </p:sp>
      <p:sp>
        <p:nvSpPr>
          <p:cNvPr id="3075" name="TextBox 3"/>
          <p:cNvSpPr txBox="1">
            <a:spLocks noChangeArrowheads="1"/>
          </p:cNvSpPr>
          <p:nvPr/>
        </p:nvSpPr>
        <p:spPr bwMode="auto">
          <a:xfrm>
            <a:off x="2057400" y="762000"/>
            <a:ext cx="5181600" cy="830997"/>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solidFill>
                <a:effectLst/>
                <a:uLnTx/>
                <a:uFillTx/>
              </a:rPr>
              <a:t> Division of Environmental Assessment and Restoration</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3800" y="729397"/>
            <a:ext cx="863600" cy="863600"/>
          </a:xfrm>
          <a:prstGeom prst="rect">
            <a:avLst/>
          </a:prstGeom>
        </p:spPr>
      </p:pic>
      <p:sp>
        <p:nvSpPr>
          <p:cNvPr id="8" name="TextBox 5"/>
          <p:cNvSpPr txBox="1">
            <a:spLocks noChangeArrowheads="1"/>
          </p:cNvSpPr>
          <p:nvPr/>
        </p:nvSpPr>
        <p:spPr bwMode="auto">
          <a:xfrm>
            <a:off x="1364672" y="4244141"/>
            <a:ext cx="6414655" cy="1477328"/>
          </a:xfrm>
          <a:prstGeom prst="rect">
            <a:avLst/>
          </a:prstGeom>
          <a:noFill/>
          <a:ln w="9525">
            <a:noFill/>
            <a:miter lim="800000"/>
            <a:headEnd/>
            <a:tailEnd/>
          </a:ln>
          <a:effectLst>
            <a:outerShdw blurRad="50800" dist="50800" dir="5400000" algn="ctr" rotWithShape="0">
              <a:schemeClr val="tx1"/>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br>
              <a:rPr kumimoji="0" lang="en-US" sz="1400" b="0" i="1" u="none" strike="noStrike" kern="0" cap="none" spc="0" normalizeH="0" baseline="0" noProof="0" dirty="0">
                <a:ln>
                  <a:noFill/>
                </a:ln>
                <a:solidFill>
                  <a:sysClr val="windowText" lastClr="000000"/>
                </a:solidFill>
                <a:effectLst/>
                <a:uLnTx/>
                <a:uFillTx/>
              </a:rPr>
            </a:br>
            <a:r>
              <a:rPr kumimoji="0" lang="en-US" sz="2000" b="1" i="1" u="none" strike="noStrike" kern="0" cap="none" spc="0" normalizeH="0" baseline="0" noProof="0" dirty="0">
                <a:ln>
                  <a:noFill/>
                </a:ln>
                <a:solidFill>
                  <a:schemeClr val="bg1"/>
                </a:solidFill>
                <a:effectLst/>
                <a:uLnTx/>
                <a:uFillTx/>
              </a:rPr>
              <a:t>Celeste Lyon and Brian Katz, PhD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chemeClr val="bg1"/>
                </a:solidFill>
                <a:effectLst/>
                <a:uLnTx/>
                <a:uFillTx/>
              </a:rPr>
              <a:t>Groundwater Management Section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1" u="none" strike="noStrike" kern="0" cap="none" spc="0" normalizeH="0" baseline="0" noProof="0" dirty="0">
              <a:ln>
                <a:noFill/>
              </a:ln>
              <a:solidFill>
                <a:schemeClr val="accent6">
                  <a:lumMod val="40000"/>
                  <a:lumOff val="60000"/>
                </a:schemeClr>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200" b="1" i="1" kern="0" dirty="0">
                <a:solidFill>
                  <a:schemeClr val="accent6">
                    <a:lumMod val="40000"/>
                    <a:lumOff val="60000"/>
                  </a:schemeClr>
                </a:solidFill>
              </a:rPr>
              <a:t>April 13, 2017</a:t>
            </a:r>
            <a:endParaRPr kumimoji="0" lang="en-US" sz="2200" b="1" i="1" u="none" strike="noStrike" kern="0" cap="none" spc="0" normalizeH="0" baseline="0" noProof="0" dirty="0">
              <a:ln>
                <a:noFill/>
              </a:ln>
              <a:solidFill>
                <a:schemeClr val="accent6">
                  <a:lumMod val="40000"/>
                  <a:lumOff val="60000"/>
                </a:schemeClr>
              </a:solidFill>
              <a:effectLst/>
              <a:uLnTx/>
              <a:uFillTx/>
            </a:endParaRPr>
          </a:p>
        </p:txBody>
      </p:sp>
    </p:spTree>
    <p:extLst>
      <p:ext uri="{BB962C8B-B14F-4D97-AF65-F5344CB8AC3E}">
        <p14:creationId xmlns:p14="http://schemas.microsoft.com/office/powerpoint/2010/main" val="1556011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125" y="19626"/>
            <a:ext cx="7848600" cy="1143000"/>
          </a:xfrm>
        </p:spPr>
        <p:txBody>
          <a:bodyPr/>
          <a:lstStyle/>
          <a:p>
            <a:r>
              <a:rPr lang="en-US" sz="3200" dirty="0"/>
              <a:t>Nitrate-Impaired Spring Waters</a:t>
            </a:r>
          </a:p>
        </p:txBody>
      </p:sp>
      <p:sp>
        <p:nvSpPr>
          <p:cNvPr id="3" name="Content Placeholder 2"/>
          <p:cNvSpPr>
            <a:spLocks noGrp="1"/>
          </p:cNvSpPr>
          <p:nvPr>
            <p:ph idx="1"/>
          </p:nvPr>
        </p:nvSpPr>
        <p:spPr>
          <a:xfrm>
            <a:off x="209968" y="1219163"/>
            <a:ext cx="5161528" cy="5317977"/>
          </a:xfrm>
        </p:spPr>
        <p:txBody>
          <a:bodyPr/>
          <a:lstStyle/>
          <a:p>
            <a:r>
              <a:rPr lang="en-US" sz="2600" dirty="0"/>
              <a:t>The water quality in several Outstanding Florida Springs in the Suwannee River Basin is impaired due to elevated nitrate concentrations</a:t>
            </a:r>
            <a:endParaRPr lang="en-US" sz="1800" dirty="0"/>
          </a:p>
          <a:p>
            <a:r>
              <a:rPr lang="en-US" sz="2600" dirty="0"/>
              <a:t>Many sources contribute nitrogen in each </a:t>
            </a:r>
            <a:r>
              <a:rPr lang="en-US" sz="2600" dirty="0" err="1"/>
              <a:t>springshed</a:t>
            </a:r>
            <a:r>
              <a:rPr lang="en-US" sz="2600" dirty="0"/>
              <a:t>:</a:t>
            </a:r>
          </a:p>
          <a:p>
            <a:pPr lvl="1"/>
            <a:r>
              <a:rPr lang="en-US" sz="2200" dirty="0"/>
              <a:t>atmospheric deposition</a:t>
            </a:r>
          </a:p>
          <a:p>
            <a:pPr lvl="1"/>
            <a:r>
              <a:rPr lang="en-US" sz="2200" dirty="0"/>
              <a:t>fertilizers (farm and non-farm) </a:t>
            </a:r>
          </a:p>
          <a:p>
            <a:pPr lvl="1"/>
            <a:r>
              <a:rPr lang="en-US" sz="2200" dirty="0"/>
              <a:t>septic tanks </a:t>
            </a:r>
          </a:p>
          <a:p>
            <a:pPr lvl="1"/>
            <a:r>
              <a:rPr lang="en-US" sz="2200" dirty="0"/>
              <a:t>land application of wastewater</a:t>
            </a:r>
          </a:p>
          <a:p>
            <a:pPr lvl="1"/>
            <a:r>
              <a:rPr lang="en-US" sz="2200" dirty="0"/>
              <a:t>livestock manure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DDD9E8-C990-4AC2-8887-0FE3CEAF0D0C}"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grpSp>
        <p:nvGrpSpPr>
          <p:cNvPr id="18" name="Group 17"/>
          <p:cNvGrpSpPr/>
          <p:nvPr/>
        </p:nvGrpSpPr>
        <p:grpSpPr>
          <a:xfrm>
            <a:off x="5450675" y="1193106"/>
            <a:ext cx="3236125" cy="2239244"/>
            <a:chOff x="5412552" y="1189756"/>
            <a:chExt cx="3386173" cy="2390915"/>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2552" y="1189756"/>
              <a:ext cx="3386173" cy="2390915"/>
            </a:xfrm>
            <a:prstGeom prst="rect">
              <a:avLst/>
            </a:prstGeom>
          </p:spPr>
        </p:pic>
        <p:sp>
          <p:nvSpPr>
            <p:cNvPr id="17" name="TextBox 16"/>
            <p:cNvSpPr txBox="1"/>
            <p:nvPr/>
          </p:nvSpPr>
          <p:spPr>
            <a:xfrm>
              <a:off x="7181260" y="3256716"/>
              <a:ext cx="150554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Madison Blue Spring</a:t>
              </a:r>
            </a:p>
          </p:txBody>
        </p:sp>
      </p:grpSp>
      <p:pic>
        <p:nvPicPr>
          <p:cNvPr id="19" name="Picture 5" descr="D:\users\bkatz\TALKS\springs-blockdiag-nologo-72dpi.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00600" y="3546600"/>
            <a:ext cx="4163431" cy="29462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320" y="0"/>
            <a:ext cx="1143952" cy="1143952"/>
          </a:xfrm>
          <a:prstGeom prst="rect">
            <a:avLst/>
          </a:prstGeom>
        </p:spPr>
      </p:pic>
    </p:spTree>
    <p:extLst>
      <p:ext uri="{BB962C8B-B14F-4D97-AF65-F5344CB8AC3E}">
        <p14:creationId xmlns:p14="http://schemas.microsoft.com/office/powerpoint/2010/main" val="467446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lstStyle/>
          <a:p>
            <a:r>
              <a:rPr lang="en-US" sz="2800" dirty="0"/>
              <a:t>Nitrogen Source Inventory and Loading Tool</a:t>
            </a:r>
          </a:p>
        </p:txBody>
      </p:sp>
      <p:sp>
        <p:nvSpPr>
          <p:cNvPr id="3" name="Content Placeholder 2"/>
          <p:cNvSpPr>
            <a:spLocks noGrp="1"/>
          </p:cNvSpPr>
          <p:nvPr>
            <p:ph idx="1"/>
          </p:nvPr>
        </p:nvSpPr>
        <p:spPr>
          <a:xfrm>
            <a:off x="85344" y="1109754"/>
            <a:ext cx="5662194" cy="5443446"/>
          </a:xfrm>
        </p:spPr>
        <p:txBody>
          <a:bodyPr/>
          <a:lstStyle/>
          <a:p>
            <a:pPr>
              <a:spcAft>
                <a:spcPts val="600"/>
              </a:spcAft>
            </a:pPr>
            <a:r>
              <a:rPr lang="en-US" sz="2400" dirty="0"/>
              <a:t>Quantifies nitrogen sources and loading to ground water, and highlights source categories where reductions in N loading could help achieve restoration of impaired waters</a:t>
            </a:r>
          </a:p>
          <a:p>
            <a:pPr>
              <a:spcAft>
                <a:spcPts val="600"/>
              </a:spcAft>
            </a:pPr>
            <a:r>
              <a:rPr lang="en-US" sz="2400" dirty="0"/>
              <a:t>We customize the inventory for each spring basin or BMAP area to account for hydrogeologic and land use differences</a:t>
            </a:r>
          </a:p>
          <a:p>
            <a:pPr>
              <a:spcAft>
                <a:spcPts val="600"/>
              </a:spcAft>
            </a:pPr>
            <a:r>
              <a:rPr lang="en-US" sz="2400" dirty="0"/>
              <a:t>Inventories have been completed for several BMAP areas (Wakulla, Jackson Blue, Silver, Rainbow, Volusia Blue, Springs Coast Springs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DDD9E8-C990-4AC2-8887-0FE3CEAF0D0C}"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white"/>
              </a:solidFill>
              <a:effectLst/>
              <a:uLnTx/>
              <a:uFillTx/>
              <a:latin typeface="Arial" pitchFamily="34" charset="0"/>
              <a:ea typeface="+mn-ea"/>
              <a:cs typeface="Arial" pitchFamily="34" charset="0"/>
            </a:endParaRPr>
          </a:p>
        </p:txBody>
      </p:sp>
      <p:grpSp>
        <p:nvGrpSpPr>
          <p:cNvPr id="13" name="Group 12"/>
          <p:cNvGrpSpPr/>
          <p:nvPr/>
        </p:nvGrpSpPr>
        <p:grpSpPr>
          <a:xfrm>
            <a:off x="5410200" y="1431855"/>
            <a:ext cx="1927737" cy="1641797"/>
            <a:chOff x="5910029" y="1238879"/>
            <a:chExt cx="3048491" cy="228600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0520" y="1238879"/>
              <a:ext cx="3048000" cy="2286000"/>
            </a:xfrm>
            <a:prstGeom prst="rect">
              <a:avLst/>
            </a:prstGeom>
          </p:spPr>
        </p:pic>
        <p:sp>
          <p:nvSpPr>
            <p:cNvPr id="10" name="TextBox 9"/>
            <p:cNvSpPr txBox="1"/>
            <p:nvPr/>
          </p:nvSpPr>
          <p:spPr>
            <a:xfrm>
              <a:off x="5910029" y="3201493"/>
              <a:ext cx="90178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Troy Spring</a:t>
              </a:r>
            </a:p>
          </p:txBody>
        </p:sp>
      </p:grpSp>
      <p:grpSp>
        <p:nvGrpSpPr>
          <p:cNvPr id="12" name="Group 11"/>
          <p:cNvGrpSpPr/>
          <p:nvPr/>
        </p:nvGrpSpPr>
        <p:grpSpPr>
          <a:xfrm>
            <a:off x="7467600" y="1291559"/>
            <a:ext cx="1524000" cy="2137441"/>
            <a:chOff x="5887439" y="3653161"/>
            <a:chExt cx="3131593" cy="2671439"/>
          </a:xfrm>
        </p:grpSpPr>
        <p:pic>
          <p:nvPicPr>
            <p:cNvPr id="9" name="Picture 8"/>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t="8889" b="26667"/>
            <a:stretch/>
          </p:blipFill>
          <p:spPr>
            <a:xfrm>
              <a:off x="5910029" y="3653161"/>
              <a:ext cx="3109003" cy="2671439"/>
            </a:xfrm>
            <a:prstGeom prst="rect">
              <a:avLst/>
            </a:prstGeom>
          </p:spPr>
        </p:pic>
        <p:sp>
          <p:nvSpPr>
            <p:cNvPr id="11" name="TextBox 10"/>
            <p:cNvSpPr txBox="1"/>
            <p:nvPr/>
          </p:nvSpPr>
          <p:spPr>
            <a:xfrm>
              <a:off x="5887439" y="5973556"/>
              <a:ext cx="112941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Fanning Spring</a:t>
              </a:r>
            </a:p>
          </p:txBody>
        </p:sp>
      </p:grpSp>
      <p:pic>
        <p:nvPicPr>
          <p:cNvPr id="5" name="Picture 4"/>
          <p:cNvPicPr>
            <a:picLocks noChangeAspect="1"/>
          </p:cNvPicPr>
          <p:nvPr/>
        </p:nvPicPr>
        <p:blipFill rotWithShape="1">
          <a:blip r:embed="rId5"/>
          <a:srcRect l="7850" r="2894"/>
          <a:stretch/>
        </p:blipFill>
        <p:spPr>
          <a:xfrm>
            <a:off x="5848866" y="4029963"/>
            <a:ext cx="3142734" cy="2314353"/>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7320" y="0"/>
            <a:ext cx="1143952" cy="1143952"/>
          </a:xfrm>
          <a:prstGeom prst="rect">
            <a:avLst/>
          </a:prstGeom>
        </p:spPr>
      </p:pic>
    </p:spTree>
    <p:extLst>
      <p:ext uri="{BB962C8B-B14F-4D97-AF65-F5344CB8AC3E}">
        <p14:creationId xmlns:p14="http://schemas.microsoft.com/office/powerpoint/2010/main" val="3216229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228600"/>
            <a:ext cx="749577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Nitrogen Cycle and Nitrogen Attenuation</a:t>
            </a:r>
          </a:p>
        </p:txBody>
      </p:sp>
      <p:sp>
        <p:nvSpPr>
          <p:cNvPr id="6" name="TextBox 5"/>
          <p:cNvSpPr txBox="1"/>
          <p:nvPr/>
        </p:nvSpPr>
        <p:spPr>
          <a:xfrm>
            <a:off x="0" y="5292546"/>
            <a:ext cx="9143999"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LEACHING OF N TO GROUND WATER is related to many factors, such as variable soil conditions, fertilizer material, livestock type, crop types, irrigation, recharge to the aquifer.   </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450" t="13173" r="2830" b="33333"/>
          <a:stretch/>
        </p:blipFill>
        <p:spPr>
          <a:xfrm>
            <a:off x="-11018" y="1089381"/>
            <a:ext cx="9155018" cy="403790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30727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331850" y="183404"/>
            <a:ext cx="752853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Groundwater Recharge and Nitrogen Attenuation</a:t>
            </a:r>
          </a:p>
        </p:txBody>
      </p:sp>
      <p:sp>
        <p:nvSpPr>
          <p:cNvPr id="10" name="Content Placeholder 2"/>
          <p:cNvSpPr txBox="1">
            <a:spLocks/>
          </p:cNvSpPr>
          <p:nvPr/>
        </p:nvSpPr>
        <p:spPr>
          <a:xfrm>
            <a:off x="4191000" y="992354"/>
            <a:ext cx="4953000" cy="5465135"/>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a:ea typeface="+mn-ea"/>
                <a:cs typeface="Arial" pitchFamily="34" charset="0"/>
              </a:rPr>
              <a:t>The amount of nitrate that is transported to the UFA in a given year is related to the rate of recharge to the aquifer (soil properties, hydrogeology, rainfall </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pitchFamily="34" charset="0"/>
              </a:rPr>
              <a:t>(FGS, USGS, WMD).</a:t>
            </a: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a:ea typeface="+mn-ea"/>
                <a:cs typeface="Arial" pitchFamily="34" charset="0"/>
              </a:rPr>
              <a:t>High Recharge:       </a:t>
            </a: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n-US" sz="1800" b="1" i="0" u="none" strike="noStrike" kern="1200" cap="none" spc="0" normalizeH="0" baseline="0" noProof="0" dirty="0">
                <a:ln>
                  <a:noFill/>
                </a:ln>
                <a:solidFill>
                  <a:srgbClr val="FF0000"/>
                </a:solidFill>
                <a:effectLst/>
                <a:uLnTx/>
                <a:uFillTx/>
                <a:latin typeface="Calibri"/>
                <a:ea typeface="+mn-ea"/>
                <a:cs typeface="Arial" pitchFamily="34" charset="0"/>
              </a:rPr>
              <a:t>&gt; 10 in/</a:t>
            </a:r>
            <a:r>
              <a:rPr kumimoji="0" lang="en-US" sz="1800" b="1" i="0" u="none" strike="noStrike" kern="1200" cap="none" spc="0" normalizeH="0" baseline="0" noProof="0" dirty="0" err="1">
                <a:ln>
                  <a:noFill/>
                </a:ln>
                <a:solidFill>
                  <a:srgbClr val="FF0000"/>
                </a:solidFill>
                <a:effectLst/>
                <a:uLnTx/>
                <a:uFillTx/>
                <a:latin typeface="Calibri"/>
                <a:ea typeface="+mn-ea"/>
                <a:cs typeface="Arial" pitchFamily="34" charset="0"/>
              </a:rPr>
              <a:t>yr</a:t>
            </a:r>
            <a:endParaRPr kumimoji="0" lang="en-US" sz="1800" b="1" i="0" u="none" strike="noStrike" kern="1200" cap="none" spc="0" normalizeH="0" baseline="0" noProof="0" dirty="0">
              <a:ln>
                <a:noFill/>
              </a:ln>
              <a:solidFill>
                <a:srgbClr val="FF0000"/>
              </a:solidFill>
              <a:effectLst/>
              <a:uLnTx/>
              <a:uFillTx/>
              <a:latin typeface="Calibri"/>
              <a:ea typeface="+mn-ea"/>
              <a:cs typeface="Arial" pitchFamily="34" charset="0"/>
            </a:endParaRP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Medium Recharge:     3-10 in/</a:t>
            </a:r>
            <a:r>
              <a:rPr kumimoji="0" lang="en-US" sz="1800" b="0" i="0" u="none" strike="noStrike" kern="1200" cap="none" spc="0" normalizeH="0" baseline="0" noProof="0" dirty="0" err="1">
                <a:ln>
                  <a:noFill/>
                </a:ln>
                <a:solidFill>
                  <a:prstClr val="black"/>
                </a:solidFill>
                <a:effectLst/>
                <a:uLnTx/>
                <a:uFillTx/>
                <a:latin typeface="Calibri"/>
                <a:ea typeface="+mn-ea"/>
                <a:cs typeface="Arial" pitchFamily="34" charset="0"/>
              </a:rPr>
              <a:t>yr</a:t>
            </a:r>
            <a:endPar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800100" marR="0" lvl="1"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Low Recharge:             0-3 in/</a:t>
            </a:r>
            <a:r>
              <a:rPr kumimoji="0" lang="en-US" sz="1800" b="0" i="0" u="none" strike="noStrike" kern="1200" cap="none" spc="0" normalizeH="0" baseline="0" noProof="0" dirty="0" err="1">
                <a:ln>
                  <a:noFill/>
                </a:ln>
                <a:solidFill>
                  <a:prstClr val="black"/>
                </a:solidFill>
                <a:effectLst/>
                <a:uLnTx/>
                <a:uFillTx/>
                <a:latin typeface="Calibri"/>
                <a:ea typeface="+mn-ea"/>
                <a:cs typeface="Arial" pitchFamily="34" charset="0"/>
              </a:rPr>
              <a:t>yr</a:t>
            </a:r>
            <a:endPar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a:ea typeface="+mn-ea"/>
                <a:cs typeface="Arial" pitchFamily="34" charset="0"/>
              </a:rPr>
              <a:t>A weighting factor is assigned to recharge category to account for additional attenuation:</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a:ea typeface="+mn-ea"/>
                <a:cs typeface="Arial" pitchFamily="34" charset="0"/>
              </a:rPr>
              <a:t>High, 0.9 </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a:ea typeface="+mn-ea"/>
                <a:cs typeface="Arial" pitchFamily="34" charset="0"/>
              </a:rPr>
              <a:t>Medium, 0.5 </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a:ea typeface="+mn-ea"/>
                <a:cs typeface="Arial" pitchFamily="34" charset="0"/>
              </a:rPr>
              <a:t>Low, 0.1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2775" t="5575" r="3181" b="1778"/>
          <a:stretch/>
        </p:blipFill>
        <p:spPr>
          <a:xfrm>
            <a:off x="129446" y="1264713"/>
            <a:ext cx="4061554" cy="5178036"/>
          </a:xfrm>
          <a:prstGeom prst="rect">
            <a:avLst/>
          </a:prstGeom>
        </p:spPr>
      </p:pic>
    </p:spTree>
    <p:extLst>
      <p:ext uri="{BB962C8B-B14F-4D97-AF65-F5344CB8AC3E}">
        <p14:creationId xmlns:p14="http://schemas.microsoft.com/office/powerpoint/2010/main" val="1227747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228600"/>
            <a:ext cx="749577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Nitrogen Cycle and Nitrogen Attenuation</a:t>
            </a:r>
          </a:p>
        </p:txBody>
      </p:sp>
      <p:sp>
        <p:nvSpPr>
          <p:cNvPr id="6" name="TextBox 5"/>
          <p:cNvSpPr txBox="1"/>
          <p:nvPr/>
        </p:nvSpPr>
        <p:spPr>
          <a:xfrm>
            <a:off x="304800" y="5127290"/>
            <a:ext cx="8382000"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alibri"/>
                <a:ea typeface="+mn-ea"/>
                <a:cs typeface="+mn-cs"/>
              </a:rPr>
              <a:t>NSILT Process is on-going: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7030A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alibri"/>
                <a:ea typeface="+mn-ea"/>
                <a:cs typeface="+mn-cs"/>
              </a:rPr>
              <a:t>We fine-tune and revise nitrogen loading estimates to groundwater as new information becomes available, and after getting feedback from stakeholders. </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450" t="13173" r="2830" b="33333"/>
          <a:stretch/>
        </p:blipFill>
        <p:spPr>
          <a:xfrm>
            <a:off x="-11018" y="1089381"/>
            <a:ext cx="9155018" cy="403790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Tree>
    <p:extLst>
      <p:ext uri="{BB962C8B-B14F-4D97-AF65-F5344CB8AC3E}">
        <p14:creationId xmlns:p14="http://schemas.microsoft.com/office/powerpoint/2010/main" val="2836975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36072" y="96871"/>
            <a:ext cx="2623127" cy="830997"/>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Suwannee River BMAP Area</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4636" y="0"/>
            <a:ext cx="5299364" cy="6858000"/>
          </a:xfrm>
          <a:prstGeom prst="rect">
            <a:avLst/>
          </a:prstGeom>
        </p:spPr>
      </p:pic>
      <p:sp>
        <p:nvSpPr>
          <p:cNvPr id="3" name="TextBox 2"/>
          <p:cNvSpPr txBox="1"/>
          <p:nvPr/>
        </p:nvSpPr>
        <p:spPr>
          <a:xfrm>
            <a:off x="234177" y="1550020"/>
            <a:ext cx="3610460" cy="3416320"/>
          </a:xfrm>
          <a:prstGeom prst="rect">
            <a:avLst/>
          </a:prstGeom>
          <a:noFill/>
        </p:spPr>
        <p:txBody>
          <a:bodyPr wrap="square" rtlCol="0">
            <a:spAutoFit/>
          </a:bodyPr>
          <a:lstStyle/>
          <a:p>
            <a:r>
              <a:rPr lang="en-US" b="1" dirty="0"/>
              <a:t>Withlacoochee River</a:t>
            </a:r>
            <a:r>
              <a:rPr lang="en-US" dirty="0"/>
              <a:t>: 41 springs </a:t>
            </a:r>
          </a:p>
          <a:p>
            <a:pPr marL="285750" indent="-285750">
              <a:buFont typeface="Arial" panose="020B0604020202020204" pitchFamily="34" charset="0"/>
              <a:buChar char="•"/>
            </a:pPr>
            <a:r>
              <a:rPr lang="en-US" dirty="0"/>
              <a:t>13, 1</a:t>
            </a:r>
            <a:r>
              <a:rPr lang="en-US" baseline="30000" dirty="0"/>
              <a:t>St</a:t>
            </a:r>
            <a:r>
              <a:rPr lang="en-US" dirty="0"/>
              <a:t> and 2</a:t>
            </a:r>
            <a:r>
              <a:rPr lang="en-US" baseline="30000" dirty="0"/>
              <a:t>nd</a:t>
            </a:r>
            <a:r>
              <a:rPr lang="en-US" dirty="0"/>
              <a:t> magnitude springs</a:t>
            </a:r>
          </a:p>
          <a:p>
            <a:pPr marL="285750" indent="-285750">
              <a:buFont typeface="Arial" panose="020B0604020202020204" pitchFamily="34" charset="0"/>
              <a:buChar char="•"/>
            </a:pPr>
            <a:r>
              <a:rPr lang="en-US" dirty="0"/>
              <a:t>OFS* - Madison Blue</a:t>
            </a:r>
          </a:p>
          <a:p>
            <a:endParaRPr lang="en-US" dirty="0"/>
          </a:p>
          <a:p>
            <a:r>
              <a:rPr lang="en-US" b="1" dirty="0"/>
              <a:t>Middle Suwannee River</a:t>
            </a:r>
            <a:r>
              <a:rPr lang="en-US" dirty="0"/>
              <a:t>: 103 springs</a:t>
            </a:r>
          </a:p>
          <a:p>
            <a:pPr marL="285750" indent="-285750">
              <a:buFont typeface="Arial" panose="020B0604020202020204" pitchFamily="34" charset="0"/>
              <a:buChar char="•"/>
            </a:pPr>
            <a:r>
              <a:rPr lang="en-US" dirty="0"/>
              <a:t>32, 1</a:t>
            </a:r>
            <a:r>
              <a:rPr lang="en-US" baseline="30000" dirty="0"/>
              <a:t>st</a:t>
            </a:r>
            <a:r>
              <a:rPr lang="en-US" dirty="0"/>
              <a:t> and 2</a:t>
            </a:r>
            <a:r>
              <a:rPr lang="en-US" baseline="30000" dirty="0"/>
              <a:t>nd</a:t>
            </a:r>
            <a:r>
              <a:rPr lang="en-US" dirty="0"/>
              <a:t> magnitude springs</a:t>
            </a:r>
          </a:p>
          <a:p>
            <a:pPr marL="285750" indent="-285750">
              <a:buFont typeface="Arial" panose="020B0604020202020204" pitchFamily="34" charset="0"/>
              <a:buChar char="•"/>
            </a:pPr>
            <a:r>
              <a:rPr lang="en-US" dirty="0"/>
              <a:t>OFS* - Falmouth, Lafayette Blue, Peacock, and Troy </a:t>
            </a:r>
          </a:p>
          <a:p>
            <a:endParaRPr lang="en-US" dirty="0"/>
          </a:p>
          <a:p>
            <a:r>
              <a:rPr lang="en-US" b="1" dirty="0"/>
              <a:t>Lower Suwannee River</a:t>
            </a:r>
            <a:r>
              <a:rPr lang="en-US" dirty="0"/>
              <a:t>: 31 Springs</a:t>
            </a:r>
          </a:p>
          <a:p>
            <a:pPr marL="285750" indent="-285750">
              <a:buFont typeface="Arial" panose="020B0604020202020204" pitchFamily="34" charset="0"/>
              <a:buChar char="•"/>
            </a:pPr>
            <a:r>
              <a:rPr lang="en-US" dirty="0"/>
              <a:t>17, 1</a:t>
            </a:r>
            <a:r>
              <a:rPr lang="en-US" baseline="30000" dirty="0"/>
              <a:t>st</a:t>
            </a:r>
            <a:r>
              <a:rPr lang="en-US" dirty="0"/>
              <a:t> and 2</a:t>
            </a:r>
            <a:r>
              <a:rPr lang="en-US" baseline="30000" dirty="0"/>
              <a:t>nd</a:t>
            </a:r>
            <a:r>
              <a:rPr lang="en-US" dirty="0"/>
              <a:t> magnitude springs</a:t>
            </a:r>
          </a:p>
          <a:p>
            <a:pPr marL="285750" indent="-285750">
              <a:buFont typeface="Arial" panose="020B0604020202020204" pitchFamily="34" charset="0"/>
              <a:buChar char="•"/>
            </a:pPr>
            <a:r>
              <a:rPr lang="en-US" dirty="0"/>
              <a:t>OFS* – Fanning and Manatee</a:t>
            </a:r>
          </a:p>
        </p:txBody>
      </p:sp>
      <p:sp>
        <p:nvSpPr>
          <p:cNvPr id="4" name="TextBox 3"/>
          <p:cNvSpPr txBox="1"/>
          <p:nvPr/>
        </p:nvSpPr>
        <p:spPr>
          <a:xfrm>
            <a:off x="234177" y="5404339"/>
            <a:ext cx="3325091" cy="338554"/>
          </a:xfrm>
          <a:prstGeom prst="rect">
            <a:avLst/>
          </a:prstGeom>
          <a:noFill/>
        </p:spPr>
        <p:txBody>
          <a:bodyPr wrap="square" rtlCol="0">
            <a:spAutoFit/>
          </a:bodyPr>
          <a:lstStyle/>
          <a:p>
            <a:r>
              <a:rPr lang="en-US" sz="1600" i="1" dirty="0"/>
              <a:t>*OFS = Outstanding Florida Spring</a:t>
            </a:r>
          </a:p>
        </p:txBody>
      </p:sp>
    </p:spTree>
    <p:extLst>
      <p:ext uri="{BB962C8B-B14F-4D97-AF65-F5344CB8AC3E}">
        <p14:creationId xmlns:p14="http://schemas.microsoft.com/office/powerpoint/2010/main" val="3696387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53107" y="264638"/>
            <a:ext cx="7434258"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err="1">
                <a:ln>
                  <a:noFill/>
                </a:ln>
                <a:solidFill>
                  <a:prstClr val="white"/>
                </a:solidFill>
                <a:effectLst/>
                <a:uLnTx/>
                <a:uFillTx/>
                <a:latin typeface="Calibri"/>
                <a:ea typeface="+mn-ea"/>
                <a:cs typeface="+mn-cs"/>
              </a:rPr>
              <a:t>Outstandin</a:t>
            </a:r>
            <a:r>
              <a:rPr lang="en-US" sz="3400" b="1" dirty="0">
                <a:solidFill>
                  <a:prstClr val="white"/>
                </a:solidFill>
                <a:latin typeface="Calibri"/>
              </a:rPr>
              <a:t>g Florida Springs</a:t>
            </a:r>
            <a:endParaRPr kumimoji="0" lang="en-US" sz="34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p:cNvSpPr txBox="1"/>
          <p:nvPr/>
        </p:nvSpPr>
        <p:spPr>
          <a:xfrm>
            <a:off x="0" y="1229788"/>
            <a:ext cx="9127958"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Outstanding</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Florida Springs in this BMAP area were aggregated into three general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springshed</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areas to more efficiently organize information and implement restoration actions: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Madison</a:t>
            </a:r>
            <a:r>
              <a:rPr kumimoji="0" lang="en-US" sz="2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Blue Spring </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(and associated springs of Withlacoochee River)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aseline="0" dirty="0">
              <a:solidFill>
                <a:prstClr val="black"/>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Middle Suwannee Springs </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combined </a:t>
            </a:r>
            <a:r>
              <a:rPr kumimoji="0" lang="en-US" sz="2400" b="0" i="0" u="none" strike="noStrike" kern="1200" cap="none" spc="0" normalizeH="0" noProof="0" dirty="0" err="1">
                <a:ln>
                  <a:noFill/>
                </a:ln>
                <a:solidFill>
                  <a:prstClr val="black"/>
                </a:solidFill>
                <a:effectLst/>
                <a:uLnTx/>
                <a:uFillTx/>
                <a:latin typeface="Arial" panose="020B0604020202020204" pitchFamily="34" charset="0"/>
                <a:cs typeface="Arial" panose="020B0604020202020204" pitchFamily="34" charset="0"/>
              </a:rPr>
              <a:t>springshed</a:t>
            </a:r>
            <a:r>
              <a:rPr kumimoji="0" lang="en-US" sz="24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(including Troy, Peacock, Lafayette Blue, Falmouth and major second magnitude springs)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aseline="0" dirty="0">
              <a:solidFill>
                <a:prstClr val="black"/>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Fanning and Manatee Springs</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Picture 1"/>
          <p:cNvPicPr>
            <a:picLocks noChangeAspect="1"/>
          </p:cNvPicPr>
          <p:nvPr/>
        </p:nvPicPr>
        <p:blipFill>
          <a:blip r:embed="rId3"/>
          <a:stretch>
            <a:fillRect/>
          </a:stretch>
        </p:blipFill>
        <p:spPr>
          <a:xfrm>
            <a:off x="132080" y="0"/>
            <a:ext cx="1146147" cy="1146147"/>
          </a:xfrm>
          <a:prstGeom prst="rect">
            <a:avLst/>
          </a:prstGeom>
        </p:spPr>
      </p:pic>
    </p:spTree>
    <p:extLst>
      <p:ext uri="{BB962C8B-B14F-4D97-AF65-F5344CB8AC3E}">
        <p14:creationId xmlns:p14="http://schemas.microsoft.com/office/powerpoint/2010/main" val="934023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89239" y="1066800"/>
            <a:ext cx="4978400" cy="5471186"/>
          </a:xfrm>
          <a:prstGeom prst="rect">
            <a:avLst/>
          </a:prstGeom>
        </p:spPr>
      </p:pic>
      <p:sp>
        <p:nvSpPr>
          <p:cNvPr id="10" name="Rectangle 9"/>
          <p:cNvSpPr/>
          <p:nvPr/>
        </p:nvSpPr>
        <p:spPr>
          <a:xfrm>
            <a:off x="580774" y="175337"/>
            <a:ext cx="9127958" cy="55399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n-US" sz="2400" b="1" dirty="0">
                <a:solidFill>
                  <a:schemeClr val="bg1"/>
                </a:solidFill>
                <a:latin typeface="Arial" pitchFamily="34" charset="0"/>
                <a:ea typeface="+mj-ea"/>
                <a:cs typeface="Arial" pitchFamily="34" charset="0"/>
              </a:rPr>
              <a:t>Inventories Conducted for 3 </a:t>
            </a:r>
            <a:r>
              <a:rPr lang="en-US" sz="2400" b="1" dirty="0" err="1">
                <a:solidFill>
                  <a:schemeClr val="bg1"/>
                </a:solidFill>
                <a:latin typeface="Arial" pitchFamily="34" charset="0"/>
                <a:ea typeface="+mj-ea"/>
                <a:cs typeface="Arial" pitchFamily="34" charset="0"/>
              </a:rPr>
              <a:t>Springshed</a:t>
            </a:r>
            <a:r>
              <a:rPr lang="en-US" sz="2400" b="1" dirty="0">
                <a:solidFill>
                  <a:schemeClr val="bg1"/>
                </a:solidFill>
                <a:latin typeface="Arial" pitchFamily="34" charset="0"/>
                <a:ea typeface="+mj-ea"/>
                <a:cs typeface="Arial" pitchFamily="34" charset="0"/>
              </a:rPr>
              <a:t> Areas</a:t>
            </a:r>
          </a:p>
        </p:txBody>
      </p:sp>
      <p:pic>
        <p:nvPicPr>
          <p:cNvPr id="7" name="Picture 6"/>
          <p:cNvPicPr>
            <a:picLocks noChangeAspect="1"/>
          </p:cNvPicPr>
          <p:nvPr/>
        </p:nvPicPr>
        <p:blipFill>
          <a:blip r:embed="rId4"/>
          <a:stretch>
            <a:fillRect/>
          </a:stretch>
        </p:blipFill>
        <p:spPr>
          <a:xfrm>
            <a:off x="8580120" y="1066800"/>
            <a:ext cx="406200" cy="838200"/>
          </a:xfrm>
          <a:prstGeom prst="rect">
            <a:avLst/>
          </a:prstGeom>
        </p:spPr>
      </p:pic>
      <p:graphicFrame>
        <p:nvGraphicFramePr>
          <p:cNvPr id="14" name="Table 13"/>
          <p:cNvGraphicFramePr>
            <a:graphicFrameLocks noGrp="1"/>
          </p:cNvGraphicFramePr>
          <p:nvPr>
            <p:extLst/>
          </p:nvPr>
        </p:nvGraphicFramePr>
        <p:xfrm>
          <a:off x="174395" y="1485900"/>
          <a:ext cx="3338808" cy="4233950"/>
        </p:xfrm>
        <a:graphic>
          <a:graphicData uri="http://schemas.openxmlformats.org/drawingml/2006/table">
            <a:tbl>
              <a:tblPr firstRow="1" bandRow="1">
                <a:tableStyleId>{5C22544A-7EE6-4342-B048-85BDC9FD1C3A}</a:tableStyleId>
              </a:tblPr>
              <a:tblGrid>
                <a:gridCol w="1312131">
                  <a:extLst>
                    <a:ext uri="{9D8B030D-6E8A-4147-A177-3AD203B41FA5}">
                      <a16:colId xmlns:a16="http://schemas.microsoft.com/office/drawing/2014/main" val="20000"/>
                    </a:ext>
                  </a:extLst>
                </a:gridCol>
                <a:gridCol w="974157">
                  <a:extLst>
                    <a:ext uri="{9D8B030D-6E8A-4147-A177-3AD203B41FA5}">
                      <a16:colId xmlns:a16="http://schemas.microsoft.com/office/drawing/2014/main" val="20001"/>
                    </a:ext>
                  </a:extLst>
                </a:gridCol>
                <a:gridCol w="1052520">
                  <a:extLst>
                    <a:ext uri="{9D8B030D-6E8A-4147-A177-3AD203B41FA5}">
                      <a16:colId xmlns:a16="http://schemas.microsoft.com/office/drawing/2014/main" val="20002"/>
                    </a:ext>
                  </a:extLst>
                </a:gridCol>
              </a:tblGrid>
              <a:tr h="325582">
                <a:tc>
                  <a:txBody>
                    <a:bodyPr/>
                    <a:lstStyle/>
                    <a:p>
                      <a:pPr algn="ctr" fontAlgn="ctr"/>
                      <a:r>
                        <a:rPr lang="en-US" sz="1400" u="none" strike="noStrike" dirty="0" err="1">
                          <a:effectLst/>
                          <a:latin typeface="Arial Narrow" panose="020B0606020202030204" pitchFamily="34" charset="0"/>
                        </a:rPr>
                        <a:t>Springshed</a:t>
                      </a:r>
                      <a:r>
                        <a:rPr lang="en-US" sz="1400" u="none" strike="noStrike" dirty="0">
                          <a:effectLst/>
                          <a:latin typeface="Arial Narrow" panose="020B0606020202030204" pitchFamily="34" charset="0"/>
                        </a:rPr>
                        <a:t> Area</a:t>
                      </a:r>
                      <a:endParaRPr lang="en-US" sz="1400" b="1"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County</a:t>
                      </a:r>
                      <a:endParaRPr lang="en-US" sz="1400" b="1"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Acres</a:t>
                      </a:r>
                      <a:endParaRPr lang="en-US" sz="1400" b="1" i="0" u="none" strike="noStrike">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0"/>
                  </a:ext>
                </a:extLst>
              </a:tr>
              <a:tr h="325582">
                <a:tc>
                  <a:txBody>
                    <a:bodyPr/>
                    <a:lstStyle/>
                    <a:p>
                      <a:pPr algn="ctr" fontAlgn="ctr"/>
                      <a:r>
                        <a:rPr lang="en-US" sz="1400" u="none" strike="noStrike" dirty="0">
                          <a:effectLst/>
                          <a:latin typeface="Arial Narrow" panose="020B0606020202030204" pitchFamily="34" charset="0"/>
                        </a:rPr>
                        <a:t>Fanning-Manatee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Gilchrist</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80,233</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1"/>
                  </a:ext>
                </a:extLst>
              </a:tr>
              <a:tr h="325582">
                <a:tc>
                  <a:txBody>
                    <a:bodyPr/>
                    <a:lstStyle/>
                    <a:p>
                      <a:pPr algn="ctr" fontAlgn="ctr"/>
                      <a:r>
                        <a:rPr lang="en-US" sz="1400" u="none" strike="noStrike" dirty="0">
                          <a:effectLst/>
                          <a:latin typeface="Arial Narrow" panose="020B0606020202030204" pitchFamily="34" charset="0"/>
                        </a:rPr>
                        <a:t>Fanning-Manatee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Levy</a:t>
                      </a:r>
                      <a:endParaRPr lang="en-US" sz="14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  119,694</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2"/>
                  </a:ext>
                </a:extLst>
              </a:tr>
              <a:tr h="325582">
                <a:tc>
                  <a:txBody>
                    <a:bodyPr/>
                    <a:lstStyle/>
                    <a:p>
                      <a:pPr algn="ctr" fontAlgn="ctr"/>
                      <a:r>
                        <a:rPr lang="en-US" sz="1400" u="none" strike="noStrike" dirty="0">
                          <a:effectLst/>
                          <a:latin typeface="Arial Narrow" panose="020B0606020202030204" pitchFamily="34" charset="0"/>
                        </a:rPr>
                        <a:t>Madison Blue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Hamilton</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5,672</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3"/>
                  </a:ext>
                </a:extLst>
              </a:tr>
              <a:tr h="325582">
                <a:tc>
                  <a:txBody>
                    <a:bodyPr/>
                    <a:lstStyle/>
                    <a:p>
                      <a:pPr algn="ctr" fontAlgn="ctr"/>
                      <a:r>
                        <a:rPr lang="en-US" sz="1400" u="none" strike="noStrike" dirty="0">
                          <a:effectLst/>
                          <a:latin typeface="Arial Narrow" panose="020B0606020202030204" pitchFamily="34" charset="0"/>
                        </a:rPr>
                        <a:t>Madison Blue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Madison</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79,116</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4"/>
                  </a:ext>
                </a:extLst>
              </a:tr>
              <a:tr h="434340">
                <a:tc>
                  <a:txBody>
                    <a:bodyPr/>
                    <a:lstStyle/>
                    <a:p>
                      <a:pPr algn="ctr" fontAlgn="ctr"/>
                      <a:r>
                        <a:rPr lang="en-US" sz="1400" u="none" strike="noStrike" dirty="0">
                          <a:effectLst/>
                          <a:latin typeface="Arial Narrow" panose="020B0606020202030204" pitchFamily="34" charset="0"/>
                        </a:rPr>
                        <a:t>Middle Suwannee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Columbia</a:t>
                      </a:r>
                      <a:endParaRPr lang="en-US" sz="14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1,148</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5"/>
                  </a:ext>
                </a:extLst>
              </a:tr>
              <a:tr h="434340">
                <a:tc>
                  <a:txBody>
                    <a:bodyPr/>
                    <a:lstStyle/>
                    <a:p>
                      <a:pPr algn="ctr" fontAlgn="ctr"/>
                      <a:r>
                        <a:rPr lang="en-US" sz="1400" u="none" strike="noStrike" dirty="0">
                          <a:effectLst/>
                          <a:latin typeface="Arial Narrow" panose="020B0606020202030204" pitchFamily="34" charset="0"/>
                        </a:rPr>
                        <a:t>Middle Suwannee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Hamilton</a:t>
                      </a:r>
                      <a:endParaRPr lang="en-US" sz="14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11,937 </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6"/>
                  </a:ext>
                </a:extLst>
              </a:tr>
              <a:tr h="434340">
                <a:tc>
                  <a:txBody>
                    <a:bodyPr/>
                    <a:lstStyle/>
                    <a:p>
                      <a:pPr algn="ctr" fontAlgn="ctr"/>
                      <a:r>
                        <a:rPr lang="en-US" sz="1400" u="none" strike="noStrike" dirty="0">
                          <a:effectLst/>
                          <a:latin typeface="Arial Narrow" panose="020B0606020202030204" pitchFamily="34" charset="0"/>
                        </a:rPr>
                        <a:t>Middle Suwannee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Lafayette</a:t>
                      </a:r>
                      <a:endParaRPr lang="en-US" sz="14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  134,920 </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7"/>
                  </a:ext>
                </a:extLst>
              </a:tr>
              <a:tr h="434340">
                <a:tc>
                  <a:txBody>
                    <a:bodyPr/>
                    <a:lstStyle/>
                    <a:p>
                      <a:pPr algn="ctr" fontAlgn="ctr"/>
                      <a:r>
                        <a:rPr lang="en-US" sz="1400" u="none" strike="noStrike" dirty="0">
                          <a:effectLst/>
                          <a:latin typeface="Arial Narrow" panose="020B0606020202030204" pitchFamily="34" charset="0"/>
                        </a:rPr>
                        <a:t>Middle Suwannee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Madison</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15,171</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8"/>
                  </a:ext>
                </a:extLst>
              </a:tr>
              <a:tr h="434340">
                <a:tc>
                  <a:txBody>
                    <a:bodyPr/>
                    <a:lstStyle/>
                    <a:p>
                      <a:pPr algn="ctr" fontAlgn="ctr"/>
                      <a:r>
                        <a:rPr lang="en-US" sz="1400" u="none" strike="noStrike" dirty="0">
                          <a:effectLst/>
                          <a:latin typeface="Arial Narrow" panose="020B0606020202030204" pitchFamily="34" charset="0"/>
                        </a:rPr>
                        <a:t>Middle Suwannee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Suwannee</a:t>
                      </a:r>
                      <a:endParaRPr lang="en-US" sz="14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 386,144 </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09"/>
                  </a:ext>
                </a:extLst>
              </a:tr>
              <a:tr h="434340">
                <a:tc>
                  <a:txBody>
                    <a:bodyPr/>
                    <a:lstStyle/>
                    <a:p>
                      <a:pPr algn="ctr" fontAlgn="ctr"/>
                      <a:r>
                        <a:rPr lang="en-US" sz="1400" u="none" strike="noStrike" dirty="0">
                          <a:effectLst/>
                          <a:latin typeface="Arial Narrow" panose="020B0606020202030204" pitchFamily="34" charset="0"/>
                        </a:rPr>
                        <a:t>Middle Suwannee</a:t>
                      </a:r>
                      <a:endParaRPr lang="en-US" sz="1400" b="0" i="0" u="none" strike="noStrike" dirty="0">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a:effectLst/>
                          <a:latin typeface="Arial Narrow" panose="020B0606020202030204" pitchFamily="34" charset="0"/>
                        </a:rPr>
                        <a:t>Taylor</a:t>
                      </a:r>
                      <a:endParaRPr lang="en-US" sz="1400" b="0" i="0" u="none" strike="noStrike">
                        <a:solidFill>
                          <a:srgbClr val="000000"/>
                        </a:solidFill>
                        <a:effectLst/>
                        <a:latin typeface="Arial Narrow" panose="020B0606020202030204" pitchFamily="34" charset="0"/>
                      </a:endParaRPr>
                    </a:p>
                  </a:txBody>
                  <a:tcPr marL="7620" marR="7620" marT="7620" marB="0" anchor="ctr"/>
                </a:tc>
                <a:tc>
                  <a:txBody>
                    <a:bodyPr/>
                    <a:lstStyle/>
                    <a:p>
                      <a:pPr algn="ctr" fontAlgn="ctr"/>
                      <a:r>
                        <a:rPr lang="en-US" sz="1400" u="none" strike="noStrike" dirty="0">
                          <a:effectLst/>
                          <a:latin typeface="Arial Narrow" panose="020B0606020202030204" pitchFamily="34" charset="0"/>
                        </a:rPr>
                        <a:t>5,644 </a:t>
                      </a:r>
                      <a:endParaRPr lang="en-US" sz="1400" b="0" i="0" u="none" strike="noStrike" dirty="0">
                        <a:solidFill>
                          <a:srgbClr val="000000"/>
                        </a:solidFill>
                        <a:effectLst/>
                        <a:latin typeface="Arial Narrow" panose="020B0606020202030204" pitchFamily="34" charset="0"/>
                      </a:endParaRPr>
                    </a:p>
                  </a:txBody>
                  <a:tcPr marL="7620" marR="7620" marT="7620" marB="0" anchor="ctr"/>
                </a:tc>
                <a:extLst>
                  <a:ext uri="{0D108BD9-81ED-4DB2-BD59-A6C34878D82A}">
                    <a16:rowId xmlns:a16="http://schemas.microsoft.com/office/drawing/2014/main" val="10010"/>
                  </a:ext>
                </a:extLst>
              </a:tr>
            </a:tbl>
          </a:graphicData>
        </a:graphic>
      </p:graphicFrame>
      <p:pic>
        <p:nvPicPr>
          <p:cNvPr id="3" name="Picture 2"/>
          <p:cNvPicPr>
            <a:picLocks noChangeAspect="1"/>
          </p:cNvPicPr>
          <p:nvPr/>
        </p:nvPicPr>
        <p:blipFill>
          <a:blip r:embed="rId5"/>
          <a:stretch>
            <a:fillRect/>
          </a:stretch>
        </p:blipFill>
        <p:spPr>
          <a:xfrm>
            <a:off x="4089239" y="6229863"/>
            <a:ext cx="2678382" cy="292100"/>
          </a:xfrm>
          <a:prstGeom prst="rect">
            <a:avLst/>
          </a:prstGeom>
        </p:spPr>
      </p:pic>
      <p:pic>
        <p:nvPicPr>
          <p:cNvPr id="9" name="Picture 8"/>
          <p:cNvPicPr>
            <a:picLocks noChangeAspect="1"/>
          </p:cNvPicPr>
          <p:nvPr/>
        </p:nvPicPr>
        <p:blipFill rotWithShape="1">
          <a:blip r:embed="rId6"/>
          <a:srcRect l="3311" t="50000" r="16650" b="11290"/>
          <a:stretch/>
        </p:blipFill>
        <p:spPr>
          <a:xfrm>
            <a:off x="4295126" y="5655190"/>
            <a:ext cx="1447800" cy="304800"/>
          </a:xfrm>
          <a:prstGeom prst="rect">
            <a:avLst/>
          </a:prstGeom>
          <a:ln>
            <a:solidFill>
              <a:schemeClr val="tx1"/>
            </a:solidFill>
          </a:ln>
        </p:spPr>
      </p:pic>
      <p:pic>
        <p:nvPicPr>
          <p:cNvPr id="12" name="Picture 11"/>
          <p:cNvPicPr>
            <a:picLocks noChangeAspect="1"/>
          </p:cNvPicPr>
          <p:nvPr/>
        </p:nvPicPr>
        <p:blipFill>
          <a:blip r:embed="rId7"/>
          <a:stretch>
            <a:fillRect/>
          </a:stretch>
        </p:blipFill>
        <p:spPr>
          <a:xfrm>
            <a:off x="4295126" y="4270760"/>
            <a:ext cx="1447800" cy="1194019"/>
          </a:xfrm>
          <a:prstGeom prst="rect">
            <a:avLst/>
          </a:prstGeom>
          <a:ln w="12700">
            <a:solidFill>
              <a:schemeClr val="tx1"/>
            </a:solidFill>
          </a:ln>
        </p:spPr>
      </p:pic>
      <p:pic>
        <p:nvPicPr>
          <p:cNvPr id="6" name="Picture 5"/>
          <p:cNvPicPr>
            <a:picLocks noChangeAspect="1"/>
          </p:cNvPicPr>
          <p:nvPr/>
        </p:nvPicPr>
        <p:blipFill>
          <a:blip r:embed="rId8"/>
          <a:stretch>
            <a:fillRect/>
          </a:stretch>
        </p:blipFill>
        <p:spPr>
          <a:xfrm>
            <a:off x="124578" y="2288"/>
            <a:ext cx="1146147" cy="1146147"/>
          </a:xfrm>
          <a:prstGeom prst="rect">
            <a:avLst/>
          </a:prstGeom>
        </p:spPr>
      </p:pic>
      <p:sp>
        <p:nvSpPr>
          <p:cNvPr id="4" name="TextBox 3"/>
          <p:cNvSpPr txBox="1"/>
          <p:nvPr/>
        </p:nvSpPr>
        <p:spPr>
          <a:xfrm>
            <a:off x="0" y="5942166"/>
            <a:ext cx="4121128" cy="369332"/>
          </a:xfrm>
          <a:prstGeom prst="rect">
            <a:avLst/>
          </a:prstGeom>
          <a:noFill/>
        </p:spPr>
        <p:txBody>
          <a:bodyPr wrap="none" rtlCol="0">
            <a:spAutoFit/>
          </a:bodyPr>
          <a:lstStyle/>
          <a:p>
            <a:r>
              <a:rPr lang="en-US" dirty="0"/>
              <a:t>Evaluation included </a:t>
            </a:r>
            <a:r>
              <a:rPr lang="en-US" dirty="0">
                <a:latin typeface="Arial" panose="020B0604020202020204" pitchFamily="34" charset="0"/>
                <a:cs typeface="Arial" panose="020B0604020202020204" pitchFamily="34" charset="0"/>
              </a:rPr>
              <a:t>portions</a:t>
            </a:r>
            <a:r>
              <a:rPr lang="en-US" dirty="0"/>
              <a:t> of 6 counties</a:t>
            </a:r>
          </a:p>
        </p:txBody>
      </p:sp>
    </p:spTree>
    <p:extLst>
      <p:ext uri="{BB962C8B-B14F-4D97-AF65-F5344CB8AC3E}">
        <p14:creationId xmlns:p14="http://schemas.microsoft.com/office/powerpoint/2010/main" val="504178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644" y="8015"/>
            <a:ext cx="7848600" cy="1143000"/>
          </a:xfrm>
        </p:spPr>
        <p:txBody>
          <a:bodyPr/>
          <a:lstStyle/>
          <a:p>
            <a:r>
              <a:rPr lang="en-US" dirty="0"/>
              <a:t>Land Use</a:t>
            </a:r>
          </a:p>
        </p:txBody>
      </p:sp>
      <p:graphicFrame>
        <p:nvGraphicFramePr>
          <p:cNvPr id="5" name="Chart 4"/>
          <p:cNvGraphicFramePr>
            <a:graphicFrameLocks/>
          </p:cNvGraphicFramePr>
          <p:nvPr>
            <p:extLst/>
          </p:nvPr>
        </p:nvGraphicFramePr>
        <p:xfrm>
          <a:off x="2092960" y="3459438"/>
          <a:ext cx="4553405" cy="36036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nvPr>
        </p:nvGraphicFramePr>
        <p:xfrm>
          <a:off x="4890417" y="989170"/>
          <a:ext cx="4428276" cy="35559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nvPr>
        </p:nvGraphicFramePr>
        <p:xfrm>
          <a:off x="0" y="1151015"/>
          <a:ext cx="4132013" cy="3555914"/>
        </p:xfrm>
        <a:graphic>
          <a:graphicData uri="http://schemas.openxmlformats.org/drawingml/2006/chart">
            <c:chart xmlns:c="http://schemas.openxmlformats.org/drawingml/2006/chart" xmlns:r="http://schemas.openxmlformats.org/officeDocument/2006/relationships" r:id="rId4"/>
          </a:graphicData>
        </a:graphic>
      </p:graphicFrame>
      <p:pic>
        <p:nvPicPr>
          <p:cNvPr id="8" name="Picture 7"/>
          <p:cNvPicPr>
            <a:picLocks noChangeAspect="1"/>
          </p:cNvPicPr>
          <p:nvPr/>
        </p:nvPicPr>
        <p:blipFill>
          <a:blip r:embed="rId5"/>
          <a:stretch>
            <a:fillRect/>
          </a:stretch>
        </p:blipFill>
        <p:spPr>
          <a:xfrm>
            <a:off x="142240" y="4868"/>
            <a:ext cx="1146147" cy="1146147"/>
          </a:xfrm>
          <a:prstGeom prst="rect">
            <a:avLst/>
          </a:prstGeom>
        </p:spPr>
      </p:pic>
    </p:spTree>
    <p:extLst>
      <p:ext uri="{BB962C8B-B14F-4D97-AF65-F5344CB8AC3E}">
        <p14:creationId xmlns:p14="http://schemas.microsoft.com/office/powerpoint/2010/main" val="3043511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981200" y="1"/>
            <a:ext cx="5200270" cy="707886"/>
          </a:xfrm>
          <a:prstGeom prst="rect">
            <a:avLst/>
          </a:prstGeom>
          <a:noFill/>
        </p:spPr>
        <p:txBody>
          <a:bodyPr wrap="square" rtlCol="0">
            <a:spAutoFit/>
          </a:bodyPr>
          <a:lstStyle/>
          <a:p>
            <a:r>
              <a:rPr lang="en-US" sz="4000" dirty="0">
                <a:solidFill>
                  <a:prstClr val="white"/>
                </a:solidFill>
              </a:rPr>
              <a:t>Atmospheric Deposition</a:t>
            </a:r>
          </a:p>
        </p:txBody>
      </p:sp>
      <p:sp>
        <p:nvSpPr>
          <p:cNvPr id="15" name="Content Placeholder 2"/>
          <p:cNvSpPr txBox="1">
            <a:spLocks/>
          </p:cNvSpPr>
          <p:nvPr/>
        </p:nvSpPr>
        <p:spPr>
          <a:xfrm>
            <a:off x="4818247" y="1088148"/>
            <a:ext cx="4270684" cy="2016892"/>
          </a:xfrm>
          <a:prstGeom prst="rect">
            <a:avLst/>
          </a:prstGeom>
        </p:spPr>
        <p:txBody>
          <a:bodyPr>
            <a:noAutofit/>
          </a:bodyPr>
          <a:lstStyle/>
          <a:p>
            <a:pPr marL="342900"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TDEP model</a:t>
            </a:r>
          </a:p>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U.S. EPA method to estimate </a:t>
            </a:r>
            <a:r>
              <a:rPr lang="en-US" sz="2000" dirty="0">
                <a:solidFill>
                  <a:prstClr val="black"/>
                </a:solidFill>
                <a:cs typeface="Arial" pitchFamily="34" charset="0"/>
              </a:rPr>
              <a:t>spatially</a:t>
            </a:r>
            <a:r>
              <a:rPr lang="en-US" dirty="0">
                <a:solidFill>
                  <a:prstClr val="black"/>
                </a:solidFill>
                <a:cs typeface="Arial" pitchFamily="34" charset="0"/>
              </a:rPr>
              <a:t> continuous atmospheric deposition</a:t>
            </a:r>
          </a:p>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Nationwide total deposition model for N and S</a:t>
            </a: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sp>
        <p:nvSpPr>
          <p:cNvPr id="9" name="Content Placeholder 2"/>
          <p:cNvSpPr txBox="1">
            <a:spLocks/>
          </p:cNvSpPr>
          <p:nvPr/>
        </p:nvSpPr>
        <p:spPr>
          <a:xfrm>
            <a:off x="4795510" y="2905310"/>
            <a:ext cx="4160546" cy="2021888"/>
          </a:xfrm>
          <a:prstGeom prst="rect">
            <a:avLst/>
          </a:prstGeom>
        </p:spPr>
        <p:txBody>
          <a:bodyPr>
            <a:normAutofit/>
          </a:bodyPr>
          <a:lstStyle/>
          <a:p>
            <a:pPr marL="800100" lvl="1" indent="-342900" eaLnBrk="0" fontAlgn="base" hangingPunct="0">
              <a:spcBef>
                <a:spcPct val="20000"/>
              </a:spcBef>
              <a:spcAft>
                <a:spcPct val="0"/>
              </a:spcAft>
              <a:buSzPct val="60000"/>
              <a:buFont typeface="Calibri" pitchFamily="34" charset="0"/>
              <a:buChar char="◊"/>
              <a:defRPr/>
            </a:pPr>
            <a:r>
              <a:rPr lang="en-US" dirty="0">
                <a:solidFill>
                  <a:prstClr val="black"/>
                </a:solidFill>
                <a:cs typeface="Arial" pitchFamily="34" charset="0"/>
              </a:rPr>
              <a:t>Estimated deposition based on monitoring stations and modeled atmospheric concentrations</a:t>
            </a:r>
          </a:p>
          <a:p>
            <a:pPr marL="800100" lvl="1" indent="-342900" eaLnBrk="0" fontAlgn="base" hangingPunct="0">
              <a:spcBef>
                <a:spcPct val="20000"/>
              </a:spcBef>
              <a:spcAft>
                <a:spcPct val="0"/>
              </a:spcAft>
              <a:buSzPct val="60000"/>
              <a:buFont typeface="Calibri" pitchFamily="34" charset="0"/>
              <a:buChar char="◊"/>
              <a:defRPr/>
            </a:pPr>
            <a:r>
              <a:rPr lang="en-US" sz="2000" dirty="0">
                <a:solidFill>
                  <a:prstClr val="black"/>
                </a:solidFill>
                <a:cs typeface="Arial" pitchFamily="34" charset="0"/>
              </a:rPr>
              <a:t>Model</a:t>
            </a:r>
            <a:r>
              <a:rPr lang="en-US" dirty="0">
                <a:solidFill>
                  <a:prstClr val="black"/>
                </a:solidFill>
                <a:cs typeface="Arial" pitchFamily="34" charset="0"/>
              </a:rPr>
              <a:t> year is an average from 2011 to 2013</a:t>
            </a:r>
          </a:p>
          <a:p>
            <a:pPr marL="896112" lvl="1" indent="-320040">
              <a:buSzPct val="60000"/>
              <a:buFont typeface="Calibri" pitchFamily="34" charset="0"/>
              <a:buChar char="◊"/>
            </a:pPr>
            <a:endParaRPr lang="en-US" dirty="0">
              <a:solidFill>
                <a:prstClr val="black"/>
              </a:solidFill>
              <a:cs typeface="Arial" pitchFamily="34" charset="0"/>
            </a:endParaRPr>
          </a:p>
          <a:p>
            <a:pPr marL="1200150" lvl="2" indent="-285750" eaLnBrk="0" fontAlgn="base" hangingPunct="0">
              <a:spcBef>
                <a:spcPct val="20000"/>
              </a:spcBef>
              <a:spcAft>
                <a:spcPct val="0"/>
              </a:spcAft>
              <a:buSzPct val="60000"/>
              <a:buFont typeface="Calibri" pitchFamily="34" charset="0"/>
              <a:buChar char="◊"/>
            </a:pPr>
            <a:endParaRPr lang="en-US"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baseline="-25000" dirty="0">
              <a:solidFill>
                <a:prstClr val="black"/>
              </a:solidFill>
              <a:cs typeface="Arial" pitchFamily="34" charset="0"/>
            </a:endParaRPr>
          </a:p>
          <a:p>
            <a:pPr marL="742950" lvl="1" indent="-28575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dirty="0">
              <a:solidFill>
                <a:prstClr val="black"/>
              </a:solidFill>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
        <p:nvSpPr>
          <p:cNvPr id="2" name="TextBox 1"/>
          <p:cNvSpPr txBox="1"/>
          <p:nvPr/>
        </p:nvSpPr>
        <p:spPr>
          <a:xfrm>
            <a:off x="5152731" y="4515077"/>
            <a:ext cx="3936199" cy="1015663"/>
          </a:xfrm>
          <a:prstGeom prst="rect">
            <a:avLst/>
          </a:prstGeom>
          <a:noFill/>
        </p:spPr>
        <p:txBody>
          <a:bodyPr wrap="square" rtlCol="0">
            <a:spAutoFit/>
          </a:bodyPr>
          <a:lstStyle/>
          <a:p>
            <a:pPr marL="438912" indent="-320040">
              <a:buSzPct val="60000"/>
              <a:buFont typeface="Calibri" pitchFamily="34" charset="0"/>
              <a:buChar char="◊"/>
            </a:pPr>
            <a:r>
              <a:rPr lang="en-US" sz="2000" dirty="0">
                <a:solidFill>
                  <a:prstClr val="black"/>
                </a:solidFill>
                <a:cs typeface="Arial" pitchFamily="34" charset="0"/>
              </a:rPr>
              <a:t>Average TN deposition </a:t>
            </a:r>
          </a:p>
          <a:p>
            <a:pPr marL="896112" lvl="1" indent="-320040">
              <a:buSzPct val="60000"/>
              <a:buFont typeface="Calibri" pitchFamily="34" charset="0"/>
              <a:buChar char="◊"/>
            </a:pPr>
            <a:r>
              <a:rPr lang="en-US" sz="2000" dirty="0">
                <a:solidFill>
                  <a:prstClr val="black"/>
                </a:solidFill>
                <a:cs typeface="Arial" pitchFamily="34" charset="0"/>
              </a:rPr>
              <a:t>Range 4.6 - 9.7 </a:t>
            </a:r>
            <a:r>
              <a:rPr lang="en-US" sz="2000" dirty="0" err="1">
                <a:solidFill>
                  <a:prstClr val="black"/>
                </a:solidFill>
                <a:cs typeface="Arial" pitchFamily="34" charset="0"/>
              </a:rPr>
              <a:t>lb</a:t>
            </a:r>
            <a:r>
              <a:rPr lang="en-US" sz="2000" dirty="0">
                <a:solidFill>
                  <a:prstClr val="black"/>
                </a:solidFill>
                <a:cs typeface="Arial" pitchFamily="34" charset="0"/>
              </a:rPr>
              <a:t>-N/ac/</a:t>
            </a:r>
            <a:r>
              <a:rPr lang="en-US" sz="2000" dirty="0" err="1">
                <a:solidFill>
                  <a:prstClr val="black"/>
                </a:solidFill>
                <a:cs typeface="Arial" pitchFamily="34" charset="0"/>
              </a:rPr>
              <a:t>yr</a:t>
            </a:r>
            <a:endParaRPr lang="en-US" sz="2000" dirty="0">
              <a:solidFill>
                <a:prstClr val="black"/>
              </a:solidFill>
              <a:cs typeface="Arial" pitchFamily="34" charset="0"/>
            </a:endParaRPr>
          </a:p>
          <a:p>
            <a:endParaRPr lang="en-US" sz="2000"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3411" t="3112" r="3986" b="8000"/>
          <a:stretch/>
        </p:blipFill>
        <p:spPr>
          <a:xfrm>
            <a:off x="412407" y="1235418"/>
            <a:ext cx="4168928" cy="5178792"/>
          </a:xfrm>
          <a:prstGeom prst="rect">
            <a:avLst/>
          </a:prstGeom>
          <a:ln w="9525">
            <a:solidFill>
              <a:schemeClr val="tx1"/>
            </a:solidFill>
          </a:ln>
        </p:spPr>
      </p:pic>
    </p:spTree>
    <p:extLst>
      <p:ext uri="{BB962C8B-B14F-4D97-AF65-F5344CB8AC3E}">
        <p14:creationId xmlns:p14="http://schemas.microsoft.com/office/powerpoint/2010/main" val="2633241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194996" y="359690"/>
            <a:ext cx="8044703" cy="646331"/>
          </a:xfrm>
          <a:prstGeom prst="rect">
            <a:avLst/>
          </a:prstGeom>
          <a:noFill/>
        </p:spPr>
        <p:txBody>
          <a:bodyPr wrap="none" rtlCol="0">
            <a:spAutoFit/>
          </a:bodyPr>
          <a:lstStyle/>
          <a:p>
            <a:r>
              <a:rPr lang="en-US" sz="3600" dirty="0">
                <a:solidFill>
                  <a:schemeClr val="bg1"/>
                </a:solidFill>
              </a:rPr>
              <a:t>Domestic Wastewater Treatment Facilities</a:t>
            </a:r>
          </a:p>
        </p:txBody>
      </p:sp>
      <p:sp>
        <p:nvSpPr>
          <p:cNvPr id="5" name="Rectangle 4"/>
          <p:cNvSpPr/>
          <p:nvPr/>
        </p:nvSpPr>
        <p:spPr>
          <a:xfrm>
            <a:off x="0" y="1260234"/>
            <a:ext cx="4653280" cy="3908762"/>
          </a:xfrm>
          <a:prstGeom prst="rect">
            <a:avLst/>
          </a:prstGeom>
        </p:spPr>
        <p:txBody>
          <a:bodyPr wrap="square">
            <a:spAutoFit/>
          </a:bodyPr>
          <a:lstStyle/>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TN effluent concentrations as reported to DEP</a:t>
            </a:r>
          </a:p>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NO</a:t>
            </a:r>
            <a:r>
              <a:rPr lang="en-US" sz="2000" baseline="-25000" dirty="0">
                <a:cs typeface="Arial" pitchFamily="34" charset="0"/>
              </a:rPr>
              <a:t>3</a:t>
            </a:r>
            <a:r>
              <a:rPr lang="en-US" sz="2000" dirty="0">
                <a:cs typeface="Arial" pitchFamily="34" charset="0"/>
              </a:rPr>
              <a:t> used to project TN data, if necessary</a:t>
            </a:r>
          </a:p>
          <a:p>
            <a:pPr marL="342900" indent="-342900" eaLnBrk="0" fontAlgn="base" hangingPunct="0">
              <a:spcBef>
                <a:spcPct val="20000"/>
              </a:spcBef>
              <a:spcAft>
                <a:spcPct val="0"/>
              </a:spcAft>
              <a:buSzPct val="60000"/>
              <a:buFont typeface="Calibri" pitchFamily="34" charset="0"/>
              <a:buChar char="◊"/>
            </a:pPr>
            <a:r>
              <a:rPr lang="en-US" sz="2000" dirty="0">
                <a:cs typeface="Arial" pitchFamily="34" charset="0"/>
              </a:rPr>
              <a:t>Effluent data separated based on treatment type</a:t>
            </a:r>
          </a:p>
          <a:p>
            <a:pPr marL="1257300" lvl="2" indent="-342900" eaLnBrk="0" fontAlgn="base" hangingPunct="0">
              <a:spcBef>
                <a:spcPct val="20000"/>
              </a:spcBef>
              <a:spcAft>
                <a:spcPct val="0"/>
              </a:spcAft>
              <a:buSzPct val="60000"/>
              <a:buFont typeface="Calibri" pitchFamily="34" charset="0"/>
              <a:buChar char="◊"/>
            </a:pPr>
            <a:r>
              <a:rPr lang="en-US" sz="2000" dirty="0">
                <a:cs typeface="Arial" pitchFamily="34" charset="0"/>
              </a:rPr>
              <a:t>RIBs, Absorption Fields</a:t>
            </a:r>
          </a:p>
          <a:p>
            <a:pPr marL="1257300" lvl="2" indent="-342900" eaLnBrk="0" fontAlgn="base" hangingPunct="0">
              <a:spcBef>
                <a:spcPct val="20000"/>
              </a:spcBef>
              <a:spcAft>
                <a:spcPct val="0"/>
              </a:spcAft>
              <a:buSzPct val="60000"/>
              <a:buFont typeface="Calibri" pitchFamily="34" charset="0"/>
              <a:buChar char="◊"/>
            </a:pPr>
            <a:r>
              <a:rPr lang="en-US" sz="2000" dirty="0" err="1">
                <a:cs typeface="Arial" pitchFamily="34" charset="0"/>
              </a:rPr>
              <a:t>Sprayfields</a:t>
            </a:r>
            <a:endParaRPr lang="en-US" sz="2000" dirty="0">
              <a:cs typeface="Arial" pitchFamily="34" charset="0"/>
            </a:endParaRPr>
          </a:p>
          <a:p>
            <a:pPr marL="1257300" lvl="2" indent="-342900" eaLnBrk="0" fontAlgn="base" hangingPunct="0">
              <a:spcBef>
                <a:spcPct val="20000"/>
              </a:spcBef>
              <a:spcAft>
                <a:spcPct val="0"/>
              </a:spcAft>
              <a:buSzPct val="60000"/>
              <a:buFont typeface="Calibri" pitchFamily="34" charset="0"/>
              <a:buChar char="◊"/>
            </a:pPr>
            <a:r>
              <a:rPr lang="en-US" sz="2000" dirty="0">
                <a:cs typeface="Arial" pitchFamily="34" charset="0"/>
              </a:rPr>
              <a:t>Reuse </a:t>
            </a:r>
          </a:p>
          <a:p>
            <a:pPr marL="1257300" lvl="2" indent="-342900" eaLnBrk="0" fontAlgn="base" hangingPunct="0">
              <a:spcBef>
                <a:spcPct val="20000"/>
              </a:spcBef>
              <a:spcAft>
                <a:spcPct val="0"/>
              </a:spcAft>
              <a:buSzPct val="60000"/>
              <a:buFont typeface="Calibri" pitchFamily="34" charset="0"/>
              <a:buChar char="◊"/>
            </a:pPr>
            <a:endParaRPr lang="en-US" sz="2000" dirty="0">
              <a:cs typeface="Arial" pitchFamily="34" charset="0"/>
            </a:endParaRPr>
          </a:p>
          <a:p>
            <a:pPr marL="800100" lvl="1" indent="-342900" eaLnBrk="0" fontAlgn="base" hangingPunct="0">
              <a:spcBef>
                <a:spcPct val="20000"/>
              </a:spcBef>
              <a:spcAft>
                <a:spcPct val="0"/>
              </a:spcAft>
              <a:buSzPct val="60000"/>
              <a:buFont typeface="Calibri" pitchFamily="34" charset="0"/>
              <a:buChar char="◊"/>
            </a:pPr>
            <a:endParaRPr lang="en-US" sz="2000" dirty="0">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3063" t="5460" r="3235" b="1888"/>
          <a:stretch/>
        </p:blipFill>
        <p:spPr>
          <a:xfrm>
            <a:off x="4754880" y="1075556"/>
            <a:ext cx="4287520" cy="5486400"/>
          </a:xfrm>
          <a:prstGeom prst="rect">
            <a:avLst/>
          </a:prstGeom>
        </p:spPr>
      </p:pic>
    </p:spTree>
    <p:extLst>
      <p:ext uri="{BB962C8B-B14F-4D97-AF65-F5344CB8AC3E}">
        <p14:creationId xmlns:p14="http://schemas.microsoft.com/office/powerpoint/2010/main" val="1233734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083740" y="200378"/>
            <a:ext cx="3557577" cy="769441"/>
          </a:xfrm>
          <a:prstGeom prst="rect">
            <a:avLst/>
          </a:prstGeom>
          <a:noFill/>
        </p:spPr>
        <p:txBody>
          <a:bodyPr wrap="none" rtlCol="0">
            <a:spAutoFit/>
          </a:bodyPr>
          <a:lstStyle/>
          <a:p>
            <a:r>
              <a:rPr lang="en-US" sz="4400" dirty="0">
                <a:solidFill>
                  <a:schemeClr val="bg1"/>
                </a:solidFill>
              </a:rPr>
              <a:t>Septic Systems</a:t>
            </a:r>
          </a:p>
        </p:txBody>
      </p:sp>
      <p:sp>
        <p:nvSpPr>
          <p:cNvPr id="11" name="Content Placeholder 2"/>
          <p:cNvSpPr txBox="1">
            <a:spLocks/>
          </p:cNvSpPr>
          <p:nvPr/>
        </p:nvSpPr>
        <p:spPr>
          <a:xfrm>
            <a:off x="0" y="2667000"/>
            <a:ext cx="4953000" cy="762000"/>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400" dirty="0">
              <a:latin typeface="+mj-lt"/>
              <a:cs typeface="Arial" pitchFamily="34" charset="0"/>
            </a:endParaRPr>
          </a:p>
        </p:txBody>
      </p:sp>
      <p:sp>
        <p:nvSpPr>
          <p:cNvPr id="10" name="Content Placeholder 2"/>
          <p:cNvSpPr txBox="1">
            <a:spLocks/>
          </p:cNvSpPr>
          <p:nvPr/>
        </p:nvSpPr>
        <p:spPr>
          <a:xfrm>
            <a:off x="-43122" y="1380508"/>
            <a:ext cx="5164015" cy="1382747"/>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200" dirty="0">
                <a:latin typeface="+mj-lt"/>
                <a:cs typeface="Arial" pitchFamily="34" charset="0"/>
              </a:rPr>
              <a:t>Septic count taken from DOH’s Florida Water Management Inventory (FLWMI)</a:t>
            </a: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200" dirty="0">
                <a:latin typeface="+mj-lt"/>
                <a:cs typeface="Arial" pitchFamily="34" charset="0"/>
              </a:rPr>
              <a:t>Accuracy of this data was verified using an aerial analysis</a:t>
            </a:r>
          </a:p>
          <a:p>
            <a:pPr marL="800100" lvl="1"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200" dirty="0">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2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200" dirty="0">
              <a:latin typeface="+mj-lt"/>
              <a:cs typeface="Arial" pitchFamily="34" charset="0"/>
            </a:endParaRPr>
          </a:p>
        </p:txBody>
      </p:sp>
      <p:sp>
        <p:nvSpPr>
          <p:cNvPr id="9" name="Content Placeholder 2"/>
          <p:cNvSpPr txBox="1">
            <a:spLocks/>
          </p:cNvSpPr>
          <p:nvPr/>
        </p:nvSpPr>
        <p:spPr>
          <a:xfrm>
            <a:off x="-11528" y="3651285"/>
            <a:ext cx="4623955" cy="1901436"/>
          </a:xfrm>
          <a:prstGeom prst="rect">
            <a:avLst/>
          </a:prstGeom>
        </p:spPr>
        <p:txBody>
          <a:bodyPr>
            <a:noAutofit/>
          </a:bodyPr>
          <a:lstStyle/>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r>
              <a:rPr lang="en-US" sz="2200" dirty="0">
                <a:cs typeface="Arial" pitchFamily="34" charset="0"/>
              </a:rPr>
              <a:t>Average annual input to septic tank  =  9.012 </a:t>
            </a:r>
            <a:r>
              <a:rPr lang="en-US" sz="2200" dirty="0" err="1">
                <a:cs typeface="Arial" pitchFamily="34" charset="0"/>
              </a:rPr>
              <a:t>lb</a:t>
            </a:r>
            <a:r>
              <a:rPr lang="en-US" sz="2200" dirty="0">
                <a:cs typeface="Arial" pitchFamily="34" charset="0"/>
              </a:rPr>
              <a:t>-N/person (US EPA)</a:t>
            </a:r>
          </a:p>
          <a:p>
            <a:pPr marL="800100" lvl="1" indent="-342900" eaLnBrk="0" fontAlgn="base" hangingPunct="0">
              <a:spcBef>
                <a:spcPct val="20000"/>
              </a:spcBef>
              <a:spcAft>
                <a:spcPct val="0"/>
              </a:spcAft>
              <a:buSzPct val="60000"/>
              <a:buFont typeface="Calibri" pitchFamily="34" charset="0"/>
              <a:buChar char="◊"/>
              <a:defRPr/>
            </a:pPr>
            <a:endParaRPr lang="en-US" sz="2200" dirty="0">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2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200" dirty="0">
              <a:latin typeface="+mj-lt"/>
              <a:cs typeface="Arial" pitchFamily="34"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7" y="0"/>
            <a:ext cx="1121164" cy="1121164"/>
          </a:xfrm>
          <a:prstGeom prst="rect">
            <a:avLst/>
          </a:prstGeom>
        </p:spPr>
      </p:pic>
      <p:sp>
        <p:nvSpPr>
          <p:cNvPr id="4" name="TextBox 3"/>
          <p:cNvSpPr txBox="1"/>
          <p:nvPr/>
        </p:nvSpPr>
        <p:spPr>
          <a:xfrm>
            <a:off x="-43122" y="2881844"/>
            <a:ext cx="4849055" cy="769441"/>
          </a:xfrm>
          <a:prstGeom prst="rect">
            <a:avLst/>
          </a:prstGeom>
          <a:noFill/>
        </p:spPr>
        <p:txBody>
          <a:bodyPr wrap="square" rtlCol="0">
            <a:spAutoFit/>
          </a:bodyPr>
          <a:lstStyle/>
          <a:p>
            <a:pPr marL="342900" lvl="0" indent="-342900" eaLnBrk="0" fontAlgn="base" hangingPunct="0">
              <a:spcBef>
                <a:spcPct val="20000"/>
              </a:spcBef>
              <a:spcAft>
                <a:spcPct val="0"/>
              </a:spcAft>
              <a:buSzPct val="60000"/>
              <a:buFont typeface="Calibri" pitchFamily="34" charset="0"/>
              <a:buChar char="◊"/>
              <a:defRPr/>
            </a:pPr>
            <a:r>
              <a:rPr lang="en-US" sz="2200" dirty="0">
                <a:cs typeface="Arial" pitchFamily="34" charset="0"/>
              </a:rPr>
              <a:t>Calculate # of people relying on septic tanks</a:t>
            </a: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3271" t="5077" r="3024" b="1629"/>
          <a:stretch/>
        </p:blipFill>
        <p:spPr>
          <a:xfrm>
            <a:off x="4953000" y="1121164"/>
            <a:ext cx="4160765" cy="5360916"/>
          </a:xfrm>
          <a:prstGeom prst="rect">
            <a:avLst/>
          </a:prstGeom>
        </p:spPr>
      </p:pic>
    </p:spTree>
    <p:extLst>
      <p:ext uri="{BB962C8B-B14F-4D97-AF65-F5344CB8AC3E}">
        <p14:creationId xmlns:p14="http://schemas.microsoft.com/office/powerpoint/2010/main" val="2372345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188720" y="239443"/>
            <a:ext cx="9127958" cy="615553"/>
          </a:xfrm>
          <a:prstGeom prst="rect">
            <a:avLst/>
          </a:prstGeom>
          <a:noFill/>
        </p:spPr>
        <p:txBody>
          <a:bodyPr wrap="square" rtlCol="0">
            <a:spAutoFit/>
          </a:bodyPr>
          <a:lstStyle/>
          <a:p>
            <a:r>
              <a:rPr lang="en-US" sz="3400" b="1" dirty="0">
                <a:solidFill>
                  <a:prstClr val="white"/>
                </a:solidFill>
                <a:latin typeface="Calibri"/>
              </a:rPr>
              <a:t>Estimating Livestock Populations and Waste</a:t>
            </a:r>
          </a:p>
        </p:txBody>
      </p:sp>
      <p:sp>
        <p:nvSpPr>
          <p:cNvPr id="40" name="Content Placeholder 2"/>
          <p:cNvSpPr txBox="1">
            <a:spLocks/>
          </p:cNvSpPr>
          <p:nvPr/>
        </p:nvSpPr>
        <p:spPr>
          <a:xfrm>
            <a:off x="3030587" y="1100520"/>
            <a:ext cx="5775158" cy="2964896"/>
          </a:xfrm>
          <a:prstGeom prst="rect">
            <a:avLst/>
          </a:prstGeom>
        </p:spPr>
        <p:txBody>
          <a:bodyPr>
            <a:noAutofit/>
          </a:bodyPr>
          <a:lstStyle/>
          <a:p>
            <a:pPr eaLnBrk="0" fontAlgn="base" hangingPunct="0">
              <a:spcBef>
                <a:spcPct val="20000"/>
              </a:spcBef>
              <a:spcAft>
                <a:spcPct val="0"/>
              </a:spcAft>
              <a:buSzPct val="60000"/>
              <a:defRPr/>
            </a:pPr>
            <a:r>
              <a:rPr lang="en-US" sz="1600" dirty="0">
                <a:solidFill>
                  <a:prstClr val="black"/>
                </a:solidFill>
                <a:latin typeface="Arial" panose="020B0604020202020204" pitchFamily="34" charset="0"/>
                <a:cs typeface="Arial" panose="020B0604020202020204" pitchFamily="34" charset="0"/>
              </a:rPr>
              <a:t>Literature review provided information on common livestock animals in Florida</a:t>
            </a:r>
          </a:p>
          <a:p>
            <a:pPr marL="285750" indent="-285750" eaLnBrk="0" fontAlgn="base" hangingPunct="0">
              <a:spcBef>
                <a:spcPct val="20000"/>
              </a:spcBef>
              <a:spcAft>
                <a:spcPct val="0"/>
              </a:spcAft>
              <a:buSzPct val="6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Animal waste factors</a:t>
            </a:r>
          </a:p>
          <a:p>
            <a:pPr eaLnBrk="0" fontAlgn="base" hangingPunct="0">
              <a:spcAft>
                <a:spcPct val="0"/>
              </a:spcAft>
              <a:buSzPct val="80000"/>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2012 Census of Agriculture (CoA)</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 of livestock (categorized by animal)</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Full county data ONLY</a:t>
            </a:r>
          </a:p>
          <a:p>
            <a:pPr eaLnBrk="0" fontAlgn="base" hangingPunct="0">
              <a:spcAft>
                <a:spcPct val="0"/>
              </a:spcAft>
              <a:buSzPct val="80000"/>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2016 USDA Survey</a:t>
            </a:r>
          </a:p>
          <a:p>
            <a:pPr marL="285750" indent="-285750" eaLnBrk="0" fontAlgn="base" hangingPunct="0">
              <a:spcAft>
                <a:spcPct val="0"/>
              </a:spcAft>
              <a:buSzPct val="80000"/>
              <a:buFont typeface="Arial" panose="020B0604020202020204" pitchFamily="34" charset="0"/>
              <a:buChar char="•"/>
              <a:defRPr/>
            </a:pPr>
            <a:r>
              <a:rPr lang="en-US" sz="1600" dirty="0">
                <a:solidFill>
                  <a:prstClr val="black"/>
                </a:solidFill>
                <a:latin typeface="Arial" panose="020B0604020202020204" pitchFamily="34" charset="0"/>
                <a:cs typeface="Arial" panose="020B0604020202020204" pitchFamily="34" charset="0"/>
              </a:rPr>
              <a:t># of beef cattle</a:t>
            </a:r>
          </a:p>
          <a:p>
            <a:pPr marL="285750" indent="-285750" eaLnBrk="0" fontAlgn="base" hangingPunct="0">
              <a:spcAft>
                <a:spcPct val="0"/>
              </a:spcAft>
              <a:buSzPct val="80000"/>
              <a:buFont typeface="Arial" panose="020B0604020202020204" pitchFamily="34" charset="0"/>
              <a:buChar char="•"/>
              <a:defRPr/>
            </a:pPr>
            <a:endParaRPr lang="en-US" sz="1600" dirty="0">
              <a:solidFill>
                <a:prstClr val="black"/>
              </a:solidFill>
              <a:latin typeface="Arial" panose="020B0604020202020204" pitchFamily="34" charset="0"/>
              <a:cs typeface="Arial" panose="020B0604020202020204" pitchFamily="34" charset="0"/>
            </a:endParaRPr>
          </a:p>
          <a:p>
            <a:pPr eaLnBrk="0" fontAlgn="base" hangingPunct="0">
              <a:spcAft>
                <a:spcPct val="0"/>
              </a:spcAft>
              <a:buSzPct val="80000"/>
              <a:defRPr/>
            </a:pPr>
            <a:r>
              <a:rPr lang="en-US" sz="1600" dirty="0">
                <a:solidFill>
                  <a:prstClr val="black"/>
                </a:solidFill>
                <a:latin typeface="Arial" panose="020B0604020202020204" pitchFamily="34" charset="0"/>
                <a:cs typeface="Arial" panose="020B0604020202020204" pitchFamily="34" charset="0"/>
              </a:rPr>
              <a:t>Use County-level land use information to estimate livestock population within the springsheds.</a:t>
            </a:r>
          </a:p>
          <a:p>
            <a:pPr eaLnBrk="0" fontAlgn="base" hangingPunct="0">
              <a:spcBef>
                <a:spcPct val="20000"/>
              </a:spcBef>
              <a:spcAft>
                <a:spcPct val="0"/>
              </a:spcAft>
              <a:buSzPct val="60000"/>
              <a:defRPr/>
            </a:pPr>
            <a:endParaRPr lang="en-US" sz="12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735" y="5329325"/>
            <a:ext cx="1608608" cy="1109940"/>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16667" r="15432"/>
          <a:stretch/>
        </p:blipFill>
        <p:spPr>
          <a:xfrm>
            <a:off x="3505200" y="4556464"/>
            <a:ext cx="1917667" cy="1882801"/>
          </a:xfrm>
          <a:prstGeom prst="rect">
            <a:avLst/>
          </a:prstGeom>
        </p:spPr>
      </p:pic>
      <p:graphicFrame>
        <p:nvGraphicFramePr>
          <p:cNvPr id="7" name="Table 6"/>
          <p:cNvGraphicFramePr>
            <a:graphicFrameLocks noGrp="1"/>
          </p:cNvGraphicFramePr>
          <p:nvPr>
            <p:extLst/>
          </p:nvPr>
        </p:nvGraphicFramePr>
        <p:xfrm>
          <a:off x="228601" y="1146147"/>
          <a:ext cx="2433319" cy="4087896"/>
        </p:xfrm>
        <a:graphic>
          <a:graphicData uri="http://schemas.openxmlformats.org/drawingml/2006/table">
            <a:tbl>
              <a:tblPr firstRow="1" bandRow="1">
                <a:tableStyleId>{5C22544A-7EE6-4342-B048-85BDC9FD1C3A}</a:tableStyleId>
              </a:tblPr>
              <a:tblGrid>
                <a:gridCol w="1310119">
                  <a:extLst>
                    <a:ext uri="{9D8B030D-6E8A-4147-A177-3AD203B41FA5}">
                      <a16:colId xmlns:a16="http://schemas.microsoft.com/office/drawing/2014/main" val="20000"/>
                    </a:ext>
                  </a:extLst>
                </a:gridCol>
                <a:gridCol w="1123200">
                  <a:extLst>
                    <a:ext uri="{9D8B030D-6E8A-4147-A177-3AD203B41FA5}">
                      <a16:colId xmlns:a16="http://schemas.microsoft.com/office/drawing/2014/main" val="20001"/>
                    </a:ext>
                  </a:extLst>
                </a:gridCol>
              </a:tblGrid>
              <a:tr h="647700">
                <a:tc>
                  <a:txBody>
                    <a:bodyPr/>
                    <a:lstStyle/>
                    <a:p>
                      <a:pPr algn="ctr" fontAlgn="ctr"/>
                      <a:r>
                        <a:rPr lang="en-US" sz="1500" u="none" strike="noStrike" dirty="0">
                          <a:effectLst/>
                          <a:latin typeface="Arial" panose="020B0604020202020204" pitchFamily="34" charset="0"/>
                          <a:cs typeface="Arial" panose="020B0604020202020204" pitchFamily="34" charset="0"/>
                        </a:rPr>
                        <a:t>Livestock</a:t>
                      </a:r>
                      <a:endParaRPr lang="en-US" sz="15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Waste Factor </a:t>
                      </a:r>
                      <a:r>
                        <a:rPr lang="en-US" sz="1200" u="none" strike="noStrike" dirty="0">
                          <a:effectLst/>
                          <a:latin typeface="Arial" panose="020B0604020202020204" pitchFamily="34" charset="0"/>
                          <a:cs typeface="Arial" panose="020B0604020202020204" pitchFamily="34" charset="0"/>
                        </a:rPr>
                        <a:t>(lb-N/day)</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Beef Cows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0.337</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1"/>
                  </a:ext>
                </a:extLst>
              </a:tr>
              <a:tr h="292248">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Other Beef Cattle</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0.31</a:t>
                      </a:r>
                    </a:p>
                  </a:txBody>
                  <a:tcPr marL="7620" marR="7620" marT="7620" marB="0" anchor="ctr"/>
                </a:tc>
                <a:extLst>
                  <a:ext uri="{0D108BD9-81ED-4DB2-BD59-A6C34878D82A}">
                    <a16:rowId xmlns:a16="http://schemas.microsoft.com/office/drawing/2014/main" val="1661558226"/>
                  </a:ext>
                </a:extLst>
              </a:tr>
              <a:tr h="464820">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Chicken, broilers</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0.002</a:t>
                      </a:r>
                    </a:p>
                  </a:txBody>
                  <a:tcPr marL="7620" marR="7620" marT="7620" marB="0" anchor="ctr"/>
                </a:tc>
                <a:extLst>
                  <a:ext uri="{0D108BD9-81ED-4DB2-BD59-A6C34878D82A}">
                    <a16:rowId xmlns:a16="http://schemas.microsoft.com/office/drawing/2014/main" val="10002"/>
                  </a:ext>
                </a:extLst>
              </a:tr>
              <a:tr h="464820">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Chicken, layers</a:t>
                      </a:r>
                    </a:p>
                  </a:txBody>
                  <a:tcPr marL="7620" marR="7620" marT="7620" marB="0" anchor="ctr"/>
                </a:tc>
                <a:tc>
                  <a:txBody>
                    <a:bodyPr/>
                    <a:lstStyle/>
                    <a:p>
                      <a:pPr algn="ctr" fontAlgn="ctr"/>
                      <a:r>
                        <a:rPr lang="en-US" sz="1500" b="0" i="0" u="none" strike="noStrike" dirty="0">
                          <a:solidFill>
                            <a:srgbClr val="000000"/>
                          </a:solidFill>
                          <a:effectLst/>
                          <a:latin typeface="Arial" panose="020B0604020202020204" pitchFamily="34" charset="0"/>
                          <a:cs typeface="Arial" panose="020B0604020202020204" pitchFamily="34" charset="0"/>
                        </a:rPr>
                        <a:t>0.003</a:t>
                      </a:r>
                    </a:p>
                  </a:txBody>
                  <a:tcPr marL="7620" marR="7620" marT="7620" marB="0" anchor="ctr"/>
                </a:tc>
                <a:extLst>
                  <a:ext uri="{0D108BD9-81ED-4DB2-BD59-A6C34878D82A}">
                    <a16:rowId xmlns:a16="http://schemas.microsoft.com/office/drawing/2014/main" val="10003"/>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Calves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0.068</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4"/>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Equine</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0.273</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5"/>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Goats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0.035</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6"/>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Hogs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0.19</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7"/>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Sheep</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a:effectLst/>
                          <a:latin typeface="Arial" panose="020B0604020202020204" pitchFamily="34" charset="0"/>
                          <a:cs typeface="Arial" panose="020B0604020202020204" pitchFamily="34" charset="0"/>
                        </a:rPr>
                        <a:t>0.198</a:t>
                      </a:r>
                      <a:endParaRPr lang="en-US"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8"/>
                  </a:ext>
                </a:extLst>
              </a:tr>
              <a:tr h="292248">
                <a:tc>
                  <a:txBody>
                    <a:bodyPr/>
                    <a:lstStyle/>
                    <a:p>
                      <a:pPr algn="ctr" fontAlgn="ctr"/>
                      <a:r>
                        <a:rPr lang="en-US" sz="1500" u="none" strike="noStrike" dirty="0">
                          <a:effectLst/>
                          <a:latin typeface="Arial" panose="020B0604020202020204" pitchFamily="34" charset="0"/>
                          <a:cs typeface="Arial" panose="020B0604020202020204" pitchFamily="34" charset="0"/>
                        </a:rPr>
                        <a:t>Turkeys</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ctr"/>
                      <a:r>
                        <a:rPr lang="en-US" sz="1500" u="none" strike="noStrike" dirty="0">
                          <a:effectLst/>
                          <a:latin typeface="Arial" panose="020B0604020202020204" pitchFamily="34" charset="0"/>
                          <a:cs typeface="Arial" panose="020B0604020202020204" pitchFamily="34" charset="0"/>
                        </a:rPr>
                        <a:t>0.006</a:t>
                      </a:r>
                      <a:endParaRPr lang="en-US"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9"/>
                  </a:ext>
                </a:extLst>
              </a:tr>
            </a:tbl>
          </a:graphicData>
        </a:graphic>
      </p:graphicFrame>
      <p:graphicFrame>
        <p:nvGraphicFramePr>
          <p:cNvPr id="15" name="Table 14"/>
          <p:cNvGraphicFramePr>
            <a:graphicFrameLocks noGrp="1"/>
          </p:cNvGraphicFramePr>
          <p:nvPr>
            <p:extLst/>
          </p:nvPr>
        </p:nvGraphicFramePr>
        <p:xfrm>
          <a:off x="6266147" y="4210339"/>
          <a:ext cx="2851986" cy="1831068"/>
        </p:xfrm>
        <a:graphic>
          <a:graphicData uri="http://schemas.openxmlformats.org/drawingml/2006/table">
            <a:tbl>
              <a:tblPr firstRow="1" bandRow="1">
                <a:tableStyleId>{5C22544A-7EE6-4342-B048-85BDC9FD1C3A}</a:tableStyleId>
              </a:tblPr>
              <a:tblGrid>
                <a:gridCol w="2851986">
                  <a:extLst>
                    <a:ext uri="{9D8B030D-6E8A-4147-A177-3AD203B41FA5}">
                      <a16:colId xmlns:a16="http://schemas.microsoft.com/office/drawing/2014/main" val="20000"/>
                    </a:ext>
                  </a:extLst>
                </a:gridCol>
              </a:tblGrid>
              <a:tr h="203452">
                <a:tc>
                  <a:txBody>
                    <a:bodyPr/>
                    <a:lstStyle/>
                    <a:p>
                      <a:pPr algn="ctr" fontAlgn="ctr"/>
                      <a:r>
                        <a:rPr lang="en-US" sz="1100" u="none" strike="noStrike" dirty="0">
                          <a:effectLst/>
                          <a:latin typeface="Arial" panose="020B0604020202020204" pitchFamily="34" charset="0"/>
                          <a:cs typeface="Arial" panose="020B0604020202020204" pitchFamily="34" charset="0"/>
                        </a:rPr>
                        <a:t>Land Use Description</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Cattle Feeding Operations*</a:t>
                      </a:r>
                    </a:p>
                  </a:txBody>
                  <a:tcPr marL="7620" marR="7620" marT="7620" marB="0" anchor="ctr"/>
                </a:tc>
                <a:extLst>
                  <a:ext uri="{0D108BD9-81ED-4DB2-BD59-A6C34878D82A}">
                    <a16:rowId xmlns:a16="http://schemas.microsoft.com/office/drawing/2014/main" val="10001"/>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Feeding Operations*</a:t>
                      </a:r>
                    </a:p>
                  </a:txBody>
                  <a:tcPr marL="7620" marR="7620" marT="7620" marB="0" anchor="ctr"/>
                </a:tc>
                <a:extLst>
                  <a:ext uri="{0D108BD9-81ED-4DB2-BD59-A6C34878D82A}">
                    <a16:rowId xmlns:a16="http://schemas.microsoft.com/office/drawing/2014/main" val="10003"/>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Horse Farms</a:t>
                      </a:r>
                    </a:p>
                  </a:txBody>
                  <a:tcPr marL="7620" marR="7620" marT="7620" marB="0" anchor="ctr"/>
                </a:tc>
                <a:extLst>
                  <a:ext uri="{0D108BD9-81ED-4DB2-BD59-A6C34878D82A}">
                    <a16:rowId xmlns:a16="http://schemas.microsoft.com/office/drawing/2014/main" val="10004"/>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Improved Pastures*</a:t>
                      </a:r>
                    </a:p>
                  </a:txBody>
                  <a:tcPr marL="7620" marR="7620" marT="7620" marB="0" anchor="ctr"/>
                </a:tc>
                <a:extLst>
                  <a:ext uri="{0D108BD9-81ED-4DB2-BD59-A6C34878D82A}">
                    <a16:rowId xmlns:a16="http://schemas.microsoft.com/office/drawing/2014/main" val="10005"/>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Poultry Feeding Operations</a:t>
                      </a:r>
                    </a:p>
                  </a:txBody>
                  <a:tcPr marL="7620" marR="7620" marT="7620" marB="0" anchor="ctr"/>
                </a:tc>
                <a:extLst>
                  <a:ext uri="{0D108BD9-81ED-4DB2-BD59-A6C34878D82A}">
                    <a16:rowId xmlns:a16="http://schemas.microsoft.com/office/drawing/2014/main" val="10006"/>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Range Land, Herbaceous (Dry Prairie)*</a:t>
                      </a:r>
                    </a:p>
                  </a:txBody>
                  <a:tcPr marL="7620" marR="7620" marT="7620" marB="0" anchor="ctr"/>
                </a:tc>
                <a:extLst>
                  <a:ext uri="{0D108BD9-81ED-4DB2-BD59-A6C34878D82A}">
                    <a16:rowId xmlns:a16="http://schemas.microsoft.com/office/drawing/2014/main" val="10007"/>
                  </a:ext>
                </a:extLst>
              </a:tr>
              <a:tr h="203452">
                <a:tc>
                  <a:txBody>
                    <a:bodyPr/>
                    <a:lstStyle/>
                    <a:p>
                      <a:pPr algn="ctr" fontAlgn="ctr"/>
                      <a:r>
                        <a:rPr lang="en-US" sz="1100" b="0" i="0" u="none" strike="noStrike">
                          <a:solidFill>
                            <a:srgbClr val="000000"/>
                          </a:solidFill>
                          <a:effectLst/>
                          <a:latin typeface="Arial" panose="020B0604020202020204" pitchFamily="34" charset="0"/>
                          <a:cs typeface="Arial" panose="020B0604020202020204" pitchFamily="34" charset="0"/>
                        </a:rPr>
                        <a:t>Specialty Farms</a:t>
                      </a:r>
                    </a:p>
                  </a:txBody>
                  <a:tcPr marL="7620" marR="7620" marT="7620" marB="0" anchor="ctr"/>
                </a:tc>
                <a:extLst>
                  <a:ext uri="{0D108BD9-81ED-4DB2-BD59-A6C34878D82A}">
                    <a16:rowId xmlns:a16="http://schemas.microsoft.com/office/drawing/2014/main" val="10008"/>
                  </a:ext>
                </a:extLst>
              </a:tr>
              <a:tr h="203452">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Unimproved Pastures*</a:t>
                      </a:r>
                    </a:p>
                  </a:txBody>
                  <a:tcPr marL="7620" marR="7620" marT="7620" marB="0" anchor="ctr"/>
                </a:tc>
                <a:extLst>
                  <a:ext uri="{0D108BD9-81ED-4DB2-BD59-A6C34878D82A}">
                    <a16:rowId xmlns:a16="http://schemas.microsoft.com/office/drawing/2014/main" val="10009"/>
                  </a:ext>
                </a:extLst>
              </a:tr>
            </a:tbl>
          </a:graphicData>
        </a:graphic>
      </p:graphicFrame>
      <p:pic>
        <p:nvPicPr>
          <p:cNvPr id="2" name="Picture 1"/>
          <p:cNvPicPr>
            <a:picLocks noChangeAspect="1"/>
          </p:cNvPicPr>
          <p:nvPr/>
        </p:nvPicPr>
        <p:blipFill>
          <a:blip r:embed="rId5"/>
          <a:stretch>
            <a:fillRect/>
          </a:stretch>
        </p:blipFill>
        <p:spPr>
          <a:xfrm>
            <a:off x="148286" y="0"/>
            <a:ext cx="1146147" cy="1146147"/>
          </a:xfrm>
          <a:prstGeom prst="rect">
            <a:avLst/>
          </a:prstGeom>
        </p:spPr>
      </p:pic>
      <p:sp>
        <p:nvSpPr>
          <p:cNvPr id="3" name="TextBox 2"/>
          <p:cNvSpPr txBox="1"/>
          <p:nvPr/>
        </p:nvSpPr>
        <p:spPr>
          <a:xfrm>
            <a:off x="6266147" y="6175060"/>
            <a:ext cx="3048000" cy="400110"/>
          </a:xfrm>
          <a:prstGeom prst="rect">
            <a:avLst/>
          </a:prstGeom>
          <a:noFill/>
        </p:spPr>
        <p:txBody>
          <a:bodyPr wrap="square" rtlCol="0">
            <a:spAutoFit/>
          </a:bodyPr>
          <a:lstStyle/>
          <a:p>
            <a:r>
              <a:rPr lang="en-US" sz="1000" dirty="0"/>
              <a:t>* Used to determine lands where beef cattle are likely to be present</a:t>
            </a:r>
          </a:p>
        </p:txBody>
      </p:sp>
    </p:spTree>
    <p:extLst>
      <p:ext uri="{BB962C8B-B14F-4D97-AF65-F5344CB8AC3E}">
        <p14:creationId xmlns:p14="http://schemas.microsoft.com/office/powerpoint/2010/main" val="3486234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305141" y="185432"/>
            <a:ext cx="6810775" cy="707886"/>
          </a:xfrm>
          <a:prstGeom prst="rect">
            <a:avLst/>
          </a:prstGeom>
          <a:noFill/>
        </p:spPr>
        <p:txBody>
          <a:bodyPr wrap="none" rtlCol="0">
            <a:spAutoFit/>
          </a:bodyPr>
          <a:lstStyle/>
          <a:p>
            <a:r>
              <a:rPr lang="en-US" sz="4000" dirty="0">
                <a:solidFill>
                  <a:schemeClr val="bg1"/>
                </a:solidFill>
              </a:rPr>
              <a:t>Land use Percentages: Livestock</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l="3114" t="5412" r="3016" b="1917"/>
          <a:stretch/>
        </p:blipFill>
        <p:spPr>
          <a:xfrm>
            <a:off x="4719163" y="1115661"/>
            <a:ext cx="4231798" cy="5406507"/>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5296" t="18001" r="3796" b="11609"/>
          <a:stretch/>
        </p:blipFill>
        <p:spPr>
          <a:xfrm>
            <a:off x="274771" y="1343507"/>
            <a:ext cx="4228649" cy="4435320"/>
          </a:xfrm>
          <a:prstGeom prst="rect">
            <a:avLst/>
          </a:prstGeom>
        </p:spPr>
      </p:pic>
    </p:spTree>
    <p:extLst>
      <p:ext uri="{BB962C8B-B14F-4D97-AF65-F5344CB8AC3E}">
        <p14:creationId xmlns:p14="http://schemas.microsoft.com/office/powerpoint/2010/main" val="342014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066" y="-36911"/>
            <a:ext cx="1158075" cy="1158075"/>
          </a:xfrm>
          <a:prstGeom prst="rect">
            <a:avLst/>
          </a:prstGeom>
        </p:spPr>
      </p:pic>
      <p:sp>
        <p:nvSpPr>
          <p:cNvPr id="3" name="TextBox 2"/>
          <p:cNvSpPr txBox="1"/>
          <p:nvPr/>
        </p:nvSpPr>
        <p:spPr>
          <a:xfrm>
            <a:off x="1305141" y="188183"/>
            <a:ext cx="7983339" cy="707886"/>
          </a:xfrm>
          <a:prstGeom prst="rect">
            <a:avLst/>
          </a:prstGeom>
          <a:noFill/>
        </p:spPr>
        <p:txBody>
          <a:bodyPr wrap="none" rtlCol="0">
            <a:spAutoFit/>
          </a:bodyPr>
          <a:lstStyle>
            <a:defPPr>
              <a:defRPr lang="en-US"/>
            </a:defPPr>
            <a:lvl1pPr>
              <a:defRPr sz="4000">
                <a:solidFill>
                  <a:schemeClr val="bg1"/>
                </a:solidFill>
              </a:defRPr>
            </a:lvl1pPr>
          </a:lstStyle>
          <a:p>
            <a:r>
              <a:rPr lang="en-US" dirty="0"/>
              <a:t>Primary Livestock Waste Contributors</a:t>
            </a:r>
          </a:p>
        </p:txBody>
      </p:sp>
      <p:sp>
        <p:nvSpPr>
          <p:cNvPr id="4" name="TextBox 3"/>
          <p:cNvSpPr txBox="1"/>
          <p:nvPr/>
        </p:nvSpPr>
        <p:spPr>
          <a:xfrm>
            <a:off x="317351" y="1475591"/>
            <a:ext cx="8003689" cy="1569660"/>
          </a:xfrm>
          <a:prstGeom prst="rect">
            <a:avLst/>
          </a:prstGeom>
          <a:noFill/>
        </p:spPr>
        <p:txBody>
          <a:bodyPr wrap="square" rtlCol="0">
            <a:spAutoFit/>
          </a:bodyPr>
          <a:lstStyle/>
          <a:p>
            <a:pPr marL="285750" indent="-285750">
              <a:buFont typeface="Arial" panose="020B0604020202020204" pitchFamily="34" charset="0"/>
              <a:buChar char="•"/>
            </a:pPr>
            <a:r>
              <a:rPr lang="en-US" sz="3200" dirty="0"/>
              <a:t>Dairy Operations</a:t>
            </a:r>
          </a:p>
          <a:p>
            <a:pPr marL="285750" indent="-285750">
              <a:buFont typeface="Arial" panose="020B0604020202020204" pitchFamily="34" charset="0"/>
              <a:buChar char="•"/>
            </a:pPr>
            <a:r>
              <a:rPr lang="en-US" sz="3200" dirty="0"/>
              <a:t>Poultry Operations</a:t>
            </a:r>
          </a:p>
          <a:p>
            <a:pPr marL="285750" indent="-285750">
              <a:buFont typeface="Arial" panose="020B0604020202020204" pitchFamily="34" charset="0"/>
              <a:buChar char="•"/>
            </a:pPr>
            <a:r>
              <a:rPr lang="en-US" sz="3200" dirty="0"/>
              <a:t>Cow/Calf Operations (Beef Cattle)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6967" y="3733800"/>
            <a:ext cx="2887980" cy="192532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6785" y="3733800"/>
            <a:ext cx="2651849" cy="192532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066" y="3733799"/>
            <a:ext cx="2851386" cy="1925321"/>
          </a:xfrm>
          <a:prstGeom prst="rect">
            <a:avLst/>
          </a:prstGeom>
        </p:spPr>
      </p:pic>
    </p:spTree>
    <p:extLst>
      <p:ext uri="{BB962C8B-B14F-4D97-AF65-F5344CB8AC3E}">
        <p14:creationId xmlns:p14="http://schemas.microsoft.com/office/powerpoint/2010/main" val="40611522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787" y="1894802"/>
            <a:ext cx="2347911" cy="1562428"/>
          </a:xfrm>
          <a:prstGeom prst="rect">
            <a:avLst/>
          </a:prstGeom>
        </p:spPr>
      </p:pic>
      <p:pic>
        <p:nvPicPr>
          <p:cNvPr id="25" name="Picture 24"/>
          <p:cNvPicPr>
            <a:picLocks noChangeAspect="1"/>
          </p:cNvPicPr>
          <p:nvPr/>
        </p:nvPicPr>
        <p:blipFill>
          <a:blip r:embed="rId4"/>
          <a:stretch>
            <a:fillRect/>
          </a:stretch>
        </p:blipFill>
        <p:spPr>
          <a:xfrm>
            <a:off x="3326677" y="1896694"/>
            <a:ext cx="1949250" cy="1684363"/>
          </a:xfrm>
          <a:prstGeom prst="rect">
            <a:avLst/>
          </a:prstGeom>
          <a:ln>
            <a:solidFill>
              <a:schemeClr val="tx1"/>
            </a:solidFill>
          </a:ln>
        </p:spPr>
      </p:pic>
      <p:sp>
        <p:nvSpPr>
          <p:cNvPr id="9" name="Rectangle 8"/>
          <p:cNvSpPr/>
          <p:nvPr/>
        </p:nvSpPr>
        <p:spPr>
          <a:xfrm>
            <a:off x="-248055" y="1150593"/>
            <a:ext cx="2980477" cy="584775"/>
          </a:xfrm>
          <a:prstGeom prst="rect">
            <a:avLst/>
          </a:prstGeom>
        </p:spPr>
        <p:txBody>
          <a:bodyPr wrap="square">
            <a:spAutoFit/>
          </a:bodyPr>
          <a:lstStyle/>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County livestock waste </a:t>
            </a:r>
          </a:p>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land use areas</a:t>
            </a:r>
          </a:p>
        </p:txBody>
      </p:sp>
      <p:sp>
        <p:nvSpPr>
          <p:cNvPr id="11" name="Right Arrow 10"/>
          <p:cNvSpPr/>
          <p:nvPr/>
        </p:nvSpPr>
        <p:spPr>
          <a:xfrm>
            <a:off x="5345979" y="2396351"/>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2513" y="1121904"/>
            <a:ext cx="2639259" cy="58477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USDA 2016 Survey County Total Cattle Population #s</a:t>
            </a:r>
          </a:p>
        </p:txBody>
      </p:sp>
      <p:sp>
        <p:nvSpPr>
          <p:cNvPr id="13" name="Right Arrow 12"/>
          <p:cNvSpPr/>
          <p:nvPr/>
        </p:nvSpPr>
        <p:spPr>
          <a:xfrm rot="5400000">
            <a:off x="7231230" y="3356098"/>
            <a:ext cx="361827" cy="216682"/>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rot="10800000">
            <a:off x="5734857" y="5076513"/>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l="10307" t="13842" r="16413" b="3456"/>
          <a:stretch/>
        </p:blipFill>
        <p:spPr>
          <a:xfrm>
            <a:off x="2211587" y="4570287"/>
            <a:ext cx="1014389" cy="1600200"/>
          </a:xfrm>
          <a:prstGeom prst="rect">
            <a:avLst/>
          </a:prstGeom>
        </p:spPr>
      </p:pic>
      <p:sp>
        <p:nvSpPr>
          <p:cNvPr id="16" name="Rectangle 15"/>
          <p:cNvSpPr/>
          <p:nvPr/>
        </p:nvSpPr>
        <p:spPr>
          <a:xfrm>
            <a:off x="-99036" y="4968308"/>
            <a:ext cx="2014095" cy="646331"/>
          </a:xfrm>
          <a:prstGeom prst="rect">
            <a:avLst/>
          </a:prstGeom>
        </p:spPr>
        <p:txBody>
          <a:bodyPr wrap="square">
            <a:spAutoFit/>
          </a:bodyPr>
          <a:lstStyle/>
          <a:p>
            <a:pPr lvl="0" algn="ctr" eaLnBrk="0" fontAlgn="base" hangingPunct="0">
              <a:spcAft>
                <a:spcPct val="0"/>
              </a:spcAft>
              <a:buSzPct val="80000"/>
              <a:defRPr/>
            </a:pPr>
            <a:r>
              <a:rPr lang="en-US" dirty="0">
                <a:latin typeface="Arial" panose="020B0604020202020204" pitchFamily="34" charset="0"/>
                <a:cs typeface="Arial" panose="020B0604020202020204" pitchFamily="34" charset="0"/>
              </a:rPr>
              <a:t>Total N input from Livestock waste</a:t>
            </a:r>
            <a:endParaRPr lang="en-US" b="1" dirty="0">
              <a:latin typeface="Arial" panose="020B0604020202020204" pitchFamily="34" charset="0"/>
              <a:cs typeface="Arial" panose="020B0604020202020204" pitchFamily="34" charset="0"/>
            </a:endParaRPr>
          </a:p>
        </p:txBody>
      </p:sp>
      <p:sp>
        <p:nvSpPr>
          <p:cNvPr id="17" name="Rectangle 16"/>
          <p:cNvSpPr/>
          <p:nvPr/>
        </p:nvSpPr>
        <p:spPr>
          <a:xfrm>
            <a:off x="2776225" y="1013626"/>
            <a:ext cx="2958632" cy="830997"/>
          </a:xfrm>
          <a:prstGeom prst="rect">
            <a:avLst/>
          </a:prstGeom>
        </p:spPr>
        <p:txBody>
          <a:bodyPr wrap="square">
            <a:spAutoFit/>
          </a:bodyPr>
          <a:lstStyle/>
          <a:p>
            <a:pPr marL="0" lvl="1" algn="ctr" eaLnBrk="0" fontAlgn="base" hangingPunct="0">
              <a:spcAft>
                <a:spcPct val="0"/>
              </a:spcAft>
              <a:buSzPct val="80000"/>
              <a:defRPr/>
            </a:pPr>
            <a:r>
              <a:rPr lang="en-US" sz="1600" dirty="0">
                <a:latin typeface="Arial" panose="020B0604020202020204" pitchFamily="34" charset="0"/>
                <a:cs typeface="Arial" panose="020B0604020202020204" pitchFamily="34" charset="0"/>
              </a:rPr>
              <a:t>Identify percentage of livestock waste land use areas that fall within </a:t>
            </a:r>
            <a:r>
              <a:rPr lang="en-US" sz="1600" dirty="0" err="1">
                <a:latin typeface="Arial" panose="020B0604020202020204" pitchFamily="34" charset="0"/>
                <a:cs typeface="Arial" panose="020B0604020202020204" pitchFamily="34" charset="0"/>
              </a:rPr>
              <a:t>springsheds</a:t>
            </a:r>
            <a:endParaRPr lang="en-US" sz="1600" dirty="0">
              <a:latin typeface="Arial" panose="020B0604020202020204" pitchFamily="34" charset="0"/>
              <a:cs typeface="Arial" panose="020B0604020202020204" pitchFamily="34" charset="0"/>
            </a:endParaRPr>
          </a:p>
        </p:txBody>
      </p:sp>
      <p:sp>
        <p:nvSpPr>
          <p:cNvPr id="18" name="TextBox 17"/>
          <p:cNvSpPr txBox="1"/>
          <p:nvPr/>
        </p:nvSpPr>
        <p:spPr>
          <a:xfrm>
            <a:off x="6443878" y="3574400"/>
            <a:ext cx="2029888"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Subtract known Dairy population to find Beef Cattle Population #s </a:t>
            </a:r>
          </a:p>
        </p:txBody>
      </p:sp>
      <p:sp>
        <p:nvSpPr>
          <p:cNvPr id="19" name="TextBox 18"/>
          <p:cNvSpPr txBox="1"/>
          <p:nvPr/>
        </p:nvSpPr>
        <p:spPr>
          <a:xfrm>
            <a:off x="1734854" y="3767810"/>
            <a:ext cx="2084482"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Apply daily N waste factors</a:t>
            </a:r>
          </a:p>
          <a:p>
            <a:pPr algn="ct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X</a:t>
            </a:r>
            <a:r>
              <a:rPr lang="en-US" sz="1400" dirty="0">
                <a:latin typeface="Arial" panose="020B0604020202020204" pitchFamily="34" charset="0"/>
                <a:cs typeface="Arial" panose="020B0604020202020204" pitchFamily="34" charset="0"/>
              </a:rPr>
              <a:t> 365 days</a:t>
            </a:r>
          </a:p>
        </p:txBody>
      </p:sp>
      <p:sp>
        <p:nvSpPr>
          <p:cNvPr id="20" name="Right Arrow 19"/>
          <p:cNvSpPr/>
          <p:nvPr/>
        </p:nvSpPr>
        <p:spPr>
          <a:xfrm rot="10800000">
            <a:off x="2941035" y="5261707"/>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2399655" y="2402500"/>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6"/>
          <a:stretch>
            <a:fillRect/>
          </a:stretch>
        </p:blipFill>
        <p:spPr>
          <a:xfrm>
            <a:off x="268349" y="1896693"/>
            <a:ext cx="2035793" cy="1684364"/>
          </a:xfrm>
          <a:prstGeom prst="rect">
            <a:avLst/>
          </a:prstGeom>
          <a:ln>
            <a:solidFill>
              <a:schemeClr val="tx1"/>
            </a:solidFill>
          </a:ln>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13158" y="4531348"/>
            <a:ext cx="1761220" cy="2023529"/>
          </a:xfrm>
          <a:prstGeom prst="rect">
            <a:avLst/>
          </a:prstGeom>
        </p:spPr>
      </p:pic>
      <p:sp>
        <p:nvSpPr>
          <p:cNvPr id="24" name="TextBox 23"/>
          <p:cNvSpPr txBox="1"/>
          <p:nvPr/>
        </p:nvSpPr>
        <p:spPr>
          <a:xfrm>
            <a:off x="1177290" y="6184014"/>
            <a:ext cx="2726141" cy="461665"/>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Calves = Apply daily N waste factors</a:t>
            </a:r>
          </a:p>
          <a:p>
            <a:pPr algn="ct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X</a:t>
            </a:r>
            <a:r>
              <a:rPr lang="en-US" sz="1200" dirty="0">
                <a:latin typeface="Arial" panose="020B0604020202020204" pitchFamily="34" charset="0"/>
                <a:cs typeface="Arial" panose="020B0604020202020204" pitchFamily="34" charset="0"/>
              </a:rPr>
              <a:t> 183 days</a:t>
            </a:r>
          </a:p>
        </p:txBody>
      </p:sp>
      <p:pic>
        <p:nvPicPr>
          <p:cNvPr id="2" name="Picture 1"/>
          <p:cNvPicPr>
            <a:picLocks noChangeAspect="1"/>
          </p:cNvPicPr>
          <p:nvPr/>
        </p:nvPicPr>
        <p:blipFill>
          <a:blip r:embed="rId8"/>
          <a:stretch>
            <a:fillRect/>
          </a:stretch>
        </p:blipFill>
        <p:spPr>
          <a:xfrm>
            <a:off x="140098" y="35217"/>
            <a:ext cx="1146147" cy="1146147"/>
          </a:xfrm>
          <a:prstGeom prst="rect">
            <a:avLst/>
          </a:prstGeom>
        </p:spPr>
      </p:pic>
      <p:sp>
        <p:nvSpPr>
          <p:cNvPr id="4" name="TextBox 3"/>
          <p:cNvSpPr txBox="1"/>
          <p:nvPr/>
        </p:nvSpPr>
        <p:spPr>
          <a:xfrm>
            <a:off x="1339177" y="253848"/>
            <a:ext cx="7056740" cy="523220"/>
          </a:xfrm>
          <a:prstGeom prst="rect">
            <a:avLst/>
          </a:prstGeom>
          <a:noFill/>
        </p:spPr>
        <p:txBody>
          <a:bodyPr wrap="none" rtlCol="0">
            <a:spAutoFit/>
          </a:bodyPr>
          <a:lstStyle/>
          <a:p>
            <a:r>
              <a:rPr lang="en-US" sz="2800" b="1" dirty="0">
                <a:solidFill>
                  <a:schemeClr val="bg1"/>
                </a:solidFill>
                <a:latin typeface="Arial" panose="020B0604020202020204" pitchFamily="34" charset="0"/>
                <a:cs typeface="Arial" panose="020B0604020202020204" pitchFamily="34" charset="0"/>
              </a:rPr>
              <a:t>Estimating Beef Cattle (Cow/Calf) Inputs</a:t>
            </a:r>
          </a:p>
        </p:txBody>
      </p:sp>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19336" y="4490859"/>
            <a:ext cx="1693268" cy="2104134"/>
          </a:xfrm>
          <a:prstGeom prst="rect">
            <a:avLst/>
          </a:prstGeom>
        </p:spPr>
      </p:pic>
      <p:sp>
        <p:nvSpPr>
          <p:cNvPr id="23" name="TextBox 22"/>
          <p:cNvSpPr txBox="1"/>
          <p:nvPr/>
        </p:nvSpPr>
        <p:spPr>
          <a:xfrm>
            <a:off x="3651026" y="3645353"/>
            <a:ext cx="2029888"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35% of Total Beef Cattle population assumed to be calves</a:t>
            </a:r>
          </a:p>
        </p:txBody>
      </p:sp>
      <p:sp>
        <p:nvSpPr>
          <p:cNvPr id="27" name="Right Arrow 19"/>
          <p:cNvSpPr/>
          <p:nvPr/>
        </p:nvSpPr>
        <p:spPr>
          <a:xfrm rot="10800000">
            <a:off x="1840480" y="5269391"/>
            <a:ext cx="777756" cy="185193"/>
          </a:xfrm>
          <a:prstGeom prst="rightArrow">
            <a:avLst/>
          </a:prstGeom>
          <a:solidFill>
            <a:srgbClr val="002DEA"/>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27"/>
          <p:cNvGraphicFramePr>
            <a:graphicFrameLocks noGrp="1"/>
          </p:cNvGraphicFramePr>
          <p:nvPr>
            <p:extLst/>
          </p:nvPr>
        </p:nvGraphicFramePr>
        <p:xfrm>
          <a:off x="31876" y="1790068"/>
          <a:ext cx="2399655" cy="1991113"/>
        </p:xfrm>
        <a:graphic>
          <a:graphicData uri="http://schemas.openxmlformats.org/drawingml/2006/table">
            <a:tbl>
              <a:tblPr firstRow="1" bandRow="1">
                <a:tableStyleId>{5C22544A-7EE6-4342-B048-85BDC9FD1C3A}</a:tableStyleId>
              </a:tblPr>
              <a:tblGrid>
                <a:gridCol w="2399655">
                  <a:extLst>
                    <a:ext uri="{9D8B030D-6E8A-4147-A177-3AD203B41FA5}">
                      <a16:colId xmlns:a16="http://schemas.microsoft.com/office/drawing/2014/main" val="20000"/>
                    </a:ext>
                  </a:extLst>
                </a:gridCol>
              </a:tblGrid>
              <a:tr h="235459">
                <a:tc>
                  <a:txBody>
                    <a:bodyPr/>
                    <a:lstStyle/>
                    <a:p>
                      <a:pPr algn="ctr" fontAlgn="ctr"/>
                      <a:r>
                        <a:rPr lang="en-US" sz="1100" u="none" strike="noStrike" dirty="0">
                          <a:effectLst/>
                          <a:latin typeface="Arial" panose="020B0604020202020204" pitchFamily="34" charset="0"/>
                          <a:cs typeface="Arial" panose="020B0604020202020204" pitchFamily="34" charset="0"/>
                        </a:rPr>
                        <a:t>Land Use Description</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0000"/>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Cattle Feeding Operations*</a:t>
                      </a:r>
                    </a:p>
                  </a:txBody>
                  <a:tcPr marL="7620" marR="7620" marT="7620" marB="0" anchor="ctr"/>
                </a:tc>
                <a:extLst>
                  <a:ext uri="{0D108BD9-81ED-4DB2-BD59-A6C34878D82A}">
                    <a16:rowId xmlns:a16="http://schemas.microsoft.com/office/drawing/2014/main" val="10001"/>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Feeding Operations*</a:t>
                      </a:r>
                    </a:p>
                  </a:txBody>
                  <a:tcPr marL="7620" marR="7620" marT="7620" marB="0" anchor="ctr"/>
                </a:tc>
                <a:extLst>
                  <a:ext uri="{0D108BD9-81ED-4DB2-BD59-A6C34878D82A}">
                    <a16:rowId xmlns:a16="http://schemas.microsoft.com/office/drawing/2014/main" val="10003"/>
                  </a:ext>
                </a:extLst>
              </a:tr>
              <a:tr h="235459">
                <a:tc>
                  <a:txBody>
                    <a:bodyPr/>
                    <a:lstStyle/>
                    <a:p>
                      <a:pPr algn="ctr" fontAlgn="ctr"/>
                      <a:r>
                        <a:rPr lang="en-US" sz="1100" b="0" i="0" u="none" strike="sngStrike" dirty="0">
                          <a:solidFill>
                            <a:srgbClr val="000000"/>
                          </a:solidFill>
                          <a:effectLst/>
                          <a:latin typeface="Arial" panose="020B0604020202020204" pitchFamily="34" charset="0"/>
                          <a:cs typeface="Arial" panose="020B0604020202020204" pitchFamily="34" charset="0"/>
                        </a:rPr>
                        <a:t>Horse Farms</a:t>
                      </a:r>
                    </a:p>
                  </a:txBody>
                  <a:tcPr marL="7620" marR="7620" marT="7620" marB="0" anchor="ctr"/>
                </a:tc>
                <a:extLst>
                  <a:ext uri="{0D108BD9-81ED-4DB2-BD59-A6C34878D82A}">
                    <a16:rowId xmlns:a16="http://schemas.microsoft.com/office/drawing/2014/main" val="10004"/>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Improved Pastures*</a:t>
                      </a:r>
                    </a:p>
                  </a:txBody>
                  <a:tcPr marL="7620" marR="7620" marT="7620" marB="0" anchor="ctr"/>
                </a:tc>
                <a:extLst>
                  <a:ext uri="{0D108BD9-81ED-4DB2-BD59-A6C34878D82A}">
                    <a16:rowId xmlns:a16="http://schemas.microsoft.com/office/drawing/2014/main" val="10005"/>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Range Land, Herbaceous (Dry Prairie)*</a:t>
                      </a:r>
                    </a:p>
                  </a:txBody>
                  <a:tcPr marL="7620" marR="7620" marT="7620" marB="0" anchor="ctr"/>
                </a:tc>
                <a:extLst>
                  <a:ext uri="{0D108BD9-81ED-4DB2-BD59-A6C34878D82A}">
                    <a16:rowId xmlns:a16="http://schemas.microsoft.com/office/drawing/2014/main" val="10007"/>
                  </a:ext>
                </a:extLst>
              </a:tr>
              <a:tr h="235459">
                <a:tc>
                  <a:txBody>
                    <a:bodyPr/>
                    <a:lstStyle/>
                    <a:p>
                      <a:pPr algn="ctr" fontAlgn="ctr"/>
                      <a:r>
                        <a:rPr lang="en-US" sz="1100" b="0" i="0" u="none" strike="sngStrike" dirty="0">
                          <a:solidFill>
                            <a:srgbClr val="000000"/>
                          </a:solidFill>
                          <a:effectLst/>
                          <a:latin typeface="Arial" panose="020B0604020202020204" pitchFamily="34" charset="0"/>
                          <a:cs typeface="Arial" panose="020B0604020202020204" pitchFamily="34" charset="0"/>
                        </a:rPr>
                        <a:t>Specialty Farms</a:t>
                      </a:r>
                    </a:p>
                  </a:txBody>
                  <a:tcPr marL="7620" marR="7620" marT="7620" marB="0" anchor="ctr"/>
                </a:tc>
                <a:extLst>
                  <a:ext uri="{0D108BD9-81ED-4DB2-BD59-A6C34878D82A}">
                    <a16:rowId xmlns:a16="http://schemas.microsoft.com/office/drawing/2014/main" val="10008"/>
                  </a:ext>
                </a:extLst>
              </a:tr>
              <a:tr h="235459">
                <a:tc>
                  <a:txBody>
                    <a:bodyPr/>
                    <a:lstStyle/>
                    <a:p>
                      <a:pPr algn="ctr" fontAlgn="ctr"/>
                      <a:r>
                        <a:rPr lang="en-US" sz="1100" b="0" i="0" u="none" strike="noStrike" dirty="0">
                          <a:solidFill>
                            <a:srgbClr val="000000"/>
                          </a:solidFill>
                          <a:effectLst/>
                          <a:latin typeface="Arial" panose="020B0604020202020204" pitchFamily="34" charset="0"/>
                          <a:cs typeface="Arial" panose="020B0604020202020204" pitchFamily="34" charset="0"/>
                        </a:rPr>
                        <a:t>Unimproved Pastures*</a:t>
                      </a:r>
                    </a:p>
                  </a:txBody>
                  <a:tcPr marL="7620" marR="7620" marT="7620"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8328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77455" y="-145971"/>
            <a:ext cx="8266545" cy="1325563"/>
          </a:xfrm>
        </p:spPr>
        <p:txBody>
          <a:bodyPr>
            <a:normAutofit/>
          </a:bodyPr>
          <a:lstStyle/>
          <a:p>
            <a:pPr eaLnBrk="1" hangingPunct="1"/>
            <a:r>
              <a:rPr lang="en-US" altLang="en-US" sz="3600" b="0" dirty="0"/>
              <a:t>Water Quality Framework</a:t>
            </a:r>
          </a:p>
        </p:txBody>
      </p:sp>
      <p:graphicFrame>
        <p:nvGraphicFramePr>
          <p:cNvPr id="11" name="Diagram 10"/>
          <p:cNvGraphicFramePr>
            <a:graphicFrameLocks noChangeAspect="1"/>
          </p:cNvGraphicFramePr>
          <p:nvPr>
            <p:extLst>
              <p:ext uri="{D42A27DB-BD31-4B8C-83A1-F6EECF244321}">
                <p14:modId xmlns:p14="http://schemas.microsoft.com/office/powerpoint/2010/main" val="2132042410"/>
              </p:ext>
            </p:extLst>
          </p:nvPr>
        </p:nvGraphicFramePr>
        <p:xfrm>
          <a:off x="304800" y="1433677"/>
          <a:ext cx="8000999" cy="4546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p:cNvSpPr txBox="1"/>
          <p:nvPr/>
        </p:nvSpPr>
        <p:spPr>
          <a:xfrm>
            <a:off x="187372" y="4198075"/>
            <a:ext cx="2073137" cy="1782539"/>
          </a:xfrm>
          <a:prstGeom prst="rect">
            <a:avLst/>
          </a:prstGeom>
          <a:noFill/>
          <a:ln>
            <a:solidFill>
              <a:schemeClr val="tx1"/>
            </a:solidFill>
          </a:ln>
          <a:scene3d>
            <a:camera prst="orthographicFront">
              <a:rot lat="0" lon="0" rev="0"/>
            </a:camera>
            <a:lightRig rig="threePt" dir="t"/>
          </a:scene3d>
        </p:spPr>
        <p:txBody>
          <a:bodyPr>
            <a:spAutoFit/>
          </a:bodyPr>
          <a:lstStyle/>
          <a:p>
            <a:pPr>
              <a:spcAft>
                <a:spcPts val="450"/>
              </a:spcAft>
              <a:defRPr/>
            </a:pPr>
            <a:r>
              <a:rPr lang="en-US" sz="1400" i="1" dirty="0"/>
              <a:t>Allocate responsibilities.</a:t>
            </a:r>
          </a:p>
          <a:p>
            <a:pPr>
              <a:spcAft>
                <a:spcPts val="450"/>
              </a:spcAft>
              <a:defRPr/>
            </a:pPr>
            <a:r>
              <a:rPr lang="en-US" sz="1400" i="1" dirty="0"/>
              <a:t>Identify projects.</a:t>
            </a:r>
          </a:p>
          <a:p>
            <a:pPr marL="89297" lvl="1">
              <a:spcAft>
                <a:spcPts val="450"/>
              </a:spcAft>
              <a:buFont typeface="Arial" pitchFamily="34" charset="0"/>
              <a:buChar char="•"/>
              <a:defRPr/>
            </a:pPr>
            <a:r>
              <a:rPr lang="en-US" sz="1100" i="1" dirty="0"/>
              <a:t>Infrastructure</a:t>
            </a:r>
          </a:p>
          <a:p>
            <a:pPr marL="89297" lvl="1">
              <a:spcAft>
                <a:spcPts val="450"/>
              </a:spcAft>
              <a:buFont typeface="Arial" pitchFamily="34" charset="0"/>
              <a:buChar char="•"/>
              <a:defRPr/>
            </a:pPr>
            <a:r>
              <a:rPr lang="en-US" sz="1100" i="1" dirty="0"/>
              <a:t>Best Management Practices (BMPs)</a:t>
            </a:r>
          </a:p>
          <a:p>
            <a:pPr>
              <a:spcAft>
                <a:spcPts val="450"/>
              </a:spcAft>
              <a:defRPr/>
            </a:pPr>
            <a:r>
              <a:rPr lang="en-US" sz="1400" i="1" dirty="0"/>
              <a:t>Establish schedules.</a:t>
            </a:r>
          </a:p>
          <a:p>
            <a:pPr>
              <a:spcAft>
                <a:spcPts val="450"/>
              </a:spcAft>
              <a:defRPr/>
            </a:pPr>
            <a:r>
              <a:rPr lang="en-US" sz="1400" i="1" dirty="0"/>
              <a:t>Identify success criteria.</a:t>
            </a:r>
          </a:p>
        </p:txBody>
      </p:sp>
      <p:sp>
        <p:nvSpPr>
          <p:cNvPr id="22" name="TextBox 21"/>
          <p:cNvSpPr txBox="1"/>
          <p:nvPr/>
        </p:nvSpPr>
        <p:spPr>
          <a:xfrm>
            <a:off x="5751533" y="5398655"/>
            <a:ext cx="2670603" cy="866904"/>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Gather additional data.</a:t>
            </a:r>
          </a:p>
          <a:p>
            <a:pPr>
              <a:spcAft>
                <a:spcPts val="450"/>
              </a:spcAft>
              <a:defRPr/>
            </a:pPr>
            <a:r>
              <a:rPr lang="en-US" sz="1400" i="1" dirty="0"/>
              <a:t>Model water quality.</a:t>
            </a:r>
          </a:p>
          <a:p>
            <a:pPr>
              <a:spcAft>
                <a:spcPts val="450"/>
              </a:spcAft>
              <a:defRPr/>
            </a:pPr>
            <a:r>
              <a:rPr lang="en-US" sz="1400" i="1" dirty="0"/>
              <a:t>Adopt pollutant reduction targets.</a:t>
            </a:r>
          </a:p>
        </p:txBody>
      </p:sp>
      <p:sp>
        <p:nvSpPr>
          <p:cNvPr id="23" name="TextBox 22"/>
          <p:cNvSpPr txBox="1"/>
          <p:nvPr/>
        </p:nvSpPr>
        <p:spPr>
          <a:xfrm>
            <a:off x="64655" y="1428907"/>
            <a:ext cx="2956643" cy="587340"/>
          </a:xfrm>
          <a:prstGeom prst="rect">
            <a:avLst/>
          </a:prstGeom>
          <a:solidFill>
            <a:schemeClr val="bg1"/>
          </a:solid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Monitor and report progress annually.</a:t>
            </a:r>
          </a:p>
          <a:p>
            <a:pPr>
              <a:spcAft>
                <a:spcPts val="450"/>
              </a:spcAft>
              <a:defRPr/>
            </a:pPr>
            <a:r>
              <a:rPr lang="en-US" sz="1400" i="1" dirty="0"/>
              <a:t>Adapt and change.</a:t>
            </a:r>
          </a:p>
        </p:txBody>
      </p:sp>
      <p:sp>
        <p:nvSpPr>
          <p:cNvPr id="24" name="TextBox 23"/>
          <p:cNvSpPr txBox="1"/>
          <p:nvPr/>
        </p:nvSpPr>
        <p:spPr>
          <a:xfrm>
            <a:off x="6496393" y="1252755"/>
            <a:ext cx="1854290" cy="1426031"/>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Collect data.</a:t>
            </a:r>
          </a:p>
          <a:p>
            <a:pPr>
              <a:spcAft>
                <a:spcPts val="450"/>
              </a:spcAft>
              <a:defRPr/>
            </a:pPr>
            <a:r>
              <a:rPr lang="en-US" sz="1400" i="1" dirty="0"/>
              <a:t>Analyze and verify.</a:t>
            </a:r>
          </a:p>
          <a:p>
            <a:pPr>
              <a:spcAft>
                <a:spcPts val="450"/>
              </a:spcAft>
              <a:defRPr/>
            </a:pPr>
            <a:r>
              <a:rPr lang="en-US" sz="1400" i="1" dirty="0"/>
              <a:t>List “impaired” waters.</a:t>
            </a:r>
          </a:p>
          <a:p>
            <a:pPr>
              <a:spcAft>
                <a:spcPts val="450"/>
              </a:spcAft>
              <a:defRPr/>
            </a:pPr>
            <a:endParaRPr lang="en-US" sz="1400" i="1" dirty="0"/>
          </a:p>
          <a:p>
            <a:pPr algn="ctr">
              <a:spcAft>
                <a:spcPts val="450"/>
              </a:spcAft>
              <a:defRPr/>
            </a:pPr>
            <a:r>
              <a:rPr lang="en-US" sz="1400" b="1" i="1" dirty="0"/>
              <a:t>REPEAT</a:t>
            </a:r>
          </a:p>
        </p:txBody>
      </p:sp>
      <p:sp>
        <p:nvSpPr>
          <p:cNvPr id="10" name="TextBox 9"/>
          <p:cNvSpPr txBox="1"/>
          <p:nvPr/>
        </p:nvSpPr>
        <p:spPr>
          <a:xfrm>
            <a:off x="6667641" y="3595652"/>
            <a:ext cx="1781065" cy="897682"/>
          </a:xfrm>
          <a:prstGeom prst="rect">
            <a:avLst/>
          </a:prstGeom>
          <a:solidFill>
            <a:schemeClr val="bg2">
              <a:lumMod val="90000"/>
            </a:schemeClr>
          </a:solidFill>
          <a:ln>
            <a:solidFill>
              <a:schemeClr val="tx1"/>
            </a:solidFill>
          </a:ln>
          <a:scene3d>
            <a:camera prst="orthographicFront">
              <a:rot lat="0" lon="0" rev="0"/>
            </a:camera>
            <a:lightRig rig="threePt" dir="t"/>
          </a:scene3d>
        </p:spPr>
        <p:txBody>
          <a:bodyPr wrap="none">
            <a:spAutoFit/>
          </a:bodyPr>
          <a:lstStyle/>
          <a:p>
            <a:pPr algn="ctr">
              <a:spcAft>
                <a:spcPts val="450"/>
              </a:spcAft>
              <a:defRPr/>
            </a:pPr>
            <a:r>
              <a:rPr lang="en-US" sz="1600" b="1" i="1" dirty="0"/>
              <a:t>Excessive nutrients</a:t>
            </a:r>
          </a:p>
          <a:p>
            <a:pPr algn="ctr">
              <a:spcAft>
                <a:spcPts val="450"/>
              </a:spcAft>
              <a:defRPr/>
            </a:pPr>
            <a:r>
              <a:rPr lang="en-US" sz="1400" i="1" dirty="0"/>
              <a:t>Bacteria</a:t>
            </a:r>
          </a:p>
          <a:p>
            <a:pPr algn="ctr">
              <a:spcAft>
                <a:spcPts val="450"/>
              </a:spcAft>
              <a:defRPr/>
            </a:pPr>
            <a:r>
              <a:rPr lang="en-US" sz="1400" i="1" dirty="0"/>
              <a:t>Mercury</a:t>
            </a:r>
          </a:p>
        </p:txBody>
      </p:sp>
    </p:spTree>
    <p:extLst>
      <p:ext uri="{BB962C8B-B14F-4D97-AF65-F5344CB8AC3E}">
        <p14:creationId xmlns:p14="http://schemas.microsoft.com/office/powerpoint/2010/main" val="307013389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63399" y="204742"/>
            <a:ext cx="6002041" cy="615553"/>
          </a:xfrm>
          <a:prstGeom prst="rect">
            <a:avLst/>
          </a:prstGeom>
          <a:noFill/>
        </p:spPr>
        <p:txBody>
          <a:bodyPr wrap="square" rtlCol="0">
            <a:spAutoFit/>
          </a:bodyPr>
          <a:lstStyle/>
          <a:p>
            <a:r>
              <a:rPr lang="en-US" sz="3400" b="1" dirty="0">
                <a:solidFill>
                  <a:prstClr val="white"/>
                </a:solidFill>
                <a:latin typeface="Arial" panose="020B0604020202020204" pitchFamily="34" charset="0"/>
                <a:cs typeface="Arial" panose="020B0604020202020204" pitchFamily="34" charset="0"/>
              </a:rPr>
              <a:t>Estimating</a:t>
            </a:r>
            <a:r>
              <a:rPr lang="en-US" sz="3400" b="1" dirty="0">
                <a:solidFill>
                  <a:prstClr val="white"/>
                </a:solidFill>
                <a:latin typeface="Calibri"/>
              </a:rPr>
              <a:t> Dairy Waste Inputs</a:t>
            </a:r>
          </a:p>
        </p:txBody>
      </p:sp>
      <p:sp>
        <p:nvSpPr>
          <p:cNvPr id="7" name="TextBox 6"/>
          <p:cNvSpPr txBox="1"/>
          <p:nvPr/>
        </p:nvSpPr>
        <p:spPr>
          <a:xfrm>
            <a:off x="0" y="1229788"/>
            <a:ext cx="7741920" cy="236988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Permitted Dairy Operations</a:t>
            </a:r>
          </a:p>
          <a:p>
            <a:r>
              <a:rPr lang="en-US" dirty="0">
                <a:latin typeface="Arial" panose="020B0604020202020204" pitchFamily="34" charset="0"/>
                <a:cs typeface="Arial" panose="020B0604020202020204" pitchFamily="34" charset="0"/>
              </a:rPr>
              <a:t>Detailed information is obtained from the DEP industrial wastewater facility permits on herd sizes, type of cows, confinement and grazing times, and waste management and disposal information</a:t>
            </a:r>
          </a:p>
          <a:p>
            <a:endParaRPr lang="en-US" dirty="0">
              <a:latin typeface="Arial" panose="020B0604020202020204" pitchFamily="34" charset="0"/>
              <a:cs typeface="Arial" panose="020B0604020202020204" pitchFamily="34" charset="0"/>
            </a:endParaRPr>
          </a:p>
          <a:p>
            <a:r>
              <a:rPr lang="en-US" dirty="0">
                <a:solidFill>
                  <a:srgbClr val="FF0000"/>
                </a:solidFill>
                <a:latin typeface="Arial" panose="020B0604020202020204" pitchFamily="34" charset="0"/>
                <a:cs typeface="Arial" panose="020B0604020202020204" pitchFamily="34" charset="0"/>
              </a:rPr>
              <a:t>The specific waste handling process was assessed individually for each dairy because of differences in operation from site to site</a:t>
            </a:r>
          </a:p>
          <a:p>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0" y="4245884"/>
            <a:ext cx="7469956" cy="156966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Non-Permitted Dairy Operations* </a:t>
            </a:r>
          </a:p>
          <a:p>
            <a:r>
              <a:rPr lang="en-US" dirty="0">
                <a:latin typeface="Arial" panose="020B0604020202020204" pitchFamily="34" charset="0"/>
                <a:cs typeface="Arial" panose="020B0604020202020204" pitchFamily="34" charset="0"/>
              </a:rPr>
              <a:t>Obtained herd size, confinement and waste treatment practice information from FDACS field staff and Southeast Milk</a:t>
            </a:r>
          </a:p>
          <a:p>
            <a:r>
              <a:rPr lang="en-US" sz="2000" dirty="0">
                <a:latin typeface="Arial" panose="020B0604020202020204" pitchFamily="34" charset="0"/>
                <a:cs typeface="Arial" panose="020B0604020202020204" pitchFamily="34" charset="0"/>
              </a:rPr>
              <a:t>	</a:t>
            </a:r>
          </a:p>
          <a:p>
            <a:r>
              <a:rPr lang="en-US" sz="2000" dirty="0">
                <a:latin typeface="Arial" panose="020B0604020202020204" pitchFamily="34" charset="0"/>
                <a:cs typeface="Arial" panose="020B0604020202020204" pitchFamily="34" charset="0"/>
              </a:rPr>
              <a:t> </a:t>
            </a:r>
          </a:p>
        </p:txBody>
      </p:sp>
      <p:pic>
        <p:nvPicPr>
          <p:cNvPr id="2" name="Picture 1"/>
          <p:cNvPicPr>
            <a:picLocks noChangeAspect="1"/>
          </p:cNvPicPr>
          <p:nvPr/>
        </p:nvPicPr>
        <p:blipFill>
          <a:blip r:embed="rId3"/>
          <a:stretch>
            <a:fillRect/>
          </a:stretch>
        </p:blipFill>
        <p:spPr>
          <a:xfrm>
            <a:off x="7275491" y="1131851"/>
            <a:ext cx="1868509" cy="5329909"/>
          </a:xfrm>
          <a:prstGeom prst="rect">
            <a:avLst/>
          </a:prstGeom>
        </p:spPr>
      </p:pic>
      <p:pic>
        <p:nvPicPr>
          <p:cNvPr id="3" name="Picture 2"/>
          <p:cNvPicPr>
            <a:picLocks noChangeAspect="1"/>
          </p:cNvPicPr>
          <p:nvPr/>
        </p:nvPicPr>
        <p:blipFill>
          <a:blip r:embed="rId4"/>
          <a:stretch>
            <a:fillRect/>
          </a:stretch>
        </p:blipFill>
        <p:spPr>
          <a:xfrm>
            <a:off x="132080" y="349"/>
            <a:ext cx="1146147" cy="1146147"/>
          </a:xfrm>
          <a:prstGeom prst="rect">
            <a:avLst/>
          </a:prstGeom>
        </p:spPr>
      </p:pic>
      <p:sp>
        <p:nvSpPr>
          <p:cNvPr id="5" name="TextBox 4"/>
          <p:cNvSpPr txBox="1"/>
          <p:nvPr/>
        </p:nvSpPr>
        <p:spPr>
          <a:xfrm>
            <a:off x="0" y="6323260"/>
            <a:ext cx="5476240" cy="276999"/>
          </a:xfrm>
          <a:prstGeom prst="rect">
            <a:avLst/>
          </a:prstGeom>
          <a:noFill/>
        </p:spPr>
        <p:txBody>
          <a:bodyPr wrap="square" rtlCol="0">
            <a:spAutoFit/>
          </a:bodyPr>
          <a:lstStyle/>
          <a:p>
            <a:r>
              <a:rPr lang="en-US" sz="1200" dirty="0"/>
              <a:t>* A dairy operation containing less than 700 mature dairy cows</a:t>
            </a:r>
          </a:p>
        </p:txBody>
      </p:sp>
    </p:spTree>
    <p:extLst>
      <p:ext uri="{BB962C8B-B14F-4D97-AF65-F5344CB8AC3E}">
        <p14:creationId xmlns:p14="http://schemas.microsoft.com/office/powerpoint/2010/main" val="1128104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48600" cy="1143000"/>
          </a:xfrm>
        </p:spPr>
        <p:txBody>
          <a:bodyPr/>
          <a:lstStyle/>
          <a:p>
            <a:r>
              <a:rPr lang="en-US" dirty="0"/>
              <a:t>Estimating Poultry Inputs</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93473" y="2080690"/>
            <a:ext cx="2261654" cy="1381443"/>
          </a:xfrm>
        </p:spPr>
      </p:pic>
      <p:pic>
        <p:nvPicPr>
          <p:cNvPr id="4" name="Picture 3"/>
          <p:cNvPicPr>
            <a:picLocks noChangeAspect="1"/>
          </p:cNvPicPr>
          <p:nvPr/>
        </p:nvPicPr>
        <p:blipFill>
          <a:blip r:embed="rId4"/>
          <a:stretch>
            <a:fillRect/>
          </a:stretch>
        </p:blipFill>
        <p:spPr>
          <a:xfrm>
            <a:off x="129410" y="21156"/>
            <a:ext cx="1146147" cy="1146147"/>
          </a:xfrm>
          <a:prstGeom prst="rect">
            <a:avLst/>
          </a:prstGeo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3675" t="2840" r="3429" b="17962"/>
          <a:stretch/>
        </p:blipFill>
        <p:spPr>
          <a:xfrm>
            <a:off x="381477" y="1817151"/>
            <a:ext cx="1564640" cy="1726262"/>
          </a:xfrm>
          <a:prstGeom prst="rect">
            <a:avLst/>
          </a:prstGeom>
        </p:spPr>
      </p:pic>
      <p:sp>
        <p:nvSpPr>
          <p:cNvPr id="7" name="TextBox 6"/>
          <p:cNvSpPr txBox="1"/>
          <p:nvPr/>
        </p:nvSpPr>
        <p:spPr>
          <a:xfrm>
            <a:off x="254000" y="1156910"/>
            <a:ext cx="2042160" cy="646331"/>
          </a:xfrm>
          <a:prstGeom prst="rect">
            <a:avLst/>
          </a:prstGeom>
          <a:noFill/>
        </p:spPr>
        <p:txBody>
          <a:bodyPr wrap="square" rtlCol="0">
            <a:spAutoFit/>
          </a:bodyPr>
          <a:lstStyle/>
          <a:p>
            <a:r>
              <a:rPr lang="en-US" dirty="0"/>
              <a:t>Identification of poultry operations</a:t>
            </a:r>
          </a:p>
        </p:txBody>
      </p:sp>
      <p:sp>
        <p:nvSpPr>
          <p:cNvPr id="8" name="TextBox 7"/>
          <p:cNvSpPr txBox="1"/>
          <p:nvPr/>
        </p:nvSpPr>
        <p:spPr>
          <a:xfrm>
            <a:off x="2793473" y="1180429"/>
            <a:ext cx="2763520" cy="923330"/>
          </a:xfrm>
          <a:prstGeom prst="rect">
            <a:avLst/>
          </a:prstGeom>
          <a:noFill/>
        </p:spPr>
        <p:txBody>
          <a:bodyPr wrap="square" rtlCol="0">
            <a:spAutoFit/>
          </a:bodyPr>
          <a:lstStyle/>
          <a:p>
            <a:r>
              <a:rPr lang="en-US" dirty="0"/>
              <a:t>Account for rotation of birds to determine average </a:t>
            </a:r>
            <a:r>
              <a:rPr lang="en-US" b="1" dirty="0"/>
              <a:t>annual</a:t>
            </a:r>
            <a:r>
              <a:rPr lang="en-US" dirty="0"/>
              <a:t> population</a:t>
            </a:r>
          </a:p>
        </p:txBody>
      </p:sp>
      <p:pic>
        <p:nvPicPr>
          <p:cNvPr id="10" name="Picture 9"/>
          <p:cNvPicPr>
            <a:picLocks noChangeAspect="1"/>
          </p:cNvPicPr>
          <p:nvPr/>
        </p:nvPicPr>
        <p:blipFill>
          <a:blip r:embed="rId6"/>
          <a:stretch>
            <a:fillRect/>
          </a:stretch>
        </p:blipFill>
        <p:spPr>
          <a:xfrm>
            <a:off x="5926614" y="2293268"/>
            <a:ext cx="1154794" cy="772200"/>
          </a:xfrm>
          <a:prstGeom prst="rect">
            <a:avLst/>
          </a:prstGeom>
        </p:spPr>
      </p:pic>
      <p:pic>
        <p:nvPicPr>
          <p:cNvPr id="11" name="Picture 10"/>
          <p:cNvPicPr>
            <a:picLocks noChangeAspect="1"/>
          </p:cNvPicPr>
          <p:nvPr/>
        </p:nvPicPr>
        <p:blipFill>
          <a:blip r:embed="rId7"/>
          <a:stretch>
            <a:fillRect/>
          </a:stretch>
        </p:blipFill>
        <p:spPr>
          <a:xfrm>
            <a:off x="7254625" y="2293268"/>
            <a:ext cx="1231144" cy="772200"/>
          </a:xfrm>
          <a:prstGeom prst="rect">
            <a:avLst/>
          </a:prstGeom>
        </p:spPr>
      </p:pic>
      <p:sp>
        <p:nvSpPr>
          <p:cNvPr id="12" name="TextBox 11"/>
          <p:cNvSpPr txBox="1"/>
          <p:nvPr/>
        </p:nvSpPr>
        <p:spPr>
          <a:xfrm>
            <a:off x="5869821" y="1347991"/>
            <a:ext cx="2600960" cy="646331"/>
          </a:xfrm>
          <a:prstGeom prst="rect">
            <a:avLst/>
          </a:prstGeom>
          <a:noFill/>
        </p:spPr>
        <p:txBody>
          <a:bodyPr wrap="square" rtlCol="0">
            <a:spAutoFit/>
          </a:bodyPr>
          <a:lstStyle/>
          <a:p>
            <a:r>
              <a:rPr lang="en-US" dirty="0"/>
              <a:t>Apply Daily N Waste Factors x 365</a:t>
            </a:r>
          </a:p>
        </p:txBody>
      </p:sp>
      <p:pic>
        <p:nvPicPr>
          <p:cNvPr id="13" name="Picture 12" descr="Manure | Steamy | By: DBduo Photography | Flickr - Photo Shar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0121" y="4656387"/>
            <a:ext cx="2188724" cy="1641543"/>
          </a:xfrm>
          <a:prstGeom prst="rect">
            <a:avLst/>
          </a:prstGeom>
        </p:spPr>
      </p:pic>
      <p:pic>
        <p:nvPicPr>
          <p:cNvPr id="14" name="Picture 13" descr="Sun icon by dear_theophilu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9092" y="4058495"/>
            <a:ext cx="955040" cy="952262"/>
          </a:xfrm>
          <a:prstGeom prst="rect">
            <a:avLst/>
          </a:prstGeom>
        </p:spPr>
      </p:pic>
      <p:cxnSp>
        <p:nvCxnSpPr>
          <p:cNvPr id="16" name="Connector: Curved 15"/>
          <p:cNvCxnSpPr>
            <a:cxnSpLocks/>
          </p:cNvCxnSpPr>
          <p:nvPr/>
        </p:nvCxnSpPr>
        <p:spPr>
          <a:xfrm rot="5400000" flipH="1" flipV="1">
            <a:off x="6336559" y="4846359"/>
            <a:ext cx="518375" cy="138430"/>
          </a:xfrm>
          <a:prstGeom prst="curvedConnector3">
            <a:avLst>
              <a:gd name="adj1" fmla="val 50000"/>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10"/>
          <a:stretch>
            <a:fillRect/>
          </a:stretch>
        </p:blipFill>
        <p:spPr>
          <a:xfrm>
            <a:off x="6927701" y="4534627"/>
            <a:ext cx="268247" cy="640135"/>
          </a:xfrm>
          <a:prstGeom prst="rect">
            <a:avLst/>
          </a:prstGeom>
        </p:spPr>
      </p:pic>
      <p:pic>
        <p:nvPicPr>
          <p:cNvPr id="27" name="Picture 26"/>
          <p:cNvPicPr>
            <a:picLocks noChangeAspect="1"/>
          </p:cNvPicPr>
          <p:nvPr/>
        </p:nvPicPr>
        <p:blipFill>
          <a:blip r:embed="rId10"/>
          <a:stretch>
            <a:fillRect/>
          </a:stretch>
        </p:blipFill>
        <p:spPr>
          <a:xfrm>
            <a:off x="7409149" y="4534626"/>
            <a:ext cx="268247" cy="640135"/>
          </a:xfrm>
          <a:prstGeom prst="rect">
            <a:avLst/>
          </a:prstGeom>
        </p:spPr>
      </p:pic>
      <p:sp>
        <p:nvSpPr>
          <p:cNvPr id="28" name="TextBox 27"/>
          <p:cNvSpPr txBox="1"/>
          <p:nvPr/>
        </p:nvSpPr>
        <p:spPr>
          <a:xfrm>
            <a:off x="5942411" y="3942080"/>
            <a:ext cx="2211117" cy="646331"/>
          </a:xfrm>
          <a:prstGeom prst="rect">
            <a:avLst/>
          </a:prstGeom>
          <a:noFill/>
        </p:spPr>
        <p:txBody>
          <a:bodyPr wrap="square" rtlCol="0">
            <a:spAutoFit/>
          </a:bodyPr>
          <a:lstStyle/>
          <a:p>
            <a:r>
              <a:rPr lang="en-US" dirty="0" err="1"/>
              <a:t>Volatization</a:t>
            </a:r>
            <a:r>
              <a:rPr lang="en-US" dirty="0"/>
              <a:t> during storage</a:t>
            </a:r>
          </a:p>
        </p:txBody>
      </p:sp>
      <p:pic>
        <p:nvPicPr>
          <p:cNvPr id="29" name="Picture 28" descr="Wednesday, Jun 30, 10 AM-Noon @ the Coventry High School Parking Lot"/>
          <p:cNvPicPr>
            <a:picLocks noChangeAspect="1"/>
          </p:cNvPicPr>
          <p:nvPr/>
        </p:nvPicPr>
        <p:blipFill rotWithShape="1">
          <a:blip r:embed="rId11">
            <a:extLst>
              <a:ext uri="{28A0092B-C50C-407E-A947-70E740481C1C}">
                <a14:useLocalDpi xmlns:a14="http://schemas.microsoft.com/office/drawing/2010/main" val="0"/>
              </a:ext>
            </a:extLst>
          </a:blip>
          <a:srcRect r="7275"/>
          <a:stretch/>
        </p:blipFill>
        <p:spPr>
          <a:xfrm>
            <a:off x="2986697" y="4534626"/>
            <a:ext cx="2002374" cy="1538039"/>
          </a:xfrm>
          <a:prstGeom prst="rect">
            <a:avLst/>
          </a:prstGeom>
        </p:spPr>
      </p:pic>
      <p:sp>
        <p:nvSpPr>
          <p:cNvPr id="32" name="TextBox 31"/>
          <p:cNvSpPr txBox="1"/>
          <p:nvPr/>
        </p:nvSpPr>
        <p:spPr>
          <a:xfrm>
            <a:off x="3185262" y="3947700"/>
            <a:ext cx="2067059" cy="646331"/>
          </a:xfrm>
          <a:prstGeom prst="rect">
            <a:avLst/>
          </a:prstGeom>
          <a:noFill/>
        </p:spPr>
        <p:txBody>
          <a:bodyPr wrap="square" rtlCol="0">
            <a:spAutoFit/>
          </a:bodyPr>
          <a:lstStyle/>
          <a:p>
            <a:r>
              <a:rPr lang="en-US" dirty="0"/>
              <a:t>Litter brokerage and offsite application</a:t>
            </a:r>
          </a:p>
        </p:txBody>
      </p:sp>
      <p:sp>
        <p:nvSpPr>
          <p:cNvPr id="33" name="TextBox 32"/>
          <p:cNvSpPr txBox="1"/>
          <p:nvPr/>
        </p:nvSpPr>
        <p:spPr>
          <a:xfrm>
            <a:off x="254000" y="4915574"/>
            <a:ext cx="2316480" cy="646331"/>
          </a:xfrm>
          <a:prstGeom prst="rect">
            <a:avLst/>
          </a:prstGeom>
          <a:noFill/>
        </p:spPr>
        <p:txBody>
          <a:bodyPr wrap="square" rtlCol="0">
            <a:spAutoFit/>
          </a:bodyPr>
          <a:lstStyle/>
          <a:p>
            <a:r>
              <a:rPr lang="en-US" dirty="0"/>
              <a:t>Total N Input from Poultry Operations</a:t>
            </a:r>
          </a:p>
        </p:txBody>
      </p:sp>
      <p:pic>
        <p:nvPicPr>
          <p:cNvPr id="34" name="Picture 33"/>
          <p:cNvPicPr>
            <a:picLocks noChangeAspect="1"/>
          </p:cNvPicPr>
          <p:nvPr/>
        </p:nvPicPr>
        <p:blipFill>
          <a:blip r:embed="rId12"/>
          <a:stretch>
            <a:fillRect/>
          </a:stretch>
        </p:blipFill>
        <p:spPr>
          <a:xfrm>
            <a:off x="1999697" y="2663841"/>
            <a:ext cx="738086" cy="223662"/>
          </a:xfrm>
          <a:prstGeom prst="rect">
            <a:avLst/>
          </a:prstGeom>
        </p:spPr>
      </p:pic>
      <p:pic>
        <p:nvPicPr>
          <p:cNvPr id="35" name="Picture 34"/>
          <p:cNvPicPr>
            <a:picLocks noChangeAspect="1"/>
          </p:cNvPicPr>
          <p:nvPr/>
        </p:nvPicPr>
        <p:blipFill>
          <a:blip r:embed="rId12"/>
          <a:stretch>
            <a:fillRect/>
          </a:stretch>
        </p:blipFill>
        <p:spPr>
          <a:xfrm>
            <a:off x="5089885" y="2663841"/>
            <a:ext cx="779936" cy="236344"/>
          </a:xfrm>
          <a:prstGeom prst="rect">
            <a:avLst/>
          </a:prstGeom>
        </p:spPr>
      </p:pic>
      <p:pic>
        <p:nvPicPr>
          <p:cNvPr id="36" name="Picture 35"/>
          <p:cNvPicPr>
            <a:picLocks noChangeAspect="1"/>
          </p:cNvPicPr>
          <p:nvPr/>
        </p:nvPicPr>
        <p:blipFill>
          <a:blip r:embed="rId12"/>
          <a:stretch>
            <a:fillRect/>
          </a:stretch>
        </p:blipFill>
        <p:spPr>
          <a:xfrm rot="5400000">
            <a:off x="6956571" y="3465960"/>
            <a:ext cx="516127" cy="266453"/>
          </a:xfrm>
          <a:prstGeom prst="rect">
            <a:avLst/>
          </a:prstGeom>
        </p:spPr>
      </p:pic>
      <p:pic>
        <p:nvPicPr>
          <p:cNvPr id="37" name="Picture 36"/>
          <p:cNvPicPr>
            <a:picLocks noChangeAspect="1"/>
          </p:cNvPicPr>
          <p:nvPr/>
        </p:nvPicPr>
        <p:blipFill>
          <a:blip r:embed="rId12"/>
          <a:stretch>
            <a:fillRect/>
          </a:stretch>
        </p:blipFill>
        <p:spPr>
          <a:xfrm rot="10800000">
            <a:off x="2253957" y="5176552"/>
            <a:ext cx="804742" cy="243861"/>
          </a:xfrm>
          <a:prstGeom prst="rect">
            <a:avLst/>
          </a:prstGeom>
        </p:spPr>
      </p:pic>
      <p:pic>
        <p:nvPicPr>
          <p:cNvPr id="38" name="Picture 37"/>
          <p:cNvPicPr>
            <a:picLocks noChangeAspect="1"/>
          </p:cNvPicPr>
          <p:nvPr/>
        </p:nvPicPr>
        <p:blipFill>
          <a:blip r:embed="rId12"/>
          <a:stretch>
            <a:fillRect/>
          </a:stretch>
        </p:blipFill>
        <p:spPr>
          <a:xfrm rot="10800000">
            <a:off x="5089885" y="5298482"/>
            <a:ext cx="804742" cy="243861"/>
          </a:xfrm>
          <a:prstGeom prst="rect">
            <a:avLst/>
          </a:prstGeom>
        </p:spPr>
      </p:pic>
    </p:spTree>
    <p:extLst>
      <p:ext uri="{BB962C8B-B14F-4D97-AF65-F5344CB8AC3E}">
        <p14:creationId xmlns:p14="http://schemas.microsoft.com/office/powerpoint/2010/main" val="4243006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10" y="1284433"/>
            <a:ext cx="5558363" cy="4311457"/>
          </a:xfrm>
          <a:prstGeom prst="rect">
            <a:avLst/>
          </a:prstGeom>
        </p:spPr>
      </p:pic>
      <p:sp>
        <p:nvSpPr>
          <p:cNvPr id="40" name="Content Placeholder 2"/>
          <p:cNvSpPr txBox="1">
            <a:spLocks/>
          </p:cNvSpPr>
          <p:nvPr/>
        </p:nvSpPr>
        <p:spPr>
          <a:xfrm>
            <a:off x="5786963" y="1392335"/>
            <a:ext cx="3357037" cy="5465665"/>
          </a:xfrm>
          <a:prstGeom prst="rect">
            <a:avLst/>
          </a:prstGeom>
        </p:spPr>
        <p:txBody>
          <a:bodyPr>
            <a:noAutofit/>
          </a:bodyPr>
          <a:lstStyle/>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Irrigated lands and crop type based on FSAID irrigated lands geodatabase (ILG).</a:t>
            </a:r>
          </a:p>
          <a:p>
            <a:pPr eaLnBrk="0" fontAlgn="base" hangingPunct="0">
              <a:spcBef>
                <a:spcPct val="20000"/>
              </a:spcBef>
              <a:spcAft>
                <a:spcPct val="0"/>
              </a:spcAft>
              <a:buSzPct val="60000"/>
              <a:defRPr/>
            </a:pPr>
            <a:endParaRPr lang="en-US" sz="14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Outside of ILG, agriculture areas based on WMD land use.</a:t>
            </a:r>
          </a:p>
          <a:p>
            <a:pPr eaLnBrk="0" fontAlgn="base" hangingPunct="0">
              <a:spcBef>
                <a:spcPct val="20000"/>
              </a:spcBef>
              <a:spcAft>
                <a:spcPct val="0"/>
              </a:spcAft>
              <a:buSzPct val="60000"/>
              <a:defRPr/>
            </a:pPr>
            <a:endParaRPr lang="en-US" sz="14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Crop fertilizer application rates were applied to the acreages identified within springsheds based on crop type.</a:t>
            </a:r>
          </a:p>
          <a:p>
            <a:pPr eaLnBrk="0" fontAlgn="base" hangingPunct="0">
              <a:spcBef>
                <a:spcPct val="20000"/>
              </a:spcBef>
              <a:spcAft>
                <a:spcPct val="0"/>
              </a:spcAft>
              <a:buSzPct val="60000"/>
              <a:defRPr/>
            </a:pPr>
            <a:endParaRPr lang="en-US" sz="14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endParaRPr lang="en-US" sz="14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r>
              <a:rPr lang="en-US" sz="1400" dirty="0">
                <a:latin typeface="Arial" panose="020B0604020202020204" pitchFamily="34" charset="0"/>
                <a:cs typeface="Arial" panose="020B0604020202020204" pitchFamily="34" charset="0"/>
              </a:rPr>
              <a:t>Application rates based on UF-IFAS recommended rates as well as producer feedback.</a:t>
            </a:r>
          </a:p>
          <a:p>
            <a:pPr eaLnBrk="0" fontAlgn="base" hangingPunct="0">
              <a:spcBef>
                <a:spcPct val="20000"/>
              </a:spcBef>
              <a:spcAft>
                <a:spcPct val="0"/>
              </a:spcAft>
              <a:buSzPct val="60000"/>
              <a:defRPr/>
            </a:pPr>
            <a:endParaRPr lang="en-US" sz="1600" dirty="0">
              <a:latin typeface="Arial" panose="020B0604020202020204" pitchFamily="34" charset="0"/>
              <a:cs typeface="Arial" panose="020B0604020202020204" pitchFamily="34" charset="0"/>
            </a:endParaRPr>
          </a:p>
          <a:p>
            <a:pPr eaLnBrk="0" fontAlgn="base" hangingPunct="0">
              <a:spcBef>
                <a:spcPct val="20000"/>
              </a:spcBef>
              <a:spcAft>
                <a:spcPct val="0"/>
              </a:spcAft>
              <a:buSzPct val="60000"/>
              <a:defRPr/>
            </a:pPr>
            <a:endParaRPr lang="en-US" sz="16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0163" y="6038611"/>
            <a:ext cx="1066800" cy="353148"/>
          </a:xfrm>
          <a:prstGeom prst="rect">
            <a:avLst/>
          </a:prstGeom>
        </p:spPr>
      </p:pic>
      <p:pic>
        <p:nvPicPr>
          <p:cNvPr id="2" name="Picture 1"/>
          <p:cNvPicPr>
            <a:picLocks noChangeAspect="1"/>
          </p:cNvPicPr>
          <p:nvPr/>
        </p:nvPicPr>
        <p:blipFill>
          <a:blip r:embed="rId5"/>
          <a:stretch>
            <a:fillRect/>
          </a:stretch>
        </p:blipFill>
        <p:spPr>
          <a:xfrm>
            <a:off x="111210" y="32644"/>
            <a:ext cx="1146147" cy="1146147"/>
          </a:xfrm>
          <a:prstGeom prst="rect">
            <a:avLst/>
          </a:prstGeom>
        </p:spPr>
      </p:pic>
      <p:sp>
        <p:nvSpPr>
          <p:cNvPr id="3" name="TextBox 2"/>
          <p:cNvSpPr txBox="1"/>
          <p:nvPr/>
        </p:nvSpPr>
        <p:spPr>
          <a:xfrm>
            <a:off x="1276681" y="118617"/>
            <a:ext cx="7039364" cy="830997"/>
          </a:xfrm>
          <a:prstGeom prst="rect">
            <a:avLst/>
          </a:prstGeom>
          <a:noFill/>
        </p:spPr>
        <p:txBody>
          <a:bodyPr wrap="none" rtlCol="0">
            <a:spAutoFit/>
          </a:bodyPr>
          <a:lstStyle/>
          <a:p>
            <a:pPr algn="ctr"/>
            <a:r>
              <a:rPr lang="en-US" sz="2400" dirty="0">
                <a:solidFill>
                  <a:schemeClr val="bg1"/>
                </a:solidFill>
                <a:latin typeface="Arial" panose="020B0604020202020204" pitchFamily="34" charset="0"/>
                <a:cs typeface="Arial" panose="020B0604020202020204" pitchFamily="34" charset="0"/>
              </a:rPr>
              <a:t>Combination of Three Agricultural Land Use Tools </a:t>
            </a:r>
          </a:p>
          <a:p>
            <a:pPr algn="ctr"/>
            <a:r>
              <a:rPr lang="en-US" sz="2400" dirty="0">
                <a:solidFill>
                  <a:schemeClr val="bg1"/>
                </a:solidFill>
                <a:latin typeface="Arial" panose="020B0604020202020204" pitchFamily="34" charset="0"/>
                <a:cs typeface="Arial" panose="020B0604020202020204" pitchFamily="34" charset="0"/>
              </a:rPr>
              <a:t>to Estimate Crop Type and Acreage</a:t>
            </a:r>
          </a:p>
        </p:txBody>
      </p:sp>
      <p:pic>
        <p:nvPicPr>
          <p:cNvPr id="4" name="Picture 3"/>
          <p:cNvPicPr>
            <a:picLocks noChangeAspect="1"/>
          </p:cNvPicPr>
          <p:nvPr/>
        </p:nvPicPr>
        <p:blipFill>
          <a:blip r:embed="rId6"/>
          <a:stretch>
            <a:fillRect/>
          </a:stretch>
        </p:blipFill>
        <p:spPr>
          <a:xfrm>
            <a:off x="6426963" y="5732841"/>
            <a:ext cx="2645893" cy="816935"/>
          </a:xfrm>
          <a:prstGeom prst="rect">
            <a:avLst/>
          </a:prstGeom>
        </p:spPr>
      </p:pic>
    </p:spTree>
    <p:extLst>
      <p:ext uri="{BB962C8B-B14F-4D97-AF65-F5344CB8AC3E}">
        <p14:creationId xmlns:p14="http://schemas.microsoft.com/office/powerpoint/2010/main" val="25835995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060619" y="116336"/>
            <a:ext cx="6220411" cy="707886"/>
          </a:xfrm>
          <a:prstGeom prst="rect">
            <a:avLst/>
          </a:prstGeom>
          <a:noFill/>
        </p:spPr>
        <p:txBody>
          <a:bodyPr wrap="square" rtlCol="0">
            <a:spAutoFit/>
          </a:bodyPr>
          <a:lstStyle/>
          <a:p>
            <a:pPr>
              <a:defRPr/>
            </a:pPr>
            <a:r>
              <a:rPr lang="en-US" sz="4000" kern="0" dirty="0">
                <a:solidFill>
                  <a:schemeClr val="bg1"/>
                </a:solidFill>
              </a:rPr>
              <a:t>Urban Turfgrass Fertilizers</a:t>
            </a:r>
          </a:p>
        </p:txBody>
      </p:sp>
      <p:sp>
        <p:nvSpPr>
          <p:cNvPr id="15" name="Content Placeholder 2"/>
          <p:cNvSpPr txBox="1">
            <a:spLocks/>
          </p:cNvSpPr>
          <p:nvPr/>
        </p:nvSpPr>
        <p:spPr>
          <a:xfrm>
            <a:off x="435599" y="1514728"/>
            <a:ext cx="4038872" cy="4229100"/>
          </a:xfrm>
          <a:prstGeom prst="rect">
            <a:avLst/>
          </a:prstGeom>
        </p:spPr>
        <p:txBody>
          <a:bodyPr>
            <a:noAutofit/>
          </a:bodyPr>
          <a:lstStyle/>
          <a:p>
            <a:pPr marL="257175"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Acreage likely to receive fertilizer estimated from PA data and property values </a:t>
            </a:r>
          </a:p>
          <a:p>
            <a:pPr marL="600075" lvl="1"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Residential</a:t>
            </a:r>
          </a:p>
          <a:p>
            <a:pPr marL="600075" lvl="1"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Non-residential</a:t>
            </a:r>
          </a:p>
          <a:p>
            <a:pPr marL="342900" lvl="1" eaLnBrk="0" fontAlgn="base" hangingPunct="0">
              <a:spcAft>
                <a:spcPct val="0"/>
              </a:spcAft>
              <a:buSzPct val="60000"/>
              <a:defRPr/>
            </a:pPr>
            <a:endParaRPr lang="en-US" sz="2000" kern="0" dirty="0">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kern="0" dirty="0">
                <a:latin typeface="+mj-lt"/>
                <a:cs typeface="Arial" pitchFamily="34" charset="0"/>
              </a:rPr>
              <a:t>Maximum fertilizable acreage was capped at 1 acre</a:t>
            </a:r>
          </a:p>
          <a:p>
            <a:pPr marL="257175" indent="-257175" eaLnBrk="0" fontAlgn="base" hangingPunct="0">
              <a:spcAft>
                <a:spcPct val="0"/>
              </a:spcAft>
              <a:buSzPct val="60000"/>
              <a:buFont typeface="Calibri" pitchFamily="34" charset="0"/>
              <a:buChar char="◊"/>
              <a:defRPr/>
            </a:pPr>
            <a:endParaRPr lang="en-US" sz="2000" kern="0" dirty="0">
              <a:solidFill>
                <a:srgbClr val="FF0000"/>
              </a:solidFill>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dirty="0">
                <a:cs typeface="Arial" pitchFamily="34" charset="0"/>
              </a:rPr>
              <a:t>Annual Application Rates based on SWFWMD study</a:t>
            </a:r>
          </a:p>
          <a:p>
            <a:pPr eaLnBrk="0" fontAlgn="base" hangingPunct="0">
              <a:spcAft>
                <a:spcPct val="0"/>
              </a:spcAft>
              <a:buSzPct val="60000"/>
              <a:defRPr/>
            </a:pPr>
            <a:endParaRPr lang="en-US" sz="2000" kern="0" dirty="0">
              <a:solidFill>
                <a:srgbClr val="FF0000"/>
              </a:solidFill>
              <a:latin typeface="+mj-lt"/>
              <a:cs typeface="Arial" pitchFamily="34" charset="0"/>
            </a:endParaRPr>
          </a:p>
          <a:p>
            <a:pPr marL="257175" indent="-257175" eaLnBrk="0" fontAlgn="base" hangingPunct="0">
              <a:spcAft>
                <a:spcPct val="0"/>
              </a:spcAft>
              <a:buSzPct val="60000"/>
              <a:buFont typeface="Calibri" pitchFamily="34" charset="0"/>
              <a:buChar char="◊"/>
              <a:defRPr/>
            </a:pPr>
            <a:r>
              <a:rPr lang="en-US" sz="2000" kern="0" dirty="0">
                <a:solidFill>
                  <a:sysClr val="windowText" lastClr="000000"/>
                </a:solidFill>
                <a:latin typeface="+mj-lt"/>
                <a:cs typeface="Arial" pitchFamily="34" charset="0"/>
              </a:rPr>
              <a:t>Property values used to assess probability of fertilization</a:t>
            </a:r>
          </a:p>
          <a:p>
            <a:pPr marL="600075" lvl="1"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600075" lvl="1"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a:p>
            <a:pPr marL="257175" indent="-257175" eaLnBrk="0" fontAlgn="base" hangingPunct="0">
              <a:spcBef>
                <a:spcPct val="20000"/>
              </a:spcBef>
              <a:spcAft>
                <a:spcPct val="0"/>
              </a:spcAft>
              <a:buSzPct val="60000"/>
              <a:buFont typeface="Calibri" pitchFamily="34" charset="0"/>
              <a:buChar char="◊"/>
              <a:defRPr/>
            </a:pPr>
            <a:endParaRPr lang="en-US" sz="2000" kern="0" dirty="0">
              <a:solidFill>
                <a:sysClr val="windowText" lastClr="000000"/>
              </a:solidFill>
              <a:latin typeface="+mj-lt"/>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149" y="50561"/>
            <a:ext cx="1192004" cy="1192004"/>
          </a:xfrm>
          <a:prstGeom prst="rect">
            <a:avLst/>
          </a:prstGeom>
        </p:spPr>
      </p:pic>
      <p:grpSp>
        <p:nvGrpSpPr>
          <p:cNvPr id="13" name="Group 12"/>
          <p:cNvGrpSpPr/>
          <p:nvPr/>
        </p:nvGrpSpPr>
        <p:grpSpPr>
          <a:xfrm>
            <a:off x="5330734" y="1291289"/>
            <a:ext cx="2898865" cy="1938218"/>
            <a:chOff x="336551" y="3886200"/>
            <a:chExt cx="3511905" cy="2527300"/>
          </a:xfrm>
        </p:grpSpPr>
        <p:sp>
          <p:nvSpPr>
            <p:cNvPr id="4" name="Rectangle 3"/>
            <p:cNvSpPr/>
            <p:nvPr/>
          </p:nvSpPr>
          <p:spPr>
            <a:xfrm>
              <a:off x="336551" y="3886200"/>
              <a:ext cx="3511905" cy="25273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endParaRPr lang="en-US" sz="1350" kern="0">
                <a:solidFill>
                  <a:sysClr val="windowText" lastClr="000000"/>
                </a:solidFill>
              </a:endParaRPr>
            </a:p>
          </p:txBody>
        </p:sp>
        <p:pic>
          <p:nvPicPr>
            <p:cNvPr id="11" name="Picture 10" descr="House | Free Stock Photo | Illustration of a house | # 1448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0296" y="3901377"/>
              <a:ext cx="1994968" cy="1994969"/>
            </a:xfrm>
            <a:prstGeom prst="rect">
              <a:avLst/>
            </a:prstGeom>
          </p:spPr>
        </p:pic>
        <p:grpSp>
          <p:nvGrpSpPr>
            <p:cNvPr id="10" name="Group 9"/>
            <p:cNvGrpSpPr/>
            <p:nvPr/>
          </p:nvGrpSpPr>
          <p:grpSpPr>
            <a:xfrm>
              <a:off x="767102" y="4618306"/>
              <a:ext cx="955203" cy="955203"/>
              <a:chOff x="1137300" y="4469992"/>
              <a:chExt cx="955203" cy="955203"/>
            </a:xfrm>
          </p:grpSpPr>
          <p:pic>
            <p:nvPicPr>
              <p:cNvPr id="5" name="Picture 4" descr="House | Free Stock Photo | Illustration of a house | # 144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7300" y="4469992"/>
                <a:ext cx="955203" cy="955203"/>
              </a:xfrm>
              <a:prstGeom prst="rect">
                <a:avLst/>
              </a:prstGeom>
            </p:spPr>
          </p:pic>
          <p:sp>
            <p:nvSpPr>
              <p:cNvPr id="9" name="Rectangle 8"/>
              <p:cNvSpPr/>
              <p:nvPr/>
            </p:nvSpPr>
            <p:spPr>
              <a:xfrm>
                <a:off x="1375954" y="4991792"/>
                <a:ext cx="505097" cy="357447"/>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sp>
          <p:nvSpPr>
            <p:cNvPr id="12" name="Rectangle 11"/>
            <p:cNvSpPr/>
            <p:nvPr/>
          </p:nvSpPr>
          <p:spPr>
            <a:xfrm>
              <a:off x="1005756" y="5497553"/>
              <a:ext cx="505097" cy="914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6" name="Rectangle 15"/>
            <p:cNvSpPr/>
            <p:nvPr/>
          </p:nvSpPr>
          <p:spPr>
            <a:xfrm>
              <a:off x="541755" y="5969488"/>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7" name="Rectangle 16"/>
            <p:cNvSpPr/>
            <p:nvPr/>
          </p:nvSpPr>
          <p:spPr>
            <a:xfrm>
              <a:off x="336551" y="5966107"/>
              <a:ext cx="490727" cy="4424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8" name="Rectangle 17"/>
            <p:cNvSpPr/>
            <p:nvPr/>
          </p:nvSpPr>
          <p:spPr>
            <a:xfrm>
              <a:off x="1501765" y="5843234"/>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19" name="Rectangle 18"/>
            <p:cNvSpPr/>
            <p:nvPr/>
          </p:nvSpPr>
          <p:spPr>
            <a:xfrm>
              <a:off x="2006862" y="5853354"/>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0" name="Rectangle 19"/>
            <p:cNvSpPr/>
            <p:nvPr/>
          </p:nvSpPr>
          <p:spPr>
            <a:xfrm rot="16200000">
              <a:off x="2351042" y="5683693"/>
              <a:ext cx="331776" cy="35261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grpSp>
        <p:nvGrpSpPr>
          <p:cNvPr id="2" name="Group 1"/>
          <p:cNvGrpSpPr/>
          <p:nvPr/>
        </p:nvGrpSpPr>
        <p:grpSpPr>
          <a:xfrm>
            <a:off x="5064812" y="3230402"/>
            <a:ext cx="3644290" cy="3125793"/>
            <a:chOff x="5181127" y="854164"/>
            <a:chExt cx="3945887" cy="3410932"/>
          </a:xfrm>
        </p:grpSpPr>
        <p:sp>
          <p:nvSpPr>
            <p:cNvPr id="33" name="Rectangle 32"/>
            <p:cNvSpPr/>
            <p:nvPr/>
          </p:nvSpPr>
          <p:spPr>
            <a:xfrm>
              <a:off x="5239419" y="933831"/>
              <a:ext cx="3829304" cy="3331265"/>
            </a:xfrm>
            <a:prstGeom prst="rect">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nvGrpSpPr>
            <p:cNvPr id="21" name="Group 20"/>
            <p:cNvGrpSpPr/>
            <p:nvPr/>
          </p:nvGrpSpPr>
          <p:grpSpPr>
            <a:xfrm>
              <a:off x="5239419" y="2397588"/>
              <a:ext cx="2365173" cy="1835935"/>
              <a:chOff x="322181" y="3886200"/>
              <a:chExt cx="3526275" cy="2527300"/>
            </a:xfrm>
          </p:grpSpPr>
          <p:sp>
            <p:nvSpPr>
              <p:cNvPr id="22" name="Rectangle 21"/>
              <p:cNvSpPr/>
              <p:nvPr/>
            </p:nvSpPr>
            <p:spPr>
              <a:xfrm>
                <a:off x="336551" y="3886200"/>
                <a:ext cx="3511905" cy="25273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defRPr/>
                </a:pPr>
                <a:endParaRPr lang="en-US" sz="1350" kern="0">
                  <a:solidFill>
                    <a:sysClr val="windowText" lastClr="000000"/>
                  </a:solidFill>
                </a:endParaRPr>
              </a:p>
            </p:txBody>
          </p:sp>
          <p:pic>
            <p:nvPicPr>
              <p:cNvPr id="23" name="Picture 22" descr="House | Free Stock Photo | Illustration of a house | # 1448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5237" y="4019064"/>
                <a:ext cx="1456603" cy="1456603"/>
              </a:xfrm>
              <a:prstGeom prst="rect">
                <a:avLst/>
              </a:prstGeom>
            </p:spPr>
          </p:pic>
          <p:grpSp>
            <p:nvGrpSpPr>
              <p:cNvPr id="24" name="Group 23"/>
              <p:cNvGrpSpPr/>
              <p:nvPr/>
            </p:nvGrpSpPr>
            <p:grpSpPr>
              <a:xfrm>
                <a:off x="767102" y="4618306"/>
                <a:ext cx="955203" cy="955203"/>
                <a:chOff x="1137300" y="4469992"/>
                <a:chExt cx="955203" cy="955203"/>
              </a:xfrm>
            </p:grpSpPr>
            <p:pic>
              <p:nvPicPr>
                <p:cNvPr id="31" name="Picture 30" descr="House | Free Stock Photo | Illustration of a house | # 1448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7300" y="4469992"/>
                  <a:ext cx="955203" cy="955203"/>
                </a:xfrm>
                <a:prstGeom prst="rect">
                  <a:avLst/>
                </a:prstGeom>
              </p:spPr>
            </p:pic>
            <p:sp>
              <p:nvSpPr>
                <p:cNvPr id="32" name="Rectangle 31"/>
                <p:cNvSpPr/>
                <p:nvPr/>
              </p:nvSpPr>
              <p:spPr>
                <a:xfrm>
                  <a:off x="1375954" y="4991792"/>
                  <a:ext cx="505097" cy="357447"/>
                </a:xfrm>
                <a:prstGeom prst="rect">
                  <a:avLst/>
                </a:prstGeom>
                <a:blipFill>
                  <a:blip r:embed="rId6"/>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sp>
            <p:nvSpPr>
              <p:cNvPr id="25" name="Rectangle 24"/>
              <p:cNvSpPr/>
              <p:nvPr/>
            </p:nvSpPr>
            <p:spPr>
              <a:xfrm>
                <a:off x="1005756" y="5497553"/>
                <a:ext cx="505097" cy="9144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6" name="Rectangle 25"/>
              <p:cNvSpPr/>
              <p:nvPr/>
            </p:nvSpPr>
            <p:spPr>
              <a:xfrm>
                <a:off x="541755" y="5969488"/>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7" name="Rectangle 26"/>
              <p:cNvSpPr/>
              <p:nvPr/>
            </p:nvSpPr>
            <p:spPr>
              <a:xfrm>
                <a:off x="322181" y="5966107"/>
                <a:ext cx="505097" cy="4424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8" name="Rectangle 27"/>
              <p:cNvSpPr/>
              <p:nvPr/>
            </p:nvSpPr>
            <p:spPr>
              <a:xfrm>
                <a:off x="1503968" y="5523643"/>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29" name="Rectangle 28"/>
              <p:cNvSpPr/>
              <p:nvPr/>
            </p:nvSpPr>
            <p:spPr>
              <a:xfrm>
                <a:off x="1974854" y="5522649"/>
                <a:ext cx="505097" cy="1717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sp>
            <p:nvSpPr>
              <p:cNvPr id="30" name="Rectangle 29"/>
              <p:cNvSpPr/>
              <p:nvPr/>
            </p:nvSpPr>
            <p:spPr>
              <a:xfrm rot="16200000">
                <a:off x="2181105" y="5395565"/>
                <a:ext cx="338431" cy="2592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kern="0">
                  <a:solidFill>
                    <a:sysClr val="windowText" lastClr="000000"/>
                  </a:solidFill>
                </a:endParaRPr>
              </a:p>
            </p:txBody>
          </p:sp>
        </p:grpSp>
        <p:grpSp>
          <p:nvGrpSpPr>
            <p:cNvPr id="122" name="Group 121"/>
            <p:cNvGrpSpPr/>
            <p:nvPr/>
          </p:nvGrpSpPr>
          <p:grpSpPr>
            <a:xfrm>
              <a:off x="5181127" y="854164"/>
              <a:ext cx="3945887" cy="3375779"/>
              <a:chOff x="5157300" y="3327314"/>
              <a:chExt cx="3945887" cy="3375779"/>
            </a:xfrm>
          </p:grpSpPr>
          <p:pic>
            <p:nvPicPr>
              <p:cNvPr id="34" name="Picture 3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35020" y="3423570"/>
                <a:ext cx="553691" cy="656551"/>
              </a:xfrm>
              <a:prstGeom prst="rect">
                <a:avLst/>
              </a:prstGeom>
            </p:spPr>
          </p:pic>
          <p:pic>
            <p:nvPicPr>
              <p:cNvPr id="35" name="Picture 3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87420" y="3575970"/>
                <a:ext cx="553691" cy="656551"/>
              </a:xfrm>
              <a:prstGeom prst="rect">
                <a:avLst/>
              </a:prstGeom>
            </p:spPr>
          </p:pic>
          <p:pic>
            <p:nvPicPr>
              <p:cNvPr id="36" name="Picture 3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39820" y="3728370"/>
                <a:ext cx="553691" cy="656551"/>
              </a:xfrm>
              <a:prstGeom prst="rect">
                <a:avLst/>
              </a:prstGeom>
            </p:spPr>
          </p:pic>
          <p:pic>
            <p:nvPicPr>
              <p:cNvPr id="37" name="Picture 3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92220" y="3880770"/>
                <a:ext cx="553691" cy="656551"/>
              </a:xfrm>
              <a:prstGeom prst="rect">
                <a:avLst/>
              </a:prstGeom>
            </p:spPr>
          </p:pic>
          <p:pic>
            <p:nvPicPr>
              <p:cNvPr id="43" name="Picture 4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44620" y="4033170"/>
                <a:ext cx="553691" cy="656551"/>
              </a:xfrm>
              <a:prstGeom prst="rect">
                <a:avLst/>
              </a:prstGeom>
            </p:spPr>
          </p:pic>
          <p:pic>
            <p:nvPicPr>
              <p:cNvPr id="44" name="Picture 4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97020" y="4185570"/>
                <a:ext cx="553691" cy="656551"/>
              </a:xfrm>
              <a:prstGeom prst="rect">
                <a:avLst/>
              </a:prstGeom>
            </p:spPr>
          </p:pic>
          <p:pic>
            <p:nvPicPr>
              <p:cNvPr id="78" name="Picture 7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87681" y="3380770"/>
                <a:ext cx="553691" cy="656551"/>
              </a:xfrm>
              <a:prstGeom prst="rect">
                <a:avLst/>
              </a:prstGeom>
            </p:spPr>
          </p:pic>
          <p:pic>
            <p:nvPicPr>
              <p:cNvPr id="81" name="Picture 8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40081" y="3533170"/>
                <a:ext cx="553691" cy="656551"/>
              </a:xfrm>
              <a:prstGeom prst="rect">
                <a:avLst/>
              </a:prstGeom>
            </p:spPr>
          </p:pic>
          <p:pic>
            <p:nvPicPr>
              <p:cNvPr id="82" name="Picture 8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92481" y="3685570"/>
                <a:ext cx="553691" cy="656551"/>
              </a:xfrm>
              <a:prstGeom prst="rect">
                <a:avLst/>
              </a:prstGeom>
            </p:spPr>
          </p:pic>
          <p:pic>
            <p:nvPicPr>
              <p:cNvPr id="83" name="Picture 8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44881" y="3837970"/>
                <a:ext cx="553691" cy="656551"/>
              </a:xfrm>
              <a:prstGeom prst="rect">
                <a:avLst/>
              </a:prstGeom>
            </p:spPr>
          </p:pic>
          <p:pic>
            <p:nvPicPr>
              <p:cNvPr id="84" name="Picture 8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97281" y="3990370"/>
                <a:ext cx="553691" cy="656551"/>
              </a:xfrm>
              <a:prstGeom prst="rect">
                <a:avLst/>
              </a:prstGeom>
            </p:spPr>
          </p:pic>
          <p:pic>
            <p:nvPicPr>
              <p:cNvPr id="85" name="Picture 8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49681" y="4142770"/>
                <a:ext cx="553691" cy="656551"/>
              </a:xfrm>
              <a:prstGeom prst="rect">
                <a:avLst/>
              </a:prstGeom>
            </p:spPr>
          </p:pic>
          <p:pic>
            <p:nvPicPr>
              <p:cNvPr id="86" name="Picture 8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68296" y="3327314"/>
                <a:ext cx="553691" cy="656551"/>
              </a:xfrm>
              <a:prstGeom prst="rect">
                <a:avLst/>
              </a:prstGeom>
            </p:spPr>
          </p:pic>
          <p:pic>
            <p:nvPicPr>
              <p:cNvPr id="87" name="Picture 8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20696" y="3479714"/>
                <a:ext cx="553691" cy="656551"/>
              </a:xfrm>
              <a:prstGeom prst="rect">
                <a:avLst/>
              </a:prstGeom>
            </p:spPr>
          </p:pic>
          <p:pic>
            <p:nvPicPr>
              <p:cNvPr id="88" name="Picture 8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73096" y="3632114"/>
                <a:ext cx="553691" cy="656551"/>
              </a:xfrm>
              <a:prstGeom prst="rect">
                <a:avLst/>
              </a:prstGeom>
            </p:spPr>
          </p:pic>
          <p:pic>
            <p:nvPicPr>
              <p:cNvPr id="89" name="Picture 8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25496" y="3784514"/>
                <a:ext cx="553691" cy="656551"/>
              </a:xfrm>
              <a:prstGeom prst="rect">
                <a:avLst/>
              </a:prstGeom>
            </p:spPr>
          </p:pic>
          <p:pic>
            <p:nvPicPr>
              <p:cNvPr id="90" name="Picture 8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77896" y="3936914"/>
                <a:ext cx="553691" cy="656551"/>
              </a:xfrm>
              <a:prstGeom prst="rect">
                <a:avLst/>
              </a:prstGeom>
            </p:spPr>
          </p:pic>
          <p:pic>
            <p:nvPicPr>
              <p:cNvPr id="91" name="Picture 9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30296" y="4089314"/>
                <a:ext cx="553691" cy="656551"/>
              </a:xfrm>
              <a:prstGeom prst="rect">
                <a:avLst/>
              </a:prstGeom>
            </p:spPr>
          </p:pic>
          <p:pic>
            <p:nvPicPr>
              <p:cNvPr id="92" name="Picture 9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82696" y="4241714"/>
                <a:ext cx="553691" cy="656551"/>
              </a:xfrm>
              <a:prstGeom prst="rect">
                <a:avLst/>
              </a:prstGeom>
            </p:spPr>
          </p:pic>
          <p:pic>
            <p:nvPicPr>
              <p:cNvPr id="93" name="Picture 9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35096" y="4394114"/>
                <a:ext cx="553691" cy="656551"/>
              </a:xfrm>
              <a:prstGeom prst="rect">
                <a:avLst/>
              </a:prstGeom>
            </p:spPr>
          </p:pic>
          <p:pic>
            <p:nvPicPr>
              <p:cNvPr id="94" name="Picture 9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87496" y="4546514"/>
                <a:ext cx="553691" cy="656551"/>
              </a:xfrm>
              <a:prstGeom prst="rect">
                <a:avLst/>
              </a:prstGeom>
            </p:spPr>
          </p:pic>
          <p:pic>
            <p:nvPicPr>
              <p:cNvPr id="95" name="Picture 9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39896" y="4698914"/>
                <a:ext cx="553691" cy="656551"/>
              </a:xfrm>
              <a:prstGeom prst="rect">
                <a:avLst/>
              </a:prstGeom>
            </p:spPr>
          </p:pic>
          <p:pic>
            <p:nvPicPr>
              <p:cNvPr id="96" name="Picture 9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92296" y="4851314"/>
                <a:ext cx="553691" cy="656551"/>
              </a:xfrm>
              <a:prstGeom prst="rect">
                <a:avLst/>
              </a:prstGeom>
            </p:spPr>
          </p:pic>
          <p:pic>
            <p:nvPicPr>
              <p:cNvPr id="97" name="Picture 9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4696" y="5003714"/>
                <a:ext cx="553691" cy="656551"/>
              </a:xfrm>
              <a:prstGeom prst="rect">
                <a:avLst/>
              </a:prstGeom>
            </p:spPr>
          </p:pic>
          <p:pic>
            <p:nvPicPr>
              <p:cNvPr id="98" name="Picture 9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7096" y="5156114"/>
                <a:ext cx="553691" cy="656551"/>
              </a:xfrm>
              <a:prstGeom prst="rect">
                <a:avLst/>
              </a:prstGeom>
            </p:spPr>
          </p:pic>
          <p:pic>
            <p:nvPicPr>
              <p:cNvPr id="99" name="Picture 9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49496" y="5308514"/>
                <a:ext cx="553691" cy="656551"/>
              </a:xfrm>
              <a:prstGeom prst="rect">
                <a:avLst/>
              </a:prstGeom>
            </p:spPr>
          </p:pic>
          <p:pic>
            <p:nvPicPr>
              <p:cNvPr id="100" name="Picture 9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48443" y="3345125"/>
                <a:ext cx="553691" cy="656551"/>
              </a:xfrm>
              <a:prstGeom prst="rect">
                <a:avLst/>
              </a:prstGeom>
            </p:spPr>
          </p:pic>
          <p:pic>
            <p:nvPicPr>
              <p:cNvPr id="101" name="Picture 10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00843" y="3497525"/>
                <a:ext cx="553691" cy="656551"/>
              </a:xfrm>
              <a:prstGeom prst="rect">
                <a:avLst/>
              </a:prstGeom>
            </p:spPr>
          </p:pic>
          <p:pic>
            <p:nvPicPr>
              <p:cNvPr id="102" name="Picture 10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3243" y="3649925"/>
                <a:ext cx="553691" cy="656551"/>
              </a:xfrm>
              <a:prstGeom prst="rect">
                <a:avLst/>
              </a:prstGeom>
            </p:spPr>
          </p:pic>
          <p:pic>
            <p:nvPicPr>
              <p:cNvPr id="103" name="Picture 10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05643" y="3802325"/>
                <a:ext cx="553691" cy="656551"/>
              </a:xfrm>
              <a:prstGeom prst="rect">
                <a:avLst/>
              </a:prstGeom>
            </p:spPr>
          </p:pic>
          <p:pic>
            <p:nvPicPr>
              <p:cNvPr id="104" name="Picture 10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58043" y="3954725"/>
                <a:ext cx="553691" cy="656551"/>
              </a:xfrm>
              <a:prstGeom prst="rect">
                <a:avLst/>
              </a:prstGeom>
            </p:spPr>
          </p:pic>
          <p:pic>
            <p:nvPicPr>
              <p:cNvPr id="105" name="Picture 10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10443" y="4107125"/>
                <a:ext cx="553691" cy="656551"/>
              </a:xfrm>
              <a:prstGeom prst="rect">
                <a:avLst/>
              </a:prstGeom>
            </p:spPr>
          </p:pic>
          <p:pic>
            <p:nvPicPr>
              <p:cNvPr id="106" name="Picture 10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62843" y="4259525"/>
                <a:ext cx="553691" cy="656551"/>
              </a:xfrm>
              <a:prstGeom prst="rect">
                <a:avLst/>
              </a:prstGeom>
            </p:spPr>
          </p:pic>
          <p:pic>
            <p:nvPicPr>
              <p:cNvPr id="107" name="Picture 10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0167" y="3360404"/>
                <a:ext cx="553691" cy="656551"/>
              </a:xfrm>
              <a:prstGeom prst="rect">
                <a:avLst/>
              </a:prstGeom>
            </p:spPr>
          </p:pic>
          <p:pic>
            <p:nvPicPr>
              <p:cNvPr id="108" name="Picture 10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2567" y="3512804"/>
                <a:ext cx="553691" cy="656551"/>
              </a:xfrm>
              <a:prstGeom prst="rect">
                <a:avLst/>
              </a:prstGeom>
            </p:spPr>
          </p:pic>
          <p:pic>
            <p:nvPicPr>
              <p:cNvPr id="109" name="Picture 108"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44967" y="3665204"/>
                <a:ext cx="553691" cy="656551"/>
              </a:xfrm>
              <a:prstGeom prst="rect">
                <a:avLst/>
              </a:prstGeom>
            </p:spPr>
          </p:pic>
          <p:pic>
            <p:nvPicPr>
              <p:cNvPr id="110" name="Picture 10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68131" y="5132142"/>
                <a:ext cx="553691" cy="656551"/>
              </a:xfrm>
              <a:prstGeom prst="rect">
                <a:avLst/>
              </a:prstGeom>
            </p:spPr>
          </p:pic>
          <p:pic>
            <p:nvPicPr>
              <p:cNvPr id="111" name="Picture 11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20531" y="5284542"/>
                <a:ext cx="553691" cy="656551"/>
              </a:xfrm>
              <a:prstGeom prst="rect">
                <a:avLst/>
              </a:prstGeom>
            </p:spPr>
          </p:pic>
          <p:pic>
            <p:nvPicPr>
              <p:cNvPr id="112" name="Picture 111"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72931" y="5436942"/>
                <a:ext cx="553691" cy="656551"/>
              </a:xfrm>
              <a:prstGeom prst="rect">
                <a:avLst/>
              </a:prstGeom>
            </p:spPr>
          </p:pic>
          <p:pic>
            <p:nvPicPr>
              <p:cNvPr id="113" name="Picture 112"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25331" y="5589342"/>
                <a:ext cx="553691" cy="656551"/>
              </a:xfrm>
              <a:prstGeom prst="rect">
                <a:avLst/>
              </a:prstGeom>
            </p:spPr>
          </p:pic>
          <p:pic>
            <p:nvPicPr>
              <p:cNvPr id="114" name="Picture 113"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77731" y="5741742"/>
                <a:ext cx="553691" cy="656551"/>
              </a:xfrm>
              <a:prstGeom prst="rect">
                <a:avLst/>
              </a:prstGeom>
            </p:spPr>
          </p:pic>
          <p:pic>
            <p:nvPicPr>
              <p:cNvPr id="115" name="Picture 114"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30131" y="5894142"/>
                <a:ext cx="553691" cy="656551"/>
              </a:xfrm>
              <a:prstGeom prst="rect">
                <a:avLst/>
              </a:prstGeom>
            </p:spPr>
          </p:pic>
          <p:pic>
            <p:nvPicPr>
              <p:cNvPr id="116" name="Picture 115"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2531" y="6046542"/>
                <a:ext cx="553691" cy="656551"/>
              </a:xfrm>
              <a:prstGeom prst="rect">
                <a:avLst/>
              </a:prstGeom>
            </p:spPr>
          </p:pic>
          <p:pic>
            <p:nvPicPr>
              <p:cNvPr id="117" name="Picture 116"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54654" y="5857874"/>
                <a:ext cx="553691" cy="656551"/>
              </a:xfrm>
              <a:prstGeom prst="rect">
                <a:avLst/>
              </a:prstGeom>
            </p:spPr>
          </p:pic>
          <p:pic>
            <p:nvPicPr>
              <p:cNvPr id="118" name="Picture 117"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07054" y="6010274"/>
                <a:ext cx="553691" cy="656551"/>
              </a:xfrm>
              <a:prstGeom prst="rect">
                <a:avLst/>
              </a:prstGeom>
            </p:spPr>
          </p:pic>
          <p:pic>
            <p:nvPicPr>
              <p:cNvPr id="120" name="Picture 119"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7300" y="4087394"/>
                <a:ext cx="553691" cy="656551"/>
              </a:xfrm>
              <a:prstGeom prst="rect">
                <a:avLst/>
              </a:prstGeom>
            </p:spPr>
          </p:pic>
          <p:pic>
            <p:nvPicPr>
              <p:cNvPr id="121" name="Picture 120" descr="tree - coloured by franke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09700" y="4239794"/>
                <a:ext cx="553691" cy="656551"/>
              </a:xfrm>
              <a:prstGeom prst="rect">
                <a:avLst/>
              </a:prstGeom>
            </p:spPr>
          </p:pic>
        </p:grpSp>
      </p:grpSp>
    </p:spTree>
    <p:extLst>
      <p:ext uri="{BB962C8B-B14F-4D97-AF65-F5344CB8AC3E}">
        <p14:creationId xmlns:p14="http://schemas.microsoft.com/office/powerpoint/2010/main" val="488293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498601" y="69273"/>
            <a:ext cx="6184900" cy="707886"/>
          </a:xfrm>
          <a:prstGeom prst="rect">
            <a:avLst/>
          </a:prstGeom>
          <a:noFill/>
        </p:spPr>
        <p:txBody>
          <a:bodyPr wrap="square" rtlCol="0">
            <a:spAutoFit/>
          </a:bodyPr>
          <a:lstStyle/>
          <a:p>
            <a:r>
              <a:rPr lang="en-US" sz="4000" dirty="0">
                <a:solidFill>
                  <a:schemeClr val="bg1"/>
                </a:solidFill>
              </a:rPr>
              <a:t>Sports Turfgrass Fertilizers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7" y="-14470"/>
            <a:ext cx="1135634" cy="1135634"/>
          </a:xfrm>
          <a:prstGeom prst="rect">
            <a:avLst/>
          </a:prstGeom>
        </p:spPr>
      </p:pic>
      <p:sp>
        <p:nvSpPr>
          <p:cNvPr id="15" name="Content Placeholder 2"/>
          <p:cNvSpPr txBox="1">
            <a:spLocks/>
          </p:cNvSpPr>
          <p:nvPr/>
        </p:nvSpPr>
        <p:spPr>
          <a:xfrm>
            <a:off x="0" y="1121164"/>
            <a:ext cx="4495799" cy="2865582"/>
          </a:xfrm>
          <a:prstGeom prst="rect">
            <a:avLst/>
          </a:prstGeom>
        </p:spPr>
        <p:txBody>
          <a:bodyPr>
            <a:noAutofit/>
          </a:bodyPr>
          <a:lstStyle/>
          <a:p>
            <a:pPr marL="342900"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Sports fields</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Acreage estimates from aerial analysis of PA </a:t>
            </a:r>
            <a:r>
              <a:rPr lang="en-US" sz="2300" dirty="0" err="1">
                <a:latin typeface="+mj-lt"/>
                <a:cs typeface="Arial" pitchFamily="34" charset="0"/>
              </a:rPr>
              <a:t>landuse</a:t>
            </a:r>
            <a:r>
              <a:rPr lang="en-US" sz="2300" dirty="0">
                <a:latin typeface="+mj-lt"/>
                <a:cs typeface="Arial" pitchFamily="34" charset="0"/>
              </a:rPr>
              <a:t> data</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Application rates based on lawn service company estimates</a:t>
            </a:r>
          </a:p>
          <a:p>
            <a:pPr marL="342900"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Golf Courses </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Acreage estimated through PA </a:t>
            </a:r>
            <a:r>
              <a:rPr lang="en-US" sz="2300" dirty="0" err="1">
                <a:latin typeface="+mj-lt"/>
                <a:cs typeface="Arial" pitchFamily="34" charset="0"/>
              </a:rPr>
              <a:t>landuse</a:t>
            </a:r>
            <a:r>
              <a:rPr lang="en-US" sz="2300" dirty="0">
                <a:latin typeface="+mj-lt"/>
                <a:cs typeface="Arial" pitchFamily="34" charset="0"/>
              </a:rPr>
              <a:t> data</a:t>
            </a:r>
          </a:p>
          <a:p>
            <a:pPr marL="800100" lvl="1" indent="-342900" eaLnBrk="0" fontAlgn="base" hangingPunct="0">
              <a:spcBef>
                <a:spcPct val="20000"/>
              </a:spcBef>
              <a:spcAft>
                <a:spcPct val="0"/>
              </a:spcAft>
              <a:buSzPct val="60000"/>
              <a:buFont typeface="Calibri" pitchFamily="34" charset="0"/>
              <a:buChar char="◊"/>
              <a:defRPr/>
            </a:pPr>
            <a:r>
              <a:rPr lang="en-US" sz="2300" dirty="0">
                <a:latin typeface="+mj-lt"/>
                <a:cs typeface="Arial" pitchFamily="34" charset="0"/>
              </a:rPr>
              <a:t>Annual application rate = 4.5 </a:t>
            </a:r>
            <a:r>
              <a:rPr lang="en-US" sz="2300" dirty="0" err="1">
                <a:latin typeface="+mj-lt"/>
                <a:cs typeface="Arial" pitchFamily="34" charset="0"/>
              </a:rPr>
              <a:t>lb</a:t>
            </a:r>
            <a:r>
              <a:rPr lang="en-US" sz="2300" dirty="0">
                <a:latin typeface="+mj-lt"/>
                <a:cs typeface="Arial" pitchFamily="34" charset="0"/>
              </a:rPr>
              <a:t>-N/1,000 </a:t>
            </a:r>
            <a:r>
              <a:rPr lang="en-US" sz="2300" dirty="0" err="1">
                <a:latin typeface="+mj-lt"/>
                <a:cs typeface="Arial" pitchFamily="34" charset="0"/>
              </a:rPr>
              <a:t>sq</a:t>
            </a:r>
            <a:r>
              <a:rPr lang="en-US" sz="2300" dirty="0">
                <a:latin typeface="+mj-lt"/>
                <a:cs typeface="Arial" pitchFamily="34" charset="0"/>
              </a:rPr>
              <a:t> </a:t>
            </a:r>
            <a:r>
              <a:rPr lang="en-US" sz="2300" dirty="0" err="1">
                <a:latin typeface="+mj-lt"/>
                <a:cs typeface="Arial" pitchFamily="34" charset="0"/>
              </a:rPr>
              <a:t>ft</a:t>
            </a:r>
            <a:endParaRPr lang="en-US" sz="23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300" dirty="0">
              <a:latin typeface="+mj-lt"/>
              <a:cs typeface="Arial" pitchFamily="34" charset="0"/>
            </a:endParaRPr>
          </a:p>
          <a:p>
            <a:pPr marL="800100" lvl="1" indent="-342900" eaLnBrk="0" fontAlgn="base" hangingPunct="0">
              <a:spcBef>
                <a:spcPct val="20000"/>
              </a:spcBef>
              <a:spcAft>
                <a:spcPct val="0"/>
              </a:spcAft>
              <a:buSzPct val="60000"/>
              <a:buFont typeface="Calibri" pitchFamily="34" charset="0"/>
              <a:buChar char="◊"/>
              <a:defRPr/>
            </a:pPr>
            <a:endParaRPr lang="en-US" sz="2300" dirty="0">
              <a:latin typeface="+mj-lt"/>
              <a:cs typeface="Arial" pitchFamily="34" charset="0"/>
            </a:endParaRPr>
          </a:p>
          <a:p>
            <a:pPr marL="342900" marR="0" lvl="0" indent="-342900" algn="l" defTabSz="914400" rtl="0" eaLnBrk="0" fontAlgn="base" latinLnBrk="0" hangingPunct="0">
              <a:lnSpc>
                <a:spcPct val="100000"/>
              </a:lnSpc>
              <a:spcBef>
                <a:spcPct val="20000"/>
              </a:spcBef>
              <a:spcAft>
                <a:spcPct val="0"/>
              </a:spcAft>
              <a:buClrTx/>
              <a:buSzPct val="60000"/>
              <a:buFont typeface="Calibri" pitchFamily="34" charset="0"/>
              <a:buChar char="◊"/>
              <a:tabLst/>
              <a:defRPr/>
            </a:pPr>
            <a:endParaRPr lang="en-US" sz="2300" dirty="0">
              <a:latin typeface="+mj-lt"/>
              <a:cs typeface="Arial"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702" y="3873501"/>
            <a:ext cx="3552269" cy="2656322"/>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9703" y="1121164"/>
            <a:ext cx="3552268" cy="2663251"/>
          </a:xfrm>
          <a:prstGeom prst="rect">
            <a:avLst/>
          </a:prstGeom>
        </p:spPr>
      </p:pic>
    </p:spTree>
    <p:extLst>
      <p:ext uri="{BB962C8B-B14F-4D97-AF65-F5344CB8AC3E}">
        <p14:creationId xmlns:p14="http://schemas.microsoft.com/office/powerpoint/2010/main" val="43134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268237"/>
            <a:ext cx="684101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Estimates of Nitrogen Inputs </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4436" y="3053522"/>
            <a:ext cx="4353712" cy="3669124"/>
          </a:xfrm>
          <a:prstGeom prst="rect">
            <a:avLst/>
          </a:prstGeom>
        </p:spPr>
      </p:pic>
      <p:sp>
        <p:nvSpPr>
          <p:cNvPr id="5" name="TextBox 4"/>
          <p:cNvSpPr txBox="1"/>
          <p:nvPr/>
        </p:nvSpPr>
        <p:spPr>
          <a:xfrm>
            <a:off x="3882783" y="3430110"/>
            <a:ext cx="2153920" cy="369332"/>
          </a:xfrm>
          <a:prstGeom prst="rect">
            <a:avLst/>
          </a:prstGeom>
          <a:noFill/>
        </p:spPr>
        <p:txBody>
          <a:bodyPr wrap="square" rtlCol="0">
            <a:spAutoFit/>
          </a:bodyPr>
          <a:lstStyle/>
          <a:p>
            <a:r>
              <a:rPr lang="en-US" dirty="0"/>
              <a:t>Madison Blue</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590" y="462050"/>
            <a:ext cx="5048221" cy="4381019"/>
          </a:xfrm>
          <a:prstGeom prst="rect">
            <a:avLst/>
          </a:prstGeom>
        </p:spPr>
      </p:pic>
      <p:sp>
        <p:nvSpPr>
          <p:cNvPr id="10" name="TextBox 9"/>
          <p:cNvSpPr txBox="1"/>
          <p:nvPr/>
        </p:nvSpPr>
        <p:spPr>
          <a:xfrm>
            <a:off x="1337218" y="1036648"/>
            <a:ext cx="2852816" cy="369332"/>
          </a:xfrm>
          <a:prstGeom prst="rect">
            <a:avLst/>
          </a:prstGeom>
          <a:noFill/>
        </p:spPr>
        <p:txBody>
          <a:bodyPr wrap="square" rtlCol="0">
            <a:spAutoFit/>
          </a:bodyPr>
          <a:lstStyle/>
          <a:p>
            <a:r>
              <a:rPr lang="en-US" dirty="0"/>
              <a:t>Middle Suwannee</a:t>
            </a: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82632" y="1383132"/>
            <a:ext cx="5023766" cy="3170738"/>
          </a:xfrm>
          <a:prstGeom prst="rect">
            <a:avLst/>
          </a:prstGeom>
        </p:spPr>
      </p:pic>
      <p:sp>
        <p:nvSpPr>
          <p:cNvPr id="13" name="TextBox 12"/>
          <p:cNvSpPr txBox="1"/>
          <p:nvPr/>
        </p:nvSpPr>
        <p:spPr>
          <a:xfrm>
            <a:off x="6539925" y="1052324"/>
            <a:ext cx="2404321" cy="369332"/>
          </a:xfrm>
          <a:prstGeom prst="rect">
            <a:avLst/>
          </a:prstGeom>
          <a:noFill/>
        </p:spPr>
        <p:txBody>
          <a:bodyPr wrap="square" rtlCol="0">
            <a:spAutoFit/>
          </a:bodyPr>
          <a:lstStyle/>
          <a:p>
            <a:r>
              <a:rPr lang="en-US" dirty="0"/>
              <a:t>Fanning-Manatee</a:t>
            </a:r>
          </a:p>
        </p:txBody>
      </p:sp>
    </p:spTree>
    <p:extLst>
      <p:ext uri="{BB962C8B-B14F-4D97-AF65-F5344CB8AC3E}">
        <p14:creationId xmlns:p14="http://schemas.microsoft.com/office/powerpoint/2010/main" val="41581115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636" t="13333" r="2779" b="34444"/>
          <a:stretch/>
        </p:blipFill>
        <p:spPr>
          <a:xfrm>
            <a:off x="1620521" y="957597"/>
            <a:ext cx="6215380" cy="2548214"/>
          </a:xfrm>
          <a:prstGeom prst="rect">
            <a:avLst/>
          </a:prstGeom>
        </p:spPr>
      </p:pic>
      <p:sp>
        <p:nvSpPr>
          <p:cNvPr id="14" name="TextBox 13"/>
          <p:cNvSpPr txBox="1"/>
          <p:nvPr/>
        </p:nvSpPr>
        <p:spPr>
          <a:xfrm>
            <a:off x="1290084" y="152400"/>
            <a:ext cx="7041116" cy="630942"/>
          </a:xfrm>
          <a:prstGeom prst="rect">
            <a:avLst/>
          </a:prstGeom>
          <a:noFill/>
        </p:spPr>
        <p:txBody>
          <a:bodyPr wrap="square" rtlCol="0">
            <a:spAutoFit/>
          </a:bodyPr>
          <a:lstStyle/>
          <a:p>
            <a:r>
              <a:rPr lang="en-US" sz="3500" dirty="0">
                <a:solidFill>
                  <a:schemeClr val="bg1"/>
                </a:solidFill>
              </a:rPr>
              <a:t>Biochemical Attenuation Factors</a:t>
            </a:r>
          </a:p>
        </p:txBody>
      </p:sp>
      <p:graphicFrame>
        <p:nvGraphicFramePr>
          <p:cNvPr id="7" name="Table 6"/>
          <p:cNvGraphicFramePr>
            <a:graphicFrameLocks noGrp="1"/>
          </p:cNvGraphicFramePr>
          <p:nvPr>
            <p:extLst/>
          </p:nvPr>
        </p:nvGraphicFramePr>
        <p:xfrm>
          <a:off x="4292836" y="3505810"/>
          <a:ext cx="4851164" cy="3352190"/>
        </p:xfrm>
        <a:graphic>
          <a:graphicData uri="http://schemas.openxmlformats.org/drawingml/2006/table">
            <a:tbl>
              <a:tblPr>
                <a:tableStyleId>{616DA210-FB5B-4158-B5E0-FEB733F419BA}</a:tableStyleId>
              </a:tblPr>
              <a:tblGrid>
                <a:gridCol w="2451523">
                  <a:extLst>
                    <a:ext uri="{9D8B030D-6E8A-4147-A177-3AD203B41FA5}">
                      <a16:colId xmlns:a16="http://schemas.microsoft.com/office/drawing/2014/main" val="20000"/>
                    </a:ext>
                  </a:extLst>
                </a:gridCol>
                <a:gridCol w="1404828">
                  <a:extLst>
                    <a:ext uri="{9D8B030D-6E8A-4147-A177-3AD203B41FA5}">
                      <a16:colId xmlns:a16="http://schemas.microsoft.com/office/drawing/2014/main" val="20001"/>
                    </a:ext>
                  </a:extLst>
                </a:gridCol>
                <a:gridCol w="994813">
                  <a:extLst>
                    <a:ext uri="{9D8B030D-6E8A-4147-A177-3AD203B41FA5}">
                      <a16:colId xmlns:a16="http://schemas.microsoft.com/office/drawing/2014/main" val="20002"/>
                    </a:ext>
                  </a:extLst>
                </a:gridCol>
              </a:tblGrid>
              <a:tr h="531604">
                <a:tc>
                  <a:txBody>
                    <a:bodyPr/>
                    <a:lstStyle/>
                    <a:p>
                      <a:pPr algn="ctr" fontAlgn="ctr"/>
                      <a:r>
                        <a:rPr lang="en-US" sz="1800" b="1" u="none" strike="noStrike" dirty="0">
                          <a:solidFill>
                            <a:schemeClr val="bg1"/>
                          </a:solidFill>
                          <a:latin typeface="+mj-lt"/>
                        </a:rPr>
                        <a:t>Loading Category</a:t>
                      </a:r>
                      <a:endParaRPr lang="en-US" sz="1800" b="1" i="0" u="none" strike="noStrike" dirty="0">
                        <a:solidFill>
                          <a:schemeClr val="bg1"/>
                        </a:solidFill>
                        <a:latin typeface="+mj-lt"/>
                      </a:endParaRPr>
                    </a:p>
                  </a:txBody>
                  <a:tcPr marL="8932" marR="8932" marT="8932" marB="0" anchor="ctr">
                    <a:solidFill>
                      <a:schemeClr val="tx2">
                        <a:lumMod val="60000"/>
                        <a:lumOff val="40000"/>
                      </a:schemeClr>
                    </a:solidFill>
                  </a:tcPr>
                </a:tc>
                <a:tc>
                  <a:txBody>
                    <a:bodyPr/>
                    <a:lstStyle/>
                    <a:p>
                      <a:pPr algn="ctr" fontAlgn="ctr"/>
                      <a:r>
                        <a:rPr lang="en-US" sz="1800" b="1" u="none" strike="noStrike" dirty="0">
                          <a:solidFill>
                            <a:schemeClr val="bg1"/>
                          </a:solidFill>
                          <a:latin typeface="+mj-lt"/>
                        </a:rPr>
                        <a:t>N Attenuation Factor</a:t>
                      </a:r>
                      <a:endParaRPr lang="en-US" sz="1800" b="1" i="0" u="none" strike="noStrike" dirty="0">
                        <a:solidFill>
                          <a:schemeClr val="bg1"/>
                        </a:solidFill>
                        <a:latin typeface="+mj-lt"/>
                      </a:endParaRPr>
                    </a:p>
                  </a:txBody>
                  <a:tcPr marL="8932" marR="8932" marT="8932" marB="0" anchor="ctr">
                    <a:solidFill>
                      <a:schemeClr val="tx2">
                        <a:lumMod val="60000"/>
                        <a:lumOff val="40000"/>
                      </a:schemeClr>
                    </a:solidFill>
                  </a:tcPr>
                </a:tc>
                <a:tc>
                  <a:txBody>
                    <a:bodyPr/>
                    <a:lstStyle/>
                    <a:p>
                      <a:pPr algn="ctr" fontAlgn="ctr"/>
                      <a:r>
                        <a:rPr lang="en-US" sz="1800" b="1" i="0" u="none" strike="noStrike" dirty="0">
                          <a:solidFill>
                            <a:srgbClr val="C00000"/>
                          </a:solidFill>
                          <a:latin typeface="+mj-lt"/>
                        </a:rPr>
                        <a:t>N </a:t>
                      </a:r>
                    </a:p>
                    <a:p>
                      <a:pPr algn="ctr" fontAlgn="ctr"/>
                      <a:r>
                        <a:rPr lang="en-US" sz="1800" b="1" i="0" u="none" strike="noStrike" dirty="0">
                          <a:solidFill>
                            <a:srgbClr val="C00000"/>
                          </a:solidFill>
                          <a:latin typeface="+mj-lt"/>
                        </a:rPr>
                        <a:t>Leaching</a:t>
                      </a:r>
                    </a:p>
                  </a:txBody>
                  <a:tcPr marL="8932" marR="8932" marT="8932" marB="0" anchor="ctr">
                    <a:solidFill>
                      <a:schemeClr val="tx2">
                        <a:lumMod val="60000"/>
                        <a:lumOff val="40000"/>
                      </a:schemeClr>
                    </a:solidFill>
                  </a:tcPr>
                </a:tc>
                <a:extLst>
                  <a:ext uri="{0D108BD9-81ED-4DB2-BD59-A6C34878D82A}">
                    <a16:rowId xmlns:a16="http://schemas.microsoft.com/office/drawing/2014/main" val="10000"/>
                  </a:ext>
                </a:extLst>
              </a:tr>
              <a:tr h="266898">
                <a:tc>
                  <a:txBody>
                    <a:bodyPr/>
                    <a:lstStyle/>
                    <a:p>
                      <a:pPr algn="ctr" fontAlgn="ctr"/>
                      <a:r>
                        <a:rPr lang="en-US" sz="1600" b="1" i="0" u="none" strike="noStrike" dirty="0">
                          <a:solidFill>
                            <a:srgbClr val="000000"/>
                          </a:solidFill>
                          <a:latin typeface="+mj-lt"/>
                        </a:rPr>
                        <a:t>Atmospheric</a:t>
                      </a:r>
                      <a:r>
                        <a:rPr lang="en-US" sz="1600" b="1" i="0" u="none" strike="noStrike" baseline="0" dirty="0">
                          <a:solidFill>
                            <a:srgbClr val="000000"/>
                          </a:solidFill>
                          <a:latin typeface="+mj-lt"/>
                        </a:rPr>
                        <a:t> Deposition</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chemeClr val="bg1"/>
                    </a:solidFill>
                  </a:tcPr>
                </a:tc>
                <a:tc>
                  <a:txBody>
                    <a:bodyPr/>
                    <a:lstStyle/>
                    <a:p>
                      <a:pPr algn="ctr" fontAlgn="ctr"/>
                      <a:r>
                        <a:rPr lang="en-US" sz="1600" b="1" i="0" u="none" strike="noStrike" dirty="0">
                          <a:solidFill>
                            <a:srgbClr val="C00000"/>
                          </a:solidFill>
                          <a:latin typeface="+mj-lt"/>
                        </a:rPr>
                        <a:t>10%</a:t>
                      </a:r>
                    </a:p>
                  </a:txBody>
                  <a:tcPr marL="8932" marR="8932" marT="8932" marB="0" anchor="ctr">
                    <a:solidFill>
                      <a:schemeClr val="bg1"/>
                    </a:solidFill>
                  </a:tcPr>
                </a:tc>
                <a:extLst>
                  <a:ext uri="{0D108BD9-81ED-4DB2-BD59-A6C34878D82A}">
                    <a16:rowId xmlns:a16="http://schemas.microsoft.com/office/drawing/2014/main" val="10001"/>
                  </a:ext>
                </a:extLst>
              </a:tr>
              <a:tr h="241000">
                <a:tc>
                  <a:txBody>
                    <a:bodyPr/>
                    <a:lstStyle/>
                    <a:p>
                      <a:pPr algn="ctr" fontAlgn="ctr"/>
                      <a:r>
                        <a:rPr lang="en-US" sz="1600" b="1" i="0" u="none" strike="noStrike" dirty="0">
                          <a:solidFill>
                            <a:srgbClr val="000000"/>
                          </a:solidFill>
                          <a:latin typeface="+mj-lt"/>
                        </a:rPr>
                        <a:t>Septic</a:t>
                      </a:r>
                      <a:r>
                        <a:rPr lang="en-US" sz="1600" b="1" i="0" u="none" strike="noStrike" baseline="0" dirty="0">
                          <a:solidFill>
                            <a:srgbClr val="000000"/>
                          </a:solidFill>
                          <a:latin typeface="+mj-lt"/>
                        </a:rPr>
                        <a:t> Systems</a:t>
                      </a:r>
                      <a:endParaRPr lang="en-US" sz="1600" b="1" i="0" u="none" strike="noStrike" dirty="0">
                        <a:solidFill>
                          <a:srgbClr val="000000"/>
                        </a:solidFill>
                        <a:latin typeface="+mj-lt"/>
                      </a:endParaRP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000000"/>
                          </a:solidFill>
                          <a:latin typeface="+mj-lt"/>
                        </a:rPr>
                        <a:t>50%</a:t>
                      </a: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C00000"/>
                          </a:solidFill>
                          <a:latin typeface="+mj-lt"/>
                        </a:rPr>
                        <a:t>50%</a:t>
                      </a:r>
                    </a:p>
                  </a:txBody>
                  <a:tcPr marL="8932" marR="8932" marT="8932" marB="0" anchor="ctr">
                    <a:solidFill>
                      <a:schemeClr val="accent1">
                        <a:lumMod val="20000"/>
                        <a:lumOff val="80000"/>
                      </a:schemeClr>
                    </a:solidFill>
                  </a:tcPr>
                </a:tc>
                <a:extLst>
                  <a:ext uri="{0D108BD9-81ED-4DB2-BD59-A6C34878D82A}">
                    <a16:rowId xmlns:a16="http://schemas.microsoft.com/office/drawing/2014/main" val="10002"/>
                  </a:ext>
                </a:extLst>
              </a:tr>
              <a:tr h="241000">
                <a:tc>
                  <a:txBody>
                    <a:bodyPr/>
                    <a:lstStyle/>
                    <a:p>
                      <a:pPr algn="ctr" fontAlgn="ctr"/>
                      <a:r>
                        <a:rPr lang="en-US" sz="1600" b="1" i="0" u="none" strike="noStrike" dirty="0">
                          <a:solidFill>
                            <a:srgbClr val="000000"/>
                          </a:solidFill>
                          <a:latin typeface="+mj-lt"/>
                        </a:rPr>
                        <a:t>WWTF-RIB</a:t>
                      </a:r>
                    </a:p>
                  </a:txBody>
                  <a:tcPr marL="8932" marR="8932" marT="8932" marB="0" anchor="ctr">
                    <a:solidFill>
                      <a:schemeClr val="bg1"/>
                    </a:solidFill>
                  </a:tcPr>
                </a:tc>
                <a:tc>
                  <a:txBody>
                    <a:bodyPr/>
                    <a:lstStyle/>
                    <a:p>
                      <a:pPr algn="ctr" fontAlgn="ctr"/>
                      <a:r>
                        <a:rPr lang="en-US" sz="1600" b="1" i="0" u="none" strike="noStrike" dirty="0">
                          <a:solidFill>
                            <a:srgbClr val="000000"/>
                          </a:solidFill>
                          <a:latin typeface="+mj-lt"/>
                        </a:rPr>
                        <a:t>25%</a:t>
                      </a:r>
                    </a:p>
                  </a:txBody>
                  <a:tcPr marL="8932" marR="8932" marT="8932" marB="0" anchor="ctr">
                    <a:solidFill>
                      <a:schemeClr val="bg1"/>
                    </a:solidFill>
                  </a:tcPr>
                </a:tc>
                <a:tc>
                  <a:txBody>
                    <a:bodyPr/>
                    <a:lstStyle/>
                    <a:p>
                      <a:pPr algn="ctr" fontAlgn="ctr"/>
                      <a:r>
                        <a:rPr lang="en-US" sz="1600" b="1" i="0" u="none" strike="noStrike" dirty="0">
                          <a:solidFill>
                            <a:srgbClr val="C00000"/>
                          </a:solidFill>
                          <a:latin typeface="+mj-lt"/>
                        </a:rPr>
                        <a:t>75%</a:t>
                      </a:r>
                    </a:p>
                  </a:txBody>
                  <a:tcPr marL="8932" marR="8932" marT="8932" marB="0" anchor="ctr">
                    <a:solidFill>
                      <a:schemeClr val="bg1"/>
                    </a:solidFill>
                  </a:tcPr>
                </a:tc>
                <a:extLst>
                  <a:ext uri="{0D108BD9-81ED-4DB2-BD59-A6C34878D82A}">
                    <a16:rowId xmlns:a16="http://schemas.microsoft.com/office/drawing/2014/main" val="10003"/>
                  </a:ext>
                </a:extLst>
              </a:tr>
              <a:tr h="241000">
                <a:tc>
                  <a:txBody>
                    <a:bodyPr/>
                    <a:lstStyle/>
                    <a:p>
                      <a:pPr algn="ctr" fontAlgn="ctr"/>
                      <a:r>
                        <a:rPr lang="en-US" sz="1600" b="1" i="0" u="none" strike="noStrike" dirty="0">
                          <a:solidFill>
                            <a:srgbClr val="000000"/>
                          </a:solidFill>
                          <a:latin typeface="+mj-lt"/>
                        </a:rPr>
                        <a:t>WWTF-</a:t>
                      </a:r>
                      <a:r>
                        <a:rPr lang="en-US" sz="1600" b="1" i="0" u="none" strike="noStrike" dirty="0" err="1">
                          <a:solidFill>
                            <a:srgbClr val="000000"/>
                          </a:solidFill>
                          <a:latin typeface="+mj-lt"/>
                        </a:rPr>
                        <a:t>Sprayfield</a:t>
                      </a:r>
                      <a:endParaRPr lang="en-US" sz="1600" b="1" i="0" u="none" strike="noStrike" dirty="0">
                        <a:solidFill>
                          <a:srgbClr val="000000"/>
                        </a:solidFill>
                        <a:latin typeface="+mj-lt"/>
                      </a:endParaRP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60%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40%</a:t>
                      </a:r>
                    </a:p>
                  </a:txBody>
                  <a:tcPr marL="8932" marR="8932" marT="8932" marB="0" anchor="ctr">
                    <a:solidFill>
                      <a:srgbClr val="D0DBF0"/>
                    </a:solidFill>
                  </a:tcPr>
                </a:tc>
                <a:extLst>
                  <a:ext uri="{0D108BD9-81ED-4DB2-BD59-A6C34878D82A}">
                    <a16:rowId xmlns:a16="http://schemas.microsoft.com/office/drawing/2014/main" val="1579662096"/>
                  </a:ext>
                </a:extLst>
              </a:tr>
              <a:tr h="241000">
                <a:tc>
                  <a:txBody>
                    <a:bodyPr/>
                    <a:lstStyle/>
                    <a:p>
                      <a:pPr algn="ctr" fontAlgn="ctr"/>
                      <a:r>
                        <a:rPr lang="en-US" sz="1600" b="1" i="0" u="none" strike="noStrike" dirty="0">
                          <a:solidFill>
                            <a:srgbClr val="000000"/>
                          </a:solidFill>
                          <a:latin typeface="+mj-lt"/>
                        </a:rPr>
                        <a:t>WWTF-Reuse</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75%</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25%</a:t>
                      </a:r>
                    </a:p>
                  </a:txBody>
                  <a:tcPr marL="8932" marR="8932" marT="8932" marB="0" anchor="ctr">
                    <a:solidFill>
                      <a:srgbClr val="D0DBF0"/>
                    </a:solidFill>
                  </a:tcPr>
                </a:tc>
                <a:extLst>
                  <a:ext uri="{0D108BD9-81ED-4DB2-BD59-A6C34878D82A}">
                    <a16:rowId xmlns:a16="http://schemas.microsoft.com/office/drawing/2014/main" val="1920436945"/>
                  </a:ext>
                </a:extLst>
              </a:tr>
              <a:tr h="241000">
                <a:tc>
                  <a:txBody>
                    <a:bodyPr/>
                    <a:lstStyle/>
                    <a:p>
                      <a:pPr algn="ctr" fontAlgn="ctr"/>
                      <a:r>
                        <a:rPr lang="en-US" sz="1600" b="1" i="0" u="none" strike="noStrike" dirty="0">
                          <a:solidFill>
                            <a:srgbClr val="000000"/>
                          </a:solidFill>
                          <a:latin typeface="+mj-lt"/>
                        </a:rPr>
                        <a:t>Urban Turfgrass Fertilizers</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70%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30%</a:t>
                      </a:r>
                    </a:p>
                  </a:txBody>
                  <a:tcPr marL="8932" marR="8932" marT="8932" marB="0" anchor="ctr">
                    <a:solidFill>
                      <a:srgbClr val="D0DBF0"/>
                    </a:solidFill>
                  </a:tcPr>
                </a:tc>
                <a:extLst>
                  <a:ext uri="{0D108BD9-81ED-4DB2-BD59-A6C34878D82A}">
                    <a16:rowId xmlns:a16="http://schemas.microsoft.com/office/drawing/2014/main" val="10004"/>
                  </a:ext>
                </a:extLst>
              </a:tr>
              <a:tr h="241000">
                <a:tc>
                  <a:txBody>
                    <a:bodyPr/>
                    <a:lstStyle/>
                    <a:p>
                      <a:pPr algn="ctr" fontAlgn="ctr"/>
                      <a:r>
                        <a:rPr lang="en-US" sz="1600" b="1" i="0" u="none" strike="noStrike" dirty="0">
                          <a:solidFill>
                            <a:srgbClr val="000000"/>
                          </a:solidFill>
                          <a:latin typeface="+mj-lt"/>
                        </a:rPr>
                        <a:t>Sports Turfgrass Fertilizers</a:t>
                      </a:r>
                    </a:p>
                  </a:txBody>
                  <a:tcPr marL="8932" marR="8932" marT="8932" marB="0" anchor="ctr">
                    <a:noFill/>
                  </a:tcPr>
                </a:tc>
                <a:tc>
                  <a:txBody>
                    <a:bodyPr/>
                    <a:lstStyle/>
                    <a:p>
                      <a:pPr algn="ctr" fontAlgn="ctr"/>
                      <a:r>
                        <a:rPr lang="en-US" sz="1600" b="1" i="0" u="none" strike="noStrike" dirty="0">
                          <a:solidFill>
                            <a:srgbClr val="000000"/>
                          </a:solidFill>
                          <a:latin typeface="+mj-lt"/>
                        </a:rPr>
                        <a:t>70%</a:t>
                      </a:r>
                    </a:p>
                  </a:txBody>
                  <a:tcPr marL="8932" marR="8932" marT="8932" marB="0" anchor="ctr">
                    <a:noFill/>
                  </a:tcPr>
                </a:tc>
                <a:tc>
                  <a:txBody>
                    <a:bodyPr/>
                    <a:lstStyle/>
                    <a:p>
                      <a:pPr algn="ctr" fontAlgn="ctr"/>
                      <a:r>
                        <a:rPr lang="en-US" sz="1600" b="1" i="0" u="none" strike="noStrike" dirty="0">
                          <a:solidFill>
                            <a:srgbClr val="C00000"/>
                          </a:solidFill>
                          <a:latin typeface="+mj-lt"/>
                        </a:rPr>
                        <a:t>3</a:t>
                      </a:r>
                      <a:r>
                        <a:rPr lang="en-US" sz="1600" b="1" i="0" u="none" strike="noStrike">
                          <a:solidFill>
                            <a:srgbClr val="C00000"/>
                          </a:solidFill>
                          <a:latin typeface="+mj-lt"/>
                        </a:rPr>
                        <a:t>0</a:t>
                      </a:r>
                      <a:r>
                        <a:rPr lang="en-US" sz="1600" b="1" i="0" u="none" strike="noStrike" dirty="0">
                          <a:solidFill>
                            <a:srgbClr val="C00000"/>
                          </a:solidFill>
                          <a:latin typeface="+mj-lt"/>
                        </a:rPr>
                        <a:t>%</a:t>
                      </a:r>
                    </a:p>
                  </a:txBody>
                  <a:tcPr marL="8932" marR="8932" marT="8932" marB="0" anchor="ctr">
                    <a:noFill/>
                  </a:tcPr>
                </a:tc>
                <a:extLst>
                  <a:ext uri="{0D108BD9-81ED-4DB2-BD59-A6C34878D82A}">
                    <a16:rowId xmlns:a16="http://schemas.microsoft.com/office/drawing/2014/main" val="10005"/>
                  </a:ext>
                </a:extLst>
              </a:tr>
              <a:tr h="241000">
                <a:tc>
                  <a:txBody>
                    <a:bodyPr/>
                    <a:lstStyle/>
                    <a:p>
                      <a:pPr algn="ctr" fontAlgn="ctr"/>
                      <a:r>
                        <a:rPr lang="en-US" sz="1600" b="1" i="0" u="none" strike="noStrike" baseline="0" dirty="0">
                          <a:solidFill>
                            <a:srgbClr val="000000"/>
                          </a:solidFill>
                          <a:latin typeface="+mj-lt"/>
                        </a:rPr>
                        <a:t>Farm Fertilizers</a:t>
                      </a:r>
                      <a:endParaRPr lang="en-US" sz="1600" b="1" i="0" u="none" strike="noStrike" dirty="0">
                        <a:solidFill>
                          <a:srgbClr val="000000"/>
                        </a:solidFill>
                        <a:latin typeface="+mj-lt"/>
                      </a:endParaRP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000000"/>
                          </a:solidFill>
                          <a:latin typeface="+mj-lt"/>
                        </a:rPr>
                        <a:t>80%</a:t>
                      </a:r>
                    </a:p>
                  </a:txBody>
                  <a:tcPr marL="8932" marR="8932" marT="8932" marB="0" anchor="ctr">
                    <a:solidFill>
                      <a:schemeClr val="accent1">
                        <a:lumMod val="20000"/>
                        <a:lumOff val="80000"/>
                      </a:schemeClr>
                    </a:solidFill>
                  </a:tcPr>
                </a:tc>
                <a:tc>
                  <a:txBody>
                    <a:bodyPr/>
                    <a:lstStyle/>
                    <a:p>
                      <a:pPr algn="ctr" fontAlgn="ctr"/>
                      <a:r>
                        <a:rPr lang="en-US" sz="1600" b="1" i="0" u="none" strike="noStrike" dirty="0">
                          <a:solidFill>
                            <a:srgbClr val="C00000"/>
                          </a:solidFill>
                          <a:latin typeface="+mj-lt"/>
                        </a:rPr>
                        <a:t>20%</a:t>
                      </a:r>
                    </a:p>
                  </a:txBody>
                  <a:tcPr marL="8932" marR="8932" marT="8932" marB="0" anchor="ctr">
                    <a:solidFill>
                      <a:schemeClr val="accent1">
                        <a:lumMod val="20000"/>
                        <a:lumOff val="80000"/>
                      </a:schemeClr>
                    </a:solidFill>
                  </a:tcPr>
                </a:tc>
                <a:extLst>
                  <a:ext uri="{0D108BD9-81ED-4DB2-BD59-A6C34878D82A}">
                    <a16:rowId xmlns:a16="http://schemas.microsoft.com/office/drawing/2014/main" val="10006"/>
                  </a:ext>
                </a:extLst>
              </a:tr>
              <a:tr h="249558">
                <a:tc>
                  <a:txBody>
                    <a:bodyPr/>
                    <a:lstStyle/>
                    <a:p>
                      <a:pPr algn="ctr" fontAlgn="ctr"/>
                      <a:r>
                        <a:rPr lang="en-US" sz="1600" b="1" i="0" u="none" strike="noStrike" dirty="0">
                          <a:solidFill>
                            <a:srgbClr val="000000"/>
                          </a:solidFill>
                          <a:latin typeface="+mj-lt"/>
                        </a:rPr>
                        <a:t>Livestock- Dairy</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50%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50%</a:t>
                      </a:r>
                    </a:p>
                  </a:txBody>
                  <a:tcPr marL="8932" marR="8932" marT="8932" marB="0" anchor="ctr">
                    <a:solidFill>
                      <a:srgbClr val="D0DBF0"/>
                    </a:solidFill>
                  </a:tcPr>
                </a:tc>
                <a:extLst>
                  <a:ext uri="{0D108BD9-81ED-4DB2-BD59-A6C34878D82A}">
                    <a16:rowId xmlns:a16="http://schemas.microsoft.com/office/drawing/2014/main" val="10008"/>
                  </a:ext>
                </a:extLst>
              </a:tr>
              <a:tr h="249558">
                <a:tc>
                  <a:txBody>
                    <a:bodyPr/>
                    <a:lstStyle/>
                    <a:p>
                      <a:pPr algn="ctr" fontAlgn="ctr"/>
                      <a:r>
                        <a:rPr lang="en-US" sz="1600" b="1" i="0" u="none" strike="noStrike" dirty="0">
                          <a:solidFill>
                            <a:srgbClr val="000000"/>
                          </a:solidFill>
                          <a:latin typeface="+mj-lt"/>
                        </a:rPr>
                        <a:t>Livestock- Poultry</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10%</a:t>
                      </a:r>
                    </a:p>
                  </a:txBody>
                  <a:tcPr marL="8932" marR="8932" marT="8932" marB="0" anchor="ctr">
                    <a:solidFill>
                      <a:srgbClr val="D0DBF0"/>
                    </a:solidFill>
                  </a:tcPr>
                </a:tc>
                <a:extLst>
                  <a:ext uri="{0D108BD9-81ED-4DB2-BD59-A6C34878D82A}">
                    <a16:rowId xmlns:a16="http://schemas.microsoft.com/office/drawing/2014/main" val="3047267009"/>
                  </a:ext>
                </a:extLst>
              </a:tr>
              <a:tr h="249558">
                <a:tc>
                  <a:txBody>
                    <a:bodyPr/>
                    <a:lstStyle/>
                    <a:p>
                      <a:pPr algn="ctr" fontAlgn="ctr"/>
                      <a:r>
                        <a:rPr lang="en-US" sz="1600" b="1" i="0" u="none" strike="noStrike" dirty="0">
                          <a:solidFill>
                            <a:srgbClr val="000000"/>
                          </a:solidFill>
                          <a:latin typeface="+mj-lt"/>
                        </a:rPr>
                        <a:t>Livestock- Other</a:t>
                      </a:r>
                    </a:p>
                  </a:txBody>
                  <a:tcPr marL="8932" marR="8932" marT="8932" marB="0" anchor="ctr">
                    <a:solidFill>
                      <a:srgbClr val="D0DBF0"/>
                    </a:solidFill>
                  </a:tcPr>
                </a:tc>
                <a:tc>
                  <a:txBody>
                    <a:bodyPr/>
                    <a:lstStyle/>
                    <a:p>
                      <a:pPr algn="ctr" fontAlgn="ctr"/>
                      <a:r>
                        <a:rPr lang="en-US" sz="1600" b="1" i="0" u="none" strike="noStrike" dirty="0">
                          <a:solidFill>
                            <a:srgbClr val="000000"/>
                          </a:solidFill>
                          <a:latin typeface="+mj-lt"/>
                        </a:rPr>
                        <a:t>90%</a:t>
                      </a:r>
                    </a:p>
                  </a:txBody>
                  <a:tcPr marL="8932" marR="8932" marT="8932" marB="0" anchor="ctr">
                    <a:solidFill>
                      <a:srgbClr val="D0DBF0"/>
                    </a:solidFill>
                  </a:tcPr>
                </a:tc>
                <a:tc>
                  <a:txBody>
                    <a:bodyPr/>
                    <a:lstStyle/>
                    <a:p>
                      <a:pPr algn="ctr" fontAlgn="ctr"/>
                      <a:r>
                        <a:rPr lang="en-US" sz="1600" b="1" i="0" u="none" strike="noStrike" dirty="0">
                          <a:solidFill>
                            <a:srgbClr val="C00000"/>
                          </a:solidFill>
                          <a:latin typeface="+mj-lt"/>
                        </a:rPr>
                        <a:t>10%</a:t>
                      </a:r>
                    </a:p>
                  </a:txBody>
                  <a:tcPr marL="8932" marR="8932" marT="8932" marB="0" anchor="ctr">
                    <a:solidFill>
                      <a:srgbClr val="D0DBF0"/>
                    </a:solidFill>
                  </a:tcPr>
                </a:tc>
                <a:extLst>
                  <a:ext uri="{0D108BD9-81ED-4DB2-BD59-A6C34878D82A}">
                    <a16:rowId xmlns:a16="http://schemas.microsoft.com/office/drawing/2014/main" val="2111360159"/>
                  </a:ext>
                </a:extLst>
              </a:tr>
            </a:tbl>
          </a:graphicData>
        </a:graphic>
      </p:graphicFrame>
      <p:sp>
        <p:nvSpPr>
          <p:cNvPr id="10" name="Content Placeholder 2"/>
          <p:cNvSpPr txBox="1">
            <a:spLocks/>
          </p:cNvSpPr>
          <p:nvPr/>
        </p:nvSpPr>
        <p:spPr>
          <a:xfrm>
            <a:off x="0" y="3848405"/>
            <a:ext cx="3962400" cy="2667000"/>
          </a:xfrm>
          <a:prstGeom prst="rect">
            <a:avLst/>
          </a:prstGeom>
        </p:spPr>
        <p:txBody>
          <a:bodyPr numCol="1">
            <a:noAutofit/>
          </a:bodyPr>
          <a:lstStyle/>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r>
              <a:rPr lang="en-US" sz="2200" dirty="0">
                <a:latin typeface="+mj-lt"/>
                <a:cs typeface="Arial" pitchFamily="34" charset="0"/>
              </a:rPr>
              <a:t>Represent the percentage of N removed and therefore not available for leaching to groundwater</a:t>
            </a:r>
          </a:p>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r>
              <a:rPr lang="en-US" sz="2200" dirty="0">
                <a:latin typeface="+mj-lt"/>
                <a:cs typeface="Arial" pitchFamily="34" charset="0"/>
              </a:rPr>
              <a:t>Based on factors used in similar past studies and found in relevant literature</a:t>
            </a:r>
          </a:p>
          <a:p>
            <a:pPr marL="342900" marR="0" lvl="0" indent="-342900" algn="l" defTabSz="914400" rtl="0" eaLnBrk="0" fontAlgn="base" latinLnBrk="0" hangingPunct="0">
              <a:lnSpc>
                <a:spcPct val="100000"/>
              </a:lnSpc>
              <a:spcAft>
                <a:spcPct val="0"/>
              </a:spcAft>
              <a:buClrTx/>
              <a:buSzPct val="60000"/>
              <a:buFont typeface="Calibri" pitchFamily="34" charset="0"/>
              <a:buChar char="◊"/>
              <a:tabLst/>
              <a:defRPr/>
            </a:pPr>
            <a:endParaRPr lang="en-US" sz="2200" dirty="0">
              <a:latin typeface="+mj-lt"/>
              <a:cs typeface="Arial" pitchFamily="34" charset="0"/>
            </a:endParaRPr>
          </a:p>
          <a:p>
            <a:pPr marL="800100" lvl="1" indent="-342900" eaLnBrk="0" fontAlgn="base" hangingPunct="0">
              <a:spcBef>
                <a:spcPct val="20000"/>
              </a:spcBef>
              <a:spcAft>
                <a:spcPct val="0"/>
              </a:spcAft>
              <a:buSzPct val="60000"/>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a:p>
            <a:pPr marL="342900" indent="-342900" eaLnBrk="0" fontAlgn="base" hangingPunct="0">
              <a:spcBef>
                <a:spcPct val="20000"/>
              </a:spcBef>
              <a:spcAft>
                <a:spcPct val="0"/>
              </a:spcAft>
              <a:buSzPct val="60000"/>
              <a:buFont typeface="Calibri" pitchFamily="34" charset="0"/>
              <a:buChar char="◊"/>
              <a:defRPr/>
            </a:pPr>
            <a:endParaRPr lang="en-US" sz="2200" dirty="0">
              <a:latin typeface="+mj-lt"/>
              <a:cs typeface="Arial"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067" y="-21854"/>
            <a:ext cx="1143018" cy="1143018"/>
          </a:xfrm>
          <a:prstGeom prst="rect">
            <a:avLst/>
          </a:prstGeom>
        </p:spPr>
      </p:pic>
    </p:spTree>
    <p:extLst>
      <p:ext uri="{BB962C8B-B14F-4D97-AF65-F5344CB8AC3E}">
        <p14:creationId xmlns:p14="http://schemas.microsoft.com/office/powerpoint/2010/main" val="3229188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19201" y="337885"/>
            <a:ext cx="8026400"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Fanning-Manatee-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3" name="Picture 2"/>
          <p:cNvPicPr>
            <a:picLocks noChangeAspect="1"/>
          </p:cNvPicPr>
          <p:nvPr/>
        </p:nvPicPr>
        <p:blipFill>
          <a:blip r:embed="rId4"/>
          <a:stretch>
            <a:fillRect/>
          </a:stretch>
        </p:blipFill>
        <p:spPr>
          <a:xfrm>
            <a:off x="0" y="1130665"/>
            <a:ext cx="8665535" cy="5407666"/>
          </a:xfrm>
          <a:prstGeom prst="rect">
            <a:avLst/>
          </a:prstGeom>
        </p:spPr>
      </p:pic>
    </p:spTree>
    <p:extLst>
      <p:ext uri="{BB962C8B-B14F-4D97-AF65-F5344CB8AC3E}">
        <p14:creationId xmlns:p14="http://schemas.microsoft.com/office/powerpoint/2010/main" val="1750524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8" y="235634"/>
            <a:ext cx="7706421"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Madison Blue-Nitrogen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5" name="Picture 4"/>
          <p:cNvPicPr>
            <a:picLocks noChangeAspect="1"/>
          </p:cNvPicPr>
          <p:nvPr/>
        </p:nvPicPr>
        <p:blipFill>
          <a:blip r:embed="rId4"/>
          <a:stretch>
            <a:fillRect/>
          </a:stretch>
        </p:blipFill>
        <p:spPr>
          <a:xfrm>
            <a:off x="1008580" y="1064974"/>
            <a:ext cx="7126842" cy="5273497"/>
          </a:xfrm>
          <a:prstGeom prst="rect">
            <a:avLst/>
          </a:prstGeom>
        </p:spPr>
      </p:pic>
    </p:spTree>
    <p:extLst>
      <p:ext uri="{BB962C8B-B14F-4D97-AF65-F5344CB8AC3E}">
        <p14:creationId xmlns:p14="http://schemas.microsoft.com/office/powerpoint/2010/main" val="3362343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37219" y="214132"/>
            <a:ext cx="7447186" cy="461665"/>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Middle Suwannee- Nitrogen Load to Groundwater</a:t>
            </a:r>
          </a:p>
        </p:txBody>
      </p:sp>
      <p:pic>
        <p:nvPicPr>
          <p:cNvPr id="2" name="Picture 1"/>
          <p:cNvPicPr>
            <a:picLocks noChangeAspect="1"/>
          </p:cNvPicPr>
          <p:nvPr/>
        </p:nvPicPr>
        <p:blipFill>
          <a:blip r:embed="rId3"/>
          <a:stretch>
            <a:fillRect/>
          </a:stretch>
        </p:blipFill>
        <p:spPr>
          <a:xfrm>
            <a:off x="191071" y="90843"/>
            <a:ext cx="1146147" cy="1146147"/>
          </a:xfrm>
          <a:prstGeom prst="rect">
            <a:avLst/>
          </a:prstGeom>
        </p:spPr>
      </p:pic>
      <p:pic>
        <p:nvPicPr>
          <p:cNvPr id="6" name="Picture 5"/>
          <p:cNvPicPr>
            <a:picLocks noChangeAspect="1"/>
          </p:cNvPicPr>
          <p:nvPr/>
        </p:nvPicPr>
        <p:blipFill>
          <a:blip r:embed="rId4"/>
          <a:stretch>
            <a:fillRect/>
          </a:stretch>
        </p:blipFill>
        <p:spPr>
          <a:xfrm>
            <a:off x="556749" y="1073526"/>
            <a:ext cx="8023726" cy="5442122"/>
          </a:xfrm>
          <a:prstGeom prst="rect">
            <a:avLst/>
          </a:prstGeom>
        </p:spPr>
      </p:pic>
    </p:spTree>
    <p:extLst>
      <p:ext uri="{BB962C8B-B14F-4D97-AF65-F5344CB8AC3E}">
        <p14:creationId xmlns:p14="http://schemas.microsoft.com/office/powerpoint/2010/main" val="1115314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0" y="173184"/>
            <a:ext cx="9143999" cy="682625"/>
          </a:xfrm>
        </p:spPr>
        <p:txBody>
          <a:bodyPr>
            <a:normAutofit/>
          </a:bodyPr>
          <a:lstStyle/>
          <a:p>
            <a:r>
              <a:rPr lang="en-US" sz="4000" dirty="0"/>
              <a:t> </a:t>
            </a:r>
            <a:r>
              <a:rPr lang="en-US" b="0" dirty="0"/>
              <a:t>BMAP</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5708" y="4342963"/>
            <a:ext cx="2088292" cy="2088292"/>
          </a:xfrm>
          <a:prstGeom prst="rect">
            <a:avLst/>
          </a:prstGeom>
        </p:spPr>
      </p:pic>
      <p:sp>
        <p:nvSpPr>
          <p:cNvPr id="19458" name="Content Placeholder 2"/>
          <p:cNvSpPr>
            <a:spLocks noGrp="1"/>
          </p:cNvSpPr>
          <p:nvPr>
            <p:ph idx="1"/>
          </p:nvPr>
        </p:nvSpPr>
        <p:spPr>
          <a:xfrm>
            <a:off x="349827" y="1392382"/>
            <a:ext cx="8304213" cy="4114800"/>
          </a:xfrm>
        </p:spPr>
        <p:txBody>
          <a:bodyPr>
            <a:normAutofit/>
          </a:bodyPr>
          <a:lstStyle/>
          <a:p>
            <a:pPr>
              <a:buSzPct val="90000"/>
            </a:pPr>
            <a:r>
              <a:rPr lang="en-US" sz="3200" dirty="0"/>
              <a:t>Florida Department of Environmental Protection’s (DEP’s) method for </a:t>
            </a:r>
            <a:r>
              <a:rPr lang="en-US" sz="3200" u="sng" dirty="0"/>
              <a:t>restoring water quality </a:t>
            </a:r>
            <a:r>
              <a:rPr lang="en-US" sz="3200" dirty="0"/>
              <a:t>to an impaired water body.</a:t>
            </a:r>
          </a:p>
          <a:p>
            <a:pPr>
              <a:buSzPct val="90000"/>
            </a:pPr>
            <a:r>
              <a:rPr lang="en-US" sz="3200" dirty="0"/>
              <a:t>BMAPs are adopted by DEP through a Secretarial Order.</a:t>
            </a:r>
          </a:p>
          <a:p>
            <a:pPr>
              <a:buSzPct val="90000"/>
            </a:pPr>
            <a:r>
              <a:rPr lang="en-US" sz="3200" dirty="0"/>
              <a:t>BMAPs are enforceable.</a:t>
            </a:r>
          </a:p>
          <a:p>
            <a:pPr>
              <a:buSzPct val="90000"/>
            </a:pPr>
            <a:r>
              <a:rPr lang="en-US" sz="3200" dirty="0"/>
              <a:t>BMAPs are reviewed annually and updated every five years.</a:t>
            </a:r>
          </a:p>
        </p:txBody>
      </p:sp>
    </p:spTree>
    <p:extLst>
      <p:ext uri="{BB962C8B-B14F-4D97-AF65-F5344CB8AC3E}">
        <p14:creationId xmlns:p14="http://schemas.microsoft.com/office/powerpoint/2010/main" val="4519714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295401" y="228600"/>
            <a:ext cx="6172199"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QUESTIONS??</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66" y="1322660"/>
            <a:ext cx="4178595" cy="461878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5749" y="1922100"/>
            <a:ext cx="4294890" cy="286326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066" y="-27171"/>
            <a:ext cx="1148335" cy="1148335"/>
          </a:xfrm>
          <a:prstGeom prst="rect">
            <a:avLst/>
          </a:prstGeom>
        </p:spPr>
      </p:pic>
      <p:sp>
        <p:nvSpPr>
          <p:cNvPr id="2" name="TextBox 1"/>
          <p:cNvSpPr txBox="1"/>
          <p:nvPr/>
        </p:nvSpPr>
        <p:spPr>
          <a:xfrm>
            <a:off x="147066" y="5934670"/>
            <a:ext cx="8996934" cy="646331"/>
          </a:xfrm>
          <a:prstGeom prst="rect">
            <a:avLst/>
          </a:prstGeom>
          <a:noFill/>
        </p:spPr>
        <p:txBody>
          <a:bodyPr wrap="square" rtlCol="0">
            <a:spAutoFit/>
          </a:bodyPr>
          <a:lstStyle/>
          <a:p>
            <a:r>
              <a:rPr lang="en-US" dirty="0"/>
              <a:t>http://fdep.maps.arcgis.com/apps/MapJournal/index.html?appid=e71ecaa35bdd4caaba7a0c411691dfa7</a:t>
            </a:r>
          </a:p>
        </p:txBody>
      </p:sp>
      <p:sp>
        <p:nvSpPr>
          <p:cNvPr id="3" name="TextBox 2"/>
          <p:cNvSpPr txBox="1"/>
          <p:nvPr/>
        </p:nvSpPr>
        <p:spPr>
          <a:xfrm>
            <a:off x="4434349" y="5053781"/>
            <a:ext cx="4709652" cy="369332"/>
          </a:xfrm>
          <a:prstGeom prst="rect">
            <a:avLst/>
          </a:prstGeom>
          <a:noFill/>
        </p:spPr>
        <p:txBody>
          <a:bodyPr wrap="square" rtlCol="0">
            <a:spAutoFit/>
          </a:bodyPr>
          <a:lstStyle/>
          <a:p>
            <a:r>
              <a:rPr lang="en-US" dirty="0"/>
              <a:t>http://fdep.maps.arcgis.com/home/index.html</a:t>
            </a:r>
          </a:p>
        </p:txBody>
      </p:sp>
    </p:spTree>
    <p:extLst>
      <p:ext uri="{BB962C8B-B14F-4D97-AF65-F5344CB8AC3E}">
        <p14:creationId xmlns:p14="http://schemas.microsoft.com/office/powerpoint/2010/main" val="9883735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a:p>
            <a:pPr marL="0" indent="0" algn="ctr">
              <a:buNone/>
            </a:pPr>
            <a:r>
              <a:rPr lang="en-US" sz="4400" b="1" dirty="0"/>
              <a:t>Loads to Groundwater</a:t>
            </a:r>
          </a:p>
        </p:txBody>
      </p:sp>
    </p:spTree>
    <p:extLst>
      <p:ext uri="{BB962C8B-B14F-4D97-AF65-F5344CB8AC3E}">
        <p14:creationId xmlns:p14="http://schemas.microsoft.com/office/powerpoint/2010/main" val="3515951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45309" y="-100688"/>
            <a:ext cx="7998691" cy="1200329"/>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Withlacoochee River Nitrogen Loading to Groundwater</a:t>
            </a:r>
          </a:p>
        </p:txBody>
      </p:sp>
      <p:sp>
        <p:nvSpPr>
          <p:cNvPr id="4" name="TextBox 3"/>
          <p:cNvSpPr txBox="1"/>
          <p:nvPr/>
        </p:nvSpPr>
        <p:spPr>
          <a:xfrm>
            <a:off x="245328" y="1204331"/>
            <a:ext cx="2784200" cy="369332"/>
          </a:xfrm>
          <a:prstGeom prst="rect">
            <a:avLst/>
          </a:prstGeom>
          <a:noFill/>
        </p:spPr>
        <p:txBody>
          <a:bodyPr wrap="square" rtlCol="0">
            <a:spAutoFit/>
          </a:bodyPr>
          <a:lstStyle/>
          <a:p>
            <a:r>
              <a:rPr lang="en-US" b="1" dirty="0"/>
              <a:t>Withlacoochee River</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9229" y="835634"/>
            <a:ext cx="8258741" cy="6022366"/>
          </a:xfrm>
          <a:prstGeom prst="rect">
            <a:avLst/>
          </a:prstGeom>
        </p:spPr>
      </p:pic>
    </p:spTree>
    <p:extLst>
      <p:ext uri="{BB962C8B-B14F-4D97-AF65-F5344CB8AC3E}">
        <p14:creationId xmlns:p14="http://schemas.microsoft.com/office/powerpoint/2010/main" val="23010974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5309" y="-157016"/>
            <a:ext cx="7998691" cy="1325563"/>
          </a:xfrm>
        </p:spPr>
        <p:txBody>
          <a:bodyPr>
            <a:normAutofit/>
          </a:bodyPr>
          <a:lstStyle/>
          <a:p>
            <a:r>
              <a:rPr lang="en-US" sz="3600" b="0" dirty="0"/>
              <a:t>Withlacoochee River Nitrogen Reductions by Source</a:t>
            </a:r>
          </a:p>
        </p:txBody>
      </p:sp>
      <p:graphicFrame>
        <p:nvGraphicFramePr>
          <p:cNvPr id="6" name="Table 5"/>
          <p:cNvGraphicFramePr>
            <a:graphicFrameLocks noGrp="1"/>
          </p:cNvGraphicFramePr>
          <p:nvPr>
            <p:extLst>
              <p:ext uri="{D42A27DB-BD31-4B8C-83A1-F6EECF244321}">
                <p14:modId xmlns:p14="http://schemas.microsoft.com/office/powerpoint/2010/main" val="2965561506"/>
              </p:ext>
            </p:extLst>
          </p:nvPr>
        </p:nvGraphicFramePr>
        <p:xfrm>
          <a:off x="840511" y="1510288"/>
          <a:ext cx="7499926" cy="3730797"/>
        </p:xfrm>
        <a:graphic>
          <a:graphicData uri="http://schemas.openxmlformats.org/drawingml/2006/table">
            <a:tbl>
              <a:tblPr firstRow="1" firstCol="1" bandRow="1">
                <a:tableStyleId>{5C22544A-7EE6-4342-B048-85BDC9FD1C3A}</a:tableStyleId>
              </a:tblPr>
              <a:tblGrid>
                <a:gridCol w="1874581">
                  <a:extLst>
                    <a:ext uri="{9D8B030D-6E8A-4147-A177-3AD203B41FA5}">
                      <a16:colId xmlns:a16="http://schemas.microsoft.com/office/drawing/2014/main" val="939010188"/>
                    </a:ext>
                  </a:extLst>
                </a:gridCol>
                <a:gridCol w="1730998">
                  <a:extLst>
                    <a:ext uri="{9D8B030D-6E8A-4147-A177-3AD203B41FA5}">
                      <a16:colId xmlns:a16="http://schemas.microsoft.com/office/drawing/2014/main" val="1634937249"/>
                    </a:ext>
                  </a:extLst>
                </a:gridCol>
                <a:gridCol w="1876987">
                  <a:extLst>
                    <a:ext uri="{9D8B030D-6E8A-4147-A177-3AD203B41FA5}">
                      <a16:colId xmlns:a16="http://schemas.microsoft.com/office/drawing/2014/main" val="3599611423"/>
                    </a:ext>
                  </a:extLst>
                </a:gridCol>
                <a:gridCol w="2017360">
                  <a:extLst>
                    <a:ext uri="{9D8B030D-6E8A-4147-A177-3AD203B41FA5}">
                      <a16:colId xmlns:a16="http://schemas.microsoft.com/office/drawing/2014/main" val="2101238716"/>
                    </a:ext>
                  </a:extLst>
                </a:gridCol>
              </a:tblGrid>
              <a:tr h="1038948">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Portion of Total Load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Total Nitrogen Load to Groundwater</a:t>
                      </a:r>
                    </a:p>
                    <a:p>
                      <a:pPr marL="0" marR="0" algn="ctr">
                        <a:lnSpc>
                          <a:spcPct val="107000"/>
                        </a:lnSpc>
                        <a:spcBef>
                          <a:spcPts val="0"/>
                        </a:spcBef>
                        <a:spcAft>
                          <a:spcPts val="0"/>
                        </a:spcAft>
                      </a:pPr>
                      <a:r>
                        <a:rPr lang="en-US" sz="1200" dirty="0">
                          <a:effectLst/>
                        </a:rPr>
                        <a:t>(pounds of Nitrogen per year [lbs-N/yr])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Load Reduction (lbs-N/yr)</a:t>
                      </a:r>
                    </a:p>
                    <a:p>
                      <a:pPr marL="0" marR="0" algn="ctr">
                        <a:lnSpc>
                          <a:spcPct val="107000"/>
                        </a:lnSpc>
                        <a:spcBef>
                          <a:spcPts val="0"/>
                        </a:spcBef>
                        <a:spcAft>
                          <a:spcPts val="0"/>
                        </a:spcAft>
                      </a:pPr>
                      <a:r>
                        <a:rPr lang="en-US" sz="1200" dirty="0">
                          <a:effectLst/>
                        </a:rPr>
                        <a:t>[Groundwater Load – TMDL Load (x)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1964335"/>
                  </a:ext>
                </a:extLst>
              </a:tr>
              <a:tr h="306178">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4 %</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16,833</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14,963</a:t>
                      </a:r>
                    </a:p>
                  </a:txBody>
                  <a:tcPr marL="68580" marR="68580" marT="0" marB="0" anchor="ctr"/>
                </a:tc>
                <a:extLst>
                  <a:ext uri="{0D108BD9-81ED-4DB2-BD59-A6C34878D82A}">
                    <a16:rowId xmlns:a16="http://schemas.microsoft.com/office/drawing/2014/main" val="717097213"/>
                  </a:ext>
                </a:extLst>
              </a:tr>
              <a:tr h="356665">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2 %</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8,246</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7,481</a:t>
                      </a:r>
                    </a:p>
                  </a:txBody>
                  <a:tcPr marL="68580" marR="68580" marT="0" marB="0" anchor="ctr"/>
                </a:tc>
                <a:extLst>
                  <a:ext uri="{0D108BD9-81ED-4DB2-BD59-A6C34878D82A}">
                    <a16:rowId xmlns:a16="http://schemas.microsoft.com/office/drawing/2014/main" val="3341950723"/>
                  </a:ext>
                </a:extLst>
              </a:tr>
              <a:tr h="387927">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9 %</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42,745</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33,666</a:t>
                      </a:r>
                    </a:p>
                  </a:txBody>
                  <a:tcPr marL="68580" marR="68580" marT="0" marB="0" anchor="ctr"/>
                </a:tc>
                <a:extLst>
                  <a:ext uri="{0D108BD9-81ED-4DB2-BD59-A6C34878D82A}">
                    <a16:rowId xmlns:a16="http://schemas.microsoft.com/office/drawing/2014/main" val="3667993759"/>
                  </a:ext>
                </a:extLst>
              </a:tr>
              <a:tr h="306178">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77 %</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346,652</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288,033</a:t>
                      </a:r>
                    </a:p>
                  </a:txBody>
                  <a:tcPr marL="68580" marR="68580" marT="0" marB="0" anchor="ctr"/>
                </a:tc>
                <a:extLst>
                  <a:ext uri="{0D108BD9-81ED-4DB2-BD59-A6C34878D82A}">
                    <a16:rowId xmlns:a16="http://schemas.microsoft.com/office/drawing/2014/main" val="253862448"/>
                  </a:ext>
                </a:extLst>
              </a:tr>
              <a:tr h="331131">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0 %</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2061511850"/>
                  </a:ext>
                </a:extLst>
              </a:tr>
              <a:tr h="306178">
                <a:tc>
                  <a:txBody>
                    <a:bodyPr/>
                    <a:lstStyle/>
                    <a:p>
                      <a:pPr marL="0" marR="0">
                        <a:lnSpc>
                          <a:spcPct val="107000"/>
                        </a:lnSpc>
                        <a:spcBef>
                          <a:spcPts val="0"/>
                        </a:spcBef>
                        <a:spcAft>
                          <a:spcPts val="0"/>
                        </a:spcAft>
                      </a:pPr>
                      <a:r>
                        <a:rPr lang="en-US" sz="1200" dirty="0">
                          <a:effectLst/>
                        </a:rPr>
                        <a:t>Livestock waste – poultry and other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8 % + 1 % </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36,948</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29,926</a:t>
                      </a:r>
                    </a:p>
                  </a:txBody>
                  <a:tcPr marL="68580" marR="68580" marT="0" marB="0" anchor="ctr"/>
                </a:tc>
                <a:extLst>
                  <a:ext uri="{0D108BD9-81ED-4DB2-BD59-A6C34878D82A}">
                    <a16:rowId xmlns:a16="http://schemas.microsoft.com/office/drawing/2014/main" val="681362051"/>
                  </a:ext>
                </a:extLst>
              </a:tr>
              <a:tr h="306178">
                <a:tc>
                  <a:txBody>
                    <a:bodyPr/>
                    <a:lstStyle/>
                    <a:p>
                      <a:pPr marL="0" marR="0">
                        <a:lnSpc>
                          <a:spcPct val="107000"/>
                        </a:lnSpc>
                        <a:spcBef>
                          <a:spcPts val="0"/>
                        </a:spcBef>
                        <a:spcAft>
                          <a:spcPts val="0"/>
                        </a:spcAft>
                      </a:pPr>
                      <a:r>
                        <a:rPr lang="en-US" sz="1200" dirty="0">
                          <a:effectLst/>
                        </a:rPr>
                        <a:t>WWTF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0 %</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200995960"/>
                  </a:ext>
                </a:extLst>
              </a:tr>
              <a:tr h="30617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rPr>
                        <a:t>100 %</a:t>
                      </a:r>
                      <a:endParaRPr lang="en-US" sz="12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451,424</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374,069</a:t>
                      </a:r>
                    </a:p>
                  </a:txBody>
                  <a:tcPr marL="68580" marR="68580" marT="0" marB="0" anchor="ctr"/>
                </a:tc>
                <a:extLst>
                  <a:ext uri="{0D108BD9-81ED-4DB2-BD59-A6C34878D82A}">
                    <a16:rowId xmlns:a16="http://schemas.microsoft.com/office/drawing/2014/main" val="79652551"/>
                  </a:ext>
                </a:extLst>
              </a:tr>
            </a:tbl>
          </a:graphicData>
        </a:graphic>
      </p:graphicFrame>
      <p:sp>
        <p:nvSpPr>
          <p:cNvPr id="3" name="TextBox 2"/>
          <p:cNvSpPr txBox="1"/>
          <p:nvPr/>
        </p:nvSpPr>
        <p:spPr>
          <a:xfrm>
            <a:off x="0" y="5822620"/>
            <a:ext cx="9144000" cy="646331"/>
          </a:xfrm>
          <a:prstGeom prst="rect">
            <a:avLst/>
          </a:prstGeom>
          <a:noFill/>
        </p:spPr>
        <p:txBody>
          <a:bodyPr wrap="square" rtlCol="0">
            <a:spAutoFit/>
          </a:bodyPr>
          <a:lstStyle/>
          <a:p>
            <a:pPr algn="ctr"/>
            <a:r>
              <a:rPr lang="en-US" sz="3600" b="1" dirty="0">
                <a:solidFill>
                  <a:srgbClr val="C00000"/>
                </a:solidFill>
              </a:rPr>
              <a:t>Draft April 2017</a:t>
            </a:r>
          </a:p>
        </p:txBody>
      </p:sp>
      <p:sp>
        <p:nvSpPr>
          <p:cNvPr id="7" name="TextBox 6"/>
          <p:cNvSpPr txBox="1"/>
          <p:nvPr/>
        </p:nvSpPr>
        <p:spPr>
          <a:xfrm>
            <a:off x="840511" y="5342392"/>
            <a:ext cx="3429337" cy="369332"/>
          </a:xfrm>
          <a:prstGeom prst="rect">
            <a:avLst/>
          </a:prstGeom>
          <a:noFill/>
        </p:spPr>
        <p:txBody>
          <a:bodyPr wrap="none" rtlCol="0">
            <a:spAutoFit/>
          </a:bodyPr>
          <a:lstStyle/>
          <a:p>
            <a:r>
              <a:rPr lang="en-US" dirty="0"/>
              <a:t>TMDL = Total Maximum Daily Load</a:t>
            </a:r>
          </a:p>
        </p:txBody>
      </p:sp>
    </p:spTree>
    <p:extLst>
      <p:ext uri="{BB962C8B-B14F-4D97-AF65-F5344CB8AC3E}">
        <p14:creationId xmlns:p14="http://schemas.microsoft.com/office/powerpoint/2010/main" val="16699230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45309" y="-128396"/>
            <a:ext cx="7998691" cy="1200329"/>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Middle Suwannee River Nitrogen Loading to Groundwater</a:t>
            </a:r>
          </a:p>
        </p:txBody>
      </p:sp>
      <p:sp>
        <p:nvSpPr>
          <p:cNvPr id="4" name="TextBox 3"/>
          <p:cNvSpPr txBox="1"/>
          <p:nvPr/>
        </p:nvSpPr>
        <p:spPr>
          <a:xfrm>
            <a:off x="241722" y="1309198"/>
            <a:ext cx="2531327" cy="369332"/>
          </a:xfrm>
          <a:prstGeom prst="rect">
            <a:avLst/>
          </a:prstGeom>
          <a:noFill/>
        </p:spPr>
        <p:txBody>
          <a:bodyPr wrap="square" rtlCol="0">
            <a:spAutoFit/>
          </a:bodyPr>
          <a:lstStyle/>
          <a:p>
            <a:r>
              <a:rPr lang="en-US" b="1" dirty="0"/>
              <a:t>Middle Suwannee River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764" y="991539"/>
            <a:ext cx="9011260" cy="5695906"/>
          </a:xfrm>
          <a:prstGeom prst="rect">
            <a:avLst/>
          </a:prstGeom>
        </p:spPr>
      </p:pic>
    </p:spTree>
    <p:extLst>
      <p:ext uri="{BB962C8B-B14F-4D97-AF65-F5344CB8AC3E}">
        <p14:creationId xmlns:p14="http://schemas.microsoft.com/office/powerpoint/2010/main" val="4312389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66252"/>
            <a:ext cx="7932964" cy="1325563"/>
          </a:xfrm>
        </p:spPr>
        <p:txBody>
          <a:bodyPr>
            <a:normAutofit/>
          </a:bodyPr>
          <a:lstStyle/>
          <a:p>
            <a:r>
              <a:rPr lang="en-US" sz="3600" b="0" dirty="0"/>
              <a:t>Middle Suwannee River Nitrogen Reductions by Source</a:t>
            </a:r>
          </a:p>
        </p:txBody>
      </p:sp>
      <p:graphicFrame>
        <p:nvGraphicFramePr>
          <p:cNvPr id="6" name="Table 5"/>
          <p:cNvGraphicFramePr>
            <a:graphicFrameLocks noGrp="1"/>
          </p:cNvGraphicFramePr>
          <p:nvPr>
            <p:extLst>
              <p:ext uri="{D42A27DB-BD31-4B8C-83A1-F6EECF244321}">
                <p14:modId xmlns:p14="http://schemas.microsoft.com/office/powerpoint/2010/main" val="2147556976"/>
              </p:ext>
            </p:extLst>
          </p:nvPr>
        </p:nvGraphicFramePr>
        <p:xfrm>
          <a:off x="840511" y="1510288"/>
          <a:ext cx="7499926" cy="3721209"/>
        </p:xfrm>
        <a:graphic>
          <a:graphicData uri="http://schemas.openxmlformats.org/drawingml/2006/table">
            <a:tbl>
              <a:tblPr firstRow="1" firstCol="1" bandRow="1">
                <a:tableStyleId>{5C22544A-7EE6-4342-B048-85BDC9FD1C3A}</a:tableStyleId>
              </a:tblPr>
              <a:tblGrid>
                <a:gridCol w="1874581">
                  <a:extLst>
                    <a:ext uri="{9D8B030D-6E8A-4147-A177-3AD203B41FA5}">
                      <a16:colId xmlns:a16="http://schemas.microsoft.com/office/drawing/2014/main" val="939010188"/>
                    </a:ext>
                  </a:extLst>
                </a:gridCol>
                <a:gridCol w="1730998">
                  <a:extLst>
                    <a:ext uri="{9D8B030D-6E8A-4147-A177-3AD203B41FA5}">
                      <a16:colId xmlns:a16="http://schemas.microsoft.com/office/drawing/2014/main" val="1634937249"/>
                    </a:ext>
                  </a:extLst>
                </a:gridCol>
                <a:gridCol w="1876987">
                  <a:extLst>
                    <a:ext uri="{9D8B030D-6E8A-4147-A177-3AD203B41FA5}">
                      <a16:colId xmlns:a16="http://schemas.microsoft.com/office/drawing/2014/main" val="3599611423"/>
                    </a:ext>
                  </a:extLst>
                </a:gridCol>
                <a:gridCol w="2017360">
                  <a:extLst>
                    <a:ext uri="{9D8B030D-6E8A-4147-A177-3AD203B41FA5}">
                      <a16:colId xmlns:a16="http://schemas.microsoft.com/office/drawing/2014/main" val="2101238716"/>
                    </a:ext>
                  </a:extLst>
                </a:gridCol>
              </a:tblGrid>
              <a:tr h="1038948">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Portion of Total Load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Total Nitrogen Load to Groundwater</a:t>
                      </a:r>
                    </a:p>
                    <a:p>
                      <a:pPr marL="0" marR="0" algn="ctr">
                        <a:lnSpc>
                          <a:spcPct val="107000"/>
                        </a:lnSpc>
                        <a:spcBef>
                          <a:spcPts val="0"/>
                        </a:spcBef>
                        <a:spcAft>
                          <a:spcPts val="0"/>
                        </a:spcAft>
                      </a:pPr>
                      <a:r>
                        <a:rPr lang="en-US" sz="1200" dirty="0">
                          <a:effectLst/>
                        </a:rPr>
                        <a:t>(pounds of Nitrogen per year [lbs-N/yr])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Load Reduction (lbs-N/yr)</a:t>
                      </a:r>
                    </a:p>
                    <a:p>
                      <a:pPr marL="0" marR="0" algn="ctr">
                        <a:lnSpc>
                          <a:spcPct val="107000"/>
                        </a:lnSpc>
                        <a:spcBef>
                          <a:spcPts val="0"/>
                        </a:spcBef>
                        <a:spcAft>
                          <a:spcPts val="0"/>
                        </a:spcAft>
                      </a:pPr>
                      <a:r>
                        <a:rPr lang="en-US" sz="1200" dirty="0">
                          <a:effectLst/>
                        </a:rPr>
                        <a:t>[Groundwater Load – TMDL Load (x)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1964335"/>
                  </a:ext>
                </a:extLst>
              </a:tr>
              <a:tr h="306178">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2 %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108,122</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87,971</a:t>
                      </a:r>
                    </a:p>
                  </a:txBody>
                  <a:tcPr marL="68580" marR="68580" marT="0" marB="0" anchor="ctr"/>
                </a:tc>
                <a:extLst>
                  <a:ext uri="{0D108BD9-81ED-4DB2-BD59-A6C34878D82A}">
                    <a16:rowId xmlns:a16="http://schemas.microsoft.com/office/drawing/2014/main" val="717097213"/>
                  </a:ext>
                </a:extLst>
              </a:tr>
              <a:tr h="356665">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2 %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94,053</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77,414</a:t>
                      </a:r>
                    </a:p>
                  </a:txBody>
                  <a:tcPr marL="68580" marR="68580" marT="0" marB="0" anchor="ctr"/>
                </a:tc>
                <a:extLst>
                  <a:ext uri="{0D108BD9-81ED-4DB2-BD59-A6C34878D82A}">
                    <a16:rowId xmlns:a16="http://schemas.microsoft.com/office/drawing/2014/main" val="3341950723"/>
                  </a:ext>
                </a:extLst>
              </a:tr>
              <a:tr h="387927">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9 %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362,637</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299,101</a:t>
                      </a:r>
                    </a:p>
                  </a:txBody>
                  <a:tcPr marL="68580" marR="68580" marT="0" marB="0" anchor="ctr"/>
                </a:tc>
                <a:extLst>
                  <a:ext uri="{0D108BD9-81ED-4DB2-BD59-A6C34878D82A}">
                    <a16:rowId xmlns:a16="http://schemas.microsoft.com/office/drawing/2014/main" val="3667993759"/>
                  </a:ext>
                </a:extLst>
              </a:tr>
              <a:tr h="306178">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57 %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2,411,145</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1,984,620</a:t>
                      </a:r>
                    </a:p>
                  </a:txBody>
                  <a:tcPr marL="68580" marR="68580" marT="0" marB="0" anchor="ctr"/>
                </a:tc>
                <a:extLst>
                  <a:ext uri="{0D108BD9-81ED-4DB2-BD59-A6C34878D82A}">
                    <a16:rowId xmlns:a16="http://schemas.microsoft.com/office/drawing/2014/main" val="253862448"/>
                  </a:ext>
                </a:extLst>
              </a:tr>
              <a:tr h="331131">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0.1 %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2,845</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2,111</a:t>
                      </a:r>
                    </a:p>
                  </a:txBody>
                  <a:tcPr marL="68580" marR="68580" marT="0" marB="0" anchor="ctr"/>
                </a:tc>
                <a:extLst>
                  <a:ext uri="{0D108BD9-81ED-4DB2-BD59-A6C34878D82A}">
                    <a16:rowId xmlns:a16="http://schemas.microsoft.com/office/drawing/2014/main" val="2061511850"/>
                  </a:ext>
                </a:extLst>
              </a:tr>
              <a:tr h="306178">
                <a:tc>
                  <a:txBody>
                    <a:bodyPr/>
                    <a:lstStyle/>
                    <a:p>
                      <a:pPr marL="0" marR="0">
                        <a:lnSpc>
                          <a:spcPct val="107000"/>
                        </a:lnSpc>
                        <a:spcBef>
                          <a:spcPts val="0"/>
                        </a:spcBef>
                        <a:spcAft>
                          <a:spcPts val="0"/>
                        </a:spcAft>
                      </a:pPr>
                      <a:r>
                        <a:rPr lang="en-US" sz="1200" dirty="0">
                          <a:effectLst/>
                        </a:rPr>
                        <a:t>Livestock waste – dairy, poultry, and other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17 % + 4 % + 9 %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1,228,219</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1,062,687</a:t>
                      </a:r>
                    </a:p>
                  </a:txBody>
                  <a:tcPr marL="68580" marR="68580" marT="0" marB="0" anchor="ctr"/>
                </a:tc>
                <a:extLst>
                  <a:ext uri="{0D108BD9-81ED-4DB2-BD59-A6C34878D82A}">
                    <a16:rowId xmlns:a16="http://schemas.microsoft.com/office/drawing/2014/main" val="681362051"/>
                  </a:ext>
                </a:extLst>
              </a:tr>
              <a:tr h="306178">
                <a:tc>
                  <a:txBody>
                    <a:bodyPr/>
                    <a:lstStyle/>
                    <a:p>
                      <a:pPr marL="0" marR="0">
                        <a:lnSpc>
                          <a:spcPct val="107000"/>
                        </a:lnSpc>
                        <a:spcBef>
                          <a:spcPts val="0"/>
                        </a:spcBef>
                        <a:spcAft>
                          <a:spcPts val="0"/>
                        </a:spcAft>
                      </a:pPr>
                      <a:r>
                        <a:rPr lang="en-US" sz="1200" dirty="0">
                          <a:effectLst/>
                        </a:rPr>
                        <a:t>WWTF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0.1 %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5,472</a:t>
                      </a: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4,926</a:t>
                      </a:r>
                    </a:p>
                  </a:txBody>
                  <a:tcPr marL="68580" marR="68580" marT="0" marB="0" anchor="ctr"/>
                </a:tc>
                <a:extLst>
                  <a:ext uri="{0D108BD9-81ED-4DB2-BD59-A6C34878D82A}">
                    <a16:rowId xmlns:a16="http://schemas.microsoft.com/office/drawing/2014/main" val="200995960"/>
                  </a:ext>
                </a:extLst>
              </a:tr>
              <a:tr h="30617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rPr>
                        <a:t>100 %</a:t>
                      </a:r>
                      <a:endParaRPr lang="en-US" sz="12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4,212,493</a:t>
                      </a: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3,518,830</a:t>
                      </a:r>
                    </a:p>
                  </a:txBody>
                  <a:tcPr marL="68580" marR="68580" marT="0" marB="0" anchor="ctr"/>
                </a:tc>
                <a:extLst>
                  <a:ext uri="{0D108BD9-81ED-4DB2-BD59-A6C34878D82A}">
                    <a16:rowId xmlns:a16="http://schemas.microsoft.com/office/drawing/2014/main" val="79652551"/>
                  </a:ext>
                </a:extLst>
              </a:tr>
            </a:tbl>
          </a:graphicData>
        </a:graphic>
      </p:graphicFrame>
      <p:sp>
        <p:nvSpPr>
          <p:cNvPr id="3" name="TextBox 2"/>
          <p:cNvSpPr txBox="1"/>
          <p:nvPr/>
        </p:nvSpPr>
        <p:spPr>
          <a:xfrm>
            <a:off x="0" y="5673080"/>
            <a:ext cx="9144000" cy="646331"/>
          </a:xfrm>
          <a:prstGeom prst="rect">
            <a:avLst/>
          </a:prstGeom>
          <a:noFill/>
        </p:spPr>
        <p:txBody>
          <a:bodyPr wrap="square" rtlCol="0">
            <a:spAutoFit/>
          </a:bodyPr>
          <a:lstStyle/>
          <a:p>
            <a:pPr algn="ctr"/>
            <a:r>
              <a:rPr lang="en-US" sz="3600" b="1" dirty="0">
                <a:solidFill>
                  <a:srgbClr val="C00000"/>
                </a:solidFill>
              </a:rPr>
              <a:t>Draft April 2017</a:t>
            </a:r>
          </a:p>
        </p:txBody>
      </p:sp>
      <p:sp>
        <p:nvSpPr>
          <p:cNvPr id="7" name="TextBox 6"/>
          <p:cNvSpPr txBox="1"/>
          <p:nvPr/>
        </p:nvSpPr>
        <p:spPr>
          <a:xfrm>
            <a:off x="812803" y="5266744"/>
            <a:ext cx="3429337" cy="369332"/>
          </a:xfrm>
          <a:prstGeom prst="rect">
            <a:avLst/>
          </a:prstGeom>
          <a:noFill/>
        </p:spPr>
        <p:txBody>
          <a:bodyPr wrap="none" rtlCol="0">
            <a:spAutoFit/>
          </a:bodyPr>
          <a:lstStyle/>
          <a:p>
            <a:r>
              <a:rPr lang="en-US" dirty="0"/>
              <a:t>TMDL = Total Maximum Daily Load</a:t>
            </a:r>
          </a:p>
        </p:txBody>
      </p:sp>
    </p:spTree>
    <p:extLst>
      <p:ext uri="{BB962C8B-B14F-4D97-AF65-F5344CB8AC3E}">
        <p14:creationId xmlns:p14="http://schemas.microsoft.com/office/powerpoint/2010/main" val="22070757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45309" y="-128396"/>
            <a:ext cx="7998691" cy="1200329"/>
          </a:xfrm>
          <a:prstGeom prst="rect">
            <a:avLst/>
          </a:prstGeom>
          <a:noFill/>
        </p:spPr>
        <p:txBody>
          <a:bodyPr wrap="square" rtlCol="0">
            <a:spAutoFit/>
          </a:bodyPr>
          <a:lstStyle/>
          <a:p>
            <a:pPr algn="ctr"/>
            <a:r>
              <a:rPr lang="en-US" sz="3600" dirty="0">
                <a:solidFill>
                  <a:schemeClr val="bg1"/>
                </a:solidFill>
                <a:latin typeface="Arial" panose="020B0604020202020204" pitchFamily="34" charset="0"/>
                <a:cs typeface="Arial" panose="020B0604020202020204" pitchFamily="34" charset="0"/>
              </a:rPr>
              <a:t>Lower Suwannee River Nitrogen Loading to Groundwater</a:t>
            </a:r>
          </a:p>
        </p:txBody>
      </p:sp>
      <p:sp>
        <p:nvSpPr>
          <p:cNvPr id="4" name="TextBox 3"/>
          <p:cNvSpPr txBox="1"/>
          <p:nvPr/>
        </p:nvSpPr>
        <p:spPr>
          <a:xfrm>
            <a:off x="254382" y="1269324"/>
            <a:ext cx="2252546" cy="707886"/>
          </a:xfrm>
          <a:prstGeom prst="rect">
            <a:avLst/>
          </a:prstGeom>
          <a:noFill/>
        </p:spPr>
        <p:txBody>
          <a:bodyPr wrap="square" rtlCol="0">
            <a:spAutoFit/>
          </a:bodyPr>
          <a:lstStyle/>
          <a:p>
            <a:r>
              <a:rPr lang="en-US" sz="2000" b="1" dirty="0"/>
              <a:t>Lower Suwannee River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382" y="1176960"/>
            <a:ext cx="9198791" cy="5151886"/>
          </a:xfrm>
          <a:prstGeom prst="rect">
            <a:avLst/>
          </a:prstGeom>
        </p:spPr>
      </p:pic>
    </p:spTree>
    <p:extLst>
      <p:ext uri="{BB962C8B-B14F-4D97-AF65-F5344CB8AC3E}">
        <p14:creationId xmlns:p14="http://schemas.microsoft.com/office/powerpoint/2010/main" val="1448216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75488"/>
            <a:ext cx="7932964" cy="1325563"/>
          </a:xfrm>
        </p:spPr>
        <p:txBody>
          <a:bodyPr>
            <a:normAutofit fontScale="90000"/>
          </a:bodyPr>
          <a:lstStyle/>
          <a:p>
            <a:r>
              <a:rPr lang="en-US" sz="3600" b="0" dirty="0"/>
              <a:t>Lower Suwannee River Nitrogen Reductions by Source (Fanning/Manatee)</a:t>
            </a:r>
          </a:p>
        </p:txBody>
      </p:sp>
      <p:graphicFrame>
        <p:nvGraphicFramePr>
          <p:cNvPr id="6" name="Table 5"/>
          <p:cNvGraphicFramePr>
            <a:graphicFrameLocks noGrp="1"/>
          </p:cNvGraphicFramePr>
          <p:nvPr>
            <p:extLst>
              <p:ext uri="{D42A27DB-BD31-4B8C-83A1-F6EECF244321}">
                <p14:modId xmlns:p14="http://schemas.microsoft.com/office/powerpoint/2010/main" val="2827268309"/>
              </p:ext>
            </p:extLst>
          </p:nvPr>
        </p:nvGraphicFramePr>
        <p:xfrm>
          <a:off x="840511" y="1510288"/>
          <a:ext cx="7499926" cy="3730797"/>
        </p:xfrm>
        <a:graphic>
          <a:graphicData uri="http://schemas.openxmlformats.org/drawingml/2006/table">
            <a:tbl>
              <a:tblPr firstRow="1" firstCol="1" bandRow="1">
                <a:tableStyleId>{5C22544A-7EE6-4342-B048-85BDC9FD1C3A}</a:tableStyleId>
              </a:tblPr>
              <a:tblGrid>
                <a:gridCol w="1874581">
                  <a:extLst>
                    <a:ext uri="{9D8B030D-6E8A-4147-A177-3AD203B41FA5}">
                      <a16:colId xmlns:a16="http://schemas.microsoft.com/office/drawing/2014/main" val="939010188"/>
                    </a:ext>
                  </a:extLst>
                </a:gridCol>
                <a:gridCol w="1730998">
                  <a:extLst>
                    <a:ext uri="{9D8B030D-6E8A-4147-A177-3AD203B41FA5}">
                      <a16:colId xmlns:a16="http://schemas.microsoft.com/office/drawing/2014/main" val="1634937249"/>
                    </a:ext>
                  </a:extLst>
                </a:gridCol>
                <a:gridCol w="1876987">
                  <a:extLst>
                    <a:ext uri="{9D8B030D-6E8A-4147-A177-3AD203B41FA5}">
                      <a16:colId xmlns:a16="http://schemas.microsoft.com/office/drawing/2014/main" val="3599611423"/>
                    </a:ext>
                  </a:extLst>
                </a:gridCol>
                <a:gridCol w="2017360">
                  <a:extLst>
                    <a:ext uri="{9D8B030D-6E8A-4147-A177-3AD203B41FA5}">
                      <a16:colId xmlns:a16="http://schemas.microsoft.com/office/drawing/2014/main" val="2101238716"/>
                    </a:ext>
                  </a:extLst>
                </a:gridCol>
              </a:tblGrid>
              <a:tr h="1038948">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Portion of Total Load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Total Nitrogen Load to Groundwater</a:t>
                      </a:r>
                    </a:p>
                    <a:p>
                      <a:pPr marL="0" marR="0" algn="ctr">
                        <a:lnSpc>
                          <a:spcPct val="107000"/>
                        </a:lnSpc>
                        <a:spcBef>
                          <a:spcPts val="0"/>
                        </a:spcBef>
                        <a:spcAft>
                          <a:spcPts val="0"/>
                        </a:spcAft>
                      </a:pPr>
                      <a:r>
                        <a:rPr lang="en-US" sz="1200" dirty="0">
                          <a:effectLst/>
                        </a:rPr>
                        <a:t>(pounds of Nitrogen per year [lbs-N/yr])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Estimated Load Reduction (lbs-N/yr)</a:t>
                      </a:r>
                    </a:p>
                    <a:p>
                      <a:pPr marL="0" marR="0" algn="ctr">
                        <a:lnSpc>
                          <a:spcPct val="107000"/>
                        </a:lnSpc>
                        <a:spcBef>
                          <a:spcPts val="0"/>
                        </a:spcBef>
                        <a:spcAft>
                          <a:spcPts val="0"/>
                        </a:spcAft>
                      </a:pPr>
                      <a:r>
                        <a:rPr lang="en-US" sz="1200" dirty="0">
                          <a:effectLst/>
                        </a:rPr>
                        <a:t>[Groundwater Load – TMDL Load (x)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1964335"/>
                  </a:ext>
                </a:extLst>
              </a:tr>
              <a:tr h="306178">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3 %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61,822</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58,617</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17097213"/>
                  </a:ext>
                </a:extLst>
              </a:tr>
              <a:tr h="356665">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3 %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79,471</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73,813</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41950723"/>
                  </a:ext>
                </a:extLst>
              </a:tr>
              <a:tr h="387927">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4 %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95,500</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89,010</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67993759"/>
                  </a:ext>
                </a:extLst>
              </a:tr>
              <a:tr h="306178">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47 %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1,156,345</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1,076,808</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3862448"/>
                  </a:ext>
                </a:extLst>
              </a:tr>
              <a:tr h="331131">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0.2 %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5,104</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4,342</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1511850"/>
                  </a:ext>
                </a:extLst>
              </a:tr>
              <a:tr h="306178">
                <a:tc>
                  <a:txBody>
                    <a:bodyPr/>
                    <a:lstStyle/>
                    <a:p>
                      <a:pPr marL="0" marR="0">
                        <a:lnSpc>
                          <a:spcPct val="107000"/>
                        </a:lnSpc>
                        <a:spcBef>
                          <a:spcPts val="0"/>
                        </a:spcBef>
                        <a:spcAft>
                          <a:spcPts val="0"/>
                        </a:spcAft>
                      </a:pPr>
                      <a:r>
                        <a:rPr lang="en-US" sz="1200" dirty="0">
                          <a:effectLst/>
                        </a:rPr>
                        <a:t>Livestock waste – dairy and other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35 % + 6 %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884,288</a:t>
                      </a: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824,974</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81362051"/>
                  </a:ext>
                </a:extLst>
              </a:tr>
              <a:tr h="306178">
                <a:tc>
                  <a:txBody>
                    <a:bodyPr/>
                    <a:lstStyle/>
                    <a:p>
                      <a:pPr marL="0" marR="0">
                        <a:lnSpc>
                          <a:spcPct val="107000"/>
                        </a:lnSpc>
                        <a:spcBef>
                          <a:spcPts val="0"/>
                        </a:spcBef>
                        <a:spcAft>
                          <a:spcPts val="0"/>
                        </a:spcAft>
                      </a:pPr>
                      <a:r>
                        <a:rPr lang="en-US" sz="1200" dirty="0">
                          <a:effectLst/>
                        </a:rPr>
                        <a:t>WWTF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2 %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50,173</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a:effectLst/>
                          <a:latin typeface="+mn-lt"/>
                          <a:ea typeface="Calibri" panose="020F0502020204030204" pitchFamily="34" charset="0"/>
                          <a:cs typeface="Times New Roman" panose="02020603050405020304" pitchFamily="18" charset="0"/>
                        </a:rPr>
                        <a:t>43,420</a:t>
                      </a:r>
                      <a:endParaRPr lang="en-US"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995960"/>
                  </a:ext>
                </a:extLst>
              </a:tr>
              <a:tr h="30617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effectLst/>
                        </a:rPr>
                        <a:t>Totals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a:effectLst/>
                          <a:latin typeface="+mn-lt"/>
                        </a:rPr>
                        <a:t>100 %</a:t>
                      </a:r>
                      <a:endParaRPr lang="en-US" sz="12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a:effectLst/>
                          <a:latin typeface="+mn-lt"/>
                          <a:ea typeface="Calibri" panose="020F0502020204030204" pitchFamily="34" charset="0"/>
                          <a:cs typeface="Times New Roman" panose="02020603050405020304" pitchFamily="18" charset="0"/>
                        </a:rPr>
                        <a:t>2,332,703</a:t>
                      </a:r>
                      <a:endParaRPr lang="en-US" sz="12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latin typeface="+mn-lt"/>
                          <a:ea typeface="Calibri" panose="020F0502020204030204" pitchFamily="34" charset="0"/>
                          <a:cs typeface="Times New Roman" panose="02020603050405020304" pitchFamily="18" charset="0"/>
                        </a:rPr>
                        <a:t>2,170,983</a:t>
                      </a:r>
                    </a:p>
                  </a:txBody>
                  <a:tcPr marL="68580" marR="68580" marT="0" marB="0" anchor="ctr"/>
                </a:tc>
                <a:extLst>
                  <a:ext uri="{0D108BD9-81ED-4DB2-BD59-A6C34878D82A}">
                    <a16:rowId xmlns:a16="http://schemas.microsoft.com/office/drawing/2014/main" val="79652551"/>
                  </a:ext>
                </a:extLst>
              </a:tr>
            </a:tbl>
          </a:graphicData>
        </a:graphic>
      </p:graphicFrame>
      <p:sp>
        <p:nvSpPr>
          <p:cNvPr id="3" name="TextBox 2"/>
          <p:cNvSpPr txBox="1"/>
          <p:nvPr/>
        </p:nvSpPr>
        <p:spPr>
          <a:xfrm>
            <a:off x="0" y="5791576"/>
            <a:ext cx="9144000" cy="646331"/>
          </a:xfrm>
          <a:prstGeom prst="rect">
            <a:avLst/>
          </a:prstGeom>
          <a:noFill/>
        </p:spPr>
        <p:txBody>
          <a:bodyPr wrap="square" rtlCol="0">
            <a:spAutoFit/>
          </a:bodyPr>
          <a:lstStyle/>
          <a:p>
            <a:pPr algn="ctr"/>
            <a:r>
              <a:rPr lang="en-US" sz="3600" b="1" dirty="0">
                <a:solidFill>
                  <a:srgbClr val="C00000"/>
                </a:solidFill>
              </a:rPr>
              <a:t>Draft April 2017</a:t>
            </a:r>
          </a:p>
        </p:txBody>
      </p:sp>
      <p:sp>
        <p:nvSpPr>
          <p:cNvPr id="4" name="TextBox 3"/>
          <p:cNvSpPr txBox="1"/>
          <p:nvPr/>
        </p:nvSpPr>
        <p:spPr>
          <a:xfrm>
            <a:off x="794331" y="5266744"/>
            <a:ext cx="3429337" cy="369332"/>
          </a:xfrm>
          <a:prstGeom prst="rect">
            <a:avLst/>
          </a:prstGeom>
          <a:noFill/>
        </p:spPr>
        <p:txBody>
          <a:bodyPr wrap="none" rtlCol="0">
            <a:spAutoFit/>
          </a:bodyPr>
          <a:lstStyle/>
          <a:p>
            <a:r>
              <a:rPr lang="en-US" dirty="0"/>
              <a:t>TMDL = Total Maximum Daily Load</a:t>
            </a:r>
          </a:p>
        </p:txBody>
      </p:sp>
    </p:spTree>
    <p:extLst>
      <p:ext uri="{BB962C8B-B14F-4D97-AF65-F5344CB8AC3E}">
        <p14:creationId xmlns:p14="http://schemas.microsoft.com/office/powerpoint/2010/main" val="6650204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5" y="-92363"/>
            <a:ext cx="3177309" cy="1170202"/>
          </a:xfrm>
        </p:spPr>
        <p:txBody>
          <a:bodyPr>
            <a:normAutofit/>
          </a:bodyPr>
          <a:lstStyle/>
          <a:p>
            <a:r>
              <a:rPr lang="en-US" sz="3600" dirty="0"/>
              <a:t>PFA and BMAP area</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4145" y="0"/>
            <a:ext cx="4839855" cy="6874399"/>
          </a:xfrm>
          <a:prstGeom prst="rect">
            <a:avLst/>
          </a:prstGeom>
        </p:spPr>
      </p:pic>
      <p:sp>
        <p:nvSpPr>
          <p:cNvPr id="4" name="TextBox 3"/>
          <p:cNvSpPr txBox="1"/>
          <p:nvPr/>
        </p:nvSpPr>
        <p:spPr>
          <a:xfrm>
            <a:off x="646547" y="1613998"/>
            <a:ext cx="3050140" cy="830997"/>
          </a:xfrm>
          <a:prstGeom prst="rect">
            <a:avLst/>
          </a:prstGeom>
          <a:noFill/>
        </p:spPr>
        <p:txBody>
          <a:bodyPr wrap="square" rtlCol="0">
            <a:spAutoFit/>
          </a:bodyPr>
          <a:lstStyle/>
          <a:p>
            <a:pPr algn="ctr"/>
            <a:r>
              <a:rPr lang="en-US" sz="2400" b="1" dirty="0"/>
              <a:t>Lower Suwannee PFA and BMAP Area</a:t>
            </a:r>
          </a:p>
        </p:txBody>
      </p:sp>
    </p:spTree>
    <p:extLst>
      <p:ext uri="{BB962C8B-B14F-4D97-AF65-F5344CB8AC3E}">
        <p14:creationId xmlns:p14="http://schemas.microsoft.com/office/powerpoint/2010/main" val="3069881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036" y="-110836"/>
            <a:ext cx="7932964" cy="1325563"/>
          </a:xfrm>
        </p:spPr>
        <p:txBody>
          <a:bodyPr>
            <a:normAutofit/>
          </a:bodyPr>
          <a:lstStyle/>
          <a:p>
            <a:r>
              <a:rPr lang="en-US" sz="3600" b="0" dirty="0"/>
              <a:t>Total Suwannee River BMAP Nitrogen Reductions by Source</a:t>
            </a:r>
          </a:p>
        </p:txBody>
      </p:sp>
      <p:graphicFrame>
        <p:nvGraphicFramePr>
          <p:cNvPr id="6" name="Table 5"/>
          <p:cNvGraphicFramePr>
            <a:graphicFrameLocks noGrp="1"/>
          </p:cNvGraphicFramePr>
          <p:nvPr>
            <p:extLst>
              <p:ext uri="{D42A27DB-BD31-4B8C-83A1-F6EECF244321}">
                <p14:modId xmlns:p14="http://schemas.microsoft.com/office/powerpoint/2010/main" val="3849314140"/>
              </p:ext>
            </p:extLst>
          </p:nvPr>
        </p:nvGraphicFramePr>
        <p:xfrm>
          <a:off x="840511" y="1510288"/>
          <a:ext cx="6943040" cy="3339383"/>
        </p:xfrm>
        <a:graphic>
          <a:graphicData uri="http://schemas.openxmlformats.org/drawingml/2006/table">
            <a:tbl>
              <a:tblPr firstRow="1" firstCol="1" bandRow="1">
                <a:tableStyleId>{5C22544A-7EE6-4342-B048-85BDC9FD1C3A}</a:tableStyleId>
              </a:tblPr>
              <a:tblGrid>
                <a:gridCol w="2638669">
                  <a:extLst>
                    <a:ext uri="{9D8B030D-6E8A-4147-A177-3AD203B41FA5}">
                      <a16:colId xmlns:a16="http://schemas.microsoft.com/office/drawing/2014/main" val="939010188"/>
                    </a:ext>
                  </a:extLst>
                </a:gridCol>
                <a:gridCol w="4304371">
                  <a:extLst>
                    <a:ext uri="{9D8B030D-6E8A-4147-A177-3AD203B41FA5}">
                      <a16:colId xmlns:a16="http://schemas.microsoft.com/office/drawing/2014/main" val="1634937249"/>
                    </a:ext>
                  </a:extLst>
                </a:gridCol>
              </a:tblGrid>
              <a:tr h="1038948">
                <a:tc>
                  <a:txBody>
                    <a:bodyPr/>
                    <a:lstStyle/>
                    <a:p>
                      <a:pPr marL="0" marR="0" algn="ctr">
                        <a:lnSpc>
                          <a:spcPct val="107000"/>
                        </a:lnSpc>
                        <a:spcBef>
                          <a:spcPts val="0"/>
                        </a:spcBef>
                        <a:spcAft>
                          <a:spcPts val="0"/>
                        </a:spcAft>
                      </a:pPr>
                      <a:r>
                        <a:rPr lang="en-US" sz="1200" dirty="0">
                          <a:effectLst/>
                        </a:rPr>
                        <a:t>Source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rPr>
                        <a:t>Estimated Total Load Reduction to Groundwater</a:t>
                      </a:r>
                    </a:p>
                    <a:p>
                      <a:pPr marL="0" marR="0" algn="ctr">
                        <a:lnSpc>
                          <a:spcPct val="107000"/>
                        </a:lnSpc>
                        <a:spcBef>
                          <a:spcPts val="0"/>
                        </a:spcBef>
                        <a:spcAft>
                          <a:spcPts val="0"/>
                        </a:spcAft>
                      </a:pPr>
                      <a:r>
                        <a:rPr lang="en-US" sz="1200" dirty="0">
                          <a:effectLst/>
                          <a:latin typeface="+mn-lt"/>
                        </a:rPr>
                        <a:t> Entire Suwannee River BMAP Area</a:t>
                      </a:r>
                    </a:p>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Millions (M) of pounds of Nitrogen</a:t>
                      </a:r>
                    </a:p>
                  </a:txBody>
                  <a:tcPr marL="68580" marR="68580" marT="0" marB="0" anchor="ctr"/>
                </a:tc>
                <a:extLst>
                  <a:ext uri="{0D108BD9-81ED-4DB2-BD59-A6C34878D82A}">
                    <a16:rowId xmlns:a16="http://schemas.microsoft.com/office/drawing/2014/main" val="4251964335"/>
                  </a:ext>
                </a:extLst>
              </a:tr>
              <a:tr h="306178">
                <a:tc>
                  <a:txBody>
                    <a:bodyPr/>
                    <a:lstStyle/>
                    <a:p>
                      <a:pPr marL="0" marR="0">
                        <a:lnSpc>
                          <a:spcPct val="107000"/>
                        </a:lnSpc>
                        <a:spcBef>
                          <a:spcPts val="0"/>
                        </a:spcBef>
                        <a:spcAft>
                          <a:spcPts val="0"/>
                        </a:spcAft>
                      </a:pPr>
                      <a:r>
                        <a:rPr lang="en-US" sz="1200" dirty="0">
                          <a:effectLst/>
                        </a:rPr>
                        <a:t>Septic systems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0.24M</a:t>
                      </a:r>
                    </a:p>
                  </a:txBody>
                  <a:tcPr marL="68580" marR="68580" marT="0" marB="0" anchor="ctr"/>
                </a:tc>
                <a:extLst>
                  <a:ext uri="{0D108BD9-81ED-4DB2-BD59-A6C34878D82A}">
                    <a16:rowId xmlns:a16="http://schemas.microsoft.com/office/drawing/2014/main" val="717097213"/>
                  </a:ext>
                </a:extLst>
              </a:tr>
              <a:tr h="356665">
                <a:tc>
                  <a:txBody>
                    <a:bodyPr/>
                    <a:lstStyle/>
                    <a:p>
                      <a:pPr marL="0" marR="0">
                        <a:lnSpc>
                          <a:spcPct val="107000"/>
                        </a:lnSpc>
                        <a:spcBef>
                          <a:spcPts val="0"/>
                        </a:spcBef>
                        <a:spcAft>
                          <a:spcPts val="0"/>
                        </a:spcAft>
                      </a:pPr>
                      <a:r>
                        <a:rPr lang="en-US" sz="1200" dirty="0">
                          <a:effectLst/>
                        </a:rPr>
                        <a:t>Urban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0.16M</a:t>
                      </a:r>
                    </a:p>
                  </a:txBody>
                  <a:tcPr marL="68580" marR="68580" marT="0" marB="0" anchor="ctr"/>
                </a:tc>
                <a:extLst>
                  <a:ext uri="{0D108BD9-81ED-4DB2-BD59-A6C34878D82A}">
                    <a16:rowId xmlns:a16="http://schemas.microsoft.com/office/drawing/2014/main" val="3341950723"/>
                  </a:ext>
                </a:extLst>
              </a:tr>
              <a:tr h="387927">
                <a:tc>
                  <a:txBody>
                    <a:bodyPr/>
                    <a:lstStyle/>
                    <a:p>
                      <a:pPr marL="0" marR="0">
                        <a:lnSpc>
                          <a:spcPct val="107000"/>
                        </a:lnSpc>
                        <a:spcBef>
                          <a:spcPts val="0"/>
                        </a:spcBef>
                        <a:spcAft>
                          <a:spcPts val="0"/>
                        </a:spcAft>
                      </a:pPr>
                      <a:r>
                        <a:rPr lang="en-US" sz="1200" dirty="0">
                          <a:effectLst/>
                        </a:rPr>
                        <a:t>Atmospheric deposition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(0.319M)</a:t>
                      </a:r>
                    </a:p>
                  </a:txBody>
                  <a:tcPr marL="68580" marR="68580" marT="0" marB="0" anchor="ctr"/>
                </a:tc>
                <a:extLst>
                  <a:ext uri="{0D108BD9-81ED-4DB2-BD59-A6C34878D82A}">
                    <a16:rowId xmlns:a16="http://schemas.microsoft.com/office/drawing/2014/main" val="3667993759"/>
                  </a:ext>
                </a:extLst>
              </a:tr>
              <a:tr h="306178">
                <a:tc>
                  <a:txBody>
                    <a:bodyPr/>
                    <a:lstStyle/>
                    <a:p>
                      <a:pPr marL="0" marR="0">
                        <a:lnSpc>
                          <a:spcPct val="107000"/>
                        </a:lnSpc>
                        <a:spcBef>
                          <a:spcPts val="0"/>
                        </a:spcBef>
                        <a:spcAft>
                          <a:spcPts val="0"/>
                        </a:spcAft>
                      </a:pPr>
                      <a:r>
                        <a:rPr lang="en-US" sz="1200" dirty="0">
                          <a:effectLst/>
                        </a:rPr>
                        <a:t>Farm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4.4M</a:t>
                      </a:r>
                    </a:p>
                  </a:txBody>
                  <a:tcPr marL="68580" marR="68580" marT="0" marB="0" anchor="ctr"/>
                </a:tc>
                <a:extLst>
                  <a:ext uri="{0D108BD9-81ED-4DB2-BD59-A6C34878D82A}">
                    <a16:rowId xmlns:a16="http://schemas.microsoft.com/office/drawing/2014/main" val="253862448"/>
                  </a:ext>
                </a:extLst>
              </a:tr>
              <a:tr h="331131">
                <a:tc>
                  <a:txBody>
                    <a:bodyPr/>
                    <a:lstStyle/>
                    <a:p>
                      <a:pPr marL="0" marR="0">
                        <a:lnSpc>
                          <a:spcPct val="107000"/>
                        </a:lnSpc>
                        <a:spcBef>
                          <a:spcPts val="0"/>
                        </a:spcBef>
                        <a:spcAft>
                          <a:spcPts val="0"/>
                        </a:spcAft>
                      </a:pPr>
                      <a:r>
                        <a:rPr lang="en-US" sz="1200" dirty="0">
                          <a:effectLst/>
                        </a:rPr>
                        <a:t>Sports turfgrass fertilizer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0.007M</a:t>
                      </a:r>
                    </a:p>
                  </a:txBody>
                  <a:tcPr marL="68580" marR="68580" marT="0" marB="0" anchor="ctr"/>
                </a:tc>
                <a:extLst>
                  <a:ext uri="{0D108BD9-81ED-4DB2-BD59-A6C34878D82A}">
                    <a16:rowId xmlns:a16="http://schemas.microsoft.com/office/drawing/2014/main" val="2061511850"/>
                  </a:ext>
                </a:extLst>
              </a:tr>
              <a:tr h="306178">
                <a:tc>
                  <a:txBody>
                    <a:bodyPr/>
                    <a:lstStyle/>
                    <a:p>
                      <a:pPr marL="0" marR="0">
                        <a:lnSpc>
                          <a:spcPct val="107000"/>
                        </a:lnSpc>
                        <a:spcBef>
                          <a:spcPts val="0"/>
                        </a:spcBef>
                        <a:spcAft>
                          <a:spcPts val="0"/>
                        </a:spcAft>
                      </a:pPr>
                      <a:r>
                        <a:rPr lang="en-US" sz="1200" dirty="0">
                          <a:effectLst/>
                        </a:rPr>
                        <a:t>Livestock waste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4.3M</a:t>
                      </a:r>
                    </a:p>
                  </a:txBody>
                  <a:tcPr marL="68580" marR="68580" marT="0" marB="0" anchor="ctr"/>
                </a:tc>
                <a:extLst>
                  <a:ext uri="{0D108BD9-81ED-4DB2-BD59-A6C34878D82A}">
                    <a16:rowId xmlns:a16="http://schemas.microsoft.com/office/drawing/2014/main" val="681362051"/>
                  </a:ext>
                </a:extLst>
              </a:tr>
              <a:tr h="306178">
                <a:tc>
                  <a:txBody>
                    <a:bodyPr/>
                    <a:lstStyle/>
                    <a:p>
                      <a:pPr marL="0" marR="0">
                        <a:lnSpc>
                          <a:spcPct val="107000"/>
                        </a:lnSpc>
                        <a:spcBef>
                          <a:spcPts val="0"/>
                        </a:spcBef>
                        <a:spcAft>
                          <a:spcPts val="0"/>
                        </a:spcAft>
                      </a:pPr>
                      <a:r>
                        <a:rPr lang="en-US" sz="1200" dirty="0">
                          <a:effectLst/>
                        </a:rPr>
                        <a:t>WWTF</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0.05M</a:t>
                      </a:r>
                    </a:p>
                  </a:txBody>
                  <a:tcPr marL="68580" marR="68580" marT="0" marB="0" anchor="ctr"/>
                </a:tc>
                <a:extLst>
                  <a:ext uri="{0D108BD9-81ED-4DB2-BD59-A6C34878D82A}">
                    <a16:rowId xmlns:a16="http://schemas.microsoft.com/office/drawing/2014/main" val="200995960"/>
                  </a:ext>
                </a:extLst>
              </a:tr>
            </a:tbl>
          </a:graphicData>
        </a:graphic>
      </p:graphicFrame>
      <p:sp>
        <p:nvSpPr>
          <p:cNvPr id="3" name="TextBox 2"/>
          <p:cNvSpPr txBox="1"/>
          <p:nvPr/>
        </p:nvSpPr>
        <p:spPr>
          <a:xfrm>
            <a:off x="0" y="5746971"/>
            <a:ext cx="9144000" cy="646331"/>
          </a:xfrm>
          <a:prstGeom prst="rect">
            <a:avLst/>
          </a:prstGeom>
          <a:noFill/>
        </p:spPr>
        <p:txBody>
          <a:bodyPr wrap="square" rtlCol="0">
            <a:spAutoFit/>
          </a:bodyPr>
          <a:lstStyle/>
          <a:p>
            <a:pPr algn="ctr"/>
            <a:r>
              <a:rPr lang="en-US" sz="3600" b="1" dirty="0">
                <a:solidFill>
                  <a:srgbClr val="C00000"/>
                </a:solidFill>
              </a:rPr>
              <a:t>Draft April 2017</a:t>
            </a:r>
          </a:p>
        </p:txBody>
      </p:sp>
    </p:spTree>
    <p:extLst>
      <p:ext uri="{BB962C8B-B14F-4D97-AF65-F5344CB8AC3E}">
        <p14:creationId xmlns:p14="http://schemas.microsoft.com/office/powerpoint/2010/main" val="791363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a:xfrm>
            <a:off x="1122460" y="-138545"/>
            <a:ext cx="7989454" cy="1325563"/>
          </a:xfrm>
        </p:spPr>
        <p:txBody>
          <a:bodyPr>
            <a:normAutofit/>
          </a:bodyPr>
          <a:lstStyle/>
          <a:p>
            <a:r>
              <a:rPr lang="en-US" sz="3600" b="0" dirty="0"/>
              <a:t>Regulatory Framework</a:t>
            </a:r>
          </a:p>
        </p:txBody>
      </p:sp>
      <p:sp>
        <p:nvSpPr>
          <p:cNvPr id="6" name="Content Placeholder 2"/>
          <p:cNvSpPr>
            <a:spLocks/>
          </p:cNvSpPr>
          <p:nvPr/>
        </p:nvSpPr>
        <p:spPr bwMode="auto">
          <a:xfrm>
            <a:off x="72796" y="1001212"/>
            <a:ext cx="8891337" cy="2210718"/>
          </a:xfrm>
          <a:prstGeom prst="rect">
            <a:avLst/>
          </a:prstGeom>
          <a:noFill/>
          <a:ln w="9525">
            <a:noFill/>
            <a:miter lim="800000"/>
            <a:headEnd/>
            <a:tailEnd/>
          </a:ln>
        </p:spPr>
        <p:txBody>
          <a:bodyPr/>
          <a:lstStyle/>
          <a:p>
            <a:pPr>
              <a:spcBef>
                <a:spcPct val="40000"/>
              </a:spcBef>
              <a:buClr>
                <a:schemeClr val="accent5">
                  <a:lumMod val="50000"/>
                </a:schemeClr>
              </a:buClr>
            </a:pPr>
            <a:r>
              <a:rPr lang="en-US" sz="2800" dirty="0"/>
              <a:t>The process for preparing BMAPs is found in:</a:t>
            </a:r>
          </a:p>
          <a:p>
            <a:pPr marL="742950" lvl="1" indent="-285750">
              <a:spcBef>
                <a:spcPct val="20000"/>
              </a:spcBef>
              <a:buClr>
                <a:schemeClr val="accent5">
                  <a:lumMod val="50000"/>
                </a:schemeClr>
              </a:buClr>
              <a:buFontTx/>
              <a:buChar char="•"/>
            </a:pPr>
            <a:r>
              <a:rPr lang="en-US" sz="2400" dirty="0"/>
              <a:t>Section 403.067, Florida Statutes (F.S.), known as the Florida Watershed Restoration Act</a:t>
            </a:r>
            <a:r>
              <a:rPr lang="en-US" sz="3000" dirty="0"/>
              <a:t>. </a:t>
            </a:r>
          </a:p>
          <a:p>
            <a:pPr marL="742950" lvl="1" indent="-285750">
              <a:spcBef>
                <a:spcPct val="20000"/>
              </a:spcBef>
              <a:buClr>
                <a:schemeClr val="accent5">
                  <a:lumMod val="50000"/>
                </a:schemeClr>
              </a:buClr>
              <a:buFontTx/>
              <a:buChar char="•"/>
            </a:pPr>
            <a:r>
              <a:rPr lang="en-US" sz="2400" dirty="0"/>
              <a:t>Spells out issues that are addressed within a BMAP.</a:t>
            </a:r>
          </a:p>
          <a:p>
            <a:pPr marL="342900" indent="-342900">
              <a:spcBef>
                <a:spcPct val="20000"/>
              </a:spcBef>
              <a:buClr>
                <a:schemeClr val="hlink"/>
              </a:buClr>
              <a:buSzPct val="70000"/>
              <a:buFont typeface="Wingdings" pitchFamily="2" charset="2"/>
              <a:buNone/>
            </a:pPr>
            <a:endParaRPr lang="en-US" sz="2800" dirty="0">
              <a:latin typeface="Comic Sans MS" pitchFamily="66"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16110" y="2879129"/>
            <a:ext cx="5095804" cy="3821853"/>
          </a:xfrm>
          <a:prstGeom prst="rect">
            <a:avLst/>
          </a:prstGeom>
          <a:ln>
            <a:solidFill>
              <a:schemeClr val="tx1"/>
            </a:solidFill>
          </a:ln>
        </p:spPr>
      </p:pic>
    </p:spTree>
    <p:extLst>
      <p:ext uri="{BB962C8B-B14F-4D97-AF65-F5344CB8AC3E}">
        <p14:creationId xmlns:p14="http://schemas.microsoft.com/office/powerpoint/2010/main" val="1535144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92363"/>
            <a:ext cx="8017164" cy="1170202"/>
          </a:xfrm>
        </p:spPr>
        <p:txBody>
          <a:bodyPr>
            <a:normAutofit/>
          </a:bodyPr>
          <a:lstStyle/>
          <a:p>
            <a:r>
              <a:rPr lang="en-US" sz="3600" b="0" dirty="0"/>
              <a:t>Source Category Needs </a:t>
            </a:r>
            <a:br>
              <a:rPr lang="en-US" sz="3600" b="0" dirty="0"/>
            </a:br>
            <a:r>
              <a:rPr lang="en-US" sz="3600" b="0" dirty="0"/>
              <a:t>to meet 5-year Reductions</a:t>
            </a:r>
          </a:p>
        </p:txBody>
      </p:sp>
      <p:sp>
        <p:nvSpPr>
          <p:cNvPr id="4" name="TextBox 3"/>
          <p:cNvSpPr txBox="1"/>
          <p:nvPr/>
        </p:nvSpPr>
        <p:spPr>
          <a:xfrm>
            <a:off x="178419" y="1214727"/>
            <a:ext cx="8541834" cy="4801314"/>
          </a:xfrm>
          <a:prstGeom prst="rect">
            <a:avLst/>
          </a:prstGeom>
          <a:noFill/>
        </p:spPr>
        <p:txBody>
          <a:bodyPr wrap="square" rtlCol="0">
            <a:spAutoFit/>
          </a:bodyPr>
          <a:lstStyle/>
          <a:p>
            <a:pPr marL="742950" lvl="1" indent="-285750">
              <a:buFont typeface="Arial" panose="020B0604020202020204" pitchFamily="34" charset="0"/>
              <a:buChar char="•"/>
            </a:pPr>
            <a:r>
              <a:rPr lang="en-US" b="1" dirty="0"/>
              <a:t>Sports Turfgrass – Golf Courses </a:t>
            </a:r>
          </a:p>
          <a:p>
            <a:pPr marL="1200150" lvl="2" indent="-285750">
              <a:buFont typeface="Arial" panose="020B0604020202020204" pitchFamily="34" charset="0"/>
              <a:buChar char="•"/>
            </a:pPr>
            <a:r>
              <a:rPr lang="en-US" dirty="0"/>
              <a:t>Confirm rate of application for sports turfgrass facilities.</a:t>
            </a:r>
          </a:p>
          <a:p>
            <a:pPr marL="1200150" lvl="2" indent="-285750">
              <a:buFont typeface="Arial" panose="020B0604020202020204" pitchFamily="34" charset="0"/>
              <a:buChar char="•"/>
            </a:pPr>
            <a:r>
              <a:rPr lang="en-US" dirty="0"/>
              <a:t>Document relevant BMP implementation.</a:t>
            </a:r>
          </a:p>
          <a:p>
            <a:pPr marL="742950" lvl="1" indent="-285750">
              <a:buFont typeface="Arial" panose="020B0604020202020204" pitchFamily="34" charset="0"/>
              <a:buChar char="•"/>
            </a:pPr>
            <a:r>
              <a:rPr lang="en-US" b="1" dirty="0"/>
              <a:t>Agriculture – Livestock</a:t>
            </a:r>
          </a:p>
          <a:p>
            <a:pPr marL="1200150" lvl="2" indent="-285750">
              <a:buFont typeface="Arial" panose="020B0604020202020204" pitchFamily="34" charset="0"/>
              <a:buChar char="•"/>
            </a:pPr>
            <a:r>
              <a:rPr lang="en-US" dirty="0"/>
              <a:t>Determine % reductions from BMP implementation.</a:t>
            </a:r>
          </a:p>
          <a:p>
            <a:pPr marL="1200150" lvl="2" indent="-285750">
              <a:buFont typeface="Arial" panose="020B0604020202020204" pitchFamily="34" charset="0"/>
              <a:buChar char="•"/>
            </a:pPr>
            <a:r>
              <a:rPr lang="en-US" dirty="0"/>
              <a:t>Develop and implement additional BMPs.</a:t>
            </a:r>
          </a:p>
          <a:p>
            <a:pPr marL="742950" lvl="1" indent="-285750">
              <a:buFont typeface="Arial" panose="020B0604020202020204" pitchFamily="34" charset="0"/>
              <a:buChar char="•"/>
            </a:pPr>
            <a:r>
              <a:rPr lang="en-US" b="1" dirty="0"/>
              <a:t>Agriculture – Farm Fertilizer</a:t>
            </a:r>
          </a:p>
          <a:p>
            <a:pPr marL="1200150" lvl="2" indent="-285750">
              <a:buFont typeface="Arial" panose="020B0604020202020204" pitchFamily="34" charset="0"/>
              <a:buChar char="•"/>
            </a:pPr>
            <a:r>
              <a:rPr lang="en-US" dirty="0"/>
              <a:t>Document % reductions from BMP implementation.</a:t>
            </a:r>
          </a:p>
          <a:p>
            <a:pPr marL="1200150" lvl="2" indent="-285750">
              <a:buFont typeface="Arial" panose="020B0604020202020204" pitchFamily="34" charset="0"/>
              <a:buChar char="•"/>
            </a:pPr>
            <a:r>
              <a:rPr lang="en-US" dirty="0"/>
              <a:t>Develop and implement additional BMPs.</a:t>
            </a:r>
          </a:p>
          <a:p>
            <a:pPr marL="742950" lvl="1" indent="-285750">
              <a:buFont typeface="Arial" panose="020B0604020202020204" pitchFamily="34" charset="0"/>
              <a:buChar char="•"/>
            </a:pPr>
            <a:r>
              <a:rPr lang="en-US" b="1" dirty="0"/>
              <a:t>Urban Turfgrass </a:t>
            </a:r>
          </a:p>
          <a:p>
            <a:pPr marL="1200150" lvl="2" indent="-285750">
              <a:buFont typeface="Arial" panose="020B0604020202020204" pitchFamily="34" charset="0"/>
              <a:buChar char="•"/>
            </a:pPr>
            <a:r>
              <a:rPr lang="en-US" dirty="0"/>
              <a:t>Document reductions.</a:t>
            </a:r>
          </a:p>
          <a:p>
            <a:pPr marL="1200150" lvl="2" indent="-285750">
              <a:buFont typeface="Arial" panose="020B0604020202020204" pitchFamily="34" charset="0"/>
              <a:buChar char="•"/>
            </a:pPr>
            <a:r>
              <a:rPr lang="en-US" dirty="0"/>
              <a:t>Develop additional measures.</a:t>
            </a:r>
          </a:p>
          <a:p>
            <a:pPr marL="742950" lvl="1" indent="-285750">
              <a:buFont typeface="Arial" panose="020B0604020202020204" pitchFamily="34" charset="0"/>
              <a:buChar char="•"/>
            </a:pPr>
            <a:r>
              <a:rPr lang="en-US" b="1" dirty="0"/>
              <a:t>Septic Systems</a:t>
            </a:r>
          </a:p>
          <a:p>
            <a:pPr marL="1200150" lvl="2" indent="-285750">
              <a:buFont typeface="Arial" panose="020B0604020202020204" pitchFamily="34" charset="0"/>
              <a:buChar char="•"/>
            </a:pPr>
            <a:r>
              <a:rPr lang="en-US" dirty="0"/>
              <a:t>FDOH legislation to allow septic tank drain field enhancement.</a:t>
            </a:r>
          </a:p>
          <a:p>
            <a:pPr marL="1200150" lvl="2" indent="-285750">
              <a:buFont typeface="Arial" panose="020B0604020202020204" pitchFamily="34" charset="0"/>
              <a:buChar char="•"/>
            </a:pPr>
            <a:r>
              <a:rPr lang="en-US" dirty="0"/>
              <a:t>Conversion plan.</a:t>
            </a:r>
          </a:p>
          <a:p>
            <a:pPr marL="742950" lvl="1" indent="-285750">
              <a:buFont typeface="Arial" panose="020B0604020202020204" pitchFamily="34" charset="0"/>
              <a:buChar char="•"/>
            </a:pPr>
            <a:r>
              <a:rPr lang="en-US" b="1" dirty="0"/>
              <a:t>WWTF</a:t>
            </a:r>
          </a:p>
          <a:p>
            <a:pPr marL="1200150" lvl="2" indent="-285750">
              <a:buFont typeface="Arial" panose="020B0604020202020204" pitchFamily="34" charset="0"/>
              <a:buChar char="•"/>
            </a:pPr>
            <a:r>
              <a:rPr lang="en-US" dirty="0"/>
              <a:t>Upgrade plans for facility(ies).</a:t>
            </a:r>
          </a:p>
        </p:txBody>
      </p:sp>
    </p:spTree>
    <p:extLst>
      <p:ext uri="{BB962C8B-B14F-4D97-AF65-F5344CB8AC3E}">
        <p14:creationId xmlns:p14="http://schemas.microsoft.com/office/powerpoint/2010/main" val="12866287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072" y="55416"/>
            <a:ext cx="8007927" cy="923925"/>
          </a:xfrm>
        </p:spPr>
        <p:txBody>
          <a:bodyPr/>
          <a:lstStyle/>
          <a:p>
            <a:r>
              <a:rPr lang="en-US" b="0" dirty="0"/>
              <a:t>Monitoring</a:t>
            </a:r>
            <a:r>
              <a:rPr lang="en-US" dirty="0"/>
              <a:t> </a:t>
            </a:r>
          </a:p>
        </p:txBody>
      </p:sp>
      <p:sp>
        <p:nvSpPr>
          <p:cNvPr id="3" name="Content Placeholder 2"/>
          <p:cNvSpPr>
            <a:spLocks noGrp="1"/>
          </p:cNvSpPr>
          <p:nvPr>
            <p:ph idx="1"/>
          </p:nvPr>
        </p:nvSpPr>
        <p:spPr>
          <a:xfrm>
            <a:off x="161925" y="1168400"/>
            <a:ext cx="7886700" cy="5213350"/>
          </a:xfrm>
        </p:spPr>
        <p:txBody>
          <a:bodyPr>
            <a:normAutofit/>
          </a:bodyPr>
          <a:lstStyle/>
          <a:p>
            <a:r>
              <a:rPr lang="en-US" dirty="0">
                <a:hlinkClick r:id="rId2"/>
              </a:rPr>
              <a:t>www.mysuwanneeriver.com</a:t>
            </a:r>
            <a:endParaRPr lang="en-US" dirty="0"/>
          </a:p>
          <a:p>
            <a:pPr marL="285750" indent="-285750"/>
            <a:r>
              <a:rPr lang="en-US" dirty="0"/>
              <a:t>Real time water quality springs data (SUNA or EXO2) for the following sites:</a:t>
            </a:r>
          </a:p>
          <a:p>
            <a:pPr marL="742950" lvl="1" indent="-285750"/>
            <a:r>
              <a:rPr lang="en-US" dirty="0"/>
              <a:t>Troy.</a:t>
            </a:r>
          </a:p>
          <a:p>
            <a:pPr marL="742950" lvl="1" indent="-285750"/>
            <a:r>
              <a:rPr lang="en-US" dirty="0"/>
              <a:t>Fanning.</a:t>
            </a:r>
          </a:p>
          <a:p>
            <a:pPr marL="742950" lvl="1" indent="-285750"/>
            <a:r>
              <a:rPr lang="en-US" dirty="0"/>
              <a:t>Manatee.</a:t>
            </a:r>
          </a:p>
          <a:p>
            <a:pPr marL="742950" lvl="1" indent="-285750"/>
            <a:r>
              <a:rPr lang="en-US" dirty="0"/>
              <a:t>Madison Blue.</a:t>
            </a:r>
          </a:p>
          <a:p>
            <a:pPr marL="285750" indent="-285750"/>
            <a:r>
              <a:rPr lang="en-US" dirty="0"/>
              <a:t>Water resources:</a:t>
            </a:r>
          </a:p>
          <a:p>
            <a:pPr marL="742950" lvl="1" indent="-285750">
              <a:buFont typeface="Wingdings" panose="05000000000000000000" pitchFamily="2" charset="2"/>
              <a:buChar char="§"/>
            </a:pPr>
            <a:r>
              <a:rPr lang="en-US" dirty="0" err="1"/>
              <a:t>SRWMD</a:t>
            </a:r>
            <a:r>
              <a:rPr lang="en-US" dirty="0"/>
              <a:t> water data portal.</a:t>
            </a:r>
          </a:p>
          <a:p>
            <a:pPr marL="742950" lvl="1" indent="-285750">
              <a:buFont typeface="Wingdings" panose="05000000000000000000" pitchFamily="2" charset="2"/>
              <a:buChar char="§"/>
            </a:pPr>
            <a:r>
              <a:rPr lang="en-US" dirty="0"/>
              <a:t>Nitrate map.</a:t>
            </a:r>
          </a:p>
          <a:p>
            <a:pPr marL="742950" lvl="1" indent="-285750">
              <a:buFont typeface="Wingdings" panose="05000000000000000000" pitchFamily="2" charset="2"/>
              <a:buChar char="§"/>
            </a:pPr>
            <a:r>
              <a:rPr lang="en-US" dirty="0"/>
              <a:t>Springs dashboard.</a:t>
            </a:r>
          </a:p>
          <a:p>
            <a:endParaRPr lang="en-US" dirty="0"/>
          </a:p>
        </p:txBody>
      </p:sp>
      <p:pic>
        <p:nvPicPr>
          <p:cNvPr id="4" name="Picture 3"/>
          <p:cNvPicPr>
            <a:picLocks noChangeAspect="1"/>
          </p:cNvPicPr>
          <p:nvPr/>
        </p:nvPicPr>
        <p:blipFill>
          <a:blip r:embed="rId3"/>
          <a:stretch>
            <a:fillRect/>
          </a:stretch>
        </p:blipFill>
        <p:spPr>
          <a:xfrm>
            <a:off x="4380220" y="3192029"/>
            <a:ext cx="4689889" cy="3520112"/>
          </a:xfrm>
          <a:prstGeom prst="rect">
            <a:avLst/>
          </a:prstGeom>
          <a:ln>
            <a:solidFill>
              <a:schemeClr val="tx1"/>
            </a:solidFill>
          </a:ln>
        </p:spPr>
      </p:pic>
    </p:spTree>
    <p:extLst>
      <p:ext uri="{BB962C8B-B14F-4D97-AF65-F5344CB8AC3E}">
        <p14:creationId xmlns:p14="http://schemas.microsoft.com/office/powerpoint/2010/main" val="25672551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138546"/>
            <a:ext cx="8017164" cy="1325563"/>
          </a:xfrm>
        </p:spPr>
        <p:txBody>
          <a:bodyPr>
            <a:normAutofit/>
          </a:bodyPr>
          <a:lstStyle/>
          <a:p>
            <a:r>
              <a:rPr lang="en-US" sz="3600" b="0" dirty="0"/>
              <a:t>Basin Management Action Plan</a:t>
            </a:r>
          </a:p>
        </p:txBody>
      </p:sp>
      <p:sp>
        <p:nvSpPr>
          <p:cNvPr id="3" name="Content Placeholder 2"/>
          <p:cNvSpPr>
            <a:spLocks noGrp="1"/>
          </p:cNvSpPr>
          <p:nvPr>
            <p:ph idx="1"/>
          </p:nvPr>
        </p:nvSpPr>
        <p:spPr>
          <a:xfrm>
            <a:off x="628650" y="1325563"/>
            <a:ext cx="7886700" cy="4851400"/>
          </a:xfrm>
        </p:spPr>
        <p:txBody>
          <a:bodyPr>
            <a:normAutofit/>
          </a:bodyPr>
          <a:lstStyle/>
          <a:p>
            <a:r>
              <a:rPr lang="en-US" dirty="0"/>
              <a:t>BMAP area.</a:t>
            </a:r>
          </a:p>
          <a:p>
            <a:r>
              <a:rPr lang="en-US" dirty="0"/>
              <a:t>PFAs for OFS.</a:t>
            </a:r>
          </a:p>
          <a:p>
            <a:r>
              <a:rPr lang="en-US" dirty="0"/>
              <a:t>BMAP area load reductions based on NSILT estimates.</a:t>
            </a:r>
          </a:p>
          <a:p>
            <a:r>
              <a:rPr lang="en-US" dirty="0"/>
              <a:t>5-, 10-, and 15-year milestones.</a:t>
            </a:r>
          </a:p>
          <a:p>
            <a:r>
              <a:rPr lang="en-US" dirty="0"/>
              <a:t>Projects to meet 5-, 10-, and 15- year milestones by source category adequate to meet TMDL in 20 yrs.</a:t>
            </a:r>
          </a:p>
          <a:p>
            <a:r>
              <a:rPr lang="en-US" dirty="0"/>
              <a:t>Monitoring plan.</a:t>
            </a:r>
          </a:p>
          <a:p>
            <a:pPr lvl="1"/>
            <a:endParaRPr lang="en-US" dirty="0"/>
          </a:p>
        </p:txBody>
      </p:sp>
    </p:spTree>
    <p:extLst>
      <p:ext uri="{BB962C8B-B14F-4D97-AF65-F5344CB8AC3E}">
        <p14:creationId xmlns:p14="http://schemas.microsoft.com/office/powerpoint/2010/main" val="4400860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138546"/>
            <a:ext cx="8017164" cy="1325563"/>
          </a:xfrm>
        </p:spPr>
        <p:txBody>
          <a:bodyPr>
            <a:normAutofit/>
          </a:bodyPr>
          <a:lstStyle/>
          <a:p>
            <a:r>
              <a:rPr lang="en-US" sz="3600" b="0" dirty="0"/>
              <a:t>Basin Management Action Plan</a:t>
            </a:r>
          </a:p>
        </p:txBody>
      </p:sp>
      <p:sp>
        <p:nvSpPr>
          <p:cNvPr id="3" name="Content Placeholder 2"/>
          <p:cNvSpPr>
            <a:spLocks noGrp="1"/>
          </p:cNvSpPr>
          <p:nvPr>
            <p:ph idx="1"/>
          </p:nvPr>
        </p:nvSpPr>
        <p:spPr>
          <a:xfrm>
            <a:off x="628649" y="1325563"/>
            <a:ext cx="8136209" cy="4952574"/>
          </a:xfrm>
        </p:spPr>
        <p:txBody>
          <a:bodyPr>
            <a:noAutofit/>
          </a:bodyPr>
          <a:lstStyle/>
          <a:p>
            <a:r>
              <a:rPr lang="en-US" sz="3600" dirty="0"/>
              <a:t>Schedule</a:t>
            </a:r>
          </a:p>
          <a:p>
            <a:pPr marL="457200" lvl="1" indent="0">
              <a:buNone/>
            </a:pPr>
            <a:endParaRPr lang="en-US" sz="2800" dirty="0"/>
          </a:p>
          <a:p>
            <a:pPr lvl="1"/>
            <a:r>
              <a:rPr lang="en-US" sz="2800" dirty="0"/>
              <a:t>Draft BMAP for public review in May 2017.</a:t>
            </a:r>
          </a:p>
          <a:p>
            <a:pPr lvl="1"/>
            <a:endParaRPr lang="en-US" sz="2800" dirty="0"/>
          </a:p>
          <a:p>
            <a:pPr lvl="1"/>
            <a:r>
              <a:rPr lang="en-US" sz="2800" dirty="0"/>
              <a:t>Public meeting in June 2017.</a:t>
            </a:r>
          </a:p>
          <a:p>
            <a:pPr lvl="1"/>
            <a:endParaRPr lang="en-US" sz="2800" dirty="0"/>
          </a:p>
          <a:p>
            <a:pPr lvl="1"/>
            <a:r>
              <a:rPr lang="en-US" sz="2800" dirty="0"/>
              <a:t>Proposed BMAP adoption in July 2017.</a:t>
            </a:r>
          </a:p>
        </p:txBody>
      </p:sp>
    </p:spTree>
    <p:extLst>
      <p:ext uri="{BB962C8B-B14F-4D97-AF65-F5344CB8AC3E}">
        <p14:creationId xmlns:p14="http://schemas.microsoft.com/office/powerpoint/2010/main" val="1945564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6836" y="-55416"/>
            <a:ext cx="8017164" cy="1143000"/>
          </a:xfrm>
        </p:spPr>
        <p:txBody>
          <a:bodyPr>
            <a:normAutofit/>
          </a:bodyPr>
          <a:lstStyle/>
          <a:p>
            <a:r>
              <a:rPr lang="en-US" dirty="0">
                <a:effectLst>
                  <a:outerShdw blurRad="38100" dist="38100" dir="2700000" algn="tl">
                    <a:srgbClr val="000000"/>
                  </a:outerShdw>
                </a:effectLst>
              </a:rPr>
              <a:t>   </a:t>
            </a:r>
            <a:r>
              <a:rPr lang="en-US" sz="3600" b="0" dirty="0"/>
              <a:t>Basin Management Action Plan</a:t>
            </a:r>
          </a:p>
        </p:txBody>
      </p:sp>
      <p:sp>
        <p:nvSpPr>
          <p:cNvPr id="3" name="Content Placeholder 2"/>
          <p:cNvSpPr>
            <a:spLocks noGrp="1"/>
          </p:cNvSpPr>
          <p:nvPr>
            <p:ph idx="1"/>
          </p:nvPr>
        </p:nvSpPr>
        <p:spPr>
          <a:xfrm>
            <a:off x="0" y="1143000"/>
            <a:ext cx="8309811" cy="2346158"/>
          </a:xfrm>
        </p:spPr>
        <p:txBody>
          <a:bodyPr>
            <a:normAutofit/>
          </a:bodyPr>
          <a:lstStyle/>
          <a:p>
            <a:pPr>
              <a:lnSpc>
                <a:spcPct val="80000"/>
              </a:lnSpc>
              <a:buNone/>
            </a:pPr>
            <a:r>
              <a:rPr lang="en-US" dirty="0"/>
              <a:t>Contact: Terry Hansen, P.G.  </a:t>
            </a:r>
          </a:p>
          <a:p>
            <a:pPr>
              <a:lnSpc>
                <a:spcPct val="80000"/>
              </a:lnSpc>
              <a:buNone/>
            </a:pPr>
            <a:r>
              <a:rPr lang="en-US" sz="2400" dirty="0">
                <a:hlinkClick r:id="rId2"/>
              </a:rPr>
              <a:t>terry.hansen@dep.state.fl.us</a:t>
            </a:r>
            <a:r>
              <a:rPr lang="en-US" sz="2400" dirty="0"/>
              <a:t> </a:t>
            </a:r>
          </a:p>
          <a:p>
            <a:pPr>
              <a:lnSpc>
                <a:spcPct val="80000"/>
              </a:lnSpc>
              <a:buNone/>
            </a:pPr>
            <a:r>
              <a:rPr lang="en-US" sz="2400" b="1" dirty="0">
                <a:hlinkClick r:id="rId3"/>
              </a:rPr>
              <a:t>http://www.dep.state.fl.us/water/</a:t>
            </a:r>
            <a:endParaRPr lang="en-US" sz="2400" b="1" dirty="0"/>
          </a:p>
          <a:p>
            <a:pPr>
              <a:lnSpc>
                <a:spcPct val="80000"/>
              </a:lnSpc>
              <a:buNone/>
            </a:pPr>
            <a:endParaRPr lang="en-US" sz="2400" b="1" dirty="0"/>
          </a:p>
          <a:p>
            <a:pPr eaLnBrk="0" hangingPunct="0">
              <a:spcBef>
                <a:spcPct val="0"/>
              </a:spcBef>
              <a:buClrTx/>
              <a:buNone/>
            </a:pPr>
            <a:r>
              <a:rPr lang="en-US" sz="2000" b="1" dirty="0"/>
              <a:t>http://publicfiles.dep.state.fl.us/DEAR/BMAP/Suwannee/DRAFT BMAP</a:t>
            </a:r>
            <a:endParaRPr lang="en-US" dirty="0"/>
          </a:p>
          <a:p>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4905" y="3258249"/>
            <a:ext cx="4847265" cy="3368842"/>
          </a:xfrm>
          <a:prstGeom prst="rect">
            <a:avLst/>
          </a:prstGeom>
        </p:spPr>
      </p:pic>
    </p:spTree>
    <p:extLst>
      <p:ext uri="{BB962C8B-B14F-4D97-AF65-F5344CB8AC3E}">
        <p14:creationId xmlns:p14="http://schemas.microsoft.com/office/powerpoint/2010/main" val="2836560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897" y="-169469"/>
            <a:ext cx="8063103" cy="1325563"/>
          </a:xfrm>
        </p:spPr>
        <p:txBody>
          <a:bodyPr>
            <a:normAutofit/>
          </a:bodyPr>
          <a:lstStyle/>
          <a:p>
            <a:r>
              <a:rPr lang="en-US" sz="3600" b="0" dirty="0"/>
              <a:t>Florida Springs and Aquifer Protection Act (2016-1)</a:t>
            </a:r>
          </a:p>
        </p:txBody>
      </p:sp>
      <p:sp>
        <p:nvSpPr>
          <p:cNvPr id="3" name="Content Placeholder 2"/>
          <p:cNvSpPr>
            <a:spLocks noGrp="1"/>
          </p:cNvSpPr>
          <p:nvPr>
            <p:ph idx="1"/>
          </p:nvPr>
        </p:nvSpPr>
        <p:spPr>
          <a:xfrm>
            <a:off x="102742" y="1202274"/>
            <a:ext cx="8938516" cy="1242976"/>
          </a:xfrm>
        </p:spPr>
        <p:txBody>
          <a:bodyPr>
            <a:normAutofit lnSpcReduction="10000"/>
          </a:bodyPr>
          <a:lstStyle/>
          <a:p>
            <a:r>
              <a:rPr lang="en-US" dirty="0"/>
              <a:t>The 2016 Florida Springs and Aquifer Protection Act lists requirements for BMAPs for Outstanding Florida Springs (OFS):</a:t>
            </a:r>
          </a:p>
          <a:p>
            <a:pPr marL="457200" lvl="1" indent="0">
              <a:buNone/>
            </a:pPr>
            <a:endParaRPr lang="en-US" dirty="0"/>
          </a:p>
          <a:p>
            <a:pPr marL="457200" lvl="1" indent="0">
              <a:buNone/>
            </a:pPr>
            <a:endParaRPr lang="en-US" dirty="0"/>
          </a:p>
          <a:p>
            <a:endParaRPr lang="en-US" dirty="0"/>
          </a:p>
        </p:txBody>
      </p:sp>
      <p:sp>
        <p:nvSpPr>
          <p:cNvPr id="6" name="Rectangle 5"/>
          <p:cNvSpPr/>
          <p:nvPr/>
        </p:nvSpPr>
        <p:spPr>
          <a:xfrm>
            <a:off x="0" y="2431518"/>
            <a:ext cx="4780908" cy="4154984"/>
          </a:xfrm>
          <a:prstGeom prst="rect">
            <a:avLst/>
          </a:prstGeom>
        </p:spPr>
        <p:txBody>
          <a:bodyPr wrap="square">
            <a:spAutoFit/>
          </a:bodyPr>
          <a:lstStyle/>
          <a:p>
            <a:pPr lvl="1"/>
            <a:r>
              <a:rPr lang="en-US" sz="2400" dirty="0"/>
              <a:t>BMAPs must be adopted within two years after initiation and must include detailed project, financial and water quality benefits information; five-year incremental milestones; and implementation plan designed with a target to achieve the </a:t>
            </a:r>
            <a:r>
              <a:rPr lang="en-US" sz="2400" dirty="0" err="1"/>
              <a:t>TMDL</a:t>
            </a:r>
            <a:r>
              <a:rPr lang="en-US" sz="2400" dirty="0"/>
              <a:t>* no more than 20 years after adoption (373.807(1)(b), F.S.).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2655212"/>
            <a:ext cx="4232826" cy="3170401"/>
          </a:xfrm>
          <a:prstGeom prst="rect">
            <a:avLst/>
          </a:prstGeom>
          <a:ln>
            <a:solidFill>
              <a:schemeClr val="tx1"/>
            </a:solidFill>
          </a:ln>
        </p:spPr>
      </p:pic>
      <p:sp>
        <p:nvSpPr>
          <p:cNvPr id="8" name="TextBox 7"/>
          <p:cNvSpPr txBox="1"/>
          <p:nvPr/>
        </p:nvSpPr>
        <p:spPr>
          <a:xfrm>
            <a:off x="4487130" y="6196481"/>
            <a:ext cx="3325091" cy="338554"/>
          </a:xfrm>
          <a:prstGeom prst="rect">
            <a:avLst/>
          </a:prstGeom>
          <a:noFill/>
        </p:spPr>
        <p:txBody>
          <a:bodyPr wrap="square" rtlCol="0">
            <a:spAutoFit/>
          </a:bodyPr>
          <a:lstStyle/>
          <a:p>
            <a:r>
              <a:rPr lang="en-US" sz="1600" i="1" dirty="0"/>
              <a:t>*</a:t>
            </a:r>
            <a:r>
              <a:rPr lang="en-US" sz="1600" i="1" dirty="0" err="1"/>
              <a:t>TMDL</a:t>
            </a:r>
            <a:r>
              <a:rPr lang="en-US" sz="1600" i="1" dirty="0"/>
              <a:t> = Total Maximum Daily Load</a:t>
            </a:r>
          </a:p>
        </p:txBody>
      </p:sp>
    </p:spTree>
    <p:extLst>
      <p:ext uri="{BB962C8B-B14F-4D97-AF65-F5344CB8AC3E}">
        <p14:creationId xmlns:p14="http://schemas.microsoft.com/office/powerpoint/2010/main" val="2777971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9369" y="-169472"/>
            <a:ext cx="8063103" cy="1325563"/>
          </a:xfrm>
        </p:spPr>
        <p:txBody>
          <a:bodyPr>
            <a:normAutofit/>
          </a:bodyPr>
          <a:lstStyle/>
          <a:p>
            <a:r>
              <a:rPr lang="en-US" sz="3600" b="0" dirty="0"/>
              <a:t>Florida Springs and Aquifer Protection Act (2016-1)</a:t>
            </a:r>
          </a:p>
        </p:txBody>
      </p:sp>
      <p:sp>
        <p:nvSpPr>
          <p:cNvPr id="3" name="Content Placeholder 2"/>
          <p:cNvSpPr>
            <a:spLocks noGrp="1"/>
          </p:cNvSpPr>
          <p:nvPr>
            <p:ph idx="1"/>
          </p:nvPr>
        </p:nvSpPr>
        <p:spPr>
          <a:xfrm>
            <a:off x="1080897" y="1302727"/>
            <a:ext cx="6883685" cy="5096158"/>
          </a:xfrm>
        </p:spPr>
        <p:txBody>
          <a:bodyPr>
            <a:normAutofit/>
          </a:bodyPr>
          <a:lstStyle/>
          <a:p>
            <a:pPr lvl="1"/>
            <a:r>
              <a:rPr lang="en-US" sz="2800" dirty="0"/>
              <a:t>Specifically the project list for the BMAP area must be:</a:t>
            </a:r>
          </a:p>
          <a:p>
            <a:pPr lvl="2"/>
            <a:r>
              <a:rPr lang="en-US" sz="2400" dirty="0"/>
              <a:t>Prioritized.</a:t>
            </a:r>
          </a:p>
          <a:p>
            <a:pPr lvl="2"/>
            <a:r>
              <a:rPr lang="en-US" sz="2400" dirty="0"/>
              <a:t>Include a planning level cost estimate and completion date.</a:t>
            </a:r>
          </a:p>
          <a:p>
            <a:pPr lvl="2"/>
            <a:r>
              <a:rPr lang="en-US" sz="2400" dirty="0"/>
              <a:t>Identify funding sources.</a:t>
            </a:r>
          </a:p>
          <a:p>
            <a:pPr lvl="2"/>
            <a:r>
              <a:rPr lang="en-US" sz="2400" dirty="0"/>
              <a:t>Identify point and nonpoint sources.</a:t>
            </a:r>
          </a:p>
          <a:p>
            <a:pPr lvl="2"/>
            <a:r>
              <a:rPr lang="en-US" sz="2400" dirty="0"/>
              <a:t>Implementation plan with TMDL achievement less than or equal to 20 years.</a:t>
            </a:r>
          </a:p>
          <a:p>
            <a:pPr lvl="2"/>
            <a:r>
              <a:rPr lang="en-US" sz="2400" dirty="0"/>
              <a:t>5-, 10- and 15-year schedules for planning and funding.</a:t>
            </a:r>
          </a:p>
          <a:p>
            <a:pPr lvl="1"/>
            <a:endParaRPr lang="en-US" dirty="0"/>
          </a:p>
          <a:p>
            <a:endParaRPr lang="en-US" dirty="0"/>
          </a:p>
        </p:txBody>
      </p:sp>
    </p:spTree>
    <p:extLst>
      <p:ext uri="{BB962C8B-B14F-4D97-AF65-F5344CB8AC3E}">
        <p14:creationId xmlns:p14="http://schemas.microsoft.com/office/powerpoint/2010/main" val="1020335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376" y="-151001"/>
            <a:ext cx="8063103" cy="1325563"/>
          </a:xfrm>
        </p:spPr>
        <p:txBody>
          <a:bodyPr>
            <a:normAutofit/>
          </a:bodyPr>
          <a:lstStyle/>
          <a:p>
            <a:r>
              <a:rPr lang="en-US" sz="3600" b="0" dirty="0"/>
              <a:t>Florida Springs and Aquifer Protection Act (2016-1)</a:t>
            </a:r>
          </a:p>
        </p:txBody>
      </p:sp>
      <p:sp>
        <p:nvSpPr>
          <p:cNvPr id="3" name="Content Placeholder 2"/>
          <p:cNvSpPr>
            <a:spLocks noGrp="1"/>
          </p:cNvSpPr>
          <p:nvPr>
            <p:ph idx="1"/>
          </p:nvPr>
        </p:nvSpPr>
        <p:spPr>
          <a:xfrm>
            <a:off x="75034" y="1239218"/>
            <a:ext cx="8938516" cy="4974690"/>
          </a:xfrm>
        </p:spPr>
        <p:txBody>
          <a:bodyPr>
            <a:noAutofit/>
          </a:bodyPr>
          <a:lstStyle/>
          <a:p>
            <a:pPr lvl="1"/>
            <a:r>
              <a:rPr lang="en-US" dirty="0">
                <a:solidFill>
                  <a:srgbClr val="0070C0"/>
                </a:solidFill>
              </a:rPr>
              <a:t>Specifically requires:</a:t>
            </a:r>
          </a:p>
          <a:p>
            <a:pPr lvl="2">
              <a:lnSpc>
                <a:spcPct val="100000"/>
              </a:lnSpc>
              <a:spcBef>
                <a:spcPts val="0"/>
              </a:spcBef>
            </a:pPr>
            <a:r>
              <a:rPr lang="en-US" dirty="0"/>
              <a:t>Identification of point sources and nonpoint source categories with estimated load allocations (</a:t>
            </a:r>
            <a:r>
              <a:rPr lang="en-US" b="1" u="sng" dirty="0"/>
              <a:t>NSILT</a:t>
            </a:r>
            <a:r>
              <a:rPr lang="en-US" dirty="0"/>
              <a:t>).</a:t>
            </a:r>
          </a:p>
          <a:p>
            <a:pPr lvl="2">
              <a:lnSpc>
                <a:spcPct val="100000"/>
              </a:lnSpc>
              <a:spcBef>
                <a:spcPts val="0"/>
              </a:spcBef>
            </a:pPr>
            <a:r>
              <a:rPr lang="en-US" dirty="0"/>
              <a:t>Fertilizer ordinance for all local governments.</a:t>
            </a:r>
          </a:p>
          <a:p>
            <a:pPr lvl="2">
              <a:lnSpc>
                <a:spcPct val="100000"/>
              </a:lnSpc>
              <a:spcBef>
                <a:spcPts val="0"/>
              </a:spcBef>
            </a:pPr>
            <a:r>
              <a:rPr lang="en-US" dirty="0"/>
              <a:t>Agricultural BMPs.</a:t>
            </a:r>
          </a:p>
          <a:p>
            <a:pPr lvl="1"/>
            <a:r>
              <a:rPr lang="en-US" dirty="0">
                <a:solidFill>
                  <a:srgbClr val="0070C0"/>
                </a:solidFill>
              </a:rPr>
              <a:t>Delineate within the priority focus area (</a:t>
            </a:r>
            <a:r>
              <a:rPr lang="en-US" b="1" u="sng" dirty="0">
                <a:solidFill>
                  <a:srgbClr val="0070C0"/>
                </a:solidFill>
              </a:rPr>
              <a:t>PFA</a:t>
            </a:r>
            <a:r>
              <a:rPr lang="en-US" dirty="0">
                <a:solidFill>
                  <a:srgbClr val="0070C0"/>
                </a:solidFill>
              </a:rPr>
              <a:t>):</a:t>
            </a:r>
          </a:p>
          <a:p>
            <a:pPr lvl="2">
              <a:lnSpc>
                <a:spcPct val="100000"/>
              </a:lnSpc>
              <a:spcBef>
                <a:spcPts val="0"/>
              </a:spcBef>
            </a:pPr>
            <a:r>
              <a:rPr lang="en-US" dirty="0"/>
              <a:t>List of projects.</a:t>
            </a:r>
          </a:p>
          <a:p>
            <a:pPr lvl="2">
              <a:lnSpc>
                <a:spcPct val="100000"/>
              </a:lnSpc>
              <a:spcBef>
                <a:spcPts val="0"/>
              </a:spcBef>
            </a:pPr>
            <a:r>
              <a:rPr lang="en-US" u="sng" dirty="0"/>
              <a:t>Create an onsite sewage treatment and disposal system (OSTDS) Remediation Plan if OSTDS loads are greater than or equal to 20 % of nitrogen load, or determined to be needed by DEP.</a:t>
            </a:r>
            <a:endParaRPr lang="en-US" sz="2400" dirty="0"/>
          </a:p>
          <a:p>
            <a:pPr lvl="1"/>
            <a:r>
              <a:rPr lang="en-US" dirty="0">
                <a:solidFill>
                  <a:srgbClr val="0070C0"/>
                </a:solidFill>
              </a:rPr>
              <a:t>Prohibits within a PFA:</a:t>
            </a:r>
          </a:p>
          <a:p>
            <a:pPr lvl="2">
              <a:lnSpc>
                <a:spcPct val="100000"/>
              </a:lnSpc>
              <a:spcBef>
                <a:spcPts val="0"/>
              </a:spcBef>
            </a:pPr>
            <a:r>
              <a:rPr lang="en-US" dirty="0"/>
              <a:t>Wastewater treatment facilities greater than 100,000 gallons per day (GPD), UNLESS advanced wastewater treatment (AWT) is used.</a:t>
            </a:r>
          </a:p>
          <a:p>
            <a:pPr lvl="2">
              <a:lnSpc>
                <a:spcPct val="100000"/>
              </a:lnSpc>
              <a:spcBef>
                <a:spcPts val="0"/>
              </a:spcBef>
            </a:pPr>
            <a:r>
              <a:rPr lang="en-US" dirty="0"/>
              <a:t>New OSTDS on less than one-acre lots. </a:t>
            </a:r>
          </a:p>
          <a:p>
            <a:pPr lvl="2">
              <a:lnSpc>
                <a:spcPct val="100000"/>
              </a:lnSpc>
              <a:spcBef>
                <a:spcPts val="0"/>
              </a:spcBef>
            </a:pPr>
            <a:r>
              <a:rPr lang="en-US" dirty="0"/>
              <a:t>Ban on land application of </a:t>
            </a:r>
            <a:r>
              <a:rPr lang="en-US" dirty="0" err="1"/>
              <a:t>biosolids</a:t>
            </a:r>
            <a:r>
              <a:rPr lang="en-US" dirty="0"/>
              <a:t>.</a:t>
            </a:r>
          </a:p>
          <a:p>
            <a:pPr lvl="2">
              <a:lnSpc>
                <a:spcPct val="100000"/>
              </a:lnSpc>
              <a:spcBef>
                <a:spcPts val="0"/>
              </a:spcBef>
            </a:pPr>
            <a:r>
              <a:rPr lang="en-US" dirty="0"/>
              <a:t>Hazardous waste facilities.</a:t>
            </a:r>
          </a:p>
          <a:p>
            <a:pPr lvl="2"/>
            <a:endParaRPr lang="en-US" dirty="0"/>
          </a:p>
          <a:p>
            <a:pPr lvl="1"/>
            <a:endParaRPr lang="en-US" dirty="0"/>
          </a:p>
          <a:p>
            <a:endParaRPr lang="en-US" dirty="0"/>
          </a:p>
        </p:txBody>
      </p:sp>
    </p:spTree>
    <p:extLst>
      <p:ext uri="{BB962C8B-B14F-4D97-AF65-F5344CB8AC3E}">
        <p14:creationId xmlns:p14="http://schemas.microsoft.com/office/powerpoint/2010/main" val="8378205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10237</TotalTime>
  <Words>4906</Words>
  <Application>Microsoft Office PowerPoint</Application>
  <PresentationFormat>On-screen Show (4:3)</PresentationFormat>
  <Paragraphs>766</Paragraphs>
  <Slides>64</Slides>
  <Notes>40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64</vt:i4>
      </vt:variant>
    </vt:vector>
  </HeadingPairs>
  <TitlesOfParts>
    <vt:vector size="74" baseType="lpstr">
      <vt:lpstr>Arial</vt:lpstr>
      <vt:lpstr>Arial Narrow</vt:lpstr>
      <vt:lpstr>Calibri</vt:lpstr>
      <vt:lpstr>Calibri Light</vt:lpstr>
      <vt:lpstr>Comic Sans MS</vt:lpstr>
      <vt:lpstr>NewCenturySchlbkLTStd-Roman</vt:lpstr>
      <vt:lpstr>Times New Roman</vt:lpstr>
      <vt:lpstr>Wingdings</vt:lpstr>
      <vt:lpstr>Office Theme</vt:lpstr>
      <vt:lpstr>Custom Design</vt:lpstr>
      <vt:lpstr>Suwannee River Basin Management Action Plan</vt:lpstr>
      <vt:lpstr>PowerPoint Presentation</vt:lpstr>
      <vt:lpstr>PowerPoint Presentation</vt:lpstr>
      <vt:lpstr>Water Quality Framework</vt:lpstr>
      <vt:lpstr> BMAP</vt:lpstr>
      <vt:lpstr>Regulatory Framework</vt:lpstr>
      <vt:lpstr>Florida Springs and Aquifer Protection Act (2016-1)</vt:lpstr>
      <vt:lpstr>Florida Springs and Aquifer Protection Act (2016-1)</vt:lpstr>
      <vt:lpstr>Florida Springs and Aquifer Protection Act (2016-1)</vt:lpstr>
      <vt:lpstr>PFA Requirements </vt:lpstr>
      <vt:lpstr>Suwannee Basin PFAs </vt:lpstr>
      <vt:lpstr>PFA Process</vt:lpstr>
      <vt:lpstr>PFA Process</vt:lpstr>
      <vt:lpstr>PFA Process</vt:lpstr>
      <vt:lpstr>PFA Process</vt:lpstr>
      <vt:lpstr>PFA Process</vt:lpstr>
      <vt:lpstr>PFA Process</vt:lpstr>
      <vt:lpstr>PFA Process</vt:lpstr>
      <vt:lpstr>PFA Process</vt:lpstr>
      <vt:lpstr>PFA Process</vt:lpstr>
      <vt:lpstr>PFA</vt:lpstr>
      <vt:lpstr>PFA</vt:lpstr>
      <vt:lpstr>PFA</vt:lpstr>
      <vt:lpstr>PowerPoint Presentation</vt:lpstr>
      <vt:lpstr>Nitrate-Impaired Spring Waters</vt:lpstr>
      <vt:lpstr>Nitrogen Source Inventory and Loading Tool</vt:lpstr>
      <vt:lpstr>PowerPoint Presentation</vt:lpstr>
      <vt:lpstr>PowerPoint Presentation</vt:lpstr>
      <vt:lpstr>PowerPoint Presentation</vt:lpstr>
      <vt:lpstr>PowerPoint Presentation</vt:lpstr>
      <vt:lpstr>PowerPoint Presentation</vt:lpstr>
      <vt:lpstr>Land 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Estimating Poultry Inputs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Withlacoochee River Nitrogen Reductions by Source</vt:lpstr>
      <vt:lpstr>PowerPoint Presentation</vt:lpstr>
      <vt:lpstr>Middle Suwannee River Nitrogen Reductions by Source</vt:lpstr>
      <vt:lpstr>PowerPoint Presentation</vt:lpstr>
      <vt:lpstr>Lower Suwannee River Nitrogen Reductions by Source (Fanning/Manatee)</vt:lpstr>
      <vt:lpstr>PFA and BMAP area</vt:lpstr>
      <vt:lpstr>Total Suwannee River BMAP Nitrogen Reductions by Source</vt:lpstr>
      <vt:lpstr>Source Category Needs  to meet 5-year Reductions</vt:lpstr>
      <vt:lpstr>Monitoring </vt:lpstr>
      <vt:lpstr>Basin Management Action Plan</vt:lpstr>
      <vt:lpstr>Basin Management Action Plan</vt:lpstr>
      <vt:lpstr>   Basin Management Action 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Kings Bay Crystal River BMAP Meeting Aug 2016</dc:title>
  <dc:creator>Terry Hansen</dc:creator>
  <cp:keywords>Springs Coast;March 3 2017</cp:keywords>
  <cp:lastModifiedBy>Hansen, Terry</cp:lastModifiedBy>
  <cp:revision>478</cp:revision>
  <cp:lastPrinted>2017-04-11T17:53:20Z</cp:lastPrinted>
  <dcterms:created xsi:type="dcterms:W3CDTF">2015-05-19T17:22:51Z</dcterms:created>
  <dcterms:modified xsi:type="dcterms:W3CDTF">2017-04-14T10:51:12Z</dcterms:modified>
</cp:coreProperties>
</file>