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ms-office.legacyDiagramTex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3.bin" ContentType="application/vnd.openxmlformats-officedocument.oleObject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legacyDocTextInfo.bin" ContentType="application/vnd.ms-office.legacyDocTextInf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8"/>
  </p:notesMasterIdLst>
  <p:sldIdLst>
    <p:sldId id="259" r:id="rId3"/>
    <p:sldId id="263" r:id="rId4"/>
    <p:sldId id="306" r:id="rId5"/>
    <p:sldId id="262" r:id="rId6"/>
    <p:sldId id="269" r:id="rId7"/>
    <p:sldId id="309" r:id="rId8"/>
    <p:sldId id="310" r:id="rId9"/>
    <p:sldId id="313" r:id="rId10"/>
    <p:sldId id="275" r:id="rId11"/>
    <p:sldId id="279" r:id="rId12"/>
    <p:sldId id="299" r:id="rId13"/>
    <p:sldId id="282" r:id="rId14"/>
    <p:sldId id="303" r:id="rId15"/>
    <p:sldId id="291" r:id="rId16"/>
    <p:sldId id="304" r:id="rId17"/>
    <p:sldId id="314" r:id="rId18"/>
    <p:sldId id="323" r:id="rId19"/>
    <p:sldId id="321" r:id="rId20"/>
    <p:sldId id="324" r:id="rId21"/>
    <p:sldId id="327" r:id="rId22"/>
    <p:sldId id="331" r:id="rId23"/>
    <p:sldId id="333" r:id="rId24"/>
    <p:sldId id="332" r:id="rId25"/>
    <p:sldId id="325" r:id="rId26"/>
    <p:sldId id="334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CCFF"/>
    <a:srgbClr val="FFFFCC"/>
    <a:srgbClr val="FFFF99"/>
    <a:srgbClr val="FF9966"/>
    <a:srgbClr val="CCECFF"/>
    <a:srgbClr val="996633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556" autoAdjust="0"/>
    <p:restoredTop sz="86168" autoAdjust="0"/>
  </p:normalViewPr>
  <p:slideViewPr>
    <p:cSldViewPr>
      <p:cViewPr>
        <p:scale>
          <a:sx n="60" d="100"/>
          <a:sy n="60" d="100"/>
        </p:scale>
        <p:origin x="-1290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438"/>
    </p:cViewPr>
  </p:sorterViewPr>
  <p:notesViewPr>
    <p:cSldViewPr>
      <p:cViewPr varScale="1">
        <p:scale>
          <a:sx n="79" d="100"/>
          <a:sy n="79" d="100"/>
        </p:scale>
        <p:origin x="-1998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06/relationships/legacyDocTextInfo" Target="legacyDocTextInfo.bin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1F29E9-5CC6-447E-BE87-4440EB2692E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D425DE-4AC8-4B00-8E1D-5DA9E19FB1E5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06DE12-E788-46DB-BBD1-25C292804C88}" type="slidenum">
              <a:rPr lang="en-US"/>
              <a:pPr/>
              <a:t>12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This slide may not be necessary, depending on time limitations. 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A23F3-A634-4A55-9F56-75300BDB37E8}" type="slidenum">
              <a:rPr lang="en-US"/>
              <a:pPr/>
              <a:t>13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A0163F-7A2D-4B61-8856-1CDA5B680D94}" type="slidenum">
              <a:rPr lang="en-US"/>
              <a:pPr/>
              <a:t>14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 need to go through the details.  </a:t>
            </a:r>
          </a:p>
          <a:p>
            <a:r>
              <a:rPr lang="en-US"/>
              <a:t>PURPOSE OF SLIDE – Emphasize the need for ongoing, consistent, and intense involvement by an informed City representative.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1669"/>
            <a:fld id="{B9C529BC-C76A-447F-8B39-A0418DE3F318}" type="slidenum">
              <a:rPr lang="en-US" smtClean="0"/>
              <a:pPr defTabSz="921669"/>
              <a:t>21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Red outline is Santa Fe River basin BMAP area.  Red diagonal line shows current estimated location of </a:t>
            </a:r>
            <a:r>
              <a:rPr lang="en-US" baseline="0" dirty="0" smtClean="0"/>
              <a:t>the potentiometric divide between SRWMD &amp; SJRWMD.  It has moved west and is indicating a loss of water resource for the SRWMD.</a:t>
            </a:r>
          </a:p>
          <a:p>
            <a:r>
              <a:rPr lang="en-US" baseline="0" dirty="0" smtClean="0"/>
              <a:t>Ag land use by GIS indicated with existing NOIs overlain.</a:t>
            </a:r>
            <a:endParaRPr lang="en-US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69"/>
            <a:fld id="{03DF3F60-F585-49A5-AF98-C64A5868C6BC}" type="slidenum">
              <a:rPr lang="en-US" smtClean="0"/>
              <a:pPr defTabSz="912869"/>
              <a:t>23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ACEC26-476B-4FF8-AE59-CFA4367FC397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Restoration of “unhealthy” waterbodies, not protection of those that are healthy (other programs such as FL Forever)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A7613A-2FD3-4F4C-84BE-7E8C6E868AE7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265FE-4581-4F00-9FAF-98F2AE571A13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063552-FFF9-4E71-B301-DE97B844A35A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Emphasize that local information is used from the very beginning of the TMDL process.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BBB8A6-19F2-4F09-9303-15AC126EBDA8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22D0D3-8421-4E5D-8F10-296208FC12D2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67C87-34F7-4B18-A0F9-ED2AC1732758}" type="slidenum">
              <a:rPr lang="en-US"/>
              <a:pPr/>
              <a:t>10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0A9920-FDB6-4ED3-9771-BF7AA6FACDB3}" type="slidenum">
              <a:rPr lang="en-US"/>
              <a:pPr/>
              <a:t>11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80AF0-48B4-4933-8A7F-74BDCFAAF7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813DC-33EA-47E7-A5F6-CB8DCCAD45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0643A-C648-4F41-AC53-0209A9449A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434CD3-F52C-4678-9202-EFB450DF90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rgbClr val="A0CDC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24" descr="Newsprint"/>
          <p:cNvSpPr>
            <a:spLocks noChangeArrowheads="1"/>
          </p:cNvSpPr>
          <p:nvPr/>
        </p:nvSpPr>
        <p:spPr bwMode="auto">
          <a:xfrm>
            <a:off x="914400" y="0"/>
            <a:ext cx="8229600" cy="1295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0CDCF">
                  <a:alpha val="78000"/>
                </a:srgbClr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Picture 22" descr="bott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1752600" y="320675"/>
            <a:ext cx="5791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i="1">
                <a:solidFill>
                  <a:schemeClr val="tx2"/>
                </a:solidFill>
                <a:latin typeface="Book Antiqua" pitchFamily="18" charset="0"/>
              </a:rPr>
              <a:t>Florida Department of                        Environmental Protection</a:t>
            </a:r>
          </a:p>
        </p:txBody>
      </p:sp>
      <p:pic>
        <p:nvPicPr>
          <p:cNvPr id="8" name="Picture 29" descr="DEP_2clr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590800" y="2057400"/>
            <a:ext cx="5943600" cy="1447800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038600"/>
            <a:ext cx="5867400" cy="12954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05400" y="57912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19E42-F1C4-43D5-8726-DC47EA776E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914400"/>
            <a:ext cx="1884362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914400"/>
            <a:ext cx="5503863" cy="5105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434CD3-F52C-4678-9202-EFB450DF90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D0256-14EA-45B5-B6EC-83AA7D25F8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E78F8-AF9C-4F7E-98A0-48F920D7C7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7178F-B71C-4784-BC02-27A5ED0577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F73F6-AB1E-48FA-A6B8-D144E481BD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639D4-6184-42C8-8F0E-FE59E4F3E2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9849F-E52E-4EA2-8BBF-282B770CAB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A1458-8176-4F45-90A6-3882760230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EC66D4-BE19-4990-998B-8F8999A216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14400"/>
            <a:ext cx="731361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905000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2600" y="60960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1">
                <a:solidFill>
                  <a:schemeClr val="hlink"/>
                </a:solidFill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1029" name="Picture 18" descr="bottom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81775"/>
            <a:ext cx="9144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1295400" y="1600200"/>
            <a:ext cx="7924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1" name="Picture 24" descr="header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5" descr="DEP_2clr_sm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8600" y="59436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ern Hamm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35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3" descr="DepLogo_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5908675"/>
            <a:ext cx="12954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Rot="1" noChangeArrowheads="1"/>
          </p:cNvSpPr>
          <p:nvPr/>
        </p:nvSpPr>
        <p:spPr bwMode="auto">
          <a:xfrm>
            <a:off x="381000" y="22098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5400" b="1" dirty="0"/>
              <a:t>Florida’s Total Maximum Daily Load (TMDL) Program</a:t>
            </a:r>
          </a:p>
        </p:txBody>
      </p:sp>
      <p:sp>
        <p:nvSpPr>
          <p:cNvPr id="5125" name="Rectangle 5"/>
          <p:cNvSpPr>
            <a:spLocks noRot="1" noChangeArrowheads="1"/>
          </p:cNvSpPr>
          <p:nvPr/>
        </p:nvSpPr>
        <p:spPr bwMode="auto">
          <a:xfrm>
            <a:off x="457200" y="47244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04800" y="974725"/>
            <a:ext cx="8763000" cy="57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4000" dirty="0">
                <a:latin typeface="Arial Black" pitchFamily="34" charset="0"/>
              </a:rPr>
              <a:t>What’s in a BMAP?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-457200" y="1174111"/>
            <a:ext cx="9144000" cy="560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  <a:buFontTx/>
              <a:buChar char="•"/>
            </a:pPr>
            <a:endParaRPr lang="en-US" sz="24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</a:pPr>
            <a:endParaRPr lang="en-US" sz="10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Refined </a:t>
            </a: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source identification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Detailed allocations by entity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Restoration projects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Monitoring (water quality &amp; projects)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Commitments: funding &amp; </a:t>
            </a: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implementation timelines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</a:pPr>
            <a:endParaRPr lang="en-US" sz="2800" dirty="0">
              <a:cs typeface="Times New Roman" pitchFamily="18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0" y="381000"/>
            <a:ext cx="7696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616" name="Group 16"/>
          <p:cNvGrpSpPr>
            <a:grpSpLocks/>
          </p:cNvGrpSpPr>
          <p:nvPr/>
        </p:nvGrpSpPr>
        <p:grpSpPr bwMode="auto">
          <a:xfrm>
            <a:off x="6248400" y="2438400"/>
            <a:ext cx="2971800" cy="2819400"/>
            <a:chOff x="3936" y="1344"/>
            <a:chExt cx="1872" cy="1776"/>
          </a:xfrm>
        </p:grpSpPr>
        <p:sp>
          <p:nvSpPr>
            <p:cNvPr id="25607" name="Oval 7"/>
            <p:cNvSpPr>
              <a:spLocks noChangeArrowheads="1"/>
            </p:cNvSpPr>
            <p:nvPr/>
          </p:nvSpPr>
          <p:spPr bwMode="auto">
            <a:xfrm>
              <a:off x="4313" y="2020"/>
              <a:ext cx="1112" cy="1100"/>
            </a:xfrm>
            <a:prstGeom prst="ellipse">
              <a:avLst/>
            </a:prstGeom>
            <a:solidFill>
              <a:srgbClr val="FF99CC">
                <a:alpha val="50000"/>
              </a:srgb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6" name="Oval 6"/>
            <p:cNvSpPr>
              <a:spLocks noChangeArrowheads="1"/>
            </p:cNvSpPr>
            <p:nvPr/>
          </p:nvSpPr>
          <p:spPr bwMode="auto">
            <a:xfrm>
              <a:off x="3971" y="1344"/>
              <a:ext cx="1112" cy="1100"/>
            </a:xfrm>
            <a:prstGeom prst="ellipse">
              <a:avLst/>
            </a:prstGeom>
            <a:solidFill>
              <a:srgbClr val="FF99CC">
                <a:alpha val="50000"/>
              </a:srgb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Oval 8"/>
            <p:cNvSpPr>
              <a:spLocks noChangeArrowheads="1"/>
            </p:cNvSpPr>
            <p:nvPr/>
          </p:nvSpPr>
          <p:spPr bwMode="auto">
            <a:xfrm>
              <a:off x="4608" y="1344"/>
              <a:ext cx="1112" cy="1100"/>
            </a:xfrm>
            <a:prstGeom prst="ellipse">
              <a:avLst/>
            </a:prstGeom>
            <a:solidFill>
              <a:srgbClr val="FF99CC">
                <a:alpha val="50000"/>
              </a:srgb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Text Box 9"/>
            <p:cNvSpPr txBox="1">
              <a:spLocks noChangeArrowheads="1"/>
            </p:cNvSpPr>
            <p:nvPr/>
          </p:nvSpPr>
          <p:spPr bwMode="auto">
            <a:xfrm>
              <a:off x="4395" y="2496"/>
              <a:ext cx="941" cy="33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400" i="1">
                  <a:latin typeface="Trebuchet MS" pitchFamily="34" charset="0"/>
                </a:rPr>
                <a:t>Projects &amp; Funding</a:t>
              </a:r>
            </a:p>
          </p:txBody>
        </p:sp>
        <p:sp>
          <p:nvSpPr>
            <p:cNvPr id="25611" name="Text Box 11"/>
            <p:cNvSpPr txBox="1">
              <a:spLocks noChangeArrowheads="1"/>
            </p:cNvSpPr>
            <p:nvPr/>
          </p:nvSpPr>
          <p:spPr bwMode="auto">
            <a:xfrm>
              <a:off x="3936" y="1731"/>
              <a:ext cx="742" cy="33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400" i="1">
                  <a:latin typeface="Trebuchet MS" pitchFamily="34" charset="0"/>
                </a:rPr>
                <a:t>People</a:t>
              </a:r>
            </a:p>
            <a:p>
              <a:pPr algn="ctr" eaLnBrk="0" hangingPunct="0"/>
              <a:endParaRPr lang="en-US" i="1">
                <a:latin typeface="Trebuchet MS" pitchFamily="34" charset="0"/>
              </a:endParaRPr>
            </a:p>
          </p:txBody>
        </p:sp>
        <p:sp>
          <p:nvSpPr>
            <p:cNvPr id="25612" name="Text Box 12"/>
            <p:cNvSpPr txBox="1">
              <a:spLocks noChangeArrowheads="1"/>
            </p:cNvSpPr>
            <p:nvPr/>
          </p:nvSpPr>
          <p:spPr bwMode="auto">
            <a:xfrm>
              <a:off x="4656" y="2016"/>
              <a:ext cx="513" cy="33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400" i="1">
                  <a:latin typeface="Trebuchet MS" pitchFamily="34" charset="0"/>
                </a:rPr>
                <a:t>BMAP</a:t>
              </a:r>
            </a:p>
          </p:txBody>
        </p: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4992" y="1694"/>
              <a:ext cx="816" cy="33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400" i="1">
                  <a:latin typeface="Trebuchet MS" pitchFamily="34" charset="0"/>
                </a:rPr>
                <a:t>Data &amp; Information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152400" y="822325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dirty="0">
                <a:latin typeface="Arial Black" pitchFamily="34" charset="0"/>
              </a:rPr>
              <a:t>Building a BMAP</a:t>
            </a:r>
            <a:r>
              <a:rPr lang="en-US" sz="4000" dirty="0">
                <a:latin typeface="Century Gothic" pitchFamily="34" charset="0"/>
              </a:rPr>
              <a:t> 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609600" y="1760266"/>
            <a:ext cx="7696200" cy="67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70000"/>
              </a:lnSpc>
              <a:spcBef>
                <a:spcPct val="70000"/>
              </a:spcBef>
            </a:pPr>
            <a:r>
              <a:rPr lang="en-US" dirty="0">
                <a:cs typeface="Times New Roman" pitchFamily="18" charset="0"/>
              </a:rPr>
              <a:t>Technical Work </a:t>
            </a:r>
          </a:p>
          <a:p>
            <a:pPr marL="342900" indent="-342900" eaLnBrk="0" hangingPunct="0">
              <a:lnSpc>
                <a:spcPct val="70000"/>
              </a:lnSpc>
              <a:spcBef>
                <a:spcPct val="70000"/>
              </a:spcBef>
            </a:pPr>
            <a:r>
              <a:rPr lang="en-US" dirty="0">
                <a:solidFill>
                  <a:srgbClr val="DDDDDD"/>
                </a:solidFill>
                <a:cs typeface="Times New Roman" pitchFamily="18" charset="0"/>
              </a:rPr>
              <a:t>(refine TMDL information, detailed source identification)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219200" y="2928170"/>
            <a:ext cx="8442325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70000"/>
              </a:spcBef>
            </a:pPr>
            <a:r>
              <a:rPr lang="en-US" dirty="0"/>
              <a:t>Define Responsibility for Pollutant </a:t>
            </a:r>
            <a:r>
              <a:rPr lang="en-US" dirty="0" smtClean="0"/>
              <a:t>Reductions </a:t>
            </a:r>
            <a:r>
              <a:rPr lang="en-US" dirty="0" smtClean="0">
                <a:solidFill>
                  <a:srgbClr val="DDDDDD"/>
                </a:solidFill>
              </a:rPr>
              <a:t>(allocations</a:t>
            </a:r>
            <a:r>
              <a:rPr lang="en-US" dirty="0">
                <a:solidFill>
                  <a:srgbClr val="DDDDDD"/>
                </a:solidFill>
              </a:rPr>
              <a:t>) 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828800" y="3877169"/>
            <a:ext cx="7162800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30000"/>
              </a:spcBef>
            </a:pPr>
            <a:r>
              <a:rPr lang="en-US" dirty="0"/>
              <a:t>Integrate Other Factors </a:t>
            </a:r>
          </a:p>
          <a:p>
            <a:pPr eaLnBrk="0" hangingPunct="0">
              <a:lnSpc>
                <a:spcPct val="80000"/>
              </a:lnSpc>
              <a:spcBef>
                <a:spcPct val="30000"/>
              </a:spcBef>
            </a:pPr>
            <a:r>
              <a:rPr lang="en-US" dirty="0">
                <a:solidFill>
                  <a:srgbClr val="DDDDDD"/>
                </a:solidFill>
              </a:rPr>
              <a:t>(e.g. project feasibility, funding)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752600" y="5137970"/>
            <a:ext cx="7848600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70000"/>
              </a:spcBef>
            </a:pPr>
            <a:r>
              <a:rPr lang="en-US" dirty="0"/>
              <a:t>Evaluate Existing and Identify New Projects </a:t>
            </a:r>
          </a:p>
          <a:p>
            <a:pPr eaLnBrk="0" hangingPunct="0">
              <a:lnSpc>
                <a:spcPct val="80000"/>
              </a:lnSpc>
              <a:spcBef>
                <a:spcPct val="70000"/>
              </a:spcBef>
            </a:pPr>
            <a:r>
              <a:rPr lang="en-US" dirty="0">
                <a:solidFill>
                  <a:srgbClr val="DDDDDD"/>
                </a:solidFill>
              </a:rPr>
              <a:t>(pollutant reduction benefits, funding, &amp; timelines)</a:t>
            </a:r>
          </a:p>
        </p:txBody>
      </p:sp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3657600" y="3352800"/>
            <a:ext cx="5334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45" name="AutoShape 9"/>
          <p:cNvSpPr>
            <a:spLocks noChangeArrowheads="1"/>
          </p:cNvSpPr>
          <p:nvPr/>
        </p:nvSpPr>
        <p:spPr bwMode="auto">
          <a:xfrm>
            <a:off x="4724400" y="4572000"/>
            <a:ext cx="5334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46" name="AutoShape 10"/>
          <p:cNvSpPr>
            <a:spLocks noChangeArrowheads="1"/>
          </p:cNvSpPr>
          <p:nvPr/>
        </p:nvSpPr>
        <p:spPr bwMode="auto">
          <a:xfrm>
            <a:off x="2743200" y="2438400"/>
            <a:ext cx="5334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2209800" y="6372225"/>
            <a:ext cx="79248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70000"/>
              </a:spcBef>
            </a:pPr>
            <a:r>
              <a:rPr lang="en-US" dirty="0"/>
              <a:t>Monitoring &amp; Adaptive Management</a:t>
            </a:r>
          </a:p>
        </p:txBody>
      </p:sp>
      <p:sp>
        <p:nvSpPr>
          <p:cNvPr id="65548" name="AutoShape 12"/>
          <p:cNvSpPr>
            <a:spLocks noChangeArrowheads="1"/>
          </p:cNvSpPr>
          <p:nvPr/>
        </p:nvSpPr>
        <p:spPr bwMode="auto">
          <a:xfrm>
            <a:off x="5486400" y="5867400"/>
            <a:ext cx="5334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-457200" y="3200400"/>
          <a:ext cx="5410200" cy="3597275"/>
        </p:xfrm>
        <a:graphic>
          <a:graphicData uri="http://schemas.openxmlformats.org/presentationml/2006/ole">
            <p:oleObj spid="_x0000_s32770" name="Chart" r:id="rId4" imgW="6096000" imgH="4048049" progId="MSGraph.Chart.8">
              <p:embed followColorScheme="full"/>
            </p:oleObj>
          </a:graphicData>
        </a:graphic>
      </p:graphicFrame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914400" y="3810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52400" y="7620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1" dirty="0"/>
              <a:t>Defined Responsibilities </a:t>
            </a:r>
            <a:r>
              <a:rPr lang="en-US" sz="2800" b="1" dirty="0"/>
              <a:t>(Allocations)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6200" y="1585913"/>
            <a:ext cx="32004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1" dirty="0">
                <a:solidFill>
                  <a:schemeClr val="tx2"/>
                </a:solidFill>
              </a:rPr>
              <a:t>TMDL</a:t>
            </a:r>
          </a:p>
          <a:p>
            <a:pPr eaLnBrk="0" hangingPunct="0">
              <a:spcBef>
                <a:spcPct val="50000"/>
              </a:spcBef>
            </a:pPr>
            <a:r>
              <a:rPr lang="en-US" sz="1400" b="1" dirty="0">
                <a:solidFill>
                  <a:schemeClr val="tx2"/>
                </a:solidFill>
              </a:rPr>
              <a:t>Same categories in every TMDL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648200" y="1524000"/>
            <a:ext cx="4495800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1" dirty="0">
                <a:solidFill>
                  <a:schemeClr val="tx2"/>
                </a:solidFill>
              </a:rPr>
              <a:t>BMAP</a:t>
            </a:r>
          </a:p>
          <a:p>
            <a:pPr eaLnBrk="0" hangingPunct="0">
              <a:spcBef>
                <a:spcPct val="50000"/>
              </a:spcBef>
            </a:pPr>
            <a:r>
              <a:rPr lang="en-US" sz="1400" b="1" dirty="0">
                <a:solidFill>
                  <a:schemeClr val="tx2"/>
                </a:solidFill>
              </a:rPr>
              <a:t>Varies widely among BMAPs to meet stakeholder needs &amp; watershed characteristics</a:t>
            </a:r>
          </a:p>
        </p:txBody>
      </p:sp>
      <p:graphicFrame>
        <p:nvGraphicFramePr>
          <p:cNvPr id="32778" name="Object 10"/>
          <p:cNvGraphicFramePr>
            <a:graphicFrameLocks noChangeAspect="1"/>
          </p:cNvGraphicFramePr>
          <p:nvPr/>
        </p:nvGraphicFramePr>
        <p:xfrm>
          <a:off x="3987800" y="2857500"/>
          <a:ext cx="5765800" cy="4457700"/>
        </p:xfrm>
        <a:graphic>
          <a:graphicData uri="http://schemas.openxmlformats.org/presentationml/2006/ole">
            <p:oleObj spid="_x0000_s32778" name="Chart" r:id="rId5" imgW="6086551" imgH="4705502" progId="MSGraph.Chart.8">
              <p:embed followColorScheme="full"/>
            </p:oleObj>
          </a:graphicData>
        </a:graphic>
      </p:graphicFrame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4267200" y="1828800"/>
            <a:ext cx="0" cy="480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3058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solidFill>
                  <a:schemeClr val="tx2"/>
                </a:solidFill>
              </a:rPr>
              <a:t>BMAPs are enforceable </a:t>
            </a:r>
            <a:r>
              <a:rPr lang="en-US" sz="2800" b="1" dirty="0" smtClean="0">
                <a:solidFill>
                  <a:schemeClr val="tx2"/>
                </a:solidFill>
              </a:rPr>
              <a:t>through: </a:t>
            </a:r>
            <a:endParaRPr lang="en-US" sz="2800" b="1" dirty="0">
              <a:solidFill>
                <a:schemeClr val="tx2"/>
              </a:solidFill>
            </a:endParaRPr>
          </a:p>
          <a:p>
            <a:r>
              <a:rPr lang="en-US" sz="2800" b="1" dirty="0">
                <a:solidFill>
                  <a:schemeClr val="accent1"/>
                </a:solidFill>
              </a:rPr>
              <a:t>NPDES wastewater permits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NPDES municipal stormwater (MS4) </a:t>
            </a:r>
            <a:r>
              <a:rPr lang="en-US" sz="2800" b="1" dirty="0" smtClean="0">
                <a:solidFill>
                  <a:schemeClr val="accent1"/>
                </a:solidFill>
              </a:rPr>
              <a:t>permits</a:t>
            </a:r>
          </a:p>
          <a:p>
            <a:r>
              <a:rPr lang="en-US" sz="2800" b="1" dirty="0" smtClean="0">
                <a:solidFill>
                  <a:schemeClr val="accent1"/>
                </a:solidFill>
              </a:rPr>
              <a:t>Adopted BMAP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04800" y="974725"/>
            <a:ext cx="8763000" cy="57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4000" dirty="0">
                <a:latin typeface="Arial Black" pitchFamily="34" charset="0"/>
              </a:rPr>
              <a:t>BMAPs &amp; Regulatory Links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4" name="Line 74"/>
          <p:cNvSpPr>
            <a:spLocks noChangeShapeType="1"/>
          </p:cNvSpPr>
          <p:nvPr/>
        </p:nvSpPr>
        <p:spPr bwMode="auto">
          <a:xfrm>
            <a:off x="76200" y="6324600"/>
            <a:ext cx="4419600" cy="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67" name="Rectangle 67"/>
          <p:cNvSpPr>
            <a:spLocks noChangeArrowheads="1"/>
          </p:cNvSpPr>
          <p:nvPr/>
        </p:nvSpPr>
        <p:spPr bwMode="auto">
          <a:xfrm>
            <a:off x="6705600" y="5638800"/>
            <a:ext cx="2362200" cy="1066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5345113" y="4419600"/>
            <a:ext cx="1728787" cy="909638"/>
          </a:xfrm>
          <a:prstGeom prst="foldedCorner">
            <a:avLst>
              <a:gd name="adj" fmla="val 18255"/>
            </a:avLst>
          </a:prstGeom>
          <a:solidFill>
            <a:srgbClr val="CCFFFF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4873625" y="5029200"/>
            <a:ext cx="533400" cy="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6154738" y="3581400"/>
            <a:ext cx="14287" cy="8382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426075" y="4495800"/>
            <a:ext cx="16462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Allocation of Required Pollutant Load Reductions</a:t>
            </a:r>
            <a:endParaRPr lang="en-US" sz="1400">
              <a:latin typeface="Arial Narrow" pitchFamily="34" charset="0"/>
            </a:endParaRPr>
          </a:p>
        </p:txBody>
      </p:sp>
      <p:grpSp>
        <p:nvGrpSpPr>
          <p:cNvPr id="51208" name="Group 8"/>
          <p:cNvGrpSpPr>
            <a:grpSpLocks/>
          </p:cNvGrpSpPr>
          <p:nvPr/>
        </p:nvGrpSpPr>
        <p:grpSpPr bwMode="auto">
          <a:xfrm>
            <a:off x="7620000" y="4419600"/>
            <a:ext cx="1371600" cy="842963"/>
            <a:chOff x="4983" y="3251"/>
            <a:chExt cx="675" cy="531"/>
          </a:xfrm>
        </p:grpSpPr>
        <p:sp>
          <p:nvSpPr>
            <p:cNvPr id="51209" name="AutoShape 9"/>
            <p:cNvSpPr>
              <a:spLocks noChangeArrowheads="1"/>
            </p:cNvSpPr>
            <p:nvPr/>
          </p:nvSpPr>
          <p:spPr bwMode="auto">
            <a:xfrm>
              <a:off x="5088" y="3444"/>
              <a:ext cx="570" cy="236"/>
            </a:xfrm>
            <a:prstGeom prst="foldedCorner">
              <a:avLst>
                <a:gd name="adj" fmla="val 12500"/>
              </a:avLst>
            </a:pr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0" name="AutoShape 10"/>
            <p:cNvSpPr>
              <a:spLocks noChangeArrowheads="1"/>
            </p:cNvSpPr>
            <p:nvPr/>
          </p:nvSpPr>
          <p:spPr bwMode="auto">
            <a:xfrm>
              <a:off x="5064" y="3396"/>
              <a:ext cx="570" cy="236"/>
            </a:xfrm>
            <a:prstGeom prst="foldedCorner">
              <a:avLst>
                <a:gd name="adj" fmla="val 12500"/>
              </a:avLst>
            </a:pr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1" name="AutoShape 11"/>
            <p:cNvSpPr>
              <a:spLocks noChangeArrowheads="1"/>
            </p:cNvSpPr>
            <p:nvPr/>
          </p:nvSpPr>
          <p:spPr bwMode="auto">
            <a:xfrm>
              <a:off x="5034" y="3347"/>
              <a:ext cx="570" cy="236"/>
            </a:xfrm>
            <a:prstGeom prst="foldedCorner">
              <a:avLst>
                <a:gd name="adj" fmla="val 12500"/>
              </a:avLst>
            </a:pr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2" name="AutoShape 12"/>
            <p:cNvSpPr>
              <a:spLocks noChangeArrowheads="1"/>
            </p:cNvSpPr>
            <p:nvPr/>
          </p:nvSpPr>
          <p:spPr bwMode="auto">
            <a:xfrm>
              <a:off x="5002" y="3296"/>
              <a:ext cx="570" cy="236"/>
            </a:xfrm>
            <a:prstGeom prst="foldedCorner">
              <a:avLst>
                <a:gd name="adj" fmla="val 12500"/>
              </a:avLst>
            </a:pr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3" name="AutoShape 13"/>
            <p:cNvSpPr>
              <a:spLocks noChangeArrowheads="1"/>
            </p:cNvSpPr>
            <p:nvPr/>
          </p:nvSpPr>
          <p:spPr bwMode="auto">
            <a:xfrm>
              <a:off x="4983" y="3251"/>
              <a:ext cx="569" cy="236"/>
            </a:xfrm>
            <a:prstGeom prst="foldedCorner">
              <a:avLst>
                <a:gd name="adj" fmla="val 12500"/>
              </a:avLst>
            </a:pr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4" name="Text Box 14"/>
            <p:cNvSpPr txBox="1">
              <a:spLocks noChangeArrowheads="1"/>
            </p:cNvSpPr>
            <p:nvPr/>
          </p:nvSpPr>
          <p:spPr bwMode="auto">
            <a:xfrm>
              <a:off x="4992" y="3264"/>
              <a:ext cx="477" cy="518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chemeClr val="bg2"/>
                  </a:solidFill>
                  <a:latin typeface="Arial Narrow" pitchFamily="34" charset="0"/>
                </a:rPr>
                <a:t>Permitted/ Non-Permitted Entities</a:t>
              </a:r>
            </a:p>
          </p:txBody>
        </p:sp>
      </p:grp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2740025" y="4802188"/>
            <a:ext cx="2139950" cy="841375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2816225" y="4948238"/>
            <a:ext cx="1970088" cy="5175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Stakeholder Allocation Negotiation Process</a:t>
            </a:r>
            <a:endParaRPr lang="en-US" sz="1200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2740025" y="2057400"/>
            <a:ext cx="213995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2816225" y="2146300"/>
            <a:ext cx="1978025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BMAP Development</a:t>
            </a:r>
          </a:p>
          <a:p>
            <a:pPr algn="ctr">
              <a:lnSpc>
                <a:spcPct val="90000"/>
              </a:lnSpc>
            </a:pPr>
            <a:endParaRPr lang="en-US" sz="1400" b="1">
              <a:solidFill>
                <a:schemeClr val="bg2"/>
              </a:solidFill>
              <a:latin typeface="Arial Narrow" pitchFamily="34" charset="0"/>
            </a:endParaRP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Loads by entity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Required reductions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Potential projects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Project commitments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Funding commitments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Future growth considerations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Other factors</a:t>
            </a:r>
          </a:p>
        </p:txBody>
      </p:sp>
      <p:sp>
        <p:nvSpPr>
          <p:cNvPr id="51231" name="Line 31"/>
          <p:cNvSpPr>
            <a:spLocks noChangeShapeType="1"/>
          </p:cNvSpPr>
          <p:nvPr/>
        </p:nvSpPr>
        <p:spPr bwMode="auto">
          <a:xfrm>
            <a:off x="2217738" y="4957763"/>
            <a:ext cx="522287" cy="4762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4" name="Rectangle 34"/>
          <p:cNvSpPr>
            <a:spLocks noChangeArrowheads="1"/>
          </p:cNvSpPr>
          <p:nvPr/>
        </p:nvSpPr>
        <p:spPr bwMode="auto">
          <a:xfrm>
            <a:off x="454025" y="2443163"/>
            <a:ext cx="1828800" cy="1828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7" name="AutoShape 37"/>
          <p:cNvSpPr>
            <a:spLocks noChangeArrowheads="1"/>
          </p:cNvSpPr>
          <p:nvPr/>
        </p:nvSpPr>
        <p:spPr bwMode="auto">
          <a:xfrm>
            <a:off x="530225" y="4729163"/>
            <a:ext cx="1728788" cy="450850"/>
          </a:xfrm>
          <a:prstGeom prst="foldedCorner">
            <a:avLst>
              <a:gd name="adj" fmla="val 18255"/>
            </a:avLst>
          </a:prstGeom>
          <a:solidFill>
            <a:srgbClr val="CCFFFF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8" name="Text Box 38"/>
          <p:cNvSpPr txBox="1">
            <a:spLocks noChangeArrowheads="1"/>
          </p:cNvSpPr>
          <p:nvPr/>
        </p:nvSpPr>
        <p:spPr bwMode="auto">
          <a:xfrm>
            <a:off x="530225" y="4729163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chemeClr val="bg2"/>
                </a:solidFill>
                <a:latin typeface="Arial Narrow" pitchFamily="34" charset="0"/>
              </a:rPr>
              <a:t>TMDLs Adopted by DEP Rule</a:t>
            </a:r>
            <a:endParaRPr lang="en-US" sz="1200" b="1">
              <a:latin typeface="Arial Narrow" pitchFamily="34" charset="0"/>
            </a:endParaRPr>
          </a:p>
        </p:txBody>
      </p:sp>
      <p:sp>
        <p:nvSpPr>
          <p:cNvPr id="51239" name="Line 39"/>
          <p:cNvSpPr>
            <a:spLocks noChangeShapeType="1"/>
          </p:cNvSpPr>
          <p:nvPr/>
        </p:nvSpPr>
        <p:spPr bwMode="auto">
          <a:xfrm flipH="1">
            <a:off x="1368425" y="4271963"/>
            <a:ext cx="0" cy="3810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43" name="Group 43"/>
          <p:cNvGrpSpPr>
            <a:grpSpLocks/>
          </p:cNvGrpSpPr>
          <p:nvPr/>
        </p:nvGrpSpPr>
        <p:grpSpPr bwMode="auto">
          <a:xfrm>
            <a:off x="454025" y="1371600"/>
            <a:ext cx="1828800" cy="635000"/>
            <a:chOff x="288" y="240"/>
            <a:chExt cx="1152" cy="400"/>
          </a:xfrm>
        </p:grpSpPr>
        <p:sp>
          <p:nvSpPr>
            <p:cNvPr id="51244" name="Rectangle 44"/>
            <p:cNvSpPr>
              <a:spLocks noChangeArrowheads="1"/>
            </p:cNvSpPr>
            <p:nvPr/>
          </p:nvSpPr>
          <p:spPr bwMode="auto">
            <a:xfrm>
              <a:off x="288" y="240"/>
              <a:ext cx="1152" cy="400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45" name="Text Box 45"/>
            <p:cNvSpPr txBox="1">
              <a:spLocks noChangeArrowheads="1"/>
            </p:cNvSpPr>
            <p:nvPr/>
          </p:nvSpPr>
          <p:spPr bwMode="auto">
            <a:xfrm>
              <a:off x="324" y="288"/>
              <a:ext cx="1053" cy="32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2"/>
                  </a:solidFill>
                  <a:latin typeface="Arial Narrow" pitchFamily="34" charset="0"/>
                </a:rPr>
                <a:t>Data Acquisition and Problem Assessment</a:t>
              </a:r>
            </a:p>
          </p:txBody>
        </p:sp>
      </p:grpSp>
      <p:sp>
        <p:nvSpPr>
          <p:cNvPr id="51247" name="AutoShape 47"/>
          <p:cNvSpPr>
            <a:spLocks noChangeArrowheads="1"/>
          </p:cNvSpPr>
          <p:nvPr/>
        </p:nvSpPr>
        <p:spPr bwMode="auto">
          <a:xfrm>
            <a:off x="5354638" y="2830513"/>
            <a:ext cx="1728787" cy="908050"/>
          </a:xfrm>
          <a:prstGeom prst="foldedCorner">
            <a:avLst>
              <a:gd name="adj" fmla="val 18255"/>
            </a:avLst>
          </a:prstGeom>
          <a:solidFill>
            <a:srgbClr val="CCFFFF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8" name="Text Box 48"/>
          <p:cNvSpPr txBox="1">
            <a:spLocks noChangeArrowheads="1"/>
          </p:cNvSpPr>
          <p:nvPr/>
        </p:nvSpPr>
        <p:spPr bwMode="auto">
          <a:xfrm>
            <a:off x="5427663" y="2976563"/>
            <a:ext cx="16462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Joint Pollutant Load Reduction Strategy</a:t>
            </a:r>
            <a:endParaRPr lang="en-US" sz="1400" b="1">
              <a:latin typeface="Arial Narrow" pitchFamily="34" charset="0"/>
            </a:endParaRPr>
          </a:p>
        </p:txBody>
      </p:sp>
      <p:sp>
        <p:nvSpPr>
          <p:cNvPr id="51249" name="Line 49"/>
          <p:cNvSpPr>
            <a:spLocks noChangeShapeType="1"/>
          </p:cNvSpPr>
          <p:nvPr/>
        </p:nvSpPr>
        <p:spPr bwMode="auto">
          <a:xfrm flipV="1">
            <a:off x="4879975" y="3276600"/>
            <a:ext cx="527050" cy="7938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5" name="Rectangle 55"/>
          <p:cNvSpPr>
            <a:spLocks noChangeArrowheads="1"/>
          </p:cNvSpPr>
          <p:nvPr/>
        </p:nvSpPr>
        <p:spPr bwMode="auto">
          <a:xfrm>
            <a:off x="2362200" y="73025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 dirty="0">
                <a:latin typeface="Arial" pitchFamily="34" charset="0"/>
                <a:cs typeface="Arial" pitchFamily="34" charset="0"/>
              </a:rPr>
              <a:t>Reality Check – TMDL Development and Implementation is a Complicated Process</a:t>
            </a:r>
          </a:p>
        </p:txBody>
      </p:sp>
      <p:sp>
        <p:nvSpPr>
          <p:cNvPr id="51260" name="Text Box 60"/>
          <p:cNvSpPr txBox="1">
            <a:spLocks noChangeArrowheads="1"/>
          </p:cNvSpPr>
          <p:nvPr/>
        </p:nvSpPr>
        <p:spPr bwMode="auto">
          <a:xfrm>
            <a:off x="6629400" y="5619750"/>
            <a:ext cx="250348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Regulatory negotiations, permit renewals, BMP implementation, public education, local ordinances, etc.</a:t>
            </a:r>
          </a:p>
        </p:txBody>
      </p:sp>
      <p:sp>
        <p:nvSpPr>
          <p:cNvPr id="51261" name="Line 61"/>
          <p:cNvSpPr>
            <a:spLocks noChangeShapeType="1"/>
          </p:cNvSpPr>
          <p:nvPr/>
        </p:nvSpPr>
        <p:spPr bwMode="auto">
          <a:xfrm flipV="1">
            <a:off x="3806825" y="4424363"/>
            <a:ext cx="0" cy="3810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62" name="Line 62"/>
          <p:cNvSpPr>
            <a:spLocks noChangeShapeType="1"/>
          </p:cNvSpPr>
          <p:nvPr/>
        </p:nvSpPr>
        <p:spPr bwMode="auto">
          <a:xfrm flipH="1">
            <a:off x="1292225" y="2062163"/>
            <a:ext cx="0" cy="3810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63" name="Text Box 63"/>
          <p:cNvSpPr txBox="1">
            <a:spLocks noChangeArrowheads="1"/>
          </p:cNvSpPr>
          <p:nvPr/>
        </p:nvSpPr>
        <p:spPr bwMode="auto">
          <a:xfrm>
            <a:off x="381000" y="2443163"/>
            <a:ext cx="1978025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TMDL Development</a:t>
            </a:r>
          </a:p>
          <a:p>
            <a:pPr algn="ctr">
              <a:lnSpc>
                <a:spcPct val="90000"/>
              </a:lnSpc>
            </a:pPr>
            <a:endParaRPr lang="en-US" sz="1400" b="1">
              <a:solidFill>
                <a:schemeClr val="bg2"/>
              </a:solidFill>
              <a:latin typeface="Arial Narrow" pitchFamily="34" charset="0"/>
            </a:endParaRP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 Water chemistry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Ecological health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Biological resources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Pollutant loading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Source identification</a:t>
            </a:r>
          </a:p>
          <a:p>
            <a:pPr algn="ctr">
              <a:lnSpc>
                <a:spcPct val="90000"/>
              </a:lnSpc>
              <a:buFontTx/>
              <a:buChar char="•"/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Water quality restoration targets</a:t>
            </a:r>
          </a:p>
        </p:txBody>
      </p:sp>
      <p:sp>
        <p:nvSpPr>
          <p:cNvPr id="51264" name="Line 64"/>
          <p:cNvSpPr>
            <a:spLocks noChangeShapeType="1"/>
          </p:cNvSpPr>
          <p:nvPr/>
        </p:nvSpPr>
        <p:spPr bwMode="auto">
          <a:xfrm flipV="1">
            <a:off x="2282825" y="3281363"/>
            <a:ext cx="527050" cy="7937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66" name="Line 66"/>
          <p:cNvSpPr>
            <a:spLocks noChangeShapeType="1"/>
          </p:cNvSpPr>
          <p:nvPr/>
        </p:nvSpPr>
        <p:spPr bwMode="auto">
          <a:xfrm>
            <a:off x="7086600" y="4800600"/>
            <a:ext cx="533400" cy="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68" name="Line 68"/>
          <p:cNvSpPr>
            <a:spLocks noChangeShapeType="1"/>
          </p:cNvSpPr>
          <p:nvPr/>
        </p:nvSpPr>
        <p:spPr bwMode="auto">
          <a:xfrm flipH="1">
            <a:off x="8077200" y="5257800"/>
            <a:ext cx="0" cy="3810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73" name="Group 73"/>
          <p:cNvGrpSpPr>
            <a:grpSpLocks/>
          </p:cNvGrpSpPr>
          <p:nvPr/>
        </p:nvGrpSpPr>
        <p:grpSpPr bwMode="auto">
          <a:xfrm>
            <a:off x="4419600" y="5795963"/>
            <a:ext cx="1728788" cy="909637"/>
            <a:chOff x="2640" y="3552"/>
            <a:chExt cx="1089" cy="573"/>
          </a:xfrm>
        </p:grpSpPr>
        <p:sp>
          <p:nvSpPr>
            <p:cNvPr id="51270" name="AutoShape 70"/>
            <p:cNvSpPr>
              <a:spLocks noChangeArrowheads="1"/>
            </p:cNvSpPr>
            <p:nvPr/>
          </p:nvSpPr>
          <p:spPr bwMode="auto">
            <a:xfrm>
              <a:off x="2640" y="3552"/>
              <a:ext cx="1089" cy="573"/>
            </a:xfrm>
            <a:prstGeom prst="foldedCorner">
              <a:avLst>
                <a:gd name="adj" fmla="val 18255"/>
              </a:avLst>
            </a:prstGeom>
            <a:solidFill>
              <a:srgbClr val="CCFFFF"/>
            </a:solidFill>
            <a:ln w="254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1" name="Text Box 71"/>
            <p:cNvSpPr txBox="1">
              <a:spLocks noChangeArrowheads="1"/>
            </p:cNvSpPr>
            <p:nvPr/>
          </p:nvSpPr>
          <p:spPr bwMode="auto">
            <a:xfrm>
              <a:off x="2640" y="3600"/>
              <a:ext cx="1037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2"/>
                  </a:solidFill>
                  <a:latin typeface="Arial Narrow" pitchFamily="34" charset="0"/>
                </a:rPr>
                <a:t>Monitoring progress and tracking project implementation</a:t>
              </a:r>
              <a:endParaRPr lang="en-US" sz="1400">
                <a:latin typeface="Arial Narrow" pitchFamily="34" charset="0"/>
              </a:endParaRPr>
            </a:p>
          </p:txBody>
        </p:sp>
      </p:grpSp>
      <p:sp>
        <p:nvSpPr>
          <p:cNvPr id="51272" name="Line 72"/>
          <p:cNvSpPr>
            <a:spLocks noChangeShapeType="1"/>
          </p:cNvSpPr>
          <p:nvPr/>
        </p:nvSpPr>
        <p:spPr bwMode="auto">
          <a:xfrm>
            <a:off x="6172200" y="6248400"/>
            <a:ext cx="533400" cy="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75" name="Line 75"/>
          <p:cNvSpPr>
            <a:spLocks noChangeShapeType="1"/>
          </p:cNvSpPr>
          <p:nvPr/>
        </p:nvSpPr>
        <p:spPr bwMode="auto">
          <a:xfrm flipV="1">
            <a:off x="82550" y="1752600"/>
            <a:ext cx="0" cy="4572000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76" name="Line 76"/>
          <p:cNvSpPr>
            <a:spLocks noChangeShapeType="1"/>
          </p:cNvSpPr>
          <p:nvPr/>
        </p:nvSpPr>
        <p:spPr bwMode="auto">
          <a:xfrm flipV="1">
            <a:off x="82550" y="3276600"/>
            <a:ext cx="298450" cy="7938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77" name="Line 77"/>
          <p:cNvSpPr>
            <a:spLocks noChangeShapeType="1"/>
          </p:cNvSpPr>
          <p:nvPr/>
        </p:nvSpPr>
        <p:spPr bwMode="auto">
          <a:xfrm flipV="1">
            <a:off x="76200" y="1752600"/>
            <a:ext cx="304800" cy="7938"/>
          </a:xfrm>
          <a:prstGeom prst="line">
            <a:avLst/>
          </a:prstGeom>
          <a:noFill/>
          <a:ln w="50800">
            <a:solidFill>
              <a:srgbClr val="C0C0C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79" name="Text Box 79"/>
          <p:cNvSpPr txBox="1">
            <a:spLocks noChangeArrowheads="1"/>
          </p:cNvSpPr>
          <p:nvPr/>
        </p:nvSpPr>
        <p:spPr bwMode="auto">
          <a:xfrm>
            <a:off x="1676400" y="5899150"/>
            <a:ext cx="1970088" cy="7302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2"/>
                </a:solidFill>
                <a:latin typeface="Arial Narrow" pitchFamily="34" charset="0"/>
              </a:rPr>
              <a:t>New Science, Information, and Expertise</a:t>
            </a:r>
            <a:endParaRPr lang="en-US" sz="1200">
              <a:solidFill>
                <a:schemeClr val="bg2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438400"/>
            <a:ext cx="3581400" cy="6126162"/>
          </a:xfrm>
        </p:spPr>
        <p:txBody>
          <a:bodyPr/>
          <a:lstStyle/>
          <a:p>
            <a:r>
              <a:rPr lang="en-US" sz="3600" dirty="0" smtClean="0"/>
              <a:t>TMDL Implementation</a:t>
            </a:r>
            <a:endParaRPr lang="en-US" sz="3600" dirty="0"/>
          </a:p>
        </p:txBody>
      </p:sp>
      <p:pic>
        <p:nvPicPr>
          <p:cNvPr id="5" name="Picture 4" descr="SR_StatewideBMAPActivities_May_2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2222" y="838200"/>
            <a:ext cx="5297978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0" y="1027112"/>
            <a:ext cx="91440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4000" dirty="0">
                <a:latin typeface="Arial Black" pitchFamily="34" charset="0"/>
              </a:rPr>
              <a:t>Statewide Successes</a:t>
            </a:r>
          </a:p>
        </p:txBody>
      </p:sp>
      <p:sp>
        <p:nvSpPr>
          <p:cNvPr id="200710" name="Content Placeholder 2"/>
          <p:cNvSpPr>
            <a:spLocks/>
          </p:cNvSpPr>
          <p:nvPr/>
        </p:nvSpPr>
        <p:spPr bwMode="auto">
          <a:xfrm>
            <a:off x="0" y="2027237"/>
            <a:ext cx="9220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1" hangingPunct="1">
              <a:lnSpc>
                <a:spcPct val="125000"/>
              </a:lnSpc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500" dirty="0">
                <a:solidFill>
                  <a:schemeClr val="accent1"/>
                </a:solidFill>
              </a:rPr>
              <a:t>Improved communication and cooperation </a:t>
            </a:r>
            <a:r>
              <a:rPr lang="en-US" sz="2500" dirty="0" smtClean="0">
                <a:solidFill>
                  <a:schemeClr val="accent1"/>
                </a:solidFill>
              </a:rPr>
              <a:t>amongst </a:t>
            </a:r>
            <a:r>
              <a:rPr lang="en-US" sz="2500" dirty="0">
                <a:solidFill>
                  <a:schemeClr val="accent1"/>
                </a:solidFill>
              </a:rPr>
              <a:t>local stakeholders and state agencies</a:t>
            </a:r>
          </a:p>
          <a:p>
            <a:pPr marL="273050" indent="-273050" eaLnBrk="1" hangingPunct="1">
              <a:lnSpc>
                <a:spcPct val="125000"/>
              </a:lnSpc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accent1"/>
                </a:solidFill>
              </a:rPr>
              <a:t>Broad </a:t>
            </a:r>
            <a:r>
              <a:rPr lang="en-US" sz="2500" dirty="0">
                <a:solidFill>
                  <a:schemeClr val="accent1"/>
                </a:solidFill>
              </a:rPr>
              <a:t>application of high-quality science and local information</a:t>
            </a:r>
          </a:p>
          <a:p>
            <a:pPr marL="273050" indent="-273050" eaLnBrk="1" hangingPunct="1">
              <a:lnSpc>
                <a:spcPct val="125000"/>
              </a:lnSpc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500" dirty="0">
                <a:solidFill>
                  <a:schemeClr val="accent1"/>
                </a:solidFill>
              </a:rPr>
              <a:t>Clarified obligations of wastewater point source, MS4 and non-MS4 stakeholders in TMDL implementation</a:t>
            </a:r>
          </a:p>
          <a:p>
            <a:pPr marL="273050" indent="-273050" eaLnBrk="1" hangingPunct="1">
              <a:lnSpc>
                <a:spcPct val="125000"/>
              </a:lnSpc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500" dirty="0">
                <a:solidFill>
                  <a:schemeClr val="accent1"/>
                </a:solidFill>
              </a:rPr>
              <a:t>Enhanced transparency in DEP decision-making</a:t>
            </a:r>
          </a:p>
          <a:p>
            <a:pPr marL="273050" indent="-273050" eaLnBrk="1" hangingPunct="1">
              <a:lnSpc>
                <a:spcPct val="125000"/>
              </a:lnSpc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endParaRPr lang="en-US" sz="250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0" i="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Adopted BMAPs</a:t>
            </a:r>
            <a:endParaRPr lang="en-US" sz="4000" b="0" i="0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Upper Ocklawaha, Nutrients </a:t>
            </a:r>
          </a:p>
          <a:p>
            <a:r>
              <a:rPr lang="en-US" dirty="0" smtClean="0"/>
              <a:t>Orange Creek, Nutrients and Coliforms</a:t>
            </a:r>
          </a:p>
          <a:p>
            <a:r>
              <a:rPr lang="en-US" dirty="0" smtClean="0"/>
              <a:t>Lower St. Johns </a:t>
            </a:r>
            <a:r>
              <a:rPr lang="en-US" dirty="0" err="1" smtClean="0"/>
              <a:t>Mainstem</a:t>
            </a:r>
            <a:r>
              <a:rPr lang="en-US" dirty="0" smtClean="0"/>
              <a:t>, Nutrients</a:t>
            </a:r>
          </a:p>
          <a:p>
            <a:r>
              <a:rPr lang="en-US" dirty="0" smtClean="0"/>
              <a:t>Lower St. Johns Tributaries, Coliforms</a:t>
            </a:r>
          </a:p>
          <a:p>
            <a:r>
              <a:rPr lang="en-US" dirty="0" smtClean="0"/>
              <a:t>Hillsborough River Tributaries, Coliforms</a:t>
            </a:r>
          </a:p>
          <a:p>
            <a:r>
              <a:rPr lang="en-US" dirty="0" smtClean="0"/>
              <a:t>Lake </a:t>
            </a:r>
            <a:r>
              <a:rPr lang="en-US" dirty="0" err="1" smtClean="0"/>
              <a:t>Jesup</a:t>
            </a:r>
            <a:r>
              <a:rPr lang="en-US" dirty="0" smtClean="0"/>
              <a:t>, Nutrients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87630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4000" dirty="0" smtClean="0">
                <a:latin typeface="Arial Black" pitchFamily="34" charset="0"/>
              </a:rPr>
              <a:t>BMAPs in Development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202757" name="Content Placeholder 2"/>
          <p:cNvSpPr>
            <a:spLocks/>
          </p:cNvSpPr>
          <p:nvPr/>
        </p:nvSpPr>
        <p:spPr bwMode="auto">
          <a:xfrm>
            <a:off x="381000" y="18748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Bayou Chico 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Caloosahatchee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Everglades West Coast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Indian River Lagoon &amp; Banana River Lagoon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Santa Fe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Suwannee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2"/>
                </a:solidFill>
              </a:rPr>
              <a:t>St. Lucie</a:t>
            </a: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chemeClr val="tx2"/>
                </a:solidFill>
              </a:rPr>
              <a:t>Wekiva</a:t>
            </a:r>
            <a:endParaRPr lang="en-US" sz="2800" dirty="0" smtClean="0">
              <a:solidFill>
                <a:schemeClr val="tx2"/>
              </a:solidFill>
            </a:endParaRPr>
          </a:p>
          <a:p>
            <a:pPr marL="730250" lvl="1" indent="-27305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Ø"/>
            </a:pPr>
            <a:endParaRPr lang="en-US" sz="2800" dirty="0" smtClean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3050" indent="-27305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999413" cy="682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How can SWCD help with BMAP process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074025" cy="4114800"/>
          </a:xfrm>
        </p:spPr>
        <p:txBody>
          <a:bodyPr/>
          <a:lstStyle/>
          <a:p>
            <a:r>
              <a:rPr lang="en-US" dirty="0" smtClean="0"/>
              <a:t>Agricultural lands typically nonpoint sources.</a:t>
            </a:r>
          </a:p>
          <a:p>
            <a:r>
              <a:rPr lang="en-US" dirty="0" smtClean="0"/>
              <a:t>403.067 F.S. requires BMP implementation or FDEP developed monitoring plan</a:t>
            </a:r>
          </a:p>
          <a:p>
            <a:r>
              <a:rPr lang="en-US" dirty="0" smtClean="0"/>
              <a:t>FDACS/OAWP BMAP responsibility is BMPs</a:t>
            </a:r>
          </a:p>
          <a:p>
            <a:r>
              <a:rPr lang="en-US" dirty="0" smtClean="0"/>
              <a:t>SWCD can provide assistance to FDACS field staff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xfrm>
            <a:off x="-457200" y="1905000"/>
            <a:ext cx="9601200" cy="3505200"/>
          </a:xfrm>
        </p:spPr>
        <p:txBody>
          <a:bodyPr/>
          <a:lstStyle/>
          <a:p>
            <a:pPr lvl="1">
              <a:buFontTx/>
              <a:buNone/>
            </a:pPr>
            <a:endParaRPr lang="en-US" sz="3600" b="1" dirty="0">
              <a:solidFill>
                <a:schemeClr val="tx2"/>
              </a:solidFill>
            </a:endParaRPr>
          </a:p>
          <a:p>
            <a:pPr lvl="1" algn="ctr" eaLnBrk="0" hangingPunct="0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>
                <a:solidFill>
                  <a:schemeClr val="tx2"/>
                </a:solidFill>
              </a:rPr>
              <a:t>Identify scientifically-based quantitative goals for restoration of </a:t>
            </a:r>
            <a:r>
              <a:rPr lang="en-US" sz="3600" b="1" dirty="0" err="1">
                <a:solidFill>
                  <a:schemeClr val="tx2"/>
                </a:solidFill>
              </a:rPr>
              <a:t>waterbodies</a:t>
            </a:r>
            <a:r>
              <a:rPr lang="en-US" sz="3600" b="1" dirty="0">
                <a:solidFill>
                  <a:schemeClr val="tx2"/>
                </a:solidFill>
              </a:rPr>
              <a:t> that do not meet State water quality standards, and implement a plan to achieve those goals.</a:t>
            </a:r>
          </a:p>
          <a:p>
            <a:pPr lvl="1" algn="ctr" eaLnBrk="0" hangingPunct="0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sz="3600" b="1" dirty="0">
              <a:solidFill>
                <a:srgbClr val="FFFF00"/>
              </a:solidFill>
            </a:endParaRPr>
          </a:p>
          <a:p>
            <a:pPr lvl="1" eaLnBrk="0" hangingPunct="0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sz="3600" b="1" i="1" dirty="0">
              <a:solidFill>
                <a:srgbClr val="FFFF00"/>
              </a:solidFill>
            </a:endParaRPr>
          </a:p>
          <a:p>
            <a:pPr lvl="1" eaLnBrk="0" hangingPunct="0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b="1" dirty="0">
              <a:solidFill>
                <a:srgbClr val="FFFF00"/>
              </a:solidFill>
            </a:endParaRPr>
          </a:p>
          <a:p>
            <a:pPr lvl="1" eaLnBrk="0" hangingPunct="0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n-US" b="1" dirty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914400"/>
            <a:ext cx="90725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200" dirty="0">
                <a:latin typeface="Arial Black" pitchFamily="34" charset="0"/>
              </a:rPr>
              <a:t>Purpose of the </a:t>
            </a:r>
            <a:r>
              <a:rPr lang="en-US" sz="3200" dirty="0" smtClean="0">
                <a:latin typeface="Arial Black" pitchFamily="34" charset="0"/>
              </a:rPr>
              <a:t>TMDL </a:t>
            </a:r>
            <a:r>
              <a:rPr lang="en-US" sz="3200" dirty="0">
                <a:latin typeface="Arial Black" pitchFamily="34" charset="0"/>
              </a:rPr>
              <a:t>Program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609600" y="5600700"/>
            <a:ext cx="85344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ctr">
              <a:spcBef>
                <a:spcPct val="20000"/>
              </a:spcBef>
            </a:pPr>
            <a:r>
              <a:rPr lang="en-US" sz="3000" b="1" i="1" dirty="0">
                <a:solidFill>
                  <a:schemeClr val="accent1"/>
                </a:solidFill>
              </a:rPr>
              <a:t>Local information and stakeholder involvement is the foundation of success</a:t>
            </a:r>
          </a:p>
          <a:p>
            <a:pPr marL="742950" lvl="1" indent="-285750" algn="ctr" eaLnBrk="0" hangingPunct="0">
              <a:buClr>
                <a:schemeClr val="tx1"/>
              </a:buClr>
              <a:buFont typeface="Wingdings" pitchFamily="2" charset="2"/>
              <a:buNone/>
            </a:pPr>
            <a:endParaRPr lang="en-US" sz="3000" b="1" i="1" dirty="0">
              <a:solidFill>
                <a:srgbClr val="FFFF00"/>
              </a:solidFill>
            </a:endParaRPr>
          </a:p>
          <a:p>
            <a:pPr marL="742950" lvl="1" indent="-285750" algn="ctr" eaLnBrk="0" hangingPunct="0">
              <a:buClr>
                <a:schemeClr val="tx1"/>
              </a:buClr>
              <a:buFont typeface="Wingdings" pitchFamily="2" charset="2"/>
              <a:buChar char="§"/>
            </a:pPr>
            <a:endParaRPr lang="en-US" sz="28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Management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0013" y="1905000"/>
            <a:ext cx="7313612" cy="44196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n-US" dirty="0" smtClean="0"/>
              <a:t>Best management practice(s)” means a practice or combination of practices determined by the coordinating agencies, </a:t>
            </a:r>
            <a:r>
              <a:rPr lang="en-US" u="sng" dirty="0" smtClean="0"/>
              <a:t>based on research</a:t>
            </a:r>
            <a:r>
              <a:rPr lang="en-US" dirty="0" smtClean="0"/>
              <a:t>, </a:t>
            </a:r>
            <a:r>
              <a:rPr lang="en-US" u="sng" dirty="0" smtClean="0"/>
              <a:t>field-testing</a:t>
            </a:r>
            <a:r>
              <a:rPr lang="en-US" dirty="0" smtClean="0"/>
              <a:t>, and </a:t>
            </a:r>
            <a:r>
              <a:rPr lang="en-US" u="sng" dirty="0" smtClean="0"/>
              <a:t>expert review</a:t>
            </a:r>
            <a:r>
              <a:rPr lang="en-US" dirty="0" smtClean="0"/>
              <a:t>, to be the </a:t>
            </a:r>
            <a:r>
              <a:rPr lang="en-US" u="sng" dirty="0" smtClean="0"/>
              <a:t>most effective and practicable</a:t>
            </a:r>
            <a:r>
              <a:rPr lang="en-US" dirty="0" smtClean="0"/>
              <a:t> on-location means, including economic and technological considerations, for improving water quality in agricultural and urban discharges.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FDACS-OAWP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chemeClr val="tx1"/>
                </a:solidFill>
              </a:rPr>
              <a:t>Adopted BMPs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12331" name="Group 43"/>
          <p:cNvGraphicFramePr>
            <a:graphicFrameLocks noGrp="1"/>
          </p:cNvGraphicFramePr>
          <p:nvPr>
            <p:ph idx="1"/>
          </p:nvPr>
        </p:nvGraphicFramePr>
        <p:xfrm>
          <a:off x="838200" y="1600201"/>
          <a:ext cx="8001000" cy="4876799"/>
        </p:xfrm>
        <a:graphic>
          <a:graphicData uri="http://schemas.openxmlformats.org/drawingml/2006/table">
            <a:tbl>
              <a:tblPr/>
              <a:tblGrid>
                <a:gridCol w="3650116"/>
                <a:gridCol w="4350884"/>
              </a:tblGrid>
              <a:tr h="6790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OAWP Adopted BMPs 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Rules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Ridge Citrus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5E-1.023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Indian River Citrus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Peace River Citrus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Gulf Citrus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Lake Okeechobee BMPs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409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Florida Container Nurseries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409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Florida Vegetable &amp; Ag Crops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Florida Sod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3678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Manure Application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5M-10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409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84" charset="0"/>
                        </a:rPr>
                        <a:t>Florida Cow/Calf Operations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5M-11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magnitude of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Santa Fe River Basin area agricultural land classification is predominant use (next slide).</a:t>
            </a:r>
          </a:p>
          <a:p>
            <a:r>
              <a:rPr lang="en-US" dirty="0" smtClean="0"/>
              <a:t>Assistance is needed in:</a:t>
            </a:r>
          </a:p>
          <a:p>
            <a:pPr lvl="1"/>
            <a:r>
              <a:rPr lang="en-US" dirty="0" smtClean="0"/>
              <a:t>Implementing BMPs</a:t>
            </a:r>
          </a:p>
          <a:p>
            <a:pPr lvl="1"/>
            <a:r>
              <a:rPr lang="en-US" dirty="0" smtClean="0"/>
              <a:t>Verifying compliance</a:t>
            </a:r>
          </a:p>
          <a:p>
            <a:pPr lvl="1"/>
            <a:r>
              <a:rPr lang="en-US" dirty="0" smtClean="0"/>
              <a:t>Identifying ways to improve process</a:t>
            </a:r>
          </a:p>
          <a:p>
            <a:pPr lvl="1"/>
            <a:r>
              <a:rPr lang="en-US" dirty="0" smtClean="0"/>
              <a:t>Verifying NOI still applicable (development)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FF00"/>
                </a:solidFill>
              </a:rPr>
              <a:t>BMP Participation Map</a:t>
            </a:r>
            <a:endParaRPr lang="en-US" b="1" dirty="0">
              <a:solidFill>
                <a:srgbClr val="FFFF00"/>
              </a:solidFill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-95225"/>
          <a:ext cx="9144000" cy="6953225"/>
        </p:xfrm>
        <a:graphic>
          <a:graphicData uri="http://schemas.openxmlformats.org/presentationml/2006/ole">
            <p:oleObj spid="_x0000_s138242" name="Acrobat Document" r:id="rId4" imgW="40176000" imgH="34149600" progId="AcroExch.Document.7">
              <p:embed/>
            </p:oleObj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10726" y="-76200"/>
          <a:ext cx="3429000" cy="2514600"/>
        </p:xfrm>
        <a:graphic>
          <a:graphicData uri="http://schemas.openxmlformats.org/drawingml/2006/table">
            <a:tbl>
              <a:tblPr/>
              <a:tblGrid>
                <a:gridCol w="1728827"/>
                <a:gridCol w="773674"/>
                <a:gridCol w="926499"/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NOI / CP Enrollment in the Santa Fe BMAP Basin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Commodity/Usage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# NOIs / CPs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 Total Acres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Cow/Calf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                      312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Dairies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                   3,850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Forage Grass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                      865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Nursery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                      363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Poultry Feeding Operations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                         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Row Crops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                40,805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Totals: 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                46,231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999413" cy="682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How can SWCD help with BMAP process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074025" cy="4114800"/>
          </a:xfrm>
        </p:spPr>
        <p:txBody>
          <a:bodyPr/>
          <a:lstStyle/>
          <a:p>
            <a:r>
              <a:rPr lang="en-US" dirty="0" smtClean="0"/>
              <a:t>Property Owner identification and contact</a:t>
            </a:r>
          </a:p>
          <a:p>
            <a:r>
              <a:rPr lang="en-US" dirty="0" smtClean="0"/>
              <a:t>Assistance in verifying land use from GIS coverage</a:t>
            </a:r>
          </a:p>
          <a:p>
            <a:r>
              <a:rPr lang="en-US" dirty="0" smtClean="0"/>
              <a:t>Workshops on BMPs</a:t>
            </a:r>
          </a:p>
          <a:p>
            <a:r>
              <a:rPr lang="en-US" dirty="0" smtClean="0"/>
              <a:t>Assistance in spreading the message to other groups</a:t>
            </a:r>
          </a:p>
          <a:p>
            <a:r>
              <a:rPr lang="en-US" dirty="0" smtClean="0"/>
              <a:t>Coordinate with IFAS &amp; WMDs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BMAP Questions contact</a:t>
            </a:r>
          </a:p>
          <a:p>
            <a:pPr lvl="1"/>
            <a:r>
              <a:rPr lang="en-US" dirty="0" smtClean="0"/>
              <a:t>John Abendroth WPCS section administrator</a:t>
            </a:r>
          </a:p>
          <a:p>
            <a:pPr lvl="2"/>
            <a:r>
              <a:rPr lang="en-US" dirty="0" smtClean="0"/>
              <a:t>John.abendroth@dep.state.fl.us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2"/>
          <p:cNvGraphicFramePr>
            <a:graphicFrameLocks/>
          </p:cNvGraphicFramePr>
          <p:nvPr>
            <p:ph type="dgm" idx="4294967295"/>
          </p:nvPr>
        </p:nvGraphicFramePr>
        <p:xfrm>
          <a:off x="1849438" y="838200"/>
          <a:ext cx="5694362" cy="5786437"/>
        </p:xfrm>
        <a:graphic>
          <a:graphicData uri="http://schemas.openxmlformats.org/drawingml/2006/compatibility">
            <com:legacyDrawing xmlns:com="http://schemas.openxmlformats.org/drawingml/2006/compatibility" spid="_x0000_s88066"/>
          </a:graphicData>
        </a:graphic>
      </p:graphicFrame>
      <p:sp>
        <p:nvSpPr>
          <p:cNvPr id="1038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4038600" y="3352800"/>
            <a:ext cx="28956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Basic </a:t>
            </a:r>
            <a:br>
              <a:rPr lang="en-US" sz="4000" dirty="0" smtClean="0"/>
            </a:br>
            <a:r>
              <a:rPr lang="en-US" sz="4000" dirty="0" smtClean="0"/>
              <a:t>TMDL </a:t>
            </a:r>
            <a:br>
              <a:rPr lang="en-US" sz="4000" dirty="0" smtClean="0"/>
            </a:br>
            <a:r>
              <a:rPr lang="en-US" sz="4000" dirty="0" smtClean="0"/>
              <a:t>Cycle </a:t>
            </a:r>
            <a:br>
              <a:rPr lang="en-US" sz="4000" dirty="0" smtClean="0"/>
            </a:b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2209800"/>
            <a:ext cx="8991600" cy="4800600"/>
          </a:xfrm>
        </p:spPr>
        <p:txBody>
          <a:bodyPr/>
          <a:lstStyle/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1800" b="1" dirty="0">
                <a:solidFill>
                  <a:schemeClr val="tx2"/>
                </a:solidFill>
              </a:rPr>
              <a:t>	</a:t>
            </a:r>
          </a:p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 dirty="0">
                <a:solidFill>
                  <a:schemeClr val="tx2"/>
                </a:solidFill>
              </a:rPr>
              <a:t>Formal definition: </a:t>
            </a:r>
            <a:r>
              <a:rPr lang="en-US" sz="2800" b="1" dirty="0">
                <a:solidFill>
                  <a:schemeClr val="accent1"/>
                </a:solidFill>
              </a:rPr>
              <a:t>TMDLs identify the maximum amount of a pollutant that a </a:t>
            </a:r>
            <a:r>
              <a:rPr lang="en-US" sz="2800" b="1" dirty="0" err="1">
                <a:solidFill>
                  <a:schemeClr val="accent1"/>
                </a:solidFill>
              </a:rPr>
              <a:t>waterbody</a:t>
            </a:r>
            <a:r>
              <a:rPr lang="en-US" sz="2800" b="1" dirty="0">
                <a:solidFill>
                  <a:schemeClr val="accent1"/>
                </a:solidFill>
              </a:rPr>
              <a:t> can receive and still meet water quality standards.</a:t>
            </a:r>
          </a:p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800" b="1" dirty="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 dirty="0">
                <a:solidFill>
                  <a:schemeClr val="tx2"/>
                </a:solidFill>
              </a:rPr>
              <a:t>Informal definition: </a:t>
            </a:r>
            <a:r>
              <a:rPr lang="en-US" sz="2800" b="1" dirty="0">
                <a:solidFill>
                  <a:schemeClr val="accent1"/>
                </a:solidFill>
              </a:rPr>
              <a:t>TMDLs set numeric water quality goals to restore the health of a lake, river, stream, spring, or </a:t>
            </a:r>
            <a:r>
              <a:rPr lang="en-US" sz="2800" b="1" dirty="0" smtClean="0">
                <a:solidFill>
                  <a:schemeClr val="accent1"/>
                </a:solidFill>
              </a:rPr>
              <a:t>estuary.</a:t>
            </a:r>
            <a:endParaRPr lang="en-US" sz="2800" b="1" dirty="0">
              <a:solidFill>
                <a:schemeClr val="accent1"/>
              </a:solidFill>
            </a:endParaRPr>
          </a:p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800" b="1" dirty="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800" b="1" dirty="0">
              <a:solidFill>
                <a:srgbClr val="FFFF00"/>
              </a:solidFill>
            </a:endParaRPr>
          </a:p>
          <a:p>
            <a:pPr marL="0" indent="0"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8572" y="754559"/>
            <a:ext cx="87330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4400" b="1" dirty="0">
                <a:latin typeface="Arial" pitchFamily="34" charset="0"/>
                <a:cs typeface="Arial" pitchFamily="34" charset="0"/>
              </a:rPr>
              <a:t>What</a:t>
            </a:r>
            <a:r>
              <a:rPr lang="en-US" sz="4400" b="1" dirty="0"/>
              <a:t> is a </a:t>
            </a:r>
            <a:r>
              <a:rPr lang="en-US" sz="4400" b="1" dirty="0" smtClean="0"/>
              <a:t>TMDL?</a:t>
            </a:r>
            <a:r>
              <a:rPr lang="en-US" sz="4400" dirty="0" smtClean="0"/>
              <a:t> </a:t>
            </a:r>
            <a:endParaRPr lang="en-US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61963"/>
            <a:ext cx="8915400" cy="98583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TMDL Development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-152400" y="1295400"/>
            <a:ext cx="9601200" cy="1524000"/>
          </a:xfrm>
        </p:spPr>
        <p:txBody>
          <a:bodyPr/>
          <a:lstStyle/>
          <a:p>
            <a:pPr marL="609600" indent="-609600" eaLnBrk="0" hangingPunct="0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990600" lvl="1" indent="-533400" algn="ctr" eaLnBrk="0" hangingPunct="0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200" b="1" dirty="0">
                <a:solidFill>
                  <a:schemeClr val="tx2"/>
                </a:solidFill>
              </a:rPr>
              <a:t>Specific to a </a:t>
            </a:r>
            <a:r>
              <a:rPr lang="en-US" sz="3200" b="1" dirty="0" err="1">
                <a:solidFill>
                  <a:schemeClr val="tx2"/>
                </a:solidFill>
              </a:rPr>
              <a:t>waterbody</a:t>
            </a:r>
            <a:r>
              <a:rPr lang="en-US" sz="3200" b="1" dirty="0">
                <a:solidFill>
                  <a:schemeClr val="tx2"/>
                </a:solidFill>
              </a:rPr>
              <a:t> and a </a:t>
            </a:r>
            <a:r>
              <a:rPr lang="en-US" sz="3200" b="1" dirty="0" smtClean="0">
                <a:solidFill>
                  <a:schemeClr val="tx2"/>
                </a:solidFill>
              </a:rPr>
              <a:t>pollutant</a:t>
            </a:r>
            <a:endParaRPr lang="en-US" sz="3200" b="1" dirty="0">
              <a:solidFill>
                <a:schemeClr val="tx2"/>
              </a:solidFill>
            </a:endParaRPr>
          </a:p>
          <a:p>
            <a:pPr marL="990600" lvl="1" indent="-533400" algn="ctr" eaLnBrk="0" hangingPunct="0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sz="3200" b="1" dirty="0" smtClean="0">
              <a:solidFill>
                <a:schemeClr val="tx2"/>
              </a:solidFill>
            </a:endParaRPr>
          </a:p>
          <a:p>
            <a:pPr marL="990600" lvl="1" indent="-533400" algn="ctr" eaLnBrk="0" hangingPunct="0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200" b="1" dirty="0" smtClean="0">
                <a:solidFill>
                  <a:schemeClr val="tx2"/>
                </a:solidFill>
              </a:rPr>
              <a:t>Steps</a:t>
            </a:r>
            <a:endParaRPr lang="en-US" sz="3200" b="1" dirty="0">
              <a:solidFill>
                <a:schemeClr val="tx2"/>
              </a:solidFill>
            </a:endParaRPr>
          </a:p>
          <a:p>
            <a:pPr marL="990600" lvl="1" indent="-533400" eaLnBrk="0" hangingPunct="0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n-US" sz="3200" b="1" dirty="0">
              <a:solidFill>
                <a:schemeClr val="tx2"/>
              </a:solidFill>
            </a:endParaRPr>
          </a:p>
          <a:p>
            <a:pPr marL="990600" lvl="1" indent="-533400" eaLnBrk="0" hangingPunct="0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</a:pP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152400" y="4648200"/>
            <a:ext cx="891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ctr" eaLnBrk="0" hangingPunct="0">
              <a:lnSpc>
                <a:spcPct val="80000"/>
              </a:lnSpc>
              <a:buClr>
                <a:schemeClr val="tx1"/>
              </a:buClr>
            </a:pPr>
            <a:endParaRPr lang="en-US" sz="1400" b="1" dirty="0">
              <a:solidFill>
                <a:schemeClr val="accent1"/>
              </a:solidFill>
            </a:endParaRPr>
          </a:p>
          <a:p>
            <a:pPr marL="742950" lvl="1" indent="-285750" algn="ctr" eaLnBrk="0" hangingPunct="0">
              <a:lnSpc>
                <a:spcPct val="80000"/>
              </a:lnSpc>
              <a:buClr>
                <a:schemeClr val="tx1"/>
              </a:buClr>
            </a:pPr>
            <a:r>
              <a:rPr lang="en-US" sz="3200" b="1" dirty="0">
                <a:solidFill>
                  <a:schemeClr val="accent1"/>
                </a:solidFill>
              </a:rPr>
              <a:t>Based on </a:t>
            </a:r>
            <a:r>
              <a:rPr lang="en-US" sz="3200" b="1" dirty="0" smtClean="0">
                <a:solidFill>
                  <a:schemeClr val="accent1"/>
                </a:solidFill>
              </a:rPr>
              <a:t>best available data</a:t>
            </a:r>
            <a:endParaRPr lang="en-US" sz="3200" b="1" dirty="0">
              <a:solidFill>
                <a:schemeClr val="accent1"/>
              </a:solidFill>
            </a:endParaRPr>
          </a:p>
          <a:p>
            <a:pPr marL="342900" indent="-342900" eaLnBrk="0" hangingPunct="0">
              <a:lnSpc>
                <a:spcPct val="8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200" b="1" dirty="0">
              <a:solidFill>
                <a:srgbClr val="FF99CC"/>
              </a:solidFill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-381000" y="4876800"/>
            <a:ext cx="9601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200" i="1" dirty="0"/>
          </a:p>
          <a:p>
            <a:pPr marL="742950" lvl="1" indent="-285750" algn="ctr" eaLnBrk="0" hangingPunct="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en-US" sz="2800" i="1" dirty="0">
                <a:solidFill>
                  <a:schemeClr val="tx2"/>
                </a:solidFill>
              </a:rPr>
              <a:t>Water quality data - Land use – BMPs – etc.</a:t>
            </a:r>
          </a:p>
          <a:p>
            <a:pPr marL="742950" lvl="1" indent="-285750" algn="ctr" eaLnBrk="0" hangingPunct="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381000" y="2895600"/>
            <a:ext cx="9601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90600" lvl="1" indent="-533400" eaLnBrk="0" hangingPunct="0">
              <a:lnSpc>
                <a:spcPct val="80000"/>
              </a:lnSpc>
              <a:buClr>
                <a:schemeClr val="tx1"/>
              </a:buClr>
              <a:buFontTx/>
              <a:buChar char="–"/>
            </a:pPr>
            <a:r>
              <a:rPr lang="en-US" sz="2800" dirty="0">
                <a:solidFill>
                  <a:schemeClr val="accent1"/>
                </a:solidFill>
              </a:rPr>
              <a:t>Determine “assimilative capacity” </a:t>
            </a:r>
          </a:p>
          <a:p>
            <a:pPr marL="990600" lvl="1" indent="-533400" eaLnBrk="0" hangingPunct="0">
              <a:lnSpc>
                <a:spcPct val="80000"/>
              </a:lnSpc>
              <a:buClr>
                <a:schemeClr val="tx1"/>
              </a:buClr>
            </a:pPr>
            <a:r>
              <a:rPr lang="en-US" sz="2800" dirty="0">
                <a:solidFill>
                  <a:schemeClr val="accent1"/>
                </a:solidFill>
              </a:rPr>
              <a:t>     (</a:t>
            </a:r>
            <a:r>
              <a:rPr lang="en-US" sz="2800" i="1" dirty="0">
                <a:solidFill>
                  <a:schemeClr val="accent1"/>
                </a:solidFill>
              </a:rPr>
              <a:t>i.e.</a:t>
            </a:r>
            <a:r>
              <a:rPr lang="en-US" sz="2800" dirty="0">
                <a:solidFill>
                  <a:schemeClr val="accent1"/>
                </a:solidFill>
              </a:rPr>
              <a:t> maximum pollutant loading)</a:t>
            </a:r>
          </a:p>
          <a:p>
            <a:pPr marL="990600" lvl="1" indent="-533400" eaLnBrk="0" hangingPunct="0">
              <a:lnSpc>
                <a:spcPct val="80000"/>
              </a:lnSpc>
              <a:buClr>
                <a:schemeClr val="tx1"/>
              </a:buClr>
              <a:buFontTx/>
              <a:buChar char="–"/>
            </a:pPr>
            <a:r>
              <a:rPr lang="en-US" sz="2800" dirty="0">
                <a:solidFill>
                  <a:schemeClr val="accent1"/>
                </a:solidFill>
              </a:rPr>
              <a:t>Identify sources</a:t>
            </a:r>
          </a:p>
          <a:p>
            <a:pPr marL="990600" lvl="1" indent="-533400" eaLnBrk="0" hangingPunct="0">
              <a:lnSpc>
                <a:spcPct val="80000"/>
              </a:lnSpc>
              <a:buClr>
                <a:schemeClr val="tx1"/>
              </a:buClr>
              <a:buFontTx/>
              <a:buChar char="–"/>
            </a:pPr>
            <a:r>
              <a:rPr lang="en-US" sz="2800" dirty="0">
                <a:solidFill>
                  <a:schemeClr val="accent1"/>
                </a:solidFill>
              </a:rPr>
              <a:t>Calculate numeric pollutant reduction goals &amp; allocations</a:t>
            </a:r>
          </a:p>
          <a:p>
            <a:pPr marL="990600" lvl="1" indent="-533400" eaLnBrk="0" hangingPunct="0">
              <a:lnSpc>
                <a:spcPct val="80000"/>
              </a:lnSpc>
              <a:buClr>
                <a:schemeClr val="tx1"/>
              </a:buClr>
              <a:buFontTx/>
              <a:buChar char="–"/>
            </a:pP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TMDL Implementation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51054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  <a:effectLst/>
              </a:rPr>
              <a:t>Basin Management Action Plans (BMAPs) are the primary mechanism through which TMDLs are implemented in Florida </a:t>
            </a:r>
          </a:p>
          <a:p>
            <a:pPr eaLnBrk="1" hangingPunct="1"/>
            <a:r>
              <a:rPr lang="en-US" dirty="0" smtClean="0">
                <a:solidFill>
                  <a:schemeClr val="accent1"/>
                </a:solidFill>
                <a:effectLst/>
              </a:rPr>
              <a:t>403.067(7) F.S. provides for the implementation of TMDLs and development of Basin Management Action Plans (BMAPs)</a:t>
            </a:r>
          </a:p>
          <a:p>
            <a:pPr eaLnBrk="1" hangingPunct="1"/>
            <a:r>
              <a:rPr lang="en-US" dirty="0" smtClean="0">
                <a:solidFill>
                  <a:schemeClr val="accent1"/>
                </a:solidFill>
                <a:effectLst/>
              </a:rPr>
              <a:t>The Department will determine the best course of action regarding TMDL implementation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79438"/>
            <a:ext cx="8229600" cy="9445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TMDL Implementation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94488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1"/>
                </a:solidFill>
              </a:rPr>
              <a:t>Implementation Options </a:t>
            </a:r>
          </a:p>
          <a:p>
            <a:pPr lvl="1" eaLnBrk="1" hangingPunct="1">
              <a:spcBef>
                <a:spcPct val="10000"/>
              </a:spcBef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accent1"/>
                </a:solidFill>
              </a:rPr>
              <a:t>Considerations:</a:t>
            </a:r>
          </a:p>
          <a:p>
            <a:pPr lvl="2" eaLnBrk="1" hangingPunct="1">
              <a:spcBef>
                <a:spcPct val="10000"/>
              </a:spcBef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 Need for detailed allocations 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</a:p>
          <a:p>
            <a:pPr lvl="2" eaLnBrk="1" hangingPunct="1">
              <a:spcBef>
                <a:spcPct val="10000"/>
              </a:spcBef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Watershed characteristics and the impairment</a:t>
            </a:r>
          </a:p>
          <a:p>
            <a:pPr lvl="1" eaLnBrk="1" hangingPunct="1">
              <a:spcBef>
                <a:spcPct val="10000"/>
              </a:spcBef>
              <a:buClr>
                <a:schemeClr val="tx2"/>
              </a:buCl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Options may include:</a:t>
            </a:r>
          </a:p>
          <a:p>
            <a:pPr lvl="2" eaLnBrk="1" hangingPunct="1"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Direct NPDES permit modification</a:t>
            </a:r>
          </a:p>
          <a:p>
            <a:pPr lvl="3" eaLnBrk="1" hangingPunct="1"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TMDL requirements apply to permitted sources only</a:t>
            </a:r>
          </a:p>
          <a:p>
            <a:pPr lvl="2" eaLnBrk="1" hangingPunct="1"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Decision Document (no additional action) </a:t>
            </a:r>
          </a:p>
          <a:p>
            <a:pPr lvl="2" eaLnBrk="1" hangingPunct="1"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Local Implementation Plan</a:t>
            </a:r>
          </a:p>
          <a:p>
            <a:pPr lvl="2" eaLnBrk="1" hangingPunct="1"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BMAP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Basin Action Management Plans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BMAPs are most comprehensive approach to TMDL implementation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Collaborative process with cooperation of local stakeholders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BMAP Goals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Reach consensus on scientific foundation of TMDL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Determine how allocations will be calculated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Calculate detailed allocations for each stakeholder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Determine how and when load reductions will be accomplished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1054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Provides equity among stakeholders</a:t>
            </a:r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Relies on adaptive management</a:t>
            </a:r>
          </a:p>
          <a:p>
            <a:r>
              <a:rPr lang="en-US" b="1" dirty="0">
                <a:solidFill>
                  <a:schemeClr val="tx2"/>
                </a:solidFill>
              </a:rPr>
              <a:t>Achieves documented commitments </a:t>
            </a:r>
          </a:p>
          <a:p>
            <a:r>
              <a:rPr lang="en-US" b="1" dirty="0" smtClean="0">
                <a:solidFill>
                  <a:schemeClr val="tx2"/>
                </a:solidFill>
              </a:rPr>
              <a:t>“</a:t>
            </a:r>
            <a:r>
              <a:rPr lang="en-US" b="1" dirty="0">
                <a:solidFill>
                  <a:schemeClr val="tx2"/>
                </a:solidFill>
              </a:rPr>
              <a:t>Safe harbor” clause for MS4 </a:t>
            </a:r>
            <a:r>
              <a:rPr lang="en-US" b="1" dirty="0" err="1" smtClean="0">
                <a:solidFill>
                  <a:schemeClr val="tx2"/>
                </a:solidFill>
              </a:rPr>
              <a:t>permittees</a:t>
            </a:r>
            <a:r>
              <a:rPr lang="en-US" b="1" dirty="0" smtClean="0">
                <a:solidFill>
                  <a:schemeClr val="tx2"/>
                </a:solidFill>
              </a:rPr>
              <a:t> and nonpoint sources </a:t>
            </a:r>
            <a:r>
              <a:rPr lang="en-US" b="1" dirty="0">
                <a:solidFill>
                  <a:schemeClr val="tx2"/>
                </a:solidFill>
              </a:rPr>
              <a:t>upon adoption of a </a:t>
            </a:r>
            <a:r>
              <a:rPr lang="en-US" b="1" dirty="0" smtClean="0">
                <a:solidFill>
                  <a:schemeClr val="tx2"/>
                </a:solidFill>
              </a:rPr>
              <a:t>BMAP</a:t>
            </a:r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 smtClean="0">
                <a:solidFill>
                  <a:schemeClr val="tx2"/>
                </a:solidFill>
              </a:rPr>
              <a:t>Provides </a:t>
            </a:r>
            <a:r>
              <a:rPr lang="en-US" b="1" dirty="0">
                <a:solidFill>
                  <a:schemeClr val="tx2"/>
                </a:solidFill>
              </a:rPr>
              <a:t>citizens with assurances about the future health of a </a:t>
            </a:r>
            <a:r>
              <a:rPr lang="en-US" b="1" dirty="0" err="1" smtClean="0">
                <a:solidFill>
                  <a:schemeClr val="tx2"/>
                </a:solidFill>
              </a:rPr>
              <a:t>waterbody</a:t>
            </a:r>
            <a:r>
              <a:rPr lang="en-US" b="1" dirty="0" smtClean="0">
                <a:solidFill>
                  <a:schemeClr val="tx2"/>
                </a:solidFill>
              </a:rPr>
              <a:t> by providing a restoration plan with milestones and timelines</a:t>
            </a:r>
            <a:endParaRPr lang="en-US" b="1" dirty="0">
              <a:solidFill>
                <a:schemeClr val="tx2"/>
              </a:solidFill>
            </a:endParaRPr>
          </a:p>
          <a:p>
            <a:endParaRPr lang="en-US" b="1" dirty="0">
              <a:solidFill>
                <a:srgbClr val="FF99CC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6200" y="914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dirty="0">
                <a:latin typeface="Arial Black" pitchFamily="34" charset="0"/>
              </a:rPr>
              <a:t>Benefits</a:t>
            </a:r>
            <a:r>
              <a:rPr lang="en-US" sz="4400" i="1" dirty="0">
                <a:latin typeface="Arial Black" pitchFamily="34" charset="0"/>
              </a:rPr>
              <a:t> of a BMAP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0" y="381000"/>
            <a:ext cx="7696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1095</Words>
  <Application>Microsoft Office PowerPoint</Application>
  <PresentationFormat>On-screen Show (4:3)</PresentationFormat>
  <Paragraphs>252</Paragraphs>
  <Slides>25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Times New Roman</vt:lpstr>
      <vt:lpstr>Wingdings</vt:lpstr>
      <vt:lpstr>Arial Black</vt:lpstr>
      <vt:lpstr>Trebuchet MS</vt:lpstr>
      <vt:lpstr>Century Gothic</vt:lpstr>
      <vt:lpstr>Garamond</vt:lpstr>
      <vt:lpstr>Arial Narrow</vt:lpstr>
      <vt:lpstr>Default Design</vt:lpstr>
      <vt:lpstr>Eclipse</vt:lpstr>
      <vt:lpstr>Chart</vt:lpstr>
      <vt:lpstr>Acrobat Document</vt:lpstr>
      <vt:lpstr>Slide 1</vt:lpstr>
      <vt:lpstr>Slide 2</vt:lpstr>
      <vt:lpstr>Basic  TMDL  Cycle  </vt:lpstr>
      <vt:lpstr>Slide 4</vt:lpstr>
      <vt:lpstr>TMDL Development</vt:lpstr>
      <vt:lpstr>TMDL Implementation</vt:lpstr>
      <vt:lpstr>TMDL Implementation</vt:lpstr>
      <vt:lpstr>Basin Action Management Plans</vt:lpstr>
      <vt:lpstr>Slide 9</vt:lpstr>
      <vt:lpstr>Slide 10</vt:lpstr>
      <vt:lpstr>Slide 11</vt:lpstr>
      <vt:lpstr>Slide 12</vt:lpstr>
      <vt:lpstr>Slide 13</vt:lpstr>
      <vt:lpstr>Slide 14</vt:lpstr>
      <vt:lpstr>TMDL Implementation</vt:lpstr>
      <vt:lpstr>Slide 16</vt:lpstr>
      <vt:lpstr>Adopted BMAPs</vt:lpstr>
      <vt:lpstr>Slide 18</vt:lpstr>
      <vt:lpstr>How can SWCD help with BMAP process</vt:lpstr>
      <vt:lpstr>Best Management Practices</vt:lpstr>
      <vt:lpstr>FDACS-OAWP  Adopted BMPs</vt:lpstr>
      <vt:lpstr>Example of magnitude of Effort</vt:lpstr>
      <vt:lpstr>BMP Participation Map</vt:lpstr>
      <vt:lpstr>How can SWCD help with BMAP process</vt:lpstr>
      <vt:lpstr>QUESTIONS</vt:lpstr>
    </vt:vector>
  </TitlesOfParts>
  <Company>fldep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gihring_j</dc:creator>
  <cp:lastModifiedBy>hansen_t</cp:lastModifiedBy>
  <cp:revision>74</cp:revision>
  <dcterms:created xsi:type="dcterms:W3CDTF">2007-04-05T01:41:48Z</dcterms:created>
  <dcterms:modified xsi:type="dcterms:W3CDTF">2010-07-23T12:48:30Z</dcterms:modified>
</cp:coreProperties>
</file>