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61" r:id="rId3"/>
    <p:sldId id="257" r:id="rId4"/>
    <p:sldId id="264" r:id="rId5"/>
    <p:sldId id="267" r:id="rId6"/>
    <p:sldId id="258" r:id="rId7"/>
    <p:sldId id="259" r:id="rId8"/>
    <p:sldId id="263" r:id="rId9"/>
    <p:sldId id="265" r:id="rId10"/>
    <p:sldId id="266" r:id="rId11"/>
    <p:sldId id="260"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1191" autoAdjust="0"/>
    <p:restoredTop sz="94660"/>
  </p:normalViewPr>
  <p:slideViewPr>
    <p:cSldViewPr>
      <p:cViewPr>
        <p:scale>
          <a:sx n="60" d="100"/>
          <a:sy n="60" d="100"/>
        </p:scale>
        <p:origin x="-1206" y="-7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3C3EEC-48EA-4E82-B83B-4104AF596CD7}" type="datetimeFigureOut">
              <a:rPr lang="en-US" smtClean="0"/>
              <a:pPr/>
              <a:t>6/11/2012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DB93AB-984C-484C-80ED-A7A99D11B9C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smtClean="0"/>
          </a:p>
        </p:txBody>
      </p:sp>
      <p:sp>
        <p:nvSpPr>
          <p:cNvPr id="49156" name="Slide Number Placeholder 3"/>
          <p:cNvSpPr>
            <a:spLocks noGrp="1"/>
          </p:cNvSpPr>
          <p:nvPr>
            <p:ph type="sldNum" sz="quarter" idx="5"/>
          </p:nvPr>
        </p:nvSpPr>
        <p:spPr>
          <a:noFill/>
        </p:spPr>
        <p:txBody>
          <a:bodyPr/>
          <a:lstStyle/>
          <a:p>
            <a:fld id="{DAA08BCD-8992-444C-B172-84F777B9EA51}" type="slidenum">
              <a:rPr lang="en-US" smtClean="0"/>
              <a:pPr/>
              <a:t>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smtClean="0"/>
          </a:p>
        </p:txBody>
      </p:sp>
      <p:sp>
        <p:nvSpPr>
          <p:cNvPr id="47108" name="Slide Number Placeholder 3"/>
          <p:cNvSpPr>
            <a:spLocks noGrp="1"/>
          </p:cNvSpPr>
          <p:nvPr>
            <p:ph type="sldNum" sz="quarter" idx="5"/>
          </p:nvPr>
        </p:nvSpPr>
        <p:spPr>
          <a:noFill/>
        </p:spPr>
        <p:txBody>
          <a:bodyPr/>
          <a:lstStyle/>
          <a:p>
            <a:pPr defTabSz="921669"/>
            <a:fld id="{655833AD-C283-468A-B599-F0719D5CC4FF}" type="slidenum">
              <a:rPr lang="en-US" smtClean="0"/>
              <a:pPr defTabSz="921669"/>
              <a:t>3</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en-US" smtClean="0"/>
          </a:p>
        </p:txBody>
      </p:sp>
      <p:sp>
        <p:nvSpPr>
          <p:cNvPr id="53252" name="Slide Number Placeholder 3"/>
          <p:cNvSpPr>
            <a:spLocks noGrp="1"/>
          </p:cNvSpPr>
          <p:nvPr>
            <p:ph type="sldNum" sz="quarter" idx="5"/>
          </p:nvPr>
        </p:nvSpPr>
        <p:spPr>
          <a:noFill/>
        </p:spPr>
        <p:txBody>
          <a:bodyPr/>
          <a:lstStyle/>
          <a:p>
            <a:fld id="{3262B966-1ED0-45D9-8479-77301F0A85F6}" type="slidenum">
              <a:rPr lang="en-US" smtClean="0"/>
              <a:pPr/>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smtClean="0"/>
          </a:p>
        </p:txBody>
      </p:sp>
      <p:sp>
        <p:nvSpPr>
          <p:cNvPr id="49156" name="Slide Number Placeholder 3"/>
          <p:cNvSpPr>
            <a:spLocks noGrp="1"/>
          </p:cNvSpPr>
          <p:nvPr>
            <p:ph type="sldNum" sz="quarter" idx="5"/>
          </p:nvPr>
        </p:nvSpPr>
        <p:spPr>
          <a:noFill/>
        </p:spPr>
        <p:txBody>
          <a:bodyPr/>
          <a:lstStyle/>
          <a:p>
            <a:pPr defTabSz="921669"/>
            <a:fld id="{B9C529BC-C76A-447F-8B39-A0418DE3F318}" type="slidenum">
              <a:rPr lang="en-US" smtClean="0"/>
              <a:pPr defTabSz="921669"/>
              <a:t>6</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pPr defTabSz="921669"/>
            <a:fld id="{917F19D1-C5C1-4696-AA12-B0AB2F132326}" type="slidenum">
              <a:rPr lang="en-US" smtClean="0"/>
              <a:pPr defTabSz="921669"/>
              <a:t>7</a:t>
            </a:fld>
            <a:endParaRPr lang="en-US" dirty="0"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smtClean="0"/>
          </a:p>
        </p:txBody>
      </p:sp>
      <p:sp>
        <p:nvSpPr>
          <p:cNvPr id="51204" name="Slide Number Placeholder 3"/>
          <p:cNvSpPr>
            <a:spLocks noGrp="1"/>
          </p:cNvSpPr>
          <p:nvPr>
            <p:ph type="sldNum" sz="quarter" idx="5"/>
          </p:nvPr>
        </p:nvSpPr>
        <p:spPr>
          <a:noFill/>
        </p:spPr>
        <p:txBody>
          <a:bodyPr/>
          <a:lstStyle/>
          <a:p>
            <a:fld id="{6A0961FC-1D41-463B-AC50-3C2EB2D95A42}" type="slidenum">
              <a:rPr lang="en-US" smtClean="0"/>
              <a:pPr/>
              <a:t>8</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US" smtClean="0"/>
          </a:p>
        </p:txBody>
      </p:sp>
      <p:sp>
        <p:nvSpPr>
          <p:cNvPr id="56324" name="Slide Number Placeholder 3"/>
          <p:cNvSpPr>
            <a:spLocks noGrp="1"/>
          </p:cNvSpPr>
          <p:nvPr>
            <p:ph type="sldNum" sz="quarter" idx="5"/>
          </p:nvPr>
        </p:nvSpPr>
        <p:spPr>
          <a:noFill/>
        </p:spPr>
        <p:txBody>
          <a:bodyPr/>
          <a:lstStyle/>
          <a:p>
            <a:fld id="{52707A95-1311-4AEF-858F-637FD3E6E957}" type="slidenum">
              <a:rPr lang="en-US" smtClean="0"/>
              <a:pPr/>
              <a:t>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en-US" smtClean="0"/>
          </a:p>
        </p:txBody>
      </p:sp>
      <p:sp>
        <p:nvSpPr>
          <p:cNvPr id="57348" name="Slide Number Placeholder 3"/>
          <p:cNvSpPr>
            <a:spLocks noGrp="1"/>
          </p:cNvSpPr>
          <p:nvPr>
            <p:ph type="sldNum" sz="quarter" idx="5"/>
          </p:nvPr>
        </p:nvSpPr>
        <p:spPr>
          <a:noFill/>
        </p:spPr>
        <p:txBody>
          <a:bodyPr/>
          <a:lstStyle/>
          <a:p>
            <a:fld id="{023267FF-6B12-45DB-9CD4-F8D8BFF00A5F}" type="slidenum">
              <a:rPr lang="en-US" smtClean="0"/>
              <a:pPr/>
              <a:t>10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en-US" smtClean="0"/>
          </a:p>
        </p:txBody>
      </p:sp>
      <p:sp>
        <p:nvSpPr>
          <p:cNvPr id="53252" name="Slide Number Placeholder 3"/>
          <p:cNvSpPr>
            <a:spLocks noGrp="1"/>
          </p:cNvSpPr>
          <p:nvPr>
            <p:ph type="sldNum" sz="quarter" idx="5"/>
          </p:nvPr>
        </p:nvSpPr>
        <p:spPr>
          <a:noFill/>
        </p:spPr>
        <p:txBody>
          <a:bodyPr/>
          <a:lstStyle/>
          <a:p>
            <a:fld id="{3262B966-1ED0-45D9-8479-77301F0A85F6}" type="slidenum">
              <a:rPr lang="en-US" smtClean="0"/>
              <a:pPr/>
              <a:t>12</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46DC7D6-F4E3-4A1F-80BB-1BCDA3AF1CF2}" type="datetimeFigureOut">
              <a:rPr lang="en-US" smtClean="0"/>
              <a:pPr/>
              <a:t>6/11/2012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05F37FD-EC39-4189-BB7C-DD73ACB865F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05F37FD-EC39-4189-BB7C-DD73ACB865F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05F37FD-EC39-4189-BB7C-DD73ACB865F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05F37FD-EC39-4189-BB7C-DD73ACB865FA}"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05F37FD-EC39-4189-BB7C-DD73ACB865FA}"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05F37FD-EC39-4189-BB7C-DD73ACB865FA}"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05F37FD-EC39-4189-BB7C-DD73ACB865F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05F37FD-EC39-4189-BB7C-DD73ACB865FA}"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46DC7D6-F4E3-4A1F-80BB-1BCDA3AF1CF2}" type="datetimeFigureOut">
              <a:rPr lang="en-US" smtClean="0"/>
              <a:pPr/>
              <a:t>6/11/2012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05F37FD-EC39-4189-BB7C-DD73ACB865F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46DC7D6-F4E3-4A1F-80BB-1BCDA3AF1CF2}" type="datetimeFigureOut">
              <a:rPr lang="en-US" smtClean="0"/>
              <a:pPr/>
              <a:t>6/11/2012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05F37FD-EC39-4189-BB7C-DD73ACB865F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46DC7D6-F4E3-4A1F-80BB-1BCDA3AF1CF2}" type="datetimeFigureOut">
              <a:rPr lang="en-US" smtClean="0"/>
              <a:pPr/>
              <a:t>6/11/2012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05F37FD-EC39-4189-BB7C-DD73ACB865FA}"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6DC7D6-F4E3-4A1F-80BB-1BCDA3AF1CF2}" type="datetimeFigureOut">
              <a:rPr lang="en-US" smtClean="0"/>
              <a:pPr/>
              <a:t>6/11/2012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05F37FD-EC39-4189-BB7C-DD73ACB865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62000"/>
            <a:ext cx="7772400" cy="1066799"/>
          </a:xfrm>
        </p:spPr>
        <p:txBody>
          <a:bodyPr/>
          <a:lstStyle/>
          <a:p>
            <a:pPr algn="ctr"/>
            <a:r>
              <a:rPr lang="en-US" dirty="0" smtClean="0"/>
              <a:t>BMPs &amp; NOIs </a:t>
            </a:r>
            <a:endParaRPr lang="en-US" dirty="0"/>
          </a:p>
        </p:txBody>
      </p:sp>
      <p:sp>
        <p:nvSpPr>
          <p:cNvPr id="3" name="Subtitle 2"/>
          <p:cNvSpPr>
            <a:spLocks noGrp="1"/>
          </p:cNvSpPr>
          <p:nvPr>
            <p:ph type="subTitle" idx="1"/>
          </p:nvPr>
        </p:nvSpPr>
        <p:spPr>
          <a:xfrm>
            <a:off x="228600" y="3611607"/>
            <a:ext cx="8763000" cy="1199704"/>
          </a:xfrm>
        </p:spPr>
        <p:txBody>
          <a:bodyPr>
            <a:normAutofit/>
          </a:bodyPr>
          <a:lstStyle/>
          <a:p>
            <a:r>
              <a:rPr lang="en-US" sz="2000" dirty="0" smtClean="0"/>
              <a:t>http://www.floridaagwaterpolicy.com/BestManagementPractices.html</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solidFill>
              </a:rPr>
              <a:t>BMP Re-evaluation</a:t>
            </a:r>
          </a:p>
        </p:txBody>
      </p:sp>
      <p:sp>
        <p:nvSpPr>
          <p:cNvPr id="3" name="Content Placeholder 2"/>
          <p:cNvSpPr>
            <a:spLocks noGrp="1"/>
          </p:cNvSpPr>
          <p:nvPr>
            <p:ph idx="1"/>
          </p:nvPr>
        </p:nvSpPr>
        <p:spPr/>
        <p:txBody>
          <a:bodyPr/>
          <a:lstStyle/>
          <a:p>
            <a:pPr>
              <a:buFont typeface="Wingdings" pitchFamily="2" charset="2"/>
              <a:buNone/>
              <a:defRPr/>
            </a:pPr>
            <a:r>
              <a:rPr lang="en-US" dirty="0" smtClean="0"/>
              <a:t>	Where water quality problems are demonstrated despite the appropriate implementation, operation, and maintenance of adopted BMPs and other measures, DEP, or DACS in consultation with DEP, shall re-evaluate the BMPs or other measures, and revise them as necessary.</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610600" cy="3447098"/>
          </a:xfrm>
          <a:prstGeom prst="rect">
            <a:avLst/>
          </a:prstGeom>
        </p:spPr>
        <p:txBody>
          <a:bodyPr wrap="square">
            <a:spAutoFit/>
          </a:bodyPr>
          <a:lstStyle/>
          <a:p>
            <a:r>
              <a:rPr lang="en-US" sz="3200" b="1" u="sng" dirty="0" smtClean="0">
                <a:cs typeface="Times New Roman" pitchFamily="18" charset="0"/>
              </a:rPr>
              <a:t>BMP versus NRCS - Conservation Practice</a:t>
            </a:r>
          </a:p>
          <a:p>
            <a:endParaRPr lang="en-US" u="sng" dirty="0" smtClean="0">
              <a:cs typeface="Times New Roman" pitchFamily="18" charset="0"/>
            </a:endParaRPr>
          </a:p>
          <a:p>
            <a:r>
              <a:rPr lang="en-US" sz="2800" dirty="0" smtClean="0">
                <a:cs typeface="Times New Roman" pitchFamily="18" charset="0"/>
              </a:rPr>
              <a:t>A specific treatment, such as </a:t>
            </a:r>
            <a:r>
              <a:rPr lang="en-US" sz="2800" u="sng" dirty="0" smtClean="0">
                <a:cs typeface="Times New Roman" pitchFamily="18" charset="0"/>
              </a:rPr>
              <a:t>a structural or vegetative measure, or management technique</a:t>
            </a:r>
            <a:r>
              <a:rPr lang="en-US" sz="2800" dirty="0" smtClean="0">
                <a:cs typeface="Times New Roman" pitchFamily="18" charset="0"/>
              </a:rPr>
              <a:t> commonly used to meet specific needs in planning and implementing conservation, for which standards and specification have been developed.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solidFill>
                  <a:schemeClr val="tx1"/>
                </a:solidFill>
              </a:rPr>
              <a:t>FDACS BMPs</a:t>
            </a:r>
          </a:p>
        </p:txBody>
      </p:sp>
      <p:sp>
        <p:nvSpPr>
          <p:cNvPr id="6" name="Content Placeholder 5"/>
          <p:cNvSpPr>
            <a:spLocks noGrp="1"/>
          </p:cNvSpPr>
          <p:nvPr>
            <p:ph idx="1"/>
          </p:nvPr>
        </p:nvSpPr>
        <p:spPr/>
        <p:txBody>
          <a:bodyPr/>
          <a:lstStyle/>
          <a:p>
            <a:r>
              <a:rPr lang="en-US" sz="2000" dirty="0" smtClean="0"/>
              <a:t>Cow Calf checklist (pdf)</a:t>
            </a:r>
          </a:p>
          <a:p>
            <a:r>
              <a:rPr lang="en-US" sz="2000" dirty="0" smtClean="0"/>
              <a:t>NOI form (pdf)</a:t>
            </a:r>
            <a:endParaRPr lang="en-US" sz="2000" dirty="0" smtClean="0"/>
          </a:p>
          <a:p>
            <a:endParaRPr lang="en-US"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a:xfrm>
            <a:off x="685800" y="0"/>
            <a:ext cx="7772400" cy="1066800"/>
          </a:xfrm>
        </p:spPr>
        <p:txBody>
          <a:bodyPr/>
          <a:lstStyle/>
          <a:p>
            <a:pPr>
              <a:defRPr/>
            </a:pPr>
            <a:r>
              <a:rPr lang="en-US" sz="3600" b="1" dirty="0">
                <a:solidFill>
                  <a:schemeClr val="tx1"/>
                </a:solidFill>
              </a:rPr>
              <a:t>Florida Watershed Restoration Act </a:t>
            </a:r>
          </a:p>
        </p:txBody>
      </p:sp>
      <p:sp>
        <p:nvSpPr>
          <p:cNvPr id="273411" name="Rectangle 3"/>
          <p:cNvSpPr>
            <a:spLocks noGrp="1" noChangeArrowheads="1"/>
          </p:cNvSpPr>
          <p:nvPr>
            <p:ph type="body" idx="1"/>
          </p:nvPr>
        </p:nvSpPr>
        <p:spPr>
          <a:xfrm>
            <a:off x="228600" y="1295400"/>
            <a:ext cx="8686800" cy="4572000"/>
          </a:xfrm>
        </p:spPr>
        <p:txBody>
          <a:bodyPr>
            <a:normAutofit lnSpcReduction="10000"/>
          </a:bodyPr>
          <a:lstStyle/>
          <a:p>
            <a:pPr>
              <a:lnSpc>
                <a:spcPct val="90000"/>
              </a:lnSpc>
            </a:pPr>
            <a:r>
              <a:rPr lang="en-US" sz="2800" b="1" smtClean="0"/>
              <a:t>Authorizes FDACS to Develop BMPs to Address Agricultural Non-Point Sources</a:t>
            </a:r>
          </a:p>
          <a:p>
            <a:pPr>
              <a:lnSpc>
                <a:spcPct val="90000"/>
              </a:lnSpc>
            </a:pPr>
            <a:endParaRPr lang="en-US" sz="2800" b="1" smtClean="0"/>
          </a:p>
          <a:p>
            <a:pPr>
              <a:lnSpc>
                <a:spcPct val="90000"/>
              </a:lnSpc>
            </a:pPr>
            <a:r>
              <a:rPr lang="en-US" sz="2800" b="1" smtClean="0"/>
              <a:t>Requires FDEP to Verify BMP Effectiveness prior to Rule Adoption, and Implementation in Accordance with Rule Provides “</a:t>
            </a:r>
            <a:r>
              <a:rPr lang="en-US" sz="2800" b="1" u="sng" smtClean="0"/>
              <a:t>Presumption of Compliance</a:t>
            </a:r>
            <a:r>
              <a:rPr lang="en-US" sz="2800" b="1" smtClean="0"/>
              <a:t>” with State Water Quality Standards</a:t>
            </a:r>
          </a:p>
          <a:p>
            <a:pPr>
              <a:lnSpc>
                <a:spcPct val="90000"/>
              </a:lnSpc>
            </a:pPr>
            <a:endParaRPr lang="en-US" sz="2800" b="1" smtClean="0"/>
          </a:p>
          <a:p>
            <a:pPr>
              <a:lnSpc>
                <a:spcPct val="90000"/>
              </a:lnSpc>
            </a:pPr>
            <a:r>
              <a:rPr lang="en-US" sz="2800" b="1" smtClean="0"/>
              <a:t>FDACS Rule Requires Submittal of Notice of Intent (NOI) to FDACS to Enroll Operation; manual specifies record-keeping requirements </a:t>
            </a:r>
          </a:p>
          <a:p>
            <a:pPr>
              <a:lnSpc>
                <a:spcPct val="90000"/>
              </a:lnSpc>
              <a:buFont typeface="Monotype Sorts" pitchFamily="84" charset="2"/>
              <a:buNone/>
            </a:pPr>
            <a:endParaRPr lang="en-US" sz="2800" b="1"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457200" y="704088"/>
            <a:ext cx="8305800" cy="515112"/>
          </a:xfrm>
        </p:spPr>
        <p:txBody>
          <a:bodyPr>
            <a:normAutofit fontScale="90000"/>
          </a:bodyPr>
          <a:lstStyle/>
          <a:p>
            <a:pPr algn="ctr">
              <a:defRPr/>
            </a:pPr>
            <a:r>
              <a:rPr lang="en-US" sz="4000" b="1" dirty="0">
                <a:solidFill>
                  <a:schemeClr val="tx2">
                    <a:lumMod val="75000"/>
                  </a:schemeClr>
                </a:solidFill>
              </a:rPr>
              <a:t>Best Management Practices</a:t>
            </a:r>
          </a:p>
        </p:txBody>
      </p:sp>
      <p:sp>
        <p:nvSpPr>
          <p:cNvPr id="198661" name="Text Box 5"/>
          <p:cNvSpPr txBox="1">
            <a:spLocks noChangeArrowheads="1"/>
          </p:cNvSpPr>
          <p:nvPr/>
        </p:nvSpPr>
        <p:spPr bwMode="auto">
          <a:xfrm>
            <a:off x="1066800" y="1600200"/>
            <a:ext cx="7162800" cy="3970318"/>
          </a:xfrm>
          <a:prstGeom prst="rect">
            <a:avLst/>
          </a:prstGeom>
          <a:noFill/>
          <a:ln w="9525">
            <a:noFill/>
            <a:miter lim="800000"/>
            <a:headEnd/>
            <a:tailEnd/>
          </a:ln>
          <a:effectLst/>
        </p:spPr>
        <p:txBody>
          <a:bodyPr>
            <a:spAutoFit/>
          </a:bodyPr>
          <a:lstStyle/>
          <a:p>
            <a:pPr eaLnBrk="0" hangingPunct="0">
              <a:spcBef>
                <a:spcPct val="50000"/>
              </a:spcBef>
              <a:defRPr/>
            </a:pPr>
            <a:r>
              <a:rPr lang="en-US" sz="2800" b="1" dirty="0">
                <a:effectLst>
                  <a:outerShdw blurRad="38100" dist="38100" dir="2700000" algn="tl">
                    <a:srgbClr val="000000"/>
                  </a:outerShdw>
                </a:effectLst>
              </a:rPr>
              <a:t>“</a:t>
            </a:r>
            <a:r>
              <a:rPr lang="en-US" sz="2800" dirty="0"/>
              <a:t>Best management practice(s)” means a practice or combination of practices determined by the coordinating agencies, </a:t>
            </a:r>
            <a:r>
              <a:rPr lang="en-US" sz="2800" u="sng" dirty="0"/>
              <a:t>based on research</a:t>
            </a:r>
            <a:r>
              <a:rPr lang="en-US" sz="2800" dirty="0"/>
              <a:t>, </a:t>
            </a:r>
            <a:r>
              <a:rPr lang="en-US" sz="2800" u="sng" dirty="0"/>
              <a:t>field-testing</a:t>
            </a:r>
            <a:r>
              <a:rPr lang="en-US" sz="2800" dirty="0"/>
              <a:t>, and </a:t>
            </a:r>
            <a:r>
              <a:rPr lang="en-US" sz="2800" u="sng" dirty="0"/>
              <a:t>expert review</a:t>
            </a:r>
            <a:r>
              <a:rPr lang="en-US" sz="2800" dirty="0"/>
              <a:t>, to be the </a:t>
            </a:r>
            <a:r>
              <a:rPr lang="en-US" sz="2800" u="sng" dirty="0"/>
              <a:t>most effective and practicable</a:t>
            </a:r>
            <a:r>
              <a:rPr lang="en-US" sz="2800" dirty="0"/>
              <a:t> on-location means, including economic and technological considerations, for improving water quality in agricultural and urban discharges.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solidFill>
                  <a:schemeClr val="tx1"/>
                </a:solidFill>
              </a:rPr>
              <a:t>FDACS BMPs</a:t>
            </a:r>
          </a:p>
        </p:txBody>
      </p:sp>
      <p:sp>
        <p:nvSpPr>
          <p:cNvPr id="6" name="Content Placeholder 5"/>
          <p:cNvSpPr>
            <a:spLocks noGrp="1"/>
          </p:cNvSpPr>
          <p:nvPr>
            <p:ph idx="1"/>
          </p:nvPr>
        </p:nvSpPr>
        <p:spPr/>
        <p:txBody>
          <a:bodyPr/>
          <a:lstStyle/>
          <a:p>
            <a:r>
              <a:rPr lang="en-US" sz="2400" b="1" smtClean="0"/>
              <a:t>Farmers submit a Notice of Intent (NOI) to implement specific BMPs contained in an FDACS BMP Manual or rule.</a:t>
            </a:r>
          </a:p>
          <a:p>
            <a:endParaRPr lang="en-US" sz="2400" b="1" smtClean="0"/>
          </a:p>
          <a:p>
            <a:r>
              <a:rPr lang="en-US" sz="2400" b="1" smtClean="0"/>
              <a:t>In some areas of the state, farmers develop site-specific conservation plans that contain the appropriate BMPs.</a:t>
            </a:r>
          </a:p>
          <a:p>
            <a:endParaRPr lang="en-US" sz="2400" b="1" smtClean="0"/>
          </a:p>
          <a:p>
            <a:r>
              <a:rPr lang="en-US" sz="2400" b="1" smtClean="0"/>
              <a:t>Any farmer with an operation covered by applicable FDACS BMPs is eligible to submit a Notice of Intent (NOI) under the appropriate manual or rule.</a:t>
            </a:r>
          </a:p>
          <a:p>
            <a:endParaRPr lang="en-US" sz="2000" smtClean="0"/>
          </a:p>
          <a:p>
            <a:endParaRPr lang="en-US"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0"/>
            <a:ext cx="8763000" cy="2308324"/>
          </a:xfrm>
          <a:prstGeom prst="rect">
            <a:avLst/>
          </a:prstGeom>
        </p:spPr>
        <p:txBody>
          <a:bodyPr wrap="square">
            <a:spAutoFit/>
          </a:bodyPr>
          <a:lstStyle/>
          <a:p>
            <a:r>
              <a:rPr lang="en-US" dirty="0" smtClean="0"/>
              <a:t>The NOI is the formal notification to the Department of your commitment to implement selected practices or BMPs from a Best Management Practice Program adopted by the Department. It is a form of registration with the Department that you intend to participate in a particular BMP Program. Furthermore, the submittal of the NOI is required by law if participating landowners desire eligibility for the waiver of liability, the presumption of compliance with water quality standards, and cost share funds for BMP implementation.</a:t>
            </a:r>
            <a:endParaRPr lang="en-US" dirty="0"/>
          </a:p>
        </p:txBody>
      </p:sp>
      <p:sp>
        <p:nvSpPr>
          <p:cNvPr id="3" name="TextBox 2"/>
          <p:cNvSpPr txBox="1"/>
          <p:nvPr/>
        </p:nvSpPr>
        <p:spPr>
          <a:xfrm>
            <a:off x="1295400" y="609600"/>
            <a:ext cx="7010400" cy="584775"/>
          </a:xfrm>
          <a:prstGeom prst="rect">
            <a:avLst/>
          </a:prstGeom>
          <a:noFill/>
        </p:spPr>
        <p:txBody>
          <a:bodyPr wrap="square" rtlCol="0">
            <a:spAutoFit/>
          </a:bodyPr>
          <a:lstStyle/>
          <a:p>
            <a:pPr algn="ctr"/>
            <a:r>
              <a:rPr lang="en-US" sz="3200" dirty="0" smtClean="0"/>
              <a:t>Notice if Intent (NOI)</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31" name="Group 43"/>
          <p:cNvGraphicFramePr>
            <a:graphicFrameLocks noGrp="1"/>
          </p:cNvGraphicFramePr>
          <p:nvPr>
            <p:ph idx="1"/>
          </p:nvPr>
        </p:nvGraphicFramePr>
        <p:xfrm>
          <a:off x="457200" y="990597"/>
          <a:ext cx="8153400" cy="5010153"/>
        </p:xfrm>
        <a:graphic>
          <a:graphicData uri="http://schemas.openxmlformats.org/drawingml/2006/table">
            <a:tbl>
              <a:tblPr/>
              <a:tblGrid>
                <a:gridCol w="3719642"/>
                <a:gridCol w="4433758"/>
              </a:tblGrid>
              <a:tr h="78080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Verdana" pitchFamily="84" charset="0"/>
                        </a:rPr>
                        <a:t>OAWP Adopted BMPs </a:t>
                      </a:r>
                    </a:p>
                  </a:txBody>
                  <a:tcPr marL="9525" marR="9525"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Verdana" pitchFamily="84" charset="0"/>
                        </a:rPr>
                        <a:t>Rules</a:t>
                      </a:r>
                    </a:p>
                  </a:txBody>
                  <a:tcPr marL="9525" marR="9525"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Verdana" pitchFamily="84" charset="0"/>
                        </a:rPr>
                        <a:t>Citrus (in revision)</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5E-1.023, 5M-2, 5M-5, 5M-7 </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Verdana" pitchFamily="84" charset="0"/>
                        </a:rPr>
                        <a:t>Lake Okeechobee BMPs</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rgbClr val="000000"/>
                          </a:solidFill>
                          <a:effectLst/>
                          <a:latin typeface="Calibri" pitchFamily="34" charset="0"/>
                        </a:rPr>
                        <a:t>5M-3</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84" charset="0"/>
                        </a:rPr>
                        <a:t>TCA  Potato</a:t>
                      </a:r>
                      <a:endParaRPr kumimoji="0" lang="en-US" sz="1800" b="0" i="0" u="none" strike="noStrike" cap="none" normalizeH="0" baseline="0" dirty="0" smtClean="0">
                        <a:ln>
                          <a:noFill/>
                        </a:ln>
                        <a:solidFill>
                          <a:srgbClr val="000000"/>
                        </a:solidFill>
                        <a:effectLst/>
                        <a:latin typeface="Verdana" pitchFamily="84" charset="0"/>
                      </a:endParaRP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5M-4</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Verdana" pitchFamily="84" charset="0"/>
                        </a:rPr>
                        <a:t>Container Nurseries</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5M-6</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Verdana" pitchFamily="84" charset="0"/>
                        </a:rPr>
                        <a:t>Vegetable &amp; Ag Crops</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5M-8</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Verdana" pitchFamily="84" charset="0"/>
                        </a:rPr>
                        <a:t>Sod</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5M-9</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Verdana" pitchFamily="84" charset="0"/>
                        </a:rPr>
                        <a:t>Cow/Calf Operations</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rgbClr val="000000"/>
                          </a:solidFill>
                          <a:effectLst/>
                          <a:latin typeface="Calibri" pitchFamily="34" charset="0"/>
                        </a:rPr>
                        <a:t>5M-11</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r>
              <a:tr h="42293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Verdana" pitchFamily="84" charset="0"/>
                        </a:rPr>
                        <a:t>Conservation Plans</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5M-12</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r>
              <a:tr h="422935">
                <a:tc>
                  <a:txBody>
                    <a:bodyPr/>
                    <a:lstStyle/>
                    <a:p>
                      <a:pPr algn="ctr"/>
                      <a:r>
                        <a:rPr lang="en-US" dirty="0" smtClean="0"/>
                        <a:t>Specialty Fruit &amp; Nut</a:t>
                      </a:r>
                      <a:endParaRPr lang="en-US" dirty="0"/>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5M-13</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r>
              <a:tr h="422935">
                <a:tc>
                  <a:txBody>
                    <a:bodyPr/>
                    <a:lstStyle/>
                    <a:p>
                      <a:pPr algn="ctr"/>
                      <a:r>
                        <a:rPr lang="en-US" dirty="0" smtClean="0"/>
                        <a:t>Equine</a:t>
                      </a:r>
                      <a:endParaRPr lang="en-US" dirty="0"/>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pitchFamily="34" charset="0"/>
                        </a:rPr>
                        <a:t>5M-14</a:t>
                      </a:r>
                    </a:p>
                  </a:txBody>
                  <a:tcPr marL="9525" marR="9525" marT="9525"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r>
            </a:tbl>
          </a:graphicData>
        </a:graphic>
      </p:graphicFrame>
      <p:sp>
        <p:nvSpPr>
          <p:cNvPr id="2" name="Title 1"/>
          <p:cNvSpPr>
            <a:spLocks noGrp="1"/>
          </p:cNvSpPr>
          <p:nvPr>
            <p:ph type="title"/>
          </p:nvPr>
        </p:nvSpPr>
        <p:spPr>
          <a:xfrm>
            <a:off x="381000" y="304800"/>
            <a:ext cx="8229600" cy="838200"/>
          </a:xfrm>
        </p:spPr>
        <p:txBody>
          <a:bodyPr>
            <a:normAutofit/>
          </a:bodyPr>
          <a:lstStyle/>
          <a:p>
            <a:pPr>
              <a:defRPr/>
            </a:pPr>
            <a:r>
              <a:rPr lang="en-US" b="1" dirty="0" smtClean="0">
                <a:solidFill>
                  <a:schemeClr val="accent1"/>
                </a:solidFill>
              </a:rPr>
              <a:t>FDACS-OAWP</a:t>
            </a:r>
            <a:r>
              <a:rPr lang="en-US" b="1" dirty="0" smtClean="0">
                <a:solidFill>
                  <a:srgbClr val="FFFF00"/>
                </a:solidFill>
              </a:rPr>
              <a:t> </a:t>
            </a:r>
            <a:r>
              <a:rPr lang="en-US" dirty="0" smtClean="0"/>
              <a:t> </a:t>
            </a:r>
            <a:r>
              <a:rPr lang="en-US" sz="3600" b="1" dirty="0" smtClean="0">
                <a:solidFill>
                  <a:schemeClr val="tx1"/>
                </a:solidFill>
              </a:rPr>
              <a:t>Adopted BMPs</a:t>
            </a:r>
            <a:endParaRPr lang="en-US" sz="3600"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0" y="2362200"/>
            <a:ext cx="9144000" cy="4191000"/>
          </a:xfrm>
        </p:spPr>
        <p:txBody>
          <a:bodyPr/>
          <a:lstStyle/>
          <a:p>
            <a:pPr algn="ctr" eaLnBrk="1" hangingPunct="1">
              <a:lnSpc>
                <a:spcPct val="80000"/>
              </a:lnSpc>
              <a:buClr>
                <a:srgbClr val="FFFF00"/>
              </a:buClr>
              <a:buFont typeface="Wingdings" pitchFamily="2" charset="2"/>
              <a:buNone/>
              <a:defRPr/>
            </a:pPr>
            <a:r>
              <a:rPr lang="en-US" sz="2400" b="1" dirty="0" smtClean="0"/>
              <a:t>Research and models show farms using BMPs</a:t>
            </a:r>
            <a:r>
              <a:rPr lang="en-US" sz="2400" b="1" dirty="0" smtClean="0">
                <a:solidFill>
                  <a:schemeClr val="accent2">
                    <a:lumMod val="75000"/>
                  </a:schemeClr>
                </a:solidFill>
              </a:rPr>
              <a:t>**</a:t>
            </a:r>
          </a:p>
          <a:p>
            <a:pPr algn="ctr" eaLnBrk="1" hangingPunct="1">
              <a:lnSpc>
                <a:spcPct val="80000"/>
              </a:lnSpc>
              <a:buClr>
                <a:srgbClr val="FFFF00"/>
              </a:buClr>
              <a:buFont typeface="Wingdings" pitchFamily="2" charset="2"/>
              <a:buNone/>
              <a:defRPr/>
            </a:pPr>
            <a:r>
              <a:rPr lang="en-US" sz="2400" b="1" i="1" dirty="0" smtClean="0">
                <a:solidFill>
                  <a:schemeClr val="accent2">
                    <a:lumMod val="75000"/>
                  </a:schemeClr>
                </a:solidFill>
              </a:rPr>
              <a:t>Have the potential to reduce Nitrate-N to ground water</a:t>
            </a:r>
          </a:p>
          <a:p>
            <a:pPr eaLnBrk="1" hangingPunct="1">
              <a:lnSpc>
                <a:spcPct val="80000"/>
              </a:lnSpc>
              <a:buClr>
                <a:srgbClr val="FFFF00"/>
              </a:buClr>
              <a:buFont typeface="Wingdings" pitchFamily="2" charset="2"/>
              <a:buNone/>
              <a:defRPr/>
            </a:pPr>
            <a:endParaRPr lang="en-US" sz="2400" dirty="0" smtClean="0">
              <a:solidFill>
                <a:schemeClr val="accent2">
                  <a:lumMod val="75000"/>
                </a:schemeClr>
              </a:solidFill>
            </a:endParaRPr>
          </a:p>
          <a:p>
            <a:pPr eaLnBrk="1" hangingPunct="1">
              <a:lnSpc>
                <a:spcPct val="80000"/>
              </a:lnSpc>
              <a:buClr>
                <a:srgbClr val="00FF00"/>
              </a:buClr>
              <a:buFontTx/>
              <a:buBlip>
                <a:blip r:embed="rId4"/>
              </a:buBlip>
              <a:defRPr/>
            </a:pPr>
            <a:r>
              <a:rPr lang="en-US" sz="2400" b="1" dirty="0" smtClean="0">
                <a:solidFill>
                  <a:schemeClr val="accent2">
                    <a:lumMod val="75000"/>
                  </a:schemeClr>
                </a:solidFill>
              </a:rPr>
              <a:t>Up to 77% on </a:t>
            </a:r>
            <a:r>
              <a:rPr lang="en-US" sz="2400" b="1" u="sng" dirty="0" smtClean="0">
                <a:solidFill>
                  <a:schemeClr val="accent2">
                    <a:lumMod val="75000"/>
                  </a:schemeClr>
                </a:solidFill>
              </a:rPr>
              <a:t>poultry &amp; dairy operations</a:t>
            </a:r>
          </a:p>
          <a:p>
            <a:pPr eaLnBrk="1" hangingPunct="1">
              <a:lnSpc>
                <a:spcPct val="80000"/>
              </a:lnSpc>
              <a:buClr>
                <a:srgbClr val="00FF00"/>
              </a:buClr>
              <a:buFontTx/>
              <a:buBlip>
                <a:blip r:embed="rId4"/>
              </a:buBlip>
              <a:defRPr/>
            </a:pPr>
            <a:endParaRPr lang="en-US" sz="2400" b="1" u="sng" dirty="0" smtClean="0">
              <a:solidFill>
                <a:schemeClr val="accent2">
                  <a:lumMod val="75000"/>
                </a:schemeClr>
              </a:solidFill>
            </a:endParaRPr>
          </a:p>
          <a:p>
            <a:pPr eaLnBrk="1" hangingPunct="1">
              <a:lnSpc>
                <a:spcPct val="80000"/>
              </a:lnSpc>
              <a:buClr>
                <a:srgbClr val="00FF00"/>
              </a:buClr>
              <a:buFontTx/>
              <a:buBlip>
                <a:blip r:embed="rId4"/>
              </a:buBlip>
              <a:defRPr/>
            </a:pPr>
            <a:r>
              <a:rPr lang="en-US" sz="2400" b="1" dirty="0" smtClean="0">
                <a:solidFill>
                  <a:schemeClr val="accent2">
                    <a:lumMod val="75000"/>
                  </a:schemeClr>
                </a:solidFill>
              </a:rPr>
              <a:t>Up to 90% on </a:t>
            </a:r>
            <a:r>
              <a:rPr lang="en-US" sz="2400" b="1" u="sng" dirty="0" smtClean="0">
                <a:solidFill>
                  <a:schemeClr val="accent2">
                    <a:lumMod val="75000"/>
                  </a:schemeClr>
                </a:solidFill>
              </a:rPr>
              <a:t>dairy spray fields</a:t>
            </a:r>
          </a:p>
          <a:p>
            <a:pPr eaLnBrk="1" hangingPunct="1">
              <a:lnSpc>
                <a:spcPct val="80000"/>
              </a:lnSpc>
              <a:buClr>
                <a:srgbClr val="00FF00"/>
              </a:buClr>
              <a:buFontTx/>
              <a:buBlip>
                <a:blip r:embed="rId4"/>
              </a:buBlip>
              <a:defRPr/>
            </a:pPr>
            <a:endParaRPr lang="en-US" sz="2400" b="1" u="sng" dirty="0" smtClean="0">
              <a:solidFill>
                <a:schemeClr val="accent2">
                  <a:lumMod val="75000"/>
                </a:schemeClr>
              </a:solidFill>
            </a:endParaRPr>
          </a:p>
          <a:p>
            <a:pPr eaLnBrk="1" hangingPunct="1">
              <a:lnSpc>
                <a:spcPct val="80000"/>
              </a:lnSpc>
              <a:buClr>
                <a:srgbClr val="00FF00"/>
              </a:buClr>
              <a:buFontTx/>
              <a:buBlip>
                <a:blip r:embed="rId4"/>
              </a:buBlip>
              <a:defRPr/>
            </a:pPr>
            <a:r>
              <a:rPr lang="en-US" sz="2400" b="1" dirty="0" smtClean="0">
                <a:solidFill>
                  <a:schemeClr val="accent2">
                    <a:lumMod val="75000"/>
                  </a:schemeClr>
                </a:solidFill>
              </a:rPr>
              <a:t>Up to 50% on </a:t>
            </a:r>
            <a:r>
              <a:rPr lang="en-US" sz="2400" b="1" u="sng" dirty="0" smtClean="0">
                <a:solidFill>
                  <a:schemeClr val="accent2">
                    <a:lumMod val="75000"/>
                  </a:schemeClr>
                </a:solidFill>
              </a:rPr>
              <a:t>crop farms</a:t>
            </a:r>
          </a:p>
          <a:p>
            <a:pPr lvl="1" eaLnBrk="1" hangingPunct="1">
              <a:lnSpc>
                <a:spcPct val="80000"/>
              </a:lnSpc>
              <a:buClr>
                <a:srgbClr val="00FF00"/>
              </a:buClr>
              <a:buFont typeface="Wingdings" pitchFamily="2" charset="2"/>
              <a:buNone/>
              <a:defRPr/>
            </a:pPr>
            <a:endParaRPr lang="en-US" sz="1800" b="1" dirty="0" smtClean="0">
              <a:solidFill>
                <a:schemeClr val="accent2">
                  <a:lumMod val="75000"/>
                </a:schemeClr>
              </a:solidFill>
            </a:endParaRPr>
          </a:p>
          <a:p>
            <a:pPr lvl="1" eaLnBrk="1" hangingPunct="1">
              <a:lnSpc>
                <a:spcPct val="80000"/>
              </a:lnSpc>
              <a:buClr>
                <a:srgbClr val="00FF00"/>
              </a:buClr>
              <a:buFont typeface="Wingdings" pitchFamily="2" charset="2"/>
              <a:buNone/>
              <a:defRPr/>
            </a:pPr>
            <a:r>
              <a:rPr lang="en-US" sz="1000" b="1" dirty="0" smtClean="0">
                <a:solidFill>
                  <a:schemeClr val="accent2">
                    <a:lumMod val="75000"/>
                  </a:schemeClr>
                </a:solidFill>
              </a:rPr>
              <a:t>**FDEP Literature Review 2007</a:t>
            </a:r>
          </a:p>
          <a:p>
            <a:pPr lvl="1" eaLnBrk="1" hangingPunct="1">
              <a:lnSpc>
                <a:spcPct val="80000"/>
              </a:lnSpc>
              <a:buClr>
                <a:srgbClr val="00FF00"/>
              </a:buClr>
              <a:buFont typeface="Wingdings" pitchFamily="2" charset="2"/>
              <a:buNone/>
              <a:defRPr/>
            </a:pPr>
            <a:endParaRPr lang="en-US" sz="1800" b="1" u="sng" dirty="0" smtClean="0">
              <a:solidFill>
                <a:schemeClr val="accent2">
                  <a:lumMod val="75000"/>
                </a:schemeClr>
              </a:solidFill>
            </a:endParaRPr>
          </a:p>
          <a:p>
            <a:pPr eaLnBrk="1" hangingPunct="1">
              <a:lnSpc>
                <a:spcPct val="80000"/>
              </a:lnSpc>
              <a:buClr>
                <a:srgbClr val="00FF00"/>
              </a:buClr>
              <a:buFont typeface="Wingdings" pitchFamily="2" charset="2"/>
              <a:buNone/>
              <a:defRPr/>
            </a:pPr>
            <a:endParaRPr lang="en-US" sz="2000" dirty="0" smtClean="0">
              <a:solidFill>
                <a:srgbClr val="FF3300"/>
              </a:solidFill>
            </a:endParaRPr>
          </a:p>
          <a:p>
            <a:pPr eaLnBrk="1" hangingPunct="1">
              <a:lnSpc>
                <a:spcPct val="80000"/>
              </a:lnSpc>
              <a:buClr>
                <a:srgbClr val="00FF00"/>
              </a:buClr>
              <a:buFont typeface="Wingdings" pitchFamily="2" charset="2"/>
              <a:buNone/>
              <a:defRPr/>
            </a:pPr>
            <a:endParaRPr lang="en-US" sz="2000" dirty="0" smtClean="0">
              <a:solidFill>
                <a:srgbClr val="FF3300"/>
              </a:solidFill>
            </a:endParaRPr>
          </a:p>
        </p:txBody>
      </p:sp>
      <p:sp>
        <p:nvSpPr>
          <p:cNvPr id="9221" name="Rectangle 5"/>
          <p:cNvSpPr>
            <a:spLocks noChangeArrowheads="1"/>
          </p:cNvSpPr>
          <p:nvPr/>
        </p:nvSpPr>
        <p:spPr bwMode="auto">
          <a:xfrm>
            <a:off x="304800" y="104775"/>
            <a:ext cx="8534400" cy="1343025"/>
          </a:xfrm>
          <a:prstGeom prst="rect">
            <a:avLst/>
          </a:prstGeom>
          <a:gradFill rotWithShape="1">
            <a:gsLst>
              <a:gs pos="0">
                <a:srgbClr val="3399FF">
                  <a:alpha val="52000"/>
                </a:srgbClr>
              </a:gs>
              <a:gs pos="100000">
                <a:srgbClr val="3399FF">
                  <a:gamma/>
                  <a:shade val="46275"/>
                  <a:invGamma/>
                  <a:alpha val="48000"/>
                </a:srgbClr>
              </a:gs>
            </a:gsLst>
            <a:lin ang="5400000" scaled="1"/>
          </a:gradFill>
          <a:ln w="9525">
            <a:solidFill>
              <a:srgbClr val="0066FF"/>
            </a:solidFill>
            <a:miter lim="800000"/>
            <a:headEnd/>
            <a:tailEnd/>
          </a:ln>
          <a:effectLst/>
        </p:spPr>
        <p:txBody>
          <a:bodyPr anchor="ctr" anchorCtr="1"/>
          <a:lstStyle/>
          <a:p>
            <a:pPr algn="ctr">
              <a:defRPr/>
            </a:pPr>
            <a:r>
              <a:rPr lang="en-US" sz="4400" b="1" dirty="0">
                <a:solidFill>
                  <a:srgbClr val="FFFF00"/>
                </a:solidFill>
                <a:effectLst>
                  <a:outerShdw blurRad="38100" dist="38100" dir="2700000" algn="tl">
                    <a:srgbClr val="000000"/>
                  </a:outerShdw>
                </a:effectLst>
              </a:rPr>
              <a:t>Document BMPs Work</a:t>
            </a: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9">
                                            <p:txEl>
                                              <p:pRg st="3" end="3"/>
                                            </p:txEl>
                                          </p:spTgt>
                                        </p:tgtEl>
                                        <p:attrNameLst>
                                          <p:attrName>style.visibility</p:attrName>
                                        </p:attrNameLst>
                                      </p:cBhvr>
                                      <p:to>
                                        <p:strVal val="visible"/>
                                      </p:to>
                                    </p:set>
                                    <p:animEffect transition="in" filter="fade">
                                      <p:cBhvr>
                                        <p:cTn id="7" dur="2000"/>
                                        <p:tgtEl>
                                          <p:spTgt spid="9219">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19">
                                            <p:txEl>
                                              <p:pRg st="5" end="5"/>
                                            </p:txEl>
                                          </p:spTgt>
                                        </p:tgtEl>
                                        <p:attrNameLst>
                                          <p:attrName>style.visibility</p:attrName>
                                        </p:attrNameLst>
                                      </p:cBhvr>
                                      <p:to>
                                        <p:strVal val="visible"/>
                                      </p:to>
                                    </p:set>
                                    <p:animEffect transition="in" filter="fade">
                                      <p:cBhvr>
                                        <p:cTn id="12" dur="2000"/>
                                        <p:tgtEl>
                                          <p:spTgt spid="9219">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19">
                                            <p:txEl>
                                              <p:pRg st="7" end="7"/>
                                            </p:txEl>
                                          </p:spTgt>
                                        </p:tgtEl>
                                        <p:attrNameLst>
                                          <p:attrName>style.visibility</p:attrName>
                                        </p:attrNameLst>
                                      </p:cBhvr>
                                      <p:to>
                                        <p:strVal val="visible"/>
                                      </p:to>
                                    </p:set>
                                    <p:animEffect transition="in" filter="fade">
                                      <p:cBhvr>
                                        <p:cTn id="17" dur="2000"/>
                                        <p:tgtEl>
                                          <p:spTgt spid="92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685800" y="228600"/>
            <a:ext cx="7772400" cy="990600"/>
          </a:xfrm>
        </p:spPr>
        <p:txBody>
          <a:bodyPr/>
          <a:lstStyle/>
          <a:p>
            <a:pPr>
              <a:defRPr/>
            </a:pPr>
            <a:r>
              <a:rPr lang="en-US" sz="4000" b="1" dirty="0">
                <a:solidFill>
                  <a:schemeClr val="tx1"/>
                </a:solidFill>
              </a:rPr>
              <a:t>Benefits of Participation</a:t>
            </a:r>
          </a:p>
        </p:txBody>
      </p:sp>
      <p:sp>
        <p:nvSpPr>
          <p:cNvPr id="293891" name="Rectangle 3"/>
          <p:cNvSpPr>
            <a:spLocks noGrp="1" noChangeArrowheads="1"/>
          </p:cNvSpPr>
          <p:nvPr>
            <p:ph type="body" idx="1"/>
          </p:nvPr>
        </p:nvSpPr>
        <p:spPr>
          <a:xfrm>
            <a:off x="304800" y="1447800"/>
            <a:ext cx="8839200" cy="4419600"/>
          </a:xfrm>
        </p:spPr>
        <p:txBody>
          <a:bodyPr/>
          <a:lstStyle/>
          <a:p>
            <a:pPr>
              <a:lnSpc>
                <a:spcPct val="90000"/>
              </a:lnSpc>
              <a:buFont typeface="Wingdings" pitchFamily="2" charset="2"/>
              <a:buChar char="Ø"/>
              <a:defRPr/>
            </a:pPr>
            <a:r>
              <a:rPr lang="en-US" b="1" dirty="0"/>
              <a:t>Presumption of Compliance with State Water Quality </a:t>
            </a:r>
            <a:r>
              <a:rPr lang="en-US" b="1" dirty="0" smtClean="0"/>
              <a:t>Standards</a:t>
            </a:r>
          </a:p>
          <a:p>
            <a:pPr>
              <a:lnSpc>
                <a:spcPct val="90000"/>
              </a:lnSpc>
              <a:buFont typeface="Wingdings" pitchFamily="2" charset="2"/>
              <a:buChar char="Ø"/>
              <a:defRPr/>
            </a:pPr>
            <a:endParaRPr lang="en-US" b="1" dirty="0"/>
          </a:p>
          <a:p>
            <a:pPr>
              <a:lnSpc>
                <a:spcPct val="90000"/>
              </a:lnSpc>
              <a:buFont typeface="Wingdings" pitchFamily="2" charset="2"/>
              <a:buChar char="Ø"/>
              <a:defRPr/>
            </a:pPr>
            <a:r>
              <a:rPr lang="en-US" b="1" dirty="0"/>
              <a:t>Prerequisite to be Eligible for Cost-Share </a:t>
            </a:r>
            <a:r>
              <a:rPr lang="en-US" b="1" dirty="0" smtClean="0"/>
              <a:t>Assistance</a:t>
            </a:r>
          </a:p>
          <a:p>
            <a:pPr>
              <a:lnSpc>
                <a:spcPct val="90000"/>
              </a:lnSpc>
              <a:buFont typeface="Wingdings" pitchFamily="2" charset="2"/>
              <a:buChar char="Ø"/>
              <a:defRPr/>
            </a:pPr>
            <a:endParaRPr lang="en-US" b="1" dirty="0"/>
          </a:p>
          <a:p>
            <a:pPr>
              <a:lnSpc>
                <a:spcPct val="90000"/>
              </a:lnSpc>
              <a:buFont typeface="Wingdings" pitchFamily="2" charset="2"/>
              <a:buChar char="Ø"/>
              <a:defRPr/>
            </a:pPr>
            <a:r>
              <a:rPr lang="en-US" b="1" dirty="0" smtClean="0"/>
              <a:t>May Provide Production </a:t>
            </a:r>
            <a:r>
              <a:rPr lang="en-US" b="1" dirty="0"/>
              <a:t>Costs </a:t>
            </a:r>
            <a:r>
              <a:rPr lang="en-US" b="1" dirty="0" smtClean="0"/>
              <a:t>Savings</a:t>
            </a:r>
          </a:p>
          <a:p>
            <a:pPr>
              <a:lnSpc>
                <a:spcPct val="90000"/>
              </a:lnSpc>
              <a:buFont typeface="Wingdings" pitchFamily="2" charset="2"/>
              <a:buChar char="Ø"/>
              <a:defRPr/>
            </a:pPr>
            <a:endParaRPr lang="en-US" b="1" dirty="0" smtClean="0"/>
          </a:p>
          <a:p>
            <a:pPr>
              <a:lnSpc>
                <a:spcPct val="90000"/>
              </a:lnSpc>
              <a:buFont typeface="Wingdings" pitchFamily="2" charset="2"/>
              <a:buChar char="Ø"/>
              <a:defRPr/>
            </a:pPr>
            <a:r>
              <a:rPr lang="en-US" b="1" dirty="0" smtClean="0"/>
              <a:t>Demonstrates Ag industry’s commitment to water quality</a:t>
            </a:r>
          </a:p>
          <a:p>
            <a:pPr>
              <a:lnSpc>
                <a:spcPct val="90000"/>
              </a:lnSpc>
              <a:buFont typeface="Monotype Sorts" pitchFamily="2" charset="2"/>
              <a:buNone/>
              <a:defRPr/>
            </a:pPr>
            <a:endParaRPr lang="en-US" b="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solidFill>
                  <a:schemeClr val="tx1"/>
                </a:solidFill>
              </a:rPr>
              <a:t>Measuring BMP Effectiveness</a:t>
            </a:r>
            <a:endParaRPr lang="en-US" dirty="0">
              <a:solidFill>
                <a:schemeClr val="tx1"/>
              </a:solidFill>
            </a:endParaRPr>
          </a:p>
        </p:txBody>
      </p:sp>
      <p:sp>
        <p:nvSpPr>
          <p:cNvPr id="3" name="Content Placeholder 2"/>
          <p:cNvSpPr>
            <a:spLocks noGrp="1"/>
          </p:cNvSpPr>
          <p:nvPr>
            <p:ph idx="1"/>
          </p:nvPr>
        </p:nvSpPr>
        <p:spPr/>
        <p:txBody>
          <a:bodyPr/>
          <a:lstStyle/>
          <a:p>
            <a:pPr lvl="1">
              <a:buFont typeface="Wingdings" pitchFamily="2" charset="2"/>
              <a:buChar char="l"/>
              <a:defRPr/>
            </a:pPr>
            <a:r>
              <a:rPr lang="en-US" sz="2400" b="1" i="1" u="sng" dirty="0" smtClean="0"/>
              <a:t>Initial Verification </a:t>
            </a:r>
            <a:r>
              <a:rPr lang="en-US" sz="2400" b="1" i="1" dirty="0" smtClean="0"/>
              <a:t>(statutory term) shall be by best professional judgment based </a:t>
            </a:r>
            <a:r>
              <a:rPr lang="en-US" sz="2400" dirty="0" smtClean="0"/>
              <a:t>on information obtained from the BMP development process and other relevant existing information.</a:t>
            </a:r>
          </a:p>
          <a:p>
            <a:pPr lvl="1">
              <a:buFont typeface="Wingdings" pitchFamily="2" charset="2"/>
              <a:buChar char="l"/>
              <a:defRPr/>
            </a:pPr>
            <a:endParaRPr lang="en-US" sz="2400" dirty="0" smtClean="0"/>
          </a:p>
          <a:p>
            <a:pPr lvl="1">
              <a:buFont typeface="Wingdings" pitchFamily="2" charset="2"/>
              <a:buChar char="l"/>
              <a:defRPr/>
            </a:pPr>
            <a:r>
              <a:rPr lang="en-US" sz="2400" b="1" i="1" u="sng" dirty="0" smtClean="0"/>
              <a:t>Confirmatory Verification </a:t>
            </a:r>
            <a:r>
              <a:rPr lang="en-US" sz="2400" b="1" i="1" dirty="0" smtClean="0"/>
              <a:t>(recommended term) involves monitoring BMP impacts </a:t>
            </a:r>
            <a:r>
              <a:rPr lang="en-US" sz="2400" dirty="0" smtClean="0"/>
              <a:t>at representative sites to determine associated load reductions, or to confirm or adjust the estimated effectiveness of a BMP or set of BMPs evaluated during Initial verification.</a:t>
            </a:r>
          </a:p>
          <a:p>
            <a:pPr>
              <a:buFont typeface="Wingdings" pitchFamily="2" charset="2"/>
              <a:buChar char="Ø"/>
              <a:defRPr/>
            </a:pP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1.8|1.1|1.8|1.1|1.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633</TotalTime>
  <Words>553</Words>
  <Application>Microsoft Office PowerPoint</Application>
  <PresentationFormat>On-screen Show (4:3)</PresentationFormat>
  <Paragraphs>82</Paragraphs>
  <Slides>12</Slides>
  <Notes>9</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BMPs &amp; NOIs </vt:lpstr>
      <vt:lpstr>Florida Watershed Restoration Act </vt:lpstr>
      <vt:lpstr>Best Management Practices</vt:lpstr>
      <vt:lpstr>FDACS BMPs</vt:lpstr>
      <vt:lpstr>Slide 5</vt:lpstr>
      <vt:lpstr>FDACS-OAWP  Adopted BMPs</vt:lpstr>
      <vt:lpstr>Slide 7</vt:lpstr>
      <vt:lpstr>Benefits of Participation</vt:lpstr>
      <vt:lpstr>Measuring BMP Effectiveness</vt:lpstr>
      <vt:lpstr>BMP Re-evaluation</vt:lpstr>
      <vt:lpstr>Slide 11</vt:lpstr>
      <vt:lpstr>FDACS BMPs</vt:lpstr>
    </vt:vector>
  </TitlesOfParts>
  <Company>Florida Department of Environmental Protection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hansen_t</dc:creator>
  <cp:lastModifiedBy>hansen_t</cp:lastModifiedBy>
  <cp:revision>52</cp:revision>
  <dcterms:created xsi:type="dcterms:W3CDTF">2012-06-04T14:37:25Z</dcterms:created>
  <dcterms:modified xsi:type="dcterms:W3CDTF">2012-06-11T19:18:26Z</dcterms:modified>
</cp:coreProperties>
</file>