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doc" ContentType="application/msword"/>
  <Override PartName="/ppt/legacyDocTextInfo.bin" ContentType="application/vnd.ms-office.legacyDocTextInfo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bin" ContentType="application/vnd.ms-office.legacyDiagramText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6"/>
  </p:notesMasterIdLst>
  <p:sldIdLst>
    <p:sldId id="264" r:id="rId2"/>
    <p:sldId id="261" r:id="rId3"/>
    <p:sldId id="286" r:id="rId4"/>
    <p:sldId id="272" r:id="rId5"/>
    <p:sldId id="291" r:id="rId6"/>
    <p:sldId id="268" r:id="rId7"/>
    <p:sldId id="273" r:id="rId8"/>
    <p:sldId id="275" r:id="rId9"/>
    <p:sldId id="269" r:id="rId10"/>
    <p:sldId id="287" r:id="rId11"/>
    <p:sldId id="288" r:id="rId12"/>
    <p:sldId id="270" r:id="rId13"/>
    <p:sldId id="282" r:id="rId14"/>
    <p:sldId id="283" r:id="rId15"/>
    <p:sldId id="284" r:id="rId16"/>
    <p:sldId id="279" r:id="rId17"/>
    <p:sldId id="290" r:id="rId18"/>
    <p:sldId id="281" r:id="rId19"/>
    <p:sldId id="289" r:id="rId20"/>
    <p:sldId id="280" r:id="rId21"/>
    <p:sldId id="277" r:id="rId22"/>
    <p:sldId id="278" r:id="rId23"/>
    <p:sldId id="292" r:id="rId24"/>
    <p:sldId id="285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555" autoAdjust="0"/>
    <p:restoredTop sz="94660"/>
  </p:normalViewPr>
  <p:slideViewPr>
    <p:cSldViewPr>
      <p:cViewPr>
        <p:scale>
          <a:sx n="80" d="100"/>
          <a:sy n="80" d="100"/>
        </p:scale>
        <p:origin x="-732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337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06/relationships/legacyDocTextInfo" Target="legacyDocTextInfo.bin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microsoft.com/office/2006/relationships/legacyDiagramText" Target="legacyDiagramText3.bin"/><Relationship Id="rId2" Type="http://schemas.microsoft.com/office/2006/relationships/legacyDiagramText" Target="legacyDiagramText2.bin"/><Relationship Id="rId1" Type="http://schemas.microsoft.com/office/2006/relationships/legacyDiagramText" Target="legacyDiagramText1.bin"/><Relationship Id="rId5" Type="http://schemas.microsoft.com/office/2006/relationships/legacyDiagramText" Target="legacyDiagramText5.bin"/><Relationship Id="rId4" Type="http://schemas.microsoft.com/office/2006/relationships/legacyDiagramText" Target="legacyDiagramText4.bin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413630-626A-41CD-AF23-BEEA6C1EC148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4EDFF0-4BB7-4F47-93BB-ACBFFE4F1CD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0419" name="Notes Placeholder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53252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FF2C759-E8B9-4A9C-85A9-BE1FDE997E71}" type="slidenum">
              <a:rPr lang="en-US" smtClean="0"/>
              <a:pPr>
                <a:defRPr/>
              </a:pPr>
              <a:t>2</a:t>
            </a:fld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367C87-34F7-4B18-A0F9-ED2AC1732758}" type="slidenum">
              <a:rPr lang="en-US"/>
              <a:pPr/>
              <a:t>18</a:t>
            </a:fld>
            <a:endParaRPr lang="en-US"/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822D0D3-8421-4E5D-8F10-296208FC12D2}" type="slidenum">
              <a:rPr lang="en-US"/>
              <a:pPr/>
              <a:t>20</a:t>
            </a:fld>
            <a:endParaRPr lang="en-US"/>
          </a:p>
        </p:txBody>
      </p:sp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fld id="{C3434CD3-F52C-4678-9202-EFB450DF909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9D1C43AC-4DC2-469A-9978-FAE0B80CA579}" type="datetimeFigureOut">
              <a:rPr lang="en-US" smtClean="0"/>
              <a:pPr/>
              <a:t>6/28/2012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856963E4-0CAB-4B8E-BFDD-E756982428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beptech.org/index.php?option=com_content&amp;view=category&amp;id=29:tampa-bay-nmc&amp;Itemid=54" TargetMode="External"/><Relationship Id="rId2" Type="http://schemas.openxmlformats.org/officeDocument/2006/relationships/hyperlink" Target="http://www.dep.state.fl.us/water/watersheds/bmap.ht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Office_Word_97_-_2003_Document1.doc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://www.dep.state.fl.us/water/watersheds/docs/bmap/ReasonableAssuranceGuide.pdf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2404872"/>
          </a:xfrm>
        </p:spPr>
        <p:txBody>
          <a:bodyPr/>
          <a:lstStyle/>
          <a:p>
            <a:r>
              <a:rPr lang="en-US" dirty="0" smtClean="0"/>
              <a:t>Reasonable Assurance Plan (RA Plan)</a:t>
            </a:r>
          </a:p>
          <a:p>
            <a:r>
              <a:rPr lang="en-US" dirty="0" smtClean="0"/>
              <a:t>Nutrient Reduction Plan</a:t>
            </a:r>
          </a:p>
          <a:p>
            <a:endParaRPr lang="en-US" dirty="0" smtClean="0"/>
          </a:p>
          <a:p>
            <a:r>
              <a:rPr lang="en-US" dirty="0" smtClean="0"/>
              <a:t>Basin Management Action Plan (BMAP)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 smtClean="0"/>
              <a:t>FDEP </a:t>
            </a:r>
            <a:r>
              <a:rPr lang="en-US" u="sng" dirty="0" smtClean="0"/>
              <a:t>Water Quality </a:t>
            </a:r>
            <a:r>
              <a:rPr lang="en-US" dirty="0" smtClean="0"/>
              <a:t>Guidance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L_RA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_green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28600"/>
            <a:ext cx="8991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endParaRPr lang="en-US" dirty="0" smtClean="0"/>
          </a:p>
          <a:p>
            <a:r>
              <a:rPr lang="en-US" dirty="0" smtClean="0"/>
              <a:t>Examples: </a:t>
            </a:r>
            <a:r>
              <a:rPr lang="en-US" sz="2400" dirty="0" smtClean="0"/>
              <a:t>located at bottom of page </a:t>
            </a:r>
            <a:r>
              <a:rPr lang="en-US" sz="2400" dirty="0" smtClean="0">
                <a:hlinkClick r:id="rId2"/>
              </a:rPr>
              <a:t>http://www.dep.state.fl.us/water/watersheds/bmap.htm</a:t>
            </a:r>
            <a:endParaRPr lang="en-US" sz="2400" dirty="0" smtClean="0"/>
          </a:p>
          <a:p>
            <a:pPr lvl="1"/>
            <a:r>
              <a:rPr lang="en-US" dirty="0" smtClean="0"/>
              <a:t>Shell, Prairie, Joshua Creek</a:t>
            </a:r>
          </a:p>
          <a:p>
            <a:pPr lvl="1"/>
            <a:r>
              <a:rPr lang="en-US" dirty="0" smtClean="0"/>
              <a:t>Lake Seminole</a:t>
            </a:r>
          </a:p>
          <a:p>
            <a:pPr lvl="1"/>
            <a:r>
              <a:rPr lang="en-US" dirty="0" smtClean="0"/>
              <a:t>Florida Keys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Tampa Bay (USEPA)</a:t>
            </a:r>
          </a:p>
          <a:p>
            <a:pPr lvl="1"/>
            <a:r>
              <a:rPr lang="en-US" dirty="0" smtClean="0">
                <a:hlinkClick r:id="rId3"/>
              </a:rPr>
              <a:t>http://www.tbeptech.org/index.php?option=com_content&amp;view=category&amp;id=29:tampa-bay-nmc&amp;Itemid=54</a:t>
            </a:r>
            <a:endParaRPr lang="en-US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Guidance being developed</a:t>
            </a:r>
          </a:p>
          <a:p>
            <a:r>
              <a:rPr lang="en-US" b="1" dirty="0" smtClean="0"/>
              <a:t>CURRENT CONCEPT</a:t>
            </a:r>
            <a:r>
              <a:rPr lang="en-US" dirty="0" smtClean="0"/>
              <a:t>:</a:t>
            </a:r>
          </a:p>
          <a:p>
            <a:r>
              <a:rPr lang="en-US" dirty="0" smtClean="0"/>
              <a:t>No water quality “targets” are set</a:t>
            </a:r>
          </a:p>
          <a:p>
            <a:pPr lvl="1"/>
            <a:r>
              <a:rPr lang="en-US" dirty="0" smtClean="0"/>
              <a:t>–	Loads are not allocated</a:t>
            </a:r>
          </a:p>
          <a:p>
            <a:pPr lvl="1"/>
            <a:r>
              <a:rPr lang="en-US" dirty="0" smtClean="0"/>
              <a:t>– Not a restoration plan</a:t>
            </a:r>
          </a:p>
          <a:p>
            <a:pPr lvl="1"/>
            <a:r>
              <a:rPr lang="en-US" dirty="0" smtClean="0"/>
              <a:t>– Monitoring plan and research priorities will align specifically to the goals and objectives identified by the stakeholders to determine true future targets</a:t>
            </a:r>
          </a:p>
          <a:p>
            <a:pPr lvl="1"/>
            <a:r>
              <a:rPr lang="en-US" dirty="0" smtClean="0"/>
              <a:t>– Not a long‐term solution: stepping stone</a:t>
            </a:r>
          </a:p>
          <a:p>
            <a:pPr lvl="1"/>
            <a:r>
              <a:rPr lang="en-US" dirty="0" smtClean="0"/>
              <a:t>– Plan is not formally “adopted”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Nutrient Reduction Plan</a:t>
            </a:r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Document local efforts that achieve nutrient reductions (TN and TP)</a:t>
            </a:r>
          </a:p>
          <a:p>
            <a:r>
              <a:rPr lang="en-US" dirty="0" smtClean="0"/>
              <a:t>• Provide additional time to assess the complex relationships within the waterbody(s)</a:t>
            </a:r>
          </a:p>
          <a:p>
            <a:r>
              <a:rPr lang="en-US" dirty="0" smtClean="0"/>
              <a:t>• Focuses on reducing nutrient loads that can be achieved through management activities, capital improvement projects, non‐structural best management practices, and/or research activities</a:t>
            </a:r>
          </a:p>
          <a:p>
            <a:r>
              <a:rPr lang="en-US" dirty="0" smtClean="0"/>
              <a:t>• Can only control what’s in your own “backyard”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Purpose of Nutrient Reduction Plan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EXAMPLE: </a:t>
            </a:r>
          </a:p>
          <a:p>
            <a:pPr lvl="1"/>
            <a:r>
              <a:rPr lang="en-US" dirty="0" smtClean="0"/>
              <a:t>Lake Tohopekaliga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Nutrient Reduction Plan</a:t>
            </a: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Basin Action Management Plans</a:t>
            </a:r>
          </a:p>
        </p:txBody>
      </p:sp>
      <p:sp>
        <p:nvSpPr>
          <p:cNvPr id="46083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BMAPs are most comprehensive approach to TMDL implementation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Collaborative process with cooperation of local stakeholders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smtClean="0"/>
              <a:t>BMAP Goals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Reach consensus on scientific foundation of TMDL</a:t>
            </a:r>
          </a:p>
          <a:p>
            <a:pPr lvl="1">
              <a:lnSpc>
                <a:spcPct val="90000"/>
              </a:lnSpc>
              <a:defRPr/>
            </a:pPr>
            <a:r>
              <a:rPr lang="en-US" dirty="0" smtClean="0"/>
              <a:t>Determine how allocations will be calculated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Calculate detailed allocations for each stakeholder 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en-US" dirty="0" smtClean="0"/>
              <a:t>Determine how and when load reductions will be accomplished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om_TMDLs_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2"/>
          <p:cNvSpPr txBox="1">
            <a:spLocks noChangeArrowheads="1"/>
          </p:cNvSpPr>
          <p:nvPr/>
        </p:nvSpPr>
        <p:spPr bwMode="auto">
          <a:xfrm>
            <a:off x="304800" y="974725"/>
            <a:ext cx="8763000" cy="57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75000"/>
              </a:lnSpc>
              <a:spcBef>
                <a:spcPct val="50000"/>
              </a:spcBef>
            </a:pPr>
            <a:r>
              <a:rPr lang="en-US" sz="4000" dirty="0">
                <a:latin typeface="Arial Black" pitchFamily="34" charset="0"/>
              </a:rPr>
              <a:t>What’s in a BMAP?</a:t>
            </a:r>
          </a:p>
        </p:txBody>
      </p:sp>
      <p:sp>
        <p:nvSpPr>
          <p:cNvPr id="25603" name="Text Box 3"/>
          <p:cNvSpPr txBox="1">
            <a:spLocks noChangeArrowheads="1"/>
          </p:cNvSpPr>
          <p:nvPr/>
        </p:nvSpPr>
        <p:spPr bwMode="auto">
          <a:xfrm>
            <a:off x="-457200" y="1174111"/>
            <a:ext cx="9144000" cy="5607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  <a:buFontTx/>
              <a:buChar char="•"/>
            </a:pPr>
            <a:endParaRPr lang="en-US" sz="24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70000"/>
              </a:lnSpc>
              <a:spcBef>
                <a:spcPct val="70000"/>
              </a:spcBef>
            </a:pPr>
            <a:endParaRPr lang="en-US" sz="1000" dirty="0"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Refined </a:t>
            </a: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source identification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Detailed allocations by entity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Restoration projects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Monitoring (water quality &amp; projects)</a:t>
            </a: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  <a:buFontTx/>
              <a:buChar char="•"/>
            </a:pPr>
            <a:r>
              <a:rPr lang="en-US" sz="2800" b="1" dirty="0">
                <a:solidFill>
                  <a:schemeClr val="tx2"/>
                </a:solidFill>
                <a:cs typeface="Times New Roman" pitchFamily="18" charset="0"/>
              </a:rPr>
              <a:t>Commitments: funding &amp; </a:t>
            </a:r>
            <a:r>
              <a:rPr lang="en-US" sz="2800" b="1" dirty="0" smtClean="0">
                <a:solidFill>
                  <a:schemeClr val="tx2"/>
                </a:solidFill>
                <a:cs typeface="Times New Roman" pitchFamily="18" charset="0"/>
              </a:rPr>
              <a:t>implementation timelines</a:t>
            </a:r>
            <a:endParaRPr lang="en-US" sz="2800" b="1" dirty="0">
              <a:solidFill>
                <a:schemeClr val="tx2"/>
              </a:solidFill>
              <a:cs typeface="Times New Roman" pitchFamily="18" charset="0"/>
            </a:endParaRPr>
          </a:p>
          <a:p>
            <a:pPr marL="800100" lvl="1" indent="-342900" eaLnBrk="0" hangingPunct="0">
              <a:lnSpc>
                <a:spcPct val="90000"/>
              </a:lnSpc>
              <a:spcBef>
                <a:spcPct val="90000"/>
              </a:spcBef>
            </a:pPr>
            <a:endParaRPr lang="en-US" sz="2800" dirty="0"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_BMAP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Diagram 2"/>
          <p:cNvGraphicFramePr>
            <a:graphicFrameLocks/>
          </p:cNvGraphicFramePr>
          <p:nvPr>
            <p:ph type="dgm" idx="4294967295"/>
          </p:nvPr>
        </p:nvGraphicFramePr>
        <p:xfrm>
          <a:off x="1600200" y="304800"/>
          <a:ext cx="5694362" cy="5786437"/>
        </p:xfrm>
        <a:graphic>
          <a:graphicData uri="http://schemas.openxmlformats.org/drawingml/2006/compatibility">
            <com:legacyDrawing xmlns:com="http://schemas.openxmlformats.org/drawingml/2006/compatibility" spid="_x0000_s2050"/>
          </a:graphicData>
        </a:graphic>
      </p:graphicFrame>
      <p:sp>
        <p:nvSpPr>
          <p:cNvPr id="1038" name="Rectangle 14"/>
          <p:cNvSpPr>
            <a:spLocks noGrp="1" noChangeArrowheads="1"/>
          </p:cNvSpPr>
          <p:nvPr>
            <p:ph type="title" idx="4294967295"/>
          </p:nvPr>
        </p:nvSpPr>
        <p:spPr>
          <a:xfrm>
            <a:off x="3886200" y="2971800"/>
            <a:ext cx="1524000" cy="838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US" sz="4000" dirty="0" smtClean="0">
                <a:solidFill>
                  <a:schemeClr val="tx1"/>
                </a:solidFill>
              </a:rPr>
              <a:t>Basic 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TMDL </a:t>
            </a:r>
            <a:br>
              <a:rPr lang="en-US" sz="4000" dirty="0" smtClean="0">
                <a:solidFill>
                  <a:schemeClr val="tx1"/>
                </a:solidFill>
              </a:rPr>
            </a:br>
            <a:r>
              <a:rPr lang="en-US" sz="4000" dirty="0" smtClean="0">
                <a:solidFill>
                  <a:schemeClr val="tx1"/>
                </a:solidFill>
              </a:rPr>
              <a:t>Cycle </a:t>
            </a:r>
            <a:r>
              <a:rPr lang="en-US" sz="4000" dirty="0" smtClean="0"/>
              <a:t/>
            </a:r>
            <a:br>
              <a:rPr lang="en-US" sz="4000" dirty="0" smtClean="0"/>
            </a:br>
            <a:endParaRPr lang="en-US" sz="18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228600" y="609600"/>
            <a:ext cx="2286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RA Plan</a:t>
            </a:r>
          </a:p>
          <a:p>
            <a:r>
              <a:rPr lang="en-US" sz="1400" dirty="0" smtClean="0"/>
              <a:t>Nutrient Reduction Plan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>
          <a:xfrm>
            <a:off x="0" y="1600200"/>
            <a:ext cx="9144000" cy="5105400"/>
          </a:xfrm>
        </p:spPr>
        <p:txBody>
          <a:bodyPr/>
          <a:lstStyle/>
          <a:p>
            <a:r>
              <a:rPr lang="en-US" b="1" dirty="0" smtClean="0">
                <a:solidFill>
                  <a:schemeClr val="tx2"/>
                </a:solidFill>
              </a:rPr>
              <a:t>Provides equity among stakeholders</a:t>
            </a:r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>
                <a:solidFill>
                  <a:schemeClr val="tx2"/>
                </a:solidFill>
              </a:rPr>
              <a:t>Relies on adaptive management</a:t>
            </a:r>
          </a:p>
          <a:p>
            <a:r>
              <a:rPr lang="en-US" b="1" dirty="0">
                <a:solidFill>
                  <a:schemeClr val="tx2"/>
                </a:solidFill>
              </a:rPr>
              <a:t>Achieves documented commitments </a:t>
            </a:r>
          </a:p>
          <a:p>
            <a:r>
              <a:rPr lang="en-US" b="1" dirty="0" smtClean="0">
                <a:solidFill>
                  <a:schemeClr val="tx2"/>
                </a:solidFill>
              </a:rPr>
              <a:t>“</a:t>
            </a:r>
            <a:r>
              <a:rPr lang="en-US" b="1" dirty="0">
                <a:solidFill>
                  <a:schemeClr val="tx2"/>
                </a:solidFill>
              </a:rPr>
              <a:t>Safe harbor” clause for MS4 </a:t>
            </a:r>
            <a:r>
              <a:rPr lang="en-US" b="1" dirty="0" err="1" smtClean="0">
                <a:solidFill>
                  <a:schemeClr val="tx2"/>
                </a:solidFill>
              </a:rPr>
              <a:t>permittees</a:t>
            </a:r>
            <a:r>
              <a:rPr lang="en-US" b="1" dirty="0" smtClean="0">
                <a:solidFill>
                  <a:schemeClr val="tx2"/>
                </a:solidFill>
              </a:rPr>
              <a:t> and nonpoint sources </a:t>
            </a:r>
            <a:r>
              <a:rPr lang="en-US" b="1" dirty="0">
                <a:solidFill>
                  <a:schemeClr val="tx2"/>
                </a:solidFill>
              </a:rPr>
              <a:t>upon adoption of a </a:t>
            </a:r>
            <a:r>
              <a:rPr lang="en-US" b="1" dirty="0" smtClean="0">
                <a:solidFill>
                  <a:schemeClr val="tx2"/>
                </a:solidFill>
              </a:rPr>
              <a:t>BMAP</a:t>
            </a:r>
            <a:endParaRPr lang="en-US" b="1" dirty="0">
              <a:solidFill>
                <a:schemeClr val="tx2"/>
              </a:solidFill>
            </a:endParaRPr>
          </a:p>
          <a:p>
            <a:r>
              <a:rPr lang="en-US" b="1" dirty="0" smtClean="0">
                <a:solidFill>
                  <a:schemeClr val="tx2"/>
                </a:solidFill>
              </a:rPr>
              <a:t>Provides </a:t>
            </a:r>
            <a:r>
              <a:rPr lang="en-US" b="1" dirty="0">
                <a:solidFill>
                  <a:schemeClr val="tx2"/>
                </a:solidFill>
              </a:rPr>
              <a:t>citizens with assurances about the future health of a </a:t>
            </a:r>
            <a:r>
              <a:rPr lang="en-US" b="1" dirty="0" err="1" smtClean="0">
                <a:solidFill>
                  <a:schemeClr val="tx2"/>
                </a:solidFill>
              </a:rPr>
              <a:t>waterbody</a:t>
            </a:r>
            <a:r>
              <a:rPr lang="en-US" b="1" dirty="0" smtClean="0">
                <a:solidFill>
                  <a:schemeClr val="tx2"/>
                </a:solidFill>
              </a:rPr>
              <a:t> by providing a restoration plan with milestones and timelines</a:t>
            </a:r>
            <a:endParaRPr lang="en-US" b="1" dirty="0">
              <a:solidFill>
                <a:schemeClr val="tx2"/>
              </a:solidFill>
            </a:endParaRPr>
          </a:p>
          <a:p>
            <a:endParaRPr lang="en-US" b="1" dirty="0">
              <a:solidFill>
                <a:srgbClr val="FF99CC"/>
              </a:solidFill>
            </a:endParaRPr>
          </a:p>
        </p:txBody>
      </p:sp>
      <p:sp>
        <p:nvSpPr>
          <p:cNvPr id="21508" name="Text Box 4"/>
          <p:cNvSpPr txBox="1">
            <a:spLocks noChangeArrowheads="1"/>
          </p:cNvSpPr>
          <p:nvPr/>
        </p:nvSpPr>
        <p:spPr bwMode="auto">
          <a:xfrm>
            <a:off x="152400" y="304800"/>
            <a:ext cx="9144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4400" dirty="0">
                <a:latin typeface="Arial Black" pitchFamily="34" charset="0"/>
              </a:rPr>
              <a:t>Benefits of a BMAP</a:t>
            </a: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b="1" dirty="0" smtClean="0"/>
              <a:t>BMAP and RA Plan </a:t>
            </a:r>
          </a:p>
          <a:p>
            <a:endParaRPr lang="en-US" dirty="0" smtClean="0"/>
          </a:p>
          <a:p>
            <a:r>
              <a:rPr lang="en-US" dirty="0" smtClean="0"/>
              <a:t>Present a plan to restore the waterbody(s)</a:t>
            </a:r>
          </a:p>
          <a:p>
            <a:pPr lvl="1"/>
            <a:r>
              <a:rPr lang="en-US" dirty="0" smtClean="0"/>
              <a:t>Identify Sources</a:t>
            </a:r>
          </a:p>
          <a:p>
            <a:pPr lvl="1"/>
            <a:r>
              <a:rPr lang="en-US" dirty="0" smtClean="0"/>
              <a:t>Develop nutrient reduction strategies</a:t>
            </a:r>
          </a:p>
          <a:p>
            <a:pPr lvl="1"/>
            <a:r>
              <a:rPr lang="en-US" dirty="0" smtClean="0"/>
              <a:t>Monitoring Plan</a:t>
            </a:r>
          </a:p>
          <a:p>
            <a:pPr lvl="1"/>
            <a:r>
              <a:rPr lang="en-US" dirty="0" smtClean="0"/>
              <a:t>Utilize Adaptive Management</a:t>
            </a:r>
          </a:p>
          <a:p>
            <a:r>
              <a:rPr lang="en-US" dirty="0" smtClean="0"/>
              <a:t>USEPA elements of a Watershed Management Plan</a:t>
            </a:r>
          </a:p>
          <a:p>
            <a:pPr lvl="1"/>
            <a:r>
              <a:rPr lang="en-US" dirty="0" smtClean="0"/>
              <a:t>Needed for federal funding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2" name="Object 2"/>
          <p:cNvGraphicFramePr>
            <a:graphicFrameLocks noChangeAspect="1"/>
          </p:cNvGraphicFramePr>
          <p:nvPr/>
        </p:nvGraphicFramePr>
        <p:xfrm>
          <a:off x="3276600" y="236538"/>
          <a:ext cx="5641975" cy="6621462"/>
        </p:xfrm>
        <a:graphic>
          <a:graphicData uri="http://schemas.openxmlformats.org/presentationml/2006/ole">
            <p:oleObj spid="_x0000_s25602" name="Document" r:id="rId3" imgW="5641713" imgH="6622011" progId="Word.Document.8">
              <p:embed/>
            </p:oleObj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OL_green_LU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590800"/>
            <a:ext cx="8229600" cy="7620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QUESTIONS</a:t>
            </a:r>
          </a:p>
          <a:p>
            <a:pPr>
              <a:buNone/>
            </a:pPr>
            <a:endParaRPr lang="en-US" dirty="0" smtClean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om_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0" y="228600"/>
            <a:ext cx="8991600" cy="577869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pPr lvl="1">
              <a:buNone/>
            </a:pPr>
            <a:endParaRPr lang="en-US" dirty="0" smtClean="0"/>
          </a:p>
          <a:p>
            <a:r>
              <a:rPr lang="en-US" dirty="0" smtClean="0"/>
              <a:t>Verified Impaired (IWR)</a:t>
            </a:r>
          </a:p>
          <a:p>
            <a:r>
              <a:rPr lang="en-US" dirty="0" smtClean="0"/>
              <a:t>No FDEP TMDL </a:t>
            </a:r>
          </a:p>
          <a:p>
            <a:r>
              <a:rPr lang="en-US" dirty="0" smtClean="0"/>
              <a:t>Actions proposed and underway will achieve water quality standards</a:t>
            </a:r>
          </a:p>
          <a:p>
            <a:r>
              <a:rPr lang="en-US" dirty="0" smtClean="0"/>
              <a:t>Adopted by FDEP Secretary</a:t>
            </a:r>
          </a:p>
          <a:p>
            <a:endParaRPr lang="en-US" dirty="0" smtClean="0"/>
          </a:p>
          <a:p>
            <a:r>
              <a:rPr lang="en-US" dirty="0" smtClean="0"/>
              <a:t>Draft Guidance: Jan. 2003 (being revised)</a:t>
            </a:r>
          </a:p>
          <a:p>
            <a:pPr>
              <a:buNone/>
            </a:pPr>
            <a:r>
              <a:rPr lang="en-US" sz="2400" dirty="0" smtClean="0">
                <a:hlinkClick r:id="rId2"/>
              </a:rPr>
              <a:t>http://www.dep.state.fl.us/water/watersheds/docs/bmap/ReasonableAssuranceGuide.pdf</a:t>
            </a:r>
            <a:endParaRPr lang="en-US" sz="2400" dirty="0" smtClean="0"/>
          </a:p>
          <a:p>
            <a:endParaRPr lang="en-US" sz="2400" dirty="0" smtClean="0"/>
          </a:p>
          <a:p>
            <a:r>
              <a:rPr lang="en-US" dirty="0" smtClean="0"/>
              <a:t>Guidance Checklist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om_VI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4470" y="0"/>
            <a:ext cx="8875059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endParaRPr lang="en-US" dirty="0" smtClean="0"/>
          </a:p>
          <a:p>
            <a:r>
              <a:rPr lang="en-US" dirty="0" smtClean="0"/>
              <a:t>Draft Guidance Document – Jan. 2003</a:t>
            </a:r>
          </a:p>
          <a:p>
            <a:pPr lvl="1">
              <a:buNone/>
            </a:pPr>
            <a:r>
              <a:rPr lang="en-US" dirty="0" smtClean="0"/>
              <a:t>1) proposed pollution control mechanisms (typically described in watershed management or restoration plans) addressing impaired waters </a:t>
            </a:r>
            <a:r>
              <a:rPr lang="en-US" u="sng" dirty="0" smtClean="0"/>
              <a:t>will result </a:t>
            </a:r>
            <a:r>
              <a:rPr lang="en-US" dirty="0" smtClean="0"/>
              <a:t>in the attainment of applicable water quality standards (designated uses) at a clearly defined point in the future, and </a:t>
            </a:r>
          </a:p>
          <a:p>
            <a:pPr lvl="1">
              <a:buNone/>
            </a:pPr>
            <a:r>
              <a:rPr lang="en-US" dirty="0" smtClean="0"/>
              <a:t>2) reasonable progress towards restoration of designated uses </a:t>
            </a:r>
            <a:r>
              <a:rPr lang="en-US" u="sng" dirty="0" smtClean="0"/>
              <a:t>will be made </a:t>
            </a:r>
            <a:r>
              <a:rPr lang="en-US" dirty="0" smtClean="0"/>
              <a:t>by the time the next 303(d) list of impaired waters for the basin with the impaired water is due to be submitted to the Environmental Protection Agency (EPA).  </a:t>
            </a:r>
          </a:p>
          <a:p>
            <a:endParaRPr lang="en-US" dirty="0" smtClean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endParaRPr lang="en-US" dirty="0" smtClean="0"/>
          </a:p>
          <a:p>
            <a:r>
              <a:rPr lang="en-US" dirty="0" smtClean="0"/>
              <a:t>Important Reminders</a:t>
            </a:r>
          </a:p>
          <a:p>
            <a:r>
              <a:rPr lang="en-US" sz="2200" dirty="0" smtClean="0"/>
              <a:t>RA is a written agreement, signed by both local stakeholders and at least one governmental entity</a:t>
            </a:r>
          </a:p>
          <a:p>
            <a:endParaRPr lang="en-US" sz="2200" dirty="0" smtClean="0"/>
          </a:p>
          <a:p>
            <a:r>
              <a:rPr lang="en-US" sz="2200" dirty="0" smtClean="0"/>
              <a:t>Includes</a:t>
            </a:r>
          </a:p>
          <a:p>
            <a:pPr lvl="1"/>
            <a:r>
              <a:rPr lang="en-US" sz="1800" dirty="0" smtClean="0"/>
              <a:t>Measurable goals</a:t>
            </a:r>
          </a:p>
          <a:p>
            <a:pPr lvl="1"/>
            <a:r>
              <a:rPr lang="en-US" sz="1800" dirty="0" smtClean="0"/>
              <a:t>Performance criteria</a:t>
            </a:r>
          </a:p>
          <a:p>
            <a:pPr lvl="1"/>
            <a:r>
              <a:rPr lang="en-US" sz="1800" dirty="0" smtClean="0"/>
              <a:t>Benchmarks</a:t>
            </a:r>
          </a:p>
          <a:p>
            <a:pPr lvl="1"/>
            <a:r>
              <a:rPr lang="en-US" sz="1800" dirty="0" smtClean="0"/>
              <a:t>Back-up corrective actions</a:t>
            </a:r>
          </a:p>
          <a:p>
            <a:pPr lvl="1"/>
            <a:r>
              <a:rPr lang="en-US" sz="1800" dirty="0" smtClean="0"/>
              <a:t>Written agreements do not need to be enforceable for non-regulated nonpoint sources. </a:t>
            </a:r>
            <a:endParaRPr lang="en-US" sz="1800" u="sng" dirty="0" smtClean="0"/>
          </a:p>
          <a:p>
            <a:endParaRPr lang="en-US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3200" b="1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endParaRPr lang="en-US" dirty="0" smtClean="0"/>
          </a:p>
          <a:p>
            <a:r>
              <a:rPr lang="en-US" sz="2000" dirty="0" smtClean="0"/>
              <a:t>Time Frame for Attaining Water Quality Standards</a:t>
            </a:r>
          </a:p>
          <a:p>
            <a:pPr lvl="1"/>
            <a:r>
              <a:rPr lang="en-US" sz="1600" dirty="0" smtClean="0"/>
              <a:t>designated uses will be met at some time in the future</a:t>
            </a:r>
          </a:p>
          <a:p>
            <a:endParaRPr lang="en-US" sz="2000" b="1" dirty="0" smtClean="0"/>
          </a:p>
          <a:p>
            <a:r>
              <a:rPr lang="en-US" sz="2000" dirty="0" smtClean="0"/>
              <a:t>Parameter Specific Nature of Demonstration</a:t>
            </a:r>
          </a:p>
          <a:p>
            <a:pPr lvl="1"/>
            <a:r>
              <a:rPr lang="en-US" sz="1600" dirty="0" smtClean="0"/>
              <a:t>Each parameter of concern is addressed</a:t>
            </a:r>
          </a:p>
          <a:p>
            <a:endParaRPr lang="en-US" sz="2000" dirty="0" smtClean="0"/>
          </a:p>
          <a:p>
            <a:r>
              <a:rPr lang="en-US" sz="2000" dirty="0" smtClean="0"/>
              <a:t>Water Quality-Based Targets and Aquatic Ecological Goals </a:t>
            </a:r>
          </a:p>
          <a:p>
            <a:pPr lvl="1"/>
            <a:r>
              <a:rPr lang="en-US" sz="1600" dirty="0" smtClean="0"/>
              <a:t>water quality based targets can take many forms, and need not be a result of a complex hydrodynamic/water quality model.</a:t>
            </a:r>
            <a:endParaRPr lang="en-US" sz="1600" u="sng" dirty="0" smtClean="0"/>
          </a:p>
          <a:p>
            <a:pPr lvl="1"/>
            <a:endParaRPr lang="en-US" sz="1800" dirty="0" smtClean="0"/>
          </a:p>
          <a:p>
            <a:endParaRPr lang="en-US" dirty="0" smtClean="0"/>
          </a:p>
          <a:p>
            <a:endParaRPr lang="en-US" sz="2000" dirty="0" smtClean="0"/>
          </a:p>
          <a:p>
            <a:endParaRPr lang="en-US" sz="2000" dirty="0" smtClean="0"/>
          </a:p>
          <a:p>
            <a:endParaRPr lang="en-US" sz="3200" b="1" dirty="0" smtClean="0"/>
          </a:p>
          <a:p>
            <a:pPr lvl="1"/>
            <a:endParaRPr lang="en-US" dirty="0" smtClean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28600"/>
            <a:ext cx="8229600" cy="5778691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200" b="1" dirty="0" smtClean="0"/>
              <a:t>Reasonable Assurance (RA)</a:t>
            </a:r>
          </a:p>
          <a:p>
            <a:endParaRPr lang="en-US" dirty="0" smtClean="0"/>
          </a:p>
          <a:p>
            <a:r>
              <a:rPr lang="en-US" dirty="0" smtClean="0"/>
              <a:t>Checklist – follows guidance document</a:t>
            </a:r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Description of Water Body</a:t>
            </a:r>
          </a:p>
          <a:p>
            <a:pPr lvl="1"/>
            <a:r>
              <a:rPr lang="en-US" dirty="0" smtClean="0"/>
              <a:t>Description of the water quality or aquatic ecological goals</a:t>
            </a:r>
          </a:p>
          <a:p>
            <a:pPr lvl="1"/>
            <a:r>
              <a:rPr lang="en-US" dirty="0" smtClean="0"/>
              <a:t>Description of proposed management actions</a:t>
            </a:r>
          </a:p>
          <a:p>
            <a:pPr lvl="1"/>
            <a:r>
              <a:rPr lang="en-US" dirty="0" smtClean="0"/>
              <a:t>Description of monitoring and reporting procedures</a:t>
            </a:r>
          </a:p>
          <a:p>
            <a:pPr lvl="1"/>
            <a:r>
              <a:rPr lang="en-US" dirty="0" smtClean="0"/>
              <a:t>Description of proposed corrective actions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1274</TotalTime>
  <Words>634</Words>
  <Application>Microsoft Office PowerPoint</Application>
  <PresentationFormat>On-screen Show (4:3)</PresentationFormat>
  <Paragraphs>141</Paragraphs>
  <Slides>24</Slides>
  <Notes>3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Concourse</vt:lpstr>
      <vt:lpstr>Document</vt:lpstr>
      <vt:lpstr>FDEP Water Quality Guidance</vt:lpstr>
      <vt:lpstr>Basic  TMDL  Cycle  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Nutrient Reduction Plan</vt:lpstr>
      <vt:lpstr>Purpose of Nutrient Reduction Plan</vt:lpstr>
      <vt:lpstr>Nutrient Reduction Plan</vt:lpstr>
      <vt:lpstr>Basin Action Management Plans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</vt:vector>
  </TitlesOfParts>
  <Company>Florida Department of Environmental Protection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hansen_t</dc:creator>
  <cp:lastModifiedBy>hansen_t</cp:lastModifiedBy>
  <cp:revision>52</cp:revision>
  <dcterms:created xsi:type="dcterms:W3CDTF">2012-04-06T10:43:19Z</dcterms:created>
  <dcterms:modified xsi:type="dcterms:W3CDTF">2012-06-28T12:48:19Z</dcterms:modified>
</cp:coreProperties>
</file>