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1.bin" ContentType="application/vnd.openxmlformats-officedocument.oleObject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4" r:id="rId2"/>
    <p:sldId id="258" r:id="rId3"/>
    <p:sldId id="261" r:id="rId4"/>
    <p:sldId id="270" r:id="rId5"/>
    <p:sldId id="271" r:id="rId6"/>
    <p:sldId id="259" r:id="rId7"/>
    <p:sldId id="260" r:id="rId8"/>
    <p:sldId id="262" r:id="rId9"/>
    <p:sldId id="268" r:id="rId10"/>
    <p:sldId id="265" r:id="rId11"/>
    <p:sldId id="266" r:id="rId12"/>
    <p:sldId id="267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5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13630-626A-41CD-AF23-BEEA6C1EC148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EDFF0-4BB7-4F47-93BB-ACBFFE4F1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F2C759-E8B9-4A9C-85A9-BE1FDE997E71}" type="slidenum">
              <a:rPr lang="en-US" smtClean="0"/>
              <a:pPr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IWR</a:t>
            </a:r>
          </a:p>
          <a:p>
            <a:r>
              <a:rPr lang="en-US" dirty="0" smtClean="0"/>
              <a:t>TMDL</a:t>
            </a:r>
          </a:p>
          <a:p>
            <a:r>
              <a:rPr lang="en-US" dirty="0" smtClean="0"/>
              <a:t>BMAP</a:t>
            </a:r>
          </a:p>
          <a:p>
            <a:r>
              <a:rPr lang="en-US" dirty="0" smtClean="0"/>
              <a:t>RA</a:t>
            </a:r>
          </a:p>
          <a:p>
            <a:r>
              <a:rPr lang="en-US" dirty="0" smtClean="0"/>
              <a:t>MS4</a:t>
            </a:r>
          </a:p>
          <a:p>
            <a:r>
              <a:rPr lang="en-US" dirty="0" smtClean="0"/>
              <a:t>NNC</a:t>
            </a:r>
          </a:p>
          <a:p>
            <a:r>
              <a:rPr lang="en-US" dirty="0" smtClean="0"/>
              <a:t>BINGO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FDEP Overview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481328"/>
            <a:ext cx="8839200" cy="4525963"/>
          </a:xfrm>
        </p:spPr>
        <p:txBody>
          <a:bodyPr>
            <a:normAutofit lnSpcReduction="10000"/>
          </a:bodyPr>
          <a:lstStyle/>
          <a:p>
            <a:pPr marL="624078" indent="-514350">
              <a:buNone/>
            </a:pPr>
            <a:r>
              <a:rPr lang="en-US" dirty="0" smtClean="0"/>
              <a:t>1)  proposed </a:t>
            </a:r>
            <a:r>
              <a:rPr lang="en-US" dirty="0" smtClean="0"/>
              <a:t>pollution control mechanisms </a:t>
            </a:r>
            <a:r>
              <a:rPr lang="en-US" dirty="0" smtClean="0"/>
              <a:t>addressing </a:t>
            </a:r>
            <a:r>
              <a:rPr lang="en-US" dirty="0" smtClean="0"/>
              <a:t>impaired waters </a:t>
            </a:r>
            <a:r>
              <a:rPr lang="en-US" dirty="0" smtClean="0"/>
              <a:t>(4b) will </a:t>
            </a:r>
            <a:r>
              <a:rPr lang="en-US" dirty="0" smtClean="0"/>
              <a:t>result in the attainment of </a:t>
            </a:r>
            <a:r>
              <a:rPr lang="en-US" dirty="0" smtClean="0"/>
              <a:t>applicable water </a:t>
            </a:r>
            <a:r>
              <a:rPr lang="en-US" dirty="0" smtClean="0"/>
              <a:t>quality standards </a:t>
            </a:r>
            <a:r>
              <a:rPr lang="en-US" dirty="0" smtClean="0"/>
              <a:t>at </a:t>
            </a:r>
            <a:r>
              <a:rPr lang="en-US" dirty="0" smtClean="0"/>
              <a:t>a clearly defined point in the future, </a:t>
            </a:r>
            <a:r>
              <a:rPr lang="en-US" dirty="0" smtClean="0"/>
              <a:t>and</a:t>
            </a:r>
          </a:p>
          <a:p>
            <a:pPr marL="624078" indent="-514350">
              <a:buAutoNum type="arabicParenR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2) reasonable progress towards restoration of </a:t>
            </a:r>
            <a:r>
              <a:rPr lang="en-US" dirty="0" smtClean="0"/>
              <a:t>designated </a:t>
            </a:r>
            <a:r>
              <a:rPr lang="en-US" dirty="0" smtClean="0"/>
              <a:t>uses will be made by the time </a:t>
            </a:r>
            <a:r>
              <a:rPr lang="en-US" dirty="0" smtClean="0"/>
              <a:t>the next </a:t>
            </a:r>
            <a:r>
              <a:rPr lang="en-US" dirty="0" smtClean="0"/>
              <a:t>303(d) list of impaired waters for the basin with the impaired water is due to </a:t>
            </a:r>
            <a:r>
              <a:rPr lang="en-US" dirty="0" smtClean="0"/>
              <a:t>be submitted </a:t>
            </a:r>
            <a:r>
              <a:rPr lang="en-US" dirty="0" smtClean="0"/>
              <a:t>to the Environmental Protection Agency (EPA).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Reasonable Assurance (RA)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DEP &amp; EPA TMDL requirements listed in permit  - part VIII </a:t>
            </a:r>
            <a:endParaRPr lang="en-US" dirty="0" smtClean="0"/>
          </a:p>
          <a:p>
            <a:pPr lvl="1"/>
            <a:r>
              <a:rPr lang="en-US" dirty="0" smtClean="0"/>
              <a:t>TMDL &amp; BMAP </a:t>
            </a:r>
            <a:r>
              <a:rPr lang="en-US" dirty="0" smtClean="0"/>
              <a:t>is in </a:t>
            </a:r>
            <a:r>
              <a:rPr lang="en-US" dirty="0" smtClean="0"/>
              <a:t>development</a:t>
            </a:r>
          </a:p>
          <a:p>
            <a:pPr lvl="1"/>
            <a:r>
              <a:rPr lang="en-US" dirty="0" smtClean="0"/>
              <a:t>TMDL &amp; No </a:t>
            </a:r>
            <a:r>
              <a:rPr lang="en-US" dirty="0" smtClean="0"/>
              <a:t>BMAP</a:t>
            </a:r>
          </a:p>
          <a:p>
            <a:pPr lvl="1"/>
            <a:r>
              <a:rPr lang="en-US" dirty="0" smtClean="0"/>
              <a:t>Fecal Coliform TMDL &amp; no </a:t>
            </a:r>
            <a:r>
              <a:rPr lang="en-US" dirty="0" smtClean="0"/>
              <a:t>BMAP</a:t>
            </a:r>
          </a:p>
          <a:p>
            <a:pPr>
              <a:defRPr/>
            </a:pPr>
            <a:r>
              <a:rPr lang="en-US" dirty="0" smtClean="0"/>
              <a:t>End up with 2 categories</a:t>
            </a:r>
          </a:p>
          <a:p>
            <a:pPr lvl="1">
              <a:defRPr/>
            </a:pPr>
            <a:r>
              <a:rPr lang="en-US" dirty="0" smtClean="0"/>
              <a:t>TMDL w/BMAP</a:t>
            </a:r>
          </a:p>
          <a:p>
            <a:pPr lvl="1">
              <a:defRPr/>
            </a:pPr>
            <a:r>
              <a:rPr lang="en-US" dirty="0" smtClean="0"/>
              <a:t>TMDL w/o BMAP</a:t>
            </a:r>
          </a:p>
          <a:p>
            <a:pPr>
              <a:defRPr/>
            </a:pPr>
            <a:r>
              <a:rPr lang="en-US" dirty="0" smtClean="0"/>
              <a:t>BMAP process allows for TMDL WLA modification &amp; no priority list</a:t>
            </a:r>
          </a:p>
          <a:p>
            <a:pPr>
              <a:defRPr/>
            </a:pPr>
            <a:r>
              <a:rPr lang="en-US" dirty="0" smtClean="0"/>
              <a:t>W/O BMAP need to develop priority list and appropriate documents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MS4 (Phase 1)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Applicable when challenges finished and approved by USEPA</a:t>
            </a:r>
          </a:p>
          <a:p>
            <a:r>
              <a:rPr lang="en-US" dirty="0" smtClean="0"/>
              <a:t>Potential phase one water quality goal for BMAPs or RA Plans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Numeric Nutrient Criteria (NNC)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438400" y="533400"/>
          <a:ext cx="4430713" cy="5816600"/>
        </p:xfrm>
        <a:graphic>
          <a:graphicData uri="http://schemas.openxmlformats.org/presentationml/2006/ole">
            <p:oleObj spid="_x0000_s3074" name="Acrobat Document" r:id="rId3" imgW="5819522" imgH="7543775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Program result of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1972 Clean Water Act Section 303(d)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1999 Florida Watershed Restoration Act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Process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Data Collection and verification of waterbody as impaired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Listing process for impaired waterbodies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Development of TMDL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Implementation of TMDL through BMAP</a:t>
            </a:r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TMDL Program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2"/>
          <p:cNvGraphicFramePr>
            <a:graphicFrameLocks/>
          </p:cNvGraphicFramePr>
          <p:nvPr>
            <p:ph type="dgm" idx="4294967295"/>
          </p:nvPr>
        </p:nvGraphicFramePr>
        <p:xfrm>
          <a:off x="1600200" y="304800"/>
          <a:ext cx="5694362" cy="5786437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sp>
        <p:nvSpPr>
          <p:cNvPr id="1038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3886200" y="2971800"/>
            <a:ext cx="15240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tx1"/>
                </a:solidFill>
              </a:rPr>
              <a:t>Basic 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TMDL 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Cycle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762000"/>
            <a:ext cx="8458200" cy="8382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Book Antiqua" pitchFamily="18" charset="0"/>
              </a:rPr>
              <a:t>Watershed Management </a:t>
            </a:r>
            <a:r>
              <a:rPr lang="en-US" sz="3600" b="1" dirty="0" smtClean="0">
                <a:latin typeface="Book Antiqua" pitchFamily="18" charset="0"/>
              </a:rPr>
              <a:t>Cycle</a:t>
            </a:r>
            <a:endParaRPr lang="en-US" sz="3600" b="1" dirty="0">
              <a:latin typeface="Book Antiqua" pitchFamily="18" charset="0"/>
            </a:endParaRPr>
          </a:p>
        </p:txBody>
      </p:sp>
      <p:sp>
        <p:nvSpPr>
          <p:cNvPr id="41574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76400"/>
            <a:ext cx="7924800" cy="4324350"/>
          </a:xfrm>
        </p:spPr>
        <p:txBody>
          <a:bodyPr>
            <a:normAutofit lnSpcReduction="10000"/>
          </a:bodyPr>
          <a:lstStyle/>
          <a:p>
            <a:pPr marL="457200" indent="-457200">
              <a:buFontTx/>
              <a:buNone/>
              <a:tabLst>
                <a:tab pos="2114550" algn="l"/>
              </a:tabLst>
            </a:pPr>
            <a:r>
              <a:rPr lang="en-US" b="1" dirty="0">
                <a:latin typeface="Book Antiqua" pitchFamily="18" charset="0"/>
              </a:rPr>
              <a:t>Phase 1 - Preliminary Assessment</a:t>
            </a:r>
          </a:p>
          <a:p>
            <a:pPr marL="808038" lvl="1" indent="-236538">
              <a:buFontTx/>
              <a:buChar char="•"/>
              <a:tabLst>
                <a:tab pos="2114550" algn="l"/>
              </a:tabLst>
            </a:pPr>
            <a:r>
              <a:rPr lang="en-US" dirty="0">
                <a:latin typeface="Book Antiqua" pitchFamily="18" charset="0"/>
              </a:rPr>
              <a:t>Produce Planning List</a:t>
            </a:r>
          </a:p>
          <a:p>
            <a:pPr marL="457200" indent="-457200">
              <a:buFontTx/>
              <a:buNone/>
              <a:tabLst>
                <a:tab pos="2114550" algn="l"/>
              </a:tabLst>
            </a:pPr>
            <a:r>
              <a:rPr lang="en-US" b="1" dirty="0">
                <a:latin typeface="Book Antiqua" pitchFamily="18" charset="0"/>
              </a:rPr>
              <a:t>Phase 2 - Targeted Monitoring </a:t>
            </a:r>
            <a:r>
              <a:rPr lang="en-US" b="1" dirty="0" smtClean="0">
                <a:latin typeface="Book Antiqua" pitchFamily="18" charset="0"/>
              </a:rPr>
              <a:t>and </a:t>
            </a:r>
            <a:r>
              <a:rPr lang="en-US" b="1" u="sng" dirty="0" smtClean="0">
                <a:latin typeface="Book Antiqua" pitchFamily="18" charset="0"/>
              </a:rPr>
              <a:t>Listing</a:t>
            </a:r>
            <a:endParaRPr lang="en-US" b="1" u="sng" dirty="0">
              <a:latin typeface="Book Antiqua" pitchFamily="18" charset="0"/>
            </a:endParaRPr>
          </a:p>
          <a:p>
            <a:pPr marL="808038" lvl="1" indent="-236538">
              <a:buFontTx/>
              <a:buChar char="•"/>
              <a:tabLst>
                <a:tab pos="2114550" algn="l"/>
              </a:tabLst>
            </a:pPr>
            <a:r>
              <a:rPr lang="en-US" dirty="0">
                <a:latin typeface="Book Antiqua" pitchFamily="18" charset="0"/>
              </a:rPr>
              <a:t>Monitor, Verify impairment, and Adopt Verified List by Secretarial </a:t>
            </a:r>
            <a:r>
              <a:rPr lang="en-US" dirty="0" smtClean="0">
                <a:latin typeface="Book Antiqua" pitchFamily="18" charset="0"/>
              </a:rPr>
              <a:t>Order </a:t>
            </a:r>
          </a:p>
          <a:p>
            <a:pPr marL="808038" lvl="1" indent="-236538">
              <a:buFontTx/>
              <a:buChar char="•"/>
              <a:tabLst>
                <a:tab pos="2114550" algn="l"/>
              </a:tabLst>
            </a:pPr>
            <a:r>
              <a:rPr lang="en-US" dirty="0" smtClean="0">
                <a:latin typeface="Book Antiqua" pitchFamily="18" charset="0"/>
              </a:rPr>
              <a:t>Group 5 in this phase now</a:t>
            </a:r>
            <a:endParaRPr lang="en-US" dirty="0">
              <a:latin typeface="Book Antiqua" pitchFamily="18" charset="0"/>
            </a:endParaRPr>
          </a:p>
          <a:p>
            <a:pPr marL="457200" indent="-457200">
              <a:buFontTx/>
              <a:buNone/>
              <a:tabLst>
                <a:tab pos="2114550" algn="l"/>
              </a:tabLst>
            </a:pPr>
            <a:r>
              <a:rPr lang="en-US" b="1" dirty="0">
                <a:latin typeface="Book Antiqua" pitchFamily="18" charset="0"/>
              </a:rPr>
              <a:t>Phase 3 - Develop and adopt TMDLs </a:t>
            </a:r>
          </a:p>
          <a:p>
            <a:pPr marL="457200" indent="-457200">
              <a:buFontTx/>
              <a:buNone/>
              <a:tabLst>
                <a:tab pos="2114550" algn="l"/>
              </a:tabLst>
            </a:pPr>
            <a:r>
              <a:rPr lang="en-US" b="1" dirty="0">
                <a:latin typeface="Book Antiqua" pitchFamily="18" charset="0"/>
              </a:rPr>
              <a:t>Phase 4 </a:t>
            </a:r>
            <a:r>
              <a:rPr lang="en-US" b="1" dirty="0" smtClean="0">
                <a:latin typeface="Book Antiqua" pitchFamily="18" charset="0"/>
              </a:rPr>
              <a:t>– Implement TMDL</a:t>
            </a:r>
            <a:endParaRPr lang="en-US" b="1" dirty="0">
              <a:latin typeface="Book Antiqua" pitchFamily="18" charset="0"/>
            </a:endParaRPr>
          </a:p>
          <a:p>
            <a:pPr marL="808038" lvl="1" indent="-236538">
              <a:buFontTx/>
              <a:buChar char="•"/>
              <a:tabLst>
                <a:tab pos="2114550" algn="l"/>
              </a:tabLst>
            </a:pPr>
            <a:r>
              <a:rPr lang="en-US" dirty="0">
                <a:latin typeface="Book Antiqua" pitchFamily="18" charset="0"/>
              </a:rPr>
              <a:t>Basin Management Action Plan </a:t>
            </a:r>
            <a:r>
              <a:rPr lang="en-US" dirty="0" smtClean="0">
                <a:latin typeface="Book Antiqua" pitchFamily="18" charset="0"/>
              </a:rPr>
              <a:t>or</a:t>
            </a:r>
          </a:p>
          <a:p>
            <a:pPr marL="808038" lvl="1" indent="-236538">
              <a:buFontTx/>
              <a:buChar char="•"/>
              <a:tabLst>
                <a:tab pos="2114550" algn="l"/>
              </a:tabLst>
            </a:pPr>
            <a:r>
              <a:rPr lang="en-US" dirty="0" smtClean="0">
                <a:latin typeface="Book Antiqua" pitchFamily="18" charset="0"/>
              </a:rPr>
              <a:t>Other Implementation Option</a:t>
            </a:r>
            <a:endParaRPr lang="en-US" dirty="0">
              <a:latin typeface="Book Antiqua" pitchFamily="18" charset="0"/>
            </a:endParaRPr>
          </a:p>
          <a:p>
            <a:pPr marL="457200" indent="-457200">
              <a:buFontTx/>
              <a:buNone/>
              <a:tabLst>
                <a:tab pos="2114550" algn="l"/>
              </a:tabLst>
            </a:pPr>
            <a:r>
              <a:rPr lang="en-US" b="1" dirty="0">
                <a:latin typeface="Book Antiqua" pitchFamily="18" charset="0"/>
              </a:rPr>
              <a:t>Phase 5 - TMDL Implementation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1447800" y="381000"/>
            <a:ext cx="655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chemeClr val="tx2"/>
                </a:solidFill>
                <a:latin typeface="Book Antiqua" pitchFamily="18" charset="0"/>
              </a:rPr>
              <a:t>FDEP Listing Process </a:t>
            </a:r>
          </a:p>
        </p:txBody>
      </p:sp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2286000" y="5334000"/>
            <a:ext cx="533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smtClean="0">
                <a:latin typeface="Book Antiqua" pitchFamily="18" charset="0"/>
              </a:rPr>
              <a:t>Secretarial Adoption of Verified and Delist lists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3718567" y="1600200"/>
            <a:ext cx="1601289" cy="369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u="sng" dirty="0" smtClean="0">
                <a:solidFill>
                  <a:srgbClr val="0070C0"/>
                </a:solidFill>
                <a:latin typeface="Book Antiqua" pitchFamily="18" charset="0"/>
              </a:rPr>
              <a:t>Planning </a:t>
            </a:r>
            <a:r>
              <a:rPr lang="en-US" b="1" u="sng" dirty="0">
                <a:solidFill>
                  <a:srgbClr val="0070C0"/>
                </a:solidFill>
                <a:latin typeface="Book Antiqua" pitchFamily="18" charset="0"/>
              </a:rPr>
              <a:t>List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2728032" y="2133841"/>
            <a:ext cx="43585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b="1" dirty="0" smtClean="0">
                <a:latin typeface="Book Antiqua" pitchFamily="18" charset="0"/>
              </a:rPr>
              <a:t>Implement Strategic </a:t>
            </a:r>
            <a:r>
              <a:rPr lang="en-US" b="1" dirty="0">
                <a:latin typeface="Book Antiqua" pitchFamily="18" charset="0"/>
              </a:rPr>
              <a:t>Monitoring </a:t>
            </a:r>
            <a:r>
              <a:rPr lang="en-US" b="1" dirty="0" smtClean="0">
                <a:latin typeface="Book Antiqua" pitchFamily="18" charset="0"/>
              </a:rPr>
              <a:t>Plans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2971800" y="6019800"/>
            <a:ext cx="37946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 smtClean="0">
                <a:latin typeface="Book Antiqua" pitchFamily="18" charset="0"/>
              </a:rPr>
              <a:t>Submit </a:t>
            </a:r>
            <a:r>
              <a:rPr lang="en-US" b="1" u="sng" dirty="0" smtClean="0">
                <a:solidFill>
                  <a:srgbClr val="0070C0"/>
                </a:solidFill>
                <a:latin typeface="Book Antiqua" pitchFamily="18" charset="0"/>
              </a:rPr>
              <a:t>303(d) List </a:t>
            </a:r>
            <a:r>
              <a:rPr lang="en-US" b="1" dirty="0" smtClean="0">
                <a:latin typeface="Book Antiqua" pitchFamily="18" charset="0"/>
              </a:rPr>
              <a:t>updates to EPA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4481233" y="1904944"/>
            <a:ext cx="0" cy="2600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3581400" y="2667000"/>
            <a:ext cx="1871012" cy="369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latin typeface="Book Antiqua" pitchFamily="18" charset="0"/>
              </a:rPr>
              <a:t>IWR Evaluation</a:t>
            </a: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>
            <a:off x="4495800" y="2971800"/>
            <a:ext cx="0" cy="2600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2514600" y="3200400"/>
            <a:ext cx="4038100" cy="64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u="sng" dirty="0">
                <a:solidFill>
                  <a:srgbClr val="0070C0"/>
                </a:solidFill>
                <a:latin typeface="Book Antiqua" pitchFamily="18" charset="0"/>
              </a:rPr>
              <a:t>Draft Master List</a:t>
            </a:r>
          </a:p>
          <a:p>
            <a:pPr algn="ctr" eaLnBrk="0" hangingPunct="0"/>
            <a:r>
              <a:rPr lang="en-US" b="1" dirty="0">
                <a:latin typeface="Book Antiqua" pitchFamily="18" charset="0"/>
              </a:rPr>
              <a:t>(includes Verified List &amp; Delist List)</a:t>
            </a:r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>
            <a:off x="4495800" y="5105400"/>
            <a:ext cx="0" cy="2600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>
            <a:off x="4495800" y="2438400"/>
            <a:ext cx="0" cy="2600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>
            <a:off x="44958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88" name="Line 24"/>
          <p:cNvSpPr>
            <a:spLocks noChangeShapeType="1"/>
          </p:cNvSpPr>
          <p:nvPr/>
        </p:nvSpPr>
        <p:spPr bwMode="auto">
          <a:xfrm>
            <a:off x="4495800" y="3810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89" name="Text Box 25"/>
          <p:cNvSpPr txBox="1">
            <a:spLocks noChangeArrowheads="1"/>
          </p:cNvSpPr>
          <p:nvPr/>
        </p:nvSpPr>
        <p:spPr bwMode="auto">
          <a:xfrm>
            <a:off x="2971800" y="3962400"/>
            <a:ext cx="3255282" cy="369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latin typeface="Book Antiqua" pitchFamily="18" charset="0"/>
              </a:rPr>
              <a:t>Public Meeting &amp; Comments</a:t>
            </a:r>
          </a:p>
        </p:txBody>
      </p:sp>
      <p:sp>
        <p:nvSpPr>
          <p:cNvPr id="62491" name="Text Box 27"/>
          <p:cNvSpPr txBox="1">
            <a:spLocks noChangeArrowheads="1"/>
          </p:cNvSpPr>
          <p:nvPr/>
        </p:nvSpPr>
        <p:spPr bwMode="auto">
          <a:xfrm>
            <a:off x="2286000" y="4495800"/>
            <a:ext cx="46923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u="sng" dirty="0">
                <a:solidFill>
                  <a:srgbClr val="0070C0"/>
                </a:solidFill>
                <a:latin typeface="Book Antiqua" pitchFamily="18" charset="0"/>
              </a:rPr>
              <a:t>Final Master </a:t>
            </a:r>
            <a:r>
              <a:rPr lang="en-US" b="1" u="sng" dirty="0" smtClean="0">
                <a:solidFill>
                  <a:srgbClr val="0070C0"/>
                </a:solidFill>
                <a:latin typeface="Book Antiqua" pitchFamily="18" charset="0"/>
              </a:rPr>
              <a:t>List</a:t>
            </a:r>
          </a:p>
          <a:p>
            <a:pPr algn="ctr" eaLnBrk="0" hangingPunct="0"/>
            <a:r>
              <a:rPr lang="en-US" b="1" dirty="0" smtClean="0">
                <a:latin typeface="Book Antiqua" pitchFamily="18" charset="0"/>
              </a:rPr>
              <a:t>(includes Final Verified List &amp; Delist List)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62492" name="Line 28"/>
          <p:cNvSpPr>
            <a:spLocks noChangeShapeType="1"/>
          </p:cNvSpPr>
          <p:nvPr/>
        </p:nvSpPr>
        <p:spPr bwMode="auto">
          <a:xfrm>
            <a:off x="4495800" y="4267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2494" name="AutoShape 30"/>
          <p:cNvSpPr>
            <a:spLocks/>
          </p:cNvSpPr>
          <p:nvPr/>
        </p:nvSpPr>
        <p:spPr bwMode="auto">
          <a:xfrm>
            <a:off x="1752600" y="1676400"/>
            <a:ext cx="381000" cy="4876800"/>
          </a:xfrm>
          <a:prstGeom prst="lef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2495" name="Text Box 31"/>
          <p:cNvSpPr txBox="1">
            <a:spLocks noChangeArrowheads="1"/>
          </p:cNvSpPr>
          <p:nvPr/>
        </p:nvSpPr>
        <p:spPr bwMode="auto">
          <a:xfrm>
            <a:off x="77384" y="2286000"/>
            <a:ext cx="2034403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Book Antiqua" pitchFamily="18" charset="0"/>
              </a:rPr>
              <a:t>Occurs</a:t>
            </a:r>
          </a:p>
          <a:p>
            <a:pPr algn="ctr"/>
            <a:r>
              <a:rPr lang="en-US" b="1" dirty="0">
                <a:latin typeface="Book Antiqua" pitchFamily="18" charset="0"/>
              </a:rPr>
              <a:t>Every </a:t>
            </a:r>
          </a:p>
          <a:p>
            <a:pPr algn="ctr"/>
            <a:r>
              <a:rPr lang="en-US" b="1" dirty="0">
                <a:latin typeface="Book Antiqua" pitchFamily="18" charset="0"/>
              </a:rPr>
              <a:t>5 Years</a:t>
            </a:r>
          </a:p>
          <a:p>
            <a:pPr algn="ctr"/>
            <a:endParaRPr lang="en-US" dirty="0">
              <a:latin typeface="Book Antiqua" pitchFamily="18" charset="0"/>
            </a:endParaRPr>
          </a:p>
          <a:p>
            <a:pPr algn="ctr"/>
            <a:endParaRPr lang="en-US" sz="1400" i="1" dirty="0" smtClean="0">
              <a:latin typeface="Book Antiqua" pitchFamily="18" charset="0"/>
            </a:endParaRPr>
          </a:p>
          <a:p>
            <a:pPr algn="ctr"/>
            <a:r>
              <a:rPr lang="en-US" sz="1400" i="1" dirty="0" smtClean="0">
                <a:latin typeface="Book Antiqua" pitchFamily="18" charset="0"/>
              </a:rPr>
              <a:t>Each Cycle </a:t>
            </a:r>
            <a:endParaRPr lang="en-US" sz="1400" i="1" dirty="0">
              <a:latin typeface="Book Antiqua" pitchFamily="18" charset="0"/>
            </a:endParaRPr>
          </a:p>
          <a:p>
            <a:pPr algn="ctr"/>
            <a:r>
              <a:rPr lang="en-US" sz="1400" i="1" dirty="0" smtClean="0">
                <a:latin typeface="Book Antiqua" pitchFamily="18" charset="0"/>
              </a:rPr>
              <a:t>list</a:t>
            </a:r>
            <a:endParaRPr lang="en-US" sz="1400" i="1" dirty="0">
              <a:latin typeface="Book Antiqua" pitchFamily="18" charset="0"/>
            </a:endParaRPr>
          </a:p>
          <a:p>
            <a:pPr algn="ctr"/>
            <a:r>
              <a:rPr lang="en-US" sz="1400" i="1" dirty="0" smtClean="0">
                <a:latin typeface="Book Antiqua" pitchFamily="18" charset="0"/>
              </a:rPr>
              <a:t>utilizes the </a:t>
            </a:r>
          </a:p>
          <a:p>
            <a:pPr algn="ctr"/>
            <a:r>
              <a:rPr lang="en-US" sz="1400" i="1" dirty="0" smtClean="0">
                <a:latin typeface="Book Antiqua" pitchFamily="18" charset="0"/>
              </a:rPr>
              <a:t>Previous Cycle  list</a:t>
            </a:r>
            <a:endParaRPr lang="en-US" sz="1400" i="1" dirty="0">
              <a:latin typeface="Book Antiqua" pitchFamily="18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5562600" y="5638800"/>
            <a:ext cx="2698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 smtClean="0">
                <a:latin typeface="Book Antiqua" pitchFamily="18" charset="0"/>
              </a:rPr>
              <a:t>21-day challenge period</a:t>
            </a:r>
            <a:endParaRPr lang="en-US" b="1" dirty="0">
              <a:latin typeface="Book Antiqua" pitchFamily="18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 rot="10800000">
            <a:off x="4800600" y="5791200"/>
            <a:ext cx="685800" cy="1588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med" len="sm"/>
            <a:tailEnd type="triangle" w="med" len="med"/>
          </a:ln>
          <a:effectLst/>
        </p:spPr>
      </p:cxnSp>
      <p:sp>
        <p:nvSpPr>
          <p:cNvPr id="22" name="Rectangle 21"/>
          <p:cNvSpPr/>
          <p:nvPr/>
        </p:nvSpPr>
        <p:spPr bwMode="auto">
          <a:xfrm>
            <a:off x="2286000" y="4495800"/>
            <a:ext cx="4953000" cy="762000"/>
          </a:xfrm>
          <a:prstGeom prst="rect">
            <a:avLst/>
          </a:prstGeom>
          <a:solidFill>
            <a:schemeClr val="accent1">
              <a:alpha val="39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610600" cy="2438400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sz="2000" b="1" dirty="0" smtClean="0">
                <a:solidFill>
                  <a:schemeClr val="tx2"/>
                </a:solidFill>
              </a:rPr>
              <a:t>	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sz="2400" b="1" dirty="0" smtClean="0">
                <a:solidFill>
                  <a:srgbClr val="FFFFCC"/>
                </a:solidFill>
              </a:rPr>
              <a:t>   </a:t>
            </a:r>
            <a:r>
              <a:rPr lang="en-US" sz="3600" b="1" dirty="0" smtClean="0"/>
              <a:t>The maximum amount of a pollutant that a waterbody can receive and still meet water quality standards.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3600" b="1" dirty="0" smtClean="0">
              <a:solidFill>
                <a:srgbClr val="FFFF00"/>
              </a:solidFill>
            </a:endParaRP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228600" y="53340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4400" b="1"/>
              <a:t>What is a TMDL?</a:t>
            </a:r>
            <a:r>
              <a:rPr lang="en-US" sz="4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idx="1"/>
          </p:nvPr>
        </p:nvSpPr>
        <p:spPr>
          <a:xfrm>
            <a:off x="-533400" y="1371600"/>
            <a:ext cx="9448800" cy="4800600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  <a:defRPr/>
            </a:pPr>
            <a:endParaRPr lang="en-US" sz="4000" b="1" dirty="0" smtClean="0">
              <a:solidFill>
                <a:schemeClr val="tx2"/>
              </a:solidFill>
            </a:endParaRPr>
          </a:p>
          <a:p>
            <a:pPr lvl="1" algn="ctr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sz="3600" b="1" dirty="0" smtClean="0"/>
              <a:t>To identify scientifically-based quantitative goals for </a:t>
            </a:r>
            <a:r>
              <a:rPr lang="en-US" sz="3600" b="1" u="sng" dirty="0" smtClean="0"/>
              <a:t>restoration</a:t>
            </a:r>
            <a:r>
              <a:rPr lang="en-US" sz="3600" b="1" dirty="0" smtClean="0"/>
              <a:t> of waterbodies that do not meet State water quality standards, and implement a plan to achieve those goals.</a:t>
            </a:r>
          </a:p>
          <a:p>
            <a:pPr lvl="1" algn="ctr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4000" b="1" i="1" dirty="0" smtClean="0">
              <a:solidFill>
                <a:srgbClr val="FFFF00"/>
              </a:solidFill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endParaRPr lang="en-US" b="1" dirty="0" smtClean="0">
              <a:solidFill>
                <a:srgbClr val="FFFF00"/>
              </a:solidFill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endParaRPr lang="en-US" b="1" dirty="0" smtClean="0"/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228600" y="631825"/>
            <a:ext cx="868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 b="1" dirty="0" smtClean="0"/>
              <a:t>P</a:t>
            </a:r>
            <a:r>
              <a:rPr lang="en-US" sz="3600" b="1" dirty="0" smtClean="0"/>
              <a:t>urpose </a:t>
            </a:r>
            <a:r>
              <a:rPr lang="en-US" sz="3600" b="1" dirty="0"/>
              <a:t>of the TMDL program…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991600" cy="3429000"/>
          </a:xfrm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  <a:buNone/>
              <a:defRPr/>
            </a:pPr>
            <a:r>
              <a:rPr lang="en-US" sz="3600" b="1" dirty="0" smtClean="0"/>
              <a:t>  A </a:t>
            </a:r>
            <a:r>
              <a:rPr lang="en-US" sz="3600" b="1" dirty="0" smtClean="0"/>
              <a:t>Basin Management Action </a:t>
            </a:r>
            <a:r>
              <a:rPr lang="en-US" sz="3600" b="1" dirty="0" smtClean="0"/>
              <a:t>Plan (BMAP</a:t>
            </a:r>
            <a:r>
              <a:rPr lang="en-US" sz="3600" b="1" dirty="0" smtClean="0"/>
              <a:t>) is the primary tool available to implement Total Maximum Daily Loads (TMDLs)</a:t>
            </a:r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chemeClr val="tx1"/>
                </a:solidFill>
              </a:rPr>
              <a:t>Basin Management Action Plan</a:t>
            </a:r>
            <a:endParaRPr lang="en-US" sz="4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Reasonable Assurance (RA)</a:t>
            </a:r>
            <a:endParaRPr lang="en-US" sz="3200" b="1" dirty="0" smtClean="0"/>
          </a:p>
          <a:p>
            <a:endParaRPr lang="en-US" dirty="0" smtClean="0"/>
          </a:p>
          <a:p>
            <a:r>
              <a:rPr lang="en-US" dirty="0" smtClean="0"/>
              <a:t>EPA and FDEP are able to designate impaired waterbodies with </a:t>
            </a:r>
            <a:r>
              <a:rPr lang="en-US" dirty="0" smtClean="0"/>
              <a:t>control programs already being implemented to reduce pollutant loadings – </a:t>
            </a:r>
            <a:r>
              <a:rPr lang="en-US" dirty="0" smtClean="0"/>
              <a:t>as </a:t>
            </a:r>
            <a:r>
              <a:rPr lang="en-US" dirty="0" smtClean="0"/>
              <a:t>Assessment Category 4b </a:t>
            </a:r>
            <a:endParaRPr lang="en-US" dirty="0" smtClean="0"/>
          </a:p>
          <a:p>
            <a:r>
              <a:rPr lang="en-US" dirty="0" smtClean="0"/>
              <a:t>Instead </a:t>
            </a:r>
            <a:r>
              <a:rPr lang="en-US" dirty="0" smtClean="0"/>
              <a:t>of Category 5 – Impaired and needs a TMDL</a:t>
            </a:r>
            <a:endParaRPr lang="en-US" dirty="0" smtClean="0"/>
          </a:p>
          <a:p>
            <a:r>
              <a:rPr lang="en-US" dirty="0" smtClean="0"/>
              <a:t>This allows an RA plan to be developed without a TMDL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439</TotalTime>
  <Words>491</Words>
  <Application>Microsoft Office PowerPoint</Application>
  <PresentationFormat>On-screen Show (4:3)</PresentationFormat>
  <Paragraphs>103</Paragraphs>
  <Slides>13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Concourse</vt:lpstr>
      <vt:lpstr>Acrobat Document</vt:lpstr>
      <vt:lpstr>FDEP Overview</vt:lpstr>
      <vt:lpstr>TMDL Program</vt:lpstr>
      <vt:lpstr>Basic  TMDL  Cycle  </vt:lpstr>
      <vt:lpstr>Watershed Management Cycle</vt:lpstr>
      <vt:lpstr>Slide 5</vt:lpstr>
      <vt:lpstr>Slide 6</vt:lpstr>
      <vt:lpstr>Slide 7</vt:lpstr>
      <vt:lpstr>Basin Management Action Plan</vt:lpstr>
      <vt:lpstr>Slide 9</vt:lpstr>
      <vt:lpstr>Reasonable Assurance (RA)</vt:lpstr>
      <vt:lpstr>MS4 (Phase 1)</vt:lpstr>
      <vt:lpstr>Numeric Nutrient Criteria (NNC)</vt:lpstr>
      <vt:lpstr>Slide 13</vt:lpstr>
    </vt:vector>
  </TitlesOfParts>
  <Company>Florida Department of Environmental Protection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hansen_t</dc:creator>
  <cp:lastModifiedBy>hansen_t</cp:lastModifiedBy>
  <cp:revision>16</cp:revision>
  <dcterms:created xsi:type="dcterms:W3CDTF">2012-04-06T10:43:19Z</dcterms:created>
  <dcterms:modified xsi:type="dcterms:W3CDTF">2012-04-10T19:05:39Z</dcterms:modified>
</cp:coreProperties>
</file>