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1"/>
  </p:sldMasterIdLst>
  <p:notesMasterIdLst>
    <p:notesMasterId r:id="rId7"/>
  </p:notesMasterIdLst>
  <p:handoutMasterIdLst>
    <p:handoutMasterId r:id="rId8"/>
  </p:handoutMasterIdLst>
  <p:sldIdLst>
    <p:sldId id="491" r:id="rId2"/>
    <p:sldId id="492" r:id="rId3"/>
    <p:sldId id="493" r:id="rId4"/>
    <p:sldId id="494" r:id="rId5"/>
    <p:sldId id="495" r:id="rId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ulie Espy" initials="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FF99"/>
    <a:srgbClr val="FFFFCC"/>
    <a:srgbClr val="0000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27" autoAdjust="0"/>
  </p:normalViewPr>
  <p:slideViewPr>
    <p:cSldViewPr>
      <p:cViewPr>
        <p:scale>
          <a:sx n="80" d="100"/>
          <a:sy n="80" d="100"/>
        </p:scale>
        <p:origin x="-52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170582" cy="480388"/>
          </a:xfrm>
          <a:prstGeom prst="rect">
            <a:avLst/>
          </a:prstGeom>
        </p:spPr>
        <p:txBody>
          <a:bodyPr vert="horz" lIns="95747" tIns="47873" rIns="95747" bIns="4787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 dirty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3" y="0"/>
            <a:ext cx="3170582" cy="480388"/>
          </a:xfrm>
          <a:prstGeom prst="rect">
            <a:avLst/>
          </a:prstGeom>
        </p:spPr>
        <p:txBody>
          <a:bodyPr vert="horz" lIns="95747" tIns="47873" rIns="95747" bIns="4787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C1EE296A-1222-43D3-AF17-BF39DEB82C4F}" type="datetimeFigureOut">
              <a:rPr lang="en-US"/>
              <a:pPr>
                <a:defRPr/>
              </a:pPr>
              <a:t>11/9/2012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119173"/>
            <a:ext cx="3170582" cy="480388"/>
          </a:xfrm>
          <a:prstGeom prst="rect">
            <a:avLst/>
          </a:prstGeom>
        </p:spPr>
        <p:txBody>
          <a:bodyPr vert="horz" lIns="95747" tIns="47873" rIns="95747" bIns="4787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 dirty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3" y="9119173"/>
            <a:ext cx="3170582" cy="480388"/>
          </a:xfrm>
          <a:prstGeom prst="rect">
            <a:avLst/>
          </a:prstGeom>
        </p:spPr>
        <p:txBody>
          <a:bodyPr vert="horz" lIns="95747" tIns="47873" rIns="95747" bIns="4787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F40CE457-AD3F-4BDC-9F86-B0518480B8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170582" cy="480388"/>
          </a:xfrm>
          <a:prstGeom prst="rect">
            <a:avLst/>
          </a:prstGeom>
        </p:spPr>
        <p:txBody>
          <a:bodyPr vert="horz" lIns="95747" tIns="47873" rIns="95747" bIns="4787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 dirty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2963" y="0"/>
            <a:ext cx="3170582" cy="480388"/>
          </a:xfrm>
          <a:prstGeom prst="rect">
            <a:avLst/>
          </a:prstGeom>
        </p:spPr>
        <p:txBody>
          <a:bodyPr vert="horz" lIns="95747" tIns="47873" rIns="95747" bIns="4787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C4DC3A12-840A-4957-ACE3-6C33F0891461}" type="datetimeFigureOut">
              <a:rPr lang="en-US"/>
              <a:pPr>
                <a:defRPr/>
              </a:pPr>
              <a:t>11/9/2012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47" tIns="47873" rIns="95747" bIns="47873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2183" y="4561227"/>
            <a:ext cx="5850835" cy="4320213"/>
          </a:xfrm>
          <a:prstGeom prst="rect">
            <a:avLst/>
          </a:prstGeom>
        </p:spPr>
        <p:txBody>
          <a:bodyPr vert="horz" lIns="95747" tIns="47873" rIns="95747" bIns="47873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173"/>
            <a:ext cx="3170582" cy="480388"/>
          </a:xfrm>
          <a:prstGeom prst="rect">
            <a:avLst/>
          </a:prstGeom>
        </p:spPr>
        <p:txBody>
          <a:bodyPr vert="horz" lIns="95747" tIns="47873" rIns="95747" bIns="4787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 dirty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2963" y="9119173"/>
            <a:ext cx="3170582" cy="480388"/>
          </a:xfrm>
          <a:prstGeom prst="rect">
            <a:avLst/>
          </a:prstGeom>
        </p:spPr>
        <p:txBody>
          <a:bodyPr vert="horz" lIns="95747" tIns="47873" rIns="95747" bIns="4787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C8043C69-1142-4824-9D64-54922798A0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367C87-34F7-4B18-A0F9-ED2AC1732758}" type="slidenum">
              <a:rPr lang="en-US"/>
              <a:pPr/>
              <a:t>4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A7E6-20F5-490B-B3DB-C1DE95491127}" type="datetime1">
              <a:rPr lang="en-US" smtClean="0"/>
              <a:pPr/>
              <a:t>11/9/2012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6088-75BF-46A7-B331-6A2E81165F88}" type="datetime1">
              <a:rPr lang="en-US" smtClean="0"/>
              <a:pPr/>
              <a:t>11/9/2012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2E32-1EA8-43D4-A3BF-1CDC53311F76}" type="datetime1">
              <a:rPr lang="en-US" smtClean="0"/>
              <a:pPr/>
              <a:t>11/9/2012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3434CD3-F52C-4678-9202-EFB450DF90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9641B56-F1C1-4B9C-86AB-A9C4D2348069}" type="datetime1">
              <a:rPr lang="en-US" smtClean="0"/>
              <a:pPr/>
              <a:t>11/9/2012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23A0E-ADE9-485C-AFA2-8C195DFCC04A}" type="datetime1">
              <a:rPr lang="en-US" smtClean="0"/>
              <a:pPr/>
              <a:t>11/9/2012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60AB7-E2BD-4D27-A395-863AE9EFBE30}" type="datetime1">
              <a:rPr lang="en-US" smtClean="0"/>
              <a:pPr/>
              <a:t>11/9/2012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A23FF-FE1C-41AE-A1D4-3F7E67105448}" type="datetime1">
              <a:rPr lang="en-US" smtClean="0"/>
              <a:pPr/>
              <a:t>11/9/2012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1A963-0986-4E84-AE91-57E03B800C7E}" type="datetime1">
              <a:rPr lang="en-US" smtClean="0"/>
              <a:pPr/>
              <a:t>11/9/2012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11/9/2012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4BDE6-C580-49F4-8967-B64FD3048913}" type="datetime1">
              <a:rPr lang="en-US" smtClean="0"/>
              <a:pPr/>
              <a:t>11/9/2012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4B4DA-8766-46BE-8F10-35EA21271E5A}" type="datetime1">
              <a:rPr lang="en-US" smtClean="0"/>
              <a:pPr/>
              <a:t>11/9/2012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 descr="DEP_color_logo white text[Converted]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9E143E03-91FF-4BAF-9E2C-6D164A2D73C0}" type="datetime1">
              <a:rPr lang="en-US" smtClean="0"/>
              <a:pPr/>
              <a:t>11/9/2012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Basin Action Management Plans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pPr marL="365760" lvl="1" indent="-256032">
              <a:lnSpc>
                <a:spcPct val="90000"/>
              </a:lnSpc>
              <a:spcBef>
                <a:spcPts val="400"/>
              </a:spcBef>
              <a:buSzPct val="68000"/>
              <a:buFont typeface="Wingdings 3"/>
              <a:buChar char=""/>
              <a:defRPr/>
            </a:pPr>
            <a:r>
              <a:rPr lang="en-US" sz="2800" dirty="0" smtClean="0"/>
              <a:t>Section 403.067, Florida Statutes (F.S.),  aka Florida Watershed Restoration Act (FWRA). </a:t>
            </a:r>
          </a:p>
          <a:p>
            <a:pPr marL="365760" lvl="1" indent="-256032">
              <a:lnSpc>
                <a:spcPct val="90000"/>
              </a:lnSpc>
              <a:spcBef>
                <a:spcPts val="400"/>
              </a:spcBef>
              <a:buSzPct val="68000"/>
              <a:buFont typeface="Wingdings 3"/>
              <a:buChar char=""/>
              <a:defRPr/>
            </a:pPr>
            <a:endParaRPr lang="en-US" sz="2800" dirty="0" smtClean="0"/>
          </a:p>
          <a:p>
            <a:pPr marL="365760" lvl="1" indent="-256032">
              <a:lnSpc>
                <a:spcPct val="90000"/>
              </a:lnSpc>
              <a:spcBef>
                <a:spcPts val="400"/>
              </a:spcBef>
              <a:buSzPct val="68000"/>
              <a:buFont typeface="Wingdings 3"/>
              <a:buChar char=""/>
              <a:defRPr/>
            </a:pPr>
            <a:r>
              <a:rPr lang="en-US" sz="2800" dirty="0" smtClean="0"/>
              <a:t>Allows FDEP to develop a BMAP for verified impaired waters with a TMDL</a:t>
            </a:r>
          </a:p>
          <a:p>
            <a:pPr marL="365760" lvl="1" indent="-256032">
              <a:lnSpc>
                <a:spcPct val="90000"/>
              </a:lnSpc>
              <a:spcBef>
                <a:spcPts val="400"/>
              </a:spcBef>
              <a:buSzPct val="68000"/>
              <a:buFont typeface="Wingdings 3"/>
              <a:buChar char=""/>
              <a:defRPr/>
            </a:pPr>
            <a:endParaRPr lang="en-US" sz="2800" dirty="0" smtClean="0"/>
          </a:p>
          <a:p>
            <a:pPr marL="365760" lvl="1" indent="-256032">
              <a:lnSpc>
                <a:spcPct val="90000"/>
              </a:lnSpc>
              <a:spcBef>
                <a:spcPts val="400"/>
              </a:spcBef>
              <a:buSzPct val="68000"/>
              <a:buFont typeface="Wingdings 3"/>
              <a:buChar char=""/>
              <a:defRPr/>
            </a:pPr>
            <a:r>
              <a:rPr lang="en-US" sz="2800" dirty="0" smtClean="0"/>
              <a:t>BMAPs are developed to specifically address only the impairments stated in the TMDL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X:\BASINS\Sarasota_Bay-Peace-Myakka\Upper Peace River\Winter Haven Chain of Lakes\figures\Tom_TMDL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481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L_BMAP_L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1447800" y="304800"/>
            <a:ext cx="6400800" cy="573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lnSpc>
                <a:spcPct val="75000"/>
              </a:lnSpc>
              <a:spcBef>
                <a:spcPct val="50000"/>
              </a:spcBef>
            </a:pPr>
            <a:r>
              <a:rPr lang="en-US" sz="4000" dirty="0">
                <a:solidFill>
                  <a:schemeClr val="bg1"/>
                </a:solidFill>
                <a:latin typeface="Arial Black" pitchFamily="34" charset="0"/>
              </a:rPr>
              <a:t>What’s in a BMAP?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304800" y="1066800"/>
            <a:ext cx="8686800" cy="5607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800100" lvl="1" indent="-342900" eaLnBrk="0" hangingPunct="0">
              <a:lnSpc>
                <a:spcPct val="70000"/>
              </a:lnSpc>
              <a:spcBef>
                <a:spcPct val="70000"/>
              </a:spcBef>
              <a:buFontTx/>
              <a:buChar char="•"/>
            </a:pPr>
            <a:endParaRPr lang="en-US" sz="2400" dirty="0">
              <a:cs typeface="Times New Roman" pitchFamily="18" charset="0"/>
            </a:endParaRPr>
          </a:p>
          <a:p>
            <a:pPr marL="800100" lvl="1" indent="-342900" eaLnBrk="0" hangingPunct="0">
              <a:lnSpc>
                <a:spcPct val="70000"/>
              </a:lnSpc>
              <a:spcBef>
                <a:spcPct val="70000"/>
              </a:spcBef>
            </a:pPr>
            <a:endParaRPr lang="en-US" sz="1000" dirty="0">
              <a:cs typeface="Times New Roman" pitchFamily="18" charset="0"/>
            </a:endParaRPr>
          </a:p>
          <a:p>
            <a:pPr marL="800100" lvl="1" indent="-342900" eaLnBrk="0" hangingPunct="0">
              <a:lnSpc>
                <a:spcPct val="90000"/>
              </a:lnSpc>
              <a:spcBef>
                <a:spcPct val="90000"/>
              </a:spcBef>
              <a:buFontTx/>
              <a:buChar char="•"/>
            </a:pPr>
            <a:r>
              <a:rPr lang="en-US" sz="2800" b="1" dirty="0" smtClean="0">
                <a:solidFill>
                  <a:schemeClr val="tx2"/>
                </a:solidFill>
                <a:cs typeface="Times New Roman" pitchFamily="18" charset="0"/>
              </a:rPr>
              <a:t>Refined </a:t>
            </a:r>
            <a:r>
              <a:rPr lang="en-US" sz="2800" b="1" dirty="0">
                <a:solidFill>
                  <a:schemeClr val="tx2"/>
                </a:solidFill>
                <a:cs typeface="Times New Roman" pitchFamily="18" charset="0"/>
              </a:rPr>
              <a:t>source identification</a:t>
            </a:r>
          </a:p>
          <a:p>
            <a:pPr marL="800100" lvl="1" indent="-342900" eaLnBrk="0" hangingPunct="0">
              <a:lnSpc>
                <a:spcPct val="90000"/>
              </a:lnSpc>
              <a:spcBef>
                <a:spcPct val="90000"/>
              </a:spcBef>
              <a:buFontTx/>
              <a:buChar char="•"/>
            </a:pPr>
            <a:r>
              <a:rPr lang="en-US" sz="2800" b="1" dirty="0">
                <a:solidFill>
                  <a:schemeClr val="tx2"/>
                </a:solidFill>
                <a:cs typeface="Times New Roman" pitchFamily="18" charset="0"/>
              </a:rPr>
              <a:t>Detailed allocations by entity</a:t>
            </a:r>
          </a:p>
          <a:p>
            <a:pPr marL="800100" lvl="1" indent="-342900" eaLnBrk="0" hangingPunct="0">
              <a:lnSpc>
                <a:spcPct val="90000"/>
              </a:lnSpc>
              <a:spcBef>
                <a:spcPct val="90000"/>
              </a:spcBef>
              <a:buFontTx/>
              <a:buChar char="•"/>
            </a:pPr>
            <a:r>
              <a:rPr lang="en-US" sz="2800" b="1" dirty="0" smtClean="0">
                <a:solidFill>
                  <a:schemeClr val="tx2"/>
                </a:solidFill>
                <a:cs typeface="Times New Roman" pitchFamily="18" charset="0"/>
              </a:rPr>
              <a:t>Restoration projects</a:t>
            </a:r>
            <a:endParaRPr lang="en-US" sz="2800" b="1" dirty="0">
              <a:solidFill>
                <a:schemeClr val="tx2"/>
              </a:solidFill>
              <a:cs typeface="Times New Roman" pitchFamily="18" charset="0"/>
            </a:endParaRPr>
          </a:p>
          <a:p>
            <a:pPr marL="800100" lvl="1" indent="-342900" eaLnBrk="0" hangingPunct="0">
              <a:lnSpc>
                <a:spcPct val="90000"/>
              </a:lnSpc>
              <a:spcBef>
                <a:spcPct val="90000"/>
              </a:spcBef>
              <a:buFontTx/>
              <a:buChar char="•"/>
            </a:pPr>
            <a:r>
              <a:rPr lang="en-US" sz="2800" b="1" dirty="0">
                <a:solidFill>
                  <a:schemeClr val="tx2"/>
                </a:solidFill>
                <a:cs typeface="Times New Roman" pitchFamily="18" charset="0"/>
              </a:rPr>
              <a:t>Monitoring (water quality &amp; projects)</a:t>
            </a:r>
          </a:p>
          <a:p>
            <a:pPr marL="800100" lvl="1" indent="-342900" eaLnBrk="0" hangingPunct="0">
              <a:lnSpc>
                <a:spcPct val="90000"/>
              </a:lnSpc>
              <a:spcBef>
                <a:spcPct val="90000"/>
              </a:spcBef>
              <a:buFontTx/>
              <a:buChar char="•"/>
            </a:pPr>
            <a:r>
              <a:rPr lang="en-US" sz="2800" b="1" dirty="0">
                <a:solidFill>
                  <a:schemeClr val="tx2"/>
                </a:solidFill>
                <a:cs typeface="Times New Roman" pitchFamily="18" charset="0"/>
              </a:rPr>
              <a:t>Commitments: funding &amp; </a:t>
            </a:r>
            <a:r>
              <a:rPr lang="en-US" sz="2800" b="1" dirty="0" smtClean="0">
                <a:solidFill>
                  <a:schemeClr val="tx2"/>
                </a:solidFill>
                <a:cs typeface="Times New Roman" pitchFamily="18" charset="0"/>
              </a:rPr>
              <a:t>implementation timelines</a:t>
            </a:r>
            <a:endParaRPr lang="en-US" sz="2800" b="1" dirty="0">
              <a:solidFill>
                <a:schemeClr val="tx2"/>
              </a:solidFill>
              <a:cs typeface="Times New Roman" pitchFamily="18" charset="0"/>
            </a:endParaRPr>
          </a:p>
          <a:p>
            <a:pPr marL="800100" lvl="1" indent="-342900" eaLnBrk="0" hangingPunct="0">
              <a:lnSpc>
                <a:spcPct val="90000"/>
              </a:lnSpc>
              <a:spcBef>
                <a:spcPct val="90000"/>
              </a:spcBef>
            </a:pPr>
            <a:endParaRPr lang="en-US" sz="2800" dirty="0"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Handouts:</a:t>
            </a:r>
          </a:p>
          <a:p>
            <a:pPr lvl="1"/>
            <a:r>
              <a:rPr lang="en-US" dirty="0" smtClean="0"/>
              <a:t>403.067 F.S. requirements</a:t>
            </a:r>
          </a:p>
          <a:p>
            <a:pPr lvl="1"/>
            <a:r>
              <a:rPr lang="en-US" dirty="0" smtClean="0"/>
              <a:t>USEPA Watershed Management Plan Guidance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Questions?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te Land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4642</TotalTime>
  <Words>88</Words>
  <Application>Microsoft Office PowerPoint</Application>
  <PresentationFormat>On-screen Show (4:3)</PresentationFormat>
  <Paragraphs>21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State Lands Powerpoint Template</vt:lpstr>
      <vt:lpstr>Basin Action Management Plans</vt:lpstr>
      <vt:lpstr>Slide 2</vt:lpstr>
      <vt:lpstr>Slide 3</vt:lpstr>
      <vt:lpstr>Slide 4</vt:lpstr>
      <vt:lpstr>REMINDER</vt:lpstr>
    </vt:vector>
  </TitlesOfParts>
  <Company>FDEP-SAS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EPA Promulgated Nutrient Criteria</dc:title>
  <dc:creator>Frydenborg, Russel</dc:creator>
  <cp:lastModifiedBy>hansen_t</cp:lastModifiedBy>
  <cp:revision>319</cp:revision>
  <dcterms:created xsi:type="dcterms:W3CDTF">2010-11-15T17:51:17Z</dcterms:created>
  <dcterms:modified xsi:type="dcterms:W3CDTF">2012-11-09T12:53:36Z</dcterms:modified>
</cp:coreProperties>
</file>