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53"/>
  </p:notesMasterIdLst>
  <p:sldIdLst>
    <p:sldId id="256" r:id="rId2"/>
    <p:sldId id="333" r:id="rId3"/>
    <p:sldId id="331" r:id="rId4"/>
    <p:sldId id="337" r:id="rId5"/>
    <p:sldId id="323" r:id="rId6"/>
    <p:sldId id="336" r:id="rId7"/>
    <p:sldId id="324" r:id="rId8"/>
    <p:sldId id="339" r:id="rId9"/>
    <p:sldId id="325" r:id="rId10"/>
    <p:sldId id="338" r:id="rId11"/>
    <p:sldId id="322" r:id="rId12"/>
    <p:sldId id="326" r:id="rId13"/>
    <p:sldId id="332" r:id="rId14"/>
    <p:sldId id="258" r:id="rId15"/>
    <p:sldId id="264" r:id="rId16"/>
    <p:sldId id="267" r:id="rId17"/>
    <p:sldId id="270" r:id="rId18"/>
    <p:sldId id="330" r:id="rId19"/>
    <p:sldId id="276" r:id="rId20"/>
    <p:sldId id="277" r:id="rId21"/>
    <p:sldId id="280" r:id="rId22"/>
    <p:sldId id="283" r:id="rId23"/>
    <p:sldId id="284" r:id="rId24"/>
    <p:sldId id="286" r:id="rId25"/>
    <p:sldId id="334" r:id="rId26"/>
    <p:sldId id="289" r:id="rId27"/>
    <p:sldId id="291" r:id="rId28"/>
    <p:sldId id="292" r:id="rId29"/>
    <p:sldId id="293" r:id="rId30"/>
    <p:sldId id="294" r:id="rId31"/>
    <p:sldId id="295" r:id="rId32"/>
    <p:sldId id="298" r:id="rId33"/>
    <p:sldId id="299" r:id="rId34"/>
    <p:sldId id="327" r:id="rId35"/>
    <p:sldId id="300" r:id="rId36"/>
    <p:sldId id="301" r:id="rId37"/>
    <p:sldId id="302" r:id="rId38"/>
    <p:sldId id="304" r:id="rId39"/>
    <p:sldId id="305" r:id="rId40"/>
    <p:sldId id="307" r:id="rId41"/>
    <p:sldId id="308" r:id="rId42"/>
    <p:sldId id="309" r:id="rId43"/>
    <p:sldId id="335" r:id="rId44"/>
    <p:sldId id="311" r:id="rId45"/>
    <p:sldId id="313" r:id="rId46"/>
    <p:sldId id="316" r:id="rId47"/>
    <p:sldId id="317" r:id="rId48"/>
    <p:sldId id="319" r:id="rId49"/>
    <p:sldId id="281" r:id="rId50"/>
    <p:sldId id="261" r:id="rId51"/>
    <p:sldId id="262"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5543" autoAdjust="0"/>
  </p:normalViewPr>
  <p:slideViewPr>
    <p:cSldViewPr>
      <p:cViewPr varScale="1">
        <p:scale>
          <a:sx n="71" d="100"/>
          <a:sy n="71" d="100"/>
        </p:scale>
        <p:origin x="480"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8/14/2014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dirty="0"/>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dirty="0"/>
          </a:p>
        </p:txBody>
      </p:sp>
    </p:spTree>
    <p:extLst>
      <p:ext uri="{BB962C8B-B14F-4D97-AF65-F5344CB8AC3E}">
        <p14:creationId xmlns:p14="http://schemas.microsoft.com/office/powerpoint/2010/main" val="1780024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For reasonable assurance, sampling will be based on a Department approved monitoring plan, showing the annual median value (a minimum of four quarterly samples) for nitrate to be less than or equal to 0.35 mg/L at each well.</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12</a:t>
            </a:fld>
            <a:endParaRPr lang="en-US" dirty="0"/>
          </a:p>
        </p:txBody>
      </p:sp>
    </p:spTree>
    <p:extLst>
      <p:ext uri="{BB962C8B-B14F-4D97-AF65-F5344CB8AC3E}">
        <p14:creationId xmlns:p14="http://schemas.microsoft.com/office/powerpoint/2010/main" val="4034723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14</a:t>
            </a:fld>
            <a:endParaRPr lang="en-US" dirty="0"/>
          </a:p>
        </p:txBody>
      </p:sp>
    </p:spTree>
    <p:extLst>
      <p:ext uri="{BB962C8B-B14F-4D97-AF65-F5344CB8AC3E}">
        <p14:creationId xmlns:p14="http://schemas.microsoft.com/office/powerpoint/2010/main" val="2350035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PFAs</a:t>
            </a:r>
            <a:r>
              <a:rPr lang="en-US" baseline="0" dirty="0" smtClean="0"/>
              <a:t> represent</a:t>
            </a:r>
            <a:r>
              <a:rPr lang="en-US" dirty="0" smtClean="0"/>
              <a:t> the areas where the aquifer is most vulnerable and there is a known connectivity with Wakulla Springs.</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dirty="0"/>
          </a:p>
        </p:txBody>
      </p:sp>
    </p:spTree>
    <p:extLst>
      <p:ext uri="{BB962C8B-B14F-4D97-AF65-F5344CB8AC3E}">
        <p14:creationId xmlns:p14="http://schemas.microsoft.com/office/powerpoint/2010/main" val="4113710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Sufficiency of effort was used given the progress in load reductions made to date and the need for further monitoring to determine to what extent additional reductions are needed.</a:t>
            </a:r>
          </a:p>
          <a:p>
            <a:r>
              <a:rPr lang="en-US" dirty="0" smtClean="0"/>
              <a:t>The</a:t>
            </a:r>
            <a:r>
              <a:rPr lang="en-US" baseline="0" dirty="0" smtClean="0"/>
              <a:t> OSTDS Initiative is to define and promote the additional work needed on OSTDS sources.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17</a:t>
            </a:fld>
            <a:endParaRPr lang="en-US" dirty="0"/>
          </a:p>
        </p:txBody>
      </p:sp>
    </p:spTree>
    <p:extLst>
      <p:ext uri="{BB962C8B-B14F-4D97-AF65-F5344CB8AC3E}">
        <p14:creationId xmlns:p14="http://schemas.microsoft.com/office/powerpoint/2010/main" val="3666672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Wakulla Springs</a:t>
            </a:r>
            <a:r>
              <a:rPr lang="en-US" baseline="0" dirty="0" smtClean="0"/>
              <a:t> vent area </a:t>
            </a:r>
            <a:r>
              <a:rPr lang="en-US" sz="1200" baseline="0" dirty="0" smtClean="0"/>
              <a:t>is </a:t>
            </a:r>
            <a:r>
              <a:rPr lang="en-US" sz="1200" dirty="0" smtClean="0"/>
              <a:t>WBID1006X.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19</a:t>
            </a:fld>
            <a:endParaRPr lang="en-US" dirty="0"/>
          </a:p>
        </p:txBody>
      </p:sp>
    </p:spTree>
    <p:extLst>
      <p:ext uri="{BB962C8B-B14F-4D97-AF65-F5344CB8AC3E}">
        <p14:creationId xmlns:p14="http://schemas.microsoft.com/office/powerpoint/2010/main" val="3322368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sz="2600" dirty="0" smtClean="0"/>
              <a:t>Section 403.067(7)(a)(2), F.S., requires BMAPs to: </a:t>
            </a:r>
          </a:p>
          <a:p>
            <a:pPr lvl="1" eaLnBrk="1" hangingPunct="1">
              <a:buFont typeface="Wingdings 2" pitchFamily="18" charset="2"/>
              <a:buNone/>
            </a:pPr>
            <a:r>
              <a:rPr lang="en-US" i="1" dirty="0" smtClean="0"/>
              <a:t>“…identify the mechanisms by which potential future increases in pollutant loading will be addressed.”</a:t>
            </a:r>
          </a:p>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21</a:t>
            </a:fld>
            <a:endParaRPr lang="en-US" dirty="0"/>
          </a:p>
        </p:txBody>
      </p:sp>
    </p:spTree>
    <p:extLst>
      <p:ext uri="{BB962C8B-B14F-4D97-AF65-F5344CB8AC3E}">
        <p14:creationId xmlns:p14="http://schemas.microsoft.com/office/powerpoint/2010/main" val="3855379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B-, C-, and D-Tunnels are the major contributors, and bring contributing flows from the SESF and Ames Sink.</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highest mean nitrate concentration is in B-Tunnel.</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24</a:t>
            </a:fld>
            <a:endParaRPr lang="en-US" dirty="0"/>
          </a:p>
        </p:txBody>
      </p:sp>
    </p:spTree>
    <p:extLst>
      <p:ext uri="{BB962C8B-B14F-4D97-AF65-F5344CB8AC3E}">
        <p14:creationId xmlns:p14="http://schemas.microsoft.com/office/powerpoint/2010/main" val="2839717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City of Tallahassee’s T.P. Smith Water Reclamation Facility and spray field were upgraded.</a:t>
            </a:r>
          </a:p>
          <a:p>
            <a:r>
              <a:rPr lang="en-US" sz="1200" dirty="0" smtClean="0"/>
              <a:t>The BMAP requirements</a:t>
            </a:r>
            <a:r>
              <a:rPr lang="en-US" sz="1200" baseline="0" dirty="0" smtClean="0"/>
              <a:t> are enforceable </a:t>
            </a:r>
            <a:r>
              <a:rPr lang="en-US" sz="1200" dirty="0" smtClean="0"/>
              <a:t>through each facility’s permit.</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27</a:t>
            </a:fld>
            <a:endParaRPr lang="en-US" dirty="0"/>
          </a:p>
        </p:txBody>
      </p:sp>
    </p:spTree>
    <p:extLst>
      <p:ext uri="{BB962C8B-B14F-4D97-AF65-F5344CB8AC3E}">
        <p14:creationId xmlns:p14="http://schemas.microsoft.com/office/powerpoint/2010/main" val="2089150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2009 OSTDS coverage is from FDOH.</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28</a:t>
            </a:fld>
            <a:endParaRPr lang="en-US" dirty="0"/>
          </a:p>
        </p:txBody>
      </p:sp>
    </p:spTree>
    <p:extLst>
      <p:ext uri="{BB962C8B-B14F-4D97-AF65-F5344CB8AC3E}">
        <p14:creationId xmlns:p14="http://schemas.microsoft.com/office/powerpoint/2010/main" val="1142277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Agricultural extent is based on the 2009 land cover.</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29</a:t>
            </a:fld>
            <a:endParaRPr lang="en-US" dirty="0"/>
          </a:p>
        </p:txBody>
      </p:sp>
    </p:spTree>
    <p:extLst>
      <p:ext uri="{BB962C8B-B14F-4D97-AF65-F5344CB8AC3E}">
        <p14:creationId xmlns:p14="http://schemas.microsoft.com/office/powerpoint/2010/main" val="2918686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dirty="0"/>
          </a:p>
        </p:txBody>
      </p:sp>
    </p:spTree>
    <p:extLst>
      <p:ext uri="{BB962C8B-B14F-4D97-AF65-F5344CB8AC3E}">
        <p14:creationId xmlns:p14="http://schemas.microsoft.com/office/powerpoint/2010/main" val="2466324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dirty="0" smtClean="0">
                <a:solidFill>
                  <a:schemeClr val="tx1"/>
                </a:solidFill>
              </a:rPr>
              <a:t>The management strategies</a:t>
            </a:r>
            <a:r>
              <a:rPr lang="en-US" sz="1600" b="0" i="0" baseline="0" dirty="0" smtClean="0">
                <a:solidFill>
                  <a:schemeClr val="tx1"/>
                </a:solidFill>
              </a:rPr>
              <a:t> provided the reasonable assurance for each entity’s plan.</a:t>
            </a:r>
            <a:endParaRPr lang="en-US" sz="1600" b="0" i="0" dirty="0">
              <a:solidFill>
                <a:schemeClr val="tx1"/>
              </a:solidFill>
            </a:endParaRPr>
          </a:p>
        </p:txBody>
      </p:sp>
      <p:sp>
        <p:nvSpPr>
          <p:cNvPr id="4" name="Slide Number Placeholder 3"/>
          <p:cNvSpPr>
            <a:spLocks noGrp="1"/>
          </p:cNvSpPr>
          <p:nvPr>
            <p:ph type="sldNum" sz="quarter" idx="10"/>
          </p:nvPr>
        </p:nvSpPr>
        <p:spPr/>
        <p:txBody>
          <a:bodyPr/>
          <a:lstStyle/>
          <a:p>
            <a:fld id="{331B0246-348F-4278-9715-9D9338937F46}" type="slidenum">
              <a:rPr lang="en-US" smtClean="0"/>
              <a:pPr/>
              <a:t>33</a:t>
            </a:fld>
            <a:endParaRPr lang="en-US" dirty="0"/>
          </a:p>
        </p:txBody>
      </p:sp>
    </p:spTree>
    <p:extLst>
      <p:ext uri="{BB962C8B-B14F-4D97-AF65-F5344CB8AC3E}">
        <p14:creationId xmlns:p14="http://schemas.microsoft.com/office/powerpoint/2010/main" val="2535411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700" dirty="0" smtClean="0"/>
              <a:t>Based</a:t>
            </a:r>
            <a:r>
              <a:rPr lang="en-US" sz="2700" baseline="0" dirty="0" smtClean="0"/>
              <a:t> on all of these management strategies, t</a:t>
            </a:r>
            <a:r>
              <a:rPr lang="en-US" sz="2700" dirty="0" smtClean="0"/>
              <a:t>he Department determined that these strategies sufficiently address nitrate loading from the WWTFs within the PFAs for the first 5-year period.</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dirty="0"/>
          </a:p>
        </p:txBody>
      </p:sp>
    </p:spTree>
    <p:extLst>
      <p:ext uri="{BB962C8B-B14F-4D97-AF65-F5344CB8AC3E}">
        <p14:creationId xmlns:p14="http://schemas.microsoft.com/office/powerpoint/2010/main" val="1904871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With the implementation of the OSTDS </a:t>
            </a:r>
            <a:r>
              <a:rPr lang="en-US" smtClean="0"/>
              <a:t>Initiative, OSTDS </a:t>
            </a:r>
            <a:r>
              <a:rPr lang="en-US" dirty="0" smtClean="0"/>
              <a:t>sources will be sufficiently addressed for the first iteration of the BMAP.  Depending on water quality trends, additional efforts may be needed in future BMAP iterations to address OSTDS.</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35</a:t>
            </a:fld>
            <a:endParaRPr lang="en-US" dirty="0"/>
          </a:p>
        </p:txBody>
      </p:sp>
    </p:spTree>
    <p:extLst>
      <p:ext uri="{BB962C8B-B14F-4D97-AF65-F5344CB8AC3E}">
        <p14:creationId xmlns:p14="http://schemas.microsoft.com/office/powerpoint/2010/main" val="16673105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Strategies are also being implemented or are planned for outside of the PFAs.  These strategies will help to reduce the nitrate loading to the Upper Wakulla River and Wakulla Springs.</a:t>
            </a:r>
          </a:p>
        </p:txBody>
      </p:sp>
      <p:sp>
        <p:nvSpPr>
          <p:cNvPr id="4" name="Slide Number Placeholder 3"/>
          <p:cNvSpPr>
            <a:spLocks noGrp="1"/>
          </p:cNvSpPr>
          <p:nvPr>
            <p:ph type="sldNum" sz="quarter" idx="10"/>
          </p:nvPr>
        </p:nvSpPr>
        <p:spPr/>
        <p:txBody>
          <a:bodyPr/>
          <a:lstStyle/>
          <a:p>
            <a:fld id="{331B0246-348F-4278-9715-9D9338937F46}" type="slidenum">
              <a:rPr lang="en-US" smtClean="0"/>
              <a:pPr/>
              <a:t>39</a:t>
            </a:fld>
            <a:endParaRPr lang="en-US" dirty="0"/>
          </a:p>
        </p:txBody>
      </p:sp>
    </p:spTree>
    <p:extLst>
      <p:ext uri="{BB962C8B-B14F-4D97-AF65-F5344CB8AC3E}">
        <p14:creationId xmlns:p14="http://schemas.microsoft.com/office/powerpoint/2010/main" val="4557326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annual meetings</a:t>
            </a:r>
            <a:r>
              <a:rPr lang="en-US" baseline="0" dirty="0" smtClean="0"/>
              <a:t> are in addition to the OSTDS initiative meetings and efforts.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41</a:t>
            </a:fld>
            <a:endParaRPr lang="en-US" dirty="0"/>
          </a:p>
        </p:txBody>
      </p:sp>
    </p:spTree>
    <p:extLst>
      <p:ext uri="{BB962C8B-B14F-4D97-AF65-F5344CB8AC3E}">
        <p14:creationId xmlns:p14="http://schemas.microsoft.com/office/powerpoint/2010/main" val="802362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During the BMAP process, the stakeholders identified several research items they would like to pursue, if funding becomes available.</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45</a:t>
            </a:fld>
            <a:endParaRPr lang="en-US" dirty="0"/>
          </a:p>
        </p:txBody>
      </p:sp>
    </p:spTree>
    <p:extLst>
      <p:ext uri="{BB962C8B-B14F-4D97-AF65-F5344CB8AC3E}">
        <p14:creationId xmlns:p14="http://schemas.microsoft.com/office/powerpoint/2010/main" val="2598927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Schedule depends</a:t>
            </a:r>
            <a:r>
              <a:rPr lang="en-US" baseline="0" dirty="0" smtClean="0"/>
              <a:t> on availability of Secretary and FDEP upper management for briefings.</a:t>
            </a:r>
            <a:endParaRPr lang="en-US"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50</a:t>
            </a:fld>
            <a:endParaRPr lang="en-US" dirty="0"/>
          </a:p>
        </p:txBody>
      </p:sp>
    </p:spTree>
    <p:extLst>
      <p:ext uri="{BB962C8B-B14F-4D97-AF65-F5344CB8AC3E}">
        <p14:creationId xmlns:p14="http://schemas.microsoft.com/office/powerpoint/2010/main" val="1224039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Within three months from BMAP adoption, the Department shall conduct an initial technical meeting to present the methodology and Geographic Information Systems (GIS) data to prioritize areas where septic tanks pose the greatest risk.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dirty="0"/>
          </a:p>
        </p:txBody>
      </p:sp>
    </p:spTree>
    <p:extLst>
      <p:ext uri="{BB962C8B-B14F-4D97-AF65-F5344CB8AC3E}">
        <p14:creationId xmlns:p14="http://schemas.microsoft.com/office/powerpoint/2010/main" val="2176090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objective of the OSTDS Initiative is to identify effective, financially feasible strategies to reduce nutrient loads from OSTDS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During the first BMAP iteration, the Department, along with FDOH, the City of Tallahassee, Leon County, Wakulla County, and other parties will continue to develop nitrogen reducing projects that focus on OSTDS sources.</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dirty="0"/>
          </a:p>
        </p:txBody>
      </p:sp>
    </p:spTree>
    <p:extLst>
      <p:ext uri="{BB962C8B-B14F-4D97-AF65-F5344CB8AC3E}">
        <p14:creationId xmlns:p14="http://schemas.microsoft.com/office/powerpoint/2010/main" val="8237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Priority area</a:t>
            </a:r>
            <a:r>
              <a:rPr lang="en-US" baseline="0" dirty="0" smtClean="0"/>
              <a:t> m</a:t>
            </a:r>
            <a:r>
              <a:rPr lang="en-US" dirty="0" smtClean="0"/>
              <a:t>aps will identify affected local government</a:t>
            </a:r>
            <a:r>
              <a:rPr lang="en-US" baseline="0" dirty="0" smtClean="0"/>
              <a:t> jurisdictions.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dirty="0"/>
          </a:p>
        </p:txBody>
      </p:sp>
    </p:spTree>
    <p:extLst>
      <p:ext uri="{BB962C8B-B14F-4D97-AF65-F5344CB8AC3E}">
        <p14:creationId xmlns:p14="http://schemas.microsoft.com/office/powerpoint/2010/main" val="4262603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Priority area</a:t>
            </a:r>
            <a:r>
              <a:rPr lang="en-US" baseline="0" dirty="0" smtClean="0"/>
              <a:t> m</a:t>
            </a:r>
            <a:r>
              <a:rPr lang="en-US" dirty="0" smtClean="0"/>
              <a:t>aps will identify affected local government</a:t>
            </a:r>
            <a:r>
              <a:rPr lang="en-US" baseline="0" dirty="0" smtClean="0"/>
              <a:t> jurisdictions.</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dirty="0"/>
          </a:p>
        </p:txBody>
      </p:sp>
    </p:spTree>
    <p:extLst>
      <p:ext uri="{BB962C8B-B14F-4D97-AF65-F5344CB8AC3E}">
        <p14:creationId xmlns:p14="http://schemas.microsoft.com/office/powerpoint/2010/main" val="468661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 and management</a:t>
            </a:r>
            <a:r>
              <a:rPr lang="en-US" baseline="0" dirty="0" smtClean="0"/>
              <a:t> strategies, including implementation schedules, will be submitted within 3 years of BMAP adoption.</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9</a:t>
            </a:fld>
            <a:endParaRPr lang="en-US" dirty="0"/>
          </a:p>
        </p:txBody>
      </p:sp>
    </p:spTree>
    <p:extLst>
      <p:ext uri="{BB962C8B-B14F-4D97-AF65-F5344CB8AC3E}">
        <p14:creationId xmlns:p14="http://schemas.microsoft.com/office/powerpoint/2010/main" val="88012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10</a:t>
            </a:fld>
            <a:endParaRPr lang="en-US" dirty="0"/>
          </a:p>
        </p:txBody>
      </p:sp>
    </p:spTree>
    <p:extLst>
      <p:ext uri="{BB962C8B-B14F-4D97-AF65-F5344CB8AC3E}">
        <p14:creationId xmlns:p14="http://schemas.microsoft.com/office/powerpoint/2010/main" val="115763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WWTF standards</a:t>
            </a:r>
            <a:r>
              <a:rPr lang="en-US" sz="1200" baseline="0" dirty="0" smtClean="0"/>
              <a:t> apply to new and existing facilities.</a:t>
            </a:r>
            <a:endParaRPr lang="en-US" sz="1200" dirty="0" smtClean="0"/>
          </a:p>
          <a:p>
            <a:r>
              <a:rPr lang="en-US" sz="1200" dirty="0" smtClean="0"/>
              <a:t>100,000+:</a:t>
            </a:r>
            <a:r>
              <a:rPr lang="en-US" sz="1200" baseline="0" dirty="0" smtClean="0"/>
              <a:t>  </a:t>
            </a:r>
            <a:r>
              <a:rPr lang="en-US" sz="1200" dirty="0" smtClean="0"/>
              <a:t>Applies to </a:t>
            </a:r>
            <a:r>
              <a:rPr lang="en-US" sz="1200" dirty="0" err="1" smtClean="0"/>
              <a:t>Winco</a:t>
            </a:r>
            <a:r>
              <a:rPr lang="en-US" sz="1200" dirty="0" smtClean="0"/>
              <a:t> Utilities WWTF.</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900" dirty="0" smtClean="0"/>
              <a:t>LT 100,000 – 20,000:  Applies to DISC Village WWTF and Lake Bradford Estates WWTF.</a:t>
            </a:r>
          </a:p>
          <a:p>
            <a:r>
              <a:rPr lang="en-US" sz="1200" dirty="0" smtClean="0"/>
              <a:t>LT 20,000:  Applies to Woodville Elementary School WWTF.</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11</a:t>
            </a:fld>
            <a:endParaRPr lang="en-US" dirty="0"/>
          </a:p>
        </p:txBody>
      </p:sp>
    </p:spTree>
    <p:extLst>
      <p:ext uri="{BB962C8B-B14F-4D97-AF65-F5344CB8AC3E}">
        <p14:creationId xmlns:p14="http://schemas.microsoft.com/office/powerpoint/2010/main" val="3020600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dirty="0" smtClean="0"/>
              <a:t>08/21/2014</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08/21/2014</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dirty="0" smtClean="0"/>
              <a:t>08/21/2014</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08/21/2014</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dirty="0" smtClean="0"/>
              <a:t>08/21/2014</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dirty="0" smtClean="0"/>
              <a:t>08/21/2014</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userDrawn="1"/>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r>
              <a:rPr lang="en-US" dirty="0" smtClean="0"/>
              <a:t>08/21/2014</a:t>
            </a:r>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152400" y="2286000"/>
            <a:ext cx="8763000" cy="2308324"/>
          </a:xfrm>
          <a:prstGeom prst="rect">
            <a:avLst/>
          </a:prstGeom>
          <a:noFill/>
        </p:spPr>
        <p:txBody>
          <a:bodyPr wrap="square" rtlCol="0">
            <a:spAutoFit/>
          </a:bodyPr>
          <a:lstStyle/>
          <a:p>
            <a:pPr algn="ctr"/>
            <a:r>
              <a:rPr lang="en-US" sz="4800" b="1" dirty="0" smtClean="0">
                <a:latin typeface="Arial" pitchFamily="34" charset="0"/>
                <a:cs typeface="Arial" pitchFamily="34" charset="0"/>
              </a:rPr>
              <a:t>Upper Wakulla River and Wakulla Springs Draft BMAP and Review Schedule</a:t>
            </a:r>
            <a:endParaRPr lang="en-US" sz="4800" b="1" dirty="0">
              <a:latin typeface="Arial" pitchFamily="34" charset="0"/>
              <a:cs typeface="Arial" pitchFamily="34" charset="0"/>
            </a:endParaRPr>
          </a:p>
        </p:txBody>
      </p:sp>
      <p:sp>
        <p:nvSpPr>
          <p:cNvPr id="6" name="TextBox 5"/>
          <p:cNvSpPr txBox="1"/>
          <p:nvPr/>
        </p:nvSpPr>
        <p:spPr>
          <a:xfrm>
            <a:off x="2743200" y="4724400"/>
            <a:ext cx="3581400" cy="523220"/>
          </a:xfrm>
          <a:prstGeom prst="rect">
            <a:avLst/>
          </a:prstGeom>
          <a:noFill/>
        </p:spPr>
        <p:txBody>
          <a:bodyPr wrap="square" rtlCol="0">
            <a:spAutoFit/>
          </a:bodyPr>
          <a:lstStyle/>
          <a:p>
            <a:pPr algn="ctr"/>
            <a:r>
              <a:rPr lang="en-US" sz="2800" b="1" dirty="0" smtClean="0">
                <a:latin typeface="Arial" pitchFamily="34" charset="0"/>
                <a:cs typeface="Arial" pitchFamily="34" charset="0"/>
              </a:rPr>
              <a:t>August 21, 2014</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037513" cy="3581400"/>
          </a:xfrm>
        </p:spPr>
        <p:txBody>
          <a:bodyPr>
            <a:noAutofit/>
          </a:bodyPr>
          <a:lstStyle/>
          <a:p>
            <a:r>
              <a:rPr lang="en-US" sz="5400" dirty="0" smtClean="0">
                <a:solidFill>
                  <a:schemeClr val="tx1"/>
                </a:solidFill>
              </a:rPr>
              <a:t>Revisions to WWTF Requirements –Reasonable Assurance Demonstration</a:t>
            </a:r>
            <a:endParaRPr lang="en-US" sz="5400" dirty="0">
              <a:solidFill>
                <a:schemeClr val="tx1"/>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dirty="0"/>
          </a:p>
        </p:txBody>
      </p:sp>
    </p:spTree>
    <p:extLst>
      <p:ext uri="{BB962C8B-B14F-4D97-AF65-F5344CB8AC3E}">
        <p14:creationId xmlns:p14="http://schemas.microsoft.com/office/powerpoint/2010/main" val="232154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8153400" cy="1143000"/>
          </a:xfrm>
        </p:spPr>
        <p:txBody>
          <a:bodyPr/>
          <a:lstStyle/>
          <a:p>
            <a:r>
              <a:rPr lang="en-US" dirty="0" smtClean="0"/>
              <a:t>WWTF </a:t>
            </a:r>
            <a:r>
              <a:rPr lang="en-US" dirty="0" smtClean="0"/>
              <a:t>Treatment </a:t>
            </a:r>
            <a:r>
              <a:rPr lang="en-US" dirty="0" smtClean="0"/>
              <a:t>Requirements</a:t>
            </a:r>
            <a:endParaRPr lang="en-US" dirty="0"/>
          </a:p>
        </p:txBody>
      </p:sp>
      <p:sp>
        <p:nvSpPr>
          <p:cNvPr id="3" name="Content Placeholder 2"/>
          <p:cNvSpPr>
            <a:spLocks noGrp="1"/>
          </p:cNvSpPr>
          <p:nvPr>
            <p:ph idx="1"/>
          </p:nvPr>
        </p:nvSpPr>
        <p:spPr>
          <a:xfrm>
            <a:off x="228600" y="1143000"/>
            <a:ext cx="8458200" cy="5486400"/>
          </a:xfrm>
        </p:spPr>
        <p:txBody>
          <a:bodyPr>
            <a:normAutofit/>
          </a:bodyPr>
          <a:lstStyle/>
          <a:p>
            <a:pPr lvl="0"/>
            <a:r>
              <a:rPr lang="en-US" sz="3100" dirty="0" smtClean="0"/>
              <a:t>New </a:t>
            </a:r>
            <a:r>
              <a:rPr lang="en-US" sz="3100" dirty="0"/>
              <a:t>standards for </a:t>
            </a:r>
            <a:r>
              <a:rPr lang="en-US" sz="3100" dirty="0" smtClean="0"/>
              <a:t>WWTFs within PFA1:</a:t>
            </a:r>
            <a:endParaRPr lang="en-US" sz="3100" dirty="0"/>
          </a:p>
          <a:p>
            <a:pPr lvl="1"/>
            <a:r>
              <a:rPr lang="en-US" sz="2900" dirty="0" smtClean="0"/>
              <a:t>100,000 </a:t>
            </a:r>
            <a:r>
              <a:rPr lang="en-US" sz="2900" dirty="0"/>
              <a:t>gallons per day (gpd</a:t>
            </a:r>
            <a:r>
              <a:rPr lang="en-US" sz="2900" dirty="0" smtClean="0"/>
              <a:t>) or greater = final effluent annual </a:t>
            </a:r>
            <a:r>
              <a:rPr lang="en-US" sz="2900" dirty="0"/>
              <a:t>average </a:t>
            </a:r>
            <a:r>
              <a:rPr lang="en-US" sz="2900" dirty="0" smtClean="0"/>
              <a:t>TN of no more than 3.0 mg/L.  </a:t>
            </a:r>
          </a:p>
          <a:p>
            <a:pPr lvl="1"/>
            <a:r>
              <a:rPr lang="en-US" sz="2900" dirty="0"/>
              <a:t>L</a:t>
            </a:r>
            <a:r>
              <a:rPr lang="en-US" sz="2900" dirty="0" smtClean="0"/>
              <a:t>ess than 100,000 to 20,000 </a:t>
            </a:r>
            <a:r>
              <a:rPr lang="en-US" sz="2900" dirty="0" err="1" smtClean="0"/>
              <a:t>gpd</a:t>
            </a:r>
            <a:r>
              <a:rPr lang="en-US" sz="2900" dirty="0" smtClean="0"/>
              <a:t> = TN of 6.0 mg/L.</a:t>
            </a:r>
          </a:p>
          <a:p>
            <a:pPr lvl="1"/>
            <a:r>
              <a:rPr lang="en-US" sz="2900" dirty="0" smtClean="0"/>
              <a:t>Less than 20,000 </a:t>
            </a:r>
            <a:r>
              <a:rPr lang="en-US" sz="2900" dirty="0" err="1" smtClean="0"/>
              <a:t>gpd</a:t>
            </a:r>
            <a:r>
              <a:rPr lang="en-US" sz="2900" dirty="0" smtClean="0"/>
              <a:t> = TN of 10.0 mg/L.  </a:t>
            </a:r>
          </a:p>
          <a:p>
            <a:pPr marL="0" indent="0" algn="ctr">
              <a:buNone/>
            </a:pPr>
            <a:r>
              <a:rPr lang="en-US" sz="3100" dirty="0" smtClean="0"/>
              <a:t>--or--</a:t>
            </a:r>
          </a:p>
          <a:p>
            <a:r>
              <a:rPr lang="en-US" sz="3100" dirty="0" smtClean="0"/>
              <a:t>Reasonable </a:t>
            </a:r>
            <a:r>
              <a:rPr lang="en-US" sz="3100" dirty="0"/>
              <a:t>assurance the discharge is protective </a:t>
            </a:r>
            <a:r>
              <a:rPr lang="en-US" sz="3100" dirty="0" smtClean="0"/>
              <a:t>of </a:t>
            </a:r>
            <a:r>
              <a:rPr lang="en-US" sz="3100" dirty="0"/>
              <a:t>the </a:t>
            </a:r>
            <a:r>
              <a:rPr lang="en-US" sz="3100" dirty="0" smtClean="0"/>
              <a:t>0.35 mg/L nitrate target. </a:t>
            </a:r>
            <a:endParaRPr lang="en-US" sz="3100"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dirty="0"/>
          </a:p>
        </p:txBody>
      </p:sp>
    </p:spTree>
    <p:extLst>
      <p:ext uri="{BB962C8B-B14F-4D97-AF65-F5344CB8AC3E}">
        <p14:creationId xmlns:p14="http://schemas.microsoft.com/office/powerpoint/2010/main" val="2412284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4514"/>
            <a:ext cx="7848600" cy="1143000"/>
          </a:xfrm>
        </p:spPr>
        <p:txBody>
          <a:bodyPr>
            <a:normAutofit fontScale="90000"/>
          </a:bodyPr>
          <a:lstStyle/>
          <a:p>
            <a:r>
              <a:rPr lang="en-US" dirty="0" smtClean="0"/>
              <a:t>Wastewater Sufficiency, continued</a:t>
            </a:r>
            <a:endParaRPr lang="en-US" dirty="0"/>
          </a:p>
        </p:txBody>
      </p:sp>
      <p:sp>
        <p:nvSpPr>
          <p:cNvPr id="3" name="Content Placeholder 2"/>
          <p:cNvSpPr>
            <a:spLocks noGrp="1"/>
          </p:cNvSpPr>
          <p:nvPr>
            <p:ph idx="1"/>
          </p:nvPr>
        </p:nvSpPr>
        <p:spPr>
          <a:xfrm>
            <a:off x="152400" y="1157514"/>
            <a:ext cx="8534400" cy="5335361"/>
          </a:xfrm>
        </p:spPr>
        <p:txBody>
          <a:bodyPr>
            <a:normAutofit/>
          </a:bodyPr>
          <a:lstStyle/>
          <a:p>
            <a:r>
              <a:rPr lang="en-US" dirty="0" smtClean="0"/>
              <a:t>If pursued, the reasonable assurance demonstration is due with the permit application or renewal.</a:t>
            </a:r>
          </a:p>
          <a:p>
            <a:endParaRPr lang="en-US" dirty="0" smtClean="0"/>
          </a:p>
          <a:p>
            <a:r>
              <a:rPr lang="en-US" dirty="0" smtClean="0"/>
              <a:t>The </a:t>
            </a:r>
            <a:r>
              <a:rPr lang="en-US" dirty="0"/>
              <a:t>demonstration shall be based </a:t>
            </a:r>
            <a:r>
              <a:rPr lang="en-US" dirty="0" smtClean="0"/>
              <a:t>on:</a:t>
            </a:r>
          </a:p>
          <a:p>
            <a:pPr lvl="1"/>
            <a:r>
              <a:rPr lang="en-US" sz="2800" dirty="0"/>
              <a:t>Monitoring data from ground water well(s</a:t>
            </a:r>
            <a:r>
              <a:rPr lang="en-US" sz="2800" dirty="0" smtClean="0"/>
              <a:t>). </a:t>
            </a:r>
          </a:p>
          <a:p>
            <a:pPr lvl="1"/>
            <a:r>
              <a:rPr lang="en-US" sz="2800" dirty="0" smtClean="0"/>
              <a:t>Site-specific information.</a:t>
            </a:r>
          </a:p>
          <a:p>
            <a:pPr lvl="1"/>
            <a:r>
              <a:rPr lang="en-US" sz="2800" dirty="0"/>
              <a:t>Demonstrate </a:t>
            </a:r>
            <a:r>
              <a:rPr lang="en-US" sz="2800" dirty="0" smtClean="0"/>
              <a:t>a </a:t>
            </a:r>
            <a:r>
              <a:rPr lang="en-US" sz="2800" dirty="0"/>
              <a:t>reasonable assurance </a:t>
            </a:r>
            <a:r>
              <a:rPr lang="en-US" sz="2800" dirty="0" smtClean="0"/>
              <a:t>discharge </a:t>
            </a:r>
            <a:r>
              <a:rPr lang="en-US" sz="2800" dirty="0"/>
              <a:t>is protective of water quality with respect to </a:t>
            </a:r>
            <a:r>
              <a:rPr lang="en-US" sz="2800" dirty="0" smtClean="0"/>
              <a:t>0.35 </a:t>
            </a:r>
            <a:r>
              <a:rPr lang="en-US" sz="2800" dirty="0"/>
              <a:t>mg/L nitrate target </a:t>
            </a:r>
            <a:r>
              <a:rPr lang="en-US" sz="2800" dirty="0" smtClean="0"/>
              <a:t>in </a:t>
            </a:r>
            <a:r>
              <a:rPr lang="en-US" sz="2800" dirty="0" err="1" smtClean="0"/>
              <a:t>Floridan</a:t>
            </a:r>
            <a:r>
              <a:rPr lang="en-US" sz="2800" dirty="0" smtClean="0"/>
              <a:t> </a:t>
            </a:r>
            <a:r>
              <a:rPr lang="en-US" sz="2800" dirty="0" smtClean="0"/>
              <a:t>aquifer. </a:t>
            </a:r>
            <a:endParaRPr lang="en-US" sz="2800"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dirty="0"/>
          </a:p>
        </p:txBody>
      </p:sp>
    </p:spTree>
    <p:extLst>
      <p:ext uri="{BB962C8B-B14F-4D97-AF65-F5344CB8AC3E}">
        <p14:creationId xmlns:p14="http://schemas.microsoft.com/office/powerpoint/2010/main" val="2389362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fontScale="90000"/>
          </a:bodyPr>
          <a:lstStyle/>
          <a:p>
            <a:r>
              <a:rPr lang="en-US" dirty="0" smtClean="0"/>
              <a:t>Comments and Questions on Revisions</a:t>
            </a:r>
            <a:endParaRPr lang="en-US" dirty="0"/>
          </a:p>
        </p:txBody>
      </p:sp>
      <p:sp>
        <p:nvSpPr>
          <p:cNvPr id="3" name="Date Placeholder 2"/>
          <p:cNvSpPr>
            <a:spLocks noGrp="1"/>
          </p:cNvSpPr>
          <p:nvPr>
            <p:ph type="dt" sz="half" idx="10"/>
          </p:nvPr>
        </p:nvSpPr>
        <p:spPr/>
        <p:txBody>
          <a:bodyPr/>
          <a:lstStyle/>
          <a:p>
            <a:r>
              <a:rPr lang="en-US" dirty="0" smtClean="0"/>
              <a:t>08/21/2014</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a:t>
            </a:fld>
            <a:endParaRPr lang="en-US" dirty="0"/>
          </a:p>
        </p:txBody>
      </p:sp>
      <p:pic>
        <p:nvPicPr>
          <p:cNvPr id="5" name="Picture 2" descr="Question mark graphic"/>
          <p:cNvPicPr>
            <a:picLocks noChangeAspect="1" noChangeArrowheads="1"/>
          </p:cNvPicPr>
          <p:nvPr/>
        </p:nvPicPr>
        <p:blipFill>
          <a:blip r:embed="rId2" cstate="print"/>
          <a:srcRect/>
          <a:stretch>
            <a:fillRect/>
          </a:stretch>
        </p:blipFill>
        <p:spPr bwMode="auto">
          <a:xfrm>
            <a:off x="3048000" y="1905000"/>
            <a:ext cx="3352799" cy="3352799"/>
          </a:xfrm>
          <a:prstGeom prst="rect">
            <a:avLst/>
          </a:prstGeom>
          <a:noFill/>
        </p:spPr>
      </p:pic>
    </p:spTree>
    <p:extLst>
      <p:ext uri="{BB962C8B-B14F-4D97-AF65-F5344CB8AC3E}">
        <p14:creationId xmlns:p14="http://schemas.microsoft.com/office/powerpoint/2010/main" val="3735269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5400" dirty="0" smtClean="0">
                <a:solidFill>
                  <a:schemeClr val="accent3">
                    <a:lumMod val="50000"/>
                  </a:schemeClr>
                </a:solidFill>
              </a:rPr>
              <a:t>Review of Draft BMAP Sections</a:t>
            </a:r>
            <a:endParaRPr lang="en-US" sz="54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dirty="0"/>
          </a:p>
        </p:txBody>
      </p:sp>
    </p:spTree>
    <p:extLst>
      <p:ext uri="{BB962C8B-B14F-4D97-AF65-F5344CB8AC3E}">
        <p14:creationId xmlns:p14="http://schemas.microsoft.com/office/powerpoint/2010/main" val="2121908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4000" dirty="0" smtClean="0">
                <a:solidFill>
                  <a:schemeClr val="accent3">
                    <a:lumMod val="50000"/>
                  </a:schemeClr>
                </a:solidFill>
              </a:rPr>
              <a:t>Chapter 1: Context, Purpose, and Scope of the Plan</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dirty="0"/>
          </a:p>
        </p:txBody>
      </p:sp>
    </p:spTree>
    <p:extLst>
      <p:ext uri="{BB962C8B-B14F-4D97-AF65-F5344CB8AC3E}">
        <p14:creationId xmlns:p14="http://schemas.microsoft.com/office/powerpoint/2010/main" val="225681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BMAP Basin</a:t>
            </a:r>
            <a:endParaRPr lang="en-US" dirty="0"/>
          </a:p>
        </p:txBody>
      </p:sp>
      <p:sp>
        <p:nvSpPr>
          <p:cNvPr id="3" name="Content Placeholder 2"/>
          <p:cNvSpPr>
            <a:spLocks noGrp="1"/>
          </p:cNvSpPr>
          <p:nvPr>
            <p:ph idx="1"/>
          </p:nvPr>
        </p:nvSpPr>
        <p:spPr>
          <a:xfrm>
            <a:off x="457200" y="1219200"/>
            <a:ext cx="3276600" cy="5273675"/>
          </a:xfrm>
        </p:spPr>
        <p:txBody>
          <a:bodyPr>
            <a:normAutofit/>
          </a:bodyPr>
          <a:lstStyle/>
          <a:p>
            <a:r>
              <a:rPr lang="en-US" dirty="0" smtClean="0"/>
              <a:t>Approximately 848,445 acres.</a:t>
            </a:r>
          </a:p>
          <a:p>
            <a:r>
              <a:rPr lang="en-US" dirty="0" smtClean="0"/>
              <a:t>Includes two Priority Focus Areas (PFAs):</a:t>
            </a:r>
          </a:p>
          <a:p>
            <a:pPr lvl="1"/>
            <a:r>
              <a:rPr lang="en-US" dirty="0" smtClean="0"/>
              <a:t>PFA 1.</a:t>
            </a:r>
          </a:p>
          <a:p>
            <a:pPr lvl="1"/>
            <a:r>
              <a:rPr lang="en-US" dirty="0" smtClean="0"/>
              <a:t>PFA 2. </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dirty="0"/>
          </a:p>
        </p:txBody>
      </p:sp>
      <p:pic>
        <p:nvPicPr>
          <p:cNvPr id="6" name="Picture 5" descr="UPPER WAKULLA RIVER AND WAKULLA SPRINGS BASIN"/>
          <p:cNvPicPr/>
          <p:nvPr/>
        </p:nvPicPr>
        <p:blipFill>
          <a:blip r:embed="rId3" cstate="print">
            <a:extLst>
              <a:ext uri="{28A0092B-C50C-407E-A947-70E740481C1C}">
                <a14:useLocalDpi xmlns:a14="http://schemas.microsoft.com/office/drawing/2010/main" val="0"/>
              </a:ext>
            </a:extLst>
          </a:blip>
          <a:stretch>
            <a:fillRect/>
          </a:stretch>
        </p:blipFill>
        <p:spPr>
          <a:xfrm>
            <a:off x="4191000" y="838200"/>
            <a:ext cx="4953000" cy="6172200"/>
          </a:xfrm>
          <a:prstGeom prst="rect">
            <a:avLst/>
          </a:prstGeom>
        </p:spPr>
      </p:pic>
    </p:spTree>
    <p:extLst>
      <p:ext uri="{BB962C8B-B14F-4D97-AF65-F5344CB8AC3E}">
        <p14:creationId xmlns:p14="http://schemas.microsoft.com/office/powerpoint/2010/main" val="1644122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BMAP Approach</a:t>
            </a:r>
            <a:endParaRPr lang="en-US" dirty="0"/>
          </a:p>
        </p:txBody>
      </p:sp>
      <p:sp>
        <p:nvSpPr>
          <p:cNvPr id="3" name="Content Placeholder 2"/>
          <p:cNvSpPr>
            <a:spLocks noGrp="1"/>
          </p:cNvSpPr>
          <p:nvPr>
            <p:ph idx="1"/>
          </p:nvPr>
        </p:nvSpPr>
        <p:spPr>
          <a:xfrm>
            <a:off x="304800" y="1142999"/>
            <a:ext cx="8686800" cy="5349875"/>
          </a:xfrm>
        </p:spPr>
        <p:txBody>
          <a:bodyPr>
            <a:normAutofit/>
          </a:bodyPr>
          <a:lstStyle/>
          <a:p>
            <a:r>
              <a:rPr lang="en-US" dirty="0"/>
              <a:t>A</a:t>
            </a:r>
            <a:r>
              <a:rPr lang="en-US" dirty="0" smtClean="0"/>
              <a:t> </a:t>
            </a:r>
            <a:r>
              <a:rPr lang="en-US" dirty="0"/>
              <a:t>sufficiency of effort evaluation rather than detailed </a:t>
            </a:r>
            <a:r>
              <a:rPr lang="en-US" dirty="0" smtClean="0"/>
              <a:t>allocations was used for the first BMAP.</a:t>
            </a:r>
          </a:p>
          <a:p>
            <a:endParaRPr lang="en-US" dirty="0"/>
          </a:p>
          <a:p>
            <a:r>
              <a:rPr lang="en-US" dirty="0" smtClean="0"/>
              <a:t>The strategies from the stakeholders were compared to </a:t>
            </a:r>
            <a:r>
              <a:rPr lang="en-US" dirty="0"/>
              <a:t>the sources within each </a:t>
            </a:r>
            <a:r>
              <a:rPr lang="en-US" dirty="0" smtClean="0"/>
              <a:t>PFA.</a:t>
            </a:r>
          </a:p>
          <a:p>
            <a:pPr lvl="1"/>
            <a:endParaRPr lang="en-US" dirty="0"/>
          </a:p>
          <a:p>
            <a:r>
              <a:rPr lang="en-US" dirty="0" smtClean="0"/>
              <a:t>Additional </a:t>
            </a:r>
            <a:r>
              <a:rPr lang="en-US" dirty="0"/>
              <a:t>details and strategies from the responsible stakeholders </a:t>
            </a:r>
            <a:r>
              <a:rPr lang="en-US" dirty="0" smtClean="0"/>
              <a:t>we collected to </a:t>
            </a:r>
            <a:r>
              <a:rPr lang="en-US" dirty="0"/>
              <a:t>ensure sufficiency for the </a:t>
            </a:r>
            <a:r>
              <a:rPr lang="en-US" dirty="0" smtClean="0"/>
              <a:t>first 5-year period.</a:t>
            </a:r>
          </a:p>
          <a:p>
            <a:pPr marL="0" indent="0">
              <a:buNone/>
            </a:pPr>
            <a:endParaRPr lang="en-US" dirty="0" smtClean="0"/>
          </a:p>
          <a:p>
            <a:r>
              <a:rPr lang="en-US" dirty="0" smtClean="0"/>
              <a:t>More work is needed on OSTDS sources.</a:t>
            </a:r>
            <a:endParaRPr lang="en-US" dirty="0"/>
          </a:p>
          <a:p>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dirty="0"/>
          </a:p>
        </p:txBody>
      </p:sp>
    </p:spTree>
    <p:extLst>
      <p:ext uri="{BB962C8B-B14F-4D97-AF65-F5344CB8AC3E}">
        <p14:creationId xmlns:p14="http://schemas.microsoft.com/office/powerpoint/2010/main" val="985920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OSTDS Initiative</a:t>
            </a:r>
            <a:endParaRPr lang="en-US" dirty="0"/>
          </a:p>
        </p:txBody>
      </p:sp>
      <p:sp>
        <p:nvSpPr>
          <p:cNvPr id="3" name="Content Placeholder 2"/>
          <p:cNvSpPr>
            <a:spLocks noGrp="1"/>
          </p:cNvSpPr>
          <p:nvPr>
            <p:ph idx="1"/>
          </p:nvPr>
        </p:nvSpPr>
        <p:spPr/>
        <p:txBody>
          <a:bodyPr/>
          <a:lstStyle/>
          <a:p>
            <a:r>
              <a:rPr lang="en-US" dirty="0" smtClean="0"/>
              <a:t>The OSTDS Initiative was reviewed earlier in the presentation.</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dirty="0"/>
          </a:p>
        </p:txBody>
      </p:sp>
    </p:spTree>
    <p:extLst>
      <p:ext uri="{BB962C8B-B14F-4D97-AF65-F5344CB8AC3E}">
        <p14:creationId xmlns:p14="http://schemas.microsoft.com/office/powerpoint/2010/main" val="3546984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a:t>
            </a:r>
            <a:endParaRPr lang="en-US" dirty="0"/>
          </a:p>
        </p:txBody>
      </p:sp>
      <p:sp>
        <p:nvSpPr>
          <p:cNvPr id="3" name="Content Placeholder 2"/>
          <p:cNvSpPr>
            <a:spLocks noGrp="1"/>
          </p:cNvSpPr>
          <p:nvPr>
            <p:ph idx="1"/>
          </p:nvPr>
        </p:nvSpPr>
        <p:spPr>
          <a:xfrm>
            <a:off x="152400" y="1142999"/>
            <a:ext cx="8763000" cy="5349875"/>
          </a:xfrm>
        </p:spPr>
        <p:txBody>
          <a:bodyPr>
            <a:normAutofit fontScale="85000" lnSpcReduction="20000"/>
          </a:bodyPr>
          <a:lstStyle/>
          <a:p>
            <a:r>
              <a:rPr lang="en-US" sz="3200" dirty="0" smtClean="0"/>
              <a:t>The following assumptions were used in the BMAP process:</a:t>
            </a:r>
          </a:p>
          <a:p>
            <a:pPr lvl="1"/>
            <a:endParaRPr lang="en-US" sz="2900" dirty="0" smtClean="0"/>
          </a:p>
          <a:p>
            <a:pPr lvl="1"/>
            <a:r>
              <a:rPr lang="en-US" sz="2900" dirty="0" smtClean="0"/>
              <a:t>Nitrate reductions will </a:t>
            </a:r>
            <a:r>
              <a:rPr lang="en-US" sz="2900" dirty="0"/>
              <a:t>result in improved biological </a:t>
            </a:r>
            <a:r>
              <a:rPr lang="en-US" sz="2900" dirty="0" smtClean="0"/>
              <a:t>communities.</a:t>
            </a:r>
            <a:endParaRPr lang="en-US" sz="2900" dirty="0"/>
          </a:p>
          <a:p>
            <a:pPr lvl="1"/>
            <a:endParaRPr lang="en-US" sz="2900" dirty="0" smtClean="0"/>
          </a:p>
          <a:p>
            <a:pPr lvl="1"/>
            <a:r>
              <a:rPr lang="en-US" sz="2900" dirty="0" smtClean="0"/>
              <a:t>The </a:t>
            </a:r>
            <a:r>
              <a:rPr lang="en-US" sz="2900" dirty="0"/>
              <a:t>greatest source of nitrate loading </a:t>
            </a:r>
            <a:r>
              <a:rPr lang="en-US" sz="2900" dirty="0" smtClean="0"/>
              <a:t>to the river is </a:t>
            </a:r>
            <a:r>
              <a:rPr lang="en-US" sz="2900" dirty="0"/>
              <a:t>Wakulla Springs.  </a:t>
            </a:r>
            <a:endParaRPr lang="en-US" sz="2900" dirty="0" smtClean="0"/>
          </a:p>
          <a:p>
            <a:pPr lvl="1"/>
            <a:endParaRPr lang="en-US" sz="2900" dirty="0" smtClean="0"/>
          </a:p>
          <a:p>
            <a:pPr lvl="1"/>
            <a:r>
              <a:rPr lang="en-US" sz="2900" dirty="0" smtClean="0"/>
              <a:t>The TMDL did not include the adjacent Wakulla Springs vent area and, therefore, these waters are not applicable for determining achievement of the targets.</a:t>
            </a:r>
          </a:p>
          <a:p>
            <a:pPr lvl="1"/>
            <a:endParaRPr lang="en-US" sz="2900" dirty="0"/>
          </a:p>
          <a:p>
            <a:pPr lvl="1"/>
            <a:r>
              <a:rPr lang="en-US" sz="2900" dirty="0" smtClean="0"/>
              <a:t>The BMAP focuses </a:t>
            </a:r>
            <a:r>
              <a:rPr lang="en-US" sz="2900" dirty="0" smtClean="0"/>
              <a:t>during first phase on </a:t>
            </a:r>
            <a:r>
              <a:rPr lang="en-US" sz="2900" dirty="0" smtClean="0"/>
              <a:t>reductions and management strategies within the two PFAs.</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dirty="0"/>
          </a:p>
        </p:txBody>
      </p:sp>
    </p:spTree>
    <p:extLst>
      <p:ext uri="{BB962C8B-B14F-4D97-AF65-F5344CB8AC3E}">
        <p14:creationId xmlns:p14="http://schemas.microsoft.com/office/powerpoint/2010/main" val="460888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Overview of BMAP Revisions Since Previous Draft.</a:t>
            </a:r>
          </a:p>
          <a:p>
            <a:endParaRPr lang="en-US" dirty="0"/>
          </a:p>
          <a:p>
            <a:r>
              <a:rPr lang="en-US" dirty="0" smtClean="0"/>
              <a:t>Review of Draft BMAP Sections.</a:t>
            </a:r>
          </a:p>
          <a:p>
            <a:endParaRPr lang="en-US" dirty="0"/>
          </a:p>
          <a:p>
            <a:r>
              <a:rPr lang="en-US" dirty="0" smtClean="0"/>
              <a:t>BMAP Review Schedule.</a:t>
            </a:r>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dirty="0"/>
          </a:p>
        </p:txBody>
      </p:sp>
    </p:spTree>
    <p:extLst>
      <p:ext uri="{BB962C8B-B14F-4D97-AF65-F5344CB8AC3E}">
        <p14:creationId xmlns:p14="http://schemas.microsoft.com/office/powerpoint/2010/main" val="688561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a:t>
            </a:r>
            <a:endParaRPr lang="en-US" dirty="0"/>
          </a:p>
        </p:txBody>
      </p:sp>
      <p:sp>
        <p:nvSpPr>
          <p:cNvPr id="3" name="Content Placeholder 2"/>
          <p:cNvSpPr>
            <a:spLocks noGrp="1"/>
          </p:cNvSpPr>
          <p:nvPr>
            <p:ph idx="1"/>
          </p:nvPr>
        </p:nvSpPr>
        <p:spPr>
          <a:xfrm>
            <a:off x="152400" y="1143000"/>
            <a:ext cx="8763000" cy="5349875"/>
          </a:xfrm>
        </p:spPr>
        <p:txBody>
          <a:bodyPr>
            <a:normAutofit/>
          </a:bodyPr>
          <a:lstStyle/>
          <a:p>
            <a:r>
              <a:rPr lang="en-US" dirty="0" smtClean="0"/>
              <a:t>Items </a:t>
            </a:r>
            <a:r>
              <a:rPr lang="en-US" dirty="0"/>
              <a:t>were identified that c</a:t>
            </a:r>
            <a:r>
              <a:rPr lang="en-US" dirty="0" smtClean="0"/>
              <a:t>ould </a:t>
            </a:r>
            <a:r>
              <a:rPr lang="en-US" dirty="0"/>
              <a:t>be </a:t>
            </a:r>
            <a:r>
              <a:rPr lang="en-US" dirty="0" smtClean="0"/>
              <a:t>addressed in future BMAPs:</a:t>
            </a:r>
          </a:p>
          <a:p>
            <a:pPr lvl="1"/>
            <a:r>
              <a:rPr lang="en-US" sz="2200" dirty="0"/>
              <a:t>Water quality standards.</a:t>
            </a:r>
          </a:p>
          <a:p>
            <a:pPr lvl="1"/>
            <a:r>
              <a:rPr lang="en-US" sz="2200" dirty="0"/>
              <a:t>Basin boundary. </a:t>
            </a:r>
          </a:p>
          <a:p>
            <a:pPr lvl="1"/>
            <a:r>
              <a:rPr lang="en-US" sz="2200" dirty="0"/>
              <a:t>Georgia sources.</a:t>
            </a:r>
          </a:p>
          <a:p>
            <a:pPr lvl="1"/>
            <a:r>
              <a:rPr lang="en-US" sz="2200" dirty="0"/>
              <a:t>OSTDS.</a:t>
            </a:r>
          </a:p>
          <a:p>
            <a:pPr lvl="1"/>
            <a:r>
              <a:rPr lang="en-US" sz="2200" dirty="0"/>
              <a:t>Authority to </a:t>
            </a:r>
            <a:r>
              <a:rPr lang="en-US" sz="2200" dirty="0" smtClean="0"/>
              <a:t>address </a:t>
            </a:r>
            <a:r>
              <a:rPr lang="en-US" sz="2200" dirty="0"/>
              <a:t>OSTDS.</a:t>
            </a:r>
          </a:p>
          <a:p>
            <a:pPr lvl="1"/>
            <a:r>
              <a:rPr lang="en-US" sz="2200" dirty="0"/>
              <a:t>Lake </a:t>
            </a:r>
            <a:r>
              <a:rPr lang="en-US" sz="2200" dirty="0" err="1" smtClean="0"/>
              <a:t>swallets</a:t>
            </a:r>
            <a:r>
              <a:rPr lang="en-US" sz="2200" dirty="0"/>
              <a:t>.</a:t>
            </a:r>
          </a:p>
          <a:p>
            <a:pPr lvl="1"/>
            <a:r>
              <a:rPr lang="en-US" sz="2200" dirty="0"/>
              <a:t>Management </a:t>
            </a:r>
            <a:r>
              <a:rPr lang="en-US" sz="2200" dirty="0" smtClean="0"/>
              <a:t>strategy implementation</a:t>
            </a:r>
            <a:r>
              <a:rPr lang="en-US" sz="2200" dirty="0"/>
              <a:t>.</a:t>
            </a:r>
          </a:p>
          <a:p>
            <a:pPr lvl="1"/>
            <a:r>
              <a:rPr lang="en-US" sz="2200" dirty="0"/>
              <a:t>Increases in </a:t>
            </a:r>
            <a:r>
              <a:rPr lang="en-US" sz="2200" dirty="0" smtClean="0"/>
              <a:t>wastewater </a:t>
            </a:r>
            <a:r>
              <a:rPr lang="en-US" sz="2200" dirty="0"/>
              <a:t>v</a:t>
            </a:r>
            <a:r>
              <a:rPr lang="en-US" sz="2200" dirty="0" smtClean="0"/>
              <a:t>olume </a:t>
            </a:r>
            <a:r>
              <a:rPr lang="en-US" sz="2200" dirty="0"/>
              <a:t>in the PFAs.</a:t>
            </a:r>
          </a:p>
          <a:p>
            <a:pPr marL="0" indent="0">
              <a:buNone/>
            </a:pPr>
            <a:endParaRPr lang="en-US" dirty="0" smtClean="0"/>
          </a:p>
          <a:p>
            <a:pPr lvl="1"/>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dirty="0"/>
          </a:p>
        </p:txBody>
      </p:sp>
    </p:spTree>
    <p:extLst>
      <p:ext uri="{BB962C8B-B14F-4D97-AF65-F5344CB8AC3E}">
        <p14:creationId xmlns:p14="http://schemas.microsoft.com/office/powerpoint/2010/main" val="4200147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915400" cy="5410200"/>
          </a:xfrm>
        </p:spPr>
        <p:txBody>
          <a:bodyPr>
            <a:normAutofit/>
          </a:bodyPr>
          <a:lstStyle/>
          <a:p>
            <a:pPr eaLnBrk="1" hangingPunct="1"/>
            <a:r>
              <a:rPr lang="en-US" sz="2600" dirty="0" smtClean="0"/>
              <a:t>Florida Statutes require BMAPs to: </a:t>
            </a:r>
          </a:p>
          <a:p>
            <a:pPr lvl="1" eaLnBrk="1" hangingPunct="1">
              <a:buFont typeface="Wingdings 2" pitchFamily="18" charset="2"/>
              <a:buNone/>
            </a:pPr>
            <a:r>
              <a:rPr lang="en-US" i="1" dirty="0" smtClean="0"/>
              <a:t>“…identify the mechanisms by which potential future increases in pollutant loading will be addressed.”</a:t>
            </a:r>
          </a:p>
          <a:p>
            <a:pPr eaLnBrk="1" hangingPunct="1"/>
            <a:endParaRPr lang="en-US" sz="2600" dirty="0" smtClean="0"/>
          </a:p>
          <a:p>
            <a:pPr eaLnBrk="1" hangingPunct="1"/>
            <a:r>
              <a:rPr lang="en-US" sz="2600" dirty="0" smtClean="0"/>
              <a:t>The BMAP relies on strategies that </a:t>
            </a:r>
            <a:r>
              <a:rPr lang="en-US" sz="2600" dirty="0"/>
              <a:t>minimize loading from future </a:t>
            </a:r>
            <a:r>
              <a:rPr lang="en-US" sz="2600" dirty="0" smtClean="0"/>
              <a:t>sources.</a:t>
            </a:r>
          </a:p>
          <a:p>
            <a:endParaRPr lang="en-US" sz="2600" dirty="0" smtClean="0"/>
          </a:p>
          <a:p>
            <a:r>
              <a:rPr lang="en-US" sz="2600" dirty="0" smtClean="0"/>
              <a:t>Leon County, Wakulla County, and City of Tallahassee have multiple measures in place to help control loading from future growth.</a:t>
            </a:r>
            <a:endParaRPr lang="en-US" sz="2600" dirty="0"/>
          </a:p>
        </p:txBody>
      </p:sp>
      <p:sp>
        <p:nvSpPr>
          <p:cNvPr id="4" name="Title 1"/>
          <p:cNvSpPr txBox="1">
            <a:spLocks/>
          </p:cNvSpPr>
          <p:nvPr/>
        </p:nvSpPr>
        <p:spPr>
          <a:xfrm>
            <a:off x="990600" y="-76200"/>
            <a:ext cx="7848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Future Growth</a:t>
            </a:r>
            <a:endParaRPr kumimoji="0" lang="en-US" sz="4400" b="1" i="0"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
        <p:nvSpPr>
          <p:cNvPr id="2" name="Date Placeholder 1"/>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dirty="0"/>
          </a:p>
        </p:txBody>
      </p:sp>
    </p:spTree>
    <p:extLst>
      <p:ext uri="{BB962C8B-B14F-4D97-AF65-F5344CB8AC3E}">
        <p14:creationId xmlns:p14="http://schemas.microsoft.com/office/powerpoint/2010/main" val="1553686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4000" dirty="0" smtClean="0">
                <a:solidFill>
                  <a:schemeClr val="accent3">
                    <a:lumMod val="50000"/>
                  </a:schemeClr>
                </a:solidFill>
              </a:rPr>
              <a:t>Chapter 2: Upper Wakulla River and Wakulla Springs Basin Setting</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dirty="0"/>
          </a:p>
        </p:txBody>
      </p:sp>
    </p:spTree>
    <p:extLst>
      <p:ext uri="{BB962C8B-B14F-4D97-AF65-F5344CB8AC3E}">
        <p14:creationId xmlns:p14="http://schemas.microsoft.com/office/powerpoint/2010/main" val="75341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 Uses</a:t>
            </a:r>
            <a:endParaRPr lang="en-US" dirty="0"/>
          </a:p>
        </p:txBody>
      </p:sp>
      <p:sp>
        <p:nvSpPr>
          <p:cNvPr id="3" name="Content Placeholder 2"/>
          <p:cNvSpPr>
            <a:spLocks noGrp="1"/>
          </p:cNvSpPr>
          <p:nvPr>
            <p:ph idx="1"/>
          </p:nvPr>
        </p:nvSpPr>
        <p:spPr>
          <a:xfrm>
            <a:off x="457200" y="990600"/>
            <a:ext cx="8229600" cy="3276600"/>
          </a:xfrm>
        </p:spPr>
        <p:txBody>
          <a:bodyPr>
            <a:normAutofit/>
          </a:bodyPr>
          <a:lstStyle/>
          <a:p>
            <a:r>
              <a:rPr lang="en-US" dirty="0" smtClean="0"/>
              <a:t>2009 land cover:</a:t>
            </a:r>
          </a:p>
          <a:p>
            <a:pPr lvl="1"/>
            <a:r>
              <a:rPr lang="en-US" dirty="0" smtClean="0"/>
              <a:t>Natural </a:t>
            </a:r>
            <a:r>
              <a:rPr lang="en-US" dirty="0"/>
              <a:t>lands </a:t>
            </a:r>
            <a:r>
              <a:rPr lang="en-US" dirty="0" smtClean="0"/>
              <a:t>(84.1%).</a:t>
            </a:r>
          </a:p>
          <a:p>
            <a:pPr lvl="1"/>
            <a:r>
              <a:rPr lang="en-US" dirty="0" smtClean="0"/>
              <a:t>Urban </a:t>
            </a:r>
            <a:r>
              <a:rPr lang="en-US" dirty="0"/>
              <a:t>and </a:t>
            </a:r>
            <a:r>
              <a:rPr lang="en-US" dirty="0" smtClean="0"/>
              <a:t>built-up (9.1%).</a:t>
            </a:r>
          </a:p>
          <a:p>
            <a:pPr lvl="1"/>
            <a:r>
              <a:rPr lang="en-US" dirty="0" smtClean="0"/>
              <a:t>Agriculture (6.7%). </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23</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042666466"/>
              </p:ext>
            </p:extLst>
          </p:nvPr>
        </p:nvGraphicFramePr>
        <p:xfrm>
          <a:off x="533400" y="3048000"/>
          <a:ext cx="7629906" cy="2438400"/>
        </p:xfrm>
        <a:graphic>
          <a:graphicData uri="http://schemas.openxmlformats.org/drawingml/2006/table">
            <a:tbl>
              <a:tblPr firstRow="1" bandRow="1">
                <a:tableStyleId>{5C22544A-7EE6-4342-B048-85BDC9FD1C3A}</a:tableStyleId>
              </a:tblPr>
              <a:tblGrid>
                <a:gridCol w="1371600"/>
                <a:gridCol w="3667506"/>
                <a:gridCol w="1295400"/>
                <a:gridCol w="1295400"/>
              </a:tblGrid>
              <a:tr h="370840">
                <a:tc>
                  <a:txBody>
                    <a:bodyPr/>
                    <a:lstStyle/>
                    <a:p>
                      <a:pPr algn="ctr"/>
                      <a:r>
                        <a:rPr lang="en-US" sz="1400" dirty="0" smtClean="0">
                          <a:latin typeface="Arial" panose="020B0604020202020204" pitchFamily="34" charset="0"/>
                          <a:cs typeface="Arial" panose="020B0604020202020204" pitchFamily="34" charset="0"/>
                        </a:rPr>
                        <a:t>Level</a:t>
                      </a:r>
                      <a:r>
                        <a:rPr lang="en-US" sz="1400" baseline="0" dirty="0" smtClean="0">
                          <a:latin typeface="Arial" panose="020B0604020202020204" pitchFamily="34" charset="0"/>
                          <a:cs typeface="Arial" panose="020B0604020202020204" pitchFamily="34" charset="0"/>
                        </a:rPr>
                        <a:t> 1 Land Cover Code</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smtClean="0">
                          <a:latin typeface="Arial" panose="020B0604020202020204" pitchFamily="34" charset="0"/>
                          <a:cs typeface="Arial" panose="020B0604020202020204" pitchFamily="34" charset="0"/>
                        </a:rPr>
                        <a:t>Land Cover Description</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smtClean="0">
                          <a:latin typeface="Arial" panose="020B0604020202020204" pitchFamily="34" charset="0"/>
                          <a:cs typeface="Arial" panose="020B0604020202020204" pitchFamily="34" charset="0"/>
                        </a:rPr>
                        <a:t>Acres</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smtClean="0">
                          <a:latin typeface="Arial" panose="020B0604020202020204" pitchFamily="34" charset="0"/>
                          <a:cs typeface="Arial" panose="020B0604020202020204" pitchFamily="34" charset="0"/>
                        </a:rPr>
                        <a:t>% Total</a:t>
                      </a:r>
                      <a:endParaRPr lang="en-US" sz="1400" dirty="0">
                        <a:latin typeface="Arial" panose="020B0604020202020204" pitchFamily="34" charset="0"/>
                        <a:cs typeface="Arial" panose="020B0604020202020204" pitchFamily="34" charset="0"/>
                      </a:endParaRPr>
                    </a:p>
                  </a:txBody>
                  <a:tcPr/>
                </a:tc>
              </a:tr>
              <a:tr h="5080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1000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Urban and Built-Up</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66,045.7</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7.8%</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2000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Agriculture</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57,105.6</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6.7%</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3000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Upland Nonforested</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51,270.2</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6.0%</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3556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4000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Upland Forests</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449,521.9</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53.0%</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5000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Water</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19,838.5</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2.3%</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5080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6000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Wetlands</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193,613.0</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22.8%</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7000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Barren Land</a:t>
                      </a: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806.5</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0.1%</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0">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8000</a:t>
                      </a:r>
                    </a:p>
                  </a:txBody>
                  <a:tcPr marL="68580" marR="68580" marT="0" marB="0" anchor="ctr"/>
                </a:tc>
                <a:tc>
                  <a:txBody>
                    <a:bodyPr/>
                    <a:lstStyle/>
                    <a:p>
                      <a:pPr marL="0" marR="0" algn="ctr">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Transportation, Communication, and Utilities</a:t>
                      </a:r>
                    </a:p>
                  </a:txBody>
                  <a:tcPr marL="68580" marR="68580" marT="0" marB="0" anchor="ctr"/>
                </a:tc>
                <a:tc>
                  <a:txBody>
                    <a:bodyPr/>
                    <a:lstStyle/>
                    <a:p>
                      <a:pPr marL="0" marR="0" algn="ctr">
                        <a:spcBef>
                          <a:spcPts val="0"/>
                        </a:spcBef>
                        <a:spcAft>
                          <a:spcPts val="0"/>
                        </a:spcAft>
                      </a:pPr>
                      <a:r>
                        <a:rPr lang="en-US" sz="14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10,255.2</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r h="35560">
                <a:tc>
                  <a:txBody>
                    <a:bodyPr/>
                    <a:lstStyle/>
                    <a:p>
                      <a:pPr marL="0" marR="0" algn="ctr">
                        <a:spcBef>
                          <a:spcPts val="0"/>
                        </a:spcBef>
                        <a:spcAft>
                          <a:spcPts val="0"/>
                        </a:spcAft>
                      </a:pPr>
                      <a:r>
                        <a:rPr lang="en-US" sz="1400" b="1" cap="none" baseline="0" dirty="0" smtClean="0">
                          <a:effectLst/>
                          <a:latin typeface="Arial" panose="020B0604020202020204" pitchFamily="34" charset="0"/>
                          <a:ea typeface="Times New Roman" panose="02020603050405020304" pitchFamily="18" charset="0"/>
                          <a:cs typeface="Arial" panose="020B0604020202020204" pitchFamily="34" charset="0"/>
                        </a:rPr>
                        <a:t>Total</a:t>
                      </a:r>
                      <a:endParaRPr lang="en-US" sz="1400" cap="none" baseline="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b="1" cap="none" baseline="0" dirty="0">
                          <a:effectLst/>
                          <a:latin typeface="Arial" panose="020B0604020202020204" pitchFamily="34" charset="0"/>
                          <a:ea typeface="Times New Roman" panose="02020603050405020304" pitchFamily="18" charset="0"/>
                          <a:cs typeface="Arial" panose="020B0604020202020204" pitchFamily="34" charset="0"/>
                        </a:rPr>
                        <a:t>Total</a:t>
                      </a:r>
                      <a:endParaRPr lang="en-US" sz="1400" cap="none" baseline="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848,456.6</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100.0%</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2005831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Water Quality Trends</a:t>
            </a:r>
            <a:endParaRPr lang="en-US" dirty="0"/>
          </a:p>
        </p:txBody>
      </p:sp>
      <p:sp>
        <p:nvSpPr>
          <p:cNvPr id="3" name="Content Placeholder 2"/>
          <p:cNvSpPr>
            <a:spLocks noGrp="1"/>
          </p:cNvSpPr>
          <p:nvPr>
            <p:ph idx="1"/>
          </p:nvPr>
        </p:nvSpPr>
        <p:spPr>
          <a:xfrm>
            <a:off x="228600" y="1143000"/>
            <a:ext cx="8610600" cy="5349875"/>
          </a:xfrm>
        </p:spPr>
        <p:txBody>
          <a:bodyPr>
            <a:normAutofit/>
          </a:bodyPr>
          <a:lstStyle/>
          <a:p>
            <a:r>
              <a:rPr lang="en-US" dirty="0"/>
              <a:t>C</a:t>
            </a:r>
            <a:r>
              <a:rPr lang="en-US" dirty="0" smtClean="0"/>
              <a:t>omparing </a:t>
            </a:r>
            <a:r>
              <a:rPr lang="en-US" dirty="0"/>
              <a:t>the </a:t>
            </a:r>
            <a:r>
              <a:rPr lang="en-US" dirty="0" smtClean="0"/>
              <a:t>water quality data:</a:t>
            </a:r>
          </a:p>
          <a:p>
            <a:pPr lvl="1"/>
            <a:r>
              <a:rPr lang="en-US" sz="2800" dirty="0" smtClean="0"/>
              <a:t>For TMDL </a:t>
            </a:r>
            <a:r>
              <a:rPr lang="en-US" sz="2800" dirty="0"/>
              <a:t>verified period (2000-2007</a:t>
            </a:r>
            <a:r>
              <a:rPr lang="en-US" sz="2800" dirty="0" smtClean="0"/>
              <a:t>).</a:t>
            </a:r>
          </a:p>
          <a:p>
            <a:pPr lvl="1"/>
            <a:r>
              <a:rPr lang="en-US" sz="2800" dirty="0" smtClean="0"/>
              <a:t>Using more </a:t>
            </a:r>
            <a:r>
              <a:rPr lang="en-US" sz="2800" dirty="0"/>
              <a:t>recent data (</a:t>
            </a:r>
            <a:r>
              <a:rPr lang="en-US" sz="2800" dirty="0" smtClean="0"/>
              <a:t>2008-2012).</a:t>
            </a:r>
          </a:p>
          <a:p>
            <a:pPr lvl="1"/>
            <a:r>
              <a:rPr lang="en-US" sz="2800" dirty="0" smtClean="0"/>
              <a:t>Conclusion--Nitrate </a:t>
            </a:r>
            <a:r>
              <a:rPr lang="en-US" sz="2800" dirty="0"/>
              <a:t>concentrations at the vent are </a:t>
            </a:r>
            <a:r>
              <a:rPr lang="en-US" sz="2800" dirty="0" smtClean="0"/>
              <a:t>declining</a:t>
            </a:r>
            <a:r>
              <a:rPr lang="en-US" sz="2800" dirty="0" smtClean="0"/>
              <a:t>. </a:t>
            </a:r>
          </a:p>
          <a:p>
            <a:pPr marL="457200" lvl="1" indent="0">
              <a:buNone/>
            </a:pPr>
            <a:endParaRPr lang="en-US" dirty="0"/>
          </a:p>
          <a:p>
            <a:r>
              <a:rPr lang="en-US" dirty="0" smtClean="0"/>
              <a:t>The </a:t>
            </a:r>
            <a:r>
              <a:rPr lang="en-US" dirty="0"/>
              <a:t>B-, C-, D-, and K-Tunnels </a:t>
            </a:r>
            <a:r>
              <a:rPr lang="en-US" dirty="0" smtClean="0"/>
              <a:t>show </a:t>
            </a:r>
            <a:r>
              <a:rPr lang="en-US" dirty="0"/>
              <a:t>mean nitrate + nitrite concentrations above the target concentration (</a:t>
            </a:r>
            <a:r>
              <a:rPr lang="en-US" dirty="0" smtClean="0"/>
              <a:t>0.35 mg/L). </a:t>
            </a:r>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24</a:t>
            </a:fld>
            <a:endParaRPr lang="en-US" dirty="0"/>
          </a:p>
        </p:txBody>
      </p:sp>
    </p:spTree>
    <p:extLst>
      <p:ext uri="{BB962C8B-B14F-4D97-AF65-F5344CB8AC3E}">
        <p14:creationId xmlns:p14="http://schemas.microsoft.com/office/powerpoint/2010/main" val="2724139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Biological Trends</a:t>
            </a:r>
            <a:endParaRPr lang="en-US" b="0" dirty="0"/>
          </a:p>
        </p:txBody>
      </p:sp>
      <p:sp>
        <p:nvSpPr>
          <p:cNvPr id="3" name="Content Placeholder 2"/>
          <p:cNvSpPr>
            <a:spLocks noGrp="1"/>
          </p:cNvSpPr>
          <p:nvPr>
            <p:ph idx="1"/>
          </p:nvPr>
        </p:nvSpPr>
        <p:spPr/>
        <p:txBody>
          <a:bodyPr/>
          <a:lstStyle/>
          <a:p>
            <a:r>
              <a:rPr lang="en-US" dirty="0"/>
              <a:t>Stream condition index (SCI) evaluations:</a:t>
            </a:r>
          </a:p>
          <a:p>
            <a:pPr lvl="1"/>
            <a:r>
              <a:rPr lang="en-US" sz="2800" dirty="0"/>
              <a:t>2004:  “Very poor.”  </a:t>
            </a:r>
          </a:p>
          <a:p>
            <a:pPr lvl="1"/>
            <a:r>
              <a:rPr lang="en-US" sz="2800" dirty="0"/>
              <a:t>2007:  “Poor.”  </a:t>
            </a:r>
          </a:p>
          <a:p>
            <a:pPr marL="0" indent="0">
              <a:buNone/>
            </a:pPr>
            <a:endParaRPr lang="en-US" dirty="0"/>
          </a:p>
          <a:p>
            <a:r>
              <a:rPr lang="en-US" dirty="0"/>
              <a:t>April 2012: </a:t>
            </a:r>
            <a:r>
              <a:rPr lang="en-US" dirty="0" smtClean="0"/>
              <a:t>A </a:t>
            </a:r>
            <a:r>
              <a:rPr lang="en-US" dirty="0"/>
              <a:t>rapid </a:t>
            </a:r>
            <a:r>
              <a:rPr lang="en-US" dirty="0" err="1"/>
              <a:t>periphyton</a:t>
            </a:r>
            <a:r>
              <a:rPr lang="en-US" dirty="0"/>
              <a:t> survey (RPS) found visible filamentous algae.</a:t>
            </a:r>
          </a:p>
          <a:p>
            <a:pPr marL="0" indent="0">
              <a:buNone/>
            </a:pPr>
            <a:endParaRPr lang="en-US" dirty="0"/>
          </a:p>
        </p:txBody>
      </p:sp>
      <p:sp>
        <p:nvSpPr>
          <p:cNvPr id="4" name="Date Placeholder 3"/>
          <p:cNvSpPr>
            <a:spLocks noGrp="1"/>
          </p:cNvSpPr>
          <p:nvPr>
            <p:ph type="dt" sz="half" idx="10"/>
          </p:nvPr>
        </p:nvSpPr>
        <p:spPr/>
        <p:txBody>
          <a:bodyPr/>
          <a:lstStyle/>
          <a:p>
            <a:r>
              <a:rPr lang="en-US"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25</a:t>
            </a:fld>
            <a:endParaRPr lang="en-US" dirty="0"/>
          </a:p>
        </p:txBody>
      </p:sp>
    </p:spTree>
    <p:extLst>
      <p:ext uri="{BB962C8B-B14F-4D97-AF65-F5344CB8AC3E}">
        <p14:creationId xmlns:p14="http://schemas.microsoft.com/office/powerpoint/2010/main" val="3963593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4000" dirty="0" smtClean="0">
                <a:solidFill>
                  <a:schemeClr val="accent3">
                    <a:lumMod val="50000"/>
                  </a:schemeClr>
                </a:solidFill>
              </a:rPr>
              <a:t>Chapter 3: Pollutant Sources and Anticipated Outcomes</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dirty="0"/>
          </a:p>
        </p:txBody>
      </p:sp>
    </p:spTree>
    <p:extLst>
      <p:ext uri="{BB962C8B-B14F-4D97-AF65-F5344CB8AC3E}">
        <p14:creationId xmlns:p14="http://schemas.microsoft.com/office/powerpoint/2010/main" val="3905866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WWTFs</a:t>
            </a:r>
            <a:endParaRPr lang="en-US" dirty="0"/>
          </a:p>
        </p:txBody>
      </p:sp>
      <p:sp>
        <p:nvSpPr>
          <p:cNvPr id="3" name="Content Placeholder 2"/>
          <p:cNvSpPr>
            <a:spLocks noGrp="1"/>
          </p:cNvSpPr>
          <p:nvPr>
            <p:ph idx="1"/>
          </p:nvPr>
        </p:nvSpPr>
        <p:spPr>
          <a:xfrm>
            <a:off x="76200" y="1143000"/>
            <a:ext cx="8839200" cy="5349875"/>
          </a:xfrm>
        </p:spPr>
        <p:txBody>
          <a:bodyPr>
            <a:normAutofit lnSpcReduction="10000"/>
          </a:bodyPr>
          <a:lstStyle/>
          <a:p>
            <a:r>
              <a:rPr lang="en-US" sz="3600" dirty="0" smtClean="0"/>
              <a:t>November 2012:  Tallahassee’s facility upgraded to meet advanced waste treatment (AWT) standards.</a:t>
            </a:r>
          </a:p>
          <a:p>
            <a:endParaRPr lang="en-US" sz="3200" dirty="0"/>
          </a:p>
          <a:p>
            <a:r>
              <a:rPr lang="en-US" sz="3600" dirty="0" smtClean="0"/>
              <a:t>There are four, smaller WWTFs in PFA1:</a:t>
            </a:r>
          </a:p>
          <a:p>
            <a:pPr lvl="1"/>
            <a:r>
              <a:rPr lang="en-US" sz="2700" dirty="0" smtClean="0"/>
              <a:t>Woodville Elementary School, DISC Village, Winco Utilities, and Lake Bradford Estates.</a:t>
            </a:r>
          </a:p>
          <a:p>
            <a:endParaRPr lang="en-US" dirty="0"/>
          </a:p>
          <a:p>
            <a:r>
              <a:rPr lang="en-US" sz="3600" dirty="0" smtClean="0"/>
              <a:t>The WWTF BMAP requirements are enforceable.</a:t>
            </a: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27</a:t>
            </a:fld>
            <a:endParaRPr lang="en-US" dirty="0"/>
          </a:p>
        </p:txBody>
      </p:sp>
    </p:spTree>
    <p:extLst>
      <p:ext uri="{BB962C8B-B14F-4D97-AF65-F5344CB8AC3E}">
        <p14:creationId xmlns:p14="http://schemas.microsoft.com/office/powerpoint/2010/main" val="3804967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OSTDS</a:t>
            </a:r>
            <a:endParaRPr lang="en-US" dirty="0"/>
          </a:p>
        </p:txBody>
      </p:sp>
      <p:sp>
        <p:nvSpPr>
          <p:cNvPr id="3" name="Content Placeholder 2"/>
          <p:cNvSpPr>
            <a:spLocks noGrp="1"/>
          </p:cNvSpPr>
          <p:nvPr>
            <p:ph idx="1"/>
          </p:nvPr>
        </p:nvSpPr>
        <p:spPr>
          <a:xfrm>
            <a:off x="457200" y="1143000"/>
            <a:ext cx="8229600" cy="5181600"/>
          </a:xfrm>
        </p:spPr>
        <p:txBody>
          <a:bodyPr>
            <a:normAutofit/>
          </a:bodyPr>
          <a:lstStyle/>
          <a:p>
            <a:r>
              <a:rPr lang="en-US" dirty="0" smtClean="0"/>
              <a:t>Nitrate </a:t>
            </a:r>
            <a:r>
              <a:rPr lang="en-US" dirty="0"/>
              <a:t>contributions from OSTDS to ground water </a:t>
            </a:r>
            <a:r>
              <a:rPr lang="en-US" dirty="0" smtClean="0"/>
              <a:t>are significant.</a:t>
            </a:r>
          </a:p>
          <a:p>
            <a:endParaRPr lang="en-US" dirty="0"/>
          </a:p>
          <a:p>
            <a:r>
              <a:rPr lang="en-US" dirty="0"/>
              <a:t>Based on the </a:t>
            </a:r>
            <a:r>
              <a:rPr lang="en-US" dirty="0" smtClean="0"/>
              <a:t>2009 OSTDS coverage:</a:t>
            </a:r>
          </a:p>
          <a:p>
            <a:pPr lvl="1"/>
            <a:r>
              <a:rPr lang="en-US" dirty="0" smtClean="0"/>
              <a:t>~3,867 </a:t>
            </a:r>
            <a:r>
              <a:rPr lang="en-US" dirty="0"/>
              <a:t>septic tanks in </a:t>
            </a:r>
            <a:r>
              <a:rPr lang="en-US" dirty="0" smtClean="0"/>
              <a:t>PFA1.</a:t>
            </a:r>
          </a:p>
          <a:p>
            <a:pPr lvl="1"/>
            <a:r>
              <a:rPr lang="en-US" dirty="0" smtClean="0"/>
              <a:t>~1,802 </a:t>
            </a:r>
            <a:r>
              <a:rPr lang="en-US" dirty="0"/>
              <a:t>septic tanks in </a:t>
            </a:r>
            <a:r>
              <a:rPr lang="en-US" dirty="0" smtClean="0"/>
              <a:t>PFA2.</a:t>
            </a:r>
          </a:p>
          <a:p>
            <a:endParaRPr lang="en-US" dirty="0"/>
          </a:p>
          <a:p>
            <a:r>
              <a:rPr lang="en-US" dirty="0" smtClean="0"/>
              <a:t>This source will be further addressed through the OSTDS Initiative.</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28</a:t>
            </a:fld>
            <a:endParaRPr lang="en-US" dirty="0"/>
          </a:p>
        </p:txBody>
      </p:sp>
    </p:spTree>
    <p:extLst>
      <p:ext uri="{BB962C8B-B14F-4D97-AF65-F5344CB8AC3E}">
        <p14:creationId xmlns:p14="http://schemas.microsoft.com/office/powerpoint/2010/main" val="652996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Fertilizer and Livestock</a:t>
            </a:r>
            <a:endParaRPr lang="en-US" dirty="0"/>
          </a:p>
        </p:txBody>
      </p:sp>
      <p:sp>
        <p:nvSpPr>
          <p:cNvPr id="3" name="Content Placeholder 2"/>
          <p:cNvSpPr>
            <a:spLocks noGrp="1"/>
          </p:cNvSpPr>
          <p:nvPr>
            <p:ph idx="1"/>
          </p:nvPr>
        </p:nvSpPr>
        <p:spPr>
          <a:xfrm>
            <a:off x="457200" y="1143000"/>
            <a:ext cx="8229600" cy="5349875"/>
          </a:xfrm>
        </p:spPr>
        <p:txBody>
          <a:bodyPr>
            <a:normAutofit fontScale="92500" lnSpcReduction="20000"/>
          </a:bodyPr>
          <a:lstStyle/>
          <a:p>
            <a:r>
              <a:rPr lang="en-US" dirty="0" smtClean="0"/>
              <a:t>Residential </a:t>
            </a:r>
            <a:r>
              <a:rPr lang="en-US" dirty="0"/>
              <a:t>fertilizer contributes ~</a:t>
            </a:r>
            <a:r>
              <a:rPr lang="en-US" dirty="0" smtClean="0"/>
              <a:t>7</a:t>
            </a:r>
            <a:r>
              <a:rPr lang="en-US" dirty="0"/>
              <a:t>% of the nitrate </a:t>
            </a:r>
            <a:r>
              <a:rPr lang="en-US" dirty="0" smtClean="0"/>
              <a:t>loading. </a:t>
            </a:r>
          </a:p>
          <a:p>
            <a:pPr marL="0" indent="0">
              <a:buNone/>
            </a:pPr>
            <a:endParaRPr lang="en-US" dirty="0" smtClean="0"/>
          </a:p>
          <a:p>
            <a:r>
              <a:rPr lang="en-US" dirty="0" smtClean="0"/>
              <a:t>Local fertilizer ordinances: </a:t>
            </a:r>
          </a:p>
          <a:p>
            <a:pPr lvl="1"/>
            <a:r>
              <a:rPr lang="en-US" dirty="0" smtClean="0"/>
              <a:t>Leon County</a:t>
            </a:r>
          </a:p>
          <a:p>
            <a:pPr lvl="1"/>
            <a:r>
              <a:rPr lang="en-US" dirty="0" smtClean="0"/>
              <a:t>Wakulla County</a:t>
            </a:r>
          </a:p>
          <a:p>
            <a:pPr lvl="1"/>
            <a:r>
              <a:rPr lang="en-US" dirty="0" smtClean="0"/>
              <a:t>City </a:t>
            </a:r>
            <a:r>
              <a:rPr lang="en-US" dirty="0"/>
              <a:t>of </a:t>
            </a:r>
            <a:r>
              <a:rPr lang="en-US" dirty="0" smtClean="0"/>
              <a:t>Tallahassee.</a:t>
            </a:r>
          </a:p>
          <a:p>
            <a:pPr marL="457200" lvl="1" indent="0">
              <a:buNone/>
            </a:pPr>
            <a:endParaRPr lang="en-US" dirty="0"/>
          </a:p>
          <a:p>
            <a:r>
              <a:rPr lang="en-US" dirty="0" smtClean="0"/>
              <a:t>Agriculture </a:t>
            </a:r>
            <a:r>
              <a:rPr lang="en-US" dirty="0"/>
              <a:t>makes up ~</a:t>
            </a:r>
            <a:r>
              <a:rPr lang="en-US" dirty="0" smtClean="0"/>
              <a:t>4</a:t>
            </a:r>
            <a:r>
              <a:rPr lang="en-US" dirty="0"/>
              <a:t>% of the acreage within the </a:t>
            </a:r>
            <a:r>
              <a:rPr lang="en-US" dirty="0" smtClean="0"/>
              <a:t>PFAs.</a:t>
            </a:r>
          </a:p>
          <a:p>
            <a:pPr lvl="1"/>
            <a:r>
              <a:rPr lang="en-US" dirty="0" smtClean="0"/>
              <a:t>Mostly </a:t>
            </a:r>
            <a:r>
              <a:rPr lang="en-US" dirty="0"/>
              <a:t>pasture and </a:t>
            </a:r>
            <a:r>
              <a:rPr lang="en-US" dirty="0" smtClean="0"/>
              <a:t>rangeland.</a:t>
            </a:r>
          </a:p>
          <a:p>
            <a:endParaRPr lang="en-US" dirty="0"/>
          </a:p>
          <a:p>
            <a:r>
              <a:rPr lang="en-US" dirty="0"/>
              <a:t>Agricultural </a:t>
            </a:r>
            <a:r>
              <a:rPr lang="en-US" dirty="0" smtClean="0"/>
              <a:t>producers:  Best management practices (BMPs) </a:t>
            </a:r>
            <a:r>
              <a:rPr lang="en-US" dirty="0"/>
              <a:t>or water quality </a:t>
            </a:r>
            <a:r>
              <a:rPr lang="en-US" dirty="0" smtClean="0"/>
              <a:t>monitoring are required.</a:t>
            </a:r>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29</a:t>
            </a:fld>
            <a:endParaRPr lang="en-US" dirty="0"/>
          </a:p>
        </p:txBody>
      </p:sp>
    </p:spTree>
    <p:extLst>
      <p:ext uri="{BB962C8B-B14F-4D97-AF65-F5344CB8AC3E}">
        <p14:creationId xmlns:p14="http://schemas.microsoft.com/office/powerpoint/2010/main" val="2803627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5400" dirty="0" smtClean="0">
                <a:solidFill>
                  <a:schemeClr val="accent3">
                    <a:lumMod val="50000"/>
                  </a:schemeClr>
                </a:solidFill>
              </a:rPr>
              <a:t>Overview of BMAP Revisions Since Previous Draft</a:t>
            </a:r>
            <a:endParaRPr lang="en-US" sz="54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dirty="0"/>
          </a:p>
        </p:txBody>
      </p:sp>
    </p:spTree>
    <p:extLst>
      <p:ext uri="{BB962C8B-B14F-4D97-AF65-F5344CB8AC3E}">
        <p14:creationId xmlns:p14="http://schemas.microsoft.com/office/powerpoint/2010/main" val="3226092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7848600" cy="1143000"/>
          </a:xfrm>
        </p:spPr>
        <p:txBody>
          <a:bodyPr>
            <a:normAutofit fontScale="90000"/>
          </a:bodyPr>
          <a:lstStyle/>
          <a:p>
            <a:r>
              <a:rPr lang="en-US" dirty="0" smtClean="0"/>
              <a:t>Stormwater – Municipal Separate Storm Sewer Systems (MS4s)</a:t>
            </a:r>
            <a:endParaRPr lang="en-US" dirty="0"/>
          </a:p>
        </p:txBody>
      </p:sp>
      <p:sp>
        <p:nvSpPr>
          <p:cNvPr id="3" name="Content Placeholder 2"/>
          <p:cNvSpPr>
            <a:spLocks noGrp="1"/>
          </p:cNvSpPr>
          <p:nvPr>
            <p:ph idx="1"/>
          </p:nvPr>
        </p:nvSpPr>
        <p:spPr>
          <a:xfrm>
            <a:off x="457200" y="1143000"/>
            <a:ext cx="8229600" cy="5349875"/>
          </a:xfrm>
        </p:spPr>
        <p:txBody>
          <a:bodyPr>
            <a:normAutofit fontScale="92500"/>
          </a:bodyPr>
          <a:lstStyle/>
          <a:p>
            <a:r>
              <a:rPr lang="en-US" dirty="0" smtClean="0"/>
              <a:t>The Phase I MS4s are:</a:t>
            </a:r>
          </a:p>
          <a:p>
            <a:pPr lvl="1"/>
            <a:r>
              <a:rPr lang="en-US" dirty="0" smtClean="0"/>
              <a:t>Leon County.</a:t>
            </a:r>
          </a:p>
          <a:p>
            <a:pPr lvl="1"/>
            <a:r>
              <a:rPr lang="en-US" dirty="0" smtClean="0"/>
              <a:t>Florida Department of Transportation District 3.</a:t>
            </a:r>
          </a:p>
          <a:p>
            <a:pPr lvl="1"/>
            <a:r>
              <a:rPr lang="en-US" dirty="0" smtClean="0"/>
              <a:t>City of Tallahassee.</a:t>
            </a:r>
          </a:p>
          <a:p>
            <a:pPr lvl="1"/>
            <a:endParaRPr lang="en-US" dirty="0"/>
          </a:p>
          <a:p>
            <a:r>
              <a:rPr lang="en-US" dirty="0" smtClean="0"/>
              <a:t>The Phase II MS4s (all outside the PFAs) are:</a:t>
            </a:r>
          </a:p>
          <a:p>
            <a:pPr lvl="1"/>
            <a:r>
              <a:rPr lang="en-US" dirty="0" smtClean="0"/>
              <a:t>Florida State University (FSU).</a:t>
            </a:r>
          </a:p>
          <a:p>
            <a:pPr lvl="1"/>
            <a:r>
              <a:rPr lang="en-US" dirty="0" smtClean="0"/>
              <a:t>Florida Agricultural and Mechanical University (FAMU).</a:t>
            </a:r>
          </a:p>
          <a:p>
            <a:pPr lvl="1"/>
            <a:r>
              <a:rPr lang="en-US" dirty="0" smtClean="0"/>
              <a:t>Federal Correctional Institution, Tallahassee.</a:t>
            </a:r>
          </a:p>
          <a:p>
            <a:endParaRPr lang="en-US" dirty="0" smtClean="0"/>
          </a:p>
          <a:p>
            <a:r>
              <a:rPr lang="en-US" dirty="0" smtClean="0"/>
              <a:t>Phase I and II permits include a self-implementing </a:t>
            </a:r>
            <a:r>
              <a:rPr lang="en-US" dirty="0"/>
              <a:t>clause for BMAP </a:t>
            </a:r>
            <a:r>
              <a:rPr lang="en-US" dirty="0" smtClean="0"/>
              <a:t>responsibilities</a:t>
            </a:r>
            <a:r>
              <a:rPr lang="en-US" dirty="0"/>
              <a:t>.</a:t>
            </a:r>
          </a:p>
          <a:p>
            <a:endParaRPr lang="en-US" dirty="0" smtClean="0"/>
          </a:p>
          <a:p>
            <a:pPr lvl="1"/>
            <a:endParaRPr lang="en-US" dirty="0"/>
          </a:p>
          <a:p>
            <a:pPr marL="57150" indent="0">
              <a:buNone/>
            </a:pPr>
            <a:endParaRPr lang="en-US" dirty="0" smtClean="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30</a:t>
            </a:fld>
            <a:endParaRPr lang="en-US" dirty="0"/>
          </a:p>
        </p:txBody>
      </p:sp>
    </p:spTree>
    <p:extLst>
      <p:ext uri="{BB962C8B-B14F-4D97-AF65-F5344CB8AC3E}">
        <p14:creationId xmlns:p14="http://schemas.microsoft.com/office/powerpoint/2010/main" val="238002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Stormwater – Nonpoint Sources</a:t>
            </a:r>
            <a:endParaRPr lang="en-US" dirty="0"/>
          </a:p>
        </p:txBody>
      </p:sp>
      <p:sp>
        <p:nvSpPr>
          <p:cNvPr id="3" name="Content Placeholder 2"/>
          <p:cNvSpPr>
            <a:spLocks noGrp="1"/>
          </p:cNvSpPr>
          <p:nvPr>
            <p:ph idx="1"/>
          </p:nvPr>
        </p:nvSpPr>
        <p:spPr>
          <a:xfrm>
            <a:off x="457200" y="1143000"/>
            <a:ext cx="8229600" cy="5334000"/>
          </a:xfrm>
        </p:spPr>
        <p:txBody>
          <a:bodyPr>
            <a:normAutofit lnSpcReduction="10000"/>
          </a:bodyPr>
          <a:lstStyle/>
          <a:p>
            <a:r>
              <a:rPr lang="en-US" dirty="0"/>
              <a:t>N</a:t>
            </a:r>
            <a:r>
              <a:rPr lang="en-US" dirty="0" smtClean="0"/>
              <a:t>onpoint sources (all outside the PFAs) are:</a:t>
            </a:r>
          </a:p>
          <a:p>
            <a:pPr lvl="1"/>
            <a:r>
              <a:rPr lang="en-US" dirty="0"/>
              <a:t>Gadsden County.</a:t>
            </a:r>
          </a:p>
          <a:p>
            <a:pPr lvl="1"/>
            <a:r>
              <a:rPr lang="en-US" dirty="0"/>
              <a:t>Jefferson County.</a:t>
            </a:r>
          </a:p>
          <a:p>
            <a:pPr lvl="1"/>
            <a:r>
              <a:rPr lang="en-US" dirty="0"/>
              <a:t>Wakulla County.</a:t>
            </a:r>
          </a:p>
          <a:p>
            <a:pPr lvl="1"/>
            <a:r>
              <a:rPr lang="en-US" dirty="0"/>
              <a:t>City of Gretna.</a:t>
            </a:r>
          </a:p>
          <a:p>
            <a:pPr lvl="1"/>
            <a:r>
              <a:rPr lang="en-US" dirty="0"/>
              <a:t>City of Midway.</a:t>
            </a:r>
          </a:p>
          <a:p>
            <a:pPr lvl="1"/>
            <a:r>
              <a:rPr lang="en-US" dirty="0"/>
              <a:t>City of Quincy</a:t>
            </a:r>
            <a:r>
              <a:rPr lang="en-US" dirty="0" smtClean="0"/>
              <a:t>.</a:t>
            </a:r>
          </a:p>
          <a:p>
            <a:pPr lvl="1"/>
            <a:r>
              <a:rPr lang="en-US" dirty="0" smtClean="0"/>
              <a:t>Tallahassee Community College (TCC).</a:t>
            </a:r>
            <a:endParaRPr lang="en-US" dirty="0"/>
          </a:p>
          <a:p>
            <a:pPr lvl="1"/>
            <a:r>
              <a:rPr lang="en-US" dirty="0"/>
              <a:t>Town of Havana.</a:t>
            </a:r>
          </a:p>
          <a:p>
            <a:endParaRPr lang="en-US" dirty="0" smtClean="0"/>
          </a:p>
          <a:p>
            <a:r>
              <a:rPr lang="en-US" dirty="0"/>
              <a:t>The </a:t>
            </a:r>
            <a:r>
              <a:rPr lang="en-US" dirty="0" smtClean="0"/>
              <a:t>strategies for nonpoint sources </a:t>
            </a:r>
            <a:r>
              <a:rPr lang="en-US" dirty="0"/>
              <a:t>are enforceable through the BMAP itself.</a:t>
            </a:r>
          </a:p>
          <a:p>
            <a:endParaRPr lang="en-US" dirty="0" smtClean="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dirty="0"/>
          </a:p>
        </p:txBody>
      </p:sp>
    </p:spTree>
    <p:extLst>
      <p:ext uri="{BB962C8B-B14F-4D97-AF65-F5344CB8AC3E}">
        <p14:creationId xmlns:p14="http://schemas.microsoft.com/office/powerpoint/2010/main" val="2307650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4000" dirty="0" smtClean="0">
                <a:solidFill>
                  <a:schemeClr val="accent3">
                    <a:lumMod val="50000"/>
                  </a:schemeClr>
                </a:solidFill>
              </a:rPr>
              <a:t>Chapter 4: Management Strategies within the PFAs</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32</a:t>
            </a:fld>
            <a:endParaRPr lang="en-US" dirty="0"/>
          </a:p>
        </p:txBody>
      </p:sp>
    </p:spTree>
    <p:extLst>
      <p:ext uri="{BB962C8B-B14F-4D97-AF65-F5344CB8AC3E}">
        <p14:creationId xmlns:p14="http://schemas.microsoft.com/office/powerpoint/2010/main" val="3318167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lstStyle/>
          <a:p>
            <a:r>
              <a:rPr lang="en-US" dirty="0" smtClean="0"/>
              <a:t>Sufficiency of Effort Evaluation</a:t>
            </a:r>
            <a:endParaRPr lang="en-US" dirty="0"/>
          </a:p>
        </p:txBody>
      </p:sp>
      <p:sp>
        <p:nvSpPr>
          <p:cNvPr id="3" name="Content Placeholder 2"/>
          <p:cNvSpPr>
            <a:spLocks noGrp="1"/>
          </p:cNvSpPr>
          <p:nvPr>
            <p:ph idx="1"/>
          </p:nvPr>
        </p:nvSpPr>
        <p:spPr>
          <a:xfrm>
            <a:off x="457200" y="1143000"/>
            <a:ext cx="8229600" cy="5349875"/>
          </a:xfrm>
        </p:spPr>
        <p:txBody>
          <a:bodyPr>
            <a:normAutofit/>
          </a:bodyPr>
          <a:lstStyle/>
          <a:p>
            <a:r>
              <a:rPr lang="en-US" dirty="0" smtClean="0"/>
              <a:t>Stakeholders in the PFAs provided management strategies:</a:t>
            </a:r>
          </a:p>
          <a:p>
            <a:pPr lvl="1"/>
            <a:r>
              <a:rPr lang="en-US" sz="2800" dirty="0" smtClean="0"/>
              <a:t>Implemented since January 1, 2004; and</a:t>
            </a:r>
          </a:p>
          <a:p>
            <a:pPr lvl="1"/>
            <a:r>
              <a:rPr lang="en-US" sz="2800" dirty="0" smtClean="0"/>
              <a:t>Planned to occur during the first five-year implementation period.</a:t>
            </a:r>
          </a:p>
          <a:p>
            <a:pPr marL="0" indent="0">
              <a:buNone/>
            </a:pPr>
            <a:endParaRPr lang="en-US" dirty="0"/>
          </a:p>
          <a:p>
            <a:r>
              <a:rPr lang="en-US" dirty="0" smtClean="0"/>
              <a:t>Reasonable assurance that </a:t>
            </a:r>
            <a:r>
              <a:rPr lang="en-US" dirty="0"/>
              <a:t>each </a:t>
            </a:r>
            <a:r>
              <a:rPr lang="en-US" dirty="0" smtClean="0"/>
              <a:t>entity </a:t>
            </a:r>
            <a:r>
              <a:rPr lang="en-US" dirty="0"/>
              <a:t>has a plan </a:t>
            </a:r>
            <a:r>
              <a:rPr lang="en-US" dirty="0" smtClean="0"/>
              <a:t>to </a:t>
            </a:r>
            <a:r>
              <a:rPr lang="en-US" dirty="0"/>
              <a:t>reduce nitrate concentrations. </a:t>
            </a:r>
            <a:endParaRPr lang="en-US" dirty="0" smtClean="0"/>
          </a:p>
          <a:p>
            <a:endParaRPr lang="en-US" dirty="0"/>
          </a:p>
          <a:p>
            <a:pPr lvl="1"/>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33</a:t>
            </a:fld>
            <a:endParaRPr lang="en-US" dirty="0"/>
          </a:p>
        </p:txBody>
      </p:sp>
    </p:spTree>
    <p:extLst>
      <p:ext uri="{BB962C8B-B14F-4D97-AF65-F5344CB8AC3E}">
        <p14:creationId xmlns:p14="http://schemas.microsoft.com/office/powerpoint/2010/main" val="3357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629" y="0"/>
            <a:ext cx="7848600" cy="1143000"/>
          </a:xfrm>
        </p:spPr>
        <p:txBody>
          <a:bodyPr>
            <a:normAutofit/>
          </a:bodyPr>
          <a:lstStyle/>
          <a:p>
            <a:r>
              <a:rPr lang="en-US" dirty="0"/>
              <a:t>Wastewater </a:t>
            </a:r>
            <a:r>
              <a:rPr lang="en-US" dirty="0" smtClean="0"/>
              <a:t>Sufficiency</a:t>
            </a:r>
            <a:endParaRPr lang="en-US" dirty="0"/>
          </a:p>
        </p:txBody>
      </p:sp>
      <p:sp>
        <p:nvSpPr>
          <p:cNvPr id="3" name="Content Placeholder 2"/>
          <p:cNvSpPr>
            <a:spLocks noGrp="1"/>
          </p:cNvSpPr>
          <p:nvPr>
            <p:ph idx="1"/>
          </p:nvPr>
        </p:nvSpPr>
        <p:spPr>
          <a:xfrm>
            <a:off x="457200" y="1371600"/>
            <a:ext cx="8229600" cy="4754563"/>
          </a:xfrm>
        </p:spPr>
        <p:txBody>
          <a:bodyPr>
            <a:normAutofit/>
          </a:bodyPr>
          <a:lstStyle/>
          <a:p>
            <a:r>
              <a:rPr lang="en-US" dirty="0"/>
              <a:t>WWTF sufficiency:</a:t>
            </a:r>
          </a:p>
          <a:p>
            <a:pPr lvl="1"/>
            <a:r>
              <a:rPr lang="en-US" sz="2800" dirty="0" smtClean="0"/>
              <a:t>The largest WWTF source has </a:t>
            </a:r>
            <a:r>
              <a:rPr lang="en-US" sz="2800" dirty="0"/>
              <a:t>been </a:t>
            </a:r>
            <a:r>
              <a:rPr lang="en-US" sz="2800" dirty="0" smtClean="0"/>
              <a:t>addressed.</a:t>
            </a:r>
          </a:p>
          <a:p>
            <a:pPr lvl="1"/>
            <a:r>
              <a:rPr lang="en-US" sz="2800" dirty="0" smtClean="0"/>
              <a:t>New </a:t>
            </a:r>
            <a:r>
              <a:rPr lang="en-US" sz="2800" dirty="0"/>
              <a:t>treatment requirements </a:t>
            </a:r>
            <a:r>
              <a:rPr lang="en-US" sz="2800" dirty="0" smtClean="0"/>
              <a:t>PFA1:</a:t>
            </a:r>
          </a:p>
          <a:p>
            <a:pPr lvl="2"/>
            <a:r>
              <a:rPr lang="en-US" sz="2800" dirty="0" smtClean="0"/>
              <a:t>Existing facilities; and</a:t>
            </a:r>
          </a:p>
          <a:p>
            <a:pPr lvl="2"/>
            <a:r>
              <a:rPr lang="en-US" sz="2800" dirty="0" smtClean="0"/>
              <a:t>Future facilities. </a:t>
            </a:r>
          </a:p>
          <a:p>
            <a:pPr lvl="1"/>
            <a:r>
              <a:rPr lang="en-US" sz="2800" dirty="0"/>
              <a:t>Improvements to the sewer collection systems.</a:t>
            </a:r>
          </a:p>
          <a:p>
            <a:pPr marL="457200" lvl="1" indent="0">
              <a:buNone/>
            </a:pP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34</a:t>
            </a:fld>
            <a:endParaRPr lang="en-US" dirty="0"/>
          </a:p>
        </p:txBody>
      </p:sp>
    </p:spTree>
    <p:extLst>
      <p:ext uri="{BB962C8B-B14F-4D97-AF65-F5344CB8AC3E}">
        <p14:creationId xmlns:p14="http://schemas.microsoft.com/office/powerpoint/2010/main" val="652716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Sufficiency, continued</a:t>
            </a:r>
            <a:endParaRPr lang="en-US" dirty="0"/>
          </a:p>
        </p:txBody>
      </p:sp>
      <p:sp>
        <p:nvSpPr>
          <p:cNvPr id="3" name="Content Placeholder 2"/>
          <p:cNvSpPr>
            <a:spLocks noGrp="1"/>
          </p:cNvSpPr>
          <p:nvPr>
            <p:ph idx="1"/>
          </p:nvPr>
        </p:nvSpPr>
        <p:spPr>
          <a:xfrm>
            <a:off x="228600" y="1143000"/>
            <a:ext cx="8686800" cy="5349875"/>
          </a:xfrm>
        </p:spPr>
        <p:txBody>
          <a:bodyPr>
            <a:normAutofit/>
          </a:bodyPr>
          <a:lstStyle/>
          <a:p>
            <a:endParaRPr lang="en-US" dirty="0" smtClean="0"/>
          </a:p>
          <a:p>
            <a:r>
              <a:rPr lang="en-US" dirty="0" smtClean="0"/>
              <a:t>OSTDS sufficiency:</a:t>
            </a:r>
          </a:p>
          <a:p>
            <a:pPr lvl="1"/>
            <a:r>
              <a:rPr lang="en-US" dirty="0" smtClean="0"/>
              <a:t>Current </a:t>
            </a:r>
            <a:r>
              <a:rPr lang="en-US" dirty="0"/>
              <a:t>a</a:t>
            </a:r>
            <a:r>
              <a:rPr lang="en-US" dirty="0" smtClean="0"/>
              <a:t>dopted </a:t>
            </a:r>
            <a:r>
              <a:rPr lang="en-US" dirty="0"/>
              <a:t>and planned </a:t>
            </a:r>
            <a:r>
              <a:rPr lang="en-US" dirty="0" smtClean="0"/>
              <a:t>measures; and</a:t>
            </a:r>
          </a:p>
          <a:p>
            <a:pPr lvl="1"/>
            <a:r>
              <a:rPr lang="en-US" dirty="0" smtClean="0"/>
              <a:t>Future actions resulting </a:t>
            </a:r>
            <a:r>
              <a:rPr lang="en-US" dirty="0"/>
              <a:t>from the OSTDS </a:t>
            </a:r>
            <a:r>
              <a:rPr lang="en-US" dirty="0" smtClean="0"/>
              <a:t>Initiative. </a:t>
            </a:r>
          </a:p>
          <a:p>
            <a:pPr marL="457200" lvl="1" indent="0">
              <a:buNone/>
            </a:pPr>
            <a:endParaRPr lang="en-US" dirty="0"/>
          </a:p>
          <a:p>
            <a:r>
              <a:rPr lang="en-US" dirty="0" smtClean="0"/>
              <a:t>Residential fertilizer sufficiency:</a:t>
            </a:r>
          </a:p>
          <a:p>
            <a:pPr lvl="1"/>
            <a:r>
              <a:rPr lang="en-US" dirty="0"/>
              <a:t>S</a:t>
            </a:r>
            <a:r>
              <a:rPr lang="en-US" dirty="0" smtClean="0"/>
              <a:t>trategies </a:t>
            </a:r>
            <a:r>
              <a:rPr lang="en-US" dirty="0"/>
              <a:t>in place to reduce/remove fertilizer </a:t>
            </a:r>
            <a:r>
              <a:rPr lang="en-US" dirty="0" smtClean="0"/>
              <a:t>use</a:t>
            </a:r>
            <a:r>
              <a:rPr lang="en-US" dirty="0"/>
              <a:t>.</a:t>
            </a: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35</a:t>
            </a:fld>
            <a:endParaRPr lang="en-US" dirty="0"/>
          </a:p>
        </p:txBody>
      </p:sp>
    </p:spTree>
    <p:extLst>
      <p:ext uri="{BB962C8B-B14F-4D97-AF65-F5344CB8AC3E}">
        <p14:creationId xmlns:p14="http://schemas.microsoft.com/office/powerpoint/2010/main" val="2895258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Sufficiency, continued</a:t>
            </a:r>
            <a:endParaRPr lang="en-US" dirty="0"/>
          </a:p>
        </p:txBody>
      </p:sp>
      <p:sp>
        <p:nvSpPr>
          <p:cNvPr id="3" name="Content Placeholder 2"/>
          <p:cNvSpPr>
            <a:spLocks noGrp="1"/>
          </p:cNvSpPr>
          <p:nvPr>
            <p:ph idx="1"/>
          </p:nvPr>
        </p:nvSpPr>
        <p:spPr>
          <a:xfrm>
            <a:off x="457200" y="1143000"/>
            <a:ext cx="8229600" cy="5181600"/>
          </a:xfrm>
        </p:spPr>
        <p:txBody>
          <a:bodyPr>
            <a:normAutofit/>
          </a:bodyPr>
          <a:lstStyle/>
          <a:p>
            <a:r>
              <a:rPr lang="en-US" dirty="0" smtClean="0"/>
              <a:t>Agricultural fertilizer and livestock sufficiency:</a:t>
            </a:r>
          </a:p>
          <a:p>
            <a:pPr lvl="1"/>
            <a:r>
              <a:rPr lang="en-US" dirty="0" smtClean="0"/>
              <a:t>Agricultural fertilizer use has been reduced.</a:t>
            </a:r>
          </a:p>
          <a:p>
            <a:pPr lvl="1"/>
            <a:r>
              <a:rPr lang="en-US" dirty="0" smtClean="0"/>
              <a:t>All (100%) of growers are required to implement BMPs or monitor water quality.</a:t>
            </a:r>
          </a:p>
          <a:p>
            <a:pPr lvl="1"/>
            <a:r>
              <a:rPr lang="en-US" dirty="0" smtClean="0"/>
              <a:t>Florida Department of Agriculture and Consumer Services (FDACS):  </a:t>
            </a:r>
          </a:p>
          <a:p>
            <a:pPr lvl="2"/>
            <a:r>
              <a:rPr lang="en-US" dirty="0" smtClean="0"/>
              <a:t>Goal--Notices of intent for BMPs on 90% of the agricultural acres. </a:t>
            </a:r>
          </a:p>
          <a:p>
            <a:endParaRPr lang="en-US" dirty="0" smtClean="0"/>
          </a:p>
          <a:p>
            <a:r>
              <a:rPr lang="en-US" dirty="0" smtClean="0"/>
              <a:t>Stormwater sufficiency</a:t>
            </a:r>
            <a:endParaRPr lang="en-US" dirty="0"/>
          </a:p>
          <a:p>
            <a:pPr lvl="1"/>
            <a:r>
              <a:rPr lang="en-US" dirty="0" smtClean="0"/>
              <a:t>The completed and planned strategies will </a:t>
            </a:r>
            <a:r>
              <a:rPr lang="en-US" dirty="0"/>
              <a:t>sufficiently address stormwater nitrate </a:t>
            </a:r>
            <a:r>
              <a:rPr lang="en-US" dirty="0" smtClean="0"/>
              <a:t>loading.</a:t>
            </a:r>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36</a:t>
            </a:fld>
            <a:endParaRPr lang="en-US" dirty="0"/>
          </a:p>
        </p:txBody>
      </p:sp>
    </p:spTree>
    <p:extLst>
      <p:ext uri="{BB962C8B-B14F-4D97-AF65-F5344CB8AC3E}">
        <p14:creationId xmlns:p14="http://schemas.microsoft.com/office/powerpoint/2010/main" val="3488428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Sufficiency, continued</a:t>
            </a:r>
            <a:endParaRPr lang="en-US" dirty="0"/>
          </a:p>
        </p:txBody>
      </p:sp>
      <p:sp>
        <p:nvSpPr>
          <p:cNvPr id="3" name="Content Placeholder 2"/>
          <p:cNvSpPr>
            <a:spLocks noGrp="1"/>
          </p:cNvSpPr>
          <p:nvPr>
            <p:ph idx="1"/>
          </p:nvPr>
        </p:nvSpPr>
        <p:spPr/>
        <p:txBody>
          <a:bodyPr/>
          <a:lstStyle/>
          <a:p>
            <a:r>
              <a:rPr lang="en-US" dirty="0" smtClean="0"/>
              <a:t>Other strategies:</a:t>
            </a:r>
          </a:p>
          <a:p>
            <a:pPr lvl="1"/>
            <a:r>
              <a:rPr lang="en-US" sz="2800" dirty="0" smtClean="0"/>
              <a:t>The stakeholders also provided studies, protection measures, and source control efforts that will help improve water quality.</a:t>
            </a:r>
          </a:p>
          <a:p>
            <a:pPr lvl="1"/>
            <a:endParaRPr lang="en-US" dirty="0"/>
          </a:p>
          <a:p>
            <a:r>
              <a:rPr lang="en-US" dirty="0" smtClean="0"/>
              <a:t>The BMAP includes management strategies tables for each entity in the PFAs.</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dirty="0"/>
          </a:p>
        </p:txBody>
      </p:sp>
    </p:spTree>
    <p:extLst>
      <p:ext uri="{BB962C8B-B14F-4D97-AF65-F5344CB8AC3E}">
        <p14:creationId xmlns:p14="http://schemas.microsoft.com/office/powerpoint/2010/main" val="1270021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4000" dirty="0" smtClean="0">
                <a:solidFill>
                  <a:schemeClr val="accent3">
                    <a:lumMod val="50000"/>
                  </a:schemeClr>
                </a:solidFill>
              </a:rPr>
              <a:t>Chapter 5: Management Strategies Outside of the PFAs</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38</a:t>
            </a:fld>
            <a:endParaRPr lang="en-US" dirty="0"/>
          </a:p>
        </p:txBody>
      </p:sp>
    </p:spTree>
    <p:extLst>
      <p:ext uri="{BB962C8B-B14F-4D97-AF65-F5344CB8AC3E}">
        <p14:creationId xmlns:p14="http://schemas.microsoft.com/office/powerpoint/2010/main" val="11080240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Outside the PFAs</a:t>
            </a:r>
            <a:endParaRPr lang="en-US" dirty="0"/>
          </a:p>
        </p:txBody>
      </p:sp>
      <p:sp>
        <p:nvSpPr>
          <p:cNvPr id="3" name="Content Placeholder 2"/>
          <p:cNvSpPr>
            <a:spLocks noGrp="1"/>
          </p:cNvSpPr>
          <p:nvPr>
            <p:ph idx="1"/>
          </p:nvPr>
        </p:nvSpPr>
        <p:spPr>
          <a:xfrm>
            <a:off x="457200" y="1143000"/>
            <a:ext cx="8229600" cy="5349875"/>
          </a:xfrm>
        </p:spPr>
        <p:txBody>
          <a:bodyPr>
            <a:normAutofit/>
          </a:bodyPr>
          <a:lstStyle/>
          <a:p>
            <a:endParaRPr lang="en-US" dirty="0" smtClean="0"/>
          </a:p>
          <a:p>
            <a:endParaRPr lang="en-US" dirty="0"/>
          </a:p>
          <a:p>
            <a:endParaRPr lang="en-US" dirty="0" smtClean="0"/>
          </a:p>
          <a:p>
            <a:r>
              <a:rPr lang="en-US" dirty="0" smtClean="0"/>
              <a:t>The BMAP includes management strategies tables for each entity outside of the PFAs.</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39</a:t>
            </a:fld>
            <a:endParaRPr lang="en-US" dirty="0"/>
          </a:p>
        </p:txBody>
      </p:sp>
    </p:spTree>
    <p:extLst>
      <p:ext uri="{BB962C8B-B14F-4D97-AF65-F5344CB8AC3E}">
        <p14:creationId xmlns:p14="http://schemas.microsoft.com/office/powerpoint/2010/main" val="2727817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362200"/>
            <a:ext cx="8037513" cy="1881187"/>
          </a:xfrm>
        </p:spPr>
        <p:txBody>
          <a:bodyPr>
            <a:noAutofit/>
          </a:bodyPr>
          <a:lstStyle/>
          <a:p>
            <a:r>
              <a:rPr lang="en-US" sz="5400" dirty="0" smtClean="0">
                <a:solidFill>
                  <a:schemeClr val="tx1"/>
                </a:solidFill>
              </a:rPr>
              <a:t>Revisions to OSTDS Initiative</a:t>
            </a:r>
            <a:endParaRPr lang="en-US" sz="5400" dirty="0">
              <a:solidFill>
                <a:schemeClr val="tx1"/>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dirty="0"/>
          </a:p>
        </p:txBody>
      </p:sp>
    </p:spTree>
    <p:extLst>
      <p:ext uri="{BB962C8B-B14F-4D97-AF65-F5344CB8AC3E}">
        <p14:creationId xmlns:p14="http://schemas.microsoft.com/office/powerpoint/2010/main" val="502562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oAutofit/>
          </a:bodyPr>
          <a:lstStyle/>
          <a:p>
            <a:r>
              <a:rPr lang="en-US" sz="4000" dirty="0" smtClean="0">
                <a:solidFill>
                  <a:schemeClr val="accent3">
                    <a:lumMod val="50000"/>
                  </a:schemeClr>
                </a:solidFill>
              </a:rPr>
              <a:t>Chapter 6: Assessing Progress and Making Changes</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40</a:t>
            </a:fld>
            <a:endParaRPr lang="en-US" dirty="0"/>
          </a:p>
        </p:txBody>
      </p:sp>
    </p:spTree>
    <p:extLst>
      <p:ext uri="{BB962C8B-B14F-4D97-AF65-F5344CB8AC3E}">
        <p14:creationId xmlns:p14="http://schemas.microsoft.com/office/powerpoint/2010/main" val="4038682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 Implementation</a:t>
            </a:r>
            <a:endParaRPr lang="en-US" dirty="0"/>
          </a:p>
        </p:txBody>
      </p:sp>
      <p:sp>
        <p:nvSpPr>
          <p:cNvPr id="3" name="Content Placeholder 2"/>
          <p:cNvSpPr>
            <a:spLocks noGrp="1"/>
          </p:cNvSpPr>
          <p:nvPr>
            <p:ph idx="1"/>
          </p:nvPr>
        </p:nvSpPr>
        <p:spPr>
          <a:xfrm>
            <a:off x="457200" y="1371600"/>
            <a:ext cx="8229600" cy="5121275"/>
          </a:xfrm>
        </p:spPr>
        <p:txBody>
          <a:bodyPr>
            <a:normAutofit/>
          </a:bodyPr>
          <a:lstStyle/>
          <a:p>
            <a:endParaRPr lang="en-US" dirty="0" smtClean="0"/>
          </a:p>
          <a:p>
            <a:r>
              <a:rPr lang="en-US" dirty="0" smtClean="0"/>
              <a:t>The </a:t>
            </a:r>
            <a:r>
              <a:rPr lang="en-US" dirty="0"/>
              <a:t>monitoring data </a:t>
            </a:r>
            <a:r>
              <a:rPr lang="en-US" dirty="0" smtClean="0"/>
              <a:t>will be organized.</a:t>
            </a:r>
          </a:p>
          <a:p>
            <a:r>
              <a:rPr lang="en-US" dirty="0" smtClean="0"/>
              <a:t>Project implementation will be tracked.</a:t>
            </a:r>
            <a:endParaRPr lang="en-US" dirty="0"/>
          </a:p>
          <a:p>
            <a:r>
              <a:rPr lang="en-US" dirty="0" smtClean="0"/>
              <a:t>Annual </a:t>
            </a:r>
            <a:r>
              <a:rPr lang="en-US" dirty="0"/>
              <a:t>progress </a:t>
            </a:r>
            <a:r>
              <a:rPr lang="en-US" dirty="0" smtClean="0"/>
              <a:t>reports will be completed.</a:t>
            </a:r>
            <a:endParaRPr lang="en-US" dirty="0"/>
          </a:p>
          <a:p>
            <a:r>
              <a:rPr lang="en-US" dirty="0" smtClean="0"/>
              <a:t>The </a:t>
            </a:r>
            <a:r>
              <a:rPr lang="en-US" dirty="0"/>
              <a:t>stakeholders will meet at least annually to review progress and </a:t>
            </a:r>
            <a:r>
              <a:rPr lang="en-US" dirty="0" smtClean="0"/>
              <a:t>plan implementation.</a:t>
            </a:r>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41</a:t>
            </a:fld>
            <a:endParaRPr lang="en-US" dirty="0"/>
          </a:p>
        </p:txBody>
      </p:sp>
    </p:spTree>
    <p:extLst>
      <p:ext uri="{BB962C8B-B14F-4D97-AF65-F5344CB8AC3E}">
        <p14:creationId xmlns:p14="http://schemas.microsoft.com/office/powerpoint/2010/main" val="1574177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6504"/>
            <a:ext cx="7848600" cy="1143000"/>
          </a:xfrm>
        </p:spPr>
        <p:txBody>
          <a:bodyPr>
            <a:normAutofit fontScale="90000"/>
          </a:bodyPr>
          <a:lstStyle/>
          <a:p>
            <a:r>
              <a:rPr lang="en-US" dirty="0" smtClean="0"/>
              <a:t>Water Quality and Flow Monitoring</a:t>
            </a:r>
            <a:endParaRPr lang="en-US" dirty="0"/>
          </a:p>
        </p:txBody>
      </p:sp>
      <p:sp>
        <p:nvSpPr>
          <p:cNvPr id="3" name="Content Placeholder 2"/>
          <p:cNvSpPr>
            <a:spLocks noGrp="1"/>
          </p:cNvSpPr>
          <p:nvPr>
            <p:ph idx="1"/>
          </p:nvPr>
        </p:nvSpPr>
        <p:spPr>
          <a:xfrm>
            <a:off x="152400" y="1143000"/>
            <a:ext cx="8610600" cy="5349875"/>
          </a:xfrm>
        </p:spPr>
        <p:txBody>
          <a:bodyPr>
            <a:normAutofit/>
          </a:bodyPr>
          <a:lstStyle/>
          <a:p>
            <a:r>
              <a:rPr lang="en-US" dirty="0" smtClean="0"/>
              <a:t>Locations where water quality samples will be collected:</a:t>
            </a:r>
          </a:p>
          <a:p>
            <a:pPr lvl="1"/>
            <a:r>
              <a:rPr lang="en-US" dirty="0" smtClean="0"/>
              <a:t>The spring vent;</a:t>
            </a:r>
          </a:p>
          <a:p>
            <a:pPr lvl="1"/>
            <a:r>
              <a:rPr lang="en-US" dirty="0" smtClean="0"/>
              <a:t>Major conduits (B-, C-, D-, AD-, K-, and AK-tunnels);</a:t>
            </a:r>
          </a:p>
          <a:p>
            <a:pPr lvl="1"/>
            <a:r>
              <a:rPr lang="en-US" dirty="0" smtClean="0"/>
              <a:t>Recreation area boat dock; and</a:t>
            </a:r>
          </a:p>
          <a:p>
            <a:pPr lvl="1"/>
            <a:r>
              <a:rPr lang="en-US" dirty="0" smtClean="0"/>
              <a:t>The upper bridge.</a:t>
            </a:r>
          </a:p>
          <a:p>
            <a:endParaRPr lang="en-US" dirty="0"/>
          </a:p>
          <a:p>
            <a:r>
              <a:rPr lang="en-US" dirty="0" smtClean="0"/>
              <a:t>Flow data will also be collected at the major conduits and Spring Creek.</a:t>
            </a:r>
          </a:p>
          <a:p>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42</a:t>
            </a:fld>
            <a:endParaRPr lang="en-US" dirty="0"/>
          </a:p>
        </p:txBody>
      </p:sp>
    </p:spTree>
    <p:extLst>
      <p:ext uri="{BB962C8B-B14F-4D97-AF65-F5344CB8AC3E}">
        <p14:creationId xmlns:p14="http://schemas.microsoft.com/office/powerpoint/2010/main" val="19484194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Biological Monitoring</a:t>
            </a:r>
            <a:endParaRPr lang="en-US" dirty="0"/>
          </a:p>
        </p:txBody>
      </p:sp>
      <p:sp>
        <p:nvSpPr>
          <p:cNvPr id="3" name="Content Placeholder 2"/>
          <p:cNvSpPr>
            <a:spLocks noGrp="1"/>
          </p:cNvSpPr>
          <p:nvPr>
            <p:ph idx="1"/>
          </p:nvPr>
        </p:nvSpPr>
        <p:spPr/>
        <p:txBody>
          <a:bodyPr/>
          <a:lstStyle/>
          <a:p>
            <a:r>
              <a:rPr lang="en-US" dirty="0"/>
              <a:t>Biological data will be collected at two locations using:</a:t>
            </a:r>
          </a:p>
          <a:p>
            <a:pPr lvl="1"/>
            <a:r>
              <a:rPr lang="en-US" dirty="0"/>
              <a:t>Rapid </a:t>
            </a:r>
            <a:r>
              <a:rPr lang="en-US" dirty="0" err="1"/>
              <a:t>periphyton</a:t>
            </a:r>
            <a:r>
              <a:rPr lang="en-US" dirty="0"/>
              <a:t> survey (RPS).</a:t>
            </a:r>
          </a:p>
          <a:p>
            <a:pPr lvl="1"/>
            <a:r>
              <a:rPr lang="en-US" dirty="0"/>
              <a:t>Linear vegetation survey (LVS)</a:t>
            </a:r>
          </a:p>
          <a:p>
            <a:pPr lvl="1"/>
            <a:r>
              <a:rPr lang="en-US" dirty="0"/>
              <a:t>Stream condition index (SCI).</a:t>
            </a:r>
          </a:p>
          <a:p>
            <a:pPr lvl="1"/>
            <a:r>
              <a:rPr lang="en-US" dirty="0"/>
              <a:t>Habitat assessment (HA). </a:t>
            </a:r>
          </a:p>
          <a:p>
            <a:endParaRPr lang="en-US" dirty="0"/>
          </a:p>
          <a:p>
            <a:pPr marL="0" indent="0">
              <a:buNone/>
            </a:pPr>
            <a:endParaRPr lang="en-US" dirty="0"/>
          </a:p>
        </p:txBody>
      </p:sp>
      <p:sp>
        <p:nvSpPr>
          <p:cNvPr id="4" name="Date Placeholder 3"/>
          <p:cNvSpPr>
            <a:spLocks noGrp="1"/>
          </p:cNvSpPr>
          <p:nvPr>
            <p:ph type="dt" sz="half" idx="10"/>
          </p:nvPr>
        </p:nvSpPr>
        <p:spPr/>
        <p:txBody>
          <a:bodyPr/>
          <a:lstStyle/>
          <a:p>
            <a:r>
              <a:rPr lang="en-US"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43</a:t>
            </a:fld>
            <a:endParaRPr lang="en-US" dirty="0"/>
          </a:p>
        </p:txBody>
      </p:sp>
    </p:spTree>
    <p:extLst>
      <p:ext uri="{BB962C8B-B14F-4D97-AF65-F5344CB8AC3E}">
        <p14:creationId xmlns:p14="http://schemas.microsoft.com/office/powerpoint/2010/main" val="17121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08/21/2014</a:t>
            </a:r>
            <a:endParaRPr lang="en-US" dirty="0"/>
          </a:p>
        </p:txBody>
      </p:sp>
      <p:sp>
        <p:nvSpPr>
          <p:cNvPr id="3" name="Slide Number Placeholder 2"/>
          <p:cNvSpPr>
            <a:spLocks noGrp="1"/>
          </p:cNvSpPr>
          <p:nvPr>
            <p:ph type="sldNum" sz="quarter" idx="12"/>
          </p:nvPr>
        </p:nvSpPr>
        <p:spPr/>
        <p:txBody>
          <a:bodyPr/>
          <a:lstStyle/>
          <a:p>
            <a:fld id="{D9515C9C-B0D4-49C7-83C7-4BF66E55645D}" type="slidenum">
              <a:rPr lang="en-US" smtClean="0"/>
              <a:pPr/>
              <a:t>44</a:t>
            </a:fld>
            <a:endParaRPr lang="en-US" dirty="0"/>
          </a:p>
        </p:txBody>
      </p:sp>
      <p:pic>
        <p:nvPicPr>
          <p:cNvPr id="4" name="Picture 3" descr="MONITORING NETWORK FOR THE UPPER WAKULLA RIVER AND WAKULLA SPRINGS"/>
          <p:cNvPicPr/>
          <p:nvPr/>
        </p:nvPicPr>
        <p:blipFill>
          <a:blip r:embed="rId2" cstate="print">
            <a:extLst>
              <a:ext uri="{28A0092B-C50C-407E-A947-70E740481C1C}">
                <a14:useLocalDpi xmlns:a14="http://schemas.microsoft.com/office/drawing/2010/main" val="0"/>
              </a:ext>
            </a:extLst>
          </a:blip>
          <a:stretch>
            <a:fillRect/>
          </a:stretch>
        </p:blipFill>
        <p:spPr>
          <a:xfrm>
            <a:off x="1676400" y="0"/>
            <a:ext cx="5867400" cy="7010400"/>
          </a:xfrm>
          <a:prstGeom prst="rect">
            <a:avLst/>
          </a:prstGeom>
        </p:spPr>
      </p:pic>
    </p:spTree>
    <p:extLst>
      <p:ext uri="{BB962C8B-B14F-4D97-AF65-F5344CB8AC3E}">
        <p14:creationId xmlns:p14="http://schemas.microsoft.com/office/powerpoint/2010/main" val="716429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Studies</a:t>
            </a:r>
            <a:endParaRPr lang="en-US" dirty="0"/>
          </a:p>
        </p:txBody>
      </p:sp>
      <p:sp>
        <p:nvSpPr>
          <p:cNvPr id="3" name="Content Placeholder 2"/>
          <p:cNvSpPr>
            <a:spLocks noGrp="1"/>
          </p:cNvSpPr>
          <p:nvPr>
            <p:ph idx="1"/>
          </p:nvPr>
        </p:nvSpPr>
        <p:spPr>
          <a:xfrm>
            <a:off x="457200" y="1219200"/>
            <a:ext cx="8229600" cy="5105400"/>
          </a:xfrm>
        </p:spPr>
        <p:txBody>
          <a:bodyPr>
            <a:normAutofit/>
          </a:bodyPr>
          <a:lstStyle/>
          <a:p>
            <a:endParaRPr lang="en-US" dirty="0"/>
          </a:p>
          <a:p>
            <a:r>
              <a:rPr lang="en-US" dirty="0" smtClean="0"/>
              <a:t>The BMAP includes the list of research items generated during BMAP development.</a:t>
            </a:r>
          </a:p>
          <a:p>
            <a:pPr lvl="1"/>
            <a:endParaRPr lang="en-US" dirty="0"/>
          </a:p>
          <a:p>
            <a:endParaRPr lang="en-US" b="1" i="1"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45</a:t>
            </a:fld>
            <a:endParaRPr lang="en-US" dirty="0"/>
          </a:p>
        </p:txBody>
      </p:sp>
    </p:spTree>
    <p:extLst>
      <p:ext uri="{BB962C8B-B14F-4D97-AF65-F5344CB8AC3E}">
        <p14:creationId xmlns:p14="http://schemas.microsoft.com/office/powerpoint/2010/main" val="3192789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43200"/>
            <a:ext cx="8037513" cy="1500187"/>
          </a:xfrm>
        </p:spPr>
        <p:txBody>
          <a:bodyPr anchor="t">
            <a:noAutofit/>
          </a:bodyPr>
          <a:lstStyle/>
          <a:p>
            <a:r>
              <a:rPr lang="en-US" sz="4000" dirty="0" smtClean="0">
                <a:solidFill>
                  <a:schemeClr val="accent3">
                    <a:lumMod val="50000"/>
                  </a:schemeClr>
                </a:solidFill>
              </a:rPr>
              <a:t>Appendices</a:t>
            </a:r>
            <a:endParaRPr lang="en-US" sz="40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46</a:t>
            </a:fld>
            <a:endParaRPr lang="en-US" dirty="0"/>
          </a:p>
        </p:txBody>
      </p:sp>
    </p:spTree>
    <p:extLst>
      <p:ext uri="{BB962C8B-B14F-4D97-AF65-F5344CB8AC3E}">
        <p14:creationId xmlns:p14="http://schemas.microsoft.com/office/powerpoint/2010/main" val="939481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Appendices</a:t>
            </a:r>
            <a:endParaRPr lang="en-US" dirty="0"/>
          </a:p>
        </p:txBody>
      </p:sp>
      <p:sp>
        <p:nvSpPr>
          <p:cNvPr id="3" name="Content Placeholder 2"/>
          <p:cNvSpPr>
            <a:spLocks noGrp="1"/>
          </p:cNvSpPr>
          <p:nvPr>
            <p:ph idx="1"/>
          </p:nvPr>
        </p:nvSpPr>
        <p:spPr>
          <a:xfrm>
            <a:off x="152400" y="1143000"/>
            <a:ext cx="8991600" cy="5349875"/>
          </a:xfrm>
        </p:spPr>
        <p:txBody>
          <a:bodyPr>
            <a:normAutofit lnSpcReduction="10000"/>
          </a:bodyPr>
          <a:lstStyle/>
          <a:p>
            <a:r>
              <a:rPr lang="en-US" dirty="0"/>
              <a:t>Appendix A:  TMDL Basin Rotation </a:t>
            </a:r>
            <a:r>
              <a:rPr lang="en-US" dirty="0" smtClean="0"/>
              <a:t>Schedule.</a:t>
            </a:r>
          </a:p>
          <a:p>
            <a:endParaRPr lang="en-US" dirty="0"/>
          </a:p>
          <a:p>
            <a:r>
              <a:rPr lang="en-US" dirty="0" smtClean="0"/>
              <a:t>Appendix </a:t>
            </a:r>
            <a:r>
              <a:rPr lang="en-US" dirty="0"/>
              <a:t>B</a:t>
            </a:r>
            <a:r>
              <a:rPr lang="en-US" dirty="0" smtClean="0"/>
              <a:t>: </a:t>
            </a:r>
            <a:r>
              <a:rPr lang="en-US" dirty="0"/>
              <a:t>T</a:t>
            </a:r>
            <a:r>
              <a:rPr lang="en-US" dirty="0" smtClean="0"/>
              <a:t>he Upper Wakulla River TMDL.</a:t>
            </a:r>
          </a:p>
          <a:p>
            <a:endParaRPr lang="en-US" dirty="0" smtClean="0"/>
          </a:p>
          <a:p>
            <a:r>
              <a:rPr lang="en-US" dirty="0"/>
              <a:t>Appendix </a:t>
            </a:r>
            <a:r>
              <a:rPr lang="en-US" dirty="0" smtClean="0"/>
              <a:t>C: </a:t>
            </a:r>
            <a:r>
              <a:rPr lang="en-US" dirty="0"/>
              <a:t>City of Tallahassee </a:t>
            </a:r>
            <a:r>
              <a:rPr lang="en-US" dirty="0" err="1"/>
              <a:t>Stormwater</a:t>
            </a:r>
            <a:r>
              <a:rPr lang="en-US" dirty="0"/>
              <a:t> </a:t>
            </a:r>
            <a:r>
              <a:rPr lang="en-US" dirty="0" smtClean="0"/>
              <a:t>				Treatment </a:t>
            </a:r>
            <a:r>
              <a:rPr lang="en-US" dirty="0" smtClean="0"/>
              <a:t>Projects.</a:t>
            </a:r>
          </a:p>
          <a:p>
            <a:endParaRPr lang="en-US" dirty="0" smtClean="0"/>
          </a:p>
          <a:p>
            <a:r>
              <a:rPr lang="en-US" dirty="0"/>
              <a:t>Appendix D:  Potential Funding </a:t>
            </a:r>
            <a:r>
              <a:rPr lang="en-US" dirty="0" smtClean="0"/>
              <a:t>Sources.</a:t>
            </a:r>
          </a:p>
          <a:p>
            <a:endParaRPr lang="en-US" dirty="0"/>
          </a:p>
          <a:p>
            <a:r>
              <a:rPr lang="en-US" dirty="0" smtClean="0"/>
              <a:t>Appendix E:  </a:t>
            </a:r>
            <a:r>
              <a:rPr lang="en-US" dirty="0"/>
              <a:t>Bibliography of Key References and </a:t>
            </a:r>
            <a:r>
              <a:rPr lang="en-US" dirty="0" smtClean="0"/>
              <a:t>			Websites</a:t>
            </a:r>
            <a:r>
              <a:rPr lang="en-US" dirty="0" smtClean="0"/>
              <a:t>.</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47</a:t>
            </a:fld>
            <a:endParaRPr lang="en-US" dirty="0"/>
          </a:p>
        </p:txBody>
      </p:sp>
    </p:spTree>
    <p:extLst>
      <p:ext uri="{BB962C8B-B14F-4D97-AF65-F5344CB8AC3E}">
        <p14:creationId xmlns:p14="http://schemas.microsoft.com/office/powerpoint/2010/main" val="15205213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fontScale="90000"/>
          </a:bodyPr>
          <a:lstStyle/>
          <a:p>
            <a:r>
              <a:rPr lang="en-US" dirty="0" smtClean="0"/>
              <a:t>Comments and Questions on the BMAP</a:t>
            </a:r>
            <a:endParaRPr lang="en-US" dirty="0"/>
          </a:p>
        </p:txBody>
      </p:sp>
      <p:sp>
        <p:nvSpPr>
          <p:cNvPr id="3" name="Date Placeholder 2"/>
          <p:cNvSpPr>
            <a:spLocks noGrp="1"/>
          </p:cNvSpPr>
          <p:nvPr>
            <p:ph type="dt" sz="half" idx="10"/>
          </p:nvPr>
        </p:nvSpPr>
        <p:spPr/>
        <p:txBody>
          <a:bodyPr/>
          <a:lstStyle/>
          <a:p>
            <a:r>
              <a:rPr lang="en-US" dirty="0" smtClean="0"/>
              <a:t>08/21/2014</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48</a:t>
            </a:fld>
            <a:endParaRPr lang="en-US" dirty="0"/>
          </a:p>
        </p:txBody>
      </p:sp>
      <p:pic>
        <p:nvPicPr>
          <p:cNvPr id="5" name="Picture 2" descr="Question mark graphic"/>
          <p:cNvPicPr>
            <a:picLocks noChangeAspect="1" noChangeArrowheads="1"/>
          </p:cNvPicPr>
          <p:nvPr/>
        </p:nvPicPr>
        <p:blipFill>
          <a:blip r:embed="rId2" cstate="print"/>
          <a:srcRect/>
          <a:stretch>
            <a:fillRect/>
          </a:stretch>
        </p:blipFill>
        <p:spPr bwMode="auto">
          <a:xfrm>
            <a:off x="3048000" y="1905000"/>
            <a:ext cx="3352799" cy="3352799"/>
          </a:xfrm>
          <a:prstGeom prst="rect">
            <a:avLst/>
          </a:prstGeom>
          <a:noFill/>
        </p:spPr>
      </p:pic>
    </p:spTree>
    <p:extLst>
      <p:ext uri="{BB962C8B-B14F-4D97-AF65-F5344CB8AC3E}">
        <p14:creationId xmlns:p14="http://schemas.microsoft.com/office/powerpoint/2010/main" val="2000638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19413"/>
            <a:ext cx="7772400" cy="1500187"/>
          </a:xfrm>
        </p:spPr>
        <p:txBody>
          <a:bodyPr anchor="t">
            <a:normAutofit/>
          </a:bodyPr>
          <a:lstStyle/>
          <a:p>
            <a:r>
              <a:rPr lang="en-US" sz="5400" dirty="0" smtClean="0">
                <a:solidFill>
                  <a:schemeClr val="accent3">
                    <a:lumMod val="50000"/>
                  </a:schemeClr>
                </a:solidFill>
              </a:rPr>
              <a:t>BMAP Review Schedule</a:t>
            </a:r>
            <a:endParaRPr lang="en-US" sz="5400" dirty="0">
              <a:solidFill>
                <a:schemeClr val="accent3">
                  <a:lumMod val="50000"/>
                </a:schemeClr>
              </a:solidFill>
            </a:endParaRPr>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49</a:t>
            </a:fld>
            <a:endParaRPr lang="en-US" dirty="0"/>
          </a:p>
        </p:txBody>
      </p:sp>
    </p:spTree>
    <p:extLst>
      <p:ext uri="{BB962C8B-B14F-4D97-AF65-F5344CB8AC3E}">
        <p14:creationId xmlns:p14="http://schemas.microsoft.com/office/powerpoint/2010/main" val="221359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848600" cy="930275"/>
          </a:xfrm>
        </p:spPr>
        <p:txBody>
          <a:bodyPr>
            <a:normAutofit fontScale="90000"/>
          </a:bodyPr>
          <a:lstStyle/>
          <a:p>
            <a:r>
              <a:rPr lang="en-US" dirty="0"/>
              <a:t>On-Site Treatment and Disposal Systems (OSTDS) Initiative</a:t>
            </a:r>
            <a:endParaRPr lang="en-US" dirty="0"/>
          </a:p>
        </p:txBody>
      </p:sp>
      <p:sp>
        <p:nvSpPr>
          <p:cNvPr id="3" name="Content Placeholder 2"/>
          <p:cNvSpPr>
            <a:spLocks noGrp="1"/>
          </p:cNvSpPr>
          <p:nvPr>
            <p:ph idx="1"/>
          </p:nvPr>
        </p:nvSpPr>
        <p:spPr>
          <a:xfrm>
            <a:off x="457200" y="1295400"/>
            <a:ext cx="8229600" cy="5197475"/>
          </a:xfrm>
        </p:spPr>
        <p:txBody>
          <a:bodyPr>
            <a:normAutofit/>
          </a:bodyPr>
          <a:lstStyle/>
          <a:p>
            <a:r>
              <a:rPr lang="en-US" dirty="0" smtClean="0"/>
              <a:t>Within 3 months of BMAP adoption:</a:t>
            </a:r>
          </a:p>
          <a:p>
            <a:pPr marL="0" indent="0">
              <a:buNone/>
            </a:pPr>
            <a:endParaRPr lang="en-US" dirty="0" smtClean="0"/>
          </a:p>
          <a:p>
            <a:pPr lvl="1"/>
            <a:r>
              <a:rPr lang="en-US" dirty="0" smtClean="0"/>
              <a:t>Technical </a:t>
            </a:r>
            <a:r>
              <a:rPr lang="en-US" dirty="0" smtClean="0"/>
              <a:t>meetings will be </a:t>
            </a:r>
            <a:r>
              <a:rPr lang="en-US" dirty="0" smtClean="0"/>
              <a:t>initiated;</a:t>
            </a:r>
            <a:endParaRPr lang="en-US" dirty="0" smtClean="0"/>
          </a:p>
          <a:p>
            <a:endParaRPr lang="en-US" dirty="0"/>
          </a:p>
          <a:p>
            <a:pPr lvl="1"/>
            <a:r>
              <a:rPr lang="en-US" dirty="0" smtClean="0"/>
              <a:t>Purpose to  </a:t>
            </a:r>
            <a:r>
              <a:rPr lang="en-US" dirty="0"/>
              <a:t>i</a:t>
            </a:r>
            <a:r>
              <a:rPr lang="en-US" dirty="0" smtClean="0"/>
              <a:t>dentify</a:t>
            </a:r>
            <a:r>
              <a:rPr lang="en-US" dirty="0"/>
              <a:t>, schedule, and implement </a:t>
            </a:r>
            <a:r>
              <a:rPr lang="en-US" dirty="0" smtClean="0"/>
              <a:t>OSTDS management strategies.</a:t>
            </a:r>
          </a:p>
          <a:p>
            <a:endParaRPr lang="en-US" dirty="0" smtClean="0"/>
          </a:p>
          <a:p>
            <a:pPr lvl="1"/>
            <a:r>
              <a:rPr lang="en-US" dirty="0" smtClean="0"/>
              <a:t>Prioritize </a:t>
            </a:r>
            <a:r>
              <a:rPr lang="en-US" dirty="0"/>
              <a:t>areas where septic tanks pose the greatest </a:t>
            </a:r>
            <a:r>
              <a:rPr lang="en-US" dirty="0" smtClean="0"/>
              <a:t>risk to water quality.  </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dirty="0"/>
          </a:p>
        </p:txBody>
      </p:sp>
    </p:spTree>
    <p:extLst>
      <p:ext uri="{BB962C8B-B14F-4D97-AF65-F5344CB8AC3E}">
        <p14:creationId xmlns:p14="http://schemas.microsoft.com/office/powerpoint/2010/main" val="493999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BMAP Review Process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79563477"/>
              </p:ext>
            </p:extLst>
          </p:nvPr>
        </p:nvGraphicFramePr>
        <p:xfrm>
          <a:off x="152400" y="1143000"/>
          <a:ext cx="8858377" cy="2333752"/>
        </p:xfrm>
        <a:graphic>
          <a:graphicData uri="http://schemas.openxmlformats.org/drawingml/2006/table">
            <a:tbl>
              <a:tblPr firstRow="1" bandRow="1">
                <a:tableStyleId>{5C22544A-7EE6-4342-B048-85BDC9FD1C3A}</a:tableStyleId>
              </a:tblPr>
              <a:tblGrid>
                <a:gridCol w="3886200"/>
                <a:gridCol w="2876677"/>
                <a:gridCol w="2095500"/>
              </a:tblGrid>
              <a:tr h="370840">
                <a:tc>
                  <a:txBody>
                    <a:bodyPr/>
                    <a:lstStyle/>
                    <a:p>
                      <a:pPr algn="ctr"/>
                      <a:r>
                        <a:rPr lang="en-US" sz="1600" dirty="0" smtClean="0">
                          <a:latin typeface="Arial" pitchFamily="34" charset="0"/>
                          <a:cs typeface="Arial" pitchFamily="34" charset="0"/>
                        </a:rPr>
                        <a:t>Action</a:t>
                      </a:r>
                      <a:endParaRPr lang="en-US" sz="1600" dirty="0">
                        <a:latin typeface="Arial" pitchFamily="34" charset="0"/>
                        <a:cs typeface="Arial" pitchFamily="34" charset="0"/>
                      </a:endParaRPr>
                    </a:p>
                  </a:txBody>
                  <a:tcPr anchor="b"/>
                </a:tc>
                <a:tc>
                  <a:txBody>
                    <a:bodyPr/>
                    <a:lstStyle/>
                    <a:p>
                      <a:pPr algn="ctr"/>
                      <a:r>
                        <a:rPr lang="en-US" sz="1600" dirty="0" smtClean="0">
                          <a:latin typeface="Arial" pitchFamily="34" charset="0"/>
                          <a:cs typeface="Arial" pitchFamily="34" charset="0"/>
                        </a:rPr>
                        <a:t>Involved Parties</a:t>
                      </a:r>
                      <a:endParaRPr lang="en-US" sz="1600" dirty="0">
                        <a:latin typeface="Arial" pitchFamily="34" charset="0"/>
                        <a:cs typeface="Arial" pitchFamily="34" charset="0"/>
                      </a:endParaRPr>
                    </a:p>
                  </a:txBody>
                  <a:tcPr anchor="b"/>
                </a:tc>
                <a:tc>
                  <a:txBody>
                    <a:bodyPr/>
                    <a:lstStyle/>
                    <a:p>
                      <a:pPr algn="ctr"/>
                      <a:r>
                        <a:rPr lang="en-US" sz="1600" dirty="0" smtClean="0">
                          <a:latin typeface="Arial" pitchFamily="34" charset="0"/>
                          <a:cs typeface="Arial" pitchFamily="34" charset="0"/>
                        </a:rPr>
                        <a:t>Date</a:t>
                      </a:r>
                      <a:endParaRPr lang="en-US" sz="1600" dirty="0">
                        <a:latin typeface="Arial" pitchFamily="34" charset="0"/>
                        <a:cs typeface="Arial" pitchFamily="34" charset="0"/>
                      </a:endParaRPr>
                    </a:p>
                  </a:txBody>
                  <a:tcPr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Revised Draft BMAP </a:t>
                      </a:r>
                      <a:r>
                        <a:rPr lang="en-US" sz="1600" dirty="0" smtClean="0">
                          <a:latin typeface="Arial" pitchFamily="34" charset="0"/>
                          <a:ea typeface="Calibri"/>
                          <a:cs typeface="Arial" pitchFamily="34" charset="0"/>
                        </a:rPr>
                        <a:t>for stakeholder and public </a:t>
                      </a:r>
                      <a:r>
                        <a:rPr lang="en-US" sz="1600" dirty="0">
                          <a:latin typeface="Arial" pitchFamily="34" charset="0"/>
                          <a:ea typeface="Calibri"/>
                          <a:cs typeface="Arial" pitchFamily="34" charset="0"/>
                        </a:rPr>
                        <a:t>review</a:t>
                      </a:r>
                    </a:p>
                  </a:txBody>
                  <a:tcPr marL="68580" marR="68580" marT="0" marB="0" anchor="b"/>
                </a:tc>
                <a:tc>
                  <a:txBody>
                    <a:bodyPr/>
                    <a:lstStyle/>
                    <a:p>
                      <a:pPr marL="0" marR="0">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Department</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6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Sent</a:t>
                      </a:r>
                      <a:r>
                        <a:rPr lang="en-US" sz="16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 </a:t>
                      </a:r>
                      <a:r>
                        <a:rPr lang="en-US" sz="16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August 14, 2014</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dirty="0" smtClean="0">
                          <a:latin typeface="Arial" pitchFamily="34" charset="0"/>
                          <a:ea typeface="Calibri"/>
                          <a:cs typeface="Arial" pitchFamily="34" charset="0"/>
                        </a:rPr>
                        <a:t>Public workshop on the </a:t>
                      </a:r>
                      <a:r>
                        <a:rPr lang="en-US" sz="1600" baseline="0" dirty="0" smtClean="0">
                          <a:latin typeface="Arial" pitchFamily="34" charset="0"/>
                          <a:ea typeface="Calibri"/>
                          <a:cs typeface="Arial" pitchFamily="34" charset="0"/>
                        </a:rPr>
                        <a:t>BMAP</a:t>
                      </a:r>
                      <a:endParaRPr lang="en-US" sz="1600" dirty="0">
                        <a:latin typeface="Arial" pitchFamily="34" charset="0"/>
                        <a:ea typeface="Calibri"/>
                        <a:cs typeface="Arial" pitchFamily="34" charset="0"/>
                      </a:endParaRPr>
                    </a:p>
                  </a:txBody>
                  <a:tcPr marL="68580" marR="68580" marT="0" marB="0" anchor="b"/>
                </a:tc>
                <a:tc>
                  <a:txBody>
                    <a:bodyPr/>
                    <a:lstStyle/>
                    <a:p>
                      <a:pPr marL="0" marR="0">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Department and </a:t>
                      </a:r>
                      <a:r>
                        <a:rPr lang="en-US" sz="1600" dirty="0" smtClean="0">
                          <a:effectLst/>
                          <a:latin typeface="Arial" panose="020B0604020202020204" pitchFamily="34" charset="0"/>
                          <a:ea typeface="Calibri" panose="020F0502020204030204" pitchFamily="34" charset="0"/>
                          <a:cs typeface="Arial" panose="020B0604020202020204" pitchFamily="34" charset="0"/>
                        </a:rPr>
                        <a:t>Public</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Today –</a:t>
                      </a:r>
                      <a:r>
                        <a:rPr lang="en-US" sz="1600" baseline="0" dirty="0" smtClean="0">
                          <a:effectLst/>
                          <a:latin typeface="Arial" panose="020B0604020202020204" pitchFamily="34" charset="0"/>
                          <a:ea typeface="Calibri" panose="020F0502020204030204" pitchFamily="34" charset="0"/>
                          <a:cs typeface="Arial" panose="020B0604020202020204" pitchFamily="34" charset="0"/>
                        </a:rPr>
                        <a:t> </a:t>
                      </a:r>
                      <a:r>
                        <a:rPr lang="en-US" sz="1600" dirty="0" smtClean="0">
                          <a:effectLst/>
                          <a:latin typeface="Arial" panose="020B0604020202020204" pitchFamily="34" charset="0"/>
                          <a:ea typeface="Calibri" panose="020F0502020204030204" pitchFamily="34" charset="0"/>
                          <a:cs typeface="Arial" panose="020B0604020202020204" pitchFamily="34" charset="0"/>
                        </a:rPr>
                        <a:t>August 21,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b="1" i="1" dirty="0">
                          <a:latin typeface="Arial" pitchFamily="34" charset="0"/>
                          <a:ea typeface="Calibri"/>
                          <a:cs typeface="Arial" pitchFamily="34" charset="0"/>
                        </a:rPr>
                        <a:t>Public comment period closes (30 </a:t>
                      </a:r>
                      <a:r>
                        <a:rPr lang="en-US" sz="1600" b="1" i="1" dirty="0" smtClean="0">
                          <a:latin typeface="Arial" pitchFamily="34" charset="0"/>
                          <a:ea typeface="Calibri"/>
                          <a:cs typeface="Arial" pitchFamily="34" charset="0"/>
                        </a:rPr>
                        <a:t>days from BMAP sent to stakeholders and public)</a:t>
                      </a:r>
                      <a:endParaRPr lang="en-US" sz="1600" b="1" i="1" dirty="0">
                        <a:latin typeface="Arial" pitchFamily="34" charset="0"/>
                        <a:ea typeface="Calibri"/>
                        <a:cs typeface="Arial" pitchFamily="34" charset="0"/>
                      </a:endParaRPr>
                    </a:p>
                  </a:txBody>
                  <a:tcPr marL="68580" marR="68580" marT="0" marB="0" anchor="b"/>
                </a:tc>
                <a:tc>
                  <a:txBody>
                    <a:bodyPr/>
                    <a:lstStyle/>
                    <a:p>
                      <a:pPr marL="0" marR="0">
                        <a:lnSpc>
                          <a:spcPct val="115000"/>
                        </a:lnSpc>
                        <a:spcBef>
                          <a:spcPts val="0"/>
                        </a:spcBef>
                        <a:spcAft>
                          <a:spcPts val="0"/>
                        </a:spcAft>
                      </a:pPr>
                      <a:r>
                        <a:rPr lang="en-US" sz="1600" b="1" i="1" dirty="0">
                          <a:effectLst/>
                          <a:latin typeface="Arial" panose="020B0604020202020204" pitchFamily="34" charset="0"/>
                          <a:ea typeface="Calibri" panose="020F0502020204030204" pitchFamily="34" charset="0"/>
                          <a:cs typeface="Arial" panose="020B0604020202020204" pitchFamily="34" charset="0"/>
                        </a:rPr>
                        <a:t>Department</a:t>
                      </a:r>
                      <a:endParaRPr lang="en-US" sz="1400" b="1" i="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6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September 15, 2014</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50</a:t>
            </a:fld>
            <a:endParaRPr lang="en-US" dirty="0"/>
          </a:p>
        </p:txBody>
      </p:sp>
      <p:sp>
        <p:nvSpPr>
          <p:cNvPr id="6" name="Date Placeholder 3"/>
          <p:cNvSpPr>
            <a:spLocks noGrp="1"/>
          </p:cNvSpPr>
          <p:nvPr>
            <p:ph type="dt" sz="half" idx="10"/>
          </p:nvPr>
        </p:nvSpPr>
        <p:spPr>
          <a:xfrm>
            <a:off x="457200" y="6492875"/>
            <a:ext cx="2133600" cy="365125"/>
          </a:xfrm>
        </p:spPr>
        <p:txBody>
          <a:bodyPr/>
          <a:lstStyle/>
          <a:p>
            <a:r>
              <a:rPr lang="en-US" dirty="0" smtClean="0"/>
              <a:t>08/21/2014</a:t>
            </a:r>
            <a:endParaRPr lang="en-US" dirty="0"/>
          </a:p>
        </p:txBody>
      </p:sp>
      <p:graphicFrame>
        <p:nvGraphicFramePr>
          <p:cNvPr id="8" name="Content Placeholder 5"/>
          <p:cNvGraphicFramePr>
            <a:graphicFrameLocks/>
          </p:cNvGraphicFramePr>
          <p:nvPr>
            <p:extLst>
              <p:ext uri="{D42A27DB-BD31-4B8C-83A1-F6EECF244321}">
                <p14:modId xmlns:p14="http://schemas.microsoft.com/office/powerpoint/2010/main" val="2963824849"/>
              </p:ext>
            </p:extLst>
          </p:nvPr>
        </p:nvGraphicFramePr>
        <p:xfrm>
          <a:off x="228600" y="3581400"/>
          <a:ext cx="8576259" cy="2785872"/>
        </p:xfrm>
        <a:graphic>
          <a:graphicData uri="http://schemas.openxmlformats.org/drawingml/2006/table">
            <a:tbl>
              <a:tblPr firstRow="1" bandRow="1">
                <a:tableStyleId>{5C22544A-7EE6-4342-B048-85BDC9FD1C3A}</a:tableStyleId>
              </a:tblPr>
              <a:tblGrid>
                <a:gridCol w="6407099"/>
                <a:gridCol w="2169160"/>
              </a:tblGrid>
              <a:tr h="370840">
                <a:tc>
                  <a:txBody>
                    <a:bodyPr/>
                    <a:lstStyle/>
                    <a:p>
                      <a:pPr algn="ctr"/>
                      <a:r>
                        <a:rPr lang="en-US" sz="1600" dirty="0" smtClean="0">
                          <a:latin typeface="Arial" pitchFamily="34" charset="0"/>
                          <a:cs typeface="Arial" pitchFamily="34" charset="0"/>
                        </a:rPr>
                        <a:t>Action</a:t>
                      </a:r>
                      <a:endParaRPr lang="en-US" sz="1600" dirty="0">
                        <a:latin typeface="Arial" pitchFamily="34" charset="0"/>
                        <a:cs typeface="Arial" pitchFamily="34" charset="0"/>
                      </a:endParaRPr>
                    </a:p>
                  </a:txBody>
                  <a:tcPr anchor="b"/>
                </a:tc>
                <a:tc>
                  <a:txBody>
                    <a:bodyPr/>
                    <a:lstStyle/>
                    <a:p>
                      <a:pPr algn="ctr"/>
                      <a:r>
                        <a:rPr lang="en-US" sz="1600" dirty="0" smtClean="0">
                          <a:latin typeface="Arial" pitchFamily="34" charset="0"/>
                          <a:cs typeface="Arial" pitchFamily="34" charset="0"/>
                        </a:rPr>
                        <a:t>Date</a:t>
                      </a:r>
                      <a:endParaRPr lang="en-US" sz="1600" dirty="0">
                        <a:latin typeface="Arial" pitchFamily="34" charset="0"/>
                        <a:cs typeface="Arial" pitchFamily="34" charset="0"/>
                      </a:endParaRPr>
                    </a:p>
                  </a:txBody>
                  <a:tcPr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Brief </a:t>
                      </a:r>
                      <a:r>
                        <a:rPr lang="en-US" sz="1600" dirty="0" smtClean="0">
                          <a:latin typeface="Arial" pitchFamily="34" charset="0"/>
                          <a:ea typeface="Calibri"/>
                          <a:cs typeface="Arial" pitchFamily="34" charset="0"/>
                        </a:rPr>
                        <a:t>Department management </a:t>
                      </a:r>
                      <a:r>
                        <a:rPr lang="en-US" sz="1600" dirty="0">
                          <a:latin typeface="Arial" pitchFamily="34" charset="0"/>
                          <a:ea typeface="Calibri"/>
                          <a:cs typeface="Arial" pitchFamily="34" charset="0"/>
                        </a:rPr>
                        <a:t>on BMAP</a:t>
                      </a: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Early-October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Brief </a:t>
                      </a:r>
                      <a:r>
                        <a:rPr lang="en-US" sz="1600" dirty="0" smtClean="0">
                          <a:latin typeface="Arial" pitchFamily="34" charset="0"/>
                          <a:ea typeface="Calibri"/>
                          <a:cs typeface="Arial" pitchFamily="34" charset="0"/>
                        </a:rPr>
                        <a:t>Department Deputy </a:t>
                      </a:r>
                      <a:r>
                        <a:rPr lang="en-US" sz="1600" dirty="0">
                          <a:latin typeface="Arial" pitchFamily="34" charset="0"/>
                          <a:ea typeface="Calibri"/>
                          <a:cs typeface="Arial" pitchFamily="34" charset="0"/>
                        </a:rPr>
                        <a:t>Secretary on BMAP</a:t>
                      </a: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Mid-October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Brief </a:t>
                      </a:r>
                      <a:r>
                        <a:rPr lang="en-US" sz="1600" dirty="0" smtClean="0">
                          <a:latin typeface="Arial" pitchFamily="34" charset="0"/>
                          <a:ea typeface="Calibri"/>
                          <a:cs typeface="Arial" pitchFamily="34" charset="0"/>
                        </a:rPr>
                        <a:t>Department </a:t>
                      </a:r>
                      <a:r>
                        <a:rPr lang="en-US" sz="1600" dirty="0">
                          <a:latin typeface="Arial" pitchFamily="34" charset="0"/>
                          <a:ea typeface="Calibri"/>
                          <a:cs typeface="Arial" pitchFamily="34" charset="0"/>
                        </a:rPr>
                        <a:t>Secretary on BMAP and obtain Secretarial approval</a:t>
                      </a: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Mid-October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Notify interested parties and place </a:t>
                      </a:r>
                      <a:r>
                        <a:rPr lang="en-US" sz="1600" dirty="0" smtClean="0">
                          <a:latin typeface="Arial" pitchFamily="34" charset="0"/>
                          <a:ea typeface="Calibri"/>
                          <a:cs typeface="Arial" pitchFamily="34" charset="0"/>
                        </a:rPr>
                        <a:t>Florida Administrative Register (FAR) </a:t>
                      </a:r>
                      <a:r>
                        <a:rPr lang="en-US" sz="1600" dirty="0">
                          <a:latin typeface="Arial" pitchFamily="34" charset="0"/>
                          <a:ea typeface="Calibri"/>
                          <a:cs typeface="Arial" pitchFamily="34" charset="0"/>
                        </a:rPr>
                        <a:t>notice</a:t>
                      </a: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Mid-October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End of challenge period (21-days after notice)</a:t>
                      </a: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Mid</a:t>
                      </a:r>
                      <a:r>
                        <a:rPr lang="en-US" sz="1600" baseline="0" dirty="0" smtClean="0">
                          <a:effectLst/>
                          <a:latin typeface="Arial" panose="020B0604020202020204" pitchFamily="34" charset="0"/>
                          <a:ea typeface="Calibri" panose="020F0502020204030204" pitchFamily="34" charset="0"/>
                          <a:cs typeface="Arial" panose="020B0604020202020204" pitchFamily="34" charset="0"/>
                        </a:rPr>
                        <a:t>-November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70840">
                <a:tc>
                  <a:txBody>
                    <a:bodyPr/>
                    <a:lstStyle/>
                    <a:p>
                      <a:pPr marL="0" marR="0">
                        <a:lnSpc>
                          <a:spcPct val="115000"/>
                        </a:lnSpc>
                        <a:spcBef>
                          <a:spcPts val="0"/>
                        </a:spcBef>
                        <a:spcAft>
                          <a:spcPts val="0"/>
                        </a:spcAft>
                      </a:pPr>
                      <a:r>
                        <a:rPr lang="en-US" sz="1600" dirty="0">
                          <a:latin typeface="Arial" pitchFamily="34" charset="0"/>
                          <a:ea typeface="Calibri"/>
                          <a:cs typeface="Arial" pitchFamily="34" charset="0"/>
                        </a:rPr>
                        <a:t>BMAP adopted and enforceable (if there are no challenges)</a:t>
                      </a:r>
                    </a:p>
                  </a:txBody>
                  <a:tcPr marL="68580" marR="68580" marT="0" marB="0" anchor="b"/>
                </a:tc>
                <a:tc>
                  <a:txBody>
                    <a:bodyPr/>
                    <a:lstStyle/>
                    <a:p>
                      <a:pPr marL="0" marR="0">
                        <a:lnSpc>
                          <a:spcPct val="115000"/>
                        </a:lnSpc>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Mid-November 2014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3145194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fontScale="90000"/>
          </a:bodyPr>
          <a:lstStyle/>
          <a:p>
            <a:r>
              <a:rPr lang="en-US" dirty="0" smtClean="0"/>
              <a:t>Questions on the Review Schedule</a:t>
            </a:r>
            <a:endParaRPr lang="en-US" dirty="0"/>
          </a:p>
        </p:txBody>
      </p:sp>
      <p:sp>
        <p:nvSpPr>
          <p:cNvPr id="3" name="Date Placeholder 2"/>
          <p:cNvSpPr>
            <a:spLocks noGrp="1"/>
          </p:cNvSpPr>
          <p:nvPr>
            <p:ph type="dt" sz="half" idx="10"/>
          </p:nvPr>
        </p:nvSpPr>
        <p:spPr/>
        <p:txBody>
          <a:bodyPr/>
          <a:lstStyle/>
          <a:p>
            <a:r>
              <a:rPr lang="en-US" dirty="0" smtClean="0"/>
              <a:t>08/21/2014</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51</a:t>
            </a:fld>
            <a:endParaRPr lang="en-US" dirty="0"/>
          </a:p>
        </p:txBody>
      </p:sp>
      <p:pic>
        <p:nvPicPr>
          <p:cNvPr id="5" name="Picture 2" descr="Question mark graphic"/>
          <p:cNvPicPr>
            <a:picLocks noChangeAspect="1" noChangeArrowheads="1"/>
          </p:cNvPicPr>
          <p:nvPr/>
        </p:nvPicPr>
        <p:blipFill>
          <a:blip r:embed="rId2" cstate="print"/>
          <a:srcRect/>
          <a:stretch>
            <a:fillRect/>
          </a:stretch>
        </p:blipFill>
        <p:spPr bwMode="auto">
          <a:xfrm>
            <a:off x="3048000" y="1905000"/>
            <a:ext cx="3352799" cy="3352799"/>
          </a:xfrm>
          <a:prstGeom prst="rect">
            <a:avLst/>
          </a:prstGeom>
          <a:noFill/>
        </p:spPr>
      </p:pic>
    </p:spTree>
    <p:extLst>
      <p:ext uri="{BB962C8B-B14F-4D97-AF65-F5344CB8AC3E}">
        <p14:creationId xmlns:p14="http://schemas.microsoft.com/office/powerpoint/2010/main" val="1962353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OSTDS Initiative, continued</a:t>
            </a:r>
            <a:endParaRPr lang="en-US" dirty="0"/>
          </a:p>
        </p:txBody>
      </p:sp>
      <p:sp>
        <p:nvSpPr>
          <p:cNvPr id="3" name="Content Placeholder 2"/>
          <p:cNvSpPr>
            <a:spLocks noGrp="1"/>
          </p:cNvSpPr>
          <p:nvPr>
            <p:ph idx="1"/>
          </p:nvPr>
        </p:nvSpPr>
        <p:spPr>
          <a:xfrm>
            <a:off x="457200" y="1143000"/>
            <a:ext cx="8229600" cy="5349875"/>
          </a:xfrm>
        </p:spPr>
        <p:txBody>
          <a:bodyPr>
            <a:normAutofit/>
          </a:bodyPr>
          <a:lstStyle/>
          <a:p>
            <a:endParaRPr lang="en-US" dirty="0" smtClean="0"/>
          </a:p>
          <a:p>
            <a:r>
              <a:rPr lang="en-US" dirty="0" smtClean="0"/>
              <a:t>Identify </a:t>
            </a:r>
            <a:r>
              <a:rPr lang="en-US" dirty="0"/>
              <a:t>effective, financially feasible </a:t>
            </a:r>
            <a:r>
              <a:rPr lang="en-US" dirty="0" smtClean="0"/>
              <a:t>strategies reduce OSTDS N loading.</a:t>
            </a:r>
            <a:endParaRPr lang="en-US" dirty="0" smtClean="0"/>
          </a:p>
          <a:p>
            <a:pPr marL="0" indent="0">
              <a:buNone/>
            </a:pPr>
            <a:endParaRPr lang="en-US" dirty="0"/>
          </a:p>
          <a:p>
            <a:r>
              <a:rPr lang="en-US" dirty="0" smtClean="0"/>
              <a:t>Develop projects to reduce OSTDS </a:t>
            </a:r>
            <a:r>
              <a:rPr lang="en-US" dirty="0" smtClean="0"/>
              <a:t>contribution:</a:t>
            </a:r>
            <a:endParaRPr lang="en-US" dirty="0" smtClean="0"/>
          </a:p>
          <a:p>
            <a:pPr lvl="1"/>
            <a:r>
              <a:rPr lang="en-US" dirty="0" smtClean="0"/>
              <a:t>Department of Environmental Protection.</a:t>
            </a:r>
          </a:p>
          <a:p>
            <a:pPr lvl="1"/>
            <a:r>
              <a:rPr lang="en-US" dirty="0" smtClean="0"/>
              <a:t>Florida Department of Health.</a:t>
            </a:r>
          </a:p>
          <a:p>
            <a:pPr lvl="1"/>
            <a:r>
              <a:rPr lang="en-US" dirty="0" smtClean="0"/>
              <a:t>City </a:t>
            </a:r>
            <a:r>
              <a:rPr lang="en-US" dirty="0"/>
              <a:t>of </a:t>
            </a:r>
            <a:r>
              <a:rPr lang="en-US" dirty="0" smtClean="0"/>
              <a:t>Tallahassee.</a:t>
            </a:r>
          </a:p>
          <a:p>
            <a:pPr lvl="1"/>
            <a:r>
              <a:rPr lang="en-US" dirty="0" smtClean="0"/>
              <a:t>Leon County.</a:t>
            </a:r>
          </a:p>
          <a:p>
            <a:pPr lvl="1"/>
            <a:r>
              <a:rPr lang="en-US" dirty="0" smtClean="0"/>
              <a:t>Wakulla County.</a:t>
            </a:r>
          </a:p>
          <a:p>
            <a:pPr lvl="1"/>
            <a:r>
              <a:rPr lang="en-US" dirty="0"/>
              <a:t>O</a:t>
            </a:r>
            <a:r>
              <a:rPr lang="en-US" dirty="0" smtClean="0"/>
              <a:t>ther Parties.</a:t>
            </a:r>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dirty="0"/>
          </a:p>
        </p:txBody>
      </p:sp>
    </p:spTree>
    <p:extLst>
      <p:ext uri="{BB962C8B-B14F-4D97-AF65-F5344CB8AC3E}">
        <p14:creationId xmlns:p14="http://schemas.microsoft.com/office/powerpoint/2010/main" val="822927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OSTDS Initiative, continued</a:t>
            </a:r>
          </a:p>
        </p:txBody>
      </p:sp>
      <p:sp>
        <p:nvSpPr>
          <p:cNvPr id="3" name="Content Placeholder 2"/>
          <p:cNvSpPr>
            <a:spLocks noGrp="1"/>
          </p:cNvSpPr>
          <p:nvPr>
            <p:ph idx="1"/>
          </p:nvPr>
        </p:nvSpPr>
        <p:spPr>
          <a:xfrm>
            <a:off x="457200" y="1600200"/>
            <a:ext cx="8229600" cy="4525963"/>
          </a:xfrm>
        </p:spPr>
        <p:txBody>
          <a:bodyPr>
            <a:normAutofit/>
          </a:bodyPr>
          <a:lstStyle/>
          <a:p>
            <a:r>
              <a:rPr lang="en-US" dirty="0" smtClean="0"/>
              <a:t>Technical meetings objective to develop elements for inclusion in OSTDS load reduction plan</a:t>
            </a:r>
            <a:r>
              <a:rPr lang="en-US" sz="2800" dirty="0" smtClean="0"/>
              <a:t>.</a:t>
            </a:r>
          </a:p>
          <a:p>
            <a:pPr marL="0" indent="0">
              <a:buNone/>
            </a:pPr>
            <a:endParaRPr lang="en-US" sz="2800" dirty="0" smtClean="0"/>
          </a:p>
          <a:p>
            <a:r>
              <a:rPr lang="en-US" dirty="0"/>
              <a:t>Within </a:t>
            </a:r>
            <a:r>
              <a:rPr lang="en-US" dirty="0" smtClean="0"/>
              <a:t>3 years </a:t>
            </a:r>
            <a:r>
              <a:rPr lang="en-US" dirty="0"/>
              <a:t>BMAP adoption, the Department will develop and implement an OSTDS </a:t>
            </a:r>
            <a:r>
              <a:rPr lang="en-US" dirty="0" smtClean="0"/>
              <a:t>Plan for </a:t>
            </a:r>
            <a:r>
              <a:rPr lang="en-US" dirty="0"/>
              <a:t>OSTDS load </a:t>
            </a:r>
            <a:r>
              <a:rPr lang="en-US" dirty="0" smtClean="0"/>
              <a:t>reductions.</a:t>
            </a:r>
            <a:endParaRPr lang="en-US" sz="2800" dirty="0"/>
          </a:p>
          <a:p>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dirty="0"/>
          </a:p>
        </p:txBody>
      </p:sp>
    </p:spTree>
    <p:extLst>
      <p:ext uri="{BB962C8B-B14F-4D97-AF65-F5344CB8AC3E}">
        <p14:creationId xmlns:p14="http://schemas.microsoft.com/office/powerpoint/2010/main" val="1872173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OSTDS Initiative, continued</a:t>
            </a:r>
          </a:p>
        </p:txBody>
      </p:sp>
      <p:sp>
        <p:nvSpPr>
          <p:cNvPr id="3" name="Content Placeholder 2"/>
          <p:cNvSpPr>
            <a:spLocks noGrp="1"/>
          </p:cNvSpPr>
          <p:nvPr>
            <p:ph idx="1"/>
          </p:nvPr>
        </p:nvSpPr>
        <p:spPr>
          <a:xfrm>
            <a:off x="457200" y="1143000"/>
            <a:ext cx="8229600" cy="4983163"/>
          </a:xfrm>
        </p:spPr>
        <p:txBody>
          <a:bodyPr>
            <a:normAutofit fontScale="92500"/>
          </a:bodyPr>
          <a:lstStyle/>
          <a:p>
            <a:r>
              <a:rPr lang="en-US" dirty="0" smtClean="0"/>
              <a:t>The OSTDS plan will:</a:t>
            </a:r>
          </a:p>
          <a:p>
            <a:pPr lvl="1"/>
            <a:r>
              <a:rPr lang="en-US" sz="2800" dirty="0" smtClean="0"/>
              <a:t>Provide maps of the priority areas.</a:t>
            </a:r>
            <a:endParaRPr lang="en-US" sz="2800" dirty="0"/>
          </a:p>
          <a:p>
            <a:pPr lvl="1"/>
            <a:r>
              <a:rPr lang="en-US" sz="2800" dirty="0" smtClean="0"/>
              <a:t>Identify wastewater </a:t>
            </a:r>
            <a:r>
              <a:rPr lang="en-US" sz="2800" dirty="0"/>
              <a:t>treatment and collection </a:t>
            </a:r>
            <a:r>
              <a:rPr lang="en-US" sz="2800" dirty="0" smtClean="0"/>
              <a:t>facilities.</a:t>
            </a:r>
          </a:p>
          <a:p>
            <a:pPr lvl="1"/>
            <a:r>
              <a:rPr lang="en-US" sz="2800" dirty="0" smtClean="0"/>
              <a:t>Consider financial needs of providers and homeowners.</a:t>
            </a:r>
          </a:p>
          <a:p>
            <a:pPr lvl="1"/>
            <a:r>
              <a:rPr lang="en-US" sz="2800" dirty="0" smtClean="0"/>
              <a:t>Analyze </a:t>
            </a:r>
            <a:r>
              <a:rPr lang="en-US" sz="2800" dirty="0"/>
              <a:t>opportunities to connect existing </a:t>
            </a:r>
            <a:r>
              <a:rPr lang="en-US" sz="2800" dirty="0" smtClean="0"/>
              <a:t>sewer.  </a:t>
            </a:r>
          </a:p>
          <a:p>
            <a:pPr lvl="1"/>
            <a:r>
              <a:rPr lang="en-US" sz="2800" dirty="0" smtClean="0"/>
              <a:t>Refine the inventory </a:t>
            </a:r>
            <a:r>
              <a:rPr lang="en-US" sz="2800" dirty="0"/>
              <a:t>and geographic distribution of septic </a:t>
            </a:r>
            <a:r>
              <a:rPr lang="en-US" sz="2800" dirty="0" smtClean="0"/>
              <a:t>tanks. </a:t>
            </a:r>
          </a:p>
          <a:p>
            <a:pPr lvl="1"/>
            <a:r>
              <a:rPr lang="en-US" sz="2800" dirty="0" smtClean="0"/>
              <a:t>Identify </a:t>
            </a:r>
            <a:r>
              <a:rPr lang="en-US" sz="2800" dirty="0"/>
              <a:t>the nutrient reductions from septic </a:t>
            </a:r>
            <a:r>
              <a:rPr lang="en-US" sz="2800" dirty="0" smtClean="0"/>
              <a:t>tanks </a:t>
            </a:r>
            <a:r>
              <a:rPr lang="en-US" sz="2800" dirty="0"/>
              <a:t>which remain necessary to achieve the TMDL</a:t>
            </a:r>
            <a:r>
              <a:rPr lang="en-US" sz="2800" dirty="0" smtClean="0"/>
              <a:t>.</a:t>
            </a:r>
            <a:endParaRPr lang="en-US" sz="2800" dirty="0"/>
          </a:p>
          <a:p>
            <a:endParaRPr lang="en-US" dirty="0"/>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dirty="0"/>
          </a:p>
        </p:txBody>
      </p:sp>
    </p:spTree>
    <p:extLst>
      <p:ext uri="{BB962C8B-B14F-4D97-AF65-F5344CB8AC3E}">
        <p14:creationId xmlns:p14="http://schemas.microsoft.com/office/powerpoint/2010/main" val="4012151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OSTDS Initiative, continued</a:t>
            </a:r>
          </a:p>
        </p:txBody>
      </p:sp>
      <p:sp>
        <p:nvSpPr>
          <p:cNvPr id="3" name="Content Placeholder 2"/>
          <p:cNvSpPr>
            <a:spLocks noGrp="1"/>
          </p:cNvSpPr>
          <p:nvPr>
            <p:ph idx="1"/>
          </p:nvPr>
        </p:nvSpPr>
        <p:spPr>
          <a:xfrm>
            <a:off x="457200" y="1295400"/>
            <a:ext cx="8229600" cy="4830763"/>
          </a:xfrm>
        </p:spPr>
        <p:txBody>
          <a:bodyPr>
            <a:normAutofit/>
          </a:bodyPr>
          <a:lstStyle/>
          <a:p>
            <a:r>
              <a:rPr lang="en-US" dirty="0" smtClean="0"/>
              <a:t>Stakeholders </a:t>
            </a:r>
            <a:r>
              <a:rPr lang="en-US" dirty="0"/>
              <a:t>will submit </a:t>
            </a:r>
            <a:r>
              <a:rPr lang="en-US" dirty="0" smtClean="0"/>
              <a:t>additional projects </a:t>
            </a:r>
            <a:r>
              <a:rPr lang="en-US" dirty="0"/>
              <a:t>and management strategies </a:t>
            </a:r>
            <a:r>
              <a:rPr lang="en-US" dirty="0" smtClean="0"/>
              <a:t>to </a:t>
            </a:r>
            <a:r>
              <a:rPr lang="en-US" dirty="0"/>
              <a:t>address septic tank </a:t>
            </a:r>
            <a:r>
              <a:rPr lang="en-US" dirty="0" smtClean="0"/>
              <a:t>loads.</a:t>
            </a:r>
            <a:endParaRPr lang="en-US" dirty="0"/>
          </a:p>
          <a:p>
            <a:r>
              <a:rPr lang="en-US" dirty="0" smtClean="0"/>
              <a:t>Special </a:t>
            </a:r>
            <a:r>
              <a:rPr lang="en-US" dirty="0"/>
              <a:t>emphasis will be placed on </a:t>
            </a:r>
            <a:r>
              <a:rPr lang="en-US" dirty="0" smtClean="0"/>
              <a:t>projects:</a:t>
            </a:r>
          </a:p>
          <a:p>
            <a:pPr lvl="1"/>
            <a:r>
              <a:rPr lang="en-US" sz="2800" dirty="0"/>
              <a:t>In </a:t>
            </a:r>
            <a:r>
              <a:rPr lang="en-US" sz="2800" dirty="0" smtClean="0"/>
              <a:t>process.</a:t>
            </a:r>
            <a:endParaRPr lang="en-US" sz="2800" dirty="0"/>
          </a:p>
          <a:p>
            <a:pPr lvl="1"/>
            <a:r>
              <a:rPr lang="en-US" sz="2800" dirty="0" smtClean="0"/>
              <a:t>Shovel-ready.</a:t>
            </a:r>
            <a:endParaRPr lang="en-US" sz="2800" dirty="0"/>
          </a:p>
          <a:p>
            <a:pPr lvl="1"/>
            <a:r>
              <a:rPr lang="en-US" sz="2800" dirty="0"/>
              <a:t>Within priority geographical areas.</a:t>
            </a:r>
          </a:p>
          <a:p>
            <a:endParaRPr lang="en-US" dirty="0"/>
          </a:p>
        </p:txBody>
      </p:sp>
      <p:sp>
        <p:nvSpPr>
          <p:cNvPr id="4" name="Date Placeholder 3"/>
          <p:cNvSpPr>
            <a:spLocks noGrp="1"/>
          </p:cNvSpPr>
          <p:nvPr>
            <p:ph type="dt" sz="half" idx="10"/>
          </p:nvPr>
        </p:nvSpPr>
        <p:spPr/>
        <p:txBody>
          <a:bodyPr/>
          <a:lstStyle/>
          <a:p>
            <a:r>
              <a:rPr lang="en-US" dirty="0" smtClean="0"/>
              <a:t>08/21/2014</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dirty="0"/>
          </a:p>
        </p:txBody>
      </p:sp>
    </p:spTree>
    <p:extLst>
      <p:ext uri="{BB962C8B-B14F-4D97-AF65-F5344CB8AC3E}">
        <p14:creationId xmlns:p14="http://schemas.microsoft.com/office/powerpoint/2010/main" val="1907162123"/>
      </p:ext>
    </p:extLst>
  </p:cSld>
  <p:clrMapOvr>
    <a:masterClrMapping/>
  </p:clrMapOvr>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powerpoint_green</Template>
  <TotalTime>692</TotalTime>
  <Words>2443</Words>
  <Application>Microsoft Office PowerPoint</Application>
  <PresentationFormat>On-screen Show (4:3)</PresentationFormat>
  <Paragraphs>483</Paragraphs>
  <Slides>51</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Times New Roman</vt:lpstr>
      <vt:lpstr>Wingdings 2</vt:lpstr>
      <vt:lpstr>State Lands Powerpoint Template</vt:lpstr>
      <vt:lpstr>PowerPoint Presentation</vt:lpstr>
      <vt:lpstr>Agenda</vt:lpstr>
      <vt:lpstr>PowerPoint Presentation</vt:lpstr>
      <vt:lpstr>PowerPoint Presentation</vt:lpstr>
      <vt:lpstr>On-Site Treatment and Disposal Systems (OSTDS) Initiative</vt:lpstr>
      <vt:lpstr>OSTDS Initiative, continued</vt:lpstr>
      <vt:lpstr>OSTDS Initiative, continued</vt:lpstr>
      <vt:lpstr>OSTDS Initiative, continued</vt:lpstr>
      <vt:lpstr>OSTDS Initiative, continued</vt:lpstr>
      <vt:lpstr>PowerPoint Presentation</vt:lpstr>
      <vt:lpstr>WWTF Treatment Requirements</vt:lpstr>
      <vt:lpstr>Wastewater Sufficiency, continued</vt:lpstr>
      <vt:lpstr>Comments and Questions on Revisions</vt:lpstr>
      <vt:lpstr>PowerPoint Presentation</vt:lpstr>
      <vt:lpstr>PowerPoint Presentation</vt:lpstr>
      <vt:lpstr>BMAP Basin</vt:lpstr>
      <vt:lpstr>BMAP Approach</vt:lpstr>
      <vt:lpstr>OSTDS Initiative</vt:lpstr>
      <vt:lpstr>Assumptions</vt:lpstr>
      <vt:lpstr>Considerations</vt:lpstr>
      <vt:lpstr>PowerPoint Presentation</vt:lpstr>
      <vt:lpstr>PowerPoint Presentation</vt:lpstr>
      <vt:lpstr>Land Uses</vt:lpstr>
      <vt:lpstr>Water Quality Trends</vt:lpstr>
      <vt:lpstr>Biological Trends</vt:lpstr>
      <vt:lpstr>PowerPoint Presentation</vt:lpstr>
      <vt:lpstr>WWTFs</vt:lpstr>
      <vt:lpstr>OSTDS</vt:lpstr>
      <vt:lpstr>Fertilizer and Livestock</vt:lpstr>
      <vt:lpstr>Stormwater – Municipal Separate Storm Sewer Systems (MS4s)</vt:lpstr>
      <vt:lpstr>Stormwater – Nonpoint Sources</vt:lpstr>
      <vt:lpstr>PowerPoint Presentation</vt:lpstr>
      <vt:lpstr>Sufficiency of Effort Evaluation</vt:lpstr>
      <vt:lpstr>Wastewater Sufficiency</vt:lpstr>
      <vt:lpstr>Sufficiency, continued</vt:lpstr>
      <vt:lpstr>Sufficiency, continued</vt:lpstr>
      <vt:lpstr>Sufficiency, continued</vt:lpstr>
      <vt:lpstr>PowerPoint Presentation</vt:lpstr>
      <vt:lpstr>Strategies Outside the PFAs</vt:lpstr>
      <vt:lpstr>PowerPoint Presentation</vt:lpstr>
      <vt:lpstr>Tracking Implementation</vt:lpstr>
      <vt:lpstr>Water Quality and Flow Monitoring</vt:lpstr>
      <vt:lpstr>Biological Monitoring</vt:lpstr>
      <vt:lpstr>PowerPoint Presentation</vt:lpstr>
      <vt:lpstr>Research Studies</vt:lpstr>
      <vt:lpstr>PowerPoint Presentation</vt:lpstr>
      <vt:lpstr>Appendices</vt:lpstr>
      <vt:lpstr>Comments and Questions on the BMAP</vt:lpstr>
      <vt:lpstr>PowerPoint Presentation</vt:lpstr>
      <vt:lpstr>BMAP Review Process</vt:lpstr>
      <vt:lpstr>Questions on the Review Schedule</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Marcy</dc:creator>
  <cp:lastModifiedBy>Cioccia, Stephen</cp:lastModifiedBy>
  <cp:revision>55</cp:revision>
  <dcterms:created xsi:type="dcterms:W3CDTF">2013-09-10T13:13:09Z</dcterms:created>
  <dcterms:modified xsi:type="dcterms:W3CDTF">2014-08-14T15:03:20Z</dcterms:modified>
</cp:coreProperties>
</file>