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4"/>
  </p:notesMasterIdLst>
  <p:handoutMasterIdLst>
    <p:handoutMasterId r:id="rId35"/>
  </p:handoutMasterIdLst>
  <p:sldIdLst>
    <p:sldId id="262" r:id="rId3"/>
    <p:sldId id="409" r:id="rId4"/>
    <p:sldId id="499" r:id="rId5"/>
    <p:sldId id="473" r:id="rId6"/>
    <p:sldId id="411" r:id="rId7"/>
    <p:sldId id="498" r:id="rId8"/>
    <p:sldId id="496" r:id="rId9"/>
    <p:sldId id="501" r:id="rId10"/>
    <p:sldId id="426" r:id="rId11"/>
    <p:sldId id="478" r:id="rId12"/>
    <p:sldId id="505" r:id="rId13"/>
    <p:sldId id="506" r:id="rId14"/>
    <p:sldId id="520" r:id="rId15"/>
    <p:sldId id="525" r:id="rId16"/>
    <p:sldId id="507" r:id="rId17"/>
    <p:sldId id="523" r:id="rId18"/>
    <p:sldId id="530" r:id="rId19"/>
    <p:sldId id="479" r:id="rId20"/>
    <p:sldId id="532" r:id="rId21"/>
    <p:sldId id="531" r:id="rId22"/>
    <p:sldId id="494" r:id="rId23"/>
    <p:sldId id="493" r:id="rId24"/>
    <p:sldId id="488" r:id="rId25"/>
    <p:sldId id="528" r:id="rId26"/>
    <p:sldId id="468" r:id="rId27"/>
    <p:sldId id="529" r:id="rId28"/>
    <p:sldId id="471" r:id="rId29"/>
    <p:sldId id="527" r:id="rId30"/>
    <p:sldId id="440" r:id="rId31"/>
    <p:sldId id="484" r:id="rId32"/>
    <p:sldId id="469" r:id="rId33"/>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7" clrIdx="0">
    <p:extLst>
      <p:ext uri="{19B8F6BF-5375-455C-9EA6-DF929625EA0E}">
        <p15:presenceInfo xmlns:p15="http://schemas.microsoft.com/office/powerpoint/2012/main" userId="ac951f7c47db59bb" providerId="Windows Live"/>
      </p:ext>
    </p:extLst>
  </p:cmAuthor>
  <p:cmAuthor id="2" name="Hansen, Terry" initials="HT" lastIdx="1" clrIdx="1">
    <p:extLst>
      <p:ext uri="{19B8F6BF-5375-455C-9EA6-DF929625EA0E}">
        <p15:presenceInfo xmlns:p15="http://schemas.microsoft.com/office/powerpoint/2012/main" userId="S-1-5-21-1004336348-1214440339-1801674531-49631" providerId="AD"/>
      </p:ext>
    </p:extLst>
  </p:cmAuthor>
  <p:cmAuthor id="3" name="Lyon, Celeste" initials="LC" lastIdx="1" clrIdx="2">
    <p:extLst>
      <p:ext uri="{19B8F6BF-5375-455C-9EA6-DF929625EA0E}">
        <p15:presenceInfo xmlns:p15="http://schemas.microsoft.com/office/powerpoint/2012/main" userId="S-1-5-21-1004336348-1214440339-1801674531-1123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96" autoAdjust="0"/>
    <p:restoredTop sz="95427" autoAdjust="0"/>
  </p:normalViewPr>
  <p:slideViewPr>
    <p:cSldViewPr snapToGrid="0">
      <p:cViewPr varScale="1">
        <p:scale>
          <a:sx n="95" d="100"/>
          <a:sy n="95" d="100"/>
        </p:scale>
        <p:origin x="78" y="192"/>
      </p:cViewPr>
      <p:guideLst>
        <p:guide orient="horz" pos="2160"/>
        <p:guide pos="2880"/>
      </p:guideLst>
    </p:cSldViewPr>
  </p:slideViewPr>
  <p:notesTextViewPr>
    <p:cViewPr>
      <p:scale>
        <a:sx n="3" d="2"/>
        <a:sy n="3" d="2"/>
      </p:scale>
      <p:origin x="0" y="0"/>
    </p:cViewPr>
  </p:notesTextViewPr>
  <p:sorterViewPr>
    <p:cViewPr varScale="1">
      <p:scale>
        <a:sx n="1" d="1"/>
        <a:sy n="1" d="1"/>
      </p:scale>
      <p:origin x="0" y="-69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424455914302579"/>
          <c:y val="5.3347107080418447E-2"/>
          <c:w val="0.49888909819286942"/>
          <c:h val="0.79949799481693329"/>
        </c:manualLayout>
      </c:layout>
      <c:pieChart>
        <c:varyColors val="1"/>
        <c:dLbls>
          <c:dLblPos val="outEnd"/>
          <c:showLegendKey val="0"/>
          <c:showVal val="0"/>
          <c:showCatName val="0"/>
          <c:showSerName val="0"/>
          <c:showPercent val="1"/>
          <c:showBubbleSize val="0"/>
          <c:showLeaderLines val="0"/>
        </c:dLbls>
        <c:firstSliceAng val="93"/>
      </c:pieChart>
      <c:spPr>
        <a:noFill/>
        <a:ln>
          <a:noFill/>
        </a:ln>
        <a:effectLst/>
      </c:spPr>
    </c:plotArea>
    <c:plotVisOnly val="1"/>
    <c:dispBlanksAs val="zero"/>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B2FCF-C5B9-48EC-A0FA-D14E5A372F71}" type="doc">
      <dgm:prSet loTypeId="urn:microsoft.com/office/officeart/2005/8/layout/cycle8" loCatId="cycle" qsTypeId="urn:microsoft.com/office/officeart/2005/8/quickstyle/3d2" qsCatId="3D" csTypeId="urn:microsoft.com/office/officeart/2005/8/colors/colorful4" csCatId="colorful" phldr="1"/>
      <dgm:spPr>
        <a:scene3d>
          <a:camera prst="orthographicFront">
            <a:rot lat="0" lon="0" rev="1800000"/>
          </a:camera>
          <a:lightRig rig="threePt" dir="t"/>
        </a:scene3d>
      </dgm:spPr>
      <dgm:t>
        <a:bodyPr/>
        <a:lstStyle/>
        <a:p>
          <a:endParaRPr lang="en-US"/>
        </a:p>
      </dgm:t>
    </dgm:pt>
    <dgm:pt modelId="{26EE05B7-338D-42CE-9777-3023CEF9AA34}">
      <dgm:prSet phldrT="[Text]" custT="1"/>
      <dgm:spPr>
        <a:solidFill>
          <a:schemeClr val="accent4">
            <a:lumMod val="75000"/>
          </a:schemeClr>
        </a:solidFill>
        <a:ln>
          <a:solidFill>
            <a:schemeClr val="tx1"/>
          </a:solidFill>
        </a:ln>
        <a:sp3d/>
      </dgm:spPr>
      <dgm:t>
        <a:bodyPr>
          <a:flatTx/>
        </a:bodyPr>
        <a:lstStyle/>
        <a:p>
          <a:r>
            <a:rPr lang="en-US" sz="1200" b="1" dirty="0">
              <a:solidFill>
                <a:schemeClr val="bg1"/>
              </a:solidFill>
              <a:latin typeface="Arial" pitchFamily="34" charset="0"/>
              <a:cs typeface="Arial" pitchFamily="34" charset="0"/>
            </a:rPr>
            <a:t>Set water quality standards</a:t>
          </a:r>
        </a:p>
      </dgm:t>
    </dgm:pt>
    <dgm:pt modelId="{E41306DE-E1BF-4A12-BE59-EE86A90E74B4}" type="parTrans" cxnId="{130F30F3-C514-464B-B80F-2D6A3B450BDE}">
      <dgm:prSet/>
      <dgm:spPr/>
      <dgm:t>
        <a:bodyPr/>
        <a:lstStyle/>
        <a:p>
          <a:endParaRPr lang="en-US">
            <a:solidFill>
              <a:schemeClr val="tx1"/>
            </a:solidFill>
          </a:endParaRPr>
        </a:p>
      </dgm:t>
    </dgm:pt>
    <dgm:pt modelId="{1B538AAA-0A31-403B-9675-8C68253BD27F}" type="sibTrans" cxnId="{130F30F3-C514-464B-B80F-2D6A3B450BDE}">
      <dgm:prSet/>
      <dgm:spPr/>
      <dgm:t>
        <a:bodyPr/>
        <a:lstStyle/>
        <a:p>
          <a:endParaRPr lang="en-US">
            <a:solidFill>
              <a:schemeClr val="tx1"/>
            </a:solidFill>
          </a:endParaRPr>
        </a:p>
      </dgm:t>
    </dgm:pt>
    <dgm:pt modelId="{CD86109B-CAEE-487D-A6C1-D7D93674F26B}">
      <dgm:prSet phldrT="[Text]" custT="1"/>
      <dgm:spPr>
        <a:solidFill>
          <a:schemeClr val="accent6">
            <a:lumMod val="75000"/>
          </a:schemeClr>
        </a:solidFill>
        <a:sp3d/>
      </dgm:spPr>
      <dgm:t>
        <a:bodyPr>
          <a:flatTx/>
        </a:bodyPr>
        <a:lstStyle/>
        <a:p>
          <a:r>
            <a:rPr lang="en-US" sz="1200" b="1" dirty="0">
              <a:solidFill>
                <a:schemeClr val="bg1"/>
              </a:solidFill>
              <a:latin typeface="Arial" pitchFamily="34" charset="0"/>
              <a:cs typeface="Arial" pitchFamily="34" charset="0"/>
            </a:rPr>
            <a:t>Monitor water quality</a:t>
          </a:r>
        </a:p>
      </dgm:t>
    </dgm:pt>
    <dgm:pt modelId="{8EFAB69C-3A21-4B5B-BBC7-9FA607AA90AF}" type="parTrans" cxnId="{009394CB-DDA2-4CCF-AD18-EC2CD57718FD}">
      <dgm:prSet/>
      <dgm:spPr/>
      <dgm:t>
        <a:bodyPr/>
        <a:lstStyle/>
        <a:p>
          <a:endParaRPr lang="en-US">
            <a:solidFill>
              <a:schemeClr val="tx1"/>
            </a:solidFill>
          </a:endParaRPr>
        </a:p>
      </dgm:t>
    </dgm:pt>
    <dgm:pt modelId="{D4E14FE2-3EAD-43BC-A31A-B283592302FD}" type="sibTrans" cxnId="{009394CB-DDA2-4CCF-AD18-EC2CD57718FD}">
      <dgm:prSet/>
      <dgm:spPr/>
      <dgm:t>
        <a:bodyPr/>
        <a:lstStyle/>
        <a:p>
          <a:endParaRPr lang="en-US">
            <a:solidFill>
              <a:schemeClr val="tx1"/>
            </a:solidFill>
          </a:endParaRPr>
        </a:p>
      </dgm:t>
    </dgm:pt>
    <dgm:pt modelId="{7F608A7A-C4BA-4668-8233-F8C750A05487}">
      <dgm:prSet phldrT="[Text]" custT="1"/>
      <dgm:spPr>
        <a:solidFill>
          <a:schemeClr val="accent6">
            <a:lumMod val="50000"/>
          </a:schemeClr>
        </a:solidFill>
        <a:sp3d/>
      </dgm:spPr>
      <dgm:t>
        <a:bodyPr>
          <a:flatTx/>
        </a:bodyPr>
        <a:lstStyle/>
        <a:p>
          <a:r>
            <a:rPr lang="en-US" sz="1200" b="1" dirty="0">
              <a:solidFill>
                <a:schemeClr val="bg1"/>
              </a:solidFill>
              <a:latin typeface="Arial" pitchFamily="34" charset="0"/>
              <a:cs typeface="Arial" pitchFamily="34" charset="0"/>
            </a:rPr>
            <a:t>Determine pollution problems</a:t>
          </a:r>
        </a:p>
      </dgm:t>
    </dgm:pt>
    <dgm:pt modelId="{EE908BE7-B920-4629-B5E2-0082871F974F}" type="parTrans" cxnId="{7AF41359-0012-43C4-947C-BE92D1052690}">
      <dgm:prSet/>
      <dgm:spPr/>
      <dgm:t>
        <a:bodyPr/>
        <a:lstStyle/>
        <a:p>
          <a:endParaRPr lang="en-US">
            <a:solidFill>
              <a:schemeClr val="tx1"/>
            </a:solidFill>
          </a:endParaRPr>
        </a:p>
      </dgm:t>
    </dgm:pt>
    <dgm:pt modelId="{6E1097D1-2B6B-4E1E-8D3A-A52A7C721558}" type="sibTrans" cxnId="{7AF41359-0012-43C4-947C-BE92D1052690}">
      <dgm:prSet/>
      <dgm:spPr/>
      <dgm:t>
        <a:bodyPr/>
        <a:lstStyle/>
        <a:p>
          <a:endParaRPr lang="en-US">
            <a:solidFill>
              <a:schemeClr val="tx1"/>
            </a:solidFill>
          </a:endParaRPr>
        </a:p>
      </dgm:t>
    </dgm:pt>
    <dgm:pt modelId="{583CD177-E15D-4137-B1C7-49368921CC7B}">
      <dgm:prSet phldrT="[Text]" custT="1"/>
      <dgm:spPr>
        <a:solidFill>
          <a:schemeClr val="accent1">
            <a:lumMod val="75000"/>
          </a:schemeClr>
        </a:solidFill>
        <a:sp3d/>
      </dgm:spPr>
      <dgm:t>
        <a:bodyPr>
          <a:flatTx/>
        </a:bodyPr>
        <a:lstStyle/>
        <a:p>
          <a:r>
            <a:rPr lang="en-US" sz="1200" b="1" dirty="0">
              <a:solidFill>
                <a:schemeClr val="bg1"/>
              </a:solidFill>
              <a:latin typeface="Arial" pitchFamily="34" charset="0"/>
              <a:cs typeface="Arial" pitchFamily="34" charset="0"/>
            </a:rPr>
            <a:t>Develop and implement restoration plans (BMAPs)</a:t>
          </a:r>
        </a:p>
      </dgm:t>
    </dgm:pt>
    <dgm:pt modelId="{36E91668-DD40-4395-B4C4-907066F524BF}" type="parTrans" cxnId="{A7AC387D-A169-48CA-B4D1-228AE92E02B3}">
      <dgm:prSet/>
      <dgm:spPr/>
      <dgm:t>
        <a:bodyPr/>
        <a:lstStyle/>
        <a:p>
          <a:endParaRPr lang="en-US">
            <a:solidFill>
              <a:schemeClr val="tx1"/>
            </a:solidFill>
          </a:endParaRPr>
        </a:p>
      </dgm:t>
    </dgm:pt>
    <dgm:pt modelId="{5F331C91-6F26-4329-A1BD-E11F49F2B1F6}" type="sibTrans" cxnId="{A7AC387D-A169-48CA-B4D1-228AE92E02B3}">
      <dgm:prSet/>
      <dgm:spPr/>
      <dgm:t>
        <a:bodyPr/>
        <a:lstStyle/>
        <a:p>
          <a:endParaRPr lang="en-US">
            <a:solidFill>
              <a:schemeClr val="tx1"/>
            </a:solidFill>
          </a:endParaRPr>
        </a:p>
      </dgm:t>
    </dgm:pt>
    <dgm:pt modelId="{E97F62DF-7E54-4E4B-A9D0-399E5F9D4DCE}">
      <dgm:prSet/>
      <dgm:spPr>
        <a:sp3d/>
      </dgm:spPr>
      <dgm:t>
        <a:bodyPr>
          <a:flatTx/>
        </a:bodyPr>
        <a:lstStyle/>
        <a:p>
          <a:endParaRPr lang="en-US" b="1" dirty="0">
            <a:solidFill>
              <a:schemeClr val="tx1"/>
            </a:solidFill>
          </a:endParaRPr>
        </a:p>
      </dgm:t>
    </dgm:pt>
    <dgm:pt modelId="{DEDA5C20-876B-46ED-B7BF-0EEF3497729D}" type="parTrans" cxnId="{1D6349A3-5A56-42B7-A6E7-61AFC6A545E4}">
      <dgm:prSet/>
      <dgm:spPr/>
      <dgm:t>
        <a:bodyPr/>
        <a:lstStyle/>
        <a:p>
          <a:endParaRPr lang="en-US">
            <a:solidFill>
              <a:schemeClr val="tx1"/>
            </a:solidFill>
          </a:endParaRPr>
        </a:p>
      </dgm:t>
    </dgm:pt>
    <dgm:pt modelId="{5EB80E92-3DDB-48F9-A9E5-FCDFFC42EA35}" type="sibTrans" cxnId="{1D6349A3-5A56-42B7-A6E7-61AFC6A545E4}">
      <dgm:prSet/>
      <dgm:spPr/>
      <dgm:t>
        <a:bodyPr/>
        <a:lstStyle/>
        <a:p>
          <a:endParaRPr lang="en-US">
            <a:solidFill>
              <a:schemeClr val="tx1"/>
            </a:solidFill>
          </a:endParaRPr>
        </a:p>
      </dgm:t>
    </dgm:pt>
    <dgm:pt modelId="{7BE2D7C0-50A6-44A7-838A-CBEB94496787}">
      <dgm:prSet custT="1"/>
      <dgm:spPr>
        <a:solidFill>
          <a:schemeClr val="accent5">
            <a:lumMod val="50000"/>
          </a:schemeClr>
        </a:solidFill>
        <a:sp3d/>
      </dgm:spPr>
      <dgm:t>
        <a:bodyPr>
          <a:flatTx/>
        </a:bodyPr>
        <a:lstStyle/>
        <a:p>
          <a:r>
            <a:rPr lang="en-US" sz="1200" b="1" dirty="0">
              <a:solidFill>
                <a:schemeClr val="bg1"/>
              </a:solidFill>
              <a:latin typeface="Arial" pitchFamily="34" charset="0"/>
              <a:cs typeface="Arial" pitchFamily="34" charset="0"/>
            </a:rPr>
            <a:t>Establish restoration goals (TMDLs)</a:t>
          </a:r>
        </a:p>
      </dgm:t>
    </dgm:pt>
    <dgm:pt modelId="{A9DB7EEC-93AD-4AD6-96B8-23334E6FF4C7}" type="parTrans" cxnId="{D6F3E3A1-8361-48C3-BA84-A85E48F40B54}">
      <dgm:prSet/>
      <dgm:spPr/>
      <dgm:t>
        <a:bodyPr/>
        <a:lstStyle/>
        <a:p>
          <a:endParaRPr lang="en-US">
            <a:solidFill>
              <a:schemeClr val="tx1"/>
            </a:solidFill>
          </a:endParaRPr>
        </a:p>
      </dgm:t>
    </dgm:pt>
    <dgm:pt modelId="{6BB49B77-C934-4E8B-81C3-7E7B4B2CF75D}" type="sibTrans" cxnId="{D6F3E3A1-8361-48C3-BA84-A85E48F40B54}">
      <dgm:prSet/>
      <dgm:spPr/>
      <dgm:t>
        <a:bodyPr/>
        <a:lstStyle/>
        <a:p>
          <a:endParaRPr lang="en-US">
            <a:solidFill>
              <a:schemeClr val="tx1"/>
            </a:solidFill>
          </a:endParaRPr>
        </a:p>
      </dgm:t>
    </dgm:pt>
    <dgm:pt modelId="{F4656D51-4F40-4AD1-BEF6-145FBC12EA90}">
      <dgm:prSet custT="1"/>
      <dgm:spPr>
        <a:sp3d/>
      </dgm:spPr>
      <dgm:t>
        <a:bodyPr>
          <a:flatTx/>
        </a:bodyPr>
        <a:lstStyle/>
        <a:p>
          <a:r>
            <a:rPr lang="en-US" sz="1200" b="1" dirty="0">
              <a:solidFill>
                <a:schemeClr val="bg1"/>
              </a:solidFill>
              <a:latin typeface="Arial" pitchFamily="34" charset="0"/>
              <a:cs typeface="Arial" pitchFamily="34" charset="0"/>
            </a:rPr>
            <a:t>Measure success and adapt</a:t>
          </a:r>
        </a:p>
      </dgm:t>
    </dgm:pt>
    <dgm:pt modelId="{405CC6F0-287E-4175-B73B-05FA851B1CF1}" type="parTrans" cxnId="{D4BAFB08-F82E-475D-BF1C-BF42F0D186CC}">
      <dgm:prSet/>
      <dgm:spPr/>
      <dgm:t>
        <a:bodyPr/>
        <a:lstStyle/>
        <a:p>
          <a:endParaRPr lang="en-US"/>
        </a:p>
      </dgm:t>
    </dgm:pt>
    <dgm:pt modelId="{2C5D74D1-FA48-4599-B0FF-8EA9633F6521}" type="sibTrans" cxnId="{D4BAFB08-F82E-475D-BF1C-BF42F0D186CC}">
      <dgm:prSet/>
      <dgm:spPr/>
      <dgm:t>
        <a:bodyPr/>
        <a:lstStyle/>
        <a:p>
          <a:endParaRPr lang="en-US"/>
        </a:p>
      </dgm:t>
    </dgm:pt>
    <dgm:pt modelId="{0716D37F-98BE-457A-8DE4-768BFA28A79C}">
      <dgm:prSet custT="1"/>
      <dgm:spPr>
        <a:solidFill>
          <a:schemeClr val="accent5">
            <a:lumMod val="75000"/>
          </a:schemeClr>
        </a:solidFill>
        <a:sp3d/>
      </dgm:spPr>
      <dgm:t>
        <a:bodyPr>
          <a:flatTx/>
        </a:bodyPr>
        <a:lstStyle/>
        <a:p>
          <a:r>
            <a:rPr lang="en-US" sz="1200" b="1" dirty="0">
              <a:solidFill>
                <a:schemeClr val="bg1"/>
              </a:solidFill>
              <a:latin typeface="Arial" pitchFamily="34" charset="0"/>
              <a:cs typeface="Arial" pitchFamily="34" charset="0"/>
            </a:rPr>
            <a:t>Work with community leaders</a:t>
          </a:r>
        </a:p>
      </dgm:t>
    </dgm:pt>
    <dgm:pt modelId="{E9A1EADC-DA35-4AA6-AB08-DF4996646E89}" type="parTrans" cxnId="{ABE6DAC6-0D1F-42A8-8FA4-32755EC4617A}">
      <dgm:prSet/>
      <dgm:spPr/>
      <dgm:t>
        <a:bodyPr/>
        <a:lstStyle/>
        <a:p>
          <a:endParaRPr lang="en-US"/>
        </a:p>
      </dgm:t>
    </dgm:pt>
    <dgm:pt modelId="{52C7EF0E-D928-47A7-9CE3-75E931EBA03D}" type="sibTrans" cxnId="{ABE6DAC6-0D1F-42A8-8FA4-32755EC4617A}">
      <dgm:prSet/>
      <dgm:spPr/>
      <dgm:t>
        <a:bodyPr/>
        <a:lstStyle/>
        <a:p>
          <a:endParaRPr lang="en-US"/>
        </a:p>
      </dgm:t>
    </dgm:pt>
    <dgm:pt modelId="{A70BD58A-8546-4901-8158-CF3530DE7589}" type="pres">
      <dgm:prSet presAssocID="{40CB2FCF-C5B9-48EC-A0FA-D14E5A372F71}" presName="compositeShape" presStyleCnt="0">
        <dgm:presLayoutVars>
          <dgm:chMax val="7"/>
          <dgm:dir/>
          <dgm:resizeHandles val="exact"/>
        </dgm:presLayoutVars>
      </dgm:prSet>
      <dgm:spPr/>
    </dgm:pt>
    <dgm:pt modelId="{59D796C3-4515-43AA-818B-2FD7A04BC838}" type="pres">
      <dgm:prSet presAssocID="{40CB2FCF-C5B9-48EC-A0FA-D14E5A372F71}" presName="wedge1" presStyleLbl="node1" presStyleIdx="0" presStyleCnt="7"/>
      <dgm:spPr/>
    </dgm:pt>
    <dgm:pt modelId="{99883FED-B951-4984-AA52-38B501E5845A}" type="pres">
      <dgm:prSet presAssocID="{40CB2FCF-C5B9-48EC-A0FA-D14E5A372F71}" presName="dummy1a" presStyleCnt="0"/>
      <dgm:spPr>
        <a:sp3d/>
      </dgm:spPr>
    </dgm:pt>
    <dgm:pt modelId="{C797256B-C221-4651-B464-B020ACBB58FF}" type="pres">
      <dgm:prSet presAssocID="{40CB2FCF-C5B9-48EC-A0FA-D14E5A372F71}" presName="dummy1b" presStyleCnt="0"/>
      <dgm:spPr>
        <a:sp3d/>
      </dgm:spPr>
    </dgm:pt>
    <dgm:pt modelId="{F73B9530-8C98-42A4-8C46-D02EA6660004}" type="pres">
      <dgm:prSet presAssocID="{40CB2FCF-C5B9-48EC-A0FA-D14E5A372F71}" presName="wedge1Tx" presStyleLbl="node1" presStyleIdx="0" presStyleCnt="7">
        <dgm:presLayoutVars>
          <dgm:chMax val="0"/>
          <dgm:chPref val="0"/>
          <dgm:bulletEnabled val="1"/>
        </dgm:presLayoutVars>
      </dgm:prSet>
      <dgm:spPr/>
    </dgm:pt>
    <dgm:pt modelId="{5D238010-FB7D-41EF-BE24-9D0C44AB3F5C}" type="pres">
      <dgm:prSet presAssocID="{40CB2FCF-C5B9-48EC-A0FA-D14E5A372F71}" presName="wedge2" presStyleLbl="node1" presStyleIdx="1" presStyleCnt="7"/>
      <dgm:spPr/>
    </dgm:pt>
    <dgm:pt modelId="{0669EDF1-D6D8-4BD2-833C-ED4BDFAAB6A1}" type="pres">
      <dgm:prSet presAssocID="{40CB2FCF-C5B9-48EC-A0FA-D14E5A372F71}" presName="dummy2a" presStyleCnt="0"/>
      <dgm:spPr>
        <a:sp3d/>
      </dgm:spPr>
    </dgm:pt>
    <dgm:pt modelId="{734C1A77-620A-4A7C-89AB-AC61F03E5283}" type="pres">
      <dgm:prSet presAssocID="{40CB2FCF-C5B9-48EC-A0FA-D14E5A372F71}" presName="dummy2b" presStyleCnt="0"/>
      <dgm:spPr>
        <a:sp3d/>
      </dgm:spPr>
    </dgm:pt>
    <dgm:pt modelId="{43B520EF-6433-4372-BDEE-AEC887321F52}" type="pres">
      <dgm:prSet presAssocID="{40CB2FCF-C5B9-48EC-A0FA-D14E5A372F71}" presName="wedge2Tx" presStyleLbl="node1" presStyleIdx="1" presStyleCnt="7">
        <dgm:presLayoutVars>
          <dgm:chMax val="0"/>
          <dgm:chPref val="0"/>
          <dgm:bulletEnabled val="1"/>
        </dgm:presLayoutVars>
      </dgm:prSet>
      <dgm:spPr/>
    </dgm:pt>
    <dgm:pt modelId="{DDDDE264-59D4-4A4A-A113-9734F22CACB2}" type="pres">
      <dgm:prSet presAssocID="{40CB2FCF-C5B9-48EC-A0FA-D14E5A372F71}" presName="wedge3" presStyleLbl="node1" presStyleIdx="2" presStyleCnt="7"/>
      <dgm:spPr/>
    </dgm:pt>
    <dgm:pt modelId="{B0733926-B83C-41FE-9609-B80F0598CEF5}" type="pres">
      <dgm:prSet presAssocID="{40CB2FCF-C5B9-48EC-A0FA-D14E5A372F71}" presName="dummy3a" presStyleCnt="0"/>
      <dgm:spPr>
        <a:sp3d/>
      </dgm:spPr>
    </dgm:pt>
    <dgm:pt modelId="{B1E505DF-D410-4E36-975A-B1216D5CE9A5}" type="pres">
      <dgm:prSet presAssocID="{40CB2FCF-C5B9-48EC-A0FA-D14E5A372F71}" presName="dummy3b" presStyleCnt="0"/>
      <dgm:spPr>
        <a:sp3d/>
      </dgm:spPr>
    </dgm:pt>
    <dgm:pt modelId="{2BF43161-B245-42E7-8A54-276B23B99AB2}" type="pres">
      <dgm:prSet presAssocID="{40CB2FCF-C5B9-48EC-A0FA-D14E5A372F71}" presName="wedge3Tx" presStyleLbl="node1" presStyleIdx="2" presStyleCnt="7">
        <dgm:presLayoutVars>
          <dgm:chMax val="0"/>
          <dgm:chPref val="0"/>
          <dgm:bulletEnabled val="1"/>
        </dgm:presLayoutVars>
      </dgm:prSet>
      <dgm:spPr/>
    </dgm:pt>
    <dgm:pt modelId="{AF208CBB-2C2F-4C35-A0BC-CAC66BBCE862}" type="pres">
      <dgm:prSet presAssocID="{40CB2FCF-C5B9-48EC-A0FA-D14E5A372F71}" presName="wedge4" presStyleLbl="node1" presStyleIdx="3" presStyleCnt="7" custLinFactNeighborY="-726"/>
      <dgm:spPr/>
    </dgm:pt>
    <dgm:pt modelId="{6F660E1F-1E35-4A2B-AC71-9EBA6B22FAAA}" type="pres">
      <dgm:prSet presAssocID="{40CB2FCF-C5B9-48EC-A0FA-D14E5A372F71}" presName="dummy4a" presStyleCnt="0"/>
      <dgm:spPr>
        <a:sp3d/>
      </dgm:spPr>
    </dgm:pt>
    <dgm:pt modelId="{14D135DF-B91B-4CDC-B245-717530CDB7F0}" type="pres">
      <dgm:prSet presAssocID="{40CB2FCF-C5B9-48EC-A0FA-D14E5A372F71}" presName="dummy4b" presStyleCnt="0"/>
      <dgm:spPr>
        <a:sp3d/>
      </dgm:spPr>
    </dgm:pt>
    <dgm:pt modelId="{E8439AA7-580E-47FA-973A-9BEF8148B2FA}" type="pres">
      <dgm:prSet presAssocID="{40CB2FCF-C5B9-48EC-A0FA-D14E5A372F71}" presName="wedge4Tx" presStyleLbl="node1" presStyleIdx="3" presStyleCnt="7">
        <dgm:presLayoutVars>
          <dgm:chMax val="0"/>
          <dgm:chPref val="0"/>
          <dgm:bulletEnabled val="1"/>
        </dgm:presLayoutVars>
      </dgm:prSet>
      <dgm:spPr/>
    </dgm:pt>
    <dgm:pt modelId="{FCB4A2DC-5FF9-428F-AA9A-83797E0DFC01}" type="pres">
      <dgm:prSet presAssocID="{40CB2FCF-C5B9-48EC-A0FA-D14E5A372F71}" presName="wedge5" presStyleLbl="node1" presStyleIdx="4" presStyleCnt="7"/>
      <dgm:spPr/>
    </dgm:pt>
    <dgm:pt modelId="{423206CC-019D-41E2-8026-C734DFAF550E}" type="pres">
      <dgm:prSet presAssocID="{40CB2FCF-C5B9-48EC-A0FA-D14E5A372F71}" presName="dummy5a" presStyleCnt="0"/>
      <dgm:spPr>
        <a:sp3d/>
      </dgm:spPr>
    </dgm:pt>
    <dgm:pt modelId="{7D039243-DCB1-4B64-A415-7924717B151F}" type="pres">
      <dgm:prSet presAssocID="{40CB2FCF-C5B9-48EC-A0FA-D14E5A372F71}" presName="dummy5b" presStyleCnt="0"/>
      <dgm:spPr>
        <a:sp3d/>
      </dgm:spPr>
    </dgm:pt>
    <dgm:pt modelId="{03F664AE-BB39-4BFB-B345-DADA4CC6A92B}" type="pres">
      <dgm:prSet presAssocID="{40CB2FCF-C5B9-48EC-A0FA-D14E5A372F71}" presName="wedge5Tx" presStyleLbl="node1" presStyleIdx="4" presStyleCnt="7">
        <dgm:presLayoutVars>
          <dgm:chMax val="0"/>
          <dgm:chPref val="0"/>
          <dgm:bulletEnabled val="1"/>
        </dgm:presLayoutVars>
      </dgm:prSet>
      <dgm:spPr/>
    </dgm:pt>
    <dgm:pt modelId="{08752618-560A-451D-91CD-510C5A85B05C}" type="pres">
      <dgm:prSet presAssocID="{40CB2FCF-C5B9-48EC-A0FA-D14E5A372F71}" presName="wedge6" presStyleLbl="node1" presStyleIdx="5" presStyleCnt="7"/>
      <dgm:spPr/>
    </dgm:pt>
    <dgm:pt modelId="{49677C82-03B3-4F1B-BAEE-B58F77B336BA}" type="pres">
      <dgm:prSet presAssocID="{40CB2FCF-C5B9-48EC-A0FA-D14E5A372F71}" presName="dummy6a" presStyleCnt="0"/>
      <dgm:spPr>
        <a:sp3d/>
      </dgm:spPr>
    </dgm:pt>
    <dgm:pt modelId="{DA3AC2A9-A832-4FBF-94D2-3252C3B26231}" type="pres">
      <dgm:prSet presAssocID="{40CB2FCF-C5B9-48EC-A0FA-D14E5A372F71}" presName="dummy6b" presStyleCnt="0"/>
      <dgm:spPr>
        <a:sp3d/>
      </dgm:spPr>
    </dgm:pt>
    <dgm:pt modelId="{2C72AD2F-539A-46D2-BBD5-8F8C2228E90D}" type="pres">
      <dgm:prSet presAssocID="{40CB2FCF-C5B9-48EC-A0FA-D14E5A372F71}" presName="wedge6Tx" presStyleLbl="node1" presStyleIdx="5" presStyleCnt="7">
        <dgm:presLayoutVars>
          <dgm:chMax val="0"/>
          <dgm:chPref val="0"/>
          <dgm:bulletEnabled val="1"/>
        </dgm:presLayoutVars>
      </dgm:prSet>
      <dgm:spPr/>
    </dgm:pt>
    <dgm:pt modelId="{BDB50123-4A61-419B-B431-474FC97C2E19}" type="pres">
      <dgm:prSet presAssocID="{40CB2FCF-C5B9-48EC-A0FA-D14E5A372F71}" presName="wedge7" presStyleLbl="node1" presStyleIdx="6" presStyleCnt="7"/>
      <dgm:spPr/>
    </dgm:pt>
    <dgm:pt modelId="{46A8F403-150D-4372-B844-EE2C31296C36}" type="pres">
      <dgm:prSet presAssocID="{40CB2FCF-C5B9-48EC-A0FA-D14E5A372F71}" presName="dummy7a" presStyleCnt="0"/>
      <dgm:spPr/>
    </dgm:pt>
    <dgm:pt modelId="{6F6FC819-6A07-45F0-847F-353C48030733}" type="pres">
      <dgm:prSet presAssocID="{40CB2FCF-C5B9-48EC-A0FA-D14E5A372F71}" presName="dummy7b" presStyleCnt="0"/>
      <dgm:spPr/>
    </dgm:pt>
    <dgm:pt modelId="{5C29BCA4-21BD-410F-A7E2-7CB62348AF67}" type="pres">
      <dgm:prSet presAssocID="{40CB2FCF-C5B9-48EC-A0FA-D14E5A372F71}" presName="wedge7Tx" presStyleLbl="node1" presStyleIdx="6" presStyleCnt="7">
        <dgm:presLayoutVars>
          <dgm:chMax val="0"/>
          <dgm:chPref val="0"/>
          <dgm:bulletEnabled val="1"/>
        </dgm:presLayoutVars>
      </dgm:prSet>
      <dgm:spPr/>
    </dgm:pt>
    <dgm:pt modelId="{8BBD68B8-BE18-4EA1-8FF0-337DDB0D09B4}" type="pres">
      <dgm:prSet presAssocID="{1B538AAA-0A31-403B-9675-8C68253BD27F}" presName="arrowWedge1" presStyleLbl="fgSibTrans2D1" presStyleIdx="0" presStyleCnt="7"/>
      <dgm:spPr>
        <a:sp3d z="152400" extrusionH="63500" prstMaterial="matte">
          <a:bevelT w="25400" h="6350" prst="relaxedInset"/>
          <a:contourClr>
            <a:schemeClr val="bg1"/>
          </a:contourClr>
        </a:sp3d>
      </dgm:spPr>
    </dgm:pt>
    <dgm:pt modelId="{83A47A91-5ECC-4F3F-8219-18149E4365CA}" type="pres">
      <dgm:prSet presAssocID="{D4E14FE2-3EAD-43BC-A31A-B283592302FD}" presName="arrowWedge2" presStyleLbl="fgSibTrans2D1" presStyleIdx="1" presStyleCnt="7"/>
      <dgm:spPr>
        <a:sp3d z="152400" extrusionH="63500" prstMaterial="matte">
          <a:bevelT w="25400" h="6350" prst="relaxedInset"/>
          <a:contourClr>
            <a:schemeClr val="bg1"/>
          </a:contourClr>
        </a:sp3d>
      </dgm:spPr>
    </dgm:pt>
    <dgm:pt modelId="{66755133-BA73-45B0-8C01-EE7568A791CA}" type="pres">
      <dgm:prSet presAssocID="{6E1097D1-2B6B-4E1E-8D3A-A52A7C721558}" presName="arrowWedge3" presStyleLbl="fgSibTrans2D1" presStyleIdx="2" presStyleCnt="7"/>
      <dgm:spPr>
        <a:sp3d z="152400" extrusionH="63500" prstMaterial="matte">
          <a:bevelT w="25400" h="6350" prst="relaxedInset"/>
          <a:contourClr>
            <a:schemeClr val="bg1"/>
          </a:contourClr>
        </a:sp3d>
      </dgm:spPr>
    </dgm:pt>
    <dgm:pt modelId="{5F1D6E9D-4A6E-4DD7-A767-C361F92DF74F}" type="pres">
      <dgm:prSet presAssocID="{6BB49B77-C934-4E8B-81C3-7E7B4B2CF75D}" presName="arrowWedge4" presStyleLbl="fgSibTrans2D1" presStyleIdx="3" presStyleCnt="7"/>
      <dgm:spPr>
        <a:sp3d z="152400" extrusionH="63500" prstMaterial="matte">
          <a:bevelT w="25400" h="6350" prst="relaxedInset"/>
          <a:contourClr>
            <a:schemeClr val="bg1"/>
          </a:contourClr>
        </a:sp3d>
      </dgm:spPr>
    </dgm:pt>
    <dgm:pt modelId="{C83BE79D-641B-402D-808D-DCD062EA6C55}" type="pres">
      <dgm:prSet presAssocID="{52C7EF0E-D928-47A7-9CE3-75E931EBA03D}" presName="arrowWedge5" presStyleLbl="fgSibTrans2D1" presStyleIdx="4" presStyleCnt="7"/>
      <dgm:spPr/>
    </dgm:pt>
    <dgm:pt modelId="{B37B79EB-B0B8-4FD6-9E23-B0B19D70BAC7}" type="pres">
      <dgm:prSet presAssocID="{5F331C91-6F26-4329-A1BD-E11F49F2B1F6}" presName="arrowWedge6" presStyleLbl="fgSibTrans2D1" presStyleIdx="5" presStyleCnt="7"/>
      <dgm:spPr/>
    </dgm:pt>
    <dgm:pt modelId="{4C5198A8-C6C8-4DFE-A4EE-3D2C55415554}" type="pres">
      <dgm:prSet presAssocID="{2C5D74D1-FA48-4599-B0FF-8EA9633F6521}" presName="arrowWedge7" presStyleLbl="fgSibTrans2D1" presStyleIdx="6" presStyleCnt="7"/>
      <dgm:spPr/>
    </dgm:pt>
  </dgm:ptLst>
  <dgm:cxnLst>
    <dgm:cxn modelId="{1DFE1006-8901-4A71-8419-7B68492946A3}" type="presOf" srcId="{26EE05B7-338D-42CE-9777-3023CEF9AA34}" destId="{59D796C3-4515-43AA-818B-2FD7A04BC838}" srcOrd="0" destOrd="0" presId="urn:microsoft.com/office/officeart/2005/8/layout/cycle8"/>
    <dgm:cxn modelId="{E2400507-8A76-4DE3-BC1D-C39FC2CF76F8}" type="presOf" srcId="{583CD177-E15D-4137-B1C7-49368921CC7B}" destId="{2C72AD2F-539A-46D2-BBD5-8F8C2228E90D}" srcOrd="1" destOrd="0" presId="urn:microsoft.com/office/officeart/2005/8/layout/cycle8"/>
    <dgm:cxn modelId="{D4BAFB08-F82E-475D-BF1C-BF42F0D186CC}" srcId="{40CB2FCF-C5B9-48EC-A0FA-D14E5A372F71}" destId="{F4656D51-4F40-4AD1-BEF6-145FBC12EA90}" srcOrd="6" destOrd="0" parTransId="{405CC6F0-287E-4175-B73B-05FA851B1CF1}" sibTransId="{2C5D74D1-FA48-4599-B0FF-8EA9633F6521}"/>
    <dgm:cxn modelId="{72434317-33FF-4C74-8972-AFF59240E9D5}" type="presOf" srcId="{40CB2FCF-C5B9-48EC-A0FA-D14E5A372F71}" destId="{A70BD58A-8546-4901-8158-CF3530DE7589}" srcOrd="0" destOrd="0" presId="urn:microsoft.com/office/officeart/2005/8/layout/cycle8"/>
    <dgm:cxn modelId="{E213E030-E032-4A4E-84F1-661F8C2DE806}" type="presOf" srcId="{7F608A7A-C4BA-4668-8233-F8C750A05487}" destId="{2BF43161-B245-42E7-8A54-276B23B99AB2}" srcOrd="1" destOrd="0" presId="urn:microsoft.com/office/officeart/2005/8/layout/cycle8"/>
    <dgm:cxn modelId="{1EC24465-1F15-416D-B15B-8318D2324AFE}" type="presOf" srcId="{0716D37F-98BE-457A-8DE4-768BFA28A79C}" destId="{03F664AE-BB39-4BFB-B345-DADA4CC6A92B}" srcOrd="1" destOrd="0" presId="urn:microsoft.com/office/officeart/2005/8/layout/cycle8"/>
    <dgm:cxn modelId="{785A454C-B519-4C0B-BC19-364768DF9C80}" type="presOf" srcId="{7BE2D7C0-50A6-44A7-838A-CBEB94496787}" destId="{E8439AA7-580E-47FA-973A-9BEF8148B2FA}" srcOrd="1" destOrd="0" presId="urn:microsoft.com/office/officeart/2005/8/layout/cycle8"/>
    <dgm:cxn modelId="{3A4B3354-513B-48FE-B04B-3D8FEC53EA68}" type="presOf" srcId="{26EE05B7-338D-42CE-9777-3023CEF9AA34}" destId="{F73B9530-8C98-42A4-8C46-D02EA6660004}" srcOrd="1" destOrd="0" presId="urn:microsoft.com/office/officeart/2005/8/layout/cycle8"/>
    <dgm:cxn modelId="{7AF41359-0012-43C4-947C-BE92D1052690}" srcId="{40CB2FCF-C5B9-48EC-A0FA-D14E5A372F71}" destId="{7F608A7A-C4BA-4668-8233-F8C750A05487}" srcOrd="2" destOrd="0" parTransId="{EE908BE7-B920-4629-B5E2-0082871F974F}" sibTransId="{6E1097D1-2B6B-4E1E-8D3A-A52A7C721558}"/>
    <dgm:cxn modelId="{B3BB3979-54E0-4982-BDA5-CD815660FFD2}" type="presOf" srcId="{CD86109B-CAEE-487D-A6C1-D7D93674F26B}" destId="{43B520EF-6433-4372-BDEE-AEC887321F52}" srcOrd="1" destOrd="0" presId="urn:microsoft.com/office/officeart/2005/8/layout/cycle8"/>
    <dgm:cxn modelId="{A7AC387D-A169-48CA-B4D1-228AE92E02B3}" srcId="{40CB2FCF-C5B9-48EC-A0FA-D14E5A372F71}" destId="{583CD177-E15D-4137-B1C7-49368921CC7B}" srcOrd="5" destOrd="0" parTransId="{36E91668-DD40-4395-B4C4-907066F524BF}" sibTransId="{5F331C91-6F26-4329-A1BD-E11F49F2B1F6}"/>
    <dgm:cxn modelId="{83692194-DA0B-4FDE-8F71-2F4D6B29F34E}" type="presOf" srcId="{7F608A7A-C4BA-4668-8233-F8C750A05487}" destId="{DDDDE264-59D4-4A4A-A113-9734F22CACB2}" srcOrd="0" destOrd="0" presId="urn:microsoft.com/office/officeart/2005/8/layout/cycle8"/>
    <dgm:cxn modelId="{A2520F96-C633-49A9-9E05-8583F13F6A73}" type="presOf" srcId="{CD86109B-CAEE-487D-A6C1-D7D93674F26B}" destId="{5D238010-FB7D-41EF-BE24-9D0C44AB3F5C}" srcOrd="0" destOrd="0" presId="urn:microsoft.com/office/officeart/2005/8/layout/cycle8"/>
    <dgm:cxn modelId="{D6F3E3A1-8361-48C3-BA84-A85E48F40B54}" srcId="{40CB2FCF-C5B9-48EC-A0FA-D14E5A372F71}" destId="{7BE2D7C0-50A6-44A7-838A-CBEB94496787}" srcOrd="3" destOrd="0" parTransId="{A9DB7EEC-93AD-4AD6-96B8-23334E6FF4C7}" sibTransId="{6BB49B77-C934-4E8B-81C3-7E7B4B2CF75D}"/>
    <dgm:cxn modelId="{1D6349A3-5A56-42B7-A6E7-61AFC6A545E4}" srcId="{40CB2FCF-C5B9-48EC-A0FA-D14E5A372F71}" destId="{E97F62DF-7E54-4E4B-A9D0-399E5F9D4DCE}" srcOrd="7" destOrd="0" parTransId="{DEDA5C20-876B-46ED-B7BF-0EEF3497729D}" sibTransId="{5EB80E92-3DDB-48F9-A9E5-FCDFFC42EA35}"/>
    <dgm:cxn modelId="{B46578B5-DAED-423C-8214-5FECD0427F45}" type="presOf" srcId="{F4656D51-4F40-4AD1-BEF6-145FBC12EA90}" destId="{BDB50123-4A61-419B-B431-474FC97C2E19}" srcOrd="0" destOrd="0" presId="urn:microsoft.com/office/officeart/2005/8/layout/cycle8"/>
    <dgm:cxn modelId="{168595BB-E043-4E8F-BDB9-C0D5AB663E84}" type="presOf" srcId="{0716D37F-98BE-457A-8DE4-768BFA28A79C}" destId="{FCB4A2DC-5FF9-428F-AA9A-83797E0DFC01}" srcOrd="0" destOrd="0" presId="urn:microsoft.com/office/officeart/2005/8/layout/cycle8"/>
    <dgm:cxn modelId="{ABE6DAC6-0D1F-42A8-8FA4-32755EC4617A}" srcId="{40CB2FCF-C5B9-48EC-A0FA-D14E5A372F71}" destId="{0716D37F-98BE-457A-8DE4-768BFA28A79C}" srcOrd="4" destOrd="0" parTransId="{E9A1EADC-DA35-4AA6-AB08-DF4996646E89}" sibTransId="{52C7EF0E-D928-47A7-9CE3-75E931EBA03D}"/>
    <dgm:cxn modelId="{009394CB-DDA2-4CCF-AD18-EC2CD57718FD}" srcId="{40CB2FCF-C5B9-48EC-A0FA-D14E5A372F71}" destId="{CD86109B-CAEE-487D-A6C1-D7D93674F26B}" srcOrd="1" destOrd="0" parTransId="{8EFAB69C-3A21-4B5B-BBC7-9FA607AA90AF}" sibTransId="{D4E14FE2-3EAD-43BC-A31A-B283592302FD}"/>
    <dgm:cxn modelId="{7D3FBECB-2B58-4945-9AB8-0A6B20024BD8}" type="presOf" srcId="{7BE2D7C0-50A6-44A7-838A-CBEB94496787}" destId="{AF208CBB-2C2F-4C35-A0BC-CAC66BBCE862}" srcOrd="0" destOrd="0" presId="urn:microsoft.com/office/officeart/2005/8/layout/cycle8"/>
    <dgm:cxn modelId="{BB14D0D3-07C3-4229-9CED-2D61AA0A9295}" type="presOf" srcId="{F4656D51-4F40-4AD1-BEF6-145FBC12EA90}" destId="{5C29BCA4-21BD-410F-A7E2-7CB62348AF67}" srcOrd="1" destOrd="0" presId="urn:microsoft.com/office/officeart/2005/8/layout/cycle8"/>
    <dgm:cxn modelId="{130F30F3-C514-464B-B80F-2D6A3B450BDE}" srcId="{40CB2FCF-C5B9-48EC-A0FA-D14E5A372F71}" destId="{26EE05B7-338D-42CE-9777-3023CEF9AA34}" srcOrd="0" destOrd="0" parTransId="{E41306DE-E1BF-4A12-BE59-EE86A90E74B4}" sibTransId="{1B538AAA-0A31-403B-9675-8C68253BD27F}"/>
    <dgm:cxn modelId="{04E876F9-7B0D-44D4-AB73-808E00FAFC34}" type="presOf" srcId="{583CD177-E15D-4137-B1C7-49368921CC7B}" destId="{08752618-560A-451D-91CD-510C5A85B05C}" srcOrd="0" destOrd="0" presId="urn:microsoft.com/office/officeart/2005/8/layout/cycle8"/>
    <dgm:cxn modelId="{0EB25FB6-D392-45FB-A89F-0EE28E1346CD}" type="presParOf" srcId="{A70BD58A-8546-4901-8158-CF3530DE7589}" destId="{59D796C3-4515-43AA-818B-2FD7A04BC838}" srcOrd="0" destOrd="0" presId="urn:microsoft.com/office/officeart/2005/8/layout/cycle8"/>
    <dgm:cxn modelId="{69BDE15F-3948-4243-A146-8D48D7CDB279}" type="presParOf" srcId="{A70BD58A-8546-4901-8158-CF3530DE7589}" destId="{99883FED-B951-4984-AA52-38B501E5845A}" srcOrd="1" destOrd="0" presId="urn:microsoft.com/office/officeart/2005/8/layout/cycle8"/>
    <dgm:cxn modelId="{19876ED2-4F75-4692-9388-411373C4C8E0}" type="presParOf" srcId="{A70BD58A-8546-4901-8158-CF3530DE7589}" destId="{C797256B-C221-4651-B464-B020ACBB58FF}" srcOrd="2" destOrd="0" presId="urn:microsoft.com/office/officeart/2005/8/layout/cycle8"/>
    <dgm:cxn modelId="{9AE389D5-EE33-44E9-B22E-1C0676D50AC0}" type="presParOf" srcId="{A70BD58A-8546-4901-8158-CF3530DE7589}" destId="{F73B9530-8C98-42A4-8C46-D02EA6660004}" srcOrd="3" destOrd="0" presId="urn:microsoft.com/office/officeart/2005/8/layout/cycle8"/>
    <dgm:cxn modelId="{E488C480-237B-495C-870A-8B10EED88A81}" type="presParOf" srcId="{A70BD58A-8546-4901-8158-CF3530DE7589}" destId="{5D238010-FB7D-41EF-BE24-9D0C44AB3F5C}" srcOrd="4" destOrd="0" presId="urn:microsoft.com/office/officeart/2005/8/layout/cycle8"/>
    <dgm:cxn modelId="{ADD88A2C-6B67-42AF-A273-CA4B822F5541}" type="presParOf" srcId="{A70BD58A-8546-4901-8158-CF3530DE7589}" destId="{0669EDF1-D6D8-4BD2-833C-ED4BDFAAB6A1}" srcOrd="5" destOrd="0" presId="urn:microsoft.com/office/officeart/2005/8/layout/cycle8"/>
    <dgm:cxn modelId="{8C4DF87F-B7F3-457C-99B3-C38E7D4363C7}" type="presParOf" srcId="{A70BD58A-8546-4901-8158-CF3530DE7589}" destId="{734C1A77-620A-4A7C-89AB-AC61F03E5283}" srcOrd="6" destOrd="0" presId="urn:microsoft.com/office/officeart/2005/8/layout/cycle8"/>
    <dgm:cxn modelId="{4ECF206D-8BBE-4AEC-BC67-8C1BADC2329C}" type="presParOf" srcId="{A70BD58A-8546-4901-8158-CF3530DE7589}" destId="{43B520EF-6433-4372-BDEE-AEC887321F52}" srcOrd="7" destOrd="0" presId="urn:microsoft.com/office/officeart/2005/8/layout/cycle8"/>
    <dgm:cxn modelId="{737FC87B-8FEF-4E01-B2A1-5E90A8F8FB73}" type="presParOf" srcId="{A70BD58A-8546-4901-8158-CF3530DE7589}" destId="{DDDDE264-59D4-4A4A-A113-9734F22CACB2}" srcOrd="8" destOrd="0" presId="urn:microsoft.com/office/officeart/2005/8/layout/cycle8"/>
    <dgm:cxn modelId="{10A8FAA1-BD2A-4BF6-9662-70F38CA65F61}" type="presParOf" srcId="{A70BD58A-8546-4901-8158-CF3530DE7589}" destId="{B0733926-B83C-41FE-9609-B80F0598CEF5}" srcOrd="9" destOrd="0" presId="urn:microsoft.com/office/officeart/2005/8/layout/cycle8"/>
    <dgm:cxn modelId="{04CFB359-BD24-4300-B844-A7CE73408CA5}" type="presParOf" srcId="{A70BD58A-8546-4901-8158-CF3530DE7589}" destId="{B1E505DF-D410-4E36-975A-B1216D5CE9A5}" srcOrd="10" destOrd="0" presId="urn:microsoft.com/office/officeart/2005/8/layout/cycle8"/>
    <dgm:cxn modelId="{99942F17-8089-4EC9-A259-B130B629398E}" type="presParOf" srcId="{A70BD58A-8546-4901-8158-CF3530DE7589}" destId="{2BF43161-B245-42E7-8A54-276B23B99AB2}" srcOrd="11" destOrd="0" presId="urn:microsoft.com/office/officeart/2005/8/layout/cycle8"/>
    <dgm:cxn modelId="{90ED79D7-DB06-4F68-BFC7-4434F1C656BD}" type="presParOf" srcId="{A70BD58A-8546-4901-8158-CF3530DE7589}" destId="{AF208CBB-2C2F-4C35-A0BC-CAC66BBCE862}" srcOrd="12" destOrd="0" presId="urn:microsoft.com/office/officeart/2005/8/layout/cycle8"/>
    <dgm:cxn modelId="{A2159A51-C5B7-48A8-99A3-B100F2171AF4}" type="presParOf" srcId="{A70BD58A-8546-4901-8158-CF3530DE7589}" destId="{6F660E1F-1E35-4A2B-AC71-9EBA6B22FAAA}" srcOrd="13" destOrd="0" presId="urn:microsoft.com/office/officeart/2005/8/layout/cycle8"/>
    <dgm:cxn modelId="{9D9B0928-52B1-4351-9937-3ACF1204FB52}" type="presParOf" srcId="{A70BD58A-8546-4901-8158-CF3530DE7589}" destId="{14D135DF-B91B-4CDC-B245-717530CDB7F0}" srcOrd="14" destOrd="0" presId="urn:microsoft.com/office/officeart/2005/8/layout/cycle8"/>
    <dgm:cxn modelId="{86F08187-06E0-4973-9827-B76EFFB6F110}" type="presParOf" srcId="{A70BD58A-8546-4901-8158-CF3530DE7589}" destId="{E8439AA7-580E-47FA-973A-9BEF8148B2FA}" srcOrd="15" destOrd="0" presId="urn:microsoft.com/office/officeart/2005/8/layout/cycle8"/>
    <dgm:cxn modelId="{04DC8C47-0F05-4516-9CF1-1386BCD0A294}" type="presParOf" srcId="{A70BD58A-8546-4901-8158-CF3530DE7589}" destId="{FCB4A2DC-5FF9-428F-AA9A-83797E0DFC01}" srcOrd="16" destOrd="0" presId="urn:microsoft.com/office/officeart/2005/8/layout/cycle8"/>
    <dgm:cxn modelId="{71CA0731-AC24-43B2-89B9-78F4CEFE54DC}" type="presParOf" srcId="{A70BD58A-8546-4901-8158-CF3530DE7589}" destId="{423206CC-019D-41E2-8026-C734DFAF550E}" srcOrd="17" destOrd="0" presId="urn:microsoft.com/office/officeart/2005/8/layout/cycle8"/>
    <dgm:cxn modelId="{8CDB878C-956F-4196-94AF-C274ABA2438B}" type="presParOf" srcId="{A70BD58A-8546-4901-8158-CF3530DE7589}" destId="{7D039243-DCB1-4B64-A415-7924717B151F}" srcOrd="18" destOrd="0" presId="urn:microsoft.com/office/officeart/2005/8/layout/cycle8"/>
    <dgm:cxn modelId="{D58C2A14-8383-4D6C-9C5E-DA92E2F71082}" type="presParOf" srcId="{A70BD58A-8546-4901-8158-CF3530DE7589}" destId="{03F664AE-BB39-4BFB-B345-DADA4CC6A92B}" srcOrd="19" destOrd="0" presId="urn:microsoft.com/office/officeart/2005/8/layout/cycle8"/>
    <dgm:cxn modelId="{E4CAE75C-F995-4BD4-91D1-3D718BD30BD0}" type="presParOf" srcId="{A70BD58A-8546-4901-8158-CF3530DE7589}" destId="{08752618-560A-451D-91CD-510C5A85B05C}" srcOrd="20" destOrd="0" presId="urn:microsoft.com/office/officeart/2005/8/layout/cycle8"/>
    <dgm:cxn modelId="{12DA3740-DE77-499B-9279-A990C46F8FB5}" type="presParOf" srcId="{A70BD58A-8546-4901-8158-CF3530DE7589}" destId="{49677C82-03B3-4F1B-BAEE-B58F77B336BA}" srcOrd="21" destOrd="0" presId="urn:microsoft.com/office/officeart/2005/8/layout/cycle8"/>
    <dgm:cxn modelId="{C1619196-94DC-4287-A654-DB7EB8D0BEE6}" type="presParOf" srcId="{A70BD58A-8546-4901-8158-CF3530DE7589}" destId="{DA3AC2A9-A832-4FBF-94D2-3252C3B26231}" srcOrd="22" destOrd="0" presId="urn:microsoft.com/office/officeart/2005/8/layout/cycle8"/>
    <dgm:cxn modelId="{78868329-110F-4F77-ACCB-141168BCBE9D}" type="presParOf" srcId="{A70BD58A-8546-4901-8158-CF3530DE7589}" destId="{2C72AD2F-539A-46D2-BBD5-8F8C2228E90D}" srcOrd="23" destOrd="0" presId="urn:microsoft.com/office/officeart/2005/8/layout/cycle8"/>
    <dgm:cxn modelId="{CA29B6CC-C2E7-4762-BE68-42CC9261B3D6}" type="presParOf" srcId="{A70BD58A-8546-4901-8158-CF3530DE7589}" destId="{BDB50123-4A61-419B-B431-474FC97C2E19}" srcOrd="24" destOrd="0" presId="urn:microsoft.com/office/officeart/2005/8/layout/cycle8"/>
    <dgm:cxn modelId="{CDABAD9B-24D2-4EC9-B20F-12FF04DCF93D}" type="presParOf" srcId="{A70BD58A-8546-4901-8158-CF3530DE7589}" destId="{46A8F403-150D-4372-B844-EE2C31296C36}" srcOrd="25" destOrd="0" presId="urn:microsoft.com/office/officeart/2005/8/layout/cycle8"/>
    <dgm:cxn modelId="{F294DE08-F251-4FDD-B3AB-00D8FC24A1A7}" type="presParOf" srcId="{A70BD58A-8546-4901-8158-CF3530DE7589}" destId="{6F6FC819-6A07-45F0-847F-353C48030733}" srcOrd="26" destOrd="0" presId="urn:microsoft.com/office/officeart/2005/8/layout/cycle8"/>
    <dgm:cxn modelId="{93D9ECE1-BD24-485B-85EE-97008DF8A56A}" type="presParOf" srcId="{A70BD58A-8546-4901-8158-CF3530DE7589}" destId="{5C29BCA4-21BD-410F-A7E2-7CB62348AF67}" srcOrd="27" destOrd="0" presId="urn:microsoft.com/office/officeart/2005/8/layout/cycle8"/>
    <dgm:cxn modelId="{1E41A7F5-FA87-4688-B750-17F05744ED2C}" type="presParOf" srcId="{A70BD58A-8546-4901-8158-CF3530DE7589}" destId="{8BBD68B8-BE18-4EA1-8FF0-337DDB0D09B4}" srcOrd="28" destOrd="0" presId="urn:microsoft.com/office/officeart/2005/8/layout/cycle8"/>
    <dgm:cxn modelId="{F7EC3D4A-BE57-43AC-A9E4-353D3E0EFC5D}" type="presParOf" srcId="{A70BD58A-8546-4901-8158-CF3530DE7589}" destId="{83A47A91-5ECC-4F3F-8219-18149E4365CA}" srcOrd="29" destOrd="0" presId="urn:microsoft.com/office/officeart/2005/8/layout/cycle8"/>
    <dgm:cxn modelId="{2544E4A0-9772-475D-92C6-84A821F05AC9}" type="presParOf" srcId="{A70BD58A-8546-4901-8158-CF3530DE7589}" destId="{66755133-BA73-45B0-8C01-EE7568A791CA}" srcOrd="30" destOrd="0" presId="urn:microsoft.com/office/officeart/2005/8/layout/cycle8"/>
    <dgm:cxn modelId="{E5A0FD8C-DC38-4EC8-8BBC-3066281F75A1}" type="presParOf" srcId="{A70BD58A-8546-4901-8158-CF3530DE7589}" destId="{5F1D6E9D-4A6E-4DD7-A767-C361F92DF74F}" srcOrd="31" destOrd="0" presId="urn:microsoft.com/office/officeart/2005/8/layout/cycle8"/>
    <dgm:cxn modelId="{4D2D89F6-C21B-452B-BEF1-E992169A4590}" type="presParOf" srcId="{A70BD58A-8546-4901-8158-CF3530DE7589}" destId="{C83BE79D-641B-402D-808D-DCD062EA6C55}" srcOrd="32" destOrd="0" presId="urn:microsoft.com/office/officeart/2005/8/layout/cycle8"/>
    <dgm:cxn modelId="{CD2F721B-60D2-470C-9DBB-73569AA078F0}" type="presParOf" srcId="{A70BD58A-8546-4901-8158-CF3530DE7589}" destId="{B37B79EB-B0B8-4FD6-9E23-B0B19D70BAC7}" srcOrd="33" destOrd="0" presId="urn:microsoft.com/office/officeart/2005/8/layout/cycle8"/>
    <dgm:cxn modelId="{8E32326B-6D60-4E2C-942D-FE4CE9EAF10C}" type="presParOf" srcId="{A70BD58A-8546-4901-8158-CF3530DE7589}" destId="{4C5198A8-C6C8-4DFE-A4EE-3D2C55415554}"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796C3-4515-43AA-818B-2FD7A04BC838}">
      <dsp:nvSpPr>
        <dsp:cNvPr id="0" name=""/>
        <dsp:cNvSpPr/>
      </dsp:nvSpPr>
      <dsp:spPr>
        <a:xfrm>
          <a:off x="2130344" y="277363"/>
          <a:ext cx="3819427" cy="3819427"/>
        </a:xfrm>
        <a:prstGeom prst="pie">
          <a:avLst>
            <a:gd name="adj1" fmla="val 16200000"/>
            <a:gd name="adj2" fmla="val 19285716"/>
          </a:avLst>
        </a:prstGeom>
        <a:solidFill>
          <a:schemeClr val="accent4">
            <a:lumMod val="75000"/>
          </a:schemeClr>
        </a:solidFill>
        <a:ln>
          <a:solidFill>
            <a:schemeClr val="tx1"/>
          </a:solid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Set water quality standards</a:t>
          </a:r>
        </a:p>
      </dsp:txBody>
      <dsp:txXfrm>
        <a:off x="4136907" y="632024"/>
        <a:ext cx="909387" cy="727509"/>
      </dsp:txXfrm>
    </dsp:sp>
    <dsp:sp modelId="{5D238010-FB7D-41EF-BE24-9D0C44AB3F5C}">
      <dsp:nvSpPr>
        <dsp:cNvPr id="0" name=""/>
        <dsp:cNvSpPr/>
      </dsp:nvSpPr>
      <dsp:spPr>
        <a:xfrm>
          <a:off x="2179451" y="338746"/>
          <a:ext cx="3819427" cy="3819427"/>
        </a:xfrm>
        <a:prstGeom prst="pie">
          <a:avLst>
            <a:gd name="adj1" fmla="val 19285716"/>
            <a:gd name="adj2" fmla="val 771428"/>
          </a:avLst>
        </a:prstGeom>
        <a:solidFill>
          <a:schemeClr val="accent6">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Monitor water quality</a:t>
          </a:r>
        </a:p>
      </dsp:txBody>
      <dsp:txXfrm>
        <a:off x="4773478" y="1723289"/>
        <a:ext cx="1045795" cy="636571"/>
      </dsp:txXfrm>
    </dsp:sp>
    <dsp:sp modelId="{DDDDE264-59D4-4A4A-A113-9734F22CACB2}">
      <dsp:nvSpPr>
        <dsp:cNvPr id="0" name=""/>
        <dsp:cNvSpPr/>
      </dsp:nvSpPr>
      <dsp:spPr>
        <a:xfrm>
          <a:off x="2161718" y="416044"/>
          <a:ext cx="3819427" cy="3819427"/>
        </a:xfrm>
        <a:prstGeom prst="pie">
          <a:avLst>
            <a:gd name="adj1" fmla="val 771428"/>
            <a:gd name="adj2" fmla="val 3857143"/>
          </a:avLst>
        </a:prstGeom>
        <a:solidFill>
          <a:schemeClr val="accent6">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Determine pollution problems</a:t>
          </a:r>
        </a:p>
      </dsp:txBody>
      <dsp:txXfrm>
        <a:off x="4614335" y="2678145"/>
        <a:ext cx="909387" cy="704775"/>
      </dsp:txXfrm>
    </dsp:sp>
    <dsp:sp modelId="{AF208CBB-2C2F-4C35-A0BC-CAC66BBCE862}">
      <dsp:nvSpPr>
        <dsp:cNvPr id="0" name=""/>
        <dsp:cNvSpPr/>
      </dsp:nvSpPr>
      <dsp:spPr>
        <a:xfrm>
          <a:off x="2090785" y="422417"/>
          <a:ext cx="3819427" cy="3819427"/>
        </a:xfrm>
        <a:prstGeom prst="pie">
          <a:avLst>
            <a:gd name="adj1" fmla="val 3857226"/>
            <a:gd name="adj2" fmla="val 6942858"/>
          </a:avLst>
        </a:prstGeom>
        <a:solidFill>
          <a:schemeClr val="accent5">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Establish restoration goals (TMDLs)</a:t>
          </a:r>
        </a:p>
      </dsp:txBody>
      <dsp:txXfrm>
        <a:off x="3557173" y="3423396"/>
        <a:ext cx="886652" cy="636571"/>
      </dsp:txXfrm>
    </dsp:sp>
    <dsp:sp modelId="{FCB4A2DC-5FF9-428F-AA9A-83797E0DFC01}">
      <dsp:nvSpPr>
        <dsp:cNvPr id="0" name=""/>
        <dsp:cNvSpPr/>
      </dsp:nvSpPr>
      <dsp:spPr>
        <a:xfrm>
          <a:off x="2019853" y="416044"/>
          <a:ext cx="3819427" cy="3819427"/>
        </a:xfrm>
        <a:prstGeom prst="pie">
          <a:avLst>
            <a:gd name="adj1" fmla="val 6942858"/>
            <a:gd name="adj2" fmla="val 10028574"/>
          </a:avLst>
        </a:prstGeom>
        <a:solidFill>
          <a:schemeClr val="accent5">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Work with community leaders</a:t>
          </a:r>
        </a:p>
      </dsp:txBody>
      <dsp:txXfrm>
        <a:off x="2477275" y="2678145"/>
        <a:ext cx="909387" cy="704775"/>
      </dsp:txXfrm>
    </dsp:sp>
    <dsp:sp modelId="{08752618-560A-451D-91CD-510C5A85B05C}">
      <dsp:nvSpPr>
        <dsp:cNvPr id="0" name=""/>
        <dsp:cNvSpPr/>
      </dsp:nvSpPr>
      <dsp:spPr>
        <a:xfrm>
          <a:off x="2002120" y="338746"/>
          <a:ext cx="3819427" cy="3819427"/>
        </a:xfrm>
        <a:prstGeom prst="pie">
          <a:avLst>
            <a:gd name="adj1" fmla="val 10028574"/>
            <a:gd name="adj2" fmla="val 13114284"/>
          </a:avLst>
        </a:prstGeom>
        <a:solidFill>
          <a:schemeClr val="accent1">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Develop and implement restoration plans (BMAPs)</a:t>
          </a:r>
        </a:p>
      </dsp:txBody>
      <dsp:txXfrm>
        <a:off x="2181724" y="1723289"/>
        <a:ext cx="1045795" cy="636571"/>
      </dsp:txXfrm>
    </dsp:sp>
    <dsp:sp modelId="{BDB50123-4A61-419B-B431-474FC97C2E19}">
      <dsp:nvSpPr>
        <dsp:cNvPr id="0" name=""/>
        <dsp:cNvSpPr/>
      </dsp:nvSpPr>
      <dsp:spPr>
        <a:xfrm>
          <a:off x="2051227" y="277363"/>
          <a:ext cx="3819427" cy="3819427"/>
        </a:xfrm>
        <a:prstGeom prst="pie">
          <a:avLst>
            <a:gd name="adj1" fmla="val 13114284"/>
            <a:gd name="adj2" fmla="val 1620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Measure success and adapt</a:t>
          </a:r>
        </a:p>
      </dsp:txBody>
      <dsp:txXfrm>
        <a:off x="2954703" y="632024"/>
        <a:ext cx="909387" cy="727509"/>
      </dsp:txXfrm>
    </dsp:sp>
    <dsp:sp modelId="{8BBD68B8-BE18-4EA1-8FF0-337DDB0D09B4}">
      <dsp:nvSpPr>
        <dsp:cNvPr id="0" name=""/>
        <dsp:cNvSpPr/>
      </dsp:nvSpPr>
      <dsp:spPr>
        <a:xfrm>
          <a:off x="1893713" y="40922"/>
          <a:ext cx="4292308" cy="4292308"/>
        </a:xfrm>
        <a:prstGeom prst="circularArrow">
          <a:avLst>
            <a:gd name="adj1" fmla="val 5085"/>
            <a:gd name="adj2" fmla="val 327528"/>
            <a:gd name="adj3" fmla="val 18957827"/>
            <a:gd name="adj4" fmla="val 16200343"/>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A47A91-5ECC-4F3F-8219-18149E4365CA}">
      <dsp:nvSpPr>
        <dsp:cNvPr id="0" name=""/>
        <dsp:cNvSpPr/>
      </dsp:nvSpPr>
      <dsp:spPr>
        <a:xfrm>
          <a:off x="1943128" y="102577"/>
          <a:ext cx="4292308" cy="4292308"/>
        </a:xfrm>
        <a:prstGeom prst="circularArrow">
          <a:avLst>
            <a:gd name="adj1" fmla="val 5085"/>
            <a:gd name="adj2" fmla="val 327528"/>
            <a:gd name="adj3" fmla="val 443744"/>
            <a:gd name="adj4" fmla="val 19285776"/>
            <a:gd name="adj5" fmla="val 5932"/>
          </a:avLst>
        </a:prstGeom>
        <a:solidFill>
          <a:schemeClr val="accent4">
            <a:hueOff val="1732615"/>
            <a:satOff val="-7995"/>
            <a:lumOff val="294"/>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6755133-BA73-45B0-8C01-EE7568A791CA}">
      <dsp:nvSpPr>
        <dsp:cNvPr id="0" name=""/>
        <dsp:cNvSpPr/>
      </dsp:nvSpPr>
      <dsp:spPr>
        <a:xfrm>
          <a:off x="1925333" y="179696"/>
          <a:ext cx="4292308" cy="4292308"/>
        </a:xfrm>
        <a:prstGeom prst="circularArrow">
          <a:avLst>
            <a:gd name="adj1" fmla="val 5085"/>
            <a:gd name="adj2" fmla="val 327528"/>
            <a:gd name="adj3" fmla="val 3529100"/>
            <a:gd name="adj4" fmla="val 770764"/>
            <a:gd name="adj5" fmla="val 5932"/>
          </a:avLst>
        </a:prstGeom>
        <a:solidFill>
          <a:schemeClr val="accent4">
            <a:hueOff val="3465231"/>
            <a:satOff val="-15989"/>
            <a:lumOff val="588"/>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1D6E9D-4A6E-4DD7-A767-C361F92DF74F}">
      <dsp:nvSpPr>
        <dsp:cNvPr id="0" name=""/>
        <dsp:cNvSpPr/>
      </dsp:nvSpPr>
      <dsp:spPr>
        <a:xfrm>
          <a:off x="1854345" y="185877"/>
          <a:ext cx="4292308" cy="4292308"/>
        </a:xfrm>
        <a:prstGeom prst="circularArrow">
          <a:avLst>
            <a:gd name="adj1" fmla="val 5085"/>
            <a:gd name="adj2" fmla="val 327528"/>
            <a:gd name="adj3" fmla="val 6615046"/>
            <a:gd name="adj4" fmla="val 3857426"/>
            <a:gd name="adj5" fmla="val 5932"/>
          </a:avLst>
        </a:prstGeom>
        <a:solidFill>
          <a:schemeClr val="accent4">
            <a:hueOff val="5197846"/>
            <a:satOff val="-23984"/>
            <a:lumOff val="883"/>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3BE79D-641B-402D-808D-DCD062EA6C55}">
      <dsp:nvSpPr>
        <dsp:cNvPr id="0" name=""/>
        <dsp:cNvSpPr/>
      </dsp:nvSpPr>
      <dsp:spPr>
        <a:xfrm>
          <a:off x="1783357" y="179696"/>
          <a:ext cx="4292308" cy="4292308"/>
        </a:xfrm>
        <a:prstGeom prst="circularArrow">
          <a:avLst>
            <a:gd name="adj1" fmla="val 5085"/>
            <a:gd name="adj2" fmla="val 327528"/>
            <a:gd name="adj3" fmla="val 9701707"/>
            <a:gd name="adj4" fmla="val 6943371"/>
            <a:gd name="adj5" fmla="val 5932"/>
          </a:avLst>
        </a:prstGeom>
        <a:solidFill>
          <a:schemeClr val="accent4">
            <a:hueOff val="6930461"/>
            <a:satOff val="-31979"/>
            <a:lumOff val="1177"/>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37B79EB-B0B8-4FD6-9E23-B0B19D70BAC7}">
      <dsp:nvSpPr>
        <dsp:cNvPr id="0" name=""/>
        <dsp:cNvSpPr/>
      </dsp:nvSpPr>
      <dsp:spPr>
        <a:xfrm>
          <a:off x="1765561" y="102577"/>
          <a:ext cx="4292308" cy="4292308"/>
        </a:xfrm>
        <a:prstGeom prst="circularArrow">
          <a:avLst>
            <a:gd name="adj1" fmla="val 5085"/>
            <a:gd name="adj2" fmla="val 327528"/>
            <a:gd name="adj3" fmla="val 12786695"/>
            <a:gd name="adj4" fmla="val 10028727"/>
            <a:gd name="adj5" fmla="val 5932"/>
          </a:avLst>
        </a:prstGeom>
        <a:solidFill>
          <a:schemeClr val="accent4">
            <a:hueOff val="8663077"/>
            <a:satOff val="-39973"/>
            <a:lumOff val="1471"/>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C5198A8-C6C8-4DFE-A4EE-3D2C55415554}">
      <dsp:nvSpPr>
        <dsp:cNvPr id="0" name=""/>
        <dsp:cNvSpPr/>
      </dsp:nvSpPr>
      <dsp:spPr>
        <a:xfrm>
          <a:off x="1814977" y="40922"/>
          <a:ext cx="4292308" cy="4292308"/>
        </a:xfrm>
        <a:prstGeom prst="circularArrow">
          <a:avLst>
            <a:gd name="adj1" fmla="val 5085"/>
            <a:gd name="adj2" fmla="val 327528"/>
            <a:gd name="adj3" fmla="val 15872129"/>
            <a:gd name="adj4" fmla="val 13114645"/>
            <a:gd name="adj5" fmla="val 5932"/>
          </a:avLst>
        </a:prstGeom>
        <a:solidFill>
          <a:schemeClr val="accent4">
            <a:hueOff val="10395692"/>
            <a:satOff val="-47968"/>
            <a:lumOff val="17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5/31/2018</a:t>
            </a:fld>
            <a:endParaRPr lang="en-US" dirty="0"/>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5/31/2018</a:t>
            </a:fld>
            <a:endParaRPr lang="en-US" dirty="0"/>
          </a:p>
        </p:txBody>
      </p:sp>
      <p:sp>
        <p:nvSpPr>
          <p:cNvPr id="4" name="Slide Image Placeholder 3"/>
          <p:cNvSpPr>
            <a:spLocks noGrp="1" noRot="1" noChangeAspect="1"/>
          </p:cNvSpPr>
          <p:nvPr>
            <p:ph type="sldImg" idx="2"/>
          </p:nvPr>
        </p:nvSpPr>
        <p:spPr>
          <a:xfrm>
            <a:off x="1349375" y="1162050"/>
            <a:ext cx="418306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9"/>
            <a:ext cx="2982119"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613249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14</a:t>
            </a:fld>
            <a:endParaRPr lang="en-US"/>
          </a:p>
        </p:txBody>
      </p:sp>
    </p:spTree>
    <p:extLst>
      <p:ext uri="{BB962C8B-B14F-4D97-AF65-F5344CB8AC3E}">
        <p14:creationId xmlns:p14="http://schemas.microsoft.com/office/powerpoint/2010/main" val="2001048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111125"/>
            <a:ext cx="7242175" cy="5432425"/>
          </a:xfrm>
        </p:spPr>
      </p:sp>
      <p:sp>
        <p:nvSpPr>
          <p:cNvPr id="3" name="Notes Placeholder 2"/>
          <p:cNvSpPr>
            <a:spLocks noGrp="1"/>
          </p:cNvSpPr>
          <p:nvPr>
            <p:ph type="body" idx="1"/>
          </p:nvPr>
        </p:nvSpPr>
        <p:spPr>
          <a:xfrm>
            <a:off x="0" y="5543839"/>
            <a:ext cx="9296400" cy="795229"/>
          </a:xfrm>
        </p:spPr>
        <p:txBody>
          <a:bodyPr>
            <a:normAutofit fontScale="85000" lnSpcReduction="10000"/>
          </a:bodyPr>
          <a:lstStyle/>
          <a:p>
            <a:r>
              <a:rPr lang="en-US" dirty="0"/>
              <a:t>This cartoon describes the NSILT process. The nitrogen</a:t>
            </a:r>
            <a:r>
              <a:rPr lang="en-US" baseline="0" dirty="0"/>
              <a:t> source categories are listed at the top; each with its own input into the environment obtained from current land use and other sources of info. The processes listed in the brown bar describe the attenuation or how different processes uptake, remove or impede the movement of N in the subsurface.  We use information from published research investigations in Florida wherever available for the studied BMAP area. If local info is not available we will use published reports from other areas with similar hydrogeologic characteristics.  For our estimates of N loading to groundwater, we are interested in the bar labeled “Leaching of Non-attenuated N”. This is the nitrogen which is not utilized by the environment and has the potential to reach ground water.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021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16</a:t>
            </a:fld>
            <a:endParaRPr lang="en-US"/>
          </a:p>
        </p:txBody>
      </p:sp>
    </p:spTree>
    <p:extLst>
      <p:ext uri="{BB962C8B-B14F-4D97-AF65-F5344CB8AC3E}">
        <p14:creationId xmlns:p14="http://schemas.microsoft.com/office/powerpoint/2010/main" val="4219407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17</a:t>
            </a:fld>
            <a:endParaRPr lang="en-US"/>
          </a:p>
        </p:txBody>
      </p:sp>
    </p:spTree>
    <p:extLst>
      <p:ext uri="{BB962C8B-B14F-4D97-AF65-F5344CB8AC3E}">
        <p14:creationId xmlns:p14="http://schemas.microsoft.com/office/powerpoint/2010/main" val="2888706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18</a:t>
            </a:fld>
            <a:endParaRPr lang="en-US" dirty="0"/>
          </a:p>
        </p:txBody>
      </p:sp>
    </p:spTree>
    <p:extLst>
      <p:ext uri="{BB962C8B-B14F-4D97-AF65-F5344CB8AC3E}">
        <p14:creationId xmlns:p14="http://schemas.microsoft.com/office/powerpoint/2010/main" val="2249281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19</a:t>
            </a:fld>
            <a:endParaRPr lang="en-US" dirty="0"/>
          </a:p>
        </p:txBody>
      </p:sp>
    </p:spTree>
    <p:extLst>
      <p:ext uri="{BB962C8B-B14F-4D97-AF65-F5344CB8AC3E}">
        <p14:creationId xmlns:p14="http://schemas.microsoft.com/office/powerpoint/2010/main" val="157696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20</a:t>
            </a:fld>
            <a:endParaRPr lang="en-US" dirty="0"/>
          </a:p>
        </p:txBody>
      </p:sp>
    </p:spTree>
    <p:extLst>
      <p:ext uri="{BB962C8B-B14F-4D97-AF65-F5344CB8AC3E}">
        <p14:creationId xmlns:p14="http://schemas.microsoft.com/office/powerpoint/2010/main" val="2603977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9.48M total</a:t>
            </a:r>
          </a:p>
        </p:txBody>
      </p:sp>
    </p:spTree>
    <p:extLst>
      <p:ext uri="{BB962C8B-B14F-4D97-AF65-F5344CB8AC3E}">
        <p14:creationId xmlns:p14="http://schemas.microsoft.com/office/powerpoint/2010/main" val="1505719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1846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9.48M total</a:t>
            </a:r>
          </a:p>
        </p:txBody>
      </p:sp>
    </p:spTree>
    <p:extLst>
      <p:ext uri="{BB962C8B-B14F-4D97-AF65-F5344CB8AC3E}">
        <p14:creationId xmlns:p14="http://schemas.microsoft.com/office/powerpoint/2010/main" val="7556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dirty="0"/>
          </a:p>
        </p:txBody>
      </p:sp>
    </p:spTree>
    <p:extLst>
      <p:ext uri="{BB962C8B-B14F-4D97-AF65-F5344CB8AC3E}">
        <p14:creationId xmlns:p14="http://schemas.microsoft.com/office/powerpoint/2010/main" val="1745450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5815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dirty="0"/>
          </a:p>
        </p:txBody>
      </p:sp>
    </p:spTree>
    <p:extLst>
      <p:ext uri="{BB962C8B-B14F-4D97-AF65-F5344CB8AC3E}">
        <p14:creationId xmlns:p14="http://schemas.microsoft.com/office/powerpoint/2010/main" val="127094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dirty="0"/>
          </a:p>
        </p:txBody>
      </p:sp>
    </p:spTree>
    <p:extLst>
      <p:ext uri="{BB962C8B-B14F-4D97-AF65-F5344CB8AC3E}">
        <p14:creationId xmlns:p14="http://schemas.microsoft.com/office/powerpoint/2010/main" val="1751866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dirty="0"/>
          </a:p>
        </p:txBody>
      </p:sp>
    </p:spTree>
    <p:extLst>
      <p:ext uri="{BB962C8B-B14F-4D97-AF65-F5344CB8AC3E}">
        <p14:creationId xmlns:p14="http://schemas.microsoft.com/office/powerpoint/2010/main" val="4136303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2867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Wacissa</a:t>
            </a:r>
            <a:r>
              <a:rPr lang="en-US" dirty="0"/>
              <a:t> </a:t>
            </a:r>
            <a:r>
              <a:rPr lang="en-US" dirty="0" err="1"/>
              <a:t>springshed</a:t>
            </a:r>
            <a:r>
              <a:rPr lang="en-US" dirty="0"/>
              <a:t> extends into Georgia, however only the Florida portion of the </a:t>
            </a:r>
            <a:r>
              <a:rPr lang="en-US" dirty="0" err="1"/>
              <a:t>springshed</a:t>
            </a:r>
            <a:r>
              <a:rPr lang="en-US" dirty="0"/>
              <a:t> was assessed. The image to the right shows the Florida portion of the </a:t>
            </a:r>
            <a:r>
              <a:rPr lang="en-US" dirty="0" err="1"/>
              <a:t>springshed</a:t>
            </a:r>
            <a:r>
              <a:rPr lang="en-US" dirty="0"/>
              <a:t> in relation to the BMAP boundary</a:t>
            </a:r>
          </a:p>
        </p:txBody>
      </p:sp>
      <p:sp>
        <p:nvSpPr>
          <p:cNvPr id="4" name="Slide Number Placeholder 3"/>
          <p:cNvSpPr>
            <a:spLocks noGrp="1"/>
          </p:cNvSpPr>
          <p:nvPr>
            <p:ph type="sldNum" sz="quarter" idx="10"/>
          </p:nvPr>
        </p:nvSpPr>
        <p:spPr/>
        <p:txBody>
          <a:bodyPr/>
          <a:lstStyle/>
          <a:p>
            <a:fld id="{7758946A-3337-44D3-AC57-3BA30649B40D}" type="slidenum">
              <a:rPr lang="en-US" smtClean="0"/>
              <a:t>11</a:t>
            </a:fld>
            <a:endParaRPr lang="en-US"/>
          </a:p>
        </p:txBody>
      </p:sp>
    </p:spTree>
    <p:extLst>
      <p:ext uri="{BB962C8B-B14F-4D97-AF65-F5344CB8AC3E}">
        <p14:creationId xmlns:p14="http://schemas.microsoft.com/office/powerpoint/2010/main" val="3189928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5563" y="95250"/>
            <a:ext cx="6645275" cy="4983163"/>
          </a:xfrm>
        </p:spPr>
      </p:sp>
      <p:sp>
        <p:nvSpPr>
          <p:cNvPr id="3" name="Notes Placeholder 2"/>
          <p:cNvSpPr>
            <a:spLocks noGrp="1"/>
          </p:cNvSpPr>
          <p:nvPr>
            <p:ph type="body" idx="1"/>
          </p:nvPr>
        </p:nvSpPr>
        <p:spPr>
          <a:xfrm>
            <a:off x="0" y="5078255"/>
            <a:ext cx="9296400" cy="1260813"/>
          </a:xfrm>
        </p:spPr>
        <p:txBody>
          <a:bodyPr/>
          <a:lstStyle/>
          <a:p>
            <a:r>
              <a:rPr lang="en-US" dirty="0"/>
              <a:t>Our</a:t>
            </a:r>
            <a:r>
              <a:rPr lang="en-US" baseline="0" dirty="0"/>
              <a:t> multiple step approach begins with estimating the nitrogen input to the land surface from various sources within the </a:t>
            </a:r>
            <a:r>
              <a:rPr lang="en-US" baseline="0" dirty="0" err="1"/>
              <a:t>springshed</a:t>
            </a:r>
            <a:r>
              <a:rPr lang="en-US" baseline="0" dirty="0"/>
              <a:t> boundary. Next, we estimate the environment’s ability to uptake and utilize this nitrogen which is called attenuation. Then, we evaluate the degree of recharge throughout the BMAP boundary. This will naturally vary with the geological conditions and influences the quantity of water reaching the aquifer. We apply a weighted recharge factor to account for this recharge variation. The final step to this process is reaching out to stakeholder groups and seeking their expertise to help us understand the different nitrogen sources and management practices.</a:t>
            </a:r>
            <a:endParaRPr lang="en-US" dirty="0"/>
          </a:p>
          <a:p>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12</a:t>
            </a:fld>
            <a:endParaRPr lang="en-US"/>
          </a:p>
        </p:txBody>
      </p:sp>
    </p:spTree>
    <p:extLst>
      <p:ext uri="{BB962C8B-B14F-4D97-AF65-F5344CB8AC3E}">
        <p14:creationId xmlns:p14="http://schemas.microsoft.com/office/powerpoint/2010/main" val="3850782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BA0D75-F3BC-4B7F-8E70-7542679B06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9102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2B48CF8-F026-4C93-8ADB-1DAA2C0B0B6C}"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4483DA-E1F1-4492-BBB8-094CB16E277D}"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234BF8-99C3-4DBA-824B-BB976EFEF438}"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841180-82D5-4513-9945-8D63EE8C0AA8}"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66BD7D-CEDF-4456-89CC-3EAE6DA58213}" type="datetime1">
              <a:rPr lang="en-US" smtClean="0"/>
              <a:t>5/31/2018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5192A3-7781-41BC-AB2F-26CBCBA9E0CD}" type="datetime1">
              <a:rPr lang="en-US" smtClean="0"/>
              <a:t>5/31/2018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4D7929-1938-4614-8DF0-4FB1121CACFB}" type="datetime1">
              <a:rPr lang="en-US" smtClean="0"/>
              <a:t>5/31/2018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A55455-0BE8-4B7E-8191-027C4A9C49C6}"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B0CE7F-4610-485F-9497-C42EC2E8286E}"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394A4-FE0B-4392-9A55-11E8322B2A9A}"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4C92C3-E18F-46CA-9A01-805C1FD7F6AA}"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E2EAFEB8-3224-4743-AA29-BEFA3E5A91CE}" type="datetime1">
              <a:rPr lang="en-US" smtClean="0"/>
              <a:t>5/31/2018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hyperlink" Target="http://images.google.com/imgres?imgurl=http://www.sweeping.com/Portals/146397/images/stormwater_basics_2.jpg&amp;imgrefurl=http://www.sweeping.com/blog/bid/190127/Why-There-is-a-Greater-Push-to-Control-Stormwater-Runoff&amp;usg=__c3UPFNEPAM3wK99Y_2Y0l-lINOs=&amp;h=437&amp;w=573&amp;sz=78&amp;hl=en&amp;start=23&amp;zoom=1&amp;tbnid=aAzT3MbEPYZBkM:&amp;tbnh=102&amp;tbnw=134&amp;ei=mLtiUdiUGevU0gHI9IF4&amp;prev=/search?q=stormwater+runoff&amp;start=20&amp;hl=en&amp;safe=strict&amp;sa=N&amp;gbv=2&amp;tbm=isch&amp;itbs=1&amp;sa=X&amp;ved=0CDAQrQMwAjgU" TargetMode="External"/><Relationship Id="rId3" Type="http://schemas.openxmlformats.org/officeDocument/2006/relationships/image" Target="../media/image14.wmf"/><Relationship Id="rId7" Type="http://schemas.openxmlformats.org/officeDocument/2006/relationships/hyperlink" Target="http://images.google.com/imgres?imgurl=http://www.plummersseptictank.com/wp-content/uploads/2013/01/septic-tank-location.jpg&amp;imgrefurl=http://www.plummersseptictank.com/index.php/archives/754&amp;usg=__bZOc2l-n1HmWGg9Xv5dY4AcEXAg=&amp;h=455&amp;w=720&amp;sz=47&amp;hl=en&amp;start=4&amp;zoom=1&amp;tbnid=Q3PNt8NpHtdSeM:&amp;tbnh=88&amp;tbnw=140&amp;ei=4GNDUbGUENSz4APn64GACg&amp;prev=/search?q=septic+tanks&amp;hl=en&amp;safe=strict&amp;gbv=2&amp;tbm=isch&amp;itbs=1&amp;sa=X&amp;ved=0CDAQrQMwAw" TargetMode="External"/><Relationship Id="rId12" Type="http://schemas.openxmlformats.org/officeDocument/2006/relationships/image" Target="../media/image19.jpeg"/><Relationship Id="rId2" Type="http://schemas.openxmlformats.org/officeDocument/2006/relationships/notesSlide" Target="../notesSlides/notesSlide8.xml"/><Relationship Id="rId16" Type="http://schemas.openxmlformats.org/officeDocument/2006/relationships/image" Target="../media/image22.png"/><Relationship Id="rId1" Type="http://schemas.openxmlformats.org/officeDocument/2006/relationships/slideLayout" Target="../slideLayouts/slideLayout19.xml"/><Relationship Id="rId6" Type="http://schemas.openxmlformats.org/officeDocument/2006/relationships/image" Target="../media/image16.jpeg"/><Relationship Id="rId11" Type="http://schemas.openxmlformats.org/officeDocument/2006/relationships/hyperlink" Target="http://images.google.com/imgres?imgurl=http://bestclipartblog.com/clipart-pics/horse-clip-art-7.gif&amp;imgrefurl=http://bestclipartblog.com/21-horse-clip-art.html/horse-clip-art-7&amp;usg=__byG5nEgmHTHvjH4msjvTrcqgd1k=&amp;h=213&amp;w=230&amp;sz=17&amp;hl=en&amp;start=32&amp;zoom=1&amp;tbnid=Xa4Bq36kSzlomM:&amp;tbnh=100&amp;tbnw=108&amp;ei=wGhIUd6wNNGj4AONjIGQAg&amp;prev=/search?q=horses+clipart+images&amp;start=20&amp;hl=en&amp;safe=strict&amp;sa=N&amp;gbv=2&amp;tbm=isch&amp;itbs=1&amp;sa=X&amp;ved=0CEAQrQMwCzgU" TargetMode="External"/><Relationship Id="rId5" Type="http://schemas.openxmlformats.org/officeDocument/2006/relationships/hyperlink" Target="http://images.google.com/imgres?imgurl=http://static.auctionservices.com/images/17230095/20080716_soybeans_33.jpg&amp;imgrefurl=http://www.maringauction.com/auction_detail.php?id=173239&amp;usg=__wKMUMwtWo2f0lScREg7clIh-XVw=&amp;h=450&amp;w=650&amp;sz=359&amp;hl=en&amp;start=189&amp;zoom=1&amp;tbnid=Lk2GNBG6YEPYgM:&amp;tbnh=95&amp;tbnw=137&amp;ei=2WFDUfisO8nE4APwz4HoBA&amp;prev=/search?q=cropland&amp;start=180&amp;hl=en&amp;safe=strict&amp;sa=N&amp;gbv=2&amp;tbm=isch&amp;itbs=1&amp;sa=X&amp;ved=0CDoQrQMwCDi0AQ" TargetMode="External"/><Relationship Id="rId15" Type="http://schemas.openxmlformats.org/officeDocument/2006/relationships/image" Target="../media/image21.png"/><Relationship Id="rId10" Type="http://schemas.openxmlformats.org/officeDocument/2006/relationships/image" Target="../media/image18.jpeg"/><Relationship Id="rId4" Type="http://schemas.openxmlformats.org/officeDocument/2006/relationships/image" Target="../media/image15.jpeg"/><Relationship Id="rId9" Type="http://schemas.openxmlformats.org/officeDocument/2006/relationships/hyperlink" Target="http://images.google.com/imgres?imgurl=http://www.sweetclipart.com/multisite/sweetclipart/files/rainy_weather_with_thunder.png&amp;imgrefurl=http://www.sweetclipart.com/rain-cloud-lightning-bolt-369&amp;usg=__gYelmZJCLeL5b8UDHImjSJepNAM=&amp;h=4894&amp;w=5277&amp;sz=862&amp;hl=en&amp;start=4&amp;zoom=1&amp;tbnid=nMgD1mFKQa2--M:&amp;tbnh=139&amp;tbnw=150&amp;ei=CWFDUZSbFa2j4AO6hIHIDQ&amp;prev=/search?q=cloud+with+rain+clipart&amp;hl=en&amp;safe=strict&amp;gbv=2&amp;tbm=isch&amp;itbs=1&amp;sa=X&amp;ved=0CDAQrQMwAw" TargetMode="External"/><Relationship Id="rId1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25" y="2753126"/>
            <a:ext cx="8820150" cy="1275145"/>
          </a:xfrm>
        </p:spPr>
        <p:txBody>
          <a:bodyPr/>
          <a:lstStyle/>
          <a:p>
            <a:r>
              <a:rPr lang="en-US" dirty="0" err="1"/>
              <a:t>Wacissa</a:t>
            </a:r>
            <a:r>
              <a:rPr lang="en-US" dirty="0"/>
              <a:t> Springs</a:t>
            </a:r>
            <a:br>
              <a:rPr lang="en-US" dirty="0"/>
            </a:br>
            <a:r>
              <a:rPr lang="en-US" dirty="0"/>
              <a:t>Basin Management Action Plan (BMAP)</a:t>
            </a:r>
          </a:p>
        </p:txBody>
      </p:sp>
      <p:sp>
        <p:nvSpPr>
          <p:cNvPr id="3" name="Subtitle 2"/>
          <p:cNvSpPr>
            <a:spLocks noGrp="1"/>
          </p:cNvSpPr>
          <p:nvPr>
            <p:ph type="subTitle" idx="1"/>
          </p:nvPr>
        </p:nvSpPr>
        <p:spPr>
          <a:xfrm>
            <a:off x="1143000" y="4231410"/>
            <a:ext cx="6858000" cy="1495836"/>
          </a:xfrm>
        </p:spPr>
        <p:txBody>
          <a:bodyPr>
            <a:normAutofit fontScale="92500" lnSpcReduction="10000"/>
          </a:bodyPr>
          <a:lstStyle/>
          <a:p>
            <a:r>
              <a:rPr lang="en-US" dirty="0"/>
              <a:t>Celeste Lyon &amp; Terry Hansen P.G.</a:t>
            </a:r>
          </a:p>
          <a:p>
            <a:r>
              <a:rPr lang="en-US" dirty="0"/>
              <a:t> Basin Coordinators</a:t>
            </a:r>
          </a:p>
          <a:p>
            <a:r>
              <a:rPr lang="en-US" sz="2000" dirty="0"/>
              <a:t>850-245-8561</a:t>
            </a:r>
          </a:p>
          <a:p>
            <a:r>
              <a:rPr lang="en-US" sz="2000" dirty="0" err="1"/>
              <a:t>Celeste.Lyon</a:t>
            </a:r>
            <a:r>
              <a:rPr lang="en-US" sz="2000" dirty="0"/>
              <a:t> @dep.state.fl.us terry.hansen@dep.state.fl.us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normAutofit/>
          </a:bodyPr>
          <a:lstStyle/>
          <a:p>
            <a:r>
              <a:rPr lang="en-US" sz="4400" dirty="0"/>
              <a:t>NSILT</a:t>
            </a:r>
          </a:p>
        </p:txBody>
      </p:sp>
      <p:sp>
        <p:nvSpPr>
          <p:cNvPr id="3" name="Content Placeholder 2"/>
          <p:cNvSpPr>
            <a:spLocks noGrp="1"/>
          </p:cNvSpPr>
          <p:nvPr>
            <p:ph idx="1"/>
          </p:nvPr>
        </p:nvSpPr>
        <p:spPr>
          <a:xfrm>
            <a:off x="67237" y="1293822"/>
            <a:ext cx="5662194" cy="5443446"/>
          </a:xfrm>
        </p:spPr>
        <p:txBody>
          <a:bodyPr/>
          <a:lstStyle/>
          <a:p>
            <a:pPr>
              <a:spcAft>
                <a:spcPts val="600"/>
              </a:spcAft>
            </a:pPr>
            <a:r>
              <a:rPr lang="en-US" sz="2400" dirty="0"/>
              <a:t>Quantifies nitrogen (N) sources and loading to groundwater, and highlights source categories where reductions in N loading could help achieve restoration of impaired waters</a:t>
            </a:r>
          </a:p>
          <a:p>
            <a:pPr>
              <a:spcAft>
                <a:spcPts val="600"/>
              </a:spcAft>
            </a:pPr>
            <a:r>
              <a:rPr lang="en-US" sz="2400" dirty="0"/>
              <a:t>Customizes the nitrogen inventory for each spring basin or BMAP area to account for hydrogeologic and land use differences</a:t>
            </a:r>
          </a:p>
          <a:p>
            <a:pPr>
              <a:spcAft>
                <a:spcPts val="600"/>
              </a:spcAft>
            </a:pPr>
            <a:r>
              <a:rPr lang="en-US" sz="2400" dirty="0"/>
              <a:t>Uses source category percentages to estimate the necessary and achievable reductions</a:t>
            </a:r>
          </a:p>
        </p:txBody>
      </p:sp>
      <p:grpSp>
        <p:nvGrpSpPr>
          <p:cNvPr id="12" name="Group 11"/>
          <p:cNvGrpSpPr/>
          <p:nvPr/>
        </p:nvGrpSpPr>
        <p:grpSpPr>
          <a:xfrm>
            <a:off x="6268064" y="1293822"/>
            <a:ext cx="1524000" cy="2137441"/>
            <a:chOff x="5887439" y="3653161"/>
            <a:chExt cx="3131593" cy="2671439"/>
          </a:xfrm>
        </p:grpSpPr>
        <p:pic>
          <p:nvPicPr>
            <p:cNvPr id="9" name="Picture 8"/>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8889" b="26667"/>
            <a:stretch/>
          </p:blipFill>
          <p:spPr>
            <a:xfrm>
              <a:off x="5910029" y="3653161"/>
              <a:ext cx="3109003" cy="2671439"/>
            </a:xfrm>
            <a:prstGeom prst="rect">
              <a:avLst/>
            </a:prstGeom>
            <a:ln>
              <a:solidFill>
                <a:schemeClr val="tx1"/>
              </a:solidFill>
            </a:ln>
          </p:spPr>
        </p:pic>
        <p:sp>
          <p:nvSpPr>
            <p:cNvPr id="11" name="TextBox 10"/>
            <p:cNvSpPr txBox="1"/>
            <p:nvPr/>
          </p:nvSpPr>
          <p:spPr>
            <a:xfrm>
              <a:off x="5887439" y="5973556"/>
              <a:ext cx="1129412" cy="276999"/>
            </a:xfrm>
            <a:prstGeom prst="rect">
              <a:avLst/>
            </a:prstGeom>
            <a:no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Fanning Spring</a:t>
              </a:r>
            </a:p>
          </p:txBody>
        </p:sp>
      </p:grpSp>
      <p:pic>
        <p:nvPicPr>
          <p:cNvPr id="5" name="Picture 4"/>
          <p:cNvPicPr>
            <a:picLocks noChangeAspect="1"/>
          </p:cNvPicPr>
          <p:nvPr/>
        </p:nvPicPr>
        <p:blipFill rotWithShape="1">
          <a:blip r:embed="rId4"/>
          <a:srcRect l="7850" r="2894"/>
          <a:stretch/>
        </p:blipFill>
        <p:spPr>
          <a:xfrm>
            <a:off x="5848866" y="4029963"/>
            <a:ext cx="3142734" cy="2314353"/>
          </a:xfrm>
          <a:prstGeom prst="rect">
            <a:avLst/>
          </a:prstGeom>
          <a:ln>
            <a:solidFill>
              <a:schemeClr val="tx1"/>
            </a:solidFill>
          </a:ln>
        </p:spPr>
      </p:pic>
    </p:spTree>
    <p:extLst>
      <p:ext uri="{BB962C8B-B14F-4D97-AF65-F5344CB8AC3E}">
        <p14:creationId xmlns:p14="http://schemas.microsoft.com/office/powerpoint/2010/main" val="3216229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A863E-89C7-4408-93AC-E7F20565FF58}"/>
              </a:ext>
            </a:extLst>
          </p:cNvPr>
          <p:cNvSpPr>
            <a:spLocks noGrp="1"/>
          </p:cNvSpPr>
          <p:nvPr>
            <p:ph type="title"/>
          </p:nvPr>
        </p:nvSpPr>
        <p:spPr>
          <a:xfrm>
            <a:off x="1658332" y="245328"/>
            <a:ext cx="7306487" cy="646331"/>
          </a:xfrm>
          <a:noFill/>
        </p:spPr>
        <p:txBody>
          <a:bodyPr wrap="none" rtlCol="0">
            <a:spAutoFit/>
          </a:bodyPr>
          <a:lstStyle/>
          <a:p>
            <a:pPr algn="l" eaLnBrk="1" hangingPunct="1"/>
            <a:r>
              <a:rPr lang="en-US" sz="3600" b="0" dirty="0" err="1">
                <a:solidFill>
                  <a:prstClr val="white"/>
                </a:solidFill>
                <a:ea typeface="+mn-ea"/>
              </a:rPr>
              <a:t>Springshed</a:t>
            </a:r>
            <a:r>
              <a:rPr lang="en-US" sz="3600" b="0" dirty="0">
                <a:solidFill>
                  <a:prstClr val="white"/>
                </a:solidFill>
                <a:ea typeface="+mn-ea"/>
              </a:rPr>
              <a:t> and BMAP Boundaries</a:t>
            </a:r>
          </a:p>
        </p:txBody>
      </p:sp>
      <p:sp>
        <p:nvSpPr>
          <p:cNvPr id="5" name="Slide Number Placeholder 4">
            <a:extLst>
              <a:ext uri="{FF2B5EF4-FFF2-40B4-BE49-F238E27FC236}">
                <a16:creationId xmlns:a16="http://schemas.microsoft.com/office/drawing/2014/main" id="{5B9A49F0-FB90-4536-BB31-E9A961026D62}"/>
              </a:ext>
            </a:extLst>
          </p:cNvPr>
          <p:cNvSpPr>
            <a:spLocks noGrp="1"/>
          </p:cNvSpPr>
          <p:nvPr>
            <p:ph type="sldNum" sz="quarter" idx="12"/>
          </p:nvPr>
        </p:nvSpPr>
        <p:spPr/>
        <p:txBody>
          <a:bodyPr/>
          <a:lstStyle/>
          <a:p>
            <a:pPr>
              <a:defRPr/>
            </a:pPr>
            <a:fld id="{EC18F63B-14D8-42D2-8464-DB5BCFAA4F28}" type="slidenum">
              <a:rPr lang="en-US" smtClean="0"/>
              <a:pPr>
                <a:defRPr/>
              </a:pPr>
              <a:t>11</a:t>
            </a:fld>
            <a:endParaRPr lang="en-US"/>
          </a:p>
        </p:txBody>
      </p:sp>
      <p:pic>
        <p:nvPicPr>
          <p:cNvPr id="6" name="Picture 5">
            <a:extLst>
              <a:ext uri="{FF2B5EF4-FFF2-40B4-BE49-F238E27FC236}">
                <a16:creationId xmlns:a16="http://schemas.microsoft.com/office/drawing/2014/main" id="{8F679DD2-8E7E-47B2-8FBB-88211928E4D4}"/>
              </a:ext>
            </a:extLst>
          </p:cNvPr>
          <p:cNvPicPr>
            <a:picLocks noChangeAspect="1"/>
          </p:cNvPicPr>
          <p:nvPr/>
        </p:nvPicPr>
        <p:blipFill>
          <a:blip r:embed="rId3"/>
          <a:stretch>
            <a:fillRect/>
          </a:stretch>
        </p:blipFill>
        <p:spPr>
          <a:xfrm>
            <a:off x="124578" y="2288"/>
            <a:ext cx="1146147" cy="1146147"/>
          </a:xfrm>
          <a:prstGeom prst="rect">
            <a:avLst/>
          </a:prstGeom>
        </p:spPr>
      </p:pic>
      <p:pic>
        <p:nvPicPr>
          <p:cNvPr id="4" name="Picture 3">
            <a:extLst>
              <a:ext uri="{FF2B5EF4-FFF2-40B4-BE49-F238E27FC236}">
                <a16:creationId xmlns:a16="http://schemas.microsoft.com/office/drawing/2014/main" id="{BFF04969-3B59-4DDE-8570-38F5F924F3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50" t="2199" r="3216" b="3093"/>
          <a:stretch/>
        </p:blipFill>
        <p:spPr>
          <a:xfrm>
            <a:off x="124578" y="1148435"/>
            <a:ext cx="4085856" cy="5382705"/>
          </a:xfrm>
          <a:prstGeom prst="rect">
            <a:avLst/>
          </a:prstGeom>
        </p:spPr>
      </p:pic>
      <p:pic>
        <p:nvPicPr>
          <p:cNvPr id="9" name="Picture 8">
            <a:extLst>
              <a:ext uri="{FF2B5EF4-FFF2-40B4-BE49-F238E27FC236}">
                <a16:creationId xmlns:a16="http://schemas.microsoft.com/office/drawing/2014/main" id="{3A1B35B1-8C19-4440-8EB8-B2F82EBDB91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40" t="2062" r="2520" b="2955"/>
          <a:stretch/>
        </p:blipFill>
        <p:spPr>
          <a:xfrm>
            <a:off x="4257443" y="1715677"/>
            <a:ext cx="4849947" cy="3761295"/>
          </a:xfrm>
          <a:prstGeom prst="rect">
            <a:avLst/>
          </a:prstGeom>
        </p:spPr>
      </p:pic>
    </p:spTree>
    <p:extLst>
      <p:ext uri="{BB962C8B-B14F-4D97-AF65-F5344CB8AC3E}">
        <p14:creationId xmlns:p14="http://schemas.microsoft.com/office/powerpoint/2010/main" val="1639005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304800"/>
            <a:ext cx="7399590" cy="584775"/>
          </a:xfrm>
          <a:prstGeom prst="rect">
            <a:avLst/>
          </a:prstGeom>
          <a:noFill/>
        </p:spPr>
        <p:txBody>
          <a:bodyPr wrap="none" rtlCol="0">
            <a:spAutoFit/>
          </a:bodyPr>
          <a:lstStyle/>
          <a:p>
            <a:r>
              <a:rPr lang="en-US" sz="3200" dirty="0">
                <a:solidFill>
                  <a:schemeClr val="bg1"/>
                </a:solidFill>
              </a:rPr>
              <a:t>Estimating Nitrogen Loads to Groundwater </a:t>
            </a:r>
          </a:p>
        </p:txBody>
      </p:sp>
      <p:sp>
        <p:nvSpPr>
          <p:cNvPr id="5" name="TextBox 4"/>
          <p:cNvSpPr txBox="1"/>
          <p:nvPr/>
        </p:nvSpPr>
        <p:spPr>
          <a:xfrm>
            <a:off x="152400" y="1600200"/>
            <a:ext cx="8534400" cy="3877985"/>
          </a:xfrm>
          <a:prstGeom prst="rect">
            <a:avLst/>
          </a:prstGeom>
          <a:noFill/>
        </p:spPr>
        <p:txBody>
          <a:bodyPr wrap="square" rtlCol="0">
            <a:spAutoFit/>
          </a:bodyPr>
          <a:lstStyle/>
          <a:p>
            <a:pPr marL="342900" indent="-342900">
              <a:buAutoNum type="arabicPeriod"/>
            </a:pPr>
            <a:r>
              <a:rPr lang="en-US" sz="2200" b="1" dirty="0"/>
              <a:t>Estimate the </a:t>
            </a:r>
            <a:r>
              <a:rPr lang="en-US" sz="2200" b="1" u="sng" dirty="0"/>
              <a:t>inputs </a:t>
            </a:r>
            <a:r>
              <a:rPr lang="en-US" sz="2200" b="1" dirty="0"/>
              <a:t>of nitrogen to the land surface from the source inventory information </a:t>
            </a:r>
            <a:r>
              <a:rPr lang="en-US" sz="2200" b="1" dirty="0">
                <a:solidFill>
                  <a:srgbClr val="FF0000"/>
                </a:solidFill>
              </a:rPr>
              <a:t>(best available and most current).</a:t>
            </a:r>
          </a:p>
          <a:p>
            <a:pPr marL="342900" indent="-342900">
              <a:buAutoNum type="arabicPeriod"/>
            </a:pPr>
            <a:endParaRPr lang="en-US" sz="1000" b="1" dirty="0"/>
          </a:p>
          <a:p>
            <a:pPr marL="342900" indent="-342900">
              <a:buFontTx/>
              <a:buAutoNum type="arabicPeriod"/>
            </a:pPr>
            <a:r>
              <a:rPr lang="en-US" sz="2200" b="1" dirty="0"/>
              <a:t>Apply attenuation factors based on the various environmental processes that could transform the various forms of nitrogen in the subsurface (such as denitrification, nitrification of ammonia, uptake by plants, mineralization of organic nitrogen).</a:t>
            </a:r>
          </a:p>
          <a:p>
            <a:pPr marL="342900" indent="-342900">
              <a:buFontTx/>
              <a:buAutoNum type="arabicPeriod"/>
            </a:pPr>
            <a:endParaRPr lang="en-US" sz="1000" b="1" dirty="0"/>
          </a:p>
          <a:p>
            <a:pPr marL="342900" indent="-342900">
              <a:buAutoNum type="arabicPeriod"/>
            </a:pPr>
            <a:r>
              <a:rPr lang="en-US" sz="2200" b="1" dirty="0"/>
              <a:t>Apply areal weighting factors that are based on the rate of recharge to groundwater to estimate </a:t>
            </a:r>
            <a:r>
              <a:rPr lang="en-US" sz="2200" b="1" u="sng" dirty="0"/>
              <a:t>nitrogen loads </a:t>
            </a:r>
            <a:r>
              <a:rPr lang="en-US" sz="2200" b="1" dirty="0"/>
              <a:t>to groundwater.</a:t>
            </a:r>
          </a:p>
          <a:p>
            <a:pPr marL="342900" indent="-342900">
              <a:buAutoNum type="arabicPeriod"/>
            </a:pPr>
            <a:endParaRPr lang="en-US" sz="1000" b="1" dirty="0"/>
          </a:p>
          <a:p>
            <a:pPr marL="342900" indent="-342900">
              <a:buAutoNum type="arabicPeriod"/>
            </a:pPr>
            <a:r>
              <a:rPr lang="en-US" sz="2200" b="1" dirty="0">
                <a:solidFill>
                  <a:srgbClr val="7030A0"/>
                </a:solidFill>
              </a:rPr>
              <a:t>Fine-tune estimates after getting feedback from stakeholders. </a:t>
            </a:r>
          </a:p>
          <a:p>
            <a:endParaRPr lang="en-US" dirty="0"/>
          </a:p>
        </p:txBody>
      </p:sp>
      <p:pic>
        <p:nvPicPr>
          <p:cNvPr id="6" name="Picture 7" descr="MCj03324200000[1]"/>
          <p:cNvPicPr>
            <a:picLocks noChangeAspect="1" noChangeArrowheads="1"/>
          </p:cNvPicPr>
          <p:nvPr/>
        </p:nvPicPr>
        <p:blipFill>
          <a:blip r:embed="rId3" cstate="print"/>
          <a:srcRect/>
          <a:stretch>
            <a:fillRect/>
          </a:stretch>
        </p:blipFill>
        <p:spPr bwMode="auto">
          <a:xfrm>
            <a:off x="4601991" y="5620206"/>
            <a:ext cx="926492" cy="716129"/>
          </a:xfrm>
          <a:prstGeom prst="rect">
            <a:avLst/>
          </a:prstGeom>
          <a:noFill/>
          <a:ln w="9525">
            <a:noFill/>
            <a:miter lim="800000"/>
            <a:headEnd/>
            <a:tailEnd/>
          </a:ln>
        </p:spPr>
      </p:pic>
      <p:pic>
        <p:nvPicPr>
          <p:cNvPr id="7" name="Picture 2" descr="sprayfield-irrig"/>
          <p:cNvPicPr>
            <a:picLocks noChangeAspect="1" noChangeArrowheads="1"/>
          </p:cNvPicPr>
          <p:nvPr/>
        </p:nvPicPr>
        <p:blipFill>
          <a:blip r:embed="rId4" cstate="print"/>
          <a:srcRect l="14537" t="17220" r="3827" b="13055"/>
          <a:stretch>
            <a:fillRect/>
          </a:stretch>
        </p:blipFill>
        <p:spPr bwMode="auto">
          <a:xfrm>
            <a:off x="7898976" y="5604719"/>
            <a:ext cx="1091650" cy="762000"/>
          </a:xfrm>
          <a:prstGeom prst="rect">
            <a:avLst/>
          </a:prstGeom>
          <a:noFill/>
          <a:ln w="9525">
            <a:solidFill>
              <a:schemeClr val="tx1"/>
            </a:solidFill>
            <a:miter lim="800000"/>
            <a:headEnd/>
            <a:tailEnd/>
          </a:ln>
        </p:spPr>
      </p:pic>
      <p:pic>
        <p:nvPicPr>
          <p:cNvPr id="8" name="Picture 7" descr="http://t2.gstatic.com/images?q=tbn:ANd9GcQiReqhq4TNdtJBwfBFKfitcVDCxVeW1-IzUtUPySh4tHGO5RdZSK2tYb8">
            <a:hlinkClick r:id="rId5"/>
          </p:cNvPr>
          <p:cNvPicPr>
            <a:picLocks noChangeAspect="1" noChangeArrowheads="1"/>
          </p:cNvPicPr>
          <p:nvPr/>
        </p:nvPicPr>
        <p:blipFill>
          <a:blip r:embed="rId6" cstate="print"/>
          <a:srcRect/>
          <a:stretch>
            <a:fillRect/>
          </a:stretch>
        </p:blipFill>
        <p:spPr bwMode="auto">
          <a:xfrm>
            <a:off x="5670214" y="5608743"/>
            <a:ext cx="882986" cy="773418"/>
          </a:xfrm>
          <a:prstGeom prst="rect">
            <a:avLst/>
          </a:prstGeom>
          <a:noFill/>
          <a:ln w="9525">
            <a:noFill/>
            <a:miter lim="800000"/>
            <a:headEnd/>
            <a:tailEnd/>
          </a:ln>
        </p:spPr>
      </p:pic>
      <p:pic>
        <p:nvPicPr>
          <p:cNvPr id="9" name="Picture 8" descr="http://t1.gstatic.com/images?q=tbn:ANd9GcR069gfLowuWCKmEuHqV01Cz61rcmpc_LHjv8U4NloTCpbvpfh1UdqWsFpI">
            <a:hlinkClick r:id="rId7"/>
          </p:cNvPr>
          <p:cNvPicPr>
            <a:picLocks noChangeAspect="1" noChangeArrowheads="1"/>
          </p:cNvPicPr>
          <p:nvPr/>
        </p:nvPicPr>
        <p:blipFill>
          <a:blip r:embed="rId8" cstate="print"/>
          <a:srcRect/>
          <a:stretch>
            <a:fillRect/>
          </a:stretch>
        </p:blipFill>
        <p:spPr bwMode="auto">
          <a:xfrm>
            <a:off x="2576686" y="5643320"/>
            <a:ext cx="1002579" cy="684798"/>
          </a:xfrm>
          <a:prstGeom prst="rect">
            <a:avLst/>
          </a:prstGeom>
          <a:noFill/>
          <a:ln w="9525">
            <a:solidFill>
              <a:schemeClr val="tx1"/>
            </a:solidFill>
            <a:miter lim="800000"/>
            <a:headEnd/>
            <a:tailEnd/>
          </a:ln>
        </p:spPr>
      </p:pic>
      <p:pic>
        <p:nvPicPr>
          <p:cNvPr id="10" name="Picture 4" descr="http://t3.gstatic.com/images?q=tbn:ANd9GcS6jUZv53L_pO_mEd-rGk1aZUKXd4oHflV6wwOH0Iwp55D0gS2BBZ-fUAFlyg">
            <a:hlinkClick r:id="rId9"/>
          </p:cNvPr>
          <p:cNvPicPr>
            <a:picLocks noChangeAspect="1" noChangeArrowheads="1"/>
          </p:cNvPicPr>
          <p:nvPr/>
        </p:nvPicPr>
        <p:blipFill>
          <a:blip r:embed="rId10" cstate="print"/>
          <a:srcRect/>
          <a:stretch>
            <a:fillRect/>
          </a:stretch>
        </p:blipFill>
        <p:spPr bwMode="auto">
          <a:xfrm>
            <a:off x="243683" y="5606929"/>
            <a:ext cx="902721" cy="759790"/>
          </a:xfrm>
          <a:prstGeom prst="rect">
            <a:avLst/>
          </a:prstGeom>
          <a:noFill/>
          <a:ln w="9525">
            <a:solidFill>
              <a:schemeClr val="tx1"/>
            </a:solidFill>
            <a:miter lim="800000"/>
            <a:headEnd/>
            <a:tailEnd/>
          </a:ln>
        </p:spPr>
      </p:pic>
      <p:pic>
        <p:nvPicPr>
          <p:cNvPr id="11" name="Picture 13" descr="http://t1.gstatic.com/images?q=tbn:ANd9GcTd8U87JG7exMkzddVGffpBTm-LrHlXAXcEezxEQ1SVlPPTToDq0QJM2w">
            <a:hlinkClick r:id="rId11"/>
          </p:cNvPr>
          <p:cNvPicPr>
            <a:picLocks noChangeAspect="1" noChangeArrowheads="1"/>
          </p:cNvPicPr>
          <p:nvPr/>
        </p:nvPicPr>
        <p:blipFill>
          <a:blip r:embed="rId12" cstate="print"/>
          <a:srcRect/>
          <a:stretch>
            <a:fillRect/>
          </a:stretch>
        </p:blipFill>
        <p:spPr bwMode="auto">
          <a:xfrm>
            <a:off x="3689885" y="5620206"/>
            <a:ext cx="817580" cy="757903"/>
          </a:xfrm>
          <a:prstGeom prst="rect">
            <a:avLst/>
          </a:prstGeom>
          <a:noFill/>
          <a:ln w="9525">
            <a:noFill/>
            <a:miter lim="800000"/>
            <a:headEnd/>
            <a:tailEnd/>
          </a:ln>
        </p:spPr>
      </p:pic>
      <p:pic>
        <p:nvPicPr>
          <p:cNvPr id="12" name="Picture 13" descr="http://t3.gstatic.com/images?q=tbn:ANd9GcSD8-ZyYDmW_x7Gk5G7u3v-GdGS6pyHQXqJmnyMapbnGxU2OC5d0PhwQB0">
            <a:hlinkClick r:id="rId13"/>
          </p:cNvPr>
          <p:cNvPicPr>
            <a:picLocks noChangeAspect="1" noChangeArrowheads="1"/>
          </p:cNvPicPr>
          <p:nvPr/>
        </p:nvPicPr>
        <p:blipFill>
          <a:blip r:embed="rId14" cstate="print"/>
          <a:srcRect/>
          <a:stretch>
            <a:fillRect/>
          </a:stretch>
        </p:blipFill>
        <p:spPr bwMode="auto">
          <a:xfrm>
            <a:off x="1296406" y="5612362"/>
            <a:ext cx="1120001" cy="731816"/>
          </a:xfrm>
          <a:prstGeom prst="rect">
            <a:avLst/>
          </a:prstGeom>
          <a:noFill/>
          <a:ln w="9525">
            <a:noFill/>
            <a:miter lim="800000"/>
            <a:headEnd/>
            <a:tailEnd/>
          </a:ln>
        </p:spPr>
      </p:pic>
      <p:sp>
        <p:nvSpPr>
          <p:cNvPr id="1026" name="AutoShape 2" descr="data:image/jpeg;base64,/9j/4AAQSkZJRgABAQAAAQABAAD/2wCEAAkGBxQQEhUUExQWFBUWFhgaGBgYFxcZHBgXFxccGBcZFxkcHCsgGBolHhgdIjEhJSorLi4wGx8zODMtNygtLisBCgoKDg0OGxAQGywmICQ0LDQ0LCwsLCwsLCwsLDQsLCwsLCwsLCwsLCwsLCwsLCwsLCwsLywsLCwsLCwsLCwsLP/AABEIALcBEwMBIgACEQEDEQH/xAAbAAABBQEBAAAAAAAAAAAAAAADAAECBAUGB//EAD0QAAIBAwIEAwUHAgYCAgMAAAECEQADIRIxBCJBUQVhcRMygZGhBkJSscHR8BQjFWKCkuHxM3IWwkNTov/EABoBAAMBAQEBAAAAAAAAAAAAAAABAgMEBQb/xAApEQACAgEDBAICAgMBAAAAAAAAAQIRIQMSMQQTQVEiYRQycZGBsfCh/9oADAMBAAIRAxEAPwDsNNKKnpp9NdVnNRCKUVOKfTRYUDilFE00oosKBxSiiRSiiwoHFKKJppRRYUD002miaaUUWFA4paaJFNFFhRDTTRRIpRRYUD002mixTRRYA4poosU0UWALTTFaLFNFOwBaabTRoptNFiA6abTRoptNFgB00xWjaajpp2AErTFaMVpoosAJWokUeKiVosAOmmijFabTQAGKVF00qBmvFLTRIpaaysoHFPFT00+miwoHFKKJppaaLCgcUoommlposQOKUUTTS00WAOKaKLpptNFgD002mi6aWmiwBaaWmi6abTRYA9NNpoumminYAtNLTRYpoosAWmm00XTSiiwAxTRRoptNFgCimii6abTRYAtNNFF01HTTsARFNFF00xFFioEVqJWjEVEinYUCimiixTRRYUCilRNNKiwosWvEB94fL9qMnGIcas9iCPlO/wAKxbRBz+p/KgeIK5Qqg1T8IHevE0+umsSyetPpIPjB0Z4u2DBdQf8A2FMOMt//ALE/3CuDscJcZgCSh25tvh9alxXCXbUlgY/EMj5/oa6F1lmD6Wj0Fc5GaeK89s+IMBgsD3BIq1a8aujHtT+f1O9arqV5Rm+nfhncRTxXFWvGbymfaT5HP6Ves/aVxuqsPWM/L9KtdREl6Ejp4pRWLY+01omGVk+v5U/Efaayo5ZY9oj86vuR9kduXo2IpRXJ3/tS7SEUL5nJj8qqDx+/nn+gx9Kl68S1oyZ28U0Vy/CfaVxGsBh16H1EY+lb/A+JW73utmJ0ncVUdWMuCJaco8lmKUVOKUVdkEIpoqcUDjOJSyhdzCqJJosKCRTRXD+Kfbh9INi1qBA5nJEyJ2A2Ow2zWHxn2rvtF0u9sBdgca4H3TGAcd9q5pdXBcZOqPSTfOD1OKUV5tw/2tvawj3IB0kMAd3OFyJPLGTtOa1E+0raSWYiDEhjn0HrPpGYrP8AOiuUy/wZPho7SKaK5y3xrNzJeJHY5M+m8ef/AHU/6+4TDMU/25+X88qf50PTF+DP2jfim01gX+IugjnInuYn0cY+gp14tjIFx9YA5Sd5/nnR+bH0xfhS9o3StNprI/qrw90qx6qYn4EVO14u0wyfDIPwB3q11mn5wS+j1Fxk09NRK0C34nbbE6T2YRHr2q2DPnW8dSMv1Zzy05R/ZAiKYrRYpoq7JoCRTRRYpop2FAtNNRYpUWFHFJ41HvIQZ8xRbXj6k5B+Bqwjld5H+nFEHGj72g+qjP0r5rdH0e5UiB8YtsMk/EflTN9ordsfePkB+8VHi+PsIstatHyCg/oK5ri3S45KgIs4AB+UTVxSYm2dGvE8NxBgQrEb+4ZPzBNQu+D45Ln+4fqv7Vk8Lwiu6wvJI1ZOwGRjbr9K3x4RYOxuL6Mp/MU99cMHGzF/pOJUnl1djIKn9qCt24oBuLBPSRvXQf4EnS9c+In8iKLd8Mdl0+3Vhj3kPQk5yZGfpWi1iO2YH9WImI75/Ohni0MkN8vzrYueBXiGAe0QdoZhGZwsaetVv/j99QYRGmJyhBiY39ataqJcGU7PFKdjUxdHQin/AMEupM8Ox/8AWc5n7pqpc4BgxJt3BvjSwA+Yz86ruIW1ly1znljHWrV0G2uokMD2BP1rnmsEGNRA+s/TNKzw4ldV5tAJlTJj5H61W77F/g6rhvHrygaW1KO4mtngftE7e/aEdw0fQ/vXMcDZVmhbg06Z6q2d/wAhV9ODK4DAiNydjvQuokvIdiLOov8AjVtUZjIgdRnbpEzXnPjfi9zinPtDpQZAwsAGCAd589+1aPiaktJI0BYAkDJDDVB3mSv17ViPJUwcuAQQdpmJwYgj458qy1OpnPBtpdPCGRrtqU0l5UzGVkhevNI/h9aqPZVwBqMMeYE4kkDGSYwDRNYCkDVCasE765JgD5gadx0q1xFsAMybSBBUsFg8wJ+W4GQBWSwavJRurrtopBJUEE7wZJ6RB2GO4jahrYL3CtuIJbSslTJ+4IgRmJz8Oh7lsAYEEyzLLGTqjSBE7kx/xID4cpV1JMEE5A3LAgFgPdImRG/Q1pFkSL/A+K6ICZTSComcCFadXTc56Cuy8P4q3xFqQRjcbGeu8/yK864RGRdYOTaiVIBM3dLesgmMDMfHZ8M4p7DWxEtiFB/8gOs6EAwJKgLiM95FRqQ8xHGfhnWsjIQuWT4dN46z+1Ev8OMK3un3T+HsAQPpVm1cW6uOZYGOvYEg/Kq9tgpKv7pmM7ecfGsUzQGbZSFc5zpY9f8AnP8A3ubb29Swdx1kSAfPrQxZDL7Nzg5VsYjb+fWl4fdKn2T4IwDMAgdP59KdgBFsYDyfwuJBU+s/Q/8ARuHD2m0qR5fhYDy+4fp+pUtLBXLZg9x2neoLZBBRhPaNx29f55URlKLtEyipKmaHCcctwkbMN1O//IqzFc9xCE8y4uJuepH4s7kA/EUWz9pEC84Oob6QCD2IzsRn59q9Tp+q34lyed1HS7PlHg2yKaKz+G8cs3PvaT2bH12+tX0uhsqQfQzXXuOTaKKVPNNRYUcu3ER2PoIn51XvWrT+9bQx8D84okf5TQyD2NfN5Pcwyte4a0yCFMdNLd+ud6CPCEBwW+MEfpV5VPY/WrXB8A11dSxuQfUGnuaHtiynwtnQSVVV8wdx5jajXONj3lX5D8xUJMxmfSrPh3CC8GkRBEwBkbDfrilfse1eCuOOHmPQ0X+tMYPzH7VHxLwv2MEFoPaP1mqZBPU7giPLp51S+iC9/iWkEkYG+aocX9poMIvTJJ6+lWTcUiCsg96y+O8KRpa2dJI2Mwem/wBKqP2KcXXxNfgvHlumMqY6xnvFC8S+0BtI0rcUwYaCVn/2U4+MVz/D8FdRtQEx2IMTPSa6NXMDHypuov2TC5LODlbHGtpN1bhDajJJ67RPc/rV214/ebBYGN5C/WemDmjv4KHMn3TuoEDyIE46bdqj/wDHwI0s2MkESCepwJB9K17kGJac/B0Fq7bIGEmN4H0xQvFLiqhbAgfADbPlVVeEEAaySNpxjsT5dDVfjrjHkYEYJOdwYAJ7GSPrWHLNUqM/ir4taFiBADZmEAMNvknTEifcofEqdNsoN9WmCMkHDH1I37kRTsjXbukGYyY/DpIEztqLGPNT1mnvOFKoe2kLGAp5iSBtGoQMYAFajGcghgQFDuCSZkcshPXYTVdQxXYnVMAsYnUTO0d/n8aM9syQQW9Zww/EfvEYmIj12BbYgHYkTAznfrGMGM7GD6tCZK5B92ebodwp38okyevXYVWbh5tlbY1AwMGCFBOSCe+MEgZO1WxDBgcQoyFAOR3WJGJ67UI2zY1MIViuInmB96Y8gx+IMYiriS0E/pgX9nPMwBIIIgl9ZCx3YAY/CJ3mqt64XtsjDXoY6WUktI0klRthjJB3g9djPZNwBmMXFAJgzqUCSobp1GTmBvM0/jNkhrZCsdC6nzqBDMRdIyDqyUMDYrmnHkh8HUeD8SQVeSWhdS/iBICyepzjryx1muhv2tSSMkbeh26ZFefeFcUCUVTstsoTqGpQsXEJ6R0PnP3MejeH3BcUHcZBxuP23g+lc8lTo1TwQe2GTEalz+/zqhxcMquvvD3umVPX61ds2grQTvjt0Efz170OzZNu4ytlTttAByo9d8+tLwUF4PiA4GMxk9zj61LiLWJHQg4jI6/LNVuFlH09NskDG6x9fnWicbnMT69/Ty2p1aE8FYxGoRI367kzHx/OsTxLhwpJA5HHwHbPTpt39a2uCkakMEZH/Y6T+lVjY9pbdDkpsI3H67bedCxwH8nIagG0sQvm2AaKbVxcqZU9Ub/kULxXhtTLcJULhDOAcahJ/wB30qPiN02FVLaiWysFT26Hedq7F1EnVHI9CKbssjjuIGNV4fH/AJp6yVvcX+GfPStKr70vr+yezH0/6O001GiB5/7moe1xXkjogyk9SPSP1FEs8Q9tSEMzJyYk/AUNbkyf52pT1AHzNIabXBVPEXg4m0pUnLC5tPXSVE1oeG8V7MEHc/vOfnQS0CSIz51EXBjbPrmh5LhKUUW/EuP9pAAOOtUCJ6VLlzkem/0po8j9KCXcnZEjvUaIyRupHyoRUZwcUCpjFR2/Km8s/On1A4zM/UfpSBHc/wDANO2GRM3mfnUJ+f8AIqYA7nvO9BtX1Mjt2ztRkM+w/DNzD49jGN6p8VfNy4WJwF0kjodTEYmQMA5xsPKrYgAkZIzHl3/nrWXbtAXnA2FtSGndIgEtOTBB7b/G4Zs202ylbbSr3MjluNEgmcAZB2Olvnv0q1xYyraQ0m5qO0ELEntAAPxPaKFxfBn2blTpeRAJIxJJGDmSI/7qbOAzFz/bUTBAwWUsPQ6fWe3UdDzkvgoWyVZwvMS42k5UyQPkBvHvd6I9pbepmIkFV1DZcbswEajPXaDtgtC3i4okhQupp3EqDAnzMEnoGqFu7JFvYsCJODEg6iYywGNwR0zVUxYRat3SSCYAO/Vp6egnMCds4qJ4YzpOdOAOzbTEZAxjzaPONizCAKJGs6ZyRpOBqnOCfn2zUzwo1KJM6EJMtltCgbeQ+Wrq00kMa1cKOdW6kpkGJDazMjbkgE9/OrViyN35gxZ1wYKTzKehXmOD32MVXvK0KmrXI5lJ1Ehlkc3QgQNyPKRS4nixcse3EqRo1AdJLTBGNpPbINNq+CbM7gOHACMJAW4SOsBgPZLHQn2pHXYmvRfs3e1WxAjA2xGAZGesmPTrXEcFwRtpeTc6gxBGPcDZIz7ywIyNSnpW59ifEBcXSCJUDc5EEopI3AjGe3zNXOQhjB1nidogq2Jxj0MZPxmh+K24ZHB6R8ZDD56flVnjbRNuG6ft39aBetzaBOwA37q2T+vwrOi7Acf7wcb+XWM79K1IDbTBUR5k5/Sqd22GtZEgDqM4974x8atcC/8AbQ4MCNiJM4xQlkTeCndQi4GIwd9p3/UQI/anZSt6PxA9z5//AFoniSjHUz/3+Q+dLiWGtG6GJ9JnHzik1QWc1454V7YXLeQGyDndcz6/vXHWvCSGVmuBtMQI6Aelej8cmm6SewPygTHwrkSp/SnvccIy1UnTK63guBP1/alRfn8IpUtxPckdEBHaD1GwMDp8frUHvCcjHeMA9JPnFTaclsEdDOxn5/Wqd++VnIknfuOgONjB/wCK56sqvLRZa4RON5M4A7g43j9qEH1bADYxkEDzjpg5p1KkDTK56GNugnv2qTFWJxsoImMAiJmc5DDHbzp0TuRl8dwzO0rcdIAxq7DBDbnv864zxF+ItsVdrhGYMtBA6xOBmvQHTSTECRjbfz6eVU7oDgYhj6GRJJG+QRONh12ro0dbb4sz1NK1dnn39bcH336feI/WkePeZ9o/+5v3rpvFfs2jahZA1L0zvg5wdR0k4Hlmua8T8NezdZNJMZEAmVnBFehp6kJ8HJKMolux4/eU/wDlacdum1aNr7aXRAKjrq6apH0+Fc7xHC3EmVOAJ7DUJWSMD0qtqnpTejpy8IFqTXk7RPthnKQPmfXPWrdj7WWXEwQ/Y9fQ15/7Snkk9KzfR6b8FLXmeprxgGj8TCQInEz09akLi6jyr5EAjOMmOv7V5knGOggOQCCNzsdxWlwv2luoIw2wkzJjIzXPLopLhmy6iL5O+sOpfSZyDmeu3xGwqpwXD6R7PIVSTLECVIYDoNi3bZc+7XKn7XPDH2agnYgnlMROd/T0rf8AB7srqY6REhhn2ZcozIeog4IjqRWb0ZQXyOnS1IydIJxLm2pLDUFUNg50oy+0Vhvq0iRGAUNQ0lr94mGtxykSA8oCgYdRDHp8asCTCkA27YXqRyzECQZw6xOYIBmKp2uGd7lwABkuhFxvBbnxOCcmMyTgmqXBo+Snw9n2jgkHKyoIIy3IoPTUOYfE0O+ITWSIKiQf80jY7TkdsN3rQVm1Mts+4xALiACsjAGCs6ZG/KD3mrdT2pVicQTcwBItkneYAkgaRJ5unSlyJ8FjwqxqtoWyWwhGOQgmZGxEiZnsZBNXrpHtLYYDQVliBsylFX05wBnoI6U3A3gQuzHW0gErgKpuNESuwgdZpceYHvTztJEzHKyme+tp2jUwHlUvkFxRW4jhmFpGcBdSmSI5dI0Ax0AGRHcelT8Nt+1t3rRJhVnTEwHsPb5QRJyoaJHvE1PjnIWcgj+2F5YxGJ2USxGY+78YcAukuykyyouNQM6dWe8A/CVPeKXAqAWeOYXCwXAFoGDPvCIO521E4Pwwa1vsXYWy91F5szPQgvEL10gqxGczWbwq4MZZ2W4YGMWrjBS33SSJI8jMTWj9lM3CREEW4I2P9sGN9gWIpan6sceUd/xKiNpGAc9Bn8mrPsZsZPefgSfrt8TVl25W22XM9Yhvr+tZvDsf6eAZMN02wfn/AD0rPdkpLBa4Zv7PXY/Xt+9E8PflGwzsI2A29apcO8WXMACevkFH1IGKN4dhJjqcDoB/1U2Oh/FHkAnv+nftS49hCHppG3+n67VX8UY4gfe/eo8awm0p6EA/n9Y+lS3yOgfi1wFiScBRP6E/E71yXFupuMNUksZ9Z8q6XxW8NTT1GmB6GQZ7eVcdftq7M6ghpJnSPePvHzM9Y6VSyY6vCQRlJyDE+ZP1ilQ0do3U+cx+lKqyYV9HTC6MMrGD2PSQJA9OlRuNKxHWJ8zJJyZ3iqfEX9JXXpI1ZbAAjEsMGMEYFFssYBiAZMSJDHAA6RAkVhtZ1LAK2dRgQIIJHc7LA8pz/BRHuELgEgNy7HIiBncHJqKspAJAkzJLRGMauoyQMAih8IHDwZYDUdxJBGxwBjcGq2ie1slcvEmVM4k9APLO0dRQbSM7LdOpVAk+7GZ1SY9cY+oq1oxyyABAB3YLBB/MfChG7BgCASNXkM7R1MfqJoWOAcLRXu3dTKjEo1wcp93BU80HciBnzFTvoVlkE8i7ZlCSRB33JHYzQgwVwCObQ0GZVjJJOBOzQTjeMxU+ZVL5QqWADEHUkkAlRgHSfptmqaMdqTBePWg1soRlmyMTy+6c7mBE+dctxH2duQmgglmjScRMFTPaDM4+eK63grhvlWIDAkRjSQw/ECJyATA7H4BvWBbIKMxDZHSOgBHqQZEfWtdLUlp/FES04S4PO3BVipwykg+RGDSKHoa9F8W8LW8pDqpYZVgeskn1LGQc9AcQK55/s+CjFGI92NcHJzGNjsPge812afUwks4OZ6Elwc3k0iD3+VSfh2UmVI07noMx8M1AT238q6cGX8krNrUQAYYkASCQScDIz9K7v7NXzetqWIJQ21fJIKyArHqJAgho2ODNcFw10q6sdgRvPzx23rtPsiSqlHaXkxIHKTkgHIcEwc7EHG5rn6lfE6eldTo6LikK/wBsQsFt8LqOYYdARHlBFZj8YLJtHQUhgwIHuEAlpHwJxgxjOK0rxlWn/wAiGCrZIMsJEyROnpElYqnxRS5b5paYGx3Jw894gzOYJrgi65PRasD4xbC3B+BjBkGV5sQQAc9yIO+ZzS4y+LjNCjUWAYZAGQ3vnJ1EA6VnOOlW+IYwNQkKArGQPdjSWDGc46Hod9w27AhSTGozqwBqHKABMkYInqfhVxdIhkvAWa0zowLsLRIYDOsglgvcbjfqB3nQLA3D7WEVQnpKqCQ2wgsT1+751m2TysWBFyAnUTqabgAONMBZbbfvVqS41af7aEkTgXIKgBSSNIk6SekGh82EVSI8EpOq3dPNrbmYFl1IBq0EAbAx1zqMdRZ4XmW4SQCWfSSPu6HAaDPSfpttQOL4rZpIKs0xktJUHUdwCS+OknaBU7d0gqwiOgkaZbNtR5xA2ndokTR9gCut/wCQzCh7YVNzL3wCWO0lQR6elWfBDrv6D7qWgsx94IdQ1bk4UH/13rOa8LZRiBcCjWJ1AK5gSQI1zqnM7kmK2vsxwxfVcYyVPswcxCnSCB3lsnBNVP8AUS5O04kf2yBiYycRkT9Z+dU4iyQNiDiM+/Ge2KP4nc+Mkcs9APd8jVPjpW0AMk6V7HE6ojoew6VzGqGV44YkxkmOmA0794Bq3wQKooH4dvXoPOKqeIv7lsHMiR5RHyyT8KtloSV3+XkKQAOLJLoIxkzvnGPWBUXYe1JJGkCZ8x/3+dBsXtVxm6IsDvJ7eZj6iqvGEW7TMfec9+g3yem1Fjox/EOLAJJJBnynmkDPfOw7ise9d0gFgWA3b8OYzGcz0Gc1b4q+NTBmzB+BONWOkR9Ky/EOFNyArJEHBnTrD7E9Njt3FbwSvJy6sm3g1bd4ESDjPRu/rSrH4jhxqO30OeuSKVPYie4zp+HEiCJCgDBAjIBIBAzSucqq0DEf6TONsE5oKuSDmZiPkeUZwNqrq+dLDBJEHY83Xv8Ar8Ky22y91IsrxYckqBIhSd8nbbfBn4VK3xTOJhlADRqEw4bJPWTDb52jrVC9cNqAowARETpG4M9ILYx1jECknGtEs0MMQM4YaSymInJnGO/etmLIy3nkI1+4rgICAdmJEbZDZJmMR3xJmicRp1m5I0QZQEDUmmZ97GPQyB0zUlyBrYAziSQIWOn3R2rIaxzprJ0ajgHTAM7gGChIG0TPfBqKTB7omratargaYKtgQI0Ec4kYAMHGdj2yX+uLLpe3liRkHAnExtg7/n1rX+GA0LAXBZmyuNJU6ognBmDEaekU1q4oQe7CqqQY5i7FNUYwY1detQ6Yu47HZ+ZoB0hiZgYILFdXUSZIP+b4CJvlwsAcrFQBj7hJA75g6gTsRvVI8TrV0MoSgZZiCBhYPeFnA/elw/FXLcJcELkLP1zHTz3iq7eC+4jUtprgbnDAAwZbCk91G+PiKy7fht0Fi16QWDEe7kjONUHcjbMfCrLMwugydABJkEwwJcgNuZAGPPzqXGWNZwZksuoGYYgtzCIIDRj+EXxBtTKvtfa3MJzLuVBAJBZlDGMlSZx32qjxPgy3LFnSx6BSF5iT+KTKqN/iTB6a1y8PalQZBYA4gsfejGcDyGYqXHuQH0GSuDnqViJPfGZG3YVSm01RL01JHEcdwWhFIkmcwM6ZIkjfoPnV3wLxA27kaDzgNAVdWq2CzCSJOpZP+oCtLxFVLALKkEW2jYqw5j8pPUmrX+BQ6n3gqmIOli4EaiTiCIHnM4AFdPeTjUvJhHSalcTVt3faWluZGoNAI5lTOoFNyoPU9wROxd7WnbmUbdmlpBOcEHzgE5A2qtb4dbIW2oVRpMgYDgAsy6ickH70RBbrtYaIVU3JBG8YOFKTtBYH06YjkdXjg9GLbWQF7hww1NAYzJ5hv37giMTU7Q0KNJI5RDYDcoCt9cgY3kGnZJaeYCOQEqDyiGK7QI6+ZobWxq0uQqggETMEE9ZwTmd/hFHgKK3FX3iLa/dBIiCwwSIOScT2id6u5KlTLMYSNoCwZM9DG5OZ6TUOLa5c5lA5zEw2kLkDS2wiJJG0YqHGXUBuEMSObSdUFjudR6DmgAZxjajlBVMbwsLpdrv9wEqyk4mEEAjtmd/KKr2ePFy3qiSrFisZLMYtg7yNTYMYgdqt2hC6SdIChYgzEdB0Y6R577DfNuroUBVJuMWGk7BZG0RBIAacnKxEkG1lkPCBePysA8xMlTMAAgaYnbLYxkE7zXoP2WtFLSiIwjdfeYAkQRvqJ+RrjPC/DfbXluuRcUsfZJPKNPLsPu6tOB01b13y3fZoSSxJ8twIAAHcx9fWo1ZLEUOCdtsbibxe7pxCkE7+Rieh2/mKk59rd5vcUggHvBkHtn44PfNSzd0ISRLuZAgEifU+poGSPZhpb/8AI46A7gEdaxNDQsQzs/nHSR0Hp1x5mh8bxRVNE8x6A7ZgxPyGKpv4gltYT7uNImSQJP6yfWs+/wAYLYNx3XXA2I5R2XufPYUUI0mfQukkQuXM7mPdEkfwetYP2g48G3LHaCdP4VOFjeNwQIJBPcU1rj2vBDbx6gEnfUpk+YM42rC1OX9kySRJmZBCgXFGQMDA6b+da6ennPgy1JqqRSbjBduLc1Msk6hkwqxrido1betWv65ruICgErIMZA1ExBGnm3xuKqcPxak6FARhKhSCpBIIIiI1Tp65irSuYIWGaDO4gatRKGPcOrG0R16dUkvRzbbXJn8d4m6OwZdZxLaDmRI9PSlV3ibILEu0N15mG2Ng4EfCmqoyjXBPan7Rv372hgSsmROZALDeDsJM01/itOlxpBgMOgILH3skTt6VSuSHk84W2uSDuoDIR5jP7VcW2F9ncnUqgacd9xtBEnbeQa56SNtz9EzdDaAxJBVz0LKVJDZ3JmRB70H2cIHAmROfu8x5YHUwT5bDAqd/hittrlthqEMnkd8GZ0kqR/qO+1D4Zg9hVM2wSxMcp3J0nJjoDvSXFhK8WiPBhgfaaTockEAkwUU6m0xjMQOvwonAX2cW+o1XLZWNn04lh0iSIJOO4o+vQhMjS/3QTJJwcjqI6bjzoPCMsi2pA0ZMQYkHJZjKwSw757SKHJNPAvkv8k00m41r3/xzvGkg6ifI9NoFUvFG50ey55Rz5PcEESckMNuxO1WbXiqEEsGVCG8p1TDcuMbz2AnFZ/8AiFkalARtTXBgsoCiTLEjBk42yB3qoRd3Q8KOSdlT7JncMbyK4baGWWYAmCdOD2OY8q0r94eyBCiQoYBuxjr/AOzRjv2JrG8N8Rl3EO2puYgYUzDElhCzE9h5Zq+/HzbPswWIDQuk8wEwZnAhg0ZnliYw5xlZmoxauzMvY1LcJ08qxJEhRmWkzvG3URvWjw3GoyxqljAMwCVmFgsOZiADPUnNY3iILq2GgsDJH39IO/ZgJ+FU7HA3eUqfdYGJknTuRGR2E5M1r21JZZKbi8G5xnEKLmstkwhBmenSYgEbbZEzGNLhOMR21IS6uApJmdIgZA2gn46orD4VWvWgrFjDQ0yd0GZmSBjAHbtV7gros2yA3MCZIg6pTTPcmcj19KynFVS5K7r8F7iyWK4UsDmGAIzCyI3InE+Y2qvxnG5Kg6WDSJyTCxEHY7GZzGdqbguOgqCo0FmyThdJkTuSYOxP5VV8Vtq+s6ZYaWENIVQFhTgR94/GpjCnTNHPGGaQuW7oDM3MeYgFRE9BMye3oaXAcAFaBc1BUhTHKACAwOfwjGMQPOuN9qyywAjzGFgxPzNanDeJiVDOVJXYdJGQO8sBg/8ANaS0ZJUngS1l5N/jNRckQyhVAAx7yqW+E/Mk0y2Ha2MFTp1ezDYmDIMRBwDBAEk5PTPtePezIDDdWDTkrkxjtneZ23o3E8eDbw6owzBk9TzesAD5771ntksUaKcX5LPD3iQW0gRyr7kgdPegAwdhmJoF+ydI1kgZdoOSSCBzHsoOD37DNl7ftYe2QcwyjEsY6fjAxMCc4mtC3aRmDFiqttiYkZA2kZOPUVFpZNU9yMK7fe8yuiYmCJIgSQdTRg8u5n3lE1c/oh7VmMzpKqIgIIwBtyxjME8sAZoT22tkm2pdRAXVv0nUYjbtGY2mtBrqupQgtPunUOaRBbAwcxEd6cpehJryafg/BLZSbmlQNoPyUYxvsJ3Peh8X4vb9ooZiIErbxJIGQR3HasHindbmphcbQEZeikrtAA2mJHnsKz/64Fg+grpBGNR+7ggHpk59e9KOleRS1H4NpvtGbriFgGAokK7FgIHNhUBMHck9gADn3/HL7gAEWU0tqgEnUGj3490gTIAPyql4PcV7anRlSCY6w0AY2HPPwHnVtCD/AHDtBLGZBExzTtHaMZ750ajF8GO+XllHgPE5GhpAIzO5aBBM56ddhFWbw1oVc82QABJOQNXYj3gR5fGo8RaQnX74E6VE9iZBG428hE46l8GuckBiraMSBk3GhCIiVMfyMDS/ZGXybD8WzBsQAq5YGIGoSCs77gT3qrw/jK+yJnMQBvIjONpn6edTtcUPZa2SFcsSIkEagDq/zEz2rnfEkNq7tEZiQRkZAIHMMx86cNNSwxynLkt/1JLKxVTPNMCczBjJ1KASPhmtdboeBp0qoDSpkdZEbkDVA6/IEYXCWdV4AEXUlZkGCpmZH3Yz8BNRXiWILSYVYPVgjHSAy4jHwz51rKNi30bXFcEXYsLmkGMHPQd6VVrXFMg0ln5SRyrIwTsZ2pqz+awv+/8AA7i+zoLlxUtlshQCDvA0HE4weUAj/MelBucTaZbYfSxQAKCSYOAJznY1V1W/7iQ0w8K0x7x5u521CNixIiaa1w1rqBJBPnJUj3pxMA7xU7UvZq1ngteLm3rVnZtJU7aYAAEAjuGJ9Y6yZyTfuXnPIpVZgbEFj36mtC74cl9khQgiAyiCqkzjoGE1Q4ThNKoG/CoGiVlifeMDPaTOQe1XGtpEnK+BeP8AD3FZSmtVjU0trhpIhRAOREAeXnVC3wauoYKzSNQ9mZKr2bAzIz2PlXU/1aqRM8rPDQuPZx8u49az7dtFCBYGdOAM6TgTvEGZ6TThqNRqhPTbyaHCcCtq0xRnEqV0qYgaTPSDBac4+dc5/gvswCF1owfBbJZQNLMVMFZIESOtbdziNOpmcLBfuQdRlRieYQR2jfaap2/EgwtlyqkOy6QZ1AhQ2Og9c+tTpuSyU4ReG8k/CvB9Kt/cuMJIYrENyk6eU4II6zkxG9TNxeGtXLQLBtOknGopkxq0yoHLg42xLZj4lxoS22lgNcQFEEmCdRaSCSAO23y5y948RBCLqzJiZkEGZ3OTBM9PhUYz1G2+DOUFDnk6NLFsBbbH2pLYJIEElfdMyFyMbGKLY4fREwyq+kHSZjUCGMY95WlT5eg5jh+JeydZYFAxU6TkmASV6xsZ9Nq6C9bSG067Ya2GjSwMssRI3UAKCOmCMmacoteRReC/xlsvacWwBA0krCxKhgd/e2GTXH8JxRwGkgkSD1GSSfp8h2q54bxpsuLbEhWEkGCQCNayesSMedaHifCKki4mmTpVlA5yc6SBEdAPhvk04rY9r8ivdlDXuODksOXkOYEgqJmG947Dboe5JzrVy4xcMdUlVkZ1aYUQJxsD/MVeOf2fKCSB1nrPukRgjtSsNPus1udiWwGiDqxIkHt2rVQSWBbnZp8Vwx1EO0hBqJAChwRsY6g9ZzmqVqwhs+6WuZM5HSQBHz85HapILiqGYhhMRqnJGPQgia0vD+B1PbZSp/uLjUZAYasgdDG2/KfjN7VyOtzIvwae3UFGZHXBwIJIIIxlMkd47RilaccRc9jeOk6mBZebSQ0ST0HNHwHerqs720LSgiA4IACiBAz5gAf5tpFR4XgTcvKykITbfXgjUY0jV5k5PofSouuQmreDZQGVcOCGaeUTIcajnrGdh09TUrXEmTo5VRjJbOkaGYnfqfzIoPFXrdlFsgleTSpM4KmAMHE6d4Bz22NZUOHzAdnziYwOpg7nP8HJJ+WX8rwBt8eoWQCQXgaiY1Jlc7bb7fdzMmgWfGEch4kJcOoiAVGoFW0g7EGPUtmsTxXjFQi3ZWFtKSS2JLQJPcnFZt7xINnTpwMDyETn1NdcNBNXQ++4naWfEgwRDzywVWYiRiIMQJMHv074Bx3hpcqQVXUswAQvvR0HKPT9axLhtcl23qAHNcEHBOxBmNWqRtuB3rR43xxblvUEGXOmZGiEWAWBHLAO8TGdhMdva/iV+RayD4RP6e4pVp1AidxqDCCATmdh6mgr4it5XUjS2ndfvEHEjqRA84+dDtO6rqlXnSIwYJYhVBG5BA27xV/huFdCbty3qwIlhgrI6ZYkACIjM1bpZYt6fA/hfiXtEVGKlreROMHDFjO+c+nnQeC1FrdwyAhbVsZXmZTAiFIkeXKeubN7h7S6mtA+0ZY0jmGvM3FByWwRgxOaz+Fe5pIdW0hlZ1WMhiJMzhhG0bipSTtoUlRqeDcQqqJUMrTnMAlyLkg9ZXHkTVO/wFp7rFjJK29PkCwUsoODAkx3jfNVOLtBJReUM0qY+6Vyo35sRJ/FMYq/f4cQrKwChAqEmR7y4brA0n6z3oqnafI4vFMzvDbQLAH3w4UOMQJGPQ8w+Pwq6raley06mjYCCzD2sjuDkfCqn9ORcE6iSbesxkSc6SBjEeeQK1149W0kiFRSsQoDRnaZmNum1Ob8k2uDAvcNJkMokAxrA3AJgdu3lSrcu+H2icaIAUD+4dgoA3E9KVPvIfbRlLxfs2YkswIYYO5xuTkbb+lG4DjA1y2NJiQu+xOI9N6VKtNqohSadFteINoos5DafXOJ8xHpiqXG+ICzjOGOMe63N6QR0pUqmEU2rNNSTinRaPHt7BrlswGYzqEkEZZIyNiWDDoYxVOzffQPZkaQdbSIJ1QAD3Mj/wDrO1KlQklf8mO98l3U3EoF2kx6xAJ8twaD4Rwi3rj27hwijSwB1YbQ5OY1TIzO4jApUqzb2ppFyd5YbgeAW8HVyRoZlxBlw0BsiFiCMDqfKs+74WAvtoXS5HssCGmFhx0mZPmfkqVC1JKdfa/0Lnn7AWbg2bAfVBAHIRpYDzwAD60fh/FQctgaSXUA7sTJWSQDB6RgUqVdO1S5Mm6ZU43iQ2m4sc1yCIiNOiSD0krPxod7xEw0kzJJnvBUgRjYzPlHqqVWoIU2XvDOCu3BcEEDSHB1CJzkiTOpdQ27ZFUm4drN5bbAEEqpI2/uKVxOdifl6UqVYR1G5uI4rKJcHxmkvbaWWByycEEIYPTdj6gVqcFxLWGQAQOVpIzDAzs38+UPSqtRL+w8kLviZDIj+4jy251CSSCBkgmRnuJxWnwvBlQb3URkEcylcYiBv8l7nD0qw1filXkuDe4Jx91Xf2DLzyAACYLAwe3WRBxyzuajw18yuNS6lX0CKxYx3JMfClSrPaqOlPJR8Q4WS2kyrrb1CI/8qFlYT6rjp18uXbg8FhgAiR2mYPnkGlSrq0ZOjLWir/sncvNpH+oHA652iNm+EVds219kUPvjaM62IFxdWoRC5Hz3xKpVpLg5y9xdyHXUQjFPdCLoRkgchGROnUPM+oOs94NZtKzEZtJq0jIbUYGZEaSJ85jelSrkmvjFgmU+PdLQW6SCQ8FhMNK5gRO0k948xROBZypuXYjmDYB2MkRtpABjsfWlSpP9EWpNsF4rcV5GorJMNEj+2x5Su+5MGfWqzBTYtlJGlxBP45hsTmYEgmNsiKalWsVSX8lrlopnjy2oszcrqEOCZyULCckaYn/mbHB8QLrkOpJKArBjGme/UH88ClSrSUUk6FHLL3DuoUCR35l1HOcmPOlSpVhVmyZ//9k="/>
          <p:cNvSpPr>
            <a:spLocks noChangeAspect="1" noChangeArrowheads="1"/>
          </p:cNvSpPr>
          <p:nvPr/>
        </p:nvSpPr>
        <p:spPr bwMode="auto">
          <a:xfrm>
            <a:off x="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QQEhUUExQWFBUWFhgaGBgYFxcZHBgXFxccGBcZFxkcHCsgGBolHhgdIjEhJSorLi4wGx8zODMtNygtLisBCgoKDg0OGxAQGywmICQ0LDQ0LCwsLCwsLCwsLDQsLCwsLCwsLCwsLCwsLCwsLCwsLCwsLywsLCwsLCwsLCwsLP/AABEIALcBEwMBIgACEQEDEQH/xAAbAAABBQEBAAAAAAAAAAAAAAADAAECBAUGB//EAD0QAAIBAwIEAwUHAgYCAgMAAAECEQADIRIxBCJBUQVhcRMygZGhBkJSscHR8BQjFWKCkuHxM3IWwkNTov/EABoBAAMBAQEBAAAAAAAAAAAAAAABAgMEBQb/xAApEQACAgEDBAICAgMBAAAAAAAAAQIRIQMSMQQTQVEiYRQycZGBsfCh/9oADAMBAAIRAxEAPwDsNNKKnpp9NdVnNRCKUVOKfTRYUDilFE00oosKBxSiiRSiiwoHFKKJppRRYUD002miaaUUWFA4paaJFNFFhRDTTRRIpRRYUD002mixTRRYA4poosU0UWALTTFaLFNFOwBaabTRoptNFiA6abTRoptNFgB00xWjaajpp2AErTFaMVpoosAJWokUeKiVosAOmmijFabTQAGKVF00qBmvFLTRIpaaysoHFPFT00+miwoHFKKJppaaLCgcUoommlposQOKUUTTS00WAOKaKLpptNFgD002mi6aWmiwBaaWmi6abTRYA9NNpoumminYAtNLTRYpoosAWmm00XTSiiwAxTRRoptNFgCimii6abTRYAtNNFF01HTTsARFNFF00xFFioEVqJWjEVEinYUCimiixTRRYUCilRNNKiwosWvEB94fL9qMnGIcas9iCPlO/wAKxbRBz+p/KgeIK5Qqg1T8IHevE0+umsSyetPpIPjB0Z4u2DBdQf8A2FMOMt//ALE/3CuDscJcZgCSh25tvh9alxXCXbUlgY/EMj5/oa6F1lmD6Wj0Fc5GaeK89s+IMBgsD3BIq1a8aujHtT+f1O9arqV5Rm+nfhncRTxXFWvGbymfaT5HP6Ves/aVxuqsPWM/L9KtdREl6Ejp4pRWLY+01omGVk+v5U/Efaayo5ZY9oj86vuR9kduXo2IpRXJ3/tS7SEUL5nJj8qqDx+/nn+gx9Kl68S1oyZ28U0Vy/CfaVxGsBh16H1EY+lb/A+JW73utmJ0ncVUdWMuCJaco8lmKUVOKUVdkEIpoqcUDjOJSyhdzCqJJosKCRTRXD+Kfbh9INi1qBA5nJEyJ2A2Ow2zWHxn2rvtF0u9sBdgca4H3TGAcd9q5pdXBcZOqPSTfOD1OKUV5tw/2tvawj3IB0kMAd3OFyJPLGTtOa1E+0raSWYiDEhjn0HrPpGYrP8AOiuUy/wZPho7SKaK5y3xrNzJeJHY5M+m8ef/AHU/6+4TDMU/25+X88qf50PTF+DP2jfim01gX+IugjnInuYn0cY+gp14tjIFx9YA5Sd5/nnR+bH0xfhS9o3StNprI/qrw90qx6qYn4EVO14u0wyfDIPwB3q11mn5wS+j1Fxk09NRK0C34nbbE6T2YRHr2q2DPnW8dSMv1Zzy05R/ZAiKYrRYpoq7JoCRTRRYpop2FAtNNRYpUWFHFJ41HvIQZ8xRbXj6k5B+Bqwjld5H+nFEHGj72g+qjP0r5rdH0e5UiB8YtsMk/EflTN9ordsfePkB+8VHi+PsIstatHyCg/oK5ri3S45KgIs4AB+UTVxSYm2dGvE8NxBgQrEb+4ZPzBNQu+D45Ln+4fqv7Vk8Lwiu6wvJI1ZOwGRjbr9K3x4RYOxuL6Mp/MU99cMHGzF/pOJUnl1djIKn9qCt24oBuLBPSRvXQf4EnS9c+In8iKLd8Mdl0+3Vhj3kPQk5yZGfpWi1iO2YH9WImI75/Ohni0MkN8vzrYueBXiGAe0QdoZhGZwsaetVv/j99QYRGmJyhBiY39ataqJcGU7PFKdjUxdHQin/AMEupM8Ox/8AWc5n7pqpc4BgxJt3BvjSwA+Yz86ruIW1ly1znljHWrV0G2uokMD2BP1rnmsEGNRA+s/TNKzw4ldV5tAJlTJj5H61W77F/g6rhvHrygaW1KO4mtngftE7e/aEdw0fQ/vXMcDZVmhbg06Z6q2d/wAhV9ODK4DAiNydjvQuokvIdiLOov8AjVtUZjIgdRnbpEzXnPjfi9zinPtDpQZAwsAGCAd589+1aPiaktJI0BYAkDJDDVB3mSv17ViPJUwcuAQQdpmJwYgj458qy1OpnPBtpdPCGRrtqU0l5UzGVkhevNI/h9aqPZVwBqMMeYE4kkDGSYwDRNYCkDVCasE765JgD5gadx0q1xFsAMybSBBUsFg8wJ+W4GQBWSwavJRurrtopBJUEE7wZJ6RB2GO4jahrYL3CtuIJbSslTJ+4IgRmJz8Oh7lsAYEEyzLLGTqjSBE7kx/xID4cpV1JMEE5A3LAgFgPdImRG/Q1pFkSL/A+K6ICZTSComcCFadXTc56Cuy8P4q3xFqQRjcbGeu8/yK864RGRdYOTaiVIBM3dLesgmMDMfHZ8M4p7DWxEtiFB/8gOs6EAwJKgLiM95FRqQ8xHGfhnWsjIQuWT4dN46z+1Ev8OMK3un3T+HsAQPpVm1cW6uOZYGOvYEg/Kq9tgpKv7pmM7ecfGsUzQGbZSFc5zpY9f8AnP8A3ubb29Swdx1kSAfPrQxZDL7Nzg5VsYjb+fWl4fdKn2T4IwDMAgdP59KdgBFsYDyfwuJBU+s/Q/8ARuHD2m0qR5fhYDy+4fp+pUtLBXLZg9x2neoLZBBRhPaNx29f55URlKLtEyipKmaHCcctwkbMN1O//IqzFc9xCE8y4uJuepH4s7kA/EUWz9pEC84Oob6QCD2IzsRn59q9Tp+q34lyed1HS7PlHg2yKaKz+G8cs3PvaT2bH12+tX0uhsqQfQzXXuOTaKKVPNNRYUcu3ER2PoIn51XvWrT+9bQx8D84okf5TQyD2NfN5Pcwyte4a0yCFMdNLd+ud6CPCEBwW+MEfpV5VPY/WrXB8A11dSxuQfUGnuaHtiynwtnQSVVV8wdx5jajXONj3lX5D8xUJMxmfSrPh3CC8GkRBEwBkbDfrilfse1eCuOOHmPQ0X+tMYPzH7VHxLwv2MEFoPaP1mqZBPU7giPLp51S+iC9/iWkEkYG+aocX9poMIvTJJ6+lWTcUiCsg96y+O8KRpa2dJI2Mwem/wBKqP2KcXXxNfgvHlumMqY6xnvFC8S+0BtI0rcUwYaCVn/2U4+MVz/D8FdRtQEx2IMTPSa6NXMDHypuov2TC5LODlbHGtpN1bhDajJJ67RPc/rV214/ebBYGN5C/WemDmjv4KHMn3TuoEDyIE46bdqj/wDHwI0s2MkESCepwJB9K17kGJac/B0Fq7bIGEmN4H0xQvFLiqhbAgfADbPlVVeEEAaySNpxjsT5dDVfjrjHkYEYJOdwYAJ7GSPrWHLNUqM/ir4taFiBADZmEAMNvknTEifcofEqdNsoN9WmCMkHDH1I37kRTsjXbukGYyY/DpIEztqLGPNT1mnvOFKoe2kLGAp5iSBtGoQMYAFajGcghgQFDuCSZkcshPXYTVdQxXYnVMAsYnUTO0d/n8aM9syQQW9Zww/EfvEYmIj12BbYgHYkTAznfrGMGM7GD6tCZK5B92ebodwp38okyevXYVWbh5tlbY1AwMGCFBOSCe+MEgZO1WxDBgcQoyFAOR3WJGJ67UI2zY1MIViuInmB96Y8gx+IMYiriS0E/pgX9nPMwBIIIgl9ZCx3YAY/CJ3mqt64XtsjDXoY6WUktI0klRthjJB3g9djPZNwBmMXFAJgzqUCSobp1GTmBvM0/jNkhrZCsdC6nzqBDMRdIyDqyUMDYrmnHkh8HUeD8SQVeSWhdS/iBICyepzjryx1muhv2tSSMkbeh26ZFefeFcUCUVTstsoTqGpQsXEJ6R0PnP3MejeH3BcUHcZBxuP23g+lc8lTo1TwQe2GTEalz+/zqhxcMquvvD3umVPX61ds2grQTvjt0Efz170OzZNu4ytlTttAByo9d8+tLwUF4PiA4GMxk9zj61LiLWJHQg4jI6/LNVuFlH09NskDG6x9fnWicbnMT69/Ty2p1aE8FYxGoRI367kzHx/OsTxLhwpJA5HHwHbPTpt39a2uCkakMEZH/Y6T+lVjY9pbdDkpsI3H67bedCxwH8nIagG0sQvm2AaKbVxcqZU9Ub/kULxXhtTLcJULhDOAcahJ/wB30qPiN02FVLaiWysFT26Hedq7F1EnVHI9CKbssjjuIGNV4fH/AJp6yVvcX+GfPStKr70vr+yezH0/6O001GiB5/7moe1xXkjogyk9SPSP1FEs8Q9tSEMzJyYk/AUNbkyf52pT1AHzNIabXBVPEXg4m0pUnLC5tPXSVE1oeG8V7MEHc/vOfnQS0CSIz51EXBjbPrmh5LhKUUW/EuP9pAAOOtUCJ6VLlzkem/0po8j9KCXcnZEjvUaIyRupHyoRUZwcUCpjFR2/Km8s/On1A4zM/UfpSBHc/wDANO2GRM3mfnUJ+f8AIqYA7nvO9BtX1Mjt2ztRkM+w/DNzD49jGN6p8VfNy4WJwF0kjodTEYmQMA5xsPKrYgAkZIzHl3/nrWXbtAXnA2FtSGndIgEtOTBB7b/G4Zs202ylbbSr3MjluNEgmcAZB2Olvnv0q1xYyraQ0m5qO0ELEntAAPxPaKFxfBn2blTpeRAJIxJJGDmSI/7qbOAzFz/bUTBAwWUsPQ6fWe3UdDzkvgoWyVZwvMS42k5UyQPkBvHvd6I9pbepmIkFV1DZcbswEajPXaDtgtC3i4okhQupp3EqDAnzMEnoGqFu7JFvYsCJODEg6iYywGNwR0zVUxYRat3SSCYAO/Vp6egnMCds4qJ4YzpOdOAOzbTEZAxjzaPONizCAKJGs6ZyRpOBqnOCfn2zUzwo1KJM6EJMtltCgbeQ+Wrq00kMa1cKOdW6kpkGJDazMjbkgE9/OrViyN35gxZ1wYKTzKehXmOD32MVXvK0KmrXI5lJ1Ehlkc3QgQNyPKRS4nixcse3EqRo1AdJLTBGNpPbINNq+CbM7gOHACMJAW4SOsBgPZLHQn2pHXYmvRfs3e1WxAjA2xGAZGesmPTrXEcFwRtpeTc6gxBGPcDZIz7ywIyNSnpW59ifEBcXSCJUDc5EEopI3AjGe3zNXOQhjB1nidogq2Jxj0MZPxmh+K24ZHB6R8ZDD56flVnjbRNuG6ft39aBetzaBOwA37q2T+vwrOi7Acf7wcb+XWM79K1IDbTBUR5k5/Sqd22GtZEgDqM4974x8atcC/8AbQ4MCNiJM4xQlkTeCndQi4GIwd9p3/UQI/anZSt6PxA9z5//AFoniSjHUz/3+Q+dLiWGtG6GJ9JnHzik1QWc1454V7YXLeQGyDndcz6/vXHWvCSGVmuBtMQI6Aelej8cmm6SewPygTHwrkSp/SnvccIy1UnTK63guBP1/alRfn8IpUtxPckdEBHaD1GwMDp8frUHvCcjHeMA9JPnFTaclsEdDOxn5/Wqd++VnIknfuOgONjB/wCK56sqvLRZa4RON5M4A7g43j9qEH1bADYxkEDzjpg5p1KkDTK56GNugnv2qTFWJxsoImMAiJmc5DDHbzp0TuRl8dwzO0rcdIAxq7DBDbnv864zxF+ItsVdrhGYMtBA6xOBmvQHTSTECRjbfz6eVU7oDgYhj6GRJJG+QRONh12ro0dbb4sz1NK1dnn39bcH336feI/WkePeZ9o/+5v3rpvFfs2jahZA1L0zvg5wdR0k4Hlmua8T8NezdZNJMZEAmVnBFehp6kJ8HJKMolux4/eU/wDlacdum1aNr7aXRAKjrq6apH0+Fc7xHC3EmVOAJ7DUJWSMD0qtqnpTejpy8IFqTXk7RPthnKQPmfXPWrdj7WWXEwQ/Y9fQ15/7Snkk9KzfR6b8FLXmeprxgGj8TCQInEz09akLi6jyr5EAjOMmOv7V5knGOggOQCCNzsdxWlwv2luoIw2wkzJjIzXPLopLhmy6iL5O+sOpfSZyDmeu3xGwqpwXD6R7PIVSTLECVIYDoNi3bZc+7XKn7XPDH2agnYgnlMROd/T0rf8AB7srqY6REhhn2ZcozIeog4IjqRWb0ZQXyOnS1IydIJxLm2pLDUFUNg50oy+0Vhvq0iRGAUNQ0lr94mGtxykSA8oCgYdRDHp8asCTCkA27YXqRyzECQZw6xOYIBmKp2uGd7lwABkuhFxvBbnxOCcmMyTgmqXBo+Snw9n2jgkHKyoIIy3IoPTUOYfE0O+ITWSIKiQf80jY7TkdsN3rQVm1Mts+4xALiACsjAGCs6ZG/KD3mrdT2pVicQTcwBItkneYAkgaRJ5unSlyJ8FjwqxqtoWyWwhGOQgmZGxEiZnsZBNXrpHtLYYDQVliBsylFX05wBnoI6U3A3gQuzHW0gErgKpuNESuwgdZpceYHvTztJEzHKyme+tp2jUwHlUvkFxRW4jhmFpGcBdSmSI5dI0Ax0AGRHcelT8Nt+1t3rRJhVnTEwHsPb5QRJyoaJHvE1PjnIWcgj+2F5YxGJ2USxGY+78YcAukuykyyouNQM6dWe8A/CVPeKXAqAWeOYXCwXAFoGDPvCIO521E4Pwwa1vsXYWy91F5szPQgvEL10gqxGczWbwq4MZZ2W4YGMWrjBS33SSJI8jMTWj9lM3CREEW4I2P9sGN9gWIpan6sceUd/xKiNpGAc9Bn8mrPsZsZPefgSfrt8TVl25W22XM9Yhvr+tZvDsf6eAZMN02wfn/AD0rPdkpLBa4Zv7PXY/Xt+9E8PflGwzsI2A29apcO8WXMACevkFH1IGKN4dhJjqcDoB/1U2Oh/FHkAnv+nftS49hCHppG3+n67VX8UY4gfe/eo8awm0p6EA/n9Y+lS3yOgfi1wFiScBRP6E/E71yXFupuMNUksZ9Z8q6XxW8NTT1GmB6GQZ7eVcdftq7M6ghpJnSPePvHzM9Y6VSyY6vCQRlJyDE+ZP1ilQ0do3U+cx+lKqyYV9HTC6MMrGD2PSQJA9OlRuNKxHWJ8zJJyZ3iqfEX9JXXpI1ZbAAjEsMGMEYFFssYBiAZMSJDHAA6RAkVhtZ1LAK2dRgQIIJHc7LA8pz/BRHuELgEgNy7HIiBncHJqKspAJAkzJLRGMauoyQMAih8IHDwZYDUdxJBGxwBjcGq2ie1slcvEmVM4k9APLO0dRQbSM7LdOpVAk+7GZ1SY9cY+oq1oxyyABAB3YLBB/MfChG7BgCASNXkM7R1MfqJoWOAcLRXu3dTKjEo1wcp93BU80HciBnzFTvoVlkE8i7ZlCSRB33JHYzQgwVwCObQ0GZVjJJOBOzQTjeMxU+ZVL5QqWADEHUkkAlRgHSfptmqaMdqTBePWg1soRlmyMTy+6c7mBE+dctxH2duQmgglmjScRMFTPaDM4+eK63grhvlWIDAkRjSQw/ECJyATA7H4BvWBbIKMxDZHSOgBHqQZEfWtdLUlp/FES04S4PO3BVipwykg+RGDSKHoa9F8W8LW8pDqpYZVgeskn1LGQc9AcQK55/s+CjFGI92NcHJzGNjsPge812afUwks4OZ6Elwc3k0iD3+VSfh2UmVI07noMx8M1AT238q6cGX8krNrUQAYYkASCQScDIz9K7v7NXzetqWIJQ21fJIKyArHqJAgho2ODNcFw10q6sdgRvPzx23rtPsiSqlHaXkxIHKTkgHIcEwc7EHG5rn6lfE6eldTo6LikK/wBsQsFt8LqOYYdARHlBFZj8YLJtHQUhgwIHuEAlpHwJxgxjOK0rxlWn/wAiGCrZIMsJEyROnpElYqnxRS5b5paYGx3Jw894gzOYJrgi65PRasD4xbC3B+BjBkGV5sQQAc9yIO+ZzS4y+LjNCjUWAYZAGQ3vnJ1EA6VnOOlW+IYwNQkKArGQPdjSWDGc46Hod9w27AhSTGozqwBqHKABMkYInqfhVxdIhkvAWa0zowLsLRIYDOsglgvcbjfqB3nQLA3D7WEVQnpKqCQ2wgsT1+751m2TysWBFyAnUTqabgAONMBZbbfvVqS41af7aEkTgXIKgBSSNIk6SekGh82EVSI8EpOq3dPNrbmYFl1IBq0EAbAx1zqMdRZ4XmW4SQCWfSSPu6HAaDPSfpttQOL4rZpIKs0xktJUHUdwCS+OknaBU7d0gqwiOgkaZbNtR5xA2ndokTR9gCut/wCQzCh7YVNzL3wCWO0lQR6elWfBDrv6D7qWgsx94IdQ1bk4UH/13rOa8LZRiBcCjWJ1AK5gSQI1zqnM7kmK2vsxwxfVcYyVPswcxCnSCB3lsnBNVP8AUS5O04kf2yBiYycRkT9Z+dU4iyQNiDiM+/Ge2KP4nc+Mkcs9APd8jVPjpW0AMk6V7HE6ojoew6VzGqGV44YkxkmOmA0794Bq3wQKooH4dvXoPOKqeIv7lsHMiR5RHyyT8KtloSV3+XkKQAOLJLoIxkzvnGPWBUXYe1JJGkCZ8x/3+dBsXtVxm6IsDvJ7eZj6iqvGEW7TMfec9+g3yem1Fjox/EOLAJJJBnynmkDPfOw7ise9d0gFgWA3b8OYzGcz0Gc1b4q+NTBmzB+BONWOkR9Ky/EOFNyArJEHBnTrD7E9Njt3FbwSvJy6sm3g1bd4ESDjPRu/rSrH4jhxqO30OeuSKVPYie4zp+HEiCJCgDBAjIBIBAzSucqq0DEf6TONsE5oKuSDmZiPkeUZwNqrq+dLDBJEHY83Xv8Ar8Ky22y91IsrxYckqBIhSd8nbbfBn4VK3xTOJhlADRqEw4bJPWTDb52jrVC9cNqAowARETpG4M9ILYx1jECknGtEs0MMQM4YaSymInJnGO/etmLIy3nkI1+4rgICAdmJEbZDZJmMR3xJmicRp1m5I0QZQEDUmmZ97GPQyB0zUlyBrYAziSQIWOn3R2rIaxzprJ0ajgHTAM7gGChIG0TPfBqKTB7omratargaYKtgQI0Ec4kYAMHGdj2yX+uLLpe3liRkHAnExtg7/n1rX+GA0LAXBZmyuNJU6ognBmDEaekU1q4oQe7CqqQY5i7FNUYwY1detQ6Yu47HZ+ZoB0hiZgYILFdXUSZIP+b4CJvlwsAcrFQBj7hJA75g6gTsRvVI8TrV0MoSgZZiCBhYPeFnA/elw/FXLcJcELkLP1zHTz3iq7eC+4jUtprgbnDAAwZbCk91G+PiKy7fht0Fi16QWDEe7kjONUHcjbMfCrLMwugydABJkEwwJcgNuZAGPPzqXGWNZwZksuoGYYgtzCIIDRj+EXxBtTKvtfa3MJzLuVBAJBZlDGMlSZx32qjxPgy3LFnSx6BSF5iT+KTKqN/iTB6a1y8PalQZBYA4gsfejGcDyGYqXHuQH0GSuDnqViJPfGZG3YVSm01RL01JHEcdwWhFIkmcwM6ZIkjfoPnV3wLxA27kaDzgNAVdWq2CzCSJOpZP+oCtLxFVLALKkEW2jYqw5j8pPUmrX+BQ6n3gqmIOli4EaiTiCIHnM4AFdPeTjUvJhHSalcTVt3faWluZGoNAI5lTOoFNyoPU9wROxd7WnbmUbdmlpBOcEHzgE5A2qtb4dbIW2oVRpMgYDgAsy6ickH70RBbrtYaIVU3JBG8YOFKTtBYH06YjkdXjg9GLbWQF7hww1NAYzJ5hv37giMTU7Q0KNJI5RDYDcoCt9cgY3kGnZJaeYCOQEqDyiGK7QI6+ZobWxq0uQqggETMEE9ZwTmd/hFHgKK3FX3iLa/dBIiCwwSIOScT2id6u5KlTLMYSNoCwZM9DG5OZ6TUOLa5c5lA5zEw2kLkDS2wiJJG0YqHGXUBuEMSObSdUFjudR6DmgAZxjajlBVMbwsLpdrv9wEqyk4mEEAjtmd/KKr2ePFy3qiSrFisZLMYtg7yNTYMYgdqt2hC6SdIChYgzEdB0Y6R577DfNuroUBVJuMWGk7BZG0RBIAacnKxEkG1lkPCBePysA8xMlTMAAgaYnbLYxkE7zXoP2WtFLSiIwjdfeYAkQRvqJ+RrjPC/DfbXluuRcUsfZJPKNPLsPu6tOB01b13y3fZoSSxJ8twIAAHcx9fWo1ZLEUOCdtsbibxe7pxCkE7+Rieh2/mKk59rd5vcUggHvBkHtn44PfNSzd0ISRLuZAgEifU+poGSPZhpb/8AI46A7gEdaxNDQsQzs/nHSR0Hp1x5mh8bxRVNE8x6A7ZgxPyGKpv4gltYT7uNImSQJP6yfWs+/wAYLYNx3XXA2I5R2XufPYUUI0mfQukkQuXM7mPdEkfwetYP2g48G3LHaCdP4VOFjeNwQIJBPcU1rj2vBDbx6gEnfUpk+YM42rC1OX9kySRJmZBCgXFGQMDA6b+da6ennPgy1JqqRSbjBduLc1Msk6hkwqxrido1betWv65ruICgErIMZA1ExBGnm3xuKqcPxak6FARhKhSCpBIIIiI1Tp65irSuYIWGaDO4gatRKGPcOrG0R16dUkvRzbbXJn8d4m6OwZdZxLaDmRI9PSlV3ibILEu0N15mG2Ng4EfCmqoyjXBPan7Rv372hgSsmROZALDeDsJM01/itOlxpBgMOgILH3skTt6VSuSHk84W2uSDuoDIR5jP7VcW2F9ncnUqgacd9xtBEnbeQa56SNtz9EzdDaAxJBVz0LKVJDZ3JmRB70H2cIHAmROfu8x5YHUwT5bDAqd/hittrlthqEMnkd8GZ0kqR/qO+1D4Zg9hVM2wSxMcp3J0nJjoDvSXFhK8WiPBhgfaaTockEAkwUU6m0xjMQOvwonAX2cW+o1XLZWNn04lh0iSIJOO4o+vQhMjS/3QTJJwcjqI6bjzoPCMsi2pA0ZMQYkHJZjKwSw757SKHJNPAvkv8k00m41r3/xzvGkg6ifI9NoFUvFG50ey55Rz5PcEESckMNuxO1WbXiqEEsGVCG8p1TDcuMbz2AnFZ/8AiFkalARtTXBgsoCiTLEjBk42yB3qoRd3Q8KOSdlT7JncMbyK4baGWWYAmCdOD2OY8q0r94eyBCiQoYBuxjr/AOzRjv2JrG8N8Rl3EO2puYgYUzDElhCzE9h5Zq+/HzbPswWIDQuk8wEwZnAhg0ZnliYw5xlZmoxauzMvY1LcJ08qxJEhRmWkzvG3URvWjw3GoyxqljAMwCVmFgsOZiADPUnNY3iILq2GgsDJH39IO/ZgJ+FU7HA3eUqfdYGJknTuRGR2E5M1r21JZZKbi8G5xnEKLmstkwhBmenSYgEbbZEzGNLhOMR21IS6uApJmdIgZA2gn46orD4VWvWgrFjDQ0yd0GZmSBjAHbtV7gros2yA3MCZIg6pTTPcmcj19KynFVS5K7r8F7iyWK4UsDmGAIzCyI3InE+Y2qvxnG5Kg6WDSJyTCxEHY7GZzGdqbguOgqCo0FmyThdJkTuSYOxP5VV8Vtq+s6ZYaWENIVQFhTgR94/GpjCnTNHPGGaQuW7oDM3MeYgFRE9BMye3oaXAcAFaBc1BUhTHKACAwOfwjGMQPOuN9qyywAjzGFgxPzNanDeJiVDOVJXYdJGQO8sBg/8ANaS0ZJUngS1l5N/jNRckQyhVAAx7yqW+E/Mk0y2Ha2MFTp1ezDYmDIMRBwDBAEk5PTPtePezIDDdWDTkrkxjtneZ23o3E8eDbw6owzBk9TzesAD5771ntksUaKcX5LPD3iQW0gRyr7kgdPegAwdhmJoF+ydI1kgZdoOSSCBzHsoOD37DNl7ftYe2QcwyjEsY6fjAxMCc4mtC3aRmDFiqttiYkZA2kZOPUVFpZNU9yMK7fe8yuiYmCJIgSQdTRg8u5n3lE1c/oh7VmMzpKqIgIIwBtyxjME8sAZoT22tkm2pdRAXVv0nUYjbtGY2mtBrqupQgtPunUOaRBbAwcxEd6cpehJryafg/BLZSbmlQNoPyUYxvsJ3Peh8X4vb9ooZiIErbxJIGQR3HasHindbmphcbQEZeikrtAA2mJHnsKz/64Fg+grpBGNR+7ggHpk59e9KOleRS1H4NpvtGbriFgGAokK7FgIHNhUBMHck9gADn3/HL7gAEWU0tqgEnUGj3490gTIAPyql4PcV7anRlSCY6w0AY2HPPwHnVtCD/AHDtBLGZBExzTtHaMZ750ajF8GO+XllHgPE5GhpAIzO5aBBM56ddhFWbw1oVc82QABJOQNXYj3gR5fGo8RaQnX74E6VE9iZBG428hE46l8GuckBiraMSBk3GhCIiVMfyMDS/ZGXybD8WzBsQAq5YGIGoSCs77gT3qrw/jK+yJnMQBvIjONpn6edTtcUPZa2SFcsSIkEagDq/zEz2rnfEkNq7tEZiQRkZAIHMMx86cNNSwxynLkt/1JLKxVTPNMCczBjJ1KASPhmtdboeBp0qoDSpkdZEbkDVA6/IEYXCWdV4AEXUlZkGCpmZH3Yz8BNRXiWILSYVYPVgjHSAy4jHwz51rKNi30bXFcEXYsLmkGMHPQd6VVrXFMg0ln5SRyrIwTsZ2pqz+awv+/8AA7i+zoLlxUtlshQCDvA0HE4weUAj/MelBucTaZbYfSxQAKCSYOAJznY1V1W/7iQ0w8K0x7x5u521CNixIiaa1w1rqBJBPnJUj3pxMA7xU7UvZq1ngteLm3rVnZtJU7aYAAEAjuGJ9Y6yZyTfuXnPIpVZgbEFj36mtC74cl9khQgiAyiCqkzjoGE1Q4ThNKoG/CoGiVlifeMDPaTOQe1XGtpEnK+BeP8AD3FZSmtVjU0trhpIhRAOREAeXnVC3wauoYKzSNQ9mZKr2bAzIz2PlXU/1aqRM8rPDQuPZx8u49az7dtFCBYGdOAM6TgTvEGZ6TThqNRqhPTbyaHCcCtq0xRnEqV0qYgaTPSDBac4+dc5/gvswCF1owfBbJZQNLMVMFZIESOtbdziNOpmcLBfuQdRlRieYQR2jfaap2/EgwtlyqkOy6QZ1AhQ2Og9c+tTpuSyU4ReG8k/CvB9Kt/cuMJIYrENyk6eU4II6zkxG9TNxeGtXLQLBtOknGopkxq0yoHLg42xLZj4lxoS22lgNcQFEEmCdRaSCSAO23y5y948RBCLqzJiZkEGZ3OTBM9PhUYz1G2+DOUFDnk6NLFsBbbH2pLYJIEElfdMyFyMbGKLY4fREwyq+kHSZjUCGMY95WlT5eg5jh+JeydZYFAxU6TkmASV6xsZ9Nq6C9bSG067Ya2GjSwMssRI3UAKCOmCMmacoteRReC/xlsvacWwBA0krCxKhgd/e2GTXH8JxRwGkgkSD1GSSfp8h2q54bxpsuLbEhWEkGCQCNayesSMedaHifCKki4mmTpVlA5yc6SBEdAPhvk04rY9r8ivdlDXuODksOXkOYEgqJmG947Dboe5JzrVy4xcMdUlVkZ1aYUQJxsD/MVeOf2fKCSB1nrPukRgjtSsNPus1udiWwGiDqxIkHt2rVQSWBbnZp8Vwx1EO0hBqJAChwRsY6g9ZzmqVqwhs+6WuZM5HSQBHz85HapILiqGYhhMRqnJGPQgia0vD+B1PbZSp/uLjUZAYasgdDG2/KfjN7VyOtzIvwae3UFGZHXBwIJIIIxlMkd47RilaccRc9jeOk6mBZebSQ0ST0HNHwHerqs720LSgiA4IACiBAz5gAf5tpFR4XgTcvKykITbfXgjUY0jV5k5PofSouuQmreDZQGVcOCGaeUTIcajnrGdh09TUrXEmTo5VRjJbOkaGYnfqfzIoPFXrdlFsgleTSpM4KmAMHE6d4Bz22NZUOHzAdnziYwOpg7nP8HJJ+WX8rwBt8eoWQCQXgaiY1Jlc7bb7fdzMmgWfGEch4kJcOoiAVGoFW0g7EGPUtmsTxXjFQi3ZWFtKSS2JLQJPcnFZt7xINnTpwMDyETn1NdcNBNXQ++4naWfEgwRDzywVWYiRiIMQJMHv074Bx3hpcqQVXUswAQvvR0HKPT9axLhtcl23qAHNcEHBOxBmNWqRtuB3rR43xxblvUEGXOmZGiEWAWBHLAO8TGdhMdva/iV+RayD4RP6e4pVp1AidxqDCCATmdh6mgr4it5XUjS2ndfvEHEjqRA84+dDtO6rqlXnSIwYJYhVBG5BA27xV/huFdCbty3qwIlhgrI6ZYkACIjM1bpZYt6fA/hfiXtEVGKlreROMHDFjO+c+nnQeC1FrdwyAhbVsZXmZTAiFIkeXKeubN7h7S6mtA+0ZY0jmGvM3FByWwRgxOaz+Fe5pIdW0hlZ1WMhiJMzhhG0bipSTtoUlRqeDcQqqJUMrTnMAlyLkg9ZXHkTVO/wFp7rFjJK29PkCwUsoODAkx3jfNVOLtBJReUM0qY+6Vyo35sRJ/FMYq/f4cQrKwChAqEmR7y4brA0n6z3oqnafI4vFMzvDbQLAH3w4UOMQJGPQ8w+Pwq6raley06mjYCCzD2sjuDkfCqn9ORcE6iSbesxkSc6SBjEeeQK1149W0kiFRSsQoDRnaZmNum1Ob8k2uDAvcNJkMokAxrA3AJgdu3lSrcu+H2icaIAUD+4dgoA3E9KVPvIfbRlLxfs2YkswIYYO5xuTkbb+lG4DjA1y2NJiQu+xOI9N6VKtNqohSadFteINoos5DafXOJ8xHpiqXG+ICzjOGOMe63N6QR0pUqmEU2rNNSTinRaPHt7BrlswGYzqEkEZZIyNiWDDoYxVOzffQPZkaQdbSIJ1QAD3Mj/wDrO1KlQklf8mO98l3U3EoF2kx6xAJ8twaD4Rwi3rj27hwijSwB1YbQ5OY1TIzO4jApUqzb2ppFyd5YbgeAW8HVyRoZlxBlw0BsiFiCMDqfKs+74WAvtoXS5HssCGmFhx0mZPmfkqVC1JKdfa/0Lnn7AWbg2bAfVBAHIRpYDzwAD60fh/FQctgaSXUA7sTJWSQDB6RgUqVdO1S5Mm6ZU43iQ2m4sc1yCIiNOiSD0krPxod7xEw0kzJJnvBUgRjYzPlHqqVWoIU2XvDOCu3BcEEDSHB1CJzkiTOpdQ27ZFUm4drN5bbAEEqpI2/uKVxOdifl6UqVYR1G5uI4rKJcHxmkvbaWWByycEEIYPTdj6gVqcFxLWGQAQOVpIzDAzs38+UPSqtRL+w8kLviZDIj+4jy251CSSCBkgmRnuJxWnwvBlQb3URkEcylcYiBv8l7nD0qw1filXkuDe4Jx91Xf2DLzyAACYLAwe3WRBxyzuajw18yuNS6lX0CKxYx3JMfClSrPaqOlPJR8Q4WS2kyrrb1CI/8qFlYT6rjp18uXbg8FhgAiR2mYPnkGlSrq0ZOjLWir/sncvNpH+oHA652iNm+EVds219kUPvjaM62IFxdWoRC5Hz3xKpVpLg5y9xdyHXUQjFPdCLoRkgchGROnUPM+oOs94NZtKzEZtJq0jIbUYGZEaSJ85jelSrkmvjFgmU+PdLQW6SCQ8FhMNK5gRO0k948xROBZypuXYjmDYB2MkRtpABjsfWlSpP9EWpNsF4rcV5GorJMNEj+2x5Su+5MGfWqzBTYtlJGlxBP45hsTmYEgmNsiKalWsVSX8lrlopnjy2oszcrqEOCZyULCckaYn/mbHB8QLrkOpJKArBjGme/UH88ClSrSUUk6FHLL3DuoUCR35l1HOcmPOlSpVhVmyZ//9k="/>
          <p:cNvSpPr>
            <a:spLocks noChangeAspect="1" noChangeArrowheads="1"/>
          </p:cNvSpPr>
          <p:nvPr/>
        </p:nvSpPr>
        <p:spPr bwMode="auto">
          <a:xfrm>
            <a:off x="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 name="Picture 14" descr="hay-bales-2.bmp"/>
          <p:cNvPicPr>
            <a:picLocks noChangeAspect="1"/>
          </p:cNvPicPr>
          <p:nvPr/>
        </p:nvPicPr>
        <p:blipFill>
          <a:blip r:embed="rId15" cstate="print"/>
          <a:srcRect r="14024" b="22927"/>
          <a:stretch>
            <a:fillRect/>
          </a:stretch>
        </p:blipFill>
        <p:spPr>
          <a:xfrm>
            <a:off x="6660013" y="5597271"/>
            <a:ext cx="1133362" cy="762000"/>
          </a:xfrm>
          <a:prstGeom prst="rect">
            <a:avLst/>
          </a:prstGeom>
        </p:spPr>
      </p:pic>
      <p:sp>
        <p:nvSpPr>
          <p:cNvPr id="16" name="TextBox 15"/>
          <p:cNvSpPr txBox="1"/>
          <p:nvPr/>
        </p:nvSpPr>
        <p:spPr>
          <a:xfrm>
            <a:off x="304800" y="990600"/>
            <a:ext cx="1218026" cy="584775"/>
          </a:xfrm>
          <a:prstGeom prst="rect">
            <a:avLst/>
          </a:prstGeom>
          <a:noFill/>
        </p:spPr>
        <p:txBody>
          <a:bodyPr wrap="none" rtlCol="0">
            <a:spAutoFit/>
          </a:bodyPr>
          <a:lstStyle/>
          <a:p>
            <a:r>
              <a:rPr lang="en-US" sz="3200" b="1" dirty="0"/>
              <a:t>Steps:</a:t>
            </a:r>
          </a:p>
        </p:txBody>
      </p:sp>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2557624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39515" y="214254"/>
            <a:ext cx="684101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Estimates of Nitrogen Inputs </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3" name="Picture 2">
            <a:extLst>
              <a:ext uri="{FF2B5EF4-FFF2-40B4-BE49-F238E27FC236}">
                <a16:creationId xmlns:a16="http://schemas.microsoft.com/office/drawing/2014/main" id="{9C24A0C8-F2DC-4B6D-9D20-724B2D854E64}"/>
              </a:ext>
            </a:extLst>
          </p:cNvPr>
          <p:cNvPicPr>
            <a:picLocks noChangeAspect="1"/>
          </p:cNvPicPr>
          <p:nvPr/>
        </p:nvPicPr>
        <p:blipFill>
          <a:blip r:embed="rId4"/>
          <a:stretch>
            <a:fillRect/>
          </a:stretch>
        </p:blipFill>
        <p:spPr>
          <a:xfrm>
            <a:off x="264522" y="597079"/>
            <a:ext cx="8785209" cy="7309621"/>
          </a:xfrm>
          <a:prstGeom prst="rect">
            <a:avLst/>
          </a:prstGeom>
        </p:spPr>
      </p:pic>
    </p:spTree>
    <p:extLst>
      <p:ext uri="{BB962C8B-B14F-4D97-AF65-F5344CB8AC3E}">
        <p14:creationId xmlns:p14="http://schemas.microsoft.com/office/powerpoint/2010/main" val="4158111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90906" y="188183"/>
            <a:ext cx="4028859" cy="707886"/>
          </a:xfrm>
          <a:prstGeom prst="rect">
            <a:avLst/>
          </a:prstGeom>
          <a:noFill/>
        </p:spPr>
        <p:txBody>
          <a:bodyPr wrap="square" rtlCol="0">
            <a:spAutoFit/>
          </a:bodyPr>
          <a:lstStyle/>
          <a:p>
            <a:r>
              <a:rPr lang="en-US" sz="4000" dirty="0">
                <a:solidFill>
                  <a:prstClr val="white"/>
                </a:solidFill>
              </a:rPr>
              <a:t>Source Categories</a:t>
            </a:r>
          </a:p>
        </p:txBody>
      </p:sp>
      <p:sp>
        <p:nvSpPr>
          <p:cNvPr id="15" name="Content Placeholder 2"/>
          <p:cNvSpPr txBox="1">
            <a:spLocks/>
          </p:cNvSpPr>
          <p:nvPr/>
        </p:nvSpPr>
        <p:spPr>
          <a:xfrm>
            <a:off x="257176" y="1250072"/>
            <a:ext cx="8543924" cy="5417428"/>
          </a:xfrm>
          <a:prstGeom prst="rect">
            <a:avLst/>
          </a:prstGeom>
        </p:spPr>
        <p:txBody>
          <a:bodyPr>
            <a:noAutofit/>
          </a:bodyPr>
          <a:lstStyle/>
          <a:p>
            <a:pPr marL="342900"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Land Use evaluation provides potential groundwater sources of nitrate</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Farm Fertilizer (FF)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a:solidFill>
                  <a:prstClr val="black"/>
                </a:solidFill>
                <a:cs typeface="Arial" pitchFamily="34" charset="0"/>
              </a:rPr>
              <a:t>Livestock Waste (LW</a:t>
            </a:r>
            <a:r>
              <a:rPr lang="en-US" sz="2800" dirty="0">
                <a:solidFill>
                  <a:prstClr val="black"/>
                </a:solidFill>
                <a:cs typeface="Arial" pitchFamily="34" charset="0"/>
              </a:rPr>
              <a:t>)</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Dairies</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Urban </a:t>
            </a:r>
            <a:r>
              <a:rPr lang="en-US" sz="2800" dirty="0" err="1">
                <a:solidFill>
                  <a:prstClr val="black"/>
                </a:solidFill>
                <a:cs typeface="Arial" pitchFamily="34" charset="0"/>
              </a:rPr>
              <a:t>Turfgrass</a:t>
            </a:r>
            <a:r>
              <a:rPr lang="en-US" sz="2800" dirty="0">
                <a:solidFill>
                  <a:prstClr val="black"/>
                </a:solidFill>
                <a:cs typeface="Arial" pitchFamily="34" charset="0"/>
              </a:rPr>
              <a:t> Fertilizer (UTF)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Sports </a:t>
            </a:r>
            <a:r>
              <a:rPr lang="en-US" sz="2800" dirty="0" err="1">
                <a:solidFill>
                  <a:prstClr val="black"/>
                </a:solidFill>
                <a:cs typeface="Arial" pitchFamily="34" charset="0"/>
              </a:rPr>
              <a:t>Turfgrass</a:t>
            </a:r>
            <a:r>
              <a:rPr lang="en-US" sz="2800" dirty="0">
                <a:solidFill>
                  <a:prstClr val="black"/>
                </a:solidFill>
                <a:cs typeface="Arial" pitchFamily="34" charset="0"/>
              </a:rPr>
              <a:t> Fertilizer (STF)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Atmospheric Deposition (AD)</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Wastewater Treatment Facilities (WWTP)</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Onsite Treatment and Disposal Systems (OSTDS)</a:t>
            </a:r>
          </a:p>
          <a:p>
            <a:pPr marL="800100" lvl="1" indent="-342900" eaLnBrk="0" fontAlgn="base" hangingPunct="0">
              <a:spcBef>
                <a:spcPct val="20000"/>
              </a:spcBef>
              <a:spcAft>
                <a:spcPct val="0"/>
              </a:spcAft>
              <a:buSzPct val="60000"/>
              <a:buFont typeface="Wingdings" panose="05000000000000000000" pitchFamily="2" charset="2"/>
              <a:buChar char="§"/>
              <a:defRPr/>
            </a:pPr>
            <a:endParaRPr lang="en-US" dirty="0">
              <a:solidFill>
                <a:prstClr val="black"/>
              </a:solidFill>
              <a:cs typeface="Arial" pitchFamily="34" charset="0"/>
            </a:endParaRP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4173515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228600"/>
            <a:ext cx="749577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Nitrogen Cycle and Nitrogen Attenuation</a:t>
            </a:r>
          </a:p>
        </p:txBody>
      </p:sp>
      <p:sp>
        <p:nvSpPr>
          <p:cNvPr id="6" name="TextBox 5"/>
          <p:cNvSpPr txBox="1"/>
          <p:nvPr/>
        </p:nvSpPr>
        <p:spPr>
          <a:xfrm>
            <a:off x="0" y="5292546"/>
            <a:ext cx="9143999"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LEACHING OF N TO GROUND WATER is related to many factors, such as variable soil conditions, fertilizer material, livestock type, crop types, irrigation, recharge to the aquifer.   </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450" t="13173" r="2830" b="33333"/>
          <a:stretch/>
        </p:blipFill>
        <p:spPr>
          <a:xfrm>
            <a:off x="-11018" y="1089381"/>
            <a:ext cx="9155018" cy="403790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30727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52455" y="253044"/>
            <a:ext cx="8026400"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6" name="Picture 5">
            <a:extLst>
              <a:ext uri="{FF2B5EF4-FFF2-40B4-BE49-F238E27FC236}">
                <a16:creationId xmlns:a16="http://schemas.microsoft.com/office/drawing/2014/main" id="{D4DE035D-0E0D-4C9B-953D-186A975521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237" y="1236990"/>
            <a:ext cx="7961376" cy="4968240"/>
          </a:xfrm>
          <a:prstGeom prst="rect">
            <a:avLst/>
          </a:prstGeom>
          <a:noFill/>
        </p:spPr>
      </p:pic>
    </p:spTree>
    <p:extLst>
      <p:ext uri="{BB962C8B-B14F-4D97-AF65-F5344CB8AC3E}">
        <p14:creationId xmlns:p14="http://schemas.microsoft.com/office/powerpoint/2010/main" val="1750524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90906" y="188183"/>
            <a:ext cx="4028859" cy="707886"/>
          </a:xfrm>
          <a:prstGeom prst="rect">
            <a:avLst/>
          </a:prstGeom>
          <a:noFill/>
        </p:spPr>
        <p:txBody>
          <a:bodyPr wrap="square" rtlCol="0">
            <a:spAutoFit/>
          </a:bodyPr>
          <a:lstStyle/>
          <a:p>
            <a:r>
              <a:rPr lang="en-US" sz="4000" dirty="0">
                <a:solidFill>
                  <a:prstClr val="white"/>
                </a:solidFill>
              </a:rPr>
              <a:t>Source Categories</a:t>
            </a:r>
          </a:p>
        </p:txBody>
      </p:sp>
      <p:sp>
        <p:nvSpPr>
          <p:cNvPr id="15" name="Content Placeholder 2"/>
          <p:cNvSpPr txBox="1">
            <a:spLocks/>
          </p:cNvSpPr>
          <p:nvPr/>
        </p:nvSpPr>
        <p:spPr>
          <a:xfrm>
            <a:off x="257176" y="1250072"/>
            <a:ext cx="8543924" cy="5417428"/>
          </a:xfrm>
          <a:prstGeom prst="rect">
            <a:avLst/>
          </a:prstGeom>
        </p:spPr>
        <p:txBody>
          <a:bodyPr>
            <a:noAutofit/>
          </a:bodyPr>
          <a:lstStyle/>
          <a:p>
            <a:pPr marL="342900"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Load to Groundwater evaluation provides comparison of potential groundwater sources of nitrate</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Farm Fertilizer (FF)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Livestock Waste (LW)</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Dairies</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Urban </a:t>
            </a:r>
            <a:r>
              <a:rPr lang="en-US" sz="2800" dirty="0" err="1">
                <a:solidFill>
                  <a:prstClr val="black"/>
                </a:solidFill>
                <a:cs typeface="Arial" pitchFamily="34" charset="0"/>
              </a:rPr>
              <a:t>Turfgrass</a:t>
            </a:r>
            <a:r>
              <a:rPr lang="en-US" sz="2800" dirty="0">
                <a:solidFill>
                  <a:prstClr val="black"/>
                </a:solidFill>
                <a:cs typeface="Arial" pitchFamily="34" charset="0"/>
              </a:rPr>
              <a:t> Fertilizer (UTF)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Sports </a:t>
            </a:r>
            <a:r>
              <a:rPr lang="en-US" sz="2800" dirty="0" err="1">
                <a:solidFill>
                  <a:prstClr val="black"/>
                </a:solidFill>
                <a:cs typeface="Arial" pitchFamily="34" charset="0"/>
              </a:rPr>
              <a:t>Turfgrass</a:t>
            </a:r>
            <a:r>
              <a:rPr lang="en-US" sz="2800" dirty="0">
                <a:solidFill>
                  <a:prstClr val="black"/>
                </a:solidFill>
                <a:cs typeface="Arial" pitchFamily="34" charset="0"/>
              </a:rPr>
              <a:t> Fertilizer (STF)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Atmospheric Deposition (AD)</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Wastewater Treatment Facilities (WWTP)</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Onsite Treatment and Disposal Systems (OSTDS)</a:t>
            </a:r>
          </a:p>
          <a:p>
            <a:pPr marL="800100" lvl="1" indent="-342900" eaLnBrk="0" fontAlgn="base" hangingPunct="0">
              <a:spcBef>
                <a:spcPct val="20000"/>
              </a:spcBef>
              <a:spcAft>
                <a:spcPct val="0"/>
              </a:spcAft>
              <a:buSzPct val="60000"/>
              <a:buFont typeface="Wingdings" panose="05000000000000000000" pitchFamily="2" charset="2"/>
              <a:buChar char="§"/>
              <a:defRPr/>
            </a:pPr>
            <a:endParaRPr lang="en-US" dirty="0">
              <a:solidFill>
                <a:prstClr val="black"/>
              </a:solidFill>
              <a:cs typeface="Arial" pitchFamily="34" charset="0"/>
            </a:endParaRP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190115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Delineation </a:t>
            </a:r>
          </a:p>
        </p:txBody>
      </p:sp>
      <p:sp>
        <p:nvSpPr>
          <p:cNvPr id="12" name="Rectangle 11"/>
          <p:cNvSpPr/>
          <p:nvPr/>
        </p:nvSpPr>
        <p:spPr>
          <a:xfrm>
            <a:off x="124691" y="1163783"/>
            <a:ext cx="8939299" cy="4154984"/>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373.802, F.S.:</a:t>
            </a:r>
          </a:p>
          <a:p>
            <a:pPr marL="1200150" lvl="2" indent="-285750">
              <a:buFont typeface="Arial" panose="020B0604020202020204" pitchFamily="34" charset="0"/>
              <a:buChar char="•"/>
            </a:pPr>
            <a:r>
              <a:rPr lang="en-US" sz="2400" dirty="0"/>
              <a:t>Definition: Area or areas of a basin where the Floridan Aquifer is generally most vulnerable to pollutant inputs where there is a known connectivity between groundwater pathways and an OFS</a:t>
            </a:r>
          </a:p>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373.803, F.S.:</a:t>
            </a:r>
          </a:p>
          <a:p>
            <a:pPr marL="1200150" lvl="2" indent="-285750">
              <a:buFont typeface="Arial" panose="020B0604020202020204" pitchFamily="34" charset="0"/>
              <a:buChar char="•"/>
            </a:pPr>
            <a:r>
              <a:rPr lang="en-US" sz="2400" dirty="0">
                <a:cs typeface="Arial" panose="020B0604020202020204" pitchFamily="34" charset="0"/>
              </a:rPr>
              <a:t>Delineation considers factors that may lead to degradation of an OFS, such as</a:t>
            </a:r>
            <a:r>
              <a:rPr lang="en-US" sz="2800" dirty="0">
                <a:cs typeface="Arial" panose="020B0604020202020204" pitchFamily="34" charset="0"/>
              </a:rPr>
              <a:t>:</a:t>
            </a:r>
          </a:p>
          <a:p>
            <a:pPr marL="2114550" lvl="4" indent="-285750">
              <a:buFont typeface="Arial" panose="020B0604020202020204" pitchFamily="34" charset="0"/>
              <a:buChar char="•"/>
            </a:pPr>
            <a:r>
              <a:rPr lang="en-US" sz="2000" dirty="0">
                <a:cs typeface="Arial" panose="020B0604020202020204" pitchFamily="34" charset="0"/>
              </a:rPr>
              <a:t>Groundwater travel time to the spring</a:t>
            </a:r>
          </a:p>
          <a:p>
            <a:pPr marL="2114550" lvl="4" indent="-285750">
              <a:buFont typeface="Arial" panose="020B0604020202020204" pitchFamily="34" charset="0"/>
              <a:buChar char="•"/>
            </a:pPr>
            <a:r>
              <a:rPr lang="en-US" sz="2000" dirty="0">
                <a:cs typeface="Arial" panose="020B0604020202020204" pitchFamily="34" charset="0"/>
              </a:rPr>
              <a:t>Hydrogeology</a:t>
            </a:r>
          </a:p>
          <a:p>
            <a:pPr marL="2114550" lvl="4" indent="-285750">
              <a:buFont typeface="Arial" panose="020B0604020202020204" pitchFamily="34" charset="0"/>
              <a:buChar char="•"/>
            </a:pPr>
            <a:r>
              <a:rPr lang="en-US" sz="2000" dirty="0">
                <a:cs typeface="Arial" panose="020B0604020202020204" pitchFamily="34" charset="0"/>
              </a:rPr>
              <a:t>Nutrient load, etc.</a:t>
            </a:r>
          </a:p>
        </p:txBody>
      </p:sp>
    </p:spTree>
    <p:extLst>
      <p:ext uri="{BB962C8B-B14F-4D97-AF65-F5344CB8AC3E}">
        <p14:creationId xmlns:p14="http://schemas.microsoft.com/office/powerpoint/2010/main" val="2734424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Requirements </a:t>
            </a:r>
          </a:p>
        </p:txBody>
      </p:sp>
      <p:sp>
        <p:nvSpPr>
          <p:cNvPr id="12" name="Rectangle 11"/>
          <p:cNvSpPr/>
          <p:nvPr/>
        </p:nvSpPr>
        <p:spPr>
          <a:xfrm>
            <a:off x="67541" y="1344757"/>
            <a:ext cx="8939299" cy="5202293"/>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Prohibitions</a:t>
            </a:r>
            <a:endParaRPr lang="en-US" sz="2800" dirty="0">
              <a:solidFill>
                <a:srgbClr val="0070C0"/>
              </a:solidFill>
            </a:endParaRPr>
          </a:p>
          <a:p>
            <a:pPr marL="1257300" lvl="2" indent="-342900">
              <a:lnSpc>
                <a:spcPct val="100000"/>
              </a:lnSpc>
              <a:spcBef>
                <a:spcPts val="0"/>
              </a:spcBef>
              <a:buFont typeface="Arial" panose="020B0604020202020204" pitchFamily="34" charset="0"/>
              <a:buChar char="•"/>
            </a:pPr>
            <a:r>
              <a:rPr lang="en-US" sz="2000" dirty="0"/>
              <a:t>Wastewater treatment facilities greater than 100,000 gallons per day (</a:t>
            </a:r>
            <a:r>
              <a:rPr lang="en-US" sz="2000" dirty="0" err="1"/>
              <a:t>GPD</a:t>
            </a:r>
            <a:r>
              <a:rPr lang="en-US" sz="2000" dirty="0"/>
              <a:t>), UNLESS advanced wastewater treatment (</a:t>
            </a:r>
            <a:r>
              <a:rPr lang="en-US" sz="2000" dirty="0" err="1"/>
              <a:t>AWT</a:t>
            </a:r>
            <a:r>
              <a:rPr lang="en-US" sz="2000" dirty="0"/>
              <a:t>) is used.</a:t>
            </a:r>
          </a:p>
          <a:p>
            <a:pPr marL="1257300" lvl="2" indent="-342900">
              <a:lnSpc>
                <a:spcPct val="100000"/>
              </a:lnSpc>
              <a:spcBef>
                <a:spcPts val="0"/>
              </a:spcBef>
              <a:buFont typeface="Arial" panose="020B0604020202020204" pitchFamily="34" charset="0"/>
              <a:buChar char="•"/>
            </a:pPr>
            <a:r>
              <a:rPr lang="en-US" sz="2000" dirty="0"/>
              <a:t>New conventional OSTDS on less than </a:t>
            </a:r>
            <a:r>
              <a:rPr lang="en-US" sz="2000"/>
              <a:t>one-acre lots. </a:t>
            </a:r>
            <a:endParaRPr lang="en-US" sz="2000" dirty="0"/>
          </a:p>
          <a:p>
            <a:pPr marL="1257300" lvl="2" indent="-342900">
              <a:buFont typeface="Arial" panose="020B0604020202020204" pitchFamily="34" charset="0"/>
              <a:buChar char="•"/>
            </a:pPr>
            <a:r>
              <a:rPr lang="en-US" sz="2000" dirty="0"/>
              <a:t>Ban on land application of Class A or B biosolids w/o approved NMP.</a:t>
            </a:r>
          </a:p>
          <a:p>
            <a:pPr marL="1257300" lvl="2" indent="-342900">
              <a:lnSpc>
                <a:spcPct val="100000"/>
              </a:lnSpc>
              <a:spcBef>
                <a:spcPts val="0"/>
              </a:spcBef>
              <a:buFont typeface="Arial" panose="020B0604020202020204" pitchFamily="34" charset="0"/>
              <a:buChar char="•"/>
            </a:pPr>
            <a:r>
              <a:rPr lang="en-US" sz="2000" dirty="0"/>
              <a:t>New Hazardous waste facilities.</a:t>
            </a:r>
          </a:p>
          <a:p>
            <a:pPr marL="742950" lvl="1" indent="-285750">
              <a:buFont typeface="Arial" panose="020B0604020202020204" pitchFamily="34" charset="0"/>
              <a:buChar char="•"/>
            </a:pPr>
            <a:r>
              <a:rPr lang="en-US" sz="2800" spc="-5" dirty="0">
                <a:solidFill>
                  <a:srgbClr val="0070C0"/>
                </a:solidFill>
                <a:cs typeface="Arial"/>
              </a:rPr>
              <a:t>Additional Requirements for Biosolids and Septage Application Practices</a:t>
            </a:r>
          </a:p>
          <a:p>
            <a:pPr marL="1200150" lvl="2" indent="-285750">
              <a:buFont typeface="Arial" panose="020B0604020202020204" pitchFamily="34" charset="0"/>
              <a:buChar char="•"/>
            </a:pPr>
            <a:r>
              <a:rPr lang="en-US" sz="2000" spc="-5" dirty="0">
                <a:cs typeface="Arial"/>
              </a:rPr>
              <a:t>Requirements for newly permitted sites or at renewal</a:t>
            </a:r>
          </a:p>
          <a:p>
            <a:pPr marL="1200150" lvl="2" indent="-285750">
              <a:buFont typeface="Arial" panose="020B0604020202020204" pitchFamily="34" charset="0"/>
              <a:buChar char="•"/>
            </a:pPr>
            <a:r>
              <a:rPr lang="en-US" sz="2000" spc="-5" dirty="0">
                <a:cs typeface="Arial"/>
              </a:rPr>
              <a:t>Verified BMPs for agricultural operations</a:t>
            </a:r>
          </a:p>
          <a:p>
            <a:pPr marL="1200150" lvl="2" indent="-285750">
              <a:buFont typeface="Arial" panose="020B0604020202020204" pitchFamily="34" charset="0"/>
              <a:buChar char="•"/>
            </a:pPr>
            <a:r>
              <a:rPr lang="en-US" sz="2000" spc="-5" dirty="0">
                <a:cs typeface="Arial"/>
              </a:rPr>
              <a:t> Effective nutrient management practices</a:t>
            </a:r>
          </a:p>
          <a:p>
            <a:pPr marL="1200150" lvl="2" indent="-285750">
              <a:buFont typeface="Arial" panose="020B0604020202020204" pitchFamily="34" charset="0"/>
              <a:buChar char="•"/>
            </a:pPr>
            <a:r>
              <a:rPr lang="en-US" sz="2000" dirty="0"/>
              <a:t>Groundwater monitoring requirements</a:t>
            </a:r>
          </a:p>
          <a:p>
            <a:pPr lvl="2"/>
            <a:endParaRPr lang="en-US" sz="2400" dirty="0"/>
          </a:p>
        </p:txBody>
      </p:sp>
    </p:spTree>
    <p:extLst>
      <p:ext uri="{BB962C8B-B14F-4D97-AF65-F5344CB8AC3E}">
        <p14:creationId xmlns:p14="http://schemas.microsoft.com/office/powerpoint/2010/main" val="1489896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77455" y="-145971"/>
            <a:ext cx="8266545" cy="1325563"/>
          </a:xfrm>
        </p:spPr>
        <p:txBody>
          <a:bodyPr>
            <a:normAutofit/>
          </a:bodyPr>
          <a:lstStyle/>
          <a:p>
            <a:pPr eaLnBrk="1" hangingPunct="1"/>
            <a:r>
              <a:rPr lang="en-US" altLang="en-US" sz="3600" dirty="0"/>
              <a:t>Water Quality Framework</a:t>
            </a:r>
          </a:p>
        </p:txBody>
      </p:sp>
      <p:graphicFrame>
        <p:nvGraphicFramePr>
          <p:cNvPr id="11" name="Diagram 10"/>
          <p:cNvGraphicFramePr>
            <a:graphicFrameLocks noChangeAspect="1"/>
          </p:cNvGraphicFramePr>
          <p:nvPr>
            <p:extLst>
              <p:ext uri="{D42A27DB-BD31-4B8C-83A1-F6EECF244321}">
                <p14:modId xmlns:p14="http://schemas.microsoft.com/office/powerpoint/2010/main" val="1991277323"/>
              </p:ext>
            </p:extLst>
          </p:nvPr>
        </p:nvGraphicFramePr>
        <p:xfrm>
          <a:off x="304800" y="1433677"/>
          <a:ext cx="8000999" cy="4546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p:cNvSpPr txBox="1"/>
          <p:nvPr/>
        </p:nvSpPr>
        <p:spPr>
          <a:xfrm>
            <a:off x="187372" y="4198075"/>
            <a:ext cx="2073137" cy="1782539"/>
          </a:xfrm>
          <a:prstGeom prst="rect">
            <a:avLst/>
          </a:prstGeom>
          <a:noFill/>
          <a:ln>
            <a:solidFill>
              <a:schemeClr val="tx1"/>
            </a:solidFill>
          </a:ln>
          <a:scene3d>
            <a:camera prst="orthographicFront">
              <a:rot lat="0" lon="0" rev="0"/>
            </a:camera>
            <a:lightRig rig="threePt" dir="t"/>
          </a:scene3d>
        </p:spPr>
        <p:txBody>
          <a:bodyPr>
            <a:spAutoFit/>
          </a:bodyPr>
          <a:lstStyle/>
          <a:p>
            <a:pPr>
              <a:spcAft>
                <a:spcPts val="450"/>
              </a:spcAft>
              <a:defRPr/>
            </a:pPr>
            <a:r>
              <a:rPr lang="en-US" sz="1400" i="1" dirty="0"/>
              <a:t>Allocate responsibilities</a:t>
            </a:r>
          </a:p>
          <a:p>
            <a:pPr>
              <a:spcAft>
                <a:spcPts val="450"/>
              </a:spcAft>
              <a:defRPr/>
            </a:pPr>
            <a:r>
              <a:rPr lang="en-US" sz="1400" i="1" dirty="0"/>
              <a:t>Identify projects</a:t>
            </a:r>
          </a:p>
          <a:p>
            <a:pPr marL="89297" lvl="1">
              <a:spcAft>
                <a:spcPts val="450"/>
              </a:spcAft>
              <a:buFont typeface="Arial" pitchFamily="34" charset="0"/>
              <a:buChar char="•"/>
              <a:defRPr/>
            </a:pPr>
            <a:r>
              <a:rPr lang="en-US" sz="1100" i="1" dirty="0"/>
              <a:t>Infrastructure</a:t>
            </a:r>
          </a:p>
          <a:p>
            <a:pPr marL="89297" lvl="1">
              <a:spcAft>
                <a:spcPts val="450"/>
              </a:spcAft>
              <a:buFont typeface="Arial" pitchFamily="34" charset="0"/>
              <a:buChar char="•"/>
              <a:defRPr/>
            </a:pPr>
            <a:r>
              <a:rPr lang="en-US" sz="1100" i="1" dirty="0"/>
              <a:t>Best Management Practices (BMPs)</a:t>
            </a:r>
          </a:p>
          <a:p>
            <a:pPr>
              <a:spcAft>
                <a:spcPts val="450"/>
              </a:spcAft>
              <a:defRPr/>
            </a:pPr>
            <a:r>
              <a:rPr lang="en-US" sz="1400" i="1" dirty="0"/>
              <a:t>Establish schedules</a:t>
            </a:r>
          </a:p>
          <a:p>
            <a:pPr>
              <a:spcAft>
                <a:spcPts val="450"/>
              </a:spcAft>
              <a:defRPr/>
            </a:pPr>
            <a:r>
              <a:rPr lang="en-US" sz="1400" i="1" dirty="0"/>
              <a:t>Identify success criteria</a:t>
            </a:r>
          </a:p>
        </p:txBody>
      </p:sp>
      <p:sp>
        <p:nvSpPr>
          <p:cNvPr id="22" name="TextBox 21"/>
          <p:cNvSpPr txBox="1"/>
          <p:nvPr/>
        </p:nvSpPr>
        <p:spPr>
          <a:xfrm>
            <a:off x="5751533" y="5398655"/>
            <a:ext cx="2670603" cy="866904"/>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Gather additional data</a:t>
            </a:r>
          </a:p>
          <a:p>
            <a:pPr>
              <a:spcAft>
                <a:spcPts val="450"/>
              </a:spcAft>
              <a:defRPr/>
            </a:pPr>
            <a:r>
              <a:rPr lang="en-US" sz="1400" i="1" dirty="0"/>
              <a:t>Evaluate water quality</a:t>
            </a:r>
          </a:p>
          <a:p>
            <a:pPr>
              <a:spcAft>
                <a:spcPts val="450"/>
              </a:spcAft>
              <a:defRPr/>
            </a:pPr>
            <a:r>
              <a:rPr lang="en-US" sz="1400" i="1" dirty="0"/>
              <a:t>Adopt pollutant reduction targets</a:t>
            </a:r>
          </a:p>
        </p:txBody>
      </p:sp>
      <p:sp>
        <p:nvSpPr>
          <p:cNvPr id="23" name="TextBox 22"/>
          <p:cNvSpPr txBox="1"/>
          <p:nvPr/>
        </p:nvSpPr>
        <p:spPr>
          <a:xfrm>
            <a:off x="64655" y="1428907"/>
            <a:ext cx="2582953" cy="1018227"/>
          </a:xfrm>
          <a:prstGeom prst="rect">
            <a:avLst/>
          </a:prstGeom>
          <a:solidFill>
            <a:schemeClr val="bg1"/>
          </a:solidFill>
          <a:ln>
            <a:solidFill>
              <a:schemeClr val="tx1"/>
            </a:solidFill>
          </a:ln>
          <a:scene3d>
            <a:camera prst="orthographicFront">
              <a:rot lat="0" lon="0" rev="0"/>
            </a:camera>
            <a:lightRig rig="threePt" dir="t"/>
          </a:scene3d>
        </p:spPr>
        <p:txBody>
          <a:bodyPr wrap="square">
            <a:spAutoFit/>
          </a:bodyPr>
          <a:lstStyle/>
          <a:p>
            <a:pPr>
              <a:spcAft>
                <a:spcPts val="450"/>
              </a:spcAft>
              <a:defRPr/>
            </a:pPr>
            <a:r>
              <a:rPr lang="en-US" sz="1400" i="1" dirty="0"/>
              <a:t>Monitor and report progress annually</a:t>
            </a:r>
          </a:p>
          <a:p>
            <a:pPr>
              <a:spcAft>
                <a:spcPts val="450"/>
              </a:spcAft>
              <a:defRPr/>
            </a:pPr>
            <a:r>
              <a:rPr lang="en-US" sz="1400" i="1" dirty="0"/>
              <a:t>Adapt and change – new statewide annual report</a:t>
            </a:r>
          </a:p>
        </p:txBody>
      </p:sp>
      <p:sp>
        <p:nvSpPr>
          <p:cNvPr id="24" name="TextBox 23"/>
          <p:cNvSpPr txBox="1"/>
          <p:nvPr/>
        </p:nvSpPr>
        <p:spPr>
          <a:xfrm>
            <a:off x="6496393" y="1252755"/>
            <a:ext cx="1854290" cy="1426031"/>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Collect data</a:t>
            </a:r>
          </a:p>
          <a:p>
            <a:pPr>
              <a:spcAft>
                <a:spcPts val="450"/>
              </a:spcAft>
              <a:defRPr/>
            </a:pPr>
            <a:r>
              <a:rPr lang="en-US" sz="1400" i="1" dirty="0"/>
              <a:t>Analyze and verify</a:t>
            </a:r>
          </a:p>
          <a:p>
            <a:pPr>
              <a:spcAft>
                <a:spcPts val="450"/>
              </a:spcAft>
              <a:defRPr/>
            </a:pPr>
            <a:r>
              <a:rPr lang="en-US" sz="1400" i="1" dirty="0"/>
              <a:t>List “impaired” waters</a:t>
            </a:r>
          </a:p>
          <a:p>
            <a:pPr>
              <a:spcAft>
                <a:spcPts val="450"/>
              </a:spcAft>
              <a:defRPr/>
            </a:pPr>
            <a:endParaRPr lang="en-US" sz="1400" i="1" dirty="0"/>
          </a:p>
          <a:p>
            <a:pPr algn="ctr">
              <a:spcAft>
                <a:spcPts val="450"/>
              </a:spcAft>
              <a:defRPr/>
            </a:pPr>
            <a:r>
              <a:rPr lang="en-US" sz="1400" b="1" i="1" dirty="0"/>
              <a:t>REPEAT</a:t>
            </a:r>
          </a:p>
        </p:txBody>
      </p:sp>
      <p:sp>
        <p:nvSpPr>
          <p:cNvPr id="10" name="TextBox 9"/>
          <p:cNvSpPr txBox="1"/>
          <p:nvPr/>
        </p:nvSpPr>
        <p:spPr>
          <a:xfrm>
            <a:off x="6604000" y="3595652"/>
            <a:ext cx="2142836" cy="833562"/>
          </a:xfrm>
          <a:prstGeom prst="rect">
            <a:avLst/>
          </a:prstGeom>
          <a:solidFill>
            <a:schemeClr val="bg2">
              <a:lumMod val="90000"/>
            </a:schemeClr>
          </a:solidFill>
          <a:ln>
            <a:solidFill>
              <a:schemeClr val="tx1"/>
            </a:solidFill>
          </a:ln>
          <a:scene3d>
            <a:camera prst="orthographicFront">
              <a:rot lat="0" lon="0" rev="0"/>
            </a:camera>
            <a:lightRig rig="threePt" dir="t"/>
          </a:scene3d>
        </p:spPr>
        <p:txBody>
          <a:bodyPr wrap="square">
            <a:spAutoFit/>
          </a:bodyPr>
          <a:lstStyle/>
          <a:p>
            <a:pPr algn="ctr">
              <a:spcAft>
                <a:spcPts val="450"/>
              </a:spcAft>
              <a:defRPr/>
            </a:pPr>
            <a:r>
              <a:rPr lang="en-US" sz="1600" b="1" i="1" dirty="0"/>
              <a:t>Excessive nutrients</a:t>
            </a:r>
          </a:p>
          <a:p>
            <a:pPr algn="ctr">
              <a:spcAft>
                <a:spcPts val="450"/>
              </a:spcAft>
              <a:defRPr/>
            </a:pPr>
            <a:r>
              <a:rPr lang="en-US" sz="1400" i="1" dirty="0"/>
              <a:t>Bacteria, Metals, and Other Impairments</a:t>
            </a:r>
          </a:p>
        </p:txBody>
      </p:sp>
    </p:spTree>
    <p:extLst>
      <p:ext uri="{BB962C8B-B14F-4D97-AF65-F5344CB8AC3E}">
        <p14:creationId xmlns:p14="http://schemas.microsoft.com/office/powerpoint/2010/main" val="307013389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Delineation </a:t>
            </a:r>
          </a:p>
        </p:txBody>
      </p:sp>
      <p:sp>
        <p:nvSpPr>
          <p:cNvPr id="12" name="Rectangle 11"/>
          <p:cNvSpPr/>
          <p:nvPr/>
        </p:nvSpPr>
        <p:spPr>
          <a:xfrm>
            <a:off x="1896341" y="1935307"/>
            <a:ext cx="4771159" cy="3189143"/>
          </a:xfrm>
          <a:prstGeom prst="rect">
            <a:avLst/>
          </a:prstGeom>
        </p:spPr>
        <p:txBody>
          <a:bodyPr wrap="square">
            <a:noAutofit/>
          </a:bodyPr>
          <a:lstStyle/>
          <a:p>
            <a:pPr marL="742950" lvl="1" indent="-285750">
              <a:buFont typeface="Arial" panose="020B0604020202020204" pitchFamily="34" charset="0"/>
              <a:buChar char="•"/>
            </a:pPr>
            <a:r>
              <a:rPr lang="en-US" sz="3200" spc="-5" dirty="0">
                <a:solidFill>
                  <a:srgbClr val="0070C0"/>
                </a:solidFill>
                <a:cs typeface="Arial"/>
              </a:rPr>
              <a:t>Evaluate</a:t>
            </a:r>
            <a:endParaRPr lang="en-US" sz="3200" dirty="0">
              <a:solidFill>
                <a:srgbClr val="0070C0"/>
              </a:solidFill>
            </a:endParaRPr>
          </a:p>
          <a:p>
            <a:pPr marL="1257300" lvl="2" indent="-342900">
              <a:lnSpc>
                <a:spcPct val="100000"/>
              </a:lnSpc>
              <a:spcBef>
                <a:spcPts val="0"/>
              </a:spcBef>
              <a:buFont typeface="Arial" panose="020B0604020202020204" pitchFamily="34" charset="0"/>
              <a:buChar char="•"/>
            </a:pPr>
            <a:r>
              <a:rPr lang="en-US" sz="2800" dirty="0"/>
              <a:t>Aquifer Recharge</a:t>
            </a:r>
          </a:p>
          <a:p>
            <a:pPr marL="1257300" lvl="2" indent="-342900">
              <a:lnSpc>
                <a:spcPct val="100000"/>
              </a:lnSpc>
              <a:spcBef>
                <a:spcPts val="0"/>
              </a:spcBef>
              <a:buFont typeface="Arial" panose="020B0604020202020204" pitchFamily="34" charset="0"/>
              <a:buChar char="•"/>
            </a:pPr>
            <a:r>
              <a:rPr lang="en-US" sz="2800" dirty="0"/>
              <a:t>Aquifer Vulnerability</a:t>
            </a:r>
          </a:p>
          <a:p>
            <a:pPr marL="1257300" lvl="2" indent="-342900">
              <a:lnSpc>
                <a:spcPct val="100000"/>
              </a:lnSpc>
              <a:spcBef>
                <a:spcPts val="0"/>
              </a:spcBef>
              <a:buFont typeface="Arial" panose="020B0604020202020204" pitchFamily="34" charset="0"/>
              <a:buChar char="•"/>
            </a:pPr>
            <a:r>
              <a:rPr lang="en-US" sz="2800" dirty="0"/>
              <a:t>Soil Leaching Potential</a:t>
            </a:r>
          </a:p>
          <a:p>
            <a:pPr marL="1257300" lvl="2" indent="-342900">
              <a:lnSpc>
                <a:spcPct val="100000"/>
              </a:lnSpc>
              <a:spcBef>
                <a:spcPts val="0"/>
              </a:spcBef>
              <a:buFont typeface="Arial" panose="020B0604020202020204" pitchFamily="34" charset="0"/>
              <a:buChar char="•"/>
            </a:pPr>
            <a:r>
              <a:rPr lang="en-US" sz="2800" dirty="0"/>
              <a:t>Land Elevation </a:t>
            </a:r>
          </a:p>
          <a:p>
            <a:pPr marL="1257300" lvl="2" indent="-342900">
              <a:lnSpc>
                <a:spcPct val="100000"/>
              </a:lnSpc>
              <a:spcBef>
                <a:spcPts val="0"/>
              </a:spcBef>
              <a:buFont typeface="Arial" panose="020B0604020202020204" pitchFamily="34" charset="0"/>
              <a:buChar char="•"/>
            </a:pPr>
            <a:r>
              <a:rPr lang="en-US" sz="2800" dirty="0"/>
              <a:t>Land Use</a:t>
            </a:r>
          </a:p>
          <a:p>
            <a:pPr marL="1257300" lvl="2" indent="-342900">
              <a:lnSpc>
                <a:spcPct val="100000"/>
              </a:lnSpc>
              <a:spcBef>
                <a:spcPts val="0"/>
              </a:spcBef>
              <a:buFont typeface="Arial" panose="020B0604020202020204" pitchFamily="34" charset="0"/>
              <a:buChar char="•"/>
            </a:pPr>
            <a:r>
              <a:rPr lang="en-US" sz="2800" dirty="0"/>
              <a:t>Conservation Lands</a:t>
            </a:r>
          </a:p>
          <a:p>
            <a:pPr marL="1257300" lvl="2" indent="-342900">
              <a:buFont typeface="Arial" panose="020B0604020202020204" pitchFamily="34" charset="0"/>
              <a:buChar char="•"/>
            </a:pPr>
            <a:r>
              <a:rPr lang="en-US" sz="2800" dirty="0"/>
              <a:t>WWTP and OSTDS</a:t>
            </a:r>
          </a:p>
          <a:p>
            <a:pPr lvl="2"/>
            <a:endParaRPr lang="en-US" sz="2400" dirty="0"/>
          </a:p>
        </p:txBody>
      </p:sp>
    </p:spTree>
    <p:extLst>
      <p:ext uri="{BB962C8B-B14F-4D97-AF65-F5344CB8AC3E}">
        <p14:creationId xmlns:p14="http://schemas.microsoft.com/office/powerpoint/2010/main" val="3666397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75854" y="120073"/>
            <a:ext cx="2909053" cy="747132"/>
          </a:xfrm>
        </p:spPr>
        <p:txBody>
          <a:bodyPr>
            <a:noAutofit/>
          </a:bodyPr>
          <a:lstStyle/>
          <a:p>
            <a:r>
              <a:rPr lang="en-US" sz="3200" dirty="0"/>
              <a:t>PFA – Boundary </a:t>
            </a:r>
          </a:p>
        </p:txBody>
      </p:sp>
      <p:pic>
        <p:nvPicPr>
          <p:cNvPr id="4" name="Picture 3">
            <a:extLst>
              <a:ext uri="{FF2B5EF4-FFF2-40B4-BE49-F238E27FC236}">
                <a16:creationId xmlns:a16="http://schemas.microsoft.com/office/drawing/2014/main" id="{C1B48F40-41B3-4413-AA56-351401CE06E6}"/>
              </a:ext>
            </a:extLst>
          </p:cNvPr>
          <p:cNvPicPr/>
          <p:nvPr/>
        </p:nvPicPr>
        <p:blipFill rotWithShape="1">
          <a:blip r:embed="rId2">
            <a:extLst>
              <a:ext uri="{28A0092B-C50C-407E-A947-70E740481C1C}">
                <a14:useLocalDpi xmlns:a14="http://schemas.microsoft.com/office/drawing/2010/main" val="0"/>
              </a:ext>
            </a:extLst>
          </a:blip>
          <a:srcRect l="6730" t="13994" r="7853" b="14678"/>
          <a:stretch/>
        </p:blipFill>
        <p:spPr bwMode="auto">
          <a:xfrm>
            <a:off x="3412808" y="0"/>
            <a:ext cx="5731192" cy="63729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1611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53451" y="218037"/>
            <a:ext cx="3211909" cy="747132"/>
          </a:xfrm>
        </p:spPr>
        <p:txBody>
          <a:bodyPr>
            <a:normAutofit fontScale="90000"/>
          </a:bodyPr>
          <a:lstStyle/>
          <a:p>
            <a:r>
              <a:rPr lang="en-US" dirty="0"/>
              <a:t>PFA – Boundary </a:t>
            </a:r>
          </a:p>
        </p:txBody>
      </p:sp>
      <p:pic>
        <p:nvPicPr>
          <p:cNvPr id="6" name="Picture 5">
            <a:extLst>
              <a:ext uri="{FF2B5EF4-FFF2-40B4-BE49-F238E27FC236}">
                <a16:creationId xmlns:a16="http://schemas.microsoft.com/office/drawing/2014/main" id="{5DC6D926-F720-49AC-8223-8B4D7EA23148}"/>
              </a:ext>
            </a:extLst>
          </p:cNvPr>
          <p:cNvPicPr/>
          <p:nvPr/>
        </p:nvPicPr>
        <p:blipFill rotWithShape="1">
          <a:blip r:embed="rId2">
            <a:extLst>
              <a:ext uri="{28A0092B-C50C-407E-A947-70E740481C1C}">
                <a14:useLocalDpi xmlns:a14="http://schemas.microsoft.com/office/drawing/2010/main" val="0"/>
              </a:ext>
            </a:extLst>
          </a:blip>
          <a:srcRect l="8654" t="13993" r="8974" b="18517"/>
          <a:stretch/>
        </p:blipFill>
        <p:spPr bwMode="auto">
          <a:xfrm>
            <a:off x="3392904" y="1"/>
            <a:ext cx="5751095"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8844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896F139-DDAF-4C90-8123-FDF6CF5EBFB6}"/>
              </a:ext>
            </a:extLst>
          </p:cNvPr>
          <p:cNvSpPr txBox="1"/>
          <p:nvPr/>
        </p:nvSpPr>
        <p:spPr>
          <a:xfrm>
            <a:off x="1254406" y="-63994"/>
            <a:ext cx="7675350" cy="954107"/>
          </a:xfrm>
          <a:prstGeom prst="rect">
            <a:avLst/>
          </a:prstGeom>
          <a:noFill/>
        </p:spPr>
        <p:txBody>
          <a:bodyPr wrap="square" rtlCol="0">
            <a:spAutoFit/>
          </a:bodyPr>
          <a:lstStyle/>
          <a:p>
            <a:pPr algn="ctr"/>
            <a:r>
              <a:rPr lang="en-US" sz="2800" b="1" dirty="0" err="1">
                <a:solidFill>
                  <a:schemeClr val="bg1"/>
                </a:solidFill>
                <a:latin typeface="Arial" panose="020B0604020202020204" pitchFamily="34" charset="0"/>
                <a:cs typeface="Arial" panose="020B0604020202020204" pitchFamily="34" charset="0"/>
              </a:rPr>
              <a:t>Wacissa</a:t>
            </a:r>
            <a:endParaRPr lang="en-US" sz="2800" b="1" dirty="0">
              <a:solidFill>
                <a:schemeClr val="bg1"/>
              </a:solidFill>
              <a:latin typeface="Arial" panose="020B0604020202020204" pitchFamily="34" charset="0"/>
              <a:cs typeface="Arial" panose="020B0604020202020204" pitchFamily="34" charset="0"/>
            </a:endParaRPr>
          </a:p>
          <a:p>
            <a:pPr algn="ctr"/>
            <a:r>
              <a:rPr lang="en-US" sz="2800" b="1" dirty="0">
                <a:solidFill>
                  <a:schemeClr val="bg1"/>
                </a:solidFill>
                <a:latin typeface="Arial" panose="020B0604020202020204" pitchFamily="34" charset="0"/>
                <a:cs typeface="Arial" panose="020B0604020202020204" pitchFamily="34" charset="0"/>
              </a:rPr>
              <a:t>Nitrogen Loads to Groundwater</a:t>
            </a:r>
            <a:endParaRPr lang="en-US" sz="2800" dirty="0"/>
          </a:p>
        </p:txBody>
      </p:sp>
      <p:graphicFrame>
        <p:nvGraphicFramePr>
          <p:cNvPr id="12" name="Chart 11">
            <a:extLst>
              <a:ext uri="{FF2B5EF4-FFF2-40B4-BE49-F238E27FC236}">
                <a16:creationId xmlns:a16="http://schemas.microsoft.com/office/drawing/2014/main" id="{049013F3-6B13-44EF-BD85-F96B8E01AFD5}"/>
              </a:ext>
            </a:extLst>
          </p:cNvPr>
          <p:cNvGraphicFramePr>
            <a:graphicFrameLocks/>
          </p:cNvGraphicFramePr>
          <p:nvPr>
            <p:extLst>
              <p:ext uri="{D42A27DB-BD31-4B8C-83A1-F6EECF244321}">
                <p14:modId xmlns:p14="http://schemas.microsoft.com/office/powerpoint/2010/main" val="3919339123"/>
              </p:ext>
            </p:extLst>
          </p:nvPr>
        </p:nvGraphicFramePr>
        <p:xfrm>
          <a:off x="682913" y="1415618"/>
          <a:ext cx="7962900" cy="4968873"/>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FE138493-E70F-47E1-A073-95F74B9292E2}"/>
              </a:ext>
            </a:extLst>
          </p:cNvPr>
          <p:cNvSpPr txBox="1"/>
          <p:nvPr/>
        </p:nvSpPr>
        <p:spPr>
          <a:xfrm>
            <a:off x="344768" y="6052149"/>
            <a:ext cx="1819275" cy="369332"/>
          </a:xfrm>
          <a:prstGeom prst="rect">
            <a:avLst/>
          </a:prstGeom>
          <a:noFill/>
        </p:spPr>
        <p:txBody>
          <a:bodyPr wrap="square" rtlCol="0">
            <a:spAutoFit/>
          </a:bodyPr>
          <a:lstStyle/>
          <a:p>
            <a:r>
              <a:rPr lang="en-US" dirty="0"/>
              <a:t>572,438 </a:t>
            </a:r>
            <a:r>
              <a:rPr lang="en-US" dirty="0" err="1"/>
              <a:t>lbs</a:t>
            </a:r>
            <a:r>
              <a:rPr lang="en-US" dirty="0"/>
              <a:t>-N/</a:t>
            </a:r>
            <a:r>
              <a:rPr lang="en-US" dirty="0" err="1"/>
              <a:t>yr</a:t>
            </a:r>
            <a:endParaRPr lang="en-US" dirty="0"/>
          </a:p>
        </p:txBody>
      </p:sp>
      <p:pic>
        <p:nvPicPr>
          <p:cNvPr id="4" name="Picture 3">
            <a:extLst>
              <a:ext uri="{FF2B5EF4-FFF2-40B4-BE49-F238E27FC236}">
                <a16:creationId xmlns:a16="http://schemas.microsoft.com/office/drawing/2014/main" id="{7C524A53-1B32-41EE-B467-B3334D97D9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582" y="1083909"/>
            <a:ext cx="7961376" cy="4968240"/>
          </a:xfrm>
          <a:prstGeom prst="rect">
            <a:avLst/>
          </a:prstGeom>
        </p:spPr>
      </p:pic>
    </p:spTree>
    <p:extLst>
      <p:ext uri="{BB962C8B-B14F-4D97-AF65-F5344CB8AC3E}">
        <p14:creationId xmlns:p14="http://schemas.microsoft.com/office/powerpoint/2010/main" val="3179929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38544"/>
            <a:ext cx="7932964" cy="1325563"/>
          </a:xfrm>
        </p:spPr>
        <p:txBody>
          <a:bodyPr>
            <a:normAutofit/>
          </a:bodyPr>
          <a:lstStyle/>
          <a:p>
            <a:r>
              <a:rPr lang="en-US" sz="3600" dirty="0" err="1"/>
              <a:t>Wacissa</a:t>
            </a:r>
            <a:r>
              <a:rPr lang="en-US" sz="3600" dirty="0"/>
              <a:t> BMAP Nitrogen Reductions</a:t>
            </a:r>
          </a:p>
        </p:txBody>
      </p:sp>
      <p:graphicFrame>
        <p:nvGraphicFramePr>
          <p:cNvPr id="4" name="Table 3">
            <a:extLst>
              <a:ext uri="{FF2B5EF4-FFF2-40B4-BE49-F238E27FC236}">
                <a16:creationId xmlns:a16="http://schemas.microsoft.com/office/drawing/2014/main" id="{BBF68CB6-E9DC-478B-8350-B1F0EEA3FBC0}"/>
              </a:ext>
            </a:extLst>
          </p:cNvPr>
          <p:cNvGraphicFramePr>
            <a:graphicFrameLocks noGrp="1"/>
          </p:cNvGraphicFramePr>
          <p:nvPr>
            <p:extLst>
              <p:ext uri="{D42A27DB-BD31-4B8C-83A1-F6EECF244321}">
                <p14:modId xmlns:p14="http://schemas.microsoft.com/office/powerpoint/2010/main" val="2021663344"/>
              </p:ext>
            </p:extLst>
          </p:nvPr>
        </p:nvGraphicFramePr>
        <p:xfrm>
          <a:off x="623073" y="3824578"/>
          <a:ext cx="7883913" cy="1545734"/>
        </p:xfrm>
        <a:graphic>
          <a:graphicData uri="http://schemas.openxmlformats.org/drawingml/2006/table">
            <a:tbl>
              <a:tblPr firstRow="1" firstCol="1" bandRow="1">
                <a:tableStyleId>{5C22544A-7EE6-4342-B048-85BDC9FD1C3A}</a:tableStyleId>
              </a:tblPr>
              <a:tblGrid>
                <a:gridCol w="2024248">
                  <a:extLst>
                    <a:ext uri="{9D8B030D-6E8A-4147-A177-3AD203B41FA5}">
                      <a16:colId xmlns:a16="http://schemas.microsoft.com/office/drawing/2014/main" val="1716065508"/>
                    </a:ext>
                  </a:extLst>
                </a:gridCol>
                <a:gridCol w="1876276">
                  <a:extLst>
                    <a:ext uri="{9D8B030D-6E8A-4147-A177-3AD203B41FA5}">
                      <a16:colId xmlns:a16="http://schemas.microsoft.com/office/drawing/2014/main" val="2029290057"/>
                    </a:ext>
                  </a:extLst>
                </a:gridCol>
                <a:gridCol w="1180219">
                  <a:extLst>
                    <a:ext uri="{9D8B030D-6E8A-4147-A177-3AD203B41FA5}">
                      <a16:colId xmlns:a16="http://schemas.microsoft.com/office/drawing/2014/main" val="2231463607"/>
                    </a:ext>
                  </a:extLst>
                </a:gridCol>
                <a:gridCol w="2803170">
                  <a:extLst>
                    <a:ext uri="{9D8B030D-6E8A-4147-A177-3AD203B41FA5}">
                      <a16:colId xmlns:a16="http://schemas.microsoft.com/office/drawing/2014/main" val="1842955152"/>
                    </a:ext>
                  </a:extLst>
                </a:gridCol>
              </a:tblGrid>
              <a:tr h="421708">
                <a:tc gridSpan="4">
                  <a:txBody>
                    <a:bodyPr/>
                    <a:lstStyle/>
                    <a:p>
                      <a:pPr marL="0" marR="0" algn="ctr">
                        <a:lnSpc>
                          <a:spcPct val="107000"/>
                        </a:lnSpc>
                        <a:spcBef>
                          <a:spcPts val="0"/>
                        </a:spcBef>
                        <a:spcAft>
                          <a:spcPts val="0"/>
                        </a:spcAft>
                      </a:pPr>
                      <a:r>
                        <a:rPr lang="en-US" sz="2000" dirty="0">
                          <a:effectLst/>
                        </a:rPr>
                        <a:t>Total Reduction Required to Meet the TMDL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518317"/>
                  </a:ext>
                </a:extLst>
              </a:tr>
              <a:tr h="702318">
                <a:tc>
                  <a:txBody>
                    <a:bodyPr/>
                    <a:lstStyle/>
                    <a:p>
                      <a:pPr>
                        <a:lnSpc>
                          <a:spcPct val="107000"/>
                        </a:lnSpc>
                      </a:pPr>
                      <a:endParaRPr lang="en-US" sz="1100" dirty="0">
                        <a:effectLst/>
                        <a:latin typeface="Calibri" panose="020F0502020204030204" pitchFamily="34"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Total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TMDL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Required Reduction to Meet TMDL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157969315"/>
                  </a:ext>
                </a:extLst>
              </a:tr>
              <a:tr h="421708">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Spring Vent</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193,149</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114,680</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78,469</a:t>
                      </a:r>
                    </a:p>
                  </a:txBody>
                  <a:tcPr marL="68580" marR="68580" marT="9525" marB="9525" anchor="ctr"/>
                </a:tc>
                <a:extLst>
                  <a:ext uri="{0D108BD9-81ED-4DB2-BD59-A6C34878D82A}">
                    <a16:rowId xmlns:a16="http://schemas.microsoft.com/office/drawing/2014/main" val="2585752915"/>
                  </a:ext>
                </a:extLst>
              </a:tr>
            </a:tbl>
          </a:graphicData>
        </a:graphic>
      </p:graphicFrame>
      <p:sp>
        <p:nvSpPr>
          <p:cNvPr id="3" name="TextBox 2">
            <a:extLst>
              <a:ext uri="{FF2B5EF4-FFF2-40B4-BE49-F238E27FC236}">
                <a16:creationId xmlns:a16="http://schemas.microsoft.com/office/drawing/2014/main" id="{4FB64663-8EED-49DD-9285-87A2731F3123}"/>
              </a:ext>
            </a:extLst>
          </p:cNvPr>
          <p:cNvSpPr txBox="1"/>
          <p:nvPr/>
        </p:nvSpPr>
        <p:spPr>
          <a:xfrm>
            <a:off x="1038225" y="1533525"/>
            <a:ext cx="7219950" cy="1477328"/>
          </a:xfrm>
          <a:prstGeom prst="rect">
            <a:avLst/>
          </a:prstGeom>
          <a:noFill/>
        </p:spPr>
        <p:txBody>
          <a:bodyPr wrap="square" rtlCol="0">
            <a:spAutoFit/>
          </a:bodyPr>
          <a:lstStyle/>
          <a:p>
            <a:r>
              <a:rPr lang="en-US" dirty="0"/>
              <a:t>Determine required reduction to meet TMDL - using  most accurate and current data - 2012 to 2018</a:t>
            </a:r>
          </a:p>
          <a:p>
            <a:pPr marL="285750" indent="-285750">
              <a:buFont typeface="Arial" panose="020B0604020202020204" pitchFamily="34" charset="0"/>
              <a:buChar char="•"/>
            </a:pPr>
            <a:r>
              <a:rPr lang="en-US" dirty="0"/>
              <a:t>Calculate spring group vent load</a:t>
            </a:r>
          </a:p>
          <a:p>
            <a:pPr marL="285750" indent="-285750">
              <a:buFont typeface="Arial" panose="020B0604020202020204" pitchFamily="34" charset="0"/>
              <a:buChar char="•"/>
            </a:pPr>
            <a:r>
              <a:rPr lang="en-US" dirty="0"/>
              <a:t>Calculate TMDL load</a:t>
            </a:r>
          </a:p>
          <a:p>
            <a:pPr marL="285750" indent="-285750">
              <a:buFont typeface="Arial" panose="020B0604020202020204" pitchFamily="34" charset="0"/>
              <a:buChar char="•"/>
            </a:pPr>
            <a:r>
              <a:rPr lang="en-US" dirty="0"/>
              <a:t>Determine required reduction to meet TMDL </a:t>
            </a:r>
          </a:p>
        </p:txBody>
      </p:sp>
    </p:spTree>
    <p:extLst>
      <p:ext uri="{BB962C8B-B14F-4D97-AF65-F5344CB8AC3E}">
        <p14:creationId xmlns:p14="http://schemas.microsoft.com/office/powerpoint/2010/main" val="3231828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45877AC-3410-4E53-8B26-A49045B7582C}"/>
              </a:ext>
            </a:extLst>
          </p:cNvPr>
          <p:cNvGraphicFramePr>
            <a:graphicFrameLocks noGrp="1"/>
          </p:cNvGraphicFramePr>
          <p:nvPr>
            <p:extLst>
              <p:ext uri="{D42A27DB-BD31-4B8C-83A1-F6EECF244321}">
                <p14:modId xmlns:p14="http://schemas.microsoft.com/office/powerpoint/2010/main" val="28979095"/>
              </p:ext>
            </p:extLst>
          </p:nvPr>
        </p:nvGraphicFramePr>
        <p:xfrm>
          <a:off x="0" y="83126"/>
          <a:ext cx="9144000" cy="6839122"/>
        </p:xfrm>
        <a:graphic>
          <a:graphicData uri="http://schemas.openxmlformats.org/drawingml/2006/table">
            <a:tbl>
              <a:tblPr firstRow="1" firstCol="1" bandRow="1">
                <a:tableStyleId>{5C22544A-7EE6-4342-B048-85BDC9FD1C3A}</a:tableStyleId>
              </a:tblPr>
              <a:tblGrid>
                <a:gridCol w="2142836">
                  <a:extLst>
                    <a:ext uri="{9D8B030D-6E8A-4147-A177-3AD203B41FA5}">
                      <a16:colId xmlns:a16="http://schemas.microsoft.com/office/drawing/2014/main" val="962394480"/>
                    </a:ext>
                  </a:extLst>
                </a:gridCol>
                <a:gridCol w="1549932">
                  <a:extLst>
                    <a:ext uri="{9D8B030D-6E8A-4147-A177-3AD203B41FA5}">
                      <a16:colId xmlns:a16="http://schemas.microsoft.com/office/drawing/2014/main" val="1908694078"/>
                    </a:ext>
                  </a:extLst>
                </a:gridCol>
                <a:gridCol w="5451232">
                  <a:extLst>
                    <a:ext uri="{9D8B030D-6E8A-4147-A177-3AD203B41FA5}">
                      <a16:colId xmlns:a16="http://schemas.microsoft.com/office/drawing/2014/main" val="2397098861"/>
                    </a:ext>
                  </a:extLst>
                </a:gridCol>
              </a:tblGrid>
              <a:tr h="454632">
                <a:tc gridSpan="3">
                  <a:txBody>
                    <a:bodyPr/>
                    <a:lstStyle/>
                    <a:p>
                      <a:pPr marL="0" marR="0" algn="ctr">
                        <a:lnSpc>
                          <a:spcPct val="107000"/>
                        </a:lnSpc>
                        <a:spcBef>
                          <a:spcPts val="0"/>
                        </a:spcBef>
                        <a:spcAft>
                          <a:spcPts val="0"/>
                        </a:spcAft>
                      </a:pPr>
                      <a:r>
                        <a:rPr lang="en-US" sz="1800" dirty="0">
                          <a:effectLst/>
                        </a:rPr>
                        <a:t>Project Credit Analysis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35311516"/>
                  </a:ext>
                </a:extLst>
              </a:tr>
              <a:tr h="883351">
                <a:tc>
                  <a:txBody>
                    <a:bodyPr/>
                    <a:lstStyle/>
                    <a:p>
                      <a:pPr marL="0" marR="0" algn="ctr">
                        <a:lnSpc>
                          <a:spcPct val="107000"/>
                        </a:lnSpc>
                        <a:spcBef>
                          <a:spcPts val="0"/>
                        </a:spcBef>
                        <a:spcAft>
                          <a:spcPts val="0"/>
                        </a:spcAft>
                      </a:pPr>
                      <a:r>
                        <a:rPr lang="en-US" sz="1200" dirty="0">
                          <a:effectLst/>
                        </a:rPr>
                        <a:t>Nitrogen Source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tc>
                  <a:txBody>
                    <a:bodyPr/>
                    <a:lstStyle/>
                    <a:p>
                      <a:pPr marL="0" marR="0" algn="ctr">
                        <a:lnSpc>
                          <a:spcPct val="107000"/>
                        </a:lnSpc>
                        <a:spcBef>
                          <a:spcPts val="0"/>
                        </a:spcBef>
                        <a:spcAft>
                          <a:spcPts val="0"/>
                        </a:spcAft>
                      </a:pPr>
                      <a:r>
                        <a:rPr lang="en-US" sz="1200" b="1" dirty="0">
                          <a:effectLst/>
                        </a:rPr>
                        <a:t>Credits to Load to Groundwater </a:t>
                      </a:r>
                    </a:p>
                    <a:p>
                      <a:pPr marL="0" marR="0" algn="ctr">
                        <a:lnSpc>
                          <a:spcPct val="107000"/>
                        </a:lnSpc>
                        <a:spcBef>
                          <a:spcPts val="0"/>
                        </a:spcBef>
                        <a:spcAft>
                          <a:spcPts val="0"/>
                        </a:spcAft>
                      </a:pPr>
                      <a:r>
                        <a:rPr lang="en-US" sz="1200" b="1" dirty="0">
                          <a:effectLst/>
                        </a:rPr>
                        <a:t>(lb-N/yr)</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tc>
                  <a:txBody>
                    <a:bodyPr/>
                    <a:lstStyle/>
                    <a:p>
                      <a:pPr marL="0" marR="0" algn="ctr">
                        <a:lnSpc>
                          <a:spcPct val="107000"/>
                        </a:lnSpc>
                        <a:spcBef>
                          <a:spcPts val="0"/>
                        </a:spcBef>
                        <a:spcAft>
                          <a:spcPts val="0"/>
                        </a:spcAft>
                      </a:pPr>
                      <a:r>
                        <a:rPr lang="en-US" sz="1200" b="1" dirty="0">
                          <a:effectLst/>
                        </a:rPr>
                        <a:t>Description</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extLst>
                  <a:ext uri="{0D108BD9-81ED-4DB2-BD59-A6C34878D82A}">
                    <a16:rowId xmlns:a16="http://schemas.microsoft.com/office/drawing/2014/main" val="3624694889"/>
                  </a:ext>
                </a:extLst>
              </a:tr>
              <a:tr h="677591">
                <a:tc>
                  <a:txBody>
                    <a:bodyPr/>
                    <a:lstStyle/>
                    <a:p>
                      <a:pPr marL="0" marR="0">
                        <a:lnSpc>
                          <a:spcPct val="107000"/>
                        </a:lnSpc>
                        <a:spcBef>
                          <a:spcPts val="0"/>
                        </a:spcBef>
                        <a:spcAft>
                          <a:spcPts val="0"/>
                        </a:spcAft>
                      </a:pPr>
                      <a:r>
                        <a:rPr lang="en-US" sz="1200" dirty="0">
                          <a:effectLst/>
                        </a:rPr>
                        <a:t>Onsite Sewage</a:t>
                      </a:r>
                      <a:r>
                        <a:rPr lang="en-US" sz="1200" baseline="0" dirty="0">
                          <a:effectLst/>
                        </a:rPr>
                        <a:t> Treatment and Disposal Systems (O</a:t>
                      </a:r>
                      <a:r>
                        <a:rPr lang="en-US" sz="1200" dirty="0">
                          <a:effectLst/>
                        </a:rPr>
                        <a:t>STDS)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TBD</a:t>
                      </a:r>
                    </a:p>
                  </a:txBody>
                  <a:tcPr marL="64345" marR="64345" marT="8937" marB="8937" anchor="ctr"/>
                </a:tc>
                <a:tc>
                  <a:txBody>
                    <a:bodyPr/>
                    <a:lstStyle/>
                    <a:p>
                      <a:pPr marL="0" marR="0">
                        <a:lnSpc>
                          <a:spcPct val="107000"/>
                        </a:lnSpc>
                        <a:spcBef>
                          <a:spcPts val="0"/>
                        </a:spcBef>
                        <a:spcAft>
                          <a:spcPts val="0"/>
                        </a:spcAft>
                      </a:pPr>
                      <a:r>
                        <a:rPr lang="en-US" sz="1200" dirty="0">
                          <a:effectLst/>
                        </a:rPr>
                        <a:t>Credits identified for stakeholder OSTDS projects (onsite enhancement or sewer)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1014498099"/>
                  </a:ext>
                </a:extLst>
              </a:tr>
              <a:tr h="674299">
                <a:tc>
                  <a:txBody>
                    <a:bodyPr/>
                    <a:lstStyle/>
                    <a:p>
                      <a:pPr marL="0" marR="0">
                        <a:lnSpc>
                          <a:spcPct val="107000"/>
                        </a:lnSpc>
                        <a:spcBef>
                          <a:spcPts val="0"/>
                        </a:spcBef>
                        <a:spcAft>
                          <a:spcPts val="0"/>
                        </a:spcAft>
                      </a:pPr>
                      <a:r>
                        <a:rPr lang="en-US" sz="1200" dirty="0">
                          <a:effectLst/>
                        </a:rPr>
                        <a:t>Urban Turfgrass Fertilizer (UTF)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230</a:t>
                      </a:r>
                    </a:p>
                  </a:txBody>
                  <a:tcPr marL="64345" marR="64345" marT="8937" marB="8937" anchor="ctr"/>
                </a:tc>
                <a:tc>
                  <a:txBody>
                    <a:bodyPr/>
                    <a:lstStyle/>
                    <a:p>
                      <a:pPr marL="0" marR="0">
                        <a:lnSpc>
                          <a:spcPct val="107000"/>
                        </a:lnSpc>
                        <a:spcBef>
                          <a:spcPts val="0"/>
                        </a:spcBef>
                        <a:spcAft>
                          <a:spcPts val="0"/>
                        </a:spcAft>
                      </a:pPr>
                      <a:r>
                        <a:rPr lang="en-US" sz="1200" dirty="0">
                          <a:effectLst/>
                        </a:rPr>
                        <a:t>DEP approved credits (up to 6 %) for public education activities as well as credits identified for stakeholder stormwater projects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1578975022"/>
                  </a:ext>
                </a:extLst>
              </a:tr>
              <a:tr h="394525">
                <a:tc>
                  <a:txBody>
                    <a:bodyPr/>
                    <a:lstStyle/>
                    <a:p>
                      <a:pPr marL="0" marR="0">
                        <a:lnSpc>
                          <a:spcPct val="107000"/>
                        </a:lnSpc>
                        <a:spcBef>
                          <a:spcPts val="0"/>
                        </a:spcBef>
                        <a:spcAft>
                          <a:spcPts val="0"/>
                        </a:spcAft>
                      </a:pPr>
                      <a:r>
                        <a:rPr lang="en-US" sz="1200" dirty="0">
                          <a:effectLst/>
                        </a:rPr>
                        <a:t>Atmospheric Deposition (AD)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nSpc>
                          <a:spcPct val="107000"/>
                        </a:lnSpc>
                        <a:spcBef>
                          <a:spcPts val="0"/>
                        </a:spcBef>
                        <a:spcAft>
                          <a:spcPts val="0"/>
                        </a:spcAft>
                      </a:pPr>
                      <a:r>
                        <a:rPr lang="en-US" sz="1200" dirty="0">
                          <a:effectLst/>
                        </a:rPr>
                        <a:t>No reduction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494785252"/>
                  </a:ext>
                </a:extLst>
              </a:tr>
              <a:tr h="673208">
                <a:tc>
                  <a:txBody>
                    <a:bodyPr/>
                    <a:lstStyle/>
                    <a:p>
                      <a:pPr marL="0" marR="0">
                        <a:lnSpc>
                          <a:spcPct val="107000"/>
                        </a:lnSpc>
                        <a:spcBef>
                          <a:spcPts val="0"/>
                        </a:spcBef>
                        <a:spcAft>
                          <a:spcPts val="0"/>
                        </a:spcAft>
                      </a:pPr>
                      <a:r>
                        <a:rPr lang="en-US" sz="1200" baseline="0" dirty="0">
                          <a:effectLst/>
                        </a:rPr>
                        <a:t> </a:t>
                      </a:r>
                      <a:r>
                        <a:rPr lang="en-US" sz="1200" dirty="0">
                          <a:effectLst/>
                        </a:rPr>
                        <a:t>Farm Fertilizer Reductions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51,500</a:t>
                      </a:r>
                    </a:p>
                  </a:txBody>
                  <a:tcPr marL="64345" marR="64345" marT="8937" marB="8937" anchor="ctr"/>
                </a:tc>
                <a:tc>
                  <a:txBody>
                    <a:bodyPr/>
                    <a:lstStyle/>
                    <a:p>
                      <a:pPr marL="0" marR="0">
                        <a:lnSpc>
                          <a:spcPct val="107000"/>
                        </a:lnSpc>
                        <a:spcBef>
                          <a:spcPts val="0"/>
                        </a:spcBef>
                        <a:spcAft>
                          <a:spcPts val="0"/>
                        </a:spcAft>
                      </a:pPr>
                      <a:r>
                        <a:rPr lang="en-US" sz="1200" dirty="0">
                          <a:effectLst/>
                        </a:rPr>
                        <a:t>15 % BMP credit on FF load to groundwater, assuming 100 % owner-implemented BMPs on all fertilized lands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312507606"/>
                  </a:ext>
                </a:extLst>
              </a:tr>
              <a:tr h="740793">
                <a:tc>
                  <a:txBody>
                    <a:bodyPr/>
                    <a:lstStyle/>
                    <a:p>
                      <a:pPr marL="0" marR="0">
                        <a:lnSpc>
                          <a:spcPct val="107000"/>
                        </a:lnSpc>
                        <a:spcBef>
                          <a:spcPts val="0"/>
                        </a:spcBef>
                        <a:spcAft>
                          <a:spcPts val="0"/>
                        </a:spcAft>
                      </a:pPr>
                      <a:r>
                        <a:rPr lang="en-US" sz="1200" dirty="0">
                          <a:effectLst/>
                        </a:rPr>
                        <a:t>Sports Turfgrass Fertilizer (STF)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25</a:t>
                      </a:r>
                    </a:p>
                  </a:txBody>
                  <a:tcPr marL="64345" marR="64345" marT="8937" marB="8937" anchor="ctr"/>
                </a:tc>
                <a:tc>
                  <a:txBody>
                    <a:bodyPr/>
                    <a:lstStyle/>
                    <a:p>
                      <a:pPr marL="0" marR="0">
                        <a:lnSpc>
                          <a:spcPct val="107000"/>
                        </a:lnSpc>
                        <a:spcBef>
                          <a:spcPts val="0"/>
                        </a:spcBef>
                        <a:spcAft>
                          <a:spcPts val="0"/>
                        </a:spcAft>
                      </a:pPr>
                      <a:r>
                        <a:rPr lang="en-US" sz="1200" dirty="0">
                          <a:effectLst/>
                        </a:rPr>
                        <a:t>6 % BMP credit for sports fields and 10 % BMP credit for golf courses (where</a:t>
                      </a:r>
                      <a:r>
                        <a:rPr lang="en-US" sz="1200" baseline="0" dirty="0">
                          <a:effectLst/>
                        </a:rPr>
                        <a:t> applicable) </a:t>
                      </a:r>
                      <a:r>
                        <a:rPr lang="en-US" sz="1200" dirty="0">
                          <a:effectLst/>
                        </a:rPr>
                        <a:t>on STF load to groundwater, assuming 100 % BMP implementation on golf courses and sports fields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2279688228"/>
                  </a:ext>
                </a:extLst>
              </a:tr>
              <a:tr h="674299">
                <a:tc>
                  <a:txBody>
                    <a:bodyPr/>
                    <a:lstStyle/>
                    <a:p>
                      <a:pPr marL="0" marR="0">
                        <a:lnSpc>
                          <a:spcPct val="107000"/>
                        </a:lnSpc>
                        <a:spcBef>
                          <a:spcPts val="0"/>
                        </a:spcBef>
                        <a:spcAft>
                          <a:spcPts val="0"/>
                        </a:spcAft>
                      </a:pPr>
                      <a:r>
                        <a:rPr lang="en-US" sz="1200" dirty="0">
                          <a:effectLst/>
                        </a:rPr>
                        <a:t>Livestock Waste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6,850</a:t>
                      </a:r>
                    </a:p>
                  </a:txBody>
                  <a:tcPr marL="64345" marR="64345" marT="8937" marB="8937" anchor="ctr"/>
                </a:tc>
                <a:tc>
                  <a:txBody>
                    <a:bodyPr/>
                    <a:lstStyle/>
                    <a:p>
                      <a:pPr marL="0" marR="0">
                        <a:lnSpc>
                          <a:spcPct val="107000"/>
                        </a:lnSpc>
                        <a:spcBef>
                          <a:spcPts val="0"/>
                        </a:spcBef>
                        <a:spcAft>
                          <a:spcPts val="0"/>
                        </a:spcAft>
                      </a:pPr>
                      <a:r>
                        <a:rPr lang="en-US" sz="1200" dirty="0">
                          <a:effectLst/>
                        </a:rPr>
                        <a:t>10 % BMP credit on load to groundwater, assuming 100 % owner-implemented BMPs at all livestock facilities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429540929"/>
                  </a:ext>
                </a:extLst>
              </a:tr>
              <a:tr h="674299">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Livestock </a:t>
                      </a:r>
                      <a:r>
                        <a:rPr lang="en-US" sz="1200">
                          <a:effectLst/>
                          <a:latin typeface="Calibri" panose="020F0502020204030204" pitchFamily="34" charset="0"/>
                          <a:ea typeface="Calibri" panose="020F0502020204030204" pitchFamily="34" charset="0"/>
                          <a:cs typeface="Times New Roman" panose="02020603050405020304" pitchFamily="18" charset="0"/>
                        </a:rPr>
                        <a:t>Waste Permitted Dairy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4,650</a:t>
                      </a:r>
                    </a:p>
                  </a:txBody>
                  <a:tcPr marL="64345" marR="64345" marT="8937" marB="8937" anchor="ctr"/>
                </a:tc>
                <a:tc>
                  <a:txBody>
                    <a:bodyPr/>
                    <a:lstStyle/>
                    <a:p>
                      <a:pPr marL="0" marR="0">
                        <a:lnSpc>
                          <a:spcPct val="107000"/>
                        </a:lnSpc>
                        <a:spcBef>
                          <a:spcPts val="0"/>
                        </a:spcBef>
                        <a:spcAft>
                          <a:spcPts val="0"/>
                        </a:spcAft>
                      </a:pPr>
                      <a:r>
                        <a:rPr lang="en-US" sz="1200" dirty="0">
                          <a:effectLst/>
                        </a:rPr>
                        <a:t>15 % BMP credit on permitted dairy load to groundwater, assuming </a:t>
                      </a:r>
                    </a:p>
                    <a:p>
                      <a:pPr marL="0" marR="0">
                        <a:lnSpc>
                          <a:spcPct val="107000"/>
                        </a:lnSpc>
                        <a:spcBef>
                          <a:spcPts val="0"/>
                        </a:spcBef>
                        <a:spcAft>
                          <a:spcPts val="0"/>
                        </a:spcAft>
                      </a:pPr>
                      <a:r>
                        <a:rPr lang="en-US" sz="1200" dirty="0">
                          <a:effectLst/>
                        </a:rPr>
                        <a:t>100% owner-implemented BMPs at permitted dairies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698606366"/>
                  </a:ext>
                </a:extLst>
              </a:tr>
              <a:tr h="597600">
                <a:tc>
                  <a:txBody>
                    <a:bodyPr/>
                    <a:lstStyle/>
                    <a:p>
                      <a:pPr marL="0" marR="0">
                        <a:lnSpc>
                          <a:spcPct val="107000"/>
                        </a:lnSpc>
                        <a:spcBef>
                          <a:spcPts val="0"/>
                        </a:spcBef>
                        <a:spcAft>
                          <a:spcPts val="0"/>
                        </a:spcAft>
                      </a:pPr>
                      <a:r>
                        <a:rPr lang="en-US" sz="1200" dirty="0">
                          <a:effectLst/>
                        </a:rPr>
                        <a:t>Wastewater Treatment</a:t>
                      </a:r>
                      <a:r>
                        <a:rPr lang="en-US" sz="1200" baseline="0" dirty="0">
                          <a:effectLst/>
                        </a:rPr>
                        <a:t> Facilities (</a:t>
                      </a:r>
                      <a:r>
                        <a:rPr lang="en-US" sz="1200" dirty="0">
                          <a:effectLst/>
                        </a:rPr>
                        <a:t>WWTF)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2,000</a:t>
                      </a:r>
                    </a:p>
                  </a:txBody>
                  <a:tcPr marL="64345" marR="64345" marT="8937" marB="8937" anchor="ctr"/>
                </a:tc>
                <a:tc>
                  <a:txBody>
                    <a:bodyPr/>
                    <a:lstStyle/>
                    <a:p>
                      <a:pPr marL="0" marR="0">
                        <a:lnSpc>
                          <a:spcPct val="107000"/>
                        </a:lnSpc>
                        <a:spcBef>
                          <a:spcPts val="0"/>
                        </a:spcBef>
                        <a:spcAft>
                          <a:spcPts val="0"/>
                        </a:spcAft>
                      </a:pPr>
                      <a:r>
                        <a:rPr lang="en-US" sz="1200" dirty="0">
                          <a:effectLst/>
                        </a:rPr>
                        <a:t>Achieved by BMAP WWTF policy if BMAP-wide (achieving 3 or 6 mg/L total nitrogen concentration at discharge)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372335474"/>
                  </a:ext>
                </a:extLst>
              </a:tr>
              <a:tr h="394525">
                <a:tc>
                  <a:txBody>
                    <a:bodyPr/>
                    <a:lstStyle/>
                    <a:p>
                      <a:pPr marL="0" marR="0">
                        <a:lnSpc>
                          <a:spcPct val="107000"/>
                        </a:lnSpc>
                        <a:spcBef>
                          <a:spcPts val="0"/>
                        </a:spcBef>
                        <a:spcAft>
                          <a:spcPts val="0"/>
                        </a:spcAft>
                      </a:pPr>
                      <a:r>
                        <a:rPr lang="en-US" sz="1200" dirty="0">
                          <a:effectLst/>
                        </a:rPr>
                        <a:t>Total Credits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65,250</a:t>
                      </a:r>
                    </a:p>
                  </a:txBody>
                  <a:tcPr marL="64345" marR="64345" marT="8937" marB="8937" anchor="ctr"/>
                </a:tc>
                <a:tc>
                  <a:txBody>
                    <a:bodyPr/>
                    <a:lstStyle/>
                    <a:p>
                      <a:pPr>
                        <a:lnSpc>
                          <a:spcPct val="107000"/>
                        </a:lnSpc>
                      </a:pPr>
                      <a:endParaRPr lang="en-US" sz="1200" dirty="0">
                        <a:effectLst/>
                        <a:latin typeface="Calibri" panose="020F0502020204030204" pitchFamily="34" charset="0"/>
                      </a:endParaRPr>
                    </a:p>
                  </a:txBody>
                  <a:tcPr marL="64345" marR="64345" marT="8937" marB="8937" anchor="b"/>
                </a:tc>
                <a:extLst>
                  <a:ext uri="{0D108BD9-81ED-4DB2-BD59-A6C34878D82A}">
                    <a16:rowId xmlns:a16="http://schemas.microsoft.com/office/drawing/2014/main" val="3387261206"/>
                  </a:ext>
                </a:extLst>
              </a:tr>
            </a:tbl>
          </a:graphicData>
        </a:graphic>
      </p:graphicFrame>
    </p:spTree>
    <p:extLst>
      <p:ext uri="{BB962C8B-B14F-4D97-AF65-F5344CB8AC3E}">
        <p14:creationId xmlns:p14="http://schemas.microsoft.com/office/powerpoint/2010/main" val="603241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38544"/>
            <a:ext cx="7932964" cy="1325563"/>
          </a:xfrm>
        </p:spPr>
        <p:txBody>
          <a:bodyPr>
            <a:normAutofit/>
          </a:bodyPr>
          <a:lstStyle/>
          <a:p>
            <a:r>
              <a:rPr lang="en-US" sz="3600" dirty="0" err="1"/>
              <a:t>Wacissa</a:t>
            </a:r>
            <a:r>
              <a:rPr lang="en-US" sz="3600" dirty="0"/>
              <a:t> BMAP Nitrogen Reductions</a:t>
            </a:r>
          </a:p>
        </p:txBody>
      </p:sp>
      <p:graphicFrame>
        <p:nvGraphicFramePr>
          <p:cNvPr id="4" name="Table 3">
            <a:extLst>
              <a:ext uri="{FF2B5EF4-FFF2-40B4-BE49-F238E27FC236}">
                <a16:creationId xmlns:a16="http://schemas.microsoft.com/office/drawing/2014/main" id="{BBF68CB6-E9DC-478B-8350-B1F0EEA3FBC0}"/>
              </a:ext>
            </a:extLst>
          </p:cNvPr>
          <p:cNvGraphicFramePr>
            <a:graphicFrameLocks noGrp="1"/>
          </p:cNvGraphicFramePr>
          <p:nvPr>
            <p:extLst>
              <p:ext uri="{D42A27DB-BD31-4B8C-83A1-F6EECF244321}">
                <p14:modId xmlns:p14="http://schemas.microsoft.com/office/powerpoint/2010/main" val="3765449359"/>
              </p:ext>
            </p:extLst>
          </p:nvPr>
        </p:nvGraphicFramePr>
        <p:xfrm>
          <a:off x="680223" y="1214728"/>
          <a:ext cx="7883913" cy="2573486"/>
        </p:xfrm>
        <a:graphic>
          <a:graphicData uri="http://schemas.openxmlformats.org/drawingml/2006/table">
            <a:tbl>
              <a:tblPr firstRow="1" firstCol="1" bandRow="1">
                <a:tableStyleId>{5C22544A-7EE6-4342-B048-85BDC9FD1C3A}</a:tableStyleId>
              </a:tblPr>
              <a:tblGrid>
                <a:gridCol w="2024248">
                  <a:extLst>
                    <a:ext uri="{9D8B030D-6E8A-4147-A177-3AD203B41FA5}">
                      <a16:colId xmlns:a16="http://schemas.microsoft.com/office/drawing/2014/main" val="1716065508"/>
                    </a:ext>
                  </a:extLst>
                </a:gridCol>
                <a:gridCol w="1876276">
                  <a:extLst>
                    <a:ext uri="{9D8B030D-6E8A-4147-A177-3AD203B41FA5}">
                      <a16:colId xmlns:a16="http://schemas.microsoft.com/office/drawing/2014/main" val="2029290057"/>
                    </a:ext>
                  </a:extLst>
                </a:gridCol>
                <a:gridCol w="1180219">
                  <a:extLst>
                    <a:ext uri="{9D8B030D-6E8A-4147-A177-3AD203B41FA5}">
                      <a16:colId xmlns:a16="http://schemas.microsoft.com/office/drawing/2014/main" val="2231463607"/>
                    </a:ext>
                  </a:extLst>
                </a:gridCol>
                <a:gridCol w="2803170">
                  <a:extLst>
                    <a:ext uri="{9D8B030D-6E8A-4147-A177-3AD203B41FA5}">
                      <a16:colId xmlns:a16="http://schemas.microsoft.com/office/drawing/2014/main" val="1842955152"/>
                    </a:ext>
                  </a:extLst>
                </a:gridCol>
              </a:tblGrid>
              <a:tr h="421708">
                <a:tc gridSpan="4">
                  <a:txBody>
                    <a:bodyPr/>
                    <a:lstStyle/>
                    <a:p>
                      <a:pPr marL="0" marR="0" algn="ctr">
                        <a:lnSpc>
                          <a:spcPct val="107000"/>
                        </a:lnSpc>
                        <a:spcBef>
                          <a:spcPts val="0"/>
                        </a:spcBef>
                        <a:spcAft>
                          <a:spcPts val="0"/>
                        </a:spcAft>
                      </a:pPr>
                      <a:r>
                        <a:rPr lang="en-US" sz="1400" dirty="0">
                          <a:effectLst/>
                        </a:rPr>
                        <a:t>Total Reduction Required to Meet the TMDLs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518317"/>
                  </a:ext>
                </a:extLst>
              </a:tr>
              <a:tr h="702318">
                <a:tc>
                  <a:txBody>
                    <a:bodyPr/>
                    <a:lstStyle/>
                    <a:p>
                      <a:pPr>
                        <a:lnSpc>
                          <a:spcPct val="107000"/>
                        </a:lnSpc>
                      </a:pPr>
                      <a:endParaRPr lang="en-US" sz="1100" dirty="0">
                        <a:effectLst/>
                        <a:latin typeface="Calibri" panose="020F0502020204030204" pitchFamily="34"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Total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TMDL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Required Reduction to Meet TMDL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157969315"/>
                  </a:ext>
                </a:extLst>
              </a:tr>
              <a:tr h="421708">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Spring Vent</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193,149</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114,680</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78,469</a:t>
                      </a:r>
                    </a:p>
                  </a:txBody>
                  <a:tcPr marL="68580" marR="68580" marT="9525" marB="9525" anchor="ctr"/>
                </a:tc>
                <a:extLst>
                  <a:ext uri="{0D108BD9-81ED-4DB2-BD59-A6C34878D82A}">
                    <a16:rowId xmlns:a16="http://schemas.microsoft.com/office/drawing/2014/main" val="2585752915"/>
                  </a:ext>
                </a:extLst>
              </a:tr>
              <a:tr h="421708">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Projects Credits</a:t>
                      </a:r>
                    </a:p>
                  </a:txBody>
                  <a:tcPr marL="68580" marR="68580" marT="9525" marB="9525"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65,250</a:t>
                      </a:r>
                    </a:p>
                  </a:txBody>
                  <a:tcPr marL="68580" marR="68580" marT="9525" marB="9525" anchor="ctr"/>
                </a:tc>
                <a:extLst>
                  <a:ext uri="{0D108BD9-81ED-4DB2-BD59-A6C34878D82A}">
                    <a16:rowId xmlns:a16="http://schemas.microsoft.com/office/drawing/2014/main" val="5627695"/>
                  </a:ext>
                </a:extLst>
              </a:tr>
              <a:tr h="421708">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Additional Project credits needed</a:t>
                      </a:r>
                    </a:p>
                  </a:txBody>
                  <a:tcPr marL="68580" marR="68580" marT="9525" marB="9525"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13,250</a:t>
                      </a:r>
                    </a:p>
                  </a:txBody>
                  <a:tcPr marL="68580" marR="68580" marT="9525" marB="9525" anchor="ctr"/>
                </a:tc>
                <a:extLst>
                  <a:ext uri="{0D108BD9-81ED-4DB2-BD59-A6C34878D82A}">
                    <a16:rowId xmlns:a16="http://schemas.microsoft.com/office/drawing/2014/main" val="336831613"/>
                  </a:ext>
                </a:extLst>
              </a:tr>
            </a:tbl>
          </a:graphicData>
        </a:graphic>
      </p:graphicFrame>
    </p:spTree>
    <p:extLst>
      <p:ext uri="{BB962C8B-B14F-4D97-AF65-F5344CB8AC3E}">
        <p14:creationId xmlns:p14="http://schemas.microsoft.com/office/powerpoint/2010/main" val="2882116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dirty="0"/>
              <a:t>Additional Potential Reductions</a:t>
            </a:r>
          </a:p>
        </p:txBody>
      </p:sp>
      <p:graphicFrame>
        <p:nvGraphicFramePr>
          <p:cNvPr id="4" name="Table 3">
            <a:extLst>
              <a:ext uri="{FF2B5EF4-FFF2-40B4-BE49-F238E27FC236}">
                <a16:creationId xmlns:a16="http://schemas.microsoft.com/office/drawing/2014/main" id="{38AF6917-85A0-4CBA-A9B5-D70285AB9CD2}"/>
              </a:ext>
            </a:extLst>
          </p:cNvPr>
          <p:cNvGraphicFramePr>
            <a:graphicFrameLocks noGrp="1"/>
          </p:cNvGraphicFramePr>
          <p:nvPr>
            <p:extLst>
              <p:ext uri="{D42A27DB-BD31-4B8C-83A1-F6EECF244321}">
                <p14:modId xmlns:p14="http://schemas.microsoft.com/office/powerpoint/2010/main" val="1009393953"/>
              </p:ext>
            </p:extLst>
          </p:nvPr>
        </p:nvGraphicFramePr>
        <p:xfrm>
          <a:off x="147485" y="1248937"/>
          <a:ext cx="8908026" cy="3237842"/>
        </p:xfrm>
        <a:graphic>
          <a:graphicData uri="http://schemas.openxmlformats.org/drawingml/2006/table">
            <a:tbl>
              <a:tblPr>
                <a:tableStyleId>{5C22544A-7EE6-4342-B048-85BDC9FD1C3A}</a:tableStyleId>
              </a:tblPr>
              <a:tblGrid>
                <a:gridCol w="3003393">
                  <a:extLst>
                    <a:ext uri="{9D8B030D-6E8A-4147-A177-3AD203B41FA5}">
                      <a16:colId xmlns:a16="http://schemas.microsoft.com/office/drawing/2014/main" val="4262435813"/>
                    </a:ext>
                  </a:extLst>
                </a:gridCol>
                <a:gridCol w="2905793">
                  <a:extLst>
                    <a:ext uri="{9D8B030D-6E8A-4147-A177-3AD203B41FA5}">
                      <a16:colId xmlns:a16="http://schemas.microsoft.com/office/drawing/2014/main" val="4050437022"/>
                    </a:ext>
                  </a:extLst>
                </a:gridCol>
                <a:gridCol w="2998840">
                  <a:extLst>
                    <a:ext uri="{9D8B030D-6E8A-4147-A177-3AD203B41FA5}">
                      <a16:colId xmlns:a16="http://schemas.microsoft.com/office/drawing/2014/main" val="435278234"/>
                    </a:ext>
                  </a:extLst>
                </a:gridCol>
              </a:tblGrid>
              <a:tr h="349650">
                <a:tc gridSpan="3">
                  <a:txBody>
                    <a:bodyPr/>
                    <a:lstStyle/>
                    <a:p>
                      <a:pPr algn="ctr" fontAlgn="t"/>
                      <a:r>
                        <a:rPr lang="en-US" sz="2000" b="1" u="none" strike="noStrike" dirty="0">
                          <a:solidFill>
                            <a:schemeClr val="bg1"/>
                          </a:solidFill>
                          <a:effectLst/>
                        </a:rPr>
                        <a:t>Additional Ag Practices Estimated Reduction Credit (lb-N/yr)</a:t>
                      </a:r>
                      <a:endParaRPr lang="en-US" sz="2000" b="1" i="0" u="none" strike="noStrike" dirty="0">
                        <a:solidFill>
                          <a:schemeClr val="bg1"/>
                        </a:solidFill>
                        <a:effectLst/>
                        <a:latin typeface="Calibri" panose="020F0502020204030204" pitchFamily="34" charset="0"/>
                      </a:endParaRPr>
                    </a:p>
                  </a:txBody>
                  <a:tcPr marL="9525" marR="9525" marT="9525" marB="0">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2209421"/>
                  </a:ext>
                </a:extLst>
              </a:tr>
              <a:tr h="399546">
                <a:tc>
                  <a:txBody>
                    <a:bodyPr/>
                    <a:lstStyle/>
                    <a:p>
                      <a:pPr algn="l" fontAlgn="b"/>
                      <a:r>
                        <a:rPr lang="en-US" sz="2000" b="1" u="none" strike="noStrike" dirty="0">
                          <a:solidFill>
                            <a:schemeClr val="bg1"/>
                          </a:solidFill>
                          <a:effectLst/>
                        </a:rPr>
                        <a:t>Action</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u="none" strike="noStrike" dirty="0">
                          <a:effectLst/>
                        </a:rPr>
                        <a:t>High Recharge Area (100%)</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a:txBody>
                    <a:bodyPr/>
                    <a:lstStyle/>
                    <a:p>
                      <a:pPr algn="ctr" fontAlgn="b"/>
                      <a:r>
                        <a:rPr lang="en-US" sz="2000" u="none" strike="noStrike" dirty="0">
                          <a:effectLst/>
                        </a:rPr>
                        <a:t>Med. Recharge Area (100%)</a:t>
                      </a:r>
                      <a:endParaRPr lang="en-US" sz="2000" b="1" i="0" u="none" strike="noStrike" dirty="0">
                        <a:solidFill>
                          <a:srgbClr val="000000"/>
                        </a:solidFill>
                        <a:effectLst/>
                        <a:latin typeface="Calibri" panose="020F0502020204030204" pitchFamily="34" charset="0"/>
                      </a:endParaRPr>
                    </a:p>
                  </a:txBody>
                  <a:tcPr marL="9525" marR="9525" marT="9525" marB="0" anchor="ctr">
                    <a:solidFill>
                      <a:schemeClr val="accent1"/>
                    </a:solidFill>
                  </a:tcPr>
                </a:tc>
                <a:extLst>
                  <a:ext uri="{0D108BD9-81ED-4DB2-BD59-A6C34878D82A}">
                    <a16:rowId xmlns:a16="http://schemas.microsoft.com/office/drawing/2014/main" val="1406316641"/>
                  </a:ext>
                </a:extLst>
              </a:tr>
              <a:tr h="361245">
                <a:tc>
                  <a:txBody>
                    <a:bodyPr/>
                    <a:lstStyle/>
                    <a:p>
                      <a:pPr algn="l" fontAlgn="b"/>
                      <a:r>
                        <a:rPr lang="en-US" sz="2000" u="none" strike="noStrike" dirty="0">
                          <a:solidFill>
                            <a:schemeClr val="bg1"/>
                          </a:solidFill>
                          <a:effectLst/>
                        </a:rPr>
                        <a:t>Precision Irrigation</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2,021</a:t>
                      </a: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1,123</a:t>
                      </a:r>
                    </a:p>
                  </a:txBody>
                  <a:tcPr marL="9525" marR="9525" marT="9525" marB="0" anchor="ctr"/>
                </a:tc>
                <a:extLst>
                  <a:ext uri="{0D108BD9-81ED-4DB2-BD59-A6C34878D82A}">
                    <a16:rowId xmlns:a16="http://schemas.microsoft.com/office/drawing/2014/main" val="1673672160"/>
                  </a:ext>
                </a:extLst>
              </a:tr>
              <a:tr h="350224">
                <a:tc>
                  <a:txBody>
                    <a:bodyPr/>
                    <a:lstStyle/>
                    <a:p>
                      <a:pPr algn="l" fontAlgn="b"/>
                      <a:r>
                        <a:rPr lang="en-US" sz="2000" u="none" strike="noStrike" dirty="0">
                          <a:solidFill>
                            <a:schemeClr val="bg1"/>
                          </a:solidFill>
                          <a:effectLst/>
                        </a:rPr>
                        <a:t>Precision Fertilization</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24,223</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13,457</a:t>
                      </a:r>
                    </a:p>
                  </a:txBody>
                  <a:tcPr marL="9525" marR="9525" marT="9525" marB="0" anchor="b">
                    <a:solidFill>
                      <a:schemeClr val="accent1">
                        <a:lumMod val="40000"/>
                        <a:lumOff val="60000"/>
                      </a:schemeClr>
                    </a:solidFill>
                  </a:tcPr>
                </a:tc>
                <a:extLst>
                  <a:ext uri="{0D108BD9-81ED-4DB2-BD59-A6C34878D82A}">
                    <a16:rowId xmlns:a16="http://schemas.microsoft.com/office/drawing/2014/main" val="933164305"/>
                  </a:ext>
                </a:extLst>
              </a:tr>
              <a:tr h="349051">
                <a:tc>
                  <a:txBody>
                    <a:bodyPr/>
                    <a:lstStyle/>
                    <a:p>
                      <a:pPr algn="l" fontAlgn="b"/>
                      <a:r>
                        <a:rPr lang="en-US" sz="2000" u="none" strike="noStrike" dirty="0">
                          <a:solidFill>
                            <a:schemeClr val="bg1"/>
                          </a:solidFill>
                          <a:effectLst/>
                        </a:rPr>
                        <a:t>Soil Moisture Probes</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44,334</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24,630</a:t>
                      </a:r>
                    </a:p>
                  </a:txBody>
                  <a:tcPr marL="9525" marR="9525" marT="9525" marB="0" anchor="b"/>
                </a:tc>
                <a:extLst>
                  <a:ext uri="{0D108BD9-81ED-4DB2-BD59-A6C34878D82A}">
                    <a16:rowId xmlns:a16="http://schemas.microsoft.com/office/drawing/2014/main" val="2512479801"/>
                  </a:ext>
                </a:extLst>
              </a:tr>
              <a:tr h="349650">
                <a:tc>
                  <a:txBody>
                    <a:bodyPr/>
                    <a:lstStyle/>
                    <a:p>
                      <a:pPr algn="l" fontAlgn="b"/>
                      <a:r>
                        <a:rPr lang="en-US" sz="2000" u="none" strike="noStrike" dirty="0">
                          <a:solidFill>
                            <a:schemeClr val="bg1"/>
                          </a:solidFill>
                          <a:effectLst/>
                        </a:rPr>
                        <a:t>Controlled Release Fert.</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7,096</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3,942</a:t>
                      </a:r>
                    </a:p>
                  </a:txBody>
                  <a:tcPr marL="9525" marR="9525" marT="9525" marB="0" anchor="b">
                    <a:solidFill>
                      <a:schemeClr val="accent1">
                        <a:lumMod val="40000"/>
                        <a:lumOff val="60000"/>
                      </a:schemeClr>
                    </a:solidFill>
                  </a:tcPr>
                </a:tc>
                <a:extLst>
                  <a:ext uri="{0D108BD9-81ED-4DB2-BD59-A6C34878D82A}">
                    <a16:rowId xmlns:a16="http://schemas.microsoft.com/office/drawing/2014/main" val="851312663"/>
                  </a:ext>
                </a:extLst>
              </a:tr>
              <a:tr h="374129">
                <a:tc>
                  <a:txBody>
                    <a:bodyPr/>
                    <a:lstStyle/>
                    <a:p>
                      <a:pPr algn="l" fontAlgn="b"/>
                      <a:r>
                        <a:rPr lang="en-US" sz="2000" u="none" strike="noStrike" dirty="0">
                          <a:solidFill>
                            <a:schemeClr val="bg1"/>
                          </a:solidFill>
                          <a:effectLst/>
                        </a:rPr>
                        <a:t>Cover crops</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71,345</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39,636</a:t>
                      </a:r>
                    </a:p>
                  </a:txBody>
                  <a:tcPr marL="9525" marR="9525" marT="9525" marB="0" anchor="b"/>
                </a:tc>
                <a:extLst>
                  <a:ext uri="{0D108BD9-81ED-4DB2-BD59-A6C34878D82A}">
                    <a16:rowId xmlns:a16="http://schemas.microsoft.com/office/drawing/2014/main" val="387319932"/>
                  </a:ext>
                </a:extLst>
              </a:tr>
              <a:tr h="354697">
                <a:tc>
                  <a:txBody>
                    <a:bodyPr/>
                    <a:lstStyle/>
                    <a:p>
                      <a:pPr algn="l" fontAlgn="b"/>
                      <a:r>
                        <a:rPr lang="en-US" sz="2000" u="none" strike="noStrike" dirty="0">
                          <a:solidFill>
                            <a:schemeClr val="bg1"/>
                          </a:solidFill>
                          <a:effectLst/>
                        </a:rPr>
                        <a:t>Fertilizer Banders</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39,172</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21,762</a:t>
                      </a:r>
                    </a:p>
                  </a:txBody>
                  <a:tcPr marL="9525" marR="9525" marT="9525" marB="0" anchor="b"/>
                </a:tc>
                <a:extLst>
                  <a:ext uri="{0D108BD9-81ED-4DB2-BD59-A6C34878D82A}">
                    <a16:rowId xmlns:a16="http://schemas.microsoft.com/office/drawing/2014/main" val="3334310118"/>
                  </a:ext>
                </a:extLst>
              </a:tr>
              <a:tr h="349650">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extLst>
                  <a:ext uri="{0D108BD9-81ED-4DB2-BD59-A6C34878D82A}">
                    <a16:rowId xmlns:a16="http://schemas.microsoft.com/office/drawing/2014/main" val="519206827"/>
                  </a:ext>
                </a:extLst>
              </a:tr>
            </a:tbl>
          </a:graphicData>
        </a:graphic>
      </p:graphicFrame>
      <p:sp>
        <p:nvSpPr>
          <p:cNvPr id="5" name="TextBox 4">
            <a:extLst>
              <a:ext uri="{FF2B5EF4-FFF2-40B4-BE49-F238E27FC236}">
                <a16:creationId xmlns:a16="http://schemas.microsoft.com/office/drawing/2014/main" id="{A29EC34D-45BA-47E5-8463-5F29DB7F3003}"/>
              </a:ext>
            </a:extLst>
          </p:cNvPr>
          <p:cNvSpPr txBox="1"/>
          <p:nvPr/>
        </p:nvSpPr>
        <p:spPr>
          <a:xfrm>
            <a:off x="0" y="5912617"/>
            <a:ext cx="9144000" cy="646331"/>
          </a:xfrm>
          <a:prstGeom prst="rect">
            <a:avLst/>
          </a:prstGeom>
          <a:noFill/>
        </p:spPr>
        <p:txBody>
          <a:bodyPr wrap="square" rtlCol="0">
            <a:spAutoFit/>
          </a:bodyPr>
          <a:lstStyle/>
          <a:p>
            <a:pPr algn="ctr"/>
            <a:endParaRPr lang="en-US" sz="3600" b="1" dirty="0">
              <a:solidFill>
                <a:srgbClr val="C00000"/>
              </a:solidFill>
            </a:endParaRPr>
          </a:p>
        </p:txBody>
      </p:sp>
    </p:spTree>
    <p:extLst>
      <p:ext uri="{BB962C8B-B14F-4D97-AF65-F5344CB8AC3E}">
        <p14:creationId xmlns:p14="http://schemas.microsoft.com/office/powerpoint/2010/main" val="2663758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dirty="0"/>
              <a:t>Additional Potential Reductions</a:t>
            </a:r>
          </a:p>
        </p:txBody>
      </p:sp>
      <p:graphicFrame>
        <p:nvGraphicFramePr>
          <p:cNvPr id="4" name="Table 3">
            <a:extLst>
              <a:ext uri="{FF2B5EF4-FFF2-40B4-BE49-F238E27FC236}">
                <a16:creationId xmlns:a16="http://schemas.microsoft.com/office/drawing/2014/main" id="{38AF6917-85A0-4CBA-A9B5-D70285AB9CD2}"/>
              </a:ext>
            </a:extLst>
          </p:cNvPr>
          <p:cNvGraphicFramePr>
            <a:graphicFrameLocks noGrp="1"/>
          </p:cNvGraphicFramePr>
          <p:nvPr>
            <p:extLst>
              <p:ext uri="{D42A27DB-BD31-4B8C-83A1-F6EECF244321}">
                <p14:modId xmlns:p14="http://schemas.microsoft.com/office/powerpoint/2010/main" val="2728102984"/>
              </p:ext>
            </p:extLst>
          </p:nvPr>
        </p:nvGraphicFramePr>
        <p:xfrm>
          <a:off x="147485" y="1248937"/>
          <a:ext cx="8908027" cy="2429440"/>
        </p:xfrm>
        <a:graphic>
          <a:graphicData uri="http://schemas.openxmlformats.org/drawingml/2006/table">
            <a:tbl>
              <a:tblPr>
                <a:tableStyleId>{5C22544A-7EE6-4342-B048-85BDC9FD1C3A}</a:tableStyleId>
              </a:tblPr>
              <a:tblGrid>
                <a:gridCol w="3003393">
                  <a:extLst>
                    <a:ext uri="{9D8B030D-6E8A-4147-A177-3AD203B41FA5}">
                      <a16:colId xmlns:a16="http://schemas.microsoft.com/office/drawing/2014/main" val="4262435813"/>
                    </a:ext>
                  </a:extLst>
                </a:gridCol>
                <a:gridCol w="1452897">
                  <a:extLst>
                    <a:ext uri="{9D8B030D-6E8A-4147-A177-3AD203B41FA5}">
                      <a16:colId xmlns:a16="http://schemas.microsoft.com/office/drawing/2014/main" val="4050437022"/>
                    </a:ext>
                  </a:extLst>
                </a:gridCol>
                <a:gridCol w="1452897">
                  <a:extLst>
                    <a:ext uri="{9D8B030D-6E8A-4147-A177-3AD203B41FA5}">
                      <a16:colId xmlns:a16="http://schemas.microsoft.com/office/drawing/2014/main" val="4229267399"/>
                    </a:ext>
                  </a:extLst>
                </a:gridCol>
                <a:gridCol w="1499420">
                  <a:extLst>
                    <a:ext uri="{9D8B030D-6E8A-4147-A177-3AD203B41FA5}">
                      <a16:colId xmlns:a16="http://schemas.microsoft.com/office/drawing/2014/main" val="435278234"/>
                    </a:ext>
                  </a:extLst>
                </a:gridCol>
                <a:gridCol w="1499420">
                  <a:extLst>
                    <a:ext uri="{9D8B030D-6E8A-4147-A177-3AD203B41FA5}">
                      <a16:colId xmlns:a16="http://schemas.microsoft.com/office/drawing/2014/main" val="3390419850"/>
                    </a:ext>
                  </a:extLst>
                </a:gridCol>
              </a:tblGrid>
              <a:tr h="349650">
                <a:tc gridSpan="5">
                  <a:txBody>
                    <a:bodyPr/>
                    <a:lstStyle/>
                    <a:p>
                      <a:pPr algn="ctr" fontAlgn="t"/>
                      <a:r>
                        <a:rPr lang="en-US" sz="2000" b="1" u="none" strike="noStrike" dirty="0">
                          <a:solidFill>
                            <a:schemeClr val="bg1"/>
                          </a:solidFill>
                          <a:effectLst/>
                        </a:rPr>
                        <a:t>Existing OSTDS in PFA (lb-N/yr)</a:t>
                      </a:r>
                      <a:endParaRPr lang="en-US" sz="2000" b="1" i="0" u="none" strike="noStrike" dirty="0">
                        <a:solidFill>
                          <a:schemeClr val="bg1"/>
                        </a:solidFill>
                        <a:effectLst/>
                        <a:latin typeface="Calibri" panose="020F0502020204030204" pitchFamily="34" charset="0"/>
                      </a:endParaRPr>
                    </a:p>
                  </a:txBody>
                  <a:tcPr marL="9525" marR="9525" marT="9525" marB="0">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2209421"/>
                  </a:ext>
                </a:extLst>
              </a:tr>
              <a:tr h="209417">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effectLst/>
                        </a:rPr>
                        <a:t>High Recharge Area </a:t>
                      </a:r>
                      <a:endParaRPr lang="en-US" sz="2000" b="1" i="0" u="none" strike="noStrike" dirty="0">
                        <a:solidFill>
                          <a:srgbClr val="000000"/>
                        </a:solidFill>
                        <a:effectLst/>
                        <a:latin typeface="Calibri" panose="020F0502020204030204" pitchFamily="34" charset="0"/>
                      </a:endParaRPr>
                    </a:p>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effectLst/>
                        </a:rPr>
                        <a:t>Med. Recharge Area</a:t>
                      </a:r>
                      <a:endParaRPr lang="en-US" sz="2000" b="1" i="0" u="none" strike="noStrike" dirty="0">
                        <a:solidFill>
                          <a:srgbClr val="000000"/>
                        </a:solidFill>
                        <a:effectLst/>
                        <a:latin typeface="Calibri" panose="020F0502020204030204" pitchFamily="34" charset="0"/>
                      </a:endParaRPr>
                    </a:p>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ctr">
                    <a:solidFill>
                      <a:schemeClr val="accent1"/>
                    </a:solidFill>
                  </a:tcPr>
                </a:tc>
                <a:tc hMerge="1">
                  <a:txBody>
                    <a:bodyPr/>
                    <a:lstStyle/>
                    <a:p>
                      <a:endParaRPr lang="en-US"/>
                    </a:p>
                  </a:txBody>
                  <a:tcPr/>
                </a:tc>
                <a:extLst>
                  <a:ext uri="{0D108BD9-81ED-4DB2-BD59-A6C34878D82A}">
                    <a16:rowId xmlns:a16="http://schemas.microsoft.com/office/drawing/2014/main" val="2336542181"/>
                  </a:ext>
                </a:extLst>
              </a:tr>
              <a:tr h="399546">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1" i="0" u="none" strike="noStrike" dirty="0">
                          <a:solidFill>
                            <a:srgbClr val="000000"/>
                          </a:solidFill>
                          <a:effectLst/>
                          <a:latin typeface="Calibri" panose="020F0502020204030204" pitchFamily="34" charset="0"/>
                        </a:rPr>
                        <a:t>Tanks</a:t>
                      </a:r>
                    </a:p>
                  </a:txBody>
                  <a:tcPr marL="9525" marR="9525" marT="9525" marB="0" anchor="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Credit</a:t>
                      </a:r>
                    </a:p>
                  </a:txBody>
                  <a:tcPr marL="9525" marR="9525" marT="9525" marB="0" anchor="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Tanks</a:t>
                      </a:r>
                    </a:p>
                  </a:txBody>
                  <a:tcPr marL="9525" marR="9525" marT="9525" marB="0" anchor="ctr">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Credit</a:t>
                      </a:r>
                    </a:p>
                  </a:txBody>
                  <a:tcPr marL="9525" marR="9525" marT="9525" marB="0" anchor="ctr">
                    <a:solidFill>
                      <a:schemeClr val="accent1"/>
                    </a:solidFill>
                  </a:tcPr>
                </a:tc>
                <a:extLst>
                  <a:ext uri="{0D108BD9-81ED-4DB2-BD59-A6C34878D82A}">
                    <a16:rowId xmlns:a16="http://schemas.microsoft.com/office/drawing/2014/main" val="1406316641"/>
                  </a:ext>
                </a:extLst>
              </a:tr>
              <a:tr h="361245">
                <a:tc>
                  <a:txBody>
                    <a:bodyPr/>
                    <a:lstStyle/>
                    <a:p>
                      <a:pPr algn="l" fontAlgn="b"/>
                      <a:r>
                        <a:rPr lang="en-US" sz="2000" u="none" strike="noStrike" dirty="0">
                          <a:solidFill>
                            <a:schemeClr val="bg1"/>
                          </a:solidFill>
                          <a:effectLst/>
                        </a:rPr>
                        <a:t>Parcels &lt;1 ac</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u="none" strike="noStrike" dirty="0">
                          <a:effectLst/>
                        </a:rPr>
                        <a:t>161</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1,000 lbs.</a:t>
                      </a:r>
                    </a:p>
                  </a:txBody>
                  <a:tcPr marL="9525" marR="9525" marT="9525" marB="0" anchor="ctr"/>
                </a:tc>
                <a:tc>
                  <a:txBody>
                    <a:bodyPr/>
                    <a:lstStyle/>
                    <a:p>
                      <a:pPr algn="ctr" fontAlgn="b"/>
                      <a:r>
                        <a:rPr lang="en-US" sz="2000" u="none" strike="noStrike" dirty="0">
                          <a:effectLst/>
                        </a:rPr>
                        <a:t>74</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250 lbs.</a:t>
                      </a:r>
                    </a:p>
                  </a:txBody>
                  <a:tcPr marL="9525" marR="9525" marT="9525" marB="0" anchor="ctr"/>
                </a:tc>
                <a:extLst>
                  <a:ext uri="{0D108BD9-81ED-4DB2-BD59-A6C34878D82A}">
                    <a16:rowId xmlns:a16="http://schemas.microsoft.com/office/drawing/2014/main" val="1673672160"/>
                  </a:ext>
                </a:extLst>
              </a:tr>
              <a:tr h="350224">
                <a:tc>
                  <a:txBody>
                    <a:bodyPr/>
                    <a:lstStyle/>
                    <a:p>
                      <a:pPr algn="l" fontAlgn="b"/>
                      <a:r>
                        <a:rPr lang="en-US" sz="2000" u="none" strike="noStrike" dirty="0">
                          <a:solidFill>
                            <a:schemeClr val="bg1"/>
                          </a:solidFill>
                          <a:effectLst/>
                        </a:rPr>
                        <a:t>Parcels &gt;1ac</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728</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4,400 lbs.</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715</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2,400 lbs.</a:t>
                      </a:r>
                    </a:p>
                  </a:txBody>
                  <a:tcPr marL="9525" marR="9525" marT="9525" marB="0" anchor="b">
                    <a:solidFill>
                      <a:schemeClr val="accent1">
                        <a:lumMod val="40000"/>
                        <a:lumOff val="60000"/>
                      </a:schemeClr>
                    </a:solidFill>
                  </a:tcPr>
                </a:tc>
                <a:extLst>
                  <a:ext uri="{0D108BD9-81ED-4DB2-BD59-A6C34878D82A}">
                    <a16:rowId xmlns:a16="http://schemas.microsoft.com/office/drawing/2014/main" val="933164305"/>
                  </a:ext>
                </a:extLst>
              </a:tr>
              <a:tr h="349650">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gridSpan="2">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tc gridSpan="2">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extLst>
                  <a:ext uri="{0D108BD9-81ED-4DB2-BD59-A6C34878D82A}">
                    <a16:rowId xmlns:a16="http://schemas.microsoft.com/office/drawing/2014/main" val="519206827"/>
                  </a:ext>
                </a:extLst>
              </a:tr>
            </a:tbl>
          </a:graphicData>
        </a:graphic>
      </p:graphicFrame>
    </p:spTree>
    <p:extLst>
      <p:ext uri="{BB962C8B-B14F-4D97-AF65-F5344CB8AC3E}">
        <p14:creationId xmlns:p14="http://schemas.microsoft.com/office/powerpoint/2010/main" val="348215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2708564" cy="923925"/>
          </a:xfrm>
        </p:spPr>
        <p:txBody>
          <a:bodyPr>
            <a:normAutofit fontScale="90000"/>
          </a:bodyPr>
          <a:lstStyle/>
          <a:p>
            <a:r>
              <a:rPr lang="en-US" dirty="0"/>
              <a:t>Monitoring </a:t>
            </a:r>
          </a:p>
        </p:txBody>
      </p:sp>
      <p:pic>
        <p:nvPicPr>
          <p:cNvPr id="4" name="Picture 3">
            <a:extLst>
              <a:ext uri="{FF2B5EF4-FFF2-40B4-BE49-F238E27FC236}">
                <a16:creationId xmlns:a16="http://schemas.microsoft.com/office/drawing/2014/main" id="{1CAEED36-065D-412F-87BF-FEE65DC87A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Tree>
    <p:extLst>
      <p:ext uri="{BB962C8B-B14F-4D97-AF65-F5344CB8AC3E}">
        <p14:creationId xmlns:p14="http://schemas.microsoft.com/office/powerpoint/2010/main" val="2567255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2B216B-CBCB-442A-9FCD-3FDE57594B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127"/>
            <a:ext cx="9144000" cy="6393873"/>
          </a:xfrm>
          <a:prstGeom prst="rect">
            <a:avLst/>
          </a:prstGeom>
        </p:spPr>
      </p:pic>
    </p:spTree>
    <p:extLst>
      <p:ext uri="{BB962C8B-B14F-4D97-AF65-F5344CB8AC3E}">
        <p14:creationId xmlns:p14="http://schemas.microsoft.com/office/powerpoint/2010/main" val="1334582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1B7A-598A-45D0-81C6-682A8715DE09}"/>
              </a:ext>
            </a:extLst>
          </p:cNvPr>
          <p:cNvSpPr>
            <a:spLocks noGrp="1"/>
          </p:cNvSpPr>
          <p:nvPr>
            <p:ph type="title"/>
          </p:nvPr>
        </p:nvSpPr>
        <p:spPr>
          <a:xfrm>
            <a:off x="1117600" y="-158045"/>
            <a:ext cx="8026400" cy="1325563"/>
          </a:xfrm>
        </p:spPr>
        <p:txBody>
          <a:bodyPr>
            <a:noAutofit/>
          </a:bodyPr>
          <a:lstStyle/>
          <a:p>
            <a:r>
              <a:rPr lang="en-US" sz="3200" dirty="0"/>
              <a:t>Statewide </a:t>
            </a:r>
            <a:r>
              <a:rPr lang="en-US" sz="3200" dirty="0" err="1"/>
              <a:t>TMDL</a:t>
            </a:r>
            <a:r>
              <a:rPr lang="en-US" sz="3200" dirty="0"/>
              <a:t>, BMAP, Minimum Flows and Levels (</a:t>
            </a:r>
            <a:r>
              <a:rPr lang="en-US" sz="3200" dirty="0" err="1"/>
              <a:t>MFLs</a:t>
            </a:r>
            <a:r>
              <a:rPr lang="en-US" sz="3200" dirty="0"/>
              <a:t>) Annual Report</a:t>
            </a:r>
          </a:p>
        </p:txBody>
      </p:sp>
      <p:sp>
        <p:nvSpPr>
          <p:cNvPr id="4" name="Content Placeholder 2">
            <a:extLst>
              <a:ext uri="{FF2B5EF4-FFF2-40B4-BE49-F238E27FC236}">
                <a16:creationId xmlns:a16="http://schemas.microsoft.com/office/drawing/2014/main" id="{1EB310CC-29BC-4A14-9D2E-EA53529072B4}"/>
              </a:ext>
            </a:extLst>
          </p:cNvPr>
          <p:cNvSpPr>
            <a:spLocks noGrp="1"/>
          </p:cNvSpPr>
          <p:nvPr>
            <p:ph idx="1"/>
          </p:nvPr>
        </p:nvSpPr>
        <p:spPr>
          <a:xfrm>
            <a:off x="254000" y="1088495"/>
            <a:ext cx="8635999" cy="4942472"/>
          </a:xfrm>
        </p:spPr>
        <p:txBody>
          <a:bodyPr>
            <a:noAutofit/>
          </a:bodyPr>
          <a:lstStyle/>
          <a:p>
            <a:pPr lvl="0"/>
            <a:r>
              <a:rPr lang="en-US" sz="2300" dirty="0">
                <a:cs typeface="Arial" panose="020B0604020202020204" pitchFamily="34" charset="0"/>
              </a:rPr>
              <a:t>403.0675(1), </a:t>
            </a:r>
            <a:r>
              <a:rPr lang="en-US" sz="2300" dirty="0" err="1">
                <a:cs typeface="Arial" panose="020B0604020202020204" pitchFamily="34" charset="0"/>
              </a:rPr>
              <a:t>F.S</a:t>
            </a:r>
            <a:r>
              <a:rPr lang="en-US" sz="2300" dirty="0">
                <a:cs typeface="Arial" panose="020B0604020202020204" pitchFamily="34" charset="0"/>
              </a:rPr>
              <a:t>. – requires a report that will include status of MFLs, TMDLs, and </a:t>
            </a:r>
            <a:r>
              <a:rPr lang="en-US" sz="2300" dirty="0" err="1">
                <a:cs typeface="Arial" panose="020B0604020202020204" pitchFamily="34" charset="0"/>
              </a:rPr>
              <a:t>BMAPs</a:t>
            </a:r>
            <a:endParaRPr lang="en-US" sz="2300" dirty="0">
              <a:cs typeface="Arial" panose="020B0604020202020204" pitchFamily="34" charset="0"/>
            </a:endParaRPr>
          </a:p>
          <a:p>
            <a:pPr lvl="0"/>
            <a:r>
              <a:rPr lang="en-US" sz="2300" dirty="0">
                <a:cs typeface="Arial" panose="020B0604020202020204" pitchFamily="34" charset="0"/>
              </a:rPr>
              <a:t>Replacement of individual BMAP annual progress reports </a:t>
            </a:r>
          </a:p>
          <a:p>
            <a:pPr lvl="0"/>
            <a:r>
              <a:rPr lang="en-US" sz="2300" dirty="0">
                <a:cs typeface="Arial" panose="020B0604020202020204" pitchFamily="34" charset="0"/>
              </a:rPr>
              <a:t>Annual meetings will continue</a:t>
            </a:r>
          </a:p>
          <a:p>
            <a:pPr lvl="0"/>
            <a:r>
              <a:rPr lang="en-US" sz="2300" dirty="0">
                <a:cs typeface="Arial" panose="020B0604020202020204" pitchFamily="34" charset="0"/>
              </a:rPr>
              <a:t>Calendar year reporting</a:t>
            </a:r>
          </a:p>
          <a:p>
            <a:pPr lvl="0"/>
            <a:r>
              <a:rPr lang="en-US" sz="2300" dirty="0">
                <a:cs typeface="Arial" panose="020B0604020202020204" pitchFamily="34" charset="0"/>
              </a:rPr>
              <a:t>Report will contain project information: funding, proposed priority ranking for implementation</a:t>
            </a:r>
          </a:p>
          <a:p>
            <a:pPr lvl="0"/>
            <a:r>
              <a:rPr lang="en-US" sz="2300" dirty="0">
                <a:cs typeface="Arial" panose="020B0604020202020204" pitchFamily="34" charset="0"/>
              </a:rPr>
              <a:t>Progress made towards restoration goals</a:t>
            </a:r>
          </a:p>
          <a:p>
            <a:pPr lvl="0"/>
            <a:r>
              <a:rPr lang="en-US" sz="2300" dirty="0">
                <a:cs typeface="Arial" panose="020B0604020202020204" pitchFamily="34" charset="0"/>
              </a:rPr>
              <a:t>Information will be requested in late November, due by the end of January </a:t>
            </a:r>
          </a:p>
          <a:p>
            <a:pPr lvl="0"/>
            <a:r>
              <a:rPr lang="en-US" sz="2300" dirty="0">
                <a:cs typeface="Arial" panose="020B0604020202020204" pitchFamily="34" charset="0"/>
              </a:rPr>
              <a:t>Info. needed will include: entity activities, compliance, project information, and milestones</a:t>
            </a:r>
          </a:p>
          <a:p>
            <a:pPr lvl="0"/>
            <a:r>
              <a:rPr lang="en-US" sz="2300" dirty="0">
                <a:cs typeface="Arial" panose="020B0604020202020204" pitchFamily="34" charset="0"/>
              </a:rPr>
              <a:t>Report is due to the Governor and Florida Legislature July 1, 2018 and every year thereafter </a:t>
            </a:r>
          </a:p>
          <a:p>
            <a:endParaRPr lang="en-US" sz="2300" dirty="0">
              <a:cs typeface="Arial" panose="020B0604020202020204" pitchFamily="34" charset="0"/>
            </a:endParaRPr>
          </a:p>
        </p:txBody>
      </p:sp>
    </p:spTree>
    <p:extLst>
      <p:ext uri="{BB962C8B-B14F-4D97-AF65-F5344CB8AC3E}">
        <p14:creationId xmlns:p14="http://schemas.microsoft.com/office/powerpoint/2010/main" val="3261133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8007927" cy="923925"/>
          </a:xfrm>
        </p:spPr>
        <p:txBody>
          <a:bodyPr/>
          <a:lstStyle/>
          <a:p>
            <a:r>
              <a:rPr lang="en-US" dirty="0"/>
              <a:t>Questions?</a:t>
            </a:r>
          </a:p>
        </p:txBody>
      </p:sp>
      <p:pic>
        <p:nvPicPr>
          <p:cNvPr id="5" name="Picture 4">
            <a:extLst>
              <a:ext uri="{FF2B5EF4-FFF2-40B4-BE49-F238E27FC236}">
                <a16:creationId xmlns:a16="http://schemas.microsoft.com/office/drawing/2014/main" id="{E3672C1E-2F9C-4A56-8A07-DD1E599263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564" y="1140041"/>
            <a:ext cx="6201751" cy="4310208"/>
          </a:xfrm>
          <a:prstGeom prst="rect">
            <a:avLst/>
          </a:prstGeom>
        </p:spPr>
      </p:pic>
      <p:sp>
        <p:nvSpPr>
          <p:cNvPr id="3" name="TextBox 2">
            <a:extLst>
              <a:ext uri="{FF2B5EF4-FFF2-40B4-BE49-F238E27FC236}">
                <a16:creationId xmlns:a16="http://schemas.microsoft.com/office/drawing/2014/main" id="{EB5E16C5-362A-42E5-8A5B-2FBF9294E10E}"/>
              </a:ext>
            </a:extLst>
          </p:cNvPr>
          <p:cNvSpPr txBox="1"/>
          <p:nvPr/>
        </p:nvSpPr>
        <p:spPr>
          <a:xfrm>
            <a:off x="590550" y="5857875"/>
            <a:ext cx="8410575" cy="523220"/>
          </a:xfrm>
          <a:prstGeom prst="rect">
            <a:avLst/>
          </a:prstGeom>
          <a:noFill/>
        </p:spPr>
        <p:txBody>
          <a:bodyPr wrap="square" rtlCol="0">
            <a:spAutoFit/>
          </a:bodyPr>
          <a:lstStyle/>
          <a:p>
            <a:r>
              <a:rPr lang="en-US" sz="2800" dirty="0"/>
              <a:t>http://publicfiles.dep.state.fl.us/DEAR/BMAP/WACISSA/</a:t>
            </a:r>
          </a:p>
        </p:txBody>
      </p:sp>
    </p:spTree>
    <p:extLst>
      <p:ext uri="{BB962C8B-B14F-4D97-AF65-F5344CB8AC3E}">
        <p14:creationId xmlns:p14="http://schemas.microsoft.com/office/powerpoint/2010/main" val="1457118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a:xfrm>
            <a:off x="1061429" y="99219"/>
            <a:ext cx="8229600" cy="868362"/>
          </a:xfrm>
        </p:spPr>
        <p:txBody>
          <a:bodyPr>
            <a:normAutofit/>
          </a:bodyPr>
          <a:lstStyle/>
          <a:p>
            <a:r>
              <a:rPr lang="en-US" sz="2800" dirty="0" err="1"/>
              <a:t>Wacissa</a:t>
            </a:r>
            <a:r>
              <a:rPr lang="en-US" sz="2800" dirty="0"/>
              <a:t> River &amp; Springs  </a:t>
            </a:r>
            <a:br>
              <a:rPr lang="en-US" sz="2800" dirty="0"/>
            </a:br>
            <a:r>
              <a:rPr lang="en-US" sz="2800" dirty="0"/>
              <a:t>Basin Total Maximum Daily Loads (TMDLs)</a:t>
            </a:r>
          </a:p>
        </p:txBody>
      </p:sp>
      <p:sp>
        <p:nvSpPr>
          <p:cNvPr id="346115" name="Rectangle 3"/>
          <p:cNvSpPr>
            <a:spLocks noGrp="1" noChangeArrowheads="1"/>
          </p:cNvSpPr>
          <p:nvPr>
            <p:ph type="body" idx="1"/>
          </p:nvPr>
        </p:nvSpPr>
        <p:spPr>
          <a:xfrm>
            <a:off x="145868" y="1243148"/>
            <a:ext cx="8229600" cy="4800600"/>
          </a:xfrm>
        </p:spPr>
        <p:txBody>
          <a:bodyPr>
            <a:normAutofit/>
          </a:bodyPr>
          <a:lstStyle/>
          <a:p>
            <a:r>
              <a:rPr lang="en-US" dirty="0">
                <a:solidFill>
                  <a:srgbClr val="0070C0"/>
                </a:solidFill>
              </a:rPr>
              <a:t>TMDL </a:t>
            </a:r>
          </a:p>
          <a:p>
            <a:r>
              <a:rPr lang="en-US" sz="2400" dirty="0"/>
              <a:t>Data Period of Record:</a:t>
            </a:r>
            <a:r>
              <a:rPr lang="en-US" sz="2800" dirty="0">
                <a:solidFill>
                  <a:srgbClr val="0070C0"/>
                </a:solidFill>
              </a:rPr>
              <a:t> </a:t>
            </a:r>
            <a:r>
              <a:rPr lang="en-US" sz="2400" dirty="0"/>
              <a:t>January 1, 2005 through June 30, 2012</a:t>
            </a:r>
          </a:p>
          <a:p>
            <a:r>
              <a:rPr lang="en-US" sz="2400" dirty="0"/>
              <a:t>Adopted June 2016</a:t>
            </a:r>
          </a:p>
          <a:p>
            <a:r>
              <a:rPr lang="en-US" sz="2800" dirty="0">
                <a:solidFill>
                  <a:srgbClr val="0070C0"/>
                </a:solidFill>
              </a:rPr>
              <a:t>TMDL Study Results:</a:t>
            </a:r>
          </a:p>
          <a:p>
            <a:pPr lvl="1"/>
            <a:r>
              <a:rPr lang="en-US" sz="2400" dirty="0"/>
              <a:t>Nitrate shown to be primary factor in causing algal blooms</a:t>
            </a:r>
          </a:p>
          <a:p>
            <a:r>
              <a:rPr lang="en-US" sz="2800" dirty="0">
                <a:solidFill>
                  <a:srgbClr val="0070C0"/>
                </a:solidFill>
              </a:rPr>
              <a:t>TMDL:</a:t>
            </a:r>
          </a:p>
          <a:p>
            <a:pPr lvl="1"/>
            <a:r>
              <a:rPr lang="en-US" sz="2400" dirty="0"/>
              <a:t>Springs - 0.24 milligrams per liter (mg/L) nitrate monthly average concentration (or lower) will </a:t>
            </a:r>
          </a:p>
          <a:p>
            <a:pPr marL="457200" lvl="1" indent="0">
              <a:buNone/>
            </a:pPr>
            <a:r>
              <a:rPr lang="en-US" sz="2400" dirty="0"/>
              <a:t>    not cause an imbalance in the flora </a:t>
            </a:r>
          </a:p>
          <a:p>
            <a:pPr marL="457200" lvl="1" indent="0">
              <a:buNone/>
            </a:pPr>
            <a:r>
              <a:rPr lang="en-US" dirty="0"/>
              <a:t>    </a:t>
            </a:r>
            <a:r>
              <a:rPr lang="en-US" sz="2400" dirty="0"/>
              <a:t>or fauna</a:t>
            </a:r>
          </a:p>
          <a:p>
            <a:pPr lvl="1"/>
            <a:endParaRPr lang="en-US" sz="2400" dirty="0"/>
          </a:p>
        </p:txBody>
      </p:sp>
      <p:pic>
        <p:nvPicPr>
          <p:cNvPr id="2" name="Picture 1">
            <a:extLst>
              <a:ext uri="{FF2B5EF4-FFF2-40B4-BE49-F238E27FC236}">
                <a16:creationId xmlns:a16="http://schemas.microsoft.com/office/drawing/2014/main" id="{14FAFC24-14C1-4B49-8D3A-43726D8C9D91}"/>
              </a:ext>
            </a:extLst>
          </p:cNvPr>
          <p:cNvPicPr>
            <a:picLocks noChangeAspect="1"/>
          </p:cNvPicPr>
          <p:nvPr/>
        </p:nvPicPr>
        <p:blipFill>
          <a:blip r:embed="rId2"/>
          <a:stretch>
            <a:fillRect/>
          </a:stretch>
        </p:blipFill>
        <p:spPr>
          <a:xfrm>
            <a:off x="5990559" y="4504344"/>
            <a:ext cx="3153441" cy="2353656"/>
          </a:xfrm>
          <a:prstGeom prst="rect">
            <a:avLst/>
          </a:prstGeom>
        </p:spPr>
      </p:pic>
    </p:spTree>
    <p:extLst>
      <p:ext uri="{BB962C8B-B14F-4D97-AF65-F5344CB8AC3E}">
        <p14:creationId xmlns:p14="http://schemas.microsoft.com/office/powerpoint/2010/main" val="1130269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a:xfrm>
            <a:off x="1122460" y="-138545"/>
            <a:ext cx="7989454" cy="1325563"/>
          </a:xfrm>
        </p:spPr>
        <p:txBody>
          <a:bodyPr>
            <a:normAutofit/>
          </a:bodyPr>
          <a:lstStyle/>
          <a:p>
            <a:r>
              <a:rPr lang="en-US" sz="3600" dirty="0"/>
              <a:t>Regulatory Framework</a:t>
            </a:r>
          </a:p>
        </p:txBody>
      </p:sp>
      <p:sp>
        <p:nvSpPr>
          <p:cNvPr id="6" name="Content Placeholder 2"/>
          <p:cNvSpPr>
            <a:spLocks/>
          </p:cNvSpPr>
          <p:nvPr/>
        </p:nvSpPr>
        <p:spPr bwMode="auto">
          <a:xfrm>
            <a:off x="72796" y="1001212"/>
            <a:ext cx="8870481" cy="4416362"/>
          </a:xfrm>
          <a:prstGeom prst="rect">
            <a:avLst/>
          </a:prstGeom>
          <a:noFill/>
          <a:ln w="9525">
            <a:noFill/>
            <a:miter lim="800000"/>
            <a:headEnd/>
            <a:tailEnd/>
          </a:ln>
        </p:spPr>
        <p:txBody>
          <a:bodyPr/>
          <a:lstStyle/>
          <a:p>
            <a:pPr>
              <a:spcBef>
                <a:spcPct val="40000"/>
              </a:spcBef>
              <a:buClr>
                <a:schemeClr val="accent5">
                  <a:lumMod val="50000"/>
                </a:schemeClr>
              </a:buClr>
            </a:pPr>
            <a:r>
              <a:rPr lang="en-US" sz="2800" dirty="0">
                <a:solidFill>
                  <a:srgbClr val="0070C0"/>
                </a:solidFill>
              </a:rPr>
              <a:t>The process for preparing BMAPs is found in:</a:t>
            </a:r>
          </a:p>
          <a:p>
            <a:pPr marL="742950" lvl="1" indent="-285750">
              <a:spcBef>
                <a:spcPct val="20000"/>
              </a:spcBef>
              <a:buClr>
                <a:schemeClr val="accent5">
                  <a:lumMod val="50000"/>
                </a:schemeClr>
              </a:buClr>
              <a:buFontTx/>
              <a:buChar char="•"/>
            </a:pPr>
            <a:r>
              <a:rPr lang="en-US" sz="2400" dirty="0"/>
              <a:t>Section 403.067, Florida Statutes (F.S.), known as the “Florida Watershed Restoration Act”</a:t>
            </a:r>
            <a:r>
              <a:rPr lang="en-US" sz="3000" dirty="0"/>
              <a:t> </a:t>
            </a:r>
          </a:p>
          <a:p>
            <a:pPr marL="742950" lvl="1" indent="-285750">
              <a:spcBef>
                <a:spcPct val="20000"/>
              </a:spcBef>
              <a:buClr>
                <a:schemeClr val="accent5">
                  <a:lumMod val="50000"/>
                </a:schemeClr>
              </a:buClr>
              <a:buFontTx/>
              <a:buChar char="•"/>
            </a:pPr>
            <a:r>
              <a:rPr lang="en-US" sz="2400" dirty="0"/>
              <a:t>The 2016 Florida Springs and Aquifer Protection Act  lists requirements for BMAPs for OFS</a:t>
            </a:r>
          </a:p>
          <a:p>
            <a:pPr marL="742950" lvl="1" indent="-285750">
              <a:spcBef>
                <a:spcPct val="20000"/>
              </a:spcBef>
              <a:buClr>
                <a:schemeClr val="accent5">
                  <a:lumMod val="50000"/>
                </a:schemeClr>
              </a:buClr>
              <a:buFontTx/>
              <a:buChar char="•"/>
            </a:pPr>
            <a:r>
              <a:rPr lang="en-US" sz="2400" dirty="0"/>
              <a:t>Requirement is to achieve TMDL in 20 years</a:t>
            </a:r>
          </a:p>
          <a:p>
            <a:pPr marL="1200150" lvl="2" indent="-285750">
              <a:spcBef>
                <a:spcPct val="20000"/>
              </a:spcBef>
              <a:buClr>
                <a:schemeClr val="accent5">
                  <a:lumMod val="50000"/>
                </a:schemeClr>
              </a:buClr>
              <a:buFontTx/>
              <a:buChar char="•"/>
            </a:pPr>
            <a:r>
              <a:rPr lang="en-US" sz="2400" dirty="0"/>
              <a:t>Plan is to achieve:</a:t>
            </a:r>
          </a:p>
          <a:p>
            <a:pPr marL="1657350" lvl="3" indent="-285750">
              <a:spcBef>
                <a:spcPct val="20000"/>
              </a:spcBef>
              <a:buClr>
                <a:schemeClr val="accent5">
                  <a:lumMod val="50000"/>
                </a:schemeClr>
              </a:buClr>
              <a:buFontTx/>
              <a:buChar char="•"/>
            </a:pPr>
            <a:r>
              <a:rPr lang="en-US" sz="2400" dirty="0"/>
              <a:t>30 % reduction in 5 years</a:t>
            </a:r>
          </a:p>
          <a:p>
            <a:pPr marL="1657350" lvl="3" indent="-285750">
              <a:spcBef>
                <a:spcPct val="20000"/>
              </a:spcBef>
              <a:buClr>
                <a:schemeClr val="accent5">
                  <a:lumMod val="50000"/>
                </a:schemeClr>
              </a:buClr>
              <a:buFontTx/>
              <a:buChar char="•"/>
            </a:pPr>
            <a:r>
              <a:rPr lang="en-US" sz="2400" dirty="0"/>
              <a:t>80 % in 10 years</a:t>
            </a:r>
          </a:p>
          <a:p>
            <a:pPr marL="1657350" lvl="3" indent="-285750">
              <a:spcBef>
                <a:spcPct val="20000"/>
              </a:spcBef>
              <a:buClr>
                <a:schemeClr val="accent5">
                  <a:lumMod val="50000"/>
                </a:schemeClr>
              </a:buClr>
              <a:buFontTx/>
              <a:buChar char="•"/>
            </a:pPr>
            <a:r>
              <a:rPr lang="en-US" sz="2400" dirty="0"/>
              <a:t>100 % in 15 years</a:t>
            </a:r>
          </a:p>
          <a:p>
            <a:pPr marL="342900" indent="-342900">
              <a:spcBef>
                <a:spcPct val="20000"/>
              </a:spcBef>
              <a:buClr>
                <a:schemeClr val="hlink"/>
              </a:buClr>
              <a:buSzPct val="70000"/>
              <a:buFont typeface="Wingdings" pitchFamily="2" charset="2"/>
              <a:buNone/>
            </a:pPr>
            <a:endParaRPr lang="en-US" sz="2800" dirty="0">
              <a:latin typeface="Comic Sans MS" pitchFamily="66" charset="0"/>
            </a:endParaRPr>
          </a:p>
        </p:txBody>
      </p:sp>
      <p:pic>
        <p:nvPicPr>
          <p:cNvPr id="2" name="Picture 1">
            <a:extLst>
              <a:ext uri="{FF2B5EF4-FFF2-40B4-BE49-F238E27FC236}">
                <a16:creationId xmlns:a16="http://schemas.microsoft.com/office/drawing/2014/main" id="{060AD234-25CC-4B3E-AB7B-7479ED24B8DD}"/>
              </a:ext>
            </a:extLst>
          </p:cNvPr>
          <p:cNvPicPr>
            <a:picLocks noChangeAspect="1"/>
          </p:cNvPicPr>
          <p:nvPr/>
        </p:nvPicPr>
        <p:blipFill>
          <a:blip r:embed="rId2"/>
          <a:stretch>
            <a:fillRect/>
          </a:stretch>
        </p:blipFill>
        <p:spPr>
          <a:xfrm>
            <a:off x="5342021" y="3998719"/>
            <a:ext cx="3801979" cy="2837710"/>
          </a:xfrm>
          <a:prstGeom prst="rect">
            <a:avLst/>
          </a:prstGeom>
        </p:spPr>
      </p:pic>
    </p:spTree>
    <p:extLst>
      <p:ext uri="{BB962C8B-B14F-4D97-AF65-F5344CB8AC3E}">
        <p14:creationId xmlns:p14="http://schemas.microsoft.com/office/powerpoint/2010/main" val="153514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76655" y="160479"/>
            <a:ext cx="7429500" cy="646331"/>
          </a:xfrm>
          <a:prstGeom prst="rect">
            <a:avLst/>
          </a:prstGeom>
          <a:noFill/>
        </p:spPr>
        <p:txBody>
          <a:bodyPr wrap="square" rtlCol="0">
            <a:spAutoFit/>
          </a:bodyPr>
          <a:lstStyle/>
          <a:p>
            <a:pPr algn="ctr">
              <a:spcBef>
                <a:spcPct val="50000"/>
              </a:spcBef>
            </a:pPr>
            <a:r>
              <a:rPr lang="en-US" sz="3600" b="1" dirty="0">
                <a:solidFill>
                  <a:schemeClr val="bg1"/>
                </a:solidFill>
                <a:latin typeface="Arial" panose="020B0604020202020204" pitchFamily="34" charset="0"/>
              </a:rPr>
              <a:t>Regional BMAPs</a:t>
            </a:r>
          </a:p>
        </p:txBody>
      </p:sp>
      <p:pic>
        <p:nvPicPr>
          <p:cNvPr id="8" name="Picture 7">
            <a:extLst>
              <a:ext uri="{FF2B5EF4-FFF2-40B4-BE49-F238E27FC236}">
                <a16:creationId xmlns:a16="http://schemas.microsoft.com/office/drawing/2014/main" id="{DCD5700D-56EC-4FAA-877F-9C3B6DC0D1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341" y="902435"/>
            <a:ext cx="7707202" cy="5955565"/>
          </a:xfrm>
          <a:prstGeom prst="rect">
            <a:avLst/>
          </a:prstGeom>
        </p:spPr>
      </p:pic>
    </p:spTree>
    <p:extLst>
      <p:ext uri="{BB962C8B-B14F-4D97-AF65-F5344CB8AC3E}">
        <p14:creationId xmlns:p14="http://schemas.microsoft.com/office/powerpoint/2010/main" val="4136274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95400" y="228600"/>
            <a:ext cx="7429500" cy="646331"/>
          </a:xfrm>
          <a:prstGeom prst="rect">
            <a:avLst/>
          </a:prstGeom>
          <a:noFill/>
        </p:spPr>
        <p:txBody>
          <a:bodyPr wrap="square" rtlCol="0">
            <a:spAutoFit/>
          </a:bodyPr>
          <a:lstStyle/>
          <a:p>
            <a:pPr algn="ctr">
              <a:spcBef>
                <a:spcPct val="50000"/>
              </a:spcBef>
            </a:pPr>
            <a:r>
              <a:rPr lang="en-US" sz="3600" b="1" dirty="0" err="1">
                <a:solidFill>
                  <a:schemeClr val="bg1"/>
                </a:solidFill>
                <a:latin typeface="Arial" panose="020B0604020202020204" pitchFamily="34" charset="0"/>
              </a:rPr>
              <a:t>Wacissa</a:t>
            </a:r>
            <a:r>
              <a:rPr lang="en-US" sz="3600" b="1" dirty="0">
                <a:solidFill>
                  <a:schemeClr val="bg1"/>
                </a:solidFill>
                <a:latin typeface="Arial" panose="020B0604020202020204" pitchFamily="34" charset="0"/>
              </a:rPr>
              <a:t> BMAP Area</a:t>
            </a:r>
          </a:p>
        </p:txBody>
      </p:sp>
      <p:sp>
        <p:nvSpPr>
          <p:cNvPr id="3" name="Rectangle 2"/>
          <p:cNvSpPr/>
          <p:nvPr/>
        </p:nvSpPr>
        <p:spPr>
          <a:xfrm>
            <a:off x="76200" y="1752600"/>
            <a:ext cx="2667000" cy="3139321"/>
          </a:xfrm>
          <a:prstGeom prst="rect">
            <a:avLst/>
          </a:prstGeom>
        </p:spPr>
        <p:txBody>
          <a:bodyPr wrap="square">
            <a:spAutoFit/>
          </a:bodyPr>
          <a:lstStyle/>
          <a:p>
            <a:endParaRPr lang="en-US" dirty="0">
              <a:latin typeface="Arial" pitchFamily="34" charset="0"/>
              <a:cs typeface="Arial" pitchFamily="34" charset="0"/>
            </a:endParaRPr>
          </a:p>
          <a:p>
            <a:r>
              <a:rPr lang="en-US" dirty="0">
                <a:latin typeface="Arial" pitchFamily="34" charset="0"/>
                <a:cs typeface="Arial" pitchFamily="34" charset="0"/>
              </a:rPr>
              <a:t>Land Uses:</a:t>
            </a:r>
          </a:p>
          <a:p>
            <a:pPr marL="285750" indent="-285750">
              <a:buFont typeface="Wingdings" panose="05000000000000000000" pitchFamily="2" charset="2"/>
              <a:buChar char="Ø"/>
            </a:pPr>
            <a:r>
              <a:rPr lang="en-US" dirty="0">
                <a:latin typeface="Arial" pitchFamily="34" charset="0"/>
                <a:cs typeface="Arial" pitchFamily="34" charset="0"/>
              </a:rPr>
              <a:t>Upland Forest (43%)</a:t>
            </a:r>
          </a:p>
          <a:p>
            <a:pPr marL="285750" indent="-285750">
              <a:buFont typeface="Wingdings" panose="05000000000000000000" pitchFamily="2" charset="2"/>
              <a:buChar char="Ø"/>
            </a:pPr>
            <a:r>
              <a:rPr lang="en-US" dirty="0">
                <a:latin typeface="Arial" pitchFamily="34" charset="0"/>
                <a:cs typeface="Arial" pitchFamily="34" charset="0"/>
              </a:rPr>
              <a:t>Agricultural (16%)</a:t>
            </a:r>
          </a:p>
          <a:p>
            <a:pPr marL="285750" indent="-285750">
              <a:buFont typeface="Wingdings" panose="05000000000000000000" pitchFamily="2" charset="2"/>
              <a:buChar char="Ø"/>
            </a:pPr>
            <a:r>
              <a:rPr lang="en-US" dirty="0">
                <a:latin typeface="Arial" pitchFamily="34" charset="0"/>
                <a:cs typeface="Arial" pitchFamily="34" charset="0"/>
              </a:rPr>
              <a:t>Wetland/Water (37%)</a:t>
            </a:r>
          </a:p>
          <a:p>
            <a:pPr marL="285750" indent="-285750">
              <a:buFont typeface="Wingdings" panose="05000000000000000000" pitchFamily="2" charset="2"/>
              <a:buChar char="Ø"/>
            </a:pPr>
            <a:r>
              <a:rPr lang="en-US" dirty="0">
                <a:latin typeface="Arial" pitchFamily="34" charset="0"/>
                <a:cs typeface="Arial" pitchFamily="34" charset="0"/>
              </a:rPr>
              <a:t>Urban/Built-Up (3%)</a:t>
            </a:r>
          </a:p>
          <a:p>
            <a:pPr marL="285750" indent="-285750">
              <a:buFont typeface="Wingdings" panose="05000000000000000000" pitchFamily="2" charset="2"/>
              <a:buChar char="Ø"/>
            </a:pPr>
            <a:r>
              <a:rPr lang="en-US" dirty="0">
                <a:latin typeface="Arial" pitchFamily="34" charset="0"/>
                <a:cs typeface="Arial" pitchFamily="34" charset="0"/>
              </a:rPr>
              <a:t>Other (1%)</a:t>
            </a:r>
          </a:p>
          <a:p>
            <a:endParaRPr lang="en-US" dirty="0">
              <a:latin typeface="Arial" pitchFamily="34" charset="0"/>
              <a:cs typeface="Arial" pitchFamily="34" charset="0"/>
            </a:endParaRPr>
          </a:p>
          <a:p>
            <a:r>
              <a:rPr lang="en-US" dirty="0">
                <a:latin typeface="Arial" pitchFamily="34" charset="0"/>
                <a:cs typeface="Arial" pitchFamily="34" charset="0"/>
              </a:rPr>
              <a:t>Both agricultural and urban BMPs are being implemented.</a:t>
            </a:r>
          </a:p>
        </p:txBody>
      </p:sp>
      <p:pic>
        <p:nvPicPr>
          <p:cNvPr id="5" name="Picture 4">
            <a:extLst>
              <a:ext uri="{FF2B5EF4-FFF2-40B4-BE49-F238E27FC236}">
                <a16:creationId xmlns:a16="http://schemas.microsoft.com/office/drawing/2014/main" id="{08AA4BB1-E1D9-406D-8B3A-7B6CB31F20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1106904"/>
            <a:ext cx="6400800" cy="5342022"/>
          </a:xfrm>
          <a:prstGeom prst="rect">
            <a:avLst/>
          </a:prstGeom>
        </p:spPr>
      </p:pic>
    </p:spTree>
    <p:extLst>
      <p:ext uri="{BB962C8B-B14F-4D97-AF65-F5344CB8AC3E}">
        <p14:creationId xmlns:p14="http://schemas.microsoft.com/office/powerpoint/2010/main" val="785129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2016-1 Requirements </a:t>
            </a:r>
          </a:p>
        </p:txBody>
      </p:sp>
      <p:sp>
        <p:nvSpPr>
          <p:cNvPr id="12" name="Rectangle 11"/>
          <p:cNvSpPr/>
          <p:nvPr/>
        </p:nvSpPr>
        <p:spPr>
          <a:xfrm>
            <a:off x="124691" y="1163783"/>
            <a:ext cx="8939299" cy="4154984"/>
          </a:xfrm>
          <a:prstGeom prst="rect">
            <a:avLst/>
          </a:prstGeom>
        </p:spPr>
        <p:txBody>
          <a:bodyPr wrap="square">
            <a:noAutofit/>
          </a:bodyPr>
          <a:lstStyle/>
          <a:p>
            <a:pPr lvl="1" algn="ctr"/>
            <a:r>
              <a:rPr lang="en-US" sz="2800" spc="-5" dirty="0">
                <a:solidFill>
                  <a:srgbClr val="0070C0"/>
                </a:solidFill>
                <a:cs typeface="Arial"/>
              </a:rPr>
              <a:t>INCLUDE:</a:t>
            </a:r>
          </a:p>
          <a:p>
            <a:pPr marL="742950" lvl="1" indent="-285750">
              <a:buFont typeface="Arial" panose="020B0604020202020204" pitchFamily="34" charset="0"/>
              <a:buChar char="•"/>
            </a:pPr>
            <a:r>
              <a:rPr lang="en-US" sz="2800" spc="-5" dirty="0">
                <a:solidFill>
                  <a:srgbClr val="0070C0"/>
                </a:solidFill>
                <a:cs typeface="Arial"/>
              </a:rPr>
              <a:t>Priority Focus Area (PFA) delineation</a:t>
            </a:r>
          </a:p>
          <a:p>
            <a:pPr lvl="2"/>
            <a:r>
              <a:rPr lang="en-US" sz="2800" spc="-5" dirty="0">
                <a:cs typeface="Arial"/>
              </a:rPr>
              <a:t>Area(s) of basin where Floridan Aquifer is generally most vulnerable</a:t>
            </a:r>
          </a:p>
          <a:p>
            <a:pPr lvl="2"/>
            <a:endParaRPr lang="en-US" sz="2800" spc="-5" dirty="0">
              <a:cs typeface="Arial"/>
            </a:endParaRPr>
          </a:p>
          <a:p>
            <a:pPr marL="742950" lvl="1" indent="-285750">
              <a:buFont typeface="Arial" panose="020B0604020202020204" pitchFamily="34" charset="0"/>
              <a:buChar char="•"/>
            </a:pPr>
            <a:r>
              <a:rPr lang="en-US" sz="2800" dirty="0">
                <a:solidFill>
                  <a:srgbClr val="0070C0"/>
                </a:solidFill>
              </a:rPr>
              <a:t>Identification of point source or category of nonpoint sources with the estimated allocation of the load for each.</a:t>
            </a:r>
          </a:p>
          <a:p>
            <a:pPr marL="1200150" lvl="2" indent="-285750">
              <a:buFont typeface="Arial" panose="020B0604020202020204" pitchFamily="34" charset="0"/>
              <a:buChar char="•"/>
            </a:pPr>
            <a:r>
              <a:rPr lang="en-US" sz="2800" dirty="0">
                <a:solidFill>
                  <a:srgbClr val="0070C0"/>
                </a:solidFill>
                <a:cs typeface="Arial" panose="020B0604020202020204" pitchFamily="34" charset="0"/>
              </a:rPr>
              <a:t>Nitrogen Source Inventory Loading Tool (NSILT)</a:t>
            </a:r>
            <a:endParaRPr lang="en-US" sz="2000" dirty="0">
              <a:cs typeface="Arial" panose="020B0604020202020204" pitchFamily="34" charset="0"/>
            </a:endParaRPr>
          </a:p>
        </p:txBody>
      </p:sp>
    </p:spTree>
    <p:extLst>
      <p:ext uri="{BB962C8B-B14F-4D97-AF65-F5344CB8AC3E}">
        <p14:creationId xmlns:p14="http://schemas.microsoft.com/office/powerpoint/2010/main" val="277300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13811" y="147461"/>
            <a:ext cx="5931568" cy="747132"/>
          </a:xfrm>
        </p:spPr>
        <p:txBody>
          <a:bodyPr>
            <a:normAutofit fontScale="90000"/>
          </a:bodyPr>
          <a:lstStyle/>
          <a:p>
            <a:pPr algn="l"/>
            <a:r>
              <a:rPr lang="en-US" dirty="0"/>
              <a:t>PFA/NSILT Requirement</a:t>
            </a:r>
          </a:p>
        </p:txBody>
      </p:sp>
      <p:sp>
        <p:nvSpPr>
          <p:cNvPr id="7" name="TextBox 6">
            <a:extLst>
              <a:ext uri="{FF2B5EF4-FFF2-40B4-BE49-F238E27FC236}">
                <a16:creationId xmlns:a16="http://schemas.microsoft.com/office/drawing/2014/main" id="{43364006-4AA7-4110-9937-91D9D328CE45}"/>
              </a:ext>
            </a:extLst>
          </p:cNvPr>
          <p:cNvSpPr txBox="1"/>
          <p:nvPr/>
        </p:nvSpPr>
        <p:spPr>
          <a:xfrm>
            <a:off x="167267" y="1191126"/>
            <a:ext cx="3795131" cy="4370427"/>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rgbClr val="0070C0"/>
                </a:solidFill>
              </a:rPr>
              <a:t>Priority Focus Area (PFA) –</a:t>
            </a:r>
            <a:r>
              <a:rPr lang="en-US" sz="2000" dirty="0">
                <a:solidFill>
                  <a:srgbClr val="0070C0"/>
                </a:solidFill>
              </a:rPr>
              <a:t> </a:t>
            </a:r>
            <a:r>
              <a:rPr lang="en-US" sz="2000" dirty="0"/>
              <a:t>developed for OFS(s) and used to focus restoration efforts</a:t>
            </a:r>
          </a:p>
          <a:p>
            <a:endParaRPr lang="en-US" sz="2000" dirty="0"/>
          </a:p>
          <a:p>
            <a:pPr marL="342900" indent="-342900">
              <a:buFont typeface="Arial" panose="020B0604020202020204" pitchFamily="34" charset="0"/>
              <a:buChar char="•"/>
            </a:pPr>
            <a:r>
              <a:rPr lang="en-US" sz="2000" b="1" dirty="0">
                <a:solidFill>
                  <a:srgbClr val="0070C0"/>
                </a:solidFill>
              </a:rPr>
              <a:t>Nitrogen Source Inventory Loading Tool (NSILT) –</a:t>
            </a:r>
            <a:r>
              <a:rPr lang="en-US" sz="2000" b="1" dirty="0"/>
              <a:t> </a:t>
            </a:r>
            <a:r>
              <a:rPr lang="en-US" sz="2000" dirty="0"/>
              <a:t>developed for OFS springsheds to estimate sources of nitrogen to groundwater </a:t>
            </a:r>
          </a:p>
          <a:p>
            <a:pPr marL="342900" indent="-342900">
              <a:buFont typeface="Arial" panose="020B0604020202020204" pitchFamily="34" charset="0"/>
              <a:buChar char="•"/>
            </a:pPr>
            <a:endParaRPr lang="en-US" sz="2000" dirty="0"/>
          </a:p>
          <a:p>
            <a:pPr marL="338138" lvl="1"/>
            <a:r>
              <a:rPr lang="en-US" sz="2000" dirty="0"/>
              <a:t>Used to determine if &gt;20% load is from OSTDS</a:t>
            </a:r>
          </a:p>
          <a:p>
            <a:pPr marL="338138" lvl="1"/>
            <a:endParaRPr lang="en-US" dirty="0"/>
          </a:p>
          <a:p>
            <a:endParaRPr lang="en-US" sz="2000" dirty="0"/>
          </a:p>
        </p:txBody>
      </p:sp>
      <p:pic>
        <p:nvPicPr>
          <p:cNvPr id="3" name="Picture 2">
            <a:extLst>
              <a:ext uri="{FF2B5EF4-FFF2-40B4-BE49-F238E27FC236}">
                <a16:creationId xmlns:a16="http://schemas.microsoft.com/office/drawing/2014/main" id="{B57615F9-B796-4B1B-8CC9-9FCF7274DD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398" y="1191126"/>
            <a:ext cx="5181601" cy="5221705"/>
          </a:xfrm>
          <a:prstGeom prst="rect">
            <a:avLst/>
          </a:prstGeom>
        </p:spPr>
      </p:pic>
    </p:spTree>
    <p:extLst>
      <p:ext uri="{BB962C8B-B14F-4D97-AF65-F5344CB8AC3E}">
        <p14:creationId xmlns:p14="http://schemas.microsoft.com/office/powerpoint/2010/main" val="23451404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12671</TotalTime>
  <Words>2194</Words>
  <Application>Microsoft Office PowerPoint</Application>
  <PresentationFormat>On-screen Show (4:3)</PresentationFormat>
  <Paragraphs>304</Paragraphs>
  <Slides>31</Slides>
  <Notes>20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Calibri</vt:lpstr>
      <vt:lpstr>Comic Sans MS</vt:lpstr>
      <vt:lpstr>NewCenturySchlbkLTStd-Roman</vt:lpstr>
      <vt:lpstr>Times New Roman</vt:lpstr>
      <vt:lpstr>Wingdings</vt:lpstr>
      <vt:lpstr>Office Theme</vt:lpstr>
      <vt:lpstr>Custom Design</vt:lpstr>
      <vt:lpstr>Wacissa Springs Basin Management Action Plan (BMAP)</vt:lpstr>
      <vt:lpstr>Water Quality Framework</vt:lpstr>
      <vt:lpstr>PowerPoint Presentation</vt:lpstr>
      <vt:lpstr>Wacissa River &amp; Springs   Basin Total Maximum Daily Loads (TMDLs)</vt:lpstr>
      <vt:lpstr>Regulatory Framework</vt:lpstr>
      <vt:lpstr>PowerPoint Presentation</vt:lpstr>
      <vt:lpstr>PowerPoint Presentation</vt:lpstr>
      <vt:lpstr>2016-1 Requirements </vt:lpstr>
      <vt:lpstr>PFA/NSILT Requirement</vt:lpstr>
      <vt:lpstr>NSILT</vt:lpstr>
      <vt:lpstr>Springshed and BMAP Boundaries</vt:lpstr>
      <vt:lpstr>PowerPoint Presentation</vt:lpstr>
      <vt:lpstr>PowerPoint Presentation</vt:lpstr>
      <vt:lpstr>PowerPoint Presentation</vt:lpstr>
      <vt:lpstr>PowerPoint Presentation</vt:lpstr>
      <vt:lpstr>PowerPoint Presentation</vt:lpstr>
      <vt:lpstr>PowerPoint Presentation</vt:lpstr>
      <vt:lpstr>PFA Delineation </vt:lpstr>
      <vt:lpstr>PFA Requirements </vt:lpstr>
      <vt:lpstr>PFA Delineation </vt:lpstr>
      <vt:lpstr>PFA – Boundary </vt:lpstr>
      <vt:lpstr>PFA – Boundary </vt:lpstr>
      <vt:lpstr>PowerPoint Presentation</vt:lpstr>
      <vt:lpstr>Wacissa BMAP Nitrogen Reductions</vt:lpstr>
      <vt:lpstr>PowerPoint Presentation</vt:lpstr>
      <vt:lpstr>Wacissa BMAP Nitrogen Reductions</vt:lpstr>
      <vt:lpstr>Additional Potential Reductions</vt:lpstr>
      <vt:lpstr>Additional Potential Reductions</vt:lpstr>
      <vt:lpstr>Monitoring </vt:lpstr>
      <vt:lpstr>Statewide TMDL, BMAP, Minimum Flows and Levels (MFLs) Annual Report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Suwannee River BMAP Presentation November 2017</dc:title>
  <dc:creator>Terry Hansen</dc:creator>
  <cp:keywords>Suwannee River BMAP</cp:keywords>
  <cp:lastModifiedBy>Hansen, Terry</cp:lastModifiedBy>
  <cp:revision>573</cp:revision>
  <cp:lastPrinted>2017-04-11T17:53:20Z</cp:lastPrinted>
  <dcterms:created xsi:type="dcterms:W3CDTF">2015-05-19T17:22:51Z</dcterms:created>
  <dcterms:modified xsi:type="dcterms:W3CDTF">2018-05-31T16:17:21Z</dcterms:modified>
</cp:coreProperties>
</file>