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png&amp;ehk=xisd21GAoX" ContentType="image/pn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6"/>
  </p:notesMasterIdLst>
  <p:handoutMasterIdLst>
    <p:handoutMasterId r:id="rId57"/>
  </p:handoutMasterIdLst>
  <p:sldIdLst>
    <p:sldId id="262" r:id="rId3"/>
    <p:sldId id="409" r:id="rId4"/>
    <p:sldId id="499" r:id="rId5"/>
    <p:sldId id="473" r:id="rId6"/>
    <p:sldId id="500" r:id="rId7"/>
    <p:sldId id="497" r:id="rId8"/>
    <p:sldId id="411" r:id="rId9"/>
    <p:sldId id="498" r:id="rId10"/>
    <p:sldId id="496" r:id="rId11"/>
    <p:sldId id="501" r:id="rId12"/>
    <p:sldId id="478" r:id="rId13"/>
    <p:sldId id="502" r:id="rId14"/>
    <p:sldId id="503" r:id="rId15"/>
    <p:sldId id="504" r:id="rId16"/>
    <p:sldId id="505" r:id="rId17"/>
    <p:sldId id="506" r:id="rId18"/>
    <p:sldId id="507" r:id="rId19"/>
    <p:sldId id="508" r:id="rId20"/>
    <p:sldId id="509" r:id="rId21"/>
    <p:sldId id="525" r:id="rId22"/>
    <p:sldId id="510" r:id="rId23"/>
    <p:sldId id="511" r:id="rId24"/>
    <p:sldId id="512" r:id="rId25"/>
    <p:sldId id="513" r:id="rId26"/>
    <p:sldId id="514" r:id="rId27"/>
    <p:sldId id="515" r:id="rId28"/>
    <p:sldId id="516" r:id="rId29"/>
    <p:sldId id="517" r:id="rId30"/>
    <p:sldId id="518" r:id="rId31"/>
    <p:sldId id="519" r:id="rId32"/>
    <p:sldId id="520" r:id="rId33"/>
    <p:sldId id="521" r:id="rId34"/>
    <p:sldId id="522" r:id="rId35"/>
    <p:sldId id="523" r:id="rId36"/>
    <p:sldId id="524" r:id="rId37"/>
    <p:sldId id="479" r:id="rId38"/>
    <p:sldId id="483" r:id="rId39"/>
    <p:sldId id="426" r:id="rId40"/>
    <p:sldId id="494" r:id="rId41"/>
    <p:sldId id="480" r:id="rId42"/>
    <p:sldId id="490" r:id="rId43"/>
    <p:sldId id="491" r:id="rId44"/>
    <p:sldId id="492" r:id="rId45"/>
    <p:sldId id="493" r:id="rId46"/>
    <p:sldId id="488" r:id="rId47"/>
    <p:sldId id="528" r:id="rId48"/>
    <p:sldId id="468" r:id="rId49"/>
    <p:sldId id="429" r:id="rId50"/>
    <p:sldId id="471" r:id="rId51"/>
    <p:sldId id="527" r:id="rId52"/>
    <p:sldId id="440" r:id="rId53"/>
    <p:sldId id="484" r:id="rId54"/>
    <p:sldId id="469" r:id="rId55"/>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7" clrIdx="0">
    <p:extLst>
      <p:ext uri="{19B8F6BF-5375-455C-9EA6-DF929625EA0E}">
        <p15:presenceInfo xmlns:p15="http://schemas.microsoft.com/office/powerpoint/2012/main" userId="ac951f7c47db59bb" providerId="Windows Live"/>
      </p:ext>
    </p:extLst>
  </p:cmAuthor>
  <p:cmAuthor id="2" name="Hansen, Terry" initials="HT" lastIdx="1" clrIdx="1">
    <p:extLst>
      <p:ext uri="{19B8F6BF-5375-455C-9EA6-DF929625EA0E}">
        <p15:presenceInfo xmlns:p15="http://schemas.microsoft.com/office/powerpoint/2012/main" userId="S-1-5-21-1004336348-1214440339-1801674531-49631" providerId="AD"/>
      </p:ext>
    </p:extLst>
  </p:cmAuthor>
  <p:cmAuthor id="3" name="Lyon, Celeste" initials="LC" lastIdx="1" clrIdx="2">
    <p:extLst>
      <p:ext uri="{19B8F6BF-5375-455C-9EA6-DF929625EA0E}">
        <p15:presenceInfo xmlns:p15="http://schemas.microsoft.com/office/powerpoint/2012/main" userId="S-1-5-21-1004336348-1214440339-1801674531-1123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96" autoAdjust="0"/>
    <p:restoredTop sz="95427" autoAdjust="0"/>
  </p:normalViewPr>
  <p:slideViewPr>
    <p:cSldViewPr snapToGrid="0">
      <p:cViewPr varScale="1">
        <p:scale>
          <a:sx n="100" d="100"/>
          <a:sy n="100" d="100"/>
        </p:scale>
        <p:origin x="1476" y="90"/>
      </p:cViewPr>
      <p:guideLst>
        <p:guide orient="horz" pos="2160"/>
        <p:guide pos="2880"/>
      </p:guideLst>
    </p:cSldViewPr>
  </p:slideViewPr>
  <p:notesTextViewPr>
    <p:cViewPr>
      <p:scale>
        <a:sx n="3" d="2"/>
        <a:sy n="3" d="2"/>
      </p:scale>
      <p:origin x="0" y="0"/>
    </p:cViewPr>
  </p:notesTextViewPr>
  <p:sorterViewPr>
    <p:cViewPr varScale="1">
      <p:scale>
        <a:sx n="1" d="1"/>
        <a:sy n="1" d="1"/>
      </p:scale>
      <p:origin x="0" y="-69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424455914302579"/>
          <c:y val="5.3347107080418447E-2"/>
          <c:w val="0.49888909819286942"/>
          <c:h val="0.79949799481693329"/>
        </c:manualLayout>
      </c:layout>
      <c:pieChart>
        <c:varyColors val="1"/>
        <c:dLbls>
          <c:dLblPos val="outEnd"/>
          <c:showLegendKey val="0"/>
          <c:showVal val="0"/>
          <c:showCatName val="0"/>
          <c:showSerName val="0"/>
          <c:showPercent val="1"/>
          <c:showBubbleSize val="0"/>
          <c:showLeaderLines val="0"/>
        </c:dLbls>
        <c:firstSliceAng val="93"/>
      </c:pieChart>
      <c:spPr>
        <a:noFill/>
        <a:ln>
          <a:noFill/>
        </a:ln>
        <a:effectLst/>
      </c:spPr>
    </c:plotArea>
    <c:plotVisOnly val="1"/>
    <c:dispBlanksAs val="zero"/>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3" dt="2018-05-11T10:34:01.720" idx="1">
    <p:pos x="10" y="10"/>
    <p:text>Maybe we do not need to show this slide?</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solidFill>
          <a:schemeClr val="accent4">
            <a:lumMod val="75000"/>
          </a:schemeClr>
        </a:solidFill>
        <a:ln>
          <a:solidFill>
            <a:schemeClr val="tx1"/>
          </a:solidFill>
        </a:ln>
        <a:sp3d/>
      </dgm:spPr>
      <dgm:t>
        <a:bodyPr>
          <a:flatTx/>
        </a:bodyPr>
        <a:lstStyle/>
        <a:p>
          <a:r>
            <a:rPr lang="en-US" sz="1200" b="1" dirty="0">
              <a:solidFill>
                <a:schemeClr val="bg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olidFill>
          <a:schemeClr val="accent6">
            <a:lumMod val="75000"/>
          </a:schemeClr>
        </a:solidFill>
        <a:sp3d/>
      </dgm:spPr>
      <dgm:t>
        <a:bodyPr>
          <a:flatTx/>
        </a:bodyPr>
        <a:lstStyle/>
        <a:p>
          <a:r>
            <a:rPr lang="en-US" sz="1200" b="1" dirty="0">
              <a:solidFill>
                <a:schemeClr val="bg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olidFill>
          <a:schemeClr val="accent6">
            <a:lumMod val="50000"/>
          </a:schemeClr>
        </a:solidFill>
        <a:sp3d/>
      </dgm:spPr>
      <dgm:t>
        <a:bodyPr>
          <a:flatTx/>
        </a:bodyPr>
        <a:lstStyle/>
        <a:p>
          <a:r>
            <a:rPr lang="en-US" sz="1200" b="1" dirty="0">
              <a:solidFill>
                <a:schemeClr val="bg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olidFill>
          <a:schemeClr val="accent1">
            <a:lumMod val="75000"/>
          </a:schemeClr>
        </a:solidFill>
        <a:sp3d/>
      </dgm:spPr>
      <dgm:t>
        <a:bodyPr>
          <a:flatTx/>
        </a:bodyPr>
        <a:lstStyle/>
        <a:p>
          <a:r>
            <a:rPr lang="en-US" sz="1200" b="1" dirty="0">
              <a:solidFill>
                <a:schemeClr val="bg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olidFill>
          <a:schemeClr val="accent5">
            <a:lumMod val="50000"/>
          </a:schemeClr>
        </a:solidFill>
        <a:sp3d/>
      </dgm:spPr>
      <dgm:t>
        <a:bodyPr>
          <a:flatTx/>
        </a:bodyPr>
        <a:lstStyle/>
        <a:p>
          <a:r>
            <a:rPr lang="en-US" sz="1200" b="1" dirty="0">
              <a:solidFill>
                <a:schemeClr val="bg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bg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olidFill>
          <a:schemeClr val="accent5">
            <a:lumMod val="75000"/>
          </a:schemeClr>
        </a:solidFill>
        <a:sp3d/>
      </dgm:spPr>
      <dgm:t>
        <a:bodyPr>
          <a:flatTx/>
        </a:bodyPr>
        <a:lstStyle/>
        <a:p>
          <a:r>
            <a:rPr lang="en-US" sz="1200" b="1" dirty="0">
              <a:solidFill>
                <a:schemeClr val="bg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custLinFactNeighborY="-726"/>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1DFE1006-8901-4A71-8419-7B68492946A3}" type="presOf" srcId="{26EE05B7-338D-42CE-9777-3023CEF9AA34}" destId="{59D796C3-4515-43AA-818B-2FD7A04BC838}" srcOrd="0" destOrd="0" presId="urn:microsoft.com/office/officeart/2005/8/layout/cycle8"/>
    <dgm:cxn modelId="{E2400507-8A76-4DE3-BC1D-C39FC2CF76F8}" type="presOf" srcId="{583CD177-E15D-4137-B1C7-49368921CC7B}" destId="{2C72AD2F-539A-46D2-BBD5-8F8C2228E90D}" srcOrd="1" destOrd="0" presId="urn:microsoft.com/office/officeart/2005/8/layout/cycle8"/>
    <dgm:cxn modelId="{D4BAFB08-F82E-475D-BF1C-BF42F0D186CC}" srcId="{40CB2FCF-C5B9-48EC-A0FA-D14E5A372F71}" destId="{F4656D51-4F40-4AD1-BEF6-145FBC12EA90}" srcOrd="6" destOrd="0" parTransId="{405CC6F0-287E-4175-B73B-05FA851B1CF1}" sibTransId="{2C5D74D1-FA48-4599-B0FF-8EA9633F6521}"/>
    <dgm:cxn modelId="{72434317-33FF-4C74-8972-AFF59240E9D5}" type="presOf" srcId="{40CB2FCF-C5B9-48EC-A0FA-D14E5A372F71}" destId="{A70BD58A-8546-4901-8158-CF3530DE7589}" srcOrd="0" destOrd="0" presId="urn:microsoft.com/office/officeart/2005/8/layout/cycle8"/>
    <dgm:cxn modelId="{E213E030-E032-4A4E-84F1-661F8C2DE806}" type="presOf" srcId="{7F608A7A-C4BA-4668-8233-F8C750A05487}" destId="{2BF43161-B245-42E7-8A54-276B23B99AB2}" srcOrd="1" destOrd="0" presId="urn:microsoft.com/office/officeart/2005/8/layout/cycle8"/>
    <dgm:cxn modelId="{1EC24465-1F15-416D-B15B-8318D2324AFE}" type="presOf" srcId="{0716D37F-98BE-457A-8DE4-768BFA28A79C}" destId="{03F664AE-BB39-4BFB-B345-DADA4CC6A92B}" srcOrd="1" destOrd="0" presId="urn:microsoft.com/office/officeart/2005/8/layout/cycle8"/>
    <dgm:cxn modelId="{785A454C-B519-4C0B-BC19-364768DF9C80}" type="presOf" srcId="{7BE2D7C0-50A6-44A7-838A-CBEB94496787}" destId="{E8439AA7-580E-47FA-973A-9BEF8148B2FA}" srcOrd="1" destOrd="0" presId="urn:microsoft.com/office/officeart/2005/8/layout/cycle8"/>
    <dgm:cxn modelId="{3A4B3354-513B-48FE-B04B-3D8FEC53EA68}" type="presOf" srcId="{26EE05B7-338D-42CE-9777-3023CEF9AA34}" destId="{F73B9530-8C98-42A4-8C46-D02EA6660004}"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B3BB3979-54E0-4982-BDA5-CD815660FFD2}" type="presOf" srcId="{CD86109B-CAEE-487D-A6C1-D7D93674F26B}" destId="{43B520EF-6433-4372-BDEE-AEC887321F52}" srcOrd="1" destOrd="0" presId="urn:microsoft.com/office/officeart/2005/8/layout/cycle8"/>
    <dgm:cxn modelId="{A7AC387D-A169-48CA-B4D1-228AE92E02B3}" srcId="{40CB2FCF-C5B9-48EC-A0FA-D14E5A372F71}" destId="{583CD177-E15D-4137-B1C7-49368921CC7B}" srcOrd="5" destOrd="0" parTransId="{36E91668-DD40-4395-B4C4-907066F524BF}" sibTransId="{5F331C91-6F26-4329-A1BD-E11F49F2B1F6}"/>
    <dgm:cxn modelId="{83692194-DA0B-4FDE-8F71-2F4D6B29F34E}" type="presOf" srcId="{7F608A7A-C4BA-4668-8233-F8C750A05487}" destId="{DDDDE264-59D4-4A4A-A113-9734F22CACB2}" srcOrd="0" destOrd="0" presId="urn:microsoft.com/office/officeart/2005/8/layout/cycle8"/>
    <dgm:cxn modelId="{A2520F96-C633-49A9-9E05-8583F13F6A73}" type="presOf" srcId="{CD86109B-CAEE-487D-A6C1-D7D93674F26B}" destId="{5D238010-FB7D-41EF-BE24-9D0C44AB3F5C}"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B46578B5-DAED-423C-8214-5FECD0427F45}" type="presOf" srcId="{F4656D51-4F40-4AD1-BEF6-145FBC12EA90}" destId="{BDB50123-4A61-419B-B431-474FC97C2E19}" srcOrd="0" destOrd="0" presId="urn:microsoft.com/office/officeart/2005/8/layout/cycle8"/>
    <dgm:cxn modelId="{168595BB-E043-4E8F-BDB9-C0D5AB663E84}" type="presOf" srcId="{0716D37F-98BE-457A-8DE4-768BFA28A79C}" destId="{FCB4A2DC-5FF9-428F-AA9A-83797E0DFC01}" srcOrd="0"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7D3FBECB-2B58-4945-9AB8-0A6B20024BD8}" type="presOf" srcId="{7BE2D7C0-50A6-44A7-838A-CBEB94496787}" destId="{AF208CBB-2C2F-4C35-A0BC-CAC66BBCE862}" srcOrd="0" destOrd="0" presId="urn:microsoft.com/office/officeart/2005/8/layout/cycle8"/>
    <dgm:cxn modelId="{BB14D0D3-07C3-4229-9CED-2D61AA0A9295}" type="presOf" srcId="{F4656D51-4F40-4AD1-BEF6-145FBC12EA90}" destId="{5C29BCA4-21BD-410F-A7E2-7CB62348AF67}" srcOrd="1" destOrd="0" presId="urn:microsoft.com/office/officeart/2005/8/layout/cycle8"/>
    <dgm:cxn modelId="{130F30F3-C514-464B-B80F-2D6A3B450BDE}" srcId="{40CB2FCF-C5B9-48EC-A0FA-D14E5A372F71}" destId="{26EE05B7-338D-42CE-9777-3023CEF9AA34}" srcOrd="0" destOrd="0" parTransId="{E41306DE-E1BF-4A12-BE59-EE86A90E74B4}" sibTransId="{1B538AAA-0A31-403B-9675-8C68253BD27F}"/>
    <dgm:cxn modelId="{04E876F9-7B0D-44D4-AB73-808E00FAFC34}" type="presOf" srcId="{583CD177-E15D-4137-B1C7-49368921CC7B}" destId="{08752618-560A-451D-91CD-510C5A85B05C}" srcOrd="0" destOrd="0" presId="urn:microsoft.com/office/officeart/2005/8/layout/cycle8"/>
    <dgm:cxn modelId="{0EB25FB6-D392-45FB-A89F-0EE28E1346CD}" type="presParOf" srcId="{A70BD58A-8546-4901-8158-CF3530DE7589}" destId="{59D796C3-4515-43AA-818B-2FD7A04BC838}" srcOrd="0" destOrd="0" presId="urn:microsoft.com/office/officeart/2005/8/layout/cycle8"/>
    <dgm:cxn modelId="{69BDE15F-3948-4243-A146-8D48D7CDB279}" type="presParOf" srcId="{A70BD58A-8546-4901-8158-CF3530DE7589}" destId="{99883FED-B951-4984-AA52-38B501E5845A}" srcOrd="1" destOrd="0" presId="urn:microsoft.com/office/officeart/2005/8/layout/cycle8"/>
    <dgm:cxn modelId="{19876ED2-4F75-4692-9388-411373C4C8E0}" type="presParOf" srcId="{A70BD58A-8546-4901-8158-CF3530DE7589}" destId="{C797256B-C221-4651-B464-B020ACBB58FF}" srcOrd="2" destOrd="0" presId="urn:microsoft.com/office/officeart/2005/8/layout/cycle8"/>
    <dgm:cxn modelId="{9AE389D5-EE33-44E9-B22E-1C0676D50AC0}" type="presParOf" srcId="{A70BD58A-8546-4901-8158-CF3530DE7589}" destId="{F73B9530-8C98-42A4-8C46-D02EA6660004}" srcOrd="3" destOrd="0" presId="urn:microsoft.com/office/officeart/2005/8/layout/cycle8"/>
    <dgm:cxn modelId="{E488C480-237B-495C-870A-8B10EED88A81}" type="presParOf" srcId="{A70BD58A-8546-4901-8158-CF3530DE7589}" destId="{5D238010-FB7D-41EF-BE24-9D0C44AB3F5C}" srcOrd="4" destOrd="0" presId="urn:microsoft.com/office/officeart/2005/8/layout/cycle8"/>
    <dgm:cxn modelId="{ADD88A2C-6B67-42AF-A273-CA4B822F5541}" type="presParOf" srcId="{A70BD58A-8546-4901-8158-CF3530DE7589}" destId="{0669EDF1-D6D8-4BD2-833C-ED4BDFAAB6A1}" srcOrd="5" destOrd="0" presId="urn:microsoft.com/office/officeart/2005/8/layout/cycle8"/>
    <dgm:cxn modelId="{8C4DF87F-B7F3-457C-99B3-C38E7D4363C7}" type="presParOf" srcId="{A70BD58A-8546-4901-8158-CF3530DE7589}" destId="{734C1A77-620A-4A7C-89AB-AC61F03E5283}" srcOrd="6" destOrd="0" presId="urn:microsoft.com/office/officeart/2005/8/layout/cycle8"/>
    <dgm:cxn modelId="{4ECF206D-8BBE-4AEC-BC67-8C1BADC2329C}" type="presParOf" srcId="{A70BD58A-8546-4901-8158-CF3530DE7589}" destId="{43B520EF-6433-4372-BDEE-AEC887321F52}" srcOrd="7" destOrd="0" presId="urn:microsoft.com/office/officeart/2005/8/layout/cycle8"/>
    <dgm:cxn modelId="{737FC87B-8FEF-4E01-B2A1-5E90A8F8FB73}" type="presParOf" srcId="{A70BD58A-8546-4901-8158-CF3530DE7589}" destId="{DDDDE264-59D4-4A4A-A113-9734F22CACB2}" srcOrd="8" destOrd="0" presId="urn:microsoft.com/office/officeart/2005/8/layout/cycle8"/>
    <dgm:cxn modelId="{10A8FAA1-BD2A-4BF6-9662-70F38CA65F61}" type="presParOf" srcId="{A70BD58A-8546-4901-8158-CF3530DE7589}" destId="{B0733926-B83C-41FE-9609-B80F0598CEF5}" srcOrd="9" destOrd="0" presId="urn:microsoft.com/office/officeart/2005/8/layout/cycle8"/>
    <dgm:cxn modelId="{04CFB359-BD24-4300-B844-A7CE73408CA5}" type="presParOf" srcId="{A70BD58A-8546-4901-8158-CF3530DE7589}" destId="{B1E505DF-D410-4E36-975A-B1216D5CE9A5}" srcOrd="10" destOrd="0" presId="urn:microsoft.com/office/officeart/2005/8/layout/cycle8"/>
    <dgm:cxn modelId="{99942F17-8089-4EC9-A259-B130B629398E}" type="presParOf" srcId="{A70BD58A-8546-4901-8158-CF3530DE7589}" destId="{2BF43161-B245-42E7-8A54-276B23B99AB2}" srcOrd="11" destOrd="0" presId="urn:microsoft.com/office/officeart/2005/8/layout/cycle8"/>
    <dgm:cxn modelId="{90ED79D7-DB06-4F68-BFC7-4434F1C656BD}" type="presParOf" srcId="{A70BD58A-8546-4901-8158-CF3530DE7589}" destId="{AF208CBB-2C2F-4C35-A0BC-CAC66BBCE862}" srcOrd="12" destOrd="0" presId="urn:microsoft.com/office/officeart/2005/8/layout/cycle8"/>
    <dgm:cxn modelId="{A2159A51-C5B7-48A8-99A3-B100F2171AF4}" type="presParOf" srcId="{A70BD58A-8546-4901-8158-CF3530DE7589}" destId="{6F660E1F-1E35-4A2B-AC71-9EBA6B22FAAA}" srcOrd="13" destOrd="0" presId="urn:microsoft.com/office/officeart/2005/8/layout/cycle8"/>
    <dgm:cxn modelId="{9D9B0928-52B1-4351-9937-3ACF1204FB52}" type="presParOf" srcId="{A70BD58A-8546-4901-8158-CF3530DE7589}" destId="{14D135DF-B91B-4CDC-B245-717530CDB7F0}" srcOrd="14" destOrd="0" presId="urn:microsoft.com/office/officeart/2005/8/layout/cycle8"/>
    <dgm:cxn modelId="{86F08187-06E0-4973-9827-B76EFFB6F110}" type="presParOf" srcId="{A70BD58A-8546-4901-8158-CF3530DE7589}" destId="{E8439AA7-580E-47FA-973A-9BEF8148B2FA}" srcOrd="15" destOrd="0" presId="urn:microsoft.com/office/officeart/2005/8/layout/cycle8"/>
    <dgm:cxn modelId="{04DC8C47-0F05-4516-9CF1-1386BCD0A294}" type="presParOf" srcId="{A70BD58A-8546-4901-8158-CF3530DE7589}" destId="{FCB4A2DC-5FF9-428F-AA9A-83797E0DFC01}" srcOrd="16" destOrd="0" presId="urn:microsoft.com/office/officeart/2005/8/layout/cycle8"/>
    <dgm:cxn modelId="{71CA0731-AC24-43B2-89B9-78F4CEFE54DC}" type="presParOf" srcId="{A70BD58A-8546-4901-8158-CF3530DE7589}" destId="{423206CC-019D-41E2-8026-C734DFAF550E}" srcOrd="17" destOrd="0" presId="urn:microsoft.com/office/officeart/2005/8/layout/cycle8"/>
    <dgm:cxn modelId="{8CDB878C-956F-4196-94AF-C274ABA2438B}" type="presParOf" srcId="{A70BD58A-8546-4901-8158-CF3530DE7589}" destId="{7D039243-DCB1-4B64-A415-7924717B151F}" srcOrd="18" destOrd="0" presId="urn:microsoft.com/office/officeart/2005/8/layout/cycle8"/>
    <dgm:cxn modelId="{D58C2A14-8383-4D6C-9C5E-DA92E2F71082}" type="presParOf" srcId="{A70BD58A-8546-4901-8158-CF3530DE7589}" destId="{03F664AE-BB39-4BFB-B345-DADA4CC6A92B}" srcOrd="19" destOrd="0" presId="urn:microsoft.com/office/officeart/2005/8/layout/cycle8"/>
    <dgm:cxn modelId="{E4CAE75C-F995-4BD4-91D1-3D718BD30BD0}" type="presParOf" srcId="{A70BD58A-8546-4901-8158-CF3530DE7589}" destId="{08752618-560A-451D-91CD-510C5A85B05C}" srcOrd="20" destOrd="0" presId="urn:microsoft.com/office/officeart/2005/8/layout/cycle8"/>
    <dgm:cxn modelId="{12DA3740-DE77-499B-9279-A990C46F8FB5}" type="presParOf" srcId="{A70BD58A-8546-4901-8158-CF3530DE7589}" destId="{49677C82-03B3-4F1B-BAEE-B58F77B336BA}" srcOrd="21" destOrd="0" presId="urn:microsoft.com/office/officeart/2005/8/layout/cycle8"/>
    <dgm:cxn modelId="{C1619196-94DC-4287-A654-DB7EB8D0BEE6}" type="presParOf" srcId="{A70BD58A-8546-4901-8158-CF3530DE7589}" destId="{DA3AC2A9-A832-4FBF-94D2-3252C3B26231}" srcOrd="22" destOrd="0" presId="urn:microsoft.com/office/officeart/2005/8/layout/cycle8"/>
    <dgm:cxn modelId="{78868329-110F-4F77-ACCB-141168BCBE9D}" type="presParOf" srcId="{A70BD58A-8546-4901-8158-CF3530DE7589}" destId="{2C72AD2F-539A-46D2-BBD5-8F8C2228E90D}" srcOrd="23" destOrd="0" presId="urn:microsoft.com/office/officeart/2005/8/layout/cycle8"/>
    <dgm:cxn modelId="{CA29B6CC-C2E7-4762-BE68-42CC9261B3D6}" type="presParOf" srcId="{A70BD58A-8546-4901-8158-CF3530DE7589}" destId="{BDB50123-4A61-419B-B431-474FC97C2E19}" srcOrd="24" destOrd="0" presId="urn:microsoft.com/office/officeart/2005/8/layout/cycle8"/>
    <dgm:cxn modelId="{CDABAD9B-24D2-4EC9-B20F-12FF04DCF93D}" type="presParOf" srcId="{A70BD58A-8546-4901-8158-CF3530DE7589}" destId="{46A8F403-150D-4372-B844-EE2C31296C36}" srcOrd="25" destOrd="0" presId="urn:microsoft.com/office/officeart/2005/8/layout/cycle8"/>
    <dgm:cxn modelId="{F294DE08-F251-4FDD-B3AB-00D8FC24A1A7}" type="presParOf" srcId="{A70BD58A-8546-4901-8158-CF3530DE7589}" destId="{6F6FC819-6A07-45F0-847F-353C48030733}" srcOrd="26" destOrd="0" presId="urn:microsoft.com/office/officeart/2005/8/layout/cycle8"/>
    <dgm:cxn modelId="{93D9ECE1-BD24-485B-85EE-97008DF8A56A}" type="presParOf" srcId="{A70BD58A-8546-4901-8158-CF3530DE7589}" destId="{5C29BCA4-21BD-410F-A7E2-7CB62348AF67}" srcOrd="27" destOrd="0" presId="urn:microsoft.com/office/officeart/2005/8/layout/cycle8"/>
    <dgm:cxn modelId="{1E41A7F5-FA87-4688-B750-17F05744ED2C}" type="presParOf" srcId="{A70BD58A-8546-4901-8158-CF3530DE7589}" destId="{8BBD68B8-BE18-4EA1-8FF0-337DDB0D09B4}" srcOrd="28" destOrd="0" presId="urn:microsoft.com/office/officeart/2005/8/layout/cycle8"/>
    <dgm:cxn modelId="{F7EC3D4A-BE57-43AC-A9E4-353D3E0EFC5D}" type="presParOf" srcId="{A70BD58A-8546-4901-8158-CF3530DE7589}" destId="{83A47A91-5ECC-4F3F-8219-18149E4365CA}" srcOrd="29" destOrd="0" presId="urn:microsoft.com/office/officeart/2005/8/layout/cycle8"/>
    <dgm:cxn modelId="{2544E4A0-9772-475D-92C6-84A821F05AC9}" type="presParOf" srcId="{A70BD58A-8546-4901-8158-CF3530DE7589}" destId="{66755133-BA73-45B0-8C01-EE7568A791CA}" srcOrd="30" destOrd="0" presId="urn:microsoft.com/office/officeart/2005/8/layout/cycle8"/>
    <dgm:cxn modelId="{E5A0FD8C-DC38-4EC8-8BBC-3066281F75A1}" type="presParOf" srcId="{A70BD58A-8546-4901-8158-CF3530DE7589}" destId="{5F1D6E9D-4A6E-4DD7-A767-C361F92DF74F}" srcOrd="31" destOrd="0" presId="urn:microsoft.com/office/officeart/2005/8/layout/cycle8"/>
    <dgm:cxn modelId="{4D2D89F6-C21B-452B-BEF1-E992169A4590}" type="presParOf" srcId="{A70BD58A-8546-4901-8158-CF3530DE7589}" destId="{C83BE79D-641B-402D-808D-DCD062EA6C55}" srcOrd="32" destOrd="0" presId="urn:microsoft.com/office/officeart/2005/8/layout/cycle8"/>
    <dgm:cxn modelId="{CD2F721B-60D2-470C-9DBB-73569AA078F0}" type="presParOf" srcId="{A70BD58A-8546-4901-8158-CF3530DE7589}" destId="{B37B79EB-B0B8-4FD6-9E23-B0B19D70BAC7}" srcOrd="33" destOrd="0" presId="urn:microsoft.com/office/officeart/2005/8/layout/cycle8"/>
    <dgm:cxn modelId="{8E32326B-6D60-4E2C-942D-FE4CE9EAF10C}"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solidFill>
          <a:schemeClr val="accent4">
            <a:lumMod val="75000"/>
          </a:schemeClr>
        </a:soli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9451" y="338746"/>
          <a:ext cx="3819427" cy="3819427"/>
        </a:xfrm>
        <a:prstGeom prst="pie">
          <a:avLst>
            <a:gd name="adj1" fmla="val 19285716"/>
            <a:gd name="adj2" fmla="val 771428"/>
          </a:avLst>
        </a:prstGeom>
        <a:solidFill>
          <a:schemeClr val="accent6">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Monitor water quality</a:t>
          </a:r>
        </a:p>
      </dsp:txBody>
      <dsp:txXfrm>
        <a:off x="4773478" y="1723289"/>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solidFill>
          <a:schemeClr val="accent6">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22417"/>
          <a:ext cx="3819427" cy="3819427"/>
        </a:xfrm>
        <a:prstGeom prst="pie">
          <a:avLst>
            <a:gd name="adj1" fmla="val 3857226"/>
            <a:gd name="adj2" fmla="val 6942858"/>
          </a:avLst>
        </a:prstGeom>
        <a:solidFill>
          <a:schemeClr val="accent5">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Establish restoration goals (TMDLs)</a:t>
          </a:r>
        </a:p>
      </dsp:txBody>
      <dsp:txXfrm>
        <a:off x="3557173" y="3423396"/>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solidFill>
          <a:schemeClr val="accent5">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solidFill>
          <a:schemeClr val="accent1">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43128" y="102577"/>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185877"/>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5/17/2018</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5/17/2018</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613249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Here is the BMAP area and </a:t>
            </a:r>
            <a:r>
              <a:rPr lang="en-US" baseline="0" dirty="0"/>
              <a:t>associated recharge rates to the Upper Floridan Aquifer.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Arial" pitchFamily="34" charset="0"/>
              </a:rPr>
              <a:t>Recharge layer from USGS 2002 Recharge layer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271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This chart illustrates the various land uses within the </a:t>
            </a:r>
            <a:r>
              <a:rPr lang="en-US" baseline="0" dirty="0" err="1"/>
              <a:t>springshed</a:t>
            </a:r>
            <a:r>
              <a:rPr lang="en-US" baseline="0" dirty="0"/>
              <a:t>. The majority of nitrogen sources will enter the environment within an urban or agricultural landscape</a:t>
            </a:r>
            <a:endParaRPr lang="en-US" dirty="0"/>
          </a:p>
        </p:txBody>
      </p:sp>
      <p:sp>
        <p:nvSpPr>
          <p:cNvPr id="4" name="Slide Number Placeholder 3"/>
          <p:cNvSpPr>
            <a:spLocks noGrp="1"/>
          </p:cNvSpPr>
          <p:nvPr>
            <p:ph type="sldNum" sz="quarter" idx="10"/>
          </p:nvPr>
        </p:nvSpPr>
        <p:spPr/>
        <p:txBody>
          <a:bodyPr/>
          <a:lstStyle/>
          <a:p>
            <a:fld id="{7758946A-3337-44D3-AC57-3BA30649B40D}" type="slidenum">
              <a:rPr lang="en-US" smtClean="0"/>
              <a:t>19</a:t>
            </a:fld>
            <a:endParaRPr lang="en-US"/>
          </a:p>
        </p:txBody>
      </p:sp>
    </p:spTree>
    <p:extLst>
      <p:ext uri="{BB962C8B-B14F-4D97-AF65-F5344CB8AC3E}">
        <p14:creationId xmlns:p14="http://schemas.microsoft.com/office/powerpoint/2010/main" val="2096066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20</a:t>
            </a:fld>
            <a:endParaRPr lang="en-US"/>
          </a:p>
        </p:txBody>
      </p:sp>
    </p:spTree>
    <p:extLst>
      <p:ext uri="{BB962C8B-B14F-4D97-AF65-F5344CB8AC3E}">
        <p14:creationId xmlns:p14="http://schemas.microsoft.com/office/powerpoint/2010/main" val="2001048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21</a:t>
            </a:fld>
            <a:endParaRPr lang="en-US"/>
          </a:p>
        </p:txBody>
      </p:sp>
    </p:spTree>
    <p:extLst>
      <p:ext uri="{BB962C8B-B14F-4D97-AF65-F5344CB8AC3E}">
        <p14:creationId xmlns:p14="http://schemas.microsoft.com/office/powerpoint/2010/main" val="1319749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80963"/>
            <a:ext cx="7018337" cy="52657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Wastewater treatment facilities are required to report various nutrient and flow data as part of their permits for operating. We use this data to estimate the input from these facilities to the land surface using the total nitrogen in the effluent as well as the actual flow rate from each facility. If nitrate data is available, but not total nitrogen, then the nitrate concentrations are projected to total nitrogen based on a 2009 DEP study.  The estimated input to the land surface is separated based on the type of effluent treatment: rapid infiltration basins (RIBs), absorption fields, </a:t>
            </a:r>
            <a:r>
              <a:rPr lang="en-US" baseline="0" dirty="0" err="1"/>
              <a:t>sprayfield</a:t>
            </a:r>
            <a:r>
              <a:rPr lang="en-US" baseline="0" dirty="0"/>
              <a:t> or reuse.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treated effluent from the City of Monticello WWTF is sent to a local nursery, so the Nitrogen input from this particular facility is incorporated into the farm fertilize category.</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22</a:t>
            </a:fld>
            <a:endParaRPr lang="en-US"/>
          </a:p>
        </p:txBody>
      </p:sp>
    </p:spTree>
    <p:extLst>
      <p:ext uri="{BB962C8B-B14F-4D97-AF65-F5344CB8AC3E}">
        <p14:creationId xmlns:p14="http://schemas.microsoft.com/office/powerpoint/2010/main" val="1396886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79375"/>
            <a:ext cx="7018338" cy="5265738"/>
          </a:xfrm>
        </p:spPr>
      </p:sp>
      <p:sp>
        <p:nvSpPr>
          <p:cNvPr id="3" name="Notes Placeholder 2"/>
          <p:cNvSpPr>
            <a:spLocks noGrp="1"/>
          </p:cNvSpPr>
          <p:nvPr>
            <p:ph type="body" idx="1"/>
          </p:nvPr>
        </p:nvSpPr>
        <p:spPr>
          <a:xfrm>
            <a:off x="0" y="5345639"/>
            <a:ext cx="9296400" cy="993429"/>
          </a:xfrm>
        </p:spPr>
        <p:txBody>
          <a:bodyPr/>
          <a:lstStyle/>
          <a:p>
            <a:r>
              <a:rPr lang="en-US" dirty="0"/>
              <a:t>The number of septic tanks within the contributing area is taken from the DOH’s Inventory. The effective</a:t>
            </a:r>
            <a:r>
              <a:rPr lang="en-US" baseline="0" dirty="0"/>
              <a:t> population in each county is estimated based on the number of people per occupied household (2010 US Census) and the amount of time an average person will spend at home in a given year (US Labor Statistics). </a:t>
            </a:r>
            <a:r>
              <a:rPr lang="en-US" dirty="0"/>
              <a:t>This data allows us to calculate the number of people using septic tanks and apply an annual N factor per person to estimate the input to land surface.</a:t>
            </a:r>
          </a:p>
          <a:p>
            <a:endParaRPr lang="en-US" dirty="0"/>
          </a:p>
        </p:txBody>
      </p:sp>
      <p:sp>
        <p:nvSpPr>
          <p:cNvPr id="4" name="Slide Number Placeholder 3"/>
          <p:cNvSpPr>
            <a:spLocks noGrp="1"/>
          </p:cNvSpPr>
          <p:nvPr>
            <p:ph type="sldNum" sz="quarter" idx="10"/>
          </p:nvPr>
        </p:nvSpPr>
        <p:spPr/>
        <p:txBody>
          <a:bodyPr/>
          <a:lstStyle/>
          <a:p>
            <a:fld id="{6108A651-2E55-4530-A893-8AC8FCED064A}" type="slidenum">
              <a:rPr lang="en-US" smtClean="0"/>
              <a:pPr/>
              <a:t>23</a:t>
            </a:fld>
            <a:endParaRPr lang="en-US"/>
          </a:p>
        </p:txBody>
      </p:sp>
    </p:spTree>
    <p:extLst>
      <p:ext uri="{BB962C8B-B14F-4D97-AF65-F5344CB8AC3E}">
        <p14:creationId xmlns:p14="http://schemas.microsoft.com/office/powerpoint/2010/main" val="3184568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county livestock populations are taken from the 2012 Census of Agriculture. We apply relative land use percentages to the full county populations to estimate the livestock populations within the </a:t>
            </a:r>
            <a:r>
              <a:rPr lang="en-US" dirty="0" err="1"/>
              <a:t>springshed</a:t>
            </a:r>
            <a:r>
              <a:rPr lang="en-US" dirty="0"/>
              <a:t>. Once the </a:t>
            </a:r>
            <a:r>
              <a:rPr lang="en-US" dirty="0" err="1"/>
              <a:t>springshed</a:t>
            </a:r>
            <a:r>
              <a:rPr lang="en-US" dirty="0"/>
              <a:t> livestock populations are estimated, a daily waste factor is assigned to each animal type to estimate nitrogen inputs. </a:t>
            </a:r>
          </a:p>
          <a:p>
            <a:endParaRPr lang="en-US" dirty="0"/>
          </a:p>
          <a:p>
            <a:r>
              <a:rPr lang="en-US" dirty="0"/>
              <a:t>Dairy operations were assessed separately because they make up a significant portion of the livestock operations in the area.</a:t>
            </a:r>
          </a:p>
          <a:p>
            <a:endParaRPr lang="en-US" dirty="0"/>
          </a:p>
          <a:p>
            <a:r>
              <a:rPr lang="en-US" dirty="0"/>
              <a:t>*Beef cattle land use is determined using refined categories. </a:t>
            </a:r>
          </a:p>
        </p:txBody>
      </p:sp>
      <p:sp>
        <p:nvSpPr>
          <p:cNvPr id="4" name="Slide Number Placeholder 3"/>
          <p:cNvSpPr>
            <a:spLocks noGrp="1"/>
          </p:cNvSpPr>
          <p:nvPr>
            <p:ph type="sldNum" sz="quarter" idx="10"/>
          </p:nvPr>
        </p:nvSpPr>
        <p:spPr/>
        <p:txBody>
          <a:bodyPr/>
          <a:lstStyle/>
          <a:p>
            <a:fld id="{880E7C2B-499E-4E07-A89B-49174795A03D}" type="slidenum">
              <a:rPr lang="en-US" smtClean="0"/>
              <a:t>24</a:t>
            </a:fld>
            <a:endParaRPr lang="en-US"/>
          </a:p>
        </p:txBody>
      </p:sp>
    </p:spTree>
    <p:extLst>
      <p:ext uri="{BB962C8B-B14F-4D97-AF65-F5344CB8AC3E}">
        <p14:creationId xmlns:p14="http://schemas.microsoft.com/office/powerpoint/2010/main" val="2250117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3200" y="14288"/>
            <a:ext cx="6350000" cy="4762500"/>
          </a:xfrm>
        </p:spPr>
      </p:sp>
      <p:sp>
        <p:nvSpPr>
          <p:cNvPr id="3" name="Notes Placeholder 2"/>
          <p:cNvSpPr>
            <a:spLocks noGrp="1"/>
          </p:cNvSpPr>
          <p:nvPr>
            <p:ph type="body" idx="1"/>
          </p:nvPr>
        </p:nvSpPr>
        <p:spPr>
          <a:xfrm>
            <a:off x="0" y="4847209"/>
            <a:ext cx="9296400" cy="1811456"/>
          </a:xfrm>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calculate the land use percentages, we look at the land use for the entire county.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a:t>
            </a:r>
            <a:r>
              <a:rPr lang="en-US" baseline="0" dirty="0"/>
              <a:t> land use data for Jefferson County is used as an example. The same calculations were made for the other counties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total livestock land use acreage is a calculated for the entire county.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same calculation</a:t>
            </a:r>
            <a:r>
              <a:rPr lang="en-US" baseline="0" dirty="0"/>
              <a:t> is made for just the </a:t>
            </a:r>
            <a:r>
              <a:rPr lang="en-US" baseline="0" dirty="0" err="1"/>
              <a:t>Wacissa</a:t>
            </a:r>
            <a:r>
              <a:rPr lang="en-US" baseline="0" dirty="0"/>
              <a:t> </a:t>
            </a:r>
            <a:r>
              <a:rPr lang="en-US" baseline="0" dirty="0" err="1"/>
              <a:t>sprinsgshed</a:t>
            </a:r>
            <a:r>
              <a:rPr lang="en-US" baseline="0" dirty="0"/>
              <a:t> which indicates that 73% of all the livestock lands in Jefferson County are also in the </a:t>
            </a:r>
            <a:r>
              <a:rPr lang="en-US" baseline="0" dirty="0" err="1"/>
              <a:t>Springshed</a:t>
            </a:r>
            <a:r>
              <a:rPr lang="en-US" baseline="0" dirty="0"/>
              <a:t>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17% of the Jefferson </a:t>
            </a:r>
            <a:r>
              <a:rPr lang="en-US" baseline="0" dirty="0"/>
              <a:t>County livestock lands are within the High recharge areas of the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24% of the Jefferson </a:t>
            </a:r>
            <a:r>
              <a:rPr lang="en-US" baseline="0" dirty="0"/>
              <a:t>County livestock lands are within the Medium recharge areas of the boundary, and 32% in the low</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25</a:t>
            </a:fld>
            <a:endParaRPr lang="en-US"/>
          </a:p>
        </p:txBody>
      </p:sp>
    </p:spTree>
    <p:extLst>
      <p:ext uri="{BB962C8B-B14F-4D97-AF65-F5344CB8AC3E}">
        <p14:creationId xmlns:p14="http://schemas.microsoft.com/office/powerpoint/2010/main" val="211256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To calculate the total beef cattle and calf populations for the BMAP boundary, we take the total cattle number from the 2016 survey and subtract out the known dairy cattle. This gives us the total beef cattle. From there, we subtract out the beef COW population (given to us in the 2016 survey), in order to identify the remaining, assorted beef cattle. We subtract the calf number (35% of the total beef cattle population) from this remaining cattle category, to end up with the “other” beef cattle population; this includes bulls, steers, and heifers.</a:t>
            </a:r>
          </a:p>
          <a:p>
            <a:endParaRPr lang="en-US" dirty="0"/>
          </a:p>
          <a:p>
            <a:r>
              <a:rPr lang="en-US" dirty="0"/>
              <a:t>The land use percentage is applied to all 3 categories of beef cattle in order to estimate the populations within the BMAP boundary.</a:t>
            </a: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26</a:t>
            </a:fld>
            <a:endParaRPr lang="en-US"/>
          </a:p>
        </p:txBody>
      </p:sp>
    </p:spTree>
    <p:extLst>
      <p:ext uri="{BB962C8B-B14F-4D97-AF65-F5344CB8AC3E}">
        <p14:creationId xmlns:p14="http://schemas.microsoft.com/office/powerpoint/2010/main" val="2865156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generalized methodology, seen in the flowchart,</a:t>
            </a:r>
            <a:r>
              <a:rPr lang="en-US" sz="1200" kern="1200" baseline="0" dirty="0">
                <a:solidFill>
                  <a:schemeClr val="tx1"/>
                </a:solidFill>
                <a:effectLst/>
                <a:latin typeface="+mn-lt"/>
                <a:ea typeface="+mn-ea"/>
                <a:cs typeface="+mn-cs"/>
              </a:rPr>
              <a:t> for non-permitted dairies</a:t>
            </a:r>
            <a:r>
              <a:rPr lang="en-US" sz="1200" kern="1200" dirty="0">
                <a:solidFill>
                  <a:schemeClr val="tx1"/>
                </a:solidFill>
                <a:effectLst/>
                <a:latin typeface="+mn-lt"/>
                <a:ea typeface="+mn-ea"/>
                <a:cs typeface="+mn-cs"/>
              </a:rPr>
              <a:t>, assumes that all small dairies direct the waste water to a waste storage pond. From there, the liquid waste is applied to a </a:t>
            </a:r>
            <a:r>
              <a:rPr lang="en-US" sz="1200" kern="1200" dirty="0" err="1">
                <a:solidFill>
                  <a:schemeClr val="tx1"/>
                </a:solidFill>
                <a:effectLst/>
                <a:latin typeface="+mn-lt"/>
                <a:ea typeface="+mn-ea"/>
                <a:cs typeface="+mn-cs"/>
              </a:rPr>
              <a:t>sprayfield</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27</a:t>
            </a:fld>
            <a:endParaRPr lang="en-US"/>
          </a:p>
        </p:txBody>
      </p:sp>
    </p:spTree>
    <p:extLst>
      <p:ext uri="{BB962C8B-B14F-4D97-AF65-F5344CB8AC3E}">
        <p14:creationId xmlns:p14="http://schemas.microsoft.com/office/powerpoint/2010/main" val="327761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dirty="0"/>
          </a:p>
        </p:txBody>
      </p:sp>
    </p:spTree>
    <p:extLst>
      <p:ext uri="{BB962C8B-B14F-4D97-AF65-F5344CB8AC3E}">
        <p14:creationId xmlns:p14="http://schemas.microsoft.com/office/powerpoint/2010/main" val="1745450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identify irrigated acres we utilized</a:t>
            </a:r>
            <a:r>
              <a:rPr lang="en-US" baseline="0" dirty="0"/>
              <a:t> FDACS </a:t>
            </a:r>
            <a:r>
              <a:rPr lang="en-US" dirty="0"/>
              <a:t>Statewide Agricultural Irrigation Demand Irrigated Lands Geodatabase which is</a:t>
            </a:r>
            <a:r>
              <a:rPr lang="en-US" baseline="0" dirty="0"/>
              <a:t> a s</a:t>
            </a:r>
            <a:r>
              <a:rPr lang="en-US" dirty="0"/>
              <a:t>tatewide parcel-level GIS coverage that provides the estimated 2015 irrigated agricultural acreage by crop type - FSAID geodatabase includes crop irrigation and other agricultural water demand projections over the next 25 years, in five-year increments</a:t>
            </a:r>
          </a:p>
          <a:p>
            <a:endParaRPr lang="en-US" dirty="0"/>
          </a:p>
          <a:p>
            <a:r>
              <a:rPr lang="en-US" dirty="0"/>
              <a:t>Water Management District Land Use</a:t>
            </a: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28</a:t>
            </a:fld>
            <a:endParaRPr lang="en-US"/>
          </a:p>
        </p:txBody>
      </p:sp>
    </p:spTree>
    <p:extLst>
      <p:ext uri="{BB962C8B-B14F-4D97-AF65-F5344CB8AC3E}">
        <p14:creationId xmlns:p14="http://schemas.microsoft.com/office/powerpoint/2010/main" val="2223403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01600"/>
            <a:ext cx="6959600" cy="5219700"/>
          </a:xfrm>
        </p:spPr>
      </p:sp>
      <p:sp>
        <p:nvSpPr>
          <p:cNvPr id="3" name="Notes Placeholder 2"/>
          <p:cNvSpPr>
            <a:spLocks noGrp="1"/>
          </p:cNvSpPr>
          <p:nvPr>
            <p:ph type="body" idx="1"/>
          </p:nvPr>
        </p:nvSpPr>
        <p:spPr>
          <a:xfrm>
            <a:off x="0" y="5321703"/>
            <a:ext cx="9296400" cy="13369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Urban fertilizers includes fertilizer application for residential purposes, businesses, parks, etc. Golf course and sporting facility</a:t>
            </a:r>
            <a:r>
              <a:rPr lang="en-US" baseline="0" dirty="0"/>
              <a:t> fertilizer</a:t>
            </a:r>
            <a:r>
              <a:rPr lang="en-US" dirty="0"/>
              <a:t> use is estimated separately. Land areas were estimated based on property appraiser data. The amount of impervious and therefore not fertilized land area was calculated using county zoning laws, when available. The probability of fertilization was also taken into account based</a:t>
            </a:r>
            <a:r>
              <a:rPr lang="en-US" baseline="0" dirty="0"/>
              <a:t> on property value which has been identified as an indicator of fertilizer use by socioeconomic studies. </a:t>
            </a:r>
            <a:r>
              <a:rPr lang="en-US" dirty="0"/>
              <a:t>The remaining pervious surfaces are assumed to be fertilized at various rates which are derived from multiple SWFWMD studies.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this analysis, it was assumed that the owners of properties with greater than one acre of pervious land area would regularly apply fertilizer to no more than one acre.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29</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8846113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39688"/>
            <a:ext cx="6464300" cy="4849812"/>
          </a:xfrm>
        </p:spPr>
      </p:sp>
      <p:sp>
        <p:nvSpPr>
          <p:cNvPr id="3" name="Notes Placeholder 2"/>
          <p:cNvSpPr>
            <a:spLocks noGrp="1"/>
          </p:cNvSpPr>
          <p:nvPr>
            <p:ph type="body" idx="1"/>
          </p:nvPr>
        </p:nvSpPr>
        <p:spPr>
          <a:xfrm>
            <a:off x="0" y="4889143"/>
            <a:ext cx="9296400" cy="1769521"/>
          </a:xfrm>
        </p:spPr>
        <p:txBody>
          <a:bodyPr/>
          <a:lstStyle/>
          <a:p>
            <a:r>
              <a:rPr lang="en-US" dirty="0"/>
              <a:t>Sports turfgrass includes</a:t>
            </a:r>
            <a:r>
              <a:rPr lang="en-US" baseline="0" dirty="0"/>
              <a:t> sporting facilities like baseball and football fields as well as golf courses. The acreage associated with sporting facilities was estimated based on an evaluation of PA </a:t>
            </a:r>
            <a:r>
              <a:rPr lang="en-US" baseline="0" dirty="0" err="1"/>
              <a:t>landuses</a:t>
            </a:r>
            <a:r>
              <a:rPr lang="en-US" baseline="0" dirty="0"/>
              <a:t> likely to contain these fields including schools, parks and recreational areas. The nitrogen application rate was estimated using the data for lawn service company fertilization practices (Urban Turfgrass Fertilizers slide).</a:t>
            </a:r>
          </a:p>
          <a:p>
            <a:endParaRPr lang="en-US" baseline="0" dirty="0"/>
          </a:p>
          <a:p>
            <a:r>
              <a:rPr lang="en-US" baseline="0" dirty="0"/>
              <a:t>Golf courses were estimated based on the acreage assessed by the PA offices. The fertilizer application rate is based on voluntary surveys completed by some of the golf course superintendents in the contributing area. For those golf courses which did not complete a survey, an average application rate of 3.24 </a:t>
            </a:r>
            <a:r>
              <a:rPr lang="en-US" baseline="0" dirty="0" err="1"/>
              <a:t>lb</a:t>
            </a:r>
            <a:r>
              <a:rPr lang="en-US" baseline="0" dirty="0"/>
              <a:t>-N/1,000 </a:t>
            </a:r>
            <a:r>
              <a:rPr lang="en-US" baseline="0" dirty="0" err="1"/>
              <a:t>sq</a:t>
            </a:r>
            <a:r>
              <a:rPr lang="en-US" baseline="0" dirty="0"/>
              <a:t> </a:t>
            </a:r>
            <a:r>
              <a:rPr lang="en-US" baseline="0" dirty="0" err="1"/>
              <a:t>ft</a:t>
            </a:r>
            <a:r>
              <a:rPr lang="en-US" baseline="0" dirty="0"/>
              <a:t> was estimated; an average application rate. In total, the average application rate for the contributing area is 4.5 </a:t>
            </a:r>
            <a:r>
              <a:rPr lang="en-US" baseline="0" dirty="0" err="1"/>
              <a:t>lb</a:t>
            </a:r>
            <a:r>
              <a:rPr lang="en-US" baseline="0" dirty="0"/>
              <a:t>-N/1,000 </a:t>
            </a:r>
            <a:r>
              <a:rPr lang="en-US" baseline="0" dirty="0" err="1"/>
              <a:t>sq</a:t>
            </a:r>
            <a:r>
              <a:rPr lang="en-US" baseline="0" dirty="0"/>
              <a:t> </a:t>
            </a:r>
            <a:r>
              <a:rPr lang="en-US" baseline="0" dirty="0" err="1"/>
              <a:t>ft</a:t>
            </a:r>
            <a:r>
              <a:rPr lang="en-US" baseline="0" dirty="0"/>
              <a:t>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30</a:t>
            </a:fld>
            <a:endParaRPr lang="en-US"/>
          </a:p>
        </p:txBody>
      </p:sp>
    </p:spTree>
    <p:extLst>
      <p:ext uri="{BB962C8B-B14F-4D97-AF65-F5344CB8AC3E}">
        <p14:creationId xmlns:p14="http://schemas.microsoft.com/office/powerpoint/2010/main" val="3686499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BA0D75-F3BC-4B7F-8E70-7542679B06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102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93663"/>
            <a:ext cx="7016750" cy="5262562"/>
          </a:xfrm>
        </p:spPr>
      </p:sp>
      <p:sp>
        <p:nvSpPr>
          <p:cNvPr id="3" name="Notes Placeholder 2"/>
          <p:cNvSpPr>
            <a:spLocks noGrp="1"/>
          </p:cNvSpPr>
          <p:nvPr>
            <p:ph type="body" idx="1"/>
          </p:nvPr>
        </p:nvSpPr>
        <p:spPr>
          <a:xfrm>
            <a:off x="0" y="5356401"/>
            <a:ext cx="9296400" cy="1302263"/>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After all the nitrogen</a:t>
            </a:r>
            <a:r>
              <a:rPr lang="en-US" baseline="0" dirty="0"/>
              <a:t> input to the land surface has been estimated, attenuation factors are applied. This table lists the attenuation factors for each nitrogen source. These factors are the result of an extensive literature and peer review. There is a range for all these factors however, these values represent an average attenuation expected given Florida’s environmental conditions. These factors represent the amount of nitrogen which is taken up by the environment. For example, the 90% attenuation for atmospheric deposition means that 90% of all the nitrogen from atmospheric deposition that falls onto the land surface will be taken up by the environment and will not leach into ground water. This leaves 10% of the atmospheric nitrogen with the potential of leaching to the aquifer. </a:t>
            </a:r>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32</a:t>
            </a:fld>
            <a:endParaRPr lang="en-US"/>
          </a:p>
        </p:txBody>
      </p:sp>
    </p:spTree>
    <p:extLst>
      <p:ext uri="{BB962C8B-B14F-4D97-AF65-F5344CB8AC3E}">
        <p14:creationId xmlns:p14="http://schemas.microsoft.com/office/powerpoint/2010/main" val="4238803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final step in estimating N</a:t>
            </a:r>
            <a:r>
              <a:rPr lang="en-US" baseline="0" dirty="0"/>
              <a:t> loads to ground water is to apply the recharge factor based on where each contributing source is located within the coverage areas. In the high recharge area, we estimate that 90% of all the non-attenuated nitrogen will reach the aquifer, 50% in the medium recharge and 10% in the low recharge.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94243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34</a:t>
            </a:fld>
            <a:endParaRPr lang="en-US"/>
          </a:p>
        </p:txBody>
      </p:sp>
    </p:spTree>
    <p:extLst>
      <p:ext uri="{BB962C8B-B14F-4D97-AF65-F5344CB8AC3E}">
        <p14:creationId xmlns:p14="http://schemas.microsoft.com/office/powerpoint/2010/main" val="42194078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36</a:t>
            </a:fld>
            <a:endParaRPr lang="en-US" dirty="0"/>
          </a:p>
        </p:txBody>
      </p:sp>
    </p:spTree>
    <p:extLst>
      <p:ext uri="{BB962C8B-B14F-4D97-AF65-F5344CB8AC3E}">
        <p14:creationId xmlns:p14="http://schemas.microsoft.com/office/powerpoint/2010/main" val="2249281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37</a:t>
            </a:fld>
            <a:endParaRPr lang="en-US" dirty="0"/>
          </a:p>
        </p:txBody>
      </p:sp>
    </p:spTree>
    <p:extLst>
      <p:ext uri="{BB962C8B-B14F-4D97-AF65-F5344CB8AC3E}">
        <p14:creationId xmlns:p14="http://schemas.microsoft.com/office/powerpoint/2010/main" val="25498458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2867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dirty="0"/>
          </a:p>
        </p:txBody>
      </p:sp>
    </p:spTree>
    <p:extLst>
      <p:ext uri="{BB962C8B-B14F-4D97-AF65-F5344CB8AC3E}">
        <p14:creationId xmlns:p14="http://schemas.microsoft.com/office/powerpoint/2010/main" val="1270945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20043018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1846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22099114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5815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9</a:t>
            </a:fld>
            <a:endParaRPr lang="en-US" dirty="0"/>
          </a:p>
        </p:txBody>
      </p:sp>
    </p:spTree>
    <p:extLst>
      <p:ext uri="{BB962C8B-B14F-4D97-AF65-F5344CB8AC3E}">
        <p14:creationId xmlns:p14="http://schemas.microsoft.com/office/powerpoint/2010/main" val="175186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dirty="0"/>
          </a:p>
        </p:txBody>
      </p:sp>
    </p:spTree>
    <p:extLst>
      <p:ext uri="{BB962C8B-B14F-4D97-AF65-F5344CB8AC3E}">
        <p14:creationId xmlns:p14="http://schemas.microsoft.com/office/powerpoint/2010/main" val="4136303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08A651-2E55-4530-A893-8AC8FCED064A}" type="slidenum">
              <a:rPr kumimoji="0" lang="en-US" sz="18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943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Wacissa</a:t>
            </a:r>
            <a:r>
              <a:rPr lang="en-US" dirty="0"/>
              <a:t> </a:t>
            </a:r>
            <a:r>
              <a:rPr lang="en-US" dirty="0" err="1"/>
              <a:t>springshed</a:t>
            </a:r>
            <a:r>
              <a:rPr lang="en-US" dirty="0"/>
              <a:t> extends into Georgia, however only the Florida portion of the </a:t>
            </a:r>
            <a:r>
              <a:rPr lang="en-US" dirty="0" err="1"/>
              <a:t>springshed</a:t>
            </a:r>
            <a:r>
              <a:rPr lang="en-US" dirty="0"/>
              <a:t> was assessed. The image to the right shows the Florida portion of the </a:t>
            </a:r>
            <a:r>
              <a:rPr lang="en-US" dirty="0" err="1"/>
              <a:t>springshed</a:t>
            </a:r>
            <a:r>
              <a:rPr lang="en-US" dirty="0"/>
              <a:t> in relation to the BMAP boundary</a:t>
            </a:r>
          </a:p>
        </p:txBody>
      </p:sp>
      <p:sp>
        <p:nvSpPr>
          <p:cNvPr id="4" name="Slide Number Placeholder 3"/>
          <p:cNvSpPr>
            <a:spLocks noGrp="1"/>
          </p:cNvSpPr>
          <p:nvPr>
            <p:ph type="sldNum" sz="quarter" idx="10"/>
          </p:nvPr>
        </p:nvSpPr>
        <p:spPr/>
        <p:txBody>
          <a:bodyPr/>
          <a:lstStyle/>
          <a:p>
            <a:fld id="{7758946A-3337-44D3-AC57-3BA30649B40D}" type="slidenum">
              <a:rPr lang="en-US" smtClean="0"/>
              <a:t>15</a:t>
            </a:fld>
            <a:endParaRPr lang="en-US"/>
          </a:p>
        </p:txBody>
      </p:sp>
    </p:spTree>
    <p:extLst>
      <p:ext uri="{BB962C8B-B14F-4D97-AF65-F5344CB8AC3E}">
        <p14:creationId xmlns:p14="http://schemas.microsoft.com/office/powerpoint/2010/main" val="3189928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5563" y="95250"/>
            <a:ext cx="6645275" cy="4983163"/>
          </a:xfrm>
        </p:spPr>
      </p:sp>
      <p:sp>
        <p:nvSpPr>
          <p:cNvPr id="3" name="Notes Placeholder 2"/>
          <p:cNvSpPr>
            <a:spLocks noGrp="1"/>
          </p:cNvSpPr>
          <p:nvPr>
            <p:ph type="body" idx="1"/>
          </p:nvPr>
        </p:nvSpPr>
        <p:spPr>
          <a:xfrm>
            <a:off x="0" y="5078255"/>
            <a:ext cx="9296400" cy="1260813"/>
          </a:xfrm>
        </p:spPr>
        <p:txBody>
          <a:bodyPr/>
          <a:lstStyle/>
          <a:p>
            <a:r>
              <a:rPr lang="en-US" dirty="0"/>
              <a:t>Our</a:t>
            </a:r>
            <a:r>
              <a:rPr lang="en-US" baseline="0" dirty="0"/>
              <a:t> multiple step approach begins with estimating the nitrogen input to the land surface from various sources within the </a:t>
            </a:r>
            <a:r>
              <a:rPr lang="en-US" baseline="0" dirty="0" err="1"/>
              <a:t>springshed</a:t>
            </a:r>
            <a:r>
              <a:rPr lang="en-US" baseline="0" dirty="0"/>
              <a:t> boundary. Next, we estimate the environment’s ability to uptake and utilize this nitrogen which is called attenuation. Then, we evaluate the degree of recharge throughout the BMAP boundary. This will naturally vary with the geological conditions and influences the quantity of water reaching the aquifer. We apply a weighted recharge factor to account for this recharge variation. The final step to this process is reaching out to stakeholder groups and seeking their expertise to help us understand the different nitrogen sources and management practices.</a:t>
            </a:r>
            <a:endParaRPr lang="en-US" dirty="0"/>
          </a:p>
          <a:p>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16</a:t>
            </a:fld>
            <a:endParaRPr lang="en-US"/>
          </a:p>
        </p:txBody>
      </p:sp>
    </p:spTree>
    <p:extLst>
      <p:ext uri="{BB962C8B-B14F-4D97-AF65-F5344CB8AC3E}">
        <p14:creationId xmlns:p14="http://schemas.microsoft.com/office/powerpoint/2010/main" val="3850782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111125"/>
            <a:ext cx="7242175" cy="5432425"/>
          </a:xfrm>
        </p:spPr>
      </p:sp>
      <p:sp>
        <p:nvSpPr>
          <p:cNvPr id="3" name="Notes Placeholder 2"/>
          <p:cNvSpPr>
            <a:spLocks noGrp="1"/>
          </p:cNvSpPr>
          <p:nvPr>
            <p:ph type="body" idx="1"/>
          </p:nvPr>
        </p:nvSpPr>
        <p:spPr>
          <a:xfrm>
            <a:off x="0" y="5543839"/>
            <a:ext cx="9296400" cy="795229"/>
          </a:xfrm>
        </p:spPr>
        <p:txBody>
          <a:bodyPr>
            <a:normAutofit fontScale="85000" lnSpcReduction="10000"/>
          </a:bodyPr>
          <a:lstStyle/>
          <a:p>
            <a:r>
              <a:rPr lang="en-US" dirty="0"/>
              <a:t>This cartoon describes the NSILT process. The nitrogen</a:t>
            </a:r>
            <a:r>
              <a:rPr lang="en-US" baseline="0" dirty="0"/>
              <a:t> source categories are listed at the top; each with its own input into the environment obtained from current land use and other sources of info. The processes listed in the brown bar describe the attenuation or how different processes uptake, remove or impede the movement of N in the subsurface.  We use information from published research investigations in Florida wherever available for the studied BMAP area. If local info is not available we will use published reports from other areas with similar hydrogeologic characteristics.  For our estimates of N loading to groundwater, we are interested in the bar labeled “Leaching of Non-attenuated N”. This is the nitrogen which is not utilized by the environment and has the potential to reach ground water.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021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B48CF8-F026-4C93-8ADB-1DAA2C0B0B6C}" type="datetime1">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4483DA-E1F1-4492-BBB8-094CB16E277D}" type="datetime1">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34BF8-99C3-4DBA-824B-BB976EFEF438}" type="datetime1">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841180-82D5-4513-9945-8D63EE8C0AA8}" type="datetime1">
              <a:rPr lang="en-US" smtClean="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66BD7D-CEDF-4456-89CC-3EAE6DA58213}" type="datetime1">
              <a:rPr lang="en-US" smtClean="0"/>
              <a:t>5/17/2018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5192A3-7781-41BC-AB2F-26CBCBA9E0CD}" type="datetime1">
              <a:rPr lang="en-US" smtClean="0"/>
              <a:t>5/17/2018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D7929-1938-4614-8DF0-4FB1121CACFB}" type="datetime1">
              <a:rPr lang="en-US" smtClean="0"/>
              <a:t>5/17/2018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A55455-0BE8-4B7E-8191-027C4A9C49C6}" type="datetime1">
              <a:rPr lang="en-US" smtClean="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0CE7F-4610-485F-9497-C42EC2E8286E}" type="datetime1">
              <a:rPr lang="en-US" smtClean="0"/>
              <a:t>5/17/2018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394A4-FE0B-4392-9A55-11E8322B2A9A}" type="datetime1">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4C92C3-E18F-46CA-9A01-805C1FD7F6AA}" type="datetime1">
              <a:rPr lang="en-US" smtClean="0"/>
              <a:t>5/17/2018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E2EAFEB8-3224-4743-AA29-BEFA3E5A91CE}" type="datetime1">
              <a:rPr lang="en-US" smtClean="0"/>
              <a:t>5/17/2018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14.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hyperlink" Target="http://images.google.com/imgres?imgurl=http://www.sweeping.com/Portals/146397/images/stormwater_basics_2.jpg&amp;imgrefurl=http://www.sweeping.com/blog/bid/190127/Why-There-is-a-Greater-Push-to-Control-Stormwater-Runoff&amp;usg=__c3UPFNEPAM3wK99Y_2Y0l-lINOs=&amp;h=437&amp;w=573&amp;sz=78&amp;hl=en&amp;start=23&amp;zoom=1&amp;tbnid=aAzT3MbEPYZBkM:&amp;tbnh=102&amp;tbnw=134&amp;ei=mLtiUdiUGevU0gHI9IF4&amp;prev=/search?q=stormwater+runoff&amp;start=20&amp;hl=en&amp;safe=strict&amp;sa=N&amp;gbv=2&amp;tbm=isch&amp;itbs=1&amp;sa=X&amp;ved=0CDAQrQMwAjgU" TargetMode="External"/><Relationship Id="rId3" Type="http://schemas.openxmlformats.org/officeDocument/2006/relationships/image" Target="../media/image23.wmf"/><Relationship Id="rId7" Type="http://schemas.openxmlformats.org/officeDocument/2006/relationships/hyperlink" Target="http://images.google.com/imgres?imgurl=http://www.plummersseptictank.com/wp-content/uploads/2013/01/septic-tank-location.jpg&amp;imgrefurl=http://www.plummersseptictank.com/index.php/archives/754&amp;usg=__bZOc2l-n1HmWGg9Xv5dY4AcEXAg=&amp;h=455&amp;w=720&amp;sz=47&amp;hl=en&amp;start=4&amp;zoom=1&amp;tbnid=Q3PNt8NpHtdSeM:&amp;tbnh=88&amp;tbnw=140&amp;ei=4GNDUbGUENSz4APn64GACg&amp;prev=/search?q=septic+tanks&amp;hl=en&amp;safe=strict&amp;gbv=2&amp;tbm=isch&amp;itbs=1&amp;sa=X&amp;ved=0CDAQrQMwAw" TargetMode="External"/><Relationship Id="rId12" Type="http://schemas.openxmlformats.org/officeDocument/2006/relationships/image" Target="../media/image28.jpeg"/><Relationship Id="rId2" Type="http://schemas.openxmlformats.org/officeDocument/2006/relationships/notesSlide" Target="../notesSlides/notesSlide8.xml"/><Relationship Id="rId16" Type="http://schemas.openxmlformats.org/officeDocument/2006/relationships/image" Target="../media/image31.png"/><Relationship Id="rId1" Type="http://schemas.openxmlformats.org/officeDocument/2006/relationships/slideLayout" Target="../slideLayouts/slideLayout19.xml"/><Relationship Id="rId6" Type="http://schemas.openxmlformats.org/officeDocument/2006/relationships/image" Target="../media/image25.jpeg"/><Relationship Id="rId11" Type="http://schemas.openxmlformats.org/officeDocument/2006/relationships/hyperlink" Target="http://images.google.com/imgres?imgurl=http://bestclipartblog.com/clipart-pics/horse-clip-art-7.gif&amp;imgrefurl=http://bestclipartblog.com/21-horse-clip-art.html/horse-clip-art-7&amp;usg=__byG5nEgmHTHvjH4msjvTrcqgd1k=&amp;h=213&amp;w=230&amp;sz=17&amp;hl=en&amp;start=32&amp;zoom=1&amp;tbnid=Xa4Bq36kSzlomM:&amp;tbnh=100&amp;tbnw=108&amp;ei=wGhIUd6wNNGj4AONjIGQAg&amp;prev=/search?q=horses+clipart+images&amp;start=20&amp;hl=en&amp;safe=strict&amp;sa=N&amp;gbv=2&amp;tbm=isch&amp;itbs=1&amp;sa=X&amp;ved=0CEAQrQMwCzgU" TargetMode="External"/><Relationship Id="rId5" Type="http://schemas.openxmlformats.org/officeDocument/2006/relationships/hyperlink" Target="http://images.google.com/imgres?imgurl=http://static.auctionservices.com/images/17230095/20080716_soybeans_33.jpg&amp;imgrefurl=http://www.maringauction.com/auction_detail.php?id=173239&amp;usg=__wKMUMwtWo2f0lScREg7clIh-XVw=&amp;h=450&amp;w=650&amp;sz=359&amp;hl=en&amp;start=189&amp;zoom=1&amp;tbnid=Lk2GNBG6YEPYgM:&amp;tbnh=95&amp;tbnw=137&amp;ei=2WFDUfisO8nE4APwz4HoBA&amp;prev=/search?q=cropland&amp;start=180&amp;hl=en&amp;safe=strict&amp;sa=N&amp;gbv=2&amp;tbm=isch&amp;itbs=1&amp;sa=X&amp;ved=0CDoQrQMwCDi0AQ" TargetMode="External"/><Relationship Id="rId15" Type="http://schemas.openxmlformats.org/officeDocument/2006/relationships/image" Target="../media/image30.png"/><Relationship Id="rId10" Type="http://schemas.openxmlformats.org/officeDocument/2006/relationships/image" Target="../media/image27.jpeg"/><Relationship Id="rId4" Type="http://schemas.openxmlformats.org/officeDocument/2006/relationships/image" Target="../media/image24.jpeg"/><Relationship Id="rId9" Type="http://schemas.openxmlformats.org/officeDocument/2006/relationships/hyperlink" Target="http://images.google.com/imgres?imgurl=http://www.sweetclipart.com/multisite/sweetclipart/files/rainy_weather_with_thunder.png&amp;imgrefurl=http://www.sweetclipart.com/rain-cloud-lightning-bolt-369&amp;usg=__gYelmZJCLeL5b8UDHImjSJepNAM=&amp;h=4894&amp;w=5277&amp;sz=862&amp;hl=en&amp;start=4&amp;zoom=1&amp;tbnid=nMgD1mFKQa2--M:&amp;tbnh=139&amp;tbnw=150&amp;ei=CWFDUZSbFa2j4AO6hIHIDQ&amp;prev=/search?q=cloud+with+rain+clipart&amp;hl=en&amp;safe=strict&amp;gbv=2&amp;tbm=isch&amp;itbs=1&amp;sa=X&amp;ved=0CDAQrQMwAw" TargetMode="External"/><Relationship Id="rId1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40.jpg"/></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1.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6.jpg"/><Relationship Id="rId7" Type="http://schemas.openxmlformats.org/officeDocument/2006/relationships/image" Target="../media/image50.jp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image" Target="../media/image48.jpeg"/><Relationship Id="rId10" Type="http://schemas.openxmlformats.org/officeDocument/2006/relationships/comments" Target="../comments/comment1.xml"/><Relationship Id="rId4" Type="http://schemas.openxmlformats.org/officeDocument/2006/relationships/image" Target="../media/image47.png"/><Relationship Id="rId9" Type="http://schemas.openxmlformats.org/officeDocument/2006/relationships/image" Target="../media/image51.jp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hyperlink" Target="http://pngimg.com/download/2132" TargetMode="External"/><Relationship Id="rId5" Type="http://schemas.openxmlformats.org/officeDocument/2006/relationships/image" Target="../media/image53.png&amp;ehk=xisd21GAoX"/><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7.png"/><Relationship Id="rId7"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image" Target="../media/image63.jpg"/><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66.jp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0.png"/><Relationship Id="rId1" Type="http://schemas.openxmlformats.org/officeDocument/2006/relationships/slideLayout" Target="../slideLayouts/slideLayout14.xml"/><Relationship Id="rId5" Type="http://schemas.openxmlformats.org/officeDocument/2006/relationships/image" Target="../media/image69.png"/><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25" y="2753126"/>
            <a:ext cx="8820150" cy="1275145"/>
          </a:xfrm>
        </p:spPr>
        <p:txBody>
          <a:bodyPr/>
          <a:lstStyle/>
          <a:p>
            <a:r>
              <a:rPr lang="en-US" dirty="0" err="1"/>
              <a:t>Wacissa</a:t>
            </a:r>
            <a:r>
              <a:rPr lang="en-US" dirty="0"/>
              <a:t> Springs</a:t>
            </a:r>
            <a:br>
              <a:rPr lang="en-US" dirty="0"/>
            </a:br>
            <a:r>
              <a:rPr lang="en-US" dirty="0"/>
              <a:t>Basin Management Action Plan (BMAP)</a:t>
            </a:r>
          </a:p>
        </p:txBody>
      </p:sp>
      <p:sp>
        <p:nvSpPr>
          <p:cNvPr id="3" name="Subtitle 2"/>
          <p:cNvSpPr>
            <a:spLocks noGrp="1"/>
          </p:cNvSpPr>
          <p:nvPr>
            <p:ph type="subTitle" idx="1"/>
          </p:nvPr>
        </p:nvSpPr>
        <p:spPr>
          <a:xfrm>
            <a:off x="1143000" y="4231410"/>
            <a:ext cx="6858000" cy="1495836"/>
          </a:xfrm>
        </p:spPr>
        <p:txBody>
          <a:bodyPr>
            <a:normAutofit fontScale="92500" lnSpcReduction="10000"/>
          </a:bodyPr>
          <a:lstStyle/>
          <a:p>
            <a:r>
              <a:rPr lang="en-US" dirty="0"/>
              <a:t>Celeste Lyon &amp; Terry Hansen P.G.</a:t>
            </a:r>
          </a:p>
          <a:p>
            <a:r>
              <a:rPr lang="en-US" dirty="0"/>
              <a:t> Basin Coordinators</a:t>
            </a:r>
          </a:p>
          <a:p>
            <a:r>
              <a:rPr lang="en-US" sz="2000" dirty="0"/>
              <a:t>850-245-8561</a:t>
            </a:r>
          </a:p>
          <a:p>
            <a:r>
              <a:rPr lang="en-US" sz="2000" dirty="0" err="1"/>
              <a:t>Celeste.Lyon</a:t>
            </a:r>
            <a:r>
              <a:rPr lang="en-US" sz="2000" dirty="0"/>
              <a:t> @dep.state.fl.us 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2016-1 Requirements </a:t>
            </a:r>
          </a:p>
        </p:txBody>
      </p:sp>
      <p:sp>
        <p:nvSpPr>
          <p:cNvPr id="12" name="Rectangle 11"/>
          <p:cNvSpPr/>
          <p:nvPr/>
        </p:nvSpPr>
        <p:spPr>
          <a:xfrm>
            <a:off x="124691" y="1163783"/>
            <a:ext cx="8939299" cy="4154984"/>
          </a:xfrm>
          <a:prstGeom prst="rect">
            <a:avLst/>
          </a:prstGeom>
        </p:spPr>
        <p:txBody>
          <a:bodyPr wrap="square">
            <a:noAutofit/>
          </a:bodyPr>
          <a:lstStyle/>
          <a:p>
            <a:pPr lvl="1" algn="ctr"/>
            <a:r>
              <a:rPr lang="en-US" sz="2800" spc="-5" dirty="0">
                <a:solidFill>
                  <a:srgbClr val="0070C0"/>
                </a:solidFill>
                <a:cs typeface="Arial"/>
              </a:rPr>
              <a:t>INCLUDE:</a:t>
            </a:r>
          </a:p>
          <a:p>
            <a:pPr marL="742950" lvl="1" indent="-285750">
              <a:buFont typeface="Arial" panose="020B0604020202020204" pitchFamily="34" charset="0"/>
              <a:buChar char="•"/>
            </a:pPr>
            <a:r>
              <a:rPr lang="en-US" sz="2800" spc="-5" dirty="0">
                <a:solidFill>
                  <a:srgbClr val="0070C0"/>
                </a:solidFill>
                <a:cs typeface="Arial"/>
              </a:rPr>
              <a:t>Priority Focus Area (PFA) delineation</a:t>
            </a:r>
          </a:p>
          <a:p>
            <a:pPr lvl="2"/>
            <a:r>
              <a:rPr lang="en-US" sz="2800" spc="-5" dirty="0">
                <a:cs typeface="Arial"/>
              </a:rPr>
              <a:t>Area(s) of basin where Floridan Aquifer is generally most vulnerable</a:t>
            </a:r>
          </a:p>
          <a:p>
            <a:pPr lvl="2"/>
            <a:endParaRPr lang="en-US" sz="2800" spc="-5" dirty="0">
              <a:cs typeface="Arial"/>
            </a:endParaRPr>
          </a:p>
          <a:p>
            <a:pPr marL="742950" lvl="1" indent="-285750">
              <a:buFont typeface="Arial" panose="020B0604020202020204" pitchFamily="34" charset="0"/>
              <a:buChar char="•"/>
            </a:pPr>
            <a:r>
              <a:rPr lang="en-US" sz="2800" dirty="0">
                <a:solidFill>
                  <a:srgbClr val="0070C0"/>
                </a:solidFill>
              </a:rPr>
              <a:t>Identification of point source or category of nonpoint sources with the estimated allocation of the load for each.</a:t>
            </a:r>
          </a:p>
          <a:p>
            <a:pPr marL="1200150" lvl="2" indent="-285750">
              <a:buFont typeface="Arial" panose="020B0604020202020204" pitchFamily="34" charset="0"/>
              <a:buChar char="•"/>
            </a:pPr>
            <a:r>
              <a:rPr lang="en-US" sz="2800" dirty="0">
                <a:solidFill>
                  <a:srgbClr val="0070C0"/>
                </a:solidFill>
                <a:cs typeface="Arial" panose="020B0604020202020204" pitchFamily="34" charset="0"/>
              </a:rPr>
              <a:t>Nitrogen Source Inventory Loading Tool (NSILT)</a:t>
            </a:r>
            <a:endParaRPr lang="en-US" sz="2000" dirty="0">
              <a:cs typeface="Arial" panose="020B0604020202020204" pitchFamily="34" charset="0"/>
            </a:endParaRPr>
          </a:p>
        </p:txBody>
      </p:sp>
    </p:spTree>
    <p:extLst>
      <p:ext uri="{BB962C8B-B14F-4D97-AF65-F5344CB8AC3E}">
        <p14:creationId xmlns:p14="http://schemas.microsoft.com/office/powerpoint/2010/main" val="277300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normAutofit/>
          </a:bodyPr>
          <a:lstStyle/>
          <a:p>
            <a:r>
              <a:rPr lang="en-US" sz="4400" dirty="0"/>
              <a:t>NSILT</a:t>
            </a:r>
          </a:p>
        </p:txBody>
      </p:sp>
      <p:sp>
        <p:nvSpPr>
          <p:cNvPr id="3" name="Content Placeholder 2"/>
          <p:cNvSpPr>
            <a:spLocks noGrp="1"/>
          </p:cNvSpPr>
          <p:nvPr>
            <p:ph idx="1"/>
          </p:nvPr>
        </p:nvSpPr>
        <p:spPr>
          <a:xfrm>
            <a:off x="67237" y="1293822"/>
            <a:ext cx="5662194" cy="5443446"/>
          </a:xfrm>
        </p:spPr>
        <p:txBody>
          <a:bodyPr/>
          <a:lstStyle/>
          <a:p>
            <a:pPr>
              <a:spcAft>
                <a:spcPts val="600"/>
              </a:spcAft>
            </a:pPr>
            <a:r>
              <a:rPr lang="en-US" sz="2400" dirty="0"/>
              <a:t>Quantifies nitrogen (N) sources and loading to groundwater, and highlights source categories where reductions in N loading could help achieve restoration of impaired waters</a:t>
            </a:r>
          </a:p>
          <a:p>
            <a:pPr>
              <a:spcAft>
                <a:spcPts val="600"/>
              </a:spcAft>
            </a:pPr>
            <a:r>
              <a:rPr lang="en-US" sz="2400" dirty="0"/>
              <a:t>Customizes the nitrogen inventory for each spring basin or BMAP area to account for hydrogeologic and land use differences</a:t>
            </a:r>
          </a:p>
          <a:p>
            <a:pPr>
              <a:spcAft>
                <a:spcPts val="600"/>
              </a:spcAft>
            </a:pPr>
            <a:r>
              <a:rPr lang="en-US" sz="2400" dirty="0"/>
              <a:t>Uses source category percentages to estimate the necessary and achievable reductions</a:t>
            </a:r>
          </a:p>
        </p:txBody>
      </p:sp>
      <p:grpSp>
        <p:nvGrpSpPr>
          <p:cNvPr id="12" name="Group 11"/>
          <p:cNvGrpSpPr/>
          <p:nvPr/>
        </p:nvGrpSpPr>
        <p:grpSpPr>
          <a:xfrm>
            <a:off x="6268064" y="1293822"/>
            <a:ext cx="1524000" cy="2137441"/>
            <a:chOff x="5887439" y="3653161"/>
            <a:chExt cx="3131593" cy="2671439"/>
          </a:xfrm>
        </p:grpSpPr>
        <p:pic>
          <p:nvPicPr>
            <p:cNvPr id="9" name="Picture 8"/>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8889" b="26667"/>
            <a:stretch/>
          </p:blipFill>
          <p:spPr>
            <a:xfrm>
              <a:off x="5910029" y="3653161"/>
              <a:ext cx="3109003" cy="2671439"/>
            </a:xfrm>
            <a:prstGeom prst="rect">
              <a:avLst/>
            </a:prstGeom>
            <a:ln>
              <a:solidFill>
                <a:schemeClr val="tx1"/>
              </a:solidFill>
            </a:ln>
          </p:spPr>
        </p:pic>
        <p:sp>
          <p:nvSpPr>
            <p:cNvPr id="11" name="TextBox 10"/>
            <p:cNvSpPr txBox="1"/>
            <p:nvPr/>
          </p:nvSpPr>
          <p:spPr>
            <a:xfrm>
              <a:off x="5887439" y="5973556"/>
              <a:ext cx="1129412" cy="276999"/>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Fanning Spring</a:t>
              </a:r>
            </a:p>
          </p:txBody>
        </p:sp>
      </p:grpSp>
      <p:pic>
        <p:nvPicPr>
          <p:cNvPr id="5" name="Picture 4"/>
          <p:cNvPicPr>
            <a:picLocks noChangeAspect="1"/>
          </p:cNvPicPr>
          <p:nvPr/>
        </p:nvPicPr>
        <p:blipFill rotWithShape="1">
          <a:blip r:embed="rId4"/>
          <a:srcRect l="7850" r="2894"/>
          <a:stretch/>
        </p:blipFill>
        <p:spPr>
          <a:xfrm>
            <a:off x="5848866" y="4029963"/>
            <a:ext cx="3142734" cy="2314353"/>
          </a:xfrm>
          <a:prstGeom prst="rect">
            <a:avLst/>
          </a:prstGeom>
          <a:ln>
            <a:solidFill>
              <a:schemeClr val="tx1"/>
            </a:solidFill>
          </a:ln>
        </p:spPr>
      </p:pic>
    </p:spTree>
    <p:extLst>
      <p:ext uri="{BB962C8B-B14F-4D97-AF65-F5344CB8AC3E}">
        <p14:creationId xmlns:p14="http://schemas.microsoft.com/office/powerpoint/2010/main" val="3216229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19463"/>
            <a:ext cx="9042137" cy="6028091"/>
          </a:xfrm>
          <a:prstGeom prst="rect">
            <a:avLst/>
          </a:prstGeom>
          <a:effectLst>
            <a:softEdge rad="317500"/>
          </a:effectLst>
        </p:spPr>
      </p:pic>
      <p:pic>
        <p:nvPicPr>
          <p:cNvPr id="6" name="Picture 2"/>
          <p:cNvPicPr>
            <a:picLocks noChangeAspect="1"/>
          </p:cNvPicPr>
          <p:nvPr/>
        </p:nvPicPr>
        <p:blipFill>
          <a:blip r:embed="rId4" cstate="print"/>
          <a:srcRect t="11111" b="70000"/>
          <a:stretch>
            <a:fillRect/>
          </a:stretch>
        </p:blipFill>
        <p:spPr bwMode="auto">
          <a:xfrm>
            <a:off x="0" y="30527"/>
            <a:ext cx="9144000" cy="1524000"/>
          </a:xfrm>
          <a:prstGeom prst="rect">
            <a:avLst/>
          </a:prstGeom>
          <a:noFill/>
          <a:ln w="9525">
            <a:noFill/>
            <a:miter lim="800000"/>
            <a:headEnd/>
            <a:tailEnd/>
          </a:ln>
        </p:spPr>
      </p:pic>
      <p:sp>
        <p:nvSpPr>
          <p:cNvPr id="3076" name="TextBox 4"/>
          <p:cNvSpPr txBox="1">
            <a:spLocks noChangeArrowheads="1"/>
          </p:cNvSpPr>
          <p:nvPr/>
        </p:nvSpPr>
        <p:spPr bwMode="auto">
          <a:xfrm>
            <a:off x="304800" y="2232312"/>
            <a:ext cx="8686800" cy="1969770"/>
          </a:xfrm>
          <a:prstGeom prst="rect">
            <a:avLst/>
          </a:prstGeom>
          <a:noFill/>
          <a:ln w="9525">
            <a:noFill/>
            <a:miter lim="800000"/>
            <a:headEnd/>
            <a:tailEnd/>
          </a:ln>
          <a:effectLst>
            <a:outerShdw blurRad="50800" dist="50800" dir="5400000" algn="ctr" rotWithShape="0">
              <a:schemeClr val="tx1"/>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Nitrogen Inputs: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Nitrogen Source Inventory and Loading Tool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Outstanding Florida Springs of the </a:t>
            </a:r>
            <a:r>
              <a:rPr kumimoji="0" lang="en-US" sz="2800" b="1" i="0" u="none" strike="noStrike" kern="0" cap="none" spc="0" normalizeH="0" baseline="0" noProof="0" dirty="0" err="1">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SantaFe</a:t>
            </a:r>
            <a:r>
              <a:rPr kumimoji="0" lang="en-US" sz="2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 River Basin</a:t>
            </a:r>
          </a:p>
        </p:txBody>
      </p:sp>
      <p:sp>
        <p:nvSpPr>
          <p:cNvPr id="3075" name="TextBox 3"/>
          <p:cNvSpPr txBox="1">
            <a:spLocks noChangeArrowheads="1"/>
          </p:cNvSpPr>
          <p:nvPr/>
        </p:nvSpPr>
        <p:spPr bwMode="auto">
          <a:xfrm>
            <a:off x="2057400" y="762000"/>
            <a:ext cx="5181600" cy="83099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 Division of Environmental Assessment and Restoration</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3800" y="729397"/>
            <a:ext cx="863600" cy="863600"/>
          </a:xfrm>
          <a:prstGeom prst="rect">
            <a:avLst/>
          </a:prstGeom>
        </p:spPr>
      </p:pic>
      <p:sp>
        <p:nvSpPr>
          <p:cNvPr id="8" name="TextBox 5"/>
          <p:cNvSpPr txBox="1">
            <a:spLocks noChangeArrowheads="1"/>
          </p:cNvSpPr>
          <p:nvPr/>
        </p:nvSpPr>
        <p:spPr bwMode="auto">
          <a:xfrm>
            <a:off x="1505761" y="4253583"/>
            <a:ext cx="6414655" cy="1169551"/>
          </a:xfrm>
          <a:prstGeom prst="rect">
            <a:avLst/>
          </a:prstGeom>
          <a:noFill/>
          <a:ln w="9525">
            <a:noFill/>
            <a:miter lim="800000"/>
            <a:headEnd/>
            <a:tailEnd/>
          </a:ln>
          <a:effectLst>
            <a:outerShdw blurRad="50800" dist="50800" dir="5400000" algn="ctr" rotWithShape="0">
              <a:schemeClr val="tx1"/>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400" b="0" i="1" u="none" strike="noStrike" kern="0" cap="none" spc="0" normalizeH="0" baseline="0" noProof="0" dirty="0">
                <a:ln>
                  <a:noFill/>
                </a:ln>
                <a:solidFill>
                  <a:sysClr val="windowText" lastClr="000000"/>
                </a:solidFill>
                <a:effectLst/>
                <a:uLnTx/>
                <a:uFillTx/>
                <a:latin typeface="Calibri" panose="020F0502020204030204"/>
                <a:ea typeface="+mn-ea"/>
                <a:cs typeface="+mn-cs"/>
              </a:rPr>
            </a:br>
            <a:r>
              <a:rPr kumimoji="0" lang="en-US" sz="2000" b="1" i="1" u="none" strike="noStrike" kern="0" cap="none" spc="0" normalizeH="0" baseline="0" noProof="0" dirty="0">
                <a:ln>
                  <a:noFill/>
                </a:ln>
                <a:solidFill>
                  <a:prstClr val="white"/>
                </a:solidFill>
                <a:effectLst/>
                <a:uLnTx/>
                <a:uFillTx/>
                <a:latin typeface="Calibri" panose="020F0502020204030204"/>
                <a:ea typeface="+mn-ea"/>
                <a:cs typeface="+mn-cs"/>
              </a:rPr>
              <a:t>Celeste Lyon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1" u="none" strike="noStrike" kern="0" cap="none" spc="0" normalizeH="0" baseline="0" noProof="0" dirty="0">
              <a:ln>
                <a:noFill/>
              </a:ln>
              <a:solidFill>
                <a:srgbClr val="70AD47">
                  <a:lumMod val="40000"/>
                  <a:lumOff val="60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1" u="none" strike="noStrike" kern="0" cap="none" spc="0" normalizeH="0" baseline="0" noProof="0" dirty="0">
                <a:ln>
                  <a:noFill/>
                </a:ln>
                <a:solidFill>
                  <a:srgbClr val="70AD47">
                    <a:lumMod val="40000"/>
                    <a:lumOff val="60000"/>
                  </a:srgbClr>
                </a:solidFill>
                <a:effectLst/>
                <a:uLnTx/>
                <a:uFillTx/>
                <a:latin typeface="Calibri" panose="020F0502020204030204"/>
                <a:ea typeface="+mn-ea"/>
                <a:cs typeface="+mn-cs"/>
              </a:rPr>
              <a:t>May 16, 2018</a:t>
            </a:r>
          </a:p>
        </p:txBody>
      </p:sp>
    </p:spTree>
    <p:extLst>
      <p:ext uri="{BB962C8B-B14F-4D97-AF65-F5344CB8AC3E}">
        <p14:creationId xmlns:p14="http://schemas.microsoft.com/office/powerpoint/2010/main" val="3862339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125" y="19626"/>
            <a:ext cx="7848600" cy="1143000"/>
          </a:xfrm>
        </p:spPr>
        <p:txBody>
          <a:bodyPr/>
          <a:lstStyle/>
          <a:p>
            <a:r>
              <a:rPr lang="en-US" sz="3200" b="0" dirty="0"/>
              <a:t>Nitrate-Impaired Spring Waters</a:t>
            </a:r>
          </a:p>
        </p:txBody>
      </p:sp>
      <p:sp>
        <p:nvSpPr>
          <p:cNvPr id="3" name="Content Placeholder 2"/>
          <p:cNvSpPr>
            <a:spLocks noGrp="1"/>
          </p:cNvSpPr>
          <p:nvPr>
            <p:ph idx="1"/>
          </p:nvPr>
        </p:nvSpPr>
        <p:spPr>
          <a:xfrm>
            <a:off x="209968" y="1219163"/>
            <a:ext cx="5161528" cy="5317977"/>
          </a:xfrm>
        </p:spPr>
        <p:txBody>
          <a:bodyPr/>
          <a:lstStyle/>
          <a:p>
            <a:r>
              <a:rPr lang="en-US" sz="2600" dirty="0"/>
              <a:t>The water quality in several Outstanding Florida Springs in the Suwannee River Basin is impaired due to elevated nitrate concentrations</a:t>
            </a:r>
            <a:endParaRPr lang="en-US" sz="1800" dirty="0"/>
          </a:p>
          <a:p>
            <a:r>
              <a:rPr lang="en-US" sz="2600" dirty="0"/>
              <a:t>Many sources contribute nitrogen in each </a:t>
            </a:r>
            <a:r>
              <a:rPr lang="en-US" sz="2600" dirty="0" err="1"/>
              <a:t>springshed</a:t>
            </a:r>
            <a:r>
              <a:rPr lang="en-US" sz="2600" dirty="0"/>
              <a:t>:</a:t>
            </a:r>
          </a:p>
          <a:p>
            <a:pPr lvl="1"/>
            <a:r>
              <a:rPr lang="en-US" sz="2200" dirty="0"/>
              <a:t>atmospheric deposition</a:t>
            </a:r>
          </a:p>
          <a:p>
            <a:pPr lvl="1"/>
            <a:r>
              <a:rPr lang="en-US" sz="2200" dirty="0"/>
              <a:t>fertilizers (farm and non-farm) </a:t>
            </a:r>
          </a:p>
          <a:p>
            <a:pPr lvl="1"/>
            <a:r>
              <a:rPr lang="en-US" sz="2200" dirty="0"/>
              <a:t>septic tanks </a:t>
            </a:r>
          </a:p>
          <a:p>
            <a:pPr lvl="1"/>
            <a:r>
              <a:rPr lang="en-US" sz="2200" dirty="0"/>
              <a:t>land application of wastewater</a:t>
            </a:r>
          </a:p>
          <a:p>
            <a:pPr lvl="1"/>
            <a:r>
              <a:rPr lang="en-US" sz="2200" dirty="0"/>
              <a:t>livestock manure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19" name="Picture 5" descr="D:\users\bkatz\TALKS\springs-blockdiag-nologo-72dpi.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2893" y="3643722"/>
            <a:ext cx="4163431" cy="29462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pic>
        <p:nvPicPr>
          <p:cNvPr id="7" name="Picture 6">
            <a:extLst>
              <a:ext uri="{FF2B5EF4-FFF2-40B4-BE49-F238E27FC236}">
                <a16:creationId xmlns:a16="http://schemas.microsoft.com/office/drawing/2014/main" id="{5134EF1C-BBB5-4A9A-A09F-64C802DF7C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71131" y="1180666"/>
            <a:ext cx="3130526" cy="2347894"/>
          </a:xfrm>
          <a:prstGeom prst="rect">
            <a:avLst/>
          </a:prstGeom>
        </p:spPr>
      </p:pic>
    </p:spTree>
    <p:extLst>
      <p:ext uri="{BB962C8B-B14F-4D97-AF65-F5344CB8AC3E}">
        <p14:creationId xmlns:p14="http://schemas.microsoft.com/office/powerpoint/2010/main" val="467446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lstStyle/>
          <a:p>
            <a:r>
              <a:rPr lang="en-US" sz="2800" b="0" dirty="0"/>
              <a:t>Nitrogen Source Inventory and Loading Tool</a:t>
            </a:r>
          </a:p>
        </p:txBody>
      </p:sp>
      <p:sp>
        <p:nvSpPr>
          <p:cNvPr id="3" name="Content Placeholder 2"/>
          <p:cNvSpPr>
            <a:spLocks noGrp="1"/>
          </p:cNvSpPr>
          <p:nvPr>
            <p:ph idx="1"/>
          </p:nvPr>
        </p:nvSpPr>
        <p:spPr>
          <a:xfrm>
            <a:off x="0" y="1363506"/>
            <a:ext cx="5662194" cy="5443446"/>
          </a:xfrm>
        </p:spPr>
        <p:txBody>
          <a:bodyPr/>
          <a:lstStyle/>
          <a:p>
            <a:pPr>
              <a:spcAft>
                <a:spcPts val="600"/>
              </a:spcAft>
            </a:pPr>
            <a:r>
              <a:rPr lang="en-US" sz="2000" dirty="0"/>
              <a:t>Quantifies nitrogen sources and loading to ground water, and highlights source categories where reductions in N loading could help achieve restoration of impaired waters</a:t>
            </a:r>
          </a:p>
          <a:p>
            <a:pPr>
              <a:spcAft>
                <a:spcPts val="600"/>
              </a:spcAft>
            </a:pPr>
            <a:r>
              <a:rPr lang="en-US" sz="2000" dirty="0"/>
              <a:t>We customize the inventory for each spring basin or BMAP area to account for hydrogeologic and land use differences</a:t>
            </a:r>
          </a:p>
          <a:p>
            <a:pPr>
              <a:spcAft>
                <a:spcPts val="600"/>
              </a:spcAft>
            </a:pPr>
            <a:r>
              <a:rPr lang="en-US" sz="2000" dirty="0"/>
              <a:t>Inventories have been completed for several BMAP areas (Wakulla, Jackson Blue, Silver, Rainbow, Volusia Blue, Springs Coast Springs, Suwannee, Wekiva)</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5" name="Picture 4"/>
          <p:cNvPicPr>
            <a:picLocks noChangeAspect="1"/>
          </p:cNvPicPr>
          <p:nvPr/>
        </p:nvPicPr>
        <p:blipFill rotWithShape="1">
          <a:blip r:embed="rId2"/>
          <a:srcRect l="7850" r="2894"/>
          <a:stretch/>
        </p:blipFill>
        <p:spPr>
          <a:xfrm>
            <a:off x="5848866" y="4029963"/>
            <a:ext cx="3142734" cy="2314353"/>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pic>
        <p:nvPicPr>
          <p:cNvPr id="8" name="Picture 7">
            <a:extLst>
              <a:ext uri="{FF2B5EF4-FFF2-40B4-BE49-F238E27FC236}">
                <a16:creationId xmlns:a16="http://schemas.microsoft.com/office/drawing/2014/main" id="{38A844F8-ED96-4C44-94D7-CFF0AD9EAC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5436" y="1459223"/>
            <a:ext cx="3156164" cy="2104109"/>
          </a:xfrm>
          <a:prstGeom prst="rect">
            <a:avLst/>
          </a:prstGeom>
        </p:spPr>
      </p:pic>
    </p:spTree>
    <p:extLst>
      <p:ext uri="{BB962C8B-B14F-4D97-AF65-F5344CB8AC3E}">
        <p14:creationId xmlns:p14="http://schemas.microsoft.com/office/powerpoint/2010/main" val="4003090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863E-89C7-4408-93AC-E7F20565FF58}"/>
              </a:ext>
            </a:extLst>
          </p:cNvPr>
          <p:cNvSpPr>
            <a:spLocks noGrp="1"/>
          </p:cNvSpPr>
          <p:nvPr>
            <p:ph type="title"/>
          </p:nvPr>
        </p:nvSpPr>
        <p:spPr>
          <a:xfrm>
            <a:off x="1658332" y="245328"/>
            <a:ext cx="7306487" cy="646331"/>
          </a:xfrm>
          <a:noFill/>
        </p:spPr>
        <p:txBody>
          <a:bodyPr wrap="none" rtlCol="0">
            <a:spAutoFit/>
          </a:bodyPr>
          <a:lstStyle/>
          <a:p>
            <a:pPr algn="l" eaLnBrk="1" hangingPunct="1"/>
            <a:r>
              <a:rPr lang="en-US" sz="3600" b="0" dirty="0" err="1">
                <a:solidFill>
                  <a:prstClr val="white"/>
                </a:solidFill>
                <a:ea typeface="+mn-ea"/>
              </a:rPr>
              <a:t>Springshed</a:t>
            </a:r>
            <a:r>
              <a:rPr lang="en-US" sz="3600" b="0" dirty="0">
                <a:solidFill>
                  <a:prstClr val="white"/>
                </a:solidFill>
                <a:ea typeface="+mn-ea"/>
              </a:rPr>
              <a:t> and BMAP Boundaries</a:t>
            </a:r>
          </a:p>
        </p:txBody>
      </p:sp>
      <p:sp>
        <p:nvSpPr>
          <p:cNvPr id="5" name="Slide Number Placeholder 4">
            <a:extLst>
              <a:ext uri="{FF2B5EF4-FFF2-40B4-BE49-F238E27FC236}">
                <a16:creationId xmlns:a16="http://schemas.microsoft.com/office/drawing/2014/main" id="{5B9A49F0-FB90-4536-BB31-E9A961026D62}"/>
              </a:ext>
            </a:extLst>
          </p:cNvPr>
          <p:cNvSpPr>
            <a:spLocks noGrp="1"/>
          </p:cNvSpPr>
          <p:nvPr>
            <p:ph type="sldNum" sz="quarter" idx="12"/>
          </p:nvPr>
        </p:nvSpPr>
        <p:spPr/>
        <p:txBody>
          <a:bodyPr/>
          <a:lstStyle/>
          <a:p>
            <a:pPr>
              <a:defRPr/>
            </a:pPr>
            <a:fld id="{EC18F63B-14D8-42D2-8464-DB5BCFAA4F28}" type="slidenum">
              <a:rPr lang="en-US" smtClean="0"/>
              <a:pPr>
                <a:defRPr/>
              </a:pPr>
              <a:t>15</a:t>
            </a:fld>
            <a:endParaRPr lang="en-US"/>
          </a:p>
        </p:txBody>
      </p:sp>
      <p:pic>
        <p:nvPicPr>
          <p:cNvPr id="6" name="Picture 5">
            <a:extLst>
              <a:ext uri="{FF2B5EF4-FFF2-40B4-BE49-F238E27FC236}">
                <a16:creationId xmlns:a16="http://schemas.microsoft.com/office/drawing/2014/main" id="{8F679DD2-8E7E-47B2-8FBB-88211928E4D4}"/>
              </a:ext>
            </a:extLst>
          </p:cNvPr>
          <p:cNvPicPr>
            <a:picLocks noChangeAspect="1"/>
          </p:cNvPicPr>
          <p:nvPr/>
        </p:nvPicPr>
        <p:blipFill>
          <a:blip r:embed="rId3"/>
          <a:stretch>
            <a:fillRect/>
          </a:stretch>
        </p:blipFill>
        <p:spPr>
          <a:xfrm>
            <a:off x="124578" y="2288"/>
            <a:ext cx="1146147" cy="1146147"/>
          </a:xfrm>
          <a:prstGeom prst="rect">
            <a:avLst/>
          </a:prstGeom>
        </p:spPr>
      </p:pic>
      <p:pic>
        <p:nvPicPr>
          <p:cNvPr id="4" name="Picture 3">
            <a:extLst>
              <a:ext uri="{FF2B5EF4-FFF2-40B4-BE49-F238E27FC236}">
                <a16:creationId xmlns:a16="http://schemas.microsoft.com/office/drawing/2014/main" id="{BFF04969-3B59-4DDE-8570-38F5F924F3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50" t="2199" r="3216" b="3093"/>
          <a:stretch/>
        </p:blipFill>
        <p:spPr>
          <a:xfrm>
            <a:off x="124578" y="1148435"/>
            <a:ext cx="4085856" cy="5382705"/>
          </a:xfrm>
          <a:prstGeom prst="rect">
            <a:avLst/>
          </a:prstGeom>
        </p:spPr>
      </p:pic>
      <p:pic>
        <p:nvPicPr>
          <p:cNvPr id="9" name="Picture 8">
            <a:extLst>
              <a:ext uri="{FF2B5EF4-FFF2-40B4-BE49-F238E27FC236}">
                <a16:creationId xmlns:a16="http://schemas.microsoft.com/office/drawing/2014/main" id="{3A1B35B1-8C19-4440-8EB8-B2F82EBDB91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40" t="2062" r="2520" b="2955"/>
          <a:stretch/>
        </p:blipFill>
        <p:spPr>
          <a:xfrm>
            <a:off x="4257443" y="1715677"/>
            <a:ext cx="4849947" cy="3761295"/>
          </a:xfrm>
          <a:prstGeom prst="rect">
            <a:avLst/>
          </a:prstGeom>
        </p:spPr>
      </p:pic>
    </p:spTree>
    <p:extLst>
      <p:ext uri="{BB962C8B-B14F-4D97-AF65-F5344CB8AC3E}">
        <p14:creationId xmlns:p14="http://schemas.microsoft.com/office/powerpoint/2010/main" val="1639005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304800"/>
            <a:ext cx="7399590" cy="584775"/>
          </a:xfrm>
          <a:prstGeom prst="rect">
            <a:avLst/>
          </a:prstGeom>
          <a:noFill/>
        </p:spPr>
        <p:txBody>
          <a:bodyPr wrap="none" rtlCol="0">
            <a:spAutoFit/>
          </a:bodyPr>
          <a:lstStyle/>
          <a:p>
            <a:r>
              <a:rPr lang="en-US" sz="3200" dirty="0">
                <a:solidFill>
                  <a:schemeClr val="bg1"/>
                </a:solidFill>
              </a:rPr>
              <a:t>Estimating Nitrogen Loads to Groundwater </a:t>
            </a:r>
          </a:p>
        </p:txBody>
      </p:sp>
      <p:sp>
        <p:nvSpPr>
          <p:cNvPr id="5" name="TextBox 4"/>
          <p:cNvSpPr txBox="1"/>
          <p:nvPr/>
        </p:nvSpPr>
        <p:spPr>
          <a:xfrm>
            <a:off x="152400" y="1600200"/>
            <a:ext cx="8534400" cy="3877985"/>
          </a:xfrm>
          <a:prstGeom prst="rect">
            <a:avLst/>
          </a:prstGeom>
          <a:noFill/>
        </p:spPr>
        <p:txBody>
          <a:bodyPr wrap="square" rtlCol="0">
            <a:spAutoFit/>
          </a:bodyPr>
          <a:lstStyle/>
          <a:p>
            <a:pPr marL="342900" indent="-342900">
              <a:buAutoNum type="arabicPeriod"/>
            </a:pPr>
            <a:r>
              <a:rPr lang="en-US" sz="2200" b="1" dirty="0"/>
              <a:t>Estimate the </a:t>
            </a:r>
            <a:r>
              <a:rPr lang="en-US" sz="2200" b="1" u="sng" dirty="0"/>
              <a:t>inputs </a:t>
            </a:r>
            <a:r>
              <a:rPr lang="en-US" sz="2200" b="1" dirty="0"/>
              <a:t>of nitrogen to the land surface from the source inventory information </a:t>
            </a:r>
            <a:r>
              <a:rPr lang="en-US" sz="2200" b="1" dirty="0">
                <a:solidFill>
                  <a:srgbClr val="FF0000"/>
                </a:solidFill>
              </a:rPr>
              <a:t>(best available and most current).</a:t>
            </a:r>
          </a:p>
          <a:p>
            <a:pPr marL="342900" indent="-342900">
              <a:buAutoNum type="arabicPeriod"/>
            </a:pPr>
            <a:endParaRPr lang="en-US" sz="1000" b="1" dirty="0"/>
          </a:p>
          <a:p>
            <a:pPr marL="342900" indent="-342900">
              <a:buFontTx/>
              <a:buAutoNum type="arabicPeriod"/>
            </a:pPr>
            <a:r>
              <a:rPr lang="en-US" sz="2200" b="1" dirty="0"/>
              <a:t>Apply attenuation factors based on the various environmental processes that could transform the various forms of nitrogen in the subsurface (such as denitrification, nitrification of ammonia, uptake by plants, mineralization of organic nitrogen).</a:t>
            </a:r>
          </a:p>
          <a:p>
            <a:pPr marL="342900" indent="-342900">
              <a:buFontTx/>
              <a:buAutoNum type="arabicPeriod"/>
            </a:pPr>
            <a:endParaRPr lang="en-US" sz="1000" b="1" dirty="0"/>
          </a:p>
          <a:p>
            <a:pPr marL="342900" indent="-342900">
              <a:buAutoNum type="arabicPeriod"/>
            </a:pPr>
            <a:r>
              <a:rPr lang="en-US" sz="2200" b="1" dirty="0"/>
              <a:t>Apply areal weighting factors that are based on the rate of recharge to groundwater to estimate </a:t>
            </a:r>
            <a:r>
              <a:rPr lang="en-US" sz="2200" b="1" u="sng" dirty="0"/>
              <a:t>nitrogen loads </a:t>
            </a:r>
            <a:r>
              <a:rPr lang="en-US" sz="2200" b="1" dirty="0"/>
              <a:t>to groundwater.</a:t>
            </a:r>
          </a:p>
          <a:p>
            <a:pPr marL="342900" indent="-342900">
              <a:buAutoNum type="arabicPeriod"/>
            </a:pPr>
            <a:endParaRPr lang="en-US" sz="1000" b="1" dirty="0"/>
          </a:p>
          <a:p>
            <a:pPr marL="342900" indent="-342900">
              <a:buAutoNum type="arabicPeriod"/>
            </a:pPr>
            <a:r>
              <a:rPr lang="en-US" sz="2200" b="1" dirty="0">
                <a:solidFill>
                  <a:srgbClr val="7030A0"/>
                </a:solidFill>
              </a:rPr>
              <a:t>Fine-tune estimates after getting feedback from stakeholders. </a:t>
            </a:r>
          </a:p>
          <a:p>
            <a:endParaRPr lang="en-US" dirty="0"/>
          </a:p>
        </p:txBody>
      </p:sp>
      <p:pic>
        <p:nvPicPr>
          <p:cNvPr id="6" name="Picture 7" descr="MCj03324200000[1]"/>
          <p:cNvPicPr>
            <a:picLocks noChangeAspect="1" noChangeArrowheads="1"/>
          </p:cNvPicPr>
          <p:nvPr/>
        </p:nvPicPr>
        <p:blipFill>
          <a:blip r:embed="rId3" cstate="print"/>
          <a:srcRect/>
          <a:stretch>
            <a:fillRect/>
          </a:stretch>
        </p:blipFill>
        <p:spPr bwMode="auto">
          <a:xfrm>
            <a:off x="4601991" y="5620206"/>
            <a:ext cx="926492" cy="716129"/>
          </a:xfrm>
          <a:prstGeom prst="rect">
            <a:avLst/>
          </a:prstGeom>
          <a:noFill/>
          <a:ln w="9525">
            <a:noFill/>
            <a:miter lim="800000"/>
            <a:headEnd/>
            <a:tailEnd/>
          </a:ln>
        </p:spPr>
      </p:pic>
      <p:pic>
        <p:nvPicPr>
          <p:cNvPr id="7" name="Picture 2" descr="sprayfield-irrig"/>
          <p:cNvPicPr>
            <a:picLocks noChangeAspect="1" noChangeArrowheads="1"/>
          </p:cNvPicPr>
          <p:nvPr/>
        </p:nvPicPr>
        <p:blipFill>
          <a:blip r:embed="rId4" cstate="print"/>
          <a:srcRect l="14537" t="17220" r="3827" b="13055"/>
          <a:stretch>
            <a:fillRect/>
          </a:stretch>
        </p:blipFill>
        <p:spPr bwMode="auto">
          <a:xfrm>
            <a:off x="7898976" y="5604719"/>
            <a:ext cx="1091650" cy="762000"/>
          </a:xfrm>
          <a:prstGeom prst="rect">
            <a:avLst/>
          </a:prstGeom>
          <a:noFill/>
          <a:ln w="9525">
            <a:solidFill>
              <a:schemeClr val="tx1"/>
            </a:solidFill>
            <a:miter lim="800000"/>
            <a:headEnd/>
            <a:tailEnd/>
          </a:ln>
        </p:spPr>
      </p:pic>
      <p:pic>
        <p:nvPicPr>
          <p:cNvPr id="8" name="Picture 7" descr="http://t2.gstatic.com/images?q=tbn:ANd9GcQiReqhq4TNdtJBwfBFKfitcVDCxVeW1-IzUtUPySh4tHGO5RdZSK2tYb8">
            <a:hlinkClick r:id="rId5"/>
          </p:cNvPr>
          <p:cNvPicPr>
            <a:picLocks noChangeAspect="1" noChangeArrowheads="1"/>
          </p:cNvPicPr>
          <p:nvPr/>
        </p:nvPicPr>
        <p:blipFill>
          <a:blip r:embed="rId6" cstate="print"/>
          <a:srcRect/>
          <a:stretch>
            <a:fillRect/>
          </a:stretch>
        </p:blipFill>
        <p:spPr bwMode="auto">
          <a:xfrm>
            <a:off x="5670214" y="5608743"/>
            <a:ext cx="882986" cy="773418"/>
          </a:xfrm>
          <a:prstGeom prst="rect">
            <a:avLst/>
          </a:prstGeom>
          <a:noFill/>
          <a:ln w="9525">
            <a:noFill/>
            <a:miter lim="800000"/>
            <a:headEnd/>
            <a:tailEnd/>
          </a:ln>
        </p:spPr>
      </p:pic>
      <p:pic>
        <p:nvPicPr>
          <p:cNvPr id="9" name="Picture 8" descr="http://t1.gstatic.com/images?q=tbn:ANd9GcR069gfLowuWCKmEuHqV01Cz61rcmpc_LHjv8U4NloTCpbvpfh1UdqWsFpI">
            <a:hlinkClick r:id="rId7"/>
          </p:cNvPr>
          <p:cNvPicPr>
            <a:picLocks noChangeAspect="1" noChangeArrowheads="1"/>
          </p:cNvPicPr>
          <p:nvPr/>
        </p:nvPicPr>
        <p:blipFill>
          <a:blip r:embed="rId8" cstate="print"/>
          <a:srcRect/>
          <a:stretch>
            <a:fillRect/>
          </a:stretch>
        </p:blipFill>
        <p:spPr bwMode="auto">
          <a:xfrm>
            <a:off x="2576686" y="5643320"/>
            <a:ext cx="1002579" cy="684798"/>
          </a:xfrm>
          <a:prstGeom prst="rect">
            <a:avLst/>
          </a:prstGeom>
          <a:noFill/>
          <a:ln w="9525">
            <a:solidFill>
              <a:schemeClr val="tx1"/>
            </a:solidFill>
            <a:miter lim="800000"/>
            <a:headEnd/>
            <a:tailEnd/>
          </a:ln>
        </p:spPr>
      </p:pic>
      <p:pic>
        <p:nvPicPr>
          <p:cNvPr id="10" name="Picture 4" descr="http://t3.gstatic.com/images?q=tbn:ANd9GcS6jUZv53L_pO_mEd-rGk1aZUKXd4oHflV6wwOH0Iwp55D0gS2BBZ-fUAFlyg">
            <a:hlinkClick r:id="rId9"/>
          </p:cNvPr>
          <p:cNvPicPr>
            <a:picLocks noChangeAspect="1" noChangeArrowheads="1"/>
          </p:cNvPicPr>
          <p:nvPr/>
        </p:nvPicPr>
        <p:blipFill>
          <a:blip r:embed="rId10" cstate="print"/>
          <a:srcRect/>
          <a:stretch>
            <a:fillRect/>
          </a:stretch>
        </p:blipFill>
        <p:spPr bwMode="auto">
          <a:xfrm>
            <a:off x="243683" y="5606929"/>
            <a:ext cx="902721" cy="759790"/>
          </a:xfrm>
          <a:prstGeom prst="rect">
            <a:avLst/>
          </a:prstGeom>
          <a:noFill/>
          <a:ln w="9525">
            <a:solidFill>
              <a:schemeClr val="tx1"/>
            </a:solidFill>
            <a:miter lim="800000"/>
            <a:headEnd/>
            <a:tailEnd/>
          </a:ln>
        </p:spPr>
      </p:pic>
      <p:pic>
        <p:nvPicPr>
          <p:cNvPr id="11" name="Picture 13" descr="http://t1.gstatic.com/images?q=tbn:ANd9GcTd8U87JG7exMkzddVGffpBTm-LrHlXAXcEezxEQ1SVlPPTToDq0QJM2w">
            <a:hlinkClick r:id="rId11"/>
          </p:cNvPr>
          <p:cNvPicPr>
            <a:picLocks noChangeAspect="1" noChangeArrowheads="1"/>
          </p:cNvPicPr>
          <p:nvPr/>
        </p:nvPicPr>
        <p:blipFill>
          <a:blip r:embed="rId12" cstate="print"/>
          <a:srcRect/>
          <a:stretch>
            <a:fillRect/>
          </a:stretch>
        </p:blipFill>
        <p:spPr bwMode="auto">
          <a:xfrm>
            <a:off x="3689885" y="5620206"/>
            <a:ext cx="817580" cy="757903"/>
          </a:xfrm>
          <a:prstGeom prst="rect">
            <a:avLst/>
          </a:prstGeom>
          <a:noFill/>
          <a:ln w="9525">
            <a:noFill/>
            <a:miter lim="800000"/>
            <a:headEnd/>
            <a:tailEnd/>
          </a:ln>
        </p:spPr>
      </p:pic>
      <p:pic>
        <p:nvPicPr>
          <p:cNvPr id="12" name="Picture 13" descr="http://t3.gstatic.com/images?q=tbn:ANd9GcSD8-ZyYDmW_x7Gk5G7u3v-GdGS6pyHQXqJmnyMapbnGxU2OC5d0PhwQB0">
            <a:hlinkClick r:id="rId13"/>
          </p:cNvPr>
          <p:cNvPicPr>
            <a:picLocks noChangeAspect="1" noChangeArrowheads="1"/>
          </p:cNvPicPr>
          <p:nvPr/>
        </p:nvPicPr>
        <p:blipFill>
          <a:blip r:embed="rId14" cstate="print"/>
          <a:srcRect/>
          <a:stretch>
            <a:fillRect/>
          </a:stretch>
        </p:blipFill>
        <p:spPr bwMode="auto">
          <a:xfrm>
            <a:off x="1296406" y="5612362"/>
            <a:ext cx="1120001" cy="731816"/>
          </a:xfrm>
          <a:prstGeom prst="rect">
            <a:avLst/>
          </a:prstGeom>
          <a:noFill/>
          <a:ln w="9525">
            <a:noFill/>
            <a:miter lim="800000"/>
            <a:headEnd/>
            <a:tailEnd/>
          </a:ln>
        </p:spPr>
      </p:pic>
      <p:sp>
        <p:nvSpPr>
          <p:cNvPr id="1026" name="AutoShape 2" descr="data:image/jpeg;base64,/9j/4AAQSkZJRgABAQAAAQABAAD/2wCEAAkGBxQQEhUUExQWFBUWFhgaGBgYFxcZHBgXFxccGBcZFxkcHCsgGBolHhgdIjEhJSorLi4wGx8zODMtNygtLisBCgoKDg0OGxAQGywmICQ0LDQ0LCwsLCwsLCwsLDQsLCwsLCwsLCwsLCwsLCwsLCwsLCwsLywsLCwsLCwsLCwsLP/AABEIALcBEwMBIgACEQEDEQH/xAAbAAABBQEBAAAAAAAAAAAAAAADAAECBAUGB//EAD0QAAIBAwIEAwUHAgYCAgMAAAECEQADIRIxBCJBUQVhcRMygZGhBkJSscHR8BQjFWKCkuHxM3IWwkNTov/EABoBAAMBAQEBAAAAAAAAAAAAAAABAgMEBQb/xAApEQACAgEDBAICAgMBAAAAAAAAAQIRIQMSMQQTQVEiYRQycZGBsfCh/9oADAMBAAIRAxEAPwDsNNKKnpp9NdVnNRCKUVOKfTRYUDilFE00oosKBxSiiRSiiwoHFKKJppRRYUD002miaaUUWFA4paaJFNFFhRDTTRRIpRRYUD002mixTRRYA4poosU0UWALTTFaLFNFOwBaabTRoptNFiA6abTRoptNFgB00xWjaajpp2AErTFaMVpoosAJWokUeKiVosAOmmijFabTQAGKVF00qBmvFLTRIpaaysoHFPFT00+miwoHFKKJppaaLCgcUoommlposQOKUUTTS00WAOKaKLpptNFgD002mi6aWmiwBaaWmi6abTRYA9NNpoumminYAtNLTRYpoosAWmm00XTSiiwAxTRRoptNFgCimii6abTRYAtNNFF01HTTsARFNFF00xFFioEVqJWjEVEinYUCimiixTRRYUCilRNNKiwosWvEB94fL9qMnGIcas9iCPlO/wAKxbRBz+p/KgeIK5Qqg1T8IHevE0+umsSyetPpIPjB0Z4u2DBdQf8A2FMOMt//ALE/3CuDscJcZgCSh25tvh9alxXCXbUlgY/EMj5/oa6F1lmD6Wj0Fc5GaeK89s+IMBgsD3BIq1a8aujHtT+f1O9arqV5Rm+nfhncRTxXFWvGbymfaT5HP6Ves/aVxuqsPWM/L9KtdREl6Ejp4pRWLY+01omGVk+v5U/Efaayo5ZY9oj86vuR9kduXo2IpRXJ3/tS7SEUL5nJj8qqDx+/nn+gx9Kl68S1oyZ28U0Vy/CfaVxGsBh16H1EY+lb/A+JW73utmJ0ncVUdWMuCJaco8lmKUVOKUVdkEIpoqcUDjOJSyhdzCqJJosKCRTRXD+Kfbh9INi1qBA5nJEyJ2A2Ow2zWHxn2rvtF0u9sBdgca4H3TGAcd9q5pdXBcZOqPSTfOD1OKUV5tw/2tvawj3IB0kMAd3OFyJPLGTtOa1E+0raSWYiDEhjn0HrPpGYrP8AOiuUy/wZPho7SKaK5y3xrNzJeJHY5M+m8ef/AHU/6+4TDMU/25+X88qf50PTF+DP2jfim01gX+IugjnInuYn0cY+gp14tjIFx9YA5Sd5/nnR+bH0xfhS9o3StNprI/qrw90qx6qYn4EVO14u0wyfDIPwB3q11mn5wS+j1Fxk09NRK0C34nbbE6T2YRHr2q2DPnW8dSMv1Zzy05R/ZAiKYrRYpoq7JoCRTRRYpop2FAtNNRYpUWFHFJ41HvIQZ8xRbXj6k5B+Bqwjld5H+nFEHGj72g+qjP0r5rdH0e5UiB8YtsMk/EflTN9ordsfePkB+8VHi+PsIstatHyCg/oK5ri3S45KgIs4AB+UTVxSYm2dGvE8NxBgQrEb+4ZPzBNQu+D45Ln+4fqv7Vk8Lwiu6wvJI1ZOwGRjbr9K3x4RYOxuL6Mp/MU99cMHGzF/pOJUnl1djIKn9qCt24oBuLBPSRvXQf4EnS9c+In8iKLd8Mdl0+3Vhj3kPQk5yZGfpWi1iO2YH9WImI75/Ohni0MkN8vzrYueBXiGAe0QdoZhGZwsaetVv/j99QYRGmJyhBiY39ataqJcGU7PFKdjUxdHQin/AMEupM8Ox/8AWc5n7pqpc4BgxJt3BvjSwA+Yz86ruIW1ly1znljHWrV0G2uokMD2BP1rnmsEGNRA+s/TNKzw4ldV5tAJlTJj5H61W77F/g6rhvHrygaW1KO4mtngftE7e/aEdw0fQ/vXMcDZVmhbg06Z6q2d/wAhV9ODK4DAiNydjvQuokvIdiLOov8AjVtUZjIgdRnbpEzXnPjfi9zinPtDpQZAwsAGCAd589+1aPiaktJI0BYAkDJDDVB3mSv17ViPJUwcuAQQdpmJwYgj458qy1OpnPBtpdPCGRrtqU0l5UzGVkhevNI/h9aqPZVwBqMMeYE4kkDGSYwDRNYCkDVCasE765JgD5gadx0q1xFsAMybSBBUsFg8wJ+W4GQBWSwavJRurrtopBJUEE7wZJ6RB2GO4jahrYL3CtuIJbSslTJ+4IgRmJz8Oh7lsAYEEyzLLGTqjSBE7kx/xID4cpV1JMEE5A3LAgFgPdImRG/Q1pFkSL/A+K6ICZTSComcCFadXTc56Cuy8P4q3xFqQRjcbGeu8/yK864RGRdYOTaiVIBM3dLesgmMDMfHZ8M4p7DWxEtiFB/8gOs6EAwJKgLiM95FRqQ8xHGfhnWsjIQuWT4dN46z+1Ev8OMK3un3T+HsAQPpVm1cW6uOZYGOvYEg/Kq9tgpKv7pmM7ecfGsUzQGbZSFc5zpY9f8AnP8A3ubb29Swdx1kSAfPrQxZDL7Nzg5VsYjb+fWl4fdKn2T4IwDMAgdP59KdgBFsYDyfwuJBU+s/Q/8ARuHD2m0qR5fhYDy+4fp+pUtLBXLZg9x2neoLZBBRhPaNx29f55URlKLtEyipKmaHCcctwkbMN1O//IqzFc9xCE8y4uJuepH4s7kA/EUWz9pEC84Oob6QCD2IzsRn59q9Tp+q34lyed1HS7PlHg2yKaKz+G8cs3PvaT2bH12+tX0uhsqQfQzXXuOTaKKVPNNRYUcu3ER2PoIn51XvWrT+9bQx8D84okf5TQyD2NfN5Pcwyte4a0yCFMdNLd+ud6CPCEBwW+MEfpV5VPY/WrXB8A11dSxuQfUGnuaHtiynwtnQSVVV8wdx5jajXONj3lX5D8xUJMxmfSrPh3CC8GkRBEwBkbDfrilfse1eCuOOHmPQ0X+tMYPzH7VHxLwv2MEFoPaP1mqZBPU7giPLp51S+iC9/iWkEkYG+aocX9poMIvTJJ6+lWTcUiCsg96y+O8KRpa2dJI2Mwem/wBKqP2KcXXxNfgvHlumMqY6xnvFC8S+0BtI0rcUwYaCVn/2U4+MVz/D8FdRtQEx2IMTPSa6NXMDHypuov2TC5LODlbHGtpN1bhDajJJ67RPc/rV214/ebBYGN5C/WemDmjv4KHMn3TuoEDyIE46bdqj/wDHwI0s2MkESCepwJB9K17kGJac/B0Fq7bIGEmN4H0xQvFLiqhbAgfADbPlVVeEEAaySNpxjsT5dDVfjrjHkYEYJOdwYAJ7GSPrWHLNUqM/ir4taFiBADZmEAMNvknTEifcofEqdNsoN9WmCMkHDH1I37kRTsjXbukGYyY/DpIEztqLGPNT1mnvOFKoe2kLGAp5iSBtGoQMYAFajGcghgQFDuCSZkcshPXYTVdQxXYnVMAsYnUTO0d/n8aM9syQQW9Zww/EfvEYmIj12BbYgHYkTAznfrGMGM7GD6tCZK5B92ebodwp38okyevXYVWbh5tlbY1AwMGCFBOSCe+MEgZO1WxDBgcQoyFAOR3WJGJ67UI2zY1MIViuInmB96Y8gx+IMYiriS0E/pgX9nPMwBIIIgl9ZCx3YAY/CJ3mqt64XtsjDXoY6WUktI0klRthjJB3g9djPZNwBmMXFAJgzqUCSobp1GTmBvM0/jNkhrZCsdC6nzqBDMRdIyDqyUMDYrmnHkh8HUeD8SQVeSWhdS/iBICyepzjryx1muhv2tSSMkbeh26ZFefeFcUCUVTstsoTqGpQsXEJ6R0PnP3MejeH3BcUHcZBxuP23g+lc8lTo1TwQe2GTEalz+/zqhxcMquvvD3umVPX61ds2grQTvjt0Efz170OzZNu4ytlTttAByo9d8+tLwUF4PiA4GMxk9zj61LiLWJHQg4jI6/LNVuFlH09NskDG6x9fnWicbnMT69/Ty2p1aE8FYxGoRI367kzHx/OsTxLhwpJA5HHwHbPTpt39a2uCkakMEZH/Y6T+lVjY9pbdDkpsI3H67bedCxwH8nIagG0sQvm2AaKbVxcqZU9Ub/kULxXhtTLcJULhDOAcahJ/wB30qPiN02FVLaiWysFT26Hedq7F1EnVHI9CKbssjjuIGNV4fH/AJp6yVvcX+GfPStKr70vr+yezH0/6O001GiB5/7moe1xXkjogyk9SPSP1FEs8Q9tSEMzJyYk/AUNbkyf52pT1AHzNIabXBVPEXg4m0pUnLC5tPXSVE1oeG8V7MEHc/vOfnQS0CSIz51EXBjbPrmh5LhKUUW/EuP9pAAOOtUCJ6VLlzkem/0po8j9KCXcnZEjvUaIyRupHyoRUZwcUCpjFR2/Km8s/On1A4zM/UfpSBHc/wDANO2GRM3mfnUJ+f8AIqYA7nvO9BtX1Mjt2ztRkM+w/DNzD49jGN6p8VfNy4WJwF0kjodTEYmQMA5xsPKrYgAkZIzHl3/nrWXbtAXnA2FtSGndIgEtOTBB7b/G4Zs202ylbbSr3MjluNEgmcAZB2Olvnv0q1xYyraQ0m5qO0ELEntAAPxPaKFxfBn2blTpeRAJIxJJGDmSI/7qbOAzFz/bUTBAwWUsPQ6fWe3UdDzkvgoWyVZwvMS42k5UyQPkBvHvd6I9pbepmIkFV1DZcbswEajPXaDtgtC3i4okhQupp3EqDAnzMEnoGqFu7JFvYsCJODEg6iYywGNwR0zVUxYRat3SSCYAO/Vp6egnMCds4qJ4YzpOdOAOzbTEZAxjzaPONizCAKJGs6ZyRpOBqnOCfn2zUzwo1KJM6EJMtltCgbeQ+Wrq00kMa1cKOdW6kpkGJDazMjbkgE9/OrViyN35gxZ1wYKTzKehXmOD32MVXvK0KmrXI5lJ1Ehlkc3QgQNyPKRS4nixcse3EqRo1AdJLTBGNpPbINNq+CbM7gOHACMJAW4SOsBgPZLHQn2pHXYmvRfs3e1WxAjA2xGAZGesmPTrXEcFwRtpeTc6gxBGPcDZIz7ywIyNSnpW59ifEBcXSCJUDc5EEopI3AjGe3zNXOQhjB1nidogq2Jxj0MZPxmh+K24ZHB6R8ZDD56flVnjbRNuG6ft39aBetzaBOwA37q2T+vwrOi7Acf7wcb+XWM79K1IDbTBUR5k5/Sqd22GtZEgDqM4974x8atcC/8AbQ4MCNiJM4xQlkTeCndQi4GIwd9p3/UQI/anZSt6PxA9z5//AFoniSjHUz/3+Q+dLiWGtG6GJ9JnHzik1QWc1454V7YXLeQGyDndcz6/vXHWvCSGVmuBtMQI6Aelej8cmm6SewPygTHwrkSp/SnvccIy1UnTK63guBP1/alRfn8IpUtxPckdEBHaD1GwMDp8frUHvCcjHeMA9JPnFTaclsEdDOxn5/Wqd++VnIknfuOgONjB/wCK56sqvLRZa4RON5M4A7g43j9qEH1bADYxkEDzjpg5p1KkDTK56GNugnv2qTFWJxsoImMAiJmc5DDHbzp0TuRl8dwzO0rcdIAxq7DBDbnv864zxF+ItsVdrhGYMtBA6xOBmvQHTSTECRjbfz6eVU7oDgYhj6GRJJG+QRONh12ro0dbb4sz1NK1dnn39bcH336feI/WkePeZ9o/+5v3rpvFfs2jahZA1L0zvg5wdR0k4Hlmua8T8NezdZNJMZEAmVnBFehp6kJ8HJKMolux4/eU/wDlacdum1aNr7aXRAKjrq6apH0+Fc7xHC3EmVOAJ7DUJWSMD0qtqnpTejpy8IFqTXk7RPthnKQPmfXPWrdj7WWXEwQ/Y9fQ15/7Snkk9KzfR6b8FLXmeprxgGj8TCQInEz09akLi6jyr5EAjOMmOv7V5knGOggOQCCNzsdxWlwv2luoIw2wkzJjIzXPLopLhmy6iL5O+sOpfSZyDmeu3xGwqpwXD6R7PIVSTLECVIYDoNi3bZc+7XKn7XPDH2agnYgnlMROd/T0rf8AB7srqY6REhhn2ZcozIeog4IjqRWb0ZQXyOnS1IydIJxLm2pLDUFUNg50oy+0Vhvq0iRGAUNQ0lr94mGtxykSA8oCgYdRDHp8asCTCkA27YXqRyzECQZw6xOYIBmKp2uGd7lwABkuhFxvBbnxOCcmMyTgmqXBo+Snw9n2jgkHKyoIIy3IoPTUOYfE0O+ITWSIKiQf80jY7TkdsN3rQVm1Mts+4xALiACsjAGCs6ZG/KD3mrdT2pVicQTcwBItkneYAkgaRJ5unSlyJ8FjwqxqtoWyWwhGOQgmZGxEiZnsZBNXrpHtLYYDQVliBsylFX05wBnoI6U3A3gQuzHW0gErgKpuNESuwgdZpceYHvTztJEzHKyme+tp2jUwHlUvkFxRW4jhmFpGcBdSmSI5dI0Ax0AGRHcelT8Nt+1t3rRJhVnTEwHsPb5QRJyoaJHvE1PjnIWcgj+2F5YxGJ2USxGY+78YcAukuykyyouNQM6dWe8A/CVPeKXAqAWeOYXCwXAFoGDPvCIO521E4Pwwa1vsXYWy91F5szPQgvEL10gqxGczWbwq4MZZ2W4YGMWrjBS33SSJI8jMTWj9lM3CREEW4I2P9sGN9gWIpan6sceUd/xKiNpGAc9Bn8mrPsZsZPefgSfrt8TVl25W22XM9Yhvr+tZvDsf6eAZMN02wfn/AD0rPdkpLBa4Zv7PXY/Xt+9E8PflGwzsI2A29apcO8WXMACevkFH1IGKN4dhJjqcDoB/1U2Oh/FHkAnv+nftS49hCHppG3+n67VX8UY4gfe/eo8awm0p6EA/n9Y+lS3yOgfi1wFiScBRP6E/E71yXFupuMNUksZ9Z8q6XxW8NTT1GmB6GQZ7eVcdftq7M6ghpJnSPePvHzM9Y6VSyY6vCQRlJyDE+ZP1ilQ0do3U+cx+lKqyYV9HTC6MMrGD2PSQJA9OlRuNKxHWJ8zJJyZ3iqfEX9JXXpI1ZbAAjEsMGMEYFFssYBiAZMSJDHAA6RAkVhtZ1LAK2dRgQIIJHc7LA8pz/BRHuELgEgNy7HIiBncHJqKspAJAkzJLRGMauoyQMAih8IHDwZYDUdxJBGxwBjcGq2ie1slcvEmVM4k9APLO0dRQbSM7LdOpVAk+7GZ1SY9cY+oq1oxyyABAB3YLBB/MfChG7BgCASNXkM7R1MfqJoWOAcLRXu3dTKjEo1wcp93BU80HciBnzFTvoVlkE8i7ZlCSRB33JHYzQgwVwCObQ0GZVjJJOBOzQTjeMxU+ZVL5QqWADEHUkkAlRgHSfptmqaMdqTBePWg1soRlmyMTy+6c7mBE+dctxH2duQmgglmjScRMFTPaDM4+eK63grhvlWIDAkRjSQw/ECJyATA7H4BvWBbIKMxDZHSOgBHqQZEfWtdLUlp/FES04S4PO3BVipwykg+RGDSKHoa9F8W8LW8pDqpYZVgeskn1LGQc9AcQK55/s+CjFGI92NcHJzGNjsPge812afUwks4OZ6Elwc3k0iD3+VSfh2UmVI07noMx8M1AT238q6cGX8krNrUQAYYkASCQScDIz9K7v7NXzetqWIJQ21fJIKyArHqJAgho2ODNcFw10q6sdgRvPzx23rtPsiSqlHaXkxIHKTkgHIcEwc7EHG5rn6lfE6eldTo6LikK/wBsQsFt8LqOYYdARHlBFZj8YLJtHQUhgwIHuEAlpHwJxgxjOK0rxlWn/wAiGCrZIMsJEyROnpElYqnxRS5b5paYGx3Jw894gzOYJrgi65PRasD4xbC3B+BjBkGV5sQQAc9yIO+ZzS4y+LjNCjUWAYZAGQ3vnJ1EA6VnOOlW+IYwNQkKArGQPdjSWDGc46Hod9w27AhSTGozqwBqHKABMkYInqfhVxdIhkvAWa0zowLsLRIYDOsglgvcbjfqB3nQLA3D7WEVQnpKqCQ2wgsT1+751m2TysWBFyAnUTqabgAONMBZbbfvVqS41af7aEkTgXIKgBSSNIk6SekGh82EVSI8EpOq3dPNrbmYFl1IBq0EAbAx1zqMdRZ4XmW4SQCWfSSPu6HAaDPSfpttQOL4rZpIKs0xktJUHUdwCS+OknaBU7d0gqwiOgkaZbNtR5xA2ndokTR9gCut/wCQzCh7YVNzL3wCWO0lQR6elWfBDrv6D7qWgsx94IdQ1bk4UH/13rOa8LZRiBcCjWJ1AK5gSQI1zqnM7kmK2vsxwxfVcYyVPswcxCnSCB3lsnBNVP8AUS5O04kf2yBiYycRkT9Z+dU4iyQNiDiM+/Ge2KP4nc+Mkcs9APd8jVPjpW0AMk6V7HE6ojoew6VzGqGV44YkxkmOmA0794Bq3wQKooH4dvXoPOKqeIv7lsHMiR5RHyyT8KtloSV3+XkKQAOLJLoIxkzvnGPWBUXYe1JJGkCZ8x/3+dBsXtVxm6IsDvJ7eZj6iqvGEW7TMfec9+g3yem1Fjox/EOLAJJJBnynmkDPfOw7ise9d0gFgWA3b8OYzGcz0Gc1b4q+NTBmzB+BONWOkR9Ky/EOFNyArJEHBnTrD7E9Njt3FbwSvJy6sm3g1bd4ESDjPRu/rSrH4jhxqO30OeuSKVPYie4zp+HEiCJCgDBAjIBIBAzSucqq0DEf6TONsE5oKuSDmZiPkeUZwNqrq+dLDBJEHY83Xv8Ar8Ky22y91IsrxYckqBIhSd8nbbfBn4VK3xTOJhlADRqEw4bJPWTDb52jrVC9cNqAowARETpG4M9ILYx1jECknGtEs0MMQM4YaSymInJnGO/etmLIy3nkI1+4rgICAdmJEbZDZJmMR3xJmicRp1m5I0QZQEDUmmZ97GPQyB0zUlyBrYAziSQIWOn3R2rIaxzprJ0ajgHTAM7gGChIG0TPfBqKTB7omratargaYKtgQI0Ec4kYAMHGdj2yX+uLLpe3liRkHAnExtg7/n1rX+GA0LAXBZmyuNJU6ognBmDEaekU1q4oQe7CqqQY5i7FNUYwY1detQ6Yu47HZ+ZoB0hiZgYILFdXUSZIP+b4CJvlwsAcrFQBj7hJA75g6gTsRvVI8TrV0MoSgZZiCBhYPeFnA/elw/FXLcJcELkLP1zHTz3iq7eC+4jUtprgbnDAAwZbCk91G+PiKy7fht0Fi16QWDEe7kjONUHcjbMfCrLMwugydABJkEwwJcgNuZAGPPzqXGWNZwZksuoGYYgtzCIIDRj+EXxBtTKvtfa3MJzLuVBAJBZlDGMlSZx32qjxPgy3LFnSx6BSF5iT+KTKqN/iTB6a1y8PalQZBYA4gsfejGcDyGYqXHuQH0GSuDnqViJPfGZG3YVSm01RL01JHEcdwWhFIkmcwM6ZIkjfoPnV3wLxA27kaDzgNAVdWq2CzCSJOpZP+oCtLxFVLALKkEW2jYqw5j8pPUmrX+BQ6n3gqmIOli4EaiTiCIHnM4AFdPeTjUvJhHSalcTVt3faWluZGoNAI5lTOoFNyoPU9wROxd7WnbmUbdmlpBOcEHzgE5A2qtb4dbIW2oVRpMgYDgAsy6ickH70RBbrtYaIVU3JBG8YOFKTtBYH06YjkdXjg9GLbWQF7hww1NAYzJ5hv37giMTU7Q0KNJI5RDYDcoCt9cgY3kGnZJaeYCOQEqDyiGK7QI6+ZobWxq0uQqggETMEE9ZwTmd/hFHgKK3FX3iLa/dBIiCwwSIOScT2id6u5KlTLMYSNoCwZM9DG5OZ6TUOLa5c5lA5zEw2kLkDS2wiJJG0YqHGXUBuEMSObSdUFjudR6DmgAZxjajlBVMbwsLpdrv9wEqyk4mEEAjtmd/KKr2ePFy3qiSrFisZLMYtg7yNTYMYgdqt2hC6SdIChYgzEdB0Y6R577DfNuroUBVJuMWGk7BZG0RBIAacnKxEkG1lkPCBePysA8xMlTMAAgaYnbLYxkE7zXoP2WtFLSiIwjdfeYAkQRvqJ+RrjPC/DfbXluuRcUsfZJPKNPLsPu6tOB01b13y3fZoSSxJ8twIAAHcx9fWo1ZLEUOCdtsbibxe7pxCkE7+Rieh2/mKk59rd5vcUggHvBkHtn44PfNSzd0ISRLuZAgEifU+poGSPZhpb/8AI46A7gEdaxNDQsQzs/nHSR0Hp1x5mh8bxRVNE8x6A7ZgxPyGKpv4gltYT7uNImSQJP6yfWs+/wAYLYNx3XXA2I5R2XufPYUUI0mfQukkQuXM7mPdEkfwetYP2g48G3LHaCdP4VOFjeNwQIJBPcU1rj2vBDbx6gEnfUpk+YM42rC1OX9kySRJmZBCgXFGQMDA6b+da6ennPgy1JqqRSbjBduLc1Msk6hkwqxrido1betWv65ruICgErIMZA1ExBGnm3xuKqcPxak6FARhKhSCpBIIIiI1Tp65irSuYIWGaDO4gatRKGPcOrG0R16dUkvRzbbXJn8d4m6OwZdZxLaDmRI9PSlV3ibILEu0N15mG2Ng4EfCmqoyjXBPan7Rv372hgSsmROZALDeDsJM01/itOlxpBgMOgILH3skTt6VSuSHk84W2uSDuoDIR5jP7VcW2F9ncnUqgacd9xtBEnbeQa56SNtz9EzdDaAxJBVz0LKVJDZ3JmRB70H2cIHAmROfu8x5YHUwT5bDAqd/hittrlthqEMnkd8GZ0kqR/qO+1D4Zg9hVM2wSxMcp3J0nJjoDvSXFhK8WiPBhgfaaTockEAkwUU6m0xjMQOvwonAX2cW+o1XLZWNn04lh0iSIJOO4o+vQhMjS/3QTJJwcjqI6bjzoPCMsi2pA0ZMQYkHJZjKwSw757SKHJNPAvkv8k00m41r3/xzvGkg6ifI9NoFUvFG50ey55Rz5PcEESckMNuxO1WbXiqEEsGVCG8p1TDcuMbz2AnFZ/8AiFkalARtTXBgsoCiTLEjBk42yB3qoRd3Q8KOSdlT7JncMbyK4baGWWYAmCdOD2OY8q0r94eyBCiQoYBuxjr/AOzRjv2JrG8N8Rl3EO2puYgYUzDElhCzE9h5Zq+/HzbPswWIDQuk8wEwZnAhg0ZnliYw5xlZmoxauzMvY1LcJ08qxJEhRmWkzvG3URvWjw3GoyxqljAMwCVmFgsOZiADPUnNY3iILq2GgsDJH39IO/ZgJ+FU7HA3eUqfdYGJknTuRGR2E5M1r21JZZKbi8G5xnEKLmstkwhBmenSYgEbbZEzGNLhOMR21IS6uApJmdIgZA2gn46orD4VWvWgrFjDQ0yd0GZmSBjAHbtV7gros2yA3MCZIg6pTTPcmcj19KynFVS5K7r8F7iyWK4UsDmGAIzCyI3InE+Y2qvxnG5Kg6WDSJyTCxEHY7GZzGdqbguOgqCo0FmyThdJkTuSYOxP5VV8Vtq+s6ZYaWENIVQFhTgR94/GpjCnTNHPGGaQuW7oDM3MeYgFRE9BMye3oaXAcAFaBc1BUhTHKACAwOfwjGMQPOuN9qyywAjzGFgxPzNanDeJiVDOVJXYdJGQO8sBg/8ANaS0ZJUngS1l5N/jNRckQyhVAAx7yqW+E/Mk0y2Ha2MFTp1ezDYmDIMRBwDBAEk5PTPtePezIDDdWDTkrkxjtneZ23o3E8eDbw6owzBk9TzesAD5771ntksUaKcX5LPD3iQW0gRyr7kgdPegAwdhmJoF+ydI1kgZdoOSSCBzHsoOD37DNl7ftYe2QcwyjEsY6fjAxMCc4mtC3aRmDFiqttiYkZA2kZOPUVFpZNU9yMK7fe8yuiYmCJIgSQdTRg8u5n3lE1c/oh7VmMzpKqIgIIwBtyxjME8sAZoT22tkm2pdRAXVv0nUYjbtGY2mtBrqupQgtPunUOaRBbAwcxEd6cpehJryafg/BLZSbmlQNoPyUYxvsJ3Peh8X4vb9ooZiIErbxJIGQR3HasHindbmphcbQEZeikrtAA2mJHnsKz/64Fg+grpBGNR+7ggHpk59e9KOleRS1H4NpvtGbriFgGAokK7FgIHNhUBMHck9gADn3/HL7gAEWU0tqgEnUGj3490gTIAPyql4PcV7anRlSCY6w0AY2HPPwHnVtCD/AHDtBLGZBExzTtHaMZ750ajF8GO+XllHgPE5GhpAIzO5aBBM56ddhFWbw1oVc82QABJOQNXYj3gR5fGo8RaQnX74E6VE9iZBG428hE46l8GuckBiraMSBk3GhCIiVMfyMDS/ZGXybD8WzBsQAq5YGIGoSCs77gT3qrw/jK+yJnMQBvIjONpn6edTtcUPZa2SFcsSIkEagDq/zEz2rnfEkNq7tEZiQRkZAIHMMx86cNNSwxynLkt/1JLKxVTPNMCczBjJ1KASPhmtdboeBp0qoDSpkdZEbkDVA6/IEYXCWdV4AEXUlZkGCpmZH3Yz8BNRXiWILSYVYPVgjHSAy4jHwz51rKNi30bXFcEXYsLmkGMHPQd6VVrXFMg0ln5SRyrIwTsZ2pqz+awv+/8AA7i+zoLlxUtlshQCDvA0HE4weUAj/MelBucTaZbYfSxQAKCSYOAJznY1V1W/7iQ0w8K0x7x5u521CNixIiaa1w1rqBJBPnJUj3pxMA7xU7UvZq1ngteLm3rVnZtJU7aYAAEAjuGJ9Y6yZyTfuXnPIpVZgbEFj36mtC74cl9khQgiAyiCqkzjoGE1Q4ThNKoG/CoGiVlifeMDPaTOQe1XGtpEnK+BeP8AD3FZSmtVjU0trhpIhRAOREAeXnVC3wauoYKzSNQ9mZKr2bAzIz2PlXU/1aqRM8rPDQuPZx8u49az7dtFCBYGdOAM6TgTvEGZ6TThqNRqhPTbyaHCcCtq0xRnEqV0qYgaTPSDBac4+dc5/gvswCF1owfBbJZQNLMVMFZIESOtbdziNOpmcLBfuQdRlRieYQR2jfaap2/EgwtlyqkOy6QZ1AhQ2Og9c+tTpuSyU4ReG8k/CvB9Kt/cuMJIYrENyk6eU4II6zkxG9TNxeGtXLQLBtOknGopkxq0yoHLg42xLZj4lxoS22lgNcQFEEmCdRaSCSAO23y5y948RBCLqzJiZkEGZ3OTBM9PhUYz1G2+DOUFDnk6NLFsBbbH2pLYJIEElfdMyFyMbGKLY4fREwyq+kHSZjUCGMY95WlT5eg5jh+JeydZYFAxU6TkmASV6xsZ9Nq6C9bSG067Ya2GjSwMssRI3UAKCOmCMmacoteRReC/xlsvacWwBA0krCxKhgd/e2GTXH8JxRwGkgkSD1GSSfp8h2q54bxpsuLbEhWEkGCQCNayesSMedaHifCKki4mmTpVlA5yc6SBEdAPhvk04rY9r8ivdlDXuODksOXkOYEgqJmG947Dboe5JzrVy4xcMdUlVkZ1aYUQJxsD/MVeOf2fKCSB1nrPukRgjtSsNPus1udiWwGiDqxIkHt2rVQSWBbnZp8Vwx1EO0hBqJAChwRsY6g9ZzmqVqwhs+6WuZM5HSQBHz85HapILiqGYhhMRqnJGPQgia0vD+B1PbZSp/uLjUZAYasgdDG2/KfjN7VyOtzIvwae3UFGZHXBwIJIIIxlMkd47RilaccRc9jeOk6mBZebSQ0ST0HNHwHerqs720LSgiA4IACiBAz5gAf5tpFR4XgTcvKykITbfXgjUY0jV5k5PofSouuQmreDZQGVcOCGaeUTIcajnrGdh09TUrXEmTo5VRjJbOkaGYnfqfzIoPFXrdlFsgleTSpM4KmAMHE6d4Bz22NZUOHzAdnziYwOpg7nP8HJJ+WX8rwBt8eoWQCQXgaiY1Jlc7bb7fdzMmgWfGEch4kJcOoiAVGoFW0g7EGPUtmsTxXjFQi3ZWFtKSS2JLQJPcnFZt7xINnTpwMDyETn1NdcNBNXQ++4naWfEgwRDzywVWYiRiIMQJMHv074Bx3hpcqQVXUswAQvvR0HKPT9axLhtcl23qAHNcEHBOxBmNWqRtuB3rR43xxblvUEGXOmZGiEWAWBHLAO8TGdhMdva/iV+RayD4RP6e4pVp1AidxqDCCATmdh6mgr4it5XUjS2ndfvEHEjqRA84+dDtO6rqlXnSIwYJYhVBG5BA27xV/huFdCbty3qwIlhgrI6ZYkACIjM1bpZYt6fA/hfiXtEVGKlreROMHDFjO+c+nnQeC1FrdwyAhbVsZXmZTAiFIkeXKeubN7h7S6mtA+0ZY0jmGvM3FByWwRgxOaz+Fe5pIdW0hlZ1WMhiJMzhhG0bipSTtoUlRqeDcQqqJUMrTnMAlyLkg9ZXHkTVO/wFp7rFjJK29PkCwUsoODAkx3jfNVOLtBJReUM0qY+6Vyo35sRJ/FMYq/f4cQrKwChAqEmR7y4brA0n6z3oqnafI4vFMzvDbQLAH3w4UOMQJGPQ8w+Pwq6raley06mjYCCzD2sjuDkfCqn9ORcE6iSbesxkSc6SBjEeeQK1149W0kiFRSsQoDRnaZmNum1Ob8k2uDAvcNJkMokAxrA3AJgdu3lSrcu+H2icaIAUD+4dgoA3E9KVPvIfbRlLxfs2YkswIYYO5xuTkbb+lG4DjA1y2NJiQu+xOI9N6VKtNqohSadFteINoos5DafXOJ8xHpiqXG+ICzjOGOMe63N6QR0pUqmEU2rNNSTinRaPHt7BrlswGYzqEkEZZIyNiWDDoYxVOzffQPZkaQdbSIJ1QAD3Mj/wDrO1KlQklf8mO98l3U3EoF2kx6xAJ8twaD4Rwi3rj27hwijSwB1YbQ5OY1TIzO4jApUqzb2ppFyd5YbgeAW8HVyRoZlxBlw0BsiFiCMDqfKs+74WAvtoXS5HssCGmFhx0mZPmfkqVC1JKdfa/0Lnn7AWbg2bAfVBAHIRpYDzwAD60fh/FQctgaSXUA7sTJWSQDB6RgUqVdO1S5Mm6ZU43iQ2m4sc1yCIiNOiSD0krPxod7xEw0kzJJnvBUgRjYzPlHqqVWoIU2XvDOCu3BcEEDSHB1CJzkiTOpdQ27ZFUm4drN5bbAEEqpI2/uKVxOdifl6UqVYR1G5uI4rKJcHxmkvbaWWByycEEIYPTdj6gVqcFxLWGQAQOVpIzDAzs38+UPSqtRL+w8kLviZDIj+4jy251CSSCBkgmRnuJxWnwvBlQb3URkEcylcYiBv8l7nD0qw1filXkuDe4Jx91Xf2DLzyAACYLAwe3WRBxyzuajw18yuNS6lX0CKxYx3JMfClSrPaqOlPJR8Q4WS2kyrrb1CI/8qFlYT6rjp18uXbg8FhgAiR2mYPnkGlSrq0ZOjLWir/sncvNpH+oHA652iNm+EVds219kUPvjaM62IFxdWoRC5Hz3xKpVpLg5y9xdyHXUQjFPdCLoRkgchGROnUPM+oOs94NZtKzEZtJq0jIbUYGZEaSJ85jelSrkmvjFgmU+PdLQW6SCQ8FhMNK5gRO0k948xROBZypuXYjmDYB2MkRtpABjsfWlSpP9EWpNsF4rcV5GorJMNEj+2x5Su+5MGfWqzBTYtlJGlxBP45hsTmYEgmNsiKalWsVSX8lrlopnjy2oszcrqEOCZyULCckaYn/mbHB8QLrkOpJKArBjGme/UH88ClSrSUUk6FHLL3DuoUCR35l1HOcmPOlSpVhVmyZ//9k="/>
          <p:cNvSpPr>
            <a:spLocks noChangeAspect="1" noChangeArrowheads="1"/>
          </p:cNvSpPr>
          <p:nvPr/>
        </p:nvSpPr>
        <p:spPr bwMode="auto">
          <a:xfrm>
            <a:off x="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QQEhUUExQWFBUWFhgaGBgYFxcZHBgXFxccGBcZFxkcHCsgGBolHhgdIjEhJSorLi4wGx8zODMtNygtLisBCgoKDg0OGxAQGywmICQ0LDQ0LCwsLCwsLCwsLDQsLCwsLCwsLCwsLCwsLCwsLCwsLCwsLywsLCwsLCwsLCwsLP/AABEIALcBEwMBIgACEQEDEQH/xAAbAAABBQEBAAAAAAAAAAAAAAADAAECBAUGB//EAD0QAAIBAwIEAwUHAgYCAgMAAAECEQADIRIxBCJBUQVhcRMygZGhBkJSscHR8BQjFWKCkuHxM3IWwkNTov/EABoBAAMBAQEBAAAAAAAAAAAAAAABAgMEBQb/xAApEQACAgEDBAICAgMBAAAAAAAAAQIRIQMSMQQTQVEiYRQycZGBsfCh/9oADAMBAAIRAxEAPwDsNNKKnpp9NdVnNRCKUVOKfTRYUDilFE00oosKBxSiiRSiiwoHFKKJppRRYUD002miaaUUWFA4paaJFNFFhRDTTRRIpRRYUD002mixTRRYA4poosU0UWALTTFaLFNFOwBaabTRoptNFiA6abTRoptNFgB00xWjaajpp2AErTFaMVpoosAJWokUeKiVosAOmmijFabTQAGKVF00qBmvFLTRIpaaysoHFPFT00+miwoHFKKJppaaLCgcUoommlposQOKUUTTS00WAOKaKLpptNFgD002mi6aWmiwBaaWmi6abTRYA9NNpoumminYAtNLTRYpoosAWmm00XTSiiwAxTRRoptNFgCimii6abTRYAtNNFF01HTTsARFNFF00xFFioEVqJWjEVEinYUCimiixTRRYUCilRNNKiwosWvEB94fL9qMnGIcas9iCPlO/wAKxbRBz+p/KgeIK5Qqg1T8IHevE0+umsSyetPpIPjB0Z4u2DBdQf8A2FMOMt//ALE/3CuDscJcZgCSh25tvh9alxXCXbUlgY/EMj5/oa6F1lmD6Wj0Fc5GaeK89s+IMBgsD3BIq1a8aujHtT+f1O9arqV5Rm+nfhncRTxXFWvGbymfaT5HP6Ves/aVxuqsPWM/L9KtdREl6Ejp4pRWLY+01omGVk+v5U/Efaayo5ZY9oj86vuR9kduXo2IpRXJ3/tS7SEUL5nJj8qqDx+/nn+gx9Kl68S1oyZ28U0Vy/CfaVxGsBh16H1EY+lb/A+JW73utmJ0ncVUdWMuCJaco8lmKUVOKUVdkEIpoqcUDjOJSyhdzCqJJosKCRTRXD+Kfbh9INi1qBA5nJEyJ2A2Ow2zWHxn2rvtF0u9sBdgca4H3TGAcd9q5pdXBcZOqPSTfOD1OKUV5tw/2tvawj3IB0kMAd3OFyJPLGTtOa1E+0raSWYiDEhjn0HrPpGYrP8AOiuUy/wZPho7SKaK5y3xrNzJeJHY5M+m8ef/AHU/6+4TDMU/25+X88qf50PTF+DP2jfim01gX+IugjnInuYn0cY+gp14tjIFx9YA5Sd5/nnR+bH0xfhS9o3StNprI/qrw90qx6qYn4EVO14u0wyfDIPwB3q11mn5wS+j1Fxk09NRK0C34nbbE6T2YRHr2q2DPnW8dSMv1Zzy05R/ZAiKYrRYpoq7JoCRTRRYpop2FAtNNRYpUWFHFJ41HvIQZ8xRbXj6k5B+Bqwjld5H+nFEHGj72g+qjP0r5rdH0e5UiB8YtsMk/EflTN9ordsfePkB+8VHi+PsIstatHyCg/oK5ri3S45KgIs4AB+UTVxSYm2dGvE8NxBgQrEb+4ZPzBNQu+D45Ln+4fqv7Vk8Lwiu6wvJI1ZOwGRjbr9K3x4RYOxuL6Mp/MU99cMHGzF/pOJUnl1djIKn9qCt24oBuLBPSRvXQf4EnS9c+In8iKLd8Mdl0+3Vhj3kPQk5yZGfpWi1iO2YH9WImI75/Ohni0MkN8vzrYueBXiGAe0QdoZhGZwsaetVv/j99QYRGmJyhBiY39ataqJcGU7PFKdjUxdHQin/AMEupM8Ox/8AWc5n7pqpc4BgxJt3BvjSwA+Yz86ruIW1ly1znljHWrV0G2uokMD2BP1rnmsEGNRA+s/TNKzw4ldV5tAJlTJj5H61W77F/g6rhvHrygaW1KO4mtngftE7e/aEdw0fQ/vXMcDZVmhbg06Z6q2d/wAhV9ODK4DAiNydjvQuokvIdiLOov8AjVtUZjIgdRnbpEzXnPjfi9zinPtDpQZAwsAGCAd589+1aPiaktJI0BYAkDJDDVB3mSv17ViPJUwcuAQQdpmJwYgj458qy1OpnPBtpdPCGRrtqU0l5UzGVkhevNI/h9aqPZVwBqMMeYE4kkDGSYwDRNYCkDVCasE765JgD5gadx0q1xFsAMybSBBUsFg8wJ+W4GQBWSwavJRurrtopBJUEE7wZJ6RB2GO4jahrYL3CtuIJbSslTJ+4IgRmJz8Oh7lsAYEEyzLLGTqjSBE7kx/xID4cpV1JMEE5A3LAgFgPdImRG/Q1pFkSL/A+K6ICZTSComcCFadXTc56Cuy8P4q3xFqQRjcbGeu8/yK864RGRdYOTaiVIBM3dLesgmMDMfHZ8M4p7DWxEtiFB/8gOs6EAwJKgLiM95FRqQ8xHGfhnWsjIQuWT4dN46z+1Ev8OMK3un3T+HsAQPpVm1cW6uOZYGOvYEg/Kq9tgpKv7pmM7ecfGsUzQGbZSFc5zpY9f8AnP8A3ubb29Swdx1kSAfPrQxZDL7Nzg5VsYjb+fWl4fdKn2T4IwDMAgdP59KdgBFsYDyfwuJBU+s/Q/8ARuHD2m0qR5fhYDy+4fp+pUtLBXLZg9x2neoLZBBRhPaNx29f55URlKLtEyipKmaHCcctwkbMN1O//IqzFc9xCE8y4uJuepH4s7kA/EUWz9pEC84Oob6QCD2IzsRn59q9Tp+q34lyed1HS7PlHg2yKaKz+G8cs3PvaT2bH12+tX0uhsqQfQzXXuOTaKKVPNNRYUcu3ER2PoIn51XvWrT+9bQx8D84okf5TQyD2NfN5Pcwyte4a0yCFMdNLd+ud6CPCEBwW+MEfpV5VPY/WrXB8A11dSxuQfUGnuaHtiynwtnQSVVV8wdx5jajXONj3lX5D8xUJMxmfSrPh3CC8GkRBEwBkbDfrilfse1eCuOOHmPQ0X+tMYPzH7VHxLwv2MEFoPaP1mqZBPU7giPLp51S+iC9/iWkEkYG+aocX9poMIvTJJ6+lWTcUiCsg96y+O8KRpa2dJI2Mwem/wBKqP2KcXXxNfgvHlumMqY6xnvFC8S+0BtI0rcUwYaCVn/2U4+MVz/D8FdRtQEx2IMTPSa6NXMDHypuov2TC5LODlbHGtpN1bhDajJJ67RPc/rV214/ebBYGN5C/WemDmjv4KHMn3TuoEDyIE46bdqj/wDHwI0s2MkESCepwJB9K17kGJac/B0Fq7bIGEmN4H0xQvFLiqhbAgfADbPlVVeEEAaySNpxjsT5dDVfjrjHkYEYJOdwYAJ7GSPrWHLNUqM/ir4taFiBADZmEAMNvknTEifcofEqdNsoN9WmCMkHDH1I37kRTsjXbukGYyY/DpIEztqLGPNT1mnvOFKoe2kLGAp5iSBtGoQMYAFajGcghgQFDuCSZkcshPXYTVdQxXYnVMAsYnUTO0d/n8aM9syQQW9Zww/EfvEYmIj12BbYgHYkTAznfrGMGM7GD6tCZK5B92ebodwp38okyevXYVWbh5tlbY1AwMGCFBOSCe+MEgZO1WxDBgcQoyFAOR3WJGJ67UI2zY1MIViuInmB96Y8gx+IMYiriS0E/pgX9nPMwBIIIgl9ZCx3YAY/CJ3mqt64XtsjDXoY6WUktI0klRthjJB3g9djPZNwBmMXFAJgzqUCSobp1GTmBvM0/jNkhrZCsdC6nzqBDMRdIyDqyUMDYrmnHkh8HUeD8SQVeSWhdS/iBICyepzjryx1muhv2tSSMkbeh26ZFefeFcUCUVTstsoTqGpQsXEJ6R0PnP3MejeH3BcUHcZBxuP23g+lc8lTo1TwQe2GTEalz+/zqhxcMquvvD3umVPX61ds2grQTvjt0Efz170OzZNu4ytlTttAByo9d8+tLwUF4PiA4GMxk9zj61LiLWJHQg4jI6/LNVuFlH09NskDG6x9fnWicbnMT69/Ty2p1aE8FYxGoRI367kzHx/OsTxLhwpJA5HHwHbPTpt39a2uCkakMEZH/Y6T+lVjY9pbdDkpsI3H67bedCxwH8nIagG0sQvm2AaKbVxcqZU9Ub/kULxXhtTLcJULhDOAcahJ/wB30qPiN02FVLaiWysFT26Hedq7F1EnVHI9CKbssjjuIGNV4fH/AJp6yVvcX+GfPStKr70vr+yezH0/6O001GiB5/7moe1xXkjogyk9SPSP1FEs8Q9tSEMzJyYk/AUNbkyf52pT1AHzNIabXBVPEXg4m0pUnLC5tPXSVE1oeG8V7MEHc/vOfnQS0CSIz51EXBjbPrmh5LhKUUW/EuP9pAAOOtUCJ6VLlzkem/0po8j9KCXcnZEjvUaIyRupHyoRUZwcUCpjFR2/Km8s/On1A4zM/UfpSBHc/wDANO2GRM3mfnUJ+f8AIqYA7nvO9BtX1Mjt2ztRkM+w/DNzD49jGN6p8VfNy4WJwF0kjodTEYmQMA5xsPKrYgAkZIzHl3/nrWXbtAXnA2FtSGndIgEtOTBB7b/G4Zs202ylbbSr3MjluNEgmcAZB2Olvnv0q1xYyraQ0m5qO0ELEntAAPxPaKFxfBn2blTpeRAJIxJJGDmSI/7qbOAzFz/bUTBAwWUsPQ6fWe3UdDzkvgoWyVZwvMS42k5UyQPkBvHvd6I9pbepmIkFV1DZcbswEajPXaDtgtC3i4okhQupp3EqDAnzMEnoGqFu7JFvYsCJODEg6iYywGNwR0zVUxYRat3SSCYAO/Vp6egnMCds4qJ4YzpOdOAOzbTEZAxjzaPONizCAKJGs6ZyRpOBqnOCfn2zUzwo1KJM6EJMtltCgbeQ+Wrq00kMa1cKOdW6kpkGJDazMjbkgE9/OrViyN35gxZ1wYKTzKehXmOD32MVXvK0KmrXI5lJ1Ehlkc3QgQNyPKRS4nixcse3EqRo1AdJLTBGNpPbINNq+CbM7gOHACMJAW4SOsBgPZLHQn2pHXYmvRfs3e1WxAjA2xGAZGesmPTrXEcFwRtpeTc6gxBGPcDZIz7ywIyNSnpW59ifEBcXSCJUDc5EEopI3AjGe3zNXOQhjB1nidogq2Jxj0MZPxmh+K24ZHB6R8ZDD56flVnjbRNuG6ft39aBetzaBOwA37q2T+vwrOi7Acf7wcb+XWM79K1IDbTBUR5k5/Sqd22GtZEgDqM4974x8atcC/8AbQ4MCNiJM4xQlkTeCndQi4GIwd9p3/UQI/anZSt6PxA9z5//AFoniSjHUz/3+Q+dLiWGtG6GJ9JnHzik1QWc1454V7YXLeQGyDndcz6/vXHWvCSGVmuBtMQI6Aelej8cmm6SewPygTHwrkSp/SnvccIy1UnTK63guBP1/alRfn8IpUtxPckdEBHaD1GwMDp8frUHvCcjHeMA9JPnFTaclsEdDOxn5/Wqd++VnIknfuOgONjB/wCK56sqvLRZa4RON5M4A7g43j9qEH1bADYxkEDzjpg5p1KkDTK56GNugnv2qTFWJxsoImMAiJmc5DDHbzp0TuRl8dwzO0rcdIAxq7DBDbnv864zxF+ItsVdrhGYMtBA6xOBmvQHTSTECRjbfz6eVU7oDgYhj6GRJJG+QRONh12ro0dbb4sz1NK1dnn39bcH336feI/WkePeZ9o/+5v3rpvFfs2jahZA1L0zvg5wdR0k4Hlmua8T8NezdZNJMZEAmVnBFehp6kJ8HJKMolux4/eU/wDlacdum1aNr7aXRAKjrq6apH0+Fc7xHC3EmVOAJ7DUJWSMD0qtqnpTejpy8IFqTXk7RPthnKQPmfXPWrdj7WWXEwQ/Y9fQ15/7Snkk9KzfR6b8FLXmeprxgGj8TCQInEz09akLi6jyr5EAjOMmOv7V5knGOggOQCCNzsdxWlwv2luoIw2wkzJjIzXPLopLhmy6iL5O+sOpfSZyDmeu3xGwqpwXD6R7PIVSTLECVIYDoNi3bZc+7XKn7XPDH2agnYgnlMROd/T0rf8AB7srqY6REhhn2ZcozIeog4IjqRWb0ZQXyOnS1IydIJxLm2pLDUFUNg50oy+0Vhvq0iRGAUNQ0lr94mGtxykSA8oCgYdRDHp8asCTCkA27YXqRyzECQZw6xOYIBmKp2uGd7lwABkuhFxvBbnxOCcmMyTgmqXBo+Snw9n2jgkHKyoIIy3IoPTUOYfE0O+ITWSIKiQf80jY7TkdsN3rQVm1Mts+4xALiACsjAGCs6ZG/KD3mrdT2pVicQTcwBItkneYAkgaRJ5unSlyJ8FjwqxqtoWyWwhGOQgmZGxEiZnsZBNXrpHtLYYDQVliBsylFX05wBnoI6U3A3gQuzHW0gErgKpuNESuwgdZpceYHvTztJEzHKyme+tp2jUwHlUvkFxRW4jhmFpGcBdSmSI5dI0Ax0AGRHcelT8Nt+1t3rRJhVnTEwHsPb5QRJyoaJHvE1PjnIWcgj+2F5YxGJ2USxGY+78YcAukuykyyouNQM6dWe8A/CVPeKXAqAWeOYXCwXAFoGDPvCIO521E4Pwwa1vsXYWy91F5szPQgvEL10gqxGczWbwq4MZZ2W4YGMWrjBS33SSJI8jMTWj9lM3CREEW4I2P9sGN9gWIpan6sceUd/xKiNpGAc9Bn8mrPsZsZPefgSfrt8TVl25W22XM9Yhvr+tZvDsf6eAZMN02wfn/AD0rPdkpLBa4Zv7PXY/Xt+9E8PflGwzsI2A29apcO8WXMACevkFH1IGKN4dhJjqcDoB/1U2Oh/FHkAnv+nftS49hCHppG3+n67VX8UY4gfe/eo8awm0p6EA/n9Y+lS3yOgfi1wFiScBRP6E/E71yXFupuMNUksZ9Z8q6XxW8NTT1GmB6GQZ7eVcdftq7M6ghpJnSPePvHzM9Y6VSyY6vCQRlJyDE+ZP1ilQ0do3U+cx+lKqyYV9HTC6MMrGD2PSQJA9OlRuNKxHWJ8zJJyZ3iqfEX9JXXpI1ZbAAjEsMGMEYFFssYBiAZMSJDHAA6RAkVhtZ1LAK2dRgQIIJHc7LA8pz/BRHuELgEgNy7HIiBncHJqKspAJAkzJLRGMauoyQMAih8IHDwZYDUdxJBGxwBjcGq2ie1slcvEmVM4k9APLO0dRQbSM7LdOpVAk+7GZ1SY9cY+oq1oxyyABAB3YLBB/MfChG7BgCASNXkM7R1MfqJoWOAcLRXu3dTKjEo1wcp93BU80HciBnzFTvoVlkE8i7ZlCSRB33JHYzQgwVwCObQ0GZVjJJOBOzQTjeMxU+ZVL5QqWADEHUkkAlRgHSfptmqaMdqTBePWg1soRlmyMTy+6c7mBE+dctxH2duQmgglmjScRMFTPaDM4+eK63grhvlWIDAkRjSQw/ECJyATA7H4BvWBbIKMxDZHSOgBHqQZEfWtdLUlp/FES04S4PO3BVipwykg+RGDSKHoa9F8W8LW8pDqpYZVgeskn1LGQc9AcQK55/s+CjFGI92NcHJzGNjsPge812afUwks4OZ6Elwc3k0iD3+VSfh2UmVI07noMx8M1AT238q6cGX8krNrUQAYYkASCQScDIz9K7v7NXzetqWIJQ21fJIKyArHqJAgho2ODNcFw10q6sdgRvPzx23rtPsiSqlHaXkxIHKTkgHIcEwc7EHG5rn6lfE6eldTo6LikK/wBsQsFt8LqOYYdARHlBFZj8YLJtHQUhgwIHuEAlpHwJxgxjOK0rxlWn/wAiGCrZIMsJEyROnpElYqnxRS5b5paYGx3Jw894gzOYJrgi65PRasD4xbC3B+BjBkGV5sQQAc9yIO+ZzS4y+LjNCjUWAYZAGQ3vnJ1EA6VnOOlW+IYwNQkKArGQPdjSWDGc46Hod9w27AhSTGozqwBqHKABMkYInqfhVxdIhkvAWa0zowLsLRIYDOsglgvcbjfqB3nQLA3D7WEVQnpKqCQ2wgsT1+751m2TysWBFyAnUTqabgAONMBZbbfvVqS41af7aEkTgXIKgBSSNIk6SekGh82EVSI8EpOq3dPNrbmYFl1IBq0EAbAx1zqMdRZ4XmW4SQCWfSSPu6HAaDPSfpttQOL4rZpIKs0xktJUHUdwCS+OknaBU7d0gqwiOgkaZbNtR5xA2ndokTR9gCut/wCQzCh7YVNzL3wCWO0lQR6elWfBDrv6D7qWgsx94IdQ1bk4UH/13rOa8LZRiBcCjWJ1AK5gSQI1zqnM7kmK2vsxwxfVcYyVPswcxCnSCB3lsnBNVP8AUS5O04kf2yBiYycRkT9Z+dU4iyQNiDiM+/Ge2KP4nc+Mkcs9APd8jVPjpW0AMk6V7HE6ojoew6VzGqGV44YkxkmOmA0794Bq3wQKooH4dvXoPOKqeIv7lsHMiR5RHyyT8KtloSV3+XkKQAOLJLoIxkzvnGPWBUXYe1JJGkCZ8x/3+dBsXtVxm6IsDvJ7eZj6iqvGEW7TMfec9+g3yem1Fjox/EOLAJJJBnynmkDPfOw7ise9d0gFgWA3b8OYzGcz0Gc1b4q+NTBmzB+BONWOkR9Ky/EOFNyArJEHBnTrD7E9Njt3FbwSvJy6sm3g1bd4ESDjPRu/rSrH4jhxqO30OeuSKVPYie4zp+HEiCJCgDBAjIBIBAzSucqq0DEf6TONsE5oKuSDmZiPkeUZwNqrq+dLDBJEHY83Xv8Ar8Ky22y91IsrxYckqBIhSd8nbbfBn4VK3xTOJhlADRqEw4bJPWTDb52jrVC9cNqAowARETpG4M9ILYx1jECknGtEs0MMQM4YaSymInJnGO/etmLIy3nkI1+4rgICAdmJEbZDZJmMR3xJmicRp1m5I0QZQEDUmmZ97GPQyB0zUlyBrYAziSQIWOn3R2rIaxzprJ0ajgHTAM7gGChIG0TPfBqKTB7omratargaYKtgQI0Ec4kYAMHGdj2yX+uLLpe3liRkHAnExtg7/n1rX+GA0LAXBZmyuNJU6ognBmDEaekU1q4oQe7CqqQY5i7FNUYwY1detQ6Yu47HZ+ZoB0hiZgYILFdXUSZIP+b4CJvlwsAcrFQBj7hJA75g6gTsRvVI8TrV0MoSgZZiCBhYPeFnA/elw/FXLcJcELkLP1zHTz3iq7eC+4jUtprgbnDAAwZbCk91G+PiKy7fht0Fi16QWDEe7kjONUHcjbMfCrLMwugydABJkEwwJcgNuZAGPPzqXGWNZwZksuoGYYgtzCIIDRj+EXxBtTKvtfa3MJzLuVBAJBZlDGMlSZx32qjxPgy3LFnSx6BSF5iT+KTKqN/iTB6a1y8PalQZBYA4gsfejGcDyGYqXHuQH0GSuDnqViJPfGZG3YVSm01RL01JHEcdwWhFIkmcwM6ZIkjfoPnV3wLxA27kaDzgNAVdWq2CzCSJOpZP+oCtLxFVLALKkEW2jYqw5j8pPUmrX+BQ6n3gqmIOli4EaiTiCIHnM4AFdPeTjUvJhHSalcTVt3faWluZGoNAI5lTOoFNyoPU9wROxd7WnbmUbdmlpBOcEHzgE5A2qtb4dbIW2oVRpMgYDgAsy6ickH70RBbrtYaIVU3JBG8YOFKTtBYH06YjkdXjg9GLbWQF7hww1NAYzJ5hv37giMTU7Q0KNJI5RDYDcoCt9cgY3kGnZJaeYCOQEqDyiGK7QI6+ZobWxq0uQqggETMEE9ZwTmd/hFHgKK3FX3iLa/dBIiCwwSIOScT2id6u5KlTLMYSNoCwZM9DG5OZ6TUOLa5c5lA5zEw2kLkDS2wiJJG0YqHGXUBuEMSObSdUFjudR6DmgAZxjajlBVMbwsLpdrv9wEqyk4mEEAjtmd/KKr2ePFy3qiSrFisZLMYtg7yNTYMYgdqt2hC6SdIChYgzEdB0Y6R577DfNuroUBVJuMWGk7BZG0RBIAacnKxEkG1lkPCBePysA8xMlTMAAgaYnbLYxkE7zXoP2WtFLSiIwjdfeYAkQRvqJ+RrjPC/DfbXluuRcUsfZJPKNPLsPu6tOB01b13y3fZoSSxJ8twIAAHcx9fWo1ZLEUOCdtsbibxe7pxCkE7+Rieh2/mKk59rd5vcUggHvBkHtn44PfNSzd0ISRLuZAgEifU+poGSPZhpb/8AI46A7gEdaxNDQsQzs/nHSR0Hp1x5mh8bxRVNE8x6A7ZgxPyGKpv4gltYT7uNImSQJP6yfWs+/wAYLYNx3XXA2I5R2XufPYUUI0mfQukkQuXM7mPdEkfwetYP2g48G3LHaCdP4VOFjeNwQIJBPcU1rj2vBDbx6gEnfUpk+YM42rC1OX9kySRJmZBCgXFGQMDA6b+da6ennPgy1JqqRSbjBduLc1Msk6hkwqxrido1betWv65ruICgErIMZA1ExBGnm3xuKqcPxak6FARhKhSCpBIIIiI1Tp65irSuYIWGaDO4gatRKGPcOrG0R16dUkvRzbbXJn8d4m6OwZdZxLaDmRI9PSlV3ibILEu0N15mG2Ng4EfCmqoyjXBPan7Rv372hgSsmROZALDeDsJM01/itOlxpBgMOgILH3skTt6VSuSHk84W2uSDuoDIR5jP7VcW2F9ncnUqgacd9xtBEnbeQa56SNtz9EzdDaAxJBVz0LKVJDZ3JmRB70H2cIHAmROfu8x5YHUwT5bDAqd/hittrlthqEMnkd8GZ0kqR/qO+1D4Zg9hVM2wSxMcp3J0nJjoDvSXFhK8WiPBhgfaaTockEAkwUU6m0xjMQOvwonAX2cW+o1XLZWNn04lh0iSIJOO4o+vQhMjS/3QTJJwcjqI6bjzoPCMsi2pA0ZMQYkHJZjKwSw757SKHJNPAvkv8k00m41r3/xzvGkg6ifI9NoFUvFG50ey55Rz5PcEESckMNuxO1WbXiqEEsGVCG8p1TDcuMbz2AnFZ/8AiFkalARtTXBgsoCiTLEjBk42yB3qoRd3Q8KOSdlT7JncMbyK4baGWWYAmCdOD2OY8q0r94eyBCiQoYBuxjr/AOzRjv2JrG8N8Rl3EO2puYgYUzDElhCzE9h5Zq+/HzbPswWIDQuk8wEwZnAhg0ZnliYw5xlZmoxauzMvY1LcJ08qxJEhRmWkzvG3URvWjw3GoyxqljAMwCVmFgsOZiADPUnNY3iILq2GgsDJH39IO/ZgJ+FU7HA3eUqfdYGJknTuRGR2E5M1r21JZZKbi8G5xnEKLmstkwhBmenSYgEbbZEzGNLhOMR21IS6uApJmdIgZA2gn46orD4VWvWgrFjDQ0yd0GZmSBjAHbtV7gros2yA3MCZIg6pTTPcmcj19KynFVS5K7r8F7iyWK4UsDmGAIzCyI3InE+Y2qvxnG5Kg6WDSJyTCxEHY7GZzGdqbguOgqCo0FmyThdJkTuSYOxP5VV8Vtq+s6ZYaWENIVQFhTgR94/GpjCnTNHPGGaQuW7oDM3MeYgFRE9BMye3oaXAcAFaBc1BUhTHKACAwOfwjGMQPOuN9qyywAjzGFgxPzNanDeJiVDOVJXYdJGQO8sBg/8ANaS0ZJUngS1l5N/jNRckQyhVAAx7yqW+E/Mk0y2Ha2MFTp1ezDYmDIMRBwDBAEk5PTPtePezIDDdWDTkrkxjtneZ23o3E8eDbw6owzBk9TzesAD5771ntksUaKcX5LPD3iQW0gRyr7kgdPegAwdhmJoF+ydI1kgZdoOSSCBzHsoOD37DNl7ftYe2QcwyjEsY6fjAxMCc4mtC3aRmDFiqttiYkZA2kZOPUVFpZNU9yMK7fe8yuiYmCJIgSQdTRg8u5n3lE1c/oh7VmMzpKqIgIIwBtyxjME8sAZoT22tkm2pdRAXVv0nUYjbtGY2mtBrqupQgtPunUOaRBbAwcxEd6cpehJryafg/BLZSbmlQNoPyUYxvsJ3Peh8X4vb9ooZiIErbxJIGQR3HasHindbmphcbQEZeikrtAA2mJHnsKz/64Fg+grpBGNR+7ggHpk59e9KOleRS1H4NpvtGbriFgGAokK7FgIHNhUBMHck9gADn3/HL7gAEWU0tqgEnUGj3490gTIAPyql4PcV7anRlSCY6w0AY2HPPwHnVtCD/AHDtBLGZBExzTtHaMZ750ajF8GO+XllHgPE5GhpAIzO5aBBM56ddhFWbw1oVc82QABJOQNXYj3gR5fGo8RaQnX74E6VE9iZBG428hE46l8GuckBiraMSBk3GhCIiVMfyMDS/ZGXybD8WzBsQAq5YGIGoSCs77gT3qrw/jK+yJnMQBvIjONpn6edTtcUPZa2SFcsSIkEagDq/zEz2rnfEkNq7tEZiQRkZAIHMMx86cNNSwxynLkt/1JLKxVTPNMCczBjJ1KASPhmtdboeBp0qoDSpkdZEbkDVA6/IEYXCWdV4AEXUlZkGCpmZH3Yz8BNRXiWILSYVYPVgjHSAy4jHwz51rKNi30bXFcEXYsLmkGMHPQd6VVrXFMg0ln5SRyrIwTsZ2pqz+awv+/8AA7i+zoLlxUtlshQCDvA0HE4weUAj/MelBucTaZbYfSxQAKCSYOAJznY1V1W/7iQ0w8K0x7x5u521CNixIiaa1w1rqBJBPnJUj3pxMA7xU7UvZq1ngteLm3rVnZtJU7aYAAEAjuGJ9Y6yZyTfuXnPIpVZgbEFj36mtC74cl9khQgiAyiCqkzjoGE1Q4ThNKoG/CoGiVlifeMDPaTOQe1XGtpEnK+BeP8AD3FZSmtVjU0trhpIhRAOREAeXnVC3wauoYKzSNQ9mZKr2bAzIz2PlXU/1aqRM8rPDQuPZx8u49az7dtFCBYGdOAM6TgTvEGZ6TThqNRqhPTbyaHCcCtq0xRnEqV0qYgaTPSDBac4+dc5/gvswCF1owfBbJZQNLMVMFZIESOtbdziNOpmcLBfuQdRlRieYQR2jfaap2/EgwtlyqkOy6QZ1AhQ2Og9c+tTpuSyU4ReG8k/CvB9Kt/cuMJIYrENyk6eU4II6zkxG9TNxeGtXLQLBtOknGopkxq0yoHLg42xLZj4lxoS22lgNcQFEEmCdRaSCSAO23y5y948RBCLqzJiZkEGZ3OTBM9PhUYz1G2+DOUFDnk6NLFsBbbH2pLYJIEElfdMyFyMbGKLY4fREwyq+kHSZjUCGMY95WlT5eg5jh+JeydZYFAxU6TkmASV6xsZ9Nq6C9bSG067Ya2GjSwMssRI3UAKCOmCMmacoteRReC/xlsvacWwBA0krCxKhgd/e2GTXH8JxRwGkgkSD1GSSfp8h2q54bxpsuLbEhWEkGCQCNayesSMedaHifCKki4mmTpVlA5yc6SBEdAPhvk04rY9r8ivdlDXuODksOXkOYEgqJmG947Dboe5JzrVy4xcMdUlVkZ1aYUQJxsD/MVeOf2fKCSB1nrPukRgjtSsNPus1udiWwGiDqxIkHt2rVQSWBbnZp8Vwx1EO0hBqJAChwRsY6g9ZzmqVqwhs+6WuZM5HSQBHz85HapILiqGYhhMRqnJGPQgia0vD+B1PbZSp/uLjUZAYasgdDG2/KfjN7VyOtzIvwae3UFGZHXBwIJIIIxlMkd47RilaccRc9jeOk6mBZebSQ0ST0HNHwHerqs720LSgiA4IACiBAz5gAf5tpFR4XgTcvKykITbfXgjUY0jV5k5PofSouuQmreDZQGVcOCGaeUTIcajnrGdh09TUrXEmTo5VRjJbOkaGYnfqfzIoPFXrdlFsgleTSpM4KmAMHE6d4Bz22NZUOHzAdnziYwOpg7nP8HJJ+WX8rwBt8eoWQCQXgaiY1Jlc7bb7fdzMmgWfGEch4kJcOoiAVGoFW0g7EGPUtmsTxXjFQi3ZWFtKSS2JLQJPcnFZt7xINnTpwMDyETn1NdcNBNXQ++4naWfEgwRDzywVWYiRiIMQJMHv074Bx3hpcqQVXUswAQvvR0HKPT9axLhtcl23qAHNcEHBOxBmNWqRtuB3rR43xxblvUEGXOmZGiEWAWBHLAO8TGdhMdva/iV+RayD4RP6e4pVp1AidxqDCCATmdh6mgr4it5XUjS2ndfvEHEjqRA84+dDtO6rqlXnSIwYJYhVBG5BA27xV/huFdCbty3qwIlhgrI6ZYkACIjM1bpZYt6fA/hfiXtEVGKlreROMHDFjO+c+nnQeC1FrdwyAhbVsZXmZTAiFIkeXKeubN7h7S6mtA+0ZY0jmGvM3FByWwRgxOaz+Fe5pIdW0hlZ1WMhiJMzhhG0bipSTtoUlRqeDcQqqJUMrTnMAlyLkg9ZXHkTVO/wFp7rFjJK29PkCwUsoODAkx3jfNVOLtBJReUM0qY+6Vyo35sRJ/FMYq/f4cQrKwChAqEmR7y4brA0n6z3oqnafI4vFMzvDbQLAH3w4UOMQJGPQ8w+Pwq6raley06mjYCCzD2sjuDkfCqn9ORcE6iSbesxkSc6SBjEeeQK1149W0kiFRSsQoDRnaZmNum1Ob8k2uDAvcNJkMokAxrA3AJgdu3lSrcu+H2icaIAUD+4dgoA3E9KVPvIfbRlLxfs2YkswIYYO5xuTkbb+lG4DjA1y2NJiQu+xOI9N6VKtNqohSadFteINoos5DafXOJ8xHpiqXG+ICzjOGOMe63N6QR0pUqmEU2rNNSTinRaPHt7BrlswGYzqEkEZZIyNiWDDoYxVOzffQPZkaQdbSIJ1QAD3Mj/wDrO1KlQklf8mO98l3U3EoF2kx6xAJ8twaD4Rwi3rj27hwijSwB1YbQ5OY1TIzO4jApUqzb2ppFyd5YbgeAW8HVyRoZlxBlw0BsiFiCMDqfKs+74WAvtoXS5HssCGmFhx0mZPmfkqVC1JKdfa/0Lnn7AWbg2bAfVBAHIRpYDzwAD60fh/FQctgaSXUA7sTJWSQDB6RgUqVdO1S5Mm6ZU43iQ2m4sc1yCIiNOiSD0krPxod7xEw0kzJJnvBUgRjYzPlHqqVWoIU2XvDOCu3BcEEDSHB1CJzkiTOpdQ27ZFUm4drN5bbAEEqpI2/uKVxOdifl6UqVYR1G5uI4rKJcHxmkvbaWWByycEEIYPTdj6gVqcFxLWGQAQOVpIzDAzs38+UPSqtRL+w8kLviZDIj+4jy251CSSCBkgmRnuJxWnwvBlQb3URkEcylcYiBv8l7nD0qw1filXkuDe4Jx91Xf2DLzyAACYLAwe3WRBxyzuajw18yuNS6lX0CKxYx3JMfClSrPaqOlPJR8Q4WS2kyrrb1CI/8qFlYT6rjp18uXbg8FhgAiR2mYPnkGlSrq0ZOjLWir/sncvNpH+oHA652iNm+EVds219kUPvjaM62IFxdWoRC5Hz3xKpVpLg5y9xdyHXUQjFPdCLoRkgchGROnUPM+oOs94NZtKzEZtJq0jIbUYGZEaSJ85jelSrkmvjFgmU+PdLQW6SCQ8FhMNK5gRO0k948xROBZypuXYjmDYB2MkRtpABjsfWlSpP9EWpNsF4rcV5GorJMNEj+2x5Su+5MGfWqzBTYtlJGlxBP45hsTmYEgmNsiKalWsVSX8lrlopnjy2oszcrqEOCZyULCckaYn/mbHB8QLrkOpJKArBjGme/UH88ClSrSUUk6FHLL3DuoUCR35l1HOcmPOlSpVhVmyZ//9k="/>
          <p:cNvSpPr>
            <a:spLocks noChangeAspect="1" noChangeArrowheads="1"/>
          </p:cNvSpPr>
          <p:nvPr/>
        </p:nvSpPr>
        <p:spPr bwMode="auto">
          <a:xfrm>
            <a:off x="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 name="Picture 14" descr="hay-bales-2.bmp"/>
          <p:cNvPicPr>
            <a:picLocks noChangeAspect="1"/>
          </p:cNvPicPr>
          <p:nvPr/>
        </p:nvPicPr>
        <p:blipFill>
          <a:blip r:embed="rId15" cstate="print"/>
          <a:srcRect r="14024" b="22927"/>
          <a:stretch>
            <a:fillRect/>
          </a:stretch>
        </p:blipFill>
        <p:spPr>
          <a:xfrm>
            <a:off x="6660013" y="5597271"/>
            <a:ext cx="1133362" cy="762000"/>
          </a:xfrm>
          <a:prstGeom prst="rect">
            <a:avLst/>
          </a:prstGeom>
        </p:spPr>
      </p:pic>
      <p:sp>
        <p:nvSpPr>
          <p:cNvPr id="16" name="TextBox 15"/>
          <p:cNvSpPr txBox="1"/>
          <p:nvPr/>
        </p:nvSpPr>
        <p:spPr>
          <a:xfrm>
            <a:off x="304800" y="990600"/>
            <a:ext cx="1218026" cy="584775"/>
          </a:xfrm>
          <a:prstGeom prst="rect">
            <a:avLst/>
          </a:prstGeom>
          <a:noFill/>
        </p:spPr>
        <p:txBody>
          <a:bodyPr wrap="none" rtlCol="0">
            <a:spAutoFit/>
          </a:bodyPr>
          <a:lstStyle/>
          <a:p>
            <a:r>
              <a:rPr lang="en-US" sz="3200" b="1" dirty="0"/>
              <a:t>Steps:</a:t>
            </a:r>
          </a:p>
        </p:txBody>
      </p:sp>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2557624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28600"/>
            <a:ext cx="74957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Nitrogen Cycle and Nitrogen Attenuation</a:t>
            </a:r>
          </a:p>
        </p:txBody>
      </p:sp>
      <p:sp>
        <p:nvSpPr>
          <p:cNvPr id="6" name="TextBox 5"/>
          <p:cNvSpPr txBox="1"/>
          <p:nvPr/>
        </p:nvSpPr>
        <p:spPr>
          <a:xfrm>
            <a:off x="0" y="5292546"/>
            <a:ext cx="9143999"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LEACHING OF N TO GROUND WATER is related to many factors, such as variable soil conditions, fertilizer material, livestock type, crop types, irrigation, recharge to the aquifer.   </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450" t="13173" r="2830" b="33333"/>
          <a:stretch/>
        </p:blipFill>
        <p:spPr>
          <a:xfrm>
            <a:off x="-11018" y="1089381"/>
            <a:ext cx="9155018" cy="403790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30727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29726" y="280517"/>
            <a:ext cx="7985904" cy="523220"/>
          </a:xfrm>
          <a:prstGeom prst="rect">
            <a:avLst/>
          </a:prstGeom>
          <a:noFill/>
        </p:spPr>
        <p:txBody>
          <a:bodyPr wrap="none" rtlCol="0">
            <a:spAutoFit/>
          </a:bodyPr>
          <a:lstStyle>
            <a:defPPr>
              <a:defRPr lang="en-US"/>
            </a:defPPr>
            <a:lvl1pPr marR="0" lvl="0" indent="0" defTabSz="914400" fontAlgn="auto">
              <a:lnSpc>
                <a:spcPct val="100000"/>
              </a:lnSpc>
              <a:spcBef>
                <a:spcPts val="0"/>
              </a:spcBef>
              <a:spcAft>
                <a:spcPts val="0"/>
              </a:spcAft>
              <a:buClrTx/>
              <a:buSzTx/>
              <a:buFontTx/>
              <a:buNone/>
              <a:tabLst/>
              <a:defRPr kumimoji="0" sz="3200" b="0" i="0" u="none" strike="noStrike"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r>
              <a:rPr lang="en-US" sz="2800" dirty="0"/>
              <a:t>Groundwater Recharge and Nitrogen Attenuation</a:t>
            </a:r>
          </a:p>
        </p:txBody>
      </p:sp>
      <p:sp>
        <p:nvSpPr>
          <p:cNvPr id="10" name="Content Placeholder 2"/>
          <p:cNvSpPr txBox="1">
            <a:spLocks/>
          </p:cNvSpPr>
          <p:nvPr/>
        </p:nvSpPr>
        <p:spPr>
          <a:xfrm>
            <a:off x="5023499" y="1251969"/>
            <a:ext cx="4375025" cy="5421038"/>
          </a:xfrm>
          <a:prstGeom prst="rect">
            <a:avLst/>
          </a:prstGeom>
        </p:spPr>
        <p:txBody>
          <a:bodyPr>
            <a:noAutofit/>
          </a:bodyPr>
          <a:lstStyle/>
          <a:p>
            <a:pPr marL="342900" indent="-342900" defTabSz="914400" eaLnBrk="0" fontAlgn="base" hangingPunct="0">
              <a:spcBef>
                <a:spcPct val="20000"/>
              </a:spcBef>
              <a:spcAft>
                <a:spcPct val="0"/>
              </a:spcAft>
              <a:buSzPct val="60000"/>
              <a:buFont typeface="Calibri" pitchFamily="34" charset="0"/>
              <a:buChar char="◊"/>
              <a:defRPr/>
            </a:pPr>
            <a:r>
              <a:rPr lang="en-US" sz="2000" dirty="0">
                <a:cs typeface="Arial" pitchFamily="34" charset="0"/>
              </a:rPr>
              <a:t>Inputs to land and loads to groundwater are calculated by recharge region within the </a:t>
            </a:r>
            <a:r>
              <a:rPr lang="en-US" sz="2000" dirty="0" err="1">
                <a:cs typeface="Arial" pitchFamily="34" charset="0"/>
              </a:rPr>
              <a:t>springshed</a:t>
            </a:r>
            <a:endParaRPr lang="en-US" sz="20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000" i="0" u="none" strike="noStrike" kern="1200" cap="none" spc="0" normalizeH="0" baseline="0" noProof="0" dirty="0">
                <a:ln>
                  <a:noFill/>
                </a:ln>
                <a:solidFill>
                  <a:prstClr val="black"/>
                </a:solidFill>
                <a:effectLst/>
                <a:uLnTx/>
                <a:uFillTx/>
                <a:latin typeface="Calibri"/>
                <a:ea typeface="+mn-ea"/>
                <a:cs typeface="Arial" pitchFamily="34" charset="0"/>
              </a:rPr>
              <a:t>USGS recharge map based on soil properties, hydrogeology, rainfall</a:t>
            </a:r>
            <a:r>
              <a:rPr kumimoji="0" lang="en-US" sz="2000" b="1" i="0" u="none" strike="noStrike" kern="1200" cap="none" spc="0" normalizeH="0" baseline="0" noProof="0" dirty="0">
                <a:ln>
                  <a:noFill/>
                </a:ln>
                <a:solidFill>
                  <a:prstClr val="black"/>
                </a:solidFill>
                <a:effectLst/>
                <a:uLnTx/>
                <a:uFillTx/>
                <a:latin typeface="Calibri"/>
                <a:ea typeface="+mn-ea"/>
                <a:cs typeface="Arial" pitchFamily="34" charset="0"/>
              </a:rPr>
              <a:t> </a:t>
            </a: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srgbClr val="FF0000"/>
                </a:solidFill>
                <a:effectLst/>
                <a:uLnTx/>
                <a:uFillTx/>
                <a:latin typeface="Calibri"/>
                <a:ea typeface="+mn-ea"/>
                <a:cs typeface="Arial" pitchFamily="34" charset="0"/>
              </a:rPr>
              <a:t>High Recharge:       </a:t>
            </a: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n-US" sz="1600" b="1" i="0" u="none" strike="noStrike" kern="1200" cap="none" spc="0" normalizeH="0" baseline="0" noProof="0" dirty="0">
                <a:ln>
                  <a:noFill/>
                </a:ln>
                <a:solidFill>
                  <a:srgbClr val="FF0000"/>
                </a:solidFill>
                <a:effectLst/>
                <a:uLnTx/>
                <a:uFillTx/>
                <a:latin typeface="Calibri"/>
                <a:ea typeface="+mn-ea"/>
                <a:cs typeface="Arial" pitchFamily="34" charset="0"/>
              </a:rPr>
              <a:t>&gt; 10 in/</a:t>
            </a:r>
            <a:r>
              <a:rPr kumimoji="0" lang="en-US" sz="1600" b="1" i="0" u="none" strike="noStrike" kern="1200" cap="none" spc="0" normalizeH="0" baseline="0" noProof="0" dirty="0" err="1">
                <a:ln>
                  <a:noFill/>
                </a:ln>
                <a:solidFill>
                  <a:srgbClr val="FF0000"/>
                </a:solidFill>
                <a:effectLst/>
                <a:uLnTx/>
                <a:uFillTx/>
                <a:latin typeface="Calibri"/>
                <a:ea typeface="+mn-ea"/>
                <a:cs typeface="Arial" pitchFamily="34" charset="0"/>
              </a:rPr>
              <a:t>yr</a:t>
            </a:r>
            <a:endParaRPr kumimoji="0" lang="en-US" sz="1600" b="1" i="0" u="none" strike="noStrike" kern="1200" cap="none" spc="0" normalizeH="0" baseline="0" noProof="0" dirty="0">
              <a:ln>
                <a:noFill/>
              </a:ln>
              <a:solidFill>
                <a:srgbClr val="FF0000"/>
              </a:solidFill>
              <a:effectLst/>
              <a:uLnTx/>
              <a:uFillTx/>
              <a:latin typeface="Calibri"/>
              <a:ea typeface="+mn-ea"/>
              <a:cs typeface="Arial" pitchFamily="34" charset="0"/>
            </a:endParaRP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Medium Recharge:     3-10 in/</a:t>
            </a:r>
            <a:r>
              <a:rPr kumimoji="0" lang="en-US" sz="1600" b="0" i="0" u="none" strike="noStrike" kern="1200" cap="none" spc="0" normalizeH="0" baseline="0" noProof="0" dirty="0" err="1">
                <a:ln>
                  <a:noFill/>
                </a:ln>
                <a:solidFill>
                  <a:prstClr val="black"/>
                </a:solidFill>
                <a:effectLst/>
                <a:uLnTx/>
                <a:uFillTx/>
                <a:latin typeface="Calibri"/>
                <a:ea typeface="+mn-ea"/>
                <a:cs typeface="Arial" pitchFamily="34" charset="0"/>
              </a:rPr>
              <a:t>yr</a:t>
            </a:r>
            <a:endPar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Low Recharge:             0-3 in/</a:t>
            </a:r>
            <a:r>
              <a:rPr kumimoji="0" lang="en-US" sz="1600" b="0" i="0" u="none" strike="noStrike" kern="1200" cap="none" spc="0" normalizeH="0" baseline="0" noProof="0" dirty="0" err="1">
                <a:ln>
                  <a:noFill/>
                </a:ln>
                <a:solidFill>
                  <a:prstClr val="black"/>
                </a:solidFill>
                <a:effectLst/>
                <a:uLnTx/>
                <a:uFillTx/>
                <a:latin typeface="Calibri"/>
                <a:ea typeface="+mn-ea"/>
                <a:cs typeface="Arial" pitchFamily="34" charset="0"/>
              </a:rPr>
              <a:t>yr</a:t>
            </a:r>
            <a:endPar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a:ea typeface="+mn-ea"/>
                <a:cs typeface="Arial" pitchFamily="34" charset="0"/>
              </a:rPr>
              <a:t>A weighting factor is assigned to recharge category to account for additional attenuation:</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a:ea typeface="+mn-ea"/>
                <a:cs typeface="Arial" pitchFamily="34" charset="0"/>
              </a:rPr>
              <a:t>High, 0.9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a:ea typeface="+mn-ea"/>
                <a:cs typeface="Arial" pitchFamily="34" charset="0"/>
              </a:rPr>
              <a:t>Medium, 0.5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a:ea typeface="+mn-ea"/>
                <a:cs typeface="Arial" pitchFamily="34" charset="0"/>
              </a:rPr>
              <a:t>Low, 0.1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4" name="Picture 3">
            <a:extLst>
              <a:ext uri="{FF2B5EF4-FFF2-40B4-BE49-F238E27FC236}">
                <a16:creationId xmlns:a16="http://schemas.microsoft.com/office/drawing/2014/main" id="{75F1E793-D63F-4E24-9BD9-B1F368FB0F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46" t="2337" r="2733" b="3368"/>
          <a:stretch/>
        </p:blipFill>
        <p:spPr>
          <a:xfrm>
            <a:off x="0" y="1527141"/>
            <a:ext cx="5023499" cy="3880766"/>
          </a:xfrm>
          <a:prstGeom prst="rect">
            <a:avLst/>
          </a:prstGeom>
        </p:spPr>
      </p:pic>
      <p:sp>
        <p:nvSpPr>
          <p:cNvPr id="5" name="Rectangle 4">
            <a:extLst>
              <a:ext uri="{FF2B5EF4-FFF2-40B4-BE49-F238E27FC236}">
                <a16:creationId xmlns:a16="http://schemas.microsoft.com/office/drawing/2014/main" id="{22C35104-3C35-47E4-9C69-66DAE7FD53F4}"/>
              </a:ext>
            </a:extLst>
          </p:cNvPr>
          <p:cNvSpPr/>
          <p:nvPr/>
        </p:nvSpPr>
        <p:spPr>
          <a:xfrm>
            <a:off x="-1" y="6542202"/>
            <a:ext cx="7701699" cy="261610"/>
          </a:xfrm>
          <a:prstGeom prst="rect">
            <a:avLst/>
          </a:prstGeom>
        </p:spPr>
        <p:txBody>
          <a:bodyPr wrap="square">
            <a:spAutoFit/>
          </a:bodyPr>
          <a:lstStyle/>
          <a:p>
            <a:r>
              <a:rPr lang="en-US" sz="1100" dirty="0">
                <a:solidFill>
                  <a:schemeClr val="bg1"/>
                </a:solidFill>
              </a:rPr>
              <a:t>The amount of nitrate that is transported to the UFA in a given year is related to the rate of recharge to the aquifer </a:t>
            </a:r>
          </a:p>
        </p:txBody>
      </p:sp>
    </p:spTree>
    <p:extLst>
      <p:ext uri="{BB962C8B-B14F-4D97-AF65-F5344CB8AC3E}">
        <p14:creationId xmlns:p14="http://schemas.microsoft.com/office/powerpoint/2010/main" val="1227747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9394" y="223999"/>
            <a:ext cx="2380780" cy="707886"/>
          </a:xfrm>
          <a:noFill/>
        </p:spPr>
        <p:txBody>
          <a:bodyPr wrap="none" rtlCol="0">
            <a:spAutoFit/>
          </a:bodyPr>
          <a:lstStyle/>
          <a:p>
            <a:pPr algn="l" eaLnBrk="1" hangingPunct="1"/>
            <a:r>
              <a:rPr lang="en-US" b="0" dirty="0">
                <a:solidFill>
                  <a:prstClr val="white"/>
                </a:solidFill>
                <a:ea typeface="+mn-ea"/>
              </a:rPr>
              <a:t>Land Use</a:t>
            </a:r>
          </a:p>
        </p:txBody>
      </p:sp>
      <p:pic>
        <p:nvPicPr>
          <p:cNvPr id="8" name="Picture 7"/>
          <p:cNvPicPr>
            <a:picLocks noChangeAspect="1"/>
          </p:cNvPicPr>
          <p:nvPr/>
        </p:nvPicPr>
        <p:blipFill>
          <a:blip r:embed="rId3"/>
          <a:stretch>
            <a:fillRect/>
          </a:stretch>
        </p:blipFill>
        <p:spPr>
          <a:xfrm>
            <a:off x="142240" y="4868"/>
            <a:ext cx="1146147" cy="1146147"/>
          </a:xfrm>
          <a:prstGeom prst="rect">
            <a:avLst/>
          </a:prstGeom>
        </p:spPr>
      </p:pic>
      <p:pic>
        <p:nvPicPr>
          <p:cNvPr id="3" name="Picture 2">
            <a:extLst>
              <a:ext uri="{FF2B5EF4-FFF2-40B4-BE49-F238E27FC236}">
                <a16:creationId xmlns:a16="http://schemas.microsoft.com/office/drawing/2014/main" id="{BA5E73E3-DC79-4BD7-82E3-27DAD80980BA}"/>
              </a:ext>
            </a:extLst>
          </p:cNvPr>
          <p:cNvPicPr>
            <a:picLocks noChangeAspect="1"/>
          </p:cNvPicPr>
          <p:nvPr/>
        </p:nvPicPr>
        <p:blipFill>
          <a:blip r:embed="rId4"/>
          <a:stretch>
            <a:fillRect/>
          </a:stretch>
        </p:blipFill>
        <p:spPr>
          <a:xfrm>
            <a:off x="142240" y="1151015"/>
            <a:ext cx="9116754" cy="5308659"/>
          </a:xfrm>
          <a:prstGeom prst="rect">
            <a:avLst/>
          </a:prstGeom>
        </p:spPr>
      </p:pic>
    </p:spTree>
    <p:extLst>
      <p:ext uri="{BB962C8B-B14F-4D97-AF65-F5344CB8AC3E}">
        <p14:creationId xmlns:p14="http://schemas.microsoft.com/office/powerpoint/2010/main" val="3043511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77455" y="-145971"/>
            <a:ext cx="8266545" cy="1325563"/>
          </a:xfrm>
        </p:spPr>
        <p:txBody>
          <a:bodyPr>
            <a:normAutofit/>
          </a:bodyPr>
          <a:lstStyle/>
          <a:p>
            <a:pPr eaLnBrk="1" hangingPunct="1"/>
            <a:r>
              <a:rPr lang="en-US" altLang="en-US" sz="3600" dirty="0"/>
              <a:t>Water Quality Framework</a:t>
            </a:r>
          </a:p>
        </p:txBody>
      </p:sp>
      <p:graphicFrame>
        <p:nvGraphicFramePr>
          <p:cNvPr id="11" name="Diagram 10"/>
          <p:cNvGraphicFramePr>
            <a:graphicFrameLocks noChangeAspect="1"/>
          </p:cNvGraphicFramePr>
          <p:nvPr>
            <p:extLst>
              <p:ext uri="{D42A27DB-BD31-4B8C-83A1-F6EECF244321}">
                <p14:modId xmlns:p14="http://schemas.microsoft.com/office/powerpoint/2010/main" val="1991277323"/>
              </p:ext>
            </p:extLst>
          </p:nvPr>
        </p:nvGraphicFramePr>
        <p:xfrm>
          <a:off x="304800" y="1433677"/>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187372" y="4198075"/>
            <a:ext cx="2073137" cy="1782539"/>
          </a:xfrm>
          <a:prstGeom prst="rect">
            <a:avLst/>
          </a:prstGeom>
          <a:no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t>Allocate responsibilities</a:t>
            </a:r>
          </a:p>
          <a:p>
            <a:pPr>
              <a:spcAft>
                <a:spcPts val="450"/>
              </a:spcAft>
              <a:defRPr/>
            </a:pPr>
            <a:r>
              <a:rPr lang="en-US" sz="1400" i="1" dirty="0"/>
              <a:t>Identify projects</a:t>
            </a:r>
          </a:p>
          <a:p>
            <a:pPr marL="89297" lvl="1">
              <a:spcAft>
                <a:spcPts val="450"/>
              </a:spcAft>
              <a:buFont typeface="Arial" pitchFamily="34" charset="0"/>
              <a:buChar char="•"/>
              <a:defRPr/>
            </a:pPr>
            <a:r>
              <a:rPr lang="en-US" sz="1100" i="1" dirty="0"/>
              <a:t>Infrastructure</a:t>
            </a:r>
          </a:p>
          <a:p>
            <a:pPr marL="89297" lvl="1">
              <a:spcAft>
                <a:spcPts val="450"/>
              </a:spcAft>
              <a:buFont typeface="Arial" pitchFamily="34" charset="0"/>
              <a:buChar char="•"/>
              <a:defRPr/>
            </a:pPr>
            <a:r>
              <a:rPr lang="en-US" sz="1100" i="1" dirty="0"/>
              <a:t>Best Management Practices (BMPs)</a:t>
            </a:r>
          </a:p>
          <a:p>
            <a:pPr>
              <a:spcAft>
                <a:spcPts val="450"/>
              </a:spcAft>
              <a:defRPr/>
            </a:pPr>
            <a:r>
              <a:rPr lang="en-US" sz="1400" i="1" dirty="0"/>
              <a:t>Establish schedules</a:t>
            </a:r>
          </a:p>
          <a:p>
            <a:pPr>
              <a:spcAft>
                <a:spcPts val="450"/>
              </a:spcAft>
              <a:defRPr/>
            </a:pPr>
            <a:r>
              <a:rPr lang="en-US" sz="1400" i="1" dirty="0"/>
              <a:t>Identify success criteria</a:t>
            </a:r>
          </a:p>
        </p:txBody>
      </p:sp>
      <p:sp>
        <p:nvSpPr>
          <p:cNvPr id="22" name="TextBox 21"/>
          <p:cNvSpPr txBox="1"/>
          <p:nvPr/>
        </p:nvSpPr>
        <p:spPr>
          <a:xfrm>
            <a:off x="5751533" y="5398655"/>
            <a:ext cx="2670603" cy="866904"/>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Gather additional data</a:t>
            </a:r>
          </a:p>
          <a:p>
            <a:pPr>
              <a:spcAft>
                <a:spcPts val="450"/>
              </a:spcAft>
              <a:defRPr/>
            </a:pPr>
            <a:r>
              <a:rPr lang="en-US" sz="1400" i="1" dirty="0"/>
              <a:t>Evaluate water quality</a:t>
            </a:r>
          </a:p>
          <a:p>
            <a:pPr>
              <a:spcAft>
                <a:spcPts val="450"/>
              </a:spcAft>
              <a:defRPr/>
            </a:pPr>
            <a:r>
              <a:rPr lang="en-US" sz="1400" i="1" dirty="0"/>
              <a:t>Adopt pollutant reduction targets</a:t>
            </a:r>
          </a:p>
        </p:txBody>
      </p:sp>
      <p:sp>
        <p:nvSpPr>
          <p:cNvPr id="23" name="TextBox 22"/>
          <p:cNvSpPr txBox="1"/>
          <p:nvPr/>
        </p:nvSpPr>
        <p:spPr>
          <a:xfrm>
            <a:off x="64655" y="1428907"/>
            <a:ext cx="2582953" cy="1018227"/>
          </a:xfrm>
          <a:prstGeom prst="rect">
            <a:avLst/>
          </a:prstGeom>
          <a:solidFill>
            <a:schemeClr val="bg1"/>
          </a:solidFill>
          <a:ln>
            <a:solidFill>
              <a:schemeClr val="tx1"/>
            </a:solidFill>
          </a:ln>
          <a:scene3d>
            <a:camera prst="orthographicFront">
              <a:rot lat="0" lon="0" rev="0"/>
            </a:camera>
            <a:lightRig rig="threePt" dir="t"/>
          </a:scene3d>
        </p:spPr>
        <p:txBody>
          <a:bodyPr wrap="square">
            <a:spAutoFit/>
          </a:bodyPr>
          <a:lstStyle/>
          <a:p>
            <a:pPr>
              <a:spcAft>
                <a:spcPts val="450"/>
              </a:spcAft>
              <a:defRPr/>
            </a:pPr>
            <a:r>
              <a:rPr lang="en-US" sz="1400" i="1" dirty="0"/>
              <a:t>Monitor and report progress annually</a:t>
            </a:r>
          </a:p>
          <a:p>
            <a:pPr>
              <a:spcAft>
                <a:spcPts val="450"/>
              </a:spcAft>
              <a:defRPr/>
            </a:pPr>
            <a:r>
              <a:rPr lang="en-US" sz="1400" i="1" dirty="0"/>
              <a:t>Adapt and change – new statewide annual report</a:t>
            </a:r>
          </a:p>
        </p:txBody>
      </p:sp>
      <p:sp>
        <p:nvSpPr>
          <p:cNvPr id="24" name="TextBox 23"/>
          <p:cNvSpPr txBox="1"/>
          <p:nvPr/>
        </p:nvSpPr>
        <p:spPr>
          <a:xfrm>
            <a:off x="6496393" y="1252755"/>
            <a:ext cx="1854290" cy="1426031"/>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Collect data</a:t>
            </a:r>
          </a:p>
          <a:p>
            <a:pPr>
              <a:spcAft>
                <a:spcPts val="450"/>
              </a:spcAft>
              <a:defRPr/>
            </a:pPr>
            <a:r>
              <a:rPr lang="en-US" sz="1400" i="1" dirty="0"/>
              <a:t>Analyze and verify</a:t>
            </a:r>
          </a:p>
          <a:p>
            <a:pPr>
              <a:spcAft>
                <a:spcPts val="450"/>
              </a:spcAft>
              <a:defRPr/>
            </a:pPr>
            <a:r>
              <a:rPr lang="en-US" sz="1400" i="1" dirty="0"/>
              <a:t>List “impaired” waters</a:t>
            </a:r>
          </a:p>
          <a:p>
            <a:pPr>
              <a:spcAft>
                <a:spcPts val="450"/>
              </a:spcAft>
              <a:defRPr/>
            </a:pPr>
            <a:endParaRPr lang="en-US" sz="1400" i="1" dirty="0"/>
          </a:p>
          <a:p>
            <a:pPr algn="ctr">
              <a:spcAft>
                <a:spcPts val="450"/>
              </a:spcAft>
              <a:defRPr/>
            </a:pPr>
            <a:r>
              <a:rPr lang="en-US" sz="1400" b="1" i="1" dirty="0"/>
              <a:t>REPEAT</a:t>
            </a:r>
          </a:p>
        </p:txBody>
      </p:sp>
      <p:sp>
        <p:nvSpPr>
          <p:cNvPr id="10" name="TextBox 9"/>
          <p:cNvSpPr txBox="1"/>
          <p:nvPr/>
        </p:nvSpPr>
        <p:spPr>
          <a:xfrm>
            <a:off x="6604000" y="3595652"/>
            <a:ext cx="2142836" cy="83356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square">
            <a:spAutoFit/>
          </a:bodyPr>
          <a:lstStyle/>
          <a:p>
            <a:pPr algn="ctr">
              <a:spcAft>
                <a:spcPts val="450"/>
              </a:spcAft>
              <a:defRPr/>
            </a:pPr>
            <a:r>
              <a:rPr lang="en-US" sz="1600" b="1" i="1" dirty="0"/>
              <a:t>Excessive nutrients</a:t>
            </a:r>
          </a:p>
          <a:p>
            <a:pPr algn="ctr">
              <a:spcAft>
                <a:spcPts val="450"/>
              </a:spcAft>
              <a:defRPr/>
            </a:pPr>
            <a:r>
              <a:rPr lang="en-US" sz="1400" i="1" dirty="0"/>
              <a:t>Bacteria, Metals, and Other Impairments</a:t>
            </a:r>
          </a:p>
        </p:txBody>
      </p:sp>
    </p:spTree>
    <p:extLst>
      <p:ext uri="{BB962C8B-B14F-4D97-AF65-F5344CB8AC3E}">
        <p14:creationId xmlns:p14="http://schemas.microsoft.com/office/powerpoint/2010/main" val="307013389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90906" y="188183"/>
            <a:ext cx="4028859" cy="707886"/>
          </a:xfrm>
          <a:prstGeom prst="rect">
            <a:avLst/>
          </a:prstGeom>
          <a:noFill/>
        </p:spPr>
        <p:txBody>
          <a:bodyPr wrap="square" rtlCol="0">
            <a:spAutoFit/>
          </a:bodyPr>
          <a:lstStyle/>
          <a:p>
            <a:r>
              <a:rPr lang="en-US" sz="4000" dirty="0">
                <a:solidFill>
                  <a:prstClr val="white"/>
                </a:solidFill>
              </a:rPr>
              <a:t>Source Categories</a:t>
            </a:r>
          </a:p>
        </p:txBody>
      </p:sp>
      <p:sp>
        <p:nvSpPr>
          <p:cNvPr id="15" name="Content Placeholder 2"/>
          <p:cNvSpPr txBox="1">
            <a:spLocks/>
          </p:cNvSpPr>
          <p:nvPr/>
        </p:nvSpPr>
        <p:spPr>
          <a:xfrm>
            <a:off x="257176" y="1250072"/>
            <a:ext cx="8543924" cy="5417428"/>
          </a:xfrm>
          <a:prstGeom prst="rect">
            <a:avLst/>
          </a:prstGeom>
        </p:spPr>
        <p:txBody>
          <a:bodyPr>
            <a:noAutofit/>
          </a:bodyPr>
          <a:lstStyle/>
          <a:p>
            <a:pPr marL="342900"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Land Use evaluation provides potential groundwater sources of nitrate</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Farm Fertilizer (FF)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a:solidFill>
                  <a:prstClr val="black"/>
                </a:solidFill>
                <a:cs typeface="Arial" pitchFamily="34" charset="0"/>
              </a:rPr>
              <a:t>Livestock Waste (LW</a:t>
            </a:r>
            <a:r>
              <a:rPr lang="en-US" sz="2800" dirty="0">
                <a:solidFill>
                  <a:prstClr val="black"/>
                </a:solidFill>
                <a:cs typeface="Arial" pitchFamily="34" charset="0"/>
              </a:rPr>
              <a:t>)</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Dairies</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Urban </a:t>
            </a:r>
            <a:r>
              <a:rPr lang="en-US" sz="2800" dirty="0" err="1">
                <a:solidFill>
                  <a:prstClr val="black"/>
                </a:solidFill>
                <a:cs typeface="Arial" pitchFamily="34" charset="0"/>
              </a:rPr>
              <a:t>Turfgrass</a:t>
            </a:r>
            <a:r>
              <a:rPr lang="en-US" sz="2800" dirty="0">
                <a:solidFill>
                  <a:prstClr val="black"/>
                </a:solidFill>
                <a:cs typeface="Arial" pitchFamily="34" charset="0"/>
              </a:rPr>
              <a:t> Fertilizer (UTF)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Sports </a:t>
            </a:r>
            <a:r>
              <a:rPr lang="en-US" sz="2800" dirty="0" err="1">
                <a:solidFill>
                  <a:prstClr val="black"/>
                </a:solidFill>
                <a:cs typeface="Arial" pitchFamily="34" charset="0"/>
              </a:rPr>
              <a:t>Turfgrass</a:t>
            </a:r>
            <a:r>
              <a:rPr lang="en-US" sz="2800" dirty="0">
                <a:solidFill>
                  <a:prstClr val="black"/>
                </a:solidFill>
                <a:cs typeface="Arial" pitchFamily="34" charset="0"/>
              </a:rPr>
              <a:t> Fertilizer (STF)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Atmospheric Deposition (AD)</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Wastewater Treatment Facilities (WWTP)</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Onsite Treatment and Disposal Systems (OSTDS)</a:t>
            </a:r>
          </a:p>
          <a:p>
            <a:pPr marL="800100" lvl="1" indent="-342900" eaLnBrk="0" fontAlgn="base" hangingPunct="0">
              <a:spcBef>
                <a:spcPct val="20000"/>
              </a:spcBef>
              <a:spcAft>
                <a:spcPct val="0"/>
              </a:spcAft>
              <a:buSzPct val="60000"/>
              <a:buFont typeface="Wingdings" panose="05000000000000000000" pitchFamily="2" charset="2"/>
              <a:buChar char="§"/>
              <a:defRPr/>
            </a:pPr>
            <a:endParaRPr lang="en-US" dirty="0">
              <a:solidFill>
                <a:prstClr val="black"/>
              </a:solidFill>
              <a:cs typeface="Arial" pitchFamily="34" charset="0"/>
            </a:endParaRP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4173515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66042" y="163679"/>
            <a:ext cx="5200270" cy="707886"/>
          </a:xfrm>
          <a:prstGeom prst="rect">
            <a:avLst/>
          </a:prstGeom>
          <a:noFill/>
        </p:spPr>
        <p:txBody>
          <a:bodyPr wrap="square" rtlCol="0">
            <a:spAutoFit/>
          </a:bodyPr>
          <a:lstStyle/>
          <a:p>
            <a:r>
              <a:rPr lang="en-US" sz="4000" dirty="0">
                <a:solidFill>
                  <a:prstClr val="white"/>
                </a:solidFill>
              </a:rPr>
              <a:t>Atmospheric Deposition</a:t>
            </a:r>
          </a:p>
        </p:txBody>
      </p:sp>
      <p:sp>
        <p:nvSpPr>
          <p:cNvPr id="15" name="Content Placeholder 2"/>
          <p:cNvSpPr txBox="1">
            <a:spLocks/>
          </p:cNvSpPr>
          <p:nvPr/>
        </p:nvSpPr>
        <p:spPr>
          <a:xfrm>
            <a:off x="4818247" y="1088148"/>
            <a:ext cx="4270684" cy="2016892"/>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TDEP model</a:t>
            </a:r>
          </a:p>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U.S. EPA method to estimate </a:t>
            </a:r>
            <a:r>
              <a:rPr lang="en-US" sz="2000" dirty="0">
                <a:solidFill>
                  <a:prstClr val="black"/>
                </a:solidFill>
                <a:cs typeface="Arial" pitchFamily="34" charset="0"/>
              </a:rPr>
              <a:t>spatially</a:t>
            </a:r>
            <a:r>
              <a:rPr lang="en-US" dirty="0">
                <a:solidFill>
                  <a:prstClr val="black"/>
                </a:solidFill>
                <a:cs typeface="Arial" pitchFamily="34" charset="0"/>
              </a:rPr>
              <a:t> continuous atmospheric deposition</a:t>
            </a:r>
          </a:p>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Nationwide total deposition model for N and S</a:t>
            </a: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sp>
        <p:nvSpPr>
          <p:cNvPr id="9" name="Content Placeholder 2"/>
          <p:cNvSpPr txBox="1">
            <a:spLocks/>
          </p:cNvSpPr>
          <p:nvPr/>
        </p:nvSpPr>
        <p:spPr>
          <a:xfrm>
            <a:off x="4795510" y="2905310"/>
            <a:ext cx="4160546" cy="2021888"/>
          </a:xfrm>
          <a:prstGeom prst="rect">
            <a:avLst/>
          </a:prstGeom>
        </p:spPr>
        <p:txBody>
          <a:bodyPr>
            <a:normAutofit/>
          </a:bodyPr>
          <a:lstStyle/>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Estimated deposition based on monitoring stations and modeled atmospheric concentrations</a:t>
            </a:r>
          </a:p>
          <a:p>
            <a:pPr marL="800100" lvl="1" indent="-342900" eaLnBrk="0" fontAlgn="base" hangingPunct="0">
              <a:spcBef>
                <a:spcPct val="20000"/>
              </a:spcBef>
              <a:spcAft>
                <a:spcPct val="0"/>
              </a:spcAft>
              <a:buSzPct val="60000"/>
              <a:buFont typeface="Calibri" pitchFamily="34" charset="0"/>
              <a:buChar char="◊"/>
              <a:defRPr/>
            </a:pPr>
            <a:r>
              <a:rPr lang="en-US" sz="2000" dirty="0">
                <a:solidFill>
                  <a:prstClr val="black"/>
                </a:solidFill>
                <a:cs typeface="Arial" pitchFamily="34" charset="0"/>
              </a:rPr>
              <a:t>Model</a:t>
            </a:r>
            <a:r>
              <a:rPr lang="en-US" dirty="0">
                <a:solidFill>
                  <a:prstClr val="black"/>
                </a:solidFill>
                <a:cs typeface="Arial" pitchFamily="34" charset="0"/>
              </a:rPr>
              <a:t> year is an average from 2011 to 2013</a:t>
            </a: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
        <p:nvSpPr>
          <p:cNvPr id="2" name="TextBox 1"/>
          <p:cNvSpPr txBox="1"/>
          <p:nvPr/>
        </p:nvSpPr>
        <p:spPr>
          <a:xfrm>
            <a:off x="5152731" y="4515077"/>
            <a:ext cx="3936199" cy="923330"/>
          </a:xfrm>
          <a:prstGeom prst="rect">
            <a:avLst/>
          </a:prstGeom>
          <a:noFill/>
        </p:spPr>
        <p:txBody>
          <a:bodyPr wrap="square" rtlCol="0">
            <a:spAutoFit/>
          </a:bodyPr>
          <a:lstStyle/>
          <a:p>
            <a:pPr marL="438912" indent="-320040">
              <a:buSzPct val="60000"/>
              <a:buFont typeface="Calibri" pitchFamily="34" charset="0"/>
              <a:buChar char="◊"/>
            </a:pPr>
            <a:r>
              <a:rPr lang="en-US" dirty="0">
                <a:solidFill>
                  <a:prstClr val="black"/>
                </a:solidFill>
                <a:cs typeface="Arial" pitchFamily="34" charset="0"/>
              </a:rPr>
              <a:t>Average TN deposition </a:t>
            </a:r>
          </a:p>
          <a:p>
            <a:pPr marL="896112" lvl="1" indent="-320040">
              <a:buSzPct val="60000"/>
              <a:buFont typeface="Calibri" pitchFamily="34" charset="0"/>
              <a:buChar char="◊"/>
            </a:pPr>
            <a:r>
              <a:rPr lang="en-US" dirty="0">
                <a:solidFill>
                  <a:prstClr val="black"/>
                </a:solidFill>
                <a:cs typeface="Arial" pitchFamily="34" charset="0"/>
              </a:rPr>
              <a:t>Range 5.0 – 6.5 </a:t>
            </a:r>
            <a:r>
              <a:rPr lang="en-US" dirty="0" err="1">
                <a:solidFill>
                  <a:prstClr val="black"/>
                </a:solidFill>
                <a:cs typeface="Arial" pitchFamily="34" charset="0"/>
              </a:rPr>
              <a:t>lb</a:t>
            </a:r>
            <a:r>
              <a:rPr lang="en-US" dirty="0">
                <a:solidFill>
                  <a:prstClr val="black"/>
                </a:solidFill>
                <a:cs typeface="Arial" pitchFamily="34" charset="0"/>
              </a:rPr>
              <a:t>-N/ac/</a:t>
            </a:r>
            <a:r>
              <a:rPr lang="en-US" dirty="0" err="1">
                <a:solidFill>
                  <a:prstClr val="black"/>
                </a:solidFill>
                <a:cs typeface="Arial" pitchFamily="34" charset="0"/>
              </a:rPr>
              <a:t>yr</a:t>
            </a:r>
            <a:endParaRPr lang="en-US" dirty="0">
              <a:solidFill>
                <a:prstClr val="black"/>
              </a:solidFill>
              <a:cs typeface="Arial" pitchFamily="34" charset="0"/>
            </a:endParaRPr>
          </a:p>
          <a:p>
            <a:endParaRPr lang="en-US" dirty="0"/>
          </a:p>
        </p:txBody>
      </p:sp>
      <p:pic>
        <p:nvPicPr>
          <p:cNvPr id="5" name="Picture 4">
            <a:extLst>
              <a:ext uri="{FF2B5EF4-FFF2-40B4-BE49-F238E27FC236}">
                <a16:creationId xmlns:a16="http://schemas.microsoft.com/office/drawing/2014/main" id="{A0F77C34-873B-438B-920B-8483AB6E202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52" t="2387" r="2627" b="2817"/>
          <a:stretch/>
        </p:blipFill>
        <p:spPr>
          <a:xfrm>
            <a:off x="42518" y="1659117"/>
            <a:ext cx="5110213" cy="3968685"/>
          </a:xfrm>
          <a:prstGeom prst="rect">
            <a:avLst/>
          </a:prstGeom>
        </p:spPr>
      </p:pic>
    </p:spTree>
    <p:extLst>
      <p:ext uri="{BB962C8B-B14F-4D97-AF65-F5344CB8AC3E}">
        <p14:creationId xmlns:p14="http://schemas.microsoft.com/office/powerpoint/2010/main" val="2633241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32703" y="218960"/>
            <a:ext cx="8044703" cy="646331"/>
          </a:xfrm>
          <a:prstGeom prst="rect">
            <a:avLst/>
          </a:prstGeom>
          <a:noFill/>
        </p:spPr>
        <p:txBody>
          <a:bodyPr wrap="none" rtlCol="0">
            <a:spAutoFit/>
          </a:bodyPr>
          <a:lstStyle/>
          <a:p>
            <a:r>
              <a:rPr lang="en-US" sz="3600" dirty="0">
                <a:solidFill>
                  <a:schemeClr val="bg1"/>
                </a:solidFill>
              </a:rPr>
              <a:t>Domestic Wastewater Treatment Facilities</a:t>
            </a:r>
          </a:p>
        </p:txBody>
      </p:sp>
      <p:sp>
        <p:nvSpPr>
          <p:cNvPr id="5" name="Rectangle 4"/>
          <p:cNvSpPr/>
          <p:nvPr/>
        </p:nvSpPr>
        <p:spPr>
          <a:xfrm>
            <a:off x="-75415" y="1688342"/>
            <a:ext cx="4653280" cy="3908762"/>
          </a:xfrm>
          <a:prstGeom prst="rect">
            <a:avLst/>
          </a:prstGeom>
        </p:spPr>
        <p:txBody>
          <a:bodyPr wrap="square">
            <a:spAutoFit/>
          </a:bodyPr>
          <a:lstStyle/>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TN effluent concentrations as reported to DEP</a:t>
            </a:r>
          </a:p>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NO</a:t>
            </a:r>
            <a:r>
              <a:rPr lang="en-US" sz="2000" baseline="-25000" dirty="0">
                <a:cs typeface="Arial" pitchFamily="34" charset="0"/>
              </a:rPr>
              <a:t>3</a:t>
            </a:r>
            <a:r>
              <a:rPr lang="en-US" sz="2000" dirty="0">
                <a:cs typeface="Arial" pitchFamily="34" charset="0"/>
              </a:rPr>
              <a:t> used to project TN data, if necessary</a:t>
            </a:r>
          </a:p>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Effluent data separated based on treatment type</a:t>
            </a: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RIBs, Absorption Fields</a:t>
            </a:r>
          </a:p>
          <a:p>
            <a:pPr marL="1257300" lvl="2" indent="-342900" eaLnBrk="0" fontAlgn="base" hangingPunct="0">
              <a:spcBef>
                <a:spcPct val="20000"/>
              </a:spcBef>
              <a:spcAft>
                <a:spcPct val="0"/>
              </a:spcAft>
              <a:buSzPct val="60000"/>
              <a:buFont typeface="Calibri" pitchFamily="34" charset="0"/>
              <a:buChar char="◊"/>
            </a:pPr>
            <a:r>
              <a:rPr lang="en-US" sz="2000" dirty="0" err="1">
                <a:cs typeface="Arial" pitchFamily="34" charset="0"/>
              </a:rPr>
              <a:t>Sprayfields</a:t>
            </a:r>
            <a:endParaRPr lang="en-US" sz="2000" dirty="0">
              <a:cs typeface="Arial" pitchFamily="34" charset="0"/>
            </a:endParaRP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Reuse </a:t>
            </a:r>
          </a:p>
          <a:p>
            <a:pPr marL="1257300" lvl="2" indent="-342900" eaLnBrk="0" fontAlgn="base" hangingPunct="0">
              <a:spcBef>
                <a:spcPct val="20000"/>
              </a:spcBef>
              <a:spcAft>
                <a:spcPct val="0"/>
              </a:spcAft>
              <a:buSzPct val="60000"/>
              <a:buFont typeface="Calibri" pitchFamily="34" charset="0"/>
              <a:buChar char="◊"/>
            </a:pPr>
            <a:endParaRPr lang="en-US" sz="2000" dirty="0">
              <a:cs typeface="Arial" pitchFamily="34" charset="0"/>
            </a:endParaRPr>
          </a:p>
          <a:p>
            <a:pPr marL="800100" lvl="1" indent="-342900" eaLnBrk="0" fontAlgn="base" hangingPunct="0">
              <a:spcBef>
                <a:spcPct val="20000"/>
              </a:spcBef>
              <a:spcAft>
                <a:spcPct val="0"/>
              </a:spcAft>
              <a:buSzPct val="60000"/>
              <a:buFont typeface="Calibri" pitchFamily="34" charset="0"/>
              <a:buChar char="◊"/>
            </a:pPr>
            <a:endParaRPr lang="en-US" sz="2000" dirty="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4" name="Picture 3">
            <a:extLst>
              <a:ext uri="{FF2B5EF4-FFF2-40B4-BE49-F238E27FC236}">
                <a16:creationId xmlns:a16="http://schemas.microsoft.com/office/drawing/2014/main" id="{161F6894-DC10-4C00-B88A-E9D7F88098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46" t="2063" r="2521" b="3230"/>
          <a:stretch/>
        </p:blipFill>
        <p:spPr>
          <a:xfrm>
            <a:off x="4468305" y="1688342"/>
            <a:ext cx="4675695" cy="3619724"/>
          </a:xfrm>
          <a:prstGeom prst="rect">
            <a:avLst/>
          </a:prstGeom>
        </p:spPr>
      </p:pic>
    </p:spTree>
    <p:extLst>
      <p:ext uri="{BB962C8B-B14F-4D97-AF65-F5344CB8AC3E}">
        <p14:creationId xmlns:p14="http://schemas.microsoft.com/office/powerpoint/2010/main" val="1233734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83740" y="200378"/>
            <a:ext cx="3557577" cy="769441"/>
          </a:xfrm>
          <a:prstGeom prst="rect">
            <a:avLst/>
          </a:prstGeom>
          <a:noFill/>
        </p:spPr>
        <p:txBody>
          <a:bodyPr wrap="none" rtlCol="0">
            <a:spAutoFit/>
          </a:bodyPr>
          <a:lstStyle/>
          <a:p>
            <a:r>
              <a:rPr lang="en-US" sz="4400" dirty="0">
                <a:solidFill>
                  <a:schemeClr val="bg1"/>
                </a:solidFill>
              </a:rPr>
              <a:t>Septic Systems</a:t>
            </a:r>
          </a:p>
        </p:txBody>
      </p:sp>
      <p:sp>
        <p:nvSpPr>
          <p:cNvPr id="11" name="Content Placeholder 2"/>
          <p:cNvSpPr txBox="1">
            <a:spLocks/>
          </p:cNvSpPr>
          <p:nvPr/>
        </p:nvSpPr>
        <p:spPr>
          <a:xfrm>
            <a:off x="0" y="2667000"/>
            <a:ext cx="4953000" cy="762000"/>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400" dirty="0">
              <a:latin typeface="+mj-lt"/>
              <a:cs typeface="Arial" pitchFamily="34" charset="0"/>
            </a:endParaRPr>
          </a:p>
        </p:txBody>
      </p:sp>
      <p:sp>
        <p:nvSpPr>
          <p:cNvPr id="10" name="Content Placeholder 2"/>
          <p:cNvSpPr txBox="1">
            <a:spLocks/>
          </p:cNvSpPr>
          <p:nvPr/>
        </p:nvSpPr>
        <p:spPr>
          <a:xfrm>
            <a:off x="0" y="1774729"/>
            <a:ext cx="3827391" cy="1382747"/>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000" dirty="0">
                <a:latin typeface="+mj-lt"/>
                <a:cs typeface="Arial" pitchFamily="34" charset="0"/>
              </a:rPr>
              <a:t>Septic count taken from DOH’s Florida Water Management Inventory (FLWMI)</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000" dirty="0">
                <a:latin typeface="+mj-lt"/>
                <a:cs typeface="Arial" pitchFamily="34" charset="0"/>
              </a:rPr>
              <a:t>Accuracy of this data was verified using an aerial analysis</a:t>
            </a:r>
          </a:p>
          <a:p>
            <a:pPr marL="800100" lvl="1" indent="-342900" eaLnBrk="0" fontAlgn="base" hangingPunct="0">
              <a:spcBef>
                <a:spcPct val="20000"/>
              </a:spcBef>
              <a:spcAft>
                <a:spcPct val="0"/>
              </a:spcAft>
              <a:buSzPct val="60000"/>
              <a:buFont typeface="Calibri" pitchFamily="34" charset="0"/>
              <a:buChar char="◊"/>
              <a:defRPr/>
            </a:pPr>
            <a:endParaRPr lang="en-US" sz="20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0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000" dirty="0">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0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0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000" dirty="0">
              <a:latin typeface="+mj-lt"/>
              <a:cs typeface="Arial" pitchFamily="34" charset="0"/>
            </a:endParaRPr>
          </a:p>
        </p:txBody>
      </p:sp>
      <p:sp>
        <p:nvSpPr>
          <p:cNvPr id="9" name="Content Placeholder 2"/>
          <p:cNvSpPr txBox="1">
            <a:spLocks/>
          </p:cNvSpPr>
          <p:nvPr/>
        </p:nvSpPr>
        <p:spPr>
          <a:xfrm>
            <a:off x="0" y="4181722"/>
            <a:ext cx="3716262" cy="1901436"/>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000" dirty="0">
                <a:cs typeface="Arial" pitchFamily="34" charset="0"/>
              </a:rPr>
              <a:t>Average annual input to septic tank  =  9.012 </a:t>
            </a:r>
            <a:r>
              <a:rPr lang="en-US" sz="2000" dirty="0" err="1">
                <a:cs typeface="Arial" pitchFamily="34" charset="0"/>
              </a:rPr>
              <a:t>lb</a:t>
            </a:r>
            <a:r>
              <a:rPr lang="en-US" sz="2000" dirty="0">
                <a:cs typeface="Arial" pitchFamily="34" charset="0"/>
              </a:rPr>
              <a:t>-N/person (US EPA)</a:t>
            </a:r>
          </a:p>
          <a:p>
            <a:pPr marL="800100" lvl="1" indent="-342900" eaLnBrk="0" fontAlgn="base" hangingPunct="0">
              <a:spcBef>
                <a:spcPct val="20000"/>
              </a:spcBef>
              <a:spcAft>
                <a:spcPct val="0"/>
              </a:spcAft>
              <a:buSzPct val="60000"/>
              <a:buFont typeface="Calibri" pitchFamily="34" charset="0"/>
              <a:buChar char="◊"/>
              <a:defRPr/>
            </a:pPr>
            <a:endParaRPr lang="en-US" sz="2000" dirty="0">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0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0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000" dirty="0">
              <a:latin typeface="+mj-lt"/>
              <a:cs typeface="Arial"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7" y="0"/>
            <a:ext cx="1121164" cy="1121164"/>
          </a:xfrm>
          <a:prstGeom prst="rect">
            <a:avLst/>
          </a:prstGeom>
        </p:spPr>
      </p:pic>
      <p:sp>
        <p:nvSpPr>
          <p:cNvPr id="4" name="TextBox 3"/>
          <p:cNvSpPr txBox="1"/>
          <p:nvPr/>
        </p:nvSpPr>
        <p:spPr>
          <a:xfrm>
            <a:off x="0" y="3492688"/>
            <a:ext cx="3664290" cy="707886"/>
          </a:xfrm>
          <a:prstGeom prst="rect">
            <a:avLst/>
          </a:prstGeom>
          <a:noFill/>
        </p:spPr>
        <p:txBody>
          <a:bodyPr wrap="square" rtlCol="0">
            <a:spAutoFit/>
          </a:bodyPr>
          <a:lstStyle/>
          <a:p>
            <a:pPr marL="342900" lvl="0"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Calculate # of people relying on septic tanks</a:t>
            </a:r>
          </a:p>
        </p:txBody>
      </p:sp>
      <p:pic>
        <p:nvPicPr>
          <p:cNvPr id="3" name="Picture 2">
            <a:extLst>
              <a:ext uri="{FF2B5EF4-FFF2-40B4-BE49-F238E27FC236}">
                <a16:creationId xmlns:a16="http://schemas.microsoft.com/office/drawing/2014/main" id="{F66EE996-025C-4173-B0B9-89C15DED63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8" t="1924" r="2628" b="2955"/>
          <a:stretch/>
        </p:blipFill>
        <p:spPr>
          <a:xfrm>
            <a:off x="3716262" y="1527141"/>
            <a:ext cx="5316609" cy="4147795"/>
          </a:xfrm>
          <a:prstGeom prst="rect">
            <a:avLst/>
          </a:prstGeom>
        </p:spPr>
      </p:pic>
    </p:spTree>
    <p:extLst>
      <p:ext uri="{BB962C8B-B14F-4D97-AF65-F5344CB8AC3E}">
        <p14:creationId xmlns:p14="http://schemas.microsoft.com/office/powerpoint/2010/main" val="2372345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294433" y="239443"/>
            <a:ext cx="9127958" cy="615553"/>
          </a:xfrm>
          <a:prstGeom prst="rect">
            <a:avLst/>
          </a:prstGeom>
          <a:noFill/>
        </p:spPr>
        <p:txBody>
          <a:bodyPr wrap="square" rtlCol="0">
            <a:spAutoFit/>
          </a:bodyPr>
          <a:lstStyle/>
          <a:p>
            <a:r>
              <a:rPr lang="en-US" sz="3400" dirty="0">
                <a:solidFill>
                  <a:prstClr val="white"/>
                </a:solidFill>
                <a:latin typeface="Calibri"/>
              </a:rPr>
              <a:t>Estimating Livestock Populations and Waste</a:t>
            </a:r>
          </a:p>
        </p:txBody>
      </p:sp>
      <p:sp>
        <p:nvSpPr>
          <p:cNvPr id="40" name="Content Placeholder 2"/>
          <p:cNvSpPr txBox="1">
            <a:spLocks/>
          </p:cNvSpPr>
          <p:nvPr/>
        </p:nvSpPr>
        <p:spPr>
          <a:xfrm>
            <a:off x="3030587" y="1100520"/>
            <a:ext cx="5775158" cy="2964896"/>
          </a:xfrm>
          <a:prstGeom prst="rect">
            <a:avLst/>
          </a:prstGeom>
        </p:spPr>
        <p:txBody>
          <a:bodyPr>
            <a:noAutofit/>
          </a:bodyPr>
          <a:lstStyle/>
          <a:p>
            <a:pPr eaLnBrk="0" fontAlgn="base" hangingPunct="0">
              <a:spcBef>
                <a:spcPct val="20000"/>
              </a:spcBef>
              <a:spcAft>
                <a:spcPct val="0"/>
              </a:spcAft>
              <a:buSzPct val="60000"/>
              <a:defRPr/>
            </a:pPr>
            <a:r>
              <a:rPr lang="en-US" sz="1600" dirty="0">
                <a:solidFill>
                  <a:prstClr val="black"/>
                </a:solidFill>
                <a:latin typeface="Arial" panose="020B0604020202020204" pitchFamily="34" charset="0"/>
                <a:cs typeface="Arial" panose="020B0604020202020204" pitchFamily="34" charset="0"/>
              </a:rPr>
              <a:t>Literature review provided information on common livestock animals in Florida</a:t>
            </a:r>
          </a:p>
          <a:p>
            <a:pPr marL="285750" indent="-285750" eaLnBrk="0" fontAlgn="base" hangingPunct="0">
              <a:spcBef>
                <a:spcPct val="20000"/>
              </a:spcBef>
              <a:spcAft>
                <a:spcPct val="0"/>
              </a:spcAft>
              <a:buSzPct val="6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Animal waste factors</a:t>
            </a:r>
          </a:p>
          <a:p>
            <a:pPr eaLnBrk="0" fontAlgn="base" hangingPunct="0">
              <a:spcAft>
                <a:spcPct val="0"/>
              </a:spcAft>
              <a:buSzPct val="80000"/>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2012 Census of Agriculture (CoA)</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 of livestock (categorized by animal)</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Full county data ONLY</a:t>
            </a:r>
          </a:p>
          <a:p>
            <a:pPr eaLnBrk="0" fontAlgn="base" hangingPunct="0">
              <a:spcAft>
                <a:spcPct val="0"/>
              </a:spcAft>
              <a:buSzPct val="80000"/>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2016 USDA Survey</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 of beef cattle</a:t>
            </a:r>
          </a:p>
          <a:p>
            <a:pPr marL="285750" indent="-285750" eaLnBrk="0" fontAlgn="base" hangingPunct="0">
              <a:spcAft>
                <a:spcPct val="0"/>
              </a:spcAft>
              <a:buSzPct val="80000"/>
              <a:buFont typeface="Arial" panose="020B0604020202020204" pitchFamily="34" charset="0"/>
              <a:buChar char="•"/>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Use County-level land use information to estimate livestock population within the springsheds.</a:t>
            </a:r>
          </a:p>
          <a:p>
            <a:pPr eaLnBrk="0" fontAlgn="base" hangingPunct="0">
              <a:spcBef>
                <a:spcPct val="20000"/>
              </a:spcBef>
              <a:spcAft>
                <a:spcPct val="0"/>
              </a:spcAft>
              <a:buSzPct val="60000"/>
              <a:defRPr/>
            </a:pPr>
            <a:endParaRPr lang="en-US" sz="12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735" y="5329325"/>
            <a:ext cx="1608608" cy="1109940"/>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6667" r="15432"/>
          <a:stretch/>
        </p:blipFill>
        <p:spPr>
          <a:xfrm>
            <a:off x="3505200" y="4556464"/>
            <a:ext cx="1917667" cy="1882801"/>
          </a:xfrm>
          <a:prstGeom prst="rect">
            <a:avLst/>
          </a:prstGeom>
        </p:spPr>
      </p:pic>
      <p:graphicFrame>
        <p:nvGraphicFramePr>
          <p:cNvPr id="7" name="Table 6"/>
          <p:cNvGraphicFramePr>
            <a:graphicFrameLocks noGrp="1"/>
          </p:cNvGraphicFramePr>
          <p:nvPr>
            <p:extLst/>
          </p:nvPr>
        </p:nvGraphicFramePr>
        <p:xfrm>
          <a:off x="228601" y="1146147"/>
          <a:ext cx="2433319" cy="4087896"/>
        </p:xfrm>
        <a:graphic>
          <a:graphicData uri="http://schemas.openxmlformats.org/drawingml/2006/table">
            <a:tbl>
              <a:tblPr firstRow="1" bandRow="1">
                <a:tableStyleId>{5C22544A-7EE6-4342-B048-85BDC9FD1C3A}</a:tableStyleId>
              </a:tblPr>
              <a:tblGrid>
                <a:gridCol w="1310119">
                  <a:extLst>
                    <a:ext uri="{9D8B030D-6E8A-4147-A177-3AD203B41FA5}">
                      <a16:colId xmlns:a16="http://schemas.microsoft.com/office/drawing/2014/main" val="20000"/>
                    </a:ext>
                  </a:extLst>
                </a:gridCol>
                <a:gridCol w="1123200">
                  <a:extLst>
                    <a:ext uri="{9D8B030D-6E8A-4147-A177-3AD203B41FA5}">
                      <a16:colId xmlns:a16="http://schemas.microsoft.com/office/drawing/2014/main" val="20001"/>
                    </a:ext>
                  </a:extLst>
                </a:gridCol>
              </a:tblGrid>
              <a:tr h="647700">
                <a:tc>
                  <a:txBody>
                    <a:bodyPr/>
                    <a:lstStyle/>
                    <a:p>
                      <a:pPr algn="ctr" fontAlgn="ctr"/>
                      <a:r>
                        <a:rPr lang="en-US" sz="1500" u="none" strike="noStrike" dirty="0">
                          <a:effectLst/>
                          <a:latin typeface="Arial" panose="020B0604020202020204" pitchFamily="34" charset="0"/>
                          <a:cs typeface="Arial" panose="020B0604020202020204" pitchFamily="34" charset="0"/>
                        </a:rPr>
                        <a:t>Livestock</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Waste Factor </a:t>
                      </a:r>
                      <a:r>
                        <a:rPr lang="en-US" sz="1200" u="none" strike="noStrike" dirty="0">
                          <a:effectLst/>
                          <a:latin typeface="Arial" panose="020B0604020202020204" pitchFamily="34" charset="0"/>
                          <a:cs typeface="Arial" panose="020B0604020202020204" pitchFamily="34" charset="0"/>
                        </a:rPr>
                        <a:t>(lb-N/day)</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Beef Cows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0.337</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1"/>
                  </a:ext>
                </a:extLst>
              </a:tr>
              <a:tr h="292248">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Other Beef Cattle</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0.31</a:t>
                      </a:r>
                    </a:p>
                  </a:txBody>
                  <a:tcPr marL="7620" marR="7620" marT="7620" marB="0" anchor="ctr"/>
                </a:tc>
                <a:extLst>
                  <a:ext uri="{0D108BD9-81ED-4DB2-BD59-A6C34878D82A}">
                    <a16:rowId xmlns:a16="http://schemas.microsoft.com/office/drawing/2014/main" val="1661558226"/>
                  </a:ext>
                </a:extLst>
              </a:tr>
              <a:tr h="464820">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Chicken, broilers</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0.002</a:t>
                      </a:r>
                    </a:p>
                  </a:txBody>
                  <a:tcPr marL="7620" marR="7620" marT="7620" marB="0" anchor="ctr"/>
                </a:tc>
                <a:extLst>
                  <a:ext uri="{0D108BD9-81ED-4DB2-BD59-A6C34878D82A}">
                    <a16:rowId xmlns:a16="http://schemas.microsoft.com/office/drawing/2014/main" val="10002"/>
                  </a:ext>
                </a:extLst>
              </a:tr>
              <a:tr h="464820">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Chicken, layers</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0.003</a:t>
                      </a:r>
                    </a:p>
                  </a:txBody>
                  <a:tcPr marL="7620" marR="7620" marT="7620" marB="0" anchor="ctr"/>
                </a:tc>
                <a:extLst>
                  <a:ext uri="{0D108BD9-81ED-4DB2-BD59-A6C34878D82A}">
                    <a16:rowId xmlns:a16="http://schemas.microsoft.com/office/drawing/2014/main" val="10003"/>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Calves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0.068</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4"/>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Equine</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0.273</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5"/>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Goats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0.035</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6"/>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Hogs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0.19</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7"/>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Sheep</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0.198</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8"/>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Turkeys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0.006</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9"/>
                  </a:ext>
                </a:extLst>
              </a:tr>
            </a:tbl>
          </a:graphicData>
        </a:graphic>
      </p:graphicFrame>
      <p:graphicFrame>
        <p:nvGraphicFramePr>
          <p:cNvPr id="15" name="Table 14"/>
          <p:cNvGraphicFramePr>
            <a:graphicFrameLocks noGrp="1"/>
          </p:cNvGraphicFramePr>
          <p:nvPr>
            <p:extLst/>
          </p:nvPr>
        </p:nvGraphicFramePr>
        <p:xfrm>
          <a:off x="6266147" y="4210339"/>
          <a:ext cx="2851986" cy="1831068"/>
        </p:xfrm>
        <a:graphic>
          <a:graphicData uri="http://schemas.openxmlformats.org/drawingml/2006/table">
            <a:tbl>
              <a:tblPr firstRow="1" bandRow="1">
                <a:tableStyleId>{5C22544A-7EE6-4342-B048-85BDC9FD1C3A}</a:tableStyleId>
              </a:tblPr>
              <a:tblGrid>
                <a:gridCol w="2851986">
                  <a:extLst>
                    <a:ext uri="{9D8B030D-6E8A-4147-A177-3AD203B41FA5}">
                      <a16:colId xmlns:a16="http://schemas.microsoft.com/office/drawing/2014/main" val="20000"/>
                    </a:ext>
                  </a:extLst>
                </a:gridCol>
              </a:tblGrid>
              <a:tr h="203452">
                <a:tc>
                  <a:txBody>
                    <a:bodyPr/>
                    <a:lstStyle/>
                    <a:p>
                      <a:pPr algn="ctr" fontAlgn="ctr"/>
                      <a:r>
                        <a:rPr lang="en-US" sz="1100" u="none" strike="noStrike" dirty="0">
                          <a:effectLst/>
                          <a:latin typeface="Arial" panose="020B0604020202020204" pitchFamily="34" charset="0"/>
                          <a:cs typeface="Arial" panose="020B0604020202020204" pitchFamily="34" charset="0"/>
                        </a:rPr>
                        <a:t>Land Use Description</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Cattle Feeding Operations*</a:t>
                      </a:r>
                    </a:p>
                  </a:txBody>
                  <a:tcPr marL="7620" marR="7620" marT="7620" marB="0" anchor="ctr"/>
                </a:tc>
                <a:extLst>
                  <a:ext uri="{0D108BD9-81ED-4DB2-BD59-A6C34878D82A}">
                    <a16:rowId xmlns:a16="http://schemas.microsoft.com/office/drawing/2014/main" val="10001"/>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Feeding Operations*</a:t>
                      </a:r>
                    </a:p>
                  </a:txBody>
                  <a:tcPr marL="7620" marR="7620" marT="7620" marB="0" anchor="ctr"/>
                </a:tc>
                <a:extLst>
                  <a:ext uri="{0D108BD9-81ED-4DB2-BD59-A6C34878D82A}">
                    <a16:rowId xmlns:a16="http://schemas.microsoft.com/office/drawing/2014/main" val="10003"/>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Horse Farms</a:t>
                      </a:r>
                    </a:p>
                  </a:txBody>
                  <a:tcPr marL="7620" marR="7620" marT="7620" marB="0" anchor="ctr"/>
                </a:tc>
                <a:extLst>
                  <a:ext uri="{0D108BD9-81ED-4DB2-BD59-A6C34878D82A}">
                    <a16:rowId xmlns:a16="http://schemas.microsoft.com/office/drawing/2014/main" val="10004"/>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Improved Pastures*</a:t>
                      </a:r>
                    </a:p>
                  </a:txBody>
                  <a:tcPr marL="7620" marR="7620" marT="7620" marB="0" anchor="ctr"/>
                </a:tc>
                <a:extLst>
                  <a:ext uri="{0D108BD9-81ED-4DB2-BD59-A6C34878D82A}">
                    <a16:rowId xmlns:a16="http://schemas.microsoft.com/office/drawing/2014/main" val="10005"/>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Poultry Feeding Operations</a:t>
                      </a:r>
                    </a:p>
                  </a:txBody>
                  <a:tcPr marL="7620" marR="7620" marT="7620" marB="0" anchor="ctr"/>
                </a:tc>
                <a:extLst>
                  <a:ext uri="{0D108BD9-81ED-4DB2-BD59-A6C34878D82A}">
                    <a16:rowId xmlns:a16="http://schemas.microsoft.com/office/drawing/2014/main" val="10006"/>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Range Land, Herbaceous (Dry Prairie)*</a:t>
                      </a:r>
                    </a:p>
                  </a:txBody>
                  <a:tcPr marL="7620" marR="7620" marT="7620" marB="0" anchor="ctr"/>
                </a:tc>
                <a:extLst>
                  <a:ext uri="{0D108BD9-81ED-4DB2-BD59-A6C34878D82A}">
                    <a16:rowId xmlns:a16="http://schemas.microsoft.com/office/drawing/2014/main" val="10007"/>
                  </a:ext>
                </a:extLst>
              </a:tr>
              <a:tr h="203452">
                <a:tc>
                  <a:txBody>
                    <a:bodyPr/>
                    <a:lstStyle/>
                    <a:p>
                      <a:pPr algn="ctr" fontAlgn="ctr"/>
                      <a:r>
                        <a:rPr lang="en-US" sz="1100" b="0" i="0" u="none" strike="noStrike">
                          <a:solidFill>
                            <a:srgbClr val="000000"/>
                          </a:solidFill>
                          <a:effectLst/>
                          <a:latin typeface="Arial" panose="020B0604020202020204" pitchFamily="34" charset="0"/>
                          <a:cs typeface="Arial" panose="020B0604020202020204" pitchFamily="34" charset="0"/>
                        </a:rPr>
                        <a:t>Specialty Farms</a:t>
                      </a:r>
                    </a:p>
                  </a:txBody>
                  <a:tcPr marL="7620" marR="7620" marT="7620" marB="0" anchor="ctr"/>
                </a:tc>
                <a:extLst>
                  <a:ext uri="{0D108BD9-81ED-4DB2-BD59-A6C34878D82A}">
                    <a16:rowId xmlns:a16="http://schemas.microsoft.com/office/drawing/2014/main" val="10008"/>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Unimproved Pastures*</a:t>
                      </a:r>
                    </a:p>
                  </a:txBody>
                  <a:tcPr marL="7620" marR="7620" marT="7620" marB="0" anchor="ctr"/>
                </a:tc>
                <a:extLst>
                  <a:ext uri="{0D108BD9-81ED-4DB2-BD59-A6C34878D82A}">
                    <a16:rowId xmlns:a16="http://schemas.microsoft.com/office/drawing/2014/main" val="10009"/>
                  </a:ext>
                </a:extLst>
              </a:tr>
            </a:tbl>
          </a:graphicData>
        </a:graphic>
      </p:graphicFrame>
      <p:pic>
        <p:nvPicPr>
          <p:cNvPr id="2" name="Picture 1"/>
          <p:cNvPicPr>
            <a:picLocks noChangeAspect="1"/>
          </p:cNvPicPr>
          <p:nvPr/>
        </p:nvPicPr>
        <p:blipFill>
          <a:blip r:embed="rId5"/>
          <a:stretch>
            <a:fillRect/>
          </a:stretch>
        </p:blipFill>
        <p:spPr>
          <a:xfrm>
            <a:off x="148286" y="0"/>
            <a:ext cx="1146147" cy="1146147"/>
          </a:xfrm>
          <a:prstGeom prst="rect">
            <a:avLst/>
          </a:prstGeom>
        </p:spPr>
      </p:pic>
      <p:sp>
        <p:nvSpPr>
          <p:cNvPr id="3" name="TextBox 2"/>
          <p:cNvSpPr txBox="1"/>
          <p:nvPr/>
        </p:nvSpPr>
        <p:spPr>
          <a:xfrm>
            <a:off x="6266147" y="6175060"/>
            <a:ext cx="3048000" cy="400110"/>
          </a:xfrm>
          <a:prstGeom prst="rect">
            <a:avLst/>
          </a:prstGeom>
          <a:noFill/>
        </p:spPr>
        <p:txBody>
          <a:bodyPr wrap="square" rtlCol="0">
            <a:spAutoFit/>
          </a:bodyPr>
          <a:lstStyle/>
          <a:p>
            <a:r>
              <a:rPr lang="en-US" sz="1000" dirty="0"/>
              <a:t>* Used to determine lands where beef cattle are likely to be present</a:t>
            </a:r>
          </a:p>
        </p:txBody>
      </p:sp>
    </p:spTree>
    <p:extLst>
      <p:ext uri="{BB962C8B-B14F-4D97-AF65-F5344CB8AC3E}">
        <p14:creationId xmlns:p14="http://schemas.microsoft.com/office/powerpoint/2010/main" val="3486234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05141" y="185432"/>
            <a:ext cx="6870086" cy="707886"/>
          </a:xfrm>
          <a:prstGeom prst="rect">
            <a:avLst/>
          </a:prstGeom>
          <a:noFill/>
        </p:spPr>
        <p:txBody>
          <a:bodyPr wrap="none" rtlCol="0">
            <a:spAutoFit/>
          </a:bodyPr>
          <a:lstStyle/>
          <a:p>
            <a:r>
              <a:rPr lang="en-US" sz="4000" dirty="0">
                <a:solidFill>
                  <a:schemeClr val="bg1"/>
                </a:solidFill>
              </a:rPr>
              <a:t>Land Use Percentages: Livestock</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grpSp>
        <p:nvGrpSpPr>
          <p:cNvPr id="9" name="Group 8"/>
          <p:cNvGrpSpPr/>
          <p:nvPr/>
        </p:nvGrpSpPr>
        <p:grpSpPr>
          <a:xfrm>
            <a:off x="31074" y="4161814"/>
            <a:ext cx="2644546" cy="2371491"/>
            <a:chOff x="81596" y="4317590"/>
            <a:chExt cx="2361173" cy="2111818"/>
          </a:xfrm>
        </p:grpSpPr>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4117" r="3823"/>
            <a:stretch/>
          </p:blipFill>
          <p:spPr>
            <a:xfrm>
              <a:off x="182664" y="4317590"/>
              <a:ext cx="2260105" cy="1944672"/>
            </a:xfrm>
            <a:prstGeom prst="rect">
              <a:avLst/>
            </a:prstGeom>
          </p:spPr>
        </p:pic>
        <p:sp>
          <p:nvSpPr>
            <p:cNvPr id="7" name="TextBox 6"/>
            <p:cNvSpPr txBox="1"/>
            <p:nvPr/>
          </p:nvSpPr>
          <p:spPr>
            <a:xfrm>
              <a:off x="81596" y="6097320"/>
              <a:ext cx="1376726" cy="332088"/>
            </a:xfrm>
            <a:prstGeom prst="rect">
              <a:avLst/>
            </a:prstGeom>
            <a:noFill/>
          </p:spPr>
          <p:txBody>
            <a:bodyPr wrap="square" rtlCol="0">
              <a:spAutoFit/>
            </a:bodyPr>
            <a:lstStyle/>
            <a:p>
              <a:r>
                <a:rPr lang="en-US" dirty="0" err="1"/>
                <a:t>Springshed</a:t>
              </a:r>
              <a:endParaRPr lang="en-US" dirty="0"/>
            </a:p>
          </p:txBody>
        </p:sp>
      </p:grpSp>
      <p:sp>
        <p:nvSpPr>
          <p:cNvPr id="25" name="TextBox 24"/>
          <p:cNvSpPr txBox="1"/>
          <p:nvPr/>
        </p:nvSpPr>
        <p:spPr>
          <a:xfrm>
            <a:off x="2834640" y="1971615"/>
            <a:ext cx="1798319" cy="1754326"/>
          </a:xfrm>
          <a:prstGeom prst="rect">
            <a:avLst/>
          </a:prstGeom>
          <a:noFill/>
        </p:spPr>
        <p:txBody>
          <a:bodyPr wrap="square" rtlCol="0">
            <a:spAutoFit/>
          </a:bodyPr>
          <a:lstStyle/>
          <a:p>
            <a:r>
              <a:rPr lang="en-US" dirty="0"/>
              <a:t>73% of land use associated with livestock in Jefferson County falls within the </a:t>
            </a:r>
            <a:r>
              <a:rPr lang="en-US" dirty="0" err="1"/>
              <a:t>springshed</a:t>
            </a:r>
            <a:endParaRPr lang="en-US" dirty="0"/>
          </a:p>
        </p:txBody>
      </p:sp>
      <p:sp>
        <p:nvSpPr>
          <p:cNvPr id="26" name="Arrow: Right 25"/>
          <p:cNvSpPr/>
          <p:nvPr/>
        </p:nvSpPr>
        <p:spPr>
          <a:xfrm>
            <a:off x="2834640" y="3810719"/>
            <a:ext cx="1681322" cy="717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175552" y="1156806"/>
            <a:ext cx="2411557" cy="2805581"/>
            <a:chOff x="175552" y="1156806"/>
            <a:chExt cx="2411557" cy="2805581"/>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552" y="1156806"/>
              <a:ext cx="2137114" cy="2805581"/>
            </a:xfrm>
            <a:prstGeom prst="rect">
              <a:avLst/>
            </a:prstGeom>
          </p:spPr>
        </p:pic>
        <p:sp>
          <p:nvSpPr>
            <p:cNvPr id="4" name="TextBox 3"/>
            <p:cNvSpPr txBox="1"/>
            <p:nvPr/>
          </p:nvSpPr>
          <p:spPr>
            <a:xfrm>
              <a:off x="1161775" y="3118043"/>
              <a:ext cx="1425334" cy="646331"/>
            </a:xfrm>
            <a:prstGeom prst="rect">
              <a:avLst/>
            </a:prstGeom>
            <a:noFill/>
          </p:spPr>
          <p:txBody>
            <a:bodyPr wrap="square" rtlCol="0">
              <a:spAutoFit/>
            </a:bodyPr>
            <a:lstStyle/>
            <a:p>
              <a:r>
                <a:rPr lang="en-US" dirty="0"/>
                <a:t>Jefferson County</a:t>
              </a:r>
            </a:p>
          </p:txBody>
        </p:sp>
      </p:grpSp>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8603" r="6349"/>
          <a:stretch/>
        </p:blipFill>
        <p:spPr>
          <a:xfrm>
            <a:off x="113806" y="4210030"/>
            <a:ext cx="2547644" cy="2237904"/>
          </a:xfrm>
          <a:prstGeom prst="rect">
            <a:avLst/>
          </a:prstGeom>
        </p:spPr>
      </p:pic>
      <p:grpSp>
        <p:nvGrpSpPr>
          <p:cNvPr id="13" name="Group 12"/>
          <p:cNvGrpSpPr/>
          <p:nvPr/>
        </p:nvGrpSpPr>
        <p:grpSpPr>
          <a:xfrm>
            <a:off x="175552" y="1091757"/>
            <a:ext cx="2528554" cy="2871618"/>
            <a:chOff x="63603" y="1213002"/>
            <a:chExt cx="2465756" cy="2871618"/>
          </a:xfrm>
        </p:grpSpPr>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03" y="1213002"/>
              <a:ext cx="2099413" cy="2871618"/>
            </a:xfrm>
            <a:prstGeom prst="rect">
              <a:avLst/>
            </a:prstGeom>
          </p:spPr>
        </p:pic>
        <p:sp>
          <p:nvSpPr>
            <p:cNvPr id="12" name="TextBox 11"/>
            <p:cNvSpPr txBox="1"/>
            <p:nvPr/>
          </p:nvSpPr>
          <p:spPr>
            <a:xfrm>
              <a:off x="1131077" y="2836075"/>
              <a:ext cx="1398282" cy="1200329"/>
            </a:xfrm>
            <a:prstGeom prst="rect">
              <a:avLst/>
            </a:prstGeom>
            <a:noFill/>
          </p:spPr>
          <p:txBody>
            <a:bodyPr wrap="square" rtlCol="0">
              <a:spAutoFit/>
            </a:bodyPr>
            <a:lstStyle/>
            <a:p>
              <a:r>
                <a:rPr lang="en-US" dirty="0"/>
                <a:t>Land Use Associated with Livestock</a:t>
              </a:r>
            </a:p>
          </p:txBody>
        </p:sp>
      </p:grpSp>
      <p:pic>
        <p:nvPicPr>
          <p:cNvPr id="3" name="Picture 2">
            <a:extLst>
              <a:ext uri="{FF2B5EF4-FFF2-40B4-BE49-F238E27FC236}">
                <a16:creationId xmlns:a16="http://schemas.microsoft.com/office/drawing/2014/main" id="{C2BAAEA4-C1CD-4D8F-B196-AF4C007FC8F2}"/>
              </a:ext>
            </a:extLst>
          </p:cNvPr>
          <p:cNvPicPr>
            <a:picLocks noChangeAspect="1"/>
          </p:cNvPicPr>
          <p:nvPr/>
        </p:nvPicPr>
        <p:blipFill rotWithShape="1">
          <a:blip r:embed="rId8"/>
          <a:srcRect l="16906" r="5486"/>
          <a:stretch/>
        </p:blipFill>
        <p:spPr>
          <a:xfrm>
            <a:off x="4609706" y="1391176"/>
            <a:ext cx="4534294" cy="4746396"/>
          </a:xfrm>
          <a:prstGeom prst="rect">
            <a:avLst/>
          </a:prstGeom>
        </p:spPr>
      </p:pic>
      <p:sp>
        <p:nvSpPr>
          <p:cNvPr id="18" name="TextBox 17">
            <a:extLst>
              <a:ext uri="{FF2B5EF4-FFF2-40B4-BE49-F238E27FC236}">
                <a16:creationId xmlns:a16="http://schemas.microsoft.com/office/drawing/2014/main" id="{F309EDF6-5148-4912-B0A9-4E51A3E7C93F}"/>
              </a:ext>
            </a:extLst>
          </p:cNvPr>
          <p:cNvSpPr txBox="1"/>
          <p:nvPr/>
        </p:nvSpPr>
        <p:spPr>
          <a:xfrm>
            <a:off x="6361835" y="4864231"/>
            <a:ext cx="3027261" cy="1200329"/>
          </a:xfrm>
          <a:prstGeom prst="rect">
            <a:avLst/>
          </a:prstGeom>
          <a:noFill/>
        </p:spPr>
        <p:txBody>
          <a:bodyPr wrap="square" rtlCol="0">
            <a:spAutoFit/>
          </a:bodyPr>
          <a:lstStyle/>
          <a:p>
            <a:r>
              <a:rPr lang="en-US" dirty="0"/>
              <a:t>Assumed that 73% of the county livestock population also falls within the </a:t>
            </a:r>
            <a:r>
              <a:rPr lang="en-US" dirty="0" err="1"/>
              <a:t>springshed</a:t>
            </a:r>
            <a:r>
              <a:rPr lang="en-US" dirty="0"/>
              <a:t> </a:t>
            </a:r>
          </a:p>
        </p:txBody>
      </p:sp>
    </p:spTree>
    <p:extLst>
      <p:ext uri="{BB962C8B-B14F-4D97-AF65-F5344CB8AC3E}">
        <p14:creationId xmlns:p14="http://schemas.microsoft.com/office/powerpoint/2010/main" val="342014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787" y="1894802"/>
            <a:ext cx="2347911" cy="1562428"/>
          </a:xfrm>
          <a:prstGeom prst="rect">
            <a:avLst/>
          </a:prstGeom>
        </p:spPr>
      </p:pic>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6959" y="1896694"/>
            <a:ext cx="1608685" cy="1684363"/>
          </a:xfrm>
          <a:prstGeom prst="rect">
            <a:avLst/>
          </a:prstGeom>
          <a:ln>
            <a:solidFill>
              <a:schemeClr val="tx1"/>
            </a:solidFill>
          </a:ln>
        </p:spPr>
      </p:pic>
      <p:sp>
        <p:nvSpPr>
          <p:cNvPr id="9" name="Rectangle 8"/>
          <p:cNvSpPr/>
          <p:nvPr/>
        </p:nvSpPr>
        <p:spPr>
          <a:xfrm>
            <a:off x="-248055" y="1150593"/>
            <a:ext cx="2980477" cy="584775"/>
          </a:xfrm>
          <a:prstGeom prst="rect">
            <a:avLst/>
          </a:prstGeom>
        </p:spPr>
        <p:txBody>
          <a:bodyPr wrap="square">
            <a:spAutoFit/>
          </a:bodyPr>
          <a:lstStyle/>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County livestock waste </a:t>
            </a:r>
          </a:p>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land use areas</a:t>
            </a:r>
          </a:p>
        </p:txBody>
      </p:sp>
      <p:sp>
        <p:nvSpPr>
          <p:cNvPr id="11" name="Right Arrow 10"/>
          <p:cNvSpPr/>
          <p:nvPr/>
        </p:nvSpPr>
        <p:spPr>
          <a:xfrm>
            <a:off x="5345979" y="2396351"/>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2513" y="1121904"/>
            <a:ext cx="263925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USDA 2016 Survey County Total Cattle Population #s</a:t>
            </a:r>
          </a:p>
        </p:txBody>
      </p:sp>
      <p:sp>
        <p:nvSpPr>
          <p:cNvPr id="13" name="Right Arrow 12"/>
          <p:cNvSpPr/>
          <p:nvPr/>
        </p:nvSpPr>
        <p:spPr>
          <a:xfrm rot="5400000">
            <a:off x="7231230" y="3356098"/>
            <a:ext cx="361827" cy="216682"/>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10800000">
            <a:off x="5734857" y="5076513"/>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10307" t="13842" r="16413" b="3456"/>
          <a:stretch/>
        </p:blipFill>
        <p:spPr>
          <a:xfrm>
            <a:off x="2211587" y="4570287"/>
            <a:ext cx="1014389" cy="1600200"/>
          </a:xfrm>
          <a:prstGeom prst="rect">
            <a:avLst/>
          </a:prstGeom>
        </p:spPr>
      </p:pic>
      <p:sp>
        <p:nvSpPr>
          <p:cNvPr id="16" name="Rectangle 15"/>
          <p:cNvSpPr/>
          <p:nvPr/>
        </p:nvSpPr>
        <p:spPr>
          <a:xfrm>
            <a:off x="-99036" y="4968308"/>
            <a:ext cx="2014095" cy="646331"/>
          </a:xfrm>
          <a:prstGeom prst="rect">
            <a:avLst/>
          </a:prstGeom>
        </p:spPr>
        <p:txBody>
          <a:bodyPr wrap="square">
            <a:spAutoFit/>
          </a:bodyPr>
          <a:lstStyle/>
          <a:p>
            <a:pPr lvl="0" algn="ctr" eaLnBrk="0" fontAlgn="base" hangingPunct="0">
              <a:spcAft>
                <a:spcPct val="0"/>
              </a:spcAft>
              <a:buSzPct val="80000"/>
              <a:defRPr/>
            </a:pPr>
            <a:r>
              <a:rPr lang="en-US" dirty="0">
                <a:latin typeface="Arial" panose="020B0604020202020204" pitchFamily="34" charset="0"/>
                <a:cs typeface="Arial" panose="020B0604020202020204" pitchFamily="34" charset="0"/>
              </a:rPr>
              <a:t>Total N input from Livestock waste</a:t>
            </a:r>
            <a:endParaRPr lang="en-US" b="1" dirty="0">
              <a:latin typeface="Arial" panose="020B0604020202020204" pitchFamily="34" charset="0"/>
              <a:cs typeface="Arial" panose="020B0604020202020204" pitchFamily="34" charset="0"/>
            </a:endParaRPr>
          </a:p>
        </p:txBody>
      </p:sp>
      <p:sp>
        <p:nvSpPr>
          <p:cNvPr id="17" name="Rectangle 16"/>
          <p:cNvSpPr/>
          <p:nvPr/>
        </p:nvSpPr>
        <p:spPr>
          <a:xfrm>
            <a:off x="2776225" y="1013626"/>
            <a:ext cx="2958632" cy="830997"/>
          </a:xfrm>
          <a:prstGeom prst="rect">
            <a:avLst/>
          </a:prstGeom>
        </p:spPr>
        <p:txBody>
          <a:bodyPr wrap="square">
            <a:spAutoFit/>
          </a:bodyPr>
          <a:lstStyle/>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Identify percentage of livestock waste land use areas that fall within </a:t>
            </a:r>
            <a:r>
              <a:rPr lang="en-US" sz="1600" dirty="0" err="1">
                <a:latin typeface="Arial" panose="020B0604020202020204" pitchFamily="34" charset="0"/>
                <a:cs typeface="Arial" panose="020B0604020202020204" pitchFamily="34" charset="0"/>
              </a:rPr>
              <a:t>springsheds</a:t>
            </a:r>
            <a:endParaRPr lang="en-US" sz="1600" dirty="0">
              <a:latin typeface="Arial" panose="020B0604020202020204" pitchFamily="34" charset="0"/>
              <a:cs typeface="Arial" panose="020B0604020202020204" pitchFamily="34" charset="0"/>
            </a:endParaRPr>
          </a:p>
        </p:txBody>
      </p:sp>
      <p:sp>
        <p:nvSpPr>
          <p:cNvPr id="18" name="TextBox 17"/>
          <p:cNvSpPr txBox="1"/>
          <p:nvPr/>
        </p:nvSpPr>
        <p:spPr>
          <a:xfrm>
            <a:off x="6443878" y="3574400"/>
            <a:ext cx="2029888"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Subtract known Dairy population to find Beef Cattle Population #s </a:t>
            </a:r>
          </a:p>
        </p:txBody>
      </p:sp>
      <p:sp>
        <p:nvSpPr>
          <p:cNvPr id="19" name="TextBox 18"/>
          <p:cNvSpPr txBox="1"/>
          <p:nvPr/>
        </p:nvSpPr>
        <p:spPr>
          <a:xfrm>
            <a:off x="1734854" y="3767810"/>
            <a:ext cx="2084482"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Apply daily N waste factors</a:t>
            </a:r>
          </a:p>
          <a:p>
            <a:pPr algn="ct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X</a:t>
            </a:r>
            <a:r>
              <a:rPr lang="en-US" sz="1400" dirty="0">
                <a:latin typeface="Arial" panose="020B0604020202020204" pitchFamily="34" charset="0"/>
                <a:cs typeface="Arial" panose="020B0604020202020204" pitchFamily="34" charset="0"/>
              </a:rPr>
              <a:t> 365 days</a:t>
            </a:r>
          </a:p>
        </p:txBody>
      </p:sp>
      <p:sp>
        <p:nvSpPr>
          <p:cNvPr id="20" name="Right Arrow 19"/>
          <p:cNvSpPr/>
          <p:nvPr/>
        </p:nvSpPr>
        <p:spPr>
          <a:xfrm rot="10800000">
            <a:off x="2941035" y="5261707"/>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2399655" y="2402500"/>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6"/>
          <a:stretch>
            <a:fillRect/>
          </a:stretch>
        </p:blipFill>
        <p:spPr>
          <a:xfrm>
            <a:off x="268349" y="1896693"/>
            <a:ext cx="2035793" cy="1684364"/>
          </a:xfrm>
          <a:prstGeom prst="rect">
            <a:avLst/>
          </a:prstGeom>
          <a:ln>
            <a:solidFill>
              <a:schemeClr val="tx1"/>
            </a:solidFill>
          </a:ln>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13158" y="4531348"/>
            <a:ext cx="1761220" cy="2023529"/>
          </a:xfrm>
          <a:prstGeom prst="rect">
            <a:avLst/>
          </a:prstGeom>
        </p:spPr>
      </p:pic>
      <p:sp>
        <p:nvSpPr>
          <p:cNvPr id="24" name="TextBox 23"/>
          <p:cNvSpPr txBox="1"/>
          <p:nvPr/>
        </p:nvSpPr>
        <p:spPr>
          <a:xfrm>
            <a:off x="1534131" y="6184014"/>
            <a:ext cx="2369300" cy="646331"/>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Calves = Apply daily N waste factors</a:t>
            </a:r>
          </a:p>
          <a:p>
            <a:pPr algn="ct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X</a:t>
            </a:r>
            <a:r>
              <a:rPr lang="en-US" sz="1200" dirty="0">
                <a:latin typeface="Arial" panose="020B0604020202020204" pitchFamily="34" charset="0"/>
                <a:cs typeface="Arial" panose="020B0604020202020204" pitchFamily="34" charset="0"/>
              </a:rPr>
              <a:t> 183 days</a:t>
            </a:r>
          </a:p>
        </p:txBody>
      </p:sp>
      <p:pic>
        <p:nvPicPr>
          <p:cNvPr id="2" name="Picture 1"/>
          <p:cNvPicPr>
            <a:picLocks noChangeAspect="1"/>
          </p:cNvPicPr>
          <p:nvPr/>
        </p:nvPicPr>
        <p:blipFill>
          <a:blip r:embed="rId8"/>
          <a:stretch>
            <a:fillRect/>
          </a:stretch>
        </p:blipFill>
        <p:spPr>
          <a:xfrm>
            <a:off x="140098" y="35217"/>
            <a:ext cx="1146147" cy="1146147"/>
          </a:xfrm>
          <a:prstGeom prst="rect">
            <a:avLst/>
          </a:prstGeom>
        </p:spPr>
      </p:pic>
      <p:sp>
        <p:nvSpPr>
          <p:cNvPr id="4" name="TextBox 3"/>
          <p:cNvSpPr txBox="1"/>
          <p:nvPr/>
        </p:nvSpPr>
        <p:spPr>
          <a:xfrm>
            <a:off x="1339177" y="253848"/>
            <a:ext cx="7520007" cy="584775"/>
          </a:xfrm>
          <a:prstGeom prst="rect">
            <a:avLst/>
          </a:prstGeom>
          <a:noFill/>
        </p:spPr>
        <p:txBody>
          <a:bodyPr wrap="none" rtlCol="0">
            <a:spAutoFit/>
          </a:bodyPr>
          <a:lstStyle/>
          <a:p>
            <a:r>
              <a:rPr lang="en-US" sz="3200" dirty="0">
                <a:solidFill>
                  <a:schemeClr val="bg1"/>
                </a:solidFill>
                <a:latin typeface="Arial" panose="020B0604020202020204" pitchFamily="34" charset="0"/>
                <a:cs typeface="Arial" panose="020B0604020202020204" pitchFamily="34" charset="0"/>
              </a:rPr>
              <a:t>Estimating Beef Cattle (Cow/Calf) Inputs</a:t>
            </a:r>
          </a:p>
        </p:txBody>
      </p:sp>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9336" y="4490859"/>
            <a:ext cx="1693268" cy="2104134"/>
          </a:xfrm>
          <a:prstGeom prst="rect">
            <a:avLst/>
          </a:prstGeom>
        </p:spPr>
      </p:pic>
      <p:sp>
        <p:nvSpPr>
          <p:cNvPr id="23" name="TextBox 22"/>
          <p:cNvSpPr txBox="1"/>
          <p:nvPr/>
        </p:nvSpPr>
        <p:spPr>
          <a:xfrm>
            <a:off x="3651026" y="3645353"/>
            <a:ext cx="2029888"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35% of Total Beef Cattle population assumed to be calves</a:t>
            </a:r>
          </a:p>
        </p:txBody>
      </p:sp>
      <p:sp>
        <p:nvSpPr>
          <p:cNvPr id="27" name="Right Arrow 19"/>
          <p:cNvSpPr/>
          <p:nvPr/>
        </p:nvSpPr>
        <p:spPr>
          <a:xfrm rot="10800000">
            <a:off x="1840480" y="5269391"/>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p:cNvGraphicFramePr>
            <a:graphicFrameLocks noGrp="1"/>
          </p:cNvGraphicFramePr>
          <p:nvPr>
            <p:extLst/>
          </p:nvPr>
        </p:nvGraphicFramePr>
        <p:xfrm>
          <a:off x="31876" y="1790068"/>
          <a:ext cx="2399655" cy="1991113"/>
        </p:xfrm>
        <a:graphic>
          <a:graphicData uri="http://schemas.openxmlformats.org/drawingml/2006/table">
            <a:tbl>
              <a:tblPr firstRow="1" bandRow="1">
                <a:tableStyleId>{5C22544A-7EE6-4342-B048-85BDC9FD1C3A}</a:tableStyleId>
              </a:tblPr>
              <a:tblGrid>
                <a:gridCol w="2399655">
                  <a:extLst>
                    <a:ext uri="{9D8B030D-6E8A-4147-A177-3AD203B41FA5}">
                      <a16:colId xmlns:a16="http://schemas.microsoft.com/office/drawing/2014/main" val="20000"/>
                    </a:ext>
                  </a:extLst>
                </a:gridCol>
              </a:tblGrid>
              <a:tr h="235459">
                <a:tc>
                  <a:txBody>
                    <a:bodyPr/>
                    <a:lstStyle/>
                    <a:p>
                      <a:pPr algn="ctr" fontAlgn="ctr"/>
                      <a:r>
                        <a:rPr lang="en-US" sz="1100" u="none" strike="noStrike" dirty="0">
                          <a:effectLst/>
                          <a:latin typeface="Arial" panose="020B0604020202020204" pitchFamily="34" charset="0"/>
                          <a:cs typeface="Arial" panose="020B0604020202020204" pitchFamily="34" charset="0"/>
                        </a:rPr>
                        <a:t>Land Use Description</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Cattle Feeding Operations*</a:t>
                      </a:r>
                    </a:p>
                  </a:txBody>
                  <a:tcPr marL="7620" marR="7620" marT="7620" marB="0" anchor="ctr"/>
                </a:tc>
                <a:extLst>
                  <a:ext uri="{0D108BD9-81ED-4DB2-BD59-A6C34878D82A}">
                    <a16:rowId xmlns:a16="http://schemas.microsoft.com/office/drawing/2014/main" val="10001"/>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Feeding Operations*</a:t>
                      </a:r>
                    </a:p>
                  </a:txBody>
                  <a:tcPr marL="7620" marR="7620" marT="7620" marB="0" anchor="ctr"/>
                </a:tc>
                <a:extLst>
                  <a:ext uri="{0D108BD9-81ED-4DB2-BD59-A6C34878D82A}">
                    <a16:rowId xmlns:a16="http://schemas.microsoft.com/office/drawing/2014/main" val="10003"/>
                  </a:ext>
                </a:extLst>
              </a:tr>
              <a:tr h="235459">
                <a:tc>
                  <a:txBody>
                    <a:bodyPr/>
                    <a:lstStyle/>
                    <a:p>
                      <a:pPr algn="ctr" fontAlgn="ctr"/>
                      <a:r>
                        <a:rPr lang="en-US" sz="1100" b="0" i="0" u="none" strike="sngStrike" dirty="0">
                          <a:solidFill>
                            <a:srgbClr val="000000"/>
                          </a:solidFill>
                          <a:effectLst/>
                          <a:latin typeface="Arial" panose="020B0604020202020204" pitchFamily="34" charset="0"/>
                          <a:cs typeface="Arial" panose="020B0604020202020204" pitchFamily="34" charset="0"/>
                        </a:rPr>
                        <a:t>Horse Farms</a:t>
                      </a:r>
                    </a:p>
                  </a:txBody>
                  <a:tcPr marL="7620" marR="7620" marT="7620" marB="0" anchor="ctr"/>
                </a:tc>
                <a:extLst>
                  <a:ext uri="{0D108BD9-81ED-4DB2-BD59-A6C34878D82A}">
                    <a16:rowId xmlns:a16="http://schemas.microsoft.com/office/drawing/2014/main" val="10004"/>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Improved Pastures*</a:t>
                      </a:r>
                    </a:p>
                  </a:txBody>
                  <a:tcPr marL="7620" marR="7620" marT="7620" marB="0" anchor="ctr"/>
                </a:tc>
                <a:extLst>
                  <a:ext uri="{0D108BD9-81ED-4DB2-BD59-A6C34878D82A}">
                    <a16:rowId xmlns:a16="http://schemas.microsoft.com/office/drawing/2014/main" val="10005"/>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Range Land, Herbaceous (Dry Prairie)*</a:t>
                      </a:r>
                    </a:p>
                  </a:txBody>
                  <a:tcPr marL="7620" marR="7620" marT="7620" marB="0" anchor="ctr"/>
                </a:tc>
                <a:extLst>
                  <a:ext uri="{0D108BD9-81ED-4DB2-BD59-A6C34878D82A}">
                    <a16:rowId xmlns:a16="http://schemas.microsoft.com/office/drawing/2014/main" val="10007"/>
                  </a:ext>
                </a:extLst>
              </a:tr>
              <a:tr h="235459">
                <a:tc>
                  <a:txBody>
                    <a:bodyPr/>
                    <a:lstStyle/>
                    <a:p>
                      <a:pPr algn="ctr" fontAlgn="ctr"/>
                      <a:r>
                        <a:rPr lang="en-US" sz="1100" b="0" i="0" u="none" strike="sngStrike" dirty="0">
                          <a:solidFill>
                            <a:srgbClr val="000000"/>
                          </a:solidFill>
                          <a:effectLst/>
                          <a:latin typeface="Arial" panose="020B0604020202020204" pitchFamily="34" charset="0"/>
                          <a:cs typeface="Arial" panose="020B0604020202020204" pitchFamily="34" charset="0"/>
                        </a:rPr>
                        <a:t>Specialty Farms</a:t>
                      </a:r>
                    </a:p>
                  </a:txBody>
                  <a:tcPr marL="7620" marR="7620" marT="7620" marB="0" anchor="ctr"/>
                </a:tc>
                <a:extLst>
                  <a:ext uri="{0D108BD9-81ED-4DB2-BD59-A6C34878D82A}">
                    <a16:rowId xmlns:a16="http://schemas.microsoft.com/office/drawing/2014/main" val="10008"/>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Unimproved Pastures*</a:t>
                      </a:r>
                    </a:p>
                  </a:txBody>
                  <a:tcPr marL="7620" marR="7620" marT="762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8328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39879" y="211323"/>
            <a:ext cx="6002041" cy="646331"/>
          </a:xfrm>
          <a:prstGeom prst="rect">
            <a:avLst/>
          </a:prstGeom>
          <a:noFill/>
        </p:spPr>
        <p:txBody>
          <a:bodyPr wrap="square" rtlCol="0">
            <a:spAutoFit/>
          </a:bodyPr>
          <a:lstStyle/>
          <a:p>
            <a:r>
              <a:rPr lang="en-US" sz="3600" dirty="0">
                <a:solidFill>
                  <a:prstClr val="white"/>
                </a:solidFill>
                <a:latin typeface="Arial" panose="020B0604020202020204" pitchFamily="34" charset="0"/>
                <a:cs typeface="Arial" panose="020B0604020202020204" pitchFamily="34" charset="0"/>
              </a:rPr>
              <a:t>Estimating</a:t>
            </a:r>
            <a:r>
              <a:rPr lang="en-US" sz="3600" dirty="0">
                <a:solidFill>
                  <a:prstClr val="white"/>
                </a:solidFill>
                <a:latin typeface="Calibri"/>
              </a:rPr>
              <a:t> Dairy Waste Inputs</a:t>
            </a:r>
          </a:p>
        </p:txBody>
      </p:sp>
      <p:sp>
        <p:nvSpPr>
          <p:cNvPr id="7" name="TextBox 6"/>
          <p:cNvSpPr txBox="1"/>
          <p:nvPr/>
        </p:nvSpPr>
        <p:spPr>
          <a:xfrm>
            <a:off x="0" y="1229788"/>
            <a:ext cx="7741920" cy="236988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Permitted Dairy Operations</a:t>
            </a:r>
          </a:p>
          <a:p>
            <a:r>
              <a:rPr lang="en-US" dirty="0">
                <a:latin typeface="Arial" panose="020B0604020202020204" pitchFamily="34" charset="0"/>
                <a:cs typeface="Arial" panose="020B0604020202020204" pitchFamily="34" charset="0"/>
              </a:rPr>
              <a:t>Detailed information is obtained from the DEP industrial wastewater facility permits on herd sizes, type of cows, confinement and grazing times, and waste management and disposal information</a:t>
            </a:r>
          </a:p>
          <a:p>
            <a:endParaRPr lang="en-US" dirty="0">
              <a:latin typeface="Arial" panose="020B0604020202020204" pitchFamily="34" charset="0"/>
              <a:cs typeface="Arial" panose="020B0604020202020204" pitchFamily="34" charset="0"/>
            </a:endParaRPr>
          </a:p>
          <a:p>
            <a:r>
              <a:rPr lang="en-US" dirty="0">
                <a:solidFill>
                  <a:srgbClr val="FF0000"/>
                </a:solidFill>
                <a:latin typeface="Arial" panose="020B0604020202020204" pitchFamily="34" charset="0"/>
                <a:cs typeface="Arial" panose="020B0604020202020204" pitchFamily="34" charset="0"/>
              </a:rPr>
              <a:t>The specific waste handling process was assessed individually for each dairy because of differences in operation from site to site</a:t>
            </a:r>
          </a:p>
          <a:p>
            <a:endParaRPr lang="en-US" sz="2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275491" y="1131851"/>
            <a:ext cx="1868509" cy="5329909"/>
          </a:xfrm>
          <a:prstGeom prst="rect">
            <a:avLst/>
          </a:prstGeom>
        </p:spPr>
      </p:pic>
      <p:pic>
        <p:nvPicPr>
          <p:cNvPr id="3" name="Picture 2"/>
          <p:cNvPicPr>
            <a:picLocks noChangeAspect="1"/>
          </p:cNvPicPr>
          <p:nvPr/>
        </p:nvPicPr>
        <p:blipFill>
          <a:blip r:embed="rId4"/>
          <a:stretch>
            <a:fillRect/>
          </a:stretch>
        </p:blipFill>
        <p:spPr>
          <a:xfrm>
            <a:off x="132080" y="349"/>
            <a:ext cx="1146147" cy="1146147"/>
          </a:xfrm>
          <a:prstGeom prst="rect">
            <a:avLst/>
          </a:prstGeom>
        </p:spPr>
      </p:pic>
      <p:pic>
        <p:nvPicPr>
          <p:cNvPr id="9" name="Picture 8">
            <a:extLst>
              <a:ext uri="{FF2B5EF4-FFF2-40B4-BE49-F238E27FC236}">
                <a16:creationId xmlns:a16="http://schemas.microsoft.com/office/drawing/2014/main" id="{BB39C45A-E1CC-4951-8FB2-711B51114F7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43765" y="3524253"/>
            <a:ext cx="3388287" cy="3030684"/>
          </a:xfrm>
          <a:prstGeom prst="rect">
            <a:avLst/>
          </a:prstGeom>
        </p:spPr>
      </p:pic>
    </p:spTree>
    <p:extLst>
      <p:ext uri="{BB962C8B-B14F-4D97-AF65-F5344CB8AC3E}">
        <p14:creationId xmlns:p14="http://schemas.microsoft.com/office/powerpoint/2010/main" val="112810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10" y="1284433"/>
            <a:ext cx="5558363" cy="4311457"/>
          </a:xfrm>
          <a:prstGeom prst="rect">
            <a:avLst/>
          </a:prstGeom>
        </p:spPr>
      </p:pic>
      <p:sp>
        <p:nvSpPr>
          <p:cNvPr id="40" name="Content Placeholder 2"/>
          <p:cNvSpPr txBox="1">
            <a:spLocks/>
          </p:cNvSpPr>
          <p:nvPr/>
        </p:nvSpPr>
        <p:spPr>
          <a:xfrm>
            <a:off x="5786963" y="1392335"/>
            <a:ext cx="3357037" cy="5465665"/>
          </a:xfrm>
          <a:prstGeom prst="rect">
            <a:avLst/>
          </a:prstGeom>
        </p:spPr>
        <p:txBody>
          <a:bodyPr>
            <a:noAutofit/>
          </a:bodyPr>
          <a:lstStyle/>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Irrigated lands and crop type based on FSAID geodatabase.</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Crop fertilizer application rates were applied to the acreages identified within springsheds based on crop type.</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Application rates based on UF-IFAS recommended rates as well as producer feedback.</a:t>
            </a:r>
          </a:p>
          <a:p>
            <a:pPr eaLnBrk="0" fontAlgn="base" hangingPunct="0">
              <a:spcBef>
                <a:spcPct val="20000"/>
              </a:spcBef>
              <a:spcAft>
                <a:spcPct val="0"/>
              </a:spcAft>
              <a:buSzPct val="60000"/>
              <a:defRPr/>
            </a:pPr>
            <a:endParaRPr lang="en-US" sz="16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endParaRPr lang="en-US" sz="16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111210" y="32644"/>
            <a:ext cx="1146147" cy="1146147"/>
          </a:xfrm>
          <a:prstGeom prst="rect">
            <a:avLst/>
          </a:prstGeom>
        </p:spPr>
      </p:pic>
      <p:sp>
        <p:nvSpPr>
          <p:cNvPr id="3" name="TextBox 2"/>
          <p:cNvSpPr txBox="1"/>
          <p:nvPr/>
        </p:nvSpPr>
        <p:spPr>
          <a:xfrm>
            <a:off x="3178738" y="194032"/>
            <a:ext cx="3159839" cy="646331"/>
          </a:xfrm>
          <a:prstGeom prst="rect">
            <a:avLst/>
          </a:prstGeom>
          <a:noFill/>
        </p:spPr>
        <p:txBody>
          <a:bodyPr wrap="none" rtlCol="0">
            <a:spAutoFit/>
          </a:bodyPr>
          <a:lstStyle/>
          <a:p>
            <a:pPr algn="ctr"/>
            <a:r>
              <a:rPr lang="en-US" sz="3600" dirty="0">
                <a:solidFill>
                  <a:schemeClr val="bg1"/>
                </a:solidFill>
                <a:latin typeface="Arial" panose="020B0604020202020204" pitchFamily="34" charset="0"/>
                <a:cs typeface="Arial" panose="020B0604020202020204" pitchFamily="34" charset="0"/>
              </a:rPr>
              <a:t>Farm Fertilizer</a:t>
            </a:r>
          </a:p>
        </p:txBody>
      </p:sp>
    </p:spTree>
    <p:extLst>
      <p:ext uri="{BB962C8B-B14F-4D97-AF65-F5344CB8AC3E}">
        <p14:creationId xmlns:p14="http://schemas.microsoft.com/office/powerpoint/2010/main" val="2583599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60619" y="116336"/>
            <a:ext cx="6220411" cy="707886"/>
          </a:xfrm>
          <a:prstGeom prst="rect">
            <a:avLst/>
          </a:prstGeom>
          <a:noFill/>
        </p:spPr>
        <p:txBody>
          <a:bodyPr wrap="square" rtlCol="0">
            <a:spAutoFit/>
          </a:bodyPr>
          <a:lstStyle/>
          <a:p>
            <a:pPr>
              <a:defRPr/>
            </a:pPr>
            <a:r>
              <a:rPr lang="en-US" sz="4000" kern="0" dirty="0">
                <a:solidFill>
                  <a:schemeClr val="bg1"/>
                </a:solidFill>
              </a:rPr>
              <a:t>Urban Turfgrass Fertilizers</a:t>
            </a:r>
          </a:p>
        </p:txBody>
      </p:sp>
      <p:sp>
        <p:nvSpPr>
          <p:cNvPr id="15" name="Content Placeholder 2"/>
          <p:cNvSpPr txBox="1">
            <a:spLocks/>
          </p:cNvSpPr>
          <p:nvPr/>
        </p:nvSpPr>
        <p:spPr>
          <a:xfrm>
            <a:off x="435599" y="1514728"/>
            <a:ext cx="4038872" cy="4229100"/>
          </a:xfrm>
          <a:prstGeom prst="rect">
            <a:avLst/>
          </a:prstGeom>
        </p:spPr>
        <p:txBody>
          <a:bodyPr>
            <a:noAutofit/>
          </a:bodyPr>
          <a:lstStyle/>
          <a:p>
            <a:pPr marL="257175"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Acreage likely to receive fertilizer estimated from PA data and property values </a:t>
            </a:r>
          </a:p>
          <a:p>
            <a:pPr marL="600075" lvl="1"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Residential</a:t>
            </a:r>
          </a:p>
          <a:p>
            <a:pPr marL="600075" lvl="1"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Non-residential</a:t>
            </a:r>
          </a:p>
          <a:p>
            <a:pPr marL="342900" lvl="1" eaLnBrk="0" fontAlgn="base" hangingPunct="0">
              <a:spcAft>
                <a:spcPct val="0"/>
              </a:spcAft>
              <a:buSzPct val="60000"/>
              <a:defRPr/>
            </a:pPr>
            <a:endParaRPr lang="en-US" sz="2000" kern="0" dirty="0">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kern="0" dirty="0">
                <a:latin typeface="+mj-lt"/>
                <a:cs typeface="Arial" pitchFamily="34" charset="0"/>
              </a:rPr>
              <a:t>Maximum fertilizable acreage was capped at 1 acre</a:t>
            </a:r>
          </a:p>
          <a:p>
            <a:pPr marL="257175" indent="-257175" eaLnBrk="0" fontAlgn="base" hangingPunct="0">
              <a:spcAft>
                <a:spcPct val="0"/>
              </a:spcAft>
              <a:buSzPct val="60000"/>
              <a:buFont typeface="Calibri" pitchFamily="34" charset="0"/>
              <a:buChar char="◊"/>
              <a:defRPr/>
            </a:pPr>
            <a:endParaRPr lang="en-US" sz="2000" kern="0" dirty="0">
              <a:solidFill>
                <a:srgbClr val="FF0000"/>
              </a:solidFill>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dirty="0">
                <a:cs typeface="Arial" pitchFamily="34" charset="0"/>
              </a:rPr>
              <a:t>Annual Application Rates based on SWFWMD study</a:t>
            </a:r>
          </a:p>
          <a:p>
            <a:pPr eaLnBrk="0" fontAlgn="base" hangingPunct="0">
              <a:spcAft>
                <a:spcPct val="0"/>
              </a:spcAft>
              <a:buSzPct val="60000"/>
              <a:defRPr/>
            </a:pPr>
            <a:endParaRPr lang="en-US" sz="2000" kern="0" dirty="0">
              <a:solidFill>
                <a:srgbClr val="FF0000"/>
              </a:solidFill>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Property values used to assess probability of fertilization</a:t>
            </a:r>
          </a:p>
          <a:p>
            <a:pPr marL="600075" lvl="1"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600075" lvl="1"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149" y="50561"/>
            <a:ext cx="1192004" cy="1192004"/>
          </a:xfrm>
          <a:prstGeom prst="rect">
            <a:avLst/>
          </a:prstGeom>
        </p:spPr>
      </p:pic>
      <p:grpSp>
        <p:nvGrpSpPr>
          <p:cNvPr id="13" name="Group 12"/>
          <p:cNvGrpSpPr/>
          <p:nvPr/>
        </p:nvGrpSpPr>
        <p:grpSpPr>
          <a:xfrm>
            <a:off x="5330734" y="1291289"/>
            <a:ext cx="2898865" cy="1938218"/>
            <a:chOff x="336551" y="3886200"/>
            <a:chExt cx="3511905" cy="2527300"/>
          </a:xfrm>
        </p:grpSpPr>
        <p:sp>
          <p:nvSpPr>
            <p:cNvPr id="4" name="Rectangle 3"/>
            <p:cNvSpPr/>
            <p:nvPr/>
          </p:nvSpPr>
          <p:spPr>
            <a:xfrm>
              <a:off x="336551" y="3886200"/>
              <a:ext cx="3511905" cy="2527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sz="1350" kern="0">
                <a:solidFill>
                  <a:sysClr val="windowText" lastClr="000000"/>
                </a:solidFill>
              </a:endParaRPr>
            </a:p>
          </p:txBody>
        </p:sp>
        <p:pic>
          <p:nvPicPr>
            <p:cNvPr id="11" name="Picture 10" descr="House | Free Stock Photo | Illustration of a house | # 1448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0296" y="3901377"/>
              <a:ext cx="1994968" cy="1994969"/>
            </a:xfrm>
            <a:prstGeom prst="rect">
              <a:avLst/>
            </a:prstGeom>
          </p:spPr>
        </p:pic>
        <p:grpSp>
          <p:nvGrpSpPr>
            <p:cNvPr id="10" name="Group 9"/>
            <p:cNvGrpSpPr/>
            <p:nvPr/>
          </p:nvGrpSpPr>
          <p:grpSpPr>
            <a:xfrm>
              <a:off x="767102" y="4618306"/>
              <a:ext cx="955203" cy="955203"/>
              <a:chOff x="1137300" y="4469992"/>
              <a:chExt cx="955203" cy="955203"/>
            </a:xfrm>
          </p:grpSpPr>
          <p:pic>
            <p:nvPicPr>
              <p:cNvPr id="5" name="Picture 4" descr="House | Free Stock Photo | Illustration of a house | # 144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7300" y="4469992"/>
                <a:ext cx="955203" cy="955203"/>
              </a:xfrm>
              <a:prstGeom prst="rect">
                <a:avLst/>
              </a:prstGeom>
            </p:spPr>
          </p:pic>
          <p:sp>
            <p:nvSpPr>
              <p:cNvPr id="9" name="Rectangle 8"/>
              <p:cNvSpPr/>
              <p:nvPr/>
            </p:nvSpPr>
            <p:spPr>
              <a:xfrm>
                <a:off x="1375954" y="4991792"/>
                <a:ext cx="505097" cy="357447"/>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sp>
          <p:nvSpPr>
            <p:cNvPr id="12" name="Rectangle 11"/>
            <p:cNvSpPr/>
            <p:nvPr/>
          </p:nvSpPr>
          <p:spPr>
            <a:xfrm>
              <a:off x="1005756" y="5497553"/>
              <a:ext cx="505097" cy="914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6" name="Rectangle 15"/>
            <p:cNvSpPr/>
            <p:nvPr/>
          </p:nvSpPr>
          <p:spPr>
            <a:xfrm>
              <a:off x="541755" y="5969488"/>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7" name="Rectangle 16"/>
            <p:cNvSpPr/>
            <p:nvPr/>
          </p:nvSpPr>
          <p:spPr>
            <a:xfrm>
              <a:off x="336551" y="5966107"/>
              <a:ext cx="490727" cy="4424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8" name="Rectangle 17"/>
            <p:cNvSpPr/>
            <p:nvPr/>
          </p:nvSpPr>
          <p:spPr>
            <a:xfrm>
              <a:off x="1501765" y="5843234"/>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9" name="Rectangle 18"/>
            <p:cNvSpPr/>
            <p:nvPr/>
          </p:nvSpPr>
          <p:spPr>
            <a:xfrm>
              <a:off x="2006862" y="5853354"/>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0" name="Rectangle 19"/>
            <p:cNvSpPr/>
            <p:nvPr/>
          </p:nvSpPr>
          <p:spPr>
            <a:xfrm rot="16200000">
              <a:off x="2351042" y="5683693"/>
              <a:ext cx="331776" cy="3526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grpSp>
        <p:nvGrpSpPr>
          <p:cNvPr id="2" name="Group 1"/>
          <p:cNvGrpSpPr/>
          <p:nvPr/>
        </p:nvGrpSpPr>
        <p:grpSpPr>
          <a:xfrm>
            <a:off x="5064812" y="3230402"/>
            <a:ext cx="3644290" cy="3125793"/>
            <a:chOff x="5181127" y="854164"/>
            <a:chExt cx="3945887" cy="3410932"/>
          </a:xfrm>
        </p:grpSpPr>
        <p:sp>
          <p:nvSpPr>
            <p:cNvPr id="33" name="Rectangle 32"/>
            <p:cNvSpPr/>
            <p:nvPr/>
          </p:nvSpPr>
          <p:spPr>
            <a:xfrm>
              <a:off x="5239419" y="933831"/>
              <a:ext cx="3829304" cy="3331265"/>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nvGrpSpPr>
            <p:cNvPr id="21" name="Group 20"/>
            <p:cNvGrpSpPr/>
            <p:nvPr/>
          </p:nvGrpSpPr>
          <p:grpSpPr>
            <a:xfrm>
              <a:off x="5239419" y="2397588"/>
              <a:ext cx="2365173" cy="1835935"/>
              <a:chOff x="322181" y="3886200"/>
              <a:chExt cx="3526275" cy="2527300"/>
            </a:xfrm>
          </p:grpSpPr>
          <p:sp>
            <p:nvSpPr>
              <p:cNvPr id="22" name="Rectangle 21"/>
              <p:cNvSpPr/>
              <p:nvPr/>
            </p:nvSpPr>
            <p:spPr>
              <a:xfrm>
                <a:off x="336551" y="3886200"/>
                <a:ext cx="3511905" cy="2527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sz="1350" kern="0">
                  <a:solidFill>
                    <a:sysClr val="windowText" lastClr="000000"/>
                  </a:solidFill>
                </a:endParaRPr>
              </a:p>
            </p:txBody>
          </p:sp>
          <p:pic>
            <p:nvPicPr>
              <p:cNvPr id="23" name="Picture 22" descr="House | Free Stock Photo | Illustration of a house | # 144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5237" y="4019064"/>
                <a:ext cx="1456603" cy="1456603"/>
              </a:xfrm>
              <a:prstGeom prst="rect">
                <a:avLst/>
              </a:prstGeom>
            </p:spPr>
          </p:pic>
          <p:grpSp>
            <p:nvGrpSpPr>
              <p:cNvPr id="24" name="Group 23"/>
              <p:cNvGrpSpPr/>
              <p:nvPr/>
            </p:nvGrpSpPr>
            <p:grpSpPr>
              <a:xfrm>
                <a:off x="767102" y="4618306"/>
                <a:ext cx="955203" cy="955203"/>
                <a:chOff x="1137300" y="4469992"/>
                <a:chExt cx="955203" cy="955203"/>
              </a:xfrm>
            </p:grpSpPr>
            <p:pic>
              <p:nvPicPr>
                <p:cNvPr id="31" name="Picture 30" descr="House | Free Stock Photo | Illustration of a house | # 144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7300" y="4469992"/>
                  <a:ext cx="955203" cy="955203"/>
                </a:xfrm>
                <a:prstGeom prst="rect">
                  <a:avLst/>
                </a:prstGeom>
              </p:spPr>
            </p:pic>
            <p:sp>
              <p:nvSpPr>
                <p:cNvPr id="32" name="Rectangle 31"/>
                <p:cNvSpPr/>
                <p:nvPr/>
              </p:nvSpPr>
              <p:spPr>
                <a:xfrm>
                  <a:off x="1375954" y="4991792"/>
                  <a:ext cx="505097" cy="357447"/>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sp>
            <p:nvSpPr>
              <p:cNvPr id="25" name="Rectangle 24"/>
              <p:cNvSpPr/>
              <p:nvPr/>
            </p:nvSpPr>
            <p:spPr>
              <a:xfrm>
                <a:off x="1005756" y="5497553"/>
                <a:ext cx="505097" cy="914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6" name="Rectangle 25"/>
              <p:cNvSpPr/>
              <p:nvPr/>
            </p:nvSpPr>
            <p:spPr>
              <a:xfrm>
                <a:off x="541755" y="5969488"/>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7" name="Rectangle 26"/>
              <p:cNvSpPr/>
              <p:nvPr/>
            </p:nvSpPr>
            <p:spPr>
              <a:xfrm>
                <a:off x="322181" y="5966107"/>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8" name="Rectangle 27"/>
              <p:cNvSpPr/>
              <p:nvPr/>
            </p:nvSpPr>
            <p:spPr>
              <a:xfrm>
                <a:off x="1503968" y="5523643"/>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9" name="Rectangle 28"/>
              <p:cNvSpPr/>
              <p:nvPr/>
            </p:nvSpPr>
            <p:spPr>
              <a:xfrm>
                <a:off x="1974854" y="5522649"/>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30" name="Rectangle 29"/>
              <p:cNvSpPr/>
              <p:nvPr/>
            </p:nvSpPr>
            <p:spPr>
              <a:xfrm rot="16200000">
                <a:off x="2181105" y="5395565"/>
                <a:ext cx="338431" cy="2592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grpSp>
          <p:nvGrpSpPr>
            <p:cNvPr id="122" name="Group 121"/>
            <p:cNvGrpSpPr/>
            <p:nvPr/>
          </p:nvGrpSpPr>
          <p:grpSpPr>
            <a:xfrm>
              <a:off x="5181127" y="854164"/>
              <a:ext cx="3945887" cy="3375779"/>
              <a:chOff x="5157300" y="3327314"/>
              <a:chExt cx="3945887" cy="3375779"/>
            </a:xfrm>
          </p:grpSpPr>
          <p:pic>
            <p:nvPicPr>
              <p:cNvPr id="34" name="Picture 3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5020" y="3423570"/>
                <a:ext cx="553691" cy="656551"/>
              </a:xfrm>
              <a:prstGeom prst="rect">
                <a:avLst/>
              </a:prstGeom>
            </p:spPr>
          </p:pic>
          <p:pic>
            <p:nvPicPr>
              <p:cNvPr id="35" name="Picture 3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87420" y="3575970"/>
                <a:ext cx="553691" cy="656551"/>
              </a:xfrm>
              <a:prstGeom prst="rect">
                <a:avLst/>
              </a:prstGeom>
            </p:spPr>
          </p:pic>
          <p:pic>
            <p:nvPicPr>
              <p:cNvPr id="36" name="Picture 3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39820" y="3728370"/>
                <a:ext cx="553691" cy="656551"/>
              </a:xfrm>
              <a:prstGeom prst="rect">
                <a:avLst/>
              </a:prstGeom>
            </p:spPr>
          </p:pic>
          <p:pic>
            <p:nvPicPr>
              <p:cNvPr id="37" name="Picture 3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2220" y="3880770"/>
                <a:ext cx="553691" cy="656551"/>
              </a:xfrm>
              <a:prstGeom prst="rect">
                <a:avLst/>
              </a:prstGeom>
            </p:spPr>
          </p:pic>
          <p:pic>
            <p:nvPicPr>
              <p:cNvPr id="43" name="Picture 4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44620" y="4033170"/>
                <a:ext cx="553691" cy="656551"/>
              </a:xfrm>
              <a:prstGeom prst="rect">
                <a:avLst/>
              </a:prstGeom>
            </p:spPr>
          </p:pic>
          <p:pic>
            <p:nvPicPr>
              <p:cNvPr id="44" name="Picture 4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7020" y="4185570"/>
                <a:ext cx="553691" cy="656551"/>
              </a:xfrm>
              <a:prstGeom prst="rect">
                <a:avLst/>
              </a:prstGeom>
            </p:spPr>
          </p:pic>
          <p:pic>
            <p:nvPicPr>
              <p:cNvPr id="78" name="Picture 7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87681" y="3380770"/>
                <a:ext cx="553691" cy="656551"/>
              </a:xfrm>
              <a:prstGeom prst="rect">
                <a:avLst/>
              </a:prstGeom>
            </p:spPr>
          </p:pic>
          <p:pic>
            <p:nvPicPr>
              <p:cNvPr id="81" name="Picture 8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40081" y="3533170"/>
                <a:ext cx="553691" cy="656551"/>
              </a:xfrm>
              <a:prstGeom prst="rect">
                <a:avLst/>
              </a:prstGeom>
            </p:spPr>
          </p:pic>
          <p:pic>
            <p:nvPicPr>
              <p:cNvPr id="82" name="Picture 8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92481" y="3685570"/>
                <a:ext cx="553691" cy="656551"/>
              </a:xfrm>
              <a:prstGeom prst="rect">
                <a:avLst/>
              </a:prstGeom>
            </p:spPr>
          </p:pic>
          <p:pic>
            <p:nvPicPr>
              <p:cNvPr id="83" name="Picture 8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44881" y="3837970"/>
                <a:ext cx="553691" cy="656551"/>
              </a:xfrm>
              <a:prstGeom prst="rect">
                <a:avLst/>
              </a:prstGeom>
            </p:spPr>
          </p:pic>
          <p:pic>
            <p:nvPicPr>
              <p:cNvPr id="84" name="Picture 8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97281" y="3990370"/>
                <a:ext cx="553691" cy="656551"/>
              </a:xfrm>
              <a:prstGeom prst="rect">
                <a:avLst/>
              </a:prstGeom>
            </p:spPr>
          </p:pic>
          <p:pic>
            <p:nvPicPr>
              <p:cNvPr id="85" name="Picture 8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49681" y="4142770"/>
                <a:ext cx="553691" cy="656551"/>
              </a:xfrm>
              <a:prstGeom prst="rect">
                <a:avLst/>
              </a:prstGeom>
            </p:spPr>
          </p:pic>
          <p:pic>
            <p:nvPicPr>
              <p:cNvPr id="86" name="Picture 8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68296" y="3327314"/>
                <a:ext cx="553691" cy="656551"/>
              </a:xfrm>
              <a:prstGeom prst="rect">
                <a:avLst/>
              </a:prstGeom>
            </p:spPr>
          </p:pic>
          <p:pic>
            <p:nvPicPr>
              <p:cNvPr id="87" name="Picture 8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20696" y="3479714"/>
                <a:ext cx="553691" cy="656551"/>
              </a:xfrm>
              <a:prstGeom prst="rect">
                <a:avLst/>
              </a:prstGeom>
            </p:spPr>
          </p:pic>
          <p:pic>
            <p:nvPicPr>
              <p:cNvPr id="88" name="Picture 8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73096" y="3632114"/>
                <a:ext cx="553691" cy="656551"/>
              </a:xfrm>
              <a:prstGeom prst="rect">
                <a:avLst/>
              </a:prstGeom>
            </p:spPr>
          </p:pic>
          <p:pic>
            <p:nvPicPr>
              <p:cNvPr id="89" name="Picture 8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25496" y="3784514"/>
                <a:ext cx="553691" cy="656551"/>
              </a:xfrm>
              <a:prstGeom prst="rect">
                <a:avLst/>
              </a:prstGeom>
            </p:spPr>
          </p:pic>
          <p:pic>
            <p:nvPicPr>
              <p:cNvPr id="90" name="Picture 8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77896" y="3936914"/>
                <a:ext cx="553691" cy="656551"/>
              </a:xfrm>
              <a:prstGeom prst="rect">
                <a:avLst/>
              </a:prstGeom>
            </p:spPr>
          </p:pic>
          <p:pic>
            <p:nvPicPr>
              <p:cNvPr id="91" name="Picture 9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30296" y="4089314"/>
                <a:ext cx="553691" cy="656551"/>
              </a:xfrm>
              <a:prstGeom prst="rect">
                <a:avLst/>
              </a:prstGeom>
            </p:spPr>
          </p:pic>
          <p:pic>
            <p:nvPicPr>
              <p:cNvPr id="92" name="Picture 9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82696" y="4241714"/>
                <a:ext cx="553691" cy="656551"/>
              </a:xfrm>
              <a:prstGeom prst="rect">
                <a:avLst/>
              </a:prstGeom>
            </p:spPr>
          </p:pic>
          <p:pic>
            <p:nvPicPr>
              <p:cNvPr id="93" name="Picture 9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5096" y="4394114"/>
                <a:ext cx="553691" cy="656551"/>
              </a:xfrm>
              <a:prstGeom prst="rect">
                <a:avLst/>
              </a:prstGeom>
            </p:spPr>
          </p:pic>
          <p:pic>
            <p:nvPicPr>
              <p:cNvPr id="94" name="Picture 9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7496" y="4546514"/>
                <a:ext cx="553691" cy="656551"/>
              </a:xfrm>
              <a:prstGeom prst="rect">
                <a:avLst/>
              </a:prstGeom>
            </p:spPr>
          </p:pic>
          <p:pic>
            <p:nvPicPr>
              <p:cNvPr id="95" name="Picture 9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39896" y="4698914"/>
                <a:ext cx="553691" cy="656551"/>
              </a:xfrm>
              <a:prstGeom prst="rect">
                <a:avLst/>
              </a:prstGeom>
            </p:spPr>
          </p:pic>
          <p:pic>
            <p:nvPicPr>
              <p:cNvPr id="96" name="Picture 9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2296" y="4851314"/>
                <a:ext cx="553691" cy="656551"/>
              </a:xfrm>
              <a:prstGeom prst="rect">
                <a:avLst/>
              </a:prstGeom>
            </p:spPr>
          </p:pic>
          <p:pic>
            <p:nvPicPr>
              <p:cNvPr id="97" name="Picture 9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4696" y="5003714"/>
                <a:ext cx="553691" cy="656551"/>
              </a:xfrm>
              <a:prstGeom prst="rect">
                <a:avLst/>
              </a:prstGeom>
            </p:spPr>
          </p:pic>
          <p:pic>
            <p:nvPicPr>
              <p:cNvPr id="98" name="Picture 9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7096" y="5156114"/>
                <a:ext cx="553691" cy="656551"/>
              </a:xfrm>
              <a:prstGeom prst="rect">
                <a:avLst/>
              </a:prstGeom>
            </p:spPr>
          </p:pic>
          <p:pic>
            <p:nvPicPr>
              <p:cNvPr id="99" name="Picture 9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49496" y="5308514"/>
                <a:ext cx="553691" cy="656551"/>
              </a:xfrm>
              <a:prstGeom prst="rect">
                <a:avLst/>
              </a:prstGeom>
            </p:spPr>
          </p:pic>
          <p:pic>
            <p:nvPicPr>
              <p:cNvPr id="100" name="Picture 9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48443" y="3345125"/>
                <a:ext cx="553691" cy="656551"/>
              </a:xfrm>
              <a:prstGeom prst="rect">
                <a:avLst/>
              </a:prstGeom>
            </p:spPr>
          </p:pic>
          <p:pic>
            <p:nvPicPr>
              <p:cNvPr id="101" name="Picture 10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00843" y="3497525"/>
                <a:ext cx="553691" cy="656551"/>
              </a:xfrm>
              <a:prstGeom prst="rect">
                <a:avLst/>
              </a:prstGeom>
            </p:spPr>
          </p:pic>
          <p:pic>
            <p:nvPicPr>
              <p:cNvPr id="102" name="Picture 10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3243" y="3649925"/>
                <a:ext cx="553691" cy="656551"/>
              </a:xfrm>
              <a:prstGeom prst="rect">
                <a:avLst/>
              </a:prstGeom>
            </p:spPr>
          </p:pic>
          <p:pic>
            <p:nvPicPr>
              <p:cNvPr id="103" name="Picture 10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5643" y="3802325"/>
                <a:ext cx="553691" cy="656551"/>
              </a:xfrm>
              <a:prstGeom prst="rect">
                <a:avLst/>
              </a:prstGeom>
            </p:spPr>
          </p:pic>
          <p:pic>
            <p:nvPicPr>
              <p:cNvPr id="104" name="Picture 10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58043" y="3954725"/>
                <a:ext cx="553691" cy="656551"/>
              </a:xfrm>
              <a:prstGeom prst="rect">
                <a:avLst/>
              </a:prstGeom>
            </p:spPr>
          </p:pic>
          <p:pic>
            <p:nvPicPr>
              <p:cNvPr id="105" name="Picture 10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10443" y="4107125"/>
                <a:ext cx="553691" cy="656551"/>
              </a:xfrm>
              <a:prstGeom prst="rect">
                <a:avLst/>
              </a:prstGeom>
            </p:spPr>
          </p:pic>
          <p:pic>
            <p:nvPicPr>
              <p:cNvPr id="106" name="Picture 10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62843" y="4259525"/>
                <a:ext cx="553691" cy="656551"/>
              </a:xfrm>
              <a:prstGeom prst="rect">
                <a:avLst/>
              </a:prstGeom>
            </p:spPr>
          </p:pic>
          <p:pic>
            <p:nvPicPr>
              <p:cNvPr id="107" name="Picture 10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0167" y="3360404"/>
                <a:ext cx="553691" cy="656551"/>
              </a:xfrm>
              <a:prstGeom prst="rect">
                <a:avLst/>
              </a:prstGeom>
            </p:spPr>
          </p:pic>
          <p:pic>
            <p:nvPicPr>
              <p:cNvPr id="108" name="Picture 10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2567" y="3512804"/>
                <a:ext cx="553691" cy="656551"/>
              </a:xfrm>
              <a:prstGeom prst="rect">
                <a:avLst/>
              </a:prstGeom>
            </p:spPr>
          </p:pic>
          <p:pic>
            <p:nvPicPr>
              <p:cNvPr id="109" name="Picture 10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44967" y="3665204"/>
                <a:ext cx="553691" cy="656551"/>
              </a:xfrm>
              <a:prstGeom prst="rect">
                <a:avLst/>
              </a:prstGeom>
            </p:spPr>
          </p:pic>
          <p:pic>
            <p:nvPicPr>
              <p:cNvPr id="110" name="Picture 10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68131" y="5132142"/>
                <a:ext cx="553691" cy="656551"/>
              </a:xfrm>
              <a:prstGeom prst="rect">
                <a:avLst/>
              </a:prstGeom>
            </p:spPr>
          </p:pic>
          <p:pic>
            <p:nvPicPr>
              <p:cNvPr id="111" name="Picture 11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0531" y="5284542"/>
                <a:ext cx="553691" cy="656551"/>
              </a:xfrm>
              <a:prstGeom prst="rect">
                <a:avLst/>
              </a:prstGeom>
            </p:spPr>
          </p:pic>
          <p:pic>
            <p:nvPicPr>
              <p:cNvPr id="112" name="Picture 11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72931" y="5436942"/>
                <a:ext cx="553691" cy="656551"/>
              </a:xfrm>
              <a:prstGeom prst="rect">
                <a:avLst/>
              </a:prstGeom>
            </p:spPr>
          </p:pic>
          <p:pic>
            <p:nvPicPr>
              <p:cNvPr id="113" name="Picture 11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25331" y="5589342"/>
                <a:ext cx="553691" cy="656551"/>
              </a:xfrm>
              <a:prstGeom prst="rect">
                <a:avLst/>
              </a:prstGeom>
            </p:spPr>
          </p:pic>
          <p:pic>
            <p:nvPicPr>
              <p:cNvPr id="114" name="Picture 11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77731" y="5741742"/>
                <a:ext cx="553691" cy="656551"/>
              </a:xfrm>
              <a:prstGeom prst="rect">
                <a:avLst/>
              </a:prstGeom>
            </p:spPr>
          </p:pic>
          <p:pic>
            <p:nvPicPr>
              <p:cNvPr id="115" name="Picture 11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30131" y="5894142"/>
                <a:ext cx="553691" cy="656551"/>
              </a:xfrm>
              <a:prstGeom prst="rect">
                <a:avLst/>
              </a:prstGeom>
            </p:spPr>
          </p:pic>
          <p:pic>
            <p:nvPicPr>
              <p:cNvPr id="116" name="Picture 11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2531" y="6046542"/>
                <a:ext cx="553691" cy="656551"/>
              </a:xfrm>
              <a:prstGeom prst="rect">
                <a:avLst/>
              </a:prstGeom>
            </p:spPr>
          </p:pic>
          <p:pic>
            <p:nvPicPr>
              <p:cNvPr id="117" name="Picture 11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54654" y="5857874"/>
                <a:ext cx="553691" cy="656551"/>
              </a:xfrm>
              <a:prstGeom prst="rect">
                <a:avLst/>
              </a:prstGeom>
            </p:spPr>
          </p:pic>
          <p:pic>
            <p:nvPicPr>
              <p:cNvPr id="118" name="Picture 11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07054" y="6010274"/>
                <a:ext cx="553691" cy="656551"/>
              </a:xfrm>
              <a:prstGeom prst="rect">
                <a:avLst/>
              </a:prstGeom>
            </p:spPr>
          </p:pic>
          <p:pic>
            <p:nvPicPr>
              <p:cNvPr id="120" name="Picture 11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7300" y="4087394"/>
                <a:ext cx="553691" cy="656551"/>
              </a:xfrm>
              <a:prstGeom prst="rect">
                <a:avLst/>
              </a:prstGeom>
            </p:spPr>
          </p:pic>
          <p:pic>
            <p:nvPicPr>
              <p:cNvPr id="121" name="Picture 12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09700" y="4239794"/>
                <a:ext cx="553691" cy="656551"/>
              </a:xfrm>
              <a:prstGeom prst="rect">
                <a:avLst/>
              </a:prstGeom>
            </p:spPr>
          </p:pic>
        </p:grpSp>
      </p:grpSp>
    </p:spTree>
    <p:extLst>
      <p:ext uri="{BB962C8B-B14F-4D97-AF65-F5344CB8AC3E}">
        <p14:creationId xmlns:p14="http://schemas.microsoft.com/office/powerpoint/2010/main" val="48829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2B216B-CBCB-442A-9FCD-3FDE57594B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127"/>
            <a:ext cx="9144000" cy="6393873"/>
          </a:xfrm>
          <a:prstGeom prst="rect">
            <a:avLst/>
          </a:prstGeom>
        </p:spPr>
      </p:pic>
    </p:spTree>
    <p:extLst>
      <p:ext uri="{BB962C8B-B14F-4D97-AF65-F5344CB8AC3E}">
        <p14:creationId xmlns:p14="http://schemas.microsoft.com/office/powerpoint/2010/main" val="1334582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734271" y="116407"/>
            <a:ext cx="6184900" cy="707886"/>
          </a:xfrm>
          <a:prstGeom prst="rect">
            <a:avLst/>
          </a:prstGeom>
          <a:noFill/>
        </p:spPr>
        <p:txBody>
          <a:bodyPr wrap="square" rtlCol="0">
            <a:spAutoFit/>
          </a:bodyPr>
          <a:lstStyle/>
          <a:p>
            <a:r>
              <a:rPr lang="en-US" sz="4000" dirty="0">
                <a:solidFill>
                  <a:schemeClr val="bg1"/>
                </a:solidFill>
              </a:rPr>
              <a:t>Sports Turfgrass Fertilizers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7" y="-14470"/>
            <a:ext cx="1135634" cy="1135634"/>
          </a:xfrm>
          <a:prstGeom prst="rect">
            <a:avLst/>
          </a:prstGeom>
        </p:spPr>
      </p:pic>
      <p:sp>
        <p:nvSpPr>
          <p:cNvPr id="15" name="Content Placeholder 2"/>
          <p:cNvSpPr txBox="1">
            <a:spLocks/>
          </p:cNvSpPr>
          <p:nvPr/>
        </p:nvSpPr>
        <p:spPr>
          <a:xfrm>
            <a:off x="0" y="1121164"/>
            <a:ext cx="4495799" cy="2865582"/>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Sports fields</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Acreage estimates from aerial analysis of PA </a:t>
            </a:r>
            <a:r>
              <a:rPr lang="en-US" sz="2300" dirty="0" err="1">
                <a:latin typeface="+mj-lt"/>
                <a:cs typeface="Arial" pitchFamily="34" charset="0"/>
              </a:rPr>
              <a:t>landuse</a:t>
            </a:r>
            <a:r>
              <a:rPr lang="en-US" sz="2300" dirty="0">
                <a:latin typeface="+mj-lt"/>
                <a:cs typeface="Arial" pitchFamily="34" charset="0"/>
              </a:rPr>
              <a:t> data</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Application rates based on lawn service company estimates</a:t>
            </a:r>
          </a:p>
          <a:p>
            <a:pPr marL="342900"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Golf Courses </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Acreage estimated through PA </a:t>
            </a:r>
            <a:r>
              <a:rPr lang="en-US" sz="2300" dirty="0" err="1">
                <a:latin typeface="+mj-lt"/>
                <a:cs typeface="Arial" pitchFamily="34" charset="0"/>
              </a:rPr>
              <a:t>landuse</a:t>
            </a:r>
            <a:r>
              <a:rPr lang="en-US" sz="2300" dirty="0">
                <a:latin typeface="+mj-lt"/>
                <a:cs typeface="Arial" pitchFamily="34" charset="0"/>
              </a:rPr>
              <a:t> data</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Annual application rate = 4.5 </a:t>
            </a:r>
            <a:r>
              <a:rPr lang="en-US" sz="2300" dirty="0" err="1">
                <a:latin typeface="+mj-lt"/>
                <a:cs typeface="Arial" pitchFamily="34" charset="0"/>
              </a:rPr>
              <a:t>lb</a:t>
            </a:r>
            <a:r>
              <a:rPr lang="en-US" sz="2300" dirty="0">
                <a:latin typeface="+mj-lt"/>
                <a:cs typeface="Arial" pitchFamily="34" charset="0"/>
              </a:rPr>
              <a:t>-N/1,000 </a:t>
            </a:r>
            <a:r>
              <a:rPr lang="en-US" sz="2300" dirty="0" err="1">
                <a:latin typeface="+mj-lt"/>
                <a:cs typeface="Arial" pitchFamily="34" charset="0"/>
              </a:rPr>
              <a:t>sq</a:t>
            </a:r>
            <a:r>
              <a:rPr lang="en-US" sz="2300" dirty="0">
                <a:latin typeface="+mj-lt"/>
                <a:cs typeface="Arial" pitchFamily="34" charset="0"/>
              </a:rPr>
              <a:t> </a:t>
            </a:r>
            <a:r>
              <a:rPr lang="en-US" sz="2300" dirty="0" err="1">
                <a:latin typeface="+mj-lt"/>
                <a:cs typeface="Arial" pitchFamily="34" charset="0"/>
              </a:rPr>
              <a:t>ft</a:t>
            </a: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702" y="3873501"/>
            <a:ext cx="3552269" cy="2656322"/>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9703" y="1121164"/>
            <a:ext cx="3552268" cy="2663251"/>
          </a:xfrm>
          <a:prstGeom prst="rect">
            <a:avLst/>
          </a:prstGeom>
        </p:spPr>
      </p:pic>
    </p:spTree>
    <p:extLst>
      <p:ext uri="{BB962C8B-B14F-4D97-AF65-F5344CB8AC3E}">
        <p14:creationId xmlns:p14="http://schemas.microsoft.com/office/powerpoint/2010/main" val="4313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39515" y="214254"/>
            <a:ext cx="68410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Estimates of Nitrogen Inputs </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a:extLst>
              <a:ext uri="{FF2B5EF4-FFF2-40B4-BE49-F238E27FC236}">
                <a16:creationId xmlns:a16="http://schemas.microsoft.com/office/drawing/2014/main" id="{9C24A0C8-F2DC-4B6D-9D20-724B2D854E64}"/>
              </a:ext>
            </a:extLst>
          </p:cNvPr>
          <p:cNvPicPr>
            <a:picLocks noChangeAspect="1"/>
          </p:cNvPicPr>
          <p:nvPr/>
        </p:nvPicPr>
        <p:blipFill>
          <a:blip r:embed="rId4"/>
          <a:stretch>
            <a:fillRect/>
          </a:stretch>
        </p:blipFill>
        <p:spPr>
          <a:xfrm>
            <a:off x="264522" y="597079"/>
            <a:ext cx="8785209" cy="7309621"/>
          </a:xfrm>
          <a:prstGeom prst="rect">
            <a:avLst/>
          </a:prstGeom>
        </p:spPr>
      </p:pic>
      <p:sp>
        <p:nvSpPr>
          <p:cNvPr id="11" name="TextBox 10">
            <a:extLst>
              <a:ext uri="{FF2B5EF4-FFF2-40B4-BE49-F238E27FC236}">
                <a16:creationId xmlns:a16="http://schemas.microsoft.com/office/drawing/2014/main" id="{A21466C9-556D-4367-BF67-D158FAD60297}"/>
              </a:ext>
            </a:extLst>
          </p:cNvPr>
          <p:cNvSpPr txBox="1"/>
          <p:nvPr/>
        </p:nvSpPr>
        <p:spPr>
          <a:xfrm>
            <a:off x="7173798" y="6058050"/>
            <a:ext cx="1885361" cy="369332"/>
          </a:xfrm>
          <a:prstGeom prst="rect">
            <a:avLst/>
          </a:prstGeom>
          <a:noFill/>
          <a:ln>
            <a:solidFill>
              <a:schemeClr val="tx1"/>
            </a:solidFill>
          </a:ln>
        </p:spPr>
        <p:txBody>
          <a:bodyPr wrap="square" rtlCol="0">
            <a:spAutoFit/>
          </a:bodyPr>
          <a:lstStyle/>
          <a:p>
            <a:r>
              <a:rPr lang="en-US" b="1" dirty="0"/>
              <a:t>7,520,879 </a:t>
            </a:r>
            <a:r>
              <a:rPr lang="en-US" b="1" dirty="0" err="1"/>
              <a:t>lb</a:t>
            </a:r>
            <a:r>
              <a:rPr lang="en-US" b="1" dirty="0"/>
              <a:t>-N/</a:t>
            </a:r>
            <a:r>
              <a:rPr lang="en-US" b="1" dirty="0" err="1"/>
              <a:t>yr</a:t>
            </a:r>
            <a:endParaRPr lang="en-US" b="1" dirty="0"/>
          </a:p>
        </p:txBody>
      </p:sp>
    </p:spTree>
    <p:extLst>
      <p:ext uri="{BB962C8B-B14F-4D97-AF65-F5344CB8AC3E}">
        <p14:creationId xmlns:p14="http://schemas.microsoft.com/office/powerpoint/2010/main" val="4158111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636" t="13333" r="2779" b="34444"/>
          <a:stretch/>
        </p:blipFill>
        <p:spPr>
          <a:xfrm>
            <a:off x="1620521" y="957597"/>
            <a:ext cx="6215380" cy="2548214"/>
          </a:xfrm>
          <a:prstGeom prst="rect">
            <a:avLst/>
          </a:prstGeom>
        </p:spPr>
      </p:pic>
      <p:sp>
        <p:nvSpPr>
          <p:cNvPr id="14" name="TextBox 13"/>
          <p:cNvSpPr txBox="1"/>
          <p:nvPr/>
        </p:nvSpPr>
        <p:spPr>
          <a:xfrm>
            <a:off x="1695437" y="155358"/>
            <a:ext cx="7041116" cy="630942"/>
          </a:xfrm>
          <a:prstGeom prst="rect">
            <a:avLst/>
          </a:prstGeom>
          <a:noFill/>
        </p:spPr>
        <p:txBody>
          <a:bodyPr wrap="square" rtlCol="0">
            <a:spAutoFit/>
          </a:bodyPr>
          <a:lstStyle/>
          <a:p>
            <a:r>
              <a:rPr lang="en-US" sz="3500" dirty="0">
                <a:solidFill>
                  <a:schemeClr val="bg1"/>
                </a:solidFill>
              </a:rPr>
              <a:t>Biochemical Attenuation Factors</a:t>
            </a:r>
          </a:p>
        </p:txBody>
      </p:sp>
      <p:graphicFrame>
        <p:nvGraphicFramePr>
          <p:cNvPr id="7" name="Table 6"/>
          <p:cNvGraphicFramePr>
            <a:graphicFrameLocks noGrp="1"/>
          </p:cNvGraphicFramePr>
          <p:nvPr>
            <p:extLst/>
          </p:nvPr>
        </p:nvGraphicFramePr>
        <p:xfrm>
          <a:off x="4292836" y="3505810"/>
          <a:ext cx="4851164" cy="3136583"/>
        </p:xfrm>
        <a:graphic>
          <a:graphicData uri="http://schemas.openxmlformats.org/drawingml/2006/table">
            <a:tbl>
              <a:tblPr>
                <a:tableStyleId>{616DA210-FB5B-4158-B5E0-FEB733F419BA}</a:tableStyleId>
              </a:tblPr>
              <a:tblGrid>
                <a:gridCol w="2451523">
                  <a:extLst>
                    <a:ext uri="{9D8B030D-6E8A-4147-A177-3AD203B41FA5}">
                      <a16:colId xmlns:a16="http://schemas.microsoft.com/office/drawing/2014/main" val="20000"/>
                    </a:ext>
                  </a:extLst>
                </a:gridCol>
                <a:gridCol w="1404828">
                  <a:extLst>
                    <a:ext uri="{9D8B030D-6E8A-4147-A177-3AD203B41FA5}">
                      <a16:colId xmlns:a16="http://schemas.microsoft.com/office/drawing/2014/main" val="20001"/>
                    </a:ext>
                  </a:extLst>
                </a:gridCol>
                <a:gridCol w="994813">
                  <a:extLst>
                    <a:ext uri="{9D8B030D-6E8A-4147-A177-3AD203B41FA5}">
                      <a16:colId xmlns:a16="http://schemas.microsoft.com/office/drawing/2014/main" val="20002"/>
                    </a:ext>
                  </a:extLst>
                </a:gridCol>
              </a:tblGrid>
              <a:tr h="531604">
                <a:tc>
                  <a:txBody>
                    <a:bodyPr/>
                    <a:lstStyle/>
                    <a:p>
                      <a:pPr algn="ctr" fontAlgn="ctr"/>
                      <a:r>
                        <a:rPr lang="en-US" sz="1800" b="1" u="none" strike="noStrike" dirty="0">
                          <a:solidFill>
                            <a:schemeClr val="bg1"/>
                          </a:solidFill>
                          <a:latin typeface="+mj-lt"/>
                        </a:rPr>
                        <a:t>Loading Category</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u="none" strike="noStrike" dirty="0">
                          <a:solidFill>
                            <a:schemeClr val="bg1"/>
                          </a:solidFill>
                          <a:latin typeface="+mj-lt"/>
                        </a:rPr>
                        <a:t>N Attenuation Factor</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i="0" u="none" strike="noStrike" dirty="0">
                          <a:solidFill>
                            <a:srgbClr val="C00000"/>
                          </a:solidFill>
                          <a:latin typeface="+mj-lt"/>
                        </a:rPr>
                        <a:t>N </a:t>
                      </a:r>
                    </a:p>
                    <a:p>
                      <a:pPr algn="ctr" fontAlgn="ctr"/>
                      <a:r>
                        <a:rPr lang="en-US" sz="1800" b="1" i="0" u="none" strike="noStrike" dirty="0">
                          <a:solidFill>
                            <a:srgbClr val="C00000"/>
                          </a:solidFill>
                          <a:latin typeface="+mj-lt"/>
                        </a:rPr>
                        <a:t>Leaching</a:t>
                      </a:r>
                    </a:p>
                  </a:txBody>
                  <a:tcPr marL="8932" marR="8932" marT="8932" marB="0" anchor="ctr">
                    <a:solidFill>
                      <a:schemeClr val="tx2">
                        <a:lumMod val="60000"/>
                        <a:lumOff val="40000"/>
                      </a:schemeClr>
                    </a:solidFill>
                  </a:tcPr>
                </a:tc>
                <a:extLst>
                  <a:ext uri="{0D108BD9-81ED-4DB2-BD59-A6C34878D82A}">
                    <a16:rowId xmlns:a16="http://schemas.microsoft.com/office/drawing/2014/main" val="10000"/>
                  </a:ext>
                </a:extLst>
              </a:tr>
              <a:tr h="266898">
                <a:tc>
                  <a:txBody>
                    <a:bodyPr/>
                    <a:lstStyle/>
                    <a:p>
                      <a:pPr algn="ctr" fontAlgn="ctr"/>
                      <a:r>
                        <a:rPr lang="en-US" sz="1600" b="1" i="0" u="none" strike="noStrike" dirty="0">
                          <a:solidFill>
                            <a:srgbClr val="000000"/>
                          </a:solidFill>
                          <a:latin typeface="+mj-lt"/>
                        </a:rPr>
                        <a:t>Atmospheric</a:t>
                      </a:r>
                      <a:r>
                        <a:rPr lang="en-US" sz="1600" b="1" i="0" u="none" strike="noStrike" baseline="0" dirty="0">
                          <a:solidFill>
                            <a:srgbClr val="000000"/>
                          </a:solidFill>
                          <a:latin typeface="+mj-lt"/>
                        </a:rPr>
                        <a:t> Deposition</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chemeClr val="bg1"/>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chemeClr val="bg1"/>
                    </a:solidFill>
                  </a:tcPr>
                </a:tc>
                <a:extLst>
                  <a:ext uri="{0D108BD9-81ED-4DB2-BD59-A6C34878D82A}">
                    <a16:rowId xmlns:a16="http://schemas.microsoft.com/office/drawing/2014/main" val="10001"/>
                  </a:ext>
                </a:extLst>
              </a:tr>
              <a:tr h="241000">
                <a:tc>
                  <a:txBody>
                    <a:bodyPr/>
                    <a:lstStyle/>
                    <a:p>
                      <a:pPr algn="ctr" fontAlgn="ctr"/>
                      <a:r>
                        <a:rPr lang="en-US" sz="1600" b="1" i="0" u="none" strike="noStrike" dirty="0">
                          <a:solidFill>
                            <a:srgbClr val="000000"/>
                          </a:solidFill>
                          <a:latin typeface="+mj-lt"/>
                        </a:rPr>
                        <a:t>Septic</a:t>
                      </a:r>
                      <a:r>
                        <a:rPr lang="en-US" sz="1600" b="1" i="0" u="none" strike="noStrike" baseline="0" dirty="0">
                          <a:solidFill>
                            <a:srgbClr val="000000"/>
                          </a:solidFill>
                          <a:latin typeface="+mj-lt"/>
                        </a:rPr>
                        <a:t> Systems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000000"/>
                          </a:solidFill>
                          <a:latin typeface="+mj-lt"/>
                        </a:rPr>
                        <a:t>50%</a:t>
                      </a: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C00000"/>
                          </a:solidFill>
                          <a:latin typeface="+mj-lt"/>
                        </a:rPr>
                        <a:t>50%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2"/>
                  </a:ext>
                </a:extLst>
              </a:tr>
              <a:tr h="241000">
                <a:tc>
                  <a:txBody>
                    <a:bodyPr/>
                    <a:lstStyle/>
                    <a:p>
                      <a:pPr algn="ctr" fontAlgn="ctr"/>
                      <a:r>
                        <a:rPr lang="en-US" sz="1600" b="1" i="0" u="none" strike="noStrike" dirty="0">
                          <a:solidFill>
                            <a:srgbClr val="000000"/>
                          </a:solidFill>
                          <a:latin typeface="+mj-lt"/>
                        </a:rPr>
                        <a:t>WWTF-RIB</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25%</a:t>
                      </a:r>
                    </a:p>
                  </a:txBody>
                  <a:tcPr marL="8932" marR="8932" marT="8932" marB="0" anchor="ctr">
                    <a:solidFill>
                      <a:schemeClr val="bg1"/>
                    </a:solidFill>
                  </a:tcPr>
                </a:tc>
                <a:tc>
                  <a:txBody>
                    <a:bodyPr/>
                    <a:lstStyle/>
                    <a:p>
                      <a:pPr algn="ctr" fontAlgn="ctr"/>
                      <a:r>
                        <a:rPr lang="en-US" sz="1600" b="1" i="0" u="none" strike="noStrike" dirty="0">
                          <a:solidFill>
                            <a:srgbClr val="C00000"/>
                          </a:solidFill>
                          <a:latin typeface="+mj-lt"/>
                        </a:rPr>
                        <a:t>75%</a:t>
                      </a:r>
                    </a:p>
                  </a:txBody>
                  <a:tcPr marL="8932" marR="8932" marT="8932" marB="0" anchor="ctr">
                    <a:solidFill>
                      <a:schemeClr val="bg1"/>
                    </a:solidFill>
                  </a:tcPr>
                </a:tc>
                <a:extLst>
                  <a:ext uri="{0D108BD9-81ED-4DB2-BD59-A6C34878D82A}">
                    <a16:rowId xmlns:a16="http://schemas.microsoft.com/office/drawing/2014/main" val="10003"/>
                  </a:ext>
                </a:extLst>
              </a:tr>
              <a:tr h="241000">
                <a:tc>
                  <a:txBody>
                    <a:bodyPr/>
                    <a:lstStyle/>
                    <a:p>
                      <a:pPr algn="ctr" fontAlgn="ctr"/>
                      <a:r>
                        <a:rPr lang="en-US" sz="1600" b="1" i="0" u="none" strike="noStrike" dirty="0">
                          <a:solidFill>
                            <a:srgbClr val="000000"/>
                          </a:solidFill>
                          <a:latin typeface="+mj-lt"/>
                        </a:rPr>
                        <a:t>WWTF-</a:t>
                      </a:r>
                      <a:r>
                        <a:rPr lang="en-US" sz="1600" b="1" i="0" u="none" strike="noStrike" dirty="0" err="1">
                          <a:solidFill>
                            <a:srgbClr val="000000"/>
                          </a:solidFill>
                          <a:latin typeface="+mj-lt"/>
                        </a:rPr>
                        <a:t>Sprayfield</a:t>
                      </a:r>
                      <a:endParaRPr lang="en-US" sz="1600" b="1" i="0" u="none" strike="noStrike" dirty="0">
                        <a:solidFill>
                          <a:srgbClr val="000000"/>
                        </a:solidFill>
                        <a:latin typeface="+mj-lt"/>
                      </a:endParaRP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60%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40%</a:t>
                      </a:r>
                    </a:p>
                  </a:txBody>
                  <a:tcPr marL="8932" marR="8932" marT="8932" marB="0" anchor="ctr">
                    <a:solidFill>
                      <a:srgbClr val="D0DBF0"/>
                    </a:solidFill>
                  </a:tcPr>
                </a:tc>
                <a:extLst>
                  <a:ext uri="{0D108BD9-81ED-4DB2-BD59-A6C34878D82A}">
                    <a16:rowId xmlns:a16="http://schemas.microsoft.com/office/drawing/2014/main" val="1579662096"/>
                  </a:ext>
                </a:extLst>
              </a:tr>
              <a:tr h="241000">
                <a:tc>
                  <a:txBody>
                    <a:bodyPr/>
                    <a:lstStyle/>
                    <a:p>
                      <a:pPr algn="ctr" fontAlgn="ctr"/>
                      <a:r>
                        <a:rPr lang="en-US" sz="1600" b="1" i="0" u="none" strike="noStrike" dirty="0">
                          <a:solidFill>
                            <a:srgbClr val="000000"/>
                          </a:solidFill>
                          <a:latin typeface="+mj-lt"/>
                        </a:rPr>
                        <a:t>WWTF-Reuse</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75%</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25%</a:t>
                      </a:r>
                    </a:p>
                  </a:txBody>
                  <a:tcPr marL="8932" marR="8932" marT="8932" marB="0" anchor="ctr">
                    <a:solidFill>
                      <a:srgbClr val="D0DBF0"/>
                    </a:solidFill>
                  </a:tcPr>
                </a:tc>
                <a:extLst>
                  <a:ext uri="{0D108BD9-81ED-4DB2-BD59-A6C34878D82A}">
                    <a16:rowId xmlns:a16="http://schemas.microsoft.com/office/drawing/2014/main" val="1920436945"/>
                  </a:ext>
                </a:extLst>
              </a:tr>
              <a:tr h="241000">
                <a:tc>
                  <a:txBody>
                    <a:bodyPr/>
                    <a:lstStyle/>
                    <a:p>
                      <a:pPr algn="ctr" fontAlgn="ctr"/>
                      <a:r>
                        <a:rPr lang="en-US" sz="1600" b="1" i="0" u="none" strike="noStrike" dirty="0">
                          <a:solidFill>
                            <a:srgbClr val="000000"/>
                          </a:solidFill>
                          <a:latin typeface="+mj-lt"/>
                        </a:rPr>
                        <a:t>Urban Turfgrass Fertilizers</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70%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30%</a:t>
                      </a:r>
                    </a:p>
                  </a:txBody>
                  <a:tcPr marL="8932" marR="8932" marT="8932" marB="0" anchor="ctr">
                    <a:solidFill>
                      <a:srgbClr val="D0DBF0"/>
                    </a:solidFill>
                  </a:tcPr>
                </a:tc>
                <a:extLst>
                  <a:ext uri="{0D108BD9-81ED-4DB2-BD59-A6C34878D82A}">
                    <a16:rowId xmlns:a16="http://schemas.microsoft.com/office/drawing/2014/main" val="10004"/>
                  </a:ext>
                </a:extLst>
              </a:tr>
              <a:tr h="241000">
                <a:tc>
                  <a:txBody>
                    <a:bodyPr/>
                    <a:lstStyle/>
                    <a:p>
                      <a:pPr algn="ctr" fontAlgn="ctr"/>
                      <a:r>
                        <a:rPr lang="en-US" sz="1600" b="1" i="0" u="none" strike="noStrike" dirty="0">
                          <a:solidFill>
                            <a:srgbClr val="000000"/>
                          </a:solidFill>
                          <a:latin typeface="+mj-lt"/>
                        </a:rPr>
                        <a:t>Sports Turfgrass Fertilizers</a:t>
                      </a:r>
                    </a:p>
                  </a:txBody>
                  <a:tcPr marL="8932" marR="8932" marT="8932" marB="0" anchor="ctr">
                    <a:noFill/>
                  </a:tcPr>
                </a:tc>
                <a:tc>
                  <a:txBody>
                    <a:bodyPr/>
                    <a:lstStyle/>
                    <a:p>
                      <a:pPr algn="ctr" fontAlgn="ctr"/>
                      <a:r>
                        <a:rPr lang="en-US" sz="1600" b="1" i="0" u="none" strike="noStrike" dirty="0">
                          <a:solidFill>
                            <a:srgbClr val="000000"/>
                          </a:solidFill>
                          <a:latin typeface="+mj-lt"/>
                        </a:rPr>
                        <a:t>70%</a:t>
                      </a:r>
                    </a:p>
                  </a:txBody>
                  <a:tcPr marL="8932" marR="8932" marT="8932" marB="0" anchor="ctr">
                    <a:noFill/>
                  </a:tcPr>
                </a:tc>
                <a:tc>
                  <a:txBody>
                    <a:bodyPr/>
                    <a:lstStyle/>
                    <a:p>
                      <a:pPr algn="ctr" fontAlgn="ctr"/>
                      <a:r>
                        <a:rPr lang="en-US" sz="1600" b="1" i="0" u="none" strike="noStrike" dirty="0">
                          <a:solidFill>
                            <a:srgbClr val="C00000"/>
                          </a:solidFill>
                          <a:latin typeface="+mj-lt"/>
                        </a:rPr>
                        <a:t>3</a:t>
                      </a:r>
                      <a:r>
                        <a:rPr lang="en-US" sz="1600" b="1" i="0" u="none" strike="noStrike">
                          <a:solidFill>
                            <a:srgbClr val="C00000"/>
                          </a:solidFill>
                          <a:latin typeface="+mj-lt"/>
                        </a:rPr>
                        <a:t>0</a:t>
                      </a:r>
                      <a:r>
                        <a:rPr lang="en-US" sz="1600" b="1" i="0" u="none" strike="noStrike" dirty="0">
                          <a:solidFill>
                            <a:srgbClr val="C00000"/>
                          </a:solidFill>
                          <a:latin typeface="+mj-lt"/>
                        </a:rPr>
                        <a:t>%</a:t>
                      </a:r>
                    </a:p>
                  </a:txBody>
                  <a:tcPr marL="8932" marR="8932" marT="8932" marB="0" anchor="ctr">
                    <a:noFill/>
                  </a:tcPr>
                </a:tc>
                <a:extLst>
                  <a:ext uri="{0D108BD9-81ED-4DB2-BD59-A6C34878D82A}">
                    <a16:rowId xmlns:a16="http://schemas.microsoft.com/office/drawing/2014/main" val="10005"/>
                  </a:ext>
                </a:extLst>
              </a:tr>
              <a:tr h="289937">
                <a:tc>
                  <a:txBody>
                    <a:bodyPr/>
                    <a:lstStyle/>
                    <a:p>
                      <a:pPr algn="ctr" fontAlgn="ctr"/>
                      <a:r>
                        <a:rPr lang="en-US" sz="1600" b="1" i="0" u="none" strike="noStrike" baseline="0" dirty="0">
                          <a:solidFill>
                            <a:srgbClr val="000000"/>
                          </a:solidFill>
                          <a:latin typeface="+mj-lt"/>
                        </a:rPr>
                        <a:t>Farm Fertilizers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000000"/>
                          </a:solidFill>
                          <a:latin typeface="+mj-lt"/>
                        </a:rPr>
                        <a:t>80%</a:t>
                      </a: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C00000"/>
                          </a:solidFill>
                          <a:latin typeface="+mj-lt"/>
                        </a:rPr>
                        <a:t>20%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6"/>
                  </a:ext>
                </a:extLst>
              </a:tr>
              <a:tr h="249558">
                <a:tc>
                  <a:txBody>
                    <a:bodyPr/>
                    <a:lstStyle/>
                    <a:p>
                      <a:pPr algn="ctr" fontAlgn="ctr"/>
                      <a:r>
                        <a:rPr lang="en-US" sz="1600" b="1" i="0" u="none" strike="noStrike" dirty="0">
                          <a:solidFill>
                            <a:srgbClr val="000000"/>
                          </a:solidFill>
                          <a:latin typeface="+mj-lt"/>
                        </a:rPr>
                        <a:t>Livestock- Dairy</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85%</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15%</a:t>
                      </a:r>
                    </a:p>
                  </a:txBody>
                  <a:tcPr marL="8932" marR="8932" marT="8932" marB="0" anchor="ctr">
                    <a:solidFill>
                      <a:srgbClr val="D0DBF0"/>
                    </a:solidFill>
                  </a:tcPr>
                </a:tc>
                <a:extLst>
                  <a:ext uri="{0D108BD9-81ED-4DB2-BD59-A6C34878D82A}">
                    <a16:rowId xmlns:a16="http://schemas.microsoft.com/office/drawing/2014/main" val="10008"/>
                  </a:ext>
                </a:extLst>
              </a:tr>
              <a:tr h="249558">
                <a:tc>
                  <a:txBody>
                    <a:bodyPr/>
                    <a:lstStyle/>
                    <a:p>
                      <a:pPr algn="ctr" fontAlgn="ctr"/>
                      <a:r>
                        <a:rPr lang="en-US" sz="1600" b="1" i="0" u="none" strike="noStrike" dirty="0">
                          <a:solidFill>
                            <a:srgbClr val="000000"/>
                          </a:solidFill>
                          <a:latin typeface="+mj-lt"/>
                        </a:rPr>
                        <a:t>Livestock- Other</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rgbClr val="D0DBF0"/>
                    </a:solidFill>
                  </a:tcPr>
                </a:tc>
                <a:extLst>
                  <a:ext uri="{0D108BD9-81ED-4DB2-BD59-A6C34878D82A}">
                    <a16:rowId xmlns:a16="http://schemas.microsoft.com/office/drawing/2014/main" val="2111360159"/>
                  </a:ext>
                </a:extLst>
              </a:tr>
            </a:tbl>
          </a:graphicData>
        </a:graphic>
      </p:graphicFrame>
      <p:sp>
        <p:nvSpPr>
          <p:cNvPr id="10" name="Content Placeholder 2"/>
          <p:cNvSpPr txBox="1">
            <a:spLocks/>
          </p:cNvSpPr>
          <p:nvPr/>
        </p:nvSpPr>
        <p:spPr>
          <a:xfrm>
            <a:off x="0" y="3848405"/>
            <a:ext cx="3962400" cy="2667000"/>
          </a:xfrm>
          <a:prstGeom prst="rect">
            <a:avLst/>
          </a:prstGeom>
        </p:spPr>
        <p:txBody>
          <a:bodyPr numCol="1">
            <a:noAutofit/>
          </a:bodyPr>
          <a:lstStyle/>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r>
              <a:rPr lang="en-US" sz="2200" dirty="0">
                <a:latin typeface="+mj-lt"/>
                <a:cs typeface="Arial" pitchFamily="34" charset="0"/>
              </a:rPr>
              <a:t>Represent the percentage of N removed and therefore not available for leaching to groundwater</a:t>
            </a:r>
          </a:p>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r>
              <a:rPr lang="en-US" sz="2200" dirty="0">
                <a:latin typeface="+mj-lt"/>
                <a:cs typeface="Arial" pitchFamily="34" charset="0"/>
              </a:rPr>
              <a:t>Based on factors used in similar past studies and found in relevant literature</a:t>
            </a:r>
          </a:p>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endParaRPr lang="en-US" sz="2200" dirty="0">
              <a:latin typeface="+mj-lt"/>
              <a:cs typeface="Arial" pitchFamily="34" charset="0"/>
            </a:endParaRPr>
          </a:p>
          <a:p>
            <a:pPr marL="800100" lvl="1" indent="-342900" eaLnBrk="0" fontAlgn="base" hangingPunct="0">
              <a:spcBef>
                <a:spcPct val="20000"/>
              </a:spcBef>
              <a:spcAft>
                <a:spcPct val="0"/>
              </a:spcAft>
              <a:buSzPct val="60000"/>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7" y="-21854"/>
            <a:ext cx="1143018" cy="1143018"/>
          </a:xfrm>
          <a:prstGeom prst="rect">
            <a:avLst/>
          </a:prstGeom>
        </p:spPr>
      </p:pic>
    </p:spTree>
    <p:extLst>
      <p:ext uri="{BB962C8B-B14F-4D97-AF65-F5344CB8AC3E}">
        <p14:creationId xmlns:p14="http://schemas.microsoft.com/office/powerpoint/2010/main" val="3229188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4" name="Picture 3">
            <a:extLst>
              <a:ext uri="{FF2B5EF4-FFF2-40B4-BE49-F238E27FC236}">
                <a16:creationId xmlns:a16="http://schemas.microsoft.com/office/drawing/2014/main" id="{75F1E793-D63F-4E24-9BD9-B1F368FB0F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46" t="2337" r="2733" b="3368"/>
          <a:stretch/>
        </p:blipFill>
        <p:spPr>
          <a:xfrm>
            <a:off x="0" y="1527141"/>
            <a:ext cx="5023499" cy="3880766"/>
          </a:xfrm>
          <a:prstGeom prst="rect">
            <a:avLst/>
          </a:prstGeom>
        </p:spPr>
      </p:pic>
      <p:sp>
        <p:nvSpPr>
          <p:cNvPr id="7" name="TextBox 6">
            <a:extLst>
              <a:ext uri="{FF2B5EF4-FFF2-40B4-BE49-F238E27FC236}">
                <a16:creationId xmlns:a16="http://schemas.microsoft.com/office/drawing/2014/main" id="{103A3415-2867-46A6-84AA-81C0DED1D2AB}"/>
              </a:ext>
            </a:extLst>
          </p:cNvPr>
          <p:cNvSpPr txBox="1"/>
          <p:nvPr/>
        </p:nvSpPr>
        <p:spPr>
          <a:xfrm>
            <a:off x="1841602" y="3517"/>
            <a:ext cx="6363794" cy="1077218"/>
          </a:xfrm>
          <a:prstGeom prst="rect">
            <a:avLst/>
          </a:prstGeom>
          <a:noFill/>
        </p:spPr>
        <p:txBody>
          <a:bodyPr wrap="none" rtlCol="0">
            <a:spAutoFit/>
          </a:bodyPr>
          <a:lstStyle/>
          <a:p>
            <a:pPr algn="ctr"/>
            <a:r>
              <a:rPr lang="en-US" sz="3200" dirty="0">
                <a:solidFill>
                  <a:schemeClr val="bg1"/>
                </a:solidFill>
              </a:rPr>
              <a:t>Hydrogeological Attenuation Factors</a:t>
            </a:r>
          </a:p>
          <a:p>
            <a:pPr algn="ctr"/>
            <a:r>
              <a:rPr lang="en-US" sz="3200" dirty="0">
                <a:solidFill>
                  <a:schemeClr val="bg1"/>
                </a:solidFill>
              </a:rPr>
              <a:t>Based on Recharge to UFA</a:t>
            </a:r>
          </a:p>
        </p:txBody>
      </p:sp>
      <p:sp>
        <p:nvSpPr>
          <p:cNvPr id="9" name="Content Placeholder 2">
            <a:extLst>
              <a:ext uri="{FF2B5EF4-FFF2-40B4-BE49-F238E27FC236}">
                <a16:creationId xmlns:a16="http://schemas.microsoft.com/office/drawing/2014/main" id="{4BABC7E9-D6A2-4E54-8443-DEE10260A00B}"/>
              </a:ext>
            </a:extLst>
          </p:cNvPr>
          <p:cNvSpPr txBox="1">
            <a:spLocks/>
          </p:cNvSpPr>
          <p:nvPr/>
        </p:nvSpPr>
        <p:spPr>
          <a:xfrm>
            <a:off x="5046518" y="1527141"/>
            <a:ext cx="4097482" cy="1960533"/>
          </a:xfrm>
          <a:prstGeom prst="rect">
            <a:avLst/>
          </a:prstGeom>
        </p:spPr>
        <p:txBody>
          <a:bodyPr numCol="1">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400" dirty="0">
                <a:latin typeface="+mj-lt"/>
                <a:cs typeface="Arial" pitchFamily="34" charset="0"/>
              </a:rPr>
              <a:t>Recharge factors are used to estimate the percentage of the non-attenuated nitrogen expected to reach the aquifer in a year</a:t>
            </a:r>
          </a:p>
          <a:p>
            <a:pPr marL="342900" indent="-342900" eaLnBrk="0" fontAlgn="base" hangingPunct="0">
              <a:spcBef>
                <a:spcPct val="20000"/>
              </a:spcBef>
              <a:spcAft>
                <a:spcPct val="0"/>
              </a:spcAft>
              <a:buSzPct val="60000"/>
              <a:buFont typeface="Calibri" pitchFamily="34" charset="0"/>
              <a:buChar char="◊"/>
              <a:defRPr/>
            </a:pPr>
            <a:endParaRPr lang="en-US" sz="24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400" dirty="0">
              <a:latin typeface="+mj-lt"/>
              <a:cs typeface="Arial" pitchFamily="34" charset="0"/>
            </a:endParaRPr>
          </a:p>
        </p:txBody>
      </p:sp>
      <p:grpSp>
        <p:nvGrpSpPr>
          <p:cNvPr id="11" name="Group 10">
            <a:extLst>
              <a:ext uri="{FF2B5EF4-FFF2-40B4-BE49-F238E27FC236}">
                <a16:creationId xmlns:a16="http://schemas.microsoft.com/office/drawing/2014/main" id="{2601FABD-FA77-4115-B36E-2927DF498562}"/>
              </a:ext>
            </a:extLst>
          </p:cNvPr>
          <p:cNvGrpSpPr/>
          <p:nvPr/>
        </p:nvGrpSpPr>
        <p:grpSpPr>
          <a:xfrm>
            <a:off x="5665510" y="3654709"/>
            <a:ext cx="2233800" cy="2482139"/>
            <a:chOff x="5276379" y="3648288"/>
            <a:chExt cx="1607523" cy="1934332"/>
          </a:xfrm>
        </p:grpSpPr>
        <p:sp>
          <p:nvSpPr>
            <p:cNvPr id="12" name="Rectangle: Rounded Corners 11">
              <a:extLst>
                <a:ext uri="{FF2B5EF4-FFF2-40B4-BE49-F238E27FC236}">
                  <a16:creationId xmlns:a16="http://schemas.microsoft.com/office/drawing/2014/main" id="{1748FC0A-379A-491B-80F0-57475F35EEDE}"/>
                </a:ext>
              </a:extLst>
            </p:cNvPr>
            <p:cNvSpPr/>
            <p:nvPr/>
          </p:nvSpPr>
          <p:spPr>
            <a:xfrm>
              <a:off x="5276379" y="3745408"/>
              <a:ext cx="527538" cy="35186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9F8F809F-6C63-44CB-B5C1-DC1C7DB2332F}"/>
                </a:ext>
              </a:extLst>
            </p:cNvPr>
            <p:cNvSpPr txBox="1"/>
            <p:nvPr/>
          </p:nvSpPr>
          <p:spPr>
            <a:xfrm>
              <a:off x="6072461" y="3648288"/>
              <a:ext cx="811441" cy="523220"/>
            </a:xfrm>
            <a:prstGeom prst="rect">
              <a:avLst/>
            </a:prstGeom>
            <a:noFill/>
          </p:spPr>
          <p:txBody>
            <a:bodyPr wrap="none" rtlCol="0">
              <a:spAutoFit/>
            </a:bodyPr>
            <a:lstStyle/>
            <a:p>
              <a:r>
                <a:rPr lang="en-US" sz="2800" b="1" dirty="0"/>
                <a:t>10%</a:t>
              </a:r>
            </a:p>
          </p:txBody>
        </p:sp>
        <p:sp>
          <p:nvSpPr>
            <p:cNvPr id="14" name="Rectangle: Rounded Corners 13">
              <a:extLst>
                <a:ext uri="{FF2B5EF4-FFF2-40B4-BE49-F238E27FC236}">
                  <a16:creationId xmlns:a16="http://schemas.microsoft.com/office/drawing/2014/main" id="{C370E1D9-246E-46FE-ADD6-918928C3F588}"/>
                </a:ext>
              </a:extLst>
            </p:cNvPr>
            <p:cNvSpPr/>
            <p:nvPr/>
          </p:nvSpPr>
          <p:spPr>
            <a:xfrm>
              <a:off x="5276379" y="4445243"/>
              <a:ext cx="527538" cy="351864"/>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41D1F78-AA5B-434C-BEFA-5676641D40C4}"/>
                </a:ext>
              </a:extLst>
            </p:cNvPr>
            <p:cNvSpPr txBox="1"/>
            <p:nvPr/>
          </p:nvSpPr>
          <p:spPr>
            <a:xfrm>
              <a:off x="6072461" y="4359565"/>
              <a:ext cx="811441" cy="523220"/>
            </a:xfrm>
            <a:prstGeom prst="rect">
              <a:avLst/>
            </a:prstGeom>
            <a:noFill/>
          </p:spPr>
          <p:txBody>
            <a:bodyPr wrap="none" rtlCol="0">
              <a:spAutoFit/>
            </a:bodyPr>
            <a:lstStyle/>
            <a:p>
              <a:r>
                <a:rPr lang="en-US" sz="2800" b="1" dirty="0"/>
                <a:t>50%</a:t>
              </a:r>
            </a:p>
          </p:txBody>
        </p:sp>
        <p:sp>
          <p:nvSpPr>
            <p:cNvPr id="16" name="Rectangle: Rounded Corners 15">
              <a:extLst>
                <a:ext uri="{FF2B5EF4-FFF2-40B4-BE49-F238E27FC236}">
                  <a16:creationId xmlns:a16="http://schemas.microsoft.com/office/drawing/2014/main" id="{CD6E97FF-1C2A-4DA7-83B6-9DF81601706F}"/>
                </a:ext>
              </a:extLst>
            </p:cNvPr>
            <p:cNvSpPr/>
            <p:nvPr/>
          </p:nvSpPr>
          <p:spPr>
            <a:xfrm>
              <a:off x="5276379" y="5145078"/>
              <a:ext cx="527538" cy="351864"/>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6E1B2FA-7E25-47E9-B637-F7E7EB195BD5}"/>
                </a:ext>
              </a:extLst>
            </p:cNvPr>
            <p:cNvSpPr txBox="1"/>
            <p:nvPr/>
          </p:nvSpPr>
          <p:spPr>
            <a:xfrm>
              <a:off x="6072461" y="5059400"/>
              <a:ext cx="811441" cy="523220"/>
            </a:xfrm>
            <a:prstGeom prst="rect">
              <a:avLst/>
            </a:prstGeom>
            <a:noFill/>
          </p:spPr>
          <p:txBody>
            <a:bodyPr wrap="none" rtlCol="0">
              <a:spAutoFit/>
            </a:bodyPr>
            <a:lstStyle/>
            <a:p>
              <a:r>
                <a:rPr lang="en-US" sz="2800" b="1" dirty="0"/>
                <a:t>90%</a:t>
              </a:r>
            </a:p>
          </p:txBody>
        </p:sp>
      </p:grpSp>
    </p:spTree>
    <p:extLst>
      <p:ext uri="{BB962C8B-B14F-4D97-AF65-F5344CB8AC3E}">
        <p14:creationId xmlns:p14="http://schemas.microsoft.com/office/powerpoint/2010/main" val="2367550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52455" y="253044"/>
            <a:ext cx="80264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sp>
        <p:nvSpPr>
          <p:cNvPr id="5" name="TextBox 4">
            <a:extLst>
              <a:ext uri="{FF2B5EF4-FFF2-40B4-BE49-F238E27FC236}">
                <a16:creationId xmlns:a16="http://schemas.microsoft.com/office/drawing/2014/main" id="{A2617536-16FB-408A-B7AE-A36B6326730D}"/>
              </a:ext>
            </a:extLst>
          </p:cNvPr>
          <p:cNvSpPr txBox="1"/>
          <p:nvPr/>
        </p:nvSpPr>
        <p:spPr>
          <a:xfrm>
            <a:off x="7258639" y="6205230"/>
            <a:ext cx="1885361" cy="369332"/>
          </a:xfrm>
          <a:prstGeom prst="rect">
            <a:avLst/>
          </a:prstGeom>
          <a:noFill/>
          <a:ln>
            <a:solidFill>
              <a:schemeClr val="tx1"/>
            </a:solidFill>
          </a:ln>
        </p:spPr>
        <p:txBody>
          <a:bodyPr wrap="square" rtlCol="0">
            <a:spAutoFit/>
          </a:bodyPr>
          <a:lstStyle/>
          <a:p>
            <a:r>
              <a:rPr lang="en-US" b="1" dirty="0"/>
              <a:t>572,439 </a:t>
            </a:r>
            <a:r>
              <a:rPr lang="en-US" b="1" dirty="0" err="1"/>
              <a:t>lb</a:t>
            </a:r>
            <a:r>
              <a:rPr lang="en-US" b="1" dirty="0"/>
              <a:t>-N/</a:t>
            </a:r>
            <a:r>
              <a:rPr lang="en-US" b="1" dirty="0" err="1"/>
              <a:t>yr</a:t>
            </a:r>
            <a:endParaRPr lang="en-US" b="1" dirty="0"/>
          </a:p>
        </p:txBody>
      </p:sp>
      <p:pic>
        <p:nvPicPr>
          <p:cNvPr id="6" name="Picture 5">
            <a:extLst>
              <a:ext uri="{FF2B5EF4-FFF2-40B4-BE49-F238E27FC236}">
                <a16:creationId xmlns:a16="http://schemas.microsoft.com/office/drawing/2014/main" id="{D4DE035D-0E0D-4C9B-953D-186A97552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237" y="1236990"/>
            <a:ext cx="7961376" cy="4968240"/>
          </a:xfrm>
          <a:prstGeom prst="rect">
            <a:avLst/>
          </a:prstGeom>
          <a:noFill/>
        </p:spPr>
      </p:pic>
    </p:spTree>
    <p:extLst>
      <p:ext uri="{BB962C8B-B14F-4D97-AF65-F5344CB8AC3E}">
        <p14:creationId xmlns:p14="http://schemas.microsoft.com/office/powerpoint/2010/main" val="1750524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AF99-79BC-4B82-B112-12D5D0ACA61D}"/>
              </a:ext>
            </a:extLst>
          </p:cNvPr>
          <p:cNvSpPr>
            <a:spLocks noGrp="1"/>
          </p:cNvSpPr>
          <p:nvPr>
            <p:ph type="title"/>
          </p:nvPr>
        </p:nvSpPr>
        <p:spPr>
          <a:xfrm>
            <a:off x="647700" y="0"/>
            <a:ext cx="7848600" cy="1143000"/>
          </a:xfrm>
        </p:spPr>
        <p:txBody>
          <a:bodyPr/>
          <a:lstStyle/>
          <a:p>
            <a:r>
              <a:rPr lang="en-US" sz="4800" b="0" dirty="0"/>
              <a:t>Questions</a:t>
            </a:r>
          </a:p>
        </p:txBody>
      </p:sp>
      <p:sp>
        <p:nvSpPr>
          <p:cNvPr id="4" name="Slide Number Placeholder 3">
            <a:extLst>
              <a:ext uri="{FF2B5EF4-FFF2-40B4-BE49-F238E27FC236}">
                <a16:creationId xmlns:a16="http://schemas.microsoft.com/office/drawing/2014/main" id="{91E51815-8B1B-4BFA-B69D-1A85DDD43FC6}"/>
              </a:ext>
            </a:extLst>
          </p:cNvPr>
          <p:cNvSpPr>
            <a:spLocks noGrp="1"/>
          </p:cNvSpPr>
          <p:nvPr>
            <p:ph type="sldNum" sz="quarter" idx="12"/>
          </p:nvPr>
        </p:nvSpPr>
        <p:spPr/>
        <p:txBody>
          <a:bodyPr/>
          <a:lstStyle/>
          <a:p>
            <a:pPr>
              <a:defRPr/>
            </a:pPr>
            <a:fld id="{4ADDD9E8-C990-4AC2-8887-0FE3CEAF0D0C}" type="slidenum">
              <a:rPr lang="en-US" smtClean="0"/>
              <a:pPr>
                <a:defRPr/>
              </a:pPr>
              <a:t>35</a:t>
            </a:fld>
            <a:endParaRPr lang="en-US"/>
          </a:p>
        </p:txBody>
      </p:sp>
      <p:pic>
        <p:nvPicPr>
          <p:cNvPr id="5" name="Picture 4">
            <a:extLst>
              <a:ext uri="{FF2B5EF4-FFF2-40B4-BE49-F238E27FC236}">
                <a16:creationId xmlns:a16="http://schemas.microsoft.com/office/drawing/2014/main" id="{0CE561B0-1C90-460E-8511-374112E6FCB8}"/>
              </a:ext>
            </a:extLst>
          </p:cNvPr>
          <p:cNvPicPr>
            <a:picLocks noChangeAspect="1"/>
          </p:cNvPicPr>
          <p:nvPr/>
        </p:nvPicPr>
        <p:blipFill>
          <a:blip r:embed="rId2"/>
          <a:stretch>
            <a:fillRect/>
          </a:stretch>
        </p:blipFill>
        <p:spPr>
          <a:xfrm>
            <a:off x="181070" y="0"/>
            <a:ext cx="1146147" cy="1146147"/>
          </a:xfrm>
          <a:prstGeom prst="rect">
            <a:avLst/>
          </a:prstGeom>
        </p:spPr>
      </p:pic>
      <p:pic>
        <p:nvPicPr>
          <p:cNvPr id="7" name="Picture 6">
            <a:extLst>
              <a:ext uri="{FF2B5EF4-FFF2-40B4-BE49-F238E27FC236}">
                <a16:creationId xmlns:a16="http://schemas.microsoft.com/office/drawing/2014/main" id="{2F0A9911-0FD3-47AB-A4CE-5E20635B7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540" y="1258950"/>
            <a:ext cx="4208440" cy="2946139"/>
          </a:xfrm>
          <a:prstGeom prst="rect">
            <a:avLst/>
          </a:prstGeom>
        </p:spPr>
      </p:pic>
      <p:pic>
        <p:nvPicPr>
          <p:cNvPr id="9" name="Picture 8">
            <a:extLst>
              <a:ext uri="{FF2B5EF4-FFF2-40B4-BE49-F238E27FC236}">
                <a16:creationId xmlns:a16="http://schemas.microsoft.com/office/drawing/2014/main" id="{A6EEA578-5AD8-41F8-87F4-C7061BFABF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9964" y="1258950"/>
            <a:ext cx="4208440" cy="2926080"/>
          </a:xfrm>
          <a:prstGeom prst="rect">
            <a:avLst/>
          </a:prstGeom>
        </p:spPr>
      </p:pic>
      <p:pic>
        <p:nvPicPr>
          <p:cNvPr id="13" name="Picture 12">
            <a:extLst>
              <a:ext uri="{FF2B5EF4-FFF2-40B4-BE49-F238E27FC236}">
                <a16:creationId xmlns:a16="http://schemas.microsoft.com/office/drawing/2014/main" id="{828308EE-7E53-4A30-9ED2-FA378BAB8353}"/>
              </a:ext>
            </a:extLst>
          </p:cNvPr>
          <p:cNvPicPr>
            <a:picLocks noChangeAspect="1"/>
          </p:cNvPicPr>
          <p:nvPr/>
        </p:nvPicPr>
        <p:blipFill>
          <a:blip r:embed="rId5"/>
          <a:stretch>
            <a:fillRect/>
          </a:stretch>
        </p:blipFill>
        <p:spPr>
          <a:xfrm>
            <a:off x="2150292" y="3645896"/>
            <a:ext cx="4402908" cy="2935272"/>
          </a:xfrm>
          <a:prstGeom prst="rect">
            <a:avLst/>
          </a:prstGeom>
        </p:spPr>
      </p:pic>
    </p:spTree>
    <p:extLst>
      <p:ext uri="{BB962C8B-B14F-4D97-AF65-F5344CB8AC3E}">
        <p14:creationId xmlns:p14="http://schemas.microsoft.com/office/powerpoint/2010/main" val="92385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Delineation </a:t>
            </a:r>
          </a:p>
        </p:txBody>
      </p:sp>
      <p:sp>
        <p:nvSpPr>
          <p:cNvPr id="12" name="Rectangle 11"/>
          <p:cNvSpPr/>
          <p:nvPr/>
        </p:nvSpPr>
        <p:spPr>
          <a:xfrm>
            <a:off x="124691" y="1163783"/>
            <a:ext cx="8939299" cy="4154984"/>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373.802, F.S.:</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groundwater pathways and an OFS</a:t>
            </a:r>
          </a:p>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373.803, F.S.:</a:t>
            </a:r>
          </a:p>
          <a:p>
            <a:pPr marL="1200150" lvl="2" indent="-285750">
              <a:buFont typeface="Arial" panose="020B0604020202020204" pitchFamily="34" charset="0"/>
              <a:buChar char="•"/>
            </a:pPr>
            <a:r>
              <a:rPr lang="en-US" sz="2400" dirty="0">
                <a:cs typeface="Arial" panose="020B0604020202020204" pitchFamily="34" charset="0"/>
              </a:rPr>
              <a:t>Delineation considers factors that may lead to degradation of an OFS, such as</a:t>
            </a:r>
            <a:r>
              <a:rPr lang="en-US" sz="2800" dirty="0">
                <a:cs typeface="Arial" panose="020B0604020202020204" pitchFamily="34" charset="0"/>
              </a:rPr>
              <a:t>:</a:t>
            </a:r>
          </a:p>
          <a:p>
            <a:pPr marL="2114550" lvl="4" indent="-285750">
              <a:buFont typeface="Arial" panose="020B0604020202020204" pitchFamily="34" charset="0"/>
              <a:buChar char="•"/>
            </a:pPr>
            <a:r>
              <a:rPr lang="en-US" sz="2000" dirty="0">
                <a:cs typeface="Arial" panose="020B0604020202020204" pitchFamily="34" charset="0"/>
              </a:rPr>
              <a:t>Groundwater travel time to the spring</a:t>
            </a:r>
          </a:p>
          <a:p>
            <a:pPr marL="2114550" lvl="4" indent="-285750">
              <a:buFont typeface="Arial" panose="020B0604020202020204" pitchFamily="34" charset="0"/>
              <a:buChar char="•"/>
            </a:pPr>
            <a:r>
              <a:rPr lang="en-US" sz="2000" dirty="0">
                <a:cs typeface="Arial" panose="020B0604020202020204" pitchFamily="34" charset="0"/>
              </a:rPr>
              <a:t>Hydrogeology</a:t>
            </a:r>
          </a:p>
          <a:p>
            <a:pPr marL="2114550" lvl="4" indent="-285750">
              <a:buFont typeface="Arial" panose="020B0604020202020204" pitchFamily="34" charset="0"/>
              <a:buChar char="•"/>
            </a:pPr>
            <a:r>
              <a:rPr lang="en-US" sz="2000" dirty="0">
                <a:cs typeface="Arial" panose="020B0604020202020204" pitchFamily="34" charset="0"/>
              </a:rPr>
              <a:t>Nutrient load, etc.</a:t>
            </a:r>
          </a:p>
        </p:txBody>
      </p:sp>
    </p:spTree>
    <p:extLst>
      <p:ext uri="{BB962C8B-B14F-4D97-AF65-F5344CB8AC3E}">
        <p14:creationId xmlns:p14="http://schemas.microsoft.com/office/powerpoint/2010/main" val="2734424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Requirements </a:t>
            </a:r>
          </a:p>
        </p:txBody>
      </p:sp>
      <p:sp>
        <p:nvSpPr>
          <p:cNvPr id="12" name="Rectangle 11"/>
          <p:cNvSpPr/>
          <p:nvPr/>
        </p:nvSpPr>
        <p:spPr>
          <a:xfrm>
            <a:off x="124691" y="1163782"/>
            <a:ext cx="8939299" cy="5202293"/>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Prohibitions</a:t>
            </a:r>
            <a:endParaRPr lang="en-US" sz="2800" dirty="0">
              <a:solidFill>
                <a:srgbClr val="0070C0"/>
              </a:solidFill>
            </a:endParaRPr>
          </a:p>
          <a:p>
            <a:pPr marL="1257300" lvl="2" indent="-342900">
              <a:lnSpc>
                <a:spcPct val="100000"/>
              </a:lnSpc>
              <a:spcBef>
                <a:spcPts val="0"/>
              </a:spcBef>
              <a:buFont typeface="Arial" panose="020B0604020202020204" pitchFamily="34" charset="0"/>
              <a:buChar char="•"/>
            </a:pPr>
            <a:r>
              <a:rPr lang="en-US" sz="2400" dirty="0"/>
              <a:t>Wastewater treatment facilities greater than 100,000 gallons per day (</a:t>
            </a:r>
            <a:r>
              <a:rPr lang="en-US" sz="2400" dirty="0" err="1"/>
              <a:t>GPD</a:t>
            </a:r>
            <a:r>
              <a:rPr lang="en-US" sz="2400" dirty="0"/>
              <a:t>), UNLESS advanced wastewater treatment (</a:t>
            </a:r>
            <a:r>
              <a:rPr lang="en-US" sz="2400" dirty="0" err="1"/>
              <a:t>AWT</a:t>
            </a:r>
            <a:r>
              <a:rPr lang="en-US" sz="2400" dirty="0"/>
              <a:t>) is used.</a:t>
            </a:r>
          </a:p>
          <a:p>
            <a:pPr marL="1257300" lvl="2" indent="-342900">
              <a:lnSpc>
                <a:spcPct val="100000"/>
              </a:lnSpc>
              <a:spcBef>
                <a:spcPts val="0"/>
              </a:spcBef>
              <a:buFont typeface="Arial" panose="020B0604020202020204" pitchFamily="34" charset="0"/>
              <a:buChar char="•"/>
            </a:pPr>
            <a:r>
              <a:rPr lang="en-US" sz="2400" dirty="0"/>
              <a:t>New OSTDS on less than one-acre lots. </a:t>
            </a:r>
          </a:p>
          <a:p>
            <a:pPr marL="1257300" lvl="2" indent="-342900">
              <a:buFont typeface="Arial" panose="020B0604020202020204" pitchFamily="34" charset="0"/>
              <a:buChar char="•"/>
            </a:pPr>
            <a:r>
              <a:rPr lang="en-US" sz="2400" dirty="0"/>
              <a:t>Ban on land application of Class A or B biosolids w/o approved NMP.</a:t>
            </a:r>
          </a:p>
          <a:p>
            <a:pPr marL="1257300" lvl="2" indent="-342900">
              <a:lnSpc>
                <a:spcPct val="100000"/>
              </a:lnSpc>
              <a:spcBef>
                <a:spcPts val="0"/>
              </a:spcBef>
              <a:buFont typeface="Arial" panose="020B0604020202020204" pitchFamily="34" charset="0"/>
              <a:buChar char="•"/>
            </a:pPr>
            <a:r>
              <a:rPr lang="en-US" sz="2400"/>
              <a:t>New Hazardous </a:t>
            </a:r>
            <a:r>
              <a:rPr lang="en-US" sz="2400" dirty="0"/>
              <a:t>waste facilities.</a:t>
            </a:r>
          </a:p>
          <a:p>
            <a:pPr marL="742950" lvl="1" indent="-285750">
              <a:buFont typeface="Arial" panose="020B0604020202020204" pitchFamily="34" charset="0"/>
              <a:buChar char="•"/>
            </a:pPr>
            <a:r>
              <a:rPr lang="en-US" sz="2800" spc="-5" dirty="0">
                <a:solidFill>
                  <a:srgbClr val="0070C0"/>
                </a:solidFill>
                <a:cs typeface="Arial"/>
              </a:rPr>
              <a:t>Additional Requirements for Biosolids and Septage Application Practices</a:t>
            </a:r>
          </a:p>
          <a:p>
            <a:pPr marL="1200150" lvl="2" indent="-285750">
              <a:buFont typeface="Arial" panose="020B0604020202020204" pitchFamily="34" charset="0"/>
              <a:buChar char="•"/>
            </a:pPr>
            <a:r>
              <a:rPr lang="en-US" sz="2400" spc="-5" dirty="0">
                <a:cs typeface="Arial"/>
              </a:rPr>
              <a:t>Requirements for newly permitted sites or at renewal</a:t>
            </a:r>
          </a:p>
          <a:p>
            <a:pPr marL="1200150" lvl="2" indent="-285750">
              <a:buFont typeface="Arial" panose="020B0604020202020204" pitchFamily="34" charset="0"/>
              <a:buChar char="•"/>
            </a:pPr>
            <a:r>
              <a:rPr lang="en-US" sz="2400" spc="-5" dirty="0">
                <a:cs typeface="Arial"/>
              </a:rPr>
              <a:t>Verified BMPs for agricultural operations</a:t>
            </a:r>
          </a:p>
          <a:p>
            <a:pPr marL="1200150" lvl="2" indent="-285750">
              <a:buFont typeface="Arial" panose="020B0604020202020204" pitchFamily="34" charset="0"/>
              <a:buChar char="•"/>
            </a:pPr>
            <a:r>
              <a:rPr lang="en-US" sz="2400" spc="-5" dirty="0">
                <a:cs typeface="Arial"/>
              </a:rPr>
              <a:t> Effective nutrient management practices</a:t>
            </a:r>
          </a:p>
          <a:p>
            <a:pPr marL="1200150" lvl="2" indent="-285750">
              <a:buFont typeface="Arial" panose="020B0604020202020204" pitchFamily="34" charset="0"/>
              <a:buChar char="•"/>
            </a:pPr>
            <a:r>
              <a:rPr lang="en-US" sz="2400" dirty="0"/>
              <a:t>Groundwater monitoring requirements</a:t>
            </a:r>
          </a:p>
          <a:p>
            <a:pPr lvl="2"/>
            <a:endParaRPr lang="en-US" sz="2400" dirty="0"/>
          </a:p>
        </p:txBody>
      </p:sp>
    </p:spTree>
    <p:extLst>
      <p:ext uri="{BB962C8B-B14F-4D97-AF65-F5344CB8AC3E}">
        <p14:creationId xmlns:p14="http://schemas.microsoft.com/office/powerpoint/2010/main" val="2390835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13811" y="147461"/>
            <a:ext cx="5931568" cy="747132"/>
          </a:xfrm>
        </p:spPr>
        <p:txBody>
          <a:bodyPr>
            <a:normAutofit fontScale="90000"/>
          </a:bodyPr>
          <a:lstStyle/>
          <a:p>
            <a:pPr algn="l"/>
            <a:r>
              <a:rPr lang="en-US" dirty="0"/>
              <a:t>PFA/NSILT Requirement</a:t>
            </a:r>
          </a:p>
        </p:txBody>
      </p:sp>
      <p:sp>
        <p:nvSpPr>
          <p:cNvPr id="7" name="TextBox 6">
            <a:extLst>
              <a:ext uri="{FF2B5EF4-FFF2-40B4-BE49-F238E27FC236}">
                <a16:creationId xmlns:a16="http://schemas.microsoft.com/office/drawing/2014/main" id="{43364006-4AA7-4110-9937-91D9D328CE45}"/>
              </a:ext>
            </a:extLst>
          </p:cNvPr>
          <p:cNvSpPr txBox="1"/>
          <p:nvPr/>
        </p:nvSpPr>
        <p:spPr>
          <a:xfrm>
            <a:off x="167267" y="1191126"/>
            <a:ext cx="3795131" cy="4370427"/>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0070C0"/>
                </a:solidFill>
              </a:rPr>
              <a:t>Priority Focus Area (PFA) –</a:t>
            </a:r>
            <a:r>
              <a:rPr lang="en-US" sz="2000" dirty="0">
                <a:solidFill>
                  <a:srgbClr val="0070C0"/>
                </a:solidFill>
              </a:rPr>
              <a:t> </a:t>
            </a:r>
            <a:r>
              <a:rPr lang="en-US" sz="2000" dirty="0"/>
              <a:t>developed for OFS(s) and used to focus restoration efforts</a:t>
            </a:r>
          </a:p>
          <a:p>
            <a:endParaRPr lang="en-US" sz="2000" dirty="0"/>
          </a:p>
          <a:p>
            <a:pPr marL="342900" indent="-342900">
              <a:buFont typeface="Arial" panose="020B0604020202020204" pitchFamily="34" charset="0"/>
              <a:buChar char="•"/>
            </a:pPr>
            <a:r>
              <a:rPr lang="en-US" sz="2000" b="1" dirty="0">
                <a:solidFill>
                  <a:srgbClr val="0070C0"/>
                </a:solidFill>
              </a:rPr>
              <a:t>Nitrogen Source Inventory Loading Tool (NSILT) –</a:t>
            </a:r>
            <a:r>
              <a:rPr lang="en-US" sz="2000" b="1" dirty="0"/>
              <a:t> </a:t>
            </a:r>
            <a:r>
              <a:rPr lang="en-US" sz="2000" dirty="0"/>
              <a:t>developed for OFS springsheds to estimate sources of nitrogen to groundwater </a:t>
            </a:r>
          </a:p>
          <a:p>
            <a:pPr marL="342900" indent="-342900">
              <a:buFont typeface="Arial" panose="020B0604020202020204" pitchFamily="34" charset="0"/>
              <a:buChar char="•"/>
            </a:pPr>
            <a:endParaRPr lang="en-US" sz="2000" dirty="0"/>
          </a:p>
          <a:p>
            <a:pPr marL="338138" lvl="1"/>
            <a:r>
              <a:rPr lang="en-US" sz="2000" dirty="0"/>
              <a:t>Used to determine if &gt;20% load is from OSTDS</a:t>
            </a:r>
          </a:p>
          <a:p>
            <a:pPr marL="338138" lvl="1"/>
            <a:endParaRPr lang="en-US" dirty="0"/>
          </a:p>
          <a:p>
            <a:endParaRPr lang="en-US" sz="2000" dirty="0"/>
          </a:p>
        </p:txBody>
      </p:sp>
      <p:pic>
        <p:nvPicPr>
          <p:cNvPr id="3" name="Picture 2">
            <a:extLst>
              <a:ext uri="{FF2B5EF4-FFF2-40B4-BE49-F238E27FC236}">
                <a16:creationId xmlns:a16="http://schemas.microsoft.com/office/drawing/2014/main" id="{B57615F9-B796-4B1B-8CC9-9FCF7274DD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398" y="1191126"/>
            <a:ext cx="5181601" cy="5221705"/>
          </a:xfrm>
          <a:prstGeom prst="rect">
            <a:avLst/>
          </a:prstGeom>
        </p:spPr>
      </p:pic>
    </p:spTree>
    <p:extLst>
      <p:ext uri="{BB962C8B-B14F-4D97-AF65-F5344CB8AC3E}">
        <p14:creationId xmlns:p14="http://schemas.microsoft.com/office/powerpoint/2010/main" val="23451404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75854" y="120073"/>
            <a:ext cx="2909053" cy="747132"/>
          </a:xfrm>
        </p:spPr>
        <p:txBody>
          <a:bodyPr>
            <a:noAutofit/>
          </a:bodyPr>
          <a:lstStyle/>
          <a:p>
            <a:r>
              <a:rPr lang="en-US" sz="3200" dirty="0"/>
              <a:t>PFA – Boundary </a:t>
            </a:r>
          </a:p>
        </p:txBody>
      </p:sp>
      <p:pic>
        <p:nvPicPr>
          <p:cNvPr id="4" name="Picture 3">
            <a:extLst>
              <a:ext uri="{FF2B5EF4-FFF2-40B4-BE49-F238E27FC236}">
                <a16:creationId xmlns:a16="http://schemas.microsoft.com/office/drawing/2014/main" id="{C1B48F40-41B3-4413-AA56-351401CE06E6}"/>
              </a:ext>
            </a:extLst>
          </p:cNvPr>
          <p:cNvPicPr/>
          <p:nvPr/>
        </p:nvPicPr>
        <p:blipFill rotWithShape="1">
          <a:blip r:embed="rId2">
            <a:extLst>
              <a:ext uri="{28A0092B-C50C-407E-A947-70E740481C1C}">
                <a14:useLocalDpi xmlns:a14="http://schemas.microsoft.com/office/drawing/2010/main" val="0"/>
              </a:ext>
            </a:extLst>
          </a:blip>
          <a:srcRect l="6730" t="13994" r="7853" b="14678"/>
          <a:stretch/>
        </p:blipFill>
        <p:spPr bwMode="auto">
          <a:xfrm>
            <a:off x="3412808" y="0"/>
            <a:ext cx="5731192" cy="63729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1611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1061429" y="99219"/>
            <a:ext cx="8229600" cy="868362"/>
          </a:xfrm>
        </p:spPr>
        <p:txBody>
          <a:bodyPr>
            <a:normAutofit/>
          </a:bodyPr>
          <a:lstStyle/>
          <a:p>
            <a:r>
              <a:rPr lang="en-US" sz="2800" dirty="0" err="1"/>
              <a:t>Wacissa</a:t>
            </a:r>
            <a:r>
              <a:rPr lang="en-US" sz="2800" dirty="0"/>
              <a:t> River &amp; Springs  </a:t>
            </a:r>
            <a:br>
              <a:rPr lang="en-US" sz="2800" dirty="0"/>
            </a:br>
            <a:r>
              <a:rPr lang="en-US" sz="2800" dirty="0"/>
              <a:t>Basin Total Maximum Daily Loads (TMDLs)</a:t>
            </a:r>
          </a:p>
        </p:txBody>
      </p:sp>
      <p:sp>
        <p:nvSpPr>
          <p:cNvPr id="346115" name="Rectangle 3"/>
          <p:cNvSpPr>
            <a:spLocks noGrp="1" noChangeArrowheads="1"/>
          </p:cNvSpPr>
          <p:nvPr>
            <p:ph type="body" idx="1"/>
          </p:nvPr>
        </p:nvSpPr>
        <p:spPr>
          <a:xfrm>
            <a:off x="145868" y="1243148"/>
            <a:ext cx="8229600" cy="4800600"/>
          </a:xfrm>
        </p:spPr>
        <p:txBody>
          <a:bodyPr>
            <a:normAutofit/>
          </a:bodyPr>
          <a:lstStyle/>
          <a:p>
            <a:r>
              <a:rPr lang="en-US" dirty="0">
                <a:solidFill>
                  <a:srgbClr val="0070C0"/>
                </a:solidFill>
              </a:rPr>
              <a:t>TMDL </a:t>
            </a:r>
          </a:p>
          <a:p>
            <a:r>
              <a:rPr lang="en-US" sz="2400" dirty="0"/>
              <a:t>Data Period of Record:</a:t>
            </a:r>
            <a:r>
              <a:rPr lang="en-US" sz="2800" dirty="0">
                <a:solidFill>
                  <a:srgbClr val="0070C0"/>
                </a:solidFill>
              </a:rPr>
              <a:t> </a:t>
            </a:r>
            <a:r>
              <a:rPr lang="en-US" sz="2400" dirty="0"/>
              <a:t>January 1, 2005 through June 30, 2012</a:t>
            </a:r>
          </a:p>
          <a:p>
            <a:r>
              <a:rPr lang="en-US" sz="2400" dirty="0"/>
              <a:t>Adopted June 2016</a:t>
            </a:r>
          </a:p>
          <a:p>
            <a:r>
              <a:rPr lang="en-US" sz="2800" dirty="0">
                <a:solidFill>
                  <a:srgbClr val="0070C0"/>
                </a:solidFill>
              </a:rPr>
              <a:t>TMDL Study Results:</a:t>
            </a:r>
          </a:p>
          <a:p>
            <a:pPr lvl="1"/>
            <a:r>
              <a:rPr lang="en-US" sz="2400" dirty="0"/>
              <a:t>Nitrate shown to be primary factor in causing algal blooms</a:t>
            </a:r>
          </a:p>
          <a:p>
            <a:r>
              <a:rPr lang="en-US" sz="2800" dirty="0">
                <a:solidFill>
                  <a:srgbClr val="0070C0"/>
                </a:solidFill>
              </a:rPr>
              <a:t>TMDL:</a:t>
            </a:r>
          </a:p>
          <a:p>
            <a:pPr lvl="1"/>
            <a:r>
              <a:rPr lang="en-US" sz="2400" dirty="0"/>
              <a:t>Springs - 0.24 milligrams per liter (mg/L) nitrate monthly average concentration (or lower) will </a:t>
            </a:r>
          </a:p>
          <a:p>
            <a:pPr marL="457200" lvl="1" indent="0">
              <a:buNone/>
            </a:pPr>
            <a:r>
              <a:rPr lang="en-US" sz="2400" dirty="0"/>
              <a:t>    not cause an imbalance in the flora </a:t>
            </a:r>
          </a:p>
          <a:p>
            <a:pPr marL="457200" lvl="1" indent="0">
              <a:buNone/>
            </a:pPr>
            <a:r>
              <a:rPr lang="en-US" dirty="0"/>
              <a:t>    </a:t>
            </a:r>
            <a:r>
              <a:rPr lang="en-US" sz="2400" dirty="0"/>
              <a:t>or fauna</a:t>
            </a:r>
          </a:p>
          <a:p>
            <a:pPr lvl="1"/>
            <a:endParaRPr lang="en-US" sz="2400" dirty="0"/>
          </a:p>
        </p:txBody>
      </p:sp>
      <p:pic>
        <p:nvPicPr>
          <p:cNvPr id="2" name="Picture 1">
            <a:extLst>
              <a:ext uri="{FF2B5EF4-FFF2-40B4-BE49-F238E27FC236}">
                <a16:creationId xmlns:a16="http://schemas.microsoft.com/office/drawing/2014/main" id="{14FAFC24-14C1-4B49-8D3A-43726D8C9D91}"/>
              </a:ext>
            </a:extLst>
          </p:cNvPr>
          <p:cNvPicPr>
            <a:picLocks noChangeAspect="1"/>
          </p:cNvPicPr>
          <p:nvPr/>
        </p:nvPicPr>
        <p:blipFill>
          <a:blip r:embed="rId2"/>
          <a:stretch>
            <a:fillRect/>
          </a:stretch>
        </p:blipFill>
        <p:spPr>
          <a:xfrm>
            <a:off x="5990559" y="4504344"/>
            <a:ext cx="3153441" cy="2353656"/>
          </a:xfrm>
          <a:prstGeom prst="rect">
            <a:avLst/>
          </a:prstGeom>
        </p:spPr>
      </p:pic>
    </p:spTree>
    <p:extLst>
      <p:ext uri="{BB962C8B-B14F-4D97-AF65-F5344CB8AC3E}">
        <p14:creationId xmlns:p14="http://schemas.microsoft.com/office/powerpoint/2010/main" val="11302699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fontScale="90000"/>
          </a:bodyPr>
          <a:lstStyle/>
          <a:p>
            <a:r>
              <a:rPr lang="en-US" dirty="0"/>
              <a:t>PFA – Recharge and Vulnerability</a:t>
            </a:r>
          </a:p>
        </p:txBody>
      </p:sp>
      <p:pic>
        <p:nvPicPr>
          <p:cNvPr id="6" name="Picture 5">
            <a:extLst>
              <a:ext uri="{FF2B5EF4-FFF2-40B4-BE49-F238E27FC236}">
                <a16:creationId xmlns:a16="http://schemas.microsoft.com/office/drawing/2014/main" id="{7F138171-BE72-4F1A-9EF2-A67835EB6FCA}"/>
              </a:ext>
            </a:extLst>
          </p:cNvPr>
          <p:cNvPicPr/>
          <p:nvPr/>
        </p:nvPicPr>
        <p:blipFill rotWithShape="1">
          <a:blip r:embed="rId2">
            <a:extLst>
              <a:ext uri="{28A0092B-C50C-407E-A947-70E740481C1C}">
                <a14:useLocalDpi xmlns:a14="http://schemas.microsoft.com/office/drawing/2010/main" val="0"/>
              </a:ext>
            </a:extLst>
          </a:blip>
          <a:srcRect l="8333" t="13746" r="8815" b="8364"/>
          <a:stretch/>
        </p:blipFill>
        <p:spPr bwMode="auto">
          <a:xfrm>
            <a:off x="4653395" y="922751"/>
            <a:ext cx="4490605" cy="5935249"/>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B5563B32-125F-446D-B61D-89EAB1A95C5B}"/>
              </a:ext>
            </a:extLst>
          </p:cNvPr>
          <p:cNvPicPr/>
          <p:nvPr/>
        </p:nvPicPr>
        <p:blipFill rotWithShape="1">
          <a:blip r:embed="rId3">
            <a:extLst>
              <a:ext uri="{28A0092B-C50C-407E-A947-70E740481C1C}">
                <a14:useLocalDpi xmlns:a14="http://schemas.microsoft.com/office/drawing/2010/main" val="0"/>
              </a:ext>
            </a:extLst>
          </a:blip>
          <a:srcRect l="9295" t="14737" r="9615" b="8239"/>
          <a:stretch/>
        </p:blipFill>
        <p:spPr bwMode="auto">
          <a:xfrm>
            <a:off x="0" y="1019004"/>
            <a:ext cx="4436827" cy="58389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76800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a:bodyPr>
          <a:lstStyle/>
          <a:p>
            <a:r>
              <a:rPr lang="en-US" dirty="0"/>
              <a:t>PFA – Elevation &amp; Leaching</a:t>
            </a:r>
          </a:p>
        </p:txBody>
      </p:sp>
      <p:pic>
        <p:nvPicPr>
          <p:cNvPr id="7" name="Picture 6">
            <a:extLst>
              <a:ext uri="{FF2B5EF4-FFF2-40B4-BE49-F238E27FC236}">
                <a16:creationId xmlns:a16="http://schemas.microsoft.com/office/drawing/2014/main" id="{65CE4B87-CF79-4E91-8A20-1B016BED670F}"/>
              </a:ext>
            </a:extLst>
          </p:cNvPr>
          <p:cNvPicPr/>
          <p:nvPr/>
        </p:nvPicPr>
        <p:blipFill rotWithShape="1">
          <a:blip r:embed="rId2">
            <a:extLst>
              <a:ext uri="{28A0092B-C50C-407E-A947-70E740481C1C}">
                <a14:useLocalDpi xmlns:a14="http://schemas.microsoft.com/office/drawing/2010/main" val="0"/>
              </a:ext>
            </a:extLst>
          </a:blip>
          <a:srcRect l="7212" t="13869" r="7853" b="10963"/>
          <a:stretch/>
        </p:blipFill>
        <p:spPr bwMode="auto">
          <a:xfrm>
            <a:off x="0" y="1090975"/>
            <a:ext cx="4713868" cy="5767025"/>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E46FE552-C805-43D9-8C8D-148F66AFDBCD}"/>
              </a:ext>
            </a:extLst>
          </p:cNvPr>
          <p:cNvPicPr/>
          <p:nvPr/>
        </p:nvPicPr>
        <p:blipFill rotWithShape="1">
          <a:blip r:embed="rId3">
            <a:extLst>
              <a:ext uri="{28A0092B-C50C-407E-A947-70E740481C1C}">
                <a14:useLocalDpi xmlns:a14="http://schemas.microsoft.com/office/drawing/2010/main" val="0"/>
              </a:ext>
            </a:extLst>
          </a:blip>
          <a:srcRect l="8333" t="13869" r="9135" b="10716"/>
          <a:stretch/>
        </p:blipFill>
        <p:spPr bwMode="auto">
          <a:xfrm>
            <a:off x="4713868" y="1090975"/>
            <a:ext cx="4430132" cy="57670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45101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fontScale="90000"/>
          </a:bodyPr>
          <a:lstStyle/>
          <a:p>
            <a:r>
              <a:rPr lang="en-US" dirty="0"/>
              <a:t>PFA – Conservation Lands &amp; Land Use</a:t>
            </a:r>
          </a:p>
        </p:txBody>
      </p:sp>
      <p:pic>
        <p:nvPicPr>
          <p:cNvPr id="6" name="Picture 5">
            <a:extLst>
              <a:ext uri="{FF2B5EF4-FFF2-40B4-BE49-F238E27FC236}">
                <a16:creationId xmlns:a16="http://schemas.microsoft.com/office/drawing/2014/main" id="{F7CCFD5B-22BD-45FF-80C5-5BDA94362A2C}"/>
              </a:ext>
            </a:extLst>
          </p:cNvPr>
          <p:cNvPicPr/>
          <p:nvPr/>
        </p:nvPicPr>
        <p:blipFill rotWithShape="1">
          <a:blip r:embed="rId2">
            <a:extLst>
              <a:ext uri="{28A0092B-C50C-407E-A947-70E740481C1C}">
                <a14:useLocalDpi xmlns:a14="http://schemas.microsoft.com/office/drawing/2010/main" val="0"/>
              </a:ext>
            </a:extLst>
          </a:blip>
          <a:srcRect l="8815" t="14489" r="9454" b="6629"/>
          <a:stretch/>
        </p:blipFill>
        <p:spPr bwMode="auto">
          <a:xfrm>
            <a:off x="312821" y="1001264"/>
            <a:ext cx="4313822" cy="5856736"/>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9EB79226-F13A-4C18-A50D-1DEEFFECCA2B}"/>
              </a:ext>
            </a:extLst>
          </p:cNvPr>
          <p:cNvPicPr/>
          <p:nvPr/>
        </p:nvPicPr>
        <p:blipFill rotWithShape="1">
          <a:blip r:embed="rId3">
            <a:extLst>
              <a:ext uri="{28A0092B-C50C-407E-A947-70E740481C1C}">
                <a14:useLocalDpi xmlns:a14="http://schemas.microsoft.com/office/drawing/2010/main" val="0"/>
              </a:ext>
            </a:extLst>
          </a:blip>
          <a:srcRect l="8654" t="14241" r="9294" b="10964"/>
          <a:stretch/>
        </p:blipFill>
        <p:spPr bwMode="auto">
          <a:xfrm>
            <a:off x="4812632" y="989232"/>
            <a:ext cx="4331368" cy="58687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52532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08284" y="1168532"/>
            <a:ext cx="3489160" cy="747132"/>
          </a:xfrm>
        </p:spPr>
        <p:txBody>
          <a:bodyPr>
            <a:normAutofit fontScale="90000"/>
          </a:bodyPr>
          <a:lstStyle/>
          <a:p>
            <a:r>
              <a:rPr lang="en-US" dirty="0">
                <a:solidFill>
                  <a:schemeClr val="tx1"/>
                </a:solidFill>
              </a:rPr>
              <a:t>PFA – OSTDS &amp; WWTP</a:t>
            </a:r>
          </a:p>
        </p:txBody>
      </p:sp>
      <p:pic>
        <p:nvPicPr>
          <p:cNvPr id="4" name="Picture 3">
            <a:extLst>
              <a:ext uri="{FF2B5EF4-FFF2-40B4-BE49-F238E27FC236}">
                <a16:creationId xmlns:a16="http://schemas.microsoft.com/office/drawing/2014/main" id="{7DAE3667-D636-413F-B609-D5D8DB8E7D0C}"/>
              </a:ext>
            </a:extLst>
          </p:cNvPr>
          <p:cNvPicPr/>
          <p:nvPr/>
        </p:nvPicPr>
        <p:blipFill rotWithShape="1">
          <a:blip r:embed="rId2">
            <a:extLst>
              <a:ext uri="{28A0092B-C50C-407E-A947-70E740481C1C}">
                <a14:useLocalDpi xmlns:a14="http://schemas.microsoft.com/office/drawing/2010/main" val="0"/>
              </a:ext>
            </a:extLst>
          </a:blip>
          <a:srcRect l="7372" t="14117" r="8333" b="6877"/>
          <a:stretch/>
        </p:blipFill>
        <p:spPr bwMode="auto">
          <a:xfrm>
            <a:off x="3405188" y="0"/>
            <a:ext cx="5654591" cy="6822155"/>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46E42A9B-00EA-422B-9258-FA0464FFC425}"/>
              </a:ext>
            </a:extLst>
          </p:cNvPr>
          <p:cNvSpPr/>
          <p:nvPr/>
        </p:nvSpPr>
        <p:spPr>
          <a:xfrm>
            <a:off x="0" y="5319373"/>
            <a:ext cx="4572000" cy="1200329"/>
          </a:xfrm>
          <a:prstGeom prst="rect">
            <a:avLst/>
          </a:prstGeom>
        </p:spPr>
        <p:txBody>
          <a:bodyPr>
            <a:spAutoFit/>
          </a:bodyPr>
          <a:lstStyle/>
          <a:p>
            <a:pPr marL="338138" lvl="1"/>
            <a:r>
              <a:rPr lang="en-US" dirty="0"/>
              <a:t>Jefferson County approximately 10,000 OSTDS in BMAP</a:t>
            </a:r>
          </a:p>
          <a:p>
            <a:pPr marL="338138" lvl="1"/>
            <a:r>
              <a:rPr lang="en-US" dirty="0"/>
              <a:t>Madison County approximately  2,400 OSTDS in BMAP</a:t>
            </a:r>
          </a:p>
        </p:txBody>
      </p:sp>
    </p:spTree>
    <p:extLst>
      <p:ext uri="{BB962C8B-B14F-4D97-AF65-F5344CB8AC3E}">
        <p14:creationId xmlns:p14="http://schemas.microsoft.com/office/powerpoint/2010/main" val="3466891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53451" y="218037"/>
            <a:ext cx="3211909" cy="747132"/>
          </a:xfrm>
        </p:spPr>
        <p:txBody>
          <a:bodyPr>
            <a:normAutofit fontScale="90000"/>
          </a:bodyPr>
          <a:lstStyle/>
          <a:p>
            <a:r>
              <a:rPr lang="en-US" dirty="0"/>
              <a:t>PFA – Boundary </a:t>
            </a:r>
          </a:p>
        </p:txBody>
      </p:sp>
      <p:pic>
        <p:nvPicPr>
          <p:cNvPr id="6" name="Picture 5">
            <a:extLst>
              <a:ext uri="{FF2B5EF4-FFF2-40B4-BE49-F238E27FC236}">
                <a16:creationId xmlns:a16="http://schemas.microsoft.com/office/drawing/2014/main" id="{5DC6D926-F720-49AC-8223-8B4D7EA23148}"/>
              </a:ext>
            </a:extLst>
          </p:cNvPr>
          <p:cNvPicPr/>
          <p:nvPr/>
        </p:nvPicPr>
        <p:blipFill rotWithShape="1">
          <a:blip r:embed="rId2">
            <a:extLst>
              <a:ext uri="{28A0092B-C50C-407E-A947-70E740481C1C}">
                <a14:useLocalDpi xmlns:a14="http://schemas.microsoft.com/office/drawing/2010/main" val="0"/>
              </a:ext>
            </a:extLst>
          </a:blip>
          <a:srcRect l="8654" t="13993" r="8974" b="18517"/>
          <a:stretch/>
        </p:blipFill>
        <p:spPr bwMode="auto">
          <a:xfrm>
            <a:off x="3392904" y="1"/>
            <a:ext cx="5751095"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88449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896F139-DDAF-4C90-8123-FDF6CF5EBFB6}"/>
              </a:ext>
            </a:extLst>
          </p:cNvPr>
          <p:cNvSpPr txBox="1"/>
          <p:nvPr/>
        </p:nvSpPr>
        <p:spPr>
          <a:xfrm>
            <a:off x="1254406" y="-63994"/>
            <a:ext cx="7675350" cy="954107"/>
          </a:xfrm>
          <a:prstGeom prst="rect">
            <a:avLst/>
          </a:prstGeom>
          <a:noFill/>
        </p:spPr>
        <p:txBody>
          <a:bodyPr wrap="square" rtlCol="0">
            <a:spAutoFit/>
          </a:bodyPr>
          <a:lstStyle/>
          <a:p>
            <a:pPr algn="ctr"/>
            <a:r>
              <a:rPr lang="en-US" sz="2800" b="1" dirty="0" err="1">
                <a:solidFill>
                  <a:schemeClr val="bg1"/>
                </a:solidFill>
                <a:latin typeface="Arial" panose="020B0604020202020204" pitchFamily="34" charset="0"/>
                <a:cs typeface="Arial" panose="020B0604020202020204" pitchFamily="34" charset="0"/>
              </a:rPr>
              <a:t>Wacissa</a:t>
            </a:r>
            <a:endParaRPr lang="en-US" sz="2800" b="1" dirty="0">
              <a:solidFill>
                <a:schemeClr val="bg1"/>
              </a:solidFill>
              <a:latin typeface="Arial" panose="020B0604020202020204" pitchFamily="34" charset="0"/>
              <a:cs typeface="Arial" panose="020B0604020202020204" pitchFamily="34" charset="0"/>
            </a:endParaRPr>
          </a:p>
          <a:p>
            <a:pPr algn="ctr"/>
            <a:r>
              <a:rPr lang="en-US" sz="2800" b="1" dirty="0">
                <a:solidFill>
                  <a:schemeClr val="bg1"/>
                </a:solidFill>
                <a:latin typeface="Arial" panose="020B0604020202020204" pitchFamily="34" charset="0"/>
                <a:cs typeface="Arial" panose="020B0604020202020204" pitchFamily="34" charset="0"/>
              </a:rPr>
              <a:t>Nitrogen Loads to Groundwater</a:t>
            </a:r>
            <a:endParaRPr lang="en-US" sz="2800" dirty="0"/>
          </a:p>
        </p:txBody>
      </p:sp>
      <p:graphicFrame>
        <p:nvGraphicFramePr>
          <p:cNvPr id="12" name="Chart 11">
            <a:extLst>
              <a:ext uri="{FF2B5EF4-FFF2-40B4-BE49-F238E27FC236}">
                <a16:creationId xmlns:a16="http://schemas.microsoft.com/office/drawing/2014/main" id="{049013F3-6B13-44EF-BD85-F96B8E01AFD5}"/>
              </a:ext>
            </a:extLst>
          </p:cNvPr>
          <p:cNvGraphicFramePr>
            <a:graphicFrameLocks/>
          </p:cNvGraphicFramePr>
          <p:nvPr>
            <p:extLst>
              <p:ext uri="{D42A27DB-BD31-4B8C-83A1-F6EECF244321}">
                <p14:modId xmlns:p14="http://schemas.microsoft.com/office/powerpoint/2010/main" val="3919339123"/>
              </p:ext>
            </p:extLst>
          </p:nvPr>
        </p:nvGraphicFramePr>
        <p:xfrm>
          <a:off x="682913" y="1415618"/>
          <a:ext cx="7962900" cy="4968873"/>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FE138493-E70F-47E1-A073-95F74B9292E2}"/>
              </a:ext>
            </a:extLst>
          </p:cNvPr>
          <p:cNvSpPr txBox="1"/>
          <p:nvPr/>
        </p:nvSpPr>
        <p:spPr>
          <a:xfrm>
            <a:off x="344768" y="6052149"/>
            <a:ext cx="1819275" cy="369332"/>
          </a:xfrm>
          <a:prstGeom prst="rect">
            <a:avLst/>
          </a:prstGeom>
          <a:noFill/>
        </p:spPr>
        <p:txBody>
          <a:bodyPr wrap="square" rtlCol="0">
            <a:spAutoFit/>
          </a:bodyPr>
          <a:lstStyle/>
          <a:p>
            <a:r>
              <a:rPr lang="en-US" dirty="0"/>
              <a:t>572,438 </a:t>
            </a:r>
            <a:r>
              <a:rPr lang="en-US" dirty="0" err="1"/>
              <a:t>lbs</a:t>
            </a:r>
            <a:r>
              <a:rPr lang="en-US" dirty="0"/>
              <a:t>-N/</a:t>
            </a:r>
            <a:r>
              <a:rPr lang="en-US" dirty="0" err="1"/>
              <a:t>yr</a:t>
            </a:r>
            <a:endParaRPr lang="en-US" dirty="0"/>
          </a:p>
        </p:txBody>
      </p:sp>
      <p:pic>
        <p:nvPicPr>
          <p:cNvPr id="4" name="Picture 3">
            <a:extLst>
              <a:ext uri="{FF2B5EF4-FFF2-40B4-BE49-F238E27FC236}">
                <a16:creationId xmlns:a16="http://schemas.microsoft.com/office/drawing/2014/main" id="{7C524A53-1B32-41EE-B467-B3334D97D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582" y="1083909"/>
            <a:ext cx="7961376" cy="4968240"/>
          </a:xfrm>
          <a:prstGeom prst="rect">
            <a:avLst/>
          </a:prstGeom>
        </p:spPr>
      </p:pic>
    </p:spTree>
    <p:extLst>
      <p:ext uri="{BB962C8B-B14F-4D97-AF65-F5344CB8AC3E}">
        <p14:creationId xmlns:p14="http://schemas.microsoft.com/office/powerpoint/2010/main" val="31799290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600" dirty="0" err="1"/>
              <a:t>Wacissa</a:t>
            </a:r>
            <a:r>
              <a:rPr lang="en-US" sz="3600" dirty="0"/>
              <a:t> BMAP Nitrogen Reductions</a:t>
            </a:r>
          </a:p>
        </p:txBody>
      </p:sp>
      <p:graphicFrame>
        <p:nvGraphicFramePr>
          <p:cNvPr id="4" name="Table 3">
            <a:extLst>
              <a:ext uri="{FF2B5EF4-FFF2-40B4-BE49-F238E27FC236}">
                <a16:creationId xmlns:a16="http://schemas.microsoft.com/office/drawing/2014/main" id="{BBF68CB6-E9DC-478B-8350-B1F0EEA3FBC0}"/>
              </a:ext>
            </a:extLst>
          </p:cNvPr>
          <p:cNvGraphicFramePr>
            <a:graphicFrameLocks noGrp="1"/>
          </p:cNvGraphicFramePr>
          <p:nvPr>
            <p:extLst>
              <p:ext uri="{D42A27DB-BD31-4B8C-83A1-F6EECF244321}">
                <p14:modId xmlns:p14="http://schemas.microsoft.com/office/powerpoint/2010/main" val="3739753278"/>
              </p:ext>
            </p:extLst>
          </p:nvPr>
        </p:nvGraphicFramePr>
        <p:xfrm>
          <a:off x="680223" y="1214728"/>
          <a:ext cx="7883913" cy="1545734"/>
        </p:xfrm>
        <a:graphic>
          <a:graphicData uri="http://schemas.openxmlformats.org/drawingml/2006/table">
            <a:tbl>
              <a:tblPr firstRow="1" firstCol="1" bandRow="1">
                <a:tableStyleId>{5C22544A-7EE6-4342-B048-85BDC9FD1C3A}</a:tableStyleId>
              </a:tblPr>
              <a:tblGrid>
                <a:gridCol w="2024248">
                  <a:extLst>
                    <a:ext uri="{9D8B030D-6E8A-4147-A177-3AD203B41FA5}">
                      <a16:colId xmlns:a16="http://schemas.microsoft.com/office/drawing/2014/main" val="1716065508"/>
                    </a:ext>
                  </a:extLst>
                </a:gridCol>
                <a:gridCol w="1876276">
                  <a:extLst>
                    <a:ext uri="{9D8B030D-6E8A-4147-A177-3AD203B41FA5}">
                      <a16:colId xmlns:a16="http://schemas.microsoft.com/office/drawing/2014/main" val="2029290057"/>
                    </a:ext>
                  </a:extLst>
                </a:gridCol>
                <a:gridCol w="1180219">
                  <a:extLst>
                    <a:ext uri="{9D8B030D-6E8A-4147-A177-3AD203B41FA5}">
                      <a16:colId xmlns:a16="http://schemas.microsoft.com/office/drawing/2014/main" val="2231463607"/>
                    </a:ext>
                  </a:extLst>
                </a:gridCol>
                <a:gridCol w="2803170">
                  <a:extLst>
                    <a:ext uri="{9D8B030D-6E8A-4147-A177-3AD203B41FA5}">
                      <a16:colId xmlns:a16="http://schemas.microsoft.com/office/drawing/2014/main" val="1842955152"/>
                    </a:ext>
                  </a:extLst>
                </a:gridCol>
              </a:tblGrid>
              <a:tr h="421708">
                <a:tc gridSpan="4">
                  <a:txBody>
                    <a:bodyPr/>
                    <a:lstStyle/>
                    <a:p>
                      <a:pPr marL="0" marR="0" algn="ctr">
                        <a:lnSpc>
                          <a:spcPct val="107000"/>
                        </a:lnSpc>
                        <a:spcBef>
                          <a:spcPts val="0"/>
                        </a:spcBef>
                        <a:spcAft>
                          <a:spcPts val="0"/>
                        </a:spcAft>
                      </a:pPr>
                      <a:r>
                        <a:rPr lang="en-US" sz="1400" dirty="0">
                          <a:effectLst/>
                        </a:rPr>
                        <a:t>Total Reduction Required to Meet the TMDLs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18317"/>
                  </a:ext>
                </a:extLst>
              </a:tr>
              <a:tr h="702318">
                <a:tc>
                  <a:txBody>
                    <a:bodyPr/>
                    <a:lstStyle/>
                    <a:p>
                      <a:pPr>
                        <a:lnSpc>
                          <a:spcPct val="107000"/>
                        </a:lnSpc>
                      </a:pPr>
                      <a:endParaRPr lang="en-US" sz="1100" dirty="0">
                        <a:effectLst/>
                        <a:latin typeface="Calibri" panose="020F0502020204030204" pitchFamily="34"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Total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TMDL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Required Reduction to Meet TMDL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15796931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Spring Vent</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296,596</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165,487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131,109</a:t>
                      </a:r>
                    </a:p>
                  </a:txBody>
                  <a:tcPr marL="68580" marR="68580" marT="9525" marB="9525" anchor="ctr"/>
                </a:tc>
                <a:extLst>
                  <a:ext uri="{0D108BD9-81ED-4DB2-BD59-A6C34878D82A}">
                    <a16:rowId xmlns:a16="http://schemas.microsoft.com/office/drawing/2014/main" val="2585752915"/>
                  </a:ext>
                </a:extLst>
              </a:tr>
            </a:tbl>
          </a:graphicData>
        </a:graphic>
      </p:graphicFrame>
    </p:spTree>
    <p:extLst>
      <p:ext uri="{BB962C8B-B14F-4D97-AF65-F5344CB8AC3E}">
        <p14:creationId xmlns:p14="http://schemas.microsoft.com/office/powerpoint/2010/main" val="23829916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5877AC-3410-4E53-8B26-A49045B7582C}"/>
              </a:ext>
            </a:extLst>
          </p:cNvPr>
          <p:cNvGraphicFramePr>
            <a:graphicFrameLocks noGrp="1"/>
          </p:cNvGraphicFramePr>
          <p:nvPr>
            <p:extLst>
              <p:ext uri="{D42A27DB-BD31-4B8C-83A1-F6EECF244321}">
                <p14:modId xmlns:p14="http://schemas.microsoft.com/office/powerpoint/2010/main" val="100501593"/>
              </p:ext>
            </p:extLst>
          </p:nvPr>
        </p:nvGraphicFramePr>
        <p:xfrm>
          <a:off x="0" y="83126"/>
          <a:ext cx="9144000" cy="6839122"/>
        </p:xfrm>
        <a:graphic>
          <a:graphicData uri="http://schemas.openxmlformats.org/drawingml/2006/table">
            <a:tbl>
              <a:tblPr firstRow="1" firstCol="1" bandRow="1">
                <a:tableStyleId>{5C22544A-7EE6-4342-B048-85BDC9FD1C3A}</a:tableStyleId>
              </a:tblPr>
              <a:tblGrid>
                <a:gridCol w="2142836">
                  <a:extLst>
                    <a:ext uri="{9D8B030D-6E8A-4147-A177-3AD203B41FA5}">
                      <a16:colId xmlns:a16="http://schemas.microsoft.com/office/drawing/2014/main" val="962394480"/>
                    </a:ext>
                  </a:extLst>
                </a:gridCol>
                <a:gridCol w="1549932">
                  <a:extLst>
                    <a:ext uri="{9D8B030D-6E8A-4147-A177-3AD203B41FA5}">
                      <a16:colId xmlns:a16="http://schemas.microsoft.com/office/drawing/2014/main" val="1908694078"/>
                    </a:ext>
                  </a:extLst>
                </a:gridCol>
                <a:gridCol w="5451232">
                  <a:extLst>
                    <a:ext uri="{9D8B030D-6E8A-4147-A177-3AD203B41FA5}">
                      <a16:colId xmlns:a16="http://schemas.microsoft.com/office/drawing/2014/main" val="2397098861"/>
                    </a:ext>
                  </a:extLst>
                </a:gridCol>
              </a:tblGrid>
              <a:tr h="454632">
                <a:tc gridSpan="3">
                  <a:txBody>
                    <a:bodyPr/>
                    <a:lstStyle/>
                    <a:p>
                      <a:pPr marL="0" marR="0" algn="ctr">
                        <a:lnSpc>
                          <a:spcPct val="107000"/>
                        </a:lnSpc>
                        <a:spcBef>
                          <a:spcPts val="0"/>
                        </a:spcBef>
                        <a:spcAft>
                          <a:spcPts val="0"/>
                        </a:spcAft>
                      </a:pPr>
                      <a:r>
                        <a:rPr lang="en-US" sz="1800" dirty="0">
                          <a:effectLst/>
                        </a:rPr>
                        <a:t>Project Credit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35311516"/>
                  </a:ext>
                </a:extLst>
              </a:tr>
              <a:tr h="883351">
                <a:tc>
                  <a:txBody>
                    <a:bodyPr/>
                    <a:lstStyle/>
                    <a:p>
                      <a:pPr marL="0" marR="0" algn="ctr">
                        <a:lnSpc>
                          <a:spcPct val="107000"/>
                        </a:lnSpc>
                        <a:spcBef>
                          <a:spcPts val="0"/>
                        </a:spcBef>
                        <a:spcAft>
                          <a:spcPts val="0"/>
                        </a:spcAft>
                      </a:pPr>
                      <a:r>
                        <a:rPr lang="en-US" sz="1200" dirty="0">
                          <a:effectLst/>
                        </a:rPr>
                        <a:t>Nitrogen Source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Credits to Load to Groundwater </a:t>
                      </a:r>
                    </a:p>
                    <a:p>
                      <a:pPr marL="0" marR="0" algn="ctr">
                        <a:lnSpc>
                          <a:spcPct val="107000"/>
                        </a:lnSpc>
                        <a:spcBef>
                          <a:spcPts val="0"/>
                        </a:spcBef>
                        <a:spcAft>
                          <a:spcPts val="0"/>
                        </a:spcAft>
                      </a:pPr>
                      <a:r>
                        <a:rPr lang="en-US" sz="1200" b="1" dirty="0">
                          <a:effectLst/>
                        </a:rPr>
                        <a:t>(lb-N/yr)</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Description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extLst>
                  <a:ext uri="{0D108BD9-81ED-4DB2-BD59-A6C34878D82A}">
                    <a16:rowId xmlns:a16="http://schemas.microsoft.com/office/drawing/2014/main" val="3624694889"/>
                  </a:ext>
                </a:extLst>
              </a:tr>
              <a:tr h="677591">
                <a:tc>
                  <a:txBody>
                    <a:bodyPr/>
                    <a:lstStyle/>
                    <a:p>
                      <a:pPr marL="0" marR="0">
                        <a:lnSpc>
                          <a:spcPct val="107000"/>
                        </a:lnSpc>
                        <a:spcBef>
                          <a:spcPts val="0"/>
                        </a:spcBef>
                        <a:spcAft>
                          <a:spcPts val="0"/>
                        </a:spcAft>
                      </a:pPr>
                      <a:r>
                        <a:rPr lang="en-US" sz="1200" dirty="0">
                          <a:effectLst/>
                        </a:rPr>
                        <a:t>Onsite Sewage</a:t>
                      </a:r>
                      <a:r>
                        <a:rPr lang="en-US" sz="1200" baseline="0" dirty="0">
                          <a:effectLst/>
                        </a:rPr>
                        <a:t> Treatment and Disposal Systems (O</a:t>
                      </a:r>
                      <a:r>
                        <a:rPr lang="en-US" sz="1200" dirty="0">
                          <a:effectLst/>
                        </a:rPr>
                        <a:t>STDS)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TBD</a:t>
                      </a:r>
                    </a:p>
                  </a:txBody>
                  <a:tcPr marL="64345" marR="64345" marT="8937" marB="8937" anchor="ctr"/>
                </a:tc>
                <a:tc>
                  <a:txBody>
                    <a:bodyPr/>
                    <a:lstStyle/>
                    <a:p>
                      <a:pPr marL="0" marR="0">
                        <a:lnSpc>
                          <a:spcPct val="107000"/>
                        </a:lnSpc>
                        <a:spcBef>
                          <a:spcPts val="0"/>
                        </a:spcBef>
                        <a:spcAft>
                          <a:spcPts val="0"/>
                        </a:spcAft>
                      </a:pPr>
                      <a:r>
                        <a:rPr lang="en-US" sz="1200" dirty="0">
                          <a:effectLst/>
                        </a:rPr>
                        <a:t>Credits identified for stakeholder OSTDS projects (onsite enhancement or sewer)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014498099"/>
                  </a:ext>
                </a:extLst>
              </a:tr>
              <a:tr h="674299">
                <a:tc>
                  <a:txBody>
                    <a:bodyPr/>
                    <a:lstStyle/>
                    <a:p>
                      <a:pPr marL="0" marR="0">
                        <a:lnSpc>
                          <a:spcPct val="107000"/>
                        </a:lnSpc>
                        <a:spcBef>
                          <a:spcPts val="0"/>
                        </a:spcBef>
                        <a:spcAft>
                          <a:spcPts val="0"/>
                        </a:spcAft>
                      </a:pPr>
                      <a:r>
                        <a:rPr lang="en-US" sz="1200" dirty="0">
                          <a:effectLst/>
                        </a:rPr>
                        <a:t>Urban Turfgrass Fertilizer (UTF)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200</a:t>
                      </a:r>
                    </a:p>
                  </a:txBody>
                  <a:tcPr marL="64345" marR="64345" marT="8937" marB="8937" anchor="ctr"/>
                </a:tc>
                <a:tc>
                  <a:txBody>
                    <a:bodyPr/>
                    <a:lstStyle/>
                    <a:p>
                      <a:pPr marL="0" marR="0">
                        <a:lnSpc>
                          <a:spcPct val="107000"/>
                        </a:lnSpc>
                        <a:spcBef>
                          <a:spcPts val="0"/>
                        </a:spcBef>
                        <a:spcAft>
                          <a:spcPts val="0"/>
                        </a:spcAft>
                      </a:pPr>
                      <a:r>
                        <a:rPr lang="en-US" sz="1200" dirty="0">
                          <a:effectLst/>
                        </a:rPr>
                        <a:t>DEP approved credits (up to 6 %) for public education activities as well as credits identified for stakeholder stormwater projects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578975022"/>
                  </a:ext>
                </a:extLst>
              </a:tr>
              <a:tr h="394525">
                <a:tc>
                  <a:txBody>
                    <a:bodyPr/>
                    <a:lstStyle/>
                    <a:p>
                      <a:pPr marL="0" marR="0">
                        <a:lnSpc>
                          <a:spcPct val="107000"/>
                        </a:lnSpc>
                        <a:spcBef>
                          <a:spcPts val="0"/>
                        </a:spcBef>
                        <a:spcAft>
                          <a:spcPts val="0"/>
                        </a:spcAft>
                      </a:pPr>
                      <a:r>
                        <a:rPr lang="en-US" sz="1200" dirty="0">
                          <a:effectLst/>
                        </a:rPr>
                        <a:t>Atmospheric Deposition (AD)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nSpc>
                          <a:spcPct val="107000"/>
                        </a:lnSpc>
                        <a:spcBef>
                          <a:spcPts val="0"/>
                        </a:spcBef>
                        <a:spcAft>
                          <a:spcPts val="0"/>
                        </a:spcAft>
                      </a:pPr>
                      <a:r>
                        <a:rPr lang="en-US" sz="1200" dirty="0">
                          <a:effectLst/>
                        </a:rPr>
                        <a:t>No reduction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494785252"/>
                  </a:ext>
                </a:extLst>
              </a:tr>
              <a:tr h="673208">
                <a:tc>
                  <a:txBody>
                    <a:bodyPr/>
                    <a:lstStyle/>
                    <a:p>
                      <a:pPr marL="0" marR="0">
                        <a:lnSpc>
                          <a:spcPct val="107000"/>
                        </a:lnSpc>
                        <a:spcBef>
                          <a:spcPts val="0"/>
                        </a:spcBef>
                        <a:spcAft>
                          <a:spcPts val="0"/>
                        </a:spcAft>
                      </a:pPr>
                      <a:r>
                        <a:rPr lang="en-US" sz="1200" baseline="0" dirty="0">
                          <a:effectLst/>
                        </a:rPr>
                        <a:t> </a:t>
                      </a:r>
                      <a:r>
                        <a:rPr lang="en-US" sz="1200" dirty="0">
                          <a:effectLst/>
                        </a:rPr>
                        <a:t>Farm Fertilizer Reductions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51,500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FF load to groundwater, assuming 100 % owner-implemented BMPs on all fertilized lands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12507606"/>
                  </a:ext>
                </a:extLst>
              </a:tr>
              <a:tr h="740793">
                <a:tc>
                  <a:txBody>
                    <a:bodyPr/>
                    <a:lstStyle/>
                    <a:p>
                      <a:pPr marL="0" marR="0">
                        <a:lnSpc>
                          <a:spcPct val="107000"/>
                        </a:lnSpc>
                        <a:spcBef>
                          <a:spcPts val="0"/>
                        </a:spcBef>
                        <a:spcAft>
                          <a:spcPts val="0"/>
                        </a:spcAft>
                      </a:pPr>
                      <a:r>
                        <a:rPr lang="en-US" sz="1200" dirty="0">
                          <a:effectLst/>
                        </a:rPr>
                        <a:t>Sports Turfgrass Fertilizer (STF)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a:t>
                      </a:r>
                    </a:p>
                  </a:txBody>
                  <a:tcPr marL="64345" marR="64345" marT="8937" marB="8937" anchor="ctr"/>
                </a:tc>
                <a:tc>
                  <a:txBody>
                    <a:bodyPr/>
                    <a:lstStyle/>
                    <a:p>
                      <a:pPr marL="0" marR="0">
                        <a:lnSpc>
                          <a:spcPct val="107000"/>
                        </a:lnSpc>
                        <a:spcBef>
                          <a:spcPts val="0"/>
                        </a:spcBef>
                        <a:spcAft>
                          <a:spcPts val="0"/>
                        </a:spcAft>
                      </a:pPr>
                      <a:r>
                        <a:rPr lang="en-US" sz="1200" dirty="0">
                          <a:effectLst/>
                        </a:rPr>
                        <a:t>6 % BMP credit for sports fields and 10 % BMP credit for golf courses (where</a:t>
                      </a:r>
                      <a:r>
                        <a:rPr lang="en-US" sz="1200" baseline="0" dirty="0">
                          <a:effectLst/>
                        </a:rPr>
                        <a:t> applicable) </a:t>
                      </a:r>
                      <a:r>
                        <a:rPr lang="en-US" sz="1200" dirty="0">
                          <a:effectLst/>
                        </a:rPr>
                        <a:t>on STF load to groundwater, assuming 100 % BMP implementation on golf courses and sports fields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2279688228"/>
                  </a:ext>
                </a:extLst>
              </a:tr>
              <a:tr h="674299">
                <a:tc>
                  <a:txBody>
                    <a:bodyPr/>
                    <a:lstStyle/>
                    <a:p>
                      <a:pPr marL="0" marR="0">
                        <a:lnSpc>
                          <a:spcPct val="107000"/>
                        </a:lnSpc>
                        <a:spcBef>
                          <a:spcPts val="0"/>
                        </a:spcBef>
                        <a:spcAft>
                          <a:spcPts val="0"/>
                        </a:spcAft>
                      </a:pPr>
                      <a:r>
                        <a:rPr lang="en-US" sz="1200" dirty="0">
                          <a:effectLst/>
                        </a:rPr>
                        <a:t>Livestock Waste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6,800</a:t>
                      </a:r>
                    </a:p>
                  </a:txBody>
                  <a:tcPr marL="64345" marR="64345" marT="8937" marB="8937" anchor="ctr"/>
                </a:tc>
                <a:tc>
                  <a:txBody>
                    <a:bodyPr/>
                    <a:lstStyle/>
                    <a:p>
                      <a:pPr marL="0" marR="0">
                        <a:lnSpc>
                          <a:spcPct val="107000"/>
                        </a:lnSpc>
                        <a:spcBef>
                          <a:spcPts val="0"/>
                        </a:spcBef>
                        <a:spcAft>
                          <a:spcPts val="0"/>
                        </a:spcAft>
                      </a:pPr>
                      <a:r>
                        <a:rPr lang="en-US" sz="1200" dirty="0">
                          <a:effectLst/>
                        </a:rPr>
                        <a:t>10 % BMP credit on load to groundwater, assuming 100 % owner-implemented BMPs at all livestock facilities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429540929"/>
                  </a:ext>
                </a:extLst>
              </a:tr>
              <a:tr h="674299">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Livestock </a:t>
                      </a:r>
                      <a:r>
                        <a:rPr lang="en-US" sz="1200">
                          <a:effectLst/>
                          <a:latin typeface="Calibri" panose="020F0502020204030204" pitchFamily="34" charset="0"/>
                          <a:ea typeface="Calibri" panose="020F0502020204030204" pitchFamily="34" charset="0"/>
                          <a:cs typeface="Times New Roman" panose="02020603050405020304" pitchFamily="18" charset="0"/>
                        </a:rPr>
                        <a:t>Waste Permitted Dairy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4,600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permitted dairy load to groundwater, assuming </a:t>
                      </a:r>
                    </a:p>
                    <a:p>
                      <a:pPr marL="0" marR="0">
                        <a:lnSpc>
                          <a:spcPct val="107000"/>
                        </a:lnSpc>
                        <a:spcBef>
                          <a:spcPts val="0"/>
                        </a:spcBef>
                        <a:spcAft>
                          <a:spcPts val="0"/>
                        </a:spcAft>
                      </a:pPr>
                      <a:r>
                        <a:rPr lang="en-US" sz="1200" dirty="0">
                          <a:effectLst/>
                        </a:rPr>
                        <a:t>100% owner-implemented BMPs at permitted dairies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698606366"/>
                  </a:ext>
                </a:extLst>
              </a:tr>
              <a:tr h="597600">
                <a:tc>
                  <a:txBody>
                    <a:bodyPr/>
                    <a:lstStyle/>
                    <a:p>
                      <a:pPr marL="0" marR="0">
                        <a:lnSpc>
                          <a:spcPct val="107000"/>
                        </a:lnSpc>
                        <a:spcBef>
                          <a:spcPts val="0"/>
                        </a:spcBef>
                        <a:spcAft>
                          <a:spcPts val="0"/>
                        </a:spcAft>
                      </a:pPr>
                      <a:r>
                        <a:rPr lang="en-US" sz="1200" dirty="0">
                          <a:effectLst/>
                        </a:rPr>
                        <a:t>Wastewater Treatment</a:t>
                      </a:r>
                      <a:r>
                        <a:rPr lang="en-US" sz="1200" baseline="0" dirty="0">
                          <a:effectLst/>
                        </a:rPr>
                        <a:t> Facilities (</a:t>
                      </a:r>
                      <a:r>
                        <a:rPr lang="en-US" sz="1200" dirty="0">
                          <a:effectLst/>
                        </a:rPr>
                        <a:t>WWTF)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2,000</a:t>
                      </a:r>
                    </a:p>
                  </a:txBody>
                  <a:tcPr marL="64345" marR="64345" marT="8937" marB="8937" anchor="ctr"/>
                </a:tc>
                <a:tc>
                  <a:txBody>
                    <a:bodyPr/>
                    <a:lstStyle/>
                    <a:p>
                      <a:pPr marL="0" marR="0">
                        <a:lnSpc>
                          <a:spcPct val="107000"/>
                        </a:lnSpc>
                        <a:spcBef>
                          <a:spcPts val="0"/>
                        </a:spcBef>
                        <a:spcAft>
                          <a:spcPts val="0"/>
                        </a:spcAft>
                      </a:pPr>
                      <a:r>
                        <a:rPr lang="en-US" sz="1200" dirty="0">
                          <a:effectLst/>
                        </a:rPr>
                        <a:t>Achieved by BMAP WWTF policy if BMAP-wide (achieving 3 or 6 mg/L total nitrogen concentration at discharge)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72335474"/>
                  </a:ext>
                </a:extLst>
              </a:tr>
              <a:tr h="394525">
                <a:tc>
                  <a:txBody>
                    <a:bodyPr/>
                    <a:lstStyle/>
                    <a:p>
                      <a:pPr marL="0" marR="0">
                        <a:lnSpc>
                          <a:spcPct val="107000"/>
                        </a:lnSpc>
                        <a:spcBef>
                          <a:spcPts val="0"/>
                        </a:spcBef>
                        <a:spcAft>
                          <a:spcPts val="0"/>
                        </a:spcAft>
                      </a:pPr>
                      <a:r>
                        <a:rPr lang="en-US" sz="1200" dirty="0">
                          <a:effectLst/>
                        </a:rPr>
                        <a:t>Total Credits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71,000</a:t>
                      </a:r>
                    </a:p>
                  </a:txBody>
                  <a:tcPr marL="64345" marR="64345" marT="8937" marB="8937" anchor="ctr"/>
                </a:tc>
                <a:tc>
                  <a:txBody>
                    <a:bodyPr/>
                    <a:lstStyle/>
                    <a:p>
                      <a:pPr>
                        <a:lnSpc>
                          <a:spcPct val="107000"/>
                        </a:lnSpc>
                      </a:pPr>
                      <a:endParaRPr lang="en-US" sz="1200" dirty="0">
                        <a:effectLst/>
                        <a:latin typeface="Calibri" panose="020F0502020204030204" pitchFamily="34" charset="0"/>
                      </a:endParaRPr>
                    </a:p>
                  </a:txBody>
                  <a:tcPr marL="64345" marR="64345" marT="8937" marB="8937" anchor="b"/>
                </a:tc>
                <a:extLst>
                  <a:ext uri="{0D108BD9-81ED-4DB2-BD59-A6C34878D82A}">
                    <a16:rowId xmlns:a16="http://schemas.microsoft.com/office/drawing/2014/main" val="3387261206"/>
                  </a:ext>
                </a:extLst>
              </a:tr>
            </a:tbl>
          </a:graphicData>
        </a:graphic>
      </p:graphicFrame>
    </p:spTree>
    <p:extLst>
      <p:ext uri="{BB962C8B-B14F-4D97-AF65-F5344CB8AC3E}">
        <p14:creationId xmlns:p14="http://schemas.microsoft.com/office/powerpoint/2010/main" val="603241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600" dirty="0" err="1"/>
              <a:t>Wacissa</a:t>
            </a:r>
            <a:r>
              <a:rPr lang="en-US" sz="3600" dirty="0"/>
              <a:t> BMAP Nitrogen Reductions</a:t>
            </a:r>
          </a:p>
        </p:txBody>
      </p:sp>
      <p:graphicFrame>
        <p:nvGraphicFramePr>
          <p:cNvPr id="4" name="Table 3">
            <a:extLst>
              <a:ext uri="{FF2B5EF4-FFF2-40B4-BE49-F238E27FC236}">
                <a16:creationId xmlns:a16="http://schemas.microsoft.com/office/drawing/2014/main" id="{BBF68CB6-E9DC-478B-8350-B1F0EEA3FBC0}"/>
              </a:ext>
            </a:extLst>
          </p:cNvPr>
          <p:cNvGraphicFramePr>
            <a:graphicFrameLocks noGrp="1"/>
          </p:cNvGraphicFramePr>
          <p:nvPr>
            <p:extLst>
              <p:ext uri="{D42A27DB-BD31-4B8C-83A1-F6EECF244321}">
                <p14:modId xmlns:p14="http://schemas.microsoft.com/office/powerpoint/2010/main" val="980451209"/>
              </p:ext>
            </p:extLst>
          </p:nvPr>
        </p:nvGraphicFramePr>
        <p:xfrm>
          <a:off x="680223" y="1214728"/>
          <a:ext cx="7883913" cy="2389150"/>
        </p:xfrm>
        <a:graphic>
          <a:graphicData uri="http://schemas.openxmlformats.org/drawingml/2006/table">
            <a:tbl>
              <a:tblPr firstRow="1" firstCol="1" bandRow="1">
                <a:tableStyleId>{5C22544A-7EE6-4342-B048-85BDC9FD1C3A}</a:tableStyleId>
              </a:tblPr>
              <a:tblGrid>
                <a:gridCol w="2024248">
                  <a:extLst>
                    <a:ext uri="{9D8B030D-6E8A-4147-A177-3AD203B41FA5}">
                      <a16:colId xmlns:a16="http://schemas.microsoft.com/office/drawing/2014/main" val="1716065508"/>
                    </a:ext>
                  </a:extLst>
                </a:gridCol>
                <a:gridCol w="1876276">
                  <a:extLst>
                    <a:ext uri="{9D8B030D-6E8A-4147-A177-3AD203B41FA5}">
                      <a16:colId xmlns:a16="http://schemas.microsoft.com/office/drawing/2014/main" val="2029290057"/>
                    </a:ext>
                  </a:extLst>
                </a:gridCol>
                <a:gridCol w="1180219">
                  <a:extLst>
                    <a:ext uri="{9D8B030D-6E8A-4147-A177-3AD203B41FA5}">
                      <a16:colId xmlns:a16="http://schemas.microsoft.com/office/drawing/2014/main" val="2231463607"/>
                    </a:ext>
                  </a:extLst>
                </a:gridCol>
                <a:gridCol w="2803170">
                  <a:extLst>
                    <a:ext uri="{9D8B030D-6E8A-4147-A177-3AD203B41FA5}">
                      <a16:colId xmlns:a16="http://schemas.microsoft.com/office/drawing/2014/main" val="1842955152"/>
                    </a:ext>
                  </a:extLst>
                </a:gridCol>
              </a:tblGrid>
              <a:tr h="421708">
                <a:tc gridSpan="4">
                  <a:txBody>
                    <a:bodyPr/>
                    <a:lstStyle/>
                    <a:p>
                      <a:pPr marL="0" marR="0" algn="ctr">
                        <a:lnSpc>
                          <a:spcPct val="107000"/>
                        </a:lnSpc>
                        <a:spcBef>
                          <a:spcPts val="0"/>
                        </a:spcBef>
                        <a:spcAft>
                          <a:spcPts val="0"/>
                        </a:spcAft>
                      </a:pPr>
                      <a:r>
                        <a:rPr lang="en-US" sz="1400" dirty="0">
                          <a:effectLst/>
                        </a:rPr>
                        <a:t>Total Reduction Required to Meet the TMDLs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18317"/>
                  </a:ext>
                </a:extLst>
              </a:tr>
              <a:tr h="702318">
                <a:tc>
                  <a:txBody>
                    <a:bodyPr/>
                    <a:lstStyle/>
                    <a:p>
                      <a:pPr>
                        <a:lnSpc>
                          <a:spcPct val="107000"/>
                        </a:lnSpc>
                      </a:pPr>
                      <a:endParaRPr lang="en-US" sz="1100" dirty="0">
                        <a:effectLst/>
                        <a:latin typeface="Calibri" panose="020F0502020204030204" pitchFamily="34"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Total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TMDL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Required Reduction to Meet TMDL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15796931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Spring Vent</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296,596</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165,487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131,109</a:t>
                      </a:r>
                    </a:p>
                  </a:txBody>
                  <a:tcPr marL="68580" marR="68580" marT="9525" marB="9525" anchor="ctr"/>
                </a:tc>
                <a:extLst>
                  <a:ext uri="{0D108BD9-81ED-4DB2-BD59-A6C34878D82A}">
                    <a16:rowId xmlns:a16="http://schemas.microsoft.com/office/drawing/2014/main" val="258575291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Projects Credits</a:t>
                      </a: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71,000</a:t>
                      </a:r>
                    </a:p>
                  </a:txBody>
                  <a:tcPr marL="68580" marR="68580" marT="9525" marB="9525" anchor="ctr"/>
                </a:tc>
                <a:extLst>
                  <a:ext uri="{0D108BD9-81ED-4DB2-BD59-A6C34878D82A}">
                    <a16:rowId xmlns:a16="http://schemas.microsoft.com/office/drawing/2014/main" val="5627695"/>
                  </a:ext>
                </a:extLst>
              </a:tr>
              <a:tr h="421708">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Additional Projects</a:t>
                      </a: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60,000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336831613"/>
                  </a:ext>
                </a:extLst>
              </a:tr>
            </a:tbl>
          </a:graphicData>
        </a:graphic>
      </p:graphicFrame>
    </p:spTree>
    <p:extLst>
      <p:ext uri="{BB962C8B-B14F-4D97-AF65-F5344CB8AC3E}">
        <p14:creationId xmlns:p14="http://schemas.microsoft.com/office/powerpoint/2010/main" val="7913634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2580274178"/>
              </p:ext>
            </p:extLst>
          </p:nvPr>
        </p:nvGraphicFramePr>
        <p:xfrm>
          <a:off x="147485" y="1248937"/>
          <a:ext cx="8908026" cy="3559189"/>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2905793">
                  <a:extLst>
                    <a:ext uri="{9D8B030D-6E8A-4147-A177-3AD203B41FA5}">
                      <a16:colId xmlns:a16="http://schemas.microsoft.com/office/drawing/2014/main" val="4050437022"/>
                    </a:ext>
                  </a:extLst>
                </a:gridCol>
                <a:gridCol w="2998840">
                  <a:extLst>
                    <a:ext uri="{9D8B030D-6E8A-4147-A177-3AD203B41FA5}">
                      <a16:colId xmlns:a16="http://schemas.microsoft.com/office/drawing/2014/main" val="435278234"/>
                    </a:ext>
                  </a:extLst>
                </a:gridCol>
              </a:tblGrid>
              <a:tr h="349650">
                <a:tc gridSpan="3">
                  <a:txBody>
                    <a:bodyPr/>
                    <a:lstStyle/>
                    <a:p>
                      <a:pPr algn="ctr" fontAlgn="t"/>
                      <a:r>
                        <a:rPr lang="en-US" sz="2000" b="1" u="none" strike="noStrike" dirty="0">
                          <a:solidFill>
                            <a:schemeClr val="bg1"/>
                          </a:solidFill>
                          <a:effectLst/>
                        </a:rPr>
                        <a:t>Additional Ag Practices Estimated Reduction Credit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399546">
                <a:tc>
                  <a:txBody>
                    <a:bodyPr/>
                    <a:lstStyle/>
                    <a:p>
                      <a:pPr algn="l" fontAlgn="b"/>
                      <a:r>
                        <a:rPr lang="en-US" sz="2000" b="1" u="none" strike="noStrike" dirty="0">
                          <a:solidFill>
                            <a:schemeClr val="bg1"/>
                          </a:solidFill>
                          <a:effectLst/>
                        </a:rPr>
                        <a:t>Action</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u="none" strike="noStrike" dirty="0">
                          <a:effectLst/>
                        </a:rPr>
                        <a:t>High Recharge Area (100%)</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r>
                        <a:rPr lang="en-US" sz="2000" u="none" strike="noStrike" dirty="0">
                          <a:effectLst/>
                        </a:rPr>
                        <a:t>Med. Recharge Area (100%)</a:t>
                      </a:r>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Precision Irrigation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2,021</a:t>
                      </a: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1,123</a:t>
                      </a: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Precision Fertilization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24,223</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13,457</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051">
                <a:tc>
                  <a:txBody>
                    <a:bodyPr/>
                    <a:lstStyle/>
                    <a:p>
                      <a:pPr algn="l" fontAlgn="b"/>
                      <a:r>
                        <a:rPr lang="en-US" sz="2000" u="none" strike="noStrike" dirty="0">
                          <a:solidFill>
                            <a:schemeClr val="bg1"/>
                          </a:solidFill>
                          <a:effectLst/>
                        </a:rPr>
                        <a:t>Soil Moisture Probes</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44,334</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24,630</a:t>
                      </a:r>
                    </a:p>
                  </a:txBody>
                  <a:tcPr marL="9525" marR="9525" marT="9525" marB="0" anchor="b"/>
                </a:tc>
                <a:extLst>
                  <a:ext uri="{0D108BD9-81ED-4DB2-BD59-A6C34878D82A}">
                    <a16:rowId xmlns:a16="http://schemas.microsoft.com/office/drawing/2014/main" val="2512479801"/>
                  </a:ext>
                </a:extLst>
              </a:tr>
              <a:tr h="349650">
                <a:tc>
                  <a:txBody>
                    <a:bodyPr/>
                    <a:lstStyle/>
                    <a:p>
                      <a:pPr algn="l" fontAlgn="b"/>
                      <a:r>
                        <a:rPr lang="en-US" sz="2000" u="none" strike="noStrike" dirty="0">
                          <a:solidFill>
                            <a:schemeClr val="bg1"/>
                          </a:solidFill>
                          <a:effectLst/>
                        </a:rPr>
                        <a:t>Controlled Release Fert.</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7,096</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3,942</a:t>
                      </a:r>
                    </a:p>
                  </a:txBody>
                  <a:tcPr marL="9525" marR="9525" marT="9525" marB="0" anchor="b">
                    <a:solidFill>
                      <a:schemeClr val="accent1">
                        <a:lumMod val="40000"/>
                        <a:lumOff val="60000"/>
                      </a:schemeClr>
                    </a:solidFill>
                  </a:tcPr>
                </a:tc>
                <a:extLst>
                  <a:ext uri="{0D108BD9-81ED-4DB2-BD59-A6C34878D82A}">
                    <a16:rowId xmlns:a16="http://schemas.microsoft.com/office/drawing/2014/main" val="851312663"/>
                  </a:ext>
                </a:extLst>
              </a:tr>
              <a:tr h="374129">
                <a:tc>
                  <a:txBody>
                    <a:bodyPr/>
                    <a:lstStyle/>
                    <a:p>
                      <a:pPr algn="l" fontAlgn="b"/>
                      <a:r>
                        <a:rPr lang="en-US" sz="2000" u="none" strike="noStrike" dirty="0">
                          <a:solidFill>
                            <a:schemeClr val="bg1"/>
                          </a:solidFill>
                          <a:effectLst/>
                        </a:rPr>
                        <a:t>Cover crops</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71,345</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39,636</a:t>
                      </a:r>
                    </a:p>
                  </a:txBody>
                  <a:tcPr marL="9525" marR="9525" marT="9525" marB="0" anchor="b"/>
                </a:tc>
                <a:extLst>
                  <a:ext uri="{0D108BD9-81ED-4DB2-BD59-A6C34878D82A}">
                    <a16:rowId xmlns:a16="http://schemas.microsoft.com/office/drawing/2014/main" val="387319932"/>
                  </a:ext>
                </a:extLst>
              </a:tr>
              <a:tr h="321347">
                <a:tc>
                  <a:txBody>
                    <a:bodyPr/>
                    <a:lstStyle/>
                    <a:p>
                      <a:pPr algn="l" fontAlgn="b"/>
                      <a:r>
                        <a:rPr lang="en-US" sz="2000" u="none" strike="noStrike" dirty="0">
                          <a:solidFill>
                            <a:schemeClr val="bg1"/>
                          </a:solidFill>
                          <a:effectLst/>
                        </a:rPr>
                        <a:t>Peanut hay pasture mix</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476,107</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264,504</a:t>
                      </a:r>
                    </a:p>
                  </a:txBody>
                  <a:tcPr marL="9525" marR="9525" marT="9525" marB="0" anchor="b">
                    <a:solidFill>
                      <a:schemeClr val="accent1">
                        <a:lumMod val="40000"/>
                        <a:lumOff val="60000"/>
                      </a:schemeClr>
                    </a:solidFill>
                  </a:tcPr>
                </a:tc>
                <a:extLst>
                  <a:ext uri="{0D108BD9-81ED-4DB2-BD59-A6C34878D82A}">
                    <a16:rowId xmlns:a16="http://schemas.microsoft.com/office/drawing/2014/main" val="3341045659"/>
                  </a:ext>
                </a:extLst>
              </a:tr>
              <a:tr h="354697">
                <a:tc>
                  <a:txBody>
                    <a:bodyPr/>
                    <a:lstStyle/>
                    <a:p>
                      <a:pPr algn="l" fontAlgn="b"/>
                      <a:r>
                        <a:rPr lang="en-US" sz="2000" u="none" strike="noStrike" dirty="0">
                          <a:solidFill>
                            <a:schemeClr val="bg1"/>
                          </a:solidFill>
                          <a:effectLst/>
                        </a:rPr>
                        <a:t>Fertilizer Banders</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39,172</a:t>
                      </a:r>
                    </a:p>
                  </a:txBody>
                  <a:tcPr marL="9525" marR="9525" marT="9525" marB="0" anchor="b"/>
                </a:tc>
                <a:tc>
                  <a:txBody>
                    <a:bodyPr/>
                    <a:lstStyle/>
                    <a:p>
                      <a:pPr algn="ctr" fontAlgn="b"/>
                      <a:r>
                        <a:rPr lang="en-US" sz="2000" b="0" i="0" u="none" strike="noStrike">
                          <a:solidFill>
                            <a:srgbClr val="000000"/>
                          </a:solidFill>
                          <a:effectLst/>
                          <a:latin typeface="Calibri" panose="020F0502020204030204" pitchFamily="34" charset="0"/>
                        </a:rPr>
                        <a:t>21,762</a:t>
                      </a:r>
                      <a:endParaRPr lang="en-US"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34310118"/>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extLst>
                  <a:ext uri="{0D108BD9-81ED-4DB2-BD59-A6C34878D82A}">
                    <a16:rowId xmlns:a16="http://schemas.microsoft.com/office/drawing/2014/main" val="519206827"/>
                  </a:ext>
                </a:extLst>
              </a:tr>
            </a:tbl>
          </a:graphicData>
        </a:graphic>
      </p:graphicFrame>
      <p:sp>
        <p:nvSpPr>
          <p:cNvPr id="5" name="TextBox 4">
            <a:extLst>
              <a:ext uri="{FF2B5EF4-FFF2-40B4-BE49-F238E27FC236}">
                <a16:creationId xmlns:a16="http://schemas.microsoft.com/office/drawing/2014/main" id="{A29EC34D-45BA-47E5-8463-5F29DB7F3003}"/>
              </a:ext>
            </a:extLst>
          </p:cNvPr>
          <p:cNvSpPr txBox="1"/>
          <p:nvPr/>
        </p:nvSpPr>
        <p:spPr>
          <a:xfrm>
            <a:off x="0" y="5912617"/>
            <a:ext cx="9144000" cy="646331"/>
          </a:xfrm>
          <a:prstGeom prst="rect">
            <a:avLst/>
          </a:prstGeom>
          <a:noFill/>
        </p:spPr>
        <p:txBody>
          <a:bodyPr wrap="square" rtlCol="0">
            <a:spAutoFit/>
          </a:bodyPr>
          <a:lstStyle/>
          <a:p>
            <a:pPr algn="ctr"/>
            <a:endParaRPr lang="en-US" sz="3600" b="1" dirty="0">
              <a:solidFill>
                <a:srgbClr val="C00000"/>
              </a:solidFill>
            </a:endParaRPr>
          </a:p>
        </p:txBody>
      </p:sp>
    </p:spTree>
    <p:extLst>
      <p:ext uri="{BB962C8B-B14F-4D97-AF65-F5344CB8AC3E}">
        <p14:creationId xmlns:p14="http://schemas.microsoft.com/office/powerpoint/2010/main" val="2663758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375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Box 7"/>
          <p:cNvSpPr txBox="1">
            <a:spLocks noChangeArrowheads="1"/>
          </p:cNvSpPr>
          <p:nvPr/>
        </p:nvSpPr>
        <p:spPr bwMode="auto">
          <a:xfrm>
            <a:off x="1219200" y="110312"/>
            <a:ext cx="75422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2800" b="1" dirty="0" err="1">
                <a:solidFill>
                  <a:srgbClr val="FFFFFF"/>
                </a:solidFill>
                <a:latin typeface="Arial" panose="020B0604020202020204" pitchFamily="34" charset="0"/>
                <a:cs typeface="Arial" panose="020B0604020202020204" pitchFamily="34" charset="0"/>
              </a:rPr>
              <a:t>Wacissa</a:t>
            </a:r>
            <a:endParaRPr lang="en-US" sz="2800" b="1" dirty="0">
              <a:solidFill>
                <a:srgbClr val="FFFFFF"/>
              </a:solidFill>
              <a:latin typeface="Arial" panose="020B0604020202020204" pitchFamily="34" charset="0"/>
              <a:cs typeface="Arial" panose="020B0604020202020204" pitchFamily="34" charset="0"/>
            </a:endParaRPr>
          </a:p>
          <a:p>
            <a:pPr algn="ctr" fontAlgn="base">
              <a:spcBef>
                <a:spcPct val="0"/>
              </a:spcBef>
              <a:spcAft>
                <a:spcPct val="0"/>
              </a:spcAft>
              <a:buFontTx/>
              <a:buNone/>
            </a:pPr>
            <a:r>
              <a:rPr lang="en-US" sz="2800" b="1" dirty="0">
                <a:solidFill>
                  <a:srgbClr val="FFFFFF"/>
                </a:solidFill>
                <a:latin typeface="Arial" panose="020B0604020202020204" pitchFamily="34" charset="0"/>
                <a:cs typeface="Arial" panose="020B0604020202020204" pitchFamily="34" charset="0"/>
              </a:rPr>
              <a:t>Total Maximum Daily Loads (TMDLs)</a:t>
            </a:r>
          </a:p>
        </p:txBody>
      </p:sp>
      <p:sp>
        <p:nvSpPr>
          <p:cNvPr id="80900" name="TextBox 8"/>
          <p:cNvSpPr txBox="1">
            <a:spLocks noChangeArrowheads="1"/>
          </p:cNvSpPr>
          <p:nvPr/>
        </p:nvSpPr>
        <p:spPr bwMode="auto">
          <a:xfrm>
            <a:off x="609600" y="1290638"/>
            <a:ext cx="7924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en-US">
              <a:solidFill>
                <a:prstClr val="black"/>
              </a:solidFill>
            </a:endParaRPr>
          </a:p>
        </p:txBody>
      </p:sp>
      <p:pic>
        <p:nvPicPr>
          <p:cNvPr id="80901" name="Picture 9" descr="DEP_color_logo white text[Convert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92088"/>
            <a:ext cx="99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86C1341F-4184-4B48-A1CD-0978E85A33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6036" y="1155700"/>
            <a:ext cx="4406323" cy="5702300"/>
          </a:xfrm>
          <a:prstGeom prst="rect">
            <a:avLst/>
          </a:prstGeom>
        </p:spPr>
      </p:pic>
      <p:pic>
        <p:nvPicPr>
          <p:cNvPr id="7" name="Picture 6">
            <a:extLst>
              <a:ext uri="{FF2B5EF4-FFF2-40B4-BE49-F238E27FC236}">
                <a16:creationId xmlns:a16="http://schemas.microsoft.com/office/drawing/2014/main" id="{74EA79E6-F5F3-492E-B3FB-A230226828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809" y="1155700"/>
            <a:ext cx="4328427" cy="5601493"/>
          </a:xfrm>
          <a:prstGeom prst="rect">
            <a:avLst/>
          </a:prstGeom>
        </p:spPr>
      </p:pic>
    </p:spTree>
    <p:extLst>
      <p:ext uri="{BB962C8B-B14F-4D97-AF65-F5344CB8AC3E}">
        <p14:creationId xmlns:p14="http://schemas.microsoft.com/office/powerpoint/2010/main" val="37432910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2728102984"/>
              </p:ext>
            </p:extLst>
          </p:nvPr>
        </p:nvGraphicFramePr>
        <p:xfrm>
          <a:off x="147485" y="1248937"/>
          <a:ext cx="8908027" cy="2429440"/>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1452897">
                  <a:extLst>
                    <a:ext uri="{9D8B030D-6E8A-4147-A177-3AD203B41FA5}">
                      <a16:colId xmlns:a16="http://schemas.microsoft.com/office/drawing/2014/main" val="4050437022"/>
                    </a:ext>
                  </a:extLst>
                </a:gridCol>
                <a:gridCol w="1452897">
                  <a:extLst>
                    <a:ext uri="{9D8B030D-6E8A-4147-A177-3AD203B41FA5}">
                      <a16:colId xmlns:a16="http://schemas.microsoft.com/office/drawing/2014/main" val="4229267399"/>
                    </a:ext>
                  </a:extLst>
                </a:gridCol>
                <a:gridCol w="1499420">
                  <a:extLst>
                    <a:ext uri="{9D8B030D-6E8A-4147-A177-3AD203B41FA5}">
                      <a16:colId xmlns:a16="http://schemas.microsoft.com/office/drawing/2014/main" val="435278234"/>
                    </a:ext>
                  </a:extLst>
                </a:gridCol>
                <a:gridCol w="1499420">
                  <a:extLst>
                    <a:ext uri="{9D8B030D-6E8A-4147-A177-3AD203B41FA5}">
                      <a16:colId xmlns:a16="http://schemas.microsoft.com/office/drawing/2014/main" val="3390419850"/>
                    </a:ext>
                  </a:extLst>
                </a:gridCol>
              </a:tblGrid>
              <a:tr h="349650">
                <a:tc gridSpan="5">
                  <a:txBody>
                    <a:bodyPr/>
                    <a:lstStyle/>
                    <a:p>
                      <a:pPr algn="ctr" fontAlgn="t"/>
                      <a:r>
                        <a:rPr lang="en-US" sz="2000" b="1" u="none" strike="noStrike" dirty="0">
                          <a:solidFill>
                            <a:schemeClr val="bg1"/>
                          </a:solidFill>
                          <a:effectLst/>
                        </a:rPr>
                        <a:t>Existing OSTDS in PFA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209417">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High Recharge Area </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Med. Recharge Area</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tc hMerge="1">
                  <a:txBody>
                    <a:bodyPr/>
                    <a:lstStyle/>
                    <a:p>
                      <a:endParaRPr lang="en-US"/>
                    </a:p>
                  </a:txBody>
                  <a:tcPr/>
                </a:tc>
                <a:extLst>
                  <a:ext uri="{0D108BD9-81ED-4DB2-BD59-A6C34878D82A}">
                    <a16:rowId xmlns:a16="http://schemas.microsoft.com/office/drawing/2014/main" val="2336542181"/>
                  </a:ext>
                </a:extLst>
              </a:tr>
              <a:tr h="399546">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ctr">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Parcels &lt;1 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u="none" strike="noStrike" dirty="0">
                          <a:effectLst/>
                        </a:rPr>
                        <a:t>161</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1,000 lbs.</a:t>
                      </a:r>
                    </a:p>
                  </a:txBody>
                  <a:tcPr marL="9525" marR="9525" marT="9525" marB="0" anchor="ctr"/>
                </a:tc>
                <a:tc>
                  <a:txBody>
                    <a:bodyPr/>
                    <a:lstStyle/>
                    <a:p>
                      <a:pPr algn="ctr" fontAlgn="b"/>
                      <a:r>
                        <a:rPr lang="en-US" sz="2000" u="none" strike="noStrike" dirty="0">
                          <a:effectLst/>
                        </a:rPr>
                        <a:t>74</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250 lbs.</a:t>
                      </a: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Parcels &gt;1ac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728</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4,400 lbs.</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715</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2,400 lbs.</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extLst>
                  <a:ext uri="{0D108BD9-81ED-4DB2-BD59-A6C34878D82A}">
                    <a16:rowId xmlns:a16="http://schemas.microsoft.com/office/drawing/2014/main" val="519206827"/>
                  </a:ext>
                </a:extLst>
              </a:tr>
            </a:tbl>
          </a:graphicData>
        </a:graphic>
      </p:graphicFrame>
    </p:spTree>
    <p:extLst>
      <p:ext uri="{BB962C8B-B14F-4D97-AF65-F5344CB8AC3E}">
        <p14:creationId xmlns:p14="http://schemas.microsoft.com/office/powerpoint/2010/main" val="3482153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2708564" cy="923925"/>
          </a:xfrm>
        </p:spPr>
        <p:txBody>
          <a:bodyPr>
            <a:normAutofit fontScale="90000"/>
          </a:bodyPr>
          <a:lstStyle/>
          <a:p>
            <a:r>
              <a:rPr lang="en-US" dirty="0"/>
              <a:t>Monitoring </a:t>
            </a:r>
          </a:p>
        </p:txBody>
      </p:sp>
      <p:pic>
        <p:nvPicPr>
          <p:cNvPr id="4" name="Picture 3">
            <a:extLst>
              <a:ext uri="{FF2B5EF4-FFF2-40B4-BE49-F238E27FC236}">
                <a16:creationId xmlns:a16="http://schemas.microsoft.com/office/drawing/2014/main" id="{1CAEED36-065D-412F-87BF-FEE65DC87A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Tree>
    <p:extLst>
      <p:ext uri="{BB962C8B-B14F-4D97-AF65-F5344CB8AC3E}">
        <p14:creationId xmlns:p14="http://schemas.microsoft.com/office/powerpoint/2010/main" val="25672551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1B7A-598A-45D0-81C6-682A8715DE09}"/>
              </a:ext>
            </a:extLst>
          </p:cNvPr>
          <p:cNvSpPr>
            <a:spLocks noGrp="1"/>
          </p:cNvSpPr>
          <p:nvPr>
            <p:ph type="title"/>
          </p:nvPr>
        </p:nvSpPr>
        <p:spPr>
          <a:xfrm>
            <a:off x="1117600" y="-158045"/>
            <a:ext cx="8026400" cy="1325563"/>
          </a:xfrm>
        </p:spPr>
        <p:txBody>
          <a:bodyPr>
            <a:noAutofit/>
          </a:bodyPr>
          <a:lstStyle/>
          <a:p>
            <a:r>
              <a:rPr lang="en-US" sz="3200" dirty="0"/>
              <a:t>Statewide </a:t>
            </a:r>
            <a:r>
              <a:rPr lang="en-US" sz="3200" dirty="0" err="1"/>
              <a:t>TMDL</a:t>
            </a:r>
            <a:r>
              <a:rPr lang="en-US" sz="3200" dirty="0"/>
              <a:t>, BMAP, Minimum Flows and Levels (</a:t>
            </a:r>
            <a:r>
              <a:rPr lang="en-US" sz="3200" dirty="0" err="1"/>
              <a:t>MFLs</a:t>
            </a:r>
            <a:r>
              <a:rPr lang="en-US" sz="3200" dirty="0"/>
              <a:t>) Annual Report</a:t>
            </a:r>
          </a:p>
        </p:txBody>
      </p:sp>
      <p:sp>
        <p:nvSpPr>
          <p:cNvPr id="4" name="Content Placeholder 2">
            <a:extLst>
              <a:ext uri="{FF2B5EF4-FFF2-40B4-BE49-F238E27FC236}">
                <a16:creationId xmlns:a16="http://schemas.microsoft.com/office/drawing/2014/main" id="{1EB310CC-29BC-4A14-9D2E-EA53529072B4}"/>
              </a:ext>
            </a:extLst>
          </p:cNvPr>
          <p:cNvSpPr>
            <a:spLocks noGrp="1"/>
          </p:cNvSpPr>
          <p:nvPr>
            <p:ph idx="1"/>
          </p:nvPr>
        </p:nvSpPr>
        <p:spPr>
          <a:xfrm>
            <a:off x="254000" y="1088495"/>
            <a:ext cx="8635999" cy="4942472"/>
          </a:xfrm>
        </p:spPr>
        <p:txBody>
          <a:bodyPr>
            <a:noAutofit/>
          </a:bodyPr>
          <a:lstStyle/>
          <a:p>
            <a:pPr lvl="0"/>
            <a:r>
              <a:rPr lang="en-US" sz="2300" dirty="0">
                <a:cs typeface="Arial" panose="020B0604020202020204" pitchFamily="34" charset="0"/>
              </a:rPr>
              <a:t>403.0675(1), </a:t>
            </a:r>
            <a:r>
              <a:rPr lang="en-US" sz="2300" dirty="0" err="1">
                <a:cs typeface="Arial" panose="020B0604020202020204" pitchFamily="34" charset="0"/>
              </a:rPr>
              <a:t>F.S</a:t>
            </a:r>
            <a:r>
              <a:rPr lang="en-US" sz="2300" dirty="0">
                <a:cs typeface="Arial" panose="020B0604020202020204" pitchFamily="34" charset="0"/>
              </a:rPr>
              <a:t>. – requires a report that will include status of MFLs, TMDLs, and </a:t>
            </a:r>
            <a:r>
              <a:rPr lang="en-US" sz="2300" dirty="0" err="1">
                <a:cs typeface="Arial" panose="020B0604020202020204" pitchFamily="34" charset="0"/>
              </a:rPr>
              <a:t>BMAPs</a:t>
            </a:r>
            <a:endParaRPr lang="en-US" sz="2300" dirty="0">
              <a:cs typeface="Arial" panose="020B0604020202020204" pitchFamily="34" charset="0"/>
            </a:endParaRPr>
          </a:p>
          <a:p>
            <a:pPr lvl="0"/>
            <a:r>
              <a:rPr lang="en-US" sz="2300" dirty="0">
                <a:cs typeface="Arial" panose="020B0604020202020204" pitchFamily="34" charset="0"/>
              </a:rPr>
              <a:t>Replacement of individual BMAP annual progress reports </a:t>
            </a:r>
          </a:p>
          <a:p>
            <a:pPr lvl="0"/>
            <a:r>
              <a:rPr lang="en-US" sz="2300" dirty="0">
                <a:cs typeface="Arial" panose="020B0604020202020204" pitchFamily="34" charset="0"/>
              </a:rPr>
              <a:t>Annual meetings will continue</a:t>
            </a:r>
          </a:p>
          <a:p>
            <a:pPr lvl="0"/>
            <a:r>
              <a:rPr lang="en-US" sz="2300" dirty="0">
                <a:cs typeface="Arial" panose="020B0604020202020204" pitchFamily="34" charset="0"/>
              </a:rPr>
              <a:t>Calendar year reporting</a:t>
            </a:r>
          </a:p>
          <a:p>
            <a:pPr lvl="0"/>
            <a:r>
              <a:rPr lang="en-US" sz="2300" dirty="0">
                <a:cs typeface="Arial" panose="020B0604020202020204" pitchFamily="34" charset="0"/>
              </a:rPr>
              <a:t>Report will contain project information: funding, proposed priority ranking for implementation</a:t>
            </a:r>
          </a:p>
          <a:p>
            <a:pPr lvl="0"/>
            <a:r>
              <a:rPr lang="en-US" sz="2300" dirty="0">
                <a:cs typeface="Arial" panose="020B0604020202020204" pitchFamily="34" charset="0"/>
              </a:rPr>
              <a:t>Progress made towards restoration goals</a:t>
            </a:r>
          </a:p>
          <a:p>
            <a:pPr lvl="0"/>
            <a:r>
              <a:rPr lang="en-US" sz="2300" dirty="0">
                <a:cs typeface="Arial" panose="020B0604020202020204" pitchFamily="34" charset="0"/>
              </a:rPr>
              <a:t>Information will be requested in late November, due by the end of January </a:t>
            </a:r>
          </a:p>
          <a:p>
            <a:pPr lvl="0"/>
            <a:r>
              <a:rPr lang="en-US" sz="2300" dirty="0">
                <a:cs typeface="Arial" panose="020B0604020202020204" pitchFamily="34" charset="0"/>
              </a:rPr>
              <a:t>Info. needed will include: entity activities, compliance, project information, and milestones</a:t>
            </a:r>
          </a:p>
          <a:p>
            <a:pPr lvl="0"/>
            <a:r>
              <a:rPr lang="en-US" sz="2300" dirty="0">
                <a:cs typeface="Arial" panose="020B0604020202020204" pitchFamily="34" charset="0"/>
              </a:rPr>
              <a:t>Report is due to the Governor and Florida Legislature July 1, 2018 and every year thereafter </a:t>
            </a:r>
          </a:p>
          <a:p>
            <a:endParaRPr lang="en-US" sz="2300" dirty="0">
              <a:cs typeface="Arial" panose="020B0604020202020204" pitchFamily="34" charset="0"/>
            </a:endParaRPr>
          </a:p>
        </p:txBody>
      </p:sp>
    </p:spTree>
    <p:extLst>
      <p:ext uri="{BB962C8B-B14F-4D97-AF65-F5344CB8AC3E}">
        <p14:creationId xmlns:p14="http://schemas.microsoft.com/office/powerpoint/2010/main" val="32611336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8007927" cy="923925"/>
          </a:xfrm>
        </p:spPr>
        <p:txBody>
          <a:bodyPr/>
          <a:lstStyle/>
          <a:p>
            <a:r>
              <a:rPr lang="en-US" dirty="0"/>
              <a:t>Questions?</a:t>
            </a:r>
          </a:p>
        </p:txBody>
      </p:sp>
      <p:pic>
        <p:nvPicPr>
          <p:cNvPr id="5" name="Picture 4">
            <a:extLst>
              <a:ext uri="{FF2B5EF4-FFF2-40B4-BE49-F238E27FC236}">
                <a16:creationId xmlns:a16="http://schemas.microsoft.com/office/drawing/2014/main" id="{E3672C1E-2F9C-4A56-8A07-DD1E59926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564" y="1140041"/>
            <a:ext cx="6201751" cy="4310208"/>
          </a:xfrm>
          <a:prstGeom prst="rect">
            <a:avLst/>
          </a:prstGeom>
        </p:spPr>
      </p:pic>
      <p:sp>
        <p:nvSpPr>
          <p:cNvPr id="3" name="TextBox 2">
            <a:extLst>
              <a:ext uri="{FF2B5EF4-FFF2-40B4-BE49-F238E27FC236}">
                <a16:creationId xmlns:a16="http://schemas.microsoft.com/office/drawing/2014/main" id="{EB5E16C5-362A-42E5-8A5B-2FBF9294E10E}"/>
              </a:ext>
            </a:extLst>
          </p:cNvPr>
          <p:cNvSpPr txBox="1"/>
          <p:nvPr/>
        </p:nvSpPr>
        <p:spPr>
          <a:xfrm>
            <a:off x="590550" y="5857875"/>
            <a:ext cx="8410575" cy="523220"/>
          </a:xfrm>
          <a:prstGeom prst="rect">
            <a:avLst/>
          </a:prstGeom>
          <a:noFill/>
        </p:spPr>
        <p:txBody>
          <a:bodyPr wrap="square" rtlCol="0">
            <a:spAutoFit/>
          </a:bodyPr>
          <a:lstStyle/>
          <a:p>
            <a:r>
              <a:rPr lang="en-US" sz="2800" dirty="0"/>
              <a:t>http://publicfiles.dep.state.fl.us/DEAR/BMAP/WACISSA/</a:t>
            </a:r>
          </a:p>
        </p:txBody>
      </p:sp>
    </p:spTree>
    <p:extLst>
      <p:ext uri="{BB962C8B-B14F-4D97-AF65-F5344CB8AC3E}">
        <p14:creationId xmlns:p14="http://schemas.microsoft.com/office/powerpoint/2010/main" val="1457118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375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Box 7"/>
          <p:cNvSpPr txBox="1">
            <a:spLocks noChangeArrowheads="1"/>
          </p:cNvSpPr>
          <p:nvPr/>
        </p:nvSpPr>
        <p:spPr bwMode="auto">
          <a:xfrm>
            <a:off x="1219200" y="110312"/>
            <a:ext cx="75422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2800" b="1" dirty="0" err="1">
                <a:solidFill>
                  <a:srgbClr val="FFFFFF"/>
                </a:solidFill>
                <a:latin typeface="Arial" panose="020B0604020202020204" pitchFamily="34" charset="0"/>
                <a:cs typeface="Arial" panose="020B0604020202020204" pitchFamily="34" charset="0"/>
              </a:rPr>
              <a:t>Wacissa</a:t>
            </a:r>
            <a:endParaRPr lang="en-US" sz="2800" b="1" dirty="0">
              <a:solidFill>
                <a:srgbClr val="FFFFFF"/>
              </a:solidFill>
              <a:latin typeface="Arial" panose="020B0604020202020204" pitchFamily="34" charset="0"/>
              <a:cs typeface="Arial" panose="020B0604020202020204" pitchFamily="34" charset="0"/>
            </a:endParaRPr>
          </a:p>
          <a:p>
            <a:pPr algn="ctr" fontAlgn="base">
              <a:spcBef>
                <a:spcPct val="0"/>
              </a:spcBef>
              <a:spcAft>
                <a:spcPct val="0"/>
              </a:spcAft>
              <a:buFontTx/>
              <a:buNone/>
            </a:pPr>
            <a:r>
              <a:rPr lang="en-US" sz="2800" b="1" dirty="0">
                <a:solidFill>
                  <a:srgbClr val="FFFFFF"/>
                </a:solidFill>
                <a:latin typeface="Arial" panose="020B0604020202020204" pitchFamily="34" charset="0"/>
                <a:cs typeface="Arial" panose="020B0604020202020204" pitchFamily="34" charset="0"/>
              </a:rPr>
              <a:t>Total Maximum Daily Loads (TMDLs)</a:t>
            </a:r>
          </a:p>
        </p:txBody>
      </p:sp>
      <p:sp>
        <p:nvSpPr>
          <p:cNvPr id="80900" name="TextBox 8"/>
          <p:cNvSpPr txBox="1">
            <a:spLocks noChangeArrowheads="1"/>
          </p:cNvSpPr>
          <p:nvPr/>
        </p:nvSpPr>
        <p:spPr bwMode="auto">
          <a:xfrm>
            <a:off x="609600" y="1290638"/>
            <a:ext cx="7924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en-US">
              <a:solidFill>
                <a:prstClr val="black"/>
              </a:solidFill>
            </a:endParaRPr>
          </a:p>
        </p:txBody>
      </p:sp>
      <p:pic>
        <p:nvPicPr>
          <p:cNvPr id="80901" name="Picture 9" descr="DEP_color_logo white text[Convert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92088"/>
            <a:ext cx="99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04800" y="4298359"/>
            <a:ext cx="4023281"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TMDL Table 6.1</a:t>
            </a:r>
          </a:p>
          <a:p>
            <a:r>
              <a:rPr lang="en-US" dirty="0">
                <a:latin typeface="Arial" panose="020B0604020202020204" pitchFamily="34" charset="0"/>
                <a:cs typeface="Arial" panose="020B0604020202020204" pitchFamily="34" charset="0"/>
              </a:rPr>
              <a:t>WBID:  Waterbody identification area.</a:t>
            </a:r>
          </a:p>
        </p:txBody>
      </p:sp>
      <p:graphicFrame>
        <p:nvGraphicFramePr>
          <p:cNvPr id="4" name="Table 3">
            <a:extLst>
              <a:ext uri="{FF2B5EF4-FFF2-40B4-BE49-F238E27FC236}">
                <a16:creationId xmlns:a16="http://schemas.microsoft.com/office/drawing/2014/main" id="{7E5C4609-EEB5-47B4-ABB5-C4067A03E152}"/>
              </a:ext>
            </a:extLst>
          </p:cNvPr>
          <p:cNvGraphicFramePr>
            <a:graphicFrameLocks noGrp="1"/>
          </p:cNvGraphicFramePr>
          <p:nvPr>
            <p:extLst>
              <p:ext uri="{D42A27DB-BD31-4B8C-83A1-F6EECF244321}">
                <p14:modId xmlns:p14="http://schemas.microsoft.com/office/powerpoint/2010/main" val="1331089425"/>
              </p:ext>
            </p:extLst>
          </p:nvPr>
        </p:nvGraphicFramePr>
        <p:xfrm>
          <a:off x="114299" y="1361440"/>
          <a:ext cx="9147175" cy="2194560"/>
        </p:xfrm>
        <a:graphic>
          <a:graphicData uri="http://schemas.openxmlformats.org/drawingml/2006/table">
            <a:tbl>
              <a:tblPr firstRow="1" bandRow="1">
                <a:tableStyleId>{5C22544A-7EE6-4342-B048-85BDC9FD1C3A}</a:tableStyleId>
              </a:tblPr>
              <a:tblGrid>
                <a:gridCol w="1477493">
                  <a:extLst>
                    <a:ext uri="{9D8B030D-6E8A-4147-A177-3AD203B41FA5}">
                      <a16:colId xmlns:a16="http://schemas.microsoft.com/office/drawing/2014/main" val="3784596658"/>
                    </a:ext>
                  </a:extLst>
                </a:gridCol>
                <a:gridCol w="1319783">
                  <a:extLst>
                    <a:ext uri="{9D8B030D-6E8A-4147-A177-3AD203B41FA5}">
                      <a16:colId xmlns:a16="http://schemas.microsoft.com/office/drawing/2014/main" val="3551765310"/>
                    </a:ext>
                  </a:extLst>
                </a:gridCol>
                <a:gridCol w="730725">
                  <a:extLst>
                    <a:ext uri="{9D8B030D-6E8A-4147-A177-3AD203B41FA5}">
                      <a16:colId xmlns:a16="http://schemas.microsoft.com/office/drawing/2014/main" val="3532517840"/>
                    </a:ext>
                  </a:extLst>
                </a:gridCol>
                <a:gridCol w="961402">
                  <a:extLst>
                    <a:ext uri="{9D8B030D-6E8A-4147-A177-3AD203B41FA5}">
                      <a16:colId xmlns:a16="http://schemas.microsoft.com/office/drawing/2014/main" val="2703405325"/>
                    </a:ext>
                  </a:extLst>
                </a:gridCol>
                <a:gridCol w="1141664">
                  <a:extLst>
                    <a:ext uri="{9D8B030D-6E8A-4147-A177-3AD203B41FA5}">
                      <a16:colId xmlns:a16="http://schemas.microsoft.com/office/drawing/2014/main" val="1644212349"/>
                    </a:ext>
                  </a:extLst>
                </a:gridCol>
                <a:gridCol w="1229314">
                  <a:extLst>
                    <a:ext uri="{9D8B030D-6E8A-4147-A177-3AD203B41FA5}">
                      <a16:colId xmlns:a16="http://schemas.microsoft.com/office/drawing/2014/main" val="1681244709"/>
                    </a:ext>
                  </a:extLst>
                </a:gridCol>
                <a:gridCol w="1143397">
                  <a:extLst>
                    <a:ext uri="{9D8B030D-6E8A-4147-A177-3AD203B41FA5}">
                      <a16:colId xmlns:a16="http://schemas.microsoft.com/office/drawing/2014/main" val="3192252640"/>
                    </a:ext>
                  </a:extLst>
                </a:gridCol>
                <a:gridCol w="1143397">
                  <a:extLst>
                    <a:ext uri="{9D8B030D-6E8A-4147-A177-3AD203B41FA5}">
                      <a16:colId xmlns:a16="http://schemas.microsoft.com/office/drawing/2014/main" val="2876528132"/>
                    </a:ext>
                  </a:extLst>
                </a:gridCol>
              </a:tblGrid>
              <a:tr h="900266">
                <a:tc>
                  <a:txBody>
                    <a:bodyPr/>
                    <a:lstStyle/>
                    <a:p>
                      <a:r>
                        <a:rPr lang="en-US" sz="1400" dirty="0"/>
                        <a:t>WBID</a:t>
                      </a:r>
                    </a:p>
                  </a:txBody>
                  <a:tcPr/>
                </a:tc>
                <a:tc>
                  <a:txBody>
                    <a:bodyPr/>
                    <a:lstStyle/>
                    <a:p>
                      <a:r>
                        <a:rPr lang="en-US" sz="1400" dirty="0"/>
                        <a:t>Parameter</a:t>
                      </a:r>
                    </a:p>
                  </a:txBody>
                  <a:tcPr/>
                </a:tc>
                <a:tc>
                  <a:txBody>
                    <a:bodyPr/>
                    <a:lstStyle/>
                    <a:p>
                      <a:r>
                        <a:rPr lang="en-US" sz="1400" dirty="0"/>
                        <a:t>TMDL</a:t>
                      </a:r>
                    </a:p>
                    <a:p>
                      <a:r>
                        <a:rPr lang="en-US" sz="1400" dirty="0"/>
                        <a:t>(mg/l)</a:t>
                      </a:r>
                    </a:p>
                  </a:txBody>
                  <a:tcPr/>
                </a:tc>
                <a:tc>
                  <a:txBody>
                    <a:bodyPr/>
                    <a:lstStyle/>
                    <a:p>
                      <a:r>
                        <a:rPr lang="en-US" sz="1400" dirty="0"/>
                        <a:t>TMDL % Reduction</a:t>
                      </a:r>
                    </a:p>
                  </a:txBody>
                  <a:tcPr/>
                </a:tc>
                <a:tc>
                  <a:txBody>
                    <a:bodyPr/>
                    <a:lstStyle/>
                    <a:p>
                      <a:r>
                        <a:rPr lang="en-US" sz="1400" dirty="0" err="1"/>
                        <a:t>Wasteload</a:t>
                      </a:r>
                      <a:r>
                        <a:rPr lang="en-US" sz="1400" dirty="0"/>
                        <a:t> Allocation for Wastewater</a:t>
                      </a:r>
                    </a:p>
                  </a:txBody>
                  <a:tcPr/>
                </a:tc>
                <a:tc>
                  <a:txBody>
                    <a:bodyPr/>
                    <a:lstStyle/>
                    <a:p>
                      <a:r>
                        <a:rPr lang="en-US" sz="1400" dirty="0" err="1"/>
                        <a:t>Wasteload</a:t>
                      </a:r>
                      <a:r>
                        <a:rPr lang="en-US" sz="1400" dirty="0"/>
                        <a:t> Allocation for NPDES </a:t>
                      </a:r>
                      <a:r>
                        <a:rPr lang="en-US" sz="1400" dirty="0" err="1"/>
                        <a:t>Stormwater</a:t>
                      </a:r>
                      <a:endParaRPr lang="en-US" sz="1400" dirty="0"/>
                    </a:p>
                  </a:txBody>
                  <a:tcPr/>
                </a:tc>
                <a:tc>
                  <a:txBody>
                    <a:bodyPr/>
                    <a:lstStyle/>
                    <a:p>
                      <a:r>
                        <a:rPr lang="en-US" sz="1400" dirty="0"/>
                        <a:t>Load Allocation</a:t>
                      </a:r>
                    </a:p>
                  </a:txBody>
                  <a:tcPr/>
                </a:tc>
                <a:tc>
                  <a:txBody>
                    <a:bodyPr/>
                    <a:lstStyle/>
                    <a:p>
                      <a:r>
                        <a:rPr lang="en-US" sz="1400" dirty="0"/>
                        <a:t>MOS</a:t>
                      </a:r>
                    </a:p>
                  </a:txBody>
                  <a:tcPr/>
                </a:tc>
                <a:extLst>
                  <a:ext uri="{0D108BD9-81ED-4DB2-BD59-A6C34878D82A}">
                    <a16:rowId xmlns:a16="http://schemas.microsoft.com/office/drawing/2014/main" val="116274890"/>
                  </a:ext>
                </a:extLst>
              </a:tr>
              <a:tr h="493694">
                <a:tc>
                  <a:txBody>
                    <a:bodyPr/>
                    <a:lstStyle/>
                    <a:p>
                      <a:r>
                        <a:rPr lang="en-US" sz="1400" dirty="0" err="1"/>
                        <a:t>Wacissa</a:t>
                      </a:r>
                      <a:r>
                        <a:rPr lang="en-US" sz="1400" dirty="0"/>
                        <a:t> River (WBID 3424)</a:t>
                      </a:r>
                    </a:p>
                  </a:txBody>
                  <a:tcPr/>
                </a:tc>
                <a:tc>
                  <a:txBody>
                    <a:bodyPr/>
                    <a:lstStyle/>
                    <a:p>
                      <a:r>
                        <a:rPr lang="en-US" sz="1400" dirty="0"/>
                        <a:t>Nutrients (Nitrate)</a:t>
                      </a:r>
                    </a:p>
                  </a:txBody>
                  <a:tcPr/>
                </a:tc>
                <a:tc>
                  <a:txBody>
                    <a:bodyPr/>
                    <a:lstStyle/>
                    <a:p>
                      <a:r>
                        <a:rPr lang="en-US" sz="1400" dirty="0"/>
                        <a:t>0.20</a:t>
                      </a:r>
                    </a:p>
                  </a:txBody>
                  <a:tcPr/>
                </a:tc>
                <a:tc>
                  <a:txBody>
                    <a:bodyPr/>
                    <a:lstStyle/>
                    <a:p>
                      <a:r>
                        <a:rPr lang="en-US" sz="1400" dirty="0"/>
                        <a:t>39%</a:t>
                      </a:r>
                    </a:p>
                  </a:txBody>
                  <a:tcPr/>
                </a:tc>
                <a:tc>
                  <a:txBody>
                    <a:bodyPr/>
                    <a:lstStyle/>
                    <a:p>
                      <a:r>
                        <a:rPr lang="en-US" sz="1400" dirty="0"/>
                        <a:t>N/A</a:t>
                      </a:r>
                    </a:p>
                  </a:txBody>
                  <a:tcPr/>
                </a:tc>
                <a:tc>
                  <a:txBody>
                    <a:bodyPr/>
                    <a:lstStyle/>
                    <a:p>
                      <a:r>
                        <a:rPr lang="en-US" sz="1400" dirty="0"/>
                        <a:t>39%</a:t>
                      </a:r>
                    </a:p>
                  </a:txBody>
                  <a:tcPr/>
                </a:tc>
                <a:tc>
                  <a:txBody>
                    <a:bodyPr/>
                    <a:lstStyle/>
                    <a:p>
                      <a:r>
                        <a:rPr lang="en-US" sz="1400" dirty="0"/>
                        <a:t>39%</a:t>
                      </a:r>
                    </a:p>
                  </a:txBody>
                  <a:tcPr/>
                </a:tc>
                <a:tc>
                  <a:txBody>
                    <a:bodyPr/>
                    <a:lstStyle/>
                    <a:p>
                      <a:r>
                        <a:rPr lang="en-US" sz="1400" dirty="0"/>
                        <a:t>Implicit</a:t>
                      </a:r>
                    </a:p>
                  </a:txBody>
                  <a:tcPr/>
                </a:tc>
                <a:extLst>
                  <a:ext uri="{0D108BD9-81ED-4DB2-BD59-A6C34878D82A}">
                    <a16:rowId xmlns:a16="http://schemas.microsoft.com/office/drawing/2014/main" val="3222980996"/>
                  </a:ext>
                </a:extLst>
              </a:tr>
              <a:tr h="696980">
                <a:tc>
                  <a:txBody>
                    <a:bodyPr/>
                    <a:lstStyle/>
                    <a:p>
                      <a:r>
                        <a:rPr lang="en-US" sz="1400" dirty="0" err="1"/>
                        <a:t>Wacissa</a:t>
                      </a:r>
                      <a:r>
                        <a:rPr lang="en-US" sz="1400" dirty="0"/>
                        <a:t> Springs</a:t>
                      </a:r>
                    </a:p>
                    <a:p>
                      <a:r>
                        <a:rPr lang="en-US" sz="1400" dirty="0"/>
                        <a:t>(WBID 3424Z)</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Nutrients (Nitrate)</a:t>
                      </a:r>
                    </a:p>
                    <a:p>
                      <a:endParaRPr lang="en-US" sz="1400" dirty="0"/>
                    </a:p>
                  </a:txBody>
                  <a:tcPr/>
                </a:tc>
                <a:tc>
                  <a:txBody>
                    <a:bodyPr/>
                    <a:lstStyle/>
                    <a:p>
                      <a:r>
                        <a:rPr lang="en-US" sz="1400" dirty="0"/>
                        <a:t>0.24</a:t>
                      </a:r>
                    </a:p>
                  </a:txBody>
                  <a:tcPr/>
                </a:tc>
                <a:tc>
                  <a:txBody>
                    <a:bodyPr/>
                    <a:lstStyle/>
                    <a:p>
                      <a:r>
                        <a:rPr lang="en-US" sz="1400" dirty="0"/>
                        <a:t>38%</a:t>
                      </a:r>
                    </a:p>
                  </a:txBody>
                  <a:tcPr/>
                </a:tc>
                <a:tc>
                  <a:txBody>
                    <a:bodyPr/>
                    <a:lstStyle/>
                    <a:p>
                      <a:r>
                        <a:rPr lang="en-US" sz="1400" dirty="0"/>
                        <a:t>N/A</a:t>
                      </a:r>
                    </a:p>
                  </a:txBody>
                  <a:tcPr/>
                </a:tc>
                <a:tc>
                  <a:txBody>
                    <a:bodyPr/>
                    <a:lstStyle/>
                    <a:p>
                      <a:r>
                        <a:rPr lang="en-US" sz="1400" dirty="0"/>
                        <a:t>38%</a:t>
                      </a:r>
                    </a:p>
                  </a:txBody>
                  <a:tcPr/>
                </a:tc>
                <a:tc>
                  <a:txBody>
                    <a:bodyPr/>
                    <a:lstStyle/>
                    <a:p>
                      <a:r>
                        <a:rPr lang="en-US" sz="1400" dirty="0"/>
                        <a:t>38%</a:t>
                      </a:r>
                    </a:p>
                  </a:txBody>
                  <a:tcPr/>
                </a:tc>
                <a:tc>
                  <a:txBody>
                    <a:bodyPr/>
                    <a:lstStyle/>
                    <a:p>
                      <a:r>
                        <a:rPr lang="en-US" sz="1400" dirty="0"/>
                        <a:t>Implicit</a:t>
                      </a:r>
                    </a:p>
                  </a:txBody>
                  <a:tcPr/>
                </a:tc>
                <a:extLst>
                  <a:ext uri="{0D108BD9-81ED-4DB2-BD59-A6C34878D82A}">
                    <a16:rowId xmlns:a16="http://schemas.microsoft.com/office/drawing/2014/main" val="2240500213"/>
                  </a:ext>
                </a:extLst>
              </a:tr>
            </a:tbl>
          </a:graphicData>
        </a:graphic>
      </p:graphicFrame>
    </p:spTree>
    <p:extLst>
      <p:ext uri="{BB962C8B-B14F-4D97-AF65-F5344CB8AC3E}">
        <p14:creationId xmlns:p14="http://schemas.microsoft.com/office/powerpoint/2010/main" val="1215655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1122460" y="-138545"/>
            <a:ext cx="7989454" cy="1325563"/>
          </a:xfrm>
        </p:spPr>
        <p:txBody>
          <a:bodyPr>
            <a:normAutofit/>
          </a:bodyPr>
          <a:lstStyle/>
          <a:p>
            <a:r>
              <a:rPr lang="en-US" sz="3600" dirty="0"/>
              <a:t>Regulatory Framework</a:t>
            </a:r>
          </a:p>
        </p:txBody>
      </p:sp>
      <p:sp>
        <p:nvSpPr>
          <p:cNvPr id="6" name="Content Placeholder 2"/>
          <p:cNvSpPr>
            <a:spLocks/>
          </p:cNvSpPr>
          <p:nvPr/>
        </p:nvSpPr>
        <p:spPr bwMode="auto">
          <a:xfrm>
            <a:off x="72796" y="1001212"/>
            <a:ext cx="8870481" cy="4416362"/>
          </a:xfrm>
          <a:prstGeom prst="rect">
            <a:avLst/>
          </a:prstGeom>
          <a:noFill/>
          <a:ln w="9525">
            <a:noFill/>
            <a:miter lim="800000"/>
            <a:headEnd/>
            <a:tailEnd/>
          </a:ln>
        </p:spPr>
        <p:txBody>
          <a:bodyPr/>
          <a:lstStyle/>
          <a:p>
            <a:pPr>
              <a:spcBef>
                <a:spcPct val="40000"/>
              </a:spcBef>
              <a:buClr>
                <a:schemeClr val="accent5">
                  <a:lumMod val="50000"/>
                </a:schemeClr>
              </a:buClr>
            </a:pPr>
            <a:r>
              <a:rPr lang="en-US" sz="2800" dirty="0">
                <a:solidFill>
                  <a:srgbClr val="0070C0"/>
                </a:solidFill>
              </a:rPr>
              <a:t>The process for preparing BMAPs is found in:</a:t>
            </a:r>
          </a:p>
          <a:p>
            <a:pPr marL="742950" lvl="1" indent="-285750">
              <a:spcBef>
                <a:spcPct val="20000"/>
              </a:spcBef>
              <a:buClr>
                <a:schemeClr val="accent5">
                  <a:lumMod val="50000"/>
                </a:schemeClr>
              </a:buClr>
              <a:buFontTx/>
              <a:buChar char="•"/>
            </a:pPr>
            <a:r>
              <a:rPr lang="en-US" sz="2400" dirty="0"/>
              <a:t>Section 403.067, Florida Statutes (F.S.), known as the “Florida Watershed Restoration Act”</a:t>
            </a:r>
            <a:r>
              <a:rPr lang="en-US" sz="3000" dirty="0"/>
              <a:t> </a:t>
            </a:r>
          </a:p>
          <a:p>
            <a:pPr marL="742950" lvl="1" indent="-285750">
              <a:spcBef>
                <a:spcPct val="20000"/>
              </a:spcBef>
              <a:buClr>
                <a:schemeClr val="accent5">
                  <a:lumMod val="50000"/>
                </a:schemeClr>
              </a:buClr>
              <a:buFontTx/>
              <a:buChar char="•"/>
            </a:pPr>
            <a:r>
              <a:rPr lang="en-US" sz="2400" dirty="0"/>
              <a:t>The 2016 Florida Springs and Aquifer Protection Act  lists requirements for BMAPs for OFS</a:t>
            </a:r>
          </a:p>
          <a:p>
            <a:pPr marL="742950" lvl="1" indent="-285750">
              <a:spcBef>
                <a:spcPct val="20000"/>
              </a:spcBef>
              <a:buClr>
                <a:schemeClr val="accent5">
                  <a:lumMod val="50000"/>
                </a:schemeClr>
              </a:buClr>
              <a:buFontTx/>
              <a:buChar char="•"/>
            </a:pPr>
            <a:r>
              <a:rPr lang="en-US" sz="2400" dirty="0"/>
              <a:t>Requirement is to achieve TMDL in 20 years</a:t>
            </a:r>
          </a:p>
          <a:p>
            <a:pPr marL="1200150" lvl="2" indent="-285750">
              <a:spcBef>
                <a:spcPct val="20000"/>
              </a:spcBef>
              <a:buClr>
                <a:schemeClr val="accent5">
                  <a:lumMod val="50000"/>
                </a:schemeClr>
              </a:buClr>
              <a:buFontTx/>
              <a:buChar char="•"/>
            </a:pPr>
            <a:r>
              <a:rPr lang="en-US" sz="2400" dirty="0"/>
              <a:t>Plan is to achieve:</a:t>
            </a:r>
          </a:p>
          <a:p>
            <a:pPr marL="1657350" lvl="3" indent="-285750">
              <a:spcBef>
                <a:spcPct val="20000"/>
              </a:spcBef>
              <a:buClr>
                <a:schemeClr val="accent5">
                  <a:lumMod val="50000"/>
                </a:schemeClr>
              </a:buClr>
              <a:buFontTx/>
              <a:buChar char="•"/>
            </a:pPr>
            <a:r>
              <a:rPr lang="en-US" sz="2400" dirty="0"/>
              <a:t>30 % reduction in 5 years</a:t>
            </a:r>
          </a:p>
          <a:p>
            <a:pPr marL="1657350" lvl="3" indent="-285750">
              <a:spcBef>
                <a:spcPct val="20000"/>
              </a:spcBef>
              <a:buClr>
                <a:schemeClr val="accent5">
                  <a:lumMod val="50000"/>
                </a:schemeClr>
              </a:buClr>
              <a:buFontTx/>
              <a:buChar char="•"/>
            </a:pPr>
            <a:r>
              <a:rPr lang="en-US" sz="2400" dirty="0"/>
              <a:t>80 % in 10 years</a:t>
            </a:r>
          </a:p>
          <a:p>
            <a:pPr marL="1657350" lvl="3" indent="-285750">
              <a:spcBef>
                <a:spcPct val="20000"/>
              </a:spcBef>
              <a:buClr>
                <a:schemeClr val="accent5">
                  <a:lumMod val="50000"/>
                </a:schemeClr>
              </a:buClr>
              <a:buFontTx/>
              <a:buChar char="•"/>
            </a:pPr>
            <a:r>
              <a:rPr lang="en-US" sz="2400" dirty="0"/>
              <a:t>100 % in 15 years</a:t>
            </a:r>
          </a:p>
          <a:p>
            <a:pPr marL="342900" indent="-342900">
              <a:spcBef>
                <a:spcPct val="20000"/>
              </a:spcBef>
              <a:buClr>
                <a:schemeClr val="hlink"/>
              </a:buClr>
              <a:buSzPct val="70000"/>
              <a:buFont typeface="Wingdings" pitchFamily="2" charset="2"/>
              <a:buNone/>
            </a:pPr>
            <a:endParaRPr lang="en-US" sz="2800" dirty="0">
              <a:latin typeface="Comic Sans MS" pitchFamily="66" charset="0"/>
            </a:endParaRPr>
          </a:p>
        </p:txBody>
      </p:sp>
      <p:pic>
        <p:nvPicPr>
          <p:cNvPr id="2" name="Picture 1">
            <a:extLst>
              <a:ext uri="{FF2B5EF4-FFF2-40B4-BE49-F238E27FC236}">
                <a16:creationId xmlns:a16="http://schemas.microsoft.com/office/drawing/2014/main" id="{060AD234-25CC-4B3E-AB7B-7479ED24B8DD}"/>
              </a:ext>
            </a:extLst>
          </p:cNvPr>
          <p:cNvPicPr>
            <a:picLocks noChangeAspect="1"/>
          </p:cNvPicPr>
          <p:nvPr/>
        </p:nvPicPr>
        <p:blipFill>
          <a:blip r:embed="rId2"/>
          <a:stretch>
            <a:fillRect/>
          </a:stretch>
        </p:blipFill>
        <p:spPr>
          <a:xfrm>
            <a:off x="5342021" y="3998719"/>
            <a:ext cx="3801979" cy="2837710"/>
          </a:xfrm>
          <a:prstGeom prst="rect">
            <a:avLst/>
          </a:prstGeom>
        </p:spPr>
      </p:pic>
    </p:spTree>
    <p:extLst>
      <p:ext uri="{BB962C8B-B14F-4D97-AF65-F5344CB8AC3E}">
        <p14:creationId xmlns:p14="http://schemas.microsoft.com/office/powerpoint/2010/main" val="153514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76655" y="160479"/>
            <a:ext cx="7429500" cy="646331"/>
          </a:xfrm>
          <a:prstGeom prst="rect">
            <a:avLst/>
          </a:prstGeom>
          <a:noFill/>
        </p:spPr>
        <p:txBody>
          <a:bodyPr wrap="square" rtlCol="0">
            <a:spAutoFit/>
          </a:bodyPr>
          <a:lstStyle/>
          <a:p>
            <a:pPr algn="ctr">
              <a:spcBef>
                <a:spcPct val="50000"/>
              </a:spcBef>
            </a:pPr>
            <a:r>
              <a:rPr lang="en-US" sz="3600" b="1" dirty="0">
                <a:solidFill>
                  <a:schemeClr val="bg1"/>
                </a:solidFill>
                <a:latin typeface="Arial" panose="020B0604020202020204" pitchFamily="34" charset="0"/>
              </a:rPr>
              <a:t>Regional BMAPs</a:t>
            </a:r>
          </a:p>
        </p:txBody>
      </p:sp>
      <p:pic>
        <p:nvPicPr>
          <p:cNvPr id="8" name="Picture 7">
            <a:extLst>
              <a:ext uri="{FF2B5EF4-FFF2-40B4-BE49-F238E27FC236}">
                <a16:creationId xmlns:a16="http://schemas.microsoft.com/office/drawing/2014/main" id="{DCD5700D-56EC-4FAA-877F-9C3B6DC0D1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341" y="902435"/>
            <a:ext cx="7707202" cy="5955565"/>
          </a:xfrm>
          <a:prstGeom prst="rect">
            <a:avLst/>
          </a:prstGeom>
        </p:spPr>
      </p:pic>
    </p:spTree>
    <p:extLst>
      <p:ext uri="{BB962C8B-B14F-4D97-AF65-F5344CB8AC3E}">
        <p14:creationId xmlns:p14="http://schemas.microsoft.com/office/powerpoint/2010/main" val="413627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95400" y="228600"/>
            <a:ext cx="7429500" cy="646331"/>
          </a:xfrm>
          <a:prstGeom prst="rect">
            <a:avLst/>
          </a:prstGeom>
          <a:noFill/>
        </p:spPr>
        <p:txBody>
          <a:bodyPr wrap="square" rtlCol="0">
            <a:spAutoFit/>
          </a:bodyPr>
          <a:lstStyle/>
          <a:p>
            <a:pPr algn="ctr">
              <a:spcBef>
                <a:spcPct val="50000"/>
              </a:spcBef>
            </a:pPr>
            <a:r>
              <a:rPr lang="en-US" sz="3600" b="1" dirty="0" err="1">
                <a:solidFill>
                  <a:schemeClr val="bg1"/>
                </a:solidFill>
                <a:latin typeface="Arial" panose="020B0604020202020204" pitchFamily="34" charset="0"/>
              </a:rPr>
              <a:t>Wacissa</a:t>
            </a:r>
            <a:r>
              <a:rPr lang="en-US" sz="3600" b="1" dirty="0">
                <a:solidFill>
                  <a:schemeClr val="bg1"/>
                </a:solidFill>
                <a:latin typeface="Arial" panose="020B0604020202020204" pitchFamily="34" charset="0"/>
              </a:rPr>
              <a:t> BMAP Area</a:t>
            </a:r>
          </a:p>
        </p:txBody>
      </p:sp>
      <p:sp>
        <p:nvSpPr>
          <p:cNvPr id="3" name="Rectangle 2"/>
          <p:cNvSpPr/>
          <p:nvPr/>
        </p:nvSpPr>
        <p:spPr>
          <a:xfrm>
            <a:off x="76200" y="1752600"/>
            <a:ext cx="2667000" cy="3139321"/>
          </a:xfrm>
          <a:prstGeom prst="rect">
            <a:avLst/>
          </a:prstGeom>
        </p:spPr>
        <p:txBody>
          <a:bodyPr wrap="square">
            <a:spAutoFit/>
          </a:bodyPr>
          <a:lstStyle/>
          <a:p>
            <a:endParaRPr lang="en-US" dirty="0">
              <a:latin typeface="Arial" pitchFamily="34" charset="0"/>
              <a:cs typeface="Arial" pitchFamily="34" charset="0"/>
            </a:endParaRPr>
          </a:p>
          <a:p>
            <a:r>
              <a:rPr lang="en-US" dirty="0">
                <a:latin typeface="Arial" pitchFamily="34" charset="0"/>
                <a:cs typeface="Arial" pitchFamily="34" charset="0"/>
              </a:rPr>
              <a:t>Land Uses:</a:t>
            </a:r>
          </a:p>
          <a:p>
            <a:pPr marL="285750" indent="-285750">
              <a:buFont typeface="Wingdings" panose="05000000000000000000" pitchFamily="2" charset="2"/>
              <a:buChar char="Ø"/>
            </a:pPr>
            <a:r>
              <a:rPr lang="en-US" dirty="0">
                <a:latin typeface="Arial" pitchFamily="34" charset="0"/>
                <a:cs typeface="Arial" pitchFamily="34" charset="0"/>
              </a:rPr>
              <a:t>Upland Forest (43%)</a:t>
            </a:r>
          </a:p>
          <a:p>
            <a:pPr marL="285750" indent="-285750">
              <a:buFont typeface="Wingdings" panose="05000000000000000000" pitchFamily="2" charset="2"/>
              <a:buChar char="Ø"/>
            </a:pPr>
            <a:r>
              <a:rPr lang="en-US" dirty="0">
                <a:latin typeface="Arial" pitchFamily="34" charset="0"/>
                <a:cs typeface="Arial" pitchFamily="34" charset="0"/>
              </a:rPr>
              <a:t>Agricultural (16%)</a:t>
            </a:r>
          </a:p>
          <a:p>
            <a:pPr marL="285750" indent="-285750">
              <a:buFont typeface="Wingdings" panose="05000000000000000000" pitchFamily="2" charset="2"/>
              <a:buChar char="Ø"/>
            </a:pPr>
            <a:r>
              <a:rPr lang="en-US" dirty="0">
                <a:latin typeface="Arial" pitchFamily="34" charset="0"/>
                <a:cs typeface="Arial" pitchFamily="34" charset="0"/>
              </a:rPr>
              <a:t>Wetland/Water (37%)</a:t>
            </a:r>
          </a:p>
          <a:p>
            <a:pPr marL="285750" indent="-285750">
              <a:buFont typeface="Wingdings" panose="05000000000000000000" pitchFamily="2" charset="2"/>
              <a:buChar char="Ø"/>
            </a:pPr>
            <a:r>
              <a:rPr lang="en-US" dirty="0">
                <a:latin typeface="Arial" pitchFamily="34" charset="0"/>
                <a:cs typeface="Arial" pitchFamily="34" charset="0"/>
              </a:rPr>
              <a:t>Urban/Built-Up (3%)</a:t>
            </a:r>
          </a:p>
          <a:p>
            <a:pPr marL="285750" indent="-285750">
              <a:buFont typeface="Wingdings" panose="05000000000000000000" pitchFamily="2" charset="2"/>
              <a:buChar char="Ø"/>
            </a:pPr>
            <a:r>
              <a:rPr lang="en-US" dirty="0">
                <a:latin typeface="Arial" pitchFamily="34" charset="0"/>
                <a:cs typeface="Arial" pitchFamily="34" charset="0"/>
              </a:rPr>
              <a:t>Other (1%)</a:t>
            </a:r>
          </a:p>
          <a:p>
            <a:endParaRPr lang="en-US" dirty="0">
              <a:latin typeface="Arial" pitchFamily="34" charset="0"/>
              <a:cs typeface="Arial" pitchFamily="34" charset="0"/>
            </a:endParaRPr>
          </a:p>
          <a:p>
            <a:r>
              <a:rPr lang="en-US" dirty="0">
                <a:latin typeface="Arial" pitchFamily="34" charset="0"/>
                <a:cs typeface="Arial" pitchFamily="34" charset="0"/>
              </a:rPr>
              <a:t>Both agricultural and urban BMPs are being implemented.</a:t>
            </a:r>
          </a:p>
        </p:txBody>
      </p:sp>
      <p:pic>
        <p:nvPicPr>
          <p:cNvPr id="5" name="Picture 4">
            <a:extLst>
              <a:ext uri="{FF2B5EF4-FFF2-40B4-BE49-F238E27FC236}">
                <a16:creationId xmlns:a16="http://schemas.microsoft.com/office/drawing/2014/main" id="{08AA4BB1-E1D9-406D-8B3A-7B6CB31F20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1106904"/>
            <a:ext cx="6400800" cy="5342022"/>
          </a:xfrm>
          <a:prstGeom prst="rect">
            <a:avLst/>
          </a:prstGeom>
        </p:spPr>
      </p:pic>
    </p:spTree>
    <p:extLst>
      <p:ext uri="{BB962C8B-B14F-4D97-AF65-F5344CB8AC3E}">
        <p14:creationId xmlns:p14="http://schemas.microsoft.com/office/powerpoint/2010/main" val="7851294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12256</TotalTime>
  <Words>4432</Words>
  <Application>Microsoft Office PowerPoint</Application>
  <PresentationFormat>On-screen Show (4:3)</PresentationFormat>
  <Paragraphs>583</Paragraphs>
  <Slides>53</Slides>
  <Notes>33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53</vt:i4>
      </vt:variant>
    </vt:vector>
  </HeadingPairs>
  <TitlesOfParts>
    <vt:vector size="62" baseType="lpstr">
      <vt:lpstr>Arial</vt:lpstr>
      <vt:lpstr>Calibri</vt:lpstr>
      <vt:lpstr>Calibri Light</vt:lpstr>
      <vt:lpstr>Comic Sans MS</vt:lpstr>
      <vt:lpstr>NewCenturySchlbkLTStd-Roman</vt:lpstr>
      <vt:lpstr>Times New Roman</vt:lpstr>
      <vt:lpstr>Wingdings</vt:lpstr>
      <vt:lpstr>Office Theme</vt:lpstr>
      <vt:lpstr>Custom Design</vt:lpstr>
      <vt:lpstr>Wacissa Springs Basin Management Action Plan (BMAP)</vt:lpstr>
      <vt:lpstr>Water Quality Framework</vt:lpstr>
      <vt:lpstr>PowerPoint Presentation</vt:lpstr>
      <vt:lpstr>Wacissa River &amp; Springs   Basin Total Maximum Daily Loads (TMDLs)</vt:lpstr>
      <vt:lpstr>PowerPoint Presentation</vt:lpstr>
      <vt:lpstr>PowerPoint Presentation</vt:lpstr>
      <vt:lpstr>Regulatory Framework</vt:lpstr>
      <vt:lpstr>PowerPoint Presentation</vt:lpstr>
      <vt:lpstr>PowerPoint Presentation</vt:lpstr>
      <vt:lpstr>2016-1 Requirements </vt:lpstr>
      <vt:lpstr>NSILT</vt:lpstr>
      <vt:lpstr>PowerPoint Presentation</vt:lpstr>
      <vt:lpstr>Nitrate-Impaired Spring Waters</vt:lpstr>
      <vt:lpstr>Nitrogen Source Inventory and Loading Tool</vt:lpstr>
      <vt:lpstr>Springshed and BMAP Boundaries</vt:lpstr>
      <vt:lpstr>PowerPoint Presentation</vt:lpstr>
      <vt:lpstr>PowerPoint Presentation</vt:lpstr>
      <vt:lpstr>PowerPoint Presentation</vt:lpstr>
      <vt:lpstr>Land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PFA Delineation </vt:lpstr>
      <vt:lpstr>PFA Requirements </vt:lpstr>
      <vt:lpstr>PFA/NSILT Requirement</vt:lpstr>
      <vt:lpstr>PFA – Boundary </vt:lpstr>
      <vt:lpstr>PFA – Recharge and Vulnerability</vt:lpstr>
      <vt:lpstr>PFA – Elevation &amp; Leaching</vt:lpstr>
      <vt:lpstr>PFA – Conservation Lands &amp; Land Use</vt:lpstr>
      <vt:lpstr>PFA – OSTDS &amp; WWTP</vt:lpstr>
      <vt:lpstr>PFA – Boundary </vt:lpstr>
      <vt:lpstr>PowerPoint Presentation</vt:lpstr>
      <vt:lpstr>Wacissa BMAP Nitrogen Reductions</vt:lpstr>
      <vt:lpstr>PowerPoint Presentation</vt:lpstr>
      <vt:lpstr>Wacissa BMAP Nitrogen Reductions</vt:lpstr>
      <vt:lpstr>Additional Potential Reductions</vt:lpstr>
      <vt:lpstr>Additional Potential Reductions</vt:lpstr>
      <vt:lpstr>Monitoring </vt:lpstr>
      <vt:lpstr>Statewide TMDL, BMAP, Minimum Flows and Levels (MFLs) Annual Report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Suwannee River BMAP Presentation November 2017</dc:title>
  <dc:creator>Terry Hansen</dc:creator>
  <cp:keywords>Suwannee River BMAP</cp:keywords>
  <cp:lastModifiedBy>Hansen, Terry</cp:lastModifiedBy>
  <cp:revision>565</cp:revision>
  <cp:lastPrinted>2017-04-11T17:53:20Z</cp:lastPrinted>
  <dcterms:created xsi:type="dcterms:W3CDTF">2015-05-19T17:22:51Z</dcterms:created>
  <dcterms:modified xsi:type="dcterms:W3CDTF">2018-05-17T12:20:11Z</dcterms:modified>
</cp:coreProperties>
</file>