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33"/>
  </p:notesMasterIdLst>
  <p:sldIdLst>
    <p:sldId id="256" r:id="rId2"/>
    <p:sldId id="258" r:id="rId3"/>
    <p:sldId id="274" r:id="rId4"/>
    <p:sldId id="257" r:id="rId5"/>
    <p:sldId id="259" r:id="rId6"/>
    <p:sldId id="260" r:id="rId7"/>
    <p:sldId id="261" r:id="rId8"/>
    <p:sldId id="262" r:id="rId9"/>
    <p:sldId id="263" r:id="rId10"/>
    <p:sldId id="266" r:id="rId11"/>
    <p:sldId id="265" r:id="rId12"/>
    <p:sldId id="264" r:id="rId13"/>
    <p:sldId id="267" r:id="rId14"/>
    <p:sldId id="269" r:id="rId15"/>
    <p:sldId id="271" r:id="rId16"/>
    <p:sldId id="275" r:id="rId17"/>
    <p:sldId id="272" r:id="rId18"/>
    <p:sldId id="278" r:id="rId19"/>
    <p:sldId id="283" r:id="rId20"/>
    <p:sldId id="284" r:id="rId21"/>
    <p:sldId id="285" r:id="rId22"/>
    <p:sldId id="286" r:id="rId23"/>
    <p:sldId id="287" r:id="rId24"/>
    <p:sldId id="288" r:id="rId25"/>
    <p:sldId id="289" r:id="rId26"/>
    <p:sldId id="290" r:id="rId27"/>
    <p:sldId id="291" r:id="rId28"/>
    <p:sldId id="292" r:id="rId29"/>
    <p:sldId id="276" r:id="rId30"/>
    <p:sldId id="277" r:id="rId31"/>
    <p:sldId id="268"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848" autoAdjust="0"/>
  </p:normalViewPr>
  <p:slideViewPr>
    <p:cSldViewPr>
      <p:cViewPr varScale="1">
        <p:scale>
          <a:sx n="81" d="100"/>
          <a:sy n="81" d="100"/>
        </p:scale>
        <p:origin x="-84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B4B3F7-3AF9-44DB-A0CC-7F404BB05FB0}" type="datetimeFigureOut">
              <a:rPr lang="en-US" smtClean="0"/>
              <a:pPr/>
              <a:t>9/9/2011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86339E-40EA-4F17-A19D-09D606F4AA9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Kudos and appreciation to</a:t>
            </a:r>
            <a:r>
              <a:rPr lang="en-US" baseline="0" dirty="0" smtClean="0"/>
              <a:t> all participants!</a:t>
            </a:r>
            <a:endParaRPr lang="en-US" dirty="0"/>
          </a:p>
        </p:txBody>
      </p:sp>
      <p:sp>
        <p:nvSpPr>
          <p:cNvPr id="4" name="Slide Number Placeholder 3"/>
          <p:cNvSpPr>
            <a:spLocks noGrp="1"/>
          </p:cNvSpPr>
          <p:nvPr>
            <p:ph type="sldNum" sz="quarter" idx="10"/>
          </p:nvPr>
        </p:nvSpPr>
        <p:spPr/>
        <p:txBody>
          <a:bodyPr/>
          <a:lstStyle/>
          <a:p>
            <a:fld id="{BF86339E-40EA-4F17-A19D-09D606F4AA98}" type="slidenum">
              <a:rPr lang="en-US" smtClean="0"/>
              <a:pPr/>
              <a:t>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With a representative present from each participating agency, team members held the “Maps on the Table” session   at the South Florida Water Management District Miami Field Station, to identify areas of concern to visit during the Walk the WBID event, based on field knowledge from staff and a synthesis of the available information.  The team members, facilitated by FDEP, reviewed the information on the maps for completeness, discussed concerns in specific areas, identified problematic and/or potential contributory facilities and activities, and marked the areas of concern on the maps.  These would further serve as a reference, and as a guide, for the field team during the field exercise. </a:t>
            </a:r>
          </a:p>
          <a:p>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Inser</a:t>
            </a:r>
            <a:r>
              <a:rPr lang="en-US" sz="1200" kern="1200" dirty="0" smtClean="0">
                <a:solidFill>
                  <a:schemeClr val="tx1"/>
                </a:solidFill>
                <a:latin typeface="+mn-lt"/>
                <a:ea typeface="+mn-ea"/>
                <a:cs typeface="+mn-cs"/>
              </a:rPr>
              <a:t> date of the ‘table-top’ exercise</a:t>
            </a:r>
          </a:p>
          <a:p>
            <a:endParaRPr lang="en-US" dirty="0"/>
          </a:p>
        </p:txBody>
      </p:sp>
      <p:sp>
        <p:nvSpPr>
          <p:cNvPr id="4" name="Slide Number Placeholder 3"/>
          <p:cNvSpPr>
            <a:spLocks noGrp="1"/>
          </p:cNvSpPr>
          <p:nvPr>
            <p:ph type="sldNum" sz="quarter" idx="10"/>
          </p:nvPr>
        </p:nvSpPr>
        <p:spPr/>
        <p:txBody>
          <a:bodyPr/>
          <a:lstStyle/>
          <a:p>
            <a:fld id="{BF86339E-40EA-4F17-A19D-09D606F4AA98}" type="slidenum">
              <a:rPr lang="en-US" smtClean="0"/>
              <a:pPr/>
              <a:t>10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F86339E-40EA-4F17-A19D-09D606F4AA98}" type="slidenum">
              <a:rPr lang="en-US" smtClean="0"/>
              <a:pPr/>
              <a:t>11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F86339E-40EA-4F17-A19D-09D606F4AA98}" type="slidenum">
              <a:rPr lang="en-US" smtClean="0"/>
              <a:pPr/>
              <a:t>12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F86339E-40EA-4F17-A19D-09D606F4AA98}"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9CBF7334-D04B-4172-93B0-90ABDD1F56A0}" type="datetimeFigureOut">
              <a:rPr lang="en-US" smtClean="0"/>
              <a:pPr/>
              <a:t>9/9/2011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E1A4289-25BD-4FA9-A1CF-4CC612EAD22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CBF7334-D04B-4172-93B0-90ABDD1F56A0}" type="datetimeFigureOut">
              <a:rPr lang="en-US" smtClean="0"/>
              <a:pPr/>
              <a:t>9/9/2011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E1A4289-25BD-4FA9-A1CF-4CC612EAD22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CBF7334-D04B-4172-93B0-90ABDD1F56A0}" type="datetimeFigureOut">
              <a:rPr lang="en-US" smtClean="0"/>
              <a:pPr/>
              <a:t>9/9/2011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E1A4289-25BD-4FA9-A1CF-4CC612EAD22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CBF7334-D04B-4172-93B0-90ABDD1F56A0}" type="datetimeFigureOut">
              <a:rPr lang="en-US" smtClean="0"/>
              <a:pPr/>
              <a:t>9/9/2011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E1A4289-25BD-4FA9-A1CF-4CC612EAD22F}"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CBF7334-D04B-4172-93B0-90ABDD1F56A0}" type="datetimeFigureOut">
              <a:rPr lang="en-US" smtClean="0"/>
              <a:pPr/>
              <a:t>9/9/2011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E1A4289-25BD-4FA9-A1CF-4CC612EAD22F}"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CBF7334-D04B-4172-93B0-90ABDD1F56A0}" type="datetimeFigureOut">
              <a:rPr lang="en-US" smtClean="0"/>
              <a:pPr/>
              <a:t>9/9/2011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E1A4289-25BD-4FA9-A1CF-4CC612EAD22F}"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CBF7334-D04B-4172-93B0-90ABDD1F56A0}" type="datetimeFigureOut">
              <a:rPr lang="en-US" smtClean="0"/>
              <a:pPr/>
              <a:t>9/9/2011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E1A4289-25BD-4FA9-A1CF-4CC612EAD22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9CBF7334-D04B-4172-93B0-90ABDD1F56A0}" type="datetimeFigureOut">
              <a:rPr lang="en-US" smtClean="0"/>
              <a:pPr/>
              <a:t>9/9/2011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E1A4289-25BD-4FA9-A1CF-4CC612EAD22F}"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CBF7334-D04B-4172-93B0-90ABDD1F56A0}" type="datetimeFigureOut">
              <a:rPr lang="en-US" smtClean="0"/>
              <a:pPr/>
              <a:t>9/9/2011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E1A4289-25BD-4FA9-A1CF-4CC612EAD22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9CBF7334-D04B-4172-93B0-90ABDD1F56A0}" type="datetimeFigureOut">
              <a:rPr lang="en-US" smtClean="0"/>
              <a:pPr/>
              <a:t>9/9/2011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E1A4289-25BD-4FA9-A1CF-4CC612EAD22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9CBF7334-D04B-4172-93B0-90ABDD1F56A0}" type="datetimeFigureOut">
              <a:rPr lang="en-US" smtClean="0"/>
              <a:pPr/>
              <a:t>9/9/2011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E1A4289-25BD-4FA9-A1CF-4CC612EAD22F}"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CBF7334-D04B-4172-93B0-90ABDD1F56A0}" type="datetimeFigureOut">
              <a:rPr lang="en-US" smtClean="0"/>
              <a:pPr/>
              <a:t>9/9/2011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E1A4289-25BD-4FA9-A1CF-4CC612EAD22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Anita.nash@dep.state.fl.us" TargetMode="External"/><Relationship Id="rId2" Type="http://schemas.openxmlformats.org/officeDocument/2006/relationships/hyperlink" Target="mailto:John.Abendroth@dep.state.fl.u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Wagner Creek Seybold Canal Walk the WBID Summary</a:t>
            </a:r>
            <a:endParaRPr lang="en-US" dirty="0"/>
          </a:p>
        </p:txBody>
      </p:sp>
      <p:sp>
        <p:nvSpPr>
          <p:cNvPr id="3" name="Subtitle 2"/>
          <p:cNvSpPr>
            <a:spLocks noGrp="1"/>
          </p:cNvSpPr>
          <p:nvPr>
            <p:ph type="subTitle" idx="1"/>
          </p:nvPr>
        </p:nvSpPr>
        <p:spPr/>
        <p:txBody>
          <a:bodyPr/>
          <a:lstStyle/>
          <a:p>
            <a:r>
              <a:rPr lang="en-US" dirty="0" smtClean="0"/>
              <a:t>September 12, 2011</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447800"/>
            <a:ext cx="8229600" cy="4525963"/>
          </a:xfrm>
        </p:spPr>
        <p:txBody>
          <a:bodyPr>
            <a:normAutofit/>
          </a:bodyPr>
          <a:lstStyle/>
          <a:p>
            <a:r>
              <a:rPr lang="en-US" sz="2400" dirty="0" smtClean="0"/>
              <a:t>Identified </a:t>
            </a:r>
            <a:r>
              <a:rPr lang="en-US" sz="2400" dirty="0"/>
              <a:t>areas of concern to visit during the Walk the WBID event, based on </a:t>
            </a:r>
            <a:r>
              <a:rPr lang="en-US" sz="2400" dirty="0" smtClean="0"/>
              <a:t>field </a:t>
            </a:r>
            <a:r>
              <a:rPr lang="en-US" sz="2400" dirty="0"/>
              <a:t>knowledge from staff and a synthesis of the </a:t>
            </a:r>
            <a:r>
              <a:rPr lang="en-US" sz="2400" dirty="0" smtClean="0"/>
              <a:t>available GIS and other </a:t>
            </a:r>
            <a:r>
              <a:rPr lang="en-US" sz="2400" dirty="0"/>
              <a:t>information. </a:t>
            </a:r>
            <a:endParaRPr lang="en-US" sz="2400" dirty="0" smtClean="0"/>
          </a:p>
          <a:p>
            <a:r>
              <a:rPr lang="en-US" sz="2400" dirty="0" smtClean="0"/>
              <a:t>Identified </a:t>
            </a:r>
            <a:r>
              <a:rPr lang="en-US" sz="2400" dirty="0"/>
              <a:t>problematic and/or potential contributory facilities and </a:t>
            </a:r>
            <a:r>
              <a:rPr lang="en-US" sz="2400" dirty="0" smtClean="0"/>
              <a:t>activities</a:t>
            </a:r>
          </a:p>
          <a:p>
            <a:r>
              <a:rPr lang="en-US" sz="2400" dirty="0" smtClean="0"/>
              <a:t>Marked </a:t>
            </a:r>
            <a:r>
              <a:rPr lang="en-US" sz="2400" dirty="0"/>
              <a:t>the areas of concern on the </a:t>
            </a:r>
            <a:r>
              <a:rPr lang="en-US" sz="2400" dirty="0" smtClean="0"/>
              <a:t>maps</a:t>
            </a:r>
          </a:p>
          <a:p>
            <a:pPr lvl="1"/>
            <a:r>
              <a:rPr lang="en-US" sz="2000" dirty="0" smtClean="0"/>
              <a:t> </a:t>
            </a:r>
            <a:r>
              <a:rPr lang="en-US" sz="2000" dirty="0"/>
              <a:t>These would further serve as a reference, and as a guide, for the field team during the field exercise. </a:t>
            </a:r>
          </a:p>
          <a:p>
            <a:pPr>
              <a:buNone/>
            </a:pPr>
            <a:endParaRPr lang="en-US" dirty="0"/>
          </a:p>
        </p:txBody>
      </p:sp>
      <p:sp>
        <p:nvSpPr>
          <p:cNvPr id="2" name="Title 1"/>
          <p:cNvSpPr>
            <a:spLocks noGrp="1"/>
          </p:cNvSpPr>
          <p:nvPr>
            <p:ph type="title"/>
          </p:nvPr>
        </p:nvSpPr>
        <p:spPr>
          <a:xfrm>
            <a:off x="457200" y="274638"/>
            <a:ext cx="8534400" cy="1143000"/>
          </a:xfrm>
        </p:spPr>
        <p:txBody>
          <a:bodyPr>
            <a:noAutofit/>
          </a:bodyPr>
          <a:lstStyle/>
          <a:p>
            <a:r>
              <a:rPr lang="en-US" sz="2400" dirty="0" smtClean="0"/>
              <a:t>Team members held the “Maps on the Table” session   </a:t>
            </a:r>
            <a:br>
              <a:rPr lang="en-US" sz="2400" dirty="0" smtClean="0"/>
            </a:br>
            <a:r>
              <a:rPr lang="en-US" sz="1600" dirty="0" smtClean="0"/>
              <a:t>at the South Florida Water Management District Miami Field Station</a:t>
            </a:r>
            <a:endParaRPr lang="en-US" sz="24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One portion of the MOT map</a:t>
            </a:r>
            <a:br>
              <a:rPr lang="en-US" sz="3200" dirty="0" smtClean="0"/>
            </a:br>
            <a:r>
              <a:rPr lang="en-US" sz="1800" dirty="0" smtClean="0"/>
              <a:t>Showing both the storm sewer and sanitary sewer GIS layers</a:t>
            </a:r>
            <a:endParaRPr lang="en-US" sz="1800" dirty="0"/>
          </a:p>
        </p:txBody>
      </p:sp>
      <p:pic>
        <p:nvPicPr>
          <p:cNvPr id="8" name="Picture 3" descr="C:\Documents and Settings\nash_a\Desktop\Allapattah_Marketplace_Vicinity.jpg"/>
          <p:cNvPicPr>
            <a:picLocks noChangeAspect="1" noChangeArrowheads="1"/>
          </p:cNvPicPr>
          <p:nvPr/>
        </p:nvPicPr>
        <p:blipFill>
          <a:blip r:embed="rId3" cstate="print"/>
          <a:srcRect l="1926" t="3333" r="2720" b="3333"/>
          <a:stretch>
            <a:fillRect/>
          </a:stretch>
        </p:blipFill>
        <p:spPr bwMode="auto">
          <a:xfrm>
            <a:off x="914400" y="1447800"/>
            <a:ext cx="7543800" cy="533287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447800"/>
            <a:ext cx="4343400" cy="4876800"/>
          </a:xfrm>
        </p:spPr>
        <p:txBody>
          <a:bodyPr>
            <a:noAutofit/>
          </a:bodyPr>
          <a:lstStyle/>
          <a:p>
            <a:pPr>
              <a:lnSpc>
                <a:spcPct val="170000"/>
              </a:lnSpc>
            </a:pPr>
            <a:r>
              <a:rPr lang="en-US" sz="900" i="1" dirty="0" smtClean="0"/>
              <a:t>Potential </a:t>
            </a:r>
            <a:r>
              <a:rPr lang="en-US" sz="900" i="1" dirty="0"/>
              <a:t>illicit connections (PICs) or discharges;</a:t>
            </a:r>
          </a:p>
          <a:p>
            <a:pPr>
              <a:lnSpc>
                <a:spcPct val="170000"/>
              </a:lnSpc>
            </a:pPr>
            <a:r>
              <a:rPr lang="en-US" sz="900" i="1" dirty="0"/>
              <a:t>Public and private sanitary sewer infrastructure (such as manholes and pump stations);</a:t>
            </a:r>
          </a:p>
          <a:p>
            <a:pPr>
              <a:lnSpc>
                <a:spcPct val="170000"/>
              </a:lnSpc>
            </a:pPr>
            <a:r>
              <a:rPr lang="en-US" sz="900" i="1" dirty="0"/>
              <a:t>Package plants (small treatment facilities used to treat wastewater in small communities or on individual properties.);</a:t>
            </a:r>
          </a:p>
          <a:p>
            <a:pPr>
              <a:lnSpc>
                <a:spcPct val="170000"/>
              </a:lnSpc>
            </a:pPr>
            <a:r>
              <a:rPr lang="en-US" sz="900" i="1" dirty="0"/>
              <a:t>Signs of recent SSOs, or areas with multiple SSOs;</a:t>
            </a:r>
          </a:p>
          <a:p>
            <a:pPr>
              <a:lnSpc>
                <a:spcPct val="170000"/>
              </a:lnSpc>
            </a:pPr>
            <a:r>
              <a:rPr lang="en-US" sz="900" i="1" dirty="0"/>
              <a:t>Wastewater infrastructure located close to surface waters and/or </a:t>
            </a:r>
            <a:r>
              <a:rPr lang="en-US" sz="900" i="1" dirty="0" err="1"/>
              <a:t>stormwater</a:t>
            </a:r>
            <a:r>
              <a:rPr lang="en-US" sz="900" i="1" dirty="0"/>
              <a:t> inlets, including pump stations, manholes, and air release valves (ARVs);</a:t>
            </a:r>
          </a:p>
          <a:p>
            <a:pPr>
              <a:lnSpc>
                <a:spcPct val="170000"/>
              </a:lnSpc>
            </a:pPr>
            <a:r>
              <a:rPr lang="en-US" sz="900" i="1" dirty="0"/>
              <a:t>Septic tanks located close to surface waters and/or </a:t>
            </a:r>
            <a:r>
              <a:rPr lang="en-US" sz="900" i="1" dirty="0" err="1"/>
              <a:t>stormwater</a:t>
            </a:r>
            <a:r>
              <a:rPr lang="en-US" sz="900" i="1" dirty="0"/>
              <a:t> inlets;</a:t>
            </a:r>
          </a:p>
          <a:p>
            <a:pPr>
              <a:lnSpc>
                <a:spcPct val="170000"/>
              </a:lnSpc>
            </a:pPr>
            <a:r>
              <a:rPr lang="en-US" sz="900" i="1" dirty="0"/>
              <a:t>Failing septic tanks (as indicated by </a:t>
            </a:r>
            <a:r>
              <a:rPr lang="en-US" sz="900" i="1" dirty="0" err="1"/>
              <a:t>ponding</a:t>
            </a:r>
            <a:r>
              <a:rPr lang="en-US" sz="900" i="1" dirty="0"/>
              <a:t> and a strong smell of sewage);</a:t>
            </a:r>
          </a:p>
          <a:p>
            <a:pPr>
              <a:lnSpc>
                <a:spcPct val="170000"/>
              </a:lnSpc>
            </a:pPr>
            <a:r>
              <a:rPr lang="en-US" sz="900" i="1" dirty="0"/>
              <a:t>Evidence of homeless populations; </a:t>
            </a:r>
          </a:p>
          <a:p>
            <a:pPr>
              <a:lnSpc>
                <a:spcPct val="170000"/>
              </a:lnSpc>
            </a:pPr>
            <a:r>
              <a:rPr lang="en-US" sz="900" i="1" dirty="0"/>
              <a:t>MS4 conveyances requiring cleaning;</a:t>
            </a:r>
          </a:p>
          <a:p>
            <a:pPr>
              <a:lnSpc>
                <a:spcPct val="170000"/>
              </a:lnSpc>
            </a:pPr>
            <a:r>
              <a:rPr lang="en-US" sz="900" i="1" dirty="0"/>
              <a:t>Accumulated trash and debris on streets and parking lots;</a:t>
            </a:r>
          </a:p>
          <a:p>
            <a:pPr>
              <a:lnSpc>
                <a:spcPct val="170000"/>
              </a:lnSpc>
            </a:pPr>
            <a:r>
              <a:rPr lang="en-US" sz="900" i="1" dirty="0"/>
              <a:t>Accumulated trash and debris near to or inside </a:t>
            </a:r>
            <a:r>
              <a:rPr lang="en-US" sz="900" i="1" dirty="0" err="1"/>
              <a:t>stormwater</a:t>
            </a:r>
            <a:r>
              <a:rPr lang="en-US" sz="900" i="1" dirty="0"/>
              <a:t> drains </a:t>
            </a:r>
            <a:r>
              <a:rPr lang="en-US" sz="900" i="1" dirty="0" smtClean="0"/>
              <a:t>and catch basins;</a:t>
            </a:r>
            <a:endParaRPr lang="en-US" sz="900" i="1" dirty="0"/>
          </a:p>
        </p:txBody>
      </p:sp>
      <p:sp>
        <p:nvSpPr>
          <p:cNvPr id="2" name="Title 1"/>
          <p:cNvSpPr>
            <a:spLocks noGrp="1"/>
          </p:cNvSpPr>
          <p:nvPr>
            <p:ph type="title"/>
          </p:nvPr>
        </p:nvSpPr>
        <p:spPr/>
        <p:txBody>
          <a:bodyPr>
            <a:noAutofit/>
          </a:bodyPr>
          <a:lstStyle/>
          <a:p>
            <a:r>
              <a:rPr lang="en-US" sz="3600" i="1" dirty="0" smtClean="0"/>
              <a:t>Potential sources that were investigated included the following: </a:t>
            </a:r>
            <a:endParaRPr lang="en-US" sz="3600" i="1" dirty="0"/>
          </a:p>
        </p:txBody>
      </p:sp>
      <p:sp>
        <p:nvSpPr>
          <p:cNvPr id="4" name="Content Placeholder 2"/>
          <p:cNvSpPr txBox="1">
            <a:spLocks/>
          </p:cNvSpPr>
          <p:nvPr/>
        </p:nvSpPr>
        <p:spPr>
          <a:xfrm>
            <a:off x="4572000" y="1447800"/>
            <a:ext cx="4267200" cy="5638800"/>
          </a:xfrm>
          <a:prstGeom prst="rect">
            <a:avLst/>
          </a:prstGeom>
        </p:spPr>
        <p:txBody>
          <a:bodyPr vert="horz" lIns="91440" tIns="45720" rIns="91440" bIns="45720" rtlCol="0">
            <a:normAutofit fontScale="32500" lnSpcReduction="20000"/>
          </a:bodyPr>
          <a:lstStyle/>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Clogged or broken </a:t>
            </a:r>
            <a:r>
              <a:rPr kumimoji="0" lang="en-US" sz="3200" b="0" i="1" u="none" strike="noStrike" kern="1200" cap="none" spc="0" normalizeH="0" baseline="0" noProof="0" dirty="0" err="1" smtClean="0">
                <a:ln>
                  <a:noFill/>
                </a:ln>
                <a:solidFill>
                  <a:schemeClr val="tx1"/>
                </a:solidFill>
                <a:effectLst/>
                <a:uLnTx/>
                <a:uFillTx/>
                <a:latin typeface="+mn-lt"/>
                <a:ea typeface="+mn-ea"/>
                <a:cs typeface="+mn-cs"/>
              </a:rPr>
              <a:t>stormwater</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 grates;</a:t>
            </a: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err="1" smtClean="0">
                <a:ln>
                  <a:noFill/>
                </a:ln>
                <a:solidFill>
                  <a:schemeClr val="tx1"/>
                </a:solidFill>
                <a:effectLst/>
                <a:uLnTx/>
                <a:uFillTx/>
                <a:latin typeface="+mn-lt"/>
                <a:ea typeface="+mn-ea"/>
                <a:cs typeface="+mn-cs"/>
              </a:rPr>
              <a:t>Stormwater</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 drains undergoing repairs;</a:t>
            </a: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err="1" smtClean="0">
                <a:ln>
                  <a:noFill/>
                </a:ln>
                <a:solidFill>
                  <a:schemeClr val="tx1"/>
                </a:solidFill>
                <a:effectLst/>
                <a:uLnTx/>
                <a:uFillTx/>
                <a:latin typeface="+mn-lt"/>
                <a:ea typeface="+mn-ea"/>
                <a:cs typeface="+mn-cs"/>
              </a:rPr>
              <a:t>Stormwater</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 outfalls discharging from underground conveyances or into ponds;</a:t>
            </a: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Sewage smell from </a:t>
            </a:r>
            <a:r>
              <a:rPr kumimoji="0" lang="en-US" sz="3200" b="0" i="1" u="none" strike="noStrike" kern="1200" cap="none" spc="0" normalizeH="0" baseline="0" noProof="0" dirty="0" err="1" smtClean="0">
                <a:ln>
                  <a:noFill/>
                </a:ln>
                <a:solidFill>
                  <a:schemeClr val="tx1"/>
                </a:solidFill>
                <a:effectLst/>
                <a:uLnTx/>
                <a:uFillTx/>
                <a:latin typeface="+mn-lt"/>
                <a:ea typeface="+mn-ea"/>
                <a:cs typeface="+mn-cs"/>
              </a:rPr>
              <a:t>stormwater</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 drains, indicating possible cross-connections;</a:t>
            </a: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Unusual odors; </a:t>
            </a: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Evidence of illegal dumping or discharge of liquids;</a:t>
            </a: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Signs of oil and grease;</a:t>
            </a: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Excessive sediments and signs of erosion or wash out;</a:t>
            </a: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Stagnant water;</a:t>
            </a: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Debris in inlets, or inlets located near wastewater infrastructure;</a:t>
            </a: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Exposed pipes of unknown origin;</a:t>
            </a: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Flood-prone areas;</a:t>
            </a: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Pet waste or evidence of high-traffic pet areas;</a:t>
            </a: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Evidence of wildlife such as raccoons and waterfowl;</a:t>
            </a: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Evidence of chickens or other hobby animals; and</a:t>
            </a: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Areas with heavy tree cover and vegetated ditches preventing ultraviolet (UV) light penetration.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 summary document has been created noting field day observations </a:t>
            </a:r>
          </a:p>
          <a:p>
            <a:pPr lvl="1"/>
            <a:r>
              <a:rPr lang="en-US" dirty="0" smtClean="0"/>
              <a:t>photos</a:t>
            </a:r>
          </a:p>
          <a:p>
            <a:pPr lvl="1"/>
            <a:r>
              <a:rPr lang="en-US" dirty="0" smtClean="0"/>
              <a:t>field notes</a:t>
            </a:r>
          </a:p>
          <a:p>
            <a:pPr lvl="1"/>
            <a:r>
              <a:rPr lang="en-US" dirty="0" smtClean="0"/>
              <a:t>Post field notes</a:t>
            </a:r>
          </a:p>
          <a:p>
            <a:pPr lvl="1"/>
            <a:r>
              <a:rPr lang="en-US" dirty="0" smtClean="0"/>
              <a:t>contains a table of follow-up actions </a:t>
            </a:r>
          </a:p>
          <a:p>
            <a:pPr lvl="2">
              <a:buNone/>
            </a:pPr>
            <a:endParaRPr lang="en-US" dirty="0"/>
          </a:p>
        </p:txBody>
      </p:sp>
      <p:sp>
        <p:nvSpPr>
          <p:cNvPr id="3" name="Title 2"/>
          <p:cNvSpPr>
            <a:spLocks noGrp="1"/>
          </p:cNvSpPr>
          <p:nvPr>
            <p:ph type="title"/>
          </p:nvPr>
        </p:nvSpPr>
        <p:spPr/>
        <p:txBody>
          <a:bodyPr/>
          <a:lstStyle/>
          <a:p>
            <a:r>
              <a:rPr lang="en-US" dirty="0" smtClean="0"/>
              <a:t>Summary of findings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City of Miami has increased the frequency of road and storm system cleaning</a:t>
            </a:r>
          </a:p>
          <a:p>
            <a:pPr lvl="1"/>
            <a:r>
              <a:rPr lang="en-US" dirty="0" smtClean="0"/>
              <a:t>Street sweeping</a:t>
            </a:r>
          </a:p>
          <a:p>
            <a:pPr lvl="1"/>
            <a:r>
              <a:rPr lang="en-US" dirty="0" smtClean="0"/>
              <a:t>Debris and litter removed from </a:t>
            </a:r>
            <a:r>
              <a:rPr lang="en-US" dirty="0" err="1" smtClean="0"/>
              <a:t>stormwater</a:t>
            </a:r>
            <a:r>
              <a:rPr lang="en-US" dirty="0" smtClean="0"/>
              <a:t> infrastructure traps</a:t>
            </a:r>
          </a:p>
          <a:p>
            <a:r>
              <a:rPr lang="en-US" dirty="0" smtClean="0"/>
              <a:t>The VA Hospital had a full sewer system check resulting in a list of planned improvements</a:t>
            </a:r>
          </a:p>
          <a:p>
            <a:r>
              <a:rPr lang="en-US" dirty="0" smtClean="0"/>
              <a:t>Action Item Completed cooperatively: </a:t>
            </a:r>
          </a:p>
          <a:p>
            <a:pPr lvl="1"/>
            <a:r>
              <a:rPr lang="en-US" dirty="0" smtClean="0"/>
              <a:t>From Juan Pablo Duarte Park to the NW 20</a:t>
            </a:r>
            <a:r>
              <a:rPr lang="en-US" baseline="30000" dirty="0" smtClean="0"/>
              <a:t>th</a:t>
            </a:r>
            <a:r>
              <a:rPr lang="en-US" dirty="0" smtClean="0"/>
              <a:t> Street Bridge, inspect underground </a:t>
            </a:r>
            <a:r>
              <a:rPr lang="en-US" dirty="0" err="1" smtClean="0"/>
              <a:t>stormwater</a:t>
            </a:r>
            <a:r>
              <a:rPr lang="en-US" dirty="0" smtClean="0"/>
              <a:t> pipes and ensure they are not clogged.  </a:t>
            </a:r>
          </a:p>
          <a:p>
            <a:pPr lvl="2"/>
            <a:r>
              <a:rPr lang="en-US" dirty="0" smtClean="0"/>
              <a:t>Miami–Dade County Public Works cleaned the county storm sewer system along NW 20</a:t>
            </a:r>
            <a:r>
              <a:rPr lang="en-US" baseline="30000" dirty="0" smtClean="0"/>
              <a:t>th</a:t>
            </a:r>
            <a:r>
              <a:rPr lang="en-US" dirty="0" smtClean="0"/>
              <a:t> Street between NW 15</a:t>
            </a:r>
            <a:r>
              <a:rPr lang="en-US" baseline="30000" dirty="0" smtClean="0"/>
              <a:t>th</a:t>
            </a:r>
            <a:r>
              <a:rPr lang="en-US" dirty="0" smtClean="0"/>
              <a:t> Avenue and Wagner Creek.</a:t>
            </a:r>
          </a:p>
          <a:p>
            <a:pPr lvl="2"/>
            <a:r>
              <a:rPr lang="en-US" dirty="0" smtClean="0"/>
              <a:t>City of Miami Public Works maintained rights-of- way in this area fall into Public Works Maintenance Grid No. 38.  Public Works Operations started cleaning this grid.  </a:t>
            </a:r>
          </a:p>
          <a:p>
            <a:endParaRPr lang="en-US" dirty="0" smtClean="0"/>
          </a:p>
          <a:p>
            <a:pPr lvl="1"/>
            <a:endParaRPr lang="en-US" dirty="0" smtClean="0"/>
          </a:p>
        </p:txBody>
      </p:sp>
      <p:sp>
        <p:nvSpPr>
          <p:cNvPr id="3" name="Title 2"/>
          <p:cNvSpPr>
            <a:spLocks noGrp="1"/>
          </p:cNvSpPr>
          <p:nvPr>
            <p:ph type="title"/>
          </p:nvPr>
        </p:nvSpPr>
        <p:spPr/>
        <p:txBody>
          <a:bodyPr/>
          <a:lstStyle/>
          <a:p>
            <a:r>
              <a:rPr lang="en-US" dirty="0" smtClean="0"/>
              <a:t>Improvements Made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3124200" cy="4525963"/>
          </a:xfrm>
        </p:spPr>
        <p:txBody>
          <a:bodyPr>
            <a:normAutofit fontScale="70000" lnSpcReduction="20000"/>
          </a:bodyPr>
          <a:lstStyle/>
          <a:p>
            <a:r>
              <a:rPr lang="en-US" dirty="0" smtClean="0"/>
              <a:t>As has been consistently revealed during the past 2 decades of environmental action plans and source identification efforts, the </a:t>
            </a:r>
            <a:r>
              <a:rPr lang="en-US" dirty="0" err="1" smtClean="0"/>
              <a:t>Allapattah</a:t>
            </a:r>
            <a:r>
              <a:rPr lang="en-US" dirty="0" smtClean="0"/>
              <a:t> Market has again been identified as a source of pollution to the system.  </a:t>
            </a:r>
          </a:p>
          <a:p>
            <a:r>
              <a:rPr lang="en-US" dirty="0" smtClean="0"/>
              <a:t>There is a need for prolonged improved actions to take place in the market and connecting storm system</a:t>
            </a:r>
            <a:endParaRPr lang="en-US" dirty="0"/>
          </a:p>
        </p:txBody>
      </p:sp>
      <p:sp>
        <p:nvSpPr>
          <p:cNvPr id="3" name="Title 2"/>
          <p:cNvSpPr>
            <a:spLocks noGrp="1"/>
          </p:cNvSpPr>
          <p:nvPr>
            <p:ph type="title"/>
          </p:nvPr>
        </p:nvSpPr>
        <p:spPr/>
        <p:txBody>
          <a:bodyPr/>
          <a:lstStyle/>
          <a:p>
            <a:r>
              <a:rPr lang="en-US" dirty="0" err="1" smtClean="0"/>
              <a:t>Allapattah</a:t>
            </a:r>
            <a:r>
              <a:rPr lang="en-US" dirty="0" smtClean="0"/>
              <a:t> Market	</a:t>
            </a:r>
            <a:endParaRPr lang="en-US" dirty="0"/>
          </a:p>
        </p:txBody>
      </p:sp>
      <p:pic>
        <p:nvPicPr>
          <p:cNvPr id="2052" name="Picture 4" descr="C:\Documents and Settings\nash_a\Desktop\Wagner\GIS Data\Allapattah Marketplace overlay.jpg"/>
          <p:cNvPicPr>
            <a:picLocks noChangeAspect="1" noChangeArrowheads="1"/>
          </p:cNvPicPr>
          <p:nvPr/>
        </p:nvPicPr>
        <p:blipFill>
          <a:blip r:embed="rId2" cstate="print"/>
          <a:srcRect l="16177" t="6667" r="10490"/>
          <a:stretch>
            <a:fillRect/>
          </a:stretch>
        </p:blipFill>
        <p:spPr bwMode="auto">
          <a:xfrm>
            <a:off x="3962400" y="1219200"/>
            <a:ext cx="5181600" cy="4267200"/>
          </a:xfrm>
          <a:prstGeom prst="rect">
            <a:avLst/>
          </a:prstGeom>
          <a:noFill/>
        </p:spPr>
      </p:pic>
      <p:pic>
        <p:nvPicPr>
          <p:cNvPr id="7" name="Picture 4" descr="C:\Documents and Settings\nash_a\Desktop\Wagner\GIS Data\Allapattah Marketplace overlay.jpg"/>
          <p:cNvPicPr>
            <a:picLocks noChangeAspect="1" noChangeArrowheads="1"/>
          </p:cNvPicPr>
          <p:nvPr/>
        </p:nvPicPr>
        <p:blipFill>
          <a:blip r:embed="rId3" cstate="print"/>
          <a:srcRect l="93015" t="87084" r="2402" b="5573"/>
          <a:stretch>
            <a:fillRect/>
          </a:stretch>
        </p:blipFill>
        <p:spPr bwMode="auto">
          <a:xfrm>
            <a:off x="5257800" y="5562600"/>
            <a:ext cx="533400" cy="553010"/>
          </a:xfrm>
          <a:prstGeom prst="rect">
            <a:avLst/>
          </a:prstGeom>
          <a:noFill/>
        </p:spPr>
      </p:pic>
      <p:pic>
        <p:nvPicPr>
          <p:cNvPr id="8" name="Picture 4" descr="C:\Documents and Settings\nash_a\Desktop\Wagner\GIS Data\Allapattah Marketplace overlay.jpg"/>
          <p:cNvPicPr>
            <a:picLocks noChangeAspect="1" noChangeArrowheads="1"/>
          </p:cNvPicPr>
          <p:nvPr/>
        </p:nvPicPr>
        <p:blipFill>
          <a:blip r:embed="rId3" cstate="print"/>
          <a:srcRect l="4172" t="16568" r="86229" b="64375"/>
          <a:stretch>
            <a:fillRect/>
          </a:stretch>
        </p:blipFill>
        <p:spPr bwMode="auto">
          <a:xfrm>
            <a:off x="3886200" y="5353050"/>
            <a:ext cx="1171575" cy="1504950"/>
          </a:xfrm>
          <a:prstGeom prst="rect">
            <a:avLst/>
          </a:prstGeom>
          <a:noFill/>
        </p:spPr>
      </p:pic>
      <p:cxnSp>
        <p:nvCxnSpPr>
          <p:cNvPr id="10" name="Straight Connector 9"/>
          <p:cNvCxnSpPr/>
          <p:nvPr/>
        </p:nvCxnSpPr>
        <p:spPr>
          <a:xfrm>
            <a:off x="5181600" y="5486400"/>
            <a:ext cx="609600" cy="0"/>
          </a:xfrm>
          <a:prstGeom prst="line">
            <a:avLst/>
          </a:prstGeom>
          <a:ln w="28575"/>
        </p:spPr>
        <p:style>
          <a:lnRef idx="1">
            <a:schemeClr val="dk1"/>
          </a:lnRef>
          <a:fillRef idx="0">
            <a:schemeClr val="dk1"/>
          </a:fillRef>
          <a:effectRef idx="0">
            <a:schemeClr val="dk1"/>
          </a:effectRef>
          <a:fontRef idx="minor">
            <a:schemeClr val="tx1"/>
          </a:fontRef>
        </p:style>
      </p:cxnSp>
      <p:pic>
        <p:nvPicPr>
          <p:cNvPr id="9" name="Picture 8" descr="Figure 10.  Fruit and trash collected on a storm drain at the Allapattah Produce Market."/>
          <p:cNvPicPr/>
          <p:nvPr/>
        </p:nvPicPr>
        <p:blipFill>
          <a:blip r:embed="rId4" cstate="print"/>
          <a:stretch>
            <a:fillRect/>
          </a:stretch>
        </p:blipFill>
        <p:spPr bwMode="auto">
          <a:xfrm>
            <a:off x="6248400" y="5334000"/>
            <a:ext cx="2590800" cy="152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Investigate PICs found during the boat tour</a:t>
            </a:r>
          </a:p>
          <a:p>
            <a:r>
              <a:rPr lang="en-US" dirty="0" smtClean="0"/>
              <a:t>Investigate to determine whether </a:t>
            </a:r>
            <a:r>
              <a:rPr lang="en-US" dirty="0" err="1" smtClean="0"/>
              <a:t>biowaste</a:t>
            </a:r>
            <a:r>
              <a:rPr lang="en-US" dirty="0" smtClean="0"/>
              <a:t> dumpsters may be allowing contents to enter </a:t>
            </a:r>
            <a:r>
              <a:rPr lang="en-US" dirty="0" err="1" smtClean="0"/>
              <a:t>stormwater</a:t>
            </a:r>
            <a:r>
              <a:rPr lang="en-US" dirty="0" smtClean="0"/>
              <a:t> drains to the river</a:t>
            </a:r>
          </a:p>
          <a:p>
            <a:r>
              <a:rPr lang="en-US" dirty="0" smtClean="0"/>
              <a:t>Find solution to free roaming chickens</a:t>
            </a:r>
          </a:p>
          <a:p>
            <a:r>
              <a:rPr lang="en-US" dirty="0" smtClean="0"/>
              <a:t>Prevent fruit and other waste from the </a:t>
            </a:r>
            <a:r>
              <a:rPr lang="en-US" dirty="0" err="1" smtClean="0"/>
              <a:t>Allapattah</a:t>
            </a:r>
            <a:r>
              <a:rPr lang="en-US" dirty="0" smtClean="0"/>
              <a:t> Market from entering the </a:t>
            </a:r>
            <a:r>
              <a:rPr lang="en-US" dirty="0" err="1" smtClean="0"/>
              <a:t>stormwater</a:t>
            </a:r>
            <a:r>
              <a:rPr lang="en-US" dirty="0" smtClean="0"/>
              <a:t> system.</a:t>
            </a:r>
          </a:p>
          <a:p>
            <a:r>
              <a:rPr lang="en-US" dirty="0" smtClean="0"/>
              <a:t>Develop sampling plan to immediately follow up on high test results</a:t>
            </a:r>
          </a:p>
          <a:p>
            <a:r>
              <a:rPr lang="en-US" dirty="0" smtClean="0"/>
              <a:t>And more…</a:t>
            </a:r>
          </a:p>
          <a:p>
            <a:endParaRPr lang="en-US" dirty="0" smtClean="0"/>
          </a:p>
          <a:p>
            <a:endParaRPr lang="en-US" dirty="0" smtClean="0"/>
          </a:p>
          <a:p>
            <a:endParaRPr lang="en-US" dirty="0"/>
          </a:p>
        </p:txBody>
      </p:sp>
      <p:sp>
        <p:nvSpPr>
          <p:cNvPr id="3" name="Title 2"/>
          <p:cNvSpPr>
            <a:spLocks noGrp="1"/>
          </p:cNvSpPr>
          <p:nvPr>
            <p:ph type="title"/>
          </p:nvPr>
        </p:nvSpPr>
        <p:spPr/>
        <p:txBody>
          <a:bodyPr/>
          <a:lstStyle/>
          <a:p>
            <a:r>
              <a:rPr lang="en-US" dirty="0" smtClean="0"/>
              <a:t>Remaining</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Action Items Table</a:t>
            </a:r>
            <a:endParaRPr lang="en-US" dirty="0"/>
          </a:p>
        </p:txBody>
      </p:sp>
      <p:sp>
        <p:nvSpPr>
          <p:cNvPr id="10241" name="Rectangle 1"/>
          <p:cNvSpPr>
            <a:spLocks noChangeArrowheads="1"/>
          </p:cNvSpPr>
          <p:nvPr/>
        </p:nvSpPr>
        <p:spPr bwMode="auto">
          <a:xfrm>
            <a:off x="381000" y="1066800"/>
            <a:ext cx="6858000" cy="2100454"/>
          </a:xfrm>
          <a:prstGeom prst="rect">
            <a:avLst/>
          </a:prstGeom>
          <a:noFill/>
          <a:ln w="9525">
            <a:noFill/>
            <a:miter lim="800000"/>
            <a:headEnd/>
            <a:tailEnd/>
          </a:ln>
          <a:effectLst/>
        </p:spPr>
        <p:txBody>
          <a:bodyPr vert="horz" wrap="square" lIns="0" tIns="228528" rIns="0" bIns="152352"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bmk="_Toc300663358">
                <a:ln>
                  <a:noFill/>
                </a:ln>
                <a:solidFill>
                  <a:schemeClr val="tx1"/>
                </a:solidFill>
                <a:effectLst/>
                <a:latin typeface="Arial" pitchFamily="34" charset="0"/>
                <a:ea typeface="Times New Roman" pitchFamily="18" charset="0"/>
                <a:cs typeface="Times New Roman" pitchFamily="18" charset="0"/>
              </a:rPr>
              <a:t>Next Steps and Follow-up Actions</a:t>
            </a:r>
            <a:endParaRPr kumimoji="0" lang="en-US" b="1" i="0" u="none" strike="noStrike" cap="none" normalizeH="0" baseline="0" dirty="0" smtClean="0" bmk="">
              <a:ln>
                <a:noFill/>
              </a:ln>
              <a:solidFill>
                <a:schemeClr val="tx1"/>
              </a:solidFill>
              <a:effectLst/>
              <a:latin typeface="Arial"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Table 1</a:t>
            </a:r>
            <a:r>
              <a:rPr kumimoji="0" lang="en-US" sz="1400" b="0"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 lists each follow-up action to be taken to reduce fecal </a:t>
            </a:r>
            <a:r>
              <a:rPr kumimoji="0" lang="en-US" sz="1400" b="0" i="0" u="none" strike="noStrike" cap="none" normalizeH="0" baseline="0" dirty="0" err="1" smtClean="0" bmk="">
                <a:ln>
                  <a:noFill/>
                </a:ln>
                <a:solidFill>
                  <a:schemeClr val="tx1"/>
                </a:solidFill>
                <a:effectLst/>
                <a:latin typeface="Calibri" pitchFamily="34" charset="0"/>
                <a:ea typeface="Calibri" pitchFamily="34" charset="0"/>
                <a:cs typeface="Times New Roman" pitchFamily="18" charset="0"/>
              </a:rPr>
              <a:t>coliform</a:t>
            </a:r>
            <a:r>
              <a:rPr kumimoji="0" lang="en-US" sz="1400" b="0"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 levels in Wagner Creek, the related figure, the entity carrying out the activity, the date of completion or initiation, and the action that was taken.  The table serves as a checklist to ensure that all the necessary follow-up actions are taken.</a:t>
            </a:r>
            <a:endParaRPr kumimoji="0" lang="en-US" sz="1050" b="0" i="0" u="none" strike="noStrike" cap="none" normalizeH="0" baseline="0" dirty="0" smtClean="0" bmk="">
              <a:ln>
                <a:noFill/>
              </a:ln>
              <a:solidFill>
                <a:schemeClr val="tx1"/>
              </a:solidFill>
              <a:effectLst/>
              <a:latin typeface="Arial" pitchFamily="34" charset="0"/>
            </a:endParaRPr>
          </a:p>
          <a:p>
            <a:r>
              <a:rPr lang="en-US" sz="1050" dirty="0" smtClean="0"/>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6" name="Rectangle 5"/>
          <p:cNvSpPr/>
          <p:nvPr/>
        </p:nvSpPr>
        <p:spPr>
          <a:xfrm>
            <a:off x="3124200" y="2286000"/>
            <a:ext cx="5715000" cy="415498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1200" b="1" dirty="0" smtClean="0"/>
              <a:t>Acronyms </a:t>
            </a:r>
            <a:r>
              <a:rPr lang="en-US" sz="1200" b="1" dirty="0" smtClean="0"/>
              <a:t>used in the table : </a:t>
            </a:r>
            <a:endParaRPr lang="en-US" sz="1200" dirty="0" smtClean="0"/>
          </a:p>
          <a:p>
            <a:r>
              <a:rPr lang="en-US" sz="1200" dirty="0" smtClean="0"/>
              <a:t>COM- City of Miami</a:t>
            </a:r>
          </a:p>
          <a:p>
            <a:r>
              <a:rPr lang="en-US" sz="1200" dirty="0" smtClean="0"/>
              <a:t>	PW-Public Works </a:t>
            </a:r>
          </a:p>
          <a:p>
            <a:r>
              <a:rPr lang="en-US" sz="1200" dirty="0" smtClean="0"/>
              <a:t>	NET- COM Neighborhood Enhancement Team</a:t>
            </a:r>
          </a:p>
          <a:p>
            <a:r>
              <a:rPr lang="en-US" sz="1200" dirty="0" smtClean="0"/>
              <a:t>	</a:t>
            </a:r>
          </a:p>
          <a:p>
            <a:r>
              <a:rPr lang="en-US" sz="1200" dirty="0" smtClean="0"/>
              <a:t>MDC-Miami Dade County</a:t>
            </a:r>
          </a:p>
          <a:p>
            <a:r>
              <a:rPr lang="en-US" sz="1200" dirty="0" smtClean="0"/>
              <a:t>	PW-Public Works	</a:t>
            </a:r>
          </a:p>
          <a:p>
            <a:r>
              <a:rPr lang="en-US" sz="1200" dirty="0" smtClean="0"/>
              <a:t>	DERM-Department of Environmental Resources Management</a:t>
            </a:r>
          </a:p>
          <a:p>
            <a:r>
              <a:rPr lang="en-US" sz="1200" dirty="0" smtClean="0"/>
              <a:t>	GSA-Miami Dade General Services Administration </a:t>
            </a:r>
          </a:p>
          <a:p>
            <a:r>
              <a:rPr lang="en-US" sz="1200" dirty="0" smtClean="0"/>
              <a:t>	MDT- Miami Dade Transit</a:t>
            </a:r>
          </a:p>
          <a:p>
            <a:r>
              <a:rPr lang="en-US" sz="1200" dirty="0" smtClean="0"/>
              <a:t>	WASD-Miami Dade Water and Sewer Department</a:t>
            </a:r>
          </a:p>
          <a:p>
            <a:r>
              <a:rPr lang="en-US" sz="1200" dirty="0" smtClean="0"/>
              <a:t>	MDHA-Miami Dade Housing Authority</a:t>
            </a:r>
          </a:p>
          <a:p>
            <a:r>
              <a:rPr lang="en-US" sz="1200" dirty="0" smtClean="0"/>
              <a:t>	MDX-Miami Dade Expressway </a:t>
            </a:r>
          </a:p>
          <a:p>
            <a:r>
              <a:rPr lang="en-US" sz="1200" dirty="0" smtClean="0"/>
              <a:t> </a:t>
            </a:r>
          </a:p>
          <a:p>
            <a:r>
              <a:rPr lang="en-US" sz="1200" dirty="0" smtClean="0"/>
              <a:t>FDEP-Florida Department of Environmental Protection</a:t>
            </a:r>
          </a:p>
          <a:p>
            <a:r>
              <a:rPr lang="en-US" sz="1200" dirty="0" smtClean="0"/>
              <a:t>FDOT-Florida Department of Transportation</a:t>
            </a:r>
          </a:p>
          <a:p>
            <a:r>
              <a:rPr lang="en-US" sz="1200" dirty="0" smtClean="0"/>
              <a:t>DOH- Department of Health</a:t>
            </a:r>
          </a:p>
          <a:p>
            <a:r>
              <a:rPr lang="en-US" sz="1200" dirty="0" smtClean="0"/>
              <a:t>VA-Veterans Affairs Hospital</a:t>
            </a:r>
          </a:p>
          <a:p>
            <a:r>
              <a:rPr lang="en-US" sz="1200" dirty="0" smtClean="0"/>
              <a:t>UM-University of Miami</a:t>
            </a:r>
          </a:p>
          <a:p>
            <a:r>
              <a:rPr lang="en-US" sz="1200" dirty="0" smtClean="0"/>
              <a:t> </a:t>
            </a:r>
          </a:p>
          <a:p>
            <a:r>
              <a:rPr lang="en-US" sz="1200" dirty="0" smtClean="0"/>
              <a:t>NTP-Notice to Proceed</a:t>
            </a:r>
          </a:p>
          <a:p>
            <a:r>
              <a:rPr lang="en-US" sz="1200" dirty="0" smtClean="0"/>
              <a:t>TBD-To be determined</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Action Items </a:t>
            </a:r>
            <a:r>
              <a:rPr lang="en-US" dirty="0" smtClean="0"/>
              <a:t>Table  </a:t>
            </a:r>
            <a:r>
              <a:rPr lang="en-US" sz="1200" i="1" dirty="0" smtClean="0"/>
              <a:t> Continued</a:t>
            </a:r>
            <a:r>
              <a:rPr lang="en-US" dirty="0" smtClean="0"/>
              <a:t> </a:t>
            </a:r>
            <a:endParaRPr lang="en-US" dirty="0"/>
          </a:p>
        </p:txBody>
      </p:sp>
      <p:graphicFrame>
        <p:nvGraphicFramePr>
          <p:cNvPr id="4" name="Table 3"/>
          <p:cNvGraphicFramePr>
            <a:graphicFrameLocks noGrp="1"/>
          </p:cNvGraphicFramePr>
          <p:nvPr/>
        </p:nvGraphicFramePr>
        <p:xfrm>
          <a:off x="134817" y="1295400"/>
          <a:ext cx="8915399" cy="5089522"/>
        </p:xfrm>
        <a:graphic>
          <a:graphicData uri="http://schemas.openxmlformats.org/drawingml/2006/table">
            <a:tbl>
              <a:tblPr/>
              <a:tblGrid>
                <a:gridCol w="761999"/>
                <a:gridCol w="2057400"/>
                <a:gridCol w="1981200"/>
                <a:gridCol w="2438400"/>
                <a:gridCol w="1676400"/>
              </a:tblGrid>
              <a:tr h="229070">
                <a:tc>
                  <a:txBody>
                    <a:bodyPr/>
                    <a:lstStyle/>
                    <a:p>
                      <a:pPr marL="0" marR="0" algn="ctr">
                        <a:spcBef>
                          <a:spcPts val="0"/>
                        </a:spcBef>
                        <a:spcAft>
                          <a:spcPts val="0"/>
                        </a:spcAft>
                      </a:pPr>
                      <a:r>
                        <a:rPr lang="en-US" sz="1000" b="1" dirty="0">
                          <a:latin typeface="Calibri"/>
                          <a:ea typeface="Calibri"/>
                          <a:cs typeface="Times New Roman"/>
                        </a:rPr>
                        <a:t>Related Figure(s)</a:t>
                      </a:r>
                      <a:endParaRPr lang="en-US" sz="1000" dirty="0">
                        <a:latin typeface="Calibri"/>
                        <a:ea typeface="Calibri"/>
                        <a:cs typeface="Times New Roman"/>
                      </a:endParaRP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Action Item</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Entity</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dirty="0">
                          <a:latin typeface="Calibri"/>
                          <a:ea typeface="Calibri"/>
                          <a:cs typeface="Times New Roman"/>
                        </a:rPr>
                        <a:t>Date Completed/Initiated</a:t>
                      </a:r>
                      <a:endParaRPr lang="en-US" sz="1000" dirty="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Outcome</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990600">
                <a:tc>
                  <a:txBody>
                    <a:bodyPr/>
                    <a:lstStyle/>
                    <a:p>
                      <a:pPr marL="0" marR="0" algn="ctr">
                        <a:spcBef>
                          <a:spcPts val="0"/>
                        </a:spcBef>
                        <a:spcAft>
                          <a:spcPts val="0"/>
                        </a:spcAft>
                      </a:pPr>
                      <a:r>
                        <a:rPr lang="en-US" sz="1000">
                          <a:latin typeface="Calibri"/>
                          <a:ea typeface="Calibri"/>
                          <a:cs typeface="Times New Roman"/>
                        </a:rPr>
                        <a:t>5, 9, 10, 19,  25, 42</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latin typeface="Calibri"/>
                          <a:ea typeface="Calibri"/>
                          <a:cs typeface="Times New Roman"/>
                        </a:rPr>
                        <a:t>A:Increase the frequency of </a:t>
                      </a:r>
                      <a:r>
                        <a:rPr lang="en-US" sz="1000" dirty="0" err="1">
                          <a:latin typeface="Calibri"/>
                          <a:ea typeface="Calibri"/>
                          <a:cs typeface="Times New Roman"/>
                        </a:rPr>
                        <a:t>stormwater</a:t>
                      </a:r>
                      <a:r>
                        <a:rPr lang="en-US" sz="1000" dirty="0">
                          <a:latin typeface="Calibri"/>
                          <a:ea typeface="Calibri"/>
                          <a:cs typeface="Times New Roman"/>
                        </a:rPr>
                        <a:t> trap cleaning throughout the watershed.</a:t>
                      </a:r>
                    </a:p>
                    <a:p>
                      <a:pPr marL="0" marR="0">
                        <a:spcBef>
                          <a:spcPts val="0"/>
                        </a:spcBef>
                        <a:spcAft>
                          <a:spcPts val="0"/>
                        </a:spcAft>
                      </a:pPr>
                      <a:r>
                        <a:rPr lang="en-US" sz="1000" dirty="0">
                          <a:latin typeface="Calibri"/>
                          <a:ea typeface="Calibri"/>
                          <a:cs typeface="Times New Roman"/>
                        </a:rPr>
                        <a:t> B:Each specific point noted by figures to the left to be </a:t>
                      </a:r>
                      <a:r>
                        <a:rPr lang="en-US" sz="1000" b="1" dirty="0">
                          <a:latin typeface="Calibri"/>
                          <a:ea typeface="Calibri"/>
                          <a:cs typeface="Times New Roman"/>
                        </a:rPr>
                        <a:t>verified</a:t>
                      </a:r>
                      <a:r>
                        <a:rPr lang="en-US" sz="1000" dirty="0">
                          <a:latin typeface="Calibri"/>
                          <a:ea typeface="Calibri"/>
                          <a:cs typeface="Times New Roman"/>
                        </a:rPr>
                        <a:t> to be on schedules of the respective entity.  </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Calibri"/>
                          <a:cs typeface="Times New Roman"/>
                        </a:rPr>
                        <a:t>Watershed wide, each entity is  responsible for their respectively owned stormwater systems: COM, FDOT, MDC, Miami Dade Express Way Authority, VA Hospital </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latin typeface="Calibri"/>
                          <a:ea typeface="Calibri"/>
                          <a:cs typeface="Times New Roman"/>
                        </a:rPr>
                        <a:t>A: Increased frequency: initiated by COM pre 9/2011. B: Verification related figures are on the schedule: initiated by COM 9/8/11, not yet verified.  </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1000">
                        <a:latin typeface="Calibri"/>
                        <a:ea typeface="Calibri"/>
                        <a:cs typeface="Times New Roman"/>
                      </a:endParaRP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9092">
                <a:tc>
                  <a:txBody>
                    <a:bodyPr/>
                    <a:lstStyle/>
                    <a:p>
                      <a:pPr marL="0" marR="0" algn="ctr">
                        <a:spcBef>
                          <a:spcPts val="0"/>
                        </a:spcBef>
                        <a:spcAft>
                          <a:spcPts val="0"/>
                        </a:spcAft>
                      </a:pPr>
                      <a:r>
                        <a:rPr lang="en-US" sz="1000">
                          <a:latin typeface="Calibri"/>
                          <a:ea typeface="Calibri"/>
                          <a:cs typeface="Times New Roman"/>
                        </a:rPr>
                        <a:t>4, 6, 15, 16, 24, 34, 37, 44, 48, 49, 51</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latin typeface="Calibri"/>
                          <a:ea typeface="Calibri"/>
                          <a:cs typeface="Times New Roman"/>
                        </a:rPr>
                        <a:t>Carry out additional monitoring of storm drain system discharging to Wagner Creek–Seybold Canal.</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latin typeface="Calibri"/>
                          <a:ea typeface="Calibri"/>
                          <a:cs typeface="Times New Roman"/>
                        </a:rPr>
                        <a:t>COM</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latin typeface="Calibri"/>
                          <a:ea typeface="Calibri"/>
                          <a:cs typeface="Times New Roman"/>
                        </a:rPr>
                        <a:t>NTP issued May 2</a:t>
                      </a:r>
                      <a:r>
                        <a:rPr lang="en-US" sz="1000" baseline="30000" dirty="0">
                          <a:latin typeface="Calibri"/>
                          <a:ea typeface="Calibri"/>
                          <a:cs typeface="Times New Roman"/>
                        </a:rPr>
                        <a:t>nd</a:t>
                      </a:r>
                      <a:r>
                        <a:rPr lang="en-US" sz="1000" dirty="0">
                          <a:latin typeface="Calibri"/>
                          <a:ea typeface="Calibri"/>
                          <a:cs typeface="Times New Roman"/>
                        </a:rPr>
                        <a:t>, 2011.  Plan is in process as of Sept 2011.  Anticipate the plan to be completed within a year.  Additional monitoring may be needed.  Outfall monitoring planned to take place during the next rainy season following the completion of the strategy plan. </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latin typeface="Calibri"/>
                          <a:ea typeface="Calibri"/>
                          <a:cs typeface="Times New Roman"/>
                        </a:rPr>
                        <a:t>The City of Miami has issued a notice to proceed to a consultant to create a monitoring plan to identify more precisely the source of fecal </a:t>
                      </a:r>
                      <a:r>
                        <a:rPr lang="en-US" sz="1000" dirty="0" err="1">
                          <a:latin typeface="Calibri"/>
                          <a:ea typeface="Calibri"/>
                          <a:cs typeface="Times New Roman"/>
                        </a:rPr>
                        <a:t>coliform</a:t>
                      </a:r>
                      <a:r>
                        <a:rPr lang="en-US" sz="1000" dirty="0">
                          <a:latin typeface="Calibri"/>
                          <a:ea typeface="Calibri"/>
                          <a:cs typeface="Times New Roman"/>
                        </a:rPr>
                        <a:t> loading to Seybold Canal and Wagner Creek. </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2430">
                <a:tc>
                  <a:txBody>
                    <a:bodyPr/>
                    <a:lstStyle/>
                    <a:p>
                      <a:pPr marL="0" marR="0" algn="ctr">
                        <a:spcBef>
                          <a:spcPts val="0"/>
                        </a:spcBef>
                        <a:spcAft>
                          <a:spcPts val="0"/>
                        </a:spcAft>
                      </a:pPr>
                      <a:r>
                        <a:rPr lang="en-US" sz="1000">
                          <a:latin typeface="Calibri"/>
                          <a:ea typeface="Calibri"/>
                          <a:cs typeface="Times New Roman"/>
                        </a:rPr>
                        <a:t>4, 14, 23, 36, 43, 47, 50</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Calibri"/>
                          <a:cs typeface="Times New Roman"/>
                        </a:rPr>
                        <a:t>After a high sampling result at any of the sampling stations, go into the field within 24 hours and if possible sample just upstream and downstream of the location to identify the source.</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Calibri"/>
                          <a:cs typeface="Times New Roman"/>
                        </a:rPr>
                        <a:t>DERM samples monthly, and can cooperate with others to let them know when a follow up sample must be taken.  Follow up sampling person TBD</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latin typeface="Calibri"/>
                          <a:ea typeface="Calibri"/>
                          <a:cs typeface="Times New Roman"/>
                        </a:rPr>
                        <a:t>To be initiated no later than March 7, 2012.</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1000" dirty="0">
                        <a:latin typeface="Calibri"/>
                        <a:ea typeface="Calibri"/>
                        <a:cs typeface="Times New Roman"/>
                      </a:endParaRP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0">
                <a:tc>
                  <a:txBody>
                    <a:bodyPr/>
                    <a:lstStyle/>
                    <a:p>
                      <a:pPr marL="0" marR="0" algn="ctr">
                        <a:spcBef>
                          <a:spcPts val="0"/>
                        </a:spcBef>
                        <a:spcAft>
                          <a:spcPts val="0"/>
                        </a:spcAft>
                      </a:pPr>
                      <a:r>
                        <a:rPr lang="en-US" sz="1000">
                          <a:latin typeface="Calibri"/>
                          <a:ea typeface="Calibri"/>
                          <a:cs typeface="Times New Roman"/>
                        </a:rPr>
                        <a:t>4, 5, 6</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Calibri"/>
                          <a:cs typeface="Times New Roman"/>
                        </a:rPr>
                        <a:t>From Juan Pablo Duarte Park to the NW 20</a:t>
                      </a:r>
                      <a:r>
                        <a:rPr lang="en-US" sz="1000" baseline="30000">
                          <a:latin typeface="Calibri"/>
                          <a:ea typeface="Calibri"/>
                          <a:cs typeface="Times New Roman"/>
                        </a:rPr>
                        <a:t>th</a:t>
                      </a:r>
                      <a:r>
                        <a:rPr lang="en-US" sz="1000">
                          <a:latin typeface="Calibri"/>
                          <a:ea typeface="Calibri"/>
                          <a:cs typeface="Times New Roman"/>
                        </a:rPr>
                        <a:t> Street Bridge, inspect underground stormwater pipes and ensure they are not clogged.  </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Calibri"/>
                          <a:cs typeface="Times New Roman"/>
                        </a:rPr>
                        <a:t>MDCPW</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Calibri"/>
                          <a:cs typeface="Times New Roman"/>
                        </a:rPr>
                        <a:t>Completed January 31, 2011</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latin typeface="Calibri"/>
                          <a:ea typeface="Calibri"/>
                          <a:cs typeface="Times New Roman"/>
                        </a:rPr>
                        <a:t>Miami–Dade County Public Works cleaned the county storm sewer system along NW 20</a:t>
                      </a:r>
                      <a:r>
                        <a:rPr lang="en-US" sz="1000" baseline="30000" dirty="0">
                          <a:latin typeface="Calibri"/>
                          <a:ea typeface="Calibri"/>
                          <a:cs typeface="Times New Roman"/>
                        </a:rPr>
                        <a:t>th</a:t>
                      </a:r>
                      <a:r>
                        <a:rPr lang="en-US" sz="1000" dirty="0">
                          <a:latin typeface="Calibri"/>
                          <a:ea typeface="Calibri"/>
                          <a:cs typeface="Times New Roman"/>
                        </a:rPr>
                        <a:t> Street between NW 15</a:t>
                      </a:r>
                      <a:r>
                        <a:rPr lang="en-US" sz="1000" baseline="30000" dirty="0">
                          <a:latin typeface="Calibri"/>
                          <a:ea typeface="Calibri"/>
                          <a:cs typeface="Times New Roman"/>
                        </a:rPr>
                        <a:t>th</a:t>
                      </a:r>
                      <a:r>
                        <a:rPr lang="en-US" sz="1000" dirty="0">
                          <a:latin typeface="Calibri"/>
                          <a:ea typeface="Calibri"/>
                          <a:cs typeface="Times New Roman"/>
                        </a:rPr>
                        <a:t> Avenue and Wagner Creek.</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192">
                <a:tc>
                  <a:txBody>
                    <a:bodyPr/>
                    <a:lstStyle/>
                    <a:p>
                      <a:pPr marL="0" marR="0" algn="ctr">
                        <a:spcBef>
                          <a:spcPts val="0"/>
                        </a:spcBef>
                        <a:spcAft>
                          <a:spcPts val="0"/>
                        </a:spcAft>
                      </a:pPr>
                      <a:r>
                        <a:rPr lang="en-US" sz="1000">
                          <a:latin typeface="Calibri"/>
                          <a:ea typeface="Calibri"/>
                          <a:cs typeface="Times New Roman"/>
                        </a:rPr>
                        <a:t>4, 5, 6</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Calibri"/>
                          <a:cs typeface="Times New Roman"/>
                        </a:rPr>
                        <a:t>From Juan Pablo Duarte Park to NW 20</a:t>
                      </a:r>
                      <a:r>
                        <a:rPr lang="en-US" sz="1000" baseline="30000">
                          <a:latin typeface="Calibri"/>
                          <a:ea typeface="Calibri"/>
                          <a:cs typeface="Times New Roman"/>
                        </a:rPr>
                        <a:t>th</a:t>
                      </a:r>
                      <a:r>
                        <a:rPr lang="en-US" sz="1000">
                          <a:latin typeface="Calibri"/>
                          <a:ea typeface="Calibri"/>
                          <a:cs typeface="Times New Roman"/>
                        </a:rPr>
                        <a:t> Street Bridge, inspect underground stormwater pipes and ensure they are not clogged.  </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Calibri"/>
                          <a:cs typeface="Times New Roman"/>
                        </a:rPr>
                        <a:t>COMPW</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Calibri"/>
                          <a:cs typeface="Times New Roman"/>
                        </a:rPr>
                        <a:t>Completed February 14, 2011</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latin typeface="Calibri"/>
                          <a:ea typeface="Calibri"/>
                          <a:cs typeface="Times New Roman"/>
                        </a:rPr>
                        <a:t>City of Miami–maintained rights-of- way in this area fall into Public Works Maintenance Grid No. 38.  Public Works Operations started cleaning this grid.  </a:t>
                      </a: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Action Items </a:t>
            </a:r>
            <a:r>
              <a:rPr lang="en-US" dirty="0" smtClean="0"/>
              <a:t>Table  </a:t>
            </a:r>
            <a:r>
              <a:rPr lang="en-US" sz="1200" i="1" dirty="0" smtClean="0"/>
              <a:t> Continued</a:t>
            </a:r>
            <a:r>
              <a:rPr lang="en-US" dirty="0" smtClean="0"/>
              <a:t> </a:t>
            </a:r>
            <a:endParaRPr lang="en-US" dirty="0"/>
          </a:p>
        </p:txBody>
      </p:sp>
      <p:graphicFrame>
        <p:nvGraphicFramePr>
          <p:cNvPr id="4" name="Table 3"/>
          <p:cNvGraphicFramePr>
            <a:graphicFrameLocks noGrp="1"/>
          </p:cNvGraphicFramePr>
          <p:nvPr/>
        </p:nvGraphicFramePr>
        <p:xfrm>
          <a:off x="134817" y="1295400"/>
          <a:ext cx="8915399" cy="4858314"/>
        </p:xfrm>
        <a:graphic>
          <a:graphicData uri="http://schemas.openxmlformats.org/drawingml/2006/table">
            <a:tbl>
              <a:tblPr/>
              <a:tblGrid>
                <a:gridCol w="761999"/>
                <a:gridCol w="2057400"/>
                <a:gridCol w="1981200"/>
                <a:gridCol w="2438400"/>
                <a:gridCol w="1676400"/>
              </a:tblGrid>
              <a:tr h="229070">
                <a:tc>
                  <a:txBody>
                    <a:bodyPr/>
                    <a:lstStyle/>
                    <a:p>
                      <a:pPr marL="0" marR="0" algn="ctr">
                        <a:spcBef>
                          <a:spcPts val="0"/>
                        </a:spcBef>
                        <a:spcAft>
                          <a:spcPts val="0"/>
                        </a:spcAft>
                      </a:pPr>
                      <a:r>
                        <a:rPr lang="en-US" sz="1000" b="1" dirty="0">
                          <a:latin typeface="Calibri"/>
                          <a:ea typeface="Calibri"/>
                          <a:cs typeface="Times New Roman"/>
                        </a:rPr>
                        <a:t>Related Figure(s)</a:t>
                      </a:r>
                      <a:endParaRPr lang="en-US" sz="1000" dirty="0">
                        <a:latin typeface="Calibri"/>
                        <a:ea typeface="Calibri"/>
                        <a:cs typeface="Times New Roman"/>
                      </a:endParaRP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Action Item</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Entity</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dirty="0">
                          <a:latin typeface="Calibri"/>
                          <a:ea typeface="Calibri"/>
                          <a:cs typeface="Times New Roman"/>
                        </a:rPr>
                        <a:t>Date Completed/Initiated</a:t>
                      </a:r>
                      <a:endParaRPr lang="en-US" sz="1000" dirty="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Outcome</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990600">
                <a:tc>
                  <a:txBody>
                    <a:bodyPr/>
                    <a:lstStyle/>
                    <a:p>
                      <a:pPr marL="0" marR="0" algn="ctr">
                        <a:spcBef>
                          <a:spcPts val="0"/>
                        </a:spcBef>
                        <a:spcAft>
                          <a:spcPts val="0"/>
                        </a:spcAft>
                      </a:pPr>
                      <a:r>
                        <a:rPr lang="en-US" sz="900">
                          <a:latin typeface="Calibri"/>
                          <a:ea typeface="Calibri"/>
                          <a:cs typeface="Times New Roman"/>
                        </a:rPr>
                        <a:t>None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Inspect wastewater infrastructure from NW 17</a:t>
                      </a:r>
                      <a:r>
                        <a:rPr lang="en-US" sz="900" baseline="30000">
                          <a:latin typeface="Calibri"/>
                          <a:ea typeface="Calibri"/>
                          <a:cs typeface="Times New Roman"/>
                        </a:rPr>
                        <a:t>th</a:t>
                      </a:r>
                      <a:r>
                        <a:rPr lang="en-US" sz="900">
                          <a:latin typeface="Calibri"/>
                          <a:ea typeface="Calibri"/>
                          <a:cs typeface="Times New Roman"/>
                        </a:rPr>
                        <a:t> Avenue to 20</a:t>
                      </a:r>
                      <a:r>
                        <a:rPr lang="en-US" sz="900" baseline="30000">
                          <a:latin typeface="Calibri"/>
                          <a:ea typeface="Calibri"/>
                          <a:cs typeface="Times New Roman"/>
                        </a:rPr>
                        <a:t>th</a:t>
                      </a:r>
                      <a:r>
                        <a:rPr lang="en-US" sz="900">
                          <a:latin typeface="Calibri"/>
                          <a:ea typeface="Calibri"/>
                          <a:cs typeface="Times New Roman"/>
                        </a:rPr>
                        <a:t> Street; multiple SSOs have occurred in this area, and the underground stormwater conveyance is close to the creek and inlets.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WASD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9092">
                <a:tc>
                  <a:txBody>
                    <a:bodyPr/>
                    <a:lstStyle/>
                    <a:p>
                      <a:pPr marL="0" marR="0" algn="ctr">
                        <a:spcBef>
                          <a:spcPts val="0"/>
                        </a:spcBef>
                        <a:spcAft>
                          <a:spcPts val="0"/>
                        </a:spcAft>
                      </a:pPr>
                      <a:r>
                        <a:rPr lang="en-US" sz="900">
                          <a:latin typeface="Calibri"/>
                          <a:ea typeface="Calibri"/>
                          <a:cs typeface="Times New Roman"/>
                        </a:rPr>
                        <a:t>9, 10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A: At the Allapattah Produce Market, increase the frequency of stormwater trap maintenance.</a:t>
                      </a:r>
                    </a:p>
                    <a:p>
                      <a:pPr marL="0" marR="0">
                        <a:spcBef>
                          <a:spcPts val="0"/>
                        </a:spcBef>
                        <a:spcAft>
                          <a:spcPts val="0"/>
                        </a:spcAft>
                      </a:pPr>
                      <a:r>
                        <a:rPr lang="en-US" sz="900">
                          <a:latin typeface="Calibri"/>
                          <a:ea typeface="Calibri"/>
                          <a:cs typeface="Times New Roman"/>
                        </a:rPr>
                        <a:t>B: Each specific point noted by figures to the left to be </a:t>
                      </a:r>
                      <a:r>
                        <a:rPr lang="en-US" sz="900" b="1">
                          <a:latin typeface="Calibri"/>
                          <a:ea typeface="Calibri"/>
                          <a:cs typeface="Times New Roman"/>
                        </a:rPr>
                        <a:t>verified</a:t>
                      </a:r>
                      <a:r>
                        <a:rPr lang="en-US" sz="900">
                          <a:latin typeface="Calibri"/>
                          <a:ea typeface="Calibri"/>
                          <a:cs typeface="Times New Roman"/>
                        </a:rPr>
                        <a:t> to be on schedules of the respective entity.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Watershed wide, each entity is  responsible for their respectively owned stormwater systems: COM, FDOT, MDC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A to be initiated no later than March 7, 2012.</a:t>
                      </a:r>
                    </a:p>
                    <a:p>
                      <a:pPr marL="0" marR="0">
                        <a:spcBef>
                          <a:spcPts val="0"/>
                        </a:spcBef>
                        <a:spcAft>
                          <a:spcPts val="0"/>
                        </a:spcAft>
                      </a:pPr>
                      <a:r>
                        <a:rPr lang="en-US" sz="900">
                          <a:latin typeface="Calibri"/>
                          <a:ea typeface="Calibri"/>
                          <a:cs typeface="Times New Roman"/>
                        </a:rPr>
                        <a:t> B to be verified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2430">
                <a:tc>
                  <a:txBody>
                    <a:bodyPr/>
                    <a:lstStyle/>
                    <a:p>
                      <a:pPr marL="0" marR="0" algn="ctr">
                        <a:spcBef>
                          <a:spcPts val="0"/>
                        </a:spcBef>
                        <a:spcAft>
                          <a:spcPts val="0"/>
                        </a:spcAft>
                      </a:pPr>
                      <a:r>
                        <a:rPr lang="en-US" sz="900">
                          <a:latin typeface="Calibri"/>
                          <a:ea typeface="Calibri"/>
                          <a:cs typeface="Times New Roman"/>
                        </a:rPr>
                        <a:t>9, 10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A: At the Allapattah Produce Market, carry out regular street sweeping.</a:t>
                      </a:r>
                    </a:p>
                    <a:p>
                      <a:pPr marL="0" marR="0">
                        <a:spcBef>
                          <a:spcPts val="0"/>
                        </a:spcBef>
                        <a:spcAft>
                          <a:spcPts val="0"/>
                        </a:spcAft>
                      </a:pPr>
                      <a:r>
                        <a:rPr lang="en-US" sz="900">
                          <a:latin typeface="Calibri"/>
                          <a:ea typeface="Calibri"/>
                          <a:cs typeface="Times New Roman"/>
                        </a:rPr>
                        <a:t>B: Each specific point noted by figures to the left to be </a:t>
                      </a:r>
                      <a:r>
                        <a:rPr lang="en-US" sz="900" b="1">
                          <a:latin typeface="Calibri"/>
                          <a:ea typeface="Calibri"/>
                          <a:cs typeface="Times New Roman"/>
                        </a:rPr>
                        <a:t>verified</a:t>
                      </a:r>
                      <a:r>
                        <a:rPr lang="en-US" sz="900">
                          <a:latin typeface="Calibri"/>
                          <a:ea typeface="Calibri"/>
                          <a:cs typeface="Times New Roman"/>
                        </a:rPr>
                        <a:t> to be on schedules of the respective entity.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Watershed wide, each entity is  responsible for their respectively owned stormwater systems: COM, FDOT, MDC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A to be initiated no later than March 7, 2012.</a:t>
                      </a:r>
                    </a:p>
                    <a:p>
                      <a:pPr marL="0" marR="0">
                        <a:spcBef>
                          <a:spcPts val="0"/>
                        </a:spcBef>
                        <a:spcAft>
                          <a:spcPts val="0"/>
                        </a:spcAft>
                      </a:pPr>
                      <a:r>
                        <a:rPr lang="en-US" sz="900">
                          <a:latin typeface="Calibri"/>
                          <a:ea typeface="Calibri"/>
                          <a:cs typeface="Times New Roman"/>
                        </a:rPr>
                        <a:t> B to be verified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0">
                <a:tc>
                  <a:txBody>
                    <a:bodyPr/>
                    <a:lstStyle/>
                    <a:p>
                      <a:pPr marL="0" marR="0" algn="ctr">
                        <a:spcBef>
                          <a:spcPts val="0"/>
                        </a:spcBef>
                        <a:spcAft>
                          <a:spcPts val="0"/>
                        </a:spcAft>
                      </a:pPr>
                      <a:r>
                        <a:rPr lang="en-US" sz="900">
                          <a:latin typeface="Calibri"/>
                          <a:ea typeface="Calibri"/>
                          <a:cs typeface="Times New Roman"/>
                        </a:rPr>
                        <a:t>9, 10, 11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At the Allapattah Produce Market, implement public education campaign for businesses in area on stormwater contamination.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NET, Team Metro of MDC, COM MS4 and potentially DERM also.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Choosing flier &amp; passing out fliers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192">
                <a:tc>
                  <a:txBody>
                    <a:bodyPr/>
                    <a:lstStyle/>
                    <a:p>
                      <a:pPr marL="0" marR="0" algn="ctr">
                        <a:spcBef>
                          <a:spcPts val="0"/>
                        </a:spcBef>
                        <a:spcAft>
                          <a:spcPts val="0"/>
                        </a:spcAft>
                      </a:pPr>
                      <a:r>
                        <a:rPr lang="en-US" sz="900">
                          <a:latin typeface="Calibri"/>
                          <a:ea typeface="Calibri"/>
                          <a:cs typeface="Times New Roman"/>
                        </a:rPr>
                        <a:t>10, 11, 12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Increase enforcement of waste disposal codes in Allapattah Produce Market area.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 MDC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igure 1.  Aerial photo showing the boundary of the Wagner Creek watershed and major hydrologic features in the area."/>
          <p:cNvPicPr>
            <a:picLocks noGrp="1"/>
          </p:cNvPicPr>
          <p:nvPr>
            <p:ph idx="1"/>
          </p:nvPr>
        </p:nvPicPr>
        <p:blipFill>
          <a:blip r:embed="rId2" cstate="print"/>
          <a:stretch>
            <a:fillRect/>
          </a:stretch>
        </p:blipFill>
        <p:spPr bwMode="auto">
          <a:xfrm>
            <a:off x="1580565" y="1481138"/>
            <a:ext cx="5982869" cy="4525962"/>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Wagner Creek Watershed</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Action Items </a:t>
            </a:r>
            <a:r>
              <a:rPr lang="en-US" dirty="0" smtClean="0"/>
              <a:t>Table  </a:t>
            </a:r>
            <a:r>
              <a:rPr lang="en-US" sz="1200" i="1" dirty="0" smtClean="0"/>
              <a:t> Continued</a:t>
            </a:r>
            <a:r>
              <a:rPr lang="en-US" dirty="0" smtClean="0"/>
              <a:t> </a:t>
            </a:r>
            <a:endParaRPr lang="en-US" dirty="0"/>
          </a:p>
        </p:txBody>
      </p:sp>
      <p:graphicFrame>
        <p:nvGraphicFramePr>
          <p:cNvPr id="4" name="Table 3"/>
          <p:cNvGraphicFramePr>
            <a:graphicFrameLocks noGrp="1"/>
          </p:cNvGraphicFramePr>
          <p:nvPr/>
        </p:nvGraphicFramePr>
        <p:xfrm>
          <a:off x="134817" y="1295400"/>
          <a:ext cx="8915399" cy="4964994"/>
        </p:xfrm>
        <a:graphic>
          <a:graphicData uri="http://schemas.openxmlformats.org/drawingml/2006/table">
            <a:tbl>
              <a:tblPr/>
              <a:tblGrid>
                <a:gridCol w="761999"/>
                <a:gridCol w="2057400"/>
                <a:gridCol w="1981200"/>
                <a:gridCol w="2438400"/>
                <a:gridCol w="1676400"/>
              </a:tblGrid>
              <a:tr h="229070">
                <a:tc>
                  <a:txBody>
                    <a:bodyPr/>
                    <a:lstStyle/>
                    <a:p>
                      <a:pPr marL="0" marR="0" algn="ctr">
                        <a:spcBef>
                          <a:spcPts val="0"/>
                        </a:spcBef>
                        <a:spcAft>
                          <a:spcPts val="0"/>
                        </a:spcAft>
                      </a:pPr>
                      <a:r>
                        <a:rPr lang="en-US" sz="1000" b="1" dirty="0">
                          <a:latin typeface="Calibri"/>
                          <a:ea typeface="Calibri"/>
                          <a:cs typeface="Times New Roman"/>
                        </a:rPr>
                        <a:t>Related Figure(s)</a:t>
                      </a:r>
                      <a:endParaRPr lang="en-US" sz="1000" dirty="0">
                        <a:latin typeface="Calibri"/>
                        <a:ea typeface="Calibri"/>
                        <a:cs typeface="Times New Roman"/>
                      </a:endParaRP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Action Item</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Entity</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dirty="0">
                          <a:latin typeface="Calibri"/>
                          <a:ea typeface="Calibri"/>
                          <a:cs typeface="Times New Roman"/>
                        </a:rPr>
                        <a:t>Date Completed/Initiated</a:t>
                      </a:r>
                      <a:endParaRPr lang="en-US" sz="1000" dirty="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Outcome</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990600">
                <a:tc>
                  <a:txBody>
                    <a:bodyPr/>
                    <a:lstStyle/>
                    <a:p>
                      <a:pPr marL="0" marR="0" algn="ctr">
                        <a:spcBef>
                          <a:spcPts val="0"/>
                        </a:spcBef>
                        <a:spcAft>
                          <a:spcPts val="0"/>
                        </a:spcAft>
                      </a:pPr>
                      <a:r>
                        <a:rPr lang="en-US" sz="900">
                          <a:latin typeface="Calibri"/>
                          <a:ea typeface="Calibri"/>
                          <a:cs typeface="Times New Roman"/>
                        </a:rPr>
                        <a:t>11, 12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At the Allapattah Produce Market, increase and enhance homeless services to reduce the number of homeless in the area who are retrieving fruit from unsecured dumpsters, or obtaining fruit to sell from local merchants who are seeking to avoid disposal costs using less environmentally responsible methods.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COM’s Homeless Assistance Program,  “Green Shirts”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9092">
                <a:tc>
                  <a:txBody>
                    <a:bodyPr/>
                    <a:lstStyle/>
                    <a:p>
                      <a:pPr marL="0" marR="0" algn="ctr">
                        <a:spcBef>
                          <a:spcPts val="0"/>
                        </a:spcBef>
                        <a:spcAft>
                          <a:spcPts val="0"/>
                        </a:spcAft>
                      </a:pPr>
                      <a:r>
                        <a:rPr lang="en-US" sz="900">
                          <a:latin typeface="Calibri"/>
                          <a:ea typeface="Calibri"/>
                          <a:cs typeface="Times New Roman"/>
                        </a:rPr>
                        <a:t>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At the Allapattah Produce Market, determine whether the drainage system at 1265 NW 21</a:t>
                      </a:r>
                      <a:r>
                        <a:rPr lang="en-US" sz="900" baseline="30000">
                          <a:latin typeface="Calibri"/>
                          <a:ea typeface="Calibri"/>
                          <a:cs typeface="Times New Roman"/>
                        </a:rPr>
                        <a:t>st</a:t>
                      </a:r>
                      <a:r>
                        <a:rPr lang="en-US" sz="900">
                          <a:latin typeface="Calibri"/>
                          <a:ea typeface="Calibri"/>
                          <a:cs typeface="Times New Roman"/>
                        </a:rPr>
                        <a:t> Terrace is located within the 30-foot-wide utility easement or only within the area where the property owner bears maintenance responsibility.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COM/MDC will determine who’s responsibility it is for  maintenance of the road.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Determination to be made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2430">
                <a:tc>
                  <a:txBody>
                    <a:bodyPr/>
                    <a:lstStyle/>
                    <a:p>
                      <a:pPr marL="0" marR="0" algn="ctr">
                        <a:spcBef>
                          <a:spcPts val="0"/>
                        </a:spcBef>
                        <a:spcAft>
                          <a:spcPts val="0"/>
                        </a:spcAft>
                      </a:pPr>
                      <a:r>
                        <a:rPr lang="en-US" sz="900">
                          <a:latin typeface="Calibri"/>
                          <a:ea typeface="Calibri"/>
                          <a:cs typeface="Times New Roman"/>
                        </a:rPr>
                        <a:t>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At the Allapattah Produce Market, encourage local businesses to install locks or otherwise secure dumpsters to prevent the removal of fruit.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 Solid Waste /MDC Solid waste could include in a letter.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0">
                <a:tc>
                  <a:txBody>
                    <a:bodyPr/>
                    <a:lstStyle/>
                    <a:p>
                      <a:pPr marL="0" marR="0" algn="ctr">
                        <a:spcBef>
                          <a:spcPts val="0"/>
                        </a:spcBef>
                        <a:spcAft>
                          <a:spcPts val="0"/>
                        </a:spcAft>
                      </a:pPr>
                      <a:r>
                        <a:rPr lang="en-US" sz="900">
                          <a:latin typeface="Calibri"/>
                          <a:ea typeface="Calibri"/>
                          <a:cs typeface="Times New Roman"/>
                        </a:rPr>
                        <a:t>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Sample the sheen observed on the water’s surface downstream of the 20</a:t>
                      </a:r>
                      <a:r>
                        <a:rPr lang="en-US" sz="900" baseline="30000">
                          <a:latin typeface="Calibri"/>
                          <a:ea typeface="Calibri"/>
                          <a:cs typeface="Times New Roman"/>
                        </a:rPr>
                        <a:t>th</a:t>
                      </a:r>
                      <a:r>
                        <a:rPr lang="en-US" sz="900">
                          <a:latin typeface="Calibri"/>
                          <a:ea typeface="Calibri"/>
                          <a:cs typeface="Times New Roman"/>
                        </a:rPr>
                        <a:t> Street Bridge.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Walk the WBID team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Sampled November 18, 2010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The results showed that oil and grease are not a problem at this location.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192">
                <a:tc>
                  <a:txBody>
                    <a:bodyPr/>
                    <a:lstStyle/>
                    <a:p>
                      <a:pPr marL="0" marR="0" algn="ctr">
                        <a:spcBef>
                          <a:spcPts val="0"/>
                        </a:spcBef>
                        <a:spcAft>
                          <a:spcPts val="0"/>
                        </a:spcAft>
                      </a:pPr>
                      <a:r>
                        <a:rPr lang="en-US" sz="900">
                          <a:latin typeface="Calibri"/>
                          <a:ea typeface="Calibri"/>
                          <a:cs typeface="Times New Roman"/>
                        </a:rPr>
                        <a:t>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Fix broken storm drain covers at NW 20</a:t>
                      </a:r>
                      <a:r>
                        <a:rPr lang="en-US" sz="900" baseline="30000">
                          <a:latin typeface="Calibri"/>
                          <a:ea typeface="Calibri"/>
                          <a:cs typeface="Times New Roman"/>
                        </a:rPr>
                        <a:t>th</a:t>
                      </a:r>
                      <a:r>
                        <a:rPr lang="en-US" sz="900">
                          <a:latin typeface="Calibri"/>
                          <a:ea typeface="Calibri"/>
                          <a:cs typeface="Times New Roman"/>
                        </a:rPr>
                        <a:t> Street.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MDCPW</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Around March of 2012 expected completed.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latin typeface="Calibri"/>
                          <a:ea typeface="Calibri"/>
                          <a:cs typeface="Times New Roman"/>
                        </a:rPr>
                        <a:t>Storm drain covers will be repaired under proposed project, NW 20St &amp; NW 15 Ave. Drainage Improvement Project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Action Items </a:t>
            </a:r>
            <a:r>
              <a:rPr lang="en-US" dirty="0" smtClean="0"/>
              <a:t>Table  </a:t>
            </a:r>
            <a:r>
              <a:rPr lang="en-US" sz="1200" i="1" dirty="0" smtClean="0"/>
              <a:t> Continued</a:t>
            </a:r>
            <a:r>
              <a:rPr lang="en-US" dirty="0" smtClean="0"/>
              <a:t> </a:t>
            </a:r>
            <a:endParaRPr lang="en-US" dirty="0"/>
          </a:p>
        </p:txBody>
      </p:sp>
      <p:graphicFrame>
        <p:nvGraphicFramePr>
          <p:cNvPr id="4" name="Table 3"/>
          <p:cNvGraphicFramePr>
            <a:graphicFrameLocks noGrp="1"/>
          </p:cNvGraphicFramePr>
          <p:nvPr/>
        </p:nvGraphicFramePr>
        <p:xfrm>
          <a:off x="134817" y="1295400"/>
          <a:ext cx="8915399" cy="4998082"/>
        </p:xfrm>
        <a:graphic>
          <a:graphicData uri="http://schemas.openxmlformats.org/drawingml/2006/table">
            <a:tbl>
              <a:tblPr/>
              <a:tblGrid>
                <a:gridCol w="761999"/>
                <a:gridCol w="2057400"/>
                <a:gridCol w="1981200"/>
                <a:gridCol w="2438400"/>
                <a:gridCol w="1676400"/>
              </a:tblGrid>
              <a:tr h="229070">
                <a:tc>
                  <a:txBody>
                    <a:bodyPr/>
                    <a:lstStyle/>
                    <a:p>
                      <a:pPr marL="0" marR="0" algn="ctr">
                        <a:spcBef>
                          <a:spcPts val="0"/>
                        </a:spcBef>
                        <a:spcAft>
                          <a:spcPts val="0"/>
                        </a:spcAft>
                      </a:pPr>
                      <a:r>
                        <a:rPr lang="en-US" sz="1000" b="1" dirty="0">
                          <a:latin typeface="Calibri"/>
                          <a:ea typeface="Calibri"/>
                          <a:cs typeface="Times New Roman"/>
                        </a:rPr>
                        <a:t>Related Figure(s)</a:t>
                      </a:r>
                      <a:endParaRPr lang="en-US" sz="1000" dirty="0">
                        <a:latin typeface="Calibri"/>
                        <a:ea typeface="Calibri"/>
                        <a:cs typeface="Times New Roman"/>
                      </a:endParaRP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Action Item</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Entity</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dirty="0">
                          <a:latin typeface="Calibri"/>
                          <a:ea typeface="Calibri"/>
                          <a:cs typeface="Times New Roman"/>
                        </a:rPr>
                        <a:t>Date Completed/Initiated</a:t>
                      </a:r>
                      <a:endParaRPr lang="en-US" sz="1000" dirty="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Outcome</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990600">
                <a:tc>
                  <a:txBody>
                    <a:bodyPr/>
                    <a:lstStyle/>
                    <a:p>
                      <a:pPr marL="0" marR="0" algn="ctr">
                        <a:spcBef>
                          <a:spcPts val="0"/>
                        </a:spcBef>
                        <a:spcAft>
                          <a:spcPts val="0"/>
                        </a:spcAft>
                      </a:pPr>
                      <a:r>
                        <a:rPr lang="en-US" sz="900">
                          <a:latin typeface="Calibri"/>
                          <a:ea typeface="Calibri"/>
                          <a:cs typeface="Times New Roman"/>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Investigate and resolve the cause of the trash buildup in the storm drain at NW 15</a:t>
                      </a:r>
                      <a:r>
                        <a:rPr lang="en-US" sz="900" baseline="30000">
                          <a:latin typeface="Calibri"/>
                          <a:ea typeface="Calibri"/>
                          <a:cs typeface="Times New Roman"/>
                        </a:rPr>
                        <a:t>th</a:t>
                      </a:r>
                      <a:r>
                        <a:rPr lang="en-US" sz="900">
                          <a:latin typeface="Calibri"/>
                          <a:ea typeface="Calibri"/>
                          <a:cs typeface="Times New Roman"/>
                        </a:rPr>
                        <a:t> Avenue south of NW 2oth Street.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Plans show that this is a French drain, and is believed not to be contributing to Wagner Creek.</a:t>
                      </a:r>
                    </a:p>
                    <a:p>
                      <a:pPr marL="0" marR="0">
                        <a:spcBef>
                          <a:spcPts val="0"/>
                        </a:spcBef>
                        <a:spcAft>
                          <a:spcPts val="0"/>
                        </a:spcAft>
                      </a:pPr>
                      <a:r>
                        <a:rPr lang="en-US" sz="900">
                          <a:latin typeface="Calibri"/>
                          <a:ea typeface="Calibri"/>
                          <a:cs typeface="Times New Roman"/>
                        </a:rPr>
                        <a:t>The city has a regular maintenance program in place to clean out the storm drains.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9092">
                <a:tc>
                  <a:txBody>
                    <a:bodyPr/>
                    <a:lstStyle/>
                    <a:p>
                      <a:pPr marL="0" marR="0" algn="ctr">
                        <a:spcBef>
                          <a:spcPts val="0"/>
                        </a:spcBef>
                        <a:spcAft>
                          <a:spcPts val="0"/>
                        </a:spcAft>
                      </a:pPr>
                      <a:r>
                        <a:rPr lang="en-US" sz="900">
                          <a:latin typeface="Calibri"/>
                          <a:ea typeface="Calibri"/>
                          <a:cs typeface="Times New Roman"/>
                        </a:rPr>
                        <a:t>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 the area near the 20</a:t>
                      </a:r>
                      <a:r>
                        <a:rPr lang="en-US" sz="900" baseline="30000">
                          <a:latin typeface="Calibri"/>
                          <a:ea typeface="Calibri"/>
                          <a:cs typeface="Times New Roman"/>
                        </a:rPr>
                        <a:t>th</a:t>
                      </a:r>
                      <a:r>
                        <a:rPr lang="en-US" sz="900">
                          <a:latin typeface="Calibri"/>
                          <a:ea typeface="Calibri"/>
                          <a:cs typeface="Times New Roman"/>
                        </a:rPr>
                        <a:t> Street Bridge, carry out a campaign to educate the public about pet waste.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Team Metro of MDC. MDC owns 20</a:t>
                      </a:r>
                      <a:r>
                        <a:rPr lang="en-US" sz="900" baseline="30000">
                          <a:latin typeface="Calibri"/>
                          <a:ea typeface="Calibri"/>
                          <a:cs typeface="Times New Roman"/>
                        </a:rPr>
                        <a:t>th</a:t>
                      </a:r>
                      <a:r>
                        <a:rPr lang="en-US" sz="900">
                          <a:latin typeface="Calibri"/>
                          <a:ea typeface="Calibri"/>
                          <a:cs typeface="Times New Roman"/>
                        </a:rPr>
                        <a:t> Street.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2430">
                <a:tc>
                  <a:txBody>
                    <a:bodyPr/>
                    <a:lstStyle/>
                    <a:p>
                      <a:pPr marL="0" marR="0" algn="ctr">
                        <a:spcBef>
                          <a:spcPts val="0"/>
                        </a:spcBef>
                        <a:spcAft>
                          <a:spcPts val="0"/>
                        </a:spcAft>
                      </a:pPr>
                      <a:r>
                        <a:rPr lang="en-US" sz="900">
                          <a:latin typeface="Calibri"/>
                          <a:ea typeface="Calibri"/>
                          <a:cs typeface="Times New Roman"/>
                        </a:rPr>
                        <a:t>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Install pet waste stations in the area along NW 19</a:t>
                      </a:r>
                      <a:r>
                        <a:rPr lang="en-US" sz="900" baseline="30000">
                          <a:latin typeface="Calibri"/>
                          <a:ea typeface="Calibri"/>
                          <a:cs typeface="Times New Roman"/>
                        </a:rPr>
                        <a:t>th</a:t>
                      </a:r>
                      <a:r>
                        <a:rPr lang="en-US" sz="900">
                          <a:latin typeface="Calibri"/>
                          <a:ea typeface="Calibri"/>
                          <a:cs typeface="Times New Roman"/>
                        </a:rPr>
                        <a:t> Terrace and NW 19</a:t>
                      </a:r>
                      <a:r>
                        <a:rPr lang="en-US" sz="900" baseline="30000">
                          <a:latin typeface="Calibri"/>
                          <a:ea typeface="Calibri"/>
                          <a:cs typeface="Times New Roman"/>
                        </a:rPr>
                        <a:t>th</a:t>
                      </a:r>
                      <a:r>
                        <a:rPr lang="en-US" sz="900">
                          <a:latin typeface="Calibri"/>
                          <a:ea typeface="Calibri"/>
                          <a:cs typeface="Times New Roman"/>
                        </a:rPr>
                        <a:t> Street.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 Solid Waste/ MDC Solid Waste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Discussion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0">
                <a:tc>
                  <a:txBody>
                    <a:bodyPr/>
                    <a:lstStyle/>
                    <a:p>
                      <a:pPr marL="0" marR="0" algn="ctr">
                        <a:spcBef>
                          <a:spcPts val="0"/>
                        </a:spcBef>
                        <a:spcAft>
                          <a:spcPts val="0"/>
                        </a:spcAft>
                      </a:pPr>
                      <a:r>
                        <a:rPr lang="en-US" sz="900">
                          <a:latin typeface="Calibri"/>
                          <a:ea typeface="Calibri"/>
                          <a:cs typeface="Times New Roman"/>
                        </a:rPr>
                        <a:t>21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Increase public education concerning “scoop the poop” campaign.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 &amp; MDC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192">
                <a:tc>
                  <a:txBody>
                    <a:bodyPr/>
                    <a:lstStyle/>
                    <a:p>
                      <a:pPr marL="0" marR="0" algn="ctr">
                        <a:spcBef>
                          <a:spcPts val="0"/>
                        </a:spcBef>
                        <a:spcAft>
                          <a:spcPts val="0"/>
                        </a:spcAft>
                      </a:pPr>
                      <a:r>
                        <a:rPr lang="en-US" sz="900">
                          <a:latin typeface="Calibri"/>
                          <a:ea typeface="Calibri"/>
                          <a:cs typeface="Times New Roman"/>
                        </a:rPr>
                        <a:t>21, 22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Identify the owners of the free-ranging chickens or remove free-range chickens from the area.  Ask COM Code Enforcement to address the issue of free-roaming pets.  Ask County Animal Services to pick up stray chickens.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 Code Enforcement &amp; MDC Animal Services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Communication between WTW members and animals services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Action Items </a:t>
            </a:r>
            <a:r>
              <a:rPr lang="en-US" dirty="0" smtClean="0"/>
              <a:t>Table  </a:t>
            </a:r>
            <a:r>
              <a:rPr lang="en-US" sz="1200" i="1" dirty="0" smtClean="0"/>
              <a:t> Continued</a:t>
            </a:r>
            <a:r>
              <a:rPr lang="en-US" dirty="0" smtClean="0"/>
              <a:t> </a:t>
            </a:r>
            <a:endParaRPr lang="en-US" dirty="0"/>
          </a:p>
        </p:txBody>
      </p:sp>
      <p:graphicFrame>
        <p:nvGraphicFramePr>
          <p:cNvPr id="4" name="Table 3"/>
          <p:cNvGraphicFramePr>
            <a:graphicFrameLocks noGrp="1"/>
          </p:cNvGraphicFramePr>
          <p:nvPr/>
        </p:nvGraphicFramePr>
        <p:xfrm>
          <a:off x="134817" y="1295400"/>
          <a:ext cx="8915399" cy="4908844"/>
        </p:xfrm>
        <a:graphic>
          <a:graphicData uri="http://schemas.openxmlformats.org/drawingml/2006/table">
            <a:tbl>
              <a:tblPr/>
              <a:tblGrid>
                <a:gridCol w="761999"/>
                <a:gridCol w="2057400"/>
                <a:gridCol w="1981200"/>
                <a:gridCol w="2438400"/>
                <a:gridCol w="1676400"/>
              </a:tblGrid>
              <a:tr h="229070">
                <a:tc>
                  <a:txBody>
                    <a:bodyPr/>
                    <a:lstStyle/>
                    <a:p>
                      <a:pPr marL="0" marR="0" algn="ctr">
                        <a:spcBef>
                          <a:spcPts val="0"/>
                        </a:spcBef>
                        <a:spcAft>
                          <a:spcPts val="0"/>
                        </a:spcAft>
                      </a:pPr>
                      <a:r>
                        <a:rPr lang="en-US" sz="1000" b="1" dirty="0">
                          <a:latin typeface="Calibri"/>
                          <a:ea typeface="Calibri"/>
                          <a:cs typeface="Times New Roman"/>
                        </a:rPr>
                        <a:t>Related Figure(s)</a:t>
                      </a:r>
                      <a:endParaRPr lang="en-US" sz="1000" dirty="0">
                        <a:latin typeface="Calibri"/>
                        <a:ea typeface="Calibri"/>
                        <a:cs typeface="Times New Roman"/>
                      </a:endParaRP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Action Item</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Entity</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dirty="0">
                          <a:latin typeface="Calibri"/>
                          <a:ea typeface="Calibri"/>
                          <a:cs typeface="Times New Roman"/>
                        </a:rPr>
                        <a:t>Date Completed/Initiated</a:t>
                      </a:r>
                      <a:endParaRPr lang="en-US" sz="1000" dirty="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Outcome</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990600">
                <a:tc>
                  <a:txBody>
                    <a:bodyPr/>
                    <a:lstStyle/>
                    <a:p>
                      <a:pPr marL="0" marR="0" algn="ctr">
                        <a:spcBef>
                          <a:spcPts val="0"/>
                        </a:spcBef>
                        <a:spcAft>
                          <a:spcPts val="0"/>
                        </a:spcAft>
                      </a:pPr>
                      <a:r>
                        <a:rPr lang="en-US" sz="900">
                          <a:latin typeface="Calibri"/>
                          <a:ea typeface="Calibri"/>
                          <a:cs typeface="Times New Roman"/>
                        </a:rPr>
                        <a:t>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Investigate whether the apartments located just south of 19</a:t>
                      </a:r>
                      <a:r>
                        <a:rPr lang="en-US" sz="900" baseline="30000">
                          <a:latin typeface="Calibri"/>
                          <a:ea typeface="Calibri"/>
                          <a:cs typeface="Times New Roman"/>
                        </a:rPr>
                        <a:t>th</a:t>
                      </a:r>
                      <a:r>
                        <a:rPr lang="en-US" sz="900">
                          <a:latin typeface="Calibri"/>
                          <a:ea typeface="Calibri"/>
                          <a:cs typeface="Times New Roman"/>
                        </a:rPr>
                        <a:t> Street have a direct connection to Wagner Creek.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 MDC, and FDEP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Boat Tour June 9,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Boat tour revealed several pipes connecting directly to Wagner Creek from these parcels.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9092">
                <a:tc>
                  <a:txBody>
                    <a:bodyPr/>
                    <a:lstStyle/>
                    <a:p>
                      <a:pPr marL="0" marR="0" algn="ctr">
                        <a:spcBef>
                          <a:spcPts val="0"/>
                        </a:spcBef>
                        <a:spcAft>
                          <a:spcPts val="0"/>
                        </a:spcAft>
                      </a:pPr>
                      <a:r>
                        <a:rPr lang="en-US" sz="900">
                          <a:latin typeface="Calibri"/>
                          <a:ea typeface="Calibri"/>
                          <a:cs typeface="Times New Roman"/>
                        </a:rPr>
                        <a:t>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Increase sampling frequency at NW 14</a:t>
                      </a:r>
                      <a:r>
                        <a:rPr lang="en-US" sz="900" baseline="30000">
                          <a:latin typeface="Calibri"/>
                          <a:ea typeface="Calibri"/>
                          <a:cs typeface="Times New Roman"/>
                        </a:rPr>
                        <a:t>th</a:t>
                      </a:r>
                      <a:r>
                        <a:rPr lang="en-US" sz="900">
                          <a:latin typeface="Calibri"/>
                          <a:ea typeface="Calibri"/>
                          <a:cs typeface="Times New Roman"/>
                        </a:rPr>
                        <a:t> Avenue.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DERM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Discussion and planning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2430">
                <a:tc>
                  <a:txBody>
                    <a:bodyPr/>
                    <a:lstStyle/>
                    <a:p>
                      <a:pPr marL="0" marR="0" algn="ctr">
                        <a:spcBef>
                          <a:spcPts val="0"/>
                        </a:spcBef>
                        <a:spcAft>
                          <a:spcPts val="0"/>
                        </a:spcAft>
                      </a:pPr>
                      <a:r>
                        <a:rPr lang="en-US" sz="900">
                          <a:latin typeface="Calibri"/>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Clean the partially blocked stormwater drain at 1501 to 1511 NW 13</a:t>
                      </a:r>
                      <a:r>
                        <a:rPr lang="en-US" sz="900" baseline="30000">
                          <a:latin typeface="Calibri"/>
                          <a:ea typeface="Calibri"/>
                          <a:cs typeface="Times New Roman"/>
                        </a:rPr>
                        <a:t>th</a:t>
                      </a:r>
                      <a:r>
                        <a:rPr lang="en-US" sz="900">
                          <a:latin typeface="Calibri"/>
                          <a:ea typeface="Calibri"/>
                          <a:cs typeface="Times New Roman"/>
                        </a:rPr>
                        <a:t> Court.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COMPW</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5/19/2011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A service request for storm drain cleaning at 1511 NW 13</a:t>
                      </a:r>
                      <a:r>
                        <a:rPr lang="en-US" sz="900" baseline="30000">
                          <a:latin typeface="Calibri"/>
                          <a:ea typeface="Calibri"/>
                          <a:cs typeface="Times New Roman"/>
                        </a:rPr>
                        <a:t>th</a:t>
                      </a:r>
                      <a:r>
                        <a:rPr lang="en-US" sz="900">
                          <a:latin typeface="Calibri"/>
                          <a:ea typeface="Calibri"/>
                          <a:cs typeface="Times New Roman"/>
                        </a:rPr>
                        <a:t> Court was sent to Public Works Operations under SR # 11-00103962.  The city has cleaned the inlet.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0">
                <a:tc>
                  <a:txBody>
                    <a:bodyPr/>
                    <a:lstStyle/>
                    <a:p>
                      <a:pPr marL="0" marR="0" algn="ctr">
                        <a:spcBef>
                          <a:spcPts val="0"/>
                        </a:spcBef>
                        <a:spcAft>
                          <a:spcPts val="0"/>
                        </a:spcAft>
                      </a:pPr>
                      <a:r>
                        <a:rPr lang="en-US" sz="900">
                          <a:latin typeface="Calibri"/>
                          <a:ea typeface="Calibri"/>
                          <a:cs typeface="Times New Roman"/>
                        </a:rPr>
                        <a:t>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Investigate the storm drain outlets that discharge directly to the creek from apartments at 1310 NW 16</a:t>
                      </a:r>
                      <a:r>
                        <a:rPr lang="en-US" sz="900" baseline="30000">
                          <a:latin typeface="Calibri"/>
                          <a:ea typeface="Calibri"/>
                          <a:cs typeface="Times New Roman"/>
                        </a:rPr>
                        <a:t>th</a:t>
                      </a:r>
                      <a:r>
                        <a:rPr lang="en-US" sz="900">
                          <a:latin typeface="Calibri"/>
                          <a:ea typeface="Calibri"/>
                          <a:cs typeface="Times New Roman"/>
                        </a:rPr>
                        <a:t> Street.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MDHA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192">
                <a:tc>
                  <a:txBody>
                    <a:bodyPr/>
                    <a:lstStyle/>
                    <a:p>
                      <a:pPr marL="0" marR="0" algn="ctr">
                        <a:spcBef>
                          <a:spcPts val="0"/>
                        </a:spcBef>
                        <a:spcAft>
                          <a:spcPts val="0"/>
                        </a:spcAft>
                      </a:pPr>
                      <a:r>
                        <a:rPr lang="en-US" sz="900">
                          <a:latin typeface="Calibri"/>
                          <a:ea typeface="Calibri"/>
                          <a:cs typeface="Times New Roman"/>
                        </a:rPr>
                        <a:t>29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Investigate PIC #1 on NW 13</a:t>
                      </a:r>
                      <a:r>
                        <a:rPr lang="en-US" sz="900" baseline="30000">
                          <a:latin typeface="Calibri"/>
                          <a:ea typeface="Calibri"/>
                          <a:cs typeface="Times New Roman"/>
                        </a:rPr>
                        <a:t>th</a:t>
                      </a:r>
                      <a:r>
                        <a:rPr lang="en-US" sz="900">
                          <a:latin typeface="Calibri"/>
                          <a:ea typeface="Calibri"/>
                          <a:cs typeface="Times New Roman"/>
                        </a:rPr>
                        <a:t> Court.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COMPW contractor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Completed</a:t>
                      </a:r>
                      <a:r>
                        <a:rPr lang="en-US" sz="900" i="1">
                          <a:latin typeface="Calibri"/>
                          <a:ea typeface="Calibri"/>
                          <a:cs typeface="Times New Roman"/>
                        </a:rPr>
                        <a:t> </a:t>
                      </a:r>
                      <a:r>
                        <a:rPr lang="en-US" sz="900">
                          <a:latin typeface="Calibri"/>
                          <a:ea typeface="Calibri"/>
                          <a:cs typeface="Times New Roman"/>
                        </a:rPr>
                        <a:t>November 19, 2010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latin typeface="Calibri"/>
                          <a:ea typeface="Calibri"/>
                          <a:cs typeface="Times New Roman"/>
                        </a:rPr>
                        <a:t>The city has removed the pipe sticking out of ground.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Action Items </a:t>
            </a:r>
            <a:r>
              <a:rPr lang="en-US" dirty="0" smtClean="0"/>
              <a:t>Table  </a:t>
            </a:r>
            <a:r>
              <a:rPr lang="en-US" sz="1200" i="1" dirty="0" smtClean="0"/>
              <a:t> Continued</a:t>
            </a:r>
            <a:r>
              <a:rPr lang="en-US" dirty="0" smtClean="0"/>
              <a:t> </a:t>
            </a:r>
            <a:endParaRPr lang="en-US" dirty="0"/>
          </a:p>
        </p:txBody>
      </p:sp>
      <p:graphicFrame>
        <p:nvGraphicFramePr>
          <p:cNvPr id="4" name="Table 3"/>
          <p:cNvGraphicFramePr>
            <a:graphicFrameLocks noGrp="1"/>
          </p:cNvGraphicFramePr>
          <p:nvPr/>
        </p:nvGraphicFramePr>
        <p:xfrm>
          <a:off x="134817" y="1295400"/>
          <a:ext cx="8915399" cy="5167924"/>
        </p:xfrm>
        <a:graphic>
          <a:graphicData uri="http://schemas.openxmlformats.org/drawingml/2006/table">
            <a:tbl>
              <a:tblPr/>
              <a:tblGrid>
                <a:gridCol w="761999"/>
                <a:gridCol w="2057400"/>
                <a:gridCol w="1981200"/>
                <a:gridCol w="2438400"/>
                <a:gridCol w="1676400"/>
              </a:tblGrid>
              <a:tr h="229070">
                <a:tc>
                  <a:txBody>
                    <a:bodyPr/>
                    <a:lstStyle/>
                    <a:p>
                      <a:pPr marL="0" marR="0" algn="ctr">
                        <a:spcBef>
                          <a:spcPts val="0"/>
                        </a:spcBef>
                        <a:spcAft>
                          <a:spcPts val="0"/>
                        </a:spcAft>
                      </a:pPr>
                      <a:r>
                        <a:rPr lang="en-US" sz="1000" b="1" dirty="0">
                          <a:latin typeface="Calibri"/>
                          <a:ea typeface="Calibri"/>
                          <a:cs typeface="Times New Roman"/>
                        </a:rPr>
                        <a:t>Related Figure(s)</a:t>
                      </a:r>
                      <a:endParaRPr lang="en-US" sz="1000" dirty="0">
                        <a:latin typeface="Calibri"/>
                        <a:ea typeface="Calibri"/>
                        <a:cs typeface="Times New Roman"/>
                      </a:endParaRP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Action Item</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Entity</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dirty="0">
                          <a:latin typeface="Calibri"/>
                          <a:ea typeface="Calibri"/>
                          <a:cs typeface="Times New Roman"/>
                        </a:rPr>
                        <a:t>Date Completed/Initiated</a:t>
                      </a:r>
                      <a:endParaRPr lang="en-US" sz="1000" dirty="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Outcome</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990600">
                <a:tc>
                  <a:txBody>
                    <a:bodyPr/>
                    <a:lstStyle/>
                    <a:p>
                      <a:pPr marL="0" marR="0" algn="ctr">
                        <a:spcBef>
                          <a:spcPts val="0"/>
                        </a:spcBef>
                        <a:spcAft>
                          <a:spcPts val="0"/>
                        </a:spcAft>
                      </a:pPr>
                      <a:r>
                        <a:rPr lang="en-US" sz="900">
                          <a:latin typeface="Calibri"/>
                          <a:ea typeface="Calibri"/>
                          <a:cs typeface="Times New Roman"/>
                        </a:rPr>
                        <a:t>32, 33, 41, 44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Investigate solids and oils floating on surface water at the stormwater outfall from the VA Hospital building.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Walk the WBID team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Sampled November 18, 2010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The results showed fecal coliform levels of 50 CFU/100mL.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9092">
                <a:tc>
                  <a:txBody>
                    <a:bodyPr/>
                    <a:lstStyle/>
                    <a:p>
                      <a:pPr marL="0" marR="0" algn="ctr">
                        <a:spcBef>
                          <a:spcPts val="0"/>
                        </a:spcBef>
                        <a:spcAft>
                          <a:spcPts val="0"/>
                        </a:spcAft>
                      </a:pPr>
                      <a:r>
                        <a:rPr lang="en-US" sz="900">
                          <a:latin typeface="Calibri"/>
                          <a:ea typeface="Calibri"/>
                          <a:cs typeface="Times New Roman"/>
                        </a:rPr>
                        <a:t>33, 34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Inspect the VA Hospital stormwater outfalls and wastewater pump stations.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 FDEP, and DERM, VA Hospital  Reps.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June 9,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Wastewater pump stations were inspected with no obvious issues found.  Due to the time constraints of the boat tour, only part of the VA stormwater infrastructure was inspected.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2430">
                <a:tc>
                  <a:txBody>
                    <a:bodyPr/>
                    <a:lstStyle/>
                    <a:p>
                      <a:pPr marL="0" marR="0" algn="ctr">
                        <a:spcBef>
                          <a:spcPts val="0"/>
                        </a:spcBef>
                        <a:spcAft>
                          <a:spcPts val="0"/>
                        </a:spcAft>
                      </a:pPr>
                      <a:r>
                        <a:rPr lang="en-US" sz="900">
                          <a:latin typeface="Calibri"/>
                          <a:ea typeface="Calibri"/>
                          <a:cs typeface="Times New Roman"/>
                        </a:rPr>
                        <a:t>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Sample just past the dumpsters at the University of Miami Medical Center after a rain event.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MRC approved up to $1700 in water quality samples (DERM’s contracted private lab-100 samples at $17 each) for this WBID.  Leading this action item is COM and DERM, if necessary, ask for trained students from a university to volunteer time to grab samples.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Discussion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0">
                <a:tc>
                  <a:txBody>
                    <a:bodyPr/>
                    <a:lstStyle/>
                    <a:p>
                      <a:pPr marL="0" marR="0" algn="ctr">
                        <a:spcBef>
                          <a:spcPts val="0"/>
                        </a:spcBef>
                        <a:spcAft>
                          <a:spcPts val="0"/>
                        </a:spcAft>
                      </a:pPr>
                      <a:r>
                        <a:rPr lang="en-US" sz="900">
                          <a:latin typeface="Calibri"/>
                          <a:ea typeface="Calibri"/>
                          <a:cs typeface="Times New Roman"/>
                        </a:rPr>
                        <a:t>36, 37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Sample at NW 15</a:t>
                      </a:r>
                      <a:r>
                        <a:rPr lang="en-US" sz="900" baseline="30000">
                          <a:latin typeface="Calibri"/>
                          <a:ea typeface="Calibri"/>
                          <a:cs typeface="Times New Roman"/>
                        </a:rPr>
                        <a:t>th</a:t>
                      </a:r>
                      <a:r>
                        <a:rPr lang="en-US" sz="900">
                          <a:latin typeface="Calibri"/>
                          <a:ea typeface="Calibri"/>
                          <a:cs typeface="Times New Roman"/>
                        </a:rPr>
                        <a:t> Street upstream of the University of Miami Medical Center.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MRC approved up to $1700 in water quality samples (DERM’s contracted private lab-100 samples at $17 each) for this WBID.  Leading this action item is COM and DERM, if necessary, ask for trained student from a university to volunteer time to grab samples.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Discussion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192">
                <a:tc>
                  <a:txBody>
                    <a:bodyPr/>
                    <a:lstStyle/>
                    <a:p>
                      <a:pPr marL="0" marR="0" algn="ctr">
                        <a:spcBef>
                          <a:spcPts val="0"/>
                        </a:spcBef>
                        <a:spcAft>
                          <a:spcPts val="0"/>
                        </a:spcAft>
                      </a:pPr>
                      <a:r>
                        <a:rPr lang="en-US" sz="900">
                          <a:latin typeface="Calibri"/>
                          <a:ea typeface="Calibri"/>
                          <a:cs typeface="Times New Roman"/>
                        </a:rPr>
                        <a:t>41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Launch a boat downstream from NW 14</a:t>
                      </a:r>
                      <a:r>
                        <a:rPr lang="en-US" sz="900" baseline="30000">
                          <a:latin typeface="Calibri"/>
                          <a:ea typeface="Calibri"/>
                          <a:cs typeface="Times New Roman"/>
                        </a:rPr>
                        <a:t>th</a:t>
                      </a:r>
                      <a:r>
                        <a:rPr lang="en-US" sz="900">
                          <a:latin typeface="Calibri"/>
                          <a:ea typeface="Calibri"/>
                          <a:cs typeface="Times New Roman"/>
                        </a:rPr>
                        <a:t> Avenue to complete the inspection of the creek.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DERM, FDEP, and COM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Completed June 9,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latin typeface="Calibri"/>
                          <a:ea typeface="Calibri"/>
                          <a:cs typeface="Times New Roman"/>
                        </a:rPr>
                        <a:t>Results reflected in this report.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Action Items </a:t>
            </a:r>
            <a:r>
              <a:rPr lang="en-US" dirty="0" smtClean="0"/>
              <a:t>Table  </a:t>
            </a:r>
            <a:r>
              <a:rPr lang="en-US" sz="1200" i="1" dirty="0" smtClean="0"/>
              <a:t> Continued</a:t>
            </a:r>
            <a:r>
              <a:rPr lang="en-US" dirty="0" smtClean="0"/>
              <a:t> </a:t>
            </a:r>
            <a:endParaRPr lang="en-US" dirty="0"/>
          </a:p>
        </p:txBody>
      </p:sp>
      <p:graphicFrame>
        <p:nvGraphicFramePr>
          <p:cNvPr id="4" name="Table 3"/>
          <p:cNvGraphicFramePr>
            <a:graphicFrameLocks noGrp="1"/>
          </p:cNvGraphicFramePr>
          <p:nvPr/>
        </p:nvGraphicFramePr>
        <p:xfrm>
          <a:off x="134817" y="1295400"/>
          <a:ext cx="8915399" cy="5030764"/>
        </p:xfrm>
        <a:graphic>
          <a:graphicData uri="http://schemas.openxmlformats.org/drawingml/2006/table">
            <a:tbl>
              <a:tblPr/>
              <a:tblGrid>
                <a:gridCol w="761999"/>
                <a:gridCol w="2057400"/>
                <a:gridCol w="1981200"/>
                <a:gridCol w="2438400"/>
                <a:gridCol w="1676400"/>
              </a:tblGrid>
              <a:tr h="229070">
                <a:tc>
                  <a:txBody>
                    <a:bodyPr/>
                    <a:lstStyle/>
                    <a:p>
                      <a:pPr marL="0" marR="0" algn="ctr">
                        <a:spcBef>
                          <a:spcPts val="0"/>
                        </a:spcBef>
                        <a:spcAft>
                          <a:spcPts val="0"/>
                        </a:spcAft>
                      </a:pPr>
                      <a:r>
                        <a:rPr lang="en-US" sz="1000" b="1" dirty="0">
                          <a:latin typeface="Calibri"/>
                          <a:ea typeface="Calibri"/>
                          <a:cs typeface="Times New Roman"/>
                        </a:rPr>
                        <a:t>Related Figure(s)</a:t>
                      </a:r>
                      <a:endParaRPr lang="en-US" sz="1000" dirty="0">
                        <a:latin typeface="Calibri"/>
                        <a:ea typeface="Calibri"/>
                        <a:cs typeface="Times New Roman"/>
                      </a:endParaRP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Action Item</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Entity</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dirty="0">
                          <a:latin typeface="Calibri"/>
                          <a:ea typeface="Calibri"/>
                          <a:cs typeface="Times New Roman"/>
                        </a:rPr>
                        <a:t>Date Completed/Initiated</a:t>
                      </a:r>
                      <a:endParaRPr lang="en-US" sz="1000" dirty="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Outcome</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990600">
                <a:tc>
                  <a:txBody>
                    <a:bodyPr/>
                    <a:lstStyle/>
                    <a:p>
                      <a:pPr marL="0" marR="0" algn="ctr">
                        <a:spcBef>
                          <a:spcPts val="0"/>
                        </a:spcBef>
                        <a:spcAft>
                          <a:spcPts val="0"/>
                        </a:spcAft>
                      </a:pPr>
                      <a:r>
                        <a:rPr lang="en-US" sz="900">
                          <a:latin typeface="Calibri"/>
                          <a:ea typeface="Calibri"/>
                          <a:cs typeface="Times New Roman"/>
                        </a:rPr>
                        <a:t>None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Determine whether Jackson Memorial Hospital has a direct connection to the public storm sewer system that connects to Wagner Creek.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12</a:t>
                      </a:r>
                      <a:r>
                        <a:rPr lang="en-US" sz="900" baseline="30000">
                          <a:latin typeface="Calibri"/>
                          <a:ea typeface="Calibri"/>
                          <a:cs typeface="Times New Roman"/>
                        </a:rPr>
                        <a:t>th</a:t>
                      </a:r>
                      <a:r>
                        <a:rPr lang="en-US" sz="900">
                          <a:latin typeface="Calibri"/>
                          <a:ea typeface="Calibri"/>
                          <a:cs typeface="Times New Roman"/>
                        </a:rPr>
                        <a:t> Ave is a DOT road, and FDOT’s storm sewer.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9092">
                <a:tc>
                  <a:txBody>
                    <a:bodyPr/>
                    <a:lstStyle/>
                    <a:p>
                      <a:pPr marL="0" marR="0" algn="ctr">
                        <a:spcBef>
                          <a:spcPts val="0"/>
                        </a:spcBef>
                        <a:spcAft>
                          <a:spcPts val="0"/>
                        </a:spcAft>
                      </a:pPr>
                      <a:r>
                        <a:rPr lang="en-US" sz="900">
                          <a:latin typeface="Calibri"/>
                          <a:ea typeface="Calibri"/>
                          <a:cs typeface="Times New Roman"/>
                        </a:rPr>
                        <a:t>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Verify the connections between the Metrorail drainage systems to the storm sewer system that leads to Wagner Creek–Seybold Canal, and increase cleaning of Metrorail drainage if connections are verified.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MDCPW and MDT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2430">
                <a:tc>
                  <a:txBody>
                    <a:bodyPr/>
                    <a:lstStyle/>
                    <a:p>
                      <a:pPr marL="0" marR="0" algn="ctr">
                        <a:spcBef>
                          <a:spcPts val="0"/>
                        </a:spcBef>
                        <a:spcAft>
                          <a:spcPts val="0"/>
                        </a:spcAft>
                      </a:pPr>
                      <a:r>
                        <a:rPr lang="en-US" sz="900">
                          <a:latin typeface="Calibri"/>
                          <a:ea typeface="Calibri"/>
                          <a:cs typeface="Times New Roman"/>
                        </a:rPr>
                        <a:t>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Contact the Miami–Dade County General Services Administration to ask them to clean up litter, debris, and trash in the stormwater drain inside the Miami–Dade Transit Culmer Metrorail Station in the Highland Park area.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MDCPW and MDT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Discussions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0">
                <a:tc>
                  <a:txBody>
                    <a:bodyPr/>
                    <a:lstStyle/>
                    <a:p>
                      <a:pPr marL="0" marR="0" algn="ctr">
                        <a:spcBef>
                          <a:spcPts val="0"/>
                        </a:spcBef>
                        <a:spcAft>
                          <a:spcPts val="0"/>
                        </a:spcAft>
                      </a:pPr>
                      <a:r>
                        <a:rPr lang="en-US" sz="900">
                          <a:latin typeface="Calibri"/>
                          <a:ea typeface="Calibri"/>
                          <a:cs typeface="Times New Roman"/>
                        </a:rPr>
                        <a:t>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Obtain plans from Miami–Dade County Public Works or Miami–Dade County Transit, or perform a field test to verify connections to the creek from the stormwater drain inside the Miami–Dade Transit Culmer Metrorail Station in the Highland Park area.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MDT and Miami Dade GSA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Planning to be initiated no later than March 7, 2012.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192">
                <a:tc>
                  <a:txBody>
                    <a:bodyPr/>
                    <a:lstStyle/>
                    <a:p>
                      <a:pPr marL="0" marR="0" algn="ctr">
                        <a:spcBef>
                          <a:spcPts val="0"/>
                        </a:spcBef>
                        <a:spcAft>
                          <a:spcPts val="0"/>
                        </a:spcAft>
                      </a:pPr>
                      <a:r>
                        <a:rPr lang="en-US" sz="900">
                          <a:latin typeface="Calibri"/>
                          <a:ea typeface="Calibri"/>
                          <a:cs typeface="Times New Roman"/>
                        </a:rPr>
                        <a:t>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Walk the ditch along State Road 836 to look for potential sources such as PICs, etc.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MDT and Miami Dade GSA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Discussions and planning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Action Items </a:t>
            </a:r>
            <a:r>
              <a:rPr lang="en-US" dirty="0" smtClean="0"/>
              <a:t>Table  </a:t>
            </a:r>
            <a:r>
              <a:rPr lang="en-US" sz="1200" i="1" dirty="0" smtClean="0"/>
              <a:t> Continued</a:t>
            </a:r>
            <a:r>
              <a:rPr lang="en-US" dirty="0" smtClean="0"/>
              <a:t> </a:t>
            </a:r>
            <a:endParaRPr lang="en-US" dirty="0"/>
          </a:p>
        </p:txBody>
      </p:sp>
      <p:graphicFrame>
        <p:nvGraphicFramePr>
          <p:cNvPr id="4" name="Table 3"/>
          <p:cNvGraphicFramePr>
            <a:graphicFrameLocks noGrp="1"/>
          </p:cNvGraphicFramePr>
          <p:nvPr/>
        </p:nvGraphicFramePr>
        <p:xfrm>
          <a:off x="134817" y="1295400"/>
          <a:ext cx="8915399" cy="4860922"/>
        </p:xfrm>
        <a:graphic>
          <a:graphicData uri="http://schemas.openxmlformats.org/drawingml/2006/table">
            <a:tbl>
              <a:tblPr/>
              <a:tblGrid>
                <a:gridCol w="761999"/>
                <a:gridCol w="2057400"/>
                <a:gridCol w="1981200"/>
                <a:gridCol w="2438400"/>
                <a:gridCol w="1676400"/>
              </a:tblGrid>
              <a:tr h="304800">
                <a:tc>
                  <a:txBody>
                    <a:bodyPr/>
                    <a:lstStyle/>
                    <a:p>
                      <a:pPr marL="0" marR="0" algn="ctr">
                        <a:spcBef>
                          <a:spcPts val="0"/>
                        </a:spcBef>
                        <a:spcAft>
                          <a:spcPts val="0"/>
                        </a:spcAft>
                      </a:pPr>
                      <a:r>
                        <a:rPr lang="en-US" sz="1000" b="1" dirty="0">
                          <a:latin typeface="Calibri"/>
                          <a:ea typeface="Calibri"/>
                          <a:cs typeface="Times New Roman"/>
                        </a:rPr>
                        <a:t>Related Figure(s)</a:t>
                      </a:r>
                      <a:endParaRPr lang="en-US" sz="1000" dirty="0">
                        <a:latin typeface="Calibri"/>
                        <a:ea typeface="Calibri"/>
                        <a:cs typeface="Times New Roman"/>
                      </a:endParaRP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Action Item</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Entity</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dirty="0">
                          <a:latin typeface="Calibri"/>
                          <a:ea typeface="Calibri"/>
                          <a:cs typeface="Times New Roman"/>
                        </a:rPr>
                        <a:t>Date Completed/Initiated</a:t>
                      </a:r>
                      <a:endParaRPr lang="en-US" sz="1000" dirty="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Outcome</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990600">
                <a:tc>
                  <a:txBody>
                    <a:bodyPr/>
                    <a:lstStyle/>
                    <a:p>
                      <a:pPr marL="0" marR="0" algn="ctr">
                        <a:spcBef>
                          <a:spcPts val="0"/>
                        </a:spcBef>
                        <a:spcAft>
                          <a:spcPts val="0"/>
                        </a:spcAft>
                      </a:pPr>
                      <a:r>
                        <a:rPr lang="en-US" sz="900">
                          <a:latin typeface="Calibri"/>
                          <a:ea typeface="Calibri"/>
                          <a:cs typeface="Times New Roman"/>
                        </a:rPr>
                        <a:t>43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Ask the City of Miami Building Department whether the Winn-Dixie Supermarket in this area is directly connected to Wagner Creek.  Field testing may be necessary.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March,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Plans show French drains only, no discharges to creek.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9092">
                <a:tc>
                  <a:txBody>
                    <a:bodyPr/>
                    <a:lstStyle/>
                    <a:p>
                      <a:pPr marL="0" marR="0" algn="ctr">
                        <a:spcBef>
                          <a:spcPts val="0"/>
                        </a:spcBef>
                        <a:spcAft>
                          <a:spcPts val="0"/>
                        </a:spcAft>
                      </a:pPr>
                      <a:r>
                        <a:rPr lang="en-US" sz="900">
                          <a:latin typeface="Calibri"/>
                          <a:ea typeface="Calibri"/>
                          <a:cs typeface="Times New Roman"/>
                        </a:rPr>
                        <a:t>45, 46, 50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Investigate the hydrology of the area around the City of Miami Overtown stormwater pump station.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FDOT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Aug.  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FDOT is investigating.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2430">
                <a:tc>
                  <a:txBody>
                    <a:bodyPr/>
                    <a:lstStyle/>
                    <a:p>
                      <a:pPr marL="0" marR="0" algn="ctr">
                        <a:spcBef>
                          <a:spcPts val="0"/>
                        </a:spcBef>
                        <a:spcAft>
                          <a:spcPts val="0"/>
                        </a:spcAft>
                      </a:pPr>
                      <a:r>
                        <a:rPr lang="en-US" sz="900">
                          <a:latin typeface="Calibri"/>
                          <a:ea typeface="Calibri"/>
                          <a:cs typeface="Times New Roman"/>
                        </a:rPr>
                        <a:t>None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Ensure that the gate valve at the City of Miami Solid Waste Yard is still properly functioning.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 GSA &amp; COM  Solid Waste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0">
                <a:tc>
                  <a:txBody>
                    <a:bodyPr/>
                    <a:lstStyle/>
                    <a:p>
                      <a:pPr marL="0" marR="0" algn="ctr">
                        <a:spcBef>
                          <a:spcPts val="0"/>
                        </a:spcBef>
                        <a:spcAft>
                          <a:spcPts val="0"/>
                        </a:spcAft>
                      </a:pPr>
                      <a:r>
                        <a:rPr lang="en-US" sz="900">
                          <a:latin typeface="Calibri"/>
                          <a:ea typeface="Calibri"/>
                          <a:cs typeface="Times New Roman"/>
                        </a:rPr>
                        <a:t>None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Ensure that solid waste from the City of Miami Solid Waste vehicles is not entering the French drain system at the Solid Waste Yard.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 GSA &amp; COM  Solid Waste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192">
                <a:tc>
                  <a:txBody>
                    <a:bodyPr/>
                    <a:lstStyle/>
                    <a:p>
                      <a:pPr marL="0" marR="0" algn="ctr">
                        <a:spcBef>
                          <a:spcPts val="0"/>
                        </a:spcBef>
                        <a:spcAft>
                          <a:spcPts val="0"/>
                        </a:spcAft>
                      </a:pPr>
                      <a:r>
                        <a:rPr lang="en-US" sz="900">
                          <a:latin typeface="Calibri"/>
                          <a:ea typeface="Calibri"/>
                          <a:cs typeface="Times New Roman"/>
                        </a:rPr>
                        <a:t>None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Ensure that the sanitary/storm sewer cross-connection (discovered before the walk the waterbody exercise) at the Miami–Dade County Solid Waste Transfer Station has been corrected.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MDC Solid Waste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Action Items </a:t>
            </a:r>
            <a:r>
              <a:rPr lang="en-US" dirty="0" smtClean="0"/>
              <a:t>Table  </a:t>
            </a:r>
            <a:r>
              <a:rPr lang="en-US" sz="1200" i="1" dirty="0" smtClean="0"/>
              <a:t> Continued</a:t>
            </a:r>
            <a:r>
              <a:rPr lang="en-US" dirty="0" smtClean="0"/>
              <a:t> </a:t>
            </a:r>
            <a:endParaRPr lang="en-US" dirty="0"/>
          </a:p>
        </p:txBody>
      </p:sp>
      <p:graphicFrame>
        <p:nvGraphicFramePr>
          <p:cNvPr id="4" name="Table 3"/>
          <p:cNvGraphicFramePr>
            <a:graphicFrameLocks noGrp="1"/>
          </p:cNvGraphicFramePr>
          <p:nvPr/>
        </p:nvGraphicFramePr>
        <p:xfrm>
          <a:off x="134817" y="1295400"/>
          <a:ext cx="8915399" cy="4858314"/>
        </p:xfrm>
        <a:graphic>
          <a:graphicData uri="http://schemas.openxmlformats.org/drawingml/2006/table">
            <a:tbl>
              <a:tblPr/>
              <a:tblGrid>
                <a:gridCol w="761999"/>
                <a:gridCol w="2057400"/>
                <a:gridCol w="1981200"/>
                <a:gridCol w="2438400"/>
                <a:gridCol w="1676400"/>
              </a:tblGrid>
              <a:tr h="304800">
                <a:tc>
                  <a:txBody>
                    <a:bodyPr/>
                    <a:lstStyle/>
                    <a:p>
                      <a:pPr marL="0" marR="0" algn="ctr">
                        <a:spcBef>
                          <a:spcPts val="0"/>
                        </a:spcBef>
                        <a:spcAft>
                          <a:spcPts val="0"/>
                        </a:spcAft>
                      </a:pPr>
                      <a:r>
                        <a:rPr lang="en-US" sz="1000" b="1" dirty="0">
                          <a:latin typeface="Calibri"/>
                          <a:ea typeface="Calibri"/>
                          <a:cs typeface="Times New Roman"/>
                        </a:rPr>
                        <a:t>Related Figure(s)</a:t>
                      </a:r>
                      <a:endParaRPr lang="en-US" sz="1000" dirty="0">
                        <a:latin typeface="Calibri"/>
                        <a:ea typeface="Calibri"/>
                        <a:cs typeface="Times New Roman"/>
                      </a:endParaRP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Action Item</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Entity</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dirty="0">
                          <a:latin typeface="Calibri"/>
                          <a:ea typeface="Calibri"/>
                          <a:cs typeface="Times New Roman"/>
                        </a:rPr>
                        <a:t>Date Completed/Initiated</a:t>
                      </a:r>
                      <a:endParaRPr lang="en-US" sz="1000" dirty="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Outcome</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990600">
                <a:tc>
                  <a:txBody>
                    <a:bodyPr/>
                    <a:lstStyle/>
                    <a:p>
                      <a:pPr marL="0" marR="0" algn="ctr">
                        <a:spcBef>
                          <a:spcPts val="0"/>
                        </a:spcBef>
                        <a:spcAft>
                          <a:spcPts val="0"/>
                        </a:spcAft>
                      </a:pPr>
                      <a:r>
                        <a:rPr lang="en-US" sz="900">
                          <a:latin typeface="Calibri"/>
                          <a:ea typeface="Calibri"/>
                          <a:cs typeface="Times New Roman"/>
                        </a:rPr>
                        <a:t>None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Verify whether the storm sewer system at the Miami–Dade County Solid Waste Transfer Station connects to the public system that discharges to Wagner Creek.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FDOT- NW 12 Ave, MDC-NW 20th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9092">
                <a:tc>
                  <a:txBody>
                    <a:bodyPr/>
                    <a:lstStyle/>
                    <a:p>
                      <a:pPr marL="0" marR="0" algn="ctr">
                        <a:spcBef>
                          <a:spcPts val="0"/>
                        </a:spcBef>
                        <a:spcAft>
                          <a:spcPts val="0"/>
                        </a:spcAft>
                      </a:pPr>
                      <a:r>
                        <a:rPr lang="en-US" sz="900">
                          <a:latin typeface="Calibri"/>
                          <a:ea typeface="Calibri"/>
                          <a:cs typeface="Times New Roman"/>
                        </a:rPr>
                        <a:t>None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Ensure that solid waste leachate from the storage area and trucks at the Miami–Dade County Solid Waste Transfer Station is not entering the storm drain system.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FDOT- NW 12 Ave, MDC-NW 20th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2430">
                <a:tc>
                  <a:txBody>
                    <a:bodyPr/>
                    <a:lstStyle/>
                    <a:p>
                      <a:pPr marL="0" marR="0" algn="ctr">
                        <a:spcBef>
                          <a:spcPts val="0"/>
                        </a:spcBef>
                        <a:spcAft>
                          <a:spcPts val="0"/>
                        </a:spcAft>
                      </a:pPr>
                      <a:r>
                        <a:rPr lang="en-US" sz="900">
                          <a:latin typeface="Calibri"/>
                          <a:ea typeface="Calibri"/>
                          <a:cs typeface="Times New Roman"/>
                        </a:rPr>
                        <a:t>None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Implement increased sediment control at the Cemex concrete plant to lessen sedimentation into ditches and waterbodies.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DERM, COM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0">
                <a:tc>
                  <a:txBody>
                    <a:bodyPr/>
                    <a:lstStyle/>
                    <a:p>
                      <a:pPr marL="0" marR="0" algn="ctr">
                        <a:spcBef>
                          <a:spcPts val="0"/>
                        </a:spcBef>
                        <a:spcAft>
                          <a:spcPts val="0"/>
                        </a:spcAft>
                      </a:pPr>
                      <a:r>
                        <a:rPr lang="en-US" sz="900">
                          <a:latin typeface="Calibri"/>
                          <a:ea typeface="Calibri"/>
                          <a:cs typeface="Times New Roman"/>
                        </a:rPr>
                        <a:t>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At the VA Hospital, ensure that there is no contamination from biomedical waste bins and roll-off containers entering the curb opening inlet.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VA Hospital, DERM, and COM Code Enforcement.</a:t>
                      </a:r>
                    </a:p>
                    <a:p>
                      <a:pPr marL="0" marR="0">
                        <a:spcBef>
                          <a:spcPts val="0"/>
                        </a:spcBef>
                        <a:spcAft>
                          <a:spcPts val="0"/>
                        </a:spcAft>
                      </a:pPr>
                      <a:r>
                        <a:rPr lang="en-US" sz="900">
                          <a:latin typeface="Calibri"/>
                          <a:ea typeface="Calibri"/>
                          <a:cs typeface="Times New Roman"/>
                        </a:rPr>
                        <a:t>Maybe DOH.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192">
                <a:tc>
                  <a:txBody>
                    <a:bodyPr/>
                    <a:lstStyle/>
                    <a:p>
                      <a:pPr marL="0" marR="0" algn="ctr">
                        <a:spcBef>
                          <a:spcPts val="0"/>
                        </a:spcBef>
                        <a:spcAft>
                          <a:spcPts val="0"/>
                        </a:spcAft>
                      </a:pPr>
                      <a:r>
                        <a:rPr lang="en-US" sz="900">
                          <a:latin typeface="Calibri"/>
                          <a:ea typeface="Calibri"/>
                          <a:cs typeface="Times New Roman"/>
                        </a:rPr>
                        <a:t>58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Ensure that the pump station near the VA Hospital’s Fisher House is pumped out and the slow leak from the backflow preventer is fixed.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DERM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Action Items </a:t>
            </a:r>
            <a:r>
              <a:rPr lang="en-US" dirty="0" smtClean="0"/>
              <a:t>Table  </a:t>
            </a:r>
            <a:r>
              <a:rPr lang="en-US" sz="1200" i="1" dirty="0" smtClean="0"/>
              <a:t> Continued</a:t>
            </a:r>
            <a:r>
              <a:rPr lang="en-US" dirty="0" smtClean="0"/>
              <a:t> </a:t>
            </a:r>
            <a:endParaRPr lang="en-US" dirty="0"/>
          </a:p>
        </p:txBody>
      </p:sp>
      <p:graphicFrame>
        <p:nvGraphicFramePr>
          <p:cNvPr id="4" name="Table 3"/>
          <p:cNvGraphicFramePr>
            <a:graphicFrameLocks noGrp="1"/>
          </p:cNvGraphicFramePr>
          <p:nvPr/>
        </p:nvGraphicFramePr>
        <p:xfrm>
          <a:off x="134817" y="1295400"/>
          <a:ext cx="8915399" cy="4858314"/>
        </p:xfrm>
        <a:graphic>
          <a:graphicData uri="http://schemas.openxmlformats.org/drawingml/2006/table">
            <a:tbl>
              <a:tblPr/>
              <a:tblGrid>
                <a:gridCol w="761999"/>
                <a:gridCol w="2057400"/>
                <a:gridCol w="1981200"/>
                <a:gridCol w="2438400"/>
                <a:gridCol w="1676400"/>
              </a:tblGrid>
              <a:tr h="229070">
                <a:tc>
                  <a:txBody>
                    <a:bodyPr/>
                    <a:lstStyle/>
                    <a:p>
                      <a:pPr marL="0" marR="0" algn="ctr">
                        <a:spcBef>
                          <a:spcPts val="0"/>
                        </a:spcBef>
                        <a:spcAft>
                          <a:spcPts val="0"/>
                        </a:spcAft>
                      </a:pPr>
                      <a:r>
                        <a:rPr lang="en-US" sz="1000" b="1" dirty="0">
                          <a:latin typeface="Calibri"/>
                          <a:ea typeface="Calibri"/>
                          <a:cs typeface="Times New Roman"/>
                        </a:rPr>
                        <a:t>Related Figure(s)</a:t>
                      </a:r>
                      <a:endParaRPr lang="en-US" sz="1000" dirty="0">
                        <a:latin typeface="Calibri"/>
                        <a:ea typeface="Calibri"/>
                        <a:cs typeface="Times New Roman"/>
                      </a:endParaRP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Action Item</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Entity</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dirty="0">
                          <a:latin typeface="Calibri"/>
                          <a:ea typeface="Calibri"/>
                          <a:cs typeface="Times New Roman"/>
                        </a:rPr>
                        <a:t>Date Completed/Initiated</a:t>
                      </a:r>
                      <a:endParaRPr lang="en-US" sz="1000" dirty="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Outcome</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990600">
                <a:tc>
                  <a:txBody>
                    <a:bodyPr/>
                    <a:lstStyle/>
                    <a:p>
                      <a:pPr marL="0" marR="0" algn="ctr">
                        <a:spcBef>
                          <a:spcPts val="0"/>
                        </a:spcBef>
                        <a:spcAft>
                          <a:spcPts val="0"/>
                        </a:spcAft>
                      </a:pPr>
                      <a:r>
                        <a:rPr lang="en-US" sz="900">
                          <a:latin typeface="Calibri"/>
                          <a:ea typeface="Calibri"/>
                          <a:cs typeface="Times New Roman"/>
                        </a:rPr>
                        <a:t>62, 63, 64, 65, 66, 67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Investigate whether the PICs at Creek Club Apartments are discharging to the creek.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DERM and potentially COM Building Department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9092">
                <a:tc>
                  <a:txBody>
                    <a:bodyPr/>
                    <a:lstStyle/>
                    <a:p>
                      <a:pPr marL="0" marR="0" algn="ctr">
                        <a:spcBef>
                          <a:spcPts val="0"/>
                        </a:spcBef>
                        <a:spcAft>
                          <a:spcPts val="0"/>
                        </a:spcAft>
                      </a:pPr>
                      <a:r>
                        <a:rPr lang="en-US" sz="900">
                          <a:latin typeface="Calibri"/>
                          <a:ea typeface="Calibri"/>
                          <a:cs typeface="Times New Roman"/>
                        </a:rPr>
                        <a:t>68, 69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Investigate whether the outfalls near the NW 19</a:t>
                      </a:r>
                      <a:r>
                        <a:rPr lang="en-US" sz="900" baseline="30000">
                          <a:latin typeface="Calibri"/>
                          <a:ea typeface="Calibri"/>
                          <a:cs typeface="Times New Roman"/>
                        </a:rPr>
                        <a:t>th</a:t>
                      </a:r>
                      <a:r>
                        <a:rPr lang="en-US" sz="900">
                          <a:latin typeface="Calibri"/>
                          <a:ea typeface="Calibri"/>
                          <a:cs typeface="Times New Roman"/>
                        </a:rPr>
                        <a:t> Terrace put-in point is discharging to the creek.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2430">
                <a:tc>
                  <a:txBody>
                    <a:bodyPr/>
                    <a:lstStyle/>
                    <a:p>
                      <a:pPr marL="0" marR="0" algn="ctr">
                        <a:spcBef>
                          <a:spcPts val="0"/>
                        </a:spcBef>
                        <a:spcAft>
                          <a:spcPts val="0"/>
                        </a:spcAft>
                      </a:pPr>
                      <a:r>
                        <a:rPr lang="en-US" sz="900">
                          <a:latin typeface="Calibri"/>
                          <a:ea typeface="Calibri"/>
                          <a:cs typeface="Times New Roman"/>
                        </a:rPr>
                        <a:t>71, 72, 73, 74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Investigate whether the PICs at Campeones Boatyard are discharging to the creek.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DERM, potentially COM Building Department, and FDOT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0">
                <a:tc>
                  <a:txBody>
                    <a:bodyPr/>
                    <a:lstStyle/>
                    <a:p>
                      <a:pPr marL="0" marR="0" algn="ctr">
                        <a:spcBef>
                          <a:spcPts val="0"/>
                        </a:spcBef>
                        <a:spcAft>
                          <a:spcPts val="0"/>
                        </a:spcAft>
                      </a:pPr>
                      <a:r>
                        <a:rPr lang="en-US" sz="900">
                          <a:latin typeface="Calibri"/>
                          <a:ea typeface="Calibri"/>
                          <a:cs typeface="Times New Roman"/>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Investigate whether the submerged outfall at 732 NW 7</a:t>
                      </a:r>
                      <a:r>
                        <a:rPr lang="en-US" sz="900" baseline="30000">
                          <a:latin typeface="Calibri"/>
                          <a:ea typeface="Calibri"/>
                          <a:cs typeface="Times New Roman"/>
                        </a:rPr>
                        <a:t>th</a:t>
                      </a:r>
                      <a:r>
                        <a:rPr lang="en-US" sz="900">
                          <a:latin typeface="Calibri"/>
                          <a:ea typeface="Calibri"/>
                          <a:cs typeface="Times New Roman"/>
                        </a:rPr>
                        <a:t> Avenue is discharging to the creek.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FDOT owns 7</a:t>
                      </a:r>
                      <a:r>
                        <a:rPr lang="en-US" sz="900" baseline="30000">
                          <a:latin typeface="Calibri"/>
                          <a:ea typeface="Calibri"/>
                          <a:cs typeface="Times New Roman"/>
                        </a:rPr>
                        <a:t>th</a:t>
                      </a:r>
                      <a:r>
                        <a:rPr lang="en-US" sz="900">
                          <a:latin typeface="Calibri"/>
                          <a:ea typeface="Calibri"/>
                          <a:cs typeface="Times New Roman"/>
                        </a:rPr>
                        <a:t> AVE, DERM and potentially COM Building Department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3192">
                <a:tc>
                  <a:txBody>
                    <a:bodyPr/>
                    <a:lstStyle/>
                    <a:p>
                      <a:pPr marL="0" marR="0" algn="ctr">
                        <a:spcBef>
                          <a:spcPts val="0"/>
                        </a:spcBef>
                        <a:spcAft>
                          <a:spcPts val="0"/>
                        </a:spcAft>
                      </a:pPr>
                      <a:r>
                        <a:rPr lang="en-US" sz="900">
                          <a:latin typeface="Calibri"/>
                          <a:ea typeface="Calibri"/>
                          <a:cs typeface="Times New Roman"/>
                        </a:rPr>
                        <a:t>76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Investigate whether the PVC pipe at Florida Precision, 800 NW 7</a:t>
                      </a:r>
                      <a:r>
                        <a:rPr lang="en-US" sz="900" baseline="30000">
                          <a:latin typeface="Calibri"/>
                          <a:ea typeface="Calibri"/>
                          <a:cs typeface="Times New Roman"/>
                        </a:rPr>
                        <a:t>th</a:t>
                      </a:r>
                      <a:r>
                        <a:rPr lang="en-US" sz="900">
                          <a:latin typeface="Calibri"/>
                          <a:ea typeface="Calibri"/>
                          <a:cs typeface="Times New Roman"/>
                        </a:rPr>
                        <a:t> Avenue, is discharging to the creek.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DERM and potentially COM Building Department, FDOT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Action Items </a:t>
            </a:r>
            <a:r>
              <a:rPr lang="en-US" dirty="0" smtClean="0"/>
              <a:t>Table  </a:t>
            </a:r>
            <a:r>
              <a:rPr lang="en-US" sz="1200" i="1" dirty="0" smtClean="0"/>
              <a:t> Continued</a:t>
            </a:r>
            <a:r>
              <a:rPr lang="en-US" dirty="0" smtClean="0"/>
              <a:t> </a:t>
            </a:r>
            <a:endParaRPr lang="en-US" dirty="0"/>
          </a:p>
        </p:txBody>
      </p:sp>
      <p:graphicFrame>
        <p:nvGraphicFramePr>
          <p:cNvPr id="4" name="Table 3"/>
          <p:cNvGraphicFramePr>
            <a:graphicFrameLocks noGrp="1"/>
          </p:cNvGraphicFramePr>
          <p:nvPr/>
        </p:nvGraphicFramePr>
        <p:xfrm>
          <a:off x="134817" y="1295400"/>
          <a:ext cx="8915399" cy="4175122"/>
        </p:xfrm>
        <a:graphic>
          <a:graphicData uri="http://schemas.openxmlformats.org/drawingml/2006/table">
            <a:tbl>
              <a:tblPr/>
              <a:tblGrid>
                <a:gridCol w="761999"/>
                <a:gridCol w="2057400"/>
                <a:gridCol w="1981200"/>
                <a:gridCol w="2438400"/>
                <a:gridCol w="1676400"/>
              </a:tblGrid>
              <a:tr h="229070">
                <a:tc>
                  <a:txBody>
                    <a:bodyPr/>
                    <a:lstStyle/>
                    <a:p>
                      <a:pPr marL="0" marR="0" algn="ctr">
                        <a:spcBef>
                          <a:spcPts val="0"/>
                        </a:spcBef>
                        <a:spcAft>
                          <a:spcPts val="0"/>
                        </a:spcAft>
                      </a:pPr>
                      <a:r>
                        <a:rPr lang="en-US" sz="1000" b="1" dirty="0">
                          <a:latin typeface="Calibri"/>
                          <a:ea typeface="Calibri"/>
                          <a:cs typeface="Times New Roman"/>
                        </a:rPr>
                        <a:t>Related Figure(s)</a:t>
                      </a:r>
                      <a:endParaRPr lang="en-US" sz="1000" dirty="0">
                        <a:latin typeface="Calibri"/>
                        <a:ea typeface="Calibri"/>
                        <a:cs typeface="Times New Roman"/>
                      </a:endParaRPr>
                    </a:p>
                  </a:txBody>
                  <a:tcPr marL="39843" marR="398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Action Item</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Entity</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dirty="0">
                          <a:latin typeface="Calibri"/>
                          <a:ea typeface="Calibri"/>
                          <a:cs typeface="Times New Roman"/>
                        </a:rPr>
                        <a:t>Date Completed/Initiated</a:t>
                      </a:r>
                      <a:endParaRPr lang="en-US" sz="1000" dirty="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000" b="1">
                          <a:latin typeface="Calibri"/>
                          <a:ea typeface="Calibri"/>
                          <a:cs typeface="Times New Roman"/>
                        </a:rPr>
                        <a:t>Outcome</a:t>
                      </a:r>
                      <a:endParaRPr lang="en-US" sz="1000">
                        <a:latin typeface="Calibri"/>
                        <a:ea typeface="Calibri"/>
                        <a:cs typeface="Times New Roman"/>
                      </a:endParaRPr>
                    </a:p>
                  </a:txBody>
                  <a:tcPr marL="39843" marR="3984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990600">
                <a:tc>
                  <a:txBody>
                    <a:bodyPr/>
                    <a:lstStyle/>
                    <a:p>
                      <a:pPr marL="0" marR="0" algn="ctr">
                        <a:spcBef>
                          <a:spcPts val="0"/>
                        </a:spcBef>
                        <a:spcAft>
                          <a:spcPts val="0"/>
                        </a:spcAft>
                      </a:pPr>
                      <a:r>
                        <a:rPr lang="en-US" sz="900">
                          <a:latin typeface="Calibri"/>
                          <a:ea typeface="Calibri"/>
                          <a:cs typeface="Times New Roman"/>
                        </a:rPr>
                        <a:t>77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Investigate whether the three rusted pipes at Popeye Marine, 810 NW 8</a:t>
                      </a:r>
                      <a:r>
                        <a:rPr lang="en-US" sz="900" baseline="30000">
                          <a:latin typeface="Calibri"/>
                          <a:ea typeface="Calibri"/>
                          <a:cs typeface="Times New Roman"/>
                        </a:rPr>
                        <a:t>th</a:t>
                      </a:r>
                      <a:r>
                        <a:rPr lang="en-US" sz="900">
                          <a:latin typeface="Calibri"/>
                          <a:ea typeface="Calibri"/>
                          <a:cs typeface="Times New Roman"/>
                        </a:rPr>
                        <a:t> Street, are discharging to the creek.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DERM and potentially COM Building Department, FDOT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9092">
                <a:tc>
                  <a:txBody>
                    <a:bodyPr/>
                    <a:lstStyle/>
                    <a:p>
                      <a:pPr marL="0" marR="0" algn="ctr">
                        <a:spcBef>
                          <a:spcPts val="0"/>
                        </a:spcBef>
                        <a:spcAft>
                          <a:spcPts val="0"/>
                        </a:spcAft>
                      </a:pPr>
                      <a:r>
                        <a:rPr lang="en-US" sz="900">
                          <a:latin typeface="Calibri"/>
                          <a:ea typeface="Calibri"/>
                          <a:cs typeface="Times New Roman"/>
                        </a:rPr>
                        <a:t>78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Investigate whether the PVC pipe protruding from a private residence at 922 or 938 NW 8</a:t>
                      </a:r>
                      <a:r>
                        <a:rPr lang="en-US" sz="900" baseline="30000">
                          <a:latin typeface="Calibri"/>
                          <a:ea typeface="Calibri"/>
                          <a:cs typeface="Times New Roman"/>
                        </a:rPr>
                        <a:t>th</a:t>
                      </a:r>
                      <a:r>
                        <a:rPr lang="en-US" sz="900">
                          <a:latin typeface="Calibri"/>
                          <a:ea typeface="Calibri"/>
                          <a:cs typeface="Times New Roman"/>
                        </a:rPr>
                        <a:t> Street is discharging to the creek.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DERM and potentially COM Building Department, FDOT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2430">
                <a:tc>
                  <a:txBody>
                    <a:bodyPr/>
                    <a:lstStyle/>
                    <a:p>
                      <a:pPr marL="0" marR="0" algn="ctr">
                        <a:spcBef>
                          <a:spcPts val="0"/>
                        </a:spcBef>
                        <a:spcAft>
                          <a:spcPts val="0"/>
                        </a:spcAft>
                      </a:pPr>
                      <a:r>
                        <a:rPr lang="en-US" sz="900">
                          <a:latin typeface="Calibri"/>
                          <a:ea typeface="Calibri"/>
                          <a:cs typeface="Times New Roman"/>
                        </a:rPr>
                        <a:t>79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Inspect the history of the capped lateral at the apartment building at 938-942 NW 8</a:t>
                      </a:r>
                      <a:r>
                        <a:rPr lang="en-US" sz="900" baseline="30000">
                          <a:latin typeface="Calibri"/>
                          <a:ea typeface="Calibri"/>
                          <a:cs typeface="Times New Roman"/>
                        </a:rPr>
                        <a:t>th</a:t>
                      </a:r>
                      <a:r>
                        <a:rPr lang="en-US" sz="900">
                          <a:latin typeface="Calibri"/>
                          <a:ea typeface="Calibri"/>
                          <a:cs typeface="Times New Roman"/>
                        </a:rPr>
                        <a:t> Street to determione if it was a source of fecal coliform to the creek.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COM Building Department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0">
                <a:tc>
                  <a:txBody>
                    <a:bodyPr/>
                    <a:lstStyle/>
                    <a:p>
                      <a:pPr marL="0" marR="0" algn="ctr">
                        <a:spcBef>
                          <a:spcPts val="0"/>
                        </a:spcBef>
                        <a:spcAft>
                          <a:spcPts val="0"/>
                        </a:spcAft>
                      </a:pPr>
                      <a:r>
                        <a:rPr lang="en-US" sz="900">
                          <a:latin typeface="Calibri"/>
                          <a:ea typeface="Calibri"/>
                          <a:cs typeface="Times New Roman"/>
                        </a:rPr>
                        <a:t>81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Investigate whether the white PVC pipe at 727 NW 7</a:t>
                      </a:r>
                      <a:r>
                        <a:rPr lang="en-US" sz="900" baseline="30000">
                          <a:latin typeface="Calibri"/>
                          <a:ea typeface="Calibri"/>
                          <a:cs typeface="Times New Roman"/>
                        </a:rPr>
                        <a:t>th</a:t>
                      </a:r>
                      <a:r>
                        <a:rPr lang="en-US" sz="900">
                          <a:latin typeface="Calibri"/>
                          <a:ea typeface="Calibri"/>
                          <a:cs typeface="Times New Roman"/>
                        </a:rPr>
                        <a:t> Street is discharging to the creek.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DERM and potentially COM Building Department, FDOT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latin typeface="Calibri"/>
                          <a:ea typeface="Calibri"/>
                          <a:cs typeface="Times New Roman"/>
                        </a:rPr>
                        <a:t>Information pursuit to be initiated no later than March 7,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9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monthly meetings of the MRC may act as the forum for continued communications on the status of the action items listed in the summary document. </a:t>
            </a:r>
            <a:endParaRPr lang="en-US" dirty="0"/>
          </a:p>
        </p:txBody>
      </p:sp>
      <p:sp>
        <p:nvSpPr>
          <p:cNvPr id="3" name="Title 2"/>
          <p:cNvSpPr>
            <a:spLocks noGrp="1"/>
          </p:cNvSpPr>
          <p:nvPr>
            <p:ph type="title"/>
          </p:nvPr>
        </p:nvSpPr>
        <p:spPr/>
        <p:txBody>
          <a:bodyPr/>
          <a:lstStyle/>
          <a:p>
            <a:r>
              <a:rPr lang="en-US" dirty="0" smtClean="0"/>
              <a:t>Future MRC involvement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oundary w streets.jpg"/>
          <p:cNvPicPr>
            <a:picLocks noGrp="1" noChangeAspect="1"/>
          </p:cNvPicPr>
          <p:nvPr>
            <p:ph idx="1"/>
          </p:nvPr>
        </p:nvPicPr>
        <p:blipFill>
          <a:blip r:embed="rId2" cstate="print"/>
          <a:srcRect l="14873" t="2631" r="14874" b="4770"/>
          <a:stretch>
            <a:fillRect/>
          </a:stretch>
        </p:blipFill>
        <p:spPr>
          <a:xfrm>
            <a:off x="3276600" y="914400"/>
            <a:ext cx="5638800" cy="5743222"/>
          </a:xfrm>
        </p:spPr>
      </p:pic>
      <p:sp>
        <p:nvSpPr>
          <p:cNvPr id="3" name="Title 2"/>
          <p:cNvSpPr>
            <a:spLocks noGrp="1"/>
          </p:cNvSpPr>
          <p:nvPr>
            <p:ph type="title"/>
          </p:nvPr>
        </p:nvSpPr>
        <p:spPr/>
        <p:txBody>
          <a:bodyPr/>
          <a:lstStyle/>
          <a:p>
            <a:r>
              <a:rPr lang="en-US" dirty="0" smtClean="0"/>
              <a:t>Wagner Creek Watershed </a:t>
            </a:r>
            <a:br>
              <a:rPr lang="en-US" dirty="0" smtClean="0"/>
            </a:br>
            <a:r>
              <a:rPr lang="en-US" sz="1400" dirty="0" smtClean="0"/>
              <a:t>Aerial Base Map with Streets</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If it were not for the dedicated staff and time allotted by each agency, this collaborative effort would not have been so successful, lines of communication would likely be minimal, and the river system would continue to receive anthropogenic sources of fecal </a:t>
            </a:r>
            <a:r>
              <a:rPr lang="en-US" dirty="0" err="1" smtClean="0"/>
              <a:t>coliforms</a:t>
            </a:r>
            <a:r>
              <a:rPr lang="en-US" dirty="0" smtClean="0"/>
              <a:t>.  </a:t>
            </a:r>
            <a:endParaRPr lang="en-US" dirty="0"/>
          </a:p>
        </p:txBody>
      </p:sp>
      <p:sp>
        <p:nvSpPr>
          <p:cNvPr id="3" name="Title 2"/>
          <p:cNvSpPr>
            <a:spLocks noGrp="1"/>
          </p:cNvSpPr>
          <p:nvPr>
            <p:ph type="title"/>
          </p:nvPr>
        </p:nvSpPr>
        <p:spPr/>
        <p:txBody>
          <a:bodyPr/>
          <a:lstStyle/>
          <a:p>
            <a:r>
              <a:rPr lang="en-US" dirty="0" smtClean="0"/>
              <a:t>Many Thanks…</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John Abendroth </a:t>
            </a:r>
          </a:p>
          <a:p>
            <a:r>
              <a:rPr lang="en-US" dirty="0" smtClean="0"/>
              <a:t>2600 Blair Stone Rd., Tallahassee, FL 32399</a:t>
            </a:r>
          </a:p>
          <a:p>
            <a:r>
              <a:rPr lang="en-US" dirty="0" smtClean="0">
                <a:hlinkClick r:id="rId2"/>
              </a:rPr>
              <a:t>John.Abendroth@dep.state.fl.us</a:t>
            </a:r>
            <a:endParaRPr lang="en-US" dirty="0" smtClean="0"/>
          </a:p>
          <a:p>
            <a:r>
              <a:rPr lang="en-US" dirty="0" smtClean="0"/>
              <a:t>(850) 245-8555</a:t>
            </a:r>
          </a:p>
          <a:p>
            <a:pPr>
              <a:buNone/>
            </a:pPr>
            <a:endParaRPr lang="en-US" dirty="0" smtClean="0"/>
          </a:p>
          <a:p>
            <a:r>
              <a:rPr lang="en-US" dirty="0" smtClean="0"/>
              <a:t>Anita Nash</a:t>
            </a:r>
          </a:p>
          <a:p>
            <a:r>
              <a:rPr lang="en-US" dirty="0" smtClean="0">
                <a:hlinkClick r:id="rId3"/>
              </a:rPr>
              <a:t>Anita.nash@dep.state.fl.us</a:t>
            </a:r>
            <a:endParaRPr lang="en-US" dirty="0" smtClean="0"/>
          </a:p>
          <a:p>
            <a:r>
              <a:rPr lang="en-US" dirty="0" smtClean="0"/>
              <a:t>(850) 245-8545</a:t>
            </a:r>
          </a:p>
        </p:txBody>
      </p:sp>
      <p:sp>
        <p:nvSpPr>
          <p:cNvPr id="3" name="Title 2"/>
          <p:cNvSpPr>
            <a:spLocks noGrp="1"/>
          </p:cNvSpPr>
          <p:nvPr>
            <p:ph type="title"/>
          </p:nvPr>
        </p:nvSpPr>
        <p:spPr/>
        <p:txBody>
          <a:bodyPr>
            <a:normAutofit/>
          </a:bodyPr>
          <a:lstStyle/>
          <a:p>
            <a:r>
              <a:rPr lang="en-US" dirty="0" smtClean="0"/>
              <a:t>Questions? Feel free to contact: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0" y="2590800"/>
            <a:ext cx="3657600" cy="1143000"/>
          </a:xfrm>
        </p:spPr>
        <p:txBody>
          <a:bodyPr>
            <a:normAutofit fontScale="90000"/>
          </a:bodyPr>
          <a:lstStyle/>
          <a:p>
            <a:r>
              <a:rPr lang="en-US" dirty="0" smtClean="0"/>
              <a:t>Location of the Water Sampling stations which were used in the TMDL. </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52400" y="0"/>
            <a:ext cx="5299364"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1143000"/>
          </a:xfrm>
        </p:spPr>
        <p:txBody>
          <a:bodyPr>
            <a:normAutofit fontScale="90000"/>
          </a:bodyPr>
          <a:lstStyle/>
          <a:p>
            <a:r>
              <a:rPr lang="en-US" b="1" i="1" dirty="0" smtClean="0"/>
              <a:t>Florida’s Water Quality Standard for Fecal Coliform and the TMDL</a:t>
            </a:r>
            <a:r>
              <a:rPr lang="en-US" dirty="0" smtClean="0"/>
              <a:t/>
            </a:r>
            <a:br>
              <a:rPr lang="en-US" dirty="0" smtClean="0"/>
            </a:br>
            <a:endParaRPr lang="en-US" dirty="0"/>
          </a:p>
        </p:txBody>
      </p:sp>
      <p:sp>
        <p:nvSpPr>
          <p:cNvPr id="2050" name="Text Box 2" descr="Florida’s Water Quality Standard for Fecal Coliform&#10;For determining impairment for fecal coliform bacteria, the IWR states that the most probable number (MPN) or membrane filter (MF) counts (colony-forming units [CFU]) per 100 milliliters (mL) of fecal coliform bacteria shall not exceed a monthly average of 200, nor exceed 400 in 10% of the samples, nor exceed 800 on any one day.  The criterion states that monthly averages shall be expressed as geometric means based on a minimum of 10 samples taken over a 30-day period.  However, there were insufficient data (fewer than 10 samples in a given month) available to evaluate the geometric mean criterion for fecal coliform bacteria.  Therefore, the criterion selected for the TMDLs was not to exceed 400 CFU/100mL in more than 10% of the samples.&#10;"/>
          <p:cNvSpPr txBox="1">
            <a:spLocks noChangeArrowheads="1"/>
          </p:cNvSpPr>
          <p:nvPr/>
        </p:nvSpPr>
        <p:spPr bwMode="auto">
          <a:xfrm>
            <a:off x="6400800" y="1828800"/>
            <a:ext cx="2509838" cy="4695825"/>
          </a:xfrm>
          <a:prstGeom prst="rect">
            <a:avLst/>
          </a:prstGeom>
          <a:gradFill rotWithShape="0">
            <a:gsLst>
              <a:gs pos="0">
                <a:srgbClr val="A0DBF6"/>
              </a:gs>
              <a:gs pos="100000">
                <a:srgbClr val="A0DBF6">
                  <a:gamma/>
                  <a:tint val="20000"/>
                  <a:invGamma/>
                </a:srgbClr>
              </a:gs>
            </a:gsLst>
            <a:lin ang="5400000" scaled="1"/>
          </a:gradFill>
          <a:ln w="9525">
            <a:solidFill>
              <a:srgbClr val="000000"/>
            </a:solidFill>
            <a:miter lim="800000"/>
            <a:headEnd/>
            <a:tailEnd/>
          </a:ln>
          <a:effectLst>
            <a:outerShdw dist="107763" dir="18900000" algn="ctr" rotWithShape="0">
              <a:srgbClr val="80808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1" i="1" u="none" strike="noStrike" cap="none" normalizeH="0" baseline="0" dirty="0" smtClean="0">
                <a:ln>
                  <a:noFill/>
                </a:ln>
                <a:solidFill>
                  <a:schemeClr val="tx1"/>
                </a:solidFill>
                <a:effectLst/>
                <a:latin typeface="Calibri" pitchFamily="34" charset="0"/>
              </a:rPr>
              <a:t>Florida’s Water Quality Standard for Fecal Coliform</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1" u="none" strike="noStrike" cap="none" normalizeH="0" baseline="0" dirty="0" smtClean="0">
                <a:ln>
                  <a:noFill/>
                </a:ln>
                <a:solidFill>
                  <a:schemeClr val="tx1"/>
                </a:solidFill>
                <a:effectLst/>
                <a:latin typeface="Calibri" pitchFamily="34" charset="0"/>
              </a:rPr>
              <a:t>For determining impairment for fecal </a:t>
            </a:r>
            <a:r>
              <a:rPr kumimoji="0" lang="en-US" sz="1100" b="0" i="1" u="none" strike="noStrike" cap="none" normalizeH="0" baseline="0" dirty="0" err="1" smtClean="0">
                <a:ln>
                  <a:noFill/>
                </a:ln>
                <a:solidFill>
                  <a:schemeClr val="tx1"/>
                </a:solidFill>
                <a:effectLst/>
                <a:latin typeface="Calibri" pitchFamily="34" charset="0"/>
              </a:rPr>
              <a:t>coliform</a:t>
            </a:r>
            <a:r>
              <a:rPr kumimoji="0" lang="en-US" sz="1100" b="0" i="1" u="none" strike="noStrike" cap="none" normalizeH="0" baseline="0" dirty="0" smtClean="0">
                <a:ln>
                  <a:noFill/>
                </a:ln>
                <a:solidFill>
                  <a:schemeClr val="tx1"/>
                </a:solidFill>
                <a:effectLst/>
                <a:latin typeface="Calibri" pitchFamily="34" charset="0"/>
              </a:rPr>
              <a:t> bacteria, the IWR states that the most probable number (MPN) or membrane filter (MF) counts (colony-forming units [CFU]) per 100 milliliters (</a:t>
            </a:r>
            <a:r>
              <a:rPr kumimoji="0" lang="en-US" sz="1100" b="0" i="1" u="none" strike="noStrike" cap="none" normalizeH="0" baseline="0" dirty="0" err="1" smtClean="0">
                <a:ln>
                  <a:noFill/>
                </a:ln>
                <a:solidFill>
                  <a:schemeClr val="tx1"/>
                </a:solidFill>
                <a:effectLst/>
                <a:latin typeface="Calibri" pitchFamily="34" charset="0"/>
              </a:rPr>
              <a:t>mL</a:t>
            </a:r>
            <a:r>
              <a:rPr kumimoji="0" lang="en-US" sz="1100" b="0" i="1" u="none" strike="noStrike" cap="none" normalizeH="0" baseline="0" dirty="0" smtClean="0">
                <a:ln>
                  <a:noFill/>
                </a:ln>
                <a:solidFill>
                  <a:schemeClr val="tx1"/>
                </a:solidFill>
                <a:effectLst/>
                <a:latin typeface="Calibri" pitchFamily="34" charset="0"/>
              </a:rPr>
              <a:t>) of fecal </a:t>
            </a:r>
            <a:r>
              <a:rPr kumimoji="0" lang="en-US" sz="1100" b="0" i="1" u="none" strike="noStrike" cap="none" normalizeH="0" baseline="0" dirty="0" err="1" smtClean="0">
                <a:ln>
                  <a:noFill/>
                </a:ln>
                <a:solidFill>
                  <a:schemeClr val="tx1"/>
                </a:solidFill>
                <a:effectLst/>
                <a:latin typeface="Calibri" pitchFamily="34" charset="0"/>
              </a:rPr>
              <a:t>coliform</a:t>
            </a:r>
            <a:r>
              <a:rPr kumimoji="0" lang="en-US" sz="1100" b="0" i="1" u="none" strike="noStrike" cap="none" normalizeH="0" baseline="0" dirty="0" smtClean="0">
                <a:ln>
                  <a:noFill/>
                </a:ln>
                <a:solidFill>
                  <a:schemeClr val="tx1"/>
                </a:solidFill>
                <a:effectLst/>
                <a:latin typeface="Calibri" pitchFamily="34" charset="0"/>
              </a:rPr>
              <a:t> bacteria shall not exceed a monthly average of 200, nor exceed 400 in 10% of the samples, nor exceed 800 on any one day.  The criterion states that monthly averages shall be expressed as geometric means based on a minimum of 10 samples taken over a 30-day period.  However, there were insufficient data (fewer than 10 samples in a given month) available to evaluate the geometric mean criterion for fecal </a:t>
            </a:r>
            <a:r>
              <a:rPr kumimoji="0" lang="en-US" sz="1100" b="0" i="1" u="none" strike="noStrike" cap="none" normalizeH="0" baseline="0" dirty="0" err="1" smtClean="0">
                <a:ln>
                  <a:noFill/>
                </a:ln>
                <a:solidFill>
                  <a:schemeClr val="tx1"/>
                </a:solidFill>
                <a:effectLst/>
                <a:latin typeface="Calibri" pitchFamily="34" charset="0"/>
              </a:rPr>
              <a:t>coliform</a:t>
            </a:r>
            <a:r>
              <a:rPr kumimoji="0" lang="en-US" sz="1100" b="0" i="1" u="none" strike="noStrike" cap="none" normalizeH="0" baseline="0" dirty="0" smtClean="0">
                <a:ln>
                  <a:noFill/>
                </a:ln>
                <a:solidFill>
                  <a:schemeClr val="tx1"/>
                </a:solidFill>
                <a:effectLst/>
                <a:latin typeface="Calibri" pitchFamily="34" charset="0"/>
              </a:rPr>
              <a:t> bacteria.  </a:t>
            </a:r>
            <a:r>
              <a:rPr kumimoji="0" lang="en-US" sz="1100" b="1" i="1" u="none" strike="noStrike" cap="none" normalizeH="0" baseline="0" dirty="0" smtClean="0">
                <a:ln>
                  <a:noFill/>
                </a:ln>
                <a:solidFill>
                  <a:schemeClr val="tx1"/>
                </a:solidFill>
                <a:effectLst/>
                <a:latin typeface="Calibri" pitchFamily="34" charset="0"/>
              </a:rPr>
              <a:t>Therefore, the criterion selected for the TMDLs was not to exceed 400 CFU/100mL in more than 10% of the samples.</a:t>
            </a:r>
            <a:endParaRPr kumimoji="0" lang="en-US" sz="1800" b="1" i="0" u="none" strike="noStrike" cap="none" normalizeH="0" baseline="0" dirty="0" smtClean="0">
              <a:ln>
                <a:noFill/>
              </a:ln>
              <a:solidFill>
                <a:schemeClr val="tx1"/>
              </a:solidFill>
              <a:effectLst/>
              <a:latin typeface="Arial" pitchFamily="34" charset="0"/>
            </a:endParaRPr>
          </a:p>
        </p:txBody>
      </p:sp>
      <p:pic>
        <p:nvPicPr>
          <p:cNvPr id="2051" name="Picture 3"/>
          <p:cNvPicPr>
            <a:picLocks noChangeAspect="1" noChangeArrowheads="1"/>
          </p:cNvPicPr>
          <p:nvPr/>
        </p:nvPicPr>
        <p:blipFill>
          <a:blip r:embed="rId2" cstate="print"/>
          <a:srcRect l="30000" t="45313" r="10625" b="35937"/>
          <a:stretch>
            <a:fillRect/>
          </a:stretch>
        </p:blipFill>
        <p:spPr bwMode="auto">
          <a:xfrm>
            <a:off x="228600" y="3124200"/>
            <a:ext cx="6032500" cy="1524000"/>
          </a:xfrm>
          <a:prstGeom prst="rect">
            <a:avLst/>
          </a:prstGeom>
          <a:noFill/>
          <a:ln w="9525">
            <a:noFill/>
            <a:miter lim="800000"/>
            <a:headEnd/>
            <a:tailEnd/>
          </a:ln>
        </p:spPr>
      </p:pic>
      <p:sp>
        <p:nvSpPr>
          <p:cNvPr id="8" name="Title 1"/>
          <p:cNvSpPr txBox="1">
            <a:spLocks/>
          </p:cNvSpPr>
          <p:nvPr/>
        </p:nvSpPr>
        <p:spPr>
          <a:xfrm>
            <a:off x="381000" y="2667000"/>
            <a:ext cx="1447800" cy="53340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1400" b="1" i="1" u="none" strike="noStrike" kern="1200" cap="none" spc="0" normalizeH="0" baseline="0" noProof="0" dirty="0" smtClean="0">
                <a:ln>
                  <a:noFill/>
                </a:ln>
                <a:solidFill>
                  <a:schemeClr val="tx1"/>
                </a:solidFill>
                <a:effectLst/>
                <a:uLnTx/>
                <a:uFillTx/>
                <a:latin typeface="+mj-lt"/>
                <a:ea typeface="+mj-ea"/>
                <a:cs typeface="+mj-cs"/>
              </a:rPr>
              <a:t>From the TMDL</a:t>
            </a:r>
            <a:endParaRPr kumimoji="0" lang="en-US" sz="14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A low-cost, common-sense, effective first step in addressing fecal </a:t>
            </a:r>
            <a:r>
              <a:rPr lang="en-US" dirty="0" err="1" smtClean="0"/>
              <a:t>coliform</a:t>
            </a:r>
            <a:r>
              <a:rPr lang="en-US" dirty="0" smtClean="0"/>
              <a:t> pollution which often improves communication among entities and divisions who would other wise work independently of one another.    </a:t>
            </a:r>
          </a:p>
          <a:p>
            <a:endParaRPr lang="en-US" dirty="0" smtClean="0"/>
          </a:p>
          <a:p>
            <a:endParaRPr lang="en-US" dirty="0"/>
          </a:p>
        </p:txBody>
      </p:sp>
      <p:sp>
        <p:nvSpPr>
          <p:cNvPr id="2" name="Title 1"/>
          <p:cNvSpPr>
            <a:spLocks noGrp="1"/>
          </p:cNvSpPr>
          <p:nvPr>
            <p:ph type="title"/>
          </p:nvPr>
        </p:nvSpPr>
        <p:spPr/>
        <p:txBody>
          <a:bodyPr/>
          <a:lstStyle/>
          <a:p>
            <a:r>
              <a:rPr lang="en-US" dirty="0" smtClean="0"/>
              <a:t>Walk the </a:t>
            </a:r>
            <a:r>
              <a:rPr lang="en-US" dirty="0" err="1" smtClean="0"/>
              <a:t>Waterbody</a:t>
            </a:r>
            <a:r>
              <a:rPr lang="en-US" dirty="0" smtClean="0"/>
              <a:t> is…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Maps on the Table review of what we know about potential sources of FC. </a:t>
            </a:r>
          </a:p>
          <a:p>
            <a:r>
              <a:rPr lang="en-US" dirty="0" smtClean="0"/>
              <a:t>Field event to identify potential sources</a:t>
            </a:r>
          </a:p>
          <a:p>
            <a:r>
              <a:rPr lang="en-US" dirty="0" smtClean="0"/>
              <a:t>Plans to address potential sources identified and prevent future potential sources. </a:t>
            </a:r>
          </a:p>
          <a:p>
            <a:endParaRPr lang="en-US" dirty="0"/>
          </a:p>
        </p:txBody>
      </p:sp>
      <p:sp>
        <p:nvSpPr>
          <p:cNvPr id="2" name="Title 1"/>
          <p:cNvSpPr>
            <a:spLocks noGrp="1"/>
          </p:cNvSpPr>
          <p:nvPr>
            <p:ph type="title"/>
          </p:nvPr>
        </p:nvSpPr>
        <p:spPr/>
        <p:txBody>
          <a:bodyPr>
            <a:normAutofit/>
          </a:bodyPr>
          <a:lstStyle/>
          <a:p>
            <a:r>
              <a:rPr lang="en-US" dirty="0" smtClean="0"/>
              <a:t>Walk the </a:t>
            </a:r>
            <a:r>
              <a:rPr lang="en-US" dirty="0" err="1" smtClean="0"/>
              <a:t>Waterbody</a:t>
            </a:r>
            <a:r>
              <a:rPr lang="en-US" dirty="0" smtClean="0"/>
              <a:t> Overview</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All entities with jurisdictional authority in a watershed collaborate simultaneously before, during , and after the field event.</a:t>
            </a:r>
            <a:endParaRPr lang="en-US" dirty="0"/>
          </a:p>
        </p:txBody>
      </p:sp>
      <p:sp>
        <p:nvSpPr>
          <p:cNvPr id="2" name="Title 1"/>
          <p:cNvSpPr>
            <a:spLocks noGrp="1"/>
          </p:cNvSpPr>
          <p:nvPr>
            <p:ph type="title"/>
          </p:nvPr>
        </p:nvSpPr>
        <p:spPr/>
        <p:txBody>
          <a:bodyPr/>
          <a:lstStyle/>
          <a:p>
            <a:r>
              <a:rPr lang="en-US" dirty="0" smtClean="0"/>
              <a:t>Who participates?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0"/>
            <a:ext cx="8229600" cy="3840163"/>
          </a:xfrm>
        </p:spPr>
        <p:txBody>
          <a:bodyPr>
            <a:normAutofit fontScale="77500" lnSpcReduction="20000"/>
          </a:bodyPr>
          <a:lstStyle/>
          <a:p>
            <a:r>
              <a:rPr lang="en-US" dirty="0" smtClean="0"/>
              <a:t>City </a:t>
            </a:r>
            <a:r>
              <a:rPr lang="en-US" dirty="0"/>
              <a:t>of Miami, </a:t>
            </a:r>
            <a:endParaRPr lang="en-US" dirty="0" smtClean="0"/>
          </a:p>
          <a:p>
            <a:r>
              <a:rPr lang="en-US" dirty="0" smtClean="0"/>
              <a:t>City of Miami Public Works, </a:t>
            </a:r>
          </a:p>
          <a:p>
            <a:r>
              <a:rPr lang="en-US" dirty="0" smtClean="0"/>
              <a:t>Miami–Dade </a:t>
            </a:r>
            <a:r>
              <a:rPr lang="en-US" dirty="0"/>
              <a:t>County Water and Sewer Department (WASD), </a:t>
            </a:r>
            <a:endParaRPr lang="en-US" dirty="0" smtClean="0"/>
          </a:p>
          <a:p>
            <a:r>
              <a:rPr lang="en-US" dirty="0" smtClean="0"/>
              <a:t>Miami-Dade </a:t>
            </a:r>
            <a:r>
              <a:rPr lang="en-US" dirty="0"/>
              <a:t>County  Public Works, </a:t>
            </a:r>
            <a:endParaRPr lang="en-US" dirty="0" smtClean="0"/>
          </a:p>
          <a:p>
            <a:r>
              <a:rPr lang="en-US" dirty="0" smtClean="0"/>
              <a:t>Miami–Dade </a:t>
            </a:r>
            <a:r>
              <a:rPr lang="en-US" dirty="0"/>
              <a:t>County Department of Environmental Resources Management (DERM), </a:t>
            </a:r>
            <a:endParaRPr lang="en-US" dirty="0" smtClean="0"/>
          </a:p>
          <a:p>
            <a:r>
              <a:rPr lang="en-US" dirty="0" smtClean="0"/>
              <a:t>Miami River Commission (MRC), </a:t>
            </a:r>
          </a:p>
          <a:p>
            <a:r>
              <a:rPr lang="en-US" dirty="0" smtClean="0"/>
              <a:t>Florida </a:t>
            </a:r>
            <a:r>
              <a:rPr lang="en-US" dirty="0"/>
              <a:t>Department of Transportation (FDOT), </a:t>
            </a:r>
            <a:endParaRPr lang="en-US" dirty="0" smtClean="0"/>
          </a:p>
          <a:p>
            <a:r>
              <a:rPr lang="en-US" dirty="0" smtClean="0"/>
              <a:t>Miami–Dade </a:t>
            </a:r>
            <a:r>
              <a:rPr lang="en-US" dirty="0"/>
              <a:t>(Florida) Department of Health (FDOH), </a:t>
            </a:r>
            <a:endParaRPr lang="en-US" dirty="0" smtClean="0"/>
          </a:p>
          <a:p>
            <a:r>
              <a:rPr lang="en-US" dirty="0" smtClean="0"/>
              <a:t>Florida </a:t>
            </a:r>
            <a:r>
              <a:rPr lang="en-US" dirty="0"/>
              <a:t>Department of Environmental Protection (FDEP), </a:t>
            </a:r>
            <a:endParaRPr lang="en-US" dirty="0" smtClean="0"/>
          </a:p>
          <a:p>
            <a:r>
              <a:rPr lang="en-US" dirty="0" smtClean="0"/>
              <a:t>South </a:t>
            </a:r>
            <a:r>
              <a:rPr lang="en-US" dirty="0"/>
              <a:t>Florida Water Management District (SFWMD), </a:t>
            </a:r>
            <a:endParaRPr lang="en-US" dirty="0" smtClean="0"/>
          </a:p>
          <a:p>
            <a:r>
              <a:rPr lang="en-US" dirty="0" smtClean="0"/>
              <a:t>and </a:t>
            </a:r>
            <a:r>
              <a:rPr lang="en-US" dirty="0"/>
              <a:t>Florida Department of Law Enforcement (FDLE).</a:t>
            </a:r>
          </a:p>
          <a:p>
            <a:endParaRPr lang="en-US" dirty="0"/>
          </a:p>
        </p:txBody>
      </p:sp>
      <p:sp>
        <p:nvSpPr>
          <p:cNvPr id="2" name="Title 1"/>
          <p:cNvSpPr>
            <a:spLocks noGrp="1"/>
          </p:cNvSpPr>
          <p:nvPr>
            <p:ph type="title"/>
          </p:nvPr>
        </p:nvSpPr>
        <p:spPr>
          <a:xfrm>
            <a:off x="609600" y="609600"/>
            <a:ext cx="8229600" cy="1143000"/>
          </a:xfrm>
        </p:spPr>
        <p:txBody>
          <a:bodyPr>
            <a:normAutofit fontScale="90000"/>
          </a:bodyPr>
          <a:lstStyle/>
          <a:p>
            <a:r>
              <a:rPr lang="en-US" dirty="0" smtClean="0"/>
              <a:t>Wagner Creek and Seybold Canal WTW Team members included representatives from:</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486</TotalTime>
  <Words>4092</Words>
  <Application>Microsoft Office PowerPoint</Application>
  <PresentationFormat>On-screen Show (4:3)</PresentationFormat>
  <Paragraphs>439</Paragraphs>
  <Slides>31</Slides>
  <Notes>5</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Concourse</vt:lpstr>
      <vt:lpstr>Wagner Creek Seybold Canal Walk the WBID Summary</vt:lpstr>
      <vt:lpstr>Wagner Creek Watershed</vt:lpstr>
      <vt:lpstr>Wagner Creek Watershed  Aerial Base Map with Streets</vt:lpstr>
      <vt:lpstr>Location of the Water Sampling stations which were used in the TMDL. </vt:lpstr>
      <vt:lpstr>Florida’s Water Quality Standard for Fecal Coliform and the TMDL </vt:lpstr>
      <vt:lpstr>Walk the Waterbody is…</vt:lpstr>
      <vt:lpstr>Walk the Waterbody Overview</vt:lpstr>
      <vt:lpstr>Who participates?</vt:lpstr>
      <vt:lpstr>Wagner Creek and Seybold Canal WTW Team members included representatives from:</vt:lpstr>
      <vt:lpstr>Team members held the “Maps on the Table” session    at the South Florida Water Management District Miami Field Station</vt:lpstr>
      <vt:lpstr>One portion of the MOT map Showing both the storm sewer and sanitary sewer GIS layers</vt:lpstr>
      <vt:lpstr>Potential sources that were investigated included the following: </vt:lpstr>
      <vt:lpstr>Summary of findings</vt:lpstr>
      <vt:lpstr>Improvements Made  </vt:lpstr>
      <vt:lpstr>Allapattah Market </vt:lpstr>
      <vt:lpstr>Remaining</vt:lpstr>
      <vt:lpstr>Action Items Table</vt:lpstr>
      <vt:lpstr>Action Items Table   Continued </vt:lpstr>
      <vt:lpstr>Action Items Table   Continued </vt:lpstr>
      <vt:lpstr>Action Items Table   Continued </vt:lpstr>
      <vt:lpstr>Action Items Table   Continued </vt:lpstr>
      <vt:lpstr>Action Items Table   Continued </vt:lpstr>
      <vt:lpstr>Action Items Table   Continued </vt:lpstr>
      <vt:lpstr>Action Items Table   Continued </vt:lpstr>
      <vt:lpstr>Action Items Table   Continued </vt:lpstr>
      <vt:lpstr>Action Items Table   Continued </vt:lpstr>
      <vt:lpstr>Action Items Table   Continued </vt:lpstr>
      <vt:lpstr>Action Items Table   Continued </vt:lpstr>
      <vt:lpstr>Future MRC involvement </vt:lpstr>
      <vt:lpstr>Many Thanks…</vt:lpstr>
      <vt:lpstr>Questions? Feel free to contact: </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Wagner Creek Seybold Canal Walk the WBID Summary</dc:title>
  <dc:creator>AMN</dc:creator>
  <cp:lastModifiedBy>AMN</cp:lastModifiedBy>
  <cp:revision>55</cp:revision>
  <dcterms:created xsi:type="dcterms:W3CDTF">2011-09-01T17:00:58Z</dcterms:created>
  <dcterms:modified xsi:type="dcterms:W3CDTF">2011-09-09T20:19:38Z</dcterms:modified>
</cp:coreProperties>
</file>