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17"/>
  </p:notesMasterIdLst>
  <p:sldIdLst>
    <p:sldId id="257" r:id="rId5"/>
    <p:sldId id="258" r:id="rId6"/>
    <p:sldId id="259" r:id="rId7"/>
    <p:sldId id="262" r:id="rId8"/>
    <p:sldId id="331" r:id="rId9"/>
    <p:sldId id="261" r:id="rId10"/>
    <p:sldId id="279" r:id="rId11"/>
    <p:sldId id="401" r:id="rId12"/>
    <p:sldId id="402" r:id="rId13"/>
    <p:sldId id="264" r:id="rId14"/>
    <p:sldId id="266" r:id="rId15"/>
    <p:sldId id="268" r:id="rId16"/>
    <p:sldId id="280" r:id="rId17"/>
    <p:sldId id="270" r:id="rId18"/>
    <p:sldId id="450" r:id="rId19"/>
    <p:sldId id="272" r:id="rId20"/>
    <p:sldId id="403" r:id="rId21"/>
    <p:sldId id="274" r:id="rId22"/>
    <p:sldId id="452" r:id="rId23"/>
    <p:sldId id="453" r:id="rId24"/>
    <p:sldId id="285" r:id="rId25"/>
    <p:sldId id="288" r:id="rId26"/>
    <p:sldId id="275" r:id="rId27"/>
    <p:sldId id="281" r:id="rId28"/>
    <p:sldId id="459" r:id="rId29"/>
    <p:sldId id="298" r:id="rId30"/>
    <p:sldId id="289" r:id="rId31"/>
    <p:sldId id="455" r:id="rId32"/>
    <p:sldId id="454" r:id="rId33"/>
    <p:sldId id="413" r:id="rId34"/>
    <p:sldId id="410" r:id="rId35"/>
    <p:sldId id="407" r:id="rId36"/>
    <p:sldId id="408" r:id="rId37"/>
    <p:sldId id="419" r:id="rId38"/>
    <p:sldId id="411" r:id="rId39"/>
    <p:sldId id="414" r:id="rId40"/>
    <p:sldId id="418" r:id="rId41"/>
    <p:sldId id="415" r:id="rId42"/>
    <p:sldId id="416" r:id="rId43"/>
    <p:sldId id="417" r:id="rId44"/>
    <p:sldId id="460" r:id="rId45"/>
    <p:sldId id="456" r:id="rId46"/>
    <p:sldId id="283" r:id="rId47"/>
    <p:sldId id="404" r:id="rId48"/>
    <p:sldId id="309" r:id="rId49"/>
    <p:sldId id="426" r:id="rId50"/>
    <p:sldId id="311" r:id="rId51"/>
    <p:sldId id="312" r:id="rId52"/>
    <p:sldId id="422" r:id="rId53"/>
    <p:sldId id="423" r:id="rId54"/>
    <p:sldId id="424" r:id="rId55"/>
    <p:sldId id="425" r:id="rId56"/>
    <p:sldId id="256" r:id="rId57"/>
    <p:sldId id="315" r:id="rId58"/>
    <p:sldId id="314" r:id="rId59"/>
    <p:sldId id="427" r:id="rId60"/>
    <p:sldId id="462" r:id="rId61"/>
    <p:sldId id="429" r:id="rId62"/>
    <p:sldId id="430" r:id="rId63"/>
    <p:sldId id="461" r:id="rId64"/>
    <p:sldId id="432" r:id="rId65"/>
    <p:sldId id="433" r:id="rId66"/>
    <p:sldId id="326" r:id="rId67"/>
    <p:sldId id="327" r:id="rId68"/>
    <p:sldId id="412" r:id="rId69"/>
    <p:sldId id="329" r:id="rId70"/>
    <p:sldId id="330" r:id="rId71"/>
    <p:sldId id="434" r:id="rId72"/>
    <p:sldId id="405" r:id="rId73"/>
    <p:sldId id="334" r:id="rId74"/>
    <p:sldId id="337" r:id="rId75"/>
    <p:sldId id="338" r:id="rId76"/>
    <p:sldId id="339" r:id="rId77"/>
    <p:sldId id="340" r:id="rId78"/>
    <p:sldId id="342" r:id="rId79"/>
    <p:sldId id="344" r:id="rId80"/>
    <p:sldId id="436" r:id="rId81"/>
    <p:sldId id="440" r:id="rId82"/>
    <p:sldId id="437" r:id="rId83"/>
    <p:sldId id="350" r:id="rId84"/>
    <p:sldId id="438" r:id="rId85"/>
    <p:sldId id="351" r:id="rId86"/>
    <p:sldId id="439" r:id="rId87"/>
    <p:sldId id="354" r:id="rId88"/>
    <p:sldId id="356" r:id="rId89"/>
    <p:sldId id="357" r:id="rId90"/>
    <p:sldId id="441" r:id="rId91"/>
    <p:sldId id="444" r:id="rId92"/>
    <p:sldId id="442" r:id="rId93"/>
    <p:sldId id="445" r:id="rId94"/>
    <p:sldId id="446" r:id="rId95"/>
    <p:sldId id="406" r:id="rId96"/>
    <p:sldId id="396" r:id="rId97"/>
    <p:sldId id="361" r:id="rId98"/>
    <p:sldId id="362" r:id="rId99"/>
    <p:sldId id="363" r:id="rId100"/>
    <p:sldId id="365" r:id="rId101"/>
    <p:sldId id="367" r:id="rId102"/>
    <p:sldId id="368" r:id="rId103"/>
    <p:sldId id="369" r:id="rId104"/>
    <p:sldId id="447" r:id="rId105"/>
    <p:sldId id="370" r:id="rId106"/>
    <p:sldId id="448" r:id="rId107"/>
    <p:sldId id="372" r:id="rId108"/>
    <p:sldId id="470" r:id="rId109"/>
    <p:sldId id="463" r:id="rId110"/>
    <p:sldId id="465" r:id="rId111"/>
    <p:sldId id="466" r:id="rId112"/>
    <p:sldId id="467" r:id="rId113"/>
    <p:sldId id="468" r:id="rId114"/>
    <p:sldId id="469" r:id="rId115"/>
    <p:sldId id="395" r:id="rId1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eckham, Fred" initials="BF" lastIdx="12" clrIdx="0">
    <p:extLst>
      <p:ext uri="{19B8F6BF-5375-455C-9EA6-DF929625EA0E}">
        <p15:presenceInfo xmlns:p15="http://schemas.microsoft.com/office/powerpoint/2012/main" userId="S::Fred.Beckham@FloridaDEP.gov::6fe29155-c31a-4ce0-a15a-85cf22a074f8" providerId="AD"/>
      </p:ext>
    </p:extLst>
  </p:cmAuthor>
  <p:cmAuthor id="2" name="Leitholf, Susan" initials="LS" lastIdx="1" clrIdx="1">
    <p:extLst>
      <p:ext uri="{19B8F6BF-5375-455C-9EA6-DF929625EA0E}">
        <p15:presenceInfo xmlns:p15="http://schemas.microsoft.com/office/powerpoint/2012/main" userId="S::Susan.Leitholf@FloridaDEP.gov::129491b0-9ba6-487c-952c-437d890a505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71" autoAdjust="0"/>
    <p:restoredTop sz="75639" autoAdjust="0"/>
  </p:normalViewPr>
  <p:slideViewPr>
    <p:cSldViewPr snapToGrid="0">
      <p:cViewPr varScale="1">
        <p:scale>
          <a:sx n="75" d="100"/>
          <a:sy n="75" d="100"/>
        </p:scale>
        <p:origin x="678" y="7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notesMaster" Target="notesMasters/notesMaster1.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commentAuthors" Target="commentAuthors.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presProps" Target="presProps.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theme" Target="theme/theme1.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12E1EB-7545-4E42-AC9B-B148E790AC94}" type="datetimeFigureOut">
              <a:rPr lang="en-US" smtClean="0"/>
              <a:t>9/27/2022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CD96A6-1D36-4A55-BDE6-A46450BD5425}" type="slidenum">
              <a:rPr lang="en-US" smtClean="0"/>
              <a:t>‹#›</a:t>
            </a:fld>
            <a:endParaRPr lang="en-US"/>
          </a:p>
        </p:txBody>
      </p:sp>
    </p:spTree>
    <p:extLst>
      <p:ext uri="{BB962C8B-B14F-4D97-AF65-F5344CB8AC3E}">
        <p14:creationId xmlns:p14="http://schemas.microsoft.com/office/powerpoint/2010/main" val="29531068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popularmechanics.com/cars/how-to/a6791/the-right-way-to-tow-a-trailer/"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myfwc.com/boating/safety-education/courses/"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discoverboating.com/resources/marine-navigation-how-to-navigate-a-boat" TargetMode="External"/><Relationship Id="rId2" Type="http://schemas.openxmlformats.org/officeDocument/2006/relationships/slide" Target="../slides/slide35.xml"/><Relationship Id="rId1" Type="http://schemas.openxmlformats.org/officeDocument/2006/relationships/notesMaster" Target="../notesMasters/notesMaster1.xml"/><Relationship Id="rId4" Type="http://schemas.openxmlformats.org/officeDocument/2006/relationships/hyperlink" Target="https://www.discoverboating.com/resources/how-to-use-a-vhf-radio" TargetMode="Externa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www.discoverboating.com/ownership/safety/life-jackets" TargetMode="External"/><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3" Type="http://schemas.openxmlformats.org/officeDocument/2006/relationships/hyperlink" Target="https://www.boat-ed.com/indiana/studyGuide/Anchoring-Your-Boat/10101602_35254/#glossary" TargetMode="External"/><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8" Type="http://schemas.openxmlformats.org/officeDocument/2006/relationships/hyperlink" Target="https://www.discoverboating.com/buying/boat/skiff-boats" TargetMode="External"/><Relationship Id="rId3" Type="http://schemas.openxmlformats.org/officeDocument/2006/relationships/hyperlink" Target="https://www.discoverboating.com/buying/boat/personal-watercrafts" TargetMode="External"/><Relationship Id="rId7" Type="http://schemas.openxmlformats.org/officeDocument/2006/relationships/hyperlink" Target="https://www.discoverboating.com/resources/jon-boat" TargetMode="External"/><Relationship Id="rId2" Type="http://schemas.openxmlformats.org/officeDocument/2006/relationships/slide" Target="../slides/slide66.xml"/><Relationship Id="rId1" Type="http://schemas.openxmlformats.org/officeDocument/2006/relationships/notesMaster" Target="../notesMasters/notesMaster1.xml"/><Relationship Id="rId6" Type="http://schemas.openxmlformats.org/officeDocument/2006/relationships/hyperlink" Target="https://www.discoverboating.com/resources/parts-of-a-boat" TargetMode="External"/><Relationship Id="rId5" Type="http://schemas.openxmlformats.org/officeDocument/2006/relationships/hyperlink" Target="https://www.discoverboating.com/buying/boat/dinghies" TargetMode="External"/><Relationship Id="rId4" Type="http://schemas.openxmlformats.org/officeDocument/2006/relationships/hyperlink" Target="https://www.discoverboating.com/buying/boat/aluminum-fishing-boats" TargetMode="External"/><Relationship Id="rId9" Type="http://schemas.openxmlformats.org/officeDocument/2006/relationships/hyperlink" Target="https://www.discoverboating.com/resources/small-boats" TargetMode="Externa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3" Type="http://schemas.openxmlformats.org/officeDocument/2006/relationships/hyperlink" Target="http://www.leg.state.fl.us/Statutes/index.cfm?App_mode=Display_Statute&amp;URL=0300-0399/0328/0328ContentsIndex.html" TargetMode="External"/><Relationship Id="rId2" Type="http://schemas.openxmlformats.org/officeDocument/2006/relationships/slide" Target="../slides/slide70.xml"/><Relationship Id="rId1" Type="http://schemas.openxmlformats.org/officeDocument/2006/relationships/notesMaster" Target="../notesMasters/notesMaster1.xml"/><Relationship Id="rId4" Type="http://schemas.openxmlformats.org/officeDocument/2006/relationships/hyperlink" Target="https://www.flhsmv.gov/locations" TargetMode="Externa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en.wikipedia.org/wiki/River"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en.wikipedia.org/wiki/Ship_grounding" TargetMode="Externa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3" Type="http://schemas.openxmlformats.org/officeDocument/2006/relationships/hyperlink" Target="https://myfwc.com/boating/safety-education/courses/" TargetMode="External"/><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3" Type="http://schemas.openxmlformats.org/officeDocument/2006/relationships/hyperlink" Target="https://www.boat-ed.com/indiana/studyGuide/Obstructing-Navigation/10101602_35325/#glossary" TargetMode="External"/><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3" Type="http://schemas.openxmlformats.org/officeDocument/2006/relationships/hyperlink" Target="https://en.wikipedia.org/wiki/Flag" TargetMode="External"/><Relationship Id="rId2" Type="http://schemas.openxmlformats.org/officeDocument/2006/relationships/slide" Target="../slides/slide86.xml"/><Relationship Id="rId1" Type="http://schemas.openxmlformats.org/officeDocument/2006/relationships/notesMaster" Target="../notesMasters/notesMaster1.xml"/><Relationship Id="rId4" Type="http://schemas.openxmlformats.org/officeDocument/2006/relationships/hyperlink" Target="https://en.wikipedia.org/wiki/Scuba_diving" TargetMode="Externa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3" Type="http://schemas.openxmlformats.org/officeDocument/2006/relationships/hyperlink" Target="https://myfwc.com/wildlifehabitats/wildlife/manatee/protection-zones/" TargetMode="External"/><Relationship Id="rId2" Type="http://schemas.openxmlformats.org/officeDocument/2006/relationships/slide" Target="../slides/slide90.xml"/><Relationship Id="rId1" Type="http://schemas.openxmlformats.org/officeDocument/2006/relationships/notesMaster" Target="../notesMasters/notesMaster1.xml"/><Relationship Id="rId4" Type="http://schemas.openxmlformats.org/officeDocument/2006/relationships/hyperlink" Target="https://myfwc.com/wildlifehabitats/wildlife/manatee/habitat/" TargetMode="Externa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2</a:t>
            </a:fld>
            <a:endParaRPr lang="en-US"/>
          </a:p>
        </p:txBody>
      </p:sp>
    </p:spTree>
    <p:extLst>
      <p:ext uri="{BB962C8B-B14F-4D97-AF65-F5344CB8AC3E}">
        <p14:creationId xmlns:p14="http://schemas.microsoft.com/office/powerpoint/2010/main" val="17215051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18</a:t>
            </a:fld>
            <a:endParaRPr lang="en-US"/>
          </a:p>
        </p:txBody>
      </p:sp>
    </p:spTree>
    <p:extLst>
      <p:ext uri="{BB962C8B-B14F-4D97-AF65-F5344CB8AC3E}">
        <p14:creationId xmlns:p14="http://schemas.microsoft.com/office/powerpoint/2010/main" val="20028120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a:solidFill>
                  <a:srgbClr val="333333"/>
                </a:solidFill>
                <a:effectLst/>
                <a:latin typeface="Georgia" panose="02040502050405020303" pitchFamily="18" charset="0"/>
              </a:rPr>
              <a:t>Inspect and maintain trailering equipment.</a:t>
            </a:r>
          </a:p>
          <a:p>
            <a:pPr algn="l">
              <a:buFont typeface="Arial" panose="020B0604020202020204" pitchFamily="34" charset="0"/>
              <a:buChar char="•"/>
            </a:pPr>
            <a:r>
              <a:rPr lang="en-US" b="0" i="0" dirty="0">
                <a:solidFill>
                  <a:srgbClr val="333333"/>
                </a:solidFill>
                <a:effectLst/>
                <a:latin typeface="Georgia" panose="02040502050405020303" pitchFamily="18" charset="0"/>
              </a:rPr>
              <a:t>Check the pressure of all tires on the towing vehicle and the trailer. Make sure you have a spare tire in good condition for both the vehicle and the trailer.</a:t>
            </a:r>
          </a:p>
          <a:p>
            <a:pPr algn="l">
              <a:buFont typeface="Arial" panose="020B0604020202020204" pitchFamily="34" charset="0"/>
              <a:buChar char="•"/>
            </a:pPr>
            <a:r>
              <a:rPr lang="en-US" b="0" i="0" dirty="0">
                <a:solidFill>
                  <a:srgbClr val="333333"/>
                </a:solidFill>
                <a:effectLst/>
                <a:latin typeface="Georgia" panose="02040502050405020303" pitchFamily="18" charset="0"/>
              </a:rPr>
              <a:t>Tighten the lug nuts/bolts on the wheels of both the towing vehicle and the trailer, and grease wheel bearings.</a:t>
            </a:r>
          </a:p>
          <a:p>
            <a:pPr algn="l">
              <a:buFont typeface="Arial" panose="020B0604020202020204" pitchFamily="34" charset="0"/>
              <a:buChar char="•"/>
            </a:pPr>
            <a:r>
              <a:rPr lang="en-US" b="0" i="0" dirty="0">
                <a:solidFill>
                  <a:srgbClr val="333333"/>
                </a:solidFill>
                <a:effectLst/>
                <a:latin typeface="Georgia" panose="02040502050405020303" pitchFamily="18" charset="0"/>
              </a:rPr>
              <a:t>Make sure that all lights and brakes on the towing vehicle and the trailer work properly.</a:t>
            </a:r>
          </a:p>
          <a:p>
            <a:pPr algn="l">
              <a:buFont typeface="Arial" panose="020B0604020202020204" pitchFamily="34" charset="0"/>
              <a:buChar char="•"/>
            </a:pPr>
            <a:r>
              <a:rPr lang="en-US" b="0" i="0" dirty="0">
                <a:solidFill>
                  <a:srgbClr val="333333"/>
                </a:solidFill>
                <a:effectLst/>
                <a:latin typeface="Georgia" panose="02040502050405020303" pitchFamily="18" charset="0"/>
              </a:rPr>
              <a:t>Examine tie-down straps, lines, winch, safety chains, and hitch for signs of wear. Replace or adjust as necessary.</a:t>
            </a:r>
          </a:p>
          <a:p>
            <a:pPr algn="l">
              <a:buFont typeface="Arial" panose="020B0604020202020204" pitchFamily="34" charset="0"/>
              <a:buChar char="•"/>
            </a:pPr>
            <a:r>
              <a:rPr lang="en-US" b="0" i="0" dirty="0">
                <a:solidFill>
                  <a:srgbClr val="333333"/>
                </a:solidFill>
                <a:effectLst/>
                <a:latin typeface="Georgia" panose="02040502050405020303" pitchFamily="18" charset="0"/>
              </a:rPr>
              <a:t>Ensure plug is installed</a:t>
            </a:r>
          </a:p>
          <a:p>
            <a:pPr algn="l">
              <a:buFont typeface="Arial" panose="020B0604020202020204" pitchFamily="34" charset="0"/>
              <a:buChar char="•"/>
            </a:pPr>
            <a:r>
              <a:rPr lang="en-US" b="0" i="0" dirty="0">
                <a:solidFill>
                  <a:srgbClr val="333333"/>
                </a:solidFill>
                <a:effectLst/>
                <a:latin typeface="Georgia" panose="02040502050405020303" pitchFamily="18" charset="0"/>
              </a:rPr>
              <a:t>Use checklist </a:t>
            </a:r>
          </a:p>
          <a:p>
            <a:pPr algn="l"/>
            <a:endParaRPr lang="en-US" b="1" i="0" dirty="0">
              <a:solidFill>
                <a:srgbClr val="333333"/>
              </a:solidFill>
              <a:effectLst/>
              <a:latin typeface="Georgia" panose="02040502050405020303" pitchFamily="18" charset="0"/>
            </a:endParaRPr>
          </a:p>
          <a:p>
            <a:pPr algn="l"/>
            <a:r>
              <a:rPr lang="en-US" b="1" i="0" dirty="0">
                <a:solidFill>
                  <a:srgbClr val="333333"/>
                </a:solidFill>
                <a:effectLst/>
                <a:latin typeface="Georgia" panose="02040502050405020303" pitchFamily="18" charset="0"/>
              </a:rPr>
              <a:t>Secure the vessel on the trailer and the gear within the vessel.</a:t>
            </a:r>
          </a:p>
          <a:p>
            <a:pPr algn="l">
              <a:buFont typeface="Arial" panose="020B0604020202020204" pitchFamily="34" charset="0"/>
              <a:buChar char="•"/>
            </a:pPr>
            <a:r>
              <a:rPr lang="en-US" b="0" i="0" dirty="0">
                <a:solidFill>
                  <a:srgbClr val="333333"/>
                </a:solidFill>
                <a:effectLst/>
                <a:latin typeface="Georgia" panose="02040502050405020303" pitchFamily="18" charset="0"/>
              </a:rPr>
              <a:t>Secure all gear in the vessel firmly to keep it from shifting. Arrange the gear so that its weight is balanced side-to-side and front-to-back.</a:t>
            </a:r>
          </a:p>
          <a:p>
            <a:pPr algn="l">
              <a:buFont typeface="Arial" panose="020B0604020202020204" pitchFamily="34" charset="0"/>
              <a:buChar char="•"/>
            </a:pPr>
            <a:r>
              <a:rPr lang="en-US" b="0" i="0" dirty="0">
                <a:solidFill>
                  <a:srgbClr val="333333"/>
                </a:solidFill>
                <a:effectLst/>
                <a:latin typeface="Georgia" panose="02040502050405020303" pitchFamily="18" charset="0"/>
              </a:rPr>
              <a:t>Secure the vessel to the trailer with several tie-down straps and/or safety lines to prevent the vessel from shifting. Use extra tie-down straps in case one fails. Never trust the bow winch alone to hold your vessel onto the trailer.</a:t>
            </a:r>
          </a:p>
          <a:p>
            <a:pPr algn="l">
              <a:buFont typeface="Arial" panose="020B0604020202020204" pitchFamily="34" charset="0"/>
              <a:buChar char="•"/>
            </a:pPr>
            <a:r>
              <a:rPr lang="en-US" b="0" i="0" dirty="0">
                <a:solidFill>
                  <a:srgbClr val="333333"/>
                </a:solidFill>
                <a:effectLst/>
                <a:latin typeface="Georgia" panose="02040502050405020303" pitchFamily="18" charset="0"/>
              </a:rPr>
              <a:t>Put the engine or drive unit in the raised position and secure it.</a:t>
            </a:r>
          </a:p>
          <a:p>
            <a:pPr algn="l">
              <a:buFont typeface="Arial" panose="020B0604020202020204" pitchFamily="34" charset="0"/>
              <a:buChar char="•"/>
            </a:pPr>
            <a:r>
              <a:rPr lang="en-US" b="0" i="0" dirty="0">
                <a:solidFill>
                  <a:srgbClr val="333333"/>
                </a:solidFill>
                <a:effectLst/>
                <a:latin typeface="Georgia" panose="02040502050405020303" pitchFamily="18" charset="0"/>
              </a:rPr>
              <a:t>Attach the safety chains between the trailer and the towing vehicle, crisscrossing them under the trailer tongue.</a:t>
            </a: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19</a:t>
            </a:fld>
            <a:endParaRPr lang="en-US"/>
          </a:p>
        </p:txBody>
      </p:sp>
    </p:spTree>
    <p:extLst>
      <p:ext uri="{BB962C8B-B14F-4D97-AF65-F5344CB8AC3E}">
        <p14:creationId xmlns:p14="http://schemas.microsoft.com/office/powerpoint/2010/main" val="33649044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a:solidFill>
                  <a:srgbClr val="333333"/>
                </a:solidFill>
                <a:effectLst/>
                <a:latin typeface="Georgia" panose="02040502050405020303" pitchFamily="18" charset="0"/>
              </a:rPr>
              <a:t>Secure the vessel on the trailer and the gear within the vessel.</a:t>
            </a:r>
          </a:p>
          <a:p>
            <a:pPr algn="l">
              <a:buFont typeface="Arial" panose="020B0604020202020204" pitchFamily="34" charset="0"/>
              <a:buChar char="•"/>
            </a:pPr>
            <a:r>
              <a:rPr lang="en-US" b="0" i="0" dirty="0">
                <a:solidFill>
                  <a:srgbClr val="333333"/>
                </a:solidFill>
                <a:effectLst/>
                <a:latin typeface="Georgia" panose="02040502050405020303" pitchFamily="18" charset="0"/>
              </a:rPr>
              <a:t>Secure all gear in the vessel firmly to keep it from shifting. Arrange the gear so that its weight is balanced side-to-side and front-to-back.</a:t>
            </a:r>
          </a:p>
          <a:p>
            <a:pPr algn="l">
              <a:buFont typeface="Arial" panose="020B0604020202020204" pitchFamily="34" charset="0"/>
              <a:buChar char="•"/>
            </a:pPr>
            <a:r>
              <a:rPr lang="en-US" b="0" i="0" dirty="0">
                <a:solidFill>
                  <a:srgbClr val="333333"/>
                </a:solidFill>
                <a:effectLst/>
                <a:latin typeface="Georgia" panose="02040502050405020303" pitchFamily="18" charset="0"/>
              </a:rPr>
              <a:t>Secure the vessel to the trailer with several tie-down straps and/or safety lines to prevent the vessel from shifting. Use extra tie-down straps in case one fails. Never trust the bow winch alone to hold your vessel onto the trailer.</a:t>
            </a:r>
          </a:p>
          <a:p>
            <a:pPr algn="l">
              <a:buFont typeface="Arial" panose="020B0604020202020204" pitchFamily="34" charset="0"/>
              <a:buChar char="•"/>
            </a:pPr>
            <a:r>
              <a:rPr lang="en-US" b="0" i="0" dirty="0">
                <a:solidFill>
                  <a:srgbClr val="333333"/>
                </a:solidFill>
                <a:effectLst/>
                <a:latin typeface="Georgia" panose="02040502050405020303" pitchFamily="18" charset="0"/>
              </a:rPr>
              <a:t>Put the engine or drive unit in the raised position and secure it.</a:t>
            </a:r>
          </a:p>
          <a:p>
            <a:pPr algn="l">
              <a:buFont typeface="Arial" panose="020B0604020202020204" pitchFamily="34" charset="0"/>
              <a:buChar char="•"/>
            </a:pPr>
            <a:r>
              <a:rPr lang="en-US" b="0" i="0" dirty="0">
                <a:solidFill>
                  <a:srgbClr val="333333"/>
                </a:solidFill>
                <a:effectLst/>
                <a:latin typeface="Georgia" panose="02040502050405020303" pitchFamily="18" charset="0"/>
              </a:rPr>
              <a:t>Attach the safety chains between the trailer and the towing vehicle, crisscrossing them under the trailer tongue.</a:t>
            </a: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20</a:t>
            </a:fld>
            <a:endParaRPr lang="en-US"/>
          </a:p>
        </p:txBody>
      </p:sp>
    </p:spTree>
    <p:extLst>
      <p:ext uri="{BB962C8B-B14F-4D97-AF65-F5344CB8AC3E}">
        <p14:creationId xmlns:p14="http://schemas.microsoft.com/office/powerpoint/2010/main" val="2007228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Char char="•"/>
            </a:pPr>
            <a:r>
              <a:rPr lang="en-US" b="0" i="0" dirty="0">
                <a:solidFill>
                  <a:srgbClr val="000000"/>
                </a:solidFill>
                <a:effectLst/>
                <a:latin typeface="Roboto Condensed" panose="02000000000000000000" pitchFamily="2" charset="0"/>
              </a:rPr>
              <a:t>Attachment components: Make sure that all components of your trailer hook-up are properly attached. This includes components like your trailer coupler and ball and safety chains. </a:t>
            </a:r>
          </a:p>
          <a:p>
            <a:pPr algn="l">
              <a:buFont typeface="Arial" panose="020B0604020202020204" pitchFamily="34" charset="0"/>
              <a:buChar char="•"/>
            </a:pPr>
            <a:r>
              <a:rPr lang="en-US" b="0" i="0" dirty="0">
                <a:solidFill>
                  <a:srgbClr val="000000"/>
                </a:solidFill>
                <a:effectLst/>
                <a:latin typeface="Roboto Condensed" panose="02000000000000000000" pitchFamily="2" charset="0"/>
              </a:rPr>
              <a:t>Ball: Be certain that you have the correct size ball for your hitch.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0" dirty="0">
                <a:solidFill>
                  <a:srgbClr val="747373"/>
                </a:solidFill>
                <a:effectLst/>
                <a:latin typeface="Open Sans" panose="020B0606030504020204" pitchFamily="34" charset="0"/>
                <a:hlinkClick r:id="rId3"/>
              </a:rPr>
              <a:t>Cross the safety chains</a:t>
            </a:r>
            <a:r>
              <a:rPr lang="en-US" b="0" i="0" dirty="0">
                <a:solidFill>
                  <a:srgbClr val="747373"/>
                </a:solidFill>
                <a:effectLst/>
                <a:latin typeface="Open Sans" panose="020B0606030504020204" pitchFamily="34" charset="0"/>
              </a:rPr>
              <a:t> under the tongue and connect them. The tow chains serve as extra protection in case the trailer does break away. The chains will help keep the trailer from careening off the road or into oncoming traffic. </a:t>
            </a:r>
            <a:r>
              <a:rPr lang="en-US" b="1" i="0" dirty="0">
                <a:solidFill>
                  <a:srgbClr val="333333"/>
                </a:solidFill>
                <a:effectLst/>
                <a:latin typeface="Georgia" panose="02040502050405020303" pitchFamily="18" charset="0"/>
              </a:rPr>
              <a:t>Two strong safety chains should be crisscrossed to support the trailer’s coupler</a:t>
            </a:r>
            <a:r>
              <a:rPr lang="en-US" b="0" i="0" dirty="0">
                <a:solidFill>
                  <a:srgbClr val="333333"/>
                </a:solidFill>
                <a:effectLst/>
                <a:latin typeface="Georgia" panose="02040502050405020303" pitchFamily="18" charset="0"/>
              </a:rPr>
              <a:t> if it becomes disconnected from the towing vehicle. The chains should be strong enough to hold the combined weight of the vessel, engine, and trailer.</a:t>
            </a:r>
            <a:endParaRPr lang="en-US" b="0" i="0" dirty="0">
              <a:solidFill>
                <a:srgbClr val="747373"/>
              </a:solidFill>
              <a:effectLst/>
              <a:latin typeface="Open Sans" panose="020B0606030504020204" pitchFamily="34" charset="0"/>
            </a:endParaRPr>
          </a:p>
          <a:p>
            <a:pPr algn="l">
              <a:buFont typeface="Arial" panose="020B0604020202020204" pitchFamily="34" charset="0"/>
              <a:buChar char="•"/>
            </a:pPr>
            <a:endParaRPr lang="en-US" b="0" i="0" dirty="0">
              <a:solidFill>
                <a:srgbClr val="000000"/>
              </a:solidFill>
              <a:effectLst/>
              <a:latin typeface="Roboto Condensed" panose="02000000000000000000" pitchFamily="2" charset="0"/>
            </a:endParaRPr>
          </a:p>
          <a:p>
            <a:r>
              <a:rPr lang="en-US" dirty="0"/>
              <a:t> </a:t>
            </a:r>
          </a:p>
        </p:txBody>
      </p:sp>
      <p:sp>
        <p:nvSpPr>
          <p:cNvPr id="4" name="Slide Number Placeholder 3"/>
          <p:cNvSpPr>
            <a:spLocks noGrp="1"/>
          </p:cNvSpPr>
          <p:nvPr>
            <p:ph type="sldNum" sz="quarter" idx="5"/>
          </p:nvPr>
        </p:nvSpPr>
        <p:spPr/>
        <p:txBody>
          <a:bodyPr/>
          <a:lstStyle/>
          <a:p>
            <a:fld id="{6CCD96A6-1D36-4A55-BDE6-A46450BD5425}" type="slidenum">
              <a:rPr lang="en-US" smtClean="0"/>
              <a:t>21</a:t>
            </a:fld>
            <a:endParaRPr lang="en-US"/>
          </a:p>
        </p:txBody>
      </p:sp>
    </p:spTree>
    <p:extLst>
      <p:ext uri="{BB962C8B-B14F-4D97-AF65-F5344CB8AC3E}">
        <p14:creationId xmlns:p14="http://schemas.microsoft.com/office/powerpoint/2010/main" val="7301219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a:solidFill>
                  <a:srgbClr val="212529"/>
                </a:solidFill>
                <a:effectLst/>
                <a:latin typeface="Montserrat" panose="00000500000000000000" pitchFamily="2" charset="0"/>
              </a:rPr>
              <a:t>On-The-Road Checklist</a:t>
            </a:r>
          </a:p>
          <a:p>
            <a:pPr algn="l"/>
            <a:r>
              <a:rPr lang="en-US" b="0" i="0" dirty="0">
                <a:solidFill>
                  <a:srgbClr val="212529"/>
                </a:solidFill>
                <a:effectLst/>
                <a:latin typeface="Open Sans" panose="020B0606030504020204" pitchFamily="34" charset="0"/>
              </a:rPr>
              <a:t>After your first 50 miles or so, and at stops along the route, even if everything appears to be going right, take time to check out your rig just to make sure that all is well. Pay special attention to the following areas:</a:t>
            </a:r>
          </a:p>
          <a:p>
            <a:pPr algn="l">
              <a:buFont typeface="Arial" panose="020B0604020202020204" pitchFamily="34" charset="0"/>
              <a:buChar char="•"/>
            </a:pPr>
            <a:r>
              <a:rPr lang="en-US" b="1" i="0" dirty="0">
                <a:solidFill>
                  <a:srgbClr val="212529"/>
                </a:solidFill>
                <a:effectLst/>
                <a:latin typeface="Open Sans" panose="020B0606030504020204" pitchFamily="34" charset="0"/>
              </a:rPr>
              <a:t>Hitch/ball attachment.</a:t>
            </a:r>
            <a:r>
              <a:rPr lang="en-US" b="0" i="0" dirty="0">
                <a:solidFill>
                  <a:srgbClr val="212529"/>
                </a:solidFill>
                <a:effectLst/>
                <a:latin typeface="Open Sans" panose="020B0606030504020204" pitchFamily="34" charset="0"/>
              </a:rPr>
              <a:t> Make sure the ball and coupler and tow bar are secure and the safety chains are crossed.</a:t>
            </a:r>
          </a:p>
          <a:p>
            <a:pPr algn="l">
              <a:buFont typeface="Arial" panose="020B0604020202020204" pitchFamily="34" charset="0"/>
              <a:buChar char="•"/>
            </a:pPr>
            <a:r>
              <a:rPr lang="en-US" b="1" i="0" dirty="0">
                <a:solidFill>
                  <a:srgbClr val="212529"/>
                </a:solidFill>
                <a:effectLst/>
                <a:latin typeface="Open Sans" panose="020B0606030504020204" pitchFamily="34" charset="0"/>
              </a:rPr>
              <a:t>Trailer lights.</a:t>
            </a:r>
            <a:r>
              <a:rPr lang="en-US" b="0" i="0" dirty="0">
                <a:solidFill>
                  <a:srgbClr val="212529"/>
                </a:solidFill>
                <a:effectLst/>
                <a:latin typeface="Open Sans" panose="020B0606030504020204" pitchFamily="34" charset="0"/>
              </a:rPr>
              <a:t> Ensure the stop and turn signals are working properly.</a:t>
            </a:r>
          </a:p>
          <a:p>
            <a:pPr algn="l">
              <a:buFont typeface="Arial" panose="020B0604020202020204" pitchFamily="34" charset="0"/>
              <a:buChar char="•"/>
            </a:pPr>
            <a:r>
              <a:rPr lang="en-US" b="1" i="0" dirty="0">
                <a:solidFill>
                  <a:srgbClr val="212529"/>
                </a:solidFill>
                <a:effectLst/>
                <a:latin typeface="Open Sans" panose="020B0606030504020204" pitchFamily="34" charset="0"/>
              </a:rPr>
              <a:t>Trailer wheel lug nuts.</a:t>
            </a:r>
            <a:r>
              <a:rPr lang="en-US" b="0" i="0" dirty="0">
                <a:solidFill>
                  <a:srgbClr val="212529"/>
                </a:solidFill>
                <a:effectLst/>
                <a:latin typeface="Open Sans" panose="020B0606030504020204" pitchFamily="34" charset="0"/>
              </a:rPr>
              <a:t> Check for tightness.</a:t>
            </a:r>
          </a:p>
          <a:p>
            <a:pPr algn="l">
              <a:buFont typeface="Arial" panose="020B0604020202020204" pitchFamily="34" charset="0"/>
              <a:buChar char="•"/>
            </a:pPr>
            <a:r>
              <a:rPr lang="en-US" b="1" i="0" dirty="0">
                <a:solidFill>
                  <a:srgbClr val="212529"/>
                </a:solidFill>
                <a:effectLst/>
                <a:latin typeface="Open Sans" panose="020B0606030504020204" pitchFamily="34" charset="0"/>
              </a:rPr>
              <a:t>Trailer wheels' bearing covers.</a:t>
            </a:r>
            <a:r>
              <a:rPr lang="en-US" b="0" i="0" dirty="0">
                <a:solidFill>
                  <a:srgbClr val="212529"/>
                </a:solidFill>
                <a:effectLst/>
                <a:latin typeface="Open Sans" panose="020B0606030504020204" pitchFamily="34" charset="0"/>
              </a:rPr>
              <a:t> Look for overheating or grease leaks.</a:t>
            </a:r>
          </a:p>
          <a:p>
            <a:pPr algn="l">
              <a:buFont typeface="Arial" panose="020B0604020202020204" pitchFamily="34" charset="0"/>
              <a:buChar char="•"/>
            </a:pPr>
            <a:r>
              <a:rPr lang="en-US" b="1" i="0" dirty="0">
                <a:solidFill>
                  <a:srgbClr val="212529"/>
                </a:solidFill>
                <a:effectLst/>
                <a:latin typeface="Open Sans" panose="020B0606030504020204" pitchFamily="34" charset="0"/>
              </a:rPr>
              <a:t>Trailer tires.</a:t>
            </a:r>
            <a:r>
              <a:rPr lang="en-US" b="0" i="0" dirty="0">
                <a:solidFill>
                  <a:srgbClr val="212529"/>
                </a:solidFill>
                <a:effectLst/>
                <a:latin typeface="Open Sans" panose="020B0606030504020204" pitchFamily="34" charset="0"/>
              </a:rPr>
              <a:t> Be alert to overheating or signs of unusual wear.</a:t>
            </a:r>
          </a:p>
          <a:p>
            <a:pPr algn="l">
              <a:buFont typeface="Arial" panose="020B0604020202020204" pitchFamily="34" charset="0"/>
              <a:buChar char="•"/>
            </a:pPr>
            <a:r>
              <a:rPr lang="en-US" b="1" i="0" dirty="0">
                <a:solidFill>
                  <a:srgbClr val="212529"/>
                </a:solidFill>
                <a:effectLst/>
                <a:latin typeface="Open Sans" panose="020B0606030504020204" pitchFamily="34" charset="0"/>
              </a:rPr>
              <a:t>Boat transom straps.</a:t>
            </a:r>
            <a:r>
              <a:rPr lang="en-US" b="0" i="0" dirty="0">
                <a:solidFill>
                  <a:srgbClr val="212529"/>
                </a:solidFill>
                <a:effectLst/>
                <a:latin typeface="Open Sans" panose="020B0606030504020204" pitchFamily="34" charset="0"/>
              </a:rPr>
              <a:t> Test for tightness.</a:t>
            </a:r>
          </a:p>
          <a:p>
            <a:pPr algn="l">
              <a:buFont typeface="Arial" panose="020B0604020202020204" pitchFamily="34" charset="0"/>
              <a:buChar char="•"/>
            </a:pPr>
            <a:r>
              <a:rPr lang="en-US" b="1" i="0" dirty="0">
                <a:solidFill>
                  <a:srgbClr val="212529"/>
                </a:solidFill>
                <a:effectLst/>
                <a:latin typeface="Open Sans" panose="020B0606030504020204" pitchFamily="34" charset="0"/>
              </a:rPr>
              <a:t>Boat interior.</a:t>
            </a:r>
            <a:r>
              <a:rPr lang="en-US" b="0" i="0" dirty="0">
                <a:solidFill>
                  <a:srgbClr val="212529"/>
                </a:solidFill>
                <a:effectLst/>
                <a:latin typeface="Open Sans" panose="020B0606030504020204" pitchFamily="34" charset="0"/>
              </a:rPr>
              <a:t> Look for signs of load shifting.</a:t>
            </a:r>
          </a:p>
          <a:p>
            <a:pPr algn="l">
              <a:buFont typeface="Arial" panose="020B0604020202020204" pitchFamily="34" charset="0"/>
              <a:buChar char="•"/>
            </a:pPr>
            <a:r>
              <a:rPr lang="en-US" b="1" i="0" dirty="0">
                <a:solidFill>
                  <a:srgbClr val="212529"/>
                </a:solidFill>
                <a:effectLst/>
                <a:latin typeface="Open Sans" panose="020B0606030504020204" pitchFamily="34" charset="0"/>
              </a:rPr>
              <a:t>Boat engine lower unit.</a:t>
            </a:r>
            <a:r>
              <a:rPr lang="en-US" b="0" i="0" dirty="0">
                <a:solidFill>
                  <a:srgbClr val="212529"/>
                </a:solidFill>
                <a:effectLst/>
                <a:latin typeface="Open Sans" panose="020B0606030504020204" pitchFamily="34" charset="0"/>
              </a:rPr>
              <a:t> Ensure it has remained in the tilted position and any transom savers are secure.</a:t>
            </a:r>
          </a:p>
          <a:p>
            <a:pPr algn="l">
              <a:buFont typeface="Arial" panose="020B0604020202020204" pitchFamily="34" charset="0"/>
              <a:buNone/>
            </a:pPr>
            <a:endParaRPr lang="en-US" b="0" i="0" dirty="0">
              <a:solidFill>
                <a:srgbClr val="1B1B1B"/>
              </a:solidFill>
              <a:effectLst/>
              <a:latin typeface="Lato" panose="020F0502020204030203" pitchFamily="34" charset="0"/>
            </a:endParaRPr>
          </a:p>
          <a:p>
            <a:pPr algn="l">
              <a:buFont typeface="Arial" panose="020B0604020202020204" pitchFamily="34" charset="0"/>
              <a:buNone/>
            </a:pPr>
            <a:r>
              <a:rPr lang="en-US" b="1" i="0" dirty="0">
                <a:solidFill>
                  <a:srgbClr val="1B1B1B"/>
                </a:solidFill>
                <a:effectLst/>
                <a:latin typeface="Lato" panose="020F0502020204030203" pitchFamily="34" charset="0"/>
              </a:rPr>
              <a:t>Remember that your vehicle is longer and heavier than it was before the trailer was attached.</a:t>
            </a:r>
            <a:endParaRPr lang="en-US" b="1" i="0" dirty="0">
              <a:solidFill>
                <a:srgbClr val="212529"/>
              </a:solidFill>
              <a:effectLst/>
              <a:latin typeface="Open Sans" panose="020B0606030504020204" pitchFamily="34" charset="0"/>
            </a:endParaRPr>
          </a:p>
          <a:p>
            <a:pPr algn="l" fontAlgn="base">
              <a:buFont typeface="Arial" panose="020B0604020202020204" pitchFamily="34" charset="0"/>
              <a:buChar char="•"/>
            </a:pPr>
            <a:r>
              <a:rPr lang="en-US" b="0" i="0" dirty="0">
                <a:solidFill>
                  <a:srgbClr val="8B989E"/>
                </a:solidFill>
                <a:effectLst/>
                <a:latin typeface="inherit"/>
              </a:rPr>
              <a:t>Drive at a slower speed than normal.</a:t>
            </a:r>
          </a:p>
          <a:p>
            <a:pPr algn="l" fontAlgn="base">
              <a:buFont typeface="Arial" panose="020B0604020202020204" pitchFamily="34" charset="0"/>
              <a:buChar char="•"/>
            </a:pPr>
            <a:r>
              <a:rPr lang="en-US" b="0" i="0" dirty="0">
                <a:solidFill>
                  <a:srgbClr val="8B989E"/>
                </a:solidFill>
                <a:effectLst/>
                <a:latin typeface="inherit"/>
              </a:rPr>
              <a:t>Allow for greater braking distance.</a:t>
            </a:r>
          </a:p>
          <a:p>
            <a:pPr algn="l" fontAlgn="base">
              <a:buFont typeface="Arial" panose="020B0604020202020204" pitchFamily="34" charset="0"/>
              <a:buChar char="•"/>
            </a:pPr>
            <a:r>
              <a:rPr lang="en-US" b="0" i="0" dirty="0">
                <a:solidFill>
                  <a:srgbClr val="8B989E"/>
                </a:solidFill>
                <a:effectLst/>
                <a:latin typeface="inherit"/>
              </a:rPr>
              <a:t>Accelerate slowly.</a:t>
            </a:r>
          </a:p>
          <a:p>
            <a:pPr algn="l" fontAlgn="base">
              <a:buFont typeface="Arial" panose="020B0604020202020204" pitchFamily="34" charset="0"/>
              <a:buChar char="•"/>
            </a:pPr>
            <a:r>
              <a:rPr lang="en-US" b="0" i="0" dirty="0">
                <a:solidFill>
                  <a:srgbClr val="8B989E"/>
                </a:solidFill>
                <a:effectLst/>
                <a:latin typeface="inherit"/>
              </a:rPr>
              <a:t>Turn using a wider radius to allow room for the trailer.</a:t>
            </a:r>
          </a:p>
          <a:p>
            <a:pPr algn="l" fontAlgn="base">
              <a:buFont typeface="Arial" panose="020B0604020202020204" pitchFamily="34" charset="0"/>
              <a:buChar char="•"/>
            </a:pPr>
            <a:r>
              <a:rPr lang="en-US" b="0" i="0" dirty="0">
                <a:solidFill>
                  <a:srgbClr val="8B989E"/>
                </a:solidFill>
                <a:effectLst/>
                <a:latin typeface="inherit"/>
              </a:rPr>
              <a:t>Use extra caution if driving in high wind, heavy rain, fog or icy conditions.</a:t>
            </a:r>
          </a:p>
          <a:p>
            <a:pPr algn="l" fontAlgn="base"/>
            <a:r>
              <a:rPr lang="en-US" b="0" i="0" dirty="0">
                <a:solidFill>
                  <a:srgbClr val="1B1B1B"/>
                </a:solidFill>
                <a:effectLst/>
                <a:latin typeface="Lato" panose="020F0502020204030203" pitchFamily="34" charset="0"/>
              </a:rPr>
              <a:t> </a:t>
            </a:r>
          </a:p>
          <a:p>
            <a:pPr algn="l">
              <a:buFont typeface="Arial" panose="020B0604020202020204" pitchFamily="34" charset="0"/>
              <a:buNone/>
            </a:pPr>
            <a:endParaRPr lang="en-US" b="0" i="0" dirty="0">
              <a:solidFill>
                <a:srgbClr val="212529"/>
              </a:solidFill>
              <a:effectLst/>
              <a:latin typeface="Open Sans" panose="020B0606030504020204" pitchFamily="34" charset="0"/>
            </a:endParaRPr>
          </a:p>
          <a:p>
            <a:pPr algn="l">
              <a:buFont typeface="Arial" panose="020B0604020202020204" pitchFamily="34" charset="0"/>
              <a:buNone/>
            </a:pPr>
            <a:endParaRPr lang="en-US" b="0" i="0" dirty="0">
              <a:solidFill>
                <a:srgbClr val="212529"/>
              </a:solidFill>
              <a:effectLst/>
              <a:latin typeface="Open Sans" panose="020B0606030504020204" pitchFamily="34" charset="0"/>
            </a:endParaRP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22</a:t>
            </a:fld>
            <a:endParaRPr lang="en-US"/>
          </a:p>
        </p:txBody>
      </p:sp>
    </p:spTree>
    <p:extLst>
      <p:ext uri="{BB962C8B-B14F-4D97-AF65-F5344CB8AC3E}">
        <p14:creationId xmlns:p14="http://schemas.microsoft.com/office/powerpoint/2010/main" val="2545852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OOPS</a:t>
            </a:r>
          </a:p>
        </p:txBody>
      </p:sp>
      <p:sp>
        <p:nvSpPr>
          <p:cNvPr id="4" name="Slide Number Placeholder 3"/>
          <p:cNvSpPr>
            <a:spLocks noGrp="1"/>
          </p:cNvSpPr>
          <p:nvPr>
            <p:ph type="sldNum" sz="quarter" idx="5"/>
          </p:nvPr>
        </p:nvSpPr>
        <p:spPr/>
        <p:txBody>
          <a:bodyPr/>
          <a:lstStyle/>
          <a:p>
            <a:fld id="{6CCD96A6-1D36-4A55-BDE6-A46450BD5425}" type="slidenum">
              <a:rPr lang="en-US" smtClean="0"/>
              <a:t>23</a:t>
            </a:fld>
            <a:endParaRPr lang="en-US"/>
          </a:p>
        </p:txBody>
      </p:sp>
    </p:spTree>
    <p:extLst>
      <p:ext uri="{BB962C8B-B14F-4D97-AF65-F5344CB8AC3E}">
        <p14:creationId xmlns:p14="http://schemas.microsoft.com/office/powerpoint/2010/main" val="7467828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dirty="0">
                <a:solidFill>
                  <a:srgbClr val="333333"/>
                </a:solidFill>
                <a:effectLst/>
                <a:latin typeface="Roboto Slab"/>
              </a:rPr>
              <a:t>DO </a:t>
            </a:r>
            <a:endParaRPr lang="en-US" b="0" i="0" dirty="0">
              <a:solidFill>
                <a:srgbClr val="333333"/>
              </a:solidFill>
              <a:effectLst/>
              <a:latin typeface="Roboto Slab"/>
            </a:endParaRPr>
          </a:p>
          <a:p>
            <a:pPr marL="228600" indent="-228600">
              <a:buFont typeface="+mj-lt"/>
              <a:buAutoNum type="arabicPeriod"/>
            </a:pPr>
            <a:r>
              <a:rPr lang="en-US" b="0" i="0" dirty="0">
                <a:solidFill>
                  <a:srgbClr val="333333"/>
                </a:solidFill>
                <a:effectLst/>
                <a:latin typeface="Roboto Slab"/>
              </a:rPr>
              <a:t>Use the staging area. The best way to avoid congestion at the boat ramp is to make all your final preparations before entering the ramp lanes. </a:t>
            </a:r>
          </a:p>
          <a:p>
            <a:pPr marL="228600" indent="-228600">
              <a:buFont typeface="+mj-lt"/>
              <a:buAutoNum type="arabicPeriod"/>
            </a:pPr>
            <a:r>
              <a:rPr lang="en-US" b="0" i="0" dirty="0">
                <a:solidFill>
                  <a:srgbClr val="333333"/>
                </a:solidFill>
                <a:effectLst/>
                <a:latin typeface="Roboto Slab"/>
              </a:rPr>
              <a:t>mount your navigation lights before approaching the ramp</a:t>
            </a:r>
          </a:p>
          <a:p>
            <a:pPr marL="228600" indent="-228600">
              <a:buFont typeface="+mj-lt"/>
              <a:buAutoNum type="arabicPeriod"/>
            </a:pPr>
            <a:r>
              <a:rPr lang="en-US" b="0" i="0" dirty="0">
                <a:solidFill>
                  <a:srgbClr val="333333"/>
                </a:solidFill>
                <a:effectLst/>
                <a:latin typeface="Roboto Slab"/>
              </a:rPr>
              <a:t>respect the traffic lines.</a:t>
            </a:r>
          </a:p>
          <a:p>
            <a:pPr marL="228600" indent="-228600">
              <a:buFont typeface="+mj-lt"/>
              <a:buAutoNum type="arabicPeriod"/>
            </a:pPr>
            <a:r>
              <a:rPr lang="en-US" b="0" i="0" dirty="0">
                <a:solidFill>
                  <a:srgbClr val="333333"/>
                </a:solidFill>
                <a:effectLst/>
                <a:latin typeface="Roboto Slab"/>
              </a:rPr>
              <a:t>bring a friend. Having an extra person who is familiar with the process of launching a boat can make a huge difference at the boat ramp. One person can stay with the boat while the other stays with the vehicle.</a:t>
            </a:r>
          </a:p>
          <a:p>
            <a:endParaRPr lang="en-US" b="0" i="0" dirty="0">
              <a:solidFill>
                <a:srgbClr val="333333"/>
              </a:solidFill>
              <a:effectLst/>
              <a:latin typeface="Roboto Slab"/>
            </a:endParaRPr>
          </a:p>
          <a:p>
            <a:r>
              <a:rPr lang="en-US" b="1" i="0" dirty="0">
                <a:solidFill>
                  <a:srgbClr val="333333"/>
                </a:solidFill>
                <a:effectLst/>
                <a:latin typeface="Roboto Slab"/>
              </a:rPr>
              <a:t>Don’ts</a:t>
            </a:r>
          </a:p>
          <a:p>
            <a:pPr marL="228600" indent="-228600">
              <a:buFont typeface="+mj-lt"/>
              <a:buAutoNum type="arabicPeriod"/>
            </a:pPr>
            <a:r>
              <a:rPr lang="en-US" b="0" i="0" dirty="0">
                <a:solidFill>
                  <a:srgbClr val="333333"/>
                </a:solidFill>
                <a:effectLst/>
                <a:latin typeface="Roboto Slab"/>
              </a:rPr>
              <a:t>load or prep your boat in the ramp lane</a:t>
            </a:r>
          </a:p>
          <a:p>
            <a:pPr marL="228600" indent="-228600">
              <a:buFont typeface="+mj-lt"/>
              <a:buAutoNum type="arabicPeriod"/>
            </a:pPr>
            <a:r>
              <a:rPr lang="en-US" b="0" i="0" dirty="0">
                <a:solidFill>
                  <a:srgbClr val="333333"/>
                </a:solidFill>
                <a:effectLst/>
                <a:latin typeface="Roboto Slab"/>
              </a:rPr>
              <a:t>socialize while at the ramp</a:t>
            </a:r>
          </a:p>
          <a:p>
            <a:pPr marL="228600" indent="-228600">
              <a:buFont typeface="+mj-lt"/>
              <a:buAutoNum type="arabicPeriod"/>
            </a:pPr>
            <a:r>
              <a:rPr lang="en-US" b="0" i="0" dirty="0">
                <a:solidFill>
                  <a:srgbClr val="333333"/>
                </a:solidFill>
                <a:effectLst/>
                <a:latin typeface="Roboto Slab"/>
              </a:rPr>
              <a:t>hog the ramp</a:t>
            </a:r>
          </a:p>
          <a:p>
            <a:pPr marL="228600" indent="-228600">
              <a:buFont typeface="+mj-lt"/>
              <a:buAutoNum type="arabicPeriod"/>
            </a:pPr>
            <a:r>
              <a:rPr lang="en-US" b="0" i="0" dirty="0">
                <a:solidFill>
                  <a:srgbClr val="333333"/>
                </a:solidFill>
                <a:effectLst/>
                <a:latin typeface="Roboto Slab"/>
              </a:rPr>
              <a:t>park your boat in the way of others trying to use the boat ramp</a:t>
            </a:r>
          </a:p>
          <a:p>
            <a:pPr marL="228600" indent="-228600">
              <a:buFont typeface="+mj-lt"/>
              <a:buAutoNum type="arabicPeriod"/>
            </a:pPr>
            <a:r>
              <a:rPr lang="en-US" b="0" i="0" dirty="0">
                <a:solidFill>
                  <a:srgbClr val="333333"/>
                </a:solidFill>
                <a:effectLst/>
                <a:latin typeface="Roboto Slab"/>
              </a:rPr>
              <a:t>tie-up to other people's boats without first asking for permission. </a:t>
            </a:r>
          </a:p>
        </p:txBody>
      </p:sp>
      <p:sp>
        <p:nvSpPr>
          <p:cNvPr id="4" name="Slide Number Placeholder 3"/>
          <p:cNvSpPr>
            <a:spLocks noGrp="1"/>
          </p:cNvSpPr>
          <p:nvPr>
            <p:ph type="sldNum" sz="quarter" idx="5"/>
          </p:nvPr>
        </p:nvSpPr>
        <p:spPr/>
        <p:txBody>
          <a:bodyPr/>
          <a:lstStyle/>
          <a:p>
            <a:fld id="{6CCD96A6-1D36-4A55-BDE6-A46450BD5425}" type="slidenum">
              <a:rPr lang="en-US" smtClean="0"/>
              <a:t>26</a:t>
            </a:fld>
            <a:endParaRPr lang="en-US"/>
          </a:p>
        </p:txBody>
      </p:sp>
    </p:spTree>
    <p:extLst>
      <p:ext uri="{BB962C8B-B14F-4D97-AF65-F5344CB8AC3E}">
        <p14:creationId xmlns:p14="http://schemas.microsoft.com/office/powerpoint/2010/main" val="21226362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Char char="•"/>
            </a:pPr>
            <a:r>
              <a:rPr lang="en-US" b="0" i="0" dirty="0">
                <a:solidFill>
                  <a:srgbClr val="333333"/>
                </a:solidFill>
                <a:effectLst/>
                <a:latin typeface="Georgia" panose="02040502050405020303" pitchFamily="18" charset="0"/>
              </a:rPr>
              <a:t>Transfer all equipment and supplies to the vessel.</a:t>
            </a:r>
          </a:p>
          <a:p>
            <a:pPr algn="l">
              <a:buFont typeface="Arial" panose="020B0604020202020204" pitchFamily="34" charset="0"/>
              <a:buChar char="•"/>
            </a:pPr>
            <a:r>
              <a:rPr lang="en-US" b="0" i="0" dirty="0">
                <a:solidFill>
                  <a:srgbClr val="333333"/>
                </a:solidFill>
                <a:effectLst/>
                <a:latin typeface="Georgia" panose="02040502050405020303" pitchFamily="18" charset="0"/>
              </a:rPr>
              <a:t>Disconnect trailer lights from the towing vehicle.</a:t>
            </a:r>
          </a:p>
          <a:p>
            <a:pPr algn="l">
              <a:buFont typeface="Arial" panose="020B0604020202020204" pitchFamily="34" charset="0"/>
              <a:buChar char="•"/>
            </a:pPr>
            <a:r>
              <a:rPr lang="en-US" b="0" i="0" dirty="0">
                <a:solidFill>
                  <a:srgbClr val="333333"/>
                </a:solidFill>
                <a:effectLst/>
                <a:latin typeface="Georgia" panose="02040502050405020303" pitchFamily="18" charset="0"/>
              </a:rPr>
              <a:t>Remove all tie-down straps before backing down the ramp but leave the trailer winch line securely attached to the vessel.</a:t>
            </a:r>
          </a:p>
          <a:p>
            <a:pPr algn="l">
              <a:buFont typeface="Arial" panose="020B0604020202020204" pitchFamily="34" charset="0"/>
              <a:buChar char="•"/>
            </a:pPr>
            <a:r>
              <a:rPr lang="en-US" b="0" i="0" dirty="0">
                <a:solidFill>
                  <a:srgbClr val="333333"/>
                </a:solidFill>
                <a:effectLst/>
                <a:latin typeface="Georgia" panose="02040502050405020303" pitchFamily="18" charset="0"/>
              </a:rPr>
              <a:t>Make sure the vessel’s drain plug is in place.</a:t>
            </a:r>
          </a:p>
          <a:p>
            <a:pPr algn="l">
              <a:buFont typeface="Arial" panose="020B0604020202020204" pitchFamily="34" charset="0"/>
              <a:buChar char="•"/>
            </a:pPr>
            <a:r>
              <a:rPr lang="en-US" b="0" i="0" dirty="0">
                <a:solidFill>
                  <a:srgbClr val="333333"/>
                </a:solidFill>
                <a:effectLst/>
                <a:latin typeface="Georgia" panose="02040502050405020303" pitchFamily="18" charset="0"/>
              </a:rPr>
              <a:t>Tie a rope to the vessel’s bow to use to control the vessel if necessary, during launching.</a:t>
            </a:r>
          </a:p>
          <a:p>
            <a:endParaRPr lang="en-US" b="1" i="0" dirty="0">
              <a:solidFill>
                <a:srgbClr val="545454"/>
              </a:solidFill>
              <a:effectLst/>
              <a:latin typeface="Helvetica" panose="020B0604020202020204" pitchFamily="34" charset="0"/>
            </a:endParaRPr>
          </a:p>
          <a:p>
            <a:r>
              <a:rPr lang="en-US" b="1" i="0" dirty="0">
                <a:solidFill>
                  <a:srgbClr val="545454"/>
                </a:solidFill>
                <a:effectLst/>
                <a:latin typeface="Helvetica" panose="020B0604020202020204" pitchFamily="34" charset="0"/>
              </a:rPr>
              <a:t>Back the trailer down the ramp.</a:t>
            </a:r>
            <a:r>
              <a:rPr lang="en-US" b="0" i="0" dirty="0">
                <a:solidFill>
                  <a:srgbClr val="545454"/>
                </a:solidFill>
                <a:effectLst/>
                <a:latin typeface="Helvetica" panose="020B0604020202020204" pitchFamily="34" charset="0"/>
              </a:rPr>
              <a:t>  A good rule of thumb is to back in until the water is just above the hubs on the trailer. Be careful about backing in too far otherwise the tow vehicle might become stuck.</a:t>
            </a:r>
            <a:endParaRPr lang="en-US" b="0" i="0" u="none" strike="noStrike" baseline="30000" dirty="0">
              <a:solidFill>
                <a:srgbClr val="307530"/>
              </a:solidFill>
              <a:effectLst/>
              <a:latin typeface="inherit"/>
            </a:endParaRPr>
          </a:p>
          <a:p>
            <a:endParaRPr lang="en-US" b="0" i="0" u="none" strike="noStrike" baseline="30000" dirty="0">
              <a:solidFill>
                <a:srgbClr val="307530"/>
              </a:solidFill>
              <a:effectLst/>
              <a:latin typeface="inherit"/>
            </a:endParaRPr>
          </a:p>
          <a:p>
            <a:r>
              <a:rPr lang="en-US" b="1" i="0" dirty="0">
                <a:solidFill>
                  <a:srgbClr val="545454"/>
                </a:solidFill>
                <a:effectLst/>
                <a:latin typeface="Helvetica" panose="020B0604020202020204" pitchFamily="34" charset="0"/>
              </a:rPr>
              <a:t>Ensure that your tow vehicle has the parking brake set before exiting the vehicle.</a:t>
            </a:r>
            <a:endParaRPr lang="en-US" b="0" i="0" u="none" strike="noStrike" baseline="30000" dirty="0">
              <a:solidFill>
                <a:srgbClr val="307530"/>
              </a:solidFill>
              <a:effectLst/>
              <a:latin typeface="inherit"/>
            </a:endParaRP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27</a:t>
            </a:fld>
            <a:endParaRPr lang="en-US"/>
          </a:p>
        </p:txBody>
      </p:sp>
    </p:spTree>
    <p:extLst>
      <p:ext uri="{BB962C8B-B14F-4D97-AF65-F5344CB8AC3E}">
        <p14:creationId xmlns:p14="http://schemas.microsoft.com/office/powerpoint/2010/main" val="30025438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casting off – keep boat tied while warming up engine, all seated with </a:t>
            </a:r>
            <a:r>
              <a:rPr lang="en-US" dirty="0" err="1"/>
              <a:t>pfd</a:t>
            </a:r>
            <a:r>
              <a:rPr lang="en-US" dirty="0"/>
              <a:t>, and check boat is running properly</a:t>
            </a:r>
          </a:p>
          <a:p>
            <a:r>
              <a:rPr lang="en-US" dirty="0"/>
              <a:t>LOOK for traffic</a:t>
            </a:r>
          </a:p>
          <a:p>
            <a:endParaRPr lang="en-US" dirty="0"/>
          </a:p>
          <a:p>
            <a:r>
              <a:rPr lang="en-US" dirty="0"/>
              <a:t>No current – cast of bow and stern lines. Shift forward and turn boat away from dock</a:t>
            </a:r>
          </a:p>
        </p:txBody>
      </p:sp>
      <p:sp>
        <p:nvSpPr>
          <p:cNvPr id="4" name="Slide Number Placeholder 3"/>
          <p:cNvSpPr>
            <a:spLocks noGrp="1"/>
          </p:cNvSpPr>
          <p:nvPr>
            <p:ph type="sldNum" sz="quarter" idx="5"/>
          </p:nvPr>
        </p:nvSpPr>
        <p:spPr/>
        <p:txBody>
          <a:bodyPr/>
          <a:lstStyle/>
          <a:p>
            <a:fld id="{6CCD96A6-1D36-4A55-BDE6-A46450BD5425}" type="slidenum">
              <a:rPr lang="en-US" smtClean="0"/>
              <a:t>31</a:t>
            </a:fld>
            <a:endParaRPr lang="en-US"/>
          </a:p>
        </p:txBody>
      </p:sp>
    </p:spTree>
    <p:extLst>
      <p:ext uri="{BB962C8B-B14F-4D97-AF65-F5344CB8AC3E}">
        <p14:creationId xmlns:p14="http://schemas.microsoft.com/office/powerpoint/2010/main" val="38072357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Cast off bow and stern line</a:t>
            </a:r>
          </a:p>
          <a:p>
            <a:r>
              <a:rPr lang="en-US" dirty="0"/>
              <a:t>Use oar or boat hook to move from dock. Let wind/current carry boat away</a:t>
            </a:r>
          </a:p>
          <a:p>
            <a:r>
              <a:rPr lang="en-US" dirty="0"/>
              <a:t>Once enough clearance, forward and slowly leave</a:t>
            </a:r>
          </a:p>
        </p:txBody>
      </p:sp>
      <p:sp>
        <p:nvSpPr>
          <p:cNvPr id="4" name="Slide Number Placeholder 3"/>
          <p:cNvSpPr>
            <a:spLocks noGrp="1"/>
          </p:cNvSpPr>
          <p:nvPr>
            <p:ph type="sldNum" sz="quarter" idx="5"/>
          </p:nvPr>
        </p:nvSpPr>
        <p:spPr/>
        <p:txBody>
          <a:bodyPr/>
          <a:lstStyle/>
          <a:p>
            <a:fld id="{6CCD96A6-1D36-4A55-BDE6-A46450BD5425}" type="slidenum">
              <a:rPr lang="en-US" smtClean="0"/>
              <a:t>32</a:t>
            </a:fld>
            <a:endParaRPr lang="en-US"/>
          </a:p>
        </p:txBody>
      </p:sp>
    </p:spTree>
    <p:extLst>
      <p:ext uri="{BB962C8B-B14F-4D97-AF65-F5344CB8AC3E}">
        <p14:creationId xmlns:p14="http://schemas.microsoft.com/office/powerpoint/2010/main" val="31377811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20101"/>
                </a:solidFill>
                <a:effectLst/>
                <a:latin typeface="Raleway" panose="020B0604020202020204" pitchFamily="2" charset="0"/>
              </a:rPr>
              <a:t>For anyone born on or after January 1, 1988, who will be operating a boat in Florida waters with an engine of ten (10) horsepower or more, the law requires them to complete an </a:t>
            </a:r>
            <a:r>
              <a:rPr lang="en-US" b="0" i="0" u="none" strike="noStrike" dirty="0">
                <a:solidFill>
                  <a:srgbClr val="286DA8"/>
                </a:solidFill>
                <a:effectLst/>
                <a:latin typeface="Raleway" panose="020B0604020202020204" pitchFamily="2" charset="0"/>
                <a:hlinkClick r:id="rId3"/>
              </a:rPr>
              <a:t>approved boating safety course</a:t>
            </a:r>
            <a:r>
              <a:rPr lang="en-US" b="0" i="0" dirty="0">
                <a:solidFill>
                  <a:srgbClr val="020101"/>
                </a:solidFill>
                <a:effectLst/>
                <a:latin typeface="Raleway" panose="020B0604020202020204" pitchFamily="2" charset="0"/>
              </a:rPr>
              <a:t> and obtain a Florida Boating Safety ID Card. This card is not a boating license, it is a certification that the person named on the card has successfully completed the required boating safety course. The card does not expire. You can find information on how to obtain the card below.</a:t>
            </a:r>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5</a:t>
            </a:fld>
            <a:endParaRPr lang="en-US"/>
          </a:p>
        </p:txBody>
      </p:sp>
    </p:spTree>
    <p:extLst>
      <p:ext uri="{BB962C8B-B14F-4D97-AF65-F5344CB8AC3E}">
        <p14:creationId xmlns:p14="http://schemas.microsoft.com/office/powerpoint/2010/main" val="1312719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Both"/>
            </a:pPr>
            <a:r>
              <a:rPr lang="en-US" dirty="0"/>
              <a:t>Cast of stern line. </a:t>
            </a:r>
          </a:p>
          <a:p>
            <a:pPr marL="228600" indent="-228600">
              <a:buAutoNum type="arabicParenBoth"/>
            </a:pPr>
            <a:r>
              <a:rPr lang="en-US" dirty="0"/>
              <a:t>Forward gear, turning hard towards dock until stern clear</a:t>
            </a:r>
          </a:p>
          <a:p>
            <a:pPr marL="228600" indent="-228600">
              <a:buAutoNum type="arabicParenBoth"/>
            </a:pPr>
            <a:r>
              <a:rPr lang="en-US" dirty="0"/>
              <a:t>Cast off bowline and back out slowly until room to go forward</a:t>
            </a:r>
          </a:p>
        </p:txBody>
      </p:sp>
      <p:sp>
        <p:nvSpPr>
          <p:cNvPr id="4" name="Slide Number Placeholder 3"/>
          <p:cNvSpPr>
            <a:spLocks noGrp="1"/>
          </p:cNvSpPr>
          <p:nvPr>
            <p:ph type="sldNum" sz="quarter" idx="5"/>
          </p:nvPr>
        </p:nvSpPr>
        <p:spPr/>
        <p:txBody>
          <a:bodyPr/>
          <a:lstStyle/>
          <a:p>
            <a:fld id="{6CCD96A6-1D36-4A55-BDE6-A46450BD5425}" type="slidenum">
              <a:rPr lang="en-US" smtClean="0"/>
              <a:t>33</a:t>
            </a:fld>
            <a:endParaRPr lang="en-US"/>
          </a:p>
        </p:txBody>
      </p:sp>
    </p:spTree>
    <p:extLst>
      <p:ext uri="{BB962C8B-B14F-4D97-AF65-F5344CB8AC3E}">
        <p14:creationId xmlns:p14="http://schemas.microsoft.com/office/powerpoint/2010/main" val="42670107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buFont typeface="+mj-lt"/>
              <a:buAutoNum type="arabicPeriod"/>
            </a:pPr>
            <a:r>
              <a:rPr lang="en-US" b="0" i="0" dirty="0">
                <a:solidFill>
                  <a:srgbClr val="5E696A"/>
                </a:solidFill>
                <a:effectLst/>
                <a:latin typeface="AvenirNext"/>
              </a:rPr>
              <a:t>Always maintain a good lookout of your surroundings.</a:t>
            </a:r>
          </a:p>
          <a:p>
            <a:pPr algn="l" fontAlgn="base">
              <a:buFont typeface="+mj-lt"/>
              <a:buAutoNum type="arabicPeriod"/>
            </a:pPr>
            <a:r>
              <a:rPr lang="en-US" b="0" i="0" dirty="0">
                <a:solidFill>
                  <a:srgbClr val="5E696A"/>
                </a:solidFill>
                <a:effectLst/>
                <a:latin typeface="AvenirNext"/>
              </a:rPr>
              <a:t>When in doubt, slow down. Slow is pro!</a:t>
            </a:r>
          </a:p>
          <a:p>
            <a:pPr algn="l" fontAlgn="base">
              <a:buFont typeface="+mj-lt"/>
              <a:buAutoNum type="arabicPeriod"/>
            </a:pPr>
            <a:r>
              <a:rPr lang="en-US" b="0" i="0" dirty="0">
                <a:solidFill>
                  <a:srgbClr val="5E696A"/>
                </a:solidFill>
                <a:effectLst/>
                <a:latin typeface="AvenirNext"/>
              </a:rPr>
              <a:t>Never operate a boat while under the influence of drugs or alcohol.</a:t>
            </a:r>
          </a:p>
          <a:p>
            <a:pPr algn="l" fontAlgn="base">
              <a:buFont typeface="+mj-lt"/>
              <a:buAutoNum type="arabicPeriod"/>
            </a:pPr>
            <a:r>
              <a:rPr lang="en-US" b="0" i="0" dirty="0">
                <a:solidFill>
                  <a:srgbClr val="5E696A"/>
                </a:solidFill>
                <a:effectLst/>
                <a:latin typeface="AvenirNext"/>
              </a:rPr>
              <a:t>When driving in tight spaces to maneuver up to a dock or slip, shift into neutral for more precise handling.</a:t>
            </a:r>
          </a:p>
          <a:p>
            <a:pPr algn="l" fontAlgn="base">
              <a:buFont typeface="+mj-lt"/>
              <a:buAutoNum type="arabicPeriod"/>
            </a:pPr>
            <a:r>
              <a:rPr lang="en-US" b="0" i="0" dirty="0">
                <a:solidFill>
                  <a:srgbClr val="5E696A"/>
                </a:solidFill>
                <a:effectLst/>
                <a:latin typeface="AvenirNext"/>
              </a:rPr>
              <a:t>Under how to properly trim a boat to improve efficiency and performance.</a:t>
            </a:r>
          </a:p>
          <a:p>
            <a:pPr algn="l" fontAlgn="base">
              <a:buFont typeface="+mj-lt"/>
              <a:buAutoNum type="arabicPeriod"/>
            </a:pPr>
            <a:r>
              <a:rPr lang="en-US" b="0" i="0" dirty="0">
                <a:solidFill>
                  <a:srgbClr val="5E696A"/>
                </a:solidFill>
                <a:effectLst/>
                <a:latin typeface="AvenirNext"/>
              </a:rPr>
              <a:t>When approaching a large wave or wake, navigate towards the wake at a 45-degree angle.</a:t>
            </a:r>
          </a:p>
          <a:p>
            <a:pPr algn="l" fontAlgn="base">
              <a:buFont typeface="+mj-lt"/>
              <a:buAutoNum type="arabicPeriod"/>
            </a:pPr>
            <a:r>
              <a:rPr lang="en-US" b="0" i="0" dirty="0">
                <a:solidFill>
                  <a:srgbClr val="5E696A"/>
                </a:solidFill>
                <a:effectLst/>
                <a:latin typeface="AvenirNext"/>
              </a:rPr>
              <a:t>When on plane, make slow and steady steering adjustments.</a:t>
            </a:r>
          </a:p>
          <a:p>
            <a:pPr algn="l" fontAlgn="base">
              <a:buFont typeface="+mj-lt"/>
              <a:buAutoNum type="arabicPeriod"/>
            </a:pPr>
            <a:r>
              <a:rPr lang="en-US" b="0" i="0" dirty="0">
                <a:solidFill>
                  <a:srgbClr val="5E696A"/>
                </a:solidFill>
                <a:effectLst/>
                <a:latin typeface="AvenirNext"/>
              </a:rPr>
              <a:t>When on plane, avoid fast, sudden changes to the throttle.</a:t>
            </a:r>
          </a:p>
          <a:p>
            <a:pPr algn="l" fontAlgn="base">
              <a:buFont typeface="+mj-lt"/>
              <a:buAutoNum type="arabicPeriod"/>
            </a:pPr>
            <a:r>
              <a:rPr lang="en-US" b="0" i="0" dirty="0">
                <a:solidFill>
                  <a:srgbClr val="5E696A"/>
                </a:solidFill>
                <a:effectLst/>
                <a:latin typeface="AvenirNext"/>
              </a:rPr>
              <a:t>Study the ‘rules of the road’ before even leaving the dock.</a:t>
            </a:r>
          </a:p>
          <a:p>
            <a:pPr algn="l" fontAlgn="base">
              <a:buFont typeface="+mj-lt"/>
              <a:buAutoNum type="arabicPeriod"/>
            </a:pPr>
            <a:r>
              <a:rPr lang="en-US" b="0" i="0" dirty="0">
                <a:solidFill>
                  <a:srgbClr val="5E696A"/>
                </a:solidFill>
                <a:effectLst/>
                <a:latin typeface="AvenirNext"/>
              </a:rPr>
              <a:t>Always take into account weather and external environment factors like wind, waves and current.</a:t>
            </a: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34</a:t>
            </a:fld>
            <a:endParaRPr lang="en-US"/>
          </a:p>
        </p:txBody>
      </p:sp>
    </p:spTree>
    <p:extLst>
      <p:ext uri="{BB962C8B-B14F-4D97-AF65-F5344CB8AC3E}">
        <p14:creationId xmlns:p14="http://schemas.microsoft.com/office/powerpoint/2010/main" val="18034678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a:solidFill>
                  <a:srgbClr val="383838"/>
                </a:solidFill>
                <a:effectLst/>
                <a:latin typeface="Montserrat" panose="00000500000000000000" pitchFamily="2" charset="0"/>
              </a:rPr>
              <a:t>What Should You Do to Avoid Colliding with Another Boat?</a:t>
            </a:r>
          </a:p>
          <a:p>
            <a:pPr algn="l">
              <a:buFont typeface="+mj-lt"/>
              <a:buAutoNum type="arabicPeriod"/>
            </a:pPr>
            <a:r>
              <a:rPr lang="en-US" b="0" i="0" dirty="0">
                <a:solidFill>
                  <a:srgbClr val="383838"/>
                </a:solidFill>
                <a:effectLst/>
                <a:latin typeface="Montserrat" panose="00000500000000000000" pitchFamily="2" charset="0"/>
              </a:rPr>
              <a:t>Always maintain a watch.</a:t>
            </a:r>
          </a:p>
          <a:p>
            <a:pPr algn="l">
              <a:buFont typeface="+mj-lt"/>
              <a:buAutoNum type="arabicPeriod"/>
            </a:pPr>
            <a:r>
              <a:rPr lang="en-US" b="0" i="0" dirty="0">
                <a:solidFill>
                  <a:srgbClr val="383838"/>
                </a:solidFill>
                <a:effectLst/>
                <a:latin typeface="Montserrat" panose="00000500000000000000" pitchFamily="2" charset="0"/>
              </a:rPr>
              <a:t>Understand </a:t>
            </a:r>
            <a:r>
              <a:rPr lang="en-US" b="0" i="0" u="none" strike="noStrike" dirty="0">
                <a:solidFill>
                  <a:srgbClr val="4432F3"/>
                </a:solidFill>
                <a:effectLst/>
                <a:latin typeface="Montserrat" panose="00000500000000000000" pitchFamily="2" charset="0"/>
                <a:hlinkClick r:id="rId3"/>
              </a:rPr>
              <a:t>marine navigation rules</a:t>
            </a:r>
            <a:r>
              <a:rPr lang="en-US" b="0" i="0" dirty="0">
                <a:solidFill>
                  <a:srgbClr val="383838"/>
                </a:solidFill>
                <a:effectLst/>
                <a:latin typeface="Montserrat" panose="00000500000000000000" pitchFamily="2" charset="0"/>
              </a:rPr>
              <a:t>.</a:t>
            </a:r>
          </a:p>
          <a:p>
            <a:pPr algn="l">
              <a:buFont typeface="+mj-lt"/>
              <a:buAutoNum type="arabicPeriod"/>
            </a:pPr>
            <a:r>
              <a:rPr lang="en-US" b="0" i="0" dirty="0">
                <a:solidFill>
                  <a:srgbClr val="383838"/>
                </a:solidFill>
                <a:effectLst/>
                <a:latin typeface="Montserrat" panose="00000500000000000000" pitchFamily="2" charset="0"/>
              </a:rPr>
              <a:t>Stay clear of shipping lanes.</a:t>
            </a:r>
          </a:p>
          <a:p>
            <a:pPr algn="l">
              <a:buFont typeface="+mj-lt"/>
              <a:buAutoNum type="arabicPeriod"/>
            </a:pPr>
            <a:r>
              <a:rPr lang="en-US" b="0" i="0" dirty="0">
                <a:solidFill>
                  <a:srgbClr val="383838"/>
                </a:solidFill>
                <a:effectLst/>
                <a:latin typeface="Montserrat" panose="00000500000000000000" pitchFamily="2" charset="0"/>
              </a:rPr>
              <a:t>Understand the implications of speed.</a:t>
            </a:r>
          </a:p>
          <a:p>
            <a:pPr algn="l">
              <a:buFont typeface="+mj-lt"/>
              <a:buAutoNum type="arabicPeriod"/>
            </a:pPr>
            <a:r>
              <a:rPr lang="en-US" b="0" i="0" dirty="0">
                <a:solidFill>
                  <a:srgbClr val="383838"/>
                </a:solidFill>
                <a:effectLst/>
                <a:latin typeface="Montserrat" panose="00000500000000000000" pitchFamily="2" charset="0"/>
              </a:rPr>
              <a:t>Remain visible at all times.</a:t>
            </a:r>
          </a:p>
          <a:p>
            <a:pPr algn="l">
              <a:buFont typeface="+mj-lt"/>
              <a:buAutoNum type="arabicPeriod"/>
            </a:pPr>
            <a:r>
              <a:rPr lang="en-US" b="0" i="0" dirty="0">
                <a:solidFill>
                  <a:srgbClr val="383838"/>
                </a:solidFill>
                <a:effectLst/>
                <a:latin typeface="Montserrat" panose="00000500000000000000" pitchFamily="2" charset="0"/>
              </a:rPr>
              <a:t>Keep your </a:t>
            </a:r>
            <a:r>
              <a:rPr lang="en-US" b="0" i="0" u="none" strike="noStrike" dirty="0">
                <a:solidFill>
                  <a:srgbClr val="4432F3"/>
                </a:solidFill>
                <a:effectLst/>
                <a:latin typeface="Montserrat" panose="00000500000000000000" pitchFamily="2" charset="0"/>
                <a:hlinkClick r:id="rId4"/>
              </a:rPr>
              <a:t>VHF radio </a:t>
            </a:r>
            <a:r>
              <a:rPr lang="en-US" b="0" i="0" dirty="0">
                <a:solidFill>
                  <a:srgbClr val="383838"/>
                </a:solidFill>
                <a:effectLst/>
                <a:latin typeface="Montserrat" panose="00000500000000000000" pitchFamily="2" charset="0"/>
              </a:rPr>
              <a:t>on underway.</a:t>
            </a:r>
          </a:p>
          <a:p>
            <a:pPr algn="l">
              <a:buFont typeface="+mj-lt"/>
              <a:buAutoNum type="arabicPeriod"/>
            </a:pPr>
            <a:r>
              <a:rPr lang="en-US" b="0" i="0" dirty="0">
                <a:solidFill>
                  <a:srgbClr val="383838"/>
                </a:solidFill>
                <a:effectLst/>
                <a:latin typeface="Montserrat" panose="00000500000000000000" pitchFamily="2" charset="0"/>
              </a:rPr>
              <a:t>Only boat when well-rested and sober.</a:t>
            </a:r>
          </a:p>
          <a:p>
            <a:pPr algn="l">
              <a:buFont typeface="+mj-lt"/>
              <a:buAutoNum type="arabicPeriod"/>
            </a:pPr>
            <a:r>
              <a:rPr lang="en-US" b="0" i="0" dirty="0">
                <a:solidFill>
                  <a:srgbClr val="383838"/>
                </a:solidFill>
                <a:effectLst/>
                <a:latin typeface="Montserrat" panose="00000500000000000000" pitchFamily="2" charset="0"/>
              </a:rPr>
              <a:t>Expect the unexpected.</a:t>
            </a:r>
          </a:p>
          <a:p>
            <a:pPr algn="l">
              <a:buFont typeface="+mj-lt"/>
              <a:buAutoNum type="arabicPeriod"/>
            </a:pPr>
            <a:r>
              <a:rPr lang="en-US" b="0" i="0" dirty="0">
                <a:solidFill>
                  <a:srgbClr val="383838"/>
                </a:solidFill>
                <a:effectLst/>
                <a:latin typeface="Montserrat" panose="00000500000000000000" pitchFamily="2" charset="0"/>
              </a:rPr>
              <a:t>Maintain a speed appropriate to conditions.</a:t>
            </a:r>
          </a:p>
          <a:p>
            <a:pPr algn="l">
              <a:buFont typeface="+mj-lt"/>
              <a:buAutoNum type="arabicPeriod"/>
            </a:pPr>
            <a:r>
              <a:rPr lang="en-US" b="0" i="0" dirty="0">
                <a:solidFill>
                  <a:srgbClr val="383838"/>
                </a:solidFill>
                <a:effectLst/>
                <a:latin typeface="Montserrat" panose="00000500000000000000" pitchFamily="2" charset="0"/>
              </a:rPr>
              <a:t>Boat smart and use common sense</a:t>
            </a: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35</a:t>
            </a:fld>
            <a:endParaRPr lang="en-US"/>
          </a:p>
        </p:txBody>
      </p:sp>
    </p:spTree>
    <p:extLst>
      <p:ext uri="{BB962C8B-B14F-4D97-AF65-F5344CB8AC3E}">
        <p14:creationId xmlns:p14="http://schemas.microsoft.com/office/powerpoint/2010/main" val="4052024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Char char="•"/>
            </a:pPr>
            <a:r>
              <a:rPr lang="en-US" b="0" i="0" dirty="0">
                <a:solidFill>
                  <a:srgbClr val="333333"/>
                </a:solidFill>
                <a:effectLst/>
                <a:latin typeface="Georgia" panose="02040502050405020303" pitchFamily="18" charset="0"/>
              </a:rPr>
              <a:t>Reduce speed to the minimum required to maintain steerage. Use reverse gear to bring the boat to a stop well away from the dock.</a:t>
            </a:r>
          </a:p>
          <a:p>
            <a:pPr algn="l">
              <a:buFont typeface="Arial" panose="020B0604020202020204" pitchFamily="34" charset="0"/>
              <a:buChar char="•"/>
            </a:pPr>
            <a:r>
              <a:rPr lang="en-US" b="0" i="0" dirty="0">
                <a:solidFill>
                  <a:srgbClr val="333333"/>
                </a:solidFill>
                <a:effectLst/>
                <a:latin typeface="Georgia" panose="02040502050405020303" pitchFamily="18" charset="0"/>
              </a:rPr>
              <a:t>Determine the wind and/or current direction while stopped by observing which way your boat drifts. If possible, make your approach into the wind or current, whichever is stronger. This will give you more control.</a:t>
            </a:r>
          </a:p>
          <a:p>
            <a:pPr algn="l">
              <a:buFont typeface="Arial" panose="020B0604020202020204" pitchFamily="34" charset="0"/>
              <a:buChar char="•"/>
            </a:pPr>
            <a:r>
              <a:rPr lang="en-US" b="0" i="0" dirty="0">
                <a:solidFill>
                  <a:srgbClr val="333333"/>
                </a:solidFill>
                <a:effectLst/>
                <a:latin typeface="Georgia" panose="02040502050405020303" pitchFamily="18" charset="0"/>
              </a:rPr>
              <a:t>Have bow and stern lines ready and put boat fenders in place. Never plan to stop a moving boat with your arms or legs.</a:t>
            </a:r>
          </a:p>
          <a:p>
            <a:pPr algn="l">
              <a:buFont typeface="Arial" panose="020B0604020202020204" pitchFamily="34" charset="0"/>
              <a:buChar char="•"/>
            </a:pPr>
            <a:r>
              <a:rPr lang="en-US" b="0" i="0" dirty="0">
                <a:solidFill>
                  <a:srgbClr val="333333"/>
                </a:solidFill>
                <a:effectLst/>
                <a:latin typeface="Georgia" panose="02040502050405020303" pitchFamily="18" charset="0"/>
              </a:rPr>
              <a:t>When the area is clear of traffic, continue your approach.</a:t>
            </a: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37</a:t>
            </a:fld>
            <a:endParaRPr lang="en-US"/>
          </a:p>
        </p:txBody>
      </p:sp>
    </p:spTree>
    <p:extLst>
      <p:ext uri="{BB962C8B-B14F-4D97-AF65-F5344CB8AC3E}">
        <p14:creationId xmlns:p14="http://schemas.microsoft.com/office/powerpoint/2010/main" val="9456795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mj-lt"/>
              <a:buAutoNum type="arabicPeriod"/>
            </a:pPr>
            <a:r>
              <a:rPr lang="en-US" b="0" i="0" dirty="0">
                <a:solidFill>
                  <a:srgbClr val="333333"/>
                </a:solidFill>
                <a:effectLst/>
                <a:latin typeface="Georgia" panose="02040502050405020303" pitchFamily="18" charset="0"/>
              </a:rPr>
              <a:t>Approach the dock slowly at a narrow angle (about 20 degrees).</a:t>
            </a:r>
          </a:p>
          <a:p>
            <a:pPr algn="l">
              <a:buFont typeface="+mj-lt"/>
              <a:buAutoNum type="arabicPeriod"/>
            </a:pPr>
            <a:r>
              <a:rPr lang="en-US" b="0" i="0" dirty="0">
                <a:solidFill>
                  <a:srgbClr val="333333"/>
                </a:solidFill>
                <a:effectLst/>
                <a:latin typeface="Georgia" panose="02040502050405020303" pitchFamily="18" charset="0"/>
              </a:rPr>
              <a:t>When close enough, have a passenger step on shore and secure the bow line.</a:t>
            </a:r>
          </a:p>
          <a:p>
            <a:pPr algn="l">
              <a:buFont typeface="+mj-lt"/>
              <a:buAutoNum type="arabicPeriod"/>
            </a:pPr>
            <a:r>
              <a:rPr lang="en-US" b="0" i="0" dirty="0">
                <a:solidFill>
                  <a:srgbClr val="333333"/>
                </a:solidFill>
                <a:effectLst/>
                <a:latin typeface="Georgia" panose="02040502050405020303" pitchFamily="18" charset="0"/>
              </a:rPr>
              <a:t>Swing the stern in with a line or boat hook and secure it.</a:t>
            </a:r>
          </a:p>
        </p:txBody>
      </p:sp>
      <p:sp>
        <p:nvSpPr>
          <p:cNvPr id="4" name="Slide Number Placeholder 3"/>
          <p:cNvSpPr>
            <a:spLocks noGrp="1"/>
          </p:cNvSpPr>
          <p:nvPr>
            <p:ph type="sldNum" sz="quarter" idx="5"/>
          </p:nvPr>
        </p:nvSpPr>
        <p:spPr/>
        <p:txBody>
          <a:bodyPr/>
          <a:lstStyle/>
          <a:p>
            <a:fld id="{6CCD96A6-1D36-4A55-BDE6-A46450BD5425}" type="slidenum">
              <a:rPr lang="en-US" smtClean="0"/>
              <a:t>38</a:t>
            </a:fld>
            <a:endParaRPr lang="en-US"/>
          </a:p>
        </p:txBody>
      </p:sp>
    </p:spTree>
    <p:extLst>
      <p:ext uri="{BB962C8B-B14F-4D97-AF65-F5344CB8AC3E}">
        <p14:creationId xmlns:p14="http://schemas.microsoft.com/office/powerpoint/2010/main" val="42946128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mj-lt"/>
              <a:buAutoNum type="arabicPeriod"/>
            </a:pPr>
            <a:r>
              <a:rPr lang="en-US" b="0" i="0" dirty="0">
                <a:solidFill>
                  <a:srgbClr val="333333"/>
                </a:solidFill>
                <a:effectLst/>
                <a:latin typeface="Georgia" panose="02040502050405020303" pitchFamily="18" charset="0"/>
              </a:rPr>
              <a:t>Approach the dock slowly at a sharp angle (about 40 degrees).</a:t>
            </a:r>
          </a:p>
          <a:p>
            <a:pPr algn="l">
              <a:buFont typeface="+mj-lt"/>
              <a:buAutoNum type="arabicPeriod"/>
            </a:pPr>
            <a:r>
              <a:rPr lang="en-US" b="0" i="0" dirty="0">
                <a:solidFill>
                  <a:srgbClr val="333333"/>
                </a:solidFill>
                <a:effectLst/>
                <a:latin typeface="Georgia" panose="02040502050405020303" pitchFamily="18" charset="0"/>
              </a:rPr>
              <a:t>Use reverse to stop when close to the dock. Secure the bow line.</a:t>
            </a:r>
          </a:p>
          <a:p>
            <a:pPr algn="l">
              <a:buFont typeface="+mj-lt"/>
              <a:buAutoNum type="arabicPeriod"/>
            </a:pPr>
            <a:r>
              <a:rPr lang="en-US" b="0" i="0" dirty="0">
                <a:solidFill>
                  <a:srgbClr val="333333"/>
                </a:solidFill>
                <a:effectLst/>
                <a:latin typeface="Georgia" panose="02040502050405020303" pitchFamily="18" charset="0"/>
              </a:rPr>
              <a:t>Put the boat in forward gear briefly, and slowly turn the steering wheel hard away from the dock—this will swing in the stern. Secure the stern line</a:t>
            </a:r>
          </a:p>
        </p:txBody>
      </p:sp>
      <p:sp>
        <p:nvSpPr>
          <p:cNvPr id="4" name="Slide Number Placeholder 3"/>
          <p:cNvSpPr>
            <a:spLocks noGrp="1"/>
          </p:cNvSpPr>
          <p:nvPr>
            <p:ph type="sldNum" sz="quarter" idx="5"/>
          </p:nvPr>
        </p:nvSpPr>
        <p:spPr/>
        <p:txBody>
          <a:bodyPr/>
          <a:lstStyle/>
          <a:p>
            <a:fld id="{6CCD96A6-1D36-4A55-BDE6-A46450BD5425}" type="slidenum">
              <a:rPr lang="en-US" smtClean="0"/>
              <a:t>39</a:t>
            </a:fld>
            <a:endParaRPr lang="en-US"/>
          </a:p>
        </p:txBody>
      </p:sp>
    </p:spTree>
    <p:extLst>
      <p:ext uri="{BB962C8B-B14F-4D97-AF65-F5344CB8AC3E}">
        <p14:creationId xmlns:p14="http://schemas.microsoft.com/office/powerpoint/2010/main" val="35305265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mj-lt"/>
              <a:buAutoNum type="arabicPeriod"/>
            </a:pPr>
            <a:r>
              <a:rPr lang="en-US" b="0" i="0" dirty="0">
                <a:solidFill>
                  <a:srgbClr val="333333"/>
                </a:solidFill>
                <a:effectLst/>
                <a:latin typeface="Georgia" panose="02040502050405020303" pitchFamily="18" charset="0"/>
              </a:rPr>
              <a:t>Approach slowly, parallel to the dock.</a:t>
            </a:r>
          </a:p>
          <a:p>
            <a:pPr algn="l">
              <a:buFont typeface="+mj-lt"/>
              <a:buAutoNum type="arabicPeriod"/>
            </a:pPr>
            <a:r>
              <a:rPr lang="en-US" b="0" i="0" dirty="0">
                <a:solidFill>
                  <a:srgbClr val="333333"/>
                </a:solidFill>
                <a:effectLst/>
                <a:latin typeface="Georgia" panose="02040502050405020303" pitchFamily="18" charset="0"/>
              </a:rPr>
              <a:t>Let the wind or current carry your boat to the dock. Shift into gear briefly if you need to adjust position.</a:t>
            </a:r>
          </a:p>
          <a:p>
            <a:pPr algn="l">
              <a:buFont typeface="+mj-lt"/>
              <a:buAutoNum type="arabicPeriod"/>
            </a:pPr>
            <a:r>
              <a:rPr lang="en-US" b="0" i="0" dirty="0">
                <a:solidFill>
                  <a:srgbClr val="333333"/>
                </a:solidFill>
                <a:effectLst/>
                <a:latin typeface="Georgia" panose="02040502050405020303" pitchFamily="18" charset="0"/>
              </a:rPr>
              <a:t>Secure the bow and stern lines.</a:t>
            </a:r>
          </a:p>
          <a:p>
            <a:pPr marL="0" indent="0">
              <a:buNone/>
            </a:pPr>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40</a:t>
            </a:fld>
            <a:endParaRPr lang="en-US"/>
          </a:p>
        </p:txBody>
      </p:sp>
    </p:spTree>
    <p:extLst>
      <p:ext uri="{BB962C8B-B14F-4D97-AF65-F5344CB8AC3E}">
        <p14:creationId xmlns:p14="http://schemas.microsoft.com/office/powerpoint/2010/main" val="18878410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444444"/>
                </a:solidFill>
                <a:effectLst/>
                <a:latin typeface="Open Sans" panose="020B0606030504020204" pitchFamily="34" charset="0"/>
              </a:rPr>
              <a:t>Here are the steps to take when retrieving a boat:</a:t>
            </a:r>
          </a:p>
          <a:p>
            <a:pPr algn="l">
              <a:buFont typeface="Arial" panose="020B0604020202020204" pitchFamily="34" charset="0"/>
              <a:buChar char="•"/>
            </a:pPr>
            <a:r>
              <a:rPr lang="en-US" b="0" i="0" dirty="0">
                <a:solidFill>
                  <a:srgbClr val="444444"/>
                </a:solidFill>
                <a:effectLst/>
                <a:latin typeface="Open Sans" panose="020B0606030504020204" pitchFamily="34" charset="0"/>
              </a:rPr>
              <a:t>Backup the trailer, into the water, until two-thirds of its bunks or rollers are submerged.</a:t>
            </a:r>
          </a:p>
          <a:p>
            <a:pPr algn="l">
              <a:buFont typeface="Arial" panose="020B0604020202020204" pitchFamily="34" charset="0"/>
              <a:buChar char="•"/>
            </a:pPr>
            <a:r>
              <a:rPr lang="en-US" b="0" i="0" dirty="0">
                <a:solidFill>
                  <a:srgbClr val="444444"/>
                </a:solidFill>
                <a:effectLst/>
                <a:latin typeface="Open Sans" panose="020B0606030504020204" pitchFamily="34" charset="0"/>
              </a:rPr>
              <a:t>Attach a bow line to the boat to keep it steady as one retrieves it.</a:t>
            </a:r>
          </a:p>
          <a:p>
            <a:pPr algn="l">
              <a:buFont typeface="Arial" panose="020B0604020202020204" pitchFamily="34" charset="0"/>
              <a:buChar char="•"/>
            </a:pPr>
            <a:r>
              <a:rPr lang="en-US" b="0" i="0" dirty="0">
                <a:solidFill>
                  <a:srgbClr val="444444"/>
                </a:solidFill>
                <a:effectLst/>
                <a:latin typeface="Open Sans" panose="020B0606030504020204" pitchFamily="34" charset="0"/>
              </a:rPr>
              <a:t>Move the boat close enough to attach a winch line by either maneuvering it or slowly and carefully driving it.</a:t>
            </a:r>
          </a:p>
          <a:p>
            <a:pPr algn="l">
              <a:buFont typeface="Arial" panose="020B0604020202020204" pitchFamily="34" charset="0"/>
              <a:buChar char="•"/>
            </a:pPr>
            <a:r>
              <a:rPr lang="en-US" b="0" i="0" dirty="0">
                <a:solidFill>
                  <a:srgbClr val="444444"/>
                </a:solidFill>
                <a:effectLst/>
                <a:latin typeface="Open Sans" panose="020B0606030504020204" pitchFamily="34" charset="0"/>
              </a:rPr>
              <a:t>After the winch is attached, shut off the engine and tilt it up.</a:t>
            </a:r>
          </a:p>
          <a:p>
            <a:pPr algn="l">
              <a:buFont typeface="Arial" panose="020B0604020202020204" pitchFamily="34" charset="0"/>
              <a:buChar char="•"/>
            </a:pPr>
            <a:r>
              <a:rPr lang="en-US" b="0" i="0" dirty="0">
                <a:solidFill>
                  <a:srgbClr val="444444"/>
                </a:solidFill>
                <a:effectLst/>
                <a:latin typeface="Open Sans" panose="020B0606030504020204" pitchFamily="34" charset="0"/>
              </a:rPr>
              <a:t>Crank the winch line to begin retrieving the boat. Steer clear of the winch line during this step-in case it snaps or breaks.</a:t>
            </a:r>
          </a:p>
          <a:p>
            <a:pPr algn="l">
              <a:buFont typeface="Arial" panose="020B0604020202020204" pitchFamily="34" charset="0"/>
              <a:buChar char="•"/>
            </a:pPr>
            <a:r>
              <a:rPr lang="en-US" b="0" i="0" dirty="0">
                <a:solidFill>
                  <a:srgbClr val="444444"/>
                </a:solidFill>
                <a:effectLst/>
                <a:latin typeface="Open Sans" panose="020B0606030504020204" pitchFamily="34" charset="0"/>
              </a:rPr>
              <a:t>After retrieving the boat from the trailer, ensure that the bow eye is secure.</a:t>
            </a:r>
          </a:p>
          <a:p>
            <a:pPr algn="l">
              <a:buFont typeface="Arial" panose="020B0604020202020204" pitchFamily="34" charset="0"/>
              <a:buChar char="•"/>
            </a:pPr>
            <a:r>
              <a:rPr lang="en-US" b="0" i="0" dirty="0">
                <a:solidFill>
                  <a:srgbClr val="444444"/>
                </a:solidFill>
                <a:effectLst/>
                <a:latin typeface="Open Sans" panose="020B0606030504020204" pitchFamily="34" charset="0"/>
              </a:rPr>
              <a:t>After securing the boat to the trailer, tow the trailer and attached boat out of the water away from the launch zone, clearing it for others.</a:t>
            </a:r>
          </a:p>
          <a:p>
            <a:pPr algn="l"/>
            <a:r>
              <a:rPr lang="en-US" b="0" i="0" dirty="0">
                <a:solidFill>
                  <a:srgbClr val="444444"/>
                </a:solidFill>
                <a:effectLst/>
                <a:latin typeface="Open Sans" panose="020B0606030504020204" pitchFamily="34" charset="0"/>
              </a:rPr>
              <a:t>Once the boat has been successfully retrieved, it is time to get ready to tow it back home. Remove the drain plug and drain away any water from the bilge. Also, drain any live-wells or bait-wells if applicable.</a:t>
            </a:r>
          </a:p>
          <a:p>
            <a:pPr algn="l"/>
            <a:endParaRPr lang="en-US" b="0" i="0" dirty="0">
              <a:solidFill>
                <a:srgbClr val="444444"/>
              </a:solidFill>
              <a:effectLst/>
              <a:latin typeface="Open Sans" panose="020B0606030504020204" pitchFamily="34" charset="0"/>
            </a:endParaRPr>
          </a:p>
          <a:p>
            <a:pPr algn="l"/>
            <a:r>
              <a:rPr lang="en-US" b="0" i="0" dirty="0">
                <a:solidFill>
                  <a:srgbClr val="444444"/>
                </a:solidFill>
                <a:effectLst/>
                <a:latin typeface="Open Sans" panose="020B0606030504020204" pitchFamily="34" charset="0"/>
              </a:rPr>
              <a:t>common practice is to unload all additional fuel and gear away from the launch site itself. This shortens the wait time, for other boaters, by making sure that no one is blocking the launch site while unloading.</a:t>
            </a: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42</a:t>
            </a:fld>
            <a:endParaRPr lang="en-US"/>
          </a:p>
        </p:txBody>
      </p:sp>
    </p:spTree>
    <p:extLst>
      <p:ext uri="{BB962C8B-B14F-4D97-AF65-F5344CB8AC3E}">
        <p14:creationId xmlns:p14="http://schemas.microsoft.com/office/powerpoint/2010/main" val="29628852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333333"/>
                </a:solidFill>
                <a:effectLst/>
                <a:latin typeface="Georgia" panose="02040502050405020303" pitchFamily="18" charset="0"/>
              </a:rPr>
              <a:t>Propeller wash can erode the sediment just beyond the ramp surface, creating a large hole. The eroded sediment is deposited behind the propeller, creating a mound. Trailer tires can get stuck in these holes, and boats can run aground on the mound.</a:t>
            </a:r>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43</a:t>
            </a:fld>
            <a:endParaRPr lang="en-US"/>
          </a:p>
        </p:txBody>
      </p:sp>
    </p:spTree>
    <p:extLst>
      <p:ext uri="{BB962C8B-B14F-4D97-AF65-F5344CB8AC3E}">
        <p14:creationId xmlns:p14="http://schemas.microsoft.com/office/powerpoint/2010/main" val="5258824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0855BD"/>
                </a:solidFill>
                <a:effectLst/>
                <a:latin typeface="Roboto" panose="02000000000000000000" pitchFamily="2" charset="0"/>
              </a:rPr>
              <a:t>Vessel Types</a:t>
            </a:r>
          </a:p>
          <a:p>
            <a:pPr algn="l">
              <a:buFont typeface="Arial" panose="020B0604020202020204" pitchFamily="34" charset="0"/>
              <a:buChar char="•"/>
            </a:pPr>
            <a:r>
              <a:rPr lang="en-US" b="1" i="0" dirty="0">
                <a:solidFill>
                  <a:srgbClr val="0A0A0A"/>
                </a:solidFill>
                <a:effectLst/>
                <a:latin typeface="Roboto" panose="02000000000000000000" pitchFamily="2" charset="0"/>
              </a:rPr>
              <a:t>Power Driven Vessel - </a:t>
            </a:r>
            <a:r>
              <a:rPr lang="en-US" b="0" i="0" dirty="0">
                <a:solidFill>
                  <a:srgbClr val="0A0A0A"/>
                </a:solidFill>
                <a:effectLst/>
                <a:latin typeface="Roboto" panose="02000000000000000000" pitchFamily="2" charset="0"/>
              </a:rPr>
              <a:t>Any vessel propelled by machinery. This includes any boat that has an engine. Sailboats are considered powerboats when they are being propelled by a motor - even if the sails are up.</a:t>
            </a:r>
          </a:p>
          <a:p>
            <a:pPr algn="l">
              <a:buFont typeface="Arial" panose="020B0604020202020204" pitchFamily="34" charset="0"/>
              <a:buChar char="•"/>
            </a:pPr>
            <a:r>
              <a:rPr lang="en-US" b="1" i="0" dirty="0">
                <a:solidFill>
                  <a:srgbClr val="0A0A0A"/>
                </a:solidFill>
                <a:effectLst/>
                <a:latin typeface="Roboto" panose="02000000000000000000" pitchFamily="2" charset="0"/>
              </a:rPr>
              <a:t>Sailing Vessel - </a:t>
            </a:r>
            <a:r>
              <a:rPr lang="en-US" b="0" i="0" dirty="0">
                <a:solidFill>
                  <a:srgbClr val="0A0A0A"/>
                </a:solidFill>
                <a:effectLst/>
                <a:latin typeface="Roboto" panose="02000000000000000000" pitchFamily="2" charset="0"/>
              </a:rPr>
              <a:t>Any vessel under sail alone. Remember, if being propelled by a motor, a sailboat is considered to be a powerboat.</a:t>
            </a:r>
          </a:p>
          <a:p>
            <a:pPr algn="l">
              <a:buFont typeface="Arial" panose="020B0604020202020204" pitchFamily="34" charset="0"/>
              <a:buChar char="•"/>
            </a:pPr>
            <a:r>
              <a:rPr lang="en-US" b="1" i="0" dirty="0">
                <a:solidFill>
                  <a:srgbClr val="0A0A0A"/>
                </a:solidFill>
                <a:effectLst/>
                <a:latin typeface="Roboto" panose="02000000000000000000" pitchFamily="2" charset="0"/>
              </a:rPr>
              <a:t>Vessels Engaged in Fishing - </a:t>
            </a:r>
            <a:r>
              <a:rPr lang="en-US" b="0" i="0" dirty="0">
                <a:solidFill>
                  <a:srgbClr val="0A0A0A"/>
                </a:solidFill>
                <a:effectLst/>
                <a:latin typeface="Roboto" panose="02000000000000000000" pitchFamily="2" charset="0"/>
              </a:rPr>
              <a:t>Means any vessel fishing with nets, lines, trawls or other fishing apparatus which restrict maneuverability, but does not include a vessel fishing with trolling lines or other fishing gear which doesn't restrict maneuverability. This means a shrimper out of Galveston is "engaged in fishing" Someone out trolling for stripers in their Grady-White is NOT considered to be engaged in fishing under the Rules.</a:t>
            </a:r>
          </a:p>
          <a:p>
            <a:pPr algn="l">
              <a:buFont typeface="Arial" panose="020B0604020202020204" pitchFamily="34" charset="0"/>
              <a:buChar char="•"/>
            </a:pPr>
            <a:r>
              <a:rPr lang="en-US" b="1" i="0" dirty="0">
                <a:solidFill>
                  <a:srgbClr val="0A0A0A"/>
                </a:solidFill>
                <a:effectLst/>
                <a:latin typeface="Roboto" panose="02000000000000000000" pitchFamily="2" charset="0"/>
              </a:rPr>
              <a:t>Seaplanes - </a:t>
            </a:r>
            <a:r>
              <a:rPr lang="en-US" b="0" i="0" dirty="0">
                <a:solidFill>
                  <a:srgbClr val="0A0A0A"/>
                </a:solidFill>
                <a:effectLst/>
                <a:latin typeface="Roboto" panose="02000000000000000000" pitchFamily="2" charset="0"/>
              </a:rPr>
              <a:t>Are any aircraft designed to operate on the water.</a:t>
            </a:r>
          </a:p>
          <a:p>
            <a:pPr algn="l">
              <a:buFont typeface="Arial" panose="020B0604020202020204" pitchFamily="34" charset="0"/>
              <a:buChar char="•"/>
            </a:pPr>
            <a:r>
              <a:rPr lang="en-US" b="1" i="0" dirty="0">
                <a:solidFill>
                  <a:srgbClr val="0A0A0A"/>
                </a:solidFill>
                <a:effectLst/>
                <a:latin typeface="Roboto" panose="02000000000000000000" pitchFamily="2" charset="0"/>
              </a:rPr>
              <a:t>Vessels Constrained by Draft - </a:t>
            </a:r>
            <a:r>
              <a:rPr lang="en-US" b="0" i="0" dirty="0">
                <a:solidFill>
                  <a:srgbClr val="0A0A0A"/>
                </a:solidFill>
                <a:effectLst/>
                <a:latin typeface="Roboto" panose="02000000000000000000" pitchFamily="2" charset="0"/>
              </a:rPr>
              <a:t>Means that a vessel can't deviate from a course/channel because they might run aground. A freighter in a narrow channel is an example of this. Note: This is for International waters only, not Inland.</a:t>
            </a:r>
          </a:p>
          <a:p>
            <a:pPr algn="l">
              <a:buFont typeface="Arial" panose="020B0604020202020204" pitchFamily="34" charset="0"/>
              <a:buChar char="•"/>
            </a:pPr>
            <a:r>
              <a:rPr lang="en-US" b="1" i="0" dirty="0">
                <a:solidFill>
                  <a:srgbClr val="0A0A0A"/>
                </a:solidFill>
                <a:effectLst/>
                <a:latin typeface="Roboto" panose="02000000000000000000" pitchFamily="2" charset="0"/>
              </a:rPr>
              <a:t>Vessels Restricted in Their Ability to Maneuver - </a:t>
            </a:r>
            <a:r>
              <a:rPr lang="en-US" b="0" i="0" dirty="0">
                <a:solidFill>
                  <a:srgbClr val="0A0A0A"/>
                </a:solidFill>
                <a:effectLst/>
                <a:latin typeface="Roboto" panose="02000000000000000000" pitchFamily="2" charset="0"/>
              </a:rPr>
              <a:t>Means a vessel that can't maneuver as required by the rules because of the size or operation of the vessel. A fishing vessel pulling in nets and a buoy tender placing a buoy are both examples of a vessel restricted in their ability to maneuver.</a:t>
            </a:r>
          </a:p>
          <a:p>
            <a:pPr algn="l">
              <a:buFont typeface="Arial" panose="020B0604020202020204" pitchFamily="34" charset="0"/>
              <a:buChar char="•"/>
            </a:pPr>
            <a:r>
              <a:rPr lang="en-US" b="1" i="0" dirty="0">
                <a:solidFill>
                  <a:srgbClr val="0A0A0A"/>
                </a:solidFill>
                <a:effectLst/>
                <a:latin typeface="Roboto" panose="02000000000000000000" pitchFamily="2" charset="0"/>
              </a:rPr>
              <a:t>Vessels not under Command - </a:t>
            </a:r>
            <a:r>
              <a:rPr lang="en-US" b="0" i="0" dirty="0">
                <a:solidFill>
                  <a:srgbClr val="0A0A0A"/>
                </a:solidFill>
                <a:effectLst/>
                <a:latin typeface="Roboto" panose="02000000000000000000" pitchFamily="2" charset="0"/>
              </a:rPr>
              <a:t>Any vessel that for some exceptional circumstance is unable to maneuver as required by the Rules, and is therefore unable to keep out of the way of another vessel. If Joe boater slips and knocks himself out, and can no longer steer--that's a vessel not under command. If the steering cable goes out, and you can't turn the boat, that's a vessel not under command. If the captain is not paying attention and hits another boat, that's negligence.</a:t>
            </a:r>
          </a:p>
          <a:p>
            <a:pPr algn="l">
              <a:buFont typeface="Arial" panose="020B0604020202020204" pitchFamily="34" charset="0"/>
              <a:buChar char="•"/>
            </a:pPr>
            <a:r>
              <a:rPr lang="en-US" b="1" i="0" dirty="0">
                <a:solidFill>
                  <a:srgbClr val="0A0A0A"/>
                </a:solidFill>
                <a:effectLst/>
                <a:latin typeface="Roboto" panose="02000000000000000000" pitchFamily="2" charset="0"/>
              </a:rPr>
              <a:t>Underway - </a:t>
            </a:r>
            <a:r>
              <a:rPr lang="en-US" b="0" i="0" dirty="0">
                <a:solidFill>
                  <a:srgbClr val="0A0A0A"/>
                </a:solidFill>
                <a:effectLst/>
                <a:latin typeface="Roboto" panose="02000000000000000000" pitchFamily="2" charset="0"/>
              </a:rPr>
              <a:t>Means that you are not anchored, moored, at the dock, or aground. If you are even drifting along, you are underway.</a:t>
            </a:r>
          </a:p>
          <a:p>
            <a:pPr algn="l">
              <a:buFont typeface="Arial" panose="020B0604020202020204" pitchFamily="34" charset="0"/>
              <a:buChar char="•"/>
            </a:pPr>
            <a:r>
              <a:rPr lang="en-US" b="1" i="0" dirty="0">
                <a:solidFill>
                  <a:srgbClr val="0A0A0A"/>
                </a:solidFill>
                <a:effectLst/>
                <a:latin typeface="Roboto" panose="02000000000000000000" pitchFamily="2" charset="0"/>
              </a:rPr>
              <a:t>Restricted Visibility - </a:t>
            </a:r>
            <a:r>
              <a:rPr lang="en-US" b="0" i="0" dirty="0">
                <a:solidFill>
                  <a:srgbClr val="0A0A0A"/>
                </a:solidFill>
                <a:effectLst/>
                <a:latin typeface="Roboto" panose="02000000000000000000" pitchFamily="2" charset="0"/>
              </a:rPr>
              <a:t>Means any condition such as fog, mist, falling snow, rain, or other similar causes that make it difficult to see other vessels. Losing your glasses is NOT restricted visibility.</a:t>
            </a: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45</a:t>
            </a:fld>
            <a:endParaRPr lang="en-US"/>
          </a:p>
        </p:txBody>
      </p:sp>
    </p:spTree>
    <p:extLst>
      <p:ext uri="{BB962C8B-B14F-4D97-AF65-F5344CB8AC3E}">
        <p14:creationId xmlns:p14="http://schemas.microsoft.com/office/powerpoint/2010/main" val="24609695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Boats come in many styles and shapes, but the names of the different parts remains consistent. Every boat operator should know the terms and definitions</a:t>
            </a:r>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8</a:t>
            </a:fld>
            <a:endParaRPr lang="en-US"/>
          </a:p>
        </p:txBody>
      </p:sp>
    </p:spTree>
    <p:extLst>
      <p:ext uri="{BB962C8B-B14F-4D97-AF65-F5344CB8AC3E}">
        <p14:creationId xmlns:p14="http://schemas.microsoft.com/office/powerpoint/2010/main" val="150147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46</a:t>
            </a:fld>
            <a:endParaRPr lang="en-US"/>
          </a:p>
        </p:txBody>
      </p:sp>
    </p:spTree>
    <p:extLst>
      <p:ext uri="{BB962C8B-B14F-4D97-AF65-F5344CB8AC3E}">
        <p14:creationId xmlns:p14="http://schemas.microsoft.com/office/powerpoint/2010/main" val="530333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lgn="l">
              <a:lnSpc>
                <a:spcPct val="200000"/>
              </a:lnSpc>
              <a:buFont typeface="+mj-lt"/>
              <a:buAutoNum type="arabicPeriod"/>
            </a:pPr>
            <a:r>
              <a:rPr lang="en-US" b="0" i="0" dirty="0">
                <a:solidFill>
                  <a:srgbClr val="0A0A0A"/>
                </a:solidFill>
                <a:effectLst/>
                <a:latin typeface="Roboto" panose="02000000000000000000" pitchFamily="2" charset="0"/>
              </a:rPr>
              <a:t>Overtaken vessel (top priority)</a:t>
            </a:r>
          </a:p>
          <a:p>
            <a:pPr marL="342900" indent="-342900" algn="l">
              <a:lnSpc>
                <a:spcPct val="200000"/>
              </a:lnSpc>
              <a:buFont typeface="+mj-lt"/>
              <a:buAutoNum type="arabicPeriod"/>
            </a:pPr>
            <a:r>
              <a:rPr lang="en-US" b="0" i="0" dirty="0">
                <a:solidFill>
                  <a:srgbClr val="0A0A0A"/>
                </a:solidFill>
                <a:effectLst/>
                <a:latin typeface="Roboto" panose="02000000000000000000" pitchFamily="2" charset="0"/>
              </a:rPr>
              <a:t>Vessels not under command</a:t>
            </a:r>
          </a:p>
          <a:p>
            <a:pPr marL="342900" indent="-342900" algn="l">
              <a:lnSpc>
                <a:spcPct val="200000"/>
              </a:lnSpc>
              <a:buFont typeface="+mj-lt"/>
              <a:buAutoNum type="arabicPeriod"/>
            </a:pPr>
            <a:r>
              <a:rPr lang="en-US" b="0" i="0" dirty="0">
                <a:solidFill>
                  <a:srgbClr val="0A0A0A"/>
                </a:solidFill>
                <a:effectLst/>
                <a:latin typeface="Roboto" panose="02000000000000000000" pitchFamily="2" charset="0"/>
              </a:rPr>
              <a:t>Vessels restricted in their ability to maneuver</a:t>
            </a:r>
          </a:p>
          <a:p>
            <a:pPr marL="342900" indent="-342900" algn="l">
              <a:lnSpc>
                <a:spcPct val="200000"/>
              </a:lnSpc>
              <a:buFont typeface="+mj-lt"/>
              <a:buAutoNum type="arabicPeriod"/>
            </a:pPr>
            <a:r>
              <a:rPr lang="en-US" b="0" i="0" dirty="0">
                <a:solidFill>
                  <a:srgbClr val="0A0A0A"/>
                </a:solidFill>
                <a:effectLst/>
                <a:latin typeface="Roboto" panose="02000000000000000000" pitchFamily="2" charset="0"/>
              </a:rPr>
              <a:t>Vessels constrained by draft</a:t>
            </a:r>
          </a:p>
          <a:p>
            <a:pPr marL="342900" indent="-342900" algn="l">
              <a:lnSpc>
                <a:spcPct val="200000"/>
              </a:lnSpc>
              <a:buFont typeface="+mj-lt"/>
              <a:buAutoNum type="arabicPeriod"/>
            </a:pPr>
            <a:r>
              <a:rPr lang="en-US" b="0" i="0" dirty="0">
                <a:solidFill>
                  <a:srgbClr val="0A0A0A"/>
                </a:solidFill>
                <a:effectLst/>
                <a:latin typeface="Roboto" panose="02000000000000000000" pitchFamily="2" charset="0"/>
              </a:rPr>
              <a:t>Fishing vessels engaged in fishing, with gear deployed</a:t>
            </a:r>
          </a:p>
          <a:p>
            <a:pPr marL="342900" indent="-342900" algn="l">
              <a:lnSpc>
                <a:spcPct val="200000"/>
              </a:lnSpc>
              <a:buFont typeface="+mj-lt"/>
              <a:buAutoNum type="arabicPeriod"/>
            </a:pPr>
            <a:r>
              <a:rPr lang="en-US" b="0" i="0" dirty="0">
                <a:solidFill>
                  <a:srgbClr val="0A0A0A"/>
                </a:solidFill>
                <a:effectLst/>
                <a:latin typeface="Roboto" panose="02000000000000000000" pitchFamily="2" charset="0"/>
              </a:rPr>
              <a:t>Sailing vessels</a:t>
            </a:r>
          </a:p>
          <a:p>
            <a:pPr marL="342900" indent="-342900" algn="l">
              <a:lnSpc>
                <a:spcPct val="200000"/>
              </a:lnSpc>
              <a:buFont typeface="+mj-lt"/>
              <a:buAutoNum type="arabicPeriod"/>
            </a:pPr>
            <a:r>
              <a:rPr lang="en-US" b="0" i="0" dirty="0">
                <a:solidFill>
                  <a:srgbClr val="0A0A0A"/>
                </a:solidFill>
                <a:effectLst/>
                <a:latin typeface="Roboto" panose="02000000000000000000" pitchFamily="2" charset="0"/>
              </a:rPr>
              <a:t>Power driven vessels</a:t>
            </a: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48</a:t>
            </a:fld>
            <a:endParaRPr lang="en-US"/>
          </a:p>
        </p:txBody>
      </p:sp>
    </p:spTree>
    <p:extLst>
      <p:ext uri="{BB962C8B-B14F-4D97-AF65-F5344CB8AC3E}">
        <p14:creationId xmlns:p14="http://schemas.microsoft.com/office/powerpoint/2010/main" val="24092207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way to remember “Port wine” – Red is on port (or left) side</a:t>
            </a:r>
          </a:p>
        </p:txBody>
      </p:sp>
      <p:sp>
        <p:nvSpPr>
          <p:cNvPr id="4" name="Slide Number Placeholder 3"/>
          <p:cNvSpPr>
            <a:spLocks noGrp="1"/>
          </p:cNvSpPr>
          <p:nvPr>
            <p:ph type="sldNum" sz="quarter" idx="5"/>
          </p:nvPr>
        </p:nvSpPr>
        <p:spPr/>
        <p:txBody>
          <a:bodyPr/>
          <a:lstStyle/>
          <a:p>
            <a:fld id="{6CCD96A6-1D36-4A55-BDE6-A46450BD5425}" type="slidenum">
              <a:rPr lang="en-US" smtClean="0"/>
              <a:t>49</a:t>
            </a:fld>
            <a:endParaRPr lang="en-US"/>
          </a:p>
        </p:txBody>
      </p:sp>
    </p:spTree>
    <p:extLst>
      <p:ext uri="{BB962C8B-B14F-4D97-AF65-F5344CB8AC3E}">
        <p14:creationId xmlns:p14="http://schemas.microsoft.com/office/powerpoint/2010/main" val="82992894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a:solidFill>
                  <a:srgbClr val="444444"/>
                </a:solidFill>
                <a:effectLst/>
                <a:latin typeface="Open Sans" panose="020B0606030504020204" pitchFamily="34" charset="0"/>
              </a:rPr>
              <a:t>Stern:</a:t>
            </a:r>
            <a:endParaRPr lang="en-US" b="0" i="0" dirty="0">
              <a:solidFill>
                <a:srgbClr val="444444"/>
              </a:solidFill>
              <a:effectLst/>
              <a:latin typeface="Open Sans" panose="020B0606030504020204" pitchFamily="34" charset="0"/>
            </a:endParaRPr>
          </a:p>
          <a:p>
            <a:pPr algn="l"/>
            <a:r>
              <a:rPr lang="en-US" b="0" i="0" dirty="0">
                <a:solidFill>
                  <a:srgbClr val="444444"/>
                </a:solidFill>
                <a:effectLst/>
                <a:latin typeface="Open Sans" panose="020B0606030504020204" pitchFamily="34" charset="0"/>
              </a:rPr>
              <a:t>In this case, </a:t>
            </a:r>
            <a:r>
              <a:rPr lang="en-US" b="1" i="0" dirty="0">
                <a:solidFill>
                  <a:srgbClr val="444444"/>
                </a:solidFill>
                <a:effectLst/>
                <a:latin typeface="Open Sans" panose="020B0606030504020204" pitchFamily="34" charset="0"/>
              </a:rPr>
              <a:t>A is the give-way vessel.</a:t>
            </a:r>
            <a:endParaRPr lang="en-US" b="0" i="0" dirty="0">
              <a:solidFill>
                <a:srgbClr val="444444"/>
              </a:solidFill>
              <a:effectLst/>
              <a:latin typeface="Open Sans" panose="020B0606030504020204" pitchFamily="34" charset="0"/>
            </a:endParaRPr>
          </a:p>
          <a:p>
            <a:pPr algn="l"/>
            <a:r>
              <a:rPr lang="en-US" b="0" i="0" dirty="0">
                <a:solidFill>
                  <a:srgbClr val="444444"/>
                </a:solidFill>
                <a:effectLst/>
                <a:latin typeface="Open Sans" panose="020B0606030504020204" pitchFamily="34" charset="0"/>
              </a:rPr>
              <a:t>If a vessel approaches from this direction, maintain course and speed and be cautious.</a:t>
            </a: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50</a:t>
            </a:fld>
            <a:endParaRPr lang="en-US"/>
          </a:p>
        </p:txBody>
      </p:sp>
    </p:spTree>
    <p:extLst>
      <p:ext uri="{BB962C8B-B14F-4D97-AF65-F5344CB8AC3E}">
        <p14:creationId xmlns:p14="http://schemas.microsoft.com/office/powerpoint/2010/main" val="163130962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a:solidFill>
                  <a:srgbClr val="444444"/>
                </a:solidFill>
                <a:effectLst/>
                <a:latin typeface="Open Sans" panose="020B0606030504020204" pitchFamily="34" charset="0"/>
              </a:rPr>
              <a:t>Starboard:</a:t>
            </a:r>
            <a:endParaRPr lang="en-US" b="0" i="0" dirty="0">
              <a:solidFill>
                <a:srgbClr val="444444"/>
              </a:solidFill>
              <a:effectLst/>
              <a:latin typeface="Open Sans" panose="020B0606030504020204" pitchFamily="34" charset="0"/>
            </a:endParaRPr>
          </a:p>
          <a:p>
            <a:pPr algn="l"/>
            <a:r>
              <a:rPr lang="en-US" b="0" i="0" dirty="0">
                <a:solidFill>
                  <a:srgbClr val="444444"/>
                </a:solidFill>
                <a:effectLst/>
                <a:latin typeface="Open Sans" panose="020B0606030504020204" pitchFamily="34" charset="0"/>
              </a:rPr>
              <a:t>In this case, </a:t>
            </a:r>
            <a:r>
              <a:rPr lang="en-US" b="1" i="0" dirty="0">
                <a:solidFill>
                  <a:srgbClr val="444444"/>
                </a:solidFill>
                <a:effectLst/>
                <a:latin typeface="Open Sans" panose="020B0606030504020204" pitchFamily="34" charset="0"/>
              </a:rPr>
              <a:t>A is the stand-on vessel.</a:t>
            </a:r>
            <a:endParaRPr lang="en-US" b="0" i="0" dirty="0">
              <a:solidFill>
                <a:srgbClr val="444444"/>
              </a:solidFill>
              <a:effectLst/>
              <a:latin typeface="Open Sans" panose="020B0606030504020204" pitchFamily="34" charset="0"/>
            </a:endParaRPr>
          </a:p>
          <a:p>
            <a:pPr algn="l"/>
            <a:r>
              <a:rPr lang="en-US" b="0" i="0" dirty="0">
                <a:solidFill>
                  <a:srgbClr val="444444"/>
                </a:solidFill>
                <a:effectLst/>
                <a:latin typeface="Open Sans" panose="020B0606030504020204" pitchFamily="34" charset="0"/>
              </a:rPr>
              <a:t>If a vessel approaches one from their starboard (right) side, keep out of its way (If one or both vessels are sailboats then this rule may not apply).</a:t>
            </a: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51</a:t>
            </a:fld>
            <a:endParaRPr lang="en-US"/>
          </a:p>
        </p:txBody>
      </p:sp>
    </p:spTree>
    <p:extLst>
      <p:ext uri="{BB962C8B-B14F-4D97-AF65-F5344CB8AC3E}">
        <p14:creationId xmlns:p14="http://schemas.microsoft.com/office/powerpoint/2010/main" val="266456425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a:solidFill>
                  <a:srgbClr val="444444"/>
                </a:solidFill>
                <a:effectLst/>
                <a:latin typeface="Open Sans" panose="020B0606030504020204" pitchFamily="34" charset="0"/>
              </a:rPr>
              <a:t>Stern:</a:t>
            </a:r>
            <a:endParaRPr lang="en-US" b="0" i="0" dirty="0">
              <a:solidFill>
                <a:srgbClr val="444444"/>
              </a:solidFill>
              <a:effectLst/>
              <a:latin typeface="Open Sans" panose="020B0606030504020204" pitchFamily="34" charset="0"/>
            </a:endParaRPr>
          </a:p>
          <a:p>
            <a:pPr algn="l"/>
            <a:r>
              <a:rPr lang="en-US" b="0" i="0" dirty="0">
                <a:solidFill>
                  <a:srgbClr val="444444"/>
                </a:solidFill>
                <a:effectLst/>
                <a:latin typeface="Open Sans" panose="020B0606030504020204" pitchFamily="34" charset="0"/>
              </a:rPr>
              <a:t>In this case, </a:t>
            </a:r>
            <a:r>
              <a:rPr lang="en-US" b="1" i="0" dirty="0">
                <a:solidFill>
                  <a:srgbClr val="444444"/>
                </a:solidFill>
                <a:effectLst/>
                <a:latin typeface="Open Sans" panose="020B0606030504020204" pitchFamily="34" charset="0"/>
              </a:rPr>
              <a:t>A is the give-way vessel.</a:t>
            </a:r>
            <a:endParaRPr lang="en-US" b="0" i="0" dirty="0">
              <a:solidFill>
                <a:srgbClr val="444444"/>
              </a:solidFill>
              <a:effectLst/>
              <a:latin typeface="Open Sans" panose="020B0606030504020204" pitchFamily="34" charset="0"/>
            </a:endParaRPr>
          </a:p>
          <a:p>
            <a:pPr algn="l"/>
            <a:r>
              <a:rPr lang="en-US" b="0" i="0" dirty="0">
                <a:solidFill>
                  <a:srgbClr val="444444"/>
                </a:solidFill>
                <a:effectLst/>
                <a:latin typeface="Open Sans" panose="020B0606030504020204" pitchFamily="34" charset="0"/>
              </a:rPr>
              <a:t>If a vessel approaches from this direction, maintain course and speed and be cautious.</a:t>
            </a: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52</a:t>
            </a:fld>
            <a:endParaRPr lang="en-US"/>
          </a:p>
        </p:txBody>
      </p:sp>
    </p:spTree>
    <p:extLst>
      <p:ext uri="{BB962C8B-B14F-4D97-AF65-F5344CB8AC3E}">
        <p14:creationId xmlns:p14="http://schemas.microsoft.com/office/powerpoint/2010/main" val="54357336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333333"/>
                </a:solidFill>
                <a:effectLst/>
                <a:latin typeface="Georgia" panose="02040502050405020303" pitchFamily="18" charset="0"/>
              </a:rPr>
              <a:t> Neither vessel is the stand-on vessel. Both vessels should turn to starboard (the right).</a:t>
            </a:r>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53</a:t>
            </a:fld>
            <a:endParaRPr lang="en-US"/>
          </a:p>
        </p:txBody>
      </p:sp>
    </p:spTree>
    <p:extLst>
      <p:ext uri="{BB962C8B-B14F-4D97-AF65-F5344CB8AC3E}">
        <p14:creationId xmlns:p14="http://schemas.microsoft.com/office/powerpoint/2010/main" val="2753127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346075" algn="l">
              <a:buFont typeface="+mj-lt"/>
              <a:buAutoNum type="arabicPeriod"/>
            </a:pPr>
            <a:r>
              <a:rPr lang="en-US" sz="1200" b="0" i="0" dirty="0">
                <a:solidFill>
                  <a:srgbClr val="383838"/>
                </a:solidFill>
                <a:effectLst/>
                <a:latin typeface="Montserrat" panose="00000500000000000000" pitchFamily="2" charset="0"/>
              </a:rPr>
              <a:t>Slow down, visibility is reduced at night.</a:t>
            </a:r>
          </a:p>
          <a:p>
            <a:pPr indent="346075" algn="l">
              <a:buFont typeface="+mj-lt"/>
              <a:buAutoNum type="arabicPeriod"/>
            </a:pPr>
            <a:r>
              <a:rPr lang="en-US" sz="1200" b="0" i="0" dirty="0">
                <a:solidFill>
                  <a:srgbClr val="383838"/>
                </a:solidFill>
                <a:effectLst/>
                <a:latin typeface="Montserrat" panose="00000500000000000000" pitchFamily="2" charset="0"/>
              </a:rPr>
              <a:t>Share the lookout duties.</a:t>
            </a:r>
          </a:p>
          <a:p>
            <a:pPr indent="346075" algn="l">
              <a:buFont typeface="+mj-lt"/>
              <a:buAutoNum type="arabicPeriod"/>
            </a:pPr>
            <a:r>
              <a:rPr lang="en-US" sz="1200" b="0" i="0" dirty="0">
                <a:solidFill>
                  <a:srgbClr val="383838"/>
                </a:solidFill>
                <a:effectLst/>
                <a:latin typeface="Montserrat" panose="00000500000000000000" pitchFamily="2" charset="0"/>
              </a:rPr>
              <a:t>Tap into your preparations list.</a:t>
            </a:r>
            <a:r>
              <a:rPr lang="en-US" b="0" i="0" dirty="0">
                <a:solidFill>
                  <a:srgbClr val="383838"/>
                </a:solidFill>
                <a:effectLst/>
                <a:latin typeface="Montserrat" panose="00000500000000000000" pitchFamily="2" charset="0"/>
              </a:rPr>
              <a:t> Before ever setting out in the dark, you should have refreshed the batteries in your flashlights and headlamps, put binoculars close to the helm and located </a:t>
            </a:r>
            <a:r>
              <a:rPr lang="en-US" b="0" i="0" u="none" strike="noStrike" dirty="0">
                <a:solidFill>
                  <a:srgbClr val="4432F3"/>
                </a:solidFill>
                <a:effectLst/>
                <a:latin typeface="Montserrat" panose="00000500000000000000" pitchFamily="2" charset="0"/>
                <a:hlinkClick r:id="rId3"/>
              </a:rPr>
              <a:t>personal floatation devices (PFDs)</a:t>
            </a:r>
            <a:r>
              <a:rPr lang="en-US" b="0" i="0" dirty="0">
                <a:solidFill>
                  <a:srgbClr val="383838"/>
                </a:solidFill>
                <a:effectLst/>
                <a:latin typeface="Montserrat" panose="00000500000000000000" pitchFamily="2" charset="0"/>
              </a:rPr>
              <a:t>. You may consider wearing PFDs with an attached strobe light or glow stick in case someone goes overboard.</a:t>
            </a:r>
            <a:endParaRPr lang="en-US" sz="1200" b="0" i="0" dirty="0">
              <a:solidFill>
                <a:srgbClr val="383838"/>
              </a:solidFill>
              <a:effectLst/>
              <a:latin typeface="Montserrat" panose="00000500000000000000" pitchFamily="2" charset="0"/>
            </a:endParaRPr>
          </a:p>
          <a:p>
            <a:pPr indent="346075" algn="l">
              <a:buFont typeface="+mj-lt"/>
              <a:buAutoNum type="arabicPeriod"/>
            </a:pPr>
            <a:r>
              <a:rPr lang="en-US" sz="1200" b="0" i="0" dirty="0">
                <a:solidFill>
                  <a:srgbClr val="383838"/>
                </a:solidFill>
                <a:effectLst/>
                <a:latin typeface="Montserrat" panose="00000500000000000000" pitchFamily="2" charset="0"/>
              </a:rPr>
              <a:t>Preserve your night vision.</a:t>
            </a:r>
          </a:p>
          <a:p>
            <a:pPr indent="346075" algn="l">
              <a:buFont typeface="+mj-lt"/>
              <a:buAutoNum type="arabicPeriod"/>
            </a:pPr>
            <a:r>
              <a:rPr lang="en-US" sz="1200" b="0" i="0" dirty="0">
                <a:solidFill>
                  <a:srgbClr val="383838"/>
                </a:solidFill>
                <a:effectLst/>
                <a:latin typeface="Montserrat" panose="00000500000000000000" pitchFamily="2" charset="0"/>
              </a:rPr>
              <a:t>Don't use headlights or spotlights. </a:t>
            </a:r>
            <a:r>
              <a:rPr lang="en-US" b="0" i="0" dirty="0">
                <a:solidFill>
                  <a:srgbClr val="383838"/>
                </a:solidFill>
                <a:effectLst/>
                <a:latin typeface="Montserrat" panose="00000500000000000000" pitchFamily="2" charset="0"/>
              </a:rPr>
              <a:t>You’re not in a car and the reflective water kills the benefits of bright forward lights. Use docking lights only when arriving at your destination like at a dock or another boat. That’s when spotlights help you see close-up detail like cleats and handholds.</a:t>
            </a:r>
            <a:endParaRPr lang="en-US" sz="1200" b="0" i="0" dirty="0">
              <a:solidFill>
                <a:srgbClr val="383838"/>
              </a:solidFill>
              <a:effectLst/>
              <a:latin typeface="Montserrat" panose="00000500000000000000" pitchFamily="2" charset="0"/>
            </a:endParaRPr>
          </a:p>
          <a:p>
            <a:pPr indent="346075" algn="l">
              <a:buFont typeface="+mj-lt"/>
              <a:buAutoNum type="arabicPeriod"/>
            </a:pPr>
            <a:r>
              <a:rPr lang="en-US" sz="1200" b="0" i="0" dirty="0">
                <a:solidFill>
                  <a:srgbClr val="383838"/>
                </a:solidFill>
                <a:effectLst/>
                <a:latin typeface="Montserrat" panose="00000500000000000000" pitchFamily="2" charset="0"/>
              </a:rPr>
              <a:t>Look for the red and green.</a:t>
            </a:r>
          </a:p>
          <a:p>
            <a:pPr indent="346075" algn="l">
              <a:buFont typeface="+mj-lt"/>
              <a:buAutoNum type="arabicPeriod"/>
            </a:pPr>
            <a:r>
              <a:rPr lang="en-US" sz="1200" b="0" i="0" dirty="0">
                <a:solidFill>
                  <a:srgbClr val="383838"/>
                </a:solidFill>
                <a:effectLst/>
                <a:latin typeface="Montserrat" panose="00000500000000000000" pitchFamily="2" charset="0"/>
              </a:rPr>
              <a:t>Listen, listen, listen. </a:t>
            </a:r>
            <a:r>
              <a:rPr lang="en-US" b="0" i="0" dirty="0">
                <a:solidFill>
                  <a:srgbClr val="383838"/>
                </a:solidFill>
                <a:effectLst/>
                <a:latin typeface="Montserrat" panose="00000500000000000000" pitchFamily="2" charset="0"/>
              </a:rPr>
              <a:t>Turn off the stereo and listen. You may hear fog horns, bells or other boats approaching. Use your hearing, which may seem more acute in the dark when you can’t rely on your eyes.</a:t>
            </a:r>
            <a:endParaRPr lang="en-US" sz="1200" b="0" i="0" dirty="0">
              <a:solidFill>
                <a:srgbClr val="383838"/>
              </a:solidFill>
              <a:effectLst/>
              <a:latin typeface="Montserrat" panose="00000500000000000000" pitchFamily="2" charset="0"/>
            </a:endParaRPr>
          </a:p>
          <a:p>
            <a:pPr indent="346075" algn="l">
              <a:buFont typeface="+mj-lt"/>
              <a:buAutoNum type="arabicPeriod"/>
            </a:pPr>
            <a:r>
              <a:rPr lang="en-US" sz="1200" b="0" i="0" dirty="0">
                <a:solidFill>
                  <a:srgbClr val="383838"/>
                </a:solidFill>
                <a:effectLst/>
                <a:latin typeface="Montserrat" panose="00000500000000000000" pitchFamily="2" charset="0"/>
              </a:rPr>
              <a:t>Trust your navigation instruments.</a:t>
            </a:r>
          </a:p>
          <a:p>
            <a:pPr indent="346075" algn="l">
              <a:buFont typeface="+mj-lt"/>
              <a:buAutoNum type="arabicPeriod"/>
            </a:pPr>
            <a:r>
              <a:rPr lang="en-US" sz="1200" b="0" i="0" dirty="0">
                <a:solidFill>
                  <a:srgbClr val="383838"/>
                </a:solidFill>
                <a:effectLst/>
                <a:latin typeface="Montserrat" panose="00000500000000000000" pitchFamily="2" charset="0"/>
              </a:rPr>
              <a:t>Bring along a towel—for many uses. </a:t>
            </a:r>
            <a:r>
              <a:rPr lang="en-US" b="0" i="0" dirty="0">
                <a:solidFill>
                  <a:srgbClr val="383838"/>
                </a:solidFill>
                <a:effectLst/>
                <a:latin typeface="Montserrat" panose="00000500000000000000" pitchFamily="2" charset="0"/>
              </a:rPr>
              <a:t>A nice beach towel has lots of uses at night. You can drape it over yourself to stay warm and dry, you can toss it over parts of your console to cut down on ambient onboard light, and you can use it wipe a fogged windshield.</a:t>
            </a:r>
            <a:endParaRPr lang="en-US" sz="1200" b="0" i="0" dirty="0">
              <a:solidFill>
                <a:srgbClr val="383838"/>
              </a:solidFill>
              <a:effectLst/>
              <a:latin typeface="Montserrat" panose="00000500000000000000" pitchFamily="2" charset="0"/>
            </a:endParaRPr>
          </a:p>
          <a:p>
            <a:pPr indent="346075" algn="l">
              <a:buFont typeface="+mj-lt"/>
              <a:buAutoNum type="arabicPeriod"/>
            </a:pPr>
            <a:r>
              <a:rPr lang="en-US" sz="1200" b="0" i="0" dirty="0">
                <a:solidFill>
                  <a:srgbClr val="383838"/>
                </a:solidFill>
                <a:effectLst/>
                <a:latin typeface="Montserrat" panose="00000500000000000000" pitchFamily="2" charset="0"/>
              </a:rPr>
              <a:t>Dock with extra caution.</a:t>
            </a: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54</a:t>
            </a:fld>
            <a:endParaRPr lang="en-US"/>
          </a:p>
        </p:txBody>
      </p:sp>
    </p:spTree>
    <p:extLst>
      <p:ext uri="{BB962C8B-B14F-4D97-AF65-F5344CB8AC3E}">
        <p14:creationId xmlns:p14="http://schemas.microsoft.com/office/powerpoint/2010/main" val="45587539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333333"/>
                </a:solidFill>
                <a:effectLst/>
                <a:latin typeface="Georgia" panose="02040502050405020303" pitchFamily="18" charset="0"/>
              </a:rPr>
              <a:t>When underway, all motorboats must exhibit the lights as shown in Figure 1. Remember, motorboats include sailboats operating under power. The required lights are:</a:t>
            </a:r>
          </a:p>
          <a:p>
            <a:pPr algn="l">
              <a:buFont typeface="Arial" panose="020B0604020202020204" pitchFamily="34" charset="0"/>
              <a:buChar char="•"/>
            </a:pPr>
            <a:r>
              <a:rPr lang="en-US" b="0" i="0" dirty="0">
                <a:solidFill>
                  <a:srgbClr val="333333"/>
                </a:solidFill>
                <a:effectLst/>
                <a:latin typeface="Georgia" panose="02040502050405020303" pitchFamily="18" charset="0"/>
              </a:rPr>
              <a:t>Red and green sidelights visible from a distance of at least one mile away on a dark, clear night.</a:t>
            </a:r>
          </a:p>
          <a:p>
            <a:pPr algn="l">
              <a:buFont typeface="Arial" panose="020B0604020202020204" pitchFamily="34" charset="0"/>
              <a:buChar char="•"/>
            </a:pPr>
            <a:r>
              <a:rPr lang="en-US" b="0" i="0" dirty="0">
                <a:solidFill>
                  <a:srgbClr val="333333"/>
                </a:solidFill>
                <a:effectLst/>
                <a:latin typeface="Georgia" panose="02040502050405020303" pitchFamily="18" charset="0"/>
              </a:rPr>
              <a:t>An all-round white light or both a masthead light and a </a:t>
            </a:r>
            <a:r>
              <a:rPr lang="en-US" b="0" i="0" dirty="0" err="1">
                <a:solidFill>
                  <a:srgbClr val="333333"/>
                </a:solidFill>
                <a:effectLst/>
                <a:latin typeface="Georgia" panose="02040502050405020303" pitchFamily="18" charset="0"/>
              </a:rPr>
              <a:t>sternlight</a:t>
            </a:r>
            <a:r>
              <a:rPr lang="en-US" b="0" i="0" dirty="0">
                <a:solidFill>
                  <a:srgbClr val="333333"/>
                </a:solidFill>
                <a:effectLst/>
                <a:latin typeface="Georgia" panose="02040502050405020303" pitchFamily="18" charset="0"/>
              </a:rPr>
              <a:t>. These lights must be visible from a distance of at least two miles away on a dark, clear night. The all-round white light (or the masthead light and </a:t>
            </a:r>
            <a:r>
              <a:rPr lang="en-US" b="0" i="0" dirty="0" err="1">
                <a:solidFill>
                  <a:srgbClr val="333333"/>
                </a:solidFill>
                <a:effectLst/>
                <a:latin typeface="Georgia" panose="02040502050405020303" pitchFamily="18" charset="0"/>
              </a:rPr>
              <a:t>sternlight</a:t>
            </a:r>
            <a:r>
              <a:rPr lang="en-US" b="0" i="0" dirty="0">
                <a:solidFill>
                  <a:srgbClr val="333333"/>
                </a:solidFill>
                <a:effectLst/>
                <a:latin typeface="Georgia" panose="02040502050405020303" pitchFamily="18" charset="0"/>
              </a:rPr>
              <a:t>) must be visible from all directions in a 360-degree circle.</a:t>
            </a: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55</a:t>
            </a:fld>
            <a:endParaRPr lang="en-US"/>
          </a:p>
        </p:txBody>
      </p:sp>
    </p:spTree>
    <p:extLst>
      <p:ext uri="{BB962C8B-B14F-4D97-AF65-F5344CB8AC3E}">
        <p14:creationId xmlns:p14="http://schemas.microsoft.com/office/powerpoint/2010/main" val="161765892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CCD96A6-1D36-4A55-BDE6-A46450BD5425}" type="slidenum">
              <a:rPr lang="en-US" smtClean="0"/>
              <a:t>57</a:t>
            </a:fld>
            <a:endParaRPr lang="en-US"/>
          </a:p>
        </p:txBody>
      </p:sp>
    </p:spTree>
    <p:extLst>
      <p:ext uri="{BB962C8B-B14F-4D97-AF65-F5344CB8AC3E}">
        <p14:creationId xmlns:p14="http://schemas.microsoft.com/office/powerpoint/2010/main" val="25343436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9</a:t>
            </a:fld>
            <a:endParaRPr lang="en-US"/>
          </a:p>
        </p:txBody>
      </p:sp>
    </p:spTree>
    <p:extLst>
      <p:ext uri="{BB962C8B-B14F-4D97-AF65-F5344CB8AC3E}">
        <p14:creationId xmlns:p14="http://schemas.microsoft.com/office/powerpoint/2010/main" val="133817660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0A0A0A"/>
                </a:solidFill>
                <a:effectLst/>
                <a:latin typeface="Roboto" panose="02000000000000000000" pitchFamily="2" charset="0"/>
              </a:rPr>
              <a:t>The term "aids to navigation" includes buoys, day beacons, lights, lightships, radio beacons, fog signals, marks and other devices used to provide "street" signs on the water. Aids To Navigation include all the visible, audible and electronic symbols that are established by government and private authorities for piloting purposes.</a:t>
            </a:r>
          </a:p>
          <a:p>
            <a:pPr algn="l"/>
            <a:r>
              <a:rPr lang="en-US" b="0" i="0" dirty="0">
                <a:solidFill>
                  <a:srgbClr val="0A0A0A"/>
                </a:solidFill>
                <a:effectLst/>
                <a:latin typeface="Roboto" panose="02000000000000000000" pitchFamily="2" charset="0"/>
              </a:rPr>
              <a:t>The Coast Guard is the agency responsible for</a:t>
            </a:r>
          </a:p>
          <a:p>
            <a:endParaRPr lang="en-US" dirty="0"/>
          </a:p>
          <a:p>
            <a:pPr algn="l"/>
            <a:r>
              <a:rPr lang="en-US" b="0" i="0" dirty="0">
                <a:solidFill>
                  <a:srgbClr val="0A0A0A"/>
                </a:solidFill>
                <a:effectLst/>
                <a:latin typeface="Roboto" panose="02000000000000000000" pitchFamily="2" charset="0"/>
              </a:rPr>
              <a:t>The term "aids to navigation" encompasses a wide range of floating and fixed objects (fixed meaning attached to the bottom or shore), and consist primarily of:</a:t>
            </a:r>
          </a:p>
          <a:p>
            <a:pPr algn="l">
              <a:buFont typeface="Arial" panose="020B0604020202020204" pitchFamily="34" charset="0"/>
              <a:buChar char="•"/>
            </a:pPr>
            <a:r>
              <a:rPr lang="en-US" b="1" i="0" dirty="0">
                <a:solidFill>
                  <a:srgbClr val="0A0A0A"/>
                </a:solidFill>
                <a:effectLst/>
                <a:latin typeface="Roboto" panose="02000000000000000000" pitchFamily="2" charset="0"/>
              </a:rPr>
              <a:t>Buoys - </a:t>
            </a:r>
            <a:r>
              <a:rPr lang="en-US" b="0" i="0" dirty="0">
                <a:solidFill>
                  <a:srgbClr val="0A0A0A"/>
                </a:solidFill>
                <a:effectLst/>
                <a:latin typeface="Roboto" panose="02000000000000000000" pitchFamily="2" charset="0"/>
              </a:rPr>
              <a:t>floating objects that are anchored to the bottom. Their distinctive shapes and colors indicate their purpose and how to navigate around them.</a:t>
            </a:r>
          </a:p>
          <a:p>
            <a:pPr algn="l">
              <a:buFont typeface="Arial" panose="020B0604020202020204" pitchFamily="34" charset="0"/>
              <a:buChar char="•"/>
            </a:pPr>
            <a:r>
              <a:rPr lang="en-US" b="1" i="0" dirty="0">
                <a:solidFill>
                  <a:srgbClr val="0A0A0A"/>
                </a:solidFill>
                <a:effectLst/>
                <a:latin typeface="Roboto" panose="02000000000000000000" pitchFamily="2" charset="0"/>
              </a:rPr>
              <a:t>Beacons - </a:t>
            </a:r>
            <a:r>
              <a:rPr lang="en-US" b="0" i="0" dirty="0">
                <a:solidFill>
                  <a:srgbClr val="0A0A0A"/>
                </a:solidFill>
                <a:effectLst/>
                <a:latin typeface="Roboto" panose="02000000000000000000" pitchFamily="2" charset="0"/>
              </a:rPr>
              <a:t>structures that are permanently fixed to the sea-bed or land. They range from structures such as light houses, to single-pile poles. Most beacons have lateral or non-lateral aids attached to them. Lighted beacons are called "LIGHTS", unlighted beacons are "DAYBEACONS".</a:t>
            </a:r>
          </a:p>
          <a:p>
            <a:endParaRPr lang="en-US" dirty="0"/>
          </a:p>
          <a:p>
            <a:endParaRPr lang="en-US" dirty="0"/>
          </a:p>
          <a:p>
            <a:r>
              <a:rPr lang="en-US" dirty="0"/>
              <a:t>These are a few of what is used. Each will be covered in more detail in the next few slides</a:t>
            </a:r>
          </a:p>
        </p:txBody>
      </p:sp>
      <p:sp>
        <p:nvSpPr>
          <p:cNvPr id="4" name="Slide Number Placeholder 3"/>
          <p:cNvSpPr>
            <a:spLocks noGrp="1"/>
          </p:cNvSpPr>
          <p:nvPr>
            <p:ph type="sldNum" sz="quarter" idx="5"/>
          </p:nvPr>
        </p:nvSpPr>
        <p:spPr/>
        <p:txBody>
          <a:bodyPr/>
          <a:lstStyle/>
          <a:p>
            <a:fld id="{6CCD96A6-1D36-4A55-BDE6-A46450BD5425}" type="slidenum">
              <a:rPr lang="en-US" smtClean="0"/>
              <a:t>60</a:t>
            </a:fld>
            <a:endParaRPr lang="en-US"/>
          </a:p>
        </p:txBody>
      </p:sp>
    </p:spTree>
    <p:extLst>
      <p:ext uri="{BB962C8B-B14F-4D97-AF65-F5344CB8AC3E}">
        <p14:creationId xmlns:p14="http://schemas.microsoft.com/office/powerpoint/2010/main" val="422933780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333333"/>
                </a:solidFill>
                <a:effectLst/>
                <a:latin typeface="Georgia" panose="02040502050405020303" pitchFamily="18" charset="0"/>
              </a:rPr>
              <a:t>Green colors, green lights, and odd numbers mark the edge of a channel on your port (left) side as you enter from open sea or head upstream. Numbers usually will go up as you head upstream. A type of green marker is the cylinder-shaped can buoy.</a:t>
            </a:r>
          </a:p>
          <a:p>
            <a:pPr algn="l"/>
            <a:r>
              <a:rPr lang="en-US" b="0" i="0" dirty="0">
                <a:solidFill>
                  <a:srgbClr val="333333"/>
                </a:solidFill>
                <a:effectLst/>
                <a:latin typeface="Georgia" panose="02040502050405020303" pitchFamily="18" charset="0"/>
              </a:rPr>
              <a:t>Red colors, red lights, and even numbers mark the edge of a channel on your starboard (right) side as you enter from open sea or head upstream. Numbers usually will go up as you head upstream. A type of red marker is the cone-shaped nun buoy.</a:t>
            </a:r>
          </a:p>
          <a:p>
            <a:pPr algn="l"/>
            <a:r>
              <a:rPr lang="en-US" b="0" i="0" dirty="0">
                <a:solidFill>
                  <a:srgbClr val="333333"/>
                </a:solidFill>
                <a:effectLst/>
                <a:latin typeface="Georgia" panose="02040502050405020303" pitchFamily="18" charset="0"/>
              </a:rPr>
              <a:t>Red and green colors or lights are placed where a channel splits in two. If green is on top, keep the buoy on your left to continue along the preferred channel. If red is on top, keep the buoy on your right. These markers are sometimes called “junction buoys.”</a:t>
            </a: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61</a:t>
            </a:fld>
            <a:endParaRPr lang="en-US"/>
          </a:p>
        </p:txBody>
      </p:sp>
    </p:spTree>
    <p:extLst>
      <p:ext uri="{BB962C8B-B14F-4D97-AF65-F5344CB8AC3E}">
        <p14:creationId xmlns:p14="http://schemas.microsoft.com/office/powerpoint/2010/main" val="58610169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333333"/>
                </a:solidFill>
                <a:effectLst/>
                <a:latin typeface="Georgia" panose="02040502050405020303" pitchFamily="18" charset="0"/>
              </a:rPr>
              <a:t>In most circumstances, you can use this phrase as a reminder of the correct course when returning from open waters or heading upstream: </a:t>
            </a:r>
            <a:r>
              <a:rPr lang="en-US" b="1" i="0" dirty="0">
                <a:solidFill>
                  <a:srgbClr val="333333"/>
                </a:solidFill>
                <a:effectLst/>
                <a:latin typeface="Georgia" panose="02040502050405020303" pitchFamily="18" charset="0"/>
              </a:rPr>
              <a:t>“Red Right Returning.”</a:t>
            </a:r>
            <a:endParaRPr lang="en-US" b="0" i="0" dirty="0">
              <a:solidFill>
                <a:srgbClr val="333333"/>
              </a:solidFill>
              <a:effectLst/>
              <a:latin typeface="Georgia" panose="02040502050405020303" pitchFamily="18" charset="0"/>
            </a:endParaRPr>
          </a:p>
          <a:p>
            <a:br>
              <a:rPr lang="en-US" dirty="0"/>
            </a:br>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62</a:t>
            </a:fld>
            <a:endParaRPr lang="en-US"/>
          </a:p>
        </p:txBody>
      </p:sp>
    </p:spTree>
    <p:extLst>
      <p:ext uri="{BB962C8B-B14F-4D97-AF65-F5344CB8AC3E}">
        <p14:creationId xmlns:p14="http://schemas.microsoft.com/office/powerpoint/2010/main" val="371649808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Usually white with a blue band</a:t>
            </a:r>
          </a:p>
          <a:p>
            <a:endParaRPr lang="en-US" dirty="0"/>
          </a:p>
          <a:p>
            <a:r>
              <a:rPr lang="en-US" dirty="0"/>
              <a:t>Only buoys you can legally tie up to</a:t>
            </a:r>
          </a:p>
        </p:txBody>
      </p:sp>
      <p:sp>
        <p:nvSpPr>
          <p:cNvPr id="4" name="Slide Number Placeholder 3"/>
          <p:cNvSpPr>
            <a:spLocks noGrp="1"/>
          </p:cNvSpPr>
          <p:nvPr>
            <p:ph type="sldNum" sz="quarter" idx="5"/>
          </p:nvPr>
        </p:nvSpPr>
        <p:spPr/>
        <p:txBody>
          <a:bodyPr/>
          <a:lstStyle/>
          <a:p>
            <a:fld id="{6CCD96A6-1D36-4A55-BDE6-A46450BD5425}" type="slidenum">
              <a:rPr lang="en-US" smtClean="0"/>
              <a:t>64</a:t>
            </a:fld>
            <a:endParaRPr lang="en-US"/>
          </a:p>
        </p:txBody>
      </p:sp>
    </p:spTree>
    <p:extLst>
      <p:ext uri="{BB962C8B-B14F-4D97-AF65-F5344CB8AC3E}">
        <p14:creationId xmlns:p14="http://schemas.microsoft.com/office/powerpoint/2010/main" val="326068021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mj-lt"/>
              <a:buAutoNum type="arabicPeriod"/>
            </a:pPr>
            <a:r>
              <a:rPr lang="en-US" b="0" i="0" dirty="0">
                <a:solidFill>
                  <a:srgbClr val="333333"/>
                </a:solidFill>
                <a:effectLst/>
                <a:latin typeface="Georgia" panose="02040502050405020303" pitchFamily="18" charset="0"/>
              </a:rPr>
              <a:t>Select an area to anchor with plenty of room. Ideally, it should be a well-protected area with adequate water depth and a sandy or muddy bottom.</a:t>
            </a:r>
          </a:p>
          <a:p>
            <a:pPr algn="l">
              <a:buFont typeface="+mj-lt"/>
              <a:buAutoNum type="arabicPeriod"/>
            </a:pPr>
            <a:r>
              <a:rPr lang="en-US" b="0" i="0" dirty="0">
                <a:solidFill>
                  <a:srgbClr val="333333"/>
                </a:solidFill>
                <a:effectLst/>
                <a:latin typeface="Georgia" panose="02040502050405020303" pitchFamily="18" charset="0"/>
              </a:rPr>
              <a:t>Head slowly into the wind or current to a position </a:t>
            </a:r>
            <a:r>
              <a:rPr lang="en-US" b="0" i="0" u="sng" dirty="0">
                <a:solidFill>
                  <a:srgbClr val="00AEEE"/>
                </a:solidFill>
                <a:effectLst/>
                <a:latin typeface="Georgia" panose="02040502050405020303" pitchFamily="18" charset="0"/>
                <a:hlinkClick r:id="rId3"/>
              </a:rPr>
              <a:t>upwind</a:t>
            </a:r>
            <a:r>
              <a:rPr lang="en-US" b="0" i="0" dirty="0">
                <a:solidFill>
                  <a:srgbClr val="333333"/>
                </a:solidFill>
                <a:effectLst/>
                <a:latin typeface="Georgia" panose="02040502050405020303" pitchFamily="18" charset="0"/>
              </a:rPr>
              <a:t> or </a:t>
            </a:r>
            <a:r>
              <a:rPr lang="en-US" b="0" i="0" u="sng" dirty="0" err="1">
                <a:solidFill>
                  <a:srgbClr val="00AEEE"/>
                </a:solidFill>
                <a:effectLst/>
                <a:latin typeface="Georgia" panose="02040502050405020303" pitchFamily="18" charset="0"/>
                <a:hlinkClick r:id="rId3"/>
              </a:rPr>
              <a:t>upcurrent</a:t>
            </a:r>
            <a:r>
              <a:rPr lang="en-US" b="0" i="0" dirty="0">
                <a:solidFill>
                  <a:srgbClr val="333333"/>
                </a:solidFill>
                <a:effectLst/>
                <a:latin typeface="Georgia" panose="02040502050405020303" pitchFamily="18" charset="0"/>
              </a:rPr>
              <a:t> of where you actually want to end up.</a:t>
            </a:r>
          </a:p>
          <a:p>
            <a:pPr algn="l">
              <a:buFont typeface="+mj-lt"/>
              <a:buAutoNum type="arabicPeriod"/>
            </a:pPr>
            <a:r>
              <a:rPr lang="en-US" b="0" i="0" dirty="0">
                <a:solidFill>
                  <a:srgbClr val="333333"/>
                </a:solidFill>
                <a:effectLst/>
                <a:latin typeface="Georgia" panose="02040502050405020303" pitchFamily="18" charset="0"/>
              </a:rPr>
              <a:t>When you are at that position, stop the boat and slowly lower the anchor over the bow to the bottom. </a:t>
            </a:r>
            <a:r>
              <a:rPr lang="en-US" b="1" i="0" dirty="0">
                <a:solidFill>
                  <a:srgbClr val="333333"/>
                </a:solidFill>
                <a:effectLst/>
                <a:latin typeface="Georgia" panose="02040502050405020303" pitchFamily="18" charset="0"/>
              </a:rPr>
              <a:t>Never anchor from the stern as this can cause the boat to swamp.</a:t>
            </a:r>
            <a:r>
              <a:rPr lang="en-US" b="0" i="0" dirty="0">
                <a:solidFill>
                  <a:srgbClr val="333333"/>
                </a:solidFill>
                <a:effectLst/>
                <a:latin typeface="Georgia" panose="02040502050405020303" pitchFamily="18" charset="0"/>
              </a:rPr>
              <a:t> The square stern may be hit by waves, and water will splash into the boat. The motor’s weight will add to this problem.</a:t>
            </a:r>
          </a:p>
          <a:p>
            <a:pPr algn="l">
              <a:buFont typeface="+mj-lt"/>
              <a:buAutoNum type="arabicPeriod"/>
            </a:pPr>
            <a:r>
              <a:rPr lang="en-US" b="0" i="0" dirty="0">
                <a:solidFill>
                  <a:srgbClr val="333333"/>
                </a:solidFill>
                <a:effectLst/>
                <a:latin typeface="Georgia" panose="02040502050405020303" pitchFamily="18" charset="0"/>
              </a:rPr>
              <a:t>Slowly back the boat away </a:t>
            </a:r>
            <a:r>
              <a:rPr lang="en-US" b="0" i="0" u="sng" dirty="0">
                <a:solidFill>
                  <a:srgbClr val="00AEEE"/>
                </a:solidFill>
                <a:effectLst/>
                <a:latin typeface="Georgia" panose="02040502050405020303" pitchFamily="18" charset="0"/>
                <a:hlinkClick r:id="rId3"/>
              </a:rPr>
              <a:t>downwind</a:t>
            </a:r>
            <a:r>
              <a:rPr lang="en-US" b="0" i="0" dirty="0">
                <a:solidFill>
                  <a:srgbClr val="333333"/>
                </a:solidFill>
                <a:effectLst/>
                <a:latin typeface="Georgia" panose="02040502050405020303" pitchFamily="18" charset="0"/>
              </a:rPr>
              <a:t> or </a:t>
            </a:r>
            <a:r>
              <a:rPr lang="en-US" b="0" i="0" u="sng" dirty="0" err="1">
                <a:solidFill>
                  <a:srgbClr val="00AEEE"/>
                </a:solidFill>
                <a:effectLst/>
                <a:latin typeface="Georgia" panose="02040502050405020303" pitchFamily="18" charset="0"/>
                <a:hlinkClick r:id="rId3"/>
              </a:rPr>
              <a:t>downcurrent</a:t>
            </a:r>
            <a:r>
              <a:rPr lang="en-US" b="0" i="0" dirty="0">
                <a:solidFill>
                  <a:srgbClr val="333333"/>
                </a:solidFill>
                <a:effectLst/>
                <a:latin typeface="Georgia" panose="02040502050405020303" pitchFamily="18" charset="0"/>
              </a:rPr>
              <a:t>. Let out about seven to ten times as much anchor line as the depth of the water, depending on the wind strength and wave size. Tie off the line around a bow </a:t>
            </a:r>
            <a:r>
              <a:rPr lang="en-US" b="0" i="0" u="sng" dirty="0">
                <a:solidFill>
                  <a:srgbClr val="00AEEE"/>
                </a:solidFill>
                <a:effectLst/>
                <a:latin typeface="Georgia" panose="02040502050405020303" pitchFamily="18" charset="0"/>
                <a:hlinkClick r:id="rId3"/>
              </a:rPr>
              <a:t>cleat</a:t>
            </a:r>
            <a:r>
              <a:rPr lang="en-US" b="0" i="0" dirty="0">
                <a:solidFill>
                  <a:srgbClr val="333333"/>
                </a:solidFill>
                <a:effectLst/>
                <a:latin typeface="Georgia" panose="02040502050405020303" pitchFamily="18" charset="0"/>
              </a:rPr>
              <a:t>, and pull on the anchor line to make sure the anchor is set.</a:t>
            </a:r>
          </a:p>
          <a:p>
            <a:pPr algn="l">
              <a:buFont typeface="+mj-lt"/>
              <a:buAutoNum type="arabicPeriod"/>
            </a:pPr>
            <a:r>
              <a:rPr lang="en-US" b="0" i="0" dirty="0">
                <a:solidFill>
                  <a:srgbClr val="333333"/>
                </a:solidFill>
                <a:effectLst/>
                <a:latin typeface="Georgia" panose="02040502050405020303" pitchFamily="18" charset="0"/>
              </a:rPr>
              <a:t>After anchoring, take visual sightings of onshore objects or buoys in the water to help you know where your boat is positioned. While at anchor, recheck these sightings frequently to make sure the anchor is not dragging.</a:t>
            </a:r>
          </a:p>
          <a:p>
            <a:pPr algn="l">
              <a:buFont typeface="+mj-lt"/>
              <a:buAutoNum type="arabicPeriod"/>
            </a:pPr>
            <a:r>
              <a:rPr lang="en-US" b="0" i="0" dirty="0">
                <a:solidFill>
                  <a:srgbClr val="333333"/>
                </a:solidFill>
                <a:effectLst/>
                <a:latin typeface="Georgia" panose="02040502050405020303" pitchFamily="18" charset="0"/>
              </a:rPr>
              <a:t>Periodically check connecting knots on your anchor line. When possible, use splices instead of knots. Knots weaken a line more than splices.</a:t>
            </a: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65</a:t>
            </a:fld>
            <a:endParaRPr lang="en-US"/>
          </a:p>
        </p:txBody>
      </p:sp>
    </p:spTree>
    <p:extLst>
      <p:ext uri="{BB962C8B-B14F-4D97-AF65-F5344CB8AC3E}">
        <p14:creationId xmlns:p14="http://schemas.microsoft.com/office/powerpoint/2010/main" val="384740304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a:solidFill>
                  <a:srgbClr val="383838"/>
                </a:solidFill>
                <a:effectLst/>
                <a:latin typeface="Montserrat" panose="00000500000000000000" pitchFamily="2" charset="0"/>
              </a:rPr>
              <a:t>Mushroom Anchor</a:t>
            </a:r>
            <a:endParaRPr lang="en-US" b="0" i="0" dirty="0">
              <a:solidFill>
                <a:srgbClr val="383838"/>
              </a:solidFill>
              <a:effectLst/>
              <a:latin typeface="Montserrat" panose="00000500000000000000" pitchFamily="2" charset="0"/>
            </a:endParaRPr>
          </a:p>
          <a:p>
            <a:pPr algn="l"/>
            <a:r>
              <a:rPr lang="en-US" b="0" i="0" dirty="0">
                <a:solidFill>
                  <a:srgbClr val="383838"/>
                </a:solidFill>
                <a:effectLst/>
                <a:latin typeface="Montserrat" panose="00000500000000000000" pitchFamily="2" charset="0"/>
              </a:rPr>
              <a:t>Very large mushroom anchors are used for moorings or securing buoys. Small mushroom anchors may be effective in the softest river bottom but have minimal holding power. They should be used only for </a:t>
            </a:r>
            <a:r>
              <a:rPr lang="en-US" b="0" i="0" u="none" strike="noStrike" dirty="0">
                <a:solidFill>
                  <a:srgbClr val="4432F3"/>
                </a:solidFill>
                <a:effectLst/>
                <a:latin typeface="Montserrat" panose="00000500000000000000" pitchFamily="2" charset="0"/>
                <a:hlinkClick r:id="rId3"/>
              </a:rPr>
              <a:t>personal watercrafts</a:t>
            </a:r>
            <a:r>
              <a:rPr lang="en-US" b="0" i="0" dirty="0">
                <a:solidFill>
                  <a:srgbClr val="383838"/>
                </a:solidFill>
                <a:effectLst/>
                <a:latin typeface="Montserrat" panose="00000500000000000000" pitchFamily="2" charset="0"/>
              </a:rPr>
              <a:t>, </a:t>
            </a:r>
            <a:r>
              <a:rPr lang="en-US" b="0" i="0" u="none" strike="noStrike" dirty="0">
                <a:solidFill>
                  <a:srgbClr val="4432F3"/>
                </a:solidFill>
                <a:effectLst/>
                <a:latin typeface="Montserrat" panose="00000500000000000000" pitchFamily="2" charset="0"/>
                <a:hlinkClick r:id="rId4"/>
              </a:rPr>
              <a:t>small aluminum fishing boats</a:t>
            </a:r>
            <a:r>
              <a:rPr lang="en-US" b="0" i="0" dirty="0">
                <a:solidFill>
                  <a:srgbClr val="383838"/>
                </a:solidFill>
                <a:effectLst/>
                <a:latin typeface="Montserrat" panose="00000500000000000000" pitchFamily="2" charset="0"/>
              </a:rPr>
              <a:t>, or </a:t>
            </a:r>
            <a:r>
              <a:rPr lang="en-US" b="0" i="0" u="none" strike="noStrike" dirty="0">
                <a:solidFill>
                  <a:srgbClr val="4432F3"/>
                </a:solidFill>
                <a:effectLst/>
                <a:latin typeface="Montserrat" panose="00000500000000000000" pitchFamily="2" charset="0"/>
                <a:hlinkClick r:id="rId5"/>
              </a:rPr>
              <a:t>dinghies</a:t>
            </a:r>
            <a:r>
              <a:rPr lang="en-US" b="0" i="0" dirty="0">
                <a:solidFill>
                  <a:srgbClr val="383838"/>
                </a:solidFill>
                <a:effectLst/>
                <a:latin typeface="Montserrat" panose="00000500000000000000" pitchFamily="2" charset="0"/>
              </a:rPr>
              <a:t>.</a:t>
            </a:r>
          </a:p>
          <a:p>
            <a:pPr algn="l"/>
            <a:r>
              <a:rPr lang="en-US" b="1" i="0" dirty="0">
                <a:solidFill>
                  <a:srgbClr val="383838"/>
                </a:solidFill>
                <a:effectLst/>
                <a:latin typeface="Montserrat" panose="00000500000000000000" pitchFamily="2" charset="0"/>
              </a:rPr>
              <a:t>Danforth or Fluke Anchor</a:t>
            </a:r>
            <a:endParaRPr lang="en-US" b="0" i="0" dirty="0">
              <a:solidFill>
                <a:srgbClr val="383838"/>
              </a:solidFill>
              <a:effectLst/>
              <a:latin typeface="Montserrat" panose="00000500000000000000" pitchFamily="2" charset="0"/>
            </a:endParaRPr>
          </a:p>
          <a:p>
            <a:pPr algn="l"/>
            <a:r>
              <a:rPr lang="en-US" b="0" i="0" dirty="0">
                <a:solidFill>
                  <a:srgbClr val="383838"/>
                </a:solidFill>
                <a:effectLst/>
                <a:latin typeface="Montserrat" panose="00000500000000000000" pitchFamily="2" charset="0"/>
              </a:rPr>
              <a:t>This style of anchor is a good choice for smaller boats because it folds flat and is easy to stow, and has great holding power for its weight. Its wide, sharp flukes sink into sand and hard-mud bottoms, but are less effective in deep mud or a grassy bottom. If the wind shifts and boat drifts over the anchor and then in the opposite direction from which it was set, a Danforth anchor can pull free.</a:t>
            </a:r>
          </a:p>
          <a:p>
            <a:pPr algn="l"/>
            <a:r>
              <a:rPr lang="en-US" b="1" i="0" dirty="0">
                <a:solidFill>
                  <a:srgbClr val="383838"/>
                </a:solidFill>
                <a:effectLst/>
                <a:latin typeface="Montserrat" panose="00000500000000000000" pitchFamily="2" charset="0"/>
              </a:rPr>
              <a:t>Plow Anchor</a:t>
            </a:r>
            <a:endParaRPr lang="en-US" b="0" i="0" dirty="0">
              <a:solidFill>
                <a:srgbClr val="383838"/>
              </a:solidFill>
              <a:effectLst/>
              <a:latin typeface="Montserrat" panose="00000500000000000000" pitchFamily="2" charset="0"/>
            </a:endParaRPr>
          </a:p>
          <a:p>
            <a:pPr algn="l"/>
            <a:r>
              <a:rPr lang="en-US" b="0" i="0" dirty="0">
                <a:solidFill>
                  <a:srgbClr val="383838"/>
                </a:solidFill>
                <a:effectLst/>
                <a:latin typeface="Montserrat" panose="00000500000000000000" pitchFamily="2" charset="0"/>
              </a:rPr>
              <a:t>A plow anchor is a little more cumbersome than a Danforth, and is a good choice if the anchor is secured on a </a:t>
            </a:r>
            <a:r>
              <a:rPr lang="en-US" b="0" i="0" u="none" strike="noStrike" dirty="0">
                <a:solidFill>
                  <a:srgbClr val="4432F3"/>
                </a:solidFill>
                <a:effectLst/>
                <a:latin typeface="Montserrat" panose="00000500000000000000" pitchFamily="2" charset="0"/>
                <a:hlinkClick r:id="rId6"/>
              </a:rPr>
              <a:t>bow roller</a:t>
            </a:r>
            <a:r>
              <a:rPr lang="en-US" b="0" i="0" dirty="0">
                <a:solidFill>
                  <a:srgbClr val="383838"/>
                </a:solidFill>
                <a:effectLst/>
                <a:latin typeface="Montserrat" panose="00000500000000000000" pitchFamily="2" charset="0"/>
              </a:rPr>
              <a:t> rather than in an anchor locker in the boat. A plow anchor has a single penetrating point and is more likely to reset itself if boat position changes. It can be more effective than the Danforth in light grass, has the strength to hold in a rocky bottom if it gets a good grip, and does well in soft bottoms.</a:t>
            </a:r>
          </a:p>
          <a:p>
            <a:pPr algn="l"/>
            <a:r>
              <a:rPr lang="en-US" b="1" i="0" dirty="0">
                <a:solidFill>
                  <a:srgbClr val="383838"/>
                </a:solidFill>
                <a:effectLst/>
                <a:latin typeface="Montserrat" panose="00000500000000000000" pitchFamily="2" charset="0"/>
              </a:rPr>
              <a:t>Claw Anchor</a:t>
            </a:r>
            <a:endParaRPr lang="en-US" b="0" i="0" dirty="0">
              <a:solidFill>
                <a:srgbClr val="383838"/>
              </a:solidFill>
              <a:effectLst/>
              <a:latin typeface="Montserrat" panose="00000500000000000000" pitchFamily="2" charset="0"/>
            </a:endParaRPr>
          </a:p>
          <a:p>
            <a:pPr algn="l"/>
            <a:r>
              <a:rPr lang="en-US" b="0" i="0" dirty="0">
                <a:solidFill>
                  <a:srgbClr val="383838"/>
                </a:solidFill>
                <a:effectLst/>
                <a:latin typeface="Montserrat" panose="00000500000000000000" pitchFamily="2" charset="0"/>
              </a:rPr>
              <a:t>This non-folding anchor is similar to the plow anchor, but has a broader scoop shape that works well in mud, clay or sandy bottoms. These anchors are also strong enough to hold on a rocky bottom. A claw anchor will re-set quickly if the wind changes. It may not work well on a very hard bottom, or in thick vegetation, both challenging for all types of anchors. This anchor is also best-suited to installation with a </a:t>
            </a:r>
            <a:r>
              <a:rPr lang="en-US" b="0" i="0" u="none" strike="noStrike" dirty="0">
                <a:solidFill>
                  <a:srgbClr val="4432F3"/>
                </a:solidFill>
                <a:effectLst/>
                <a:latin typeface="Montserrat" panose="00000500000000000000" pitchFamily="2" charset="0"/>
                <a:hlinkClick r:id="rId6"/>
              </a:rPr>
              <a:t>bow roller or windlass</a:t>
            </a:r>
            <a:r>
              <a:rPr lang="en-US" b="0" i="0" dirty="0">
                <a:solidFill>
                  <a:srgbClr val="383838"/>
                </a:solidFill>
                <a:effectLst/>
                <a:latin typeface="Montserrat" panose="00000500000000000000" pitchFamily="2" charset="0"/>
              </a:rPr>
              <a:t>.</a:t>
            </a:r>
          </a:p>
          <a:p>
            <a:pPr algn="l"/>
            <a:r>
              <a:rPr lang="en-US" b="1" i="0" dirty="0">
                <a:solidFill>
                  <a:srgbClr val="383838"/>
                </a:solidFill>
                <a:effectLst/>
                <a:latin typeface="Montserrat" panose="00000500000000000000" pitchFamily="2" charset="0"/>
              </a:rPr>
              <a:t>Grapnel Anchor</a:t>
            </a:r>
            <a:endParaRPr lang="en-US" b="0" i="0" dirty="0">
              <a:solidFill>
                <a:srgbClr val="383838"/>
              </a:solidFill>
              <a:effectLst/>
              <a:latin typeface="Montserrat" panose="00000500000000000000" pitchFamily="2" charset="0"/>
            </a:endParaRPr>
          </a:p>
          <a:p>
            <a:pPr algn="l"/>
            <a:r>
              <a:rPr lang="en-US" b="0" i="0" dirty="0">
                <a:solidFill>
                  <a:srgbClr val="383838"/>
                </a:solidFill>
                <a:effectLst/>
                <a:latin typeface="Montserrat" panose="00000500000000000000" pitchFamily="2" charset="0"/>
              </a:rPr>
              <a:t>Shaped like a grappling hook, this anchor has multiple tines or points, and is designed to grab onto structure on the bottom—such as rocks or submerged timber—rather than sink into the bottom. The tines usually fold up along the shank so that the anchor is more compact for stowage. On some models the tines are designed to bend to make it easier to retrieve the anchor if it becomes snagged on bottom structure. The tines can them be bent back into shape. Grapnel anchors are available in many sizes, including very small models for </a:t>
            </a:r>
            <a:r>
              <a:rPr lang="en-US" b="0" i="0" u="none" strike="noStrike" dirty="0" err="1">
                <a:solidFill>
                  <a:srgbClr val="4432F3"/>
                </a:solidFill>
                <a:effectLst/>
                <a:latin typeface="Montserrat" panose="00000500000000000000" pitchFamily="2" charset="0"/>
                <a:hlinkClick r:id="rId7"/>
              </a:rPr>
              <a:t>jon</a:t>
            </a:r>
            <a:r>
              <a:rPr lang="en-US" b="0" i="0" u="none" strike="noStrike" dirty="0">
                <a:solidFill>
                  <a:srgbClr val="4432F3"/>
                </a:solidFill>
                <a:effectLst/>
                <a:latin typeface="Montserrat" panose="00000500000000000000" pitchFamily="2" charset="0"/>
                <a:hlinkClick r:id="rId7"/>
              </a:rPr>
              <a:t> boats</a:t>
            </a:r>
            <a:r>
              <a:rPr lang="en-US" b="0" i="0" dirty="0">
                <a:solidFill>
                  <a:srgbClr val="383838"/>
                </a:solidFill>
                <a:effectLst/>
                <a:latin typeface="Montserrat" panose="00000500000000000000" pitchFamily="2" charset="0"/>
              </a:rPr>
              <a:t>, </a:t>
            </a:r>
            <a:r>
              <a:rPr lang="en-US" b="0" i="0" u="none" strike="noStrike" dirty="0">
                <a:solidFill>
                  <a:srgbClr val="4432F3"/>
                </a:solidFill>
                <a:effectLst/>
                <a:latin typeface="Montserrat" panose="00000500000000000000" pitchFamily="2" charset="0"/>
                <a:hlinkClick r:id="rId8"/>
              </a:rPr>
              <a:t>skiffs</a:t>
            </a:r>
            <a:r>
              <a:rPr lang="en-US" b="0" i="0" dirty="0">
                <a:solidFill>
                  <a:srgbClr val="383838"/>
                </a:solidFill>
                <a:effectLst/>
                <a:latin typeface="Montserrat" panose="00000500000000000000" pitchFamily="2" charset="0"/>
              </a:rPr>
              <a:t> or </a:t>
            </a:r>
            <a:r>
              <a:rPr lang="en-US" b="0" i="0" u="none" strike="noStrike" dirty="0" err="1">
                <a:solidFill>
                  <a:srgbClr val="4432F3"/>
                </a:solidFill>
                <a:effectLst/>
                <a:latin typeface="Montserrat" panose="00000500000000000000" pitchFamily="2" charset="0"/>
                <a:hlinkClick r:id="rId9"/>
              </a:rPr>
              <a:t>sm</a:t>
            </a:r>
            <a:endParaRPr lang="en-US" b="0" i="0" dirty="0">
              <a:solidFill>
                <a:srgbClr val="383838"/>
              </a:solidFill>
              <a:effectLst/>
              <a:latin typeface="Montserrat" panose="00000500000000000000" pitchFamily="2" charset="0"/>
            </a:endParaRP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66</a:t>
            </a:fld>
            <a:endParaRPr lang="en-US"/>
          </a:p>
        </p:txBody>
      </p:sp>
    </p:spTree>
    <p:extLst>
      <p:ext uri="{BB962C8B-B14F-4D97-AF65-F5344CB8AC3E}">
        <p14:creationId xmlns:p14="http://schemas.microsoft.com/office/powerpoint/2010/main" val="67090895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242424"/>
                </a:solidFill>
                <a:effectLst/>
                <a:latin typeface="Rubik"/>
              </a:rPr>
              <a:t>When it comes to getting the anchor to stick, there are two things to keep in mind:</a:t>
            </a:r>
          </a:p>
          <a:p>
            <a:pPr algn="l">
              <a:buFont typeface="+mj-lt"/>
              <a:buAutoNum type="arabicPeriod"/>
            </a:pPr>
            <a:r>
              <a:rPr lang="en-US" b="0" i="0" dirty="0">
                <a:solidFill>
                  <a:srgbClr val="242424"/>
                </a:solidFill>
                <a:effectLst/>
                <a:latin typeface="Rubik"/>
              </a:rPr>
              <a:t>Always use a chain</a:t>
            </a:r>
          </a:p>
          <a:p>
            <a:pPr algn="l">
              <a:buFont typeface="+mj-lt"/>
              <a:buAutoNum type="arabicPeriod"/>
            </a:pPr>
            <a:r>
              <a:rPr lang="en-US" b="0" i="0" dirty="0">
                <a:solidFill>
                  <a:srgbClr val="242424"/>
                </a:solidFill>
                <a:effectLst/>
                <a:latin typeface="Rubik"/>
              </a:rPr>
              <a:t>Have enough scope</a:t>
            </a:r>
          </a:p>
          <a:p>
            <a:pPr algn="l"/>
            <a:r>
              <a:rPr lang="en-US" b="0" i="0" dirty="0">
                <a:solidFill>
                  <a:srgbClr val="242424"/>
                </a:solidFill>
                <a:effectLst/>
                <a:latin typeface="Rubik"/>
              </a:rPr>
              <a:t>Many inexperienced boaters don’t have a chain on their anchor and wonder why their anchor often doesn’t catch.</a:t>
            </a:r>
          </a:p>
          <a:p>
            <a:pPr algn="l"/>
            <a:r>
              <a:rPr lang="en-US" b="0" i="0" dirty="0">
                <a:solidFill>
                  <a:srgbClr val="242424"/>
                </a:solidFill>
                <a:effectLst/>
                <a:latin typeface="Rubik"/>
              </a:rPr>
              <a:t>The weight of the chain decreases the angle of the anchor relative to the boat.</a:t>
            </a:r>
          </a:p>
          <a:p>
            <a:pPr algn="l"/>
            <a:r>
              <a:rPr lang="en-US" b="0" i="0" dirty="0">
                <a:solidFill>
                  <a:srgbClr val="242424"/>
                </a:solidFill>
                <a:effectLst/>
                <a:latin typeface="Rubik"/>
              </a:rPr>
              <a:t>It lets the anchor lie closer to the bottom, which is what allows it to catch.</a:t>
            </a:r>
          </a:p>
          <a:p>
            <a:pPr algn="l"/>
            <a:r>
              <a:rPr lang="en-US" b="0" i="0" dirty="0">
                <a:solidFill>
                  <a:srgbClr val="242424"/>
                </a:solidFill>
                <a:effectLst/>
                <a:latin typeface="Rubik"/>
              </a:rPr>
              <a:t>If it’s sticking straight up, it will have a much tougher time catching.</a:t>
            </a:r>
          </a:p>
          <a:p>
            <a:pPr algn="l"/>
            <a:r>
              <a:rPr lang="en-US" b="0" i="0" dirty="0">
                <a:solidFill>
                  <a:srgbClr val="242424"/>
                </a:solidFill>
                <a:effectLst/>
                <a:latin typeface="Rubik"/>
              </a:rPr>
              <a:t>Another thing that decreases the angle of the anchor relative to the boat is the scope, or the amount of rope let out.</a:t>
            </a:r>
          </a:p>
          <a:p>
            <a:pPr algn="l"/>
            <a:r>
              <a:rPr lang="en-US" b="0" i="0" dirty="0">
                <a:solidFill>
                  <a:srgbClr val="242424"/>
                </a:solidFill>
                <a:effectLst/>
                <a:latin typeface="Rubik"/>
              </a:rPr>
              <a:t>A good rule of thumb is that for calm conditions, you need to have three feet of rope for every one foot of depth.</a:t>
            </a: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67</a:t>
            </a:fld>
            <a:endParaRPr lang="en-US"/>
          </a:p>
        </p:txBody>
      </p:sp>
    </p:spTree>
    <p:extLst>
      <p:ext uri="{BB962C8B-B14F-4D97-AF65-F5344CB8AC3E}">
        <p14:creationId xmlns:p14="http://schemas.microsoft.com/office/powerpoint/2010/main" val="97423969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050505"/>
                </a:solidFill>
                <a:effectLst/>
                <a:latin typeface="Source Sans Pro" panose="020B0503030403020204" pitchFamily="34" charset="0"/>
              </a:rPr>
              <a:t>A nautical chart is one of the most fundamental tools available to the mariner. It is a map that depicts the configuration of the shoreline and seafloor. It provides water depths, locations of dangers to navigation, locations and characteristics of aids to navigation, anchorages, and other features.</a:t>
            </a:r>
          </a:p>
          <a:p>
            <a:pPr algn="l"/>
            <a:r>
              <a:rPr lang="en-US" b="0" i="0" dirty="0">
                <a:solidFill>
                  <a:srgbClr val="050505"/>
                </a:solidFill>
                <a:effectLst/>
                <a:latin typeface="Source Sans Pro" panose="020B0503030403020204" pitchFamily="34" charset="0"/>
              </a:rPr>
              <a:t>The nautical chart is essential for safe navigation. Mariners use charts to plan voyages and navigate ships safely and economically. Federal regulations require most commercial vessels to carry electronic or paper nautical charts while they transit U.S. waters.  If nautical charts are not available, local knowledge is the key</a:t>
            </a:r>
          </a:p>
          <a:p>
            <a:pPr algn="l"/>
            <a:endParaRPr lang="en-US" b="0" i="0" dirty="0">
              <a:solidFill>
                <a:srgbClr val="050505"/>
              </a:solidFill>
              <a:effectLst/>
              <a:latin typeface="Source Sans Pro" panose="020B0503030403020204" pitchFamily="34" charset="0"/>
            </a:endParaRPr>
          </a:p>
          <a:p>
            <a:pPr algn="l"/>
            <a:r>
              <a:rPr lang="en-US" b="1" i="0" dirty="0">
                <a:solidFill>
                  <a:srgbClr val="202124"/>
                </a:solidFill>
                <a:effectLst/>
                <a:latin typeface="Roboto" panose="02000000000000000000" pitchFamily="2" charset="0"/>
              </a:rPr>
              <a:t>Every boat needs a magnetic compass</a:t>
            </a:r>
            <a:r>
              <a:rPr lang="en-US" b="0" i="0" dirty="0">
                <a:solidFill>
                  <a:srgbClr val="202124"/>
                </a:solidFill>
                <a:effectLst/>
                <a:latin typeface="Roboto" panose="02000000000000000000" pitchFamily="2" charset="0"/>
              </a:rPr>
              <a:t>. It is still the most reliable means of navigation. It is also the most convenient for long-distance navigation.</a:t>
            </a:r>
            <a:r>
              <a:rPr lang="en-US" b="0" i="0" dirty="0">
                <a:solidFill>
                  <a:srgbClr val="050505"/>
                </a:solidFill>
                <a:effectLst/>
                <a:latin typeface="Source Sans Pro" panose="020B0503030403020204" pitchFamily="34" charset="0"/>
              </a:rPr>
              <a:t> </a:t>
            </a:r>
            <a:r>
              <a:rPr lang="en-US" b="0" i="0" dirty="0">
                <a:solidFill>
                  <a:srgbClr val="202124"/>
                </a:solidFill>
                <a:effectLst/>
                <a:latin typeface="Roboto" panose="02000000000000000000" pitchFamily="2" charset="0"/>
              </a:rPr>
              <a:t>The best place is to mount the compass </a:t>
            </a:r>
            <a:r>
              <a:rPr lang="en-US" b="1" i="0" dirty="0">
                <a:solidFill>
                  <a:srgbClr val="202124"/>
                </a:solidFill>
                <a:effectLst/>
                <a:latin typeface="Roboto" panose="02000000000000000000" pitchFamily="2" charset="0"/>
              </a:rPr>
              <a:t>at the front of the boat, right in front of the helmsman</a:t>
            </a:r>
            <a:r>
              <a:rPr lang="en-US" b="0" i="0" dirty="0">
                <a:solidFill>
                  <a:srgbClr val="202124"/>
                </a:solidFill>
                <a:effectLst/>
                <a:latin typeface="Roboto" panose="02000000000000000000" pitchFamily="2" charset="0"/>
              </a:rPr>
              <a:t>.</a:t>
            </a:r>
            <a:endParaRPr lang="en-US" b="0" i="0" dirty="0">
              <a:solidFill>
                <a:srgbClr val="050505"/>
              </a:solidFill>
              <a:effectLst/>
              <a:latin typeface="Source Sans Pro" panose="020B0503030403020204" pitchFamily="34" charset="0"/>
            </a:endParaRPr>
          </a:p>
          <a:p>
            <a:pPr algn="l"/>
            <a:endParaRPr lang="en-US" b="0" i="0" dirty="0">
              <a:solidFill>
                <a:srgbClr val="050505"/>
              </a:solidFill>
              <a:effectLst/>
              <a:latin typeface="Source Sans Pro" panose="020B0503030403020204" pitchFamily="34" charset="0"/>
            </a:endParaRPr>
          </a:p>
          <a:p>
            <a:pPr algn="l"/>
            <a:endParaRPr lang="en-US" b="0" i="0" dirty="0">
              <a:solidFill>
                <a:srgbClr val="050505"/>
              </a:solidFill>
              <a:effectLst/>
              <a:latin typeface="Source Sans Pro" panose="020B0503030403020204" pitchFamily="34" charset="0"/>
            </a:endParaRPr>
          </a:p>
          <a:p>
            <a:pPr algn="l"/>
            <a:endParaRPr lang="en-US" b="0" i="0" dirty="0">
              <a:solidFill>
                <a:srgbClr val="050505"/>
              </a:solidFill>
              <a:effectLst/>
              <a:latin typeface="Source Sans Pro" panose="020B0503030403020204" pitchFamily="34" charset="0"/>
            </a:endParaRPr>
          </a:p>
          <a:p>
            <a:pPr algn="l"/>
            <a:endParaRPr lang="en-US" b="0" i="0" dirty="0">
              <a:solidFill>
                <a:srgbClr val="050505"/>
              </a:solidFill>
              <a:effectLst/>
              <a:latin typeface="Source Sans Pro" panose="020B0503030403020204" pitchFamily="34" charset="0"/>
            </a:endParaRPr>
          </a:p>
        </p:txBody>
      </p:sp>
      <p:sp>
        <p:nvSpPr>
          <p:cNvPr id="4" name="Slide Number Placeholder 3"/>
          <p:cNvSpPr>
            <a:spLocks noGrp="1"/>
          </p:cNvSpPr>
          <p:nvPr>
            <p:ph type="sldNum" sz="quarter" idx="5"/>
          </p:nvPr>
        </p:nvSpPr>
        <p:spPr/>
        <p:txBody>
          <a:bodyPr/>
          <a:lstStyle/>
          <a:p>
            <a:fld id="{6CCD96A6-1D36-4A55-BDE6-A46450BD5425}" type="slidenum">
              <a:rPr lang="en-US" smtClean="0"/>
              <a:t>68</a:t>
            </a:fld>
            <a:endParaRPr lang="en-US"/>
          </a:p>
        </p:txBody>
      </p:sp>
    </p:spTree>
    <p:extLst>
      <p:ext uri="{BB962C8B-B14F-4D97-AF65-F5344CB8AC3E}">
        <p14:creationId xmlns:p14="http://schemas.microsoft.com/office/powerpoint/2010/main" val="268902460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333333"/>
                </a:solidFill>
                <a:effectLst/>
                <a:latin typeface="Source Sans Pro" panose="020B0503030403020204" pitchFamily="34" charset="0"/>
              </a:rPr>
              <a:t>All motorized vessels operating on Florida’s public waterways must be titled and registered. </a:t>
            </a:r>
            <a:r>
              <a:rPr lang="en-US" b="0" i="0" u="none" strike="noStrike" dirty="0">
                <a:solidFill>
                  <a:srgbClr val="D23E34"/>
                </a:solidFill>
                <a:effectLst/>
                <a:latin typeface="Source Sans Pro" panose="020B0503030403020204" pitchFamily="34" charset="0"/>
                <a:hlinkClick r:id="rId3"/>
              </a:rPr>
              <a:t>Chapter 328, Florida Statutes</a:t>
            </a:r>
            <a:r>
              <a:rPr lang="en-US" b="0" i="0" dirty="0">
                <a:solidFill>
                  <a:srgbClr val="333333"/>
                </a:solidFill>
                <a:effectLst/>
                <a:latin typeface="Source Sans Pro" panose="020B0503030403020204" pitchFamily="34" charset="0"/>
              </a:rPr>
              <a:t>, designates that FLHSMV is responsible for issuing vessel registrations and titles. Applications for titles and registrations must be filed at a </a:t>
            </a:r>
            <a:r>
              <a:rPr lang="en-US" b="0" i="0" u="none" strike="noStrike" dirty="0">
                <a:solidFill>
                  <a:srgbClr val="D23E34"/>
                </a:solidFill>
                <a:effectLst/>
                <a:latin typeface="Source Sans Pro" panose="020B0503030403020204" pitchFamily="34" charset="0"/>
                <a:hlinkClick r:id="rId4"/>
              </a:rPr>
              <a:t>county tax collector or license plate agent office</a:t>
            </a:r>
            <a:r>
              <a:rPr lang="en-US" b="0" i="0" dirty="0">
                <a:solidFill>
                  <a:srgbClr val="333333"/>
                </a:solidFill>
                <a:effectLst/>
                <a:latin typeface="Source Sans Pro" panose="020B0503030403020204" pitchFamily="34" charset="0"/>
              </a:rPr>
              <a:t>. Owners have the option of registering their vessel for either one year or two years.</a:t>
            </a:r>
          </a:p>
          <a:p>
            <a:pPr algn="l"/>
            <a:r>
              <a:rPr lang="en-US" b="0" i="0" dirty="0">
                <a:solidFill>
                  <a:srgbClr val="333333"/>
                </a:solidFill>
                <a:effectLst/>
                <a:latin typeface="Source Sans Pro" panose="020B0503030403020204" pitchFamily="34" charset="0"/>
              </a:rPr>
              <a:t>A purchaser of a new or used vessel has 30 days to title and register that vessel. During this 30 day period, the owner must have proof of the date of purchase aboard the vessel. Operating an unregistered vessel after 30 days is a second-degree misdemeanor.</a:t>
            </a:r>
          </a:p>
          <a:p>
            <a:endParaRPr lang="en-US" dirty="0"/>
          </a:p>
          <a:p>
            <a:pPr algn="l"/>
            <a:r>
              <a:rPr lang="en-US" b="1" i="0" dirty="0">
                <a:solidFill>
                  <a:srgbClr val="333333"/>
                </a:solidFill>
                <a:effectLst/>
                <a:latin typeface="Source Sans Pro" panose="020B0503030403020204" pitchFamily="34" charset="0"/>
              </a:rPr>
              <a:t>exemptions from Titling</a:t>
            </a:r>
          </a:p>
          <a:p>
            <a:pPr algn="l">
              <a:buFont typeface="Arial" panose="020B0604020202020204" pitchFamily="34" charset="0"/>
              <a:buChar char="•"/>
            </a:pPr>
            <a:r>
              <a:rPr lang="en-US" b="0" i="0" dirty="0">
                <a:solidFill>
                  <a:srgbClr val="333333"/>
                </a:solidFill>
                <a:effectLst/>
                <a:latin typeface="Source Sans Pro" panose="020B0503030403020204" pitchFamily="34" charset="0"/>
              </a:rPr>
              <a:t>Vessels operated, used and stored exclusively on private lakes and ponds.</a:t>
            </a:r>
          </a:p>
          <a:p>
            <a:pPr algn="l">
              <a:buFont typeface="Arial" panose="020B0604020202020204" pitchFamily="34" charset="0"/>
              <a:buChar char="•"/>
            </a:pPr>
            <a:r>
              <a:rPr lang="en-US" b="0" i="0" dirty="0">
                <a:solidFill>
                  <a:srgbClr val="333333"/>
                </a:solidFill>
                <a:effectLst/>
                <a:latin typeface="Source Sans Pro" panose="020B0503030403020204" pitchFamily="34" charset="0"/>
              </a:rPr>
              <a:t>Vessels owned by the U.S. Government, the State of Florida or its political subdivisions</a:t>
            </a:r>
          </a:p>
          <a:p>
            <a:pPr algn="l">
              <a:buFont typeface="Arial" panose="020B0604020202020204" pitchFamily="34" charset="0"/>
              <a:buChar char="•"/>
            </a:pPr>
            <a:endParaRPr lang="en-US" b="0" i="0" dirty="0">
              <a:solidFill>
                <a:srgbClr val="333333"/>
              </a:solidFill>
              <a:effectLst/>
              <a:latin typeface="Source Sans Pro" panose="020B0503030403020204" pitchFamily="34" charset="0"/>
            </a:endParaRPr>
          </a:p>
          <a:p>
            <a:pPr algn="l">
              <a:buFont typeface="Arial" panose="020B0604020202020204" pitchFamily="34" charset="0"/>
              <a:buNone/>
            </a:pPr>
            <a:r>
              <a:rPr lang="en-US" b="0" i="0" dirty="0">
                <a:solidFill>
                  <a:srgbClr val="333333"/>
                </a:solidFill>
                <a:effectLst/>
                <a:latin typeface="Source Sans Pro" panose="020B0503030403020204" pitchFamily="34" charset="0"/>
              </a:rPr>
              <a:t>Registration fees based upon class size</a:t>
            </a: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70</a:t>
            </a:fld>
            <a:endParaRPr lang="en-US"/>
          </a:p>
        </p:txBody>
      </p:sp>
    </p:spTree>
    <p:extLst>
      <p:ext uri="{BB962C8B-B14F-4D97-AF65-F5344CB8AC3E}">
        <p14:creationId xmlns:p14="http://schemas.microsoft.com/office/powerpoint/2010/main" val="12380885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333333"/>
                </a:solidFill>
                <a:effectLst/>
                <a:latin typeface="Source Sans Pro" panose="020B0503030403020204" pitchFamily="34" charset="0"/>
              </a:rPr>
              <a:t>he Florida registration number is used for identification purposes and must be painted or permanently attached to both sides of the bow (forward half) in block letters and numbers at least three inches high. The number must read from left to right, contrast in color with the vessel and be maintained in r</a:t>
            </a:r>
            <a:endParaRPr lang="en-US" b="1" i="0" dirty="0">
              <a:solidFill>
                <a:srgbClr val="333333"/>
              </a:solidFill>
              <a:effectLst/>
              <a:latin typeface="Source Sans Pro" panose="020B0503030403020204" pitchFamily="34" charset="0"/>
            </a:endParaRPr>
          </a:p>
          <a:p>
            <a:pPr algn="l"/>
            <a:endParaRPr lang="en-US" b="1" i="0" dirty="0">
              <a:solidFill>
                <a:srgbClr val="333333"/>
              </a:solidFill>
              <a:effectLst/>
              <a:latin typeface="Source Sans Pro" panose="020B0503030403020204" pitchFamily="34" charset="0"/>
            </a:endParaRPr>
          </a:p>
          <a:p>
            <a:pPr algn="l"/>
            <a:r>
              <a:rPr lang="en-US" b="1" i="0" dirty="0">
                <a:solidFill>
                  <a:srgbClr val="333333"/>
                </a:solidFill>
                <a:effectLst/>
                <a:latin typeface="Source Sans Pro" panose="020B0503030403020204" pitchFamily="34" charset="0"/>
              </a:rPr>
              <a:t>Decals</a:t>
            </a:r>
          </a:p>
          <a:p>
            <a:pPr algn="l"/>
            <a:r>
              <a:rPr lang="en-US" b="0" i="0" dirty="0">
                <a:solidFill>
                  <a:srgbClr val="333333"/>
                </a:solidFill>
                <a:effectLst/>
                <a:latin typeface="Source Sans Pro" panose="020B0503030403020204" pitchFamily="34" charset="0"/>
              </a:rPr>
              <a:t>A decal identifying the year that the vessel registration is valid will be issued with each registration certificate. The decal must be displayed on the port (left) side of the vessel, immediately before or after the registration number (see image below). Decals from expired registrations must be removed from the vessel.</a:t>
            </a: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71</a:t>
            </a:fld>
            <a:endParaRPr lang="en-US"/>
          </a:p>
        </p:txBody>
      </p:sp>
    </p:spTree>
    <p:extLst>
      <p:ext uri="{BB962C8B-B14F-4D97-AF65-F5344CB8AC3E}">
        <p14:creationId xmlns:p14="http://schemas.microsoft.com/office/powerpoint/2010/main" val="35777994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dirty="0"/>
              <a:t>Displacement hulls push through the water as they have no hydrodynamic lift, or the boat does not rise out of the water as speed increases. Some general characteristics of a displacement hull are:  (1) </a:t>
            </a:r>
            <a:r>
              <a:rPr lang="en-US" sz="3500" dirty="0"/>
              <a:t>Rugged construction, (2) Easy to propel through the water at low speeds, and (3) Large interior spaces </a:t>
            </a:r>
          </a:p>
          <a:p>
            <a:pPr>
              <a:buNone/>
            </a:pPr>
            <a:endParaRPr lang="en-US" sz="3500" dirty="0"/>
          </a:p>
          <a:p>
            <a:pPr>
              <a:buNone/>
            </a:pPr>
            <a:r>
              <a:rPr lang="en-US" sz="7200" dirty="0"/>
              <a:t>Planning hulls are designed to run on top of the water at high speeds and have a very flat stern. The hull design (shape) does not limit the maximum attainable speed but does affect the power required for it to get on plane (on top of the water).  Some negative characteristics of a </a:t>
            </a:r>
            <a:r>
              <a:rPr lang="en-US" sz="7200" dirty="0" err="1"/>
              <a:t>planing</a:t>
            </a:r>
            <a:r>
              <a:rPr lang="en-US" sz="7200" dirty="0"/>
              <a:t> hull are: (1) At high speeds in rough water the vessel will have a jarring ride as it pounds into waves and swells, (2)  Tends to roll at rest, and (3) Inefficient at low speeds (takes more power to push through the water) </a:t>
            </a:r>
          </a:p>
          <a:p>
            <a:pPr>
              <a:buNone/>
            </a:pPr>
            <a:endParaRPr lang="en-US" sz="7200" dirty="0"/>
          </a:p>
          <a:p>
            <a:pPr algn="l"/>
            <a:r>
              <a:rPr lang="en-US" sz="9600" b="0" i="0" dirty="0">
                <a:solidFill>
                  <a:srgbClr val="202122"/>
                </a:solidFill>
                <a:effectLst/>
                <a:latin typeface="Arial" panose="020B0604020202020204" pitchFamily="34" charset="0"/>
              </a:rPr>
              <a:t>Flat-bottomed boat has a shallow draft which allows it to be used in shallow bodies of water, such as </a:t>
            </a:r>
            <a:r>
              <a:rPr lang="en-US" sz="9600" b="0" i="0" u="none" strike="noStrike" dirty="0">
                <a:solidFill>
                  <a:srgbClr val="0645AD"/>
                </a:solidFill>
                <a:effectLst/>
                <a:latin typeface="Arial" panose="020B0604020202020204" pitchFamily="34" charset="0"/>
                <a:hlinkClick r:id="rId3" tooltip="River"/>
              </a:rPr>
              <a:t>rivers</a:t>
            </a:r>
            <a:r>
              <a:rPr lang="en-US" sz="9600" b="0" i="0" dirty="0">
                <a:solidFill>
                  <a:srgbClr val="202122"/>
                </a:solidFill>
                <a:effectLst/>
                <a:latin typeface="Arial" panose="020B0604020202020204" pitchFamily="34" charset="0"/>
              </a:rPr>
              <a:t>, because it is less likely to </a:t>
            </a:r>
            <a:r>
              <a:rPr lang="en-US" sz="9600" b="0" i="0" u="none" strike="noStrike" dirty="0">
                <a:solidFill>
                  <a:srgbClr val="0645AD"/>
                </a:solidFill>
                <a:effectLst/>
                <a:latin typeface="Arial" panose="020B0604020202020204" pitchFamily="34" charset="0"/>
                <a:hlinkClick r:id="rId4" tooltip="Ship grounding"/>
              </a:rPr>
              <a:t>ground</a:t>
            </a:r>
            <a:r>
              <a:rPr lang="en-US" sz="9600" b="0" i="0" dirty="0">
                <a:solidFill>
                  <a:srgbClr val="202122"/>
                </a:solidFill>
                <a:effectLst/>
                <a:latin typeface="Arial" panose="020B0604020202020204" pitchFamily="34" charset="0"/>
              </a:rPr>
              <a:t>. The flat hull also makes the boat more stable in calm water. however this design becomes less stable in choppy water. This is because it causes the boat to travel </a:t>
            </a:r>
            <a:r>
              <a:rPr lang="en-US" sz="9600" b="0" i="1" dirty="0">
                <a:solidFill>
                  <a:srgbClr val="202122"/>
                </a:solidFill>
                <a:effectLst/>
                <a:latin typeface="Arial" panose="020B0604020202020204" pitchFamily="34" charset="0"/>
              </a:rPr>
              <a:t>on</a:t>
            </a:r>
            <a:r>
              <a:rPr lang="en-US" sz="9600" b="0" i="0" dirty="0">
                <a:solidFill>
                  <a:srgbClr val="202122"/>
                </a:solidFill>
                <a:effectLst/>
                <a:latin typeface="Arial" panose="020B0604020202020204" pitchFamily="34" charset="0"/>
              </a:rPr>
              <a:t> the water, instead of </a:t>
            </a:r>
            <a:r>
              <a:rPr lang="en-US" sz="9600" b="0" i="1" dirty="0">
                <a:solidFill>
                  <a:srgbClr val="202122"/>
                </a:solidFill>
                <a:effectLst/>
                <a:latin typeface="Arial" panose="020B0604020202020204" pitchFamily="34" charset="0"/>
              </a:rPr>
              <a:t>through</a:t>
            </a:r>
            <a:r>
              <a:rPr lang="en-US" sz="9600" b="0" i="0" dirty="0">
                <a:solidFill>
                  <a:srgbClr val="202122"/>
                </a:solidFill>
                <a:effectLst/>
                <a:latin typeface="Arial" panose="020B0604020202020204" pitchFamily="34" charset="0"/>
              </a:rPr>
              <a:t> it, as a boat with a rounded or V-shaped hull would.</a:t>
            </a:r>
          </a:p>
          <a:p>
            <a:pPr>
              <a:buNone/>
            </a:pPr>
            <a:endParaRPr lang="en-US" sz="7200" dirty="0"/>
          </a:p>
          <a:p>
            <a:pPr>
              <a:buNone/>
            </a:pPr>
            <a:endParaRPr lang="en-US" sz="3500" dirty="0"/>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10</a:t>
            </a:fld>
            <a:endParaRPr lang="en-US"/>
          </a:p>
        </p:txBody>
      </p:sp>
    </p:spTree>
    <p:extLst>
      <p:ext uri="{BB962C8B-B14F-4D97-AF65-F5344CB8AC3E}">
        <p14:creationId xmlns:p14="http://schemas.microsoft.com/office/powerpoint/2010/main" val="16002307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a:solidFill>
                  <a:srgbClr val="333333"/>
                </a:solidFill>
                <a:effectLst/>
                <a:latin typeface="Source Sans Pro" panose="020B0503030403020204" pitchFamily="34" charset="0"/>
              </a:rPr>
              <a:t>Hull Identification Numbers</a:t>
            </a:r>
          </a:p>
          <a:p>
            <a:pPr algn="l"/>
            <a:r>
              <a:rPr lang="en-US" b="0" i="0" dirty="0">
                <a:solidFill>
                  <a:srgbClr val="333333"/>
                </a:solidFill>
                <a:effectLst/>
                <a:latin typeface="Source Sans Pro" panose="020B0503030403020204" pitchFamily="34" charset="0"/>
              </a:rPr>
              <a:t>All registered and/or titled vessels operating on Florida waters must display the assigned hull identification number (HIN), which is usually branded into the vessel by the manufacturer.</a:t>
            </a:r>
          </a:p>
          <a:p>
            <a:pPr algn="l"/>
            <a:r>
              <a:rPr lang="en-US" b="0" i="0" dirty="0">
                <a:solidFill>
                  <a:srgbClr val="333333"/>
                </a:solidFill>
                <a:effectLst/>
                <a:latin typeface="Source Sans Pro" panose="020B0503030403020204" pitchFamily="34" charset="0"/>
              </a:rPr>
              <a:t>Vessels without a manufacturer’s HIN and homemade vessels built or assembled by the owner will be assigned a HIN by FLHSMV. The HIN must be permanently affixed to the outboard side of the transom or, if there is no transom, the outermost starboard side at the end of the hull, above the waterline. The characters of the HIN must be of no less than 12 numbers and letters and no less than ¼ inch high (see image below).</a:t>
            </a: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72</a:t>
            </a:fld>
            <a:endParaRPr lang="en-US"/>
          </a:p>
        </p:txBody>
      </p:sp>
    </p:spTree>
    <p:extLst>
      <p:ext uri="{BB962C8B-B14F-4D97-AF65-F5344CB8AC3E}">
        <p14:creationId xmlns:p14="http://schemas.microsoft.com/office/powerpoint/2010/main" val="257396980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20101"/>
                </a:solidFill>
                <a:effectLst/>
                <a:latin typeface="Raleway" pitchFamily="2" charset="0"/>
              </a:rPr>
              <a:t>For anyone born on or after January 1, 1988, who will be operating a boat in Florida waters with an engine of ten (10) horsepower or more, the law requires them to complete an </a:t>
            </a:r>
            <a:r>
              <a:rPr lang="en-US" b="0" i="0" u="none" strike="noStrike" dirty="0">
                <a:solidFill>
                  <a:srgbClr val="286DA8"/>
                </a:solidFill>
                <a:effectLst/>
                <a:latin typeface="Raleway" pitchFamily="2" charset="0"/>
                <a:hlinkClick r:id="rId3"/>
              </a:rPr>
              <a:t>approved boating safety course</a:t>
            </a:r>
            <a:r>
              <a:rPr lang="en-US" b="0" i="0" dirty="0">
                <a:solidFill>
                  <a:srgbClr val="020101"/>
                </a:solidFill>
                <a:effectLst/>
                <a:latin typeface="Raleway" pitchFamily="2" charset="0"/>
              </a:rPr>
              <a:t> and obtain a Florida Boating Safety ID Card. This card is not a boating license, it is a certification that the person named on the card has successfully completed the required boating safety course. The card does not expire. </a:t>
            </a:r>
          </a:p>
          <a:p>
            <a:endParaRPr lang="en-US" b="0" i="0" dirty="0">
              <a:solidFill>
                <a:srgbClr val="020101"/>
              </a:solidFill>
              <a:effectLst/>
              <a:latin typeface="Raleway" pitchFamily="2" charset="0"/>
            </a:endParaRPr>
          </a:p>
          <a:p>
            <a:pPr algn="l" fontAlgn="base">
              <a:buFont typeface="Arial" panose="020B0604020202020204" pitchFamily="34" charset="0"/>
              <a:buNone/>
            </a:pPr>
            <a:r>
              <a:rPr lang="en-US" b="0" i="0" dirty="0">
                <a:solidFill>
                  <a:srgbClr val="020101"/>
                </a:solidFill>
                <a:effectLst/>
                <a:latin typeface="Raleway" pitchFamily="2" charset="0"/>
              </a:rPr>
              <a:t>Personal Watercraft (PWCP</a:t>
            </a:r>
          </a:p>
          <a:p>
            <a:pPr algn="l" fontAlgn="base">
              <a:buFont typeface="Arial" panose="020B0604020202020204" pitchFamily="34" charset="0"/>
              <a:buNone/>
            </a:pPr>
            <a:r>
              <a:rPr lang="en-US" b="0" i="0" dirty="0">
                <a:solidFill>
                  <a:srgbClr val="020101"/>
                </a:solidFill>
                <a:effectLst/>
                <a:latin typeface="Raleway" pitchFamily="2" charset="0"/>
              </a:rPr>
              <a:t>A person must be at least 14 years of age to operate a personal watercraft in Florida.</a:t>
            </a:r>
          </a:p>
          <a:p>
            <a:pPr algn="l" fontAlgn="base">
              <a:buFont typeface="Arial" panose="020B0604020202020204" pitchFamily="34" charset="0"/>
              <a:buChar char="•"/>
            </a:pPr>
            <a:r>
              <a:rPr lang="en-US" b="0" i="0" dirty="0">
                <a:solidFill>
                  <a:srgbClr val="020101"/>
                </a:solidFill>
                <a:effectLst/>
                <a:latin typeface="Raleway" pitchFamily="2" charset="0"/>
              </a:rPr>
              <a:t>A person must be at least 18 years of age to rent a personal watercraft in Florida.</a:t>
            </a:r>
          </a:p>
          <a:p>
            <a:pPr algn="l" fontAlgn="base">
              <a:buFont typeface="Arial" panose="020B0604020202020204" pitchFamily="34" charset="0"/>
              <a:buChar char="•"/>
            </a:pPr>
            <a:r>
              <a:rPr lang="en-US" b="0" i="0" dirty="0">
                <a:solidFill>
                  <a:srgbClr val="020101"/>
                </a:solidFill>
                <a:effectLst/>
                <a:latin typeface="Raleway" pitchFamily="2" charset="0"/>
              </a:rPr>
              <a:t>It is unlawful for a person to knowingly allow a person under 14 years of age to operate a personal watercraft (a second-degree misdemeanor).</a:t>
            </a:r>
          </a:p>
          <a:p>
            <a:endParaRPr lang="en-US" b="0" i="0" dirty="0">
              <a:solidFill>
                <a:srgbClr val="020101"/>
              </a:solidFill>
              <a:effectLst/>
              <a:latin typeface="Raleway" pitchFamily="2" charset="0"/>
            </a:endParaRP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73</a:t>
            </a:fld>
            <a:endParaRPr lang="en-US"/>
          </a:p>
        </p:txBody>
      </p:sp>
    </p:spTree>
    <p:extLst>
      <p:ext uri="{BB962C8B-B14F-4D97-AF65-F5344CB8AC3E}">
        <p14:creationId xmlns:p14="http://schemas.microsoft.com/office/powerpoint/2010/main" val="285853488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80"/>
                </a:solidFill>
                <a:effectLst/>
                <a:latin typeface="Trebuchet MS" panose="020B0603020202020204" pitchFamily="34" charset="0"/>
              </a:rPr>
              <a:t>Chapter 327 Florida Statutes</a:t>
            </a:r>
          </a:p>
          <a:p>
            <a:r>
              <a:rPr lang="en-US" b="0" i="1" dirty="0">
                <a:solidFill>
                  <a:srgbClr val="000080"/>
                </a:solidFill>
                <a:effectLst/>
                <a:latin typeface="Trebuchet MS" panose="020B0603020202020204" pitchFamily="34" charset="0"/>
              </a:rPr>
              <a:t>It is unlawful to operate a vessel in a reckless manner. A person who operates any vessel, or manipulates any water skis, aquaplane, or similar device, in willful or wanton disregard for the safety of persons or property at a speed or in a manner as to endanger, or likely to endanger, life or limb, or damage the property of, or injure a person is guilty of reckless operation of a vessel. </a:t>
            </a:r>
          </a:p>
          <a:p>
            <a:endParaRPr lang="en-US" b="0" i="1" dirty="0">
              <a:solidFill>
                <a:srgbClr val="000080"/>
              </a:solidFill>
              <a:effectLst/>
              <a:latin typeface="Trebuchet MS" panose="020B0603020202020204" pitchFamily="34" charset="0"/>
            </a:endParaRPr>
          </a:p>
          <a:p>
            <a:pPr algn="l" fontAlgn="base">
              <a:buFont typeface="Arial" panose="020B0604020202020204" pitchFamily="34" charset="0"/>
              <a:buNone/>
            </a:pPr>
            <a:r>
              <a:rPr lang="en-US" b="0" i="0" dirty="0">
                <a:solidFill>
                  <a:srgbClr val="020101"/>
                </a:solidFill>
                <a:effectLst/>
                <a:latin typeface="Raleway" pitchFamily="2" charset="0"/>
              </a:rPr>
              <a:t>Per FWC</a:t>
            </a:r>
          </a:p>
          <a:p>
            <a:pPr algn="l" fontAlgn="base">
              <a:buFont typeface="Arial" panose="020B0604020202020204" pitchFamily="34" charset="0"/>
              <a:buChar char="•"/>
            </a:pPr>
            <a:r>
              <a:rPr lang="en-US" b="0" i="0" dirty="0">
                <a:solidFill>
                  <a:srgbClr val="020101"/>
                </a:solidFill>
                <a:effectLst/>
                <a:latin typeface="Raleway" pitchFamily="2" charset="0"/>
              </a:rPr>
              <a:t>anyone who operates a vessel with willful disregard for the safety of persons or property will be cited for reckless operation (a first-degree misdemeanor).</a:t>
            </a:r>
          </a:p>
          <a:p>
            <a:pPr algn="l" fontAlgn="base">
              <a:buFont typeface="Arial" panose="020B0604020202020204" pitchFamily="34" charset="0"/>
              <a:buChar char="•"/>
            </a:pPr>
            <a:r>
              <a:rPr lang="en-US" b="0" i="0" dirty="0">
                <a:solidFill>
                  <a:srgbClr val="020101"/>
                </a:solidFill>
                <a:effectLst/>
                <a:latin typeface="Raleway" pitchFamily="2" charset="0"/>
              </a:rPr>
              <a:t>All operators are responsible for operating their vessel in a reasonable and prudent manner with regard for other vessel traffic, posted restrictions, the presence of a divers-down flag and other circumstances so as not to endanger people outside of the vessel or property. Failure to do so is considered careless operation (a non-criminal infraction).</a:t>
            </a:r>
          </a:p>
          <a:p>
            <a:pPr algn="l" fontAlgn="base">
              <a:buFont typeface="Arial" panose="020B0604020202020204" pitchFamily="34" charset="0"/>
              <a:buChar char="•"/>
            </a:pPr>
            <a:endParaRPr lang="en-US" b="0" i="0" dirty="0">
              <a:solidFill>
                <a:srgbClr val="020101"/>
              </a:solidFill>
              <a:effectLst/>
              <a:latin typeface="Raleway" pitchFamily="2" charset="0"/>
            </a:endParaRPr>
          </a:p>
          <a:p>
            <a:pPr algn="l" fontAlgn="base">
              <a:buFont typeface="Arial" panose="020B0604020202020204" pitchFamily="34" charset="0"/>
              <a:buChar char="•"/>
            </a:pPr>
            <a:r>
              <a:rPr lang="en-US" b="0" i="0" dirty="0">
                <a:solidFill>
                  <a:srgbClr val="020101"/>
                </a:solidFill>
                <a:effectLst/>
                <a:latin typeface="Raleway" pitchFamily="2" charset="0"/>
              </a:rPr>
              <a:t>It is a violation of Florida law and DEP to operate a vessel while impaired by alcohol or other drugs. A vessel operator suspected of boating under the influence must submit to sobriety tests and a physical or chemical test to determine blood- or breath-alcohol content.</a:t>
            </a:r>
          </a:p>
          <a:p>
            <a:pPr algn="l" fontAlgn="base">
              <a:buFont typeface="Arial" panose="020B0604020202020204" pitchFamily="34" charset="0"/>
              <a:buChar char="•"/>
            </a:pPr>
            <a:r>
              <a:rPr lang="en-US" b="0" i="0" dirty="0">
                <a:solidFill>
                  <a:srgbClr val="020101"/>
                </a:solidFill>
                <a:effectLst/>
                <a:latin typeface="Raleway" pitchFamily="2" charset="0"/>
              </a:rPr>
              <a:t>In Florida, a vessel operator is presumed to be under the influence if their blood- or breath-alcohol level is at or above .08.</a:t>
            </a:r>
          </a:p>
          <a:p>
            <a:pPr algn="l" fontAlgn="base">
              <a:buFont typeface="Arial" panose="020B0604020202020204" pitchFamily="34" charset="0"/>
              <a:buChar char="•"/>
            </a:pPr>
            <a:r>
              <a:rPr lang="en-US" b="0" i="0" dirty="0">
                <a:solidFill>
                  <a:srgbClr val="020101"/>
                </a:solidFill>
                <a:effectLst/>
                <a:latin typeface="Raleway" pitchFamily="2" charset="0"/>
              </a:rPr>
              <a:t>Any person under 21 years of age who is found to have a breath-alcohol level of .02 or higher and operates or is in actual physical control of a vessel is in violation of Florida law.</a:t>
            </a:r>
          </a:p>
          <a:p>
            <a:pPr algn="l" fontAlgn="base">
              <a:buFont typeface="Arial" panose="020B0604020202020204" pitchFamily="34" charset="0"/>
              <a:buChar char="•"/>
            </a:pPr>
            <a:endParaRPr lang="en-US" b="0" i="0" dirty="0">
              <a:solidFill>
                <a:srgbClr val="020101"/>
              </a:solidFill>
              <a:effectLst/>
              <a:latin typeface="Raleway" pitchFamily="2" charset="0"/>
            </a:endParaRPr>
          </a:p>
          <a:p>
            <a:pPr algn="l" fontAlgn="base">
              <a:buFont typeface="Arial" panose="020B0604020202020204" pitchFamily="34" charset="0"/>
              <a:buChar char="•"/>
            </a:pPr>
            <a:r>
              <a:rPr lang="en-US" b="0" i="0" dirty="0">
                <a:solidFill>
                  <a:srgbClr val="020101"/>
                </a:solidFill>
                <a:effectLst/>
                <a:latin typeface="Raleway" pitchFamily="2" charset="0"/>
              </a:rPr>
              <a:t>A violation of the Federal Navigation Rules is also a violation of Florida law.</a:t>
            </a:r>
          </a:p>
          <a:p>
            <a:endParaRPr lang="en-US" i="1" dirty="0"/>
          </a:p>
        </p:txBody>
      </p:sp>
      <p:sp>
        <p:nvSpPr>
          <p:cNvPr id="4" name="Slide Number Placeholder 3"/>
          <p:cNvSpPr>
            <a:spLocks noGrp="1"/>
          </p:cNvSpPr>
          <p:nvPr>
            <p:ph type="sldNum" sz="quarter" idx="5"/>
          </p:nvPr>
        </p:nvSpPr>
        <p:spPr/>
        <p:txBody>
          <a:bodyPr/>
          <a:lstStyle/>
          <a:p>
            <a:fld id="{6CCD96A6-1D36-4A55-BDE6-A46450BD5425}" type="slidenum">
              <a:rPr lang="en-US" smtClean="0"/>
              <a:t>74</a:t>
            </a:fld>
            <a:endParaRPr lang="en-US"/>
          </a:p>
        </p:txBody>
      </p:sp>
    </p:spTree>
    <p:extLst>
      <p:ext uri="{BB962C8B-B14F-4D97-AF65-F5344CB8AC3E}">
        <p14:creationId xmlns:p14="http://schemas.microsoft.com/office/powerpoint/2010/main" val="426634937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333333"/>
                </a:solidFill>
                <a:effectLst/>
                <a:latin typeface="Georgia" panose="02040502050405020303" pitchFamily="18" charset="0"/>
              </a:rPr>
              <a:t>On Florida waterways, there are signs restricting boat speed. Florida regulates boat speeds in certain areas either for protection of manatees or for boating safety purposes. It is important that boat operators look for signs, understand what they mean, and abide by the speed regulations. Here are the most common signs.</a:t>
            </a:r>
          </a:p>
          <a:p>
            <a:pPr marL="228600" indent="-228600">
              <a:buAutoNum type="arabicParenBoth"/>
            </a:pPr>
            <a:endParaRPr lang="en-US" b="1" i="0" dirty="0">
              <a:solidFill>
                <a:srgbClr val="333333"/>
              </a:solidFill>
              <a:effectLst/>
              <a:latin typeface="Georgia" panose="02040502050405020303" pitchFamily="18" charset="0"/>
            </a:endParaRPr>
          </a:p>
          <a:p>
            <a:pPr marL="228600" indent="-228600">
              <a:buAutoNum type="arabicParenBoth"/>
            </a:pPr>
            <a:r>
              <a:rPr lang="en-US" b="1" i="0" dirty="0">
                <a:solidFill>
                  <a:srgbClr val="333333"/>
                </a:solidFill>
                <a:effectLst/>
                <a:latin typeface="Georgia" panose="02040502050405020303" pitchFamily="18" charset="0"/>
              </a:rPr>
              <a:t>Idle Speed, No Wake” Zone:</a:t>
            </a:r>
            <a:r>
              <a:rPr lang="en-US" b="0" i="0" dirty="0">
                <a:solidFill>
                  <a:srgbClr val="333333"/>
                </a:solidFill>
                <a:effectLst/>
                <a:latin typeface="Georgia" panose="02040502050405020303" pitchFamily="18" charset="0"/>
              </a:rPr>
              <a:t> A designated area where vessels must be operated at a speed no greater than that which is necessary to maintain steerage and headway. The vessel should not produce a wake at this speed.</a:t>
            </a:r>
            <a:endParaRPr lang="en-US" b="1" i="0" dirty="0">
              <a:solidFill>
                <a:srgbClr val="333333"/>
              </a:solidFill>
              <a:effectLst/>
              <a:latin typeface="Georgia" panose="02040502050405020303" pitchFamily="18" charset="0"/>
            </a:endParaRPr>
          </a:p>
          <a:p>
            <a:pPr marL="228600" indent="-228600">
              <a:buAutoNum type="arabicParenBoth"/>
            </a:pPr>
            <a:r>
              <a:rPr lang="en-US" b="1" i="0" dirty="0">
                <a:solidFill>
                  <a:srgbClr val="333333"/>
                </a:solidFill>
                <a:effectLst/>
                <a:latin typeface="Georgia" panose="02040502050405020303" pitchFamily="18" charset="0"/>
              </a:rPr>
              <a:t>Slow Speed, Minimum Wake” Zone:</a:t>
            </a:r>
            <a:r>
              <a:rPr lang="en-US" b="0" i="0" dirty="0">
                <a:solidFill>
                  <a:srgbClr val="333333"/>
                </a:solidFill>
                <a:effectLst/>
                <a:latin typeface="Georgia" panose="02040502050405020303" pitchFamily="18" charset="0"/>
              </a:rPr>
              <a:t> Areas where vessels must be fully off plane and completely settled in the water. Any wake created by a vessel in one of these zones must be minimal (very small). If your vessel is traveling with the bow even slightly elevated while in one of these zones, it is not proceeding at “Slow Speed” as required by law.</a:t>
            </a:r>
          </a:p>
          <a:p>
            <a:pPr marL="228600" indent="-228600">
              <a:buAutoNum type="arabicParenBoth"/>
            </a:pPr>
            <a:r>
              <a:rPr lang="en-US" b="1" i="0" dirty="0">
                <a:solidFill>
                  <a:srgbClr val="333333"/>
                </a:solidFill>
                <a:effectLst/>
                <a:latin typeface="Georgia" panose="02040502050405020303" pitchFamily="18" charset="0"/>
              </a:rPr>
              <a:t>Maximum 25 MPH, 30 MPH, and 35 MPH Speed Zones:</a:t>
            </a:r>
            <a:r>
              <a:rPr lang="en-US" b="0" i="0" dirty="0">
                <a:solidFill>
                  <a:srgbClr val="333333"/>
                </a:solidFill>
                <a:effectLst/>
                <a:latin typeface="Georgia" panose="02040502050405020303" pitchFamily="18" charset="0"/>
              </a:rPr>
              <a:t> Controlled areas within which a vessel must not exceed posted speed.</a:t>
            </a:r>
          </a:p>
          <a:p>
            <a:pPr marL="228600" indent="-228600">
              <a:buAutoNum type="arabicParenBoth"/>
            </a:pPr>
            <a:r>
              <a:rPr lang="en-US" b="1" i="0" dirty="0">
                <a:solidFill>
                  <a:srgbClr val="333333"/>
                </a:solidFill>
                <a:effectLst/>
                <a:latin typeface="Georgia" panose="02040502050405020303" pitchFamily="18" charset="0"/>
              </a:rPr>
              <a:t>Vessel Exclusion Area:</a:t>
            </a:r>
            <a:r>
              <a:rPr lang="en-US" b="0" i="0" dirty="0">
                <a:solidFill>
                  <a:srgbClr val="333333"/>
                </a:solidFill>
                <a:effectLst/>
                <a:latin typeface="Georgia" panose="02040502050405020303" pitchFamily="18" charset="0"/>
              </a:rPr>
              <a:t> An area marked with a vertical diamond shape with a cross in the center that indicates all vessels or certain classes of vessels are excluded from the area.</a:t>
            </a:r>
          </a:p>
          <a:p>
            <a:pPr marL="228600" indent="-228600">
              <a:buAutoNum type="arabicParenBoth"/>
            </a:pPr>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75</a:t>
            </a:fld>
            <a:endParaRPr lang="en-US"/>
          </a:p>
        </p:txBody>
      </p:sp>
    </p:spTree>
    <p:extLst>
      <p:ext uri="{BB962C8B-B14F-4D97-AF65-F5344CB8AC3E}">
        <p14:creationId xmlns:p14="http://schemas.microsoft.com/office/powerpoint/2010/main" val="323108167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333333"/>
                </a:solidFill>
                <a:effectLst/>
                <a:latin typeface="Georgia" panose="02040502050405020303" pitchFamily="18" charset="0"/>
              </a:rPr>
              <a:t>Vessel operators should always be considerate of other vessel operators even when stopping to anchor or </a:t>
            </a:r>
            <a:r>
              <a:rPr lang="en-US" b="0" i="0" u="sng" dirty="0">
                <a:solidFill>
                  <a:srgbClr val="00AEEE"/>
                </a:solidFill>
                <a:effectLst/>
                <a:latin typeface="Georgia" panose="02040502050405020303" pitchFamily="18" charset="0"/>
                <a:hlinkClick r:id="rId3"/>
              </a:rPr>
              <a:t>moor</a:t>
            </a:r>
            <a:r>
              <a:rPr lang="en-US" b="0" i="0" dirty="0">
                <a:solidFill>
                  <a:srgbClr val="333333"/>
                </a:solidFill>
                <a:effectLst/>
                <a:latin typeface="Georgia" panose="02040502050405020303" pitchFamily="18" charset="0"/>
              </a:rPr>
              <a:t>.</a:t>
            </a:r>
          </a:p>
          <a:p>
            <a:pPr algn="l"/>
            <a:r>
              <a:rPr lang="en-US" b="0" i="0" dirty="0">
                <a:solidFill>
                  <a:srgbClr val="333333"/>
                </a:solidFill>
                <a:effectLst/>
                <a:latin typeface="Georgia" panose="02040502050405020303" pitchFamily="18" charset="0"/>
              </a:rPr>
              <a:t>Keep in mind that it is illegal to:</a:t>
            </a:r>
          </a:p>
          <a:p>
            <a:pPr algn="l">
              <a:buFont typeface="Arial" panose="020B0604020202020204" pitchFamily="34" charset="0"/>
              <a:buChar char="•"/>
            </a:pPr>
            <a:r>
              <a:rPr lang="en-US" b="0" i="0" dirty="0">
                <a:solidFill>
                  <a:srgbClr val="333333"/>
                </a:solidFill>
                <a:effectLst/>
                <a:latin typeface="Georgia" panose="02040502050405020303" pitchFamily="18" charset="0"/>
              </a:rPr>
              <a:t>Operate any vessel in such a way that it will interfere unnecessarily with the safe navigation of other vessels on the waterway.</a:t>
            </a:r>
          </a:p>
          <a:p>
            <a:pPr algn="l">
              <a:buFont typeface="Arial" panose="020B0604020202020204" pitchFamily="34" charset="0"/>
              <a:buChar char="•"/>
            </a:pPr>
            <a:r>
              <a:rPr lang="en-US" b="0" i="0" dirty="0">
                <a:solidFill>
                  <a:srgbClr val="333333"/>
                </a:solidFill>
                <a:effectLst/>
                <a:latin typeface="Georgia" panose="02040502050405020303" pitchFamily="18" charset="0"/>
              </a:rPr>
              <a:t>Anchor a vessel in the traveled portion of a river or channel in a way that will prevent or interfere with any other vessel passing through the same area.</a:t>
            </a:r>
          </a:p>
          <a:p>
            <a:pPr algn="l">
              <a:buFont typeface="Arial" panose="020B0604020202020204" pitchFamily="34" charset="0"/>
              <a:buChar char="•"/>
            </a:pPr>
            <a:r>
              <a:rPr lang="en-US" b="0" i="0" dirty="0">
                <a:solidFill>
                  <a:srgbClr val="333333"/>
                </a:solidFill>
                <a:effectLst/>
                <a:latin typeface="Georgia" panose="02040502050405020303" pitchFamily="18" charset="0"/>
              </a:rPr>
              <a:t>Moor or attach a vessel to a buoy (other than a mooring buoy), beacon, light, or any other navigational aid placed on public waters by proper authorities.</a:t>
            </a:r>
          </a:p>
          <a:p>
            <a:pPr algn="l">
              <a:buFont typeface="Arial" panose="020B0604020202020204" pitchFamily="34" charset="0"/>
              <a:buChar char="•"/>
            </a:pPr>
            <a:r>
              <a:rPr lang="en-US" b="0" i="0" dirty="0">
                <a:solidFill>
                  <a:srgbClr val="333333"/>
                </a:solidFill>
                <a:effectLst/>
                <a:latin typeface="Georgia" panose="02040502050405020303" pitchFamily="18" charset="0"/>
              </a:rPr>
              <a:t>Move, displace, tamper with, damage, or destroy any navigational aid.</a:t>
            </a:r>
          </a:p>
          <a:p>
            <a:pPr algn="l">
              <a:buFont typeface="Arial" panose="020B0604020202020204" pitchFamily="34" charset="0"/>
              <a:buChar char="•"/>
            </a:pPr>
            <a:r>
              <a:rPr lang="en-US" b="0" i="0" dirty="0">
                <a:solidFill>
                  <a:srgbClr val="333333"/>
                </a:solidFill>
                <a:effectLst/>
                <a:latin typeface="Georgia" panose="02040502050405020303" pitchFamily="18" charset="0"/>
              </a:rPr>
              <a:t>Obstruct a pier, wharf, boat ramp, or access to any facility.</a:t>
            </a: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76</a:t>
            </a:fld>
            <a:endParaRPr lang="en-US"/>
          </a:p>
        </p:txBody>
      </p:sp>
    </p:spTree>
    <p:extLst>
      <p:ext uri="{BB962C8B-B14F-4D97-AF65-F5344CB8AC3E}">
        <p14:creationId xmlns:p14="http://schemas.microsoft.com/office/powerpoint/2010/main" val="179413910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a:solidFill>
                  <a:srgbClr val="3B3B3B"/>
                </a:solidFill>
                <a:effectLst/>
                <a:latin typeface="Montserrat" panose="00000500000000000000" pitchFamily="2" charset="0"/>
              </a:rPr>
              <a:t>(1) Type I Personal Flotation Device</a:t>
            </a:r>
          </a:p>
          <a:p>
            <a:pPr algn="l"/>
            <a:r>
              <a:rPr lang="en-US" b="0" i="0" dirty="0">
                <a:solidFill>
                  <a:srgbClr val="3B3B3B"/>
                </a:solidFill>
                <a:effectLst/>
                <a:latin typeface="Open Sans" panose="020B0606030504020204" pitchFamily="34" charset="0"/>
              </a:rPr>
              <a:t>These devices are typically used for higher speeds and rougher waters. With a minimum buoyancy of 22 pounds for adults, Type I personal floatation devices are designed to turn anyone who is unconscious face up in water. While Type I life jackets offer the best protection, they tend to be more uncomfortable for the wearer.</a:t>
            </a:r>
          </a:p>
          <a:p>
            <a:pPr algn="l"/>
            <a:r>
              <a:rPr lang="en-US" b="0" i="0" dirty="0">
                <a:solidFill>
                  <a:srgbClr val="3B3B3B"/>
                </a:solidFill>
                <a:effectLst/>
                <a:latin typeface="Open Sans" panose="020B0606030504020204" pitchFamily="34" charset="0"/>
              </a:rPr>
              <a:t>Less buoyant at 15.5 pounds for adults, </a:t>
            </a:r>
          </a:p>
          <a:p>
            <a:pPr algn="l"/>
            <a:r>
              <a:rPr lang="en-US" b="0" i="0" dirty="0">
                <a:solidFill>
                  <a:srgbClr val="3B3B3B"/>
                </a:solidFill>
                <a:effectLst/>
                <a:latin typeface="Open Sans" panose="020B0606030504020204" pitchFamily="34" charset="0"/>
              </a:rPr>
              <a:t>(2) </a:t>
            </a:r>
            <a:r>
              <a:rPr lang="en-US" b="1" i="0" dirty="0">
                <a:solidFill>
                  <a:srgbClr val="3B3B3B"/>
                </a:solidFill>
                <a:effectLst/>
                <a:latin typeface="Open Sans" panose="020B0606030504020204" pitchFamily="34" charset="0"/>
              </a:rPr>
              <a:t>Type II Personal Flotation Devices </a:t>
            </a:r>
            <a:r>
              <a:rPr lang="en-US" b="0" i="0" dirty="0">
                <a:solidFill>
                  <a:srgbClr val="3B3B3B"/>
                </a:solidFill>
                <a:effectLst/>
                <a:latin typeface="Open Sans" panose="020B0606030504020204" pitchFamily="34" charset="0"/>
              </a:rPr>
              <a:t>are </a:t>
            </a:r>
          </a:p>
          <a:p>
            <a:pPr algn="l"/>
            <a:r>
              <a:rPr lang="en-US" b="0" i="0" dirty="0">
                <a:solidFill>
                  <a:srgbClr val="3B3B3B"/>
                </a:solidFill>
                <a:effectLst/>
                <a:latin typeface="Open Sans" panose="020B0606030504020204" pitchFamily="34" charset="0"/>
              </a:rPr>
              <a:t>better suited for inland boating and boating near the shore. These life jackets aren’t designed for rougher waters and wearers will have to do some treading of water to keep their heads above the surface.</a:t>
            </a:r>
          </a:p>
          <a:p>
            <a:pPr algn="l"/>
            <a:r>
              <a:rPr lang="en-US" b="1" i="0" dirty="0">
                <a:solidFill>
                  <a:srgbClr val="3B3B3B"/>
                </a:solidFill>
                <a:effectLst/>
                <a:latin typeface="Montserrat" panose="00000500000000000000" pitchFamily="2" charset="0"/>
              </a:rPr>
              <a:t>(3)Type III Personal Flotation Device</a:t>
            </a:r>
            <a:endParaRPr lang="en-US" b="0" i="0" dirty="0">
              <a:solidFill>
                <a:srgbClr val="3B3B3B"/>
              </a:solidFill>
              <a:effectLst/>
              <a:latin typeface="Montserrat" panose="00000500000000000000" pitchFamily="2" charset="0"/>
            </a:endParaRPr>
          </a:p>
          <a:p>
            <a:pPr algn="l"/>
            <a:r>
              <a:rPr lang="en-US" b="0" i="0" dirty="0">
                <a:solidFill>
                  <a:srgbClr val="3B3B3B"/>
                </a:solidFill>
                <a:effectLst/>
                <a:latin typeface="Open Sans" panose="020B0606030504020204" pitchFamily="34" charset="0"/>
              </a:rPr>
              <a:t>More comfortable than Type I or Type II PFDs, Type III PFDs are best for boaters and passengers who are boating near shore. These types of life jackets are not designed for extended use or use in rough waters.</a:t>
            </a:r>
          </a:p>
          <a:p>
            <a:pPr algn="l"/>
            <a:r>
              <a:rPr lang="en-US" b="0" i="0" dirty="0">
                <a:solidFill>
                  <a:srgbClr val="3B3B3B"/>
                </a:solidFill>
                <a:effectLst/>
                <a:latin typeface="Montserrat" panose="00000500000000000000" pitchFamily="2" charset="0"/>
              </a:rPr>
              <a:t>(4) </a:t>
            </a:r>
            <a:r>
              <a:rPr lang="en-US" b="1" i="0" u="none" dirty="0">
                <a:solidFill>
                  <a:srgbClr val="3B3B3B"/>
                </a:solidFill>
                <a:effectLst/>
                <a:latin typeface="Montserrat" panose="00000500000000000000" pitchFamily="2" charset="0"/>
              </a:rPr>
              <a:t>Type IV </a:t>
            </a:r>
            <a:r>
              <a:rPr lang="en-US" b="1" i="0" u="none" dirty="0" err="1">
                <a:solidFill>
                  <a:srgbClr val="3B3B3B"/>
                </a:solidFill>
                <a:effectLst/>
                <a:latin typeface="Montserrat" panose="00000500000000000000" pitchFamily="2" charset="0"/>
              </a:rPr>
              <a:t>Thowable</a:t>
            </a:r>
            <a:r>
              <a:rPr lang="en-US" b="1" i="0" u="none" dirty="0">
                <a:solidFill>
                  <a:srgbClr val="3B3B3B"/>
                </a:solidFill>
                <a:effectLst/>
                <a:latin typeface="Montserrat" panose="00000500000000000000" pitchFamily="2" charset="0"/>
              </a:rPr>
              <a:t> Device</a:t>
            </a:r>
          </a:p>
          <a:p>
            <a:pPr algn="l"/>
            <a:r>
              <a:rPr lang="en-US" b="0" i="0" dirty="0">
                <a:solidFill>
                  <a:srgbClr val="3B3B3B"/>
                </a:solidFill>
                <a:effectLst/>
                <a:latin typeface="Open Sans" panose="020B0606030504020204" pitchFamily="34" charset="0"/>
              </a:rPr>
              <a:t>Type IV devices aren’t traditional life jackets, but rather throwable devices designed to help an individual who has gone overboard. These can be rings or a cushion style, the second of which provides a little additional buoyancy.</a:t>
            </a:r>
          </a:p>
          <a:p>
            <a:pPr algn="l"/>
            <a:r>
              <a:rPr lang="en-US" b="0" i="0" dirty="0">
                <a:solidFill>
                  <a:srgbClr val="3B3B3B"/>
                </a:solidFill>
                <a:effectLst/>
                <a:latin typeface="Open Sans" panose="020B0606030504020204" pitchFamily="34" charset="0"/>
              </a:rPr>
              <a:t>These types of devices must be readily available for use at all times while the boat is in motion. A device in storage or under a seat is not considered readily available.</a:t>
            </a:r>
          </a:p>
          <a:p>
            <a:pPr algn="l"/>
            <a:r>
              <a:rPr lang="en-US" b="0" i="0" dirty="0">
                <a:solidFill>
                  <a:srgbClr val="3B3B3B"/>
                </a:solidFill>
                <a:effectLst/>
                <a:latin typeface="Open Sans" panose="020B0606030504020204" pitchFamily="34" charset="0"/>
              </a:rPr>
              <a:t>It’s important to note that there are also inflatable flotation devices, and this blog only covers inherently buoyant PFDs. Always make sure you understand your state-specific regulations as it relates to PFDs on your boat.</a:t>
            </a:r>
          </a:p>
          <a:p>
            <a:pPr algn="l"/>
            <a:r>
              <a:rPr lang="en-US" b="0" i="0" dirty="0">
                <a:solidFill>
                  <a:srgbClr val="1E252F"/>
                </a:solidFill>
                <a:effectLst/>
                <a:latin typeface="Roboto Condensed" panose="02000000000000000000" pitchFamily="2" charset="0"/>
              </a:rPr>
              <a:t>(5) </a:t>
            </a:r>
            <a:r>
              <a:rPr lang="en-US" b="1" i="0" dirty="0">
                <a:solidFill>
                  <a:srgbClr val="1E252F"/>
                </a:solidFill>
                <a:effectLst/>
                <a:latin typeface="Roboto Condensed" panose="02000000000000000000" pitchFamily="2" charset="0"/>
              </a:rPr>
              <a:t>Type V: Special-Use Devices</a:t>
            </a:r>
          </a:p>
          <a:p>
            <a:pPr algn="l"/>
            <a:r>
              <a:rPr lang="en-US" b="0" i="0" dirty="0">
                <a:solidFill>
                  <a:srgbClr val="000000"/>
                </a:solidFill>
                <a:effectLst/>
                <a:latin typeface="Roboto Condensed" panose="02000000000000000000" pitchFamily="2" charset="0"/>
              </a:rPr>
              <a:t>These are often developed and customized specifically for specific sports such as kayaking, wakeboarding, or windsurfing. </a:t>
            </a:r>
          </a:p>
          <a:p>
            <a:pPr algn="l"/>
            <a:r>
              <a:rPr lang="en-US" b="0" i="0" dirty="0">
                <a:solidFill>
                  <a:srgbClr val="000000"/>
                </a:solidFill>
                <a:effectLst/>
                <a:latin typeface="Roboto Condensed" panose="02000000000000000000" pitchFamily="2" charset="0"/>
              </a:rPr>
              <a:t>To be acceptable, Type V PFDs must be used in accordance with their label.</a:t>
            </a:r>
          </a:p>
          <a:p>
            <a:pPr algn="l"/>
            <a:endParaRPr lang="en-US" b="0" i="0" dirty="0">
              <a:solidFill>
                <a:srgbClr val="3B3B3B"/>
              </a:solidFill>
              <a:effectLst/>
              <a:latin typeface="Open Sans" panose="020B0606030504020204" pitchFamily="34" charset="0"/>
            </a:endParaRP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77</a:t>
            </a:fld>
            <a:endParaRPr lang="en-US"/>
          </a:p>
        </p:txBody>
      </p:sp>
    </p:spTree>
    <p:extLst>
      <p:ext uri="{BB962C8B-B14F-4D97-AF65-F5344CB8AC3E}">
        <p14:creationId xmlns:p14="http://schemas.microsoft.com/office/powerpoint/2010/main" val="38807914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b="1" i="0" dirty="0">
                <a:solidFill>
                  <a:srgbClr val="121212"/>
                </a:solidFill>
                <a:effectLst/>
                <a:latin typeface="Lato" panose="020F0502020204030203" pitchFamily="34" charset="0"/>
              </a:rPr>
              <a:t>Minimum Florida Boat Safety Equipment Requirements</a:t>
            </a:r>
          </a:p>
          <a:p>
            <a:pPr algn="l" fontAlgn="base"/>
            <a:r>
              <a:rPr lang="en-US" b="1" i="0" dirty="0">
                <a:solidFill>
                  <a:srgbClr val="1B1B1B"/>
                </a:solidFill>
                <a:effectLst/>
                <a:latin typeface="inherit"/>
              </a:rPr>
              <a:t> </a:t>
            </a:r>
            <a:br>
              <a:rPr lang="en-US" b="0" i="0" dirty="0">
                <a:solidFill>
                  <a:srgbClr val="1B1B1B"/>
                </a:solidFill>
                <a:effectLst/>
                <a:latin typeface="Lato" panose="020F0502020204030203" pitchFamily="34" charset="0"/>
              </a:rPr>
            </a:br>
            <a:r>
              <a:rPr lang="en-US" b="0" i="0" dirty="0">
                <a:solidFill>
                  <a:srgbClr val="1B1B1B"/>
                </a:solidFill>
                <a:effectLst/>
                <a:latin typeface="Lato" panose="020F0502020204030203" pitchFamily="34" charset="0"/>
              </a:rPr>
              <a:t>In Florida the following minimum boat safety equipment is required on all Class A recreational boats (less than 16 feet in length), canoes and kayaks:</a:t>
            </a:r>
          </a:p>
          <a:p>
            <a:pPr algn="l" fontAlgn="base">
              <a:buFont typeface="Arial" panose="020B0604020202020204" pitchFamily="34" charset="0"/>
              <a:buChar char="•"/>
            </a:pPr>
            <a:r>
              <a:rPr lang="en-US" b="0" i="0" dirty="0">
                <a:solidFill>
                  <a:srgbClr val="1B1B1B"/>
                </a:solidFill>
                <a:effectLst/>
                <a:latin typeface="Lato" panose="020F0502020204030203" pitchFamily="34" charset="0"/>
              </a:rPr>
              <a:t>One Coast Guard-approved Type I, II or III Personal Flotation Device (PFD) for each person on board or being towed on water skis etc.</a:t>
            </a:r>
          </a:p>
          <a:p>
            <a:pPr algn="l" fontAlgn="base">
              <a:buFont typeface="Arial" panose="020B0604020202020204" pitchFamily="34" charset="0"/>
              <a:buChar char="•"/>
            </a:pPr>
            <a:r>
              <a:rPr lang="en-US" b="0" i="0" dirty="0">
                <a:solidFill>
                  <a:srgbClr val="1B1B1B"/>
                </a:solidFill>
                <a:effectLst/>
                <a:latin typeface="Lato" panose="020F0502020204030203" pitchFamily="34" charset="0"/>
              </a:rPr>
              <a:t>Fire extinguisher(s) of the appropriate size and type for your boat</a:t>
            </a:r>
          </a:p>
          <a:p>
            <a:pPr algn="l" fontAlgn="base">
              <a:buFont typeface="Arial" panose="020B0604020202020204" pitchFamily="34" charset="0"/>
              <a:buChar char="•"/>
            </a:pPr>
            <a:r>
              <a:rPr lang="en-US" b="0" i="0" dirty="0">
                <a:solidFill>
                  <a:srgbClr val="1B1B1B"/>
                </a:solidFill>
                <a:effectLst/>
                <a:latin typeface="Lato" panose="020F0502020204030203" pitchFamily="34" charset="0"/>
              </a:rPr>
              <a:t>Visual Distress Signals (on high sea, and coastal waters)</a:t>
            </a:r>
          </a:p>
          <a:p>
            <a:pPr algn="l" fontAlgn="base">
              <a:buFont typeface="Arial" panose="020B0604020202020204" pitchFamily="34" charset="0"/>
              <a:buChar char="•"/>
            </a:pPr>
            <a:r>
              <a:rPr lang="en-US" b="0" i="0" dirty="0">
                <a:solidFill>
                  <a:srgbClr val="1B1B1B"/>
                </a:solidFill>
                <a:effectLst/>
                <a:latin typeface="Lato" panose="020F0502020204030203" pitchFamily="34" charset="0"/>
              </a:rPr>
              <a:t>Sound-producing device (horn, whistle or bell etc.)</a:t>
            </a:r>
          </a:p>
          <a:p>
            <a:pPr algn="l" fontAlgn="base">
              <a:buFont typeface="Arial" panose="020B0604020202020204" pitchFamily="34" charset="0"/>
              <a:buChar char="•"/>
            </a:pPr>
            <a:r>
              <a:rPr lang="en-US" b="0" i="0" dirty="0">
                <a:solidFill>
                  <a:srgbClr val="1B1B1B"/>
                </a:solidFill>
                <a:effectLst/>
                <a:latin typeface="Lato" panose="020F0502020204030203" pitchFamily="34" charset="0"/>
              </a:rPr>
              <a:t>Backfire flame control</a:t>
            </a:r>
          </a:p>
          <a:p>
            <a:pPr algn="l" fontAlgn="base">
              <a:buFont typeface="Arial" panose="020B0604020202020204" pitchFamily="34" charset="0"/>
              <a:buChar char="•"/>
            </a:pPr>
            <a:r>
              <a:rPr lang="en-US" b="0" i="0" dirty="0">
                <a:solidFill>
                  <a:srgbClr val="1B1B1B"/>
                </a:solidFill>
                <a:effectLst/>
                <a:latin typeface="Lato" panose="020F0502020204030203" pitchFamily="34" charset="0"/>
              </a:rPr>
              <a:t>Ventilation system</a:t>
            </a:r>
          </a:p>
          <a:p>
            <a:pPr algn="l" fontAlgn="base">
              <a:buFont typeface="Arial" panose="020B0604020202020204" pitchFamily="34" charset="0"/>
              <a:buChar char="•"/>
            </a:pPr>
            <a:r>
              <a:rPr lang="en-US" b="0" i="0" dirty="0">
                <a:solidFill>
                  <a:srgbClr val="1B1B1B"/>
                </a:solidFill>
                <a:effectLst/>
                <a:latin typeface="Lato" panose="020F0502020204030203" pitchFamily="34" charset="0"/>
              </a:rPr>
              <a:t>Boat lighting equipment</a:t>
            </a: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78</a:t>
            </a:fld>
            <a:endParaRPr lang="en-US"/>
          </a:p>
        </p:txBody>
      </p:sp>
    </p:spTree>
    <p:extLst>
      <p:ext uri="{BB962C8B-B14F-4D97-AF65-F5344CB8AC3E}">
        <p14:creationId xmlns:p14="http://schemas.microsoft.com/office/powerpoint/2010/main" val="218840278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383838"/>
                </a:solidFill>
                <a:effectLst/>
                <a:latin typeface="Open Sans" panose="020B0606030504020204" pitchFamily="34" charset="0"/>
              </a:rPr>
              <a:t>The rules for the waterways in Florida are different than the rules of the road for driving. Under international maritime law, a boat captain of any size vessel on the ocean or inland waterways has ultimate responsibility for protecting passengers from injury.</a:t>
            </a:r>
          </a:p>
          <a:p>
            <a:endParaRPr lang="en-US" b="0" i="0" dirty="0">
              <a:solidFill>
                <a:srgbClr val="383838"/>
              </a:solidFill>
              <a:effectLst/>
              <a:latin typeface="Open Sans" panose="020B0606030504020204" pitchFamily="34" charset="0"/>
            </a:endParaRPr>
          </a:p>
          <a:p>
            <a:pPr algn="l"/>
            <a:r>
              <a:rPr lang="en-US" b="0" i="0" dirty="0">
                <a:effectLst/>
                <a:latin typeface="Helvetica Neue"/>
              </a:rPr>
              <a:t>The Rule of Responsibility</a:t>
            </a:r>
          </a:p>
          <a:p>
            <a:pPr algn="l"/>
            <a:r>
              <a:rPr lang="en-US" b="0" i="0" dirty="0">
                <a:solidFill>
                  <a:srgbClr val="717073"/>
                </a:solidFill>
                <a:effectLst/>
                <a:latin typeface="Helvetica Neue"/>
              </a:rPr>
              <a:t>The vessel operator is responsible for acting in a prudent and reasonable manner consistent with the ordinary practices of boating.</a:t>
            </a:r>
          </a:p>
          <a:p>
            <a:pPr algn="l">
              <a:buFont typeface="Arial" panose="020B0604020202020204" pitchFamily="34" charset="0"/>
              <a:buChar char="•"/>
            </a:pPr>
            <a:r>
              <a:rPr lang="en-US" b="0" i="0" dirty="0">
                <a:solidFill>
                  <a:srgbClr val="717073"/>
                </a:solidFill>
                <a:effectLst/>
                <a:latin typeface="Helvetica Neue"/>
              </a:rPr>
              <a:t>Stay active.</a:t>
            </a:r>
          </a:p>
          <a:p>
            <a:pPr algn="l">
              <a:buFont typeface="Arial" panose="020B0604020202020204" pitchFamily="34" charset="0"/>
              <a:buChar char="•"/>
            </a:pPr>
            <a:r>
              <a:rPr lang="en-US" b="0" i="0" dirty="0">
                <a:solidFill>
                  <a:srgbClr val="717073"/>
                </a:solidFill>
                <a:effectLst/>
                <a:latin typeface="Helvetica Neue"/>
              </a:rPr>
              <a:t>Stay alert.</a:t>
            </a:r>
          </a:p>
          <a:p>
            <a:pPr algn="l">
              <a:buFont typeface="Arial" panose="020B0604020202020204" pitchFamily="34" charset="0"/>
              <a:buChar char="•"/>
            </a:pPr>
            <a:r>
              <a:rPr lang="en-US" b="0" i="0" dirty="0">
                <a:solidFill>
                  <a:srgbClr val="717073"/>
                </a:solidFill>
                <a:effectLst/>
                <a:latin typeface="Helvetica Neue"/>
              </a:rPr>
              <a:t>Respect the weather, the water, your passengers, fellow boaters, divers, swimmers, and property owners.</a:t>
            </a:r>
          </a:p>
          <a:p>
            <a:endParaRPr lang="en-US" b="0" i="0" dirty="0">
              <a:solidFill>
                <a:srgbClr val="383838"/>
              </a:solidFill>
              <a:effectLst/>
              <a:latin typeface="Open Sans" panose="020B0606030504020204" pitchFamily="34" charset="0"/>
            </a:endParaRPr>
          </a:p>
          <a:p>
            <a:endParaRPr lang="en-US" b="0" i="0" dirty="0">
              <a:solidFill>
                <a:srgbClr val="383838"/>
              </a:solidFill>
              <a:effectLst/>
              <a:latin typeface="Open Sans" panose="020B0606030504020204" pitchFamily="34" charset="0"/>
            </a:endParaRPr>
          </a:p>
          <a:p>
            <a:r>
              <a:rPr lang="en-US" b="0" i="0" dirty="0">
                <a:solidFill>
                  <a:srgbClr val="383838"/>
                </a:solidFill>
                <a:effectLst/>
                <a:latin typeface="Open Sans" panose="020B0606030504020204" pitchFamily="34" charset="0"/>
              </a:rPr>
              <a:t>Crusoe the Celebrity Dachshund pictured</a:t>
            </a:r>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80</a:t>
            </a:fld>
            <a:endParaRPr lang="en-US"/>
          </a:p>
        </p:txBody>
      </p:sp>
    </p:spTree>
    <p:extLst>
      <p:ext uri="{BB962C8B-B14F-4D97-AF65-F5344CB8AC3E}">
        <p14:creationId xmlns:p14="http://schemas.microsoft.com/office/powerpoint/2010/main" val="403361957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50505"/>
                </a:solidFill>
                <a:effectLst/>
                <a:latin typeface="Segoe UI Historic" panose="020B0502040204020203" pitchFamily="34" charset="0"/>
              </a:rPr>
              <a:t>All non-exempt vessels, including PWCs, are required to have a Type B, USCG-approved fire extinguisher(s) on board. While a vessel may be exempt from the fire extinguisher requirement, all vessel operators are strongly encouraged to carry a fire extinguisher on board.</a:t>
            </a:r>
            <a:br>
              <a:rPr lang="en-US" dirty="0"/>
            </a:br>
            <a:br>
              <a:rPr lang="en-US" dirty="0"/>
            </a:br>
            <a:r>
              <a:rPr lang="en-US" b="0" i="0" dirty="0">
                <a:solidFill>
                  <a:srgbClr val="050505"/>
                </a:solidFill>
                <a:effectLst/>
                <a:latin typeface="Segoe UI Historic" panose="020B0502040204020203" pitchFamily="34" charset="0"/>
              </a:rPr>
              <a:t>Approved types of fire extinguishers are identified by the following marking on the label—"Marine Type USCG Approved"—followed by the size and type symbols and the approval number. Only USCG–approved fire extinguishers are legal for use on vessels.</a:t>
            </a:r>
            <a:br>
              <a:rPr lang="en-US" dirty="0"/>
            </a:br>
            <a:br>
              <a:rPr lang="en-US" dirty="0"/>
            </a:br>
            <a:r>
              <a:rPr lang="en-US" b="0" i="0" dirty="0">
                <a:solidFill>
                  <a:srgbClr val="050505"/>
                </a:solidFill>
                <a:effectLst/>
                <a:latin typeface="Segoe UI Historic" panose="020B0502040204020203" pitchFamily="34" charset="0"/>
              </a:rPr>
              <a:t>Extinguishers should be placed in an accessible area away from the engine. Be sure you know how to operate them, and check all extinguishers regularly.</a:t>
            </a:r>
          </a:p>
          <a:p>
            <a:endParaRPr lang="en-US" b="0" i="0" dirty="0">
              <a:solidFill>
                <a:srgbClr val="050505"/>
              </a:solidFill>
              <a:effectLst/>
              <a:latin typeface="Segoe UI Historic" panose="020B0502040204020203" pitchFamily="34" charset="0"/>
            </a:endParaRPr>
          </a:p>
          <a:p>
            <a:r>
              <a:rPr lang="en-US" b="0" i="0" dirty="0">
                <a:solidFill>
                  <a:srgbClr val="0A0A0A"/>
                </a:solidFill>
                <a:effectLst/>
                <a:latin typeface="Roboto" panose="02000000000000000000" pitchFamily="2" charset="0"/>
              </a:rPr>
              <a:t>extinguishers labeled with B-I or B-II only are no longer acceptable.</a:t>
            </a:r>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82</a:t>
            </a:fld>
            <a:endParaRPr lang="en-US"/>
          </a:p>
        </p:txBody>
      </p:sp>
    </p:spTree>
    <p:extLst>
      <p:ext uri="{BB962C8B-B14F-4D97-AF65-F5344CB8AC3E}">
        <p14:creationId xmlns:p14="http://schemas.microsoft.com/office/powerpoint/2010/main" val="349169835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717073"/>
                </a:solidFill>
                <a:effectLst/>
                <a:latin typeface="Helvetica Neue"/>
              </a:rPr>
              <a:t>A Visual Distress Signal (VDS) is any device you can use to help others locate your boat quickly in the case of an emergency. Visual distress signals include day signals that are visible in sunlight, night signals that are visible in the dark, and anytime signals that can be used both day and night. VDS are either pyrotechnic, which use smoke and flame, or non-pyrotechnic, which are non-combustible. There are a wide variety of signals that can be carried to meet federal boating regulations.</a:t>
            </a:r>
          </a:p>
          <a:p>
            <a:pPr algn="l"/>
            <a:endParaRPr lang="en-US" b="0" i="0" dirty="0">
              <a:solidFill>
                <a:srgbClr val="717073"/>
              </a:solidFill>
              <a:effectLst/>
              <a:latin typeface="Helvetica Neue"/>
            </a:endParaRPr>
          </a:p>
          <a:p>
            <a:pPr algn="l"/>
            <a:r>
              <a:rPr lang="en-US" b="0" i="0" dirty="0">
                <a:solidFill>
                  <a:srgbClr val="717073"/>
                </a:solidFill>
                <a:effectLst/>
                <a:latin typeface="Helvetica Neue"/>
              </a:rPr>
              <a:t>The law states that no person may use a distress signal under any circumstances unless assistance is needed because of immediate or potential danger to the persons onboard.</a:t>
            </a:r>
          </a:p>
          <a:p>
            <a:pPr algn="l"/>
            <a:endParaRPr lang="en-US" b="0" i="0" dirty="0">
              <a:solidFill>
                <a:srgbClr val="717073"/>
              </a:solidFill>
              <a:effectLst/>
              <a:latin typeface="Helvetica Neue"/>
            </a:endParaRPr>
          </a:p>
          <a:p>
            <a:pPr algn="l"/>
            <a:r>
              <a:rPr lang="en-US" b="0" i="0" dirty="0">
                <a:solidFill>
                  <a:srgbClr val="717073"/>
                </a:solidFill>
                <a:effectLst/>
                <a:latin typeface="Helvetica Neue"/>
              </a:rPr>
              <a:t>In other words, never use a VDS unless it's an emergency. Breaking the law can come with serious penalties!</a:t>
            </a:r>
          </a:p>
          <a:p>
            <a:pPr algn="l"/>
            <a:endParaRPr lang="en-US" b="0" i="0" dirty="0">
              <a:solidFill>
                <a:srgbClr val="717073"/>
              </a:solidFill>
              <a:effectLst/>
              <a:latin typeface="Helvetica Neue"/>
            </a:endParaRPr>
          </a:p>
          <a:p>
            <a:pPr algn="l"/>
            <a:r>
              <a:rPr lang="en-US" b="0" i="0" dirty="0">
                <a:solidFill>
                  <a:srgbClr val="717073"/>
                </a:solidFill>
                <a:effectLst/>
                <a:latin typeface="Helvetica Neue"/>
              </a:rPr>
              <a:t>There are some exceptions. During daytime hours the following boats are not required to carry visual distress signals:</a:t>
            </a:r>
          </a:p>
          <a:p>
            <a:pPr algn="l">
              <a:buFont typeface="Arial" panose="020B0604020202020204" pitchFamily="34" charset="0"/>
              <a:buChar char="•"/>
            </a:pPr>
            <a:r>
              <a:rPr lang="en-US" b="0" i="0" dirty="0">
                <a:solidFill>
                  <a:srgbClr val="717073"/>
                </a:solidFill>
                <a:effectLst/>
                <a:latin typeface="Helvetica Neue"/>
              </a:rPr>
              <a:t>Boats less than 16 feet in length;</a:t>
            </a:r>
          </a:p>
          <a:p>
            <a:pPr algn="l">
              <a:buFont typeface="Arial" panose="020B0604020202020204" pitchFamily="34" charset="0"/>
              <a:buChar char="•"/>
            </a:pPr>
            <a:r>
              <a:rPr lang="en-US" b="0" i="0" dirty="0">
                <a:solidFill>
                  <a:srgbClr val="717073"/>
                </a:solidFill>
                <a:effectLst/>
                <a:latin typeface="Helvetica Neue"/>
              </a:rPr>
              <a:t>Boats participating in organized events, such as regattas;</a:t>
            </a:r>
          </a:p>
          <a:p>
            <a:pPr algn="l">
              <a:buFont typeface="Arial" panose="020B0604020202020204" pitchFamily="34" charset="0"/>
              <a:buChar char="•"/>
            </a:pPr>
            <a:r>
              <a:rPr lang="en-US" b="0" i="0" dirty="0">
                <a:solidFill>
                  <a:srgbClr val="717073"/>
                </a:solidFill>
                <a:effectLst/>
                <a:latin typeface="Helvetica Neue"/>
              </a:rPr>
              <a:t>Open sailboats that are less than 26 feet in length and not equipped with an engine;</a:t>
            </a:r>
          </a:p>
          <a:p>
            <a:pPr algn="l">
              <a:buFont typeface="Arial" panose="020B0604020202020204" pitchFamily="34" charset="0"/>
              <a:buChar char="•"/>
            </a:pPr>
            <a:r>
              <a:rPr lang="en-US" b="0" i="0" dirty="0">
                <a:solidFill>
                  <a:srgbClr val="717073"/>
                </a:solidFill>
                <a:effectLst/>
                <a:latin typeface="Helvetica Neue"/>
              </a:rPr>
              <a:t>And manually propelled boats, such as canoes.</a:t>
            </a:r>
          </a:p>
          <a:p>
            <a:pPr algn="l"/>
            <a:r>
              <a:rPr lang="en-US" b="0" i="0" dirty="0">
                <a:solidFill>
                  <a:srgbClr val="717073"/>
                </a:solidFill>
                <a:effectLst/>
                <a:latin typeface="Helvetica Neue"/>
              </a:rPr>
              <a:t>These boats are only required to carry visual distress signals approved for nighttime use when operating at night in the above listed waters.</a:t>
            </a:r>
          </a:p>
          <a:p>
            <a:pPr algn="l"/>
            <a:endParaRPr lang="en-US" b="0" i="0" dirty="0">
              <a:solidFill>
                <a:srgbClr val="717073"/>
              </a:solidFill>
              <a:effectLst/>
              <a:latin typeface="Helvetica Neue"/>
            </a:endParaRPr>
          </a:p>
          <a:p>
            <a:pPr algn="l"/>
            <a:r>
              <a:rPr lang="en-US" b="0" i="0" dirty="0">
                <a:solidFill>
                  <a:srgbClr val="717073"/>
                </a:solidFill>
                <a:effectLst/>
                <a:latin typeface="Helvetica Neue"/>
              </a:rPr>
              <a:t>U.S. Coast Guard-approved pyrotechnic VDS include:</a:t>
            </a:r>
          </a:p>
          <a:p>
            <a:pPr algn="l">
              <a:buFont typeface="Arial" panose="020B0604020202020204" pitchFamily="34" charset="0"/>
              <a:buChar char="•"/>
            </a:pPr>
            <a:r>
              <a:rPr lang="en-US" b="0" i="0" dirty="0">
                <a:solidFill>
                  <a:srgbClr val="717073"/>
                </a:solidFill>
                <a:effectLst/>
                <a:latin typeface="Helvetica Neue"/>
              </a:rPr>
              <a:t>Hand-held or aerial red flares;</a:t>
            </a:r>
          </a:p>
          <a:p>
            <a:pPr algn="l">
              <a:buFont typeface="Arial" panose="020B0604020202020204" pitchFamily="34" charset="0"/>
              <a:buChar char="•"/>
            </a:pPr>
            <a:r>
              <a:rPr lang="en-US" b="0" i="0" dirty="0">
                <a:solidFill>
                  <a:srgbClr val="717073"/>
                </a:solidFill>
                <a:effectLst/>
                <a:latin typeface="Helvetica Neue"/>
              </a:rPr>
              <a:t>Hand-held or aerial orange smoke flares;</a:t>
            </a:r>
          </a:p>
          <a:p>
            <a:pPr algn="l">
              <a:buFont typeface="Arial" panose="020B0604020202020204" pitchFamily="34" charset="0"/>
              <a:buChar char="•"/>
            </a:pPr>
            <a:r>
              <a:rPr lang="en-US" b="0" i="0" dirty="0">
                <a:solidFill>
                  <a:srgbClr val="717073"/>
                </a:solidFill>
                <a:effectLst/>
                <a:latin typeface="Helvetica Neue"/>
              </a:rPr>
              <a:t>Parachute flares or red meteor flares;</a:t>
            </a:r>
          </a:p>
          <a:p>
            <a:pPr algn="l">
              <a:buFont typeface="Arial" panose="020B0604020202020204" pitchFamily="34" charset="0"/>
              <a:buChar char="•"/>
            </a:pPr>
            <a:r>
              <a:rPr lang="en-US" b="0" i="0" dirty="0">
                <a:solidFill>
                  <a:srgbClr val="717073"/>
                </a:solidFill>
                <a:effectLst/>
                <a:latin typeface="Helvetica Neue"/>
              </a:rPr>
              <a:t>And any associated launchers of these signals.</a:t>
            </a:r>
          </a:p>
          <a:p>
            <a:br>
              <a:rPr lang="en-US" dirty="0"/>
            </a:br>
            <a:endParaRPr lang="en-US" b="0" i="0" dirty="0">
              <a:solidFill>
                <a:srgbClr val="717073"/>
              </a:solidFill>
              <a:effectLst/>
              <a:latin typeface="Helvetica Neue"/>
            </a:endParaRP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84</a:t>
            </a:fld>
            <a:endParaRPr lang="en-US"/>
          </a:p>
        </p:txBody>
      </p:sp>
    </p:spTree>
    <p:extLst>
      <p:ext uri="{BB962C8B-B14F-4D97-AF65-F5344CB8AC3E}">
        <p14:creationId xmlns:p14="http://schemas.microsoft.com/office/powerpoint/2010/main" val="35306400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Class 4 65 to less than 110 feet and </a:t>
            </a:r>
          </a:p>
          <a:p>
            <a:r>
              <a:rPr lang="en-US" dirty="0"/>
              <a:t>Class 5 greater than 110 </a:t>
            </a:r>
          </a:p>
          <a:p>
            <a:r>
              <a:rPr lang="en-US" dirty="0"/>
              <a:t>(but no current DEP vessels in these categories)</a:t>
            </a:r>
          </a:p>
        </p:txBody>
      </p:sp>
      <p:sp>
        <p:nvSpPr>
          <p:cNvPr id="4" name="Slide Number Placeholder 3"/>
          <p:cNvSpPr>
            <a:spLocks noGrp="1"/>
          </p:cNvSpPr>
          <p:nvPr>
            <p:ph type="sldNum" sz="quarter" idx="5"/>
          </p:nvPr>
        </p:nvSpPr>
        <p:spPr/>
        <p:txBody>
          <a:bodyPr/>
          <a:lstStyle/>
          <a:p>
            <a:fld id="{6CCD96A6-1D36-4A55-BDE6-A46450BD5425}" type="slidenum">
              <a:rPr lang="en-US" smtClean="0"/>
              <a:t>11</a:t>
            </a:fld>
            <a:endParaRPr lang="en-US"/>
          </a:p>
        </p:txBody>
      </p:sp>
    </p:spTree>
    <p:extLst>
      <p:ext uri="{BB962C8B-B14F-4D97-AF65-F5344CB8AC3E}">
        <p14:creationId xmlns:p14="http://schemas.microsoft.com/office/powerpoint/2010/main" val="259039347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333333"/>
                </a:solidFill>
                <a:effectLst/>
                <a:latin typeface="Georgia" panose="02040502050405020303" pitchFamily="18" charset="0"/>
              </a:rPr>
              <a:t>In periods of reduced visibility or whenever a vessel operator needs to signal his or her intentions or position, a sound-producing device is essential. The navigation rules for meeting head-on, crossing, and overtaking situations are examples of when sound signals are required.</a:t>
            </a:r>
          </a:p>
          <a:p>
            <a:pPr algn="l">
              <a:buFont typeface="Arial" panose="020B0604020202020204" pitchFamily="34" charset="0"/>
              <a:buChar char="•"/>
            </a:pPr>
            <a:r>
              <a:rPr lang="en-US" b="0" i="0" dirty="0">
                <a:solidFill>
                  <a:srgbClr val="333333"/>
                </a:solidFill>
                <a:effectLst/>
                <a:latin typeface="Georgia" panose="02040502050405020303" pitchFamily="18" charset="0"/>
              </a:rPr>
              <a:t>Vessels less than 26 feet long, which includes PWC, are required to carry a whistle, horn, or some other mechanical sound device.</a:t>
            </a:r>
          </a:p>
          <a:p>
            <a:pPr algn="l">
              <a:buFont typeface="Arial" panose="020B0604020202020204" pitchFamily="34" charset="0"/>
              <a:buChar char="•"/>
            </a:pPr>
            <a:r>
              <a:rPr lang="en-US" b="0" i="0" dirty="0">
                <a:solidFill>
                  <a:srgbClr val="333333"/>
                </a:solidFill>
                <a:effectLst/>
                <a:latin typeface="Georgia" panose="02040502050405020303" pitchFamily="18" charset="0"/>
              </a:rPr>
              <a:t>Vessels 26 feet long or longer are required to carry a whistle, horn, or some other mechanical sound device </a:t>
            </a:r>
            <a:r>
              <a:rPr lang="en-US" b="1" i="0" dirty="0">
                <a:solidFill>
                  <a:srgbClr val="333333"/>
                </a:solidFill>
                <a:effectLst/>
                <a:latin typeface="Georgia" panose="02040502050405020303" pitchFamily="18" charset="0"/>
              </a:rPr>
              <a:t>and</a:t>
            </a:r>
            <a:r>
              <a:rPr lang="en-US" b="0" i="0" dirty="0">
                <a:solidFill>
                  <a:srgbClr val="333333"/>
                </a:solidFill>
                <a:effectLst/>
                <a:latin typeface="Georgia" panose="02040502050405020303" pitchFamily="18" charset="0"/>
              </a:rPr>
              <a:t> a bell.</a:t>
            </a:r>
          </a:p>
          <a:p>
            <a:pPr algn="l"/>
            <a:r>
              <a:rPr lang="en-US" b="0" i="0" dirty="0">
                <a:solidFill>
                  <a:srgbClr val="333333"/>
                </a:solidFill>
                <a:effectLst/>
                <a:latin typeface="Georgia" panose="02040502050405020303" pitchFamily="18" charset="0"/>
              </a:rPr>
              <a:t>These requirements apply to vessels operating on waters under USCG jurisdiction (federally controlled waters).</a:t>
            </a:r>
          </a:p>
          <a:p>
            <a:pPr algn="l">
              <a:buFont typeface="Arial" panose="020B0604020202020204" pitchFamily="34" charset="0"/>
              <a:buChar char="•"/>
            </a:pPr>
            <a:r>
              <a:rPr lang="en-US" b="0" i="0" dirty="0">
                <a:solidFill>
                  <a:srgbClr val="333333"/>
                </a:solidFill>
                <a:effectLst/>
                <a:latin typeface="Georgia" panose="02040502050405020303" pitchFamily="18" charset="0"/>
              </a:rPr>
              <a:t>Vessels less than 39.4 feet (12 meters) in length, which includes PWC, must have some way of making an efficient sound signal. Examples are a handheld air horn, an athletic whistle, an installed horn, etc. A human voice is not acceptable.</a:t>
            </a:r>
          </a:p>
          <a:p>
            <a:pPr algn="l">
              <a:buFont typeface="Arial" panose="020B0604020202020204" pitchFamily="34" charset="0"/>
              <a:buChar char="•"/>
            </a:pPr>
            <a:r>
              <a:rPr lang="en-US" b="0" i="0" dirty="0">
                <a:solidFill>
                  <a:srgbClr val="333333"/>
                </a:solidFill>
                <a:effectLst/>
                <a:latin typeface="Georgia" panose="02040502050405020303" pitchFamily="18" charset="0"/>
              </a:rPr>
              <a:t>Vessels that are 39.4 feet (12 meters) or more in length must have a sound-producing device that can produce an efficient sound signal. The sound signal should be audible for one-half mile and should last for 4 to 6 seconds.</a:t>
            </a: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85</a:t>
            </a:fld>
            <a:endParaRPr lang="en-US"/>
          </a:p>
        </p:txBody>
      </p:sp>
    </p:spTree>
    <p:extLst>
      <p:ext uri="{BB962C8B-B14F-4D97-AF65-F5344CB8AC3E}">
        <p14:creationId xmlns:p14="http://schemas.microsoft.com/office/powerpoint/2010/main" val="284077195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None/>
            </a:pPr>
            <a:r>
              <a:rPr lang="en-US" b="0" i="0" dirty="0">
                <a:solidFill>
                  <a:srgbClr val="202122"/>
                </a:solidFill>
                <a:effectLst/>
                <a:latin typeface="Arial" panose="020B0604020202020204" pitchFamily="34" charset="0"/>
              </a:rPr>
              <a:t>A </a:t>
            </a:r>
            <a:r>
              <a:rPr lang="en-US" b="1" i="0" dirty="0">
                <a:solidFill>
                  <a:srgbClr val="202122"/>
                </a:solidFill>
                <a:effectLst/>
                <a:latin typeface="Arial" panose="020B0604020202020204" pitchFamily="34" charset="0"/>
              </a:rPr>
              <a:t>diver down flag</a:t>
            </a:r>
            <a:r>
              <a:rPr lang="en-US" b="0" i="0" dirty="0">
                <a:solidFill>
                  <a:srgbClr val="202122"/>
                </a:solidFill>
                <a:effectLst/>
                <a:latin typeface="Arial" panose="020B0604020202020204" pitchFamily="34" charset="0"/>
              </a:rPr>
              <a:t>, or </a:t>
            </a:r>
            <a:r>
              <a:rPr lang="en-US" b="1" i="0" dirty="0">
                <a:solidFill>
                  <a:srgbClr val="202122"/>
                </a:solidFill>
                <a:effectLst/>
                <a:latin typeface="Arial" panose="020B0604020202020204" pitchFamily="34" charset="0"/>
              </a:rPr>
              <a:t>scuba flag</a:t>
            </a:r>
            <a:r>
              <a:rPr lang="en-US" b="0" i="0" dirty="0">
                <a:solidFill>
                  <a:srgbClr val="202122"/>
                </a:solidFill>
                <a:effectLst/>
                <a:latin typeface="Arial" panose="020B0604020202020204" pitchFamily="34" charset="0"/>
              </a:rPr>
              <a:t>, is a </a:t>
            </a:r>
            <a:r>
              <a:rPr lang="en-US" b="0" i="0" u="none" strike="noStrike" dirty="0">
                <a:solidFill>
                  <a:srgbClr val="0645AD"/>
                </a:solidFill>
                <a:effectLst/>
                <a:latin typeface="Arial" panose="020B0604020202020204" pitchFamily="34" charset="0"/>
                <a:hlinkClick r:id="rId3" tooltip="Flag"/>
              </a:rPr>
              <a:t>flag</a:t>
            </a:r>
            <a:r>
              <a:rPr lang="en-US" b="0" i="0" dirty="0">
                <a:solidFill>
                  <a:srgbClr val="202122"/>
                </a:solidFill>
                <a:effectLst/>
                <a:latin typeface="Arial" panose="020B0604020202020204" pitchFamily="34" charset="0"/>
              </a:rPr>
              <a:t> used on the water to indicate that there is a </a:t>
            </a:r>
            <a:r>
              <a:rPr lang="en-US" b="0" i="0" u="none" strike="noStrike" dirty="0">
                <a:solidFill>
                  <a:srgbClr val="0645AD"/>
                </a:solidFill>
                <a:effectLst/>
                <a:latin typeface="Arial" panose="020B0604020202020204" pitchFamily="34" charset="0"/>
                <a:hlinkClick r:id="rId4" tooltip="Scuba diving"/>
              </a:rPr>
              <a:t>diver</a:t>
            </a:r>
            <a:r>
              <a:rPr lang="en-US" b="0" i="0" dirty="0">
                <a:solidFill>
                  <a:srgbClr val="202122"/>
                </a:solidFill>
                <a:effectLst/>
                <a:latin typeface="Arial" panose="020B0604020202020204" pitchFamily="34" charset="0"/>
              </a:rPr>
              <a:t> below. Two styles of flag are in use. Internationally, the code flag alfa/alpha, which is white and blue, is used to signal that the vessel has a diver down and other vessels should keep well clear at slow speed. In North America it is conventionally red with a white stripe from the upper left corner to the lower right corner.</a:t>
            </a:r>
          </a:p>
          <a:p>
            <a:pPr algn="l">
              <a:buFont typeface="Arial" panose="020B0604020202020204" pitchFamily="34" charset="0"/>
              <a:buChar char="•"/>
            </a:pPr>
            <a:endParaRPr lang="en-US" b="0" i="0" dirty="0">
              <a:solidFill>
                <a:srgbClr val="2C2E32"/>
              </a:solidFill>
              <a:effectLst/>
              <a:latin typeface="Source Sans Pro" panose="020B0503030403020204" pitchFamily="34" charset="0"/>
            </a:endParaRPr>
          </a:p>
          <a:p>
            <a:pPr algn="l">
              <a:buFont typeface="Arial" panose="020B0604020202020204" pitchFamily="34" charset="0"/>
              <a:buChar char="•"/>
            </a:pPr>
            <a:r>
              <a:rPr lang="en-US" b="0" i="0" dirty="0">
                <a:solidFill>
                  <a:srgbClr val="2C2E32"/>
                </a:solidFill>
                <a:effectLst/>
                <a:latin typeface="Source Sans Pro" panose="020B0503030403020204" pitchFamily="34" charset="0"/>
              </a:rPr>
              <a:t>Boaters must make reasonable efforts to stay at least 300 feet away from divers-down warning devices in open water and at least 100 feet away in rivers, inlets, or navigation channels. Boaters approaching divers-down warning devices closer than 300 feet in open water and 100 feet in rivers, inlets, or navigation channels must slow down to idle speed.</a:t>
            </a:r>
          </a:p>
          <a:p>
            <a:pPr algn="l">
              <a:buFont typeface="Arial" panose="020B0604020202020204" pitchFamily="34" charset="0"/>
              <a:buChar char="•"/>
            </a:pPr>
            <a:r>
              <a:rPr lang="en-US" b="0" i="0" dirty="0">
                <a:solidFill>
                  <a:srgbClr val="2C2E32"/>
                </a:solidFill>
                <a:effectLst/>
                <a:latin typeface="Source Sans Pro" panose="020B0503030403020204" pitchFamily="34" charset="0"/>
              </a:rPr>
              <a:t>Divers must stay within 100 feet of a divers-down flag or a buoy within rivers, inlets, or navigation channels and within 300 feet on open water.</a:t>
            </a:r>
          </a:p>
          <a:p>
            <a:pPr algn="l">
              <a:buFont typeface="Arial" panose="020B0604020202020204" pitchFamily="34" charset="0"/>
              <a:buChar char="•"/>
            </a:pPr>
            <a:r>
              <a:rPr lang="en-US" b="0" i="0" dirty="0">
                <a:solidFill>
                  <a:srgbClr val="2C2E32"/>
                </a:solidFill>
                <a:effectLst/>
                <a:latin typeface="Source Sans Pro" panose="020B0503030403020204" pitchFamily="34" charset="0"/>
              </a:rPr>
              <a:t>On a vessel, the divers-down flag must be at least 20 x 24 inches in size. And the flag must be displayed at the highest point of the vessel so that its visibility is not obstructed in any direction.</a:t>
            </a:r>
          </a:p>
          <a:p>
            <a:pPr algn="l">
              <a:buFont typeface="Arial" panose="020B0604020202020204" pitchFamily="34" charset="0"/>
              <a:buChar char="•"/>
            </a:pPr>
            <a:r>
              <a:rPr lang="en-US" b="0" i="0" dirty="0">
                <a:solidFill>
                  <a:srgbClr val="2C2E32"/>
                </a:solidFill>
                <a:effectLst/>
                <a:latin typeface="Source Sans Pro" panose="020B0503030403020204" pitchFamily="34" charset="0"/>
              </a:rPr>
              <a:t>On the water, the divers-down symbol must be at least a 12 x 12 inch flag on a float. If the divers-down symbol is a buoy, the buoy must have three or four sides with the divers-down symbol displayed on each of the flat sides. The buoy must be prominently visible on the water’s surface and can’t be displayed on the vessel.</a:t>
            </a:r>
          </a:p>
          <a:p>
            <a:pPr algn="l">
              <a:buFont typeface="Arial" panose="020B0604020202020204" pitchFamily="34" charset="0"/>
              <a:buChar char="•"/>
            </a:pPr>
            <a:r>
              <a:rPr lang="en-US" b="0" i="0" dirty="0">
                <a:solidFill>
                  <a:srgbClr val="2C2E32"/>
                </a:solidFill>
                <a:effectLst/>
                <a:latin typeface="Source Sans Pro" panose="020B0503030403020204" pitchFamily="34" charset="0"/>
              </a:rPr>
              <a:t>If the divers-down warning device is a flag, the divers-down symbol must be on each face and have a wire stiffener or be otherwise constructed to ensure it remains fully unfurled and extended, even when there is no wind or breeze.</a:t>
            </a:r>
          </a:p>
          <a:p>
            <a:pPr algn="l">
              <a:buFont typeface="Arial" panose="020B0604020202020204" pitchFamily="34" charset="0"/>
              <a:buChar char="•"/>
            </a:pPr>
            <a:r>
              <a:rPr lang="en-US" b="0" i="0" dirty="0">
                <a:solidFill>
                  <a:srgbClr val="2C2E32"/>
                </a:solidFill>
                <a:effectLst/>
                <a:latin typeface="Source Sans Pro" panose="020B0503030403020204" pitchFamily="34" charset="0"/>
              </a:rPr>
              <a:t>A divers-down warning device may not be displayed when divers are out of the water.</a:t>
            </a: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86</a:t>
            </a:fld>
            <a:endParaRPr lang="en-US"/>
          </a:p>
        </p:txBody>
      </p:sp>
    </p:spTree>
    <p:extLst>
      <p:ext uri="{BB962C8B-B14F-4D97-AF65-F5344CB8AC3E}">
        <p14:creationId xmlns:p14="http://schemas.microsoft.com/office/powerpoint/2010/main" val="180621673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b="0" i="0" dirty="0">
                <a:solidFill>
                  <a:srgbClr val="020101"/>
                </a:solidFill>
                <a:effectLst/>
                <a:latin typeface="Raleway" pitchFamily="2" charset="0"/>
              </a:rPr>
              <a:t>Seagrasses are submerged flowering plants found in shallow marine waters, such as bays and lagoons and along the continental shelf in the Gulf of Mexico. A vital part of the marine ecosystem due to their productivity level, seagrasses provide food, habitat, and nursery areas for numerous vertebrate and invertebrate species. The vast biodiversity and sensitivity to changes in water quality inherent in seagrass communities makes seagrasses an important species to help determine the overall health of coastal ecosystems. Seagrasses perform numerous functions:</a:t>
            </a:r>
          </a:p>
          <a:p>
            <a:pPr algn="l" fontAlgn="base">
              <a:buFont typeface="Arial" panose="020B0604020202020204" pitchFamily="34" charset="0"/>
              <a:buChar char="•"/>
            </a:pPr>
            <a:r>
              <a:rPr lang="en-US" b="0" i="0" dirty="0">
                <a:solidFill>
                  <a:srgbClr val="020101"/>
                </a:solidFill>
                <a:effectLst/>
                <a:latin typeface="Raleway" pitchFamily="2" charset="0"/>
              </a:rPr>
              <a:t>Stabilizing the sea bottom</a:t>
            </a:r>
          </a:p>
          <a:p>
            <a:pPr algn="l" fontAlgn="base">
              <a:buFont typeface="Arial" panose="020B0604020202020204" pitchFamily="34" charset="0"/>
              <a:buChar char="•"/>
            </a:pPr>
            <a:r>
              <a:rPr lang="en-US" b="0" i="0" dirty="0">
                <a:solidFill>
                  <a:srgbClr val="020101"/>
                </a:solidFill>
                <a:effectLst/>
                <a:latin typeface="Raleway" pitchFamily="2" charset="0"/>
              </a:rPr>
              <a:t>Providing food and habitat for other marine organisms</a:t>
            </a:r>
          </a:p>
          <a:p>
            <a:pPr algn="l" fontAlgn="base">
              <a:buFont typeface="Arial" panose="020B0604020202020204" pitchFamily="34" charset="0"/>
              <a:buChar char="•"/>
            </a:pPr>
            <a:r>
              <a:rPr lang="en-US" b="0" i="0" dirty="0">
                <a:solidFill>
                  <a:srgbClr val="020101"/>
                </a:solidFill>
                <a:effectLst/>
                <a:latin typeface="Raleway" pitchFamily="2" charset="0"/>
              </a:rPr>
              <a:t>Maintaining water quality</a:t>
            </a:r>
          </a:p>
          <a:p>
            <a:pPr algn="l" fontAlgn="base">
              <a:buFont typeface="Arial" panose="020B0604020202020204" pitchFamily="34" charset="0"/>
              <a:buChar char="•"/>
            </a:pPr>
            <a:r>
              <a:rPr lang="en-US" b="0" i="0" dirty="0">
                <a:solidFill>
                  <a:srgbClr val="020101"/>
                </a:solidFill>
                <a:effectLst/>
                <a:latin typeface="Raleway" pitchFamily="2" charset="0"/>
              </a:rPr>
              <a:t>Supporting local economies</a:t>
            </a: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88</a:t>
            </a:fld>
            <a:endParaRPr lang="en-US"/>
          </a:p>
        </p:txBody>
      </p:sp>
    </p:spTree>
    <p:extLst>
      <p:ext uri="{BB962C8B-B14F-4D97-AF65-F5344CB8AC3E}">
        <p14:creationId xmlns:p14="http://schemas.microsoft.com/office/powerpoint/2010/main" val="148055537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b="0" i="0" dirty="0">
                <a:solidFill>
                  <a:srgbClr val="4A4A4A"/>
                </a:solidFill>
                <a:effectLst/>
                <a:latin typeface="Roboto" panose="02000000000000000000" pitchFamily="2" charset="0"/>
              </a:rPr>
              <a:t>Scarring (shown) is caused primarily by large numbers of small boats, although larger boats cause a much greater impact when they run aground. Damage occurs when boats enter shallow waters, causing the propeller to come into contact with seagrasses. This creates damage as the propeller slashes into the bottom substrate. Recovery and growth of seagrasses in these scarred areas takes years, and if the damage is repeated, the seagrass bed may never completely recover. Scarring also leaves seagrass beds vulnerable to storms and other forms of erosion. </a:t>
            </a:r>
          </a:p>
          <a:p>
            <a:pPr algn="l" fontAlgn="base"/>
            <a:endParaRPr lang="en-US" b="0" i="0" dirty="0">
              <a:solidFill>
                <a:srgbClr val="4A4A4A"/>
              </a:solidFill>
              <a:effectLst/>
              <a:latin typeface="Roboto" panose="02000000000000000000" pitchFamily="2" charset="0"/>
            </a:endParaRPr>
          </a:p>
          <a:p>
            <a:pPr algn="l" fontAlgn="base"/>
            <a:r>
              <a:rPr lang="en-US" b="0" i="0" dirty="0">
                <a:solidFill>
                  <a:srgbClr val="020101"/>
                </a:solidFill>
                <a:effectLst/>
                <a:latin typeface="Raleway" pitchFamily="2" charset="0"/>
              </a:rPr>
              <a:t>The easiest way to protect seagrasses is by preventing damage in the first place. </a:t>
            </a:r>
          </a:p>
          <a:p>
            <a:pPr algn="l" fontAlgn="base">
              <a:buFont typeface="Arial" panose="020B0604020202020204" pitchFamily="34" charset="0"/>
              <a:buChar char="•"/>
            </a:pPr>
            <a:r>
              <a:rPr lang="en-US" b="1" i="0" dirty="0">
                <a:solidFill>
                  <a:srgbClr val="020101"/>
                </a:solidFill>
                <a:effectLst/>
                <a:latin typeface="inherit"/>
              </a:rPr>
              <a:t>Read the Waters:</a:t>
            </a:r>
            <a:r>
              <a:rPr lang="en-US" b="0" i="0" dirty="0">
                <a:solidFill>
                  <a:srgbClr val="020101"/>
                </a:solidFill>
                <a:effectLst/>
                <a:latin typeface="Raleway" pitchFamily="2" charset="0"/>
              </a:rPr>
              <a:t> Wear polarized sunglasses when boating to reduce the surface glare to help you see shallow areas and seagrass beds. Polarized sunglasses can also help you see and avoid manatees and underwater hazards.</a:t>
            </a:r>
          </a:p>
          <a:p>
            <a:pPr algn="l" fontAlgn="base">
              <a:buFont typeface="Arial" panose="020B0604020202020204" pitchFamily="34" charset="0"/>
              <a:buChar char="•"/>
            </a:pPr>
            <a:r>
              <a:rPr lang="en-US" b="1" i="0" dirty="0">
                <a:solidFill>
                  <a:srgbClr val="020101"/>
                </a:solidFill>
                <a:effectLst/>
                <a:latin typeface="inherit"/>
              </a:rPr>
              <a:t>Know Your Boating Signs and Markers:</a:t>
            </a:r>
            <a:r>
              <a:rPr lang="en-US" b="0" i="0" dirty="0">
                <a:solidFill>
                  <a:srgbClr val="020101"/>
                </a:solidFill>
                <a:effectLst/>
                <a:latin typeface="Raleway" pitchFamily="2" charset="0"/>
              </a:rPr>
              <a:t> Operate your boat in marked channels to prevent running aground and damaging your boat and seagrass beds. Know the correct side to stay on when approaching channel markers. Learn the shapes and markings of signs warning boaters of dangerous shallows and areas where boats are prohibited by law.</a:t>
            </a:r>
          </a:p>
          <a:p>
            <a:pPr algn="l" fontAlgn="base">
              <a:buFont typeface="Arial" panose="020B0604020202020204" pitchFamily="34" charset="0"/>
              <a:buChar char="•"/>
            </a:pPr>
            <a:r>
              <a:rPr lang="en-US" b="1" i="0" dirty="0">
                <a:solidFill>
                  <a:srgbClr val="020101"/>
                </a:solidFill>
                <a:effectLst/>
                <a:latin typeface="inherit"/>
              </a:rPr>
              <a:t>Know Your Depth and Draft:</a:t>
            </a:r>
            <a:r>
              <a:rPr lang="en-US" b="0" i="0" dirty="0">
                <a:solidFill>
                  <a:srgbClr val="020101"/>
                </a:solidFill>
                <a:effectLst/>
                <a:latin typeface="Raleway" pitchFamily="2" charset="0"/>
              </a:rPr>
              <a:t> When in doubt about the depth, slow down and idle. If you are leaving a muddy trail behind your boat, you are probably cutting seagrass. Tilt or stop your engine if necessary. If you run aground, pole or walk your boat to deeper water. Never try to motor your way out. This will cause extensive damage to seagrass and may harm your motor. Know the times for your low and high tides.</a:t>
            </a:r>
          </a:p>
          <a:p>
            <a:pPr algn="l" fontAlgn="base">
              <a:buFont typeface="Arial" panose="020B0604020202020204" pitchFamily="34" charset="0"/>
              <a:buChar char="•"/>
            </a:pPr>
            <a:r>
              <a:rPr lang="en-US" b="1" i="0" dirty="0">
                <a:solidFill>
                  <a:srgbClr val="020101"/>
                </a:solidFill>
                <a:effectLst/>
                <a:latin typeface="inherit"/>
              </a:rPr>
              <a:t>Study Your Charts:</a:t>
            </a:r>
            <a:r>
              <a:rPr lang="en-US" b="0" i="0" dirty="0">
                <a:solidFill>
                  <a:srgbClr val="020101"/>
                </a:solidFill>
                <a:effectLst/>
                <a:latin typeface="Raleway" pitchFamily="2" charset="0"/>
              </a:rPr>
              <a:t> Use navigational charts, fishing maps, or local boating guides to become familiar with waterways. These nautical charts alert you to shallow areas so you don't run aground and damage seagrass. Know before you go.</a:t>
            </a:r>
          </a:p>
          <a:p>
            <a:pPr algn="l" fontAlgn="base"/>
            <a:r>
              <a:rPr lang="en-US" b="0" i="0" dirty="0">
                <a:solidFill>
                  <a:srgbClr val="020101"/>
                </a:solidFill>
                <a:effectLst/>
                <a:latin typeface="Raleway" pitchFamily="2" charset="0"/>
              </a:rPr>
              <a:t> </a:t>
            </a:r>
          </a:p>
          <a:p>
            <a:pPr algn="l" fontAlgn="base"/>
            <a:endParaRPr lang="en-US" b="0" i="0" dirty="0">
              <a:solidFill>
                <a:srgbClr val="4A4A4A"/>
              </a:solidFill>
              <a:effectLst/>
              <a:latin typeface="Roboto" panose="02000000000000000000" pitchFamily="2"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89</a:t>
            </a:fld>
            <a:endParaRPr lang="en-US"/>
          </a:p>
        </p:txBody>
      </p:sp>
    </p:spTree>
    <p:extLst>
      <p:ext uri="{BB962C8B-B14F-4D97-AF65-F5344CB8AC3E}">
        <p14:creationId xmlns:p14="http://schemas.microsoft.com/office/powerpoint/2010/main" val="246609149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buFont typeface="Arial" panose="020B0604020202020204" pitchFamily="34" charset="0"/>
              <a:buNone/>
            </a:pPr>
            <a:r>
              <a:rPr lang="en-US" b="0" i="0" dirty="0">
                <a:solidFill>
                  <a:srgbClr val="666666"/>
                </a:solidFill>
                <a:effectLst/>
                <a:latin typeface="proxima-nova"/>
              </a:rPr>
              <a:t>West Indian manatees are large, gray aquatic mammals with bodies that taper to a flat, paddle-shaped tail. </a:t>
            </a:r>
          </a:p>
          <a:p>
            <a:pPr algn="l" fontAlgn="base">
              <a:buFont typeface="Arial" panose="020B0604020202020204" pitchFamily="34" charset="0"/>
              <a:buNone/>
            </a:pPr>
            <a:endParaRPr lang="en-US" b="0" i="0" dirty="0">
              <a:solidFill>
                <a:srgbClr val="666666"/>
              </a:solidFill>
              <a:effectLst/>
              <a:latin typeface="proxima-nova"/>
            </a:endParaRPr>
          </a:p>
          <a:p>
            <a:pPr algn="l" fontAlgn="base">
              <a:buFont typeface="Arial" panose="020B0604020202020204" pitchFamily="34" charset="0"/>
              <a:buNone/>
            </a:pPr>
            <a:r>
              <a:rPr lang="en-US" b="0" i="0" dirty="0">
                <a:solidFill>
                  <a:srgbClr val="666666"/>
                </a:solidFill>
                <a:effectLst/>
                <a:latin typeface="proxima-nova"/>
              </a:rPr>
              <a:t>Manatees are gentle and slow-moving animals. Most of their time is spent eating, resting, and traveling. Manatee are mostly herbivorous, however small fish and invertebrates can sometimes be ingested along with a manatee’s normal vegetation diet.</a:t>
            </a:r>
            <a:endParaRPr lang="en-US" b="0" i="0" dirty="0">
              <a:solidFill>
                <a:srgbClr val="020101"/>
              </a:solidFill>
              <a:effectLst/>
              <a:latin typeface="Raleway" pitchFamily="2" charset="0"/>
            </a:endParaRPr>
          </a:p>
          <a:p>
            <a:pPr algn="l" fontAlgn="base">
              <a:buFont typeface="Arial" panose="020B0604020202020204" pitchFamily="34" charset="0"/>
              <a:buChar char="•"/>
            </a:pPr>
            <a:endParaRPr lang="en-US" b="0" i="0" dirty="0">
              <a:solidFill>
                <a:srgbClr val="020101"/>
              </a:solidFill>
              <a:effectLst/>
              <a:latin typeface="Raleway" pitchFamily="2" charset="0"/>
            </a:endParaRPr>
          </a:p>
          <a:p>
            <a:pPr algn="l" fontAlgn="base">
              <a:buFont typeface="Arial" panose="020B0604020202020204" pitchFamily="34" charset="0"/>
              <a:buNone/>
            </a:pPr>
            <a:r>
              <a:rPr lang="en-US" b="0" i="0" dirty="0">
                <a:solidFill>
                  <a:srgbClr val="020101"/>
                </a:solidFill>
                <a:effectLst/>
                <a:latin typeface="Raleway" pitchFamily="2" charset="0"/>
              </a:rPr>
              <a:t>Protect manatees while boating</a:t>
            </a:r>
          </a:p>
          <a:p>
            <a:pPr algn="l" fontAlgn="base">
              <a:buFont typeface="Arial" panose="020B0604020202020204" pitchFamily="34" charset="0"/>
              <a:buChar char="•"/>
            </a:pPr>
            <a:r>
              <a:rPr lang="en-US" b="0" i="0" dirty="0">
                <a:solidFill>
                  <a:srgbClr val="020101"/>
                </a:solidFill>
                <a:effectLst/>
                <a:latin typeface="Raleway" pitchFamily="2" charset="0"/>
              </a:rPr>
              <a:t>Abide by the </a:t>
            </a:r>
            <a:r>
              <a:rPr lang="en-US" b="0" i="0" u="none" strike="noStrike" dirty="0">
                <a:solidFill>
                  <a:srgbClr val="286DA8"/>
                </a:solidFill>
                <a:effectLst/>
                <a:latin typeface="inherit"/>
                <a:hlinkClick r:id="rId3" tooltip="Manatee Protection Zones"/>
              </a:rPr>
              <a:t>posted speed zone signs</a:t>
            </a:r>
            <a:r>
              <a:rPr lang="en-US" b="0" i="0" dirty="0">
                <a:solidFill>
                  <a:srgbClr val="020101"/>
                </a:solidFill>
                <a:effectLst/>
                <a:latin typeface="Raleway" pitchFamily="2" charset="0"/>
              </a:rPr>
              <a:t> while in areas known to be used by manatees or when observations indicate manatees might be present.</a:t>
            </a:r>
          </a:p>
          <a:p>
            <a:pPr algn="l" fontAlgn="base">
              <a:buFont typeface="Arial" panose="020B0604020202020204" pitchFamily="34" charset="0"/>
              <a:buChar char="•"/>
            </a:pPr>
            <a:r>
              <a:rPr lang="en-US" b="0" i="0" dirty="0">
                <a:solidFill>
                  <a:srgbClr val="020101"/>
                </a:solidFill>
                <a:effectLst/>
                <a:latin typeface="Raleway" pitchFamily="2" charset="0"/>
              </a:rPr>
              <a:t>Wear polarized sunglasses to reduce glare on the surface of the water, which will enable you to see manatees more easily.</a:t>
            </a:r>
          </a:p>
          <a:p>
            <a:pPr algn="l" fontAlgn="base">
              <a:buFont typeface="Arial" panose="020B0604020202020204" pitchFamily="34" charset="0"/>
              <a:buChar char="•"/>
            </a:pPr>
            <a:r>
              <a:rPr lang="en-US" b="0" i="0" dirty="0">
                <a:solidFill>
                  <a:srgbClr val="020101"/>
                </a:solidFill>
                <a:effectLst/>
                <a:latin typeface="Raleway" pitchFamily="2" charset="0"/>
              </a:rPr>
              <a:t>Try to stay in deep-water channels whenever possible. </a:t>
            </a:r>
          </a:p>
          <a:p>
            <a:pPr algn="l" fontAlgn="base">
              <a:buFont typeface="Arial" panose="020B0604020202020204" pitchFamily="34" charset="0"/>
              <a:buChar char="•"/>
            </a:pPr>
            <a:r>
              <a:rPr lang="en-US" b="0" i="0" dirty="0">
                <a:solidFill>
                  <a:srgbClr val="020101"/>
                </a:solidFill>
                <a:effectLst/>
                <a:latin typeface="Raleway" pitchFamily="2" charset="0"/>
              </a:rPr>
              <a:t>Avoid boating over </a:t>
            </a:r>
            <a:r>
              <a:rPr lang="en-US" b="0" i="0" u="none" strike="noStrike" dirty="0">
                <a:solidFill>
                  <a:srgbClr val="286DA8"/>
                </a:solidFill>
                <a:effectLst/>
                <a:latin typeface="inherit"/>
                <a:hlinkClick r:id="rId4" tooltip="Manatee Habitat"/>
              </a:rPr>
              <a:t>seagrass</a:t>
            </a:r>
            <a:r>
              <a:rPr lang="en-US" b="0" i="0" dirty="0">
                <a:solidFill>
                  <a:srgbClr val="020101"/>
                </a:solidFill>
                <a:effectLst/>
                <a:latin typeface="Raleway" pitchFamily="2" charset="0"/>
              </a:rPr>
              <a:t> beds and shallow areas. Manatees are often found in shallow, slow-moving rivers, estuaries, lagoons, and coastal areas.</a:t>
            </a:r>
          </a:p>
          <a:p>
            <a:pPr algn="l" fontAlgn="base">
              <a:buFont typeface="Arial" panose="020B0604020202020204" pitchFamily="34" charset="0"/>
              <a:buChar char="•"/>
            </a:pPr>
            <a:r>
              <a:rPr lang="en-US" b="0" i="0" dirty="0">
                <a:solidFill>
                  <a:srgbClr val="020101"/>
                </a:solidFill>
                <a:effectLst/>
                <a:latin typeface="Raleway" pitchFamily="2" charset="0"/>
              </a:rPr>
              <a:t>Remain at least 50 feet away from a manatee when operating a powerboat. </a:t>
            </a:r>
          </a:p>
          <a:p>
            <a:pPr algn="l" fontAlgn="base">
              <a:buFont typeface="Arial" panose="020B0604020202020204" pitchFamily="34" charset="0"/>
              <a:buChar char="•"/>
            </a:pPr>
            <a:r>
              <a:rPr lang="en-US" b="0" i="0" dirty="0">
                <a:solidFill>
                  <a:srgbClr val="020101"/>
                </a:solidFill>
                <a:effectLst/>
                <a:latin typeface="Raleway" pitchFamily="2" charset="0"/>
              </a:rPr>
              <a:t>Please don't discard monofilament line, hooks, or any other litter into the water. Manatees and other wildlife may ingest or become entangled in this debris and can become injured or even die.</a:t>
            </a:r>
          </a:p>
          <a:p>
            <a:pPr algn="l" fontAlgn="base">
              <a:buFont typeface="Arial" panose="020B0604020202020204" pitchFamily="34" charset="0"/>
              <a:buNone/>
            </a:pPr>
            <a:endParaRPr lang="en-US" b="0" i="0" dirty="0">
              <a:solidFill>
                <a:srgbClr val="020101"/>
              </a:solidFill>
              <a:effectLst/>
              <a:latin typeface="Raleway" pitchFamily="2" charset="0"/>
            </a:endParaRP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90</a:t>
            </a:fld>
            <a:endParaRPr lang="en-US"/>
          </a:p>
        </p:txBody>
      </p:sp>
    </p:spTree>
    <p:extLst>
      <p:ext uri="{BB962C8B-B14F-4D97-AF65-F5344CB8AC3E}">
        <p14:creationId xmlns:p14="http://schemas.microsoft.com/office/powerpoint/2010/main" val="341933248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None/>
            </a:pPr>
            <a:r>
              <a:rPr lang="en-US" b="0" i="0" dirty="0">
                <a:solidFill>
                  <a:srgbClr val="333333"/>
                </a:solidFill>
                <a:effectLst/>
                <a:latin typeface="Georgia" panose="02040502050405020303" pitchFamily="18" charset="0"/>
              </a:rPr>
              <a:t>Non-native aquatic plants, such as hydrilla, water lettuce, and water hyacinth, are invasive weeds that can cause significant environmental harm.</a:t>
            </a:r>
          </a:p>
          <a:p>
            <a:pPr algn="l">
              <a:buFont typeface="Arial" panose="020B0604020202020204" pitchFamily="34" charset="0"/>
              <a:buChar char="•"/>
            </a:pPr>
            <a:r>
              <a:rPr lang="en-US" b="0" i="0" dirty="0">
                <a:solidFill>
                  <a:srgbClr val="333333"/>
                </a:solidFill>
                <a:effectLst/>
                <a:latin typeface="Georgia" panose="02040502050405020303" pitchFamily="18" charset="0"/>
              </a:rPr>
              <a:t>Edge out beneficial native submersed plants and lower oxygen levels resulting in fish kills.</a:t>
            </a:r>
          </a:p>
          <a:p>
            <a:pPr algn="l">
              <a:buFont typeface="Arial" panose="020B0604020202020204" pitchFamily="34" charset="0"/>
              <a:buChar char="•"/>
            </a:pPr>
            <a:r>
              <a:rPr lang="en-US" b="0" i="0" dirty="0">
                <a:solidFill>
                  <a:srgbClr val="333333"/>
                </a:solidFill>
                <a:effectLst/>
                <a:latin typeface="Georgia" panose="02040502050405020303" pitchFamily="18" charset="0"/>
              </a:rPr>
              <a:t>Threaten human health by creating ideal mosquito breeding habitats.</a:t>
            </a:r>
          </a:p>
          <a:p>
            <a:pPr algn="l">
              <a:buFont typeface="Arial" panose="020B0604020202020204" pitchFamily="34" charset="0"/>
              <a:buChar char="•"/>
            </a:pPr>
            <a:r>
              <a:rPr lang="en-US" b="0" i="0" dirty="0">
                <a:solidFill>
                  <a:srgbClr val="333333"/>
                </a:solidFill>
                <a:effectLst/>
                <a:latin typeface="Georgia" panose="02040502050405020303" pitchFamily="18" charset="0"/>
              </a:rPr>
              <a:t>Restrict water flow, resulting in flooding.</a:t>
            </a:r>
          </a:p>
          <a:p>
            <a:pPr algn="l">
              <a:buFont typeface="Arial" panose="020B0604020202020204" pitchFamily="34" charset="0"/>
              <a:buChar char="•"/>
            </a:pPr>
            <a:r>
              <a:rPr lang="en-US" b="0" i="0" dirty="0">
                <a:solidFill>
                  <a:srgbClr val="333333"/>
                </a:solidFill>
                <a:effectLst/>
                <a:latin typeface="Georgia" panose="02040502050405020303" pitchFamily="18" charset="0"/>
              </a:rPr>
              <a:t>Increase the sedimentation of waterways</a:t>
            </a:r>
          </a:p>
          <a:p>
            <a:pPr algn="l">
              <a:buFont typeface="Arial" panose="020B0604020202020204" pitchFamily="34" charset="0"/>
              <a:buChar char="•"/>
            </a:pPr>
            <a:endParaRPr lang="en-US" b="0" i="0" dirty="0">
              <a:solidFill>
                <a:srgbClr val="333333"/>
              </a:solidFill>
              <a:effectLst/>
              <a:latin typeface="Georgia" panose="02040502050405020303" pitchFamily="18" charset="0"/>
            </a:endParaRPr>
          </a:p>
          <a:p>
            <a:pPr algn="l">
              <a:buFont typeface="Arial" panose="020B0604020202020204" pitchFamily="34" charset="0"/>
              <a:buChar char="•"/>
            </a:pPr>
            <a:r>
              <a:rPr lang="en-US" b="0" i="0" dirty="0">
                <a:solidFill>
                  <a:srgbClr val="333333"/>
                </a:solidFill>
                <a:effectLst/>
                <a:latin typeface="Georgia" panose="02040502050405020303" pitchFamily="18" charset="0"/>
              </a:rPr>
              <a:t>Help slow the spread of these species and prevent additional invasive aquatic species from becoming established.</a:t>
            </a:r>
          </a:p>
          <a:p>
            <a:pPr algn="l">
              <a:buFont typeface="Arial" panose="020B0604020202020204" pitchFamily="34" charset="0"/>
              <a:buChar char="•"/>
            </a:pPr>
            <a:r>
              <a:rPr lang="en-US" b="0" i="0" dirty="0">
                <a:solidFill>
                  <a:srgbClr val="333333"/>
                </a:solidFill>
                <a:effectLst/>
                <a:latin typeface="Georgia" panose="02040502050405020303" pitchFamily="18" charset="0"/>
              </a:rPr>
              <a:t>Clean all aquatic plants (even small fragments) and mud from your boat and trailer before leaving a waterway.</a:t>
            </a:r>
          </a:p>
          <a:p>
            <a:br>
              <a:rPr lang="en-US" dirty="0"/>
            </a:br>
            <a:endParaRPr lang="en-US" b="0" i="0" dirty="0">
              <a:solidFill>
                <a:srgbClr val="333333"/>
              </a:solidFill>
              <a:effectLst/>
              <a:latin typeface="Georgia" panose="02040502050405020303" pitchFamily="18" charset="0"/>
            </a:endParaRP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91</a:t>
            </a:fld>
            <a:endParaRPr lang="en-US"/>
          </a:p>
        </p:txBody>
      </p:sp>
    </p:spTree>
    <p:extLst>
      <p:ext uri="{BB962C8B-B14F-4D97-AF65-F5344CB8AC3E}">
        <p14:creationId xmlns:p14="http://schemas.microsoft.com/office/powerpoint/2010/main" val="377485199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92</a:t>
            </a:fld>
            <a:endParaRPr lang="en-US"/>
          </a:p>
        </p:txBody>
      </p:sp>
    </p:spTree>
    <p:extLst>
      <p:ext uri="{BB962C8B-B14F-4D97-AF65-F5344CB8AC3E}">
        <p14:creationId xmlns:p14="http://schemas.microsoft.com/office/powerpoint/2010/main" val="237520601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333333"/>
                </a:solidFill>
                <a:effectLst/>
                <a:latin typeface="Georgia" panose="02040502050405020303" pitchFamily="18" charset="0"/>
              </a:rPr>
              <a:t>Most accidents are preventable. Even accidents attributed to the environment most likely could have been prevented if the operator had not overlooked the warning signals, had not made poor decisions, or had the proper boating skills. Many accidents attributed to equipment also could have been prevented if proper maintenance and defect detection had taken place.</a:t>
            </a:r>
          </a:p>
          <a:p>
            <a:endParaRPr lang="en-US" b="0" i="0" dirty="0">
              <a:solidFill>
                <a:srgbClr val="333333"/>
              </a:solidFill>
              <a:effectLst/>
              <a:latin typeface="Georgia" panose="02040502050405020303" pitchFamily="18" charset="0"/>
            </a:endParaRPr>
          </a:p>
          <a:p>
            <a:r>
              <a:rPr lang="en-US" b="0" i="0" dirty="0">
                <a:solidFill>
                  <a:srgbClr val="333333"/>
                </a:solidFill>
                <a:effectLst/>
                <a:latin typeface="Georgia" panose="02040502050405020303" pitchFamily="18" charset="0"/>
              </a:rPr>
              <a:t>Statistics from US Coast Guard</a:t>
            </a:r>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93</a:t>
            </a:fld>
            <a:endParaRPr lang="en-US"/>
          </a:p>
        </p:txBody>
      </p:sp>
    </p:spTree>
    <p:extLst>
      <p:ext uri="{BB962C8B-B14F-4D97-AF65-F5344CB8AC3E}">
        <p14:creationId xmlns:p14="http://schemas.microsoft.com/office/powerpoint/2010/main" val="212338695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0855BD"/>
                </a:solidFill>
                <a:effectLst/>
                <a:latin typeface="Roboto" panose="02000000000000000000" pitchFamily="2" charset="0"/>
              </a:rPr>
              <a:t>Avoiding Accidents</a:t>
            </a:r>
          </a:p>
          <a:p>
            <a:pPr algn="l"/>
            <a:r>
              <a:rPr lang="en-US" b="0" i="0" dirty="0">
                <a:solidFill>
                  <a:srgbClr val="8A8A8A"/>
                </a:solidFill>
                <a:effectLst/>
                <a:latin typeface="Roboto" panose="02000000000000000000" pitchFamily="2" charset="0"/>
              </a:rPr>
              <a:t>The best way to minimize damage from a grounding is, of course, NOT TO GROUND YOUR BOAT. Here are a few tips to help make the topic of grounding not apply to you.</a:t>
            </a:r>
          </a:p>
          <a:p>
            <a:pPr algn="l">
              <a:buFont typeface="+mj-lt"/>
              <a:buAutoNum type="arabicPeriod"/>
            </a:pPr>
            <a:r>
              <a:rPr lang="en-US" b="1" i="0" dirty="0">
                <a:solidFill>
                  <a:srgbClr val="0A0A0A"/>
                </a:solidFill>
                <a:effectLst/>
                <a:latin typeface="Roboto" panose="02000000000000000000" pitchFamily="2" charset="0"/>
              </a:rPr>
              <a:t>Know where you are - </a:t>
            </a:r>
            <a:r>
              <a:rPr lang="en-US" b="0" i="0" dirty="0">
                <a:solidFill>
                  <a:srgbClr val="0A0A0A"/>
                </a:solidFill>
                <a:effectLst/>
                <a:latin typeface="Roboto" panose="02000000000000000000" pitchFamily="2" charset="0"/>
              </a:rPr>
              <a:t>Sounds easy enough, but things happen. A weather front or fog comes through making it difficult to see. You decide to travel to new places. Many things can put your boat where it doesn't belong. Having an UP TO DATE chart and compass, a navigation system such as a GPS, and a good dose of common sense will help you avoid putting your boat on the ground.</a:t>
            </a:r>
          </a:p>
          <a:p>
            <a:pPr algn="l">
              <a:buFont typeface="+mj-lt"/>
              <a:buAutoNum type="arabicPeriod"/>
            </a:pPr>
            <a:r>
              <a:rPr lang="en-US" b="1" i="0" dirty="0">
                <a:solidFill>
                  <a:srgbClr val="0A0A0A"/>
                </a:solidFill>
                <a:effectLst/>
                <a:latin typeface="Roboto" panose="02000000000000000000" pitchFamily="2" charset="0"/>
              </a:rPr>
              <a:t>Be observant - </a:t>
            </a:r>
            <a:r>
              <a:rPr lang="en-US" b="0" i="0" dirty="0">
                <a:solidFill>
                  <a:srgbClr val="0A0A0A"/>
                </a:solidFill>
                <a:effectLst/>
                <a:latin typeface="Roboto" panose="02000000000000000000" pitchFamily="2" charset="0"/>
              </a:rPr>
              <a:t>Part of knowing where you are is to observe the waters that you are on. Do the buoys you just passed match the ones on the chart? Is the tide high or low? Does your crew know what to look for and what to avoid?</a:t>
            </a:r>
          </a:p>
          <a:p>
            <a:pPr algn="l">
              <a:buFont typeface="+mj-lt"/>
              <a:buAutoNum type="arabicPeriod"/>
            </a:pPr>
            <a:r>
              <a:rPr lang="en-US" b="1" i="0" dirty="0">
                <a:solidFill>
                  <a:srgbClr val="0A0A0A"/>
                </a:solidFill>
                <a:effectLst/>
                <a:latin typeface="Roboto" panose="02000000000000000000" pitchFamily="2" charset="0"/>
              </a:rPr>
              <a:t>Be smart - </a:t>
            </a:r>
            <a:r>
              <a:rPr lang="en-US" b="0" i="0" dirty="0">
                <a:solidFill>
                  <a:srgbClr val="0A0A0A"/>
                </a:solidFill>
                <a:effectLst/>
                <a:latin typeface="Roboto" panose="02000000000000000000" pitchFamily="2" charset="0"/>
              </a:rPr>
              <a:t>The key to avoiding any unpleasant situation in life is to be careful and to be prepared. When you are on your boat, always operate in a manner that is safe for the conditions you are encountering. If you are in a new area, slow down--it will give you time to orient yourself, and it will give you time to react. Best of all, hitting something at low speed is usually less painful than hitting something at high speed. Get as much information as you can about where you are going. What's the weather like? What are the water conditions? Will there be many boats on the water with you? Knowledge is power - and safety.</a:t>
            </a:r>
          </a:p>
          <a:p>
            <a:pPr algn="l">
              <a:buFont typeface="+mj-lt"/>
              <a:buAutoNum type="arabicPeriod"/>
            </a:pPr>
            <a:endParaRPr lang="en-US" b="0" i="0" dirty="0">
              <a:solidFill>
                <a:srgbClr val="0A0A0A"/>
              </a:solidFill>
              <a:effectLst/>
              <a:latin typeface="Roboto" panose="02000000000000000000" pitchFamily="2" charset="0"/>
            </a:endParaRPr>
          </a:p>
          <a:p>
            <a:br>
              <a:rPr lang="en-US" dirty="0"/>
            </a:br>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94</a:t>
            </a:fld>
            <a:endParaRPr lang="en-US"/>
          </a:p>
        </p:txBody>
      </p:sp>
    </p:spTree>
    <p:extLst>
      <p:ext uri="{BB962C8B-B14F-4D97-AF65-F5344CB8AC3E}">
        <p14:creationId xmlns:p14="http://schemas.microsoft.com/office/powerpoint/2010/main" val="373592213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52525"/>
                </a:solidFill>
                <a:effectLst/>
                <a:highlight>
                  <a:srgbClr val="FFFF00"/>
                </a:highlight>
                <a:latin typeface="Source Sans Pro" panose="020B0503030403020204" pitchFamily="34" charset="0"/>
              </a:rPr>
              <a:t>Kno</a:t>
            </a:r>
            <a:r>
              <a:rPr lang="en-US" b="0" i="0" dirty="0">
                <a:solidFill>
                  <a:srgbClr val="252525"/>
                </a:solidFill>
                <a:effectLst/>
                <a:latin typeface="Source Sans Pro" panose="020B0503030403020204" pitchFamily="34" charset="0"/>
              </a:rPr>
              <a:t>win</a:t>
            </a:r>
            <a:r>
              <a:rPr lang="en-US" b="0" i="0" dirty="0">
                <a:solidFill>
                  <a:srgbClr val="252525"/>
                </a:solidFill>
                <a:effectLst/>
                <a:highlight>
                  <a:srgbClr val="FFFF00"/>
                </a:highlight>
                <a:latin typeface="Source Sans Pro" panose="020B0503030403020204" pitchFamily="34" charset="0"/>
              </a:rPr>
              <a:t>g</a:t>
            </a:r>
            <a:r>
              <a:rPr lang="en-US" b="0" i="0" dirty="0">
                <a:solidFill>
                  <a:srgbClr val="252525"/>
                </a:solidFill>
                <a:effectLst/>
                <a:latin typeface="Source Sans Pro" panose="020B0503030403020204" pitchFamily="34" charset="0"/>
              </a:rPr>
              <a:t> the stressors involved with</a:t>
            </a:r>
            <a:r>
              <a:rPr lang="en-US" b="0" i="0" u="none" dirty="0">
                <a:solidFill>
                  <a:schemeClr val="tx1"/>
                </a:solidFill>
                <a:effectLst/>
                <a:latin typeface="Source Sans Pro" panose="020B0503030403020204" pitchFamily="34" charset="0"/>
              </a:rPr>
              <a:t> boating can </a:t>
            </a:r>
            <a:r>
              <a:rPr lang="en-US" b="0" i="0" dirty="0">
                <a:solidFill>
                  <a:srgbClr val="252525"/>
                </a:solidFill>
                <a:effectLst/>
                <a:latin typeface="Source Sans Pro" panose="020B0503030403020204" pitchFamily="34" charset="0"/>
              </a:rPr>
              <a:t>help keep you safe on the water. Many people mistakenly think that boating is no different than driving. Unfortunately, they quickly find out that it is much different indeed. While driving great distances can encourage fatigue, there are more stressors on a boat than in a car such</a:t>
            </a:r>
          </a:p>
          <a:p>
            <a:pPr algn="l"/>
            <a:r>
              <a:rPr lang="en-US" b="1" i="0" dirty="0">
                <a:solidFill>
                  <a:srgbClr val="252525"/>
                </a:solidFill>
                <a:effectLst/>
                <a:latin typeface="Source Sans Pro" panose="020B0503030403020204" pitchFamily="34" charset="0"/>
              </a:rPr>
              <a:t>Sun Glare</a:t>
            </a:r>
            <a:endParaRPr lang="en-US" b="0" i="0" dirty="0">
              <a:solidFill>
                <a:srgbClr val="252525"/>
              </a:solidFill>
              <a:effectLst/>
              <a:latin typeface="Source Sans Pro" panose="020B0503030403020204" pitchFamily="34" charset="0"/>
            </a:endParaRPr>
          </a:p>
          <a:p>
            <a:pPr algn="l"/>
            <a:r>
              <a:rPr lang="en-US" b="0" i="0" dirty="0">
                <a:solidFill>
                  <a:srgbClr val="252525"/>
                </a:solidFill>
                <a:effectLst/>
                <a:latin typeface="Source Sans Pro" panose="020B0503030403020204" pitchFamily="34" charset="0"/>
              </a:rPr>
              <a:t>The sun bouncing off of the water and into your eyes is tiring. Think of driving into the sun for hours on end with no visor to help you. Anyone driving a boat is encouraged to wear a pair of sunglasses that blocks the sun’s rays from the front and the sides to help reduce glare and fatigue.</a:t>
            </a:r>
          </a:p>
          <a:p>
            <a:pPr algn="l"/>
            <a:r>
              <a:rPr lang="en-US" b="1" i="0" dirty="0">
                <a:solidFill>
                  <a:srgbClr val="252525"/>
                </a:solidFill>
                <a:effectLst/>
                <a:latin typeface="Source Sans Pro" panose="020B0503030403020204" pitchFamily="34" charset="0"/>
              </a:rPr>
              <a:t>Motion</a:t>
            </a:r>
            <a:endParaRPr lang="en-US" b="0" i="0" dirty="0">
              <a:solidFill>
                <a:srgbClr val="252525"/>
              </a:solidFill>
              <a:effectLst/>
              <a:latin typeface="Source Sans Pro" panose="020B0503030403020204" pitchFamily="34" charset="0"/>
            </a:endParaRPr>
          </a:p>
          <a:p>
            <a:pPr algn="l"/>
            <a:r>
              <a:rPr lang="en-US" b="0" i="0" dirty="0">
                <a:solidFill>
                  <a:srgbClr val="252525"/>
                </a:solidFill>
                <a:effectLst/>
                <a:latin typeface="Source Sans Pro" panose="020B0503030403020204" pitchFamily="34" charset="0"/>
              </a:rPr>
              <a:t>You have seen mothers rocking babies to put them to sleep. Imagine what driving a boat all afternoon can do to you. The persistent rocking of a boat can cause you to become drowsy quickly. For some people, this rocking can cause motion sickness, a problem in and of itself.</a:t>
            </a:r>
          </a:p>
          <a:p>
            <a:pPr algn="l"/>
            <a:r>
              <a:rPr lang="en-US" b="1" i="0" dirty="0">
                <a:solidFill>
                  <a:srgbClr val="252525"/>
                </a:solidFill>
                <a:effectLst/>
                <a:latin typeface="Source Sans Pro" panose="020B0503030403020204" pitchFamily="34" charset="0"/>
              </a:rPr>
              <a:t>Vibration</a:t>
            </a:r>
            <a:endParaRPr lang="en-US" b="0" i="0" dirty="0">
              <a:solidFill>
                <a:srgbClr val="252525"/>
              </a:solidFill>
              <a:effectLst/>
              <a:latin typeface="Source Sans Pro" panose="020B0503030403020204" pitchFamily="34" charset="0"/>
            </a:endParaRPr>
          </a:p>
          <a:p>
            <a:pPr algn="l"/>
            <a:r>
              <a:rPr lang="en-US" b="0" i="0" dirty="0">
                <a:solidFill>
                  <a:srgbClr val="252525"/>
                </a:solidFill>
                <a:effectLst/>
                <a:latin typeface="Source Sans Pro" panose="020B0503030403020204" pitchFamily="34" charset="0"/>
              </a:rPr>
              <a:t>Feeling a constant vibration under your feet and beneath your hands can make you tired. It is suggested that you stand on a shock-absorbing mat or take frequent breaks from standing still at the helm. Turn the controls over to someone else from time to time if it is safe to do so.</a:t>
            </a:r>
          </a:p>
          <a:p>
            <a:pPr algn="l"/>
            <a:r>
              <a:rPr lang="en-US" b="1" i="0" dirty="0">
                <a:solidFill>
                  <a:srgbClr val="252525"/>
                </a:solidFill>
                <a:effectLst/>
                <a:latin typeface="Source Sans Pro" panose="020B0503030403020204" pitchFamily="34" charset="0"/>
              </a:rPr>
              <a:t>Noise</a:t>
            </a:r>
            <a:endParaRPr lang="en-US" b="0" i="0" dirty="0">
              <a:solidFill>
                <a:srgbClr val="252525"/>
              </a:solidFill>
              <a:effectLst/>
              <a:latin typeface="Source Sans Pro" panose="020B0503030403020204" pitchFamily="34" charset="0"/>
            </a:endParaRPr>
          </a:p>
          <a:p>
            <a:pPr algn="l"/>
            <a:r>
              <a:rPr lang="en-US" b="0" i="0" dirty="0">
                <a:solidFill>
                  <a:srgbClr val="252525"/>
                </a:solidFill>
                <a:effectLst/>
                <a:latin typeface="Source Sans Pro" panose="020B0503030403020204" pitchFamily="34" charset="0"/>
              </a:rPr>
              <a:t>Many people use white noise to fall asleep at night. Falling asleep is not what you want to do when you are piloting a boat, but the consistent humming of the engine can make your eyes heavy. If the noise gets to you, pop in your ear buds and listen to some of your favorite tunes to break up the monotony.</a:t>
            </a: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95</a:t>
            </a:fld>
            <a:endParaRPr lang="en-US"/>
          </a:p>
        </p:txBody>
      </p:sp>
    </p:spTree>
    <p:extLst>
      <p:ext uri="{BB962C8B-B14F-4D97-AF65-F5344CB8AC3E}">
        <p14:creationId xmlns:p14="http://schemas.microsoft.com/office/powerpoint/2010/main" val="10443378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dirty="0"/>
              <a:t>Capacity plate should be located near the Operator’s  station or on the transom of the vessel</a:t>
            </a:r>
          </a:p>
          <a:p>
            <a:endParaRPr lang="en-US" b="0" dirty="0"/>
          </a:p>
          <a:p>
            <a:r>
              <a:rPr lang="en-US" b="0" dirty="0"/>
              <a:t>Never exceed:</a:t>
            </a:r>
          </a:p>
          <a:p>
            <a:r>
              <a:rPr lang="en-US" b="0" dirty="0"/>
              <a:t>(1) either the maximum weight or maximum number of people or (2) maximum engine horse power rating</a:t>
            </a: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12</a:t>
            </a:fld>
            <a:endParaRPr lang="en-US"/>
          </a:p>
        </p:txBody>
      </p:sp>
    </p:spTree>
    <p:extLst>
      <p:ext uri="{BB962C8B-B14F-4D97-AF65-F5344CB8AC3E}">
        <p14:creationId xmlns:p14="http://schemas.microsoft.com/office/powerpoint/2010/main" val="266427468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gn="l">
              <a:buFont typeface="Arial" panose="020B0604020202020204" pitchFamily="34" charset="0"/>
              <a:buChar char="•"/>
            </a:pPr>
            <a:r>
              <a:rPr lang="en-US" b="0" i="0" dirty="0">
                <a:solidFill>
                  <a:srgbClr val="333333"/>
                </a:solidFill>
                <a:effectLst/>
                <a:latin typeface="Georgia" panose="02040502050405020303" pitchFamily="18" charset="0"/>
              </a:rPr>
              <a:t>A typical boating day in the summer causes your body to generate a large amount of heat. Sitting exposed in the sun increases your body heat. As you ride in a boat, your body automatically adjusts to the changing position of the boat. The exertion of this constant adjustment increases body heat.</a:t>
            </a:r>
          </a:p>
          <a:p>
            <a:pPr marL="171450" indent="-171450" algn="l">
              <a:buFont typeface="Arial" panose="020B0604020202020204" pitchFamily="34" charset="0"/>
              <a:buChar char="•"/>
            </a:pPr>
            <a:r>
              <a:rPr lang="en-US" b="0" i="0" dirty="0">
                <a:solidFill>
                  <a:srgbClr val="333333"/>
                </a:solidFill>
                <a:effectLst/>
                <a:latin typeface="Georgia" panose="02040502050405020303" pitchFamily="18" charset="0"/>
              </a:rPr>
              <a:t>The way the body rids itself of increased heat is by sweating. Increased sweating will cause dehydration if fluids are not replaced. Dehydration will make you more fatigued and more at risk for a boating accident.</a:t>
            </a:r>
          </a:p>
          <a:p>
            <a:pPr marL="171450" indent="-171450" algn="l">
              <a:buFont typeface="Arial" panose="020B0604020202020204" pitchFamily="34" charset="0"/>
              <a:buChar char="•"/>
            </a:pPr>
            <a:r>
              <a:rPr lang="en-US" b="0" i="0" dirty="0">
                <a:solidFill>
                  <a:srgbClr val="333333"/>
                </a:solidFill>
                <a:effectLst/>
                <a:latin typeface="Georgia" panose="02040502050405020303" pitchFamily="18" charset="0"/>
              </a:rPr>
              <a:t>The best way to minimize the risk of dehydration is to drink plenty of water—before, during, and after any water activities. A good rule of thumb while you are boating in warm weather is to drink some water every 15–20 minutes.</a:t>
            </a:r>
          </a:p>
          <a:p>
            <a:pPr marL="171450" indent="-171450" algn="l">
              <a:buFont typeface="Arial" panose="020B0604020202020204" pitchFamily="34" charset="0"/>
              <a:buChar char="•"/>
            </a:pPr>
            <a:r>
              <a:rPr lang="en-US" b="0" i="0" dirty="0">
                <a:solidFill>
                  <a:srgbClr val="333333"/>
                </a:solidFill>
                <a:effectLst/>
                <a:latin typeface="Georgia" panose="02040502050405020303" pitchFamily="18" charset="0"/>
              </a:rPr>
              <a:t>Besides thirst, other signs of dehydration are a dry mouth, sleepiness, irritability, weakness, dizziness, and a headache. The first thing you should do if you experience any of these symptoms is to drink plenty of water. If possible, get out of the sun and rest. Serious dehydration may require medical attention.</a:t>
            </a: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96</a:t>
            </a:fld>
            <a:endParaRPr lang="en-US"/>
          </a:p>
        </p:txBody>
      </p:sp>
    </p:spTree>
    <p:extLst>
      <p:ext uri="{BB962C8B-B14F-4D97-AF65-F5344CB8AC3E}">
        <p14:creationId xmlns:p14="http://schemas.microsoft.com/office/powerpoint/2010/main" val="213247088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717073"/>
                </a:solidFill>
                <a:effectLst/>
                <a:latin typeface="Helvetica Neue"/>
              </a:rPr>
              <a:t>Did you know that the major cause of fatalities in small boats is from drowning after a fall overboard or a capsizing? And according to the U.S. Coast Guard, eighty-five percent of people who drown while boating are not wearing a lifejacket.</a:t>
            </a:r>
          </a:p>
          <a:p>
            <a:pPr algn="l"/>
            <a:r>
              <a:rPr lang="en-US" b="0" i="0" dirty="0">
                <a:solidFill>
                  <a:srgbClr val="717073"/>
                </a:solidFill>
                <a:effectLst/>
                <a:latin typeface="Helvetica Neue"/>
              </a:rPr>
              <a:t>So the number one way you can be prepared for these potentially deadly emergencies is to always wear your lifejacket.</a:t>
            </a:r>
          </a:p>
          <a:p>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i="0" dirty="0">
                <a:solidFill>
                  <a:srgbClr val="717073"/>
                </a:solidFill>
                <a:effectLst/>
                <a:latin typeface="Helvetica Neue"/>
              </a:rPr>
              <a:t>Prevention of Boat Capsizing and Falls Overboard</a:t>
            </a:r>
          </a:p>
          <a:p>
            <a:pPr algn="l">
              <a:buFont typeface="Arial" panose="020B0604020202020204" pitchFamily="34" charset="0"/>
              <a:buChar char="•"/>
            </a:pPr>
            <a:r>
              <a:rPr lang="en-US" b="0" i="0" dirty="0">
                <a:solidFill>
                  <a:srgbClr val="717073"/>
                </a:solidFill>
                <a:effectLst/>
                <a:latin typeface="Helvetica Neue"/>
              </a:rPr>
              <a:t>First, stay low and centered in your boat, and always maintain three points of contact when moving about your boat.</a:t>
            </a:r>
          </a:p>
          <a:p>
            <a:pPr algn="l">
              <a:buFont typeface="Arial" panose="020B0604020202020204" pitchFamily="34" charset="0"/>
              <a:buChar char="•"/>
            </a:pPr>
            <a:r>
              <a:rPr lang="en-US" b="0" i="0" dirty="0">
                <a:solidFill>
                  <a:srgbClr val="717073"/>
                </a:solidFill>
                <a:effectLst/>
                <a:latin typeface="Helvetica Neue"/>
              </a:rPr>
              <a:t>Second, take corners at a safe speed and angle.</a:t>
            </a:r>
          </a:p>
          <a:p>
            <a:pPr algn="l">
              <a:buFont typeface="Arial" panose="020B0604020202020204" pitchFamily="34" charset="0"/>
              <a:buChar char="•"/>
            </a:pPr>
            <a:r>
              <a:rPr lang="en-US" b="0" i="0" dirty="0">
                <a:solidFill>
                  <a:srgbClr val="717073"/>
                </a:solidFill>
                <a:effectLst/>
                <a:latin typeface="Helvetica Neue"/>
              </a:rPr>
              <a:t>Third, watch for other boats' wake and take that wake head-on from the bow.</a:t>
            </a:r>
          </a:p>
          <a:p>
            <a:pPr algn="l">
              <a:buFont typeface="Arial" panose="020B0604020202020204" pitchFamily="34" charset="0"/>
              <a:buChar char="•"/>
            </a:pPr>
            <a:r>
              <a:rPr lang="en-US" b="0" i="0" dirty="0">
                <a:solidFill>
                  <a:srgbClr val="717073"/>
                </a:solidFill>
                <a:effectLst/>
                <a:latin typeface="Helvetica Neue"/>
              </a:rPr>
              <a:t>Don’t overload vessel</a:t>
            </a:r>
          </a:p>
          <a:p>
            <a:pPr algn="l">
              <a:buFont typeface="Arial" panose="020B0604020202020204" pitchFamily="34" charset="0"/>
              <a:buChar char="•"/>
            </a:pPr>
            <a:endParaRPr lang="en-US" b="0" i="0" dirty="0">
              <a:solidFill>
                <a:srgbClr val="717073"/>
              </a:solidFill>
              <a:effectLst/>
              <a:latin typeface="Helvetica Neue"/>
            </a:endParaRPr>
          </a:p>
          <a:p>
            <a:pPr algn="l">
              <a:buFont typeface="Arial" panose="020B0604020202020204" pitchFamily="34" charset="0"/>
              <a:buChar char="•"/>
            </a:pPr>
            <a:r>
              <a:rPr lang="en-US" b="0" i="0" dirty="0">
                <a:solidFill>
                  <a:srgbClr val="000000"/>
                </a:solidFill>
                <a:effectLst/>
                <a:latin typeface="Raleway" pitchFamily="2" charset="0"/>
              </a:rPr>
              <a:t>If your vessel does capsize, make sure everyone is accounted for and stays with the boat. Don’t panic and try to swim for shore. A capsized vessel may recover on its own and most trailer-sized vessels will remain afloat, even when flooded or over-turned.</a:t>
            </a:r>
            <a:endParaRPr lang="en-US" b="0" i="0" dirty="0">
              <a:solidFill>
                <a:srgbClr val="717073"/>
              </a:solidFill>
              <a:effectLst/>
              <a:latin typeface="Helvetica Neue"/>
            </a:endParaRP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97</a:t>
            </a:fld>
            <a:endParaRPr lang="en-US"/>
          </a:p>
        </p:txBody>
      </p:sp>
    </p:spTree>
    <p:extLst>
      <p:ext uri="{BB962C8B-B14F-4D97-AF65-F5344CB8AC3E}">
        <p14:creationId xmlns:p14="http://schemas.microsoft.com/office/powerpoint/2010/main" val="388957027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717073"/>
                </a:solidFill>
                <a:effectLst/>
                <a:latin typeface="Helvetica Neue"/>
              </a:rPr>
              <a:t>If you're operating a boat and a passenger falls overboard, here's what to do:</a:t>
            </a:r>
          </a:p>
          <a:p>
            <a:pPr algn="l"/>
            <a:r>
              <a:rPr lang="en-US" b="1" i="0" dirty="0">
                <a:solidFill>
                  <a:srgbClr val="717073"/>
                </a:solidFill>
                <a:effectLst/>
                <a:latin typeface="Helvetica Neue"/>
              </a:rPr>
              <a:t>Step 1:</a:t>
            </a:r>
            <a:r>
              <a:rPr lang="en-US" b="0" i="0" dirty="0">
                <a:solidFill>
                  <a:srgbClr val="717073"/>
                </a:solidFill>
                <a:effectLst/>
                <a:latin typeface="Helvetica Neue"/>
              </a:rPr>
              <a:t> Immediately slow down and stop the boat.</a:t>
            </a:r>
          </a:p>
          <a:p>
            <a:pPr algn="l"/>
            <a:r>
              <a:rPr lang="en-US" b="1" i="0" dirty="0">
                <a:solidFill>
                  <a:srgbClr val="717073"/>
                </a:solidFill>
                <a:effectLst/>
                <a:latin typeface="Helvetica Neue"/>
              </a:rPr>
              <a:t>Step 2:</a:t>
            </a:r>
            <a:r>
              <a:rPr lang="en-US" b="0" i="0" dirty="0">
                <a:solidFill>
                  <a:srgbClr val="717073"/>
                </a:solidFill>
                <a:effectLst/>
                <a:latin typeface="Helvetica Neue"/>
              </a:rPr>
              <a:t> Quickly throw something buoyant, like a life buoy or a lifejacket, to the person overboard. This will help them stay afloat and mark their location in the water if they go under.</a:t>
            </a:r>
          </a:p>
          <a:p>
            <a:pPr algn="l"/>
            <a:r>
              <a:rPr lang="en-US" b="1" i="0" dirty="0">
                <a:solidFill>
                  <a:srgbClr val="717073"/>
                </a:solidFill>
                <a:effectLst/>
                <a:latin typeface="Helvetica Neue"/>
              </a:rPr>
              <a:t>Step 3:</a:t>
            </a:r>
            <a:r>
              <a:rPr lang="en-US" b="0" i="0" dirty="0">
                <a:solidFill>
                  <a:srgbClr val="717073"/>
                </a:solidFill>
                <a:effectLst/>
                <a:latin typeface="Helvetica Neue"/>
              </a:rPr>
              <a:t> Assign someone in your boat to keep the overboard person in sight at all times. Have them continually point to the person's location in the water.</a:t>
            </a:r>
          </a:p>
          <a:p>
            <a:pPr algn="l"/>
            <a:r>
              <a:rPr lang="en-US" b="1" i="0" dirty="0">
                <a:solidFill>
                  <a:srgbClr val="717073"/>
                </a:solidFill>
                <a:effectLst/>
                <a:latin typeface="Helvetica Neue"/>
              </a:rPr>
              <a:t>Step 4:</a:t>
            </a:r>
            <a:r>
              <a:rPr lang="en-US" b="0" i="0" dirty="0">
                <a:solidFill>
                  <a:srgbClr val="717073"/>
                </a:solidFill>
                <a:effectLst/>
                <a:latin typeface="Helvetica Neue"/>
              </a:rPr>
              <a:t> Carefully position the boat close enough to make contact with the overboard person. Keep them on the operator side of the boat.</a:t>
            </a:r>
          </a:p>
          <a:p>
            <a:pPr algn="l"/>
            <a:r>
              <a:rPr lang="en-US" b="1" i="0" dirty="0">
                <a:solidFill>
                  <a:srgbClr val="717073"/>
                </a:solidFill>
                <a:effectLst/>
                <a:latin typeface="Helvetica Neue"/>
              </a:rPr>
              <a:t>Step 5:</a:t>
            </a:r>
            <a:r>
              <a:rPr lang="en-US" b="0" i="0" dirty="0">
                <a:solidFill>
                  <a:srgbClr val="717073"/>
                </a:solidFill>
                <a:effectLst/>
                <a:latin typeface="Helvetica Neue"/>
              </a:rPr>
              <a:t> Throw a buoyant heaving line, or a life buoy attached to your boat, to the person overboard.</a:t>
            </a:r>
          </a:p>
          <a:p>
            <a:pPr algn="l"/>
            <a:r>
              <a:rPr lang="en-US" b="1" i="0" dirty="0">
                <a:solidFill>
                  <a:srgbClr val="717073"/>
                </a:solidFill>
                <a:effectLst/>
                <a:latin typeface="Helvetica Neue"/>
              </a:rPr>
              <a:t>Step 6:</a:t>
            </a:r>
            <a:r>
              <a:rPr lang="en-US" b="0" i="0" dirty="0">
                <a:solidFill>
                  <a:srgbClr val="717073"/>
                </a:solidFill>
                <a:effectLst/>
                <a:latin typeface="Helvetica Neue"/>
              </a:rPr>
              <a:t> Pull the overboard person to your boat and get them back on board using the boat's boarding ladder. If your boat doesn't have a ladder, you can drape a heavy rope or chain across the stern to use as a makeshift step.</a:t>
            </a: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98</a:t>
            </a:fld>
            <a:endParaRPr lang="en-US"/>
          </a:p>
        </p:txBody>
      </p:sp>
    </p:spTree>
    <p:extLst>
      <p:ext uri="{BB962C8B-B14F-4D97-AF65-F5344CB8AC3E}">
        <p14:creationId xmlns:p14="http://schemas.microsoft.com/office/powerpoint/2010/main" val="246750776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gn="l">
              <a:buFont typeface="Arial" panose="020B0604020202020204" pitchFamily="34" charset="0"/>
              <a:buChar char="•"/>
            </a:pPr>
            <a:r>
              <a:rPr lang="en-US" b="0" i="0" dirty="0">
                <a:solidFill>
                  <a:srgbClr val="444444"/>
                </a:solidFill>
                <a:effectLst/>
                <a:latin typeface="Open Sans" panose="020B0606030504020204" pitchFamily="34" charset="0"/>
              </a:rPr>
              <a:t>Take time to review a nautical chart when boating in unfamiliar waters. Try and speak with any local boaters or marinas about the hazards inherent to the local area. If using a depth finder, set a shallow alarm. This will alert the operator if moving towards water that is dangerously shallow for the boat. Do not fully rely on a depth finder. Stay alert and keep an eye out for hazards, even when using one.</a:t>
            </a:r>
          </a:p>
          <a:p>
            <a:pPr marL="171450" indent="-171450" algn="l">
              <a:buFont typeface="Arial" panose="020B0604020202020204" pitchFamily="34" charset="0"/>
              <a:buChar char="•"/>
            </a:pPr>
            <a:r>
              <a:rPr lang="en-US" b="0" i="0" dirty="0">
                <a:solidFill>
                  <a:srgbClr val="444444"/>
                </a:solidFill>
                <a:effectLst/>
                <a:latin typeface="Open Sans" panose="020B0606030504020204" pitchFamily="34" charset="0"/>
              </a:rPr>
              <a:t>Always be vigilant and keep a constant lookout for hazards when boating. Negligence can cause an accident even on a clear, calm day. Look for any buoys or markers that warn of shallow water and try to locate any shoals or sandbars that will run one aground. These can be hard to spot. So, stay alert.</a:t>
            </a:r>
          </a:p>
          <a:p>
            <a:pPr marL="171450" indent="-171450" algn="l">
              <a:buFont typeface="Arial" panose="020B0604020202020204" pitchFamily="34" charset="0"/>
              <a:buChar char="•"/>
            </a:pPr>
            <a:r>
              <a:rPr lang="en-US" b="0" i="0" dirty="0">
                <a:solidFill>
                  <a:srgbClr val="444444"/>
                </a:solidFill>
                <a:effectLst/>
                <a:latin typeface="Open Sans" panose="020B0606030504020204" pitchFamily="34" charset="0"/>
              </a:rPr>
              <a:t>Finally, keep to a safe speed at all times. If traveling too quickly it will be more difficult to react to any hazard which presents itself, even if one is able to spot it in time.</a:t>
            </a:r>
          </a:p>
          <a:p>
            <a:pPr marL="171450" indent="-171450" algn="l">
              <a:buFont typeface="Arial" panose="020B0604020202020204" pitchFamily="34" charset="0"/>
              <a:buChar char="•"/>
            </a:pPr>
            <a:endParaRPr lang="en-US" b="0" i="0" dirty="0">
              <a:solidFill>
                <a:srgbClr val="444444"/>
              </a:solidFill>
              <a:effectLst/>
              <a:latin typeface="Open Sans" panose="020B0606030504020204" pitchFamily="34" charset="0"/>
            </a:endParaRPr>
          </a:p>
          <a:p>
            <a:pPr algn="l"/>
            <a:r>
              <a:rPr lang="en-US" b="0" i="0" dirty="0">
                <a:solidFill>
                  <a:srgbClr val="333333"/>
                </a:solidFill>
                <a:effectLst/>
                <a:latin typeface="Georgia" panose="02040502050405020303" pitchFamily="18" charset="0"/>
              </a:rPr>
              <a:t>If you run aground, make sure no one is injured and then check for leaks.</a:t>
            </a:r>
          </a:p>
          <a:p>
            <a:pPr algn="l">
              <a:buFont typeface="Arial" panose="020B0604020202020204" pitchFamily="34" charset="0"/>
              <a:buChar char="•"/>
            </a:pPr>
            <a:r>
              <a:rPr lang="en-US" b="0" i="0" dirty="0">
                <a:solidFill>
                  <a:srgbClr val="333333"/>
                </a:solidFill>
                <a:effectLst/>
                <a:latin typeface="Georgia" panose="02040502050405020303" pitchFamily="18" charset="0"/>
              </a:rPr>
              <a:t>If the impact did not cause a leak, follow these steps to try to get loose.</a:t>
            </a:r>
          </a:p>
          <a:p>
            <a:pPr marL="742950" lvl="1" indent="-285750" algn="l">
              <a:buFont typeface="Arial" panose="020B0604020202020204" pitchFamily="34" charset="0"/>
              <a:buChar char="•"/>
            </a:pPr>
            <a:r>
              <a:rPr lang="en-US" b="0" i="0" dirty="0">
                <a:solidFill>
                  <a:srgbClr val="333333"/>
                </a:solidFill>
                <a:effectLst/>
                <a:latin typeface="Georgia" panose="02040502050405020303" pitchFamily="18" charset="0"/>
              </a:rPr>
              <a:t>Don’t put the boat in reverse. Instead, stop the engine and lift the outdrive.</a:t>
            </a:r>
          </a:p>
          <a:p>
            <a:pPr marL="742950" lvl="1" indent="-285750" algn="l">
              <a:buFont typeface="Arial" panose="020B0604020202020204" pitchFamily="34" charset="0"/>
              <a:buChar char="•"/>
            </a:pPr>
            <a:r>
              <a:rPr lang="en-US" b="0" i="0" dirty="0">
                <a:solidFill>
                  <a:srgbClr val="333333"/>
                </a:solidFill>
                <a:effectLst/>
                <a:latin typeface="Georgia" panose="02040502050405020303" pitchFamily="18" charset="0"/>
              </a:rPr>
              <a:t>Shift the weight to the area farthest away from the point of impact.</a:t>
            </a:r>
          </a:p>
          <a:p>
            <a:pPr marL="742950" lvl="1" indent="-285750" algn="l">
              <a:buFont typeface="Arial" panose="020B0604020202020204" pitchFamily="34" charset="0"/>
              <a:buChar char="•"/>
            </a:pPr>
            <a:r>
              <a:rPr lang="en-US" b="0" i="0" dirty="0">
                <a:solidFill>
                  <a:srgbClr val="333333"/>
                </a:solidFill>
                <a:effectLst/>
                <a:latin typeface="Georgia" panose="02040502050405020303" pitchFamily="18" charset="0"/>
              </a:rPr>
              <a:t>Try to shove off from the rock, bottom, or reef with a paddle or boathook.</a:t>
            </a:r>
          </a:p>
          <a:p>
            <a:pPr marL="742950" lvl="1" indent="-285750" algn="l">
              <a:buFont typeface="Arial" panose="020B0604020202020204" pitchFamily="34" charset="0"/>
              <a:buChar char="•"/>
            </a:pPr>
            <a:r>
              <a:rPr lang="en-US" b="0" i="0" dirty="0">
                <a:solidFill>
                  <a:srgbClr val="333333"/>
                </a:solidFill>
                <a:effectLst/>
                <a:latin typeface="Georgia" panose="02040502050405020303" pitchFamily="18" charset="0"/>
              </a:rPr>
              <a:t>Check to make sure your boat is not taking on water.</a:t>
            </a:r>
          </a:p>
          <a:p>
            <a:pPr algn="l">
              <a:buFont typeface="Arial" panose="020B0604020202020204" pitchFamily="34" charset="0"/>
              <a:buChar char="•"/>
            </a:pPr>
            <a:r>
              <a:rPr lang="en-US" b="0" i="0" dirty="0">
                <a:solidFill>
                  <a:srgbClr val="333333"/>
                </a:solidFill>
                <a:effectLst/>
                <a:latin typeface="Georgia" panose="02040502050405020303" pitchFamily="18" charset="0"/>
              </a:rPr>
              <a:t>If you can’t get loose, summon help using your visual distress signals. Call for assistance using your VHF marine radio.</a:t>
            </a:r>
          </a:p>
          <a:p>
            <a:pPr marL="171450" indent="-171450" algn="l">
              <a:buFont typeface="Arial" panose="020B0604020202020204" pitchFamily="34" charset="0"/>
              <a:buChar char="•"/>
            </a:pPr>
            <a:endParaRPr lang="en-US" b="0" i="0" dirty="0">
              <a:solidFill>
                <a:srgbClr val="444444"/>
              </a:solidFill>
              <a:effectLst/>
              <a:latin typeface="Open Sans" panose="020B0606030504020204" pitchFamily="34" charset="0"/>
            </a:endParaRP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99</a:t>
            </a:fld>
            <a:endParaRPr lang="en-US"/>
          </a:p>
        </p:txBody>
      </p:sp>
    </p:spTree>
    <p:extLst>
      <p:ext uri="{BB962C8B-B14F-4D97-AF65-F5344CB8AC3E}">
        <p14:creationId xmlns:p14="http://schemas.microsoft.com/office/powerpoint/2010/main" val="280725822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b="0" i="0" dirty="0">
                <a:solidFill>
                  <a:srgbClr val="1B1B1B"/>
                </a:solidFill>
                <a:effectLst/>
                <a:latin typeface="Lato" panose="020F0502020204030203" pitchFamily="34" charset="0"/>
              </a:rPr>
              <a:t>Hypothermia is a drop in core body temperature, caused by prolonged exposure to abnormally low temperatures, such as immersion into cold water.</a:t>
            </a:r>
          </a:p>
          <a:p>
            <a:pPr algn="l" fontAlgn="base"/>
            <a:r>
              <a:rPr lang="en-US" b="1" i="0" dirty="0">
                <a:solidFill>
                  <a:srgbClr val="1B1B1B"/>
                </a:solidFill>
                <a:effectLst/>
                <a:latin typeface="inherit"/>
              </a:rPr>
              <a:t>Hypothermia can be caused by:</a:t>
            </a:r>
            <a:endParaRPr lang="en-US" b="0" i="0" dirty="0">
              <a:solidFill>
                <a:srgbClr val="1B1B1B"/>
              </a:solidFill>
              <a:effectLst/>
              <a:latin typeface="Lato" panose="020F0502020204030203" pitchFamily="34" charset="0"/>
            </a:endParaRPr>
          </a:p>
          <a:p>
            <a:pPr algn="l" fontAlgn="base">
              <a:buFont typeface="Arial" panose="020B0604020202020204" pitchFamily="34" charset="0"/>
              <a:buChar char="•"/>
            </a:pPr>
            <a:r>
              <a:rPr lang="en-US" b="0" i="0" dirty="0">
                <a:solidFill>
                  <a:srgbClr val="8B989E"/>
                </a:solidFill>
                <a:effectLst/>
                <a:latin typeface="inherit"/>
              </a:rPr>
              <a:t>Immersion in cold water</a:t>
            </a:r>
          </a:p>
          <a:p>
            <a:pPr algn="l" fontAlgn="base">
              <a:buFont typeface="Arial" panose="020B0604020202020204" pitchFamily="34" charset="0"/>
              <a:buChar char="•"/>
            </a:pPr>
            <a:r>
              <a:rPr lang="en-US" b="0" i="0" dirty="0">
                <a:solidFill>
                  <a:srgbClr val="8B989E"/>
                </a:solidFill>
                <a:effectLst/>
                <a:latin typeface="inherit"/>
              </a:rPr>
              <a:t>Exposure to cold air and wind while in water-soaked clothing</a:t>
            </a:r>
          </a:p>
          <a:p>
            <a:pPr algn="l" fontAlgn="base">
              <a:buFont typeface="Arial" panose="020B0604020202020204" pitchFamily="34" charset="0"/>
              <a:buChar char="•"/>
            </a:pPr>
            <a:r>
              <a:rPr lang="en-US" b="0" i="0" dirty="0">
                <a:solidFill>
                  <a:srgbClr val="8B989E"/>
                </a:solidFill>
                <a:effectLst/>
                <a:latin typeface="inherit"/>
              </a:rPr>
              <a:t>Prolonged exposure to low water and air temperatures</a:t>
            </a:r>
          </a:p>
          <a:p>
            <a:pPr algn="l" fontAlgn="base">
              <a:buFont typeface="Arial" panose="020B0604020202020204" pitchFamily="34" charset="0"/>
              <a:buChar char="•"/>
            </a:pPr>
            <a:r>
              <a:rPr lang="en-US" b="0" i="0" dirty="0">
                <a:solidFill>
                  <a:srgbClr val="8B989E"/>
                </a:solidFill>
                <a:effectLst/>
                <a:latin typeface="inherit"/>
              </a:rPr>
              <a:t>Hypothermia sets in when core body temperature drops below 35.0° Celsius</a:t>
            </a:r>
          </a:p>
          <a:p>
            <a:pPr algn="l" fontAlgn="base"/>
            <a:r>
              <a:rPr lang="en-US" b="0" i="0" dirty="0">
                <a:solidFill>
                  <a:srgbClr val="1B1B1B"/>
                </a:solidFill>
                <a:effectLst/>
                <a:latin typeface="Lato" panose="020F0502020204030203" pitchFamily="34" charset="0"/>
              </a:rPr>
              <a:t> </a:t>
            </a:r>
          </a:p>
          <a:p>
            <a:pPr algn="l" fontAlgn="base"/>
            <a:r>
              <a:rPr lang="en-US" b="1" i="0" cap="all" dirty="0">
                <a:solidFill>
                  <a:srgbClr val="3B3D3B"/>
                </a:solidFill>
                <a:effectLst/>
                <a:latin typeface="DIN Next Slab Pro Bold"/>
              </a:rPr>
              <a:t>1-10-1</a:t>
            </a:r>
          </a:p>
          <a:p>
            <a:pPr algn="l" fontAlgn="base"/>
            <a:r>
              <a:rPr lang="en-US" b="0" i="0" dirty="0">
                <a:solidFill>
                  <a:srgbClr val="1B1B1B"/>
                </a:solidFill>
                <a:effectLst/>
                <a:latin typeface="Lato" panose="020F0502020204030203" pitchFamily="34" charset="0"/>
              </a:rPr>
              <a:t>1-10-1 is a simple way to remember the first three phases of cold water immersion and the approximate time each phase takes.</a:t>
            </a:r>
          </a:p>
          <a:p>
            <a:pPr algn="l" fontAlgn="base"/>
            <a:r>
              <a:rPr lang="en-US" b="1" i="0" dirty="0">
                <a:solidFill>
                  <a:srgbClr val="1B1B1B"/>
                </a:solidFill>
                <a:effectLst/>
                <a:latin typeface="inherit"/>
              </a:rPr>
              <a:t>1- Cold shock:</a:t>
            </a:r>
            <a:r>
              <a:rPr lang="en-US" b="0" i="0" dirty="0">
                <a:solidFill>
                  <a:srgbClr val="1B1B1B"/>
                </a:solidFill>
                <a:effectLst/>
                <a:latin typeface="Lato" panose="020F0502020204030203" pitchFamily="34" charset="0"/>
              </a:rPr>
              <a:t> An initial deep and sudden gasp followed by hyperventilation and a rise in heart rate. Cold shock will pass in about one minute. During that time concentrate on avoiding panic and getting control of your breathing. Wearing a life jacket during this phase is critically important to keep you afloat and breathing.</a:t>
            </a:r>
          </a:p>
          <a:p>
            <a:pPr algn="l" fontAlgn="base"/>
            <a:r>
              <a:rPr lang="en-US" b="1" i="0" dirty="0">
                <a:solidFill>
                  <a:srgbClr val="1B1B1B"/>
                </a:solidFill>
                <a:effectLst/>
                <a:latin typeface="inherit"/>
              </a:rPr>
              <a:t>10 – Cold incapacitation:</a:t>
            </a:r>
            <a:r>
              <a:rPr lang="en-US" b="0" i="0" dirty="0">
                <a:solidFill>
                  <a:srgbClr val="1B1B1B"/>
                </a:solidFill>
                <a:effectLst/>
                <a:latin typeface="Lato" panose="020F0502020204030203" pitchFamily="34" charset="0"/>
              </a:rPr>
              <a:t> Over approximately the next ten minutes, you will lose the effective use of your fingers, arms and legs for any meaningful movement. Swim failure will occur within these critical minutes and if you are in the water without a life jacket, drowning will likely occur.</a:t>
            </a:r>
          </a:p>
          <a:p>
            <a:pPr algn="l" fontAlgn="base"/>
            <a:r>
              <a:rPr lang="en-US" b="1" i="0" dirty="0">
                <a:solidFill>
                  <a:srgbClr val="1B1B1B"/>
                </a:solidFill>
                <a:effectLst/>
                <a:latin typeface="inherit"/>
              </a:rPr>
              <a:t>1- Hypothermia:</a:t>
            </a:r>
            <a:r>
              <a:rPr lang="en-US" b="0" i="0" dirty="0">
                <a:solidFill>
                  <a:srgbClr val="1B1B1B"/>
                </a:solidFill>
                <a:effectLst/>
                <a:latin typeface="Lato" panose="020F0502020204030203" pitchFamily="34" charset="0"/>
              </a:rPr>
              <a:t> Even in ice water, it could take approximately one hour before becoming unconscious due to hypothermia. You should understand the techniques of how to delay hypothermia, self-rescue and calling for help in order to increase your chances of survival.</a:t>
            </a:r>
          </a:p>
          <a:p>
            <a:pPr algn="l" fontAlgn="base"/>
            <a:endParaRPr lang="en-US" b="0" i="0" dirty="0">
              <a:solidFill>
                <a:srgbClr val="1B1B1B"/>
              </a:solidFill>
              <a:effectLst/>
              <a:latin typeface="Lato" panose="020F0502020204030203" pitchFamily="34" charset="0"/>
            </a:endParaRP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100</a:t>
            </a:fld>
            <a:endParaRPr lang="en-US"/>
          </a:p>
        </p:txBody>
      </p:sp>
    </p:spTree>
    <p:extLst>
      <p:ext uri="{BB962C8B-B14F-4D97-AF65-F5344CB8AC3E}">
        <p14:creationId xmlns:p14="http://schemas.microsoft.com/office/powerpoint/2010/main" val="87698030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dirty="0">
                <a:solidFill>
                  <a:srgbClr val="444444"/>
                </a:solidFill>
                <a:effectLst/>
                <a:latin typeface="Open Sans" panose="020B0606030504020204" pitchFamily="34" charset="0"/>
              </a:rPr>
              <a:t>H.E.L.P.</a:t>
            </a:r>
          </a:p>
          <a:p>
            <a:r>
              <a:rPr lang="en-US" b="0" i="0" dirty="0">
                <a:solidFill>
                  <a:srgbClr val="444444"/>
                </a:solidFill>
                <a:effectLst/>
                <a:latin typeface="Open Sans" panose="020B0606030504020204" pitchFamily="34" charset="0"/>
              </a:rPr>
              <a:t>Use the Heat Escape Lessening Posture (or H.E.L.P.) to conserve heat. This is done by bringing the knees up to the chest and wrapping arms around them. Curling up in this position will lessen the amount of heat which escapes the body. This posture is most effective while wearing a lifejacket as it would be difficult to tread water and keep this position. This further highlights the importance of wearing a PFD.</a:t>
            </a:r>
          </a:p>
          <a:p>
            <a:endParaRPr lang="en-US" b="0" i="0" dirty="0">
              <a:solidFill>
                <a:srgbClr val="444444"/>
              </a:solidFill>
              <a:effectLst/>
              <a:latin typeface="Open Sans" panose="020B0606030504020204" pitchFamily="34" charset="0"/>
            </a:endParaRPr>
          </a:p>
          <a:p>
            <a:r>
              <a:rPr lang="en-US" b="1" i="0" dirty="0">
                <a:solidFill>
                  <a:srgbClr val="444444"/>
                </a:solidFill>
                <a:effectLst/>
                <a:latin typeface="Open Sans" panose="020B0606030504020204" pitchFamily="34" charset="0"/>
              </a:rPr>
              <a:t>Huddle</a:t>
            </a:r>
          </a:p>
          <a:p>
            <a:r>
              <a:rPr lang="en-US" b="0" i="0" dirty="0">
                <a:solidFill>
                  <a:srgbClr val="444444"/>
                </a:solidFill>
                <a:effectLst/>
                <a:latin typeface="Open Sans" panose="020B0606030504020204" pitchFamily="34" charset="0"/>
              </a:rPr>
              <a:t>If immersed in the water with other passengers, huddle together to conserve heat. Bring the sides of everyone's chests together and wrap arms around each other's backs, intertwining legs to stay close. This technique is also most effective if everyone is wearing a PFD.</a:t>
            </a:r>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101</a:t>
            </a:fld>
            <a:endParaRPr lang="en-US"/>
          </a:p>
        </p:txBody>
      </p:sp>
    </p:spTree>
    <p:extLst>
      <p:ext uri="{BB962C8B-B14F-4D97-AF65-F5344CB8AC3E}">
        <p14:creationId xmlns:p14="http://schemas.microsoft.com/office/powerpoint/2010/main" val="404092741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spc="30" dirty="0">
                <a:effectLst/>
                <a:latin typeface="Calibri" panose="020F0502020204030204" pitchFamily="34" charset="0"/>
                <a:ea typeface="Times New Roman" panose="02020603050405020304" pitchFamily="18" charset="0"/>
                <a:cs typeface="Calibri" panose="020F0502020204030204" pitchFamily="34" charset="0"/>
              </a:rPr>
              <a:t>First Aid Guide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spc="30" dirty="0">
                <a:effectLst/>
                <a:latin typeface="Calibri" panose="020F0502020204030204" pitchFamily="34" charset="0"/>
                <a:ea typeface="Times New Roman" panose="02020603050405020304" pitchFamily="18" charset="0"/>
                <a:cs typeface="Calibri" panose="020F0502020204030204" pitchFamily="34" charset="0"/>
              </a:rPr>
              <a:t>Storage </a:t>
            </a:r>
            <a:r>
              <a:rPr lang="en-US" sz="1800" spc="30" dirty="0" err="1">
                <a:effectLst/>
                <a:latin typeface="Calibri" panose="020F0502020204030204" pitchFamily="34" charset="0"/>
                <a:ea typeface="Times New Roman" panose="02020603050405020304" pitchFamily="18" charset="0"/>
                <a:cs typeface="Calibri" panose="020F0502020204030204" pitchFamily="34" charset="0"/>
              </a:rPr>
              <a:t>Containe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spc="30" dirty="0">
                <a:effectLst/>
                <a:latin typeface="Calibri" panose="020F0502020204030204" pitchFamily="34" charset="0"/>
                <a:ea typeface="Times New Roman" panose="02020603050405020304" pitchFamily="18" charset="0"/>
                <a:cs typeface="Calibri" panose="020F0502020204030204" pitchFamily="34" charset="0"/>
              </a:rPr>
              <a:t>Eye Wash</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spc="30" dirty="0">
                <a:effectLst/>
                <a:latin typeface="Calibri" panose="020F0502020204030204" pitchFamily="34" charset="0"/>
                <a:ea typeface="Times New Roman" panose="02020603050405020304" pitchFamily="18" charset="0"/>
                <a:cs typeface="Calibri" panose="020F0502020204030204" pitchFamily="34" charset="0"/>
              </a:rPr>
              <a:t>Burn Cream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spc="30" dirty="0">
                <a:effectLst/>
                <a:latin typeface="Calibri" panose="020F0502020204030204" pitchFamily="34" charset="0"/>
                <a:ea typeface="Times New Roman" panose="02020603050405020304" pitchFamily="18" charset="0"/>
                <a:cs typeface="Calibri" panose="020F0502020204030204" pitchFamily="34" charset="0"/>
              </a:rPr>
              <a:t>Cotton Swabs Or Pads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spc="30" dirty="0">
                <a:effectLst/>
                <a:latin typeface="Calibri" panose="020F0502020204030204" pitchFamily="34" charset="0"/>
                <a:ea typeface="Times New Roman" panose="02020603050405020304" pitchFamily="18" charset="0"/>
                <a:cs typeface="Calibri" panose="020F0502020204030204" pitchFamily="34" charset="0"/>
              </a:rPr>
              <a:t>Bandages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spc="30" dirty="0">
                <a:effectLst/>
                <a:latin typeface="Calibri" panose="020F0502020204030204" pitchFamily="34" charset="0"/>
                <a:ea typeface="Times New Roman" panose="02020603050405020304" pitchFamily="18" charset="0"/>
                <a:cs typeface="Calibri" panose="020F0502020204030204" pitchFamily="34" charset="0"/>
              </a:rPr>
              <a:t>Antiseptic Spray </a:t>
            </a:r>
            <a:r>
              <a:rPr lang="en-US" sz="1800" spc="30" dirty="0" err="1">
                <a:effectLst/>
                <a:latin typeface="Calibri" panose="020F0502020204030204" pitchFamily="34" charset="0"/>
                <a:ea typeface="Times New Roman" panose="02020603050405020304" pitchFamily="18" charset="0"/>
                <a:cs typeface="Calibri" panose="020F0502020204030204" pitchFamily="34" charset="0"/>
              </a:rPr>
              <a:t>And/Or</a:t>
            </a:r>
            <a:r>
              <a:rPr lang="en-US" sz="1800" spc="30" dirty="0">
                <a:effectLst/>
                <a:latin typeface="Calibri" panose="020F0502020204030204" pitchFamily="34" charset="0"/>
                <a:ea typeface="Times New Roman" panose="02020603050405020304" pitchFamily="18" charset="0"/>
                <a:cs typeface="Calibri" panose="020F0502020204030204" pitchFamily="34" charset="0"/>
              </a:rPr>
              <a:t> Ointment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spc="30" dirty="0">
                <a:effectLst/>
                <a:latin typeface="Calibri" panose="020F0502020204030204" pitchFamily="34" charset="0"/>
                <a:ea typeface="Times New Roman" panose="02020603050405020304" pitchFamily="18" charset="0"/>
                <a:cs typeface="Calibri" panose="020F0502020204030204" pitchFamily="34" charset="0"/>
              </a:rPr>
              <a:t>Sterile Absorbent Pads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spc="30" dirty="0">
                <a:effectLst/>
                <a:latin typeface="Calibri" panose="020F0502020204030204" pitchFamily="34" charset="0"/>
                <a:ea typeface="Times New Roman" panose="02020603050405020304" pitchFamily="18" charset="0"/>
                <a:cs typeface="Calibri" panose="020F0502020204030204" pitchFamily="34" charset="0"/>
              </a:rPr>
              <a:t>Rolled Gauze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spc="30" dirty="0">
                <a:effectLst/>
                <a:latin typeface="Calibri" panose="020F0502020204030204" pitchFamily="34" charset="0"/>
                <a:ea typeface="Times New Roman" panose="02020603050405020304" pitchFamily="18" charset="0"/>
                <a:cs typeface="Calibri" panose="020F0502020204030204" pitchFamily="34" charset="0"/>
              </a:rPr>
              <a:t>Foil Blanket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spc="30" dirty="0">
                <a:effectLst/>
                <a:latin typeface="Calibri" panose="020F0502020204030204" pitchFamily="34" charset="0"/>
                <a:ea typeface="Times New Roman" panose="02020603050405020304" pitchFamily="18" charset="0"/>
                <a:cs typeface="Calibri" panose="020F0502020204030204" pitchFamily="34" charset="0"/>
              </a:rPr>
              <a:t>Tweezers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spc="30" dirty="0">
                <a:effectLst/>
                <a:latin typeface="Calibri" panose="020F0502020204030204" pitchFamily="34" charset="0"/>
                <a:ea typeface="Times New Roman" panose="02020603050405020304" pitchFamily="18" charset="0"/>
                <a:cs typeface="Calibri" panose="020F0502020204030204" pitchFamily="34" charset="0"/>
              </a:rPr>
              <a:t>Scissors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spc="30" dirty="0">
                <a:effectLst/>
                <a:latin typeface="Calibri" panose="020F0502020204030204" pitchFamily="34" charset="0"/>
                <a:ea typeface="Times New Roman" panose="02020603050405020304" pitchFamily="18" charset="0"/>
                <a:cs typeface="Calibri" panose="020F0502020204030204" pitchFamily="34" charset="0"/>
              </a:rPr>
              <a:t>Alcohol Wipes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spc="30" dirty="0">
                <a:effectLst/>
                <a:latin typeface="Calibri" panose="020F0502020204030204" pitchFamily="34" charset="0"/>
                <a:ea typeface="Times New Roman" panose="02020603050405020304" pitchFamily="18" charset="0"/>
                <a:cs typeface="Calibri" panose="020F0502020204030204" pitchFamily="34" charset="0"/>
              </a:rPr>
              <a:t>Disposable Gloves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102</a:t>
            </a:fld>
            <a:endParaRPr lang="en-US"/>
          </a:p>
        </p:txBody>
      </p:sp>
    </p:spTree>
    <p:extLst>
      <p:ext uri="{BB962C8B-B14F-4D97-AF65-F5344CB8AC3E}">
        <p14:creationId xmlns:p14="http://schemas.microsoft.com/office/powerpoint/2010/main" val="195647654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a:solidFill>
                  <a:srgbClr val="333333"/>
                </a:solidFill>
                <a:effectLst/>
                <a:latin typeface="Georgia" panose="02040502050405020303" pitchFamily="18" charset="0"/>
              </a:rPr>
              <a:t>Visual Distress Signals:</a:t>
            </a:r>
            <a:r>
              <a:rPr lang="en-US" b="0" i="0" dirty="0">
                <a:solidFill>
                  <a:srgbClr val="333333"/>
                </a:solidFill>
                <a:effectLst/>
                <a:latin typeface="Georgia" panose="02040502050405020303" pitchFamily="18" charset="0"/>
              </a:rPr>
              <a:t> It is recommended that you have and know how to use visual distress signals. Carry extras. Always respond immediately to other boaters displaying a distress signal.</a:t>
            </a:r>
          </a:p>
          <a:p>
            <a:pPr algn="l"/>
            <a:r>
              <a:rPr lang="en-US" b="1" i="0" dirty="0">
                <a:solidFill>
                  <a:srgbClr val="333333"/>
                </a:solidFill>
                <a:effectLst/>
                <a:latin typeface="Georgia" panose="02040502050405020303" pitchFamily="18" charset="0"/>
              </a:rPr>
              <a:t>VHF Marine Radio:</a:t>
            </a:r>
            <a:r>
              <a:rPr lang="en-US" b="0" i="0" dirty="0">
                <a:solidFill>
                  <a:srgbClr val="333333"/>
                </a:solidFill>
                <a:effectLst/>
                <a:latin typeface="Georgia" panose="02040502050405020303" pitchFamily="18" charset="0"/>
              </a:rPr>
              <a:t> Consider purchasing a Very High Frequency (VHF) marine radio. VHF marine radios have channels that are reserved for distress calls and are monitored continuously by the USCG.</a:t>
            </a:r>
          </a:p>
          <a:p>
            <a:pPr algn="l"/>
            <a:r>
              <a:rPr lang="en-US" b="1" i="0" dirty="0">
                <a:solidFill>
                  <a:srgbClr val="333333"/>
                </a:solidFill>
                <a:effectLst/>
                <a:latin typeface="Georgia" panose="02040502050405020303" pitchFamily="18" charset="0"/>
              </a:rPr>
              <a:t>Mobile Phone:</a:t>
            </a:r>
            <a:r>
              <a:rPr lang="en-US" b="0" i="0" dirty="0">
                <a:solidFill>
                  <a:srgbClr val="333333"/>
                </a:solidFill>
                <a:effectLst/>
                <a:latin typeface="Georgia" panose="02040502050405020303" pitchFamily="18" charset="0"/>
              </a:rPr>
              <a:t> If you own a mobile telephone, include it as part of your standard boating gear. It may be useful for contacting local law enforcement agencies. However, they have serious limitations and should not be used as a substitute for a VHF radio.</a:t>
            </a:r>
          </a:p>
          <a:p>
            <a:pPr algn="l"/>
            <a:r>
              <a:rPr lang="en-US" b="1" i="0" dirty="0">
                <a:solidFill>
                  <a:srgbClr val="333333"/>
                </a:solidFill>
                <a:effectLst/>
                <a:latin typeface="Georgia" panose="02040502050405020303" pitchFamily="18" charset="0"/>
              </a:rPr>
              <a:t>Emergency Position Indicating Radio Beacon (EPIRB):</a:t>
            </a:r>
            <a:r>
              <a:rPr lang="en-US" b="0" i="0" dirty="0">
                <a:solidFill>
                  <a:srgbClr val="333333"/>
                </a:solidFill>
                <a:effectLst/>
                <a:latin typeface="Georgia" panose="02040502050405020303" pitchFamily="18" charset="0"/>
              </a:rPr>
              <a:t> If you operate far from shore, you should seriously consider carrying appropriate communications gear. A satellite EPIRB is designed to quickly and reliably alert rescue forces, indicate an accurate distress position, and guide rescue units to the distress scene, even when all other communications fail.</a:t>
            </a:r>
          </a:p>
          <a:p>
            <a:pPr algn="l"/>
            <a:r>
              <a:rPr lang="en-US" b="1" i="0" dirty="0">
                <a:solidFill>
                  <a:srgbClr val="333333"/>
                </a:solidFill>
                <a:effectLst/>
                <a:latin typeface="Georgia" panose="02040502050405020303" pitchFamily="18" charset="0"/>
              </a:rPr>
              <a:t>Personal Locator Beacon (PLB):</a:t>
            </a:r>
            <a:r>
              <a:rPr lang="en-US" b="0" i="0" dirty="0">
                <a:solidFill>
                  <a:srgbClr val="333333"/>
                </a:solidFill>
                <a:effectLst/>
                <a:latin typeface="Georgia" panose="02040502050405020303" pitchFamily="18" charset="0"/>
              </a:rPr>
              <a:t> A less expensive alternative to an EPIRB, the PLB sends out a personalized emergency distress signal to a monitored satellite system. It is waterproof and light enough for you to keep it attached to your PFD at all times.</a:t>
            </a:r>
          </a:p>
          <a:p>
            <a:endParaRPr lang="en-US" b="0" dirty="0"/>
          </a:p>
        </p:txBody>
      </p:sp>
      <p:sp>
        <p:nvSpPr>
          <p:cNvPr id="4" name="Slide Number Placeholder 3"/>
          <p:cNvSpPr>
            <a:spLocks noGrp="1"/>
          </p:cNvSpPr>
          <p:nvPr>
            <p:ph type="sldNum" sz="quarter" idx="5"/>
          </p:nvPr>
        </p:nvSpPr>
        <p:spPr/>
        <p:txBody>
          <a:bodyPr/>
          <a:lstStyle/>
          <a:p>
            <a:fld id="{6CCD96A6-1D36-4A55-BDE6-A46450BD5425}" type="slidenum">
              <a:rPr lang="en-US" smtClean="0"/>
              <a:t>103</a:t>
            </a:fld>
            <a:endParaRPr lang="en-US"/>
          </a:p>
        </p:txBody>
      </p:sp>
    </p:spTree>
    <p:extLst>
      <p:ext uri="{BB962C8B-B14F-4D97-AF65-F5344CB8AC3E}">
        <p14:creationId xmlns:p14="http://schemas.microsoft.com/office/powerpoint/2010/main" val="164105470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8A8A8A"/>
                </a:solidFill>
                <a:effectLst/>
                <a:latin typeface="Roboto" panose="02000000000000000000" pitchFamily="2" charset="0"/>
              </a:rPr>
              <a:t> There are three phrases that you might hear on a VHF radio, and they all relate to safety.</a:t>
            </a:r>
          </a:p>
          <a:p>
            <a:pPr algn="l"/>
            <a:r>
              <a:rPr lang="en-US" b="0" i="0" dirty="0">
                <a:solidFill>
                  <a:srgbClr val="0A0A0A"/>
                </a:solidFill>
                <a:effectLst/>
                <a:latin typeface="Roboto" panose="02000000000000000000" pitchFamily="2" charset="0"/>
              </a:rPr>
              <a:t>In emergency situations, there are certain procedures to follow to ensure prompt response to your need for help. There are three phrases that you might hear on a VHF radio, and they all relate to safety.</a:t>
            </a:r>
          </a:p>
          <a:p>
            <a:pPr algn="l">
              <a:buFont typeface="Arial" panose="020B0604020202020204" pitchFamily="34" charset="0"/>
              <a:buChar char="•"/>
            </a:pPr>
            <a:r>
              <a:rPr lang="en-US" b="1" i="0" dirty="0">
                <a:solidFill>
                  <a:srgbClr val="0A0A0A"/>
                </a:solidFill>
                <a:effectLst/>
                <a:latin typeface="Roboto" panose="02000000000000000000" pitchFamily="2" charset="0"/>
              </a:rPr>
              <a:t>MAYDAY</a:t>
            </a:r>
            <a:r>
              <a:rPr lang="en-US" b="0" i="0" dirty="0">
                <a:solidFill>
                  <a:srgbClr val="0A0A0A"/>
                </a:solidFill>
                <a:effectLst/>
                <a:latin typeface="Roboto" panose="02000000000000000000" pitchFamily="2" charset="0"/>
              </a:rPr>
              <a:t> </a:t>
            </a:r>
            <a:r>
              <a:rPr lang="en-US" b="1" i="0" dirty="0">
                <a:solidFill>
                  <a:srgbClr val="0A0A0A"/>
                </a:solidFill>
                <a:effectLst/>
                <a:latin typeface="Roboto" panose="02000000000000000000" pitchFamily="2" charset="0"/>
              </a:rPr>
              <a:t>- distress signal,</a:t>
            </a:r>
            <a:r>
              <a:rPr lang="en-US" b="0" i="0" dirty="0">
                <a:solidFill>
                  <a:srgbClr val="0A0A0A"/>
                </a:solidFill>
                <a:effectLst/>
                <a:latin typeface="Roboto" panose="02000000000000000000" pitchFamily="2" charset="0"/>
              </a:rPr>
              <a:t> requires the most urgent response. This signal is only to be used when a person, or boat is threatened by grave or imminent danger, and requires assistance.</a:t>
            </a:r>
          </a:p>
          <a:p>
            <a:pPr algn="l">
              <a:buFont typeface="Arial" panose="020B0604020202020204" pitchFamily="34" charset="0"/>
              <a:buChar char="•"/>
            </a:pPr>
            <a:r>
              <a:rPr lang="en-US" b="1" i="0" dirty="0">
                <a:solidFill>
                  <a:srgbClr val="0A0A0A"/>
                </a:solidFill>
                <a:effectLst/>
                <a:latin typeface="Roboto" panose="02000000000000000000" pitchFamily="2" charset="0"/>
              </a:rPr>
              <a:t>PAN-PAN</a:t>
            </a:r>
            <a:r>
              <a:rPr lang="en-US" b="0" i="0" dirty="0">
                <a:solidFill>
                  <a:srgbClr val="0A0A0A"/>
                </a:solidFill>
                <a:effectLst/>
                <a:latin typeface="Roboto" panose="02000000000000000000" pitchFamily="2" charset="0"/>
              </a:rPr>
              <a:t> - (pronounced “pawn-pawn”) used to signal urgent information, like when someone has fallen overboard, or a boat is drifting into shore or a busy shipping channel. If your emergency isn't immediately life threatening, say Pan-Pan instead of Mayday, for example if you have a controllable leak, and you want help standing by in case it gets worse.</a:t>
            </a:r>
          </a:p>
          <a:p>
            <a:pPr algn="l">
              <a:buFont typeface="Arial" panose="020B0604020202020204" pitchFamily="34" charset="0"/>
              <a:buChar char="•"/>
            </a:pPr>
            <a:r>
              <a:rPr lang="en-US" b="1" i="0" dirty="0">
                <a:solidFill>
                  <a:srgbClr val="0A0A0A"/>
                </a:solidFill>
                <a:effectLst/>
                <a:latin typeface="Roboto" panose="02000000000000000000" pitchFamily="2" charset="0"/>
              </a:rPr>
              <a:t>SECURITE</a:t>
            </a:r>
            <a:r>
              <a:rPr lang="en-US" b="0" i="0" dirty="0">
                <a:solidFill>
                  <a:srgbClr val="0A0A0A"/>
                </a:solidFill>
                <a:effectLst/>
                <a:latin typeface="Roboto" panose="02000000000000000000" pitchFamily="2" charset="0"/>
              </a:rPr>
              <a:t> - (pronounced sea-cur-i-</a:t>
            </a:r>
            <a:r>
              <a:rPr lang="en-US" b="0" i="0" dirty="0" err="1">
                <a:solidFill>
                  <a:srgbClr val="0A0A0A"/>
                </a:solidFill>
                <a:effectLst/>
                <a:latin typeface="Roboto" panose="02000000000000000000" pitchFamily="2" charset="0"/>
              </a:rPr>
              <a:t>tay</a:t>
            </a:r>
            <a:r>
              <a:rPr lang="en-US" b="0" i="0" dirty="0">
                <a:solidFill>
                  <a:srgbClr val="0A0A0A"/>
                </a:solidFill>
                <a:effectLst/>
                <a:latin typeface="Roboto" panose="02000000000000000000" pitchFamily="2" charset="0"/>
              </a:rPr>
              <a:t>) is the safety signal. This is used to transmit information about the safety of navigation. For instance, if a large commercial vessel is coming through a narrow channel, this signal would be used. Can also be used to transmit weather information, such as when a powerful storm system is approaching.</a:t>
            </a:r>
          </a:p>
          <a:p>
            <a:pPr algn="l">
              <a:buFont typeface="Arial" panose="020B0604020202020204" pitchFamily="34" charset="0"/>
              <a:buChar char="•"/>
            </a:pPr>
            <a:endParaRPr lang="en-US" b="0" i="0" dirty="0">
              <a:solidFill>
                <a:srgbClr val="0A0A0A"/>
              </a:solidFill>
              <a:effectLst/>
              <a:latin typeface="Roboto" panose="02000000000000000000" pitchFamily="2" charset="0"/>
            </a:endParaRPr>
          </a:p>
          <a:p>
            <a:pPr algn="l">
              <a:buFont typeface="Arial" panose="020B0604020202020204" pitchFamily="34" charset="0"/>
              <a:buNone/>
            </a:pPr>
            <a:r>
              <a:rPr lang="en-US" b="0" i="0" dirty="0">
                <a:solidFill>
                  <a:srgbClr val="383838"/>
                </a:solidFill>
                <a:effectLst/>
                <a:latin typeface="Montserrat" panose="00000500000000000000" pitchFamily="2" charset="0"/>
              </a:rPr>
              <a:t>If lives are in danger transmit “Mayday </a:t>
            </a:r>
            <a:r>
              <a:rPr lang="en-US" b="0" i="0" dirty="0" err="1">
                <a:solidFill>
                  <a:srgbClr val="383838"/>
                </a:solidFill>
                <a:effectLst/>
                <a:latin typeface="Montserrat" panose="00000500000000000000" pitchFamily="2" charset="0"/>
              </a:rPr>
              <a:t>Mayday</a:t>
            </a:r>
            <a:r>
              <a:rPr lang="en-US" b="0" i="0" dirty="0">
                <a:solidFill>
                  <a:srgbClr val="383838"/>
                </a:solidFill>
                <a:effectLst/>
                <a:latin typeface="Montserrat" panose="00000500000000000000" pitchFamily="2" charset="0"/>
              </a:rPr>
              <a:t> </a:t>
            </a:r>
            <a:r>
              <a:rPr lang="en-US" b="0" i="0" dirty="0" err="1">
                <a:solidFill>
                  <a:srgbClr val="383838"/>
                </a:solidFill>
                <a:effectLst/>
                <a:latin typeface="Montserrat" panose="00000500000000000000" pitchFamily="2" charset="0"/>
              </a:rPr>
              <a:t>Mayday</a:t>
            </a:r>
            <a:r>
              <a:rPr lang="en-US" b="0" i="0" dirty="0">
                <a:solidFill>
                  <a:srgbClr val="383838"/>
                </a:solidFill>
                <a:effectLst/>
                <a:latin typeface="Montserrat" panose="00000500000000000000" pitchFamily="2" charset="0"/>
              </a:rPr>
              <a:t>” and your vessel name.</a:t>
            </a:r>
          </a:p>
          <a:p>
            <a:pPr algn="l">
              <a:buFont typeface="Arial" panose="020B0604020202020204" pitchFamily="34" charset="0"/>
              <a:buChar char="•"/>
            </a:pPr>
            <a:r>
              <a:rPr lang="en-US" b="0" i="0" dirty="0">
                <a:solidFill>
                  <a:srgbClr val="383838"/>
                </a:solidFill>
                <a:effectLst/>
                <a:latin typeface="Montserrat" panose="00000500000000000000" pitchFamily="2" charset="0"/>
              </a:rPr>
              <a:t>Wait for the Coast Guard to respond and be ready to reply with your location, ideally with latitude and longitude from GPS.</a:t>
            </a:r>
          </a:p>
          <a:p>
            <a:pPr algn="l">
              <a:buFont typeface="Arial" panose="020B0604020202020204" pitchFamily="34" charset="0"/>
              <a:buChar char="•"/>
            </a:pPr>
            <a:r>
              <a:rPr lang="en-US" b="0" i="0" dirty="0">
                <a:solidFill>
                  <a:srgbClr val="383838"/>
                </a:solidFill>
                <a:effectLst/>
                <a:latin typeface="Montserrat" panose="00000500000000000000" pitchFamily="2" charset="0"/>
              </a:rPr>
              <a:t>If your situation is bad but not life-threatening, use the call “pan-pan.”</a:t>
            </a:r>
          </a:p>
          <a:p>
            <a:pPr algn="l">
              <a:buFont typeface="Arial" panose="020B0604020202020204" pitchFamily="34" charset="0"/>
              <a:buChar char="•"/>
            </a:pPr>
            <a:endParaRPr lang="en-US" b="0" i="0" dirty="0">
              <a:solidFill>
                <a:srgbClr val="0A0A0A"/>
              </a:solidFill>
              <a:effectLst/>
              <a:latin typeface="Roboto" panose="02000000000000000000" pitchFamily="2" charset="0"/>
            </a:endParaRPr>
          </a:p>
          <a:p>
            <a:r>
              <a:rPr lang="en-US" sz="1200" b="1" dirty="0"/>
              <a:t>Report:</a:t>
            </a:r>
          </a:p>
          <a:p>
            <a:r>
              <a:rPr lang="en-US" sz="1200" b="1" dirty="0"/>
              <a:t>-</a:t>
            </a:r>
            <a:r>
              <a:rPr lang="en-US" sz="1200" b="0" dirty="0"/>
              <a:t>Location</a:t>
            </a:r>
          </a:p>
          <a:p>
            <a:r>
              <a:rPr lang="en-US" sz="1200" b="0" dirty="0"/>
              <a:t>-Nature of Emergency</a:t>
            </a:r>
          </a:p>
          <a:p>
            <a:r>
              <a:rPr lang="en-US" sz="1200" b="0" dirty="0"/>
              <a:t>-Type of Assistance Needed</a:t>
            </a:r>
          </a:p>
          <a:p>
            <a:r>
              <a:rPr lang="en-US" sz="1200" b="0" dirty="0"/>
              <a:t>-Number of People onboard</a:t>
            </a:r>
          </a:p>
          <a:p>
            <a:r>
              <a:rPr lang="en-US" sz="1200" b="0" dirty="0"/>
              <a:t>-Condition of Vessels Seaworthiness</a:t>
            </a:r>
          </a:p>
          <a:p>
            <a:r>
              <a:rPr lang="en-US" sz="1200" b="0" dirty="0"/>
              <a:t>      Wait for response and repeat if needed</a:t>
            </a:r>
          </a:p>
          <a:p>
            <a:pPr algn="l">
              <a:buFont typeface="Arial" panose="020B0604020202020204" pitchFamily="34" charset="0"/>
              <a:buChar char="•"/>
            </a:pPr>
            <a:endParaRPr lang="en-US" b="0" i="0" dirty="0">
              <a:solidFill>
                <a:srgbClr val="0A0A0A"/>
              </a:solidFill>
              <a:effectLst/>
              <a:latin typeface="Roboto" panose="02000000000000000000" pitchFamily="2" charset="0"/>
            </a:endParaRP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104</a:t>
            </a:fld>
            <a:endParaRPr lang="en-US"/>
          </a:p>
        </p:txBody>
      </p:sp>
    </p:spTree>
    <p:extLst>
      <p:ext uri="{BB962C8B-B14F-4D97-AF65-F5344CB8AC3E}">
        <p14:creationId xmlns:p14="http://schemas.microsoft.com/office/powerpoint/2010/main" val="3119369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Prior to the first use of the day of any assigned watercraft, the vessel shall be inspected using the Boating Inspection Checklist, DEP 51-037.</a:t>
            </a:r>
          </a:p>
        </p:txBody>
      </p:sp>
      <p:sp>
        <p:nvSpPr>
          <p:cNvPr id="4" name="Slide Number Placeholder 3"/>
          <p:cNvSpPr>
            <a:spLocks noGrp="1"/>
          </p:cNvSpPr>
          <p:nvPr>
            <p:ph type="sldNum" sz="quarter" idx="5"/>
          </p:nvPr>
        </p:nvSpPr>
        <p:spPr/>
        <p:txBody>
          <a:bodyPr/>
          <a:lstStyle/>
          <a:p>
            <a:fld id="{6CCD96A6-1D36-4A55-BDE6-A46450BD5425}" type="slidenum">
              <a:rPr lang="en-US" smtClean="0"/>
              <a:t>15</a:t>
            </a:fld>
            <a:endParaRPr lang="en-US"/>
          </a:p>
        </p:txBody>
      </p:sp>
    </p:spTree>
    <p:extLst>
      <p:ext uri="{BB962C8B-B14F-4D97-AF65-F5344CB8AC3E}">
        <p14:creationId xmlns:p14="http://schemas.microsoft.com/office/powerpoint/2010/main" val="5581173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Never fuel at night unless emergency. Use electric light if fueling required at night</a:t>
            </a:r>
          </a:p>
          <a:p>
            <a:endParaRPr lang="en-US" dirty="0"/>
          </a:p>
          <a:p>
            <a:pPr algn="l"/>
            <a:r>
              <a:rPr lang="en-US" b="0" i="0" dirty="0">
                <a:solidFill>
                  <a:srgbClr val="8A8A8A"/>
                </a:solidFill>
                <a:effectLst/>
                <a:latin typeface="Roboto" panose="02000000000000000000" pitchFamily="2" charset="0"/>
              </a:rPr>
              <a:t>The proper way to fuel your boat is as follows:</a:t>
            </a:r>
          </a:p>
          <a:p>
            <a:pPr algn="l">
              <a:buFont typeface="Arial" panose="020B0604020202020204" pitchFamily="34" charset="0"/>
              <a:buChar char="•"/>
            </a:pPr>
            <a:r>
              <a:rPr lang="en-US" b="0" i="0" dirty="0">
                <a:solidFill>
                  <a:srgbClr val="0A0A0A"/>
                </a:solidFill>
                <a:effectLst/>
                <a:latin typeface="Roboto" panose="02000000000000000000" pitchFamily="2" charset="0"/>
              </a:rPr>
              <a:t>Secure boat to the dock</a:t>
            </a:r>
          </a:p>
          <a:p>
            <a:pPr algn="l">
              <a:buFont typeface="Arial" panose="020B0604020202020204" pitchFamily="34" charset="0"/>
              <a:buChar char="•"/>
            </a:pPr>
            <a:r>
              <a:rPr lang="en-US" b="0" i="0" dirty="0">
                <a:solidFill>
                  <a:srgbClr val="0A0A0A"/>
                </a:solidFill>
                <a:effectLst/>
                <a:latin typeface="Roboto" panose="02000000000000000000" pitchFamily="2" charset="0"/>
              </a:rPr>
              <a:t>Switch off engine</a:t>
            </a:r>
          </a:p>
          <a:p>
            <a:pPr algn="l">
              <a:buFont typeface="Arial" panose="020B0604020202020204" pitchFamily="34" charset="0"/>
              <a:buChar char="•"/>
            </a:pPr>
            <a:r>
              <a:rPr lang="en-US" b="0" i="0" dirty="0">
                <a:solidFill>
                  <a:srgbClr val="0A0A0A"/>
                </a:solidFill>
                <a:effectLst/>
                <a:latin typeface="Roboto" panose="02000000000000000000" pitchFamily="2" charset="0"/>
              </a:rPr>
              <a:t>Extinguish all open flames</a:t>
            </a:r>
          </a:p>
          <a:p>
            <a:pPr algn="l">
              <a:buFont typeface="Arial" panose="020B0604020202020204" pitchFamily="34" charset="0"/>
              <a:buChar char="•"/>
            </a:pPr>
            <a:r>
              <a:rPr lang="en-US" b="0" i="0" dirty="0">
                <a:solidFill>
                  <a:srgbClr val="0A0A0A"/>
                </a:solidFill>
                <a:effectLst/>
                <a:latin typeface="Roboto" panose="02000000000000000000" pitchFamily="2" charset="0"/>
              </a:rPr>
              <a:t>Do not use electrical switches</a:t>
            </a:r>
          </a:p>
          <a:p>
            <a:pPr algn="l">
              <a:buFont typeface="Arial" panose="020B0604020202020204" pitchFamily="34" charset="0"/>
              <a:buChar char="•"/>
            </a:pPr>
            <a:r>
              <a:rPr lang="en-US" b="0" i="0" dirty="0">
                <a:solidFill>
                  <a:srgbClr val="0A0A0A"/>
                </a:solidFill>
                <a:effectLst/>
                <a:latin typeface="Roboto" panose="02000000000000000000" pitchFamily="2" charset="0"/>
              </a:rPr>
              <a:t>No smoking</a:t>
            </a:r>
          </a:p>
          <a:p>
            <a:pPr algn="l">
              <a:buFont typeface="Arial" panose="020B0604020202020204" pitchFamily="34" charset="0"/>
              <a:buChar char="•"/>
            </a:pPr>
            <a:r>
              <a:rPr lang="en-US" b="0" i="0" dirty="0">
                <a:solidFill>
                  <a:srgbClr val="0A0A0A"/>
                </a:solidFill>
                <a:effectLst/>
                <a:latin typeface="Roboto" panose="02000000000000000000" pitchFamily="2" charset="0"/>
              </a:rPr>
              <a:t>Ports, hatches, and doors closed</a:t>
            </a:r>
          </a:p>
          <a:p>
            <a:pPr algn="l">
              <a:buFont typeface="Arial" panose="020B0604020202020204" pitchFamily="34" charset="0"/>
              <a:buChar char="•"/>
            </a:pPr>
            <a:r>
              <a:rPr lang="en-US" b="0" i="0" dirty="0">
                <a:solidFill>
                  <a:srgbClr val="0A0A0A"/>
                </a:solidFill>
                <a:effectLst/>
                <a:latin typeface="Roboto" panose="02000000000000000000" pitchFamily="2" charset="0"/>
              </a:rPr>
              <a:t>Make certain all passengers are ashore</a:t>
            </a:r>
          </a:p>
          <a:p>
            <a:pPr algn="l">
              <a:buFont typeface="Arial" panose="020B0604020202020204" pitchFamily="34" charset="0"/>
              <a:buChar char="•"/>
            </a:pPr>
            <a:r>
              <a:rPr lang="en-US" b="0" i="0" dirty="0">
                <a:solidFill>
                  <a:srgbClr val="0A0A0A"/>
                </a:solidFill>
                <a:effectLst/>
                <a:latin typeface="Roboto" panose="02000000000000000000" pitchFamily="2" charset="0"/>
              </a:rPr>
              <a:t>Determine quantity of fuel required and make sure it is the proper type of fuel</a:t>
            </a:r>
          </a:p>
          <a:p>
            <a:pPr algn="l">
              <a:buFont typeface="Arial" panose="020B0604020202020204" pitchFamily="34" charset="0"/>
              <a:buChar char="•"/>
            </a:pPr>
            <a:r>
              <a:rPr lang="en-US" b="0" i="0" dirty="0">
                <a:solidFill>
                  <a:srgbClr val="0A0A0A"/>
                </a:solidFill>
                <a:effectLst/>
                <a:latin typeface="Roboto" panose="02000000000000000000" pitchFamily="2" charset="0"/>
              </a:rPr>
              <a:t>Hold hose nozzle firmly against fill pipe opening</a:t>
            </a:r>
          </a:p>
          <a:p>
            <a:pPr algn="l">
              <a:buFont typeface="Arial" panose="020B0604020202020204" pitchFamily="34" charset="0"/>
              <a:buChar char="•"/>
            </a:pPr>
            <a:r>
              <a:rPr lang="en-US" b="0" i="0" dirty="0">
                <a:solidFill>
                  <a:srgbClr val="0A0A0A"/>
                </a:solidFill>
                <a:effectLst/>
                <a:latin typeface="Roboto" panose="02000000000000000000" pitchFamily="2" charset="0"/>
              </a:rPr>
              <a:t>Do not overfill</a:t>
            </a:r>
          </a:p>
          <a:p>
            <a:pPr algn="l">
              <a:buFont typeface="Arial" panose="020B0604020202020204" pitchFamily="34" charset="0"/>
              <a:buChar char="•"/>
            </a:pPr>
            <a:r>
              <a:rPr lang="en-US" b="0" i="0" dirty="0">
                <a:solidFill>
                  <a:srgbClr val="0A0A0A"/>
                </a:solidFill>
                <a:effectLst/>
                <a:latin typeface="Roboto" panose="02000000000000000000" pitchFamily="2" charset="0"/>
              </a:rPr>
              <a:t>Wipe up all spillage</a:t>
            </a:r>
          </a:p>
          <a:p>
            <a:pPr algn="l">
              <a:buFont typeface="Arial" panose="020B0604020202020204" pitchFamily="34" charset="0"/>
              <a:buChar char="•"/>
            </a:pPr>
            <a:r>
              <a:rPr lang="en-US" b="0" i="0" dirty="0">
                <a:solidFill>
                  <a:srgbClr val="0A0A0A"/>
                </a:solidFill>
                <a:effectLst/>
                <a:latin typeface="Roboto" panose="02000000000000000000" pitchFamily="2" charset="0"/>
              </a:rPr>
              <a:t>Open ports, hatches, and doors to ventilate</a:t>
            </a:r>
          </a:p>
          <a:p>
            <a:pPr algn="l">
              <a:buFont typeface="Arial" panose="020B0604020202020204" pitchFamily="34" charset="0"/>
              <a:buChar char="•"/>
            </a:pPr>
            <a:r>
              <a:rPr lang="en-US" b="0" i="0" dirty="0">
                <a:solidFill>
                  <a:srgbClr val="0A0A0A"/>
                </a:solidFill>
                <a:effectLst/>
                <a:latin typeface="Roboto" panose="02000000000000000000" pitchFamily="2" charset="0"/>
              </a:rPr>
              <a:t>Turn blower on for four minutes minimum</a:t>
            </a:r>
          </a:p>
          <a:p>
            <a:pPr algn="l">
              <a:buFont typeface="Arial" panose="020B0604020202020204" pitchFamily="34" charset="0"/>
              <a:buChar char="•"/>
            </a:pPr>
            <a:r>
              <a:rPr lang="en-US" b="0" i="0" dirty="0">
                <a:solidFill>
                  <a:srgbClr val="0A0A0A"/>
                </a:solidFill>
                <a:effectLst/>
                <a:latin typeface="Roboto" panose="02000000000000000000" pitchFamily="2" charset="0"/>
              </a:rPr>
              <a:t>Do the sniff test</a:t>
            </a:r>
          </a:p>
          <a:p>
            <a:pPr algn="l">
              <a:buFont typeface="Arial" panose="020B0604020202020204" pitchFamily="34" charset="0"/>
              <a:buChar char="•"/>
            </a:pPr>
            <a:r>
              <a:rPr lang="en-US" b="0" i="0" dirty="0">
                <a:solidFill>
                  <a:srgbClr val="0A0A0A"/>
                </a:solidFill>
                <a:effectLst/>
                <a:latin typeface="Roboto" panose="02000000000000000000" pitchFamily="2" charset="0"/>
              </a:rPr>
              <a:t>Start engine</a:t>
            </a:r>
          </a:p>
          <a:p>
            <a:pPr algn="l">
              <a:buFont typeface="Arial" panose="020B0604020202020204" pitchFamily="34" charset="0"/>
              <a:buChar char="•"/>
            </a:pPr>
            <a:r>
              <a:rPr lang="en-US" b="0" i="0" dirty="0">
                <a:solidFill>
                  <a:srgbClr val="0A0A0A"/>
                </a:solidFill>
                <a:effectLst/>
                <a:latin typeface="Roboto" panose="02000000000000000000" pitchFamily="2" charset="0"/>
              </a:rPr>
              <a:t>Re-board passengers</a:t>
            </a:r>
          </a:p>
          <a:p>
            <a:pPr algn="l">
              <a:buFont typeface="Arial" panose="020B0604020202020204" pitchFamily="34" charset="0"/>
              <a:buChar char="•"/>
            </a:pPr>
            <a:r>
              <a:rPr lang="en-US" b="0" i="0" dirty="0">
                <a:solidFill>
                  <a:srgbClr val="0A0A0A"/>
                </a:solidFill>
                <a:effectLst/>
                <a:latin typeface="Roboto" panose="02000000000000000000" pitchFamily="2" charset="0"/>
              </a:rPr>
              <a:t>Untie from dock and cast off</a:t>
            </a:r>
          </a:p>
          <a:p>
            <a:endParaRPr lang="en-US" dirty="0"/>
          </a:p>
        </p:txBody>
      </p:sp>
      <p:sp>
        <p:nvSpPr>
          <p:cNvPr id="4" name="Slide Number Placeholder 3"/>
          <p:cNvSpPr>
            <a:spLocks noGrp="1"/>
          </p:cNvSpPr>
          <p:nvPr>
            <p:ph type="sldNum" sz="quarter" idx="5"/>
          </p:nvPr>
        </p:nvSpPr>
        <p:spPr/>
        <p:txBody>
          <a:bodyPr/>
          <a:lstStyle/>
          <a:p>
            <a:fld id="{6CCD96A6-1D36-4A55-BDE6-A46450BD5425}" type="slidenum">
              <a:rPr lang="en-US" smtClean="0"/>
              <a:t>16</a:t>
            </a:fld>
            <a:endParaRPr lang="en-US"/>
          </a:p>
        </p:txBody>
      </p:sp>
    </p:spTree>
    <p:extLst>
      <p:ext uri="{BB962C8B-B14F-4D97-AF65-F5344CB8AC3E}">
        <p14:creationId xmlns:p14="http://schemas.microsoft.com/office/powerpoint/2010/main" val="30995039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0CE81BD-3282-4160-8592-A35DA7034078}" type="datetimeFigureOut">
              <a:rPr lang="en-US" smtClean="0"/>
              <a:pPr/>
              <a:t>9/27/2022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AA3041-F837-4A3A-B29F-C688CAB979D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CE81BD-3282-4160-8592-A35DA7034078}" type="datetimeFigureOut">
              <a:rPr lang="en-US" smtClean="0"/>
              <a:pPr/>
              <a:t>9/27/2022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AA3041-F837-4A3A-B29F-C688CAB979D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CE81BD-3282-4160-8592-A35DA7034078}" type="datetimeFigureOut">
              <a:rPr lang="en-US" smtClean="0"/>
              <a:pPr/>
              <a:t>9/27/2022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AA3041-F837-4A3A-B29F-C688CAB979D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CE81BD-3282-4160-8592-A35DA7034078}" type="datetimeFigureOut">
              <a:rPr lang="en-US" smtClean="0"/>
              <a:pPr/>
              <a:t>9/27/2022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AA3041-F837-4A3A-B29F-C688CAB979D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0CE81BD-3282-4160-8592-A35DA7034078}" type="datetimeFigureOut">
              <a:rPr lang="en-US" smtClean="0"/>
              <a:pPr/>
              <a:t>9/27/2022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AA3041-F837-4A3A-B29F-C688CAB979D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0CE81BD-3282-4160-8592-A35DA7034078}" type="datetimeFigureOut">
              <a:rPr lang="en-US" smtClean="0"/>
              <a:pPr/>
              <a:t>9/27/2022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AA3041-F837-4A3A-B29F-C688CAB979D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0CE81BD-3282-4160-8592-A35DA7034078}" type="datetimeFigureOut">
              <a:rPr lang="en-US" smtClean="0"/>
              <a:pPr/>
              <a:t>9/27/2022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EAA3041-F837-4A3A-B29F-C688CAB979D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0CE81BD-3282-4160-8592-A35DA7034078}" type="datetimeFigureOut">
              <a:rPr lang="en-US" smtClean="0"/>
              <a:pPr/>
              <a:t>9/27/2022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EAA3041-F837-4A3A-B29F-C688CAB979D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CE81BD-3282-4160-8592-A35DA7034078}" type="datetimeFigureOut">
              <a:rPr lang="en-US" smtClean="0"/>
              <a:pPr/>
              <a:t>9/27/2022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EAA3041-F837-4A3A-B29F-C688CAB979D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0CE81BD-3282-4160-8592-A35DA7034078}" type="datetimeFigureOut">
              <a:rPr lang="en-US" smtClean="0"/>
              <a:pPr/>
              <a:t>9/27/2022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AA3041-F837-4A3A-B29F-C688CAB979D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0CE81BD-3282-4160-8592-A35DA7034078}" type="datetimeFigureOut">
              <a:rPr lang="en-US" smtClean="0"/>
              <a:pPr/>
              <a:t>9/27/2022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AA3041-F837-4A3A-B29F-C688CAB979D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alphaModFix amt="3600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CE81BD-3282-4160-8592-A35DA7034078}" type="datetimeFigureOut">
              <a:rPr lang="en-US" smtClean="0"/>
              <a:pPr/>
              <a:t>9/27/2022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AA3041-F837-4A3A-B29F-C688CAB979D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9.png"/><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10.png"/><Relationship Id="rId4" Type="http://schemas.microsoft.com/office/2007/relationships/hdphoto" Target="../media/hdphoto2.wdp"/></Relationships>
</file>

<file path=ppt/slides/_rels/slide100.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75.xml"/><Relationship Id="rId1" Type="http://schemas.openxmlformats.org/officeDocument/2006/relationships/slideLayout" Target="../slideLayouts/slideLayout2.xml"/><Relationship Id="rId4" Type="http://schemas.microsoft.com/office/2007/relationships/hdphoto" Target="../media/hdphoto10.wdp"/></Relationships>
</file>

<file path=ppt/slides/_rels/slide102.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76.xml"/><Relationship Id="rId1" Type="http://schemas.openxmlformats.org/officeDocument/2006/relationships/slideLayout" Target="../slideLayouts/slideLayout2.xml"/><Relationship Id="rId4" Type="http://schemas.microsoft.com/office/2007/relationships/hdphoto" Target="../media/hdphoto11.wdp"/></Relationships>
</file>

<file path=ppt/slides/_rels/slide103.xml.rels><?xml version="1.0" encoding="UTF-8" standalone="yes"?>
<Relationships xmlns="http://schemas.openxmlformats.org/package/2006/relationships"><Relationship Id="rId8" Type="http://schemas.microsoft.com/office/2007/relationships/hdphoto" Target="../media/hdphoto13.wdp"/><Relationship Id="rId3" Type="http://schemas.openxmlformats.org/officeDocument/2006/relationships/image" Target="../media/image107.png"/><Relationship Id="rId7" Type="http://schemas.openxmlformats.org/officeDocument/2006/relationships/image" Target="../media/image109.png"/><Relationship Id="rId12" Type="http://schemas.microsoft.com/office/2007/relationships/hdphoto" Target="../media/hdphoto15.wdp"/><Relationship Id="rId2" Type="http://schemas.openxmlformats.org/officeDocument/2006/relationships/notesSlide" Target="../notesSlides/notesSlide77.xml"/><Relationship Id="rId1" Type="http://schemas.openxmlformats.org/officeDocument/2006/relationships/slideLayout" Target="../slideLayouts/slideLayout2.xml"/><Relationship Id="rId6" Type="http://schemas.microsoft.com/office/2007/relationships/hdphoto" Target="../media/hdphoto12.wdp"/><Relationship Id="rId11" Type="http://schemas.openxmlformats.org/officeDocument/2006/relationships/image" Target="../media/image111.png"/><Relationship Id="rId5" Type="http://schemas.openxmlformats.org/officeDocument/2006/relationships/image" Target="../media/image108.png"/><Relationship Id="rId10" Type="http://schemas.microsoft.com/office/2007/relationships/hdphoto" Target="../media/hdphoto14.wdp"/><Relationship Id="rId4" Type="http://schemas.microsoft.com/office/2007/relationships/hdphoto" Target="../media/hdphoto8.wdp"/><Relationship Id="rId9" Type="http://schemas.openxmlformats.org/officeDocument/2006/relationships/image" Target="../media/image110.png"/></Relationships>
</file>

<file path=ppt/slides/_rels/slide104.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78.xml"/><Relationship Id="rId1" Type="http://schemas.openxmlformats.org/officeDocument/2006/relationships/slideLayout" Target="../slideLayouts/slideLayout2.xml"/><Relationship Id="rId4" Type="http://schemas.microsoft.com/office/2007/relationships/hdphoto" Target="../media/hdphoto16.wdp"/></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9.xml"/><Relationship Id="rId1" Type="http://schemas.openxmlformats.org/officeDocument/2006/relationships/slideLayout" Target="../slideLayouts/slideLayout6.xml"/><Relationship Id="rId4" Type="http://schemas.openxmlformats.org/officeDocument/2006/relationships/image" Target="../media/image41.jpeg"/></Relationships>
</file>

<file path=ppt/slides/_rels/slide4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0.xml"/><Relationship Id="rId1" Type="http://schemas.openxmlformats.org/officeDocument/2006/relationships/slideLayout" Target="../slideLayouts/slideLayout6.xml"/><Relationship Id="rId4" Type="http://schemas.microsoft.com/office/2007/relationships/hdphoto" Target="../media/hdphoto5.wdp"/></Relationships>
</file>

<file path=ppt/slides/_rels/slide47.xml.rels><?xml version="1.0" encoding="UTF-8" standalone="yes"?>
<Relationships xmlns="http://schemas.openxmlformats.org/package/2006/relationships"><Relationship Id="rId2" Type="http://schemas.openxmlformats.org/officeDocument/2006/relationships/image" Target="../media/image43.gi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myfwc.com/boating/safety-education/courses/" TargetMode="External"/></Relationships>
</file>

<file path=ppt/slides/_rels/slide5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52.gif"/><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microsoft.com/office/2007/relationships/hdphoto" Target="../media/hdphoto6.wdp"/></Relationships>
</file>

<file path=ppt/slides/_rels/slide62.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60.jpeg"/></Relationships>
</file>

<file path=ppt/slides/_rels/slide6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67.jpe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image" Target="../media/image76.jpeg"/><Relationship Id="rId5" Type="http://schemas.openxmlformats.org/officeDocument/2006/relationships/image" Target="../media/image75.jpeg"/><Relationship Id="rId4" Type="http://schemas.openxmlformats.org/officeDocument/2006/relationships/image" Target="../media/image74.jpeg"/></Relationships>
</file>

<file path=ppt/slides/_rels/slide76.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microsoft.com/office/2007/relationships/hdphoto" Target="../media/hdphoto7.wdp"/></Relationships>
</file>

<file path=ppt/slides/_rels/slide78.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microsoft.com/office/2007/relationships/hdphoto" Target="../media/hdphoto8.wdp"/></Relationships>
</file>

<file path=ppt/slides/_rels/slide85.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microsoft.com/office/2007/relationships/hdphoto" Target="../media/hdphoto9.wdp"/></Relationships>
</file>

<file path=ppt/slides/_rels/slide86.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61.xml"/><Relationship Id="rId1" Type="http://schemas.openxmlformats.org/officeDocument/2006/relationships/slideLayout" Target="../slideLayouts/slideLayout2.xml"/><Relationship Id="rId5" Type="http://schemas.openxmlformats.org/officeDocument/2006/relationships/image" Target="../media/image89.jpeg"/><Relationship Id="rId4" Type="http://schemas.openxmlformats.org/officeDocument/2006/relationships/image" Target="../media/image88.jpeg"/></Relationships>
</file>

<file path=ppt/slides/_rels/slide87.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90.jpeg"/><Relationship Id="rId1" Type="http://schemas.openxmlformats.org/officeDocument/2006/relationships/slideLayout" Target="../slideLayouts/slideLayout2.xml"/><Relationship Id="rId4" Type="http://schemas.openxmlformats.org/officeDocument/2006/relationships/image" Target="../media/image92.jpeg"/></Relationships>
</file>

<file path=ppt/slides/_rels/slide88.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96.gif"/><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Florida Department of </a:t>
            </a:r>
            <a:br>
              <a:rPr lang="en-US" b="1" dirty="0"/>
            </a:br>
            <a:r>
              <a:rPr lang="en-US" b="1" dirty="0"/>
              <a:t>Environmental Protection</a:t>
            </a:r>
          </a:p>
        </p:txBody>
      </p:sp>
      <p:sp>
        <p:nvSpPr>
          <p:cNvPr id="3" name="Content Placeholder 2"/>
          <p:cNvSpPr>
            <a:spLocks noGrp="1"/>
          </p:cNvSpPr>
          <p:nvPr>
            <p:ph idx="1"/>
          </p:nvPr>
        </p:nvSpPr>
        <p:spPr>
          <a:xfrm>
            <a:off x="457200" y="1905000"/>
            <a:ext cx="8229600" cy="4572000"/>
          </a:xfrm>
        </p:spPr>
        <p:txBody>
          <a:bodyPr>
            <a:normAutofit fontScale="77500" lnSpcReduction="20000"/>
          </a:bodyPr>
          <a:lstStyle/>
          <a:p>
            <a:pPr algn="ctr">
              <a:buNone/>
            </a:pPr>
            <a:r>
              <a:rPr lang="en-US" sz="6200" b="1" dirty="0"/>
              <a:t>Boater Safety Education</a:t>
            </a:r>
            <a:endParaRPr lang="en-US" sz="4400" b="1" dirty="0"/>
          </a:p>
          <a:p>
            <a:pPr>
              <a:buNone/>
            </a:pPr>
            <a:endParaRPr lang="en-US" sz="4400" b="1" dirty="0"/>
          </a:p>
          <a:p>
            <a:pPr>
              <a:buNone/>
            </a:pPr>
            <a:endParaRPr lang="en-US" sz="4400" b="1" dirty="0"/>
          </a:p>
          <a:p>
            <a:endParaRPr lang="en-US" b="1" dirty="0"/>
          </a:p>
          <a:p>
            <a:endParaRPr lang="en-US" b="1" dirty="0"/>
          </a:p>
          <a:p>
            <a:endParaRPr lang="en-US" sz="4100" b="1" dirty="0"/>
          </a:p>
          <a:p>
            <a:r>
              <a:rPr lang="en-US" sz="4100" b="1" dirty="0"/>
              <a:t>Required by DEP Directive 270</a:t>
            </a:r>
          </a:p>
          <a:p>
            <a:r>
              <a:rPr lang="en-US" sz="4100" b="1" dirty="0"/>
              <a:t>Required by State Law if born After 1/1/1988</a:t>
            </a:r>
          </a:p>
          <a:p>
            <a:r>
              <a:rPr lang="en-US" sz="4100" b="1" dirty="0"/>
              <a:t>Prevents Accidents</a:t>
            </a:r>
          </a:p>
          <a:p>
            <a:endParaRPr lang="en-US" dirty="0"/>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p:blipFill>
        <p:spPr bwMode="auto">
          <a:xfrm>
            <a:off x="2429573" y="2640012"/>
            <a:ext cx="1749494" cy="1577975"/>
          </a:xfrm>
          <a:prstGeom prst="rect">
            <a:avLst/>
          </a:prstGeom>
          <a:noFill/>
        </p:spPr>
      </p:pic>
      <p:pic>
        <p:nvPicPr>
          <p:cNvPr id="1036" name="Picture 12" descr="Florida Fish and Wildlife Conservation Commission – Thompson Earth Systems  Institute">
            <a:extLst>
              <a:ext uri="{FF2B5EF4-FFF2-40B4-BE49-F238E27FC236}">
                <a16:creationId xmlns:a16="http://schemas.microsoft.com/office/drawing/2014/main" id="{3F90C34C-4B7A-4CF8-8CED-1E14556CB94D}"/>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backgroundMark x1="18400" y1="38186" x2="8800" y2="55131"/>
                        <a14:backgroundMark x1="8800" y1="55131" x2="1400" y2="31026"/>
                        <a14:backgroundMark x1="1400" y1="31026" x2="2800" y2="25537"/>
                      </a14:backgroundRemoval>
                    </a14:imgEffect>
                  </a14:imgLayer>
                </a14:imgProps>
              </a:ext>
              <a:ext uri="{28A0092B-C50C-407E-A947-70E740481C1C}">
                <a14:useLocalDpi xmlns:a14="http://schemas.microsoft.com/office/drawing/2010/main" val="0"/>
              </a:ext>
            </a:extLst>
          </a:blip>
          <a:srcRect/>
          <a:stretch>
            <a:fillRect/>
          </a:stretch>
        </p:blipFill>
        <p:spPr bwMode="auto">
          <a:xfrm>
            <a:off x="4360127" y="2387063"/>
            <a:ext cx="2486722" cy="208387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0000"/>
                </a:solidFill>
              </a:rPr>
              <a:t>TYPE OF BOAT HULLS</a:t>
            </a:r>
          </a:p>
        </p:txBody>
      </p:sp>
      <p:pic>
        <p:nvPicPr>
          <p:cNvPr id="2060" name="Picture 12" descr="Types of Boat Hulls">
            <a:extLst>
              <a:ext uri="{FF2B5EF4-FFF2-40B4-BE49-F238E27FC236}">
                <a16:creationId xmlns:a16="http://schemas.microsoft.com/office/drawing/2014/main" id="{D1E4467F-2DD8-4854-85F7-BB3C810BB638}"/>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10204" b="48139" l="12605" r="88475">
                        <a14:foregroundMark x1="20528" y1="45978" x2="21849" y2="45258"/>
                        <a14:foregroundMark x1="23770" y1="47539" x2="79832" y2="47899"/>
                        <a14:foregroundMark x1="23409" y1="27371" x2="24490" y2="27731"/>
                        <a14:foregroundMark x1="27131" y1="29052" x2="44658" y2="32053"/>
                        <a14:foregroundMark x1="14526" y1="21008" x2="12845" y2="19448"/>
                        <a14:foregroundMark x1="13205" y1="21008" x2="16206" y2="21008"/>
                        <a14:foregroundMark x1="17527" y1="23770" x2="32053" y2="31333"/>
                        <a14:foregroundMark x1="16447" y1="22089" x2="39016" y2="30012"/>
                        <a14:foregroundMark x1="39016" y1="30012" x2="39016" y2="30012"/>
                        <a14:foregroundMark x1="22809" y1="33013" x2="43337" y2="35654"/>
                        <a14:foregroundMark x1="20528" y1="24730" x2="48019" y2="23770"/>
                        <a14:foregroundMark x1="48019" y1="23770" x2="48619" y2="23770"/>
                        <a14:foregroundMark x1="35054" y1="33013" x2="61945" y2="40576"/>
                        <a14:foregroundMark x1="40096" y1="36375" x2="54022" y2="40336"/>
                        <a14:foregroundMark x1="44058" y1="31693" x2="68908" y2="25690"/>
                        <a14:foregroundMark x1="68908" y1="25690" x2="68908" y2="25690"/>
                        <a14:foregroundMark x1="69628" y1="25330" x2="84154" y2="23409"/>
                        <a14:foregroundMark x1="86194" y1="19448" x2="88475" y2="19688"/>
                        <a14:backgroundMark x1="32773" y1="42977" x2="37695" y2="43577"/>
                      </a14:backgroundRemoval>
                    </a14:imgEffect>
                  </a14:imgLayer>
                </a14:imgProps>
              </a:ext>
              <a:ext uri="{28A0092B-C50C-407E-A947-70E740481C1C}">
                <a14:useLocalDpi xmlns:a14="http://schemas.microsoft.com/office/drawing/2010/main" val="0"/>
              </a:ext>
            </a:extLst>
          </a:blip>
          <a:srcRect l="7628" t="5805" r="7628" b="46766"/>
          <a:stretch/>
        </p:blipFill>
        <p:spPr bwMode="auto">
          <a:xfrm>
            <a:off x="3355180" y="4240213"/>
            <a:ext cx="2433639" cy="1362075"/>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454DF473-56F5-40E8-B960-DE4A5AD639BE}"/>
              </a:ext>
            </a:extLst>
          </p:cNvPr>
          <p:cNvGrpSpPr/>
          <p:nvPr/>
        </p:nvGrpSpPr>
        <p:grpSpPr>
          <a:xfrm>
            <a:off x="678654" y="1552571"/>
            <a:ext cx="2676526" cy="2060439"/>
            <a:chOff x="733425" y="1552571"/>
            <a:chExt cx="2676526" cy="2060439"/>
          </a:xfrm>
        </p:grpSpPr>
        <p:pic>
          <p:nvPicPr>
            <p:cNvPr id="2064" name="Picture 16" descr="Types of Boat Hulls">
              <a:extLst>
                <a:ext uri="{FF2B5EF4-FFF2-40B4-BE49-F238E27FC236}">
                  <a16:creationId xmlns:a16="http://schemas.microsoft.com/office/drawing/2014/main" id="{A4E47FC7-E1FB-4515-A6A4-00F62147E8E7}"/>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22809" b="60024" l="8043" r="92917">
                          <a14:foregroundMark x1="32053" y1="37335" x2="32053" y2="37335"/>
                          <a14:foregroundMark x1="27131" y1="54262" x2="27131" y2="54262"/>
                          <a14:foregroundMark x1="11164" y1="54622" x2="11164" y2="54622"/>
                          <a14:foregroundMark x1="8283" y1="53661" x2="8283" y2="53661"/>
                          <a14:foregroundMark x1="89556" y1="54262" x2="89556" y2="54262"/>
                          <a14:foregroundMark x1="92917" y1="53661" x2="92917" y2="53661"/>
                          <a14:foregroundMark x1="55222" y1="44778" x2="55222" y2="44778"/>
                          <a14:foregroundMark x1="48139" y1="44418" x2="48139" y2="44418"/>
                          <a14:foregroundMark x1="37095" y1="37935" x2="59544" y2="39856"/>
                          <a14:foregroundMark x1="29652" y1="37095" x2="44778" y2="43217"/>
                          <a14:foregroundMark x1="32053" y1="45978" x2="49340" y2="52461"/>
                          <a14:foregroundMark x1="49340" y1="52461" x2="49340" y2="52461"/>
                          <a14:foregroundMark x1="79352" y1="29292" x2="77431" y2="29292"/>
                        </a14:backgroundRemoval>
                      </a14:imgEffect>
                    </a14:imgLayer>
                  </a14:imgProps>
                </a:ext>
                <a:ext uri="{28A0092B-C50C-407E-A947-70E740481C1C}">
                  <a14:useLocalDpi xmlns:a14="http://schemas.microsoft.com/office/drawing/2010/main" val="0"/>
                </a:ext>
              </a:extLst>
            </a:blip>
            <a:srcRect l="7098" t="18518" r="6174" b="34877"/>
            <a:stretch/>
          </p:blipFill>
          <p:spPr bwMode="auto">
            <a:xfrm>
              <a:off x="733425" y="1552571"/>
              <a:ext cx="2676526" cy="143827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30E34A9-9EF9-463C-8986-9AE882135D3B}"/>
                </a:ext>
              </a:extLst>
            </p:cNvPr>
            <p:cNvSpPr txBox="1"/>
            <p:nvPr/>
          </p:nvSpPr>
          <p:spPr>
            <a:xfrm>
              <a:off x="1352550" y="2905124"/>
              <a:ext cx="1438275" cy="707886"/>
            </a:xfrm>
            <a:prstGeom prst="rect">
              <a:avLst/>
            </a:prstGeom>
            <a:noFill/>
          </p:spPr>
          <p:txBody>
            <a:bodyPr wrap="square" rtlCol="0">
              <a:spAutoFit/>
            </a:bodyPr>
            <a:lstStyle/>
            <a:p>
              <a:pPr algn="ctr"/>
              <a:r>
                <a:rPr lang="en-US" sz="2000" b="1" dirty="0"/>
                <a:t>PLANNING </a:t>
              </a:r>
            </a:p>
            <a:p>
              <a:pPr algn="ctr"/>
              <a:r>
                <a:rPr lang="en-US" sz="2000" b="1" dirty="0"/>
                <a:t>HULL</a:t>
              </a:r>
            </a:p>
          </p:txBody>
        </p:sp>
      </p:grpSp>
      <p:grpSp>
        <p:nvGrpSpPr>
          <p:cNvPr id="5" name="Group 4">
            <a:extLst>
              <a:ext uri="{FF2B5EF4-FFF2-40B4-BE49-F238E27FC236}">
                <a16:creationId xmlns:a16="http://schemas.microsoft.com/office/drawing/2014/main" id="{EFC27752-3706-4D7E-BD95-BE984ACD7A44}"/>
              </a:ext>
            </a:extLst>
          </p:cNvPr>
          <p:cNvGrpSpPr/>
          <p:nvPr/>
        </p:nvGrpSpPr>
        <p:grpSpPr>
          <a:xfrm>
            <a:off x="5114924" y="1552571"/>
            <a:ext cx="2676526" cy="1957249"/>
            <a:chOff x="5038725" y="1455737"/>
            <a:chExt cx="2676526" cy="1957249"/>
          </a:xfrm>
        </p:grpSpPr>
        <p:pic>
          <p:nvPicPr>
            <p:cNvPr id="2052" name="Picture 4" descr="Types of Boat Hulls">
              <a:extLst>
                <a:ext uri="{FF2B5EF4-FFF2-40B4-BE49-F238E27FC236}">
                  <a16:creationId xmlns:a16="http://schemas.microsoft.com/office/drawing/2014/main" id="{E41E7D72-A326-42B9-9D54-0DBC2D1ED6F9}"/>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20000" b="58667" l="6667" r="93778">
                          <a14:foregroundMark x1="25778" y1="46222" x2="28000" y2="48889"/>
                          <a14:foregroundMark x1="20000" y1="45333" x2="31556" y2="54667"/>
                          <a14:foregroundMark x1="68889" y1="54667" x2="80444" y2="45778"/>
                          <a14:foregroundMark x1="6667" y1="44000" x2="20000" y2="44889"/>
                          <a14:foregroundMark x1="33778" y1="38667" x2="51556" y2="36889"/>
                          <a14:foregroundMark x1="27111" y1="35556" x2="64889" y2="40444"/>
                          <a14:foregroundMark x1="82222" y1="43111" x2="93778" y2="44444"/>
                          <a14:foregroundMark x1="62222" y1="36889" x2="62222" y2="36889"/>
                          <a14:foregroundMark x1="32444" y1="53778" x2="74222" y2="54667"/>
                        </a14:backgroundRemoval>
                      </a14:imgEffect>
                    </a14:imgLayer>
                  </a14:imgProps>
                </a:ext>
                <a:ext uri="{28A0092B-C50C-407E-A947-70E740481C1C}">
                  <a14:useLocalDpi xmlns:a14="http://schemas.microsoft.com/office/drawing/2010/main" val="0"/>
                </a:ext>
              </a:extLst>
            </a:blip>
            <a:srcRect l="4934" t="15444" r="4372" b="35819"/>
            <a:stretch/>
          </p:blipFill>
          <p:spPr bwMode="auto">
            <a:xfrm>
              <a:off x="5038725" y="1455737"/>
              <a:ext cx="2676526" cy="143827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A0891958-B1D2-478F-A8A4-E6C3C20E06C0}"/>
                </a:ext>
              </a:extLst>
            </p:cNvPr>
            <p:cNvSpPr txBox="1"/>
            <p:nvPr/>
          </p:nvSpPr>
          <p:spPr>
            <a:xfrm>
              <a:off x="5453062" y="2705100"/>
              <a:ext cx="1847851" cy="707886"/>
            </a:xfrm>
            <a:prstGeom prst="rect">
              <a:avLst/>
            </a:prstGeom>
            <a:noFill/>
          </p:spPr>
          <p:txBody>
            <a:bodyPr wrap="square" rtlCol="0">
              <a:spAutoFit/>
            </a:bodyPr>
            <a:lstStyle/>
            <a:p>
              <a:pPr algn="ctr"/>
              <a:r>
                <a:rPr lang="en-US" sz="2000" b="1" dirty="0"/>
                <a:t>DISPLACEMENT </a:t>
              </a:r>
            </a:p>
            <a:p>
              <a:pPr algn="ctr"/>
              <a:r>
                <a:rPr lang="en-US" sz="2000" b="1" dirty="0"/>
                <a:t>HULL</a:t>
              </a:r>
            </a:p>
          </p:txBody>
        </p:sp>
      </p:grpSp>
      <p:sp>
        <p:nvSpPr>
          <p:cNvPr id="9" name="TextBox 8">
            <a:extLst>
              <a:ext uri="{FF2B5EF4-FFF2-40B4-BE49-F238E27FC236}">
                <a16:creationId xmlns:a16="http://schemas.microsoft.com/office/drawing/2014/main" id="{43582704-3DD9-4058-B472-AC7FD3C574E7}"/>
              </a:ext>
            </a:extLst>
          </p:cNvPr>
          <p:cNvSpPr txBox="1"/>
          <p:nvPr/>
        </p:nvSpPr>
        <p:spPr>
          <a:xfrm>
            <a:off x="3852861" y="5402263"/>
            <a:ext cx="1438275" cy="707886"/>
          </a:xfrm>
          <a:prstGeom prst="rect">
            <a:avLst/>
          </a:prstGeom>
          <a:noFill/>
        </p:spPr>
        <p:txBody>
          <a:bodyPr wrap="square" rtlCol="0">
            <a:spAutoFit/>
          </a:bodyPr>
          <a:lstStyle/>
          <a:p>
            <a:pPr algn="ctr"/>
            <a:r>
              <a:rPr lang="en-US" sz="2000" b="1" dirty="0"/>
              <a:t>FLAT </a:t>
            </a:r>
          </a:p>
          <a:p>
            <a:pPr algn="ctr"/>
            <a:r>
              <a:rPr lang="en-US" sz="2000" b="1" dirty="0"/>
              <a:t>BOTTOM</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p:txBody>
          <a:bodyPr>
            <a:normAutofit/>
          </a:bodyPr>
          <a:lstStyle/>
          <a:p>
            <a:r>
              <a:rPr lang="en-US" b="1" i="1" dirty="0"/>
              <a:t>Hypothermia</a:t>
            </a:r>
          </a:p>
        </p:txBody>
      </p:sp>
      <p:pic>
        <p:nvPicPr>
          <p:cNvPr id="12290" name="Picture 2" descr="Stages 3 and 4 of Cold Water Immersion">
            <a:extLst>
              <a:ext uri="{FF2B5EF4-FFF2-40B4-BE49-F238E27FC236}">
                <a16:creationId xmlns:a16="http://schemas.microsoft.com/office/drawing/2014/main" id="{450A0AED-5325-4B00-82AA-38D008F71F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89071" y="1306369"/>
            <a:ext cx="3365857" cy="486069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79F1E8D-6BFF-46FB-AECB-3945822D2C2A}"/>
              </a:ext>
            </a:extLst>
          </p:cNvPr>
          <p:cNvSpPr txBox="1">
            <a:spLocks/>
          </p:cNvSpPr>
          <p:nvPr/>
        </p:nvSpPr>
        <p:spPr>
          <a:xfrm>
            <a:off x="609600" y="4270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i="1" dirty="0"/>
              <a:t>Hypothermia</a:t>
            </a:r>
          </a:p>
          <a:p>
            <a:endParaRPr lang="en-US" b="1" i="1" dirty="0"/>
          </a:p>
        </p:txBody>
      </p:sp>
      <p:pic>
        <p:nvPicPr>
          <p:cNvPr id="11274" name="Picture 10" descr="Hypothermia and Survival in Cold Water">
            <a:extLst>
              <a:ext uri="{FF2B5EF4-FFF2-40B4-BE49-F238E27FC236}">
                <a16:creationId xmlns:a16="http://schemas.microsoft.com/office/drawing/2014/main" id="{BEE872EB-2768-4120-9532-FB3B244DA8DE}"/>
              </a:ext>
            </a:extLst>
          </p:cNvPr>
          <p:cNvPicPr>
            <a:picLocks noGrp="1" noChangeAspect="1" noChangeArrowheads="1"/>
          </p:cNvPicPr>
          <p:nvPr>
            <p:ph idx="1"/>
          </p:nvPr>
        </p:nvPicPr>
        <p:blipFill rotWithShape="1">
          <a:blip r:embed="rId3">
            <a:extLst>
              <a:ext uri="{BEBA8EAE-BF5A-486C-A8C5-ECC9F3942E4B}">
                <a14:imgProps xmlns:a14="http://schemas.microsoft.com/office/drawing/2010/main">
                  <a14:imgLayer r:embed="rId4">
                    <a14:imgEffect>
                      <a14:backgroundRemoval t="9804" b="94902" l="6874" r="94457">
                        <a14:foregroundMark x1="35033" y1="50588" x2="42350" y2="47843"/>
                        <a14:foregroundMark x1="7095" y1="76078" x2="14856" y2="80784"/>
                        <a14:foregroundMark x1="70288" y1="33725" x2="81596" y2="36863"/>
                        <a14:foregroundMark x1="65188" y1="34118" x2="71840" y2="56863"/>
                        <a14:foregroundMark x1="59202" y1="40000" x2="73836" y2="51373"/>
                        <a14:foregroundMark x1="73836" y1="51373" x2="73836" y2="51373"/>
                        <a14:foregroundMark x1="60089" y1="39216" x2="70953" y2="23529"/>
                        <a14:foregroundMark x1="62749" y1="19608" x2="79823" y2="15686"/>
                        <a14:foregroundMark x1="79823" y1="15686" x2="80266" y2="15686"/>
                        <a14:foregroundMark x1="67849" y1="14902" x2="82040" y2="14118"/>
                        <a14:foregroundMark x1="82040" y1="14118" x2="82262" y2="14118"/>
                        <a14:foregroundMark x1="82705" y1="12157" x2="87361" y2="24706"/>
                        <a14:foregroundMark x1="87361" y1="24706" x2="87361" y2="25882"/>
                        <a14:foregroundMark x1="87140" y1="24706" x2="90022" y2="43922"/>
                        <a14:foregroundMark x1="90022" y1="43922" x2="88248" y2="49412"/>
                        <a14:foregroundMark x1="89800" y1="29020" x2="92461" y2="41961"/>
                        <a14:foregroundMark x1="92461" y1="41961" x2="91131" y2="43529"/>
                        <a14:foregroundMark x1="10421" y1="76863" x2="34590" y2="48235"/>
                        <a14:foregroundMark x1="18847" y1="86667" x2="18182" y2="89020"/>
                        <a14:foregroundMark x1="15521" y1="61569" x2="26164" y2="42745"/>
                        <a14:foregroundMark x1="26164" y1="42745" x2="28381" y2="41569"/>
                        <a14:foregroundMark x1="12860" y1="67843" x2="12195" y2="49804"/>
                        <a14:foregroundMark x1="12195" y1="49804" x2="14856" y2="47451"/>
                        <a14:foregroundMark x1="15299" y1="50588" x2="34146" y2="38824"/>
                        <a14:foregroundMark x1="25721" y1="63529" x2="42794" y2="68627"/>
                        <a14:foregroundMark x1="42794" y1="68627" x2="45898" y2="67451"/>
                        <a14:foregroundMark x1="30820" y1="70588" x2="45011" y2="67451"/>
                        <a14:foregroundMark x1="45011" y1="67451" x2="50776" y2="59216"/>
                        <a14:foregroundMark x1="50776" y1="59216" x2="50998" y2="57647"/>
                        <a14:foregroundMark x1="43459" y1="69412" x2="50554" y2="65098"/>
                        <a14:foregroundMark x1="50554" y1="65098" x2="51441" y2="61176"/>
                        <a14:foregroundMark x1="48780" y1="47451" x2="47672" y2="38431"/>
                        <a14:foregroundMark x1="74501" y1="94902" x2="78271" y2="89412"/>
                        <a14:foregroundMark x1="75610" y1="15686" x2="80710" y2="13725"/>
                        <a14:foregroundMark x1="61641" y1="18431" x2="75831" y2="14118"/>
                        <a14:foregroundMark x1="75831" y1="14118" x2="85809" y2="14118"/>
                        <a14:foregroundMark x1="68293" y1="17647" x2="77605" y2="13333"/>
                        <a14:foregroundMark x1="77605" y1="13333" x2="80266" y2="13725"/>
                        <a14:foregroundMark x1="69845" y1="15686" x2="79157" y2="11765"/>
                        <a14:foregroundMark x1="79157" y1="11765" x2="88027" y2="15294"/>
                        <a14:foregroundMark x1="88027" y1="15294" x2="88027" y2="15686"/>
                        <a14:foregroundMark x1="65854" y1="17255" x2="74058" y2="11373"/>
                        <a14:foregroundMark x1="88470" y1="23137" x2="94013" y2="34510"/>
                        <a14:foregroundMark x1="94013" y1="34510" x2="94457" y2="38431"/>
                        <a14:foregroundMark x1="17960" y1="84314" x2="35698" y2="80000"/>
                        <a14:foregroundMark x1="35698" y1="80000" x2="36142" y2="78824"/>
                        <a14:foregroundMark x1="35033" y1="81176" x2="47228" y2="72941"/>
                        <a14:foregroundMark x1="47228" y1="72941" x2="51441" y2="61569"/>
                        <a14:foregroundMark x1="46120" y1="41176" x2="55211" y2="46667"/>
                        <a14:foregroundMark x1="55211" y1="46667" x2="55432" y2="53333"/>
                        <a14:foregroundMark x1="23282" y1="45490" x2="41685" y2="38039"/>
                        <a14:foregroundMark x1="41685" y1="38039" x2="43237" y2="38431"/>
                        <a14:foregroundMark x1="15299" y1="52941" x2="20621" y2="40000"/>
                        <a14:foregroundMark x1="20621" y1="40000" x2="28160" y2="38039"/>
                        <a14:foregroundMark x1="9756" y1="74118" x2="12639" y2="56471"/>
                        <a14:foregroundMark x1="30820" y1="84706" x2="42572" y2="80000"/>
                        <a14:foregroundMark x1="42572" y1="80000" x2="52106" y2="69804"/>
                        <a14:foregroundMark x1="52106" y1="69804" x2="52550" y2="67843"/>
                        <a14:foregroundMark x1="25942" y1="41569" x2="37916" y2="38039"/>
                        <a14:foregroundMark x1="37916" y1="38039" x2="41907" y2="39216"/>
                        <a14:foregroundMark x1="26386" y1="37647" x2="38359" y2="35686"/>
                        <a14:foregroundMark x1="38359" y1="35686" x2="39468" y2="35686"/>
                        <a14:foregroundMark x1="46563" y1="37255" x2="51885" y2="42745"/>
                      </a14:backgroundRemoval>
                    </a14:imgEffect>
                  </a14:imgLayer>
                </a14:imgProps>
              </a:ext>
              <a:ext uri="{28A0092B-C50C-407E-A947-70E740481C1C}">
                <a14:useLocalDpi xmlns:a14="http://schemas.microsoft.com/office/drawing/2010/main" val="0"/>
              </a:ext>
            </a:extLst>
          </a:blip>
          <a:srcRect r="42968"/>
          <a:stretch/>
        </p:blipFill>
        <p:spPr bwMode="auto">
          <a:xfrm>
            <a:off x="203342" y="1405879"/>
            <a:ext cx="3843338" cy="381026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D9D29F86-EDFD-4D58-9F3C-C8737D08BCA1}"/>
              </a:ext>
            </a:extLst>
          </p:cNvPr>
          <p:cNvSpPr txBox="1"/>
          <p:nvPr/>
        </p:nvSpPr>
        <p:spPr>
          <a:xfrm>
            <a:off x="1876425" y="1108371"/>
            <a:ext cx="2038350" cy="461665"/>
          </a:xfrm>
          <a:prstGeom prst="rect">
            <a:avLst/>
          </a:prstGeom>
          <a:noFill/>
        </p:spPr>
        <p:txBody>
          <a:bodyPr wrap="square" rtlCol="0">
            <a:spAutoFit/>
          </a:bodyPr>
          <a:lstStyle/>
          <a:p>
            <a:r>
              <a:rPr lang="en-US" sz="2400" dirty="0"/>
              <a:t>H.E.L.P.</a:t>
            </a:r>
          </a:p>
        </p:txBody>
      </p:sp>
      <p:sp>
        <p:nvSpPr>
          <p:cNvPr id="14" name="TextBox 13">
            <a:extLst>
              <a:ext uri="{FF2B5EF4-FFF2-40B4-BE49-F238E27FC236}">
                <a16:creationId xmlns:a16="http://schemas.microsoft.com/office/drawing/2014/main" id="{816492C8-5D1A-4A01-AAF0-E45B151BE2AE}"/>
              </a:ext>
            </a:extLst>
          </p:cNvPr>
          <p:cNvSpPr txBox="1"/>
          <p:nvPr/>
        </p:nvSpPr>
        <p:spPr>
          <a:xfrm>
            <a:off x="6076950" y="1108372"/>
            <a:ext cx="2038350" cy="461665"/>
          </a:xfrm>
          <a:prstGeom prst="rect">
            <a:avLst/>
          </a:prstGeom>
          <a:noFill/>
        </p:spPr>
        <p:txBody>
          <a:bodyPr wrap="square" rtlCol="0">
            <a:spAutoFit/>
          </a:bodyPr>
          <a:lstStyle/>
          <a:p>
            <a:r>
              <a:rPr lang="en-US" sz="2400" dirty="0"/>
              <a:t>Huddle</a:t>
            </a:r>
          </a:p>
        </p:txBody>
      </p:sp>
      <p:pic>
        <p:nvPicPr>
          <p:cNvPr id="15" name="Picture 10" descr="Hypothermia and Survival in Cold Water">
            <a:extLst>
              <a:ext uri="{FF2B5EF4-FFF2-40B4-BE49-F238E27FC236}">
                <a16:creationId xmlns:a16="http://schemas.microsoft.com/office/drawing/2014/main" id="{36C7A437-7C6D-474A-B53A-AEC3CB93E83D}"/>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9804" b="94902" l="6874" r="94457">
                        <a14:foregroundMark x1="35033" y1="50588" x2="42350" y2="47843"/>
                        <a14:foregroundMark x1="7095" y1="76078" x2="14856" y2="80784"/>
                        <a14:foregroundMark x1="70288" y1="33725" x2="81596" y2="36863"/>
                        <a14:foregroundMark x1="65188" y1="34118" x2="71840" y2="56863"/>
                        <a14:foregroundMark x1="59202" y1="40000" x2="73836" y2="51373"/>
                        <a14:foregroundMark x1="73836" y1="51373" x2="73836" y2="51373"/>
                        <a14:foregroundMark x1="60089" y1="39216" x2="70953" y2="23529"/>
                        <a14:foregroundMark x1="62749" y1="19608" x2="79823" y2="15686"/>
                        <a14:foregroundMark x1="79823" y1="15686" x2="80266" y2="15686"/>
                        <a14:foregroundMark x1="67849" y1="14902" x2="82040" y2="14118"/>
                        <a14:foregroundMark x1="82040" y1="14118" x2="82262" y2="14118"/>
                        <a14:foregroundMark x1="82705" y1="12157" x2="87361" y2="24706"/>
                        <a14:foregroundMark x1="87361" y1="24706" x2="87361" y2="25882"/>
                        <a14:foregroundMark x1="87140" y1="24706" x2="90022" y2="43922"/>
                        <a14:foregroundMark x1="90022" y1="43922" x2="88248" y2="49412"/>
                        <a14:foregroundMark x1="89800" y1="29020" x2="92461" y2="41961"/>
                        <a14:foregroundMark x1="92461" y1="41961" x2="91131" y2="43529"/>
                        <a14:foregroundMark x1="10421" y1="76863" x2="34590" y2="48235"/>
                        <a14:foregroundMark x1="18847" y1="86667" x2="18182" y2="89020"/>
                        <a14:foregroundMark x1="15521" y1="61569" x2="26164" y2="42745"/>
                        <a14:foregroundMark x1="26164" y1="42745" x2="28381" y2="41569"/>
                        <a14:foregroundMark x1="12860" y1="67843" x2="12195" y2="49804"/>
                        <a14:foregroundMark x1="12195" y1="49804" x2="14856" y2="47451"/>
                        <a14:foregroundMark x1="15299" y1="50588" x2="34146" y2="38824"/>
                        <a14:foregroundMark x1="25721" y1="63529" x2="42794" y2="68627"/>
                        <a14:foregroundMark x1="42794" y1="68627" x2="45898" y2="67451"/>
                        <a14:foregroundMark x1="30820" y1="70588" x2="45011" y2="67451"/>
                        <a14:foregroundMark x1="45011" y1="67451" x2="50776" y2="59216"/>
                        <a14:foregroundMark x1="50776" y1="59216" x2="50998" y2="57647"/>
                        <a14:foregroundMark x1="43459" y1="69412" x2="50554" y2="65098"/>
                        <a14:foregroundMark x1="50554" y1="65098" x2="51441" y2="61176"/>
                        <a14:foregroundMark x1="48780" y1="47451" x2="47672" y2="38431"/>
                        <a14:foregroundMark x1="74501" y1="94902" x2="78271" y2="89412"/>
                        <a14:foregroundMark x1="75610" y1="15686" x2="80710" y2="13725"/>
                        <a14:foregroundMark x1="61641" y1="18431" x2="75831" y2="14118"/>
                        <a14:foregroundMark x1="75831" y1="14118" x2="85809" y2="14118"/>
                        <a14:foregroundMark x1="68293" y1="17647" x2="77605" y2="13333"/>
                        <a14:foregroundMark x1="77605" y1="13333" x2="80266" y2="13725"/>
                        <a14:foregroundMark x1="69845" y1="15686" x2="79157" y2="11765"/>
                        <a14:foregroundMark x1="79157" y1="11765" x2="88027" y2="15294"/>
                        <a14:foregroundMark x1="88027" y1="15294" x2="88027" y2="15686"/>
                        <a14:foregroundMark x1="65854" y1="17255" x2="74058" y2="11373"/>
                        <a14:foregroundMark x1="88470" y1="23137" x2="94013" y2="34510"/>
                        <a14:foregroundMark x1="94013" y1="34510" x2="94457" y2="38431"/>
                        <a14:foregroundMark x1="17960" y1="84314" x2="35698" y2="80000"/>
                        <a14:foregroundMark x1="35698" y1="80000" x2="36142" y2="78824"/>
                        <a14:foregroundMark x1="35033" y1="81176" x2="47228" y2="72941"/>
                        <a14:foregroundMark x1="47228" y1="72941" x2="51441" y2="61569"/>
                        <a14:foregroundMark x1="46120" y1="41176" x2="55211" y2="46667"/>
                        <a14:foregroundMark x1="55211" y1="46667" x2="55432" y2="53333"/>
                        <a14:foregroundMark x1="23282" y1="45490" x2="41685" y2="38039"/>
                        <a14:foregroundMark x1="41685" y1="38039" x2="43237" y2="38431"/>
                        <a14:foregroundMark x1="15299" y1="52941" x2="20621" y2="40000"/>
                        <a14:foregroundMark x1="20621" y1="40000" x2="28160" y2="38039"/>
                        <a14:foregroundMark x1="9756" y1="74118" x2="12639" y2="56471"/>
                        <a14:foregroundMark x1="30820" y1="84706" x2="42572" y2="80000"/>
                        <a14:foregroundMark x1="42572" y1="80000" x2="52106" y2="69804"/>
                        <a14:foregroundMark x1="52106" y1="69804" x2="52550" y2="67843"/>
                        <a14:foregroundMark x1="25942" y1="41569" x2="37916" y2="38039"/>
                        <a14:foregroundMark x1="37916" y1="38039" x2="41907" y2="39216"/>
                        <a14:foregroundMark x1="26386" y1="37647" x2="38359" y2="35686"/>
                        <a14:foregroundMark x1="38359" y1="35686" x2="39468" y2="35686"/>
                        <a14:foregroundMark x1="46563" y1="37255" x2="51885" y2="42745"/>
                      </a14:backgroundRemoval>
                    </a14:imgEffect>
                  </a14:imgLayer>
                </a14:imgProps>
              </a:ext>
              <a:ext uri="{28A0092B-C50C-407E-A947-70E740481C1C}">
                <a14:useLocalDpi xmlns:a14="http://schemas.microsoft.com/office/drawing/2010/main" val="0"/>
              </a:ext>
            </a:extLst>
          </a:blip>
          <a:srcRect l="58727"/>
          <a:stretch/>
        </p:blipFill>
        <p:spPr bwMode="auto">
          <a:xfrm>
            <a:off x="5286803" y="1570036"/>
            <a:ext cx="3050890" cy="41795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832684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p:txBody>
          <a:bodyPr>
            <a:normAutofit fontScale="90000"/>
          </a:bodyPr>
          <a:lstStyle/>
          <a:p>
            <a:r>
              <a:rPr lang="en-US" b="1"/>
              <a:t>Boating Emergencies</a:t>
            </a:r>
            <a:br>
              <a:rPr lang="en-US" b="1"/>
            </a:br>
            <a:r>
              <a:rPr lang="en-US" b="1" i="1"/>
              <a:t>First Aid Kit</a:t>
            </a:r>
          </a:p>
        </p:txBody>
      </p:sp>
      <p:sp>
        <p:nvSpPr>
          <p:cNvPr id="9" name="Subtitle 9"/>
          <p:cNvSpPr txBox="1">
            <a:spLocks/>
          </p:cNvSpPr>
          <p:nvPr/>
        </p:nvSpPr>
        <p:spPr>
          <a:xfrm>
            <a:off x="304800" y="2286000"/>
            <a:ext cx="3733800" cy="2362200"/>
          </a:xfrm>
          <a:prstGeom prst="rect">
            <a:avLst/>
          </a:prstGeom>
        </p:spPr>
        <p:txBody>
          <a:bodyPr vert="horz" lIns="91440" tIns="45720" rIns="91440" bIns="45720" rtlCol="0">
            <a:noAutofit/>
          </a:bodyPr>
          <a:lstStyle/>
          <a:p>
            <a:pPr marL="342900" marR="0" lvl="0" indent="-342900" algn="l" defTabSz="914400" rtl="0" eaLnBrk="1" fontAlgn="auto" latinLnBrk="0" hangingPunct="1">
              <a:lnSpc>
                <a:spcPct val="100000"/>
              </a:lnSpc>
              <a:spcBef>
                <a:spcPct val="20000"/>
              </a:spcBef>
              <a:spcAft>
                <a:spcPts val="0"/>
              </a:spcAft>
              <a:buClrTx/>
              <a:buSzTx/>
              <a:tabLst/>
              <a:defRPr/>
            </a:pPr>
            <a:r>
              <a:rPr kumimoji="0" lang="en-US" sz="4000" b="1" i="1" u="none" strike="noStrike" kern="1200" cap="none" spc="0" normalizeH="0" baseline="0" noProof="0">
                <a:ln>
                  <a:noFill/>
                </a:ln>
                <a:effectLst/>
                <a:uLnTx/>
                <a:uFillTx/>
                <a:latin typeface="+mn-lt"/>
                <a:ea typeface="+mn-ea"/>
                <a:cs typeface="+mn-cs"/>
              </a:rPr>
              <a:t>Always have</a:t>
            </a:r>
          </a:p>
          <a:p>
            <a:pPr marL="342900" marR="0" lvl="0" indent="-342900" algn="l" defTabSz="914400" rtl="0" eaLnBrk="1" fontAlgn="auto" latinLnBrk="0" hangingPunct="1">
              <a:lnSpc>
                <a:spcPct val="100000"/>
              </a:lnSpc>
              <a:spcBef>
                <a:spcPct val="20000"/>
              </a:spcBef>
              <a:spcAft>
                <a:spcPts val="0"/>
              </a:spcAft>
              <a:buClrTx/>
              <a:buSzTx/>
              <a:tabLst/>
              <a:defRPr/>
            </a:pPr>
            <a:r>
              <a:rPr lang="en-US" sz="4000" b="1" i="1"/>
              <a:t>one handy!</a:t>
            </a:r>
            <a:endParaRPr kumimoji="0" lang="en-US" sz="4000" b="1" i="1" u="none" strike="noStrike" kern="1200" cap="none" spc="0" normalizeH="0" baseline="0" noProof="0">
              <a:ln>
                <a:noFill/>
              </a:ln>
              <a:effectLst/>
              <a:uLnTx/>
              <a:uFillTx/>
              <a:latin typeface="+mn-lt"/>
              <a:ea typeface="+mn-ea"/>
              <a:cs typeface="+mn-cs"/>
            </a:endParaRPr>
          </a:p>
        </p:txBody>
      </p:sp>
      <p:grpSp>
        <p:nvGrpSpPr>
          <p:cNvPr id="8" name="Group 7">
            <a:extLst>
              <a:ext uri="{FF2B5EF4-FFF2-40B4-BE49-F238E27FC236}">
                <a16:creationId xmlns:a16="http://schemas.microsoft.com/office/drawing/2014/main" id="{AC9466A3-E58D-4535-9D20-801A06F9C4F1}"/>
              </a:ext>
            </a:extLst>
          </p:cNvPr>
          <p:cNvGrpSpPr/>
          <p:nvPr/>
        </p:nvGrpSpPr>
        <p:grpSpPr>
          <a:xfrm>
            <a:off x="3486150" y="1982790"/>
            <a:ext cx="4552950" cy="4303710"/>
            <a:chOff x="4457702" y="1973265"/>
            <a:chExt cx="4038598" cy="4038598"/>
          </a:xfrm>
        </p:grpSpPr>
        <p:pic>
          <p:nvPicPr>
            <p:cNvPr id="13314" name="Picture 2" descr="Trafalgar Boating First Aid Kit Water Resistant Hard Plastic Case  280x220x130mm | eBay">
              <a:extLst>
                <a:ext uri="{FF2B5EF4-FFF2-40B4-BE49-F238E27FC236}">
                  <a16:creationId xmlns:a16="http://schemas.microsoft.com/office/drawing/2014/main" id="{54AABCFC-EA7E-40F4-882D-8D063804451A}"/>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6400" r="94000">
                          <a14:foregroundMark x1="6400" y1="39800" x2="6400" y2="39800"/>
                          <a14:foregroundMark x1="91000" y1="37800" x2="91000" y2="37800"/>
                          <a14:foregroundMark x1="94000" y1="26800" x2="94000" y2="26800"/>
                        </a14:backgroundRemoval>
                      </a14:imgEffect>
                    </a14:imgLayer>
                  </a14:imgProps>
                </a:ext>
                <a:ext uri="{28A0092B-C50C-407E-A947-70E740481C1C}">
                  <a14:useLocalDpi xmlns:a14="http://schemas.microsoft.com/office/drawing/2010/main" val="0"/>
                </a:ext>
              </a:extLst>
            </a:blip>
            <a:srcRect/>
            <a:stretch>
              <a:fillRect/>
            </a:stretch>
          </p:blipFill>
          <p:spPr bwMode="auto">
            <a:xfrm>
              <a:off x="4457702" y="1973265"/>
              <a:ext cx="4038598" cy="403859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AB432E37-C5B1-49E0-8064-35C222FF6AFA}"/>
                </a:ext>
              </a:extLst>
            </p:cNvPr>
            <p:cNvSpPr txBox="1"/>
            <p:nvPr/>
          </p:nvSpPr>
          <p:spPr>
            <a:xfrm>
              <a:off x="4738688" y="3050142"/>
              <a:ext cx="776287" cy="455057"/>
            </a:xfrm>
            <a:prstGeom prst="rect">
              <a:avLst/>
            </a:prstGeom>
            <a:solidFill>
              <a:srgbClr val="009900"/>
            </a:solidFill>
          </p:spPr>
          <p:txBody>
            <a:bodyPr wrap="square" rtlCol="0">
              <a:spAutoFit/>
            </a:bodyPr>
            <a:lstStyle/>
            <a:p>
              <a:endParaRPr lang="en-US" dirty="0"/>
            </a:p>
          </p:txBody>
        </p:sp>
      </p:gr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48C3A-4B15-486C-9BE9-2115873B076E}"/>
              </a:ext>
            </a:extLst>
          </p:cNvPr>
          <p:cNvSpPr>
            <a:spLocks noGrp="1"/>
          </p:cNvSpPr>
          <p:nvPr>
            <p:ph type="title"/>
          </p:nvPr>
        </p:nvSpPr>
        <p:spPr/>
        <p:txBody>
          <a:bodyPr/>
          <a:lstStyle/>
          <a:p>
            <a:r>
              <a:rPr lang="en-US" dirty="0"/>
              <a:t>Summoning Help</a:t>
            </a:r>
          </a:p>
        </p:txBody>
      </p:sp>
      <p:pic>
        <p:nvPicPr>
          <p:cNvPr id="16386" name="Picture 2" descr="Visual distress signals: handheld red flares, orange flag, meteors, electric light,">
            <a:extLst>
              <a:ext uri="{FF2B5EF4-FFF2-40B4-BE49-F238E27FC236}">
                <a16:creationId xmlns:a16="http://schemas.microsoft.com/office/drawing/2014/main" id="{45AC37C3-7B52-4211-9071-2FF942D87897}"/>
              </a:ext>
            </a:extLst>
          </p:cNvPr>
          <p:cNvPicPr>
            <a:picLocks noGrp="1" noChangeAspect="1" noChangeArrowheads="1"/>
          </p:cNvPicPr>
          <p:nvPr>
            <p:ph idx="1"/>
          </p:nvPr>
        </p:nvPicPr>
        <p:blipFill>
          <a:blip r:embed="rId3">
            <a:extLst>
              <a:ext uri="{BEBA8EAE-BF5A-486C-A8C5-ECC9F3942E4B}">
                <a14:imgProps xmlns:a14="http://schemas.microsoft.com/office/drawing/2010/main">
                  <a14:imgLayer r:embed="rId4">
                    <a14:imgEffect>
                      <a14:backgroundRemoval t="1579" b="90000" l="4400" r="90000">
                        <a14:foregroundMark x1="51600" y1="7105" x2="51600" y2="7105"/>
                        <a14:foregroundMark x1="77600" y1="53684" x2="77600" y2="53684"/>
                        <a14:foregroundMark x1="79600" y1="51579" x2="79600" y2="51579"/>
                        <a14:foregroundMark x1="78800" y1="45263" x2="81200" y2="51053"/>
                        <a14:foregroundMark x1="85600" y1="44211" x2="85600" y2="58158"/>
                        <a14:foregroundMark x1="85600" y1="58158" x2="85200" y2="59211"/>
                        <a14:foregroundMark x1="80000" y1="41842" x2="80000" y2="41842"/>
                        <a14:foregroundMark x1="81600" y1="41053" x2="81600" y2="41053"/>
                        <a14:foregroundMark x1="87200" y1="42632" x2="87200" y2="42632"/>
                        <a14:foregroundMark x1="87200" y1="41842" x2="87200" y2="41842"/>
                        <a14:foregroundMark x1="81200" y1="38947" x2="81200" y2="38947"/>
                        <a14:foregroundMark x1="80800" y1="40789" x2="80800" y2="40789"/>
                        <a14:foregroundMark x1="80800" y1="40263" x2="80800" y2="40263"/>
                        <a14:foregroundMark x1="9600" y1="57105" x2="8000" y2="49474"/>
                        <a14:foregroundMark x1="4400" y1="44737" x2="4800" y2="53158"/>
                        <a14:foregroundMark x1="5200" y1="42105" x2="5200" y2="42105"/>
                        <a14:foregroundMark x1="14400" y1="40789" x2="14400" y2="40789"/>
                        <a14:foregroundMark x1="58000" y1="1579" x2="58000" y2="1579"/>
                      </a14:backgroundRemoval>
                    </a14:imgEffect>
                  </a14:imgLayer>
                </a14:imgProps>
              </a:ext>
              <a:ext uri="{28A0092B-C50C-407E-A947-70E740481C1C}">
                <a14:useLocalDpi xmlns:a14="http://schemas.microsoft.com/office/drawing/2010/main" val="0"/>
              </a:ext>
            </a:extLst>
          </a:blip>
          <a:srcRect/>
          <a:stretch>
            <a:fillRect/>
          </a:stretch>
        </p:blipFill>
        <p:spPr bwMode="auto">
          <a:xfrm>
            <a:off x="452688" y="1681162"/>
            <a:ext cx="2299786" cy="3495675"/>
          </a:xfrm>
          <a:prstGeom prst="rect">
            <a:avLst/>
          </a:prstGeom>
          <a:noFill/>
          <a:extLst>
            <a:ext uri="{909E8E84-426E-40DD-AFC4-6F175D3DCCD1}">
              <a14:hiddenFill xmlns:a14="http://schemas.microsoft.com/office/drawing/2010/main">
                <a:solidFill>
                  <a:srgbClr val="FFFFFF"/>
                </a:solidFill>
              </a14:hiddenFill>
            </a:ext>
          </a:extLst>
        </p:spPr>
      </p:pic>
      <p:pic>
        <p:nvPicPr>
          <p:cNvPr id="16388" name="Picture 4" descr="VHF marine radio">
            <a:extLst>
              <a:ext uri="{FF2B5EF4-FFF2-40B4-BE49-F238E27FC236}">
                <a16:creationId xmlns:a16="http://schemas.microsoft.com/office/drawing/2014/main" id="{1A1A659F-1EF2-4F3F-BBA7-FD69D8B5FF75}"/>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3687" b="95392" l="4000" r="96000">
                        <a14:foregroundMark x1="16400" y1="58525" x2="16400" y2="58525"/>
                        <a14:foregroundMark x1="11600" y1="47926" x2="13200" y2="56221"/>
                        <a14:foregroundMark x1="10400" y1="21198" x2="13600" y2="24885"/>
                        <a14:foregroundMark x1="23600" y1="10599" x2="50800" y2="47465"/>
                        <a14:foregroundMark x1="50800" y1="47465" x2="51200" y2="47465"/>
                        <a14:foregroundMark x1="17200" y1="50691" x2="43600" y2="47465"/>
                        <a14:foregroundMark x1="43600" y1="47465" x2="60800" y2="47465"/>
                        <a14:foregroundMark x1="39200" y1="65899" x2="67200" y2="64977"/>
                        <a14:foregroundMark x1="74800" y1="66359" x2="82800" y2="59447"/>
                        <a14:foregroundMark x1="82000" y1="64516" x2="85600" y2="17972"/>
                        <a14:foregroundMark x1="80000" y1="25346" x2="92800" y2="6452"/>
                        <a14:foregroundMark x1="92800" y1="6452" x2="93200" y2="5991"/>
                        <a14:foregroundMark x1="93600" y1="8295" x2="96000" y2="8756"/>
                        <a14:foregroundMark x1="92400" y1="5530" x2="74800" y2="4147"/>
                        <a14:foregroundMark x1="10400" y1="13825" x2="4400" y2="29493"/>
                        <a14:foregroundMark x1="4000" y1="66359" x2="5600" y2="82949"/>
                        <a14:foregroundMark x1="10000" y1="95392" x2="25200" y2="88940"/>
                        <a14:foregroundMark x1="9200" y1="42396" x2="11600" y2="19355"/>
                        <a14:foregroundMark x1="54400" y1="42857" x2="74800" y2="44240"/>
                        <a14:foregroundMark x1="74800" y1="44240" x2="91600" y2="41935"/>
                      </a14:backgroundRemoval>
                    </a14:imgEffect>
                  </a14:imgLayer>
                </a14:imgProps>
              </a:ext>
              <a:ext uri="{28A0092B-C50C-407E-A947-70E740481C1C}">
                <a14:useLocalDpi xmlns:a14="http://schemas.microsoft.com/office/drawing/2010/main" val="0"/>
              </a:ext>
            </a:extLst>
          </a:blip>
          <a:srcRect/>
          <a:stretch>
            <a:fillRect/>
          </a:stretch>
        </p:blipFill>
        <p:spPr bwMode="auto">
          <a:xfrm>
            <a:off x="4010278" y="1460303"/>
            <a:ext cx="2381250" cy="2066925"/>
          </a:xfrm>
          <a:prstGeom prst="rect">
            <a:avLst/>
          </a:prstGeom>
          <a:noFill/>
          <a:extLst>
            <a:ext uri="{909E8E84-426E-40DD-AFC4-6F175D3DCCD1}">
              <a14:hiddenFill xmlns:a14="http://schemas.microsoft.com/office/drawing/2010/main">
                <a:solidFill>
                  <a:srgbClr val="FFFFFF"/>
                </a:solidFill>
              </a14:hiddenFill>
            </a:ext>
          </a:extLst>
        </p:spPr>
      </p:pic>
      <p:pic>
        <p:nvPicPr>
          <p:cNvPr id="16390" name="Picture 6" descr="Mobile phone">
            <a:extLst>
              <a:ext uri="{FF2B5EF4-FFF2-40B4-BE49-F238E27FC236}">
                <a16:creationId xmlns:a16="http://schemas.microsoft.com/office/drawing/2014/main" id="{2E6AAFE0-5D24-4382-BF02-ABD75144CC7E}"/>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4889" b="96000" l="6957" r="88696">
                        <a14:foregroundMark x1="19130" y1="48889" x2="19130" y2="48889"/>
                        <a14:foregroundMark x1="17391" y1="46222" x2="10435" y2="30667"/>
                        <a14:foregroundMark x1="13913" y1="26222" x2="6957" y2="7111"/>
                        <a14:foregroundMark x1="10435" y1="5333" x2="26087" y2="4889"/>
                        <a14:foregroundMark x1="29565" y1="5333" x2="36522" y2="6222"/>
                        <a14:foregroundMark x1="13913" y1="55111" x2="20000" y2="70667"/>
                        <a14:foregroundMark x1="27826" y1="84000" x2="28696" y2="96000"/>
                        <a14:foregroundMark x1="41739" y1="92889" x2="67826" y2="88444"/>
                        <a14:foregroundMark x1="67826" y1="90667" x2="88696" y2="82222"/>
                      </a14:backgroundRemoval>
                    </a14:imgEffect>
                  </a14:imgLayer>
                </a14:imgProps>
              </a:ext>
              <a:ext uri="{28A0092B-C50C-407E-A947-70E740481C1C}">
                <a14:useLocalDpi xmlns:a14="http://schemas.microsoft.com/office/drawing/2010/main" val="0"/>
              </a:ext>
            </a:extLst>
          </a:blip>
          <a:srcRect/>
          <a:stretch>
            <a:fillRect/>
          </a:stretch>
        </p:blipFill>
        <p:spPr bwMode="auto">
          <a:xfrm>
            <a:off x="3027046" y="3555408"/>
            <a:ext cx="109537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16392" name="Picture 8" descr="Emergency Position Indicating Radio Beacon (EPIRB)">
            <a:extLst>
              <a:ext uri="{FF2B5EF4-FFF2-40B4-BE49-F238E27FC236}">
                <a16:creationId xmlns:a16="http://schemas.microsoft.com/office/drawing/2014/main" id="{37FE11C4-A74B-43DB-A502-712ABC0F1A03}"/>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2353" b="97353" l="4375" r="94375">
                        <a14:foregroundMark x1="13750" y1="13529" x2="13750" y2="13529"/>
                        <a14:foregroundMark x1="4375" y1="2941" x2="4375" y2="2941"/>
                        <a14:foregroundMark x1="21250" y1="61765" x2="21250" y2="61765"/>
                        <a14:foregroundMark x1="24375" y1="52059" x2="24375" y2="52059"/>
                        <a14:foregroundMark x1="59375" y1="46471" x2="59375" y2="46471"/>
                        <a14:foregroundMark x1="71250" y1="94118" x2="71250" y2="94118"/>
                        <a14:foregroundMark x1="65000" y1="97353" x2="65000" y2="97353"/>
                        <a14:foregroundMark x1="94375" y1="89118" x2="94375" y2="89118"/>
                        <a14:foregroundMark x1="45625" y1="57059" x2="45625" y2="57059"/>
                        <a14:foregroundMark x1="36250" y1="52647" x2="36250" y2="52647"/>
                        <a14:foregroundMark x1="33750" y1="49706" x2="33750" y2="49706"/>
                        <a14:foregroundMark x1="61250" y1="54118" x2="61250" y2="54118"/>
                        <a14:foregroundMark x1="70625" y1="56176" x2="70625" y2="56176"/>
                        <a14:foregroundMark x1="70625" y1="56176" x2="61250" y2="47941"/>
                        <a14:foregroundMark x1="19375" y1="55588" x2="26875" y2="66176"/>
                        <a14:foregroundMark x1="52500" y1="54118" x2="31250" y2="56176"/>
                        <a14:foregroundMark x1="43125" y1="48824" x2="36250" y2="45588"/>
                      </a14:backgroundRemoval>
                    </a14:imgEffect>
                  </a14:imgLayer>
                </a14:imgProps>
              </a:ext>
              <a:ext uri="{28A0092B-C50C-407E-A947-70E740481C1C}">
                <a14:useLocalDpi xmlns:a14="http://schemas.microsoft.com/office/drawing/2010/main" val="0"/>
              </a:ext>
            </a:extLst>
          </a:blip>
          <a:srcRect/>
          <a:stretch>
            <a:fillRect/>
          </a:stretch>
        </p:blipFill>
        <p:spPr bwMode="auto">
          <a:xfrm>
            <a:off x="7065169" y="2395340"/>
            <a:ext cx="1524000" cy="3238500"/>
          </a:xfrm>
          <a:prstGeom prst="rect">
            <a:avLst/>
          </a:prstGeom>
          <a:noFill/>
          <a:extLst>
            <a:ext uri="{909E8E84-426E-40DD-AFC4-6F175D3DCCD1}">
              <a14:hiddenFill xmlns:a14="http://schemas.microsoft.com/office/drawing/2010/main">
                <a:solidFill>
                  <a:srgbClr val="FFFFFF"/>
                </a:solidFill>
              </a14:hiddenFill>
            </a:ext>
          </a:extLst>
        </p:spPr>
      </p:pic>
      <p:pic>
        <p:nvPicPr>
          <p:cNvPr id="16394" name="Picture 10" descr="Personal Locator Beacon (PLB)">
            <a:extLst>
              <a:ext uri="{FF2B5EF4-FFF2-40B4-BE49-F238E27FC236}">
                <a16:creationId xmlns:a16="http://schemas.microsoft.com/office/drawing/2014/main" id="{0EAE211D-B1F0-4AF2-BF10-89CFDE90ECB4}"/>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6205" b="95094" l="9296" r="89296">
                        <a14:foregroundMark x1="30986" y1="91053" x2="30986" y2="91053"/>
                        <a14:foregroundMark x1="34648" y1="90909" x2="34648" y2="90909"/>
                        <a14:foregroundMark x1="69577" y1="91775" x2="69577" y2="91775"/>
                        <a14:foregroundMark x1="60000" y1="95094" x2="60000" y2="95094"/>
                        <a14:foregroundMark x1="65070" y1="9091" x2="65070" y2="9091"/>
                        <a14:foregroundMark x1="65915" y1="6494" x2="65915" y2="6494"/>
                        <a14:foregroundMark x1="45070" y1="6205" x2="45070" y2="6205"/>
                        <a14:foregroundMark x1="40282" y1="57720" x2="40282" y2="57720"/>
                      </a14:backgroundRemoval>
                    </a14:imgEffect>
                  </a14:imgLayer>
                </a14:imgProps>
              </a:ext>
              <a:ext uri="{28A0092B-C50C-407E-A947-70E740481C1C}">
                <a14:useLocalDpi xmlns:a14="http://schemas.microsoft.com/office/drawing/2010/main" val="0"/>
              </a:ext>
            </a:extLst>
          </a:blip>
          <a:srcRect/>
          <a:stretch>
            <a:fillRect/>
          </a:stretch>
        </p:blipFill>
        <p:spPr bwMode="auto">
          <a:xfrm>
            <a:off x="5329939" y="3012281"/>
            <a:ext cx="1445908" cy="2822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818113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266700"/>
            <a:ext cx="8229600" cy="1143000"/>
          </a:xfrm>
        </p:spPr>
        <p:txBody>
          <a:bodyPr>
            <a:normAutofit/>
          </a:bodyPr>
          <a:lstStyle/>
          <a:p>
            <a:r>
              <a:rPr lang="en-US" b="1" i="1" dirty="0"/>
              <a:t>VHF Marine Radio Use</a:t>
            </a:r>
          </a:p>
        </p:txBody>
      </p:sp>
      <p:pic>
        <p:nvPicPr>
          <p:cNvPr id="14346" name="Picture 10" descr="DSC Radio: What is the Digital Selective Calling System?">
            <a:extLst>
              <a:ext uri="{FF2B5EF4-FFF2-40B4-BE49-F238E27FC236}">
                <a16:creationId xmlns:a16="http://schemas.microsoft.com/office/drawing/2014/main" id="{221C87B4-6EAB-4A81-AD70-A2F1ADD41444}"/>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4119" b="99314" l="143" r="97429">
                        <a14:foregroundMark x1="61857" y1="8467" x2="61857" y2="8467"/>
                        <a14:foregroundMark x1="65143" y1="4119" x2="65143" y2="4119"/>
                        <a14:foregroundMark x1="10000" y1="83982" x2="7857" y2="87643"/>
                        <a14:foregroundMark x1="1286" y1="90618" x2="143" y2="91762"/>
                        <a14:foregroundMark x1="8714" y1="99085" x2="10286" y2="99314"/>
                        <a14:foregroundMark x1="95286" y1="57208" x2="93143" y2="76430"/>
                        <a14:foregroundMark x1="93143" y1="76430" x2="93143" y2="76430"/>
                        <a14:foregroundMark x1="97429" y1="55378" x2="96857" y2="65904"/>
                      </a14:backgroundRemoval>
                    </a14:imgEffect>
                  </a14:imgLayer>
                </a14:imgProps>
              </a:ext>
              <a:ext uri="{28A0092B-C50C-407E-A947-70E740481C1C}">
                <a14:useLocalDpi xmlns:a14="http://schemas.microsoft.com/office/drawing/2010/main" val="0"/>
              </a:ext>
            </a:extLst>
          </a:blip>
          <a:srcRect/>
          <a:stretch>
            <a:fillRect/>
          </a:stretch>
        </p:blipFill>
        <p:spPr bwMode="auto">
          <a:xfrm>
            <a:off x="1238250" y="1814513"/>
            <a:ext cx="6667500" cy="41624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B3F0C6-4EB9-4A6B-9579-24B9F9C2F0F8}"/>
              </a:ext>
            </a:extLst>
          </p:cNvPr>
          <p:cNvSpPr>
            <a:spLocks noGrp="1"/>
          </p:cNvSpPr>
          <p:nvPr>
            <p:ph idx="1"/>
          </p:nvPr>
        </p:nvSpPr>
        <p:spPr>
          <a:xfrm>
            <a:off x="1663700" y="1562100"/>
            <a:ext cx="7795260" cy="4800600"/>
          </a:xfrm>
        </p:spPr>
        <p:txBody>
          <a:bodyPr/>
          <a:lstStyle/>
          <a:p>
            <a:pPr>
              <a:buFont typeface="Arial" panose="020B0604020202020204" pitchFamily="34" charset="0"/>
              <a:buChar char="•"/>
            </a:pPr>
            <a:r>
              <a:rPr lang="en-US" dirty="0"/>
              <a:t>Trailer Components Review</a:t>
            </a:r>
          </a:p>
          <a:p>
            <a:pPr>
              <a:buFont typeface="Arial" panose="020B0604020202020204" pitchFamily="34" charset="0"/>
              <a:buChar char="•"/>
            </a:pPr>
            <a:r>
              <a:rPr lang="en-US" dirty="0"/>
              <a:t>Controlled Braking</a:t>
            </a:r>
          </a:p>
          <a:p>
            <a:pPr>
              <a:buFont typeface="Arial" panose="020B0604020202020204" pitchFamily="34" charset="0"/>
              <a:buChar char="•"/>
            </a:pPr>
            <a:r>
              <a:rPr lang="en-US" dirty="0"/>
              <a:t>Forward Serpentine</a:t>
            </a:r>
          </a:p>
          <a:p>
            <a:pPr>
              <a:buFont typeface="Arial" panose="020B0604020202020204" pitchFamily="34" charset="0"/>
              <a:buChar char="•"/>
            </a:pPr>
            <a:r>
              <a:rPr lang="en-US" dirty="0"/>
              <a:t>Left Hand Turn</a:t>
            </a:r>
          </a:p>
          <a:p>
            <a:pPr>
              <a:buFont typeface="Arial" panose="020B0604020202020204" pitchFamily="34" charset="0"/>
              <a:buChar char="•"/>
            </a:pPr>
            <a:r>
              <a:rPr lang="en-US" dirty="0"/>
              <a:t>Right Hand Turn</a:t>
            </a:r>
          </a:p>
          <a:p>
            <a:pPr>
              <a:buFont typeface="Arial" panose="020B0604020202020204" pitchFamily="34" charset="0"/>
              <a:buChar char="•"/>
            </a:pPr>
            <a:r>
              <a:rPr lang="en-US" dirty="0"/>
              <a:t>Backing Intersection</a:t>
            </a:r>
          </a:p>
          <a:p>
            <a:endParaRPr lang="en-US" dirty="0"/>
          </a:p>
        </p:txBody>
      </p:sp>
      <p:sp>
        <p:nvSpPr>
          <p:cNvPr id="4" name="Title 1">
            <a:extLst>
              <a:ext uri="{FF2B5EF4-FFF2-40B4-BE49-F238E27FC236}">
                <a16:creationId xmlns:a16="http://schemas.microsoft.com/office/drawing/2014/main" id="{94D4D03F-8884-4526-A8E0-522D6387DACA}"/>
              </a:ext>
            </a:extLst>
          </p:cNvPr>
          <p:cNvSpPr txBox="1">
            <a:spLocks/>
          </p:cNvSpPr>
          <p:nvPr/>
        </p:nvSpPr>
        <p:spPr>
          <a:xfrm>
            <a:off x="304800" y="165454"/>
            <a:ext cx="8610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t>TRAILER TRAINING FIELD COURSE</a:t>
            </a:r>
            <a:endParaRPr lang="en-US" dirty="0"/>
          </a:p>
        </p:txBody>
      </p:sp>
    </p:spTree>
    <p:extLst>
      <p:ext uri="{BB962C8B-B14F-4D97-AF65-F5344CB8AC3E}">
        <p14:creationId xmlns:p14="http://schemas.microsoft.com/office/powerpoint/2010/main" val="427307312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B3F0C6-4EB9-4A6B-9579-24B9F9C2F0F8}"/>
              </a:ext>
            </a:extLst>
          </p:cNvPr>
          <p:cNvSpPr>
            <a:spLocks noGrp="1"/>
          </p:cNvSpPr>
          <p:nvPr>
            <p:ph idx="1"/>
          </p:nvPr>
        </p:nvSpPr>
        <p:spPr>
          <a:xfrm>
            <a:off x="457200" y="485494"/>
            <a:ext cx="7795260" cy="4800600"/>
          </a:xfrm>
        </p:spPr>
        <p:txBody>
          <a:bodyPr/>
          <a:lstStyle/>
          <a:p>
            <a:pPr>
              <a:buFont typeface="Arial" panose="020B0604020202020204" pitchFamily="34" charset="0"/>
              <a:buChar char="•"/>
            </a:pPr>
            <a:r>
              <a:rPr lang="en-US" dirty="0">
                <a:solidFill>
                  <a:srgbClr val="FF0000"/>
                </a:solidFill>
              </a:rPr>
              <a:t>Trailer Components Review</a:t>
            </a:r>
          </a:p>
          <a:p>
            <a:endParaRPr lang="en-US" dirty="0"/>
          </a:p>
        </p:txBody>
      </p:sp>
      <p:sp>
        <p:nvSpPr>
          <p:cNvPr id="5" name="AutoShape 2" descr="Trailer Parts">
            <a:extLst>
              <a:ext uri="{FF2B5EF4-FFF2-40B4-BE49-F238E27FC236}">
                <a16:creationId xmlns:a16="http://schemas.microsoft.com/office/drawing/2014/main" id="{B5E9DD9C-404C-429C-9003-78BDBAC0F613}"/>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Trailer Parts">
            <a:extLst>
              <a:ext uri="{FF2B5EF4-FFF2-40B4-BE49-F238E27FC236}">
                <a16:creationId xmlns:a16="http://schemas.microsoft.com/office/drawing/2014/main" id="{EC751B8F-E25D-4ADA-8211-E8CD80693A5C}"/>
              </a:ext>
            </a:extLst>
          </p:cNvPr>
          <p:cNvSpPr>
            <a:spLocks noChangeAspect="1" noChangeArrowheads="1"/>
          </p:cNvSpPr>
          <p:nvPr/>
        </p:nvSpPr>
        <p:spPr bwMode="auto">
          <a:xfrm>
            <a:off x="4572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Trailer Parts">
            <a:extLst>
              <a:ext uri="{FF2B5EF4-FFF2-40B4-BE49-F238E27FC236}">
                <a16:creationId xmlns:a16="http://schemas.microsoft.com/office/drawing/2014/main" id="{D1385214-19C1-4D0A-AA36-36618C9EAC11}"/>
              </a:ext>
            </a:extLst>
          </p:cNvPr>
          <p:cNvSpPr>
            <a:spLocks noChangeAspect="1" noChangeArrowheads="1"/>
          </p:cNvSpPr>
          <p:nvPr/>
        </p:nvSpPr>
        <p:spPr bwMode="auto">
          <a:xfrm>
            <a:off x="4724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 name="Picture 8">
            <a:extLst>
              <a:ext uri="{FF2B5EF4-FFF2-40B4-BE49-F238E27FC236}">
                <a16:creationId xmlns:a16="http://schemas.microsoft.com/office/drawing/2014/main" id="{BF43D2DA-F120-43EA-97B0-D7D544B42AC8}"/>
              </a:ext>
            </a:extLst>
          </p:cNvPr>
          <p:cNvPicPr>
            <a:picLocks noChangeAspect="1"/>
          </p:cNvPicPr>
          <p:nvPr/>
        </p:nvPicPr>
        <p:blipFill>
          <a:blip r:embed="rId2"/>
          <a:stretch>
            <a:fillRect/>
          </a:stretch>
        </p:blipFill>
        <p:spPr>
          <a:xfrm>
            <a:off x="566338" y="1333500"/>
            <a:ext cx="8011324" cy="4800600"/>
          </a:xfrm>
          <a:prstGeom prst="rect">
            <a:avLst/>
          </a:prstGeom>
        </p:spPr>
      </p:pic>
    </p:spTree>
    <p:extLst>
      <p:ext uri="{BB962C8B-B14F-4D97-AF65-F5344CB8AC3E}">
        <p14:creationId xmlns:p14="http://schemas.microsoft.com/office/powerpoint/2010/main" val="394012396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B3F0C6-4EB9-4A6B-9579-24B9F9C2F0F8}"/>
              </a:ext>
            </a:extLst>
          </p:cNvPr>
          <p:cNvSpPr>
            <a:spLocks noGrp="1"/>
          </p:cNvSpPr>
          <p:nvPr>
            <p:ph idx="1"/>
          </p:nvPr>
        </p:nvSpPr>
        <p:spPr>
          <a:xfrm>
            <a:off x="320040" y="530196"/>
            <a:ext cx="7795260" cy="4800600"/>
          </a:xfrm>
        </p:spPr>
        <p:txBody>
          <a:bodyPr/>
          <a:lstStyle/>
          <a:p>
            <a:pPr>
              <a:buFont typeface="Arial" panose="020B0604020202020204" pitchFamily="34" charset="0"/>
              <a:buChar char="•"/>
            </a:pPr>
            <a:r>
              <a:rPr lang="en-US" dirty="0">
                <a:solidFill>
                  <a:srgbClr val="7030A0"/>
                </a:solidFill>
              </a:rPr>
              <a:t>Controlled Braking</a:t>
            </a:r>
          </a:p>
          <a:p>
            <a:endParaRPr lang="en-US" dirty="0"/>
          </a:p>
        </p:txBody>
      </p:sp>
      <p:grpSp>
        <p:nvGrpSpPr>
          <p:cNvPr id="19" name="Group 18">
            <a:extLst>
              <a:ext uri="{FF2B5EF4-FFF2-40B4-BE49-F238E27FC236}">
                <a16:creationId xmlns:a16="http://schemas.microsoft.com/office/drawing/2014/main" id="{F37E4CCA-80C5-46FF-8DCB-C240623FD7CB}"/>
              </a:ext>
            </a:extLst>
          </p:cNvPr>
          <p:cNvGrpSpPr/>
          <p:nvPr/>
        </p:nvGrpSpPr>
        <p:grpSpPr>
          <a:xfrm>
            <a:off x="3657600" y="610206"/>
            <a:ext cx="4892040" cy="5797608"/>
            <a:chOff x="1341276" y="982931"/>
            <a:chExt cx="3821274" cy="4909657"/>
          </a:xfrm>
        </p:grpSpPr>
        <p:sp>
          <p:nvSpPr>
            <p:cNvPr id="20" name="TextBox 19">
              <a:extLst>
                <a:ext uri="{FF2B5EF4-FFF2-40B4-BE49-F238E27FC236}">
                  <a16:creationId xmlns:a16="http://schemas.microsoft.com/office/drawing/2014/main" id="{E921630B-4A60-4191-B4C8-691B7F308F70}"/>
                </a:ext>
              </a:extLst>
            </p:cNvPr>
            <p:cNvSpPr txBox="1"/>
            <p:nvPr/>
          </p:nvSpPr>
          <p:spPr>
            <a:xfrm>
              <a:off x="3042169" y="3325445"/>
              <a:ext cx="2120381" cy="307777"/>
            </a:xfrm>
            <a:prstGeom prst="rect">
              <a:avLst/>
            </a:prstGeom>
            <a:noFill/>
          </p:spPr>
          <p:txBody>
            <a:bodyPr wrap="square">
              <a:spAutoFit/>
            </a:bodyPr>
            <a:lstStyle/>
            <a:p>
              <a:r>
                <a:rPr lang="en-US" sz="1400" b="1" i="0" u="none" strike="noStrike" dirty="0">
                  <a:solidFill>
                    <a:srgbClr val="000000"/>
                  </a:solidFill>
                  <a:effectLst/>
                </a:rPr>
                <a:t>Brake</a:t>
              </a:r>
              <a:endParaRPr lang="en-US" b="1" dirty="0"/>
            </a:p>
          </p:txBody>
        </p:sp>
        <p:grpSp>
          <p:nvGrpSpPr>
            <p:cNvPr id="25" name="Group 24">
              <a:extLst>
                <a:ext uri="{FF2B5EF4-FFF2-40B4-BE49-F238E27FC236}">
                  <a16:creationId xmlns:a16="http://schemas.microsoft.com/office/drawing/2014/main" id="{BB167B55-D34C-43D9-A169-C73EEAB4BFB4}"/>
                </a:ext>
              </a:extLst>
            </p:cNvPr>
            <p:cNvGrpSpPr/>
            <p:nvPr/>
          </p:nvGrpSpPr>
          <p:grpSpPr>
            <a:xfrm>
              <a:off x="1341276" y="982931"/>
              <a:ext cx="3230723" cy="4909657"/>
              <a:chOff x="1341276" y="982931"/>
              <a:chExt cx="3230723" cy="4909657"/>
            </a:xfrm>
          </p:grpSpPr>
          <p:cxnSp>
            <p:nvCxnSpPr>
              <p:cNvPr id="26" name="Straight Arrow Connector 25">
                <a:extLst>
                  <a:ext uri="{FF2B5EF4-FFF2-40B4-BE49-F238E27FC236}">
                    <a16:creationId xmlns:a16="http://schemas.microsoft.com/office/drawing/2014/main" id="{F28A6BA0-C69A-4295-B496-99FD2CB0F58C}"/>
                  </a:ext>
                </a:extLst>
              </p:cNvPr>
              <p:cNvCxnSpPr/>
              <p:nvPr/>
            </p:nvCxnSpPr>
            <p:spPr>
              <a:xfrm flipH="1" flipV="1">
                <a:off x="2286570" y="3648736"/>
                <a:ext cx="5080" cy="1874520"/>
              </a:xfrm>
              <a:prstGeom prst="straightConnector1">
                <a:avLst/>
              </a:prstGeom>
              <a:ln w="28575">
                <a:solidFill>
                  <a:srgbClr val="FF0000"/>
                </a:solidFill>
                <a:tailEnd type="triangle"/>
              </a:ln>
            </p:spPr>
            <p:style>
              <a:lnRef idx="2">
                <a:schemeClr val="dk1"/>
              </a:lnRef>
              <a:fillRef idx="0">
                <a:schemeClr val="dk1"/>
              </a:fillRef>
              <a:effectRef idx="1">
                <a:schemeClr val="dk1"/>
              </a:effectRef>
              <a:fontRef idx="minor">
                <a:schemeClr val="tx1"/>
              </a:fontRef>
            </p:style>
          </p:cxnSp>
          <p:sp>
            <p:nvSpPr>
              <p:cNvPr id="27" name="TextBox 26">
                <a:extLst>
                  <a:ext uri="{FF2B5EF4-FFF2-40B4-BE49-F238E27FC236}">
                    <a16:creationId xmlns:a16="http://schemas.microsoft.com/office/drawing/2014/main" id="{E6185CB5-1A95-4B86-BC29-1B6C32A38E26}"/>
                  </a:ext>
                </a:extLst>
              </p:cNvPr>
              <p:cNvSpPr txBox="1"/>
              <p:nvPr/>
            </p:nvSpPr>
            <p:spPr>
              <a:xfrm>
                <a:off x="1341276" y="5523256"/>
                <a:ext cx="2120381" cy="369332"/>
              </a:xfrm>
              <a:prstGeom prst="rect">
                <a:avLst/>
              </a:prstGeom>
              <a:noFill/>
            </p:spPr>
            <p:txBody>
              <a:bodyPr wrap="square">
                <a:spAutoFit/>
              </a:bodyPr>
              <a:lstStyle/>
              <a:p>
                <a:r>
                  <a:rPr lang="en-US" sz="1800" b="1" i="0" u="none" strike="noStrike" dirty="0">
                    <a:solidFill>
                      <a:srgbClr val="000000"/>
                    </a:solidFill>
                    <a:effectLst/>
                  </a:rPr>
                  <a:t>Enter at 30 MPH</a:t>
                </a:r>
                <a:r>
                  <a:rPr lang="en-US" b="1" dirty="0"/>
                  <a:t> </a:t>
                </a:r>
                <a:r>
                  <a:rPr lang="en-US" sz="1800" b="1" i="0" u="none" strike="noStrike" dirty="0">
                    <a:solidFill>
                      <a:srgbClr val="000000"/>
                    </a:solidFill>
                    <a:effectLst/>
                  </a:rPr>
                  <a:t> </a:t>
                </a:r>
                <a:r>
                  <a:rPr lang="en-US" b="1" dirty="0"/>
                  <a:t> </a:t>
                </a:r>
              </a:p>
            </p:txBody>
          </p:sp>
          <p:sp>
            <p:nvSpPr>
              <p:cNvPr id="28" name="Isosceles Triangle 27">
                <a:extLst>
                  <a:ext uri="{FF2B5EF4-FFF2-40B4-BE49-F238E27FC236}">
                    <a16:creationId xmlns:a16="http://schemas.microsoft.com/office/drawing/2014/main" id="{414530CA-878F-4B47-9D1F-4FD8FA80B83A}"/>
                  </a:ext>
                </a:extLst>
              </p:cNvPr>
              <p:cNvSpPr/>
              <p:nvPr/>
            </p:nvSpPr>
            <p:spPr>
              <a:xfrm>
                <a:off x="1726940" y="3352046"/>
                <a:ext cx="228600" cy="261620"/>
              </a:xfrm>
              <a:prstGeom prst="triangl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29" name="Isosceles Triangle 28">
                <a:extLst>
                  <a:ext uri="{FF2B5EF4-FFF2-40B4-BE49-F238E27FC236}">
                    <a16:creationId xmlns:a16="http://schemas.microsoft.com/office/drawing/2014/main" id="{49EB5397-56F1-4529-8D4E-DB085A380862}"/>
                  </a:ext>
                </a:extLst>
              </p:cNvPr>
              <p:cNvSpPr/>
              <p:nvPr/>
            </p:nvSpPr>
            <p:spPr>
              <a:xfrm>
                <a:off x="2616458" y="3352046"/>
                <a:ext cx="228600" cy="261620"/>
              </a:xfrm>
              <a:prstGeom prst="triangl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cxnSp>
            <p:nvCxnSpPr>
              <p:cNvPr id="30" name="Straight Arrow Connector 29">
                <a:extLst>
                  <a:ext uri="{FF2B5EF4-FFF2-40B4-BE49-F238E27FC236}">
                    <a16:creationId xmlns:a16="http://schemas.microsoft.com/office/drawing/2014/main" id="{C7E2F442-2BD3-4BD4-8FB0-1072E6840E89}"/>
                  </a:ext>
                </a:extLst>
              </p:cNvPr>
              <p:cNvCxnSpPr/>
              <p:nvPr/>
            </p:nvCxnSpPr>
            <p:spPr>
              <a:xfrm flipH="1" flipV="1">
                <a:off x="2286569" y="982931"/>
                <a:ext cx="0" cy="2148840"/>
              </a:xfrm>
              <a:prstGeom prst="straightConnector1">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1" name="TextBox 30">
                <a:extLst>
                  <a:ext uri="{FF2B5EF4-FFF2-40B4-BE49-F238E27FC236}">
                    <a16:creationId xmlns:a16="http://schemas.microsoft.com/office/drawing/2014/main" id="{2298C2F9-04D3-48A9-A799-F10E61433B1E}"/>
                  </a:ext>
                </a:extLst>
              </p:cNvPr>
              <p:cNvSpPr txBox="1"/>
              <p:nvPr/>
            </p:nvSpPr>
            <p:spPr>
              <a:xfrm>
                <a:off x="2646786" y="2057351"/>
                <a:ext cx="1925213" cy="547340"/>
              </a:xfrm>
              <a:prstGeom prst="rect">
                <a:avLst/>
              </a:prstGeom>
              <a:noFill/>
            </p:spPr>
            <p:txBody>
              <a:bodyPr wrap="square" rtlCol="0">
                <a:spAutoFit/>
              </a:bodyPr>
              <a:lstStyle/>
              <a:p>
                <a:r>
                  <a:rPr lang="en-US" dirty="0"/>
                  <a:t>Must stop in a safe and controlled manner</a:t>
                </a:r>
              </a:p>
            </p:txBody>
          </p:sp>
        </p:grpSp>
      </p:grpSp>
    </p:spTree>
    <p:extLst>
      <p:ext uri="{BB962C8B-B14F-4D97-AF65-F5344CB8AC3E}">
        <p14:creationId xmlns:p14="http://schemas.microsoft.com/office/powerpoint/2010/main" val="418977256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B3F0C6-4EB9-4A6B-9579-24B9F9C2F0F8}"/>
              </a:ext>
            </a:extLst>
          </p:cNvPr>
          <p:cNvSpPr>
            <a:spLocks noGrp="1"/>
          </p:cNvSpPr>
          <p:nvPr>
            <p:ph idx="1"/>
          </p:nvPr>
        </p:nvSpPr>
        <p:spPr>
          <a:xfrm>
            <a:off x="314893" y="422910"/>
            <a:ext cx="7795260" cy="4800600"/>
          </a:xfrm>
        </p:spPr>
        <p:txBody>
          <a:bodyPr/>
          <a:lstStyle/>
          <a:p>
            <a:pPr>
              <a:buFont typeface="Arial" panose="020B0604020202020204" pitchFamily="34" charset="0"/>
              <a:buChar char="•"/>
            </a:pPr>
            <a:r>
              <a:rPr lang="en-US" dirty="0">
                <a:solidFill>
                  <a:srgbClr val="7030A0"/>
                </a:solidFill>
              </a:rPr>
              <a:t>Forward Serpentine</a:t>
            </a:r>
          </a:p>
          <a:p>
            <a:endParaRPr lang="en-US" dirty="0"/>
          </a:p>
        </p:txBody>
      </p:sp>
      <p:sp>
        <p:nvSpPr>
          <p:cNvPr id="4" name="Title 1">
            <a:extLst>
              <a:ext uri="{FF2B5EF4-FFF2-40B4-BE49-F238E27FC236}">
                <a16:creationId xmlns:a16="http://schemas.microsoft.com/office/drawing/2014/main" id="{94D4D03F-8884-4526-A8E0-522D6387DACA}"/>
              </a:ext>
            </a:extLst>
          </p:cNvPr>
          <p:cNvSpPr txBox="1">
            <a:spLocks/>
          </p:cNvSpPr>
          <p:nvPr/>
        </p:nvSpPr>
        <p:spPr>
          <a:xfrm>
            <a:off x="304800" y="165454"/>
            <a:ext cx="8610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dirty="0"/>
          </a:p>
        </p:txBody>
      </p:sp>
      <p:grpSp>
        <p:nvGrpSpPr>
          <p:cNvPr id="28" name="Group 27">
            <a:extLst>
              <a:ext uri="{FF2B5EF4-FFF2-40B4-BE49-F238E27FC236}">
                <a16:creationId xmlns:a16="http://schemas.microsoft.com/office/drawing/2014/main" id="{2E3EA339-216E-4A1E-BD1E-6518823F6968}"/>
              </a:ext>
            </a:extLst>
          </p:cNvPr>
          <p:cNvGrpSpPr/>
          <p:nvPr/>
        </p:nvGrpSpPr>
        <p:grpSpPr>
          <a:xfrm>
            <a:off x="4354830" y="559827"/>
            <a:ext cx="3646170" cy="5875263"/>
            <a:chOff x="4996530" y="1118848"/>
            <a:chExt cx="3398675" cy="5412311"/>
          </a:xfrm>
        </p:grpSpPr>
        <p:sp>
          <p:nvSpPr>
            <p:cNvPr id="29" name="TextBox 28">
              <a:extLst>
                <a:ext uri="{FF2B5EF4-FFF2-40B4-BE49-F238E27FC236}">
                  <a16:creationId xmlns:a16="http://schemas.microsoft.com/office/drawing/2014/main" id="{B765F086-D033-4FBB-8DB8-BB7489919361}"/>
                </a:ext>
              </a:extLst>
            </p:cNvPr>
            <p:cNvSpPr txBox="1"/>
            <p:nvPr/>
          </p:nvSpPr>
          <p:spPr>
            <a:xfrm>
              <a:off x="4996530" y="6254160"/>
              <a:ext cx="3398675" cy="276999"/>
            </a:xfrm>
            <a:prstGeom prst="rect">
              <a:avLst/>
            </a:prstGeom>
            <a:noFill/>
          </p:spPr>
          <p:txBody>
            <a:bodyPr wrap="square">
              <a:spAutoFit/>
            </a:bodyPr>
            <a:lstStyle/>
            <a:p>
              <a:r>
                <a:rPr lang="en-US" sz="1200" b="1" i="0" u="none" strike="noStrike" dirty="0">
                  <a:solidFill>
                    <a:srgbClr val="000000"/>
                  </a:solidFill>
                  <a:effectLst/>
                </a:rPr>
                <a:t>Enter at 15 to 20 MPH &amp; Maintain Speed</a:t>
              </a:r>
              <a:r>
                <a:rPr lang="en-US" sz="1200" b="1" dirty="0"/>
                <a:t> </a:t>
              </a:r>
            </a:p>
          </p:txBody>
        </p:sp>
        <p:grpSp>
          <p:nvGrpSpPr>
            <p:cNvPr id="33" name="Group 32">
              <a:extLst>
                <a:ext uri="{FF2B5EF4-FFF2-40B4-BE49-F238E27FC236}">
                  <a16:creationId xmlns:a16="http://schemas.microsoft.com/office/drawing/2014/main" id="{74FFE942-B2FE-4730-9A70-D36C51E389D6}"/>
                </a:ext>
              </a:extLst>
            </p:cNvPr>
            <p:cNvGrpSpPr/>
            <p:nvPr/>
          </p:nvGrpSpPr>
          <p:grpSpPr>
            <a:xfrm>
              <a:off x="5759360" y="1118848"/>
              <a:ext cx="1981707" cy="4825020"/>
              <a:chOff x="6061077" y="1116013"/>
              <a:chExt cx="2108198" cy="5546725"/>
            </a:xfrm>
          </p:grpSpPr>
          <p:sp>
            <p:nvSpPr>
              <p:cNvPr id="35" name="Isosceles Triangle 34">
                <a:extLst>
                  <a:ext uri="{FF2B5EF4-FFF2-40B4-BE49-F238E27FC236}">
                    <a16:creationId xmlns:a16="http://schemas.microsoft.com/office/drawing/2014/main" id="{E6894858-B503-4889-92D6-3E503AC444C7}"/>
                  </a:ext>
                </a:extLst>
              </p:cNvPr>
              <p:cNvSpPr/>
              <p:nvPr/>
            </p:nvSpPr>
            <p:spPr>
              <a:xfrm>
                <a:off x="6326188" y="1116013"/>
                <a:ext cx="228600" cy="254000"/>
              </a:xfrm>
              <a:prstGeom prst="triangl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36" name="Isosceles Triangle 35">
                <a:extLst>
                  <a:ext uri="{FF2B5EF4-FFF2-40B4-BE49-F238E27FC236}">
                    <a16:creationId xmlns:a16="http://schemas.microsoft.com/office/drawing/2014/main" id="{5E4CC15A-5560-4819-B569-BAC7B9FCC201}"/>
                  </a:ext>
                </a:extLst>
              </p:cNvPr>
              <p:cNvSpPr/>
              <p:nvPr/>
            </p:nvSpPr>
            <p:spPr>
              <a:xfrm>
                <a:off x="6356350" y="2306638"/>
                <a:ext cx="228600" cy="254000"/>
              </a:xfrm>
              <a:prstGeom prst="triangl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37" name="Isosceles Triangle 36">
                <a:extLst>
                  <a:ext uri="{FF2B5EF4-FFF2-40B4-BE49-F238E27FC236}">
                    <a16:creationId xmlns:a16="http://schemas.microsoft.com/office/drawing/2014/main" id="{FF3995BE-47B0-4017-896E-BE913B6C8D30}"/>
                  </a:ext>
                </a:extLst>
              </p:cNvPr>
              <p:cNvSpPr/>
              <p:nvPr/>
            </p:nvSpPr>
            <p:spPr>
              <a:xfrm>
                <a:off x="6370638" y="3675063"/>
                <a:ext cx="228600" cy="261937"/>
              </a:xfrm>
              <a:prstGeom prst="triangl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38" name="Isosceles Triangle 37">
                <a:extLst>
                  <a:ext uri="{FF2B5EF4-FFF2-40B4-BE49-F238E27FC236}">
                    <a16:creationId xmlns:a16="http://schemas.microsoft.com/office/drawing/2014/main" id="{09EF27A6-6963-4C3E-BFFF-B30418BADFFA}"/>
                  </a:ext>
                </a:extLst>
              </p:cNvPr>
              <p:cNvSpPr/>
              <p:nvPr/>
            </p:nvSpPr>
            <p:spPr>
              <a:xfrm>
                <a:off x="6370638" y="4919663"/>
                <a:ext cx="228600" cy="269875"/>
              </a:xfrm>
              <a:prstGeom prst="triangl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39" name="Isosceles Triangle 38">
                <a:extLst>
                  <a:ext uri="{FF2B5EF4-FFF2-40B4-BE49-F238E27FC236}">
                    <a16:creationId xmlns:a16="http://schemas.microsoft.com/office/drawing/2014/main" id="{0830664D-0D68-4AFB-B9AC-05E805DA1A1F}"/>
                  </a:ext>
                </a:extLst>
              </p:cNvPr>
              <p:cNvSpPr/>
              <p:nvPr/>
            </p:nvSpPr>
            <p:spPr>
              <a:xfrm>
                <a:off x="6399213" y="6327775"/>
                <a:ext cx="228600" cy="252413"/>
              </a:xfrm>
              <a:prstGeom prst="triangl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40" name="Isosceles Triangle 39">
                <a:extLst>
                  <a:ext uri="{FF2B5EF4-FFF2-40B4-BE49-F238E27FC236}">
                    <a16:creationId xmlns:a16="http://schemas.microsoft.com/office/drawing/2014/main" id="{A2A16B0A-7733-48D7-88A4-7419D91081A7}"/>
                  </a:ext>
                </a:extLst>
              </p:cNvPr>
              <p:cNvSpPr/>
              <p:nvPr/>
            </p:nvSpPr>
            <p:spPr>
              <a:xfrm>
                <a:off x="7940675" y="6408738"/>
                <a:ext cx="228600" cy="254000"/>
              </a:xfrm>
              <a:prstGeom prst="triangl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cxnSp>
            <p:nvCxnSpPr>
              <p:cNvPr id="42" name="Connector: Curved 41">
                <a:extLst>
                  <a:ext uri="{FF2B5EF4-FFF2-40B4-BE49-F238E27FC236}">
                    <a16:creationId xmlns:a16="http://schemas.microsoft.com/office/drawing/2014/main" id="{45E26825-0114-4576-9EB5-EE1DD3D2D490}"/>
                  </a:ext>
                </a:extLst>
              </p:cNvPr>
              <p:cNvCxnSpPr>
                <a:cxnSpLocks/>
              </p:cNvCxnSpPr>
              <p:nvPr/>
            </p:nvCxnSpPr>
            <p:spPr>
              <a:xfrm rot="16200000" flipV="1">
                <a:off x="5806587" y="5175740"/>
                <a:ext cx="1703387" cy="1194407"/>
              </a:xfrm>
              <a:prstGeom prst="curvedConnector3">
                <a:avLst>
                  <a:gd name="adj1" fmla="val 50000"/>
                </a:avLst>
              </a:prstGeom>
              <a:ln>
                <a:solidFill>
                  <a:srgbClr val="FF0000"/>
                </a:solidFill>
                <a:tailEnd type="triangle"/>
              </a:ln>
            </p:spPr>
            <p:style>
              <a:lnRef idx="3">
                <a:schemeClr val="dk1"/>
              </a:lnRef>
              <a:fillRef idx="0">
                <a:schemeClr val="dk1"/>
              </a:fillRef>
              <a:effectRef idx="2">
                <a:schemeClr val="dk1"/>
              </a:effectRef>
              <a:fontRef idx="minor">
                <a:schemeClr val="tx1"/>
              </a:fontRef>
            </p:style>
          </p:cxnSp>
          <p:cxnSp>
            <p:nvCxnSpPr>
              <p:cNvPr id="43" name="Connector: Curved 42">
                <a:extLst>
                  <a:ext uri="{FF2B5EF4-FFF2-40B4-BE49-F238E27FC236}">
                    <a16:creationId xmlns:a16="http://schemas.microsoft.com/office/drawing/2014/main" id="{64214256-5B42-478C-97C1-C23E96AFA6B7}"/>
                  </a:ext>
                </a:extLst>
              </p:cNvPr>
              <p:cNvCxnSpPr/>
              <p:nvPr/>
            </p:nvCxnSpPr>
            <p:spPr>
              <a:xfrm rot="5400000" flipH="1" flipV="1">
                <a:off x="5902325" y="3884613"/>
                <a:ext cx="1236663" cy="890587"/>
              </a:xfrm>
              <a:prstGeom prst="curvedConnector3">
                <a:avLst>
                  <a:gd name="adj1" fmla="val 50000"/>
                </a:avLst>
              </a:prstGeom>
              <a:ln>
                <a:solidFill>
                  <a:srgbClr val="FF0000"/>
                </a:solidFill>
                <a:tailEnd type="triangle"/>
              </a:ln>
            </p:spPr>
            <p:style>
              <a:lnRef idx="3">
                <a:schemeClr val="dk1"/>
              </a:lnRef>
              <a:fillRef idx="0">
                <a:schemeClr val="dk1"/>
              </a:fillRef>
              <a:effectRef idx="2">
                <a:schemeClr val="dk1"/>
              </a:effectRef>
              <a:fontRef idx="minor">
                <a:schemeClr val="tx1"/>
              </a:fontRef>
            </p:style>
          </p:cxnSp>
          <p:cxnSp>
            <p:nvCxnSpPr>
              <p:cNvPr id="44" name="Connector: Curved 43">
                <a:extLst>
                  <a:ext uri="{FF2B5EF4-FFF2-40B4-BE49-F238E27FC236}">
                    <a16:creationId xmlns:a16="http://schemas.microsoft.com/office/drawing/2014/main" id="{12BC3081-4FBF-4580-A0E9-5AABB17756CC}"/>
                  </a:ext>
                </a:extLst>
              </p:cNvPr>
              <p:cNvCxnSpPr/>
              <p:nvPr/>
            </p:nvCxnSpPr>
            <p:spPr>
              <a:xfrm rot="16200000" flipV="1">
                <a:off x="5759450" y="2524125"/>
                <a:ext cx="1517650" cy="904875"/>
              </a:xfrm>
              <a:prstGeom prst="curvedConnector3">
                <a:avLst>
                  <a:gd name="adj1" fmla="val 50000"/>
                </a:avLst>
              </a:prstGeom>
              <a:ln>
                <a:solidFill>
                  <a:srgbClr val="FF0000"/>
                </a:solidFill>
                <a:tailEnd type="triangle"/>
              </a:ln>
            </p:spPr>
            <p:style>
              <a:lnRef idx="3">
                <a:schemeClr val="dk1"/>
              </a:lnRef>
              <a:fillRef idx="0">
                <a:schemeClr val="dk1"/>
              </a:fillRef>
              <a:effectRef idx="2">
                <a:schemeClr val="dk1"/>
              </a:effectRef>
              <a:fontRef idx="minor">
                <a:schemeClr val="tx1"/>
              </a:fontRef>
            </p:style>
          </p:cxnSp>
          <p:cxnSp>
            <p:nvCxnSpPr>
              <p:cNvPr id="45" name="Connector: Curved 44">
                <a:extLst>
                  <a:ext uri="{FF2B5EF4-FFF2-40B4-BE49-F238E27FC236}">
                    <a16:creationId xmlns:a16="http://schemas.microsoft.com/office/drawing/2014/main" id="{7E74AAC9-12D4-40A2-ABF2-04AADE6D111D}"/>
                  </a:ext>
                </a:extLst>
              </p:cNvPr>
              <p:cNvCxnSpPr/>
              <p:nvPr/>
            </p:nvCxnSpPr>
            <p:spPr>
              <a:xfrm rot="5400000" flipH="1" flipV="1">
                <a:off x="5934075" y="1257300"/>
                <a:ext cx="1127125" cy="863600"/>
              </a:xfrm>
              <a:prstGeom prst="curvedConnector3">
                <a:avLst>
                  <a:gd name="adj1" fmla="val 50000"/>
                </a:avLst>
              </a:prstGeom>
              <a:ln>
                <a:solidFill>
                  <a:srgbClr val="FF0000"/>
                </a:solidFill>
                <a:tailEnd type="triangle"/>
              </a:ln>
            </p:spPr>
            <p:style>
              <a:lnRef idx="3">
                <a:schemeClr val="dk1"/>
              </a:lnRef>
              <a:fillRef idx="0">
                <a:schemeClr val="dk1"/>
              </a:fillRef>
              <a:effectRef idx="2">
                <a:schemeClr val="dk1"/>
              </a:effectRef>
              <a:fontRef idx="minor">
                <a:schemeClr val="tx1"/>
              </a:fontRef>
            </p:style>
          </p:cxnSp>
        </p:grpSp>
      </p:grpSp>
    </p:spTree>
    <p:extLst>
      <p:ext uri="{BB962C8B-B14F-4D97-AF65-F5344CB8AC3E}">
        <p14:creationId xmlns:p14="http://schemas.microsoft.com/office/powerpoint/2010/main" val="288212843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B3F0C6-4EB9-4A6B-9579-24B9F9C2F0F8}"/>
              </a:ext>
            </a:extLst>
          </p:cNvPr>
          <p:cNvSpPr>
            <a:spLocks noGrp="1"/>
          </p:cNvSpPr>
          <p:nvPr>
            <p:ph idx="1"/>
          </p:nvPr>
        </p:nvSpPr>
        <p:spPr>
          <a:xfrm>
            <a:off x="405764" y="401410"/>
            <a:ext cx="7795260" cy="4800600"/>
          </a:xfrm>
        </p:spPr>
        <p:txBody>
          <a:bodyPr/>
          <a:lstStyle/>
          <a:p>
            <a:pPr>
              <a:buFont typeface="Arial" panose="020B0604020202020204" pitchFamily="34" charset="0"/>
              <a:buChar char="•"/>
            </a:pPr>
            <a:r>
              <a:rPr lang="en-US" dirty="0">
                <a:solidFill>
                  <a:srgbClr val="7030A0"/>
                </a:solidFill>
              </a:rPr>
              <a:t>Left Hand Turn</a:t>
            </a:r>
          </a:p>
          <a:p>
            <a:endParaRPr lang="en-US" dirty="0"/>
          </a:p>
        </p:txBody>
      </p:sp>
      <p:sp>
        <p:nvSpPr>
          <p:cNvPr id="4" name="Title 1">
            <a:extLst>
              <a:ext uri="{FF2B5EF4-FFF2-40B4-BE49-F238E27FC236}">
                <a16:creationId xmlns:a16="http://schemas.microsoft.com/office/drawing/2014/main" id="{94D4D03F-8884-4526-A8E0-522D6387DACA}"/>
              </a:ext>
            </a:extLst>
          </p:cNvPr>
          <p:cNvSpPr txBox="1">
            <a:spLocks/>
          </p:cNvSpPr>
          <p:nvPr/>
        </p:nvSpPr>
        <p:spPr>
          <a:xfrm>
            <a:off x="304800" y="165454"/>
            <a:ext cx="8610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dirty="0"/>
          </a:p>
        </p:txBody>
      </p:sp>
      <p:grpSp>
        <p:nvGrpSpPr>
          <p:cNvPr id="5" name="Group 4">
            <a:extLst>
              <a:ext uri="{FF2B5EF4-FFF2-40B4-BE49-F238E27FC236}">
                <a16:creationId xmlns:a16="http://schemas.microsoft.com/office/drawing/2014/main" id="{0995C025-D1B5-44D9-B834-B97E35C9CF73}"/>
              </a:ext>
            </a:extLst>
          </p:cNvPr>
          <p:cNvGrpSpPr/>
          <p:nvPr/>
        </p:nvGrpSpPr>
        <p:grpSpPr>
          <a:xfrm>
            <a:off x="2583180" y="1259350"/>
            <a:ext cx="4937761" cy="5190246"/>
            <a:chOff x="3955016" y="1774825"/>
            <a:chExt cx="4612722" cy="5315087"/>
          </a:xfrm>
        </p:grpSpPr>
        <p:cxnSp>
          <p:nvCxnSpPr>
            <p:cNvPr id="6" name="Straight Connector 5">
              <a:extLst>
                <a:ext uri="{FF2B5EF4-FFF2-40B4-BE49-F238E27FC236}">
                  <a16:creationId xmlns:a16="http://schemas.microsoft.com/office/drawing/2014/main" id="{3CD9AB4E-90E2-40A8-A808-66C8A84DB78A}"/>
                </a:ext>
              </a:extLst>
            </p:cNvPr>
            <p:cNvCxnSpPr>
              <a:cxnSpLocks/>
            </p:cNvCxnSpPr>
            <p:nvPr/>
          </p:nvCxnSpPr>
          <p:spPr>
            <a:xfrm>
              <a:off x="7972425" y="3341688"/>
              <a:ext cx="4763" cy="374822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07D8ABF1-72B7-4E65-9CE2-624334953890}"/>
                </a:ext>
              </a:extLst>
            </p:cNvPr>
            <p:cNvCxnSpPr/>
            <p:nvPr/>
          </p:nvCxnSpPr>
          <p:spPr>
            <a:xfrm>
              <a:off x="7329488" y="2435225"/>
              <a:ext cx="647700" cy="9144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Isosceles Triangle 7">
              <a:extLst>
                <a:ext uri="{FF2B5EF4-FFF2-40B4-BE49-F238E27FC236}">
                  <a16:creationId xmlns:a16="http://schemas.microsoft.com/office/drawing/2014/main" id="{3E0ACDB7-CEEB-4234-B898-3EEA6866BB50}"/>
                </a:ext>
              </a:extLst>
            </p:cNvPr>
            <p:cNvSpPr/>
            <p:nvPr/>
          </p:nvSpPr>
          <p:spPr>
            <a:xfrm>
              <a:off x="4400550" y="1774825"/>
              <a:ext cx="228600" cy="180975"/>
            </a:xfrm>
            <a:prstGeom prst="triangl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9" name="Isosceles Triangle 8">
              <a:extLst>
                <a:ext uri="{FF2B5EF4-FFF2-40B4-BE49-F238E27FC236}">
                  <a16:creationId xmlns:a16="http://schemas.microsoft.com/office/drawing/2014/main" id="{CA0ADB14-5BFE-44C8-9C75-7A78ED439409}"/>
                </a:ext>
              </a:extLst>
            </p:cNvPr>
            <p:cNvSpPr/>
            <p:nvPr/>
          </p:nvSpPr>
          <p:spPr>
            <a:xfrm>
              <a:off x="5897563" y="1790700"/>
              <a:ext cx="228600" cy="173038"/>
            </a:xfrm>
            <a:prstGeom prst="triangl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10" name="Isosceles Triangle 9">
              <a:extLst>
                <a:ext uri="{FF2B5EF4-FFF2-40B4-BE49-F238E27FC236}">
                  <a16:creationId xmlns:a16="http://schemas.microsoft.com/office/drawing/2014/main" id="{58C8B6B4-55DA-469C-8DD8-2646CF4574C1}"/>
                </a:ext>
              </a:extLst>
            </p:cNvPr>
            <p:cNvSpPr/>
            <p:nvPr/>
          </p:nvSpPr>
          <p:spPr>
            <a:xfrm>
              <a:off x="4337050" y="3402013"/>
              <a:ext cx="228600" cy="173037"/>
            </a:xfrm>
            <a:prstGeom prst="triangl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11" name="Isosceles Triangle 10">
              <a:extLst>
                <a:ext uri="{FF2B5EF4-FFF2-40B4-BE49-F238E27FC236}">
                  <a16:creationId xmlns:a16="http://schemas.microsoft.com/office/drawing/2014/main" id="{84E18D36-7BAE-4ED6-8FA7-48A01972EACE}"/>
                </a:ext>
              </a:extLst>
            </p:cNvPr>
            <p:cNvSpPr/>
            <p:nvPr/>
          </p:nvSpPr>
          <p:spPr>
            <a:xfrm>
              <a:off x="5078413" y="2701925"/>
              <a:ext cx="228600" cy="174625"/>
            </a:xfrm>
            <a:prstGeom prst="triangl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12" name="Isosceles Triangle 11">
              <a:extLst>
                <a:ext uri="{FF2B5EF4-FFF2-40B4-BE49-F238E27FC236}">
                  <a16:creationId xmlns:a16="http://schemas.microsoft.com/office/drawing/2014/main" id="{C182D415-D119-4B46-AC77-71EB81680771}"/>
                </a:ext>
              </a:extLst>
            </p:cNvPr>
            <p:cNvSpPr/>
            <p:nvPr/>
          </p:nvSpPr>
          <p:spPr>
            <a:xfrm>
              <a:off x="5867400" y="2735263"/>
              <a:ext cx="228600" cy="174625"/>
            </a:xfrm>
            <a:prstGeom prst="triangl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13" name="Isosceles Triangle 12">
              <a:extLst>
                <a:ext uri="{FF2B5EF4-FFF2-40B4-BE49-F238E27FC236}">
                  <a16:creationId xmlns:a16="http://schemas.microsoft.com/office/drawing/2014/main" id="{A50EE7F7-5B37-47CD-B7A1-64FDB70C9621}"/>
                </a:ext>
              </a:extLst>
            </p:cNvPr>
            <p:cNvSpPr/>
            <p:nvPr/>
          </p:nvSpPr>
          <p:spPr>
            <a:xfrm>
              <a:off x="5848350" y="3363913"/>
              <a:ext cx="228600" cy="173037"/>
            </a:xfrm>
            <a:prstGeom prst="triangl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14" name="Isosceles Triangle 13">
              <a:extLst>
                <a:ext uri="{FF2B5EF4-FFF2-40B4-BE49-F238E27FC236}">
                  <a16:creationId xmlns:a16="http://schemas.microsoft.com/office/drawing/2014/main" id="{B5120CF7-1B0D-40B8-976B-DBCF013281A7}"/>
                </a:ext>
              </a:extLst>
            </p:cNvPr>
            <p:cNvSpPr/>
            <p:nvPr/>
          </p:nvSpPr>
          <p:spPr>
            <a:xfrm>
              <a:off x="6602413" y="4178585"/>
              <a:ext cx="239681" cy="242578"/>
            </a:xfrm>
            <a:prstGeom prst="triangl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dirty="0"/>
            </a:p>
          </p:txBody>
        </p:sp>
        <p:sp>
          <p:nvSpPr>
            <p:cNvPr id="15" name="Isosceles Triangle 14">
              <a:extLst>
                <a:ext uri="{FF2B5EF4-FFF2-40B4-BE49-F238E27FC236}">
                  <a16:creationId xmlns:a16="http://schemas.microsoft.com/office/drawing/2014/main" id="{8BFBD898-F38A-496C-B86C-10DD5E37A9E7}"/>
                </a:ext>
              </a:extLst>
            </p:cNvPr>
            <p:cNvSpPr/>
            <p:nvPr/>
          </p:nvSpPr>
          <p:spPr>
            <a:xfrm>
              <a:off x="7477409" y="4246562"/>
              <a:ext cx="228600" cy="173038"/>
            </a:xfrm>
            <a:prstGeom prst="triangl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dirty="0"/>
            </a:p>
          </p:txBody>
        </p:sp>
        <p:sp>
          <p:nvSpPr>
            <p:cNvPr id="16" name="Isosceles Triangle 15">
              <a:extLst>
                <a:ext uri="{FF2B5EF4-FFF2-40B4-BE49-F238E27FC236}">
                  <a16:creationId xmlns:a16="http://schemas.microsoft.com/office/drawing/2014/main" id="{C018A13D-B827-4003-809F-33ECE4F83FC9}"/>
                </a:ext>
              </a:extLst>
            </p:cNvPr>
            <p:cNvSpPr/>
            <p:nvPr/>
          </p:nvSpPr>
          <p:spPr>
            <a:xfrm>
              <a:off x="8339138" y="4246563"/>
              <a:ext cx="228600" cy="173037"/>
            </a:xfrm>
            <a:prstGeom prst="triangl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17" name="Isosceles Triangle 16">
              <a:extLst>
                <a:ext uri="{FF2B5EF4-FFF2-40B4-BE49-F238E27FC236}">
                  <a16:creationId xmlns:a16="http://schemas.microsoft.com/office/drawing/2014/main" id="{A6EE285D-B869-4CBC-8619-C3B6ED23926D}"/>
                </a:ext>
              </a:extLst>
            </p:cNvPr>
            <p:cNvSpPr/>
            <p:nvPr/>
          </p:nvSpPr>
          <p:spPr>
            <a:xfrm>
              <a:off x="6602413" y="6675438"/>
              <a:ext cx="228600" cy="174625"/>
            </a:xfrm>
            <a:prstGeom prst="triangl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18" name="Isosceles Triangle 17">
              <a:extLst>
                <a:ext uri="{FF2B5EF4-FFF2-40B4-BE49-F238E27FC236}">
                  <a16:creationId xmlns:a16="http://schemas.microsoft.com/office/drawing/2014/main" id="{5B3E158A-F158-4E70-8642-0F3F175024FF}"/>
                </a:ext>
              </a:extLst>
            </p:cNvPr>
            <p:cNvSpPr/>
            <p:nvPr/>
          </p:nvSpPr>
          <p:spPr>
            <a:xfrm>
              <a:off x="8334375" y="6661150"/>
              <a:ext cx="228600" cy="173038"/>
            </a:xfrm>
            <a:prstGeom prst="triangl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19" name="Isosceles Triangle 18">
              <a:extLst>
                <a:ext uri="{FF2B5EF4-FFF2-40B4-BE49-F238E27FC236}">
                  <a16:creationId xmlns:a16="http://schemas.microsoft.com/office/drawing/2014/main" id="{C17DA738-1637-4D59-ABE2-AE8A2801634A}"/>
                </a:ext>
              </a:extLst>
            </p:cNvPr>
            <p:cNvSpPr/>
            <p:nvPr/>
          </p:nvSpPr>
          <p:spPr>
            <a:xfrm>
              <a:off x="7431088" y="6661150"/>
              <a:ext cx="228600" cy="182563"/>
            </a:xfrm>
            <a:prstGeom prst="triangl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cxnSp>
          <p:nvCxnSpPr>
            <p:cNvPr id="20" name="Straight Arrow Connector 19">
              <a:extLst>
                <a:ext uri="{FF2B5EF4-FFF2-40B4-BE49-F238E27FC236}">
                  <a16:creationId xmlns:a16="http://schemas.microsoft.com/office/drawing/2014/main" id="{F0480578-A6EC-41DD-BD96-72191733DBCA}"/>
                </a:ext>
              </a:extLst>
            </p:cNvPr>
            <p:cNvCxnSpPr>
              <a:cxnSpLocks/>
            </p:cNvCxnSpPr>
            <p:nvPr/>
          </p:nvCxnSpPr>
          <p:spPr>
            <a:xfrm flipH="1" flipV="1">
              <a:off x="3955016" y="2435225"/>
              <a:ext cx="3374473" cy="317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1226981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Vessel Classes</a:t>
            </a:r>
          </a:p>
        </p:txBody>
      </p:sp>
      <p:sp>
        <p:nvSpPr>
          <p:cNvPr id="7" name="TextBox 6">
            <a:extLst>
              <a:ext uri="{FF2B5EF4-FFF2-40B4-BE49-F238E27FC236}">
                <a16:creationId xmlns:a16="http://schemas.microsoft.com/office/drawing/2014/main" id="{8343EC91-C87C-4FDF-8366-46B216AF2ADA}"/>
              </a:ext>
            </a:extLst>
          </p:cNvPr>
          <p:cNvSpPr txBox="1"/>
          <p:nvPr/>
        </p:nvSpPr>
        <p:spPr>
          <a:xfrm>
            <a:off x="140677" y="1605776"/>
            <a:ext cx="8757138" cy="3323987"/>
          </a:xfrm>
          <a:prstGeom prst="rect">
            <a:avLst/>
          </a:prstGeom>
          <a:solidFill>
            <a:schemeClr val="accent5">
              <a:lumMod val="20000"/>
              <a:lumOff val="80000"/>
            </a:schemeClr>
          </a:solidFill>
        </p:spPr>
        <p:txBody>
          <a:bodyPr wrap="square">
            <a:spAutoFit/>
          </a:bodyPr>
          <a:lstStyle/>
          <a:p>
            <a:pPr marL="0" indent="0">
              <a:buNone/>
            </a:pPr>
            <a:r>
              <a:rPr lang="en-US" sz="1800" b="1" dirty="0"/>
              <a:t> </a:t>
            </a:r>
          </a:p>
          <a:p>
            <a:pPr marL="2286000" lvl="0" indent="-2119313">
              <a:tabLst>
                <a:tab pos="2286000" algn="l"/>
              </a:tabLst>
            </a:pPr>
            <a:r>
              <a:rPr lang="en-US" sz="2400" b="1" dirty="0"/>
              <a:t>Class A-1 </a:t>
            </a:r>
            <a:r>
              <a:rPr lang="en-US" sz="2400" dirty="0"/>
              <a:t>	Watercraft less than 12 feet, canoes, kayaks, SUPs, or any other manually propelled watercraft </a:t>
            </a:r>
          </a:p>
          <a:p>
            <a:pPr marL="2286000" indent="-2119313">
              <a:tabLst>
                <a:tab pos="2286000" algn="l"/>
              </a:tabLst>
            </a:pPr>
            <a:r>
              <a:rPr lang="en-US" sz="2400" b="1" dirty="0"/>
              <a:t>Class A-2 </a:t>
            </a:r>
            <a:r>
              <a:rPr lang="en-US" sz="2400" dirty="0"/>
              <a:t>	Watercraft 12 feet to less than 16 feet and all powered canoes</a:t>
            </a:r>
          </a:p>
          <a:p>
            <a:pPr marL="166688" lvl="0">
              <a:tabLst>
                <a:tab pos="2286000" algn="l"/>
              </a:tabLst>
            </a:pPr>
            <a:r>
              <a:rPr lang="en-US" sz="2400" b="1" dirty="0"/>
              <a:t>Class 1</a:t>
            </a:r>
            <a:r>
              <a:rPr lang="en-US" sz="2400" dirty="0"/>
              <a:t> 	Watercraft 16 feet to less than 26 feet</a:t>
            </a:r>
          </a:p>
          <a:p>
            <a:pPr marL="166688" lvl="0">
              <a:tabLst>
                <a:tab pos="2286000" algn="l"/>
              </a:tabLst>
            </a:pPr>
            <a:r>
              <a:rPr lang="en-US" sz="2400" b="1" dirty="0"/>
              <a:t>Class 2</a:t>
            </a:r>
            <a:r>
              <a:rPr lang="en-US" sz="2400" dirty="0"/>
              <a:t> 	Watercraft 26 feet to less than 40 feet</a:t>
            </a:r>
          </a:p>
          <a:p>
            <a:pPr marL="166688" lvl="0">
              <a:tabLst>
                <a:tab pos="2286000" algn="l"/>
              </a:tabLst>
            </a:pPr>
            <a:r>
              <a:rPr lang="en-US" sz="2400" b="1" dirty="0"/>
              <a:t>Class 3</a:t>
            </a:r>
            <a:r>
              <a:rPr lang="en-US" sz="2400" dirty="0"/>
              <a:t> 	Watercraft 40 feet to less than 65 feet</a:t>
            </a:r>
          </a:p>
          <a:p>
            <a:pPr marL="166688" lvl="0">
              <a:tabLst>
                <a:tab pos="2286000" algn="l"/>
              </a:tabLst>
            </a:pPr>
            <a:r>
              <a:rPr lang="en-US" sz="2400" b="1" dirty="0"/>
              <a:t>Special Class </a:t>
            </a:r>
            <a:r>
              <a:rPr lang="en-US" sz="2400" dirty="0"/>
              <a:t>	Airboats</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B3F0C6-4EB9-4A6B-9579-24B9F9C2F0F8}"/>
              </a:ext>
            </a:extLst>
          </p:cNvPr>
          <p:cNvSpPr>
            <a:spLocks noGrp="1"/>
          </p:cNvSpPr>
          <p:nvPr>
            <p:ph idx="1"/>
          </p:nvPr>
        </p:nvSpPr>
        <p:spPr>
          <a:xfrm>
            <a:off x="285668" y="204681"/>
            <a:ext cx="7795260" cy="4800600"/>
          </a:xfrm>
        </p:spPr>
        <p:txBody>
          <a:bodyPr/>
          <a:lstStyle/>
          <a:p>
            <a:pPr>
              <a:buFont typeface="Arial" panose="020B0604020202020204" pitchFamily="34" charset="0"/>
              <a:buChar char="•"/>
            </a:pPr>
            <a:r>
              <a:rPr lang="en-US" dirty="0">
                <a:solidFill>
                  <a:srgbClr val="7030A0"/>
                </a:solidFill>
              </a:rPr>
              <a:t>Right Hand Turn</a:t>
            </a:r>
          </a:p>
          <a:p>
            <a:endParaRPr lang="en-US" dirty="0"/>
          </a:p>
        </p:txBody>
      </p:sp>
      <p:sp>
        <p:nvSpPr>
          <p:cNvPr id="4" name="Title 1">
            <a:extLst>
              <a:ext uri="{FF2B5EF4-FFF2-40B4-BE49-F238E27FC236}">
                <a16:creationId xmlns:a16="http://schemas.microsoft.com/office/drawing/2014/main" id="{94D4D03F-8884-4526-A8E0-522D6387DACA}"/>
              </a:ext>
            </a:extLst>
          </p:cNvPr>
          <p:cNvSpPr txBox="1">
            <a:spLocks/>
          </p:cNvSpPr>
          <p:nvPr/>
        </p:nvSpPr>
        <p:spPr>
          <a:xfrm>
            <a:off x="304800" y="165454"/>
            <a:ext cx="8610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dirty="0"/>
          </a:p>
        </p:txBody>
      </p:sp>
      <p:grpSp>
        <p:nvGrpSpPr>
          <p:cNvPr id="2" name="Group 1">
            <a:extLst>
              <a:ext uri="{FF2B5EF4-FFF2-40B4-BE49-F238E27FC236}">
                <a16:creationId xmlns:a16="http://schemas.microsoft.com/office/drawing/2014/main" id="{1FC06184-2148-401F-8DB3-2A9181C22B3C}"/>
              </a:ext>
            </a:extLst>
          </p:cNvPr>
          <p:cNvGrpSpPr/>
          <p:nvPr/>
        </p:nvGrpSpPr>
        <p:grpSpPr>
          <a:xfrm>
            <a:off x="1977390" y="1347681"/>
            <a:ext cx="6109976" cy="4921949"/>
            <a:chOff x="2760892" y="1809490"/>
            <a:chExt cx="5326474" cy="4460140"/>
          </a:xfrm>
        </p:grpSpPr>
        <p:cxnSp>
          <p:nvCxnSpPr>
            <p:cNvPr id="196" name="Straight Connector 195">
              <a:extLst>
                <a:ext uri="{FF2B5EF4-FFF2-40B4-BE49-F238E27FC236}">
                  <a16:creationId xmlns:a16="http://schemas.microsoft.com/office/drawing/2014/main" id="{B4D63CED-2CF0-4AAE-B862-BA48579152E9}"/>
                </a:ext>
              </a:extLst>
            </p:cNvPr>
            <p:cNvCxnSpPr/>
            <p:nvPr/>
          </p:nvCxnSpPr>
          <p:spPr>
            <a:xfrm flipH="1">
              <a:off x="4355361" y="3474627"/>
              <a:ext cx="23680" cy="266152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7" name="Straight Connector 196">
              <a:extLst>
                <a:ext uri="{FF2B5EF4-FFF2-40B4-BE49-F238E27FC236}">
                  <a16:creationId xmlns:a16="http://schemas.microsoft.com/office/drawing/2014/main" id="{B904534E-A6C6-4A58-8C70-64442E98D262}"/>
                </a:ext>
              </a:extLst>
            </p:cNvPr>
            <p:cNvCxnSpPr/>
            <p:nvPr/>
          </p:nvCxnSpPr>
          <p:spPr>
            <a:xfrm flipH="1">
              <a:off x="4371148" y="2935312"/>
              <a:ext cx="412036" cy="55684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98" name="Isosceles Triangle 197">
              <a:extLst>
                <a:ext uri="{FF2B5EF4-FFF2-40B4-BE49-F238E27FC236}">
                  <a16:creationId xmlns:a16="http://schemas.microsoft.com/office/drawing/2014/main" id="{31F86A7E-2DBC-472A-ABD1-C026F0700EE1}"/>
                </a:ext>
              </a:extLst>
            </p:cNvPr>
            <p:cNvSpPr/>
            <p:nvPr/>
          </p:nvSpPr>
          <p:spPr>
            <a:xfrm>
              <a:off x="7746371" y="1809490"/>
              <a:ext cx="227330" cy="129436"/>
            </a:xfrm>
            <a:prstGeom prst="triangl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199" name="Isosceles Triangle 198">
              <a:extLst>
                <a:ext uri="{FF2B5EF4-FFF2-40B4-BE49-F238E27FC236}">
                  <a16:creationId xmlns:a16="http://schemas.microsoft.com/office/drawing/2014/main" id="{072FA0FF-C336-4B0E-A650-DC6F340C86EA}"/>
                </a:ext>
              </a:extLst>
            </p:cNvPr>
            <p:cNvSpPr/>
            <p:nvPr/>
          </p:nvSpPr>
          <p:spPr>
            <a:xfrm>
              <a:off x="5803012" y="1860725"/>
              <a:ext cx="227330" cy="148312"/>
            </a:xfrm>
            <a:prstGeom prst="triangl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200" name="Isosceles Triangle 199">
              <a:extLst>
                <a:ext uri="{FF2B5EF4-FFF2-40B4-BE49-F238E27FC236}">
                  <a16:creationId xmlns:a16="http://schemas.microsoft.com/office/drawing/2014/main" id="{2ECB8EAA-0664-4850-B4F7-519C65284FA4}"/>
                </a:ext>
              </a:extLst>
            </p:cNvPr>
            <p:cNvSpPr/>
            <p:nvPr/>
          </p:nvSpPr>
          <p:spPr>
            <a:xfrm>
              <a:off x="2789308" y="4090795"/>
              <a:ext cx="227330" cy="148312"/>
            </a:xfrm>
            <a:prstGeom prst="triangl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201" name="Isosceles Triangle 200">
              <a:extLst>
                <a:ext uri="{FF2B5EF4-FFF2-40B4-BE49-F238E27FC236}">
                  <a16:creationId xmlns:a16="http://schemas.microsoft.com/office/drawing/2014/main" id="{4C1CCE24-CAF4-43DA-9D30-38FDC3275D47}"/>
                </a:ext>
              </a:extLst>
            </p:cNvPr>
            <p:cNvSpPr/>
            <p:nvPr/>
          </p:nvSpPr>
          <p:spPr>
            <a:xfrm>
              <a:off x="7860036" y="3155082"/>
              <a:ext cx="227330" cy="148312"/>
            </a:xfrm>
            <a:prstGeom prst="triangl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202" name="Isosceles Triangle 201">
              <a:extLst>
                <a:ext uri="{FF2B5EF4-FFF2-40B4-BE49-F238E27FC236}">
                  <a16:creationId xmlns:a16="http://schemas.microsoft.com/office/drawing/2014/main" id="{45AEBFA9-8B17-49D2-86E8-0CF243952964}"/>
                </a:ext>
              </a:extLst>
            </p:cNvPr>
            <p:cNvSpPr/>
            <p:nvPr/>
          </p:nvSpPr>
          <p:spPr>
            <a:xfrm>
              <a:off x="5810906" y="3155082"/>
              <a:ext cx="227330" cy="148312"/>
            </a:xfrm>
            <a:prstGeom prst="triangl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203" name="Isosceles Triangle 202">
              <a:extLst>
                <a:ext uri="{FF2B5EF4-FFF2-40B4-BE49-F238E27FC236}">
                  <a16:creationId xmlns:a16="http://schemas.microsoft.com/office/drawing/2014/main" id="{AA391A63-4BB3-4559-8A04-57AB51C65E34}"/>
                </a:ext>
              </a:extLst>
            </p:cNvPr>
            <p:cNvSpPr/>
            <p:nvPr/>
          </p:nvSpPr>
          <p:spPr>
            <a:xfrm>
              <a:off x="4784763" y="4088098"/>
              <a:ext cx="227330" cy="148312"/>
            </a:xfrm>
            <a:prstGeom prst="triangl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204" name="Isosceles Triangle 203">
              <a:extLst>
                <a:ext uri="{FF2B5EF4-FFF2-40B4-BE49-F238E27FC236}">
                  <a16:creationId xmlns:a16="http://schemas.microsoft.com/office/drawing/2014/main" id="{EEFD971D-BD41-4CFB-A38B-81214D348F25}"/>
                </a:ext>
              </a:extLst>
            </p:cNvPr>
            <p:cNvSpPr/>
            <p:nvPr/>
          </p:nvSpPr>
          <p:spPr>
            <a:xfrm>
              <a:off x="3850183" y="4086750"/>
              <a:ext cx="227330" cy="148312"/>
            </a:xfrm>
            <a:prstGeom prst="triangl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205" name="Isosceles Triangle 204">
              <a:extLst>
                <a:ext uri="{FF2B5EF4-FFF2-40B4-BE49-F238E27FC236}">
                  <a16:creationId xmlns:a16="http://schemas.microsoft.com/office/drawing/2014/main" id="{51E3B755-56A2-4B63-86CF-7BDB3D77EA76}"/>
                </a:ext>
              </a:extLst>
            </p:cNvPr>
            <p:cNvSpPr/>
            <p:nvPr/>
          </p:nvSpPr>
          <p:spPr>
            <a:xfrm>
              <a:off x="2760892" y="6121318"/>
              <a:ext cx="227330" cy="148312"/>
            </a:xfrm>
            <a:prstGeom prst="triangl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206" name="Isosceles Triangle 205">
              <a:extLst>
                <a:ext uri="{FF2B5EF4-FFF2-40B4-BE49-F238E27FC236}">
                  <a16:creationId xmlns:a16="http://schemas.microsoft.com/office/drawing/2014/main" id="{1B276370-4246-495B-9AAB-CE811CA81914}"/>
                </a:ext>
              </a:extLst>
            </p:cNvPr>
            <p:cNvSpPr/>
            <p:nvPr/>
          </p:nvSpPr>
          <p:spPr>
            <a:xfrm>
              <a:off x="3763355" y="6101094"/>
              <a:ext cx="227330" cy="148312"/>
            </a:xfrm>
            <a:prstGeom prst="triangl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207" name="Isosceles Triangle 206">
              <a:extLst>
                <a:ext uri="{FF2B5EF4-FFF2-40B4-BE49-F238E27FC236}">
                  <a16:creationId xmlns:a16="http://schemas.microsoft.com/office/drawing/2014/main" id="{21D4696E-41BF-4A4E-B15F-0D6DE52B4516}"/>
                </a:ext>
              </a:extLst>
            </p:cNvPr>
            <p:cNvSpPr/>
            <p:nvPr/>
          </p:nvSpPr>
          <p:spPr>
            <a:xfrm>
              <a:off x="4772133" y="6111880"/>
              <a:ext cx="227330" cy="148312"/>
            </a:xfrm>
            <a:prstGeom prst="triangl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209" name="Isosceles Triangle 208">
              <a:extLst>
                <a:ext uri="{FF2B5EF4-FFF2-40B4-BE49-F238E27FC236}">
                  <a16:creationId xmlns:a16="http://schemas.microsoft.com/office/drawing/2014/main" id="{BA77458A-1B1D-4A6A-9971-ACD2C5DE865B}"/>
                </a:ext>
              </a:extLst>
            </p:cNvPr>
            <p:cNvSpPr/>
            <p:nvPr/>
          </p:nvSpPr>
          <p:spPr>
            <a:xfrm>
              <a:off x="5771439" y="2526780"/>
              <a:ext cx="227330" cy="157750"/>
            </a:xfrm>
            <a:prstGeom prst="triangl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210" name="Isosceles Triangle 209">
              <a:extLst>
                <a:ext uri="{FF2B5EF4-FFF2-40B4-BE49-F238E27FC236}">
                  <a16:creationId xmlns:a16="http://schemas.microsoft.com/office/drawing/2014/main" id="{0603AA72-C384-47DB-9FCF-C41C8DE454AD}"/>
                </a:ext>
              </a:extLst>
            </p:cNvPr>
            <p:cNvSpPr/>
            <p:nvPr/>
          </p:nvSpPr>
          <p:spPr>
            <a:xfrm>
              <a:off x="6554465" y="2525432"/>
              <a:ext cx="227330" cy="159098"/>
            </a:xfrm>
            <a:prstGeom prst="triangl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cxnSp>
          <p:nvCxnSpPr>
            <p:cNvPr id="212" name="Straight Arrow Connector 211">
              <a:extLst>
                <a:ext uri="{FF2B5EF4-FFF2-40B4-BE49-F238E27FC236}">
                  <a16:creationId xmlns:a16="http://schemas.microsoft.com/office/drawing/2014/main" id="{0C8E1EFC-981C-412B-BE98-D285328D332D}"/>
                </a:ext>
              </a:extLst>
            </p:cNvPr>
            <p:cNvCxnSpPr/>
            <p:nvPr/>
          </p:nvCxnSpPr>
          <p:spPr>
            <a:xfrm>
              <a:off x="4773711" y="2944749"/>
              <a:ext cx="2750064"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5803424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B3F0C6-4EB9-4A6B-9579-24B9F9C2F0F8}"/>
              </a:ext>
            </a:extLst>
          </p:cNvPr>
          <p:cNvSpPr>
            <a:spLocks noGrp="1"/>
          </p:cNvSpPr>
          <p:nvPr>
            <p:ph idx="1"/>
          </p:nvPr>
        </p:nvSpPr>
        <p:spPr>
          <a:xfrm>
            <a:off x="7575" y="200462"/>
            <a:ext cx="7795260" cy="4800600"/>
          </a:xfrm>
        </p:spPr>
        <p:txBody>
          <a:bodyPr/>
          <a:lstStyle/>
          <a:p>
            <a:pPr>
              <a:buFont typeface="Arial" panose="020B0604020202020204" pitchFamily="34" charset="0"/>
              <a:buChar char="•"/>
            </a:pPr>
            <a:r>
              <a:rPr lang="en-US" dirty="0">
                <a:solidFill>
                  <a:srgbClr val="7030A0"/>
                </a:solidFill>
              </a:rPr>
              <a:t>Backing Intersection</a:t>
            </a:r>
          </a:p>
        </p:txBody>
      </p:sp>
      <p:grpSp>
        <p:nvGrpSpPr>
          <p:cNvPr id="2" name="Group 1">
            <a:extLst>
              <a:ext uri="{FF2B5EF4-FFF2-40B4-BE49-F238E27FC236}">
                <a16:creationId xmlns:a16="http://schemas.microsoft.com/office/drawing/2014/main" id="{6098C3C3-31F9-48D8-8083-C19590027B32}"/>
              </a:ext>
            </a:extLst>
          </p:cNvPr>
          <p:cNvGrpSpPr/>
          <p:nvPr/>
        </p:nvGrpSpPr>
        <p:grpSpPr>
          <a:xfrm>
            <a:off x="534803" y="1191887"/>
            <a:ext cx="4688707" cy="4683133"/>
            <a:chOff x="1398558" y="734080"/>
            <a:chExt cx="4945982" cy="4710684"/>
          </a:xfrm>
        </p:grpSpPr>
        <p:sp>
          <p:nvSpPr>
            <p:cNvPr id="5" name="Isosceles Triangle 4">
              <a:extLst>
                <a:ext uri="{FF2B5EF4-FFF2-40B4-BE49-F238E27FC236}">
                  <a16:creationId xmlns:a16="http://schemas.microsoft.com/office/drawing/2014/main" id="{6951DCF4-6E72-4779-9298-01A55AF8DE30}"/>
                </a:ext>
              </a:extLst>
            </p:cNvPr>
            <p:cNvSpPr/>
            <p:nvPr/>
          </p:nvSpPr>
          <p:spPr>
            <a:xfrm>
              <a:off x="3160606" y="734080"/>
              <a:ext cx="228600" cy="261620"/>
            </a:xfrm>
            <a:prstGeom prst="triangl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a:p>
          </p:txBody>
        </p:sp>
        <p:sp>
          <p:nvSpPr>
            <p:cNvPr id="6" name="Isosceles Triangle 5">
              <a:extLst>
                <a:ext uri="{FF2B5EF4-FFF2-40B4-BE49-F238E27FC236}">
                  <a16:creationId xmlns:a16="http://schemas.microsoft.com/office/drawing/2014/main" id="{CC6FE672-7101-485C-9AA3-67B524C6271F}"/>
                </a:ext>
              </a:extLst>
            </p:cNvPr>
            <p:cNvSpPr/>
            <p:nvPr/>
          </p:nvSpPr>
          <p:spPr>
            <a:xfrm>
              <a:off x="2565777" y="3500425"/>
              <a:ext cx="228600" cy="261620"/>
            </a:xfrm>
            <a:prstGeom prst="triangl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a:p>
          </p:txBody>
        </p:sp>
        <p:sp>
          <p:nvSpPr>
            <p:cNvPr id="7" name="Isosceles Triangle 6">
              <a:extLst>
                <a:ext uri="{FF2B5EF4-FFF2-40B4-BE49-F238E27FC236}">
                  <a16:creationId xmlns:a16="http://schemas.microsoft.com/office/drawing/2014/main" id="{F40C549B-4EEC-4908-B188-91CF1178FDA5}"/>
                </a:ext>
              </a:extLst>
            </p:cNvPr>
            <p:cNvSpPr/>
            <p:nvPr/>
          </p:nvSpPr>
          <p:spPr>
            <a:xfrm>
              <a:off x="2535201" y="2463070"/>
              <a:ext cx="228600" cy="261620"/>
            </a:xfrm>
            <a:prstGeom prst="triangl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a:p>
          </p:txBody>
        </p:sp>
        <p:sp>
          <p:nvSpPr>
            <p:cNvPr id="8" name="Isosceles Triangle 7">
              <a:extLst>
                <a:ext uri="{FF2B5EF4-FFF2-40B4-BE49-F238E27FC236}">
                  <a16:creationId xmlns:a16="http://schemas.microsoft.com/office/drawing/2014/main" id="{49AADACC-27B7-4347-800E-BC14A96D548A}"/>
                </a:ext>
              </a:extLst>
            </p:cNvPr>
            <p:cNvSpPr/>
            <p:nvPr/>
          </p:nvSpPr>
          <p:spPr>
            <a:xfrm>
              <a:off x="1398558" y="2492050"/>
              <a:ext cx="228600" cy="261620"/>
            </a:xfrm>
            <a:prstGeom prst="triangl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a:p>
          </p:txBody>
        </p:sp>
        <p:sp>
          <p:nvSpPr>
            <p:cNvPr id="9" name="Isosceles Triangle 8">
              <a:extLst>
                <a:ext uri="{FF2B5EF4-FFF2-40B4-BE49-F238E27FC236}">
                  <a16:creationId xmlns:a16="http://schemas.microsoft.com/office/drawing/2014/main" id="{F5C1A235-76E8-4410-A1DE-5483F80DAAC4}"/>
                </a:ext>
              </a:extLst>
            </p:cNvPr>
            <p:cNvSpPr/>
            <p:nvPr/>
          </p:nvSpPr>
          <p:spPr>
            <a:xfrm>
              <a:off x="1398558" y="3507189"/>
              <a:ext cx="228600" cy="261620"/>
            </a:xfrm>
            <a:prstGeom prst="triangl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a:p>
          </p:txBody>
        </p:sp>
        <p:sp>
          <p:nvSpPr>
            <p:cNvPr id="10" name="Isosceles Triangle 9">
              <a:extLst>
                <a:ext uri="{FF2B5EF4-FFF2-40B4-BE49-F238E27FC236}">
                  <a16:creationId xmlns:a16="http://schemas.microsoft.com/office/drawing/2014/main" id="{56708B2F-8D7E-4326-B9C2-22DF7E6DF228}"/>
                </a:ext>
              </a:extLst>
            </p:cNvPr>
            <p:cNvSpPr/>
            <p:nvPr/>
          </p:nvSpPr>
          <p:spPr>
            <a:xfrm>
              <a:off x="4316435" y="1830064"/>
              <a:ext cx="228600" cy="261620"/>
            </a:xfrm>
            <a:prstGeom prst="triangl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a:p>
          </p:txBody>
        </p:sp>
        <p:sp>
          <p:nvSpPr>
            <p:cNvPr id="11" name="Isosceles Triangle 10">
              <a:extLst>
                <a:ext uri="{FF2B5EF4-FFF2-40B4-BE49-F238E27FC236}">
                  <a16:creationId xmlns:a16="http://schemas.microsoft.com/office/drawing/2014/main" id="{75933829-AC11-4519-81D3-75F85410A7C6}"/>
                </a:ext>
              </a:extLst>
            </p:cNvPr>
            <p:cNvSpPr/>
            <p:nvPr/>
          </p:nvSpPr>
          <p:spPr>
            <a:xfrm>
              <a:off x="3160606" y="1772888"/>
              <a:ext cx="228600" cy="261620"/>
            </a:xfrm>
            <a:prstGeom prst="triangl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a:p>
          </p:txBody>
        </p:sp>
        <p:sp>
          <p:nvSpPr>
            <p:cNvPr id="12" name="Isosceles Triangle 11">
              <a:extLst>
                <a:ext uri="{FF2B5EF4-FFF2-40B4-BE49-F238E27FC236}">
                  <a16:creationId xmlns:a16="http://schemas.microsoft.com/office/drawing/2014/main" id="{0254B8C3-5DB3-4084-8D9D-0D18312DF171}"/>
                </a:ext>
              </a:extLst>
            </p:cNvPr>
            <p:cNvSpPr/>
            <p:nvPr/>
          </p:nvSpPr>
          <p:spPr>
            <a:xfrm>
              <a:off x="4305478" y="734080"/>
              <a:ext cx="228600" cy="261620"/>
            </a:xfrm>
            <a:prstGeom prst="triangl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a:p>
          </p:txBody>
        </p:sp>
        <p:sp>
          <p:nvSpPr>
            <p:cNvPr id="13" name="Isosceles Triangle 12">
              <a:extLst>
                <a:ext uri="{FF2B5EF4-FFF2-40B4-BE49-F238E27FC236}">
                  <a16:creationId xmlns:a16="http://schemas.microsoft.com/office/drawing/2014/main" id="{6548BE1F-E676-4B18-8CEA-108A8DAD7A4F}"/>
                </a:ext>
              </a:extLst>
            </p:cNvPr>
            <p:cNvSpPr/>
            <p:nvPr/>
          </p:nvSpPr>
          <p:spPr>
            <a:xfrm>
              <a:off x="4295357" y="4154996"/>
              <a:ext cx="228600" cy="261620"/>
            </a:xfrm>
            <a:prstGeom prst="triangl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a:p>
          </p:txBody>
        </p:sp>
        <p:sp>
          <p:nvSpPr>
            <p:cNvPr id="14" name="Isosceles Triangle 13">
              <a:extLst>
                <a:ext uri="{FF2B5EF4-FFF2-40B4-BE49-F238E27FC236}">
                  <a16:creationId xmlns:a16="http://schemas.microsoft.com/office/drawing/2014/main" id="{C046E237-320C-4431-917C-0B2EB7F85CE9}"/>
                </a:ext>
              </a:extLst>
            </p:cNvPr>
            <p:cNvSpPr/>
            <p:nvPr/>
          </p:nvSpPr>
          <p:spPr>
            <a:xfrm>
              <a:off x="3160606" y="4181217"/>
              <a:ext cx="228600" cy="261620"/>
            </a:xfrm>
            <a:prstGeom prst="triangl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a:p>
          </p:txBody>
        </p:sp>
        <p:sp>
          <p:nvSpPr>
            <p:cNvPr id="15" name="Isosceles Triangle 14">
              <a:extLst>
                <a:ext uri="{FF2B5EF4-FFF2-40B4-BE49-F238E27FC236}">
                  <a16:creationId xmlns:a16="http://schemas.microsoft.com/office/drawing/2014/main" id="{3EA5F989-0221-4609-9F89-5777AE21592C}"/>
                </a:ext>
              </a:extLst>
            </p:cNvPr>
            <p:cNvSpPr/>
            <p:nvPr/>
          </p:nvSpPr>
          <p:spPr>
            <a:xfrm>
              <a:off x="3147050" y="5183144"/>
              <a:ext cx="228600" cy="261620"/>
            </a:xfrm>
            <a:prstGeom prst="triangl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a:p>
          </p:txBody>
        </p:sp>
        <p:sp>
          <p:nvSpPr>
            <p:cNvPr id="16" name="Isosceles Triangle 15">
              <a:extLst>
                <a:ext uri="{FF2B5EF4-FFF2-40B4-BE49-F238E27FC236}">
                  <a16:creationId xmlns:a16="http://schemas.microsoft.com/office/drawing/2014/main" id="{773C23B6-4BD0-4F81-99EC-268B432DF16E}"/>
                </a:ext>
              </a:extLst>
            </p:cNvPr>
            <p:cNvSpPr/>
            <p:nvPr/>
          </p:nvSpPr>
          <p:spPr>
            <a:xfrm>
              <a:off x="4927976" y="3483137"/>
              <a:ext cx="228600" cy="261620"/>
            </a:xfrm>
            <a:prstGeom prst="triangl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a:p>
          </p:txBody>
        </p:sp>
        <p:sp>
          <p:nvSpPr>
            <p:cNvPr id="17" name="Isosceles Triangle 16">
              <a:extLst>
                <a:ext uri="{FF2B5EF4-FFF2-40B4-BE49-F238E27FC236}">
                  <a16:creationId xmlns:a16="http://schemas.microsoft.com/office/drawing/2014/main" id="{491CFF1D-3678-4801-8D02-05DEF6B38A02}"/>
                </a:ext>
              </a:extLst>
            </p:cNvPr>
            <p:cNvSpPr/>
            <p:nvPr/>
          </p:nvSpPr>
          <p:spPr>
            <a:xfrm>
              <a:off x="4313835" y="5170498"/>
              <a:ext cx="228600" cy="261620"/>
            </a:xfrm>
            <a:prstGeom prst="triangl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a:p>
          </p:txBody>
        </p:sp>
        <p:sp>
          <p:nvSpPr>
            <p:cNvPr id="18" name="Isosceles Triangle 17">
              <a:extLst>
                <a:ext uri="{FF2B5EF4-FFF2-40B4-BE49-F238E27FC236}">
                  <a16:creationId xmlns:a16="http://schemas.microsoft.com/office/drawing/2014/main" id="{FD07CED8-6055-47DB-923A-0F78DB3D3EA4}"/>
                </a:ext>
              </a:extLst>
            </p:cNvPr>
            <p:cNvSpPr/>
            <p:nvPr/>
          </p:nvSpPr>
          <p:spPr>
            <a:xfrm>
              <a:off x="6092616" y="2472299"/>
              <a:ext cx="228600" cy="261620"/>
            </a:xfrm>
            <a:prstGeom prst="triangl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a:p>
          </p:txBody>
        </p:sp>
        <p:sp>
          <p:nvSpPr>
            <p:cNvPr id="19" name="Isosceles Triangle 18">
              <a:extLst>
                <a:ext uri="{FF2B5EF4-FFF2-40B4-BE49-F238E27FC236}">
                  <a16:creationId xmlns:a16="http://schemas.microsoft.com/office/drawing/2014/main" id="{E8F751D8-F3F6-460D-8A3E-B433EA8CFF95}"/>
                </a:ext>
              </a:extLst>
            </p:cNvPr>
            <p:cNvSpPr/>
            <p:nvPr/>
          </p:nvSpPr>
          <p:spPr>
            <a:xfrm>
              <a:off x="4927976" y="2492050"/>
              <a:ext cx="228600" cy="261620"/>
            </a:xfrm>
            <a:prstGeom prst="triangl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a:p>
          </p:txBody>
        </p:sp>
        <p:sp>
          <p:nvSpPr>
            <p:cNvPr id="20" name="Isosceles Triangle 19">
              <a:extLst>
                <a:ext uri="{FF2B5EF4-FFF2-40B4-BE49-F238E27FC236}">
                  <a16:creationId xmlns:a16="http://schemas.microsoft.com/office/drawing/2014/main" id="{8B130118-918F-46F0-B957-C8F59FF83189}"/>
                </a:ext>
              </a:extLst>
            </p:cNvPr>
            <p:cNvSpPr/>
            <p:nvPr/>
          </p:nvSpPr>
          <p:spPr>
            <a:xfrm>
              <a:off x="6115940" y="3500425"/>
              <a:ext cx="228600" cy="261620"/>
            </a:xfrm>
            <a:prstGeom prst="triangl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a:p>
          </p:txBody>
        </p:sp>
        <p:sp>
          <p:nvSpPr>
            <p:cNvPr id="23" name="TextBox 22">
              <a:extLst>
                <a:ext uri="{FF2B5EF4-FFF2-40B4-BE49-F238E27FC236}">
                  <a16:creationId xmlns:a16="http://schemas.microsoft.com/office/drawing/2014/main" id="{D20053B0-84D8-4772-92AB-9C3A935E1259}"/>
                </a:ext>
              </a:extLst>
            </p:cNvPr>
            <p:cNvSpPr txBox="1"/>
            <p:nvPr/>
          </p:nvSpPr>
          <p:spPr>
            <a:xfrm>
              <a:off x="3728735" y="4495793"/>
              <a:ext cx="259339" cy="526298"/>
            </a:xfrm>
            <a:prstGeom prst="rect">
              <a:avLst/>
            </a:prstGeom>
            <a:noFill/>
          </p:spPr>
          <p:txBody>
            <a:bodyPr wrap="square" rtlCol="0">
              <a:spAutoFit/>
            </a:bodyPr>
            <a:lstStyle/>
            <a:p>
              <a:r>
                <a:rPr lang="en-US" sz="2800" b="1" dirty="0">
                  <a:solidFill>
                    <a:srgbClr val="00B0F0"/>
                  </a:solidFill>
                </a:rPr>
                <a:t>A</a:t>
              </a:r>
            </a:p>
          </p:txBody>
        </p:sp>
        <p:sp>
          <p:nvSpPr>
            <p:cNvPr id="24" name="TextBox 23">
              <a:extLst>
                <a:ext uri="{FF2B5EF4-FFF2-40B4-BE49-F238E27FC236}">
                  <a16:creationId xmlns:a16="http://schemas.microsoft.com/office/drawing/2014/main" id="{F0F762A6-05AA-4438-BC2D-73B22E088FD8}"/>
                </a:ext>
              </a:extLst>
            </p:cNvPr>
            <p:cNvSpPr txBox="1"/>
            <p:nvPr/>
          </p:nvSpPr>
          <p:spPr>
            <a:xfrm>
              <a:off x="5455102" y="2783300"/>
              <a:ext cx="259339" cy="526298"/>
            </a:xfrm>
            <a:prstGeom prst="rect">
              <a:avLst/>
            </a:prstGeom>
            <a:noFill/>
          </p:spPr>
          <p:txBody>
            <a:bodyPr wrap="square" rtlCol="0">
              <a:spAutoFit/>
            </a:bodyPr>
            <a:lstStyle/>
            <a:p>
              <a:r>
                <a:rPr lang="en-US" sz="2800" b="1" dirty="0">
                  <a:solidFill>
                    <a:srgbClr val="00B0F0"/>
                  </a:solidFill>
                </a:rPr>
                <a:t>B</a:t>
              </a:r>
            </a:p>
          </p:txBody>
        </p:sp>
        <p:sp>
          <p:nvSpPr>
            <p:cNvPr id="25" name="TextBox 24">
              <a:extLst>
                <a:ext uri="{FF2B5EF4-FFF2-40B4-BE49-F238E27FC236}">
                  <a16:creationId xmlns:a16="http://schemas.microsoft.com/office/drawing/2014/main" id="{C901A9F7-1A3F-4917-9984-035588B50B1B}"/>
                </a:ext>
              </a:extLst>
            </p:cNvPr>
            <p:cNvSpPr txBox="1"/>
            <p:nvPr/>
          </p:nvSpPr>
          <p:spPr>
            <a:xfrm>
              <a:off x="3728736" y="1209766"/>
              <a:ext cx="259339" cy="526298"/>
            </a:xfrm>
            <a:prstGeom prst="rect">
              <a:avLst/>
            </a:prstGeom>
            <a:noFill/>
          </p:spPr>
          <p:txBody>
            <a:bodyPr wrap="square" rtlCol="0">
              <a:spAutoFit/>
            </a:bodyPr>
            <a:lstStyle/>
            <a:p>
              <a:r>
                <a:rPr lang="en-US" sz="2800" b="1" dirty="0">
                  <a:solidFill>
                    <a:srgbClr val="00B0F0"/>
                  </a:solidFill>
                </a:rPr>
                <a:t>C</a:t>
              </a:r>
            </a:p>
          </p:txBody>
        </p:sp>
        <p:sp>
          <p:nvSpPr>
            <p:cNvPr id="26" name="TextBox 25">
              <a:extLst>
                <a:ext uri="{FF2B5EF4-FFF2-40B4-BE49-F238E27FC236}">
                  <a16:creationId xmlns:a16="http://schemas.microsoft.com/office/drawing/2014/main" id="{0A517688-A0F5-4DAB-88E5-9E018E49A679}"/>
                </a:ext>
              </a:extLst>
            </p:cNvPr>
            <p:cNvSpPr txBox="1"/>
            <p:nvPr/>
          </p:nvSpPr>
          <p:spPr>
            <a:xfrm>
              <a:off x="1942935" y="2930998"/>
              <a:ext cx="259339" cy="464381"/>
            </a:xfrm>
            <a:prstGeom prst="rect">
              <a:avLst/>
            </a:prstGeom>
            <a:noFill/>
          </p:spPr>
          <p:txBody>
            <a:bodyPr wrap="square" rtlCol="0">
              <a:spAutoFit/>
            </a:bodyPr>
            <a:lstStyle/>
            <a:p>
              <a:r>
                <a:rPr lang="en-US" sz="2400" b="1" dirty="0">
                  <a:solidFill>
                    <a:srgbClr val="00B0F0"/>
                  </a:solidFill>
                </a:rPr>
                <a:t>D</a:t>
              </a:r>
            </a:p>
          </p:txBody>
        </p:sp>
      </p:grpSp>
      <p:sp>
        <p:nvSpPr>
          <p:cNvPr id="27" name="TextBox 26">
            <a:extLst>
              <a:ext uri="{FF2B5EF4-FFF2-40B4-BE49-F238E27FC236}">
                <a16:creationId xmlns:a16="http://schemas.microsoft.com/office/drawing/2014/main" id="{F05D54F5-F583-4B4C-9840-AAC363A2C7B5}"/>
              </a:ext>
            </a:extLst>
          </p:cNvPr>
          <p:cNvSpPr txBox="1"/>
          <p:nvPr/>
        </p:nvSpPr>
        <p:spPr>
          <a:xfrm>
            <a:off x="5595460" y="824819"/>
            <a:ext cx="4788070" cy="2215991"/>
          </a:xfrm>
          <a:prstGeom prst="rect">
            <a:avLst/>
          </a:prstGeom>
          <a:noFill/>
        </p:spPr>
        <p:txBody>
          <a:bodyPr wrap="square" rtlCol="0">
            <a:spAutoFit/>
          </a:bodyPr>
          <a:lstStyle/>
          <a:p>
            <a:r>
              <a:rPr lang="en-US" sz="2400" dirty="0"/>
              <a:t>Paths:</a:t>
            </a:r>
          </a:p>
          <a:p>
            <a:pPr marL="342900" indent="-342900">
              <a:buAutoNum type="arabicParenBoth"/>
            </a:pPr>
            <a:r>
              <a:rPr lang="en-US" sz="2400" dirty="0"/>
              <a:t>A to C, to back to A</a:t>
            </a:r>
          </a:p>
          <a:p>
            <a:pPr marL="342900" indent="-342900">
              <a:buAutoNum type="arabicParenBoth"/>
            </a:pPr>
            <a:r>
              <a:rPr lang="en-US" sz="2400" dirty="0"/>
              <a:t>Forward into D back to C </a:t>
            </a:r>
          </a:p>
          <a:p>
            <a:pPr marL="342900" indent="-342900">
              <a:buAutoNum type="arabicParenBoth"/>
            </a:pPr>
            <a:r>
              <a:rPr lang="en-US" sz="2400" dirty="0"/>
              <a:t>Return to A, Back to B</a:t>
            </a:r>
          </a:p>
          <a:p>
            <a:pPr marL="342900" indent="-342900">
              <a:buAutoNum type="arabicParenBoth"/>
            </a:pPr>
            <a:r>
              <a:rPr lang="en-US" sz="2400" dirty="0"/>
              <a:t>Exit through A</a:t>
            </a:r>
          </a:p>
          <a:p>
            <a:pPr marL="342900" indent="-342900">
              <a:buAutoNum type="arabicParenBoth"/>
            </a:pPr>
            <a:endParaRPr lang="en-US" dirty="0"/>
          </a:p>
        </p:txBody>
      </p:sp>
      <p:sp>
        <p:nvSpPr>
          <p:cNvPr id="67" name="TextBox 66">
            <a:extLst>
              <a:ext uri="{FF2B5EF4-FFF2-40B4-BE49-F238E27FC236}">
                <a16:creationId xmlns:a16="http://schemas.microsoft.com/office/drawing/2014/main" id="{E64F43FA-4E19-4243-9EF5-BA7EC0731BB9}"/>
              </a:ext>
            </a:extLst>
          </p:cNvPr>
          <p:cNvSpPr txBox="1"/>
          <p:nvPr/>
        </p:nvSpPr>
        <p:spPr>
          <a:xfrm>
            <a:off x="2489504" y="6055477"/>
            <a:ext cx="1834572" cy="369332"/>
          </a:xfrm>
          <a:prstGeom prst="rect">
            <a:avLst/>
          </a:prstGeom>
          <a:noFill/>
        </p:spPr>
        <p:txBody>
          <a:bodyPr wrap="square" rtlCol="0">
            <a:spAutoFit/>
          </a:bodyPr>
          <a:lstStyle/>
          <a:p>
            <a:r>
              <a:rPr lang="en-US" dirty="0"/>
              <a:t>ENTER</a:t>
            </a:r>
          </a:p>
        </p:txBody>
      </p:sp>
      <p:cxnSp>
        <p:nvCxnSpPr>
          <p:cNvPr id="29" name="Straight Arrow Connector 28">
            <a:extLst>
              <a:ext uri="{FF2B5EF4-FFF2-40B4-BE49-F238E27FC236}">
                <a16:creationId xmlns:a16="http://schemas.microsoft.com/office/drawing/2014/main" id="{68AE7CB5-B204-41C3-B292-13B21F019662}"/>
              </a:ext>
            </a:extLst>
          </p:cNvPr>
          <p:cNvCxnSpPr>
            <a:cxnSpLocks/>
          </p:cNvCxnSpPr>
          <p:nvPr/>
        </p:nvCxnSpPr>
        <p:spPr>
          <a:xfrm>
            <a:off x="2908026" y="2188011"/>
            <a:ext cx="0" cy="2779220"/>
          </a:xfrm>
          <a:prstGeom prst="straightConnector1">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3F8CA0E5-CE4B-48EC-8AAB-786AEB3C68C7}"/>
              </a:ext>
            </a:extLst>
          </p:cNvPr>
          <p:cNvSpPr txBox="1"/>
          <p:nvPr/>
        </p:nvSpPr>
        <p:spPr>
          <a:xfrm>
            <a:off x="2960690" y="2779228"/>
            <a:ext cx="442750" cy="369332"/>
          </a:xfrm>
          <a:prstGeom prst="rect">
            <a:avLst/>
          </a:prstGeom>
          <a:noFill/>
        </p:spPr>
        <p:txBody>
          <a:bodyPr wrap="none" rtlCol="0">
            <a:spAutoFit/>
          </a:bodyPr>
          <a:lstStyle/>
          <a:p>
            <a:r>
              <a:rPr lang="en-US" dirty="0"/>
              <a:t>(1)</a:t>
            </a:r>
          </a:p>
        </p:txBody>
      </p:sp>
      <p:cxnSp>
        <p:nvCxnSpPr>
          <p:cNvPr id="34" name="Straight Arrow Connector 33">
            <a:extLst>
              <a:ext uri="{FF2B5EF4-FFF2-40B4-BE49-F238E27FC236}">
                <a16:creationId xmlns:a16="http://schemas.microsoft.com/office/drawing/2014/main" id="{34D8DED2-0FC8-4B53-9A2C-9CBAFE1C6725}"/>
              </a:ext>
            </a:extLst>
          </p:cNvPr>
          <p:cNvCxnSpPr>
            <a:cxnSpLocks/>
          </p:cNvCxnSpPr>
          <p:nvPr/>
        </p:nvCxnSpPr>
        <p:spPr>
          <a:xfrm flipH="1">
            <a:off x="1411770" y="3627208"/>
            <a:ext cx="1233733"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E74A50DC-5C2A-41C2-84FF-AC6ABA583BF9}"/>
              </a:ext>
            </a:extLst>
          </p:cNvPr>
          <p:cNvCxnSpPr>
            <a:cxnSpLocks/>
          </p:cNvCxnSpPr>
          <p:nvPr/>
        </p:nvCxnSpPr>
        <p:spPr>
          <a:xfrm flipV="1">
            <a:off x="2628542" y="2188011"/>
            <a:ext cx="16961" cy="142611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6" name="TextBox 55">
            <a:extLst>
              <a:ext uri="{FF2B5EF4-FFF2-40B4-BE49-F238E27FC236}">
                <a16:creationId xmlns:a16="http://schemas.microsoft.com/office/drawing/2014/main" id="{84511840-0988-46F1-9293-1CBFCE93D259}"/>
              </a:ext>
            </a:extLst>
          </p:cNvPr>
          <p:cNvSpPr txBox="1"/>
          <p:nvPr/>
        </p:nvSpPr>
        <p:spPr>
          <a:xfrm>
            <a:off x="2033994" y="3730133"/>
            <a:ext cx="442750" cy="369332"/>
          </a:xfrm>
          <a:prstGeom prst="rect">
            <a:avLst/>
          </a:prstGeom>
          <a:noFill/>
        </p:spPr>
        <p:txBody>
          <a:bodyPr wrap="none" rtlCol="0">
            <a:spAutoFit/>
          </a:bodyPr>
          <a:lstStyle/>
          <a:p>
            <a:r>
              <a:rPr lang="en-US" dirty="0"/>
              <a:t>(2)</a:t>
            </a:r>
          </a:p>
        </p:txBody>
      </p:sp>
      <p:cxnSp>
        <p:nvCxnSpPr>
          <p:cNvPr id="57" name="Straight Arrow Connector 56">
            <a:extLst>
              <a:ext uri="{FF2B5EF4-FFF2-40B4-BE49-F238E27FC236}">
                <a16:creationId xmlns:a16="http://schemas.microsoft.com/office/drawing/2014/main" id="{A50EFECA-BA7F-4291-BABF-64CDBDFBBDC8}"/>
              </a:ext>
            </a:extLst>
          </p:cNvPr>
          <p:cNvCxnSpPr>
            <a:cxnSpLocks/>
          </p:cNvCxnSpPr>
          <p:nvPr/>
        </p:nvCxnSpPr>
        <p:spPr>
          <a:xfrm>
            <a:off x="3201897" y="3627208"/>
            <a:ext cx="1523567"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A0E740D0-6F6B-446D-BC57-6C95281F8968}"/>
              </a:ext>
            </a:extLst>
          </p:cNvPr>
          <p:cNvCxnSpPr>
            <a:cxnSpLocks/>
          </p:cNvCxnSpPr>
          <p:nvPr/>
        </p:nvCxnSpPr>
        <p:spPr>
          <a:xfrm>
            <a:off x="3201897" y="3623366"/>
            <a:ext cx="0" cy="1157554"/>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8" name="TextBox 67">
            <a:extLst>
              <a:ext uri="{FF2B5EF4-FFF2-40B4-BE49-F238E27FC236}">
                <a16:creationId xmlns:a16="http://schemas.microsoft.com/office/drawing/2014/main" id="{C312D997-BD46-4E42-AE83-D7E467D2B469}"/>
              </a:ext>
            </a:extLst>
          </p:cNvPr>
          <p:cNvSpPr txBox="1"/>
          <p:nvPr/>
        </p:nvSpPr>
        <p:spPr>
          <a:xfrm>
            <a:off x="3418155" y="3616454"/>
            <a:ext cx="442750" cy="369332"/>
          </a:xfrm>
          <a:prstGeom prst="rect">
            <a:avLst/>
          </a:prstGeom>
          <a:noFill/>
        </p:spPr>
        <p:txBody>
          <a:bodyPr wrap="none" rtlCol="0">
            <a:spAutoFit/>
          </a:bodyPr>
          <a:lstStyle/>
          <a:p>
            <a:r>
              <a:rPr lang="en-US" dirty="0"/>
              <a:t>(3)</a:t>
            </a:r>
          </a:p>
        </p:txBody>
      </p:sp>
      <p:cxnSp>
        <p:nvCxnSpPr>
          <p:cNvPr id="69" name="Straight Arrow Connector 68">
            <a:extLst>
              <a:ext uri="{FF2B5EF4-FFF2-40B4-BE49-F238E27FC236}">
                <a16:creationId xmlns:a16="http://schemas.microsoft.com/office/drawing/2014/main" id="{EF6C1508-E40D-47E3-A535-213E7FB2187A}"/>
              </a:ext>
            </a:extLst>
          </p:cNvPr>
          <p:cNvCxnSpPr>
            <a:cxnSpLocks/>
          </p:cNvCxnSpPr>
          <p:nvPr/>
        </p:nvCxnSpPr>
        <p:spPr>
          <a:xfrm>
            <a:off x="2631699" y="3645642"/>
            <a:ext cx="8132" cy="154756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920150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ctr">
              <a:buNone/>
            </a:pPr>
            <a:endParaRPr lang="en-US" sz="4800" b="1" i="1" dirty="0"/>
          </a:p>
          <a:p>
            <a:pPr algn="ctr">
              <a:buNone/>
            </a:pPr>
            <a:endParaRPr lang="en-US" sz="4800" b="1" i="1" dirty="0"/>
          </a:p>
          <a:p>
            <a:pPr algn="ctr">
              <a:buNone/>
            </a:pPr>
            <a:r>
              <a:rPr lang="en-US" sz="4800" b="1" i="1" dirty="0"/>
              <a:t>Questions?</a:t>
            </a:r>
          </a:p>
        </p:txBody>
      </p:sp>
      <p:sp>
        <p:nvSpPr>
          <p:cNvPr id="4" name="Title 1"/>
          <p:cNvSpPr>
            <a:spLocks noGrp="1"/>
          </p:cNvSpPr>
          <p:nvPr>
            <p:ph type="title"/>
          </p:nvPr>
        </p:nvSpPr>
        <p:spPr/>
        <p:txBody>
          <a:bodyPr>
            <a:normAutofit/>
          </a:bodyPr>
          <a:lstStyle/>
          <a:p>
            <a:r>
              <a:rPr lang="en-US" b="1"/>
              <a:t>Boater Safety Education</a:t>
            </a:r>
            <a:endParaRPr lang="en-US" sz="2800" b="1"/>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1143000"/>
          </a:xfrm>
        </p:spPr>
        <p:txBody>
          <a:bodyPr/>
          <a:lstStyle/>
          <a:p>
            <a:r>
              <a:rPr lang="en-US" b="1"/>
              <a:t>Capacity Rating</a:t>
            </a:r>
          </a:p>
        </p:txBody>
      </p:sp>
      <p:pic>
        <p:nvPicPr>
          <p:cNvPr id="3078" name="Picture 6" descr="Sample Capacity Plate">
            <a:extLst>
              <a:ext uri="{FF2B5EF4-FFF2-40B4-BE49-F238E27FC236}">
                <a16:creationId xmlns:a16="http://schemas.microsoft.com/office/drawing/2014/main" id="{AE17A45E-C8CA-477A-B9B6-3CF9A07555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1143000"/>
            <a:ext cx="6858000" cy="523090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itle 9"/>
          <p:cNvSpPr>
            <a:spLocks noGrp="1"/>
          </p:cNvSpPr>
          <p:nvPr>
            <p:ph type="subTitle" idx="1"/>
          </p:nvPr>
        </p:nvSpPr>
        <p:spPr>
          <a:xfrm>
            <a:off x="152400" y="2159620"/>
            <a:ext cx="8839200" cy="2362200"/>
          </a:xfrm>
        </p:spPr>
        <p:txBody>
          <a:bodyPr>
            <a:normAutofit fontScale="47500" lnSpcReduction="20000"/>
          </a:bodyPr>
          <a:lstStyle/>
          <a:p>
            <a:r>
              <a:rPr lang="en-US" sz="12000" b="1" i="1" dirty="0">
                <a:solidFill>
                  <a:schemeClr val="tx2">
                    <a:lumMod val="75000"/>
                  </a:schemeClr>
                </a:solidFill>
              </a:rPr>
              <a:t>Chapter 2</a:t>
            </a:r>
          </a:p>
          <a:p>
            <a:endParaRPr lang="en-US" sz="12000" b="1" i="1" dirty="0">
              <a:solidFill>
                <a:schemeClr val="tx2">
                  <a:lumMod val="75000"/>
                </a:schemeClr>
              </a:solidFill>
            </a:endParaRPr>
          </a:p>
          <a:p>
            <a:r>
              <a:rPr lang="en-US" sz="9300" b="1" i="1" dirty="0">
                <a:solidFill>
                  <a:schemeClr val="tx2">
                    <a:lumMod val="75000"/>
                  </a:schemeClr>
                </a:solidFill>
              </a:rPr>
              <a:t>Before Getting Underway</a:t>
            </a:r>
          </a:p>
        </p:txBody>
      </p:sp>
      <p:cxnSp>
        <p:nvCxnSpPr>
          <p:cNvPr id="13" name="Straight Connector 12"/>
          <p:cNvCxnSpPr>
            <a:cxnSpLocks/>
          </p:cNvCxnSpPr>
          <p:nvPr/>
        </p:nvCxnSpPr>
        <p:spPr>
          <a:xfrm>
            <a:off x="0" y="1219200"/>
            <a:ext cx="9144000" cy="0"/>
          </a:xfrm>
          <a:prstGeom prst="line">
            <a:avLst/>
          </a:prstGeom>
          <a:ln w="60325"/>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374AA8B-470D-4F54-BC96-7080FD93870F}"/>
              </a:ext>
            </a:extLst>
          </p:cNvPr>
          <p:cNvSpPr txBox="1"/>
          <p:nvPr/>
        </p:nvSpPr>
        <p:spPr>
          <a:xfrm>
            <a:off x="2550841" y="332657"/>
            <a:ext cx="4042318" cy="923330"/>
          </a:xfrm>
          <a:prstGeom prst="rect">
            <a:avLst/>
          </a:prstGeom>
          <a:noFill/>
        </p:spPr>
        <p:txBody>
          <a:bodyPr wrap="square" rtlCol="0">
            <a:spAutoFit/>
          </a:bodyPr>
          <a:lstStyle/>
          <a:p>
            <a:r>
              <a:rPr lang="en-US" sz="5400" b="1" dirty="0">
                <a:latin typeface="Monotype Corsiva" pitchFamily="66" charset="0"/>
              </a:rPr>
              <a:t>Boating Basics</a:t>
            </a:r>
            <a:endParaRPr lang="en-US" sz="5400" b="1" dirty="0">
              <a:latin typeface="Berlin Sans FB Demi"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8288" y="457200"/>
            <a:ext cx="8229600" cy="1143000"/>
          </a:xfrm>
        </p:spPr>
        <p:txBody>
          <a:bodyPr/>
          <a:lstStyle/>
          <a:p>
            <a:r>
              <a:rPr lang="en-US" b="1" dirty="0"/>
              <a:t>Float Plans</a:t>
            </a:r>
          </a:p>
        </p:txBody>
      </p:sp>
      <p:sp>
        <p:nvSpPr>
          <p:cNvPr id="3" name="Content Placeholder 2"/>
          <p:cNvSpPr>
            <a:spLocks noGrp="1"/>
          </p:cNvSpPr>
          <p:nvPr>
            <p:ph idx="1"/>
          </p:nvPr>
        </p:nvSpPr>
        <p:spPr>
          <a:xfrm>
            <a:off x="381000" y="2274849"/>
            <a:ext cx="3075878" cy="2241395"/>
          </a:xfrm>
        </p:spPr>
        <p:txBody>
          <a:bodyPr>
            <a:normAutofit fontScale="85000" lnSpcReduction="20000"/>
          </a:bodyPr>
          <a:lstStyle/>
          <a:p>
            <a:r>
              <a:rPr lang="en-US" b="1" dirty="0"/>
              <a:t>Required b</a:t>
            </a:r>
            <a:r>
              <a:rPr lang="en-US" b="1" i="1" dirty="0"/>
              <a:t>y </a:t>
            </a:r>
            <a:r>
              <a:rPr lang="en-US" b="1" dirty="0"/>
              <a:t>DEP 270</a:t>
            </a:r>
          </a:p>
          <a:p>
            <a:pPr lvl="1"/>
            <a:r>
              <a:rPr lang="en-US" b="1" dirty="0"/>
              <a:t>Where going</a:t>
            </a:r>
          </a:p>
          <a:p>
            <a:pPr lvl="1"/>
            <a:r>
              <a:rPr lang="en-US" b="1" dirty="0"/>
              <a:t>When planned return</a:t>
            </a:r>
          </a:p>
          <a:p>
            <a:pPr lvl="1"/>
            <a:r>
              <a:rPr lang="en-US" b="1" dirty="0"/>
              <a:t>Passengers</a:t>
            </a:r>
          </a:p>
        </p:txBody>
      </p:sp>
      <p:pic>
        <p:nvPicPr>
          <p:cNvPr id="5" name="Picture 4" descr="Text, table&#10;&#10;Description automatically generated">
            <a:extLst>
              <a:ext uri="{FF2B5EF4-FFF2-40B4-BE49-F238E27FC236}">
                <a16:creationId xmlns:a16="http://schemas.microsoft.com/office/drawing/2014/main" id="{9E624F13-BAEC-419C-BB35-B020EAF5E3B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80624" y="149695"/>
            <a:ext cx="5068017" cy="655861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4328D-060E-4A84-88DB-DA778D56DD69}"/>
              </a:ext>
            </a:extLst>
          </p:cNvPr>
          <p:cNvSpPr>
            <a:spLocks noGrp="1"/>
          </p:cNvSpPr>
          <p:nvPr>
            <p:ph type="title"/>
          </p:nvPr>
        </p:nvSpPr>
        <p:spPr/>
        <p:txBody>
          <a:bodyPr/>
          <a:lstStyle/>
          <a:p>
            <a:r>
              <a:rPr lang="en-US" dirty="0"/>
              <a:t>CHECKLIST</a:t>
            </a:r>
          </a:p>
        </p:txBody>
      </p:sp>
      <p:pic>
        <p:nvPicPr>
          <p:cNvPr id="5" name="Content Placeholder 4">
            <a:extLst>
              <a:ext uri="{FF2B5EF4-FFF2-40B4-BE49-F238E27FC236}">
                <a16:creationId xmlns:a16="http://schemas.microsoft.com/office/drawing/2014/main" id="{FF854A66-610A-4DFC-82DA-F8E978CC1BCB}"/>
              </a:ext>
            </a:extLst>
          </p:cNvPr>
          <p:cNvPicPr>
            <a:picLocks noGrp="1" noChangeAspect="1"/>
          </p:cNvPicPr>
          <p:nvPr>
            <p:ph idx="1"/>
          </p:nvPr>
        </p:nvPicPr>
        <p:blipFill>
          <a:blip r:embed="rId3"/>
          <a:stretch>
            <a:fillRect/>
          </a:stretch>
        </p:blipFill>
        <p:spPr>
          <a:xfrm>
            <a:off x="1515438" y="1189952"/>
            <a:ext cx="6113124" cy="5393410"/>
          </a:xfrm>
        </p:spPr>
      </p:pic>
    </p:spTree>
    <p:extLst>
      <p:ext uri="{BB962C8B-B14F-4D97-AF65-F5344CB8AC3E}">
        <p14:creationId xmlns:p14="http://schemas.microsoft.com/office/powerpoint/2010/main" val="40418073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229600" cy="1143000"/>
          </a:xfrm>
        </p:spPr>
        <p:txBody>
          <a:bodyPr/>
          <a:lstStyle/>
          <a:p>
            <a:r>
              <a:rPr lang="en-US" b="1"/>
              <a:t>Fueling Vessels</a:t>
            </a:r>
          </a:p>
        </p:txBody>
      </p:sp>
      <p:pic>
        <p:nvPicPr>
          <p:cNvPr id="6146" name="Picture 2" descr="What is Important to Remember When Fueling a Boat?">
            <a:extLst>
              <a:ext uri="{FF2B5EF4-FFF2-40B4-BE49-F238E27FC236}">
                <a16:creationId xmlns:a16="http://schemas.microsoft.com/office/drawing/2014/main" id="{AB34667D-606C-4508-A7FC-16AF482FC30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99685" y="2733339"/>
            <a:ext cx="4069613" cy="2712369"/>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Boat Fueling">
            <a:extLst>
              <a:ext uri="{FF2B5EF4-FFF2-40B4-BE49-F238E27FC236}">
                <a16:creationId xmlns:a16="http://schemas.microsoft.com/office/drawing/2014/main" id="{04264AE1-FB0F-4C05-BAF0-3BC10D003E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4702" y="1209953"/>
            <a:ext cx="4607312" cy="287957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12"/>
          <p:cNvCxnSpPr>
            <a:cxnSpLocks/>
          </p:cNvCxnSpPr>
          <p:nvPr/>
        </p:nvCxnSpPr>
        <p:spPr>
          <a:xfrm>
            <a:off x="0" y="1219200"/>
            <a:ext cx="9144000" cy="0"/>
          </a:xfrm>
          <a:prstGeom prst="line">
            <a:avLst/>
          </a:prstGeom>
          <a:ln w="60325"/>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374AA8B-470D-4F54-BC96-7080FD93870F}"/>
              </a:ext>
            </a:extLst>
          </p:cNvPr>
          <p:cNvSpPr txBox="1"/>
          <p:nvPr/>
        </p:nvSpPr>
        <p:spPr>
          <a:xfrm>
            <a:off x="2528539" y="295870"/>
            <a:ext cx="4086922" cy="923330"/>
          </a:xfrm>
          <a:prstGeom prst="rect">
            <a:avLst/>
          </a:prstGeom>
          <a:noFill/>
        </p:spPr>
        <p:txBody>
          <a:bodyPr wrap="square" rtlCol="0">
            <a:spAutoFit/>
          </a:bodyPr>
          <a:lstStyle/>
          <a:p>
            <a:r>
              <a:rPr lang="en-US" sz="5400" b="1" dirty="0">
                <a:latin typeface="Monotype Corsiva" pitchFamily="66" charset="0"/>
              </a:rPr>
              <a:t>Boating Basics</a:t>
            </a:r>
            <a:endParaRPr lang="en-US" sz="5400" b="1" dirty="0">
              <a:latin typeface="Berlin Sans FB Demi" pitchFamily="34" charset="0"/>
            </a:endParaRPr>
          </a:p>
        </p:txBody>
      </p:sp>
      <p:sp>
        <p:nvSpPr>
          <p:cNvPr id="6" name="Subtitle 9">
            <a:extLst>
              <a:ext uri="{FF2B5EF4-FFF2-40B4-BE49-F238E27FC236}">
                <a16:creationId xmlns:a16="http://schemas.microsoft.com/office/drawing/2014/main" id="{3BCE006B-B478-47A5-B015-BA5203D87224}"/>
              </a:ext>
            </a:extLst>
          </p:cNvPr>
          <p:cNvSpPr txBox="1">
            <a:spLocks/>
          </p:cNvSpPr>
          <p:nvPr/>
        </p:nvSpPr>
        <p:spPr>
          <a:xfrm>
            <a:off x="152400" y="2142530"/>
            <a:ext cx="8839200" cy="2362200"/>
          </a:xfrm>
          <a:prstGeom prst="rect">
            <a:avLst/>
          </a:prstGeom>
        </p:spPr>
        <p:txBody>
          <a:bodyPr vert="horz" lIns="91440" tIns="45720" rIns="91440" bIns="45720" rtlCol="0">
            <a:normAutofit fontScale="47500" lnSpcReduction="2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12000" b="1" i="1" dirty="0">
                <a:solidFill>
                  <a:schemeClr val="tx2">
                    <a:lumMod val="75000"/>
                  </a:schemeClr>
                </a:solidFill>
              </a:rPr>
              <a:t>Chapter 3</a:t>
            </a:r>
          </a:p>
          <a:p>
            <a:endParaRPr lang="en-US" sz="12000" b="1" i="1" dirty="0">
              <a:solidFill>
                <a:schemeClr val="tx2">
                  <a:lumMod val="75000"/>
                </a:schemeClr>
              </a:solidFill>
            </a:endParaRPr>
          </a:p>
          <a:p>
            <a:r>
              <a:rPr lang="en-US" sz="9300" b="1" i="1" dirty="0">
                <a:solidFill>
                  <a:schemeClr val="tx2">
                    <a:lumMod val="75000"/>
                  </a:schemeClr>
                </a:solidFill>
              </a:rPr>
              <a:t>Trailer Safety</a:t>
            </a:r>
          </a:p>
        </p:txBody>
      </p:sp>
    </p:spTree>
    <p:extLst>
      <p:ext uri="{BB962C8B-B14F-4D97-AF65-F5344CB8AC3E}">
        <p14:creationId xmlns:p14="http://schemas.microsoft.com/office/powerpoint/2010/main" val="3047888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About the boat trailer, you need to know all about this">
            <a:extLst>
              <a:ext uri="{FF2B5EF4-FFF2-40B4-BE49-F238E27FC236}">
                <a16:creationId xmlns:a16="http://schemas.microsoft.com/office/drawing/2014/main" id="{910F6837-CC1C-40FB-B59D-012BE8438B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7" y="1795347"/>
            <a:ext cx="9140523" cy="4380493"/>
          </a:xfrm>
          <a:prstGeom prst="rect">
            <a:avLst/>
          </a:prstGeom>
          <a:noFill/>
          <a:extLst>
            <a:ext uri="{909E8E84-426E-40DD-AFC4-6F175D3DCCD1}">
              <a14:hiddenFill xmlns:a14="http://schemas.microsoft.com/office/drawing/2010/main">
                <a:solidFill>
                  <a:srgbClr val="FFFFFF"/>
                </a:solidFill>
              </a14:hiddenFill>
            </a:ext>
          </a:extLst>
        </p:spPr>
      </p:pic>
      <p:sp>
        <p:nvSpPr>
          <p:cNvPr id="3" name="Subtitle 2"/>
          <p:cNvSpPr>
            <a:spLocks noGrp="1"/>
          </p:cNvSpPr>
          <p:nvPr>
            <p:ph type="subTitle" idx="1"/>
          </p:nvPr>
        </p:nvSpPr>
        <p:spPr>
          <a:xfrm>
            <a:off x="2172164" y="485968"/>
            <a:ext cx="4799671" cy="907933"/>
          </a:xfrm>
        </p:spPr>
        <p:txBody>
          <a:bodyPr>
            <a:normAutofit/>
          </a:bodyPr>
          <a:lstStyle/>
          <a:p>
            <a:r>
              <a:rPr lang="en-US" sz="3600" b="1" dirty="0">
                <a:solidFill>
                  <a:schemeClr val="tx1"/>
                </a:solidFill>
              </a:rPr>
              <a:t>Trailer Anatomy </a:t>
            </a:r>
          </a:p>
        </p:txBody>
      </p:sp>
      <p:sp>
        <p:nvSpPr>
          <p:cNvPr id="4" name="Rectangle 3">
            <a:extLst>
              <a:ext uri="{FF2B5EF4-FFF2-40B4-BE49-F238E27FC236}">
                <a16:creationId xmlns:a16="http://schemas.microsoft.com/office/drawing/2014/main" id="{CA980C8A-6F09-4841-8E5E-B9310B50E6D3}"/>
              </a:ext>
            </a:extLst>
          </p:cNvPr>
          <p:cNvSpPr/>
          <p:nvPr/>
        </p:nvSpPr>
        <p:spPr>
          <a:xfrm>
            <a:off x="2899317" y="2040673"/>
            <a:ext cx="3836020" cy="41259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lstStyle/>
          <a:p>
            <a:r>
              <a:rPr lang="en-US" b="1" dirty="0"/>
              <a:t>Ongoing Preparation</a:t>
            </a:r>
          </a:p>
        </p:txBody>
      </p:sp>
      <p:pic>
        <p:nvPicPr>
          <p:cNvPr id="1026" name="Picture 2" descr="Hands tightening the lug nuts on a wheel">
            <a:extLst>
              <a:ext uri="{FF2B5EF4-FFF2-40B4-BE49-F238E27FC236}">
                <a16:creationId xmlns:a16="http://schemas.microsoft.com/office/drawing/2014/main" id="{66FD9F4B-F2B6-4294-A98D-BFF98A1CBB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8299" y="1417638"/>
            <a:ext cx="7424274" cy="483581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Why is Boater Safety Important?</a:t>
            </a:r>
          </a:p>
        </p:txBody>
      </p:sp>
      <p:pic>
        <p:nvPicPr>
          <p:cNvPr id="5126" name="Picture 6">
            <a:extLst>
              <a:ext uri="{FF2B5EF4-FFF2-40B4-BE49-F238E27FC236}">
                <a16:creationId xmlns:a16="http://schemas.microsoft.com/office/drawing/2014/main" id="{27D51ED7-BB79-4DB3-898C-63729927E8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0088" y="1417638"/>
            <a:ext cx="6913756" cy="518531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opyright Coast Guard Auxiliary Association, Inc. - ppt download">
            <a:extLst>
              <a:ext uri="{FF2B5EF4-FFF2-40B4-BE49-F238E27FC236}">
                <a16:creationId xmlns:a16="http://schemas.microsoft.com/office/drawing/2014/main" id="{890B99C2-3520-45CA-AFE5-25A0AC42AABB}"/>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59190" y="422571"/>
            <a:ext cx="7673152" cy="57548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44116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lstStyle/>
          <a:p>
            <a:r>
              <a:rPr lang="en-US" b="1" dirty="0"/>
              <a:t>Securing to Vehicle</a:t>
            </a:r>
          </a:p>
        </p:txBody>
      </p:sp>
      <p:pic>
        <p:nvPicPr>
          <p:cNvPr id="4100" name="Picture 4" descr="Trailer Safety Chains">
            <a:extLst>
              <a:ext uri="{FF2B5EF4-FFF2-40B4-BE49-F238E27FC236}">
                <a16:creationId xmlns:a16="http://schemas.microsoft.com/office/drawing/2014/main" id="{AF30F21A-0ED7-4912-81B2-0AECF91DD5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223" y="1417638"/>
            <a:ext cx="8471554" cy="496889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lstStyle/>
          <a:p>
            <a:r>
              <a:rPr lang="en-US" b="1" dirty="0"/>
              <a:t>Driving with a Trailer</a:t>
            </a:r>
          </a:p>
        </p:txBody>
      </p:sp>
      <p:pic>
        <p:nvPicPr>
          <p:cNvPr id="5122" name="Picture 2" descr="How Wide Of A Boat Can You Safely Put On A Trailer? | Moving APT">
            <a:extLst>
              <a:ext uri="{FF2B5EF4-FFF2-40B4-BE49-F238E27FC236}">
                <a16:creationId xmlns:a16="http://schemas.microsoft.com/office/drawing/2014/main" id="{E515A218-511C-45B0-89F5-F2D3C45322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957" y="1757095"/>
            <a:ext cx="8647886" cy="39347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an I Tow A Trailer With My Car? Towing 101">
            <a:extLst>
              <a:ext uri="{FF2B5EF4-FFF2-40B4-BE49-F238E27FC236}">
                <a16:creationId xmlns:a16="http://schemas.microsoft.com/office/drawing/2014/main" id="{588565EC-946E-47EC-BE92-CF27030F354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466" r="4252" b="1"/>
          <a:stretch/>
        </p:blipFill>
        <p:spPr bwMode="auto">
          <a:xfrm>
            <a:off x="368032" y="1326330"/>
            <a:ext cx="3122249" cy="2682869"/>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Traffic had to be diverted for several hours on Route 104 Saturday after a large boat became dislodged from its trailer and landed on top of other vehicles. (Photo: Union Hill Fire Department Facebook page)">
            <a:extLst>
              <a:ext uri="{FF2B5EF4-FFF2-40B4-BE49-F238E27FC236}">
                <a16:creationId xmlns:a16="http://schemas.microsoft.com/office/drawing/2014/main" id="{F260C5AC-C223-4ED8-9D2B-D61318DD4F6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4550" r="13483" b="3"/>
          <a:stretch/>
        </p:blipFill>
        <p:spPr bwMode="auto">
          <a:xfrm>
            <a:off x="4840055" y="1326330"/>
            <a:ext cx="3110382" cy="2431027"/>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4CAEFAA5-5408-4C7D-9DBD-43A9B5A6F81A}"/>
              </a:ext>
            </a:extLst>
          </p:cNvPr>
          <p:cNvSpPr txBox="1"/>
          <p:nvPr/>
        </p:nvSpPr>
        <p:spPr>
          <a:xfrm>
            <a:off x="2798955" y="399497"/>
            <a:ext cx="4572000" cy="769441"/>
          </a:xfrm>
          <a:prstGeom prst="rect">
            <a:avLst/>
          </a:prstGeom>
          <a:noFill/>
        </p:spPr>
        <p:txBody>
          <a:bodyPr wrap="square">
            <a:spAutoFit/>
          </a:bodyPr>
          <a:lstStyle/>
          <a:p>
            <a:r>
              <a:rPr lang="en-US" sz="4400" b="1" i="1" dirty="0"/>
              <a:t>DON’T be like us</a:t>
            </a:r>
          </a:p>
        </p:txBody>
      </p:sp>
      <p:pic>
        <p:nvPicPr>
          <p:cNvPr id="8200" name="Picture 8" descr="The idiot's guide to towing a boat safely | Stuff.co.nz">
            <a:extLst>
              <a:ext uri="{FF2B5EF4-FFF2-40B4-BE49-F238E27FC236}">
                <a16:creationId xmlns:a16="http://schemas.microsoft.com/office/drawing/2014/main" id="{F38BD21E-2717-4BE7-B15E-A41C1A5A65AC}"/>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3881" t="7300"/>
          <a:stretch/>
        </p:blipFill>
        <p:spPr bwMode="auto">
          <a:xfrm>
            <a:off x="4527394" y="4072141"/>
            <a:ext cx="3735705" cy="2682869"/>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Florida man finds a new and dangerous way to tow a boat | Mashable">
            <a:extLst>
              <a:ext uri="{FF2B5EF4-FFF2-40B4-BE49-F238E27FC236}">
                <a16:creationId xmlns:a16="http://schemas.microsoft.com/office/drawing/2014/main" id="{4B8BA49E-ADD2-419D-AEE0-9BEEC47157C2}"/>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9616" t="15941" r="17540" b="18223"/>
          <a:stretch/>
        </p:blipFill>
        <p:spPr bwMode="auto">
          <a:xfrm>
            <a:off x="947806" y="4207312"/>
            <a:ext cx="2687491" cy="251734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2573144" y="318901"/>
            <a:ext cx="3997712" cy="923330"/>
          </a:xfrm>
          <a:prstGeom prst="rect">
            <a:avLst/>
          </a:prstGeom>
          <a:noFill/>
        </p:spPr>
        <p:txBody>
          <a:bodyPr wrap="square" rtlCol="0">
            <a:spAutoFit/>
          </a:bodyPr>
          <a:lstStyle/>
          <a:p>
            <a:r>
              <a:rPr lang="en-US" sz="5400" b="1">
                <a:latin typeface="Monotype Corsiva" pitchFamily="66" charset="0"/>
              </a:rPr>
              <a:t>Boating Basics</a:t>
            </a:r>
            <a:endParaRPr lang="en-US" sz="5400" dirty="0">
              <a:latin typeface="Berlin Sans FB Demi" pitchFamily="34" charset="0"/>
            </a:endParaRPr>
          </a:p>
        </p:txBody>
      </p:sp>
      <p:cxnSp>
        <p:nvCxnSpPr>
          <p:cNvPr id="13" name="Straight Connector 12"/>
          <p:cNvCxnSpPr>
            <a:cxnSpLocks/>
          </p:cNvCxnSpPr>
          <p:nvPr/>
        </p:nvCxnSpPr>
        <p:spPr>
          <a:xfrm>
            <a:off x="0" y="1219200"/>
            <a:ext cx="9144000" cy="0"/>
          </a:xfrm>
          <a:prstGeom prst="line">
            <a:avLst/>
          </a:prstGeom>
          <a:ln w="60325"/>
        </p:spPr>
        <p:style>
          <a:lnRef idx="1">
            <a:schemeClr val="accent1"/>
          </a:lnRef>
          <a:fillRef idx="0">
            <a:schemeClr val="accent1"/>
          </a:fillRef>
          <a:effectRef idx="0">
            <a:schemeClr val="accent1"/>
          </a:effectRef>
          <a:fontRef idx="minor">
            <a:schemeClr val="tx1"/>
          </a:fontRef>
        </p:style>
      </p:cxnSp>
      <p:sp>
        <p:nvSpPr>
          <p:cNvPr id="5" name="Subtitle 9">
            <a:extLst>
              <a:ext uri="{FF2B5EF4-FFF2-40B4-BE49-F238E27FC236}">
                <a16:creationId xmlns:a16="http://schemas.microsoft.com/office/drawing/2014/main" id="{0464A6E6-3760-4927-9B24-BAC3A4E4228A}"/>
              </a:ext>
            </a:extLst>
          </p:cNvPr>
          <p:cNvSpPr txBox="1">
            <a:spLocks/>
          </p:cNvSpPr>
          <p:nvPr/>
        </p:nvSpPr>
        <p:spPr>
          <a:xfrm>
            <a:off x="152400" y="2159620"/>
            <a:ext cx="8839200" cy="2362200"/>
          </a:xfrm>
          <a:prstGeom prst="rect">
            <a:avLst/>
          </a:prstGeom>
        </p:spPr>
        <p:txBody>
          <a:bodyPr vert="horz" lIns="91440" tIns="45720" rIns="91440" bIns="45720" rtlCol="0">
            <a:normAutofit fontScale="47500" lnSpcReduction="2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12000" b="1" i="1" dirty="0">
                <a:solidFill>
                  <a:schemeClr val="tx2">
                    <a:lumMod val="75000"/>
                  </a:schemeClr>
                </a:solidFill>
              </a:rPr>
              <a:t>Chapter 4</a:t>
            </a:r>
          </a:p>
          <a:p>
            <a:endParaRPr lang="en-US" sz="12000" b="1" i="1" dirty="0">
              <a:solidFill>
                <a:schemeClr val="tx2">
                  <a:lumMod val="75000"/>
                </a:schemeClr>
              </a:solidFill>
            </a:endParaRPr>
          </a:p>
          <a:p>
            <a:r>
              <a:rPr lang="en-US" sz="9300" b="1" i="1" dirty="0">
                <a:solidFill>
                  <a:schemeClr val="tx2">
                    <a:lumMod val="75000"/>
                  </a:schemeClr>
                </a:solidFill>
              </a:rPr>
              <a:t>Boating Operation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C83CC-2AB9-4362-A3E6-D36DE7C9F58A}"/>
              </a:ext>
            </a:extLst>
          </p:cNvPr>
          <p:cNvSpPr>
            <a:spLocks noGrp="1"/>
          </p:cNvSpPr>
          <p:nvPr>
            <p:ph type="title"/>
          </p:nvPr>
        </p:nvSpPr>
        <p:spPr>
          <a:xfrm>
            <a:off x="457200" y="2449125"/>
            <a:ext cx="8229600" cy="1143000"/>
          </a:xfrm>
        </p:spPr>
        <p:txBody>
          <a:bodyPr/>
          <a:lstStyle/>
          <a:p>
            <a:r>
              <a:rPr lang="en-US" dirty="0"/>
              <a:t>LAUCHING</a:t>
            </a:r>
          </a:p>
        </p:txBody>
      </p:sp>
    </p:spTree>
    <p:extLst>
      <p:ext uri="{BB962C8B-B14F-4D97-AF65-F5344CB8AC3E}">
        <p14:creationId xmlns:p14="http://schemas.microsoft.com/office/powerpoint/2010/main" val="18776022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Courtesy on the Boat Ramp</a:t>
            </a:r>
          </a:p>
        </p:txBody>
      </p:sp>
      <p:pic>
        <p:nvPicPr>
          <p:cNvPr id="9220" name="Picture 4" descr="parking boat at boat ramp dock">
            <a:extLst>
              <a:ext uri="{FF2B5EF4-FFF2-40B4-BE49-F238E27FC236}">
                <a16:creationId xmlns:a16="http://schemas.microsoft.com/office/drawing/2014/main" id="{FD54915D-6FF7-4FC5-8957-9AADAE6569A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0079"/>
          <a:stretch/>
        </p:blipFill>
        <p:spPr bwMode="auto">
          <a:xfrm>
            <a:off x="1350335" y="1532008"/>
            <a:ext cx="6443330" cy="482193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lstStyle/>
          <a:p>
            <a:r>
              <a:rPr lang="en-US" b="1" dirty="0"/>
              <a:t>Launching a Vessel</a:t>
            </a:r>
          </a:p>
        </p:txBody>
      </p:sp>
      <p:pic>
        <p:nvPicPr>
          <p:cNvPr id="11" name="Picture 10">
            <a:extLst>
              <a:ext uri="{FF2B5EF4-FFF2-40B4-BE49-F238E27FC236}">
                <a16:creationId xmlns:a16="http://schemas.microsoft.com/office/drawing/2014/main" id="{CC8BB749-A122-42C7-9D8C-C3E39C9641CF}"/>
              </a:ext>
            </a:extLst>
          </p:cNvPr>
          <p:cNvPicPr>
            <a:picLocks noChangeAspect="1"/>
          </p:cNvPicPr>
          <p:nvPr/>
        </p:nvPicPr>
        <p:blipFill rotWithShape="1">
          <a:blip r:embed="rId3"/>
          <a:srcRect t="4419"/>
          <a:stretch/>
        </p:blipFill>
        <p:spPr>
          <a:xfrm>
            <a:off x="1079696" y="1715784"/>
            <a:ext cx="6839597" cy="427405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86B3B02-0B53-45A4-8DC2-F18ACFD9CCE3}"/>
              </a:ext>
            </a:extLst>
          </p:cNvPr>
          <p:cNvSpPr txBox="1">
            <a:spLocks/>
          </p:cNvSpPr>
          <p:nvPr/>
        </p:nvSpPr>
        <p:spPr>
          <a:xfrm>
            <a:off x="691793" y="118813"/>
            <a:ext cx="8229600" cy="1143000"/>
          </a:xfrm>
          <a:prstGeom prst="rect">
            <a:avLst/>
          </a:prstGeom>
        </p:spPr>
        <p:txBody>
          <a:bodyPr vert="horz" lIns="91440" tIns="45720" rIns="91440" bIns="45720" rtlCol="0" anchor="ctr">
            <a:normAutofit fontScale="9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dirty="0"/>
              <a:t>RULE #1  </a:t>
            </a:r>
          </a:p>
          <a:p>
            <a:r>
              <a:rPr lang="en-US" b="1" dirty="0"/>
              <a:t>Boat goes in 1st</a:t>
            </a:r>
          </a:p>
        </p:txBody>
      </p:sp>
      <p:pic>
        <p:nvPicPr>
          <p:cNvPr id="8196" name="Picture 4">
            <a:extLst>
              <a:ext uri="{FF2B5EF4-FFF2-40B4-BE49-F238E27FC236}">
                <a16:creationId xmlns:a16="http://schemas.microsoft.com/office/drawing/2014/main" id="{15E1E658-BE48-4EC4-9281-79DD3DFC8A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7012" y="1570038"/>
            <a:ext cx="6531474" cy="50838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0109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196"/>
                                        </p:tgtEl>
                                        <p:attrNameLst>
                                          <p:attrName>style.visibility</p:attrName>
                                        </p:attrNameLst>
                                      </p:cBhvr>
                                      <p:to>
                                        <p:strVal val="visible"/>
                                      </p:to>
                                    </p:set>
                                    <p:animEffect transition="in" filter="fade">
                                      <p:cBhvr>
                                        <p:cTn id="7" dur="500"/>
                                        <p:tgtEl>
                                          <p:spTgt spid="8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5C3D49-B5ED-43FA-AF7C-E78DF54203C3}"/>
              </a:ext>
            </a:extLst>
          </p:cNvPr>
          <p:cNvSpPr>
            <a:spLocks noGrp="1"/>
          </p:cNvSpPr>
          <p:nvPr>
            <p:ph type="title"/>
          </p:nvPr>
        </p:nvSpPr>
        <p:spPr>
          <a:xfrm>
            <a:off x="457200" y="695879"/>
            <a:ext cx="8229600" cy="691132"/>
          </a:xfrm>
        </p:spPr>
        <p:txBody>
          <a:bodyPr>
            <a:normAutofit fontScale="90000"/>
          </a:bodyPr>
          <a:lstStyle/>
          <a:p>
            <a:r>
              <a:rPr lang="en-US" dirty="0"/>
              <a:t>And Finally… </a:t>
            </a:r>
            <a:br>
              <a:rPr lang="en-US" dirty="0"/>
            </a:br>
            <a:r>
              <a:rPr lang="en-US" dirty="0"/>
              <a:t> </a:t>
            </a:r>
          </a:p>
        </p:txBody>
      </p:sp>
      <p:pic>
        <p:nvPicPr>
          <p:cNvPr id="7170" name="Picture 2" descr="Many pointed out that the man was cruising along the river with his trailer still attached to this boat (circled in red above)">
            <a:extLst>
              <a:ext uri="{FF2B5EF4-FFF2-40B4-BE49-F238E27FC236}">
                <a16:creationId xmlns:a16="http://schemas.microsoft.com/office/drawing/2014/main" id="{745290F4-BFB5-490A-B388-B2BF017960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851" y="2315520"/>
            <a:ext cx="7120557" cy="426784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BD25C64-6905-4DFB-8140-B15D6CA3A6AB}"/>
              </a:ext>
            </a:extLst>
          </p:cNvPr>
          <p:cNvSpPr txBox="1"/>
          <p:nvPr/>
        </p:nvSpPr>
        <p:spPr>
          <a:xfrm>
            <a:off x="4114800" y="2974368"/>
            <a:ext cx="914400" cy="914400"/>
          </a:xfrm>
          <a:prstGeom prst="rect">
            <a:avLst/>
          </a:prstGeom>
          <a:noFill/>
        </p:spPr>
        <p:txBody>
          <a:bodyPr wrap="square" rtlCol="0">
            <a:spAutoFit/>
          </a:bodyPr>
          <a:lstStyle/>
          <a:p>
            <a:endParaRPr lang="en-US" dirty="0"/>
          </a:p>
        </p:txBody>
      </p:sp>
      <p:sp>
        <p:nvSpPr>
          <p:cNvPr id="4" name="TextBox 3">
            <a:extLst>
              <a:ext uri="{FF2B5EF4-FFF2-40B4-BE49-F238E27FC236}">
                <a16:creationId xmlns:a16="http://schemas.microsoft.com/office/drawing/2014/main" id="{66C7E7B4-A3E7-4CBB-8E7D-5FE9633E2E6D}"/>
              </a:ext>
            </a:extLst>
          </p:cNvPr>
          <p:cNvSpPr txBox="1"/>
          <p:nvPr/>
        </p:nvSpPr>
        <p:spPr>
          <a:xfrm>
            <a:off x="1450397" y="1724486"/>
            <a:ext cx="6596011" cy="523220"/>
          </a:xfrm>
          <a:prstGeom prst="rect">
            <a:avLst/>
          </a:prstGeom>
          <a:noFill/>
        </p:spPr>
        <p:txBody>
          <a:bodyPr wrap="square" rtlCol="0">
            <a:spAutoFit/>
          </a:bodyPr>
          <a:lstStyle/>
          <a:p>
            <a:r>
              <a:rPr lang="en-US" sz="2800" dirty="0"/>
              <a:t>Don’t forget to remove boat from Trailer</a:t>
            </a:r>
          </a:p>
        </p:txBody>
      </p:sp>
    </p:spTree>
    <p:extLst>
      <p:ext uri="{BB962C8B-B14F-4D97-AF65-F5344CB8AC3E}">
        <p14:creationId xmlns:p14="http://schemas.microsoft.com/office/powerpoint/2010/main" val="2817419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lstStyle/>
          <a:p>
            <a:r>
              <a:rPr lang="en-US" b="1" dirty="0"/>
              <a:t>Directive 270</a:t>
            </a:r>
          </a:p>
        </p:txBody>
      </p:sp>
      <p:pic>
        <p:nvPicPr>
          <p:cNvPr id="6" name="Picture 5">
            <a:extLst>
              <a:ext uri="{FF2B5EF4-FFF2-40B4-BE49-F238E27FC236}">
                <a16:creationId xmlns:a16="http://schemas.microsoft.com/office/drawing/2014/main" id="{8D35A354-FF08-4D8E-9853-056494A5DEC0}"/>
              </a:ext>
            </a:extLst>
          </p:cNvPr>
          <p:cNvPicPr>
            <a:picLocks noChangeAspect="1"/>
          </p:cNvPicPr>
          <p:nvPr/>
        </p:nvPicPr>
        <p:blipFill rotWithShape="1">
          <a:blip r:embed="rId2"/>
          <a:srcRect b="15616"/>
          <a:stretch/>
        </p:blipFill>
        <p:spPr>
          <a:xfrm>
            <a:off x="1552943" y="862596"/>
            <a:ext cx="6038114" cy="5787036"/>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C83CC-2AB9-4362-A3E6-D36DE7C9F58A}"/>
              </a:ext>
            </a:extLst>
          </p:cNvPr>
          <p:cNvSpPr>
            <a:spLocks noGrp="1"/>
          </p:cNvSpPr>
          <p:nvPr>
            <p:ph type="title"/>
          </p:nvPr>
        </p:nvSpPr>
        <p:spPr>
          <a:xfrm>
            <a:off x="457200" y="2449125"/>
            <a:ext cx="8229600" cy="1143000"/>
          </a:xfrm>
        </p:spPr>
        <p:txBody>
          <a:bodyPr/>
          <a:lstStyle/>
          <a:p>
            <a:r>
              <a:rPr lang="en-US" dirty="0"/>
              <a:t>CASTING OFF</a:t>
            </a:r>
          </a:p>
        </p:txBody>
      </p:sp>
    </p:spTree>
    <p:extLst>
      <p:ext uri="{BB962C8B-B14F-4D97-AF65-F5344CB8AC3E}">
        <p14:creationId xmlns:p14="http://schemas.microsoft.com/office/powerpoint/2010/main" val="16760118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172CD95-88E2-4F22-B85F-47F00E2966EB}"/>
              </a:ext>
            </a:extLst>
          </p:cNvPr>
          <p:cNvSpPr txBox="1"/>
          <p:nvPr/>
        </p:nvSpPr>
        <p:spPr>
          <a:xfrm>
            <a:off x="3355468" y="339507"/>
            <a:ext cx="2641557" cy="461665"/>
          </a:xfrm>
          <a:prstGeom prst="rect">
            <a:avLst/>
          </a:prstGeom>
          <a:noFill/>
        </p:spPr>
        <p:txBody>
          <a:bodyPr wrap="none" rtlCol="0">
            <a:spAutoFit/>
          </a:bodyPr>
          <a:lstStyle/>
          <a:p>
            <a:r>
              <a:rPr lang="en-US" sz="2400" dirty="0"/>
              <a:t>No Wind or Current</a:t>
            </a:r>
          </a:p>
        </p:txBody>
      </p:sp>
      <p:pic>
        <p:nvPicPr>
          <p:cNvPr id="4098" name="Picture 2" descr="Casting Off With No Wind or Current">
            <a:extLst>
              <a:ext uri="{FF2B5EF4-FFF2-40B4-BE49-F238E27FC236}">
                <a16:creationId xmlns:a16="http://schemas.microsoft.com/office/drawing/2014/main" id="{A55CA93F-5173-4441-9758-A341DE67C6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3165" y="1079952"/>
            <a:ext cx="6917669" cy="50552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06498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asting Off With Wind or Current Away From the Dock">
            <a:extLst>
              <a:ext uri="{FF2B5EF4-FFF2-40B4-BE49-F238E27FC236}">
                <a16:creationId xmlns:a16="http://schemas.microsoft.com/office/drawing/2014/main" id="{6C8B5DF7-7393-4128-89A6-F343546E60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7477" y="1224421"/>
            <a:ext cx="7112275" cy="519743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172CD95-88E2-4F22-B85F-47F00E2966EB}"/>
              </a:ext>
            </a:extLst>
          </p:cNvPr>
          <p:cNvSpPr txBox="1"/>
          <p:nvPr/>
        </p:nvSpPr>
        <p:spPr>
          <a:xfrm>
            <a:off x="2755573" y="436148"/>
            <a:ext cx="4318618" cy="461665"/>
          </a:xfrm>
          <a:prstGeom prst="rect">
            <a:avLst/>
          </a:prstGeom>
          <a:noFill/>
        </p:spPr>
        <p:txBody>
          <a:bodyPr wrap="none" rtlCol="0">
            <a:spAutoFit/>
          </a:bodyPr>
          <a:lstStyle/>
          <a:p>
            <a:r>
              <a:rPr lang="en-US" sz="2400" dirty="0"/>
              <a:t>Wind or Current Away from Dock</a:t>
            </a:r>
          </a:p>
        </p:txBody>
      </p:sp>
    </p:spTree>
    <p:extLst>
      <p:ext uri="{BB962C8B-B14F-4D97-AF65-F5344CB8AC3E}">
        <p14:creationId xmlns:p14="http://schemas.microsoft.com/office/powerpoint/2010/main" val="28328743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25E5E9-DE81-43FA-99D8-EDD32D650CD7}"/>
              </a:ext>
            </a:extLst>
          </p:cNvPr>
          <p:cNvSpPr>
            <a:spLocks noGrp="1"/>
          </p:cNvSpPr>
          <p:nvPr>
            <p:ph idx="1"/>
          </p:nvPr>
        </p:nvSpPr>
        <p:spPr>
          <a:xfrm>
            <a:off x="1938025" y="471643"/>
            <a:ext cx="5731727" cy="641195"/>
          </a:xfrm>
        </p:spPr>
        <p:txBody>
          <a:bodyPr>
            <a:normAutofit/>
          </a:bodyPr>
          <a:lstStyle/>
          <a:p>
            <a:pPr marL="0" indent="0">
              <a:buNone/>
            </a:pPr>
            <a:r>
              <a:rPr lang="en-US" sz="3200" dirty="0"/>
              <a:t>Wind or Current Toward Dock</a:t>
            </a:r>
          </a:p>
          <a:p>
            <a:endParaRPr lang="en-US" dirty="0"/>
          </a:p>
        </p:txBody>
      </p:sp>
      <p:pic>
        <p:nvPicPr>
          <p:cNvPr id="3074" name="Picture 2" descr="Casting Off With Wind or Current Toward the Dock">
            <a:extLst>
              <a:ext uri="{FF2B5EF4-FFF2-40B4-BE49-F238E27FC236}">
                <a16:creationId xmlns:a16="http://schemas.microsoft.com/office/drawing/2014/main" id="{316D7736-05E9-424D-9CA4-CA70D2CAB9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8641" y="1414628"/>
            <a:ext cx="6646718" cy="48572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81331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4D1D47-ADC3-4B72-926A-BE99482B8710}"/>
              </a:ext>
            </a:extLst>
          </p:cNvPr>
          <p:cNvSpPr>
            <a:spLocks noGrp="1"/>
          </p:cNvSpPr>
          <p:nvPr>
            <p:ph type="title"/>
          </p:nvPr>
        </p:nvSpPr>
        <p:spPr/>
        <p:txBody>
          <a:bodyPr/>
          <a:lstStyle/>
          <a:p>
            <a:r>
              <a:rPr lang="en-US" dirty="0"/>
              <a:t>10 Tips for “Driving” a boat</a:t>
            </a:r>
          </a:p>
        </p:txBody>
      </p:sp>
      <p:sp>
        <p:nvSpPr>
          <p:cNvPr id="4" name="Content Placeholder 3">
            <a:extLst>
              <a:ext uri="{FF2B5EF4-FFF2-40B4-BE49-F238E27FC236}">
                <a16:creationId xmlns:a16="http://schemas.microsoft.com/office/drawing/2014/main" id="{3334FB91-671C-4F66-8F9B-DBCF63ECA18B}"/>
              </a:ext>
            </a:extLst>
          </p:cNvPr>
          <p:cNvSpPr>
            <a:spLocks noGrp="1"/>
          </p:cNvSpPr>
          <p:nvPr>
            <p:ph idx="1"/>
          </p:nvPr>
        </p:nvSpPr>
        <p:spPr>
          <a:xfrm>
            <a:off x="154112" y="1417638"/>
            <a:ext cx="9380306" cy="4525963"/>
          </a:xfrm>
        </p:spPr>
        <p:txBody>
          <a:bodyPr numCol="2">
            <a:normAutofit/>
          </a:bodyPr>
          <a:lstStyle/>
          <a:p>
            <a:pPr algn="l" fontAlgn="base">
              <a:buFont typeface="+mj-lt"/>
              <a:buAutoNum type="arabicPeriod"/>
            </a:pPr>
            <a:r>
              <a:rPr lang="en-US" b="0" i="0" dirty="0">
                <a:effectLst/>
                <a:latin typeface="AvenirNext"/>
              </a:rPr>
              <a:t>Surrounding  awareness</a:t>
            </a:r>
          </a:p>
          <a:p>
            <a:pPr algn="l" fontAlgn="base">
              <a:buFont typeface="+mj-lt"/>
              <a:buAutoNum type="arabicPeriod"/>
            </a:pPr>
            <a:r>
              <a:rPr lang="en-US" b="0" i="0" dirty="0">
                <a:effectLst/>
                <a:latin typeface="AvenirNext"/>
              </a:rPr>
              <a:t>Slow is pro!</a:t>
            </a:r>
          </a:p>
          <a:p>
            <a:pPr algn="l" fontAlgn="base">
              <a:buFont typeface="+mj-lt"/>
              <a:buAutoNum type="arabicPeriod"/>
            </a:pPr>
            <a:r>
              <a:rPr lang="en-US" b="0" i="0" dirty="0">
                <a:effectLst/>
                <a:latin typeface="AvenirNext"/>
              </a:rPr>
              <a:t>Never under the influence</a:t>
            </a:r>
          </a:p>
          <a:p>
            <a:pPr algn="l" fontAlgn="base">
              <a:buFont typeface="+mj-lt"/>
              <a:buAutoNum type="arabicPeriod"/>
            </a:pPr>
            <a:r>
              <a:rPr lang="en-US" b="0" i="0" dirty="0">
                <a:effectLst/>
                <a:latin typeface="AvenirNext"/>
              </a:rPr>
              <a:t>Tight spaces</a:t>
            </a:r>
          </a:p>
          <a:p>
            <a:pPr algn="l" fontAlgn="base">
              <a:buFont typeface="+mj-lt"/>
              <a:buAutoNum type="arabicPeriod"/>
            </a:pPr>
            <a:r>
              <a:rPr lang="en-US" dirty="0">
                <a:latin typeface="AvenirNext"/>
              </a:rPr>
              <a:t>T</a:t>
            </a:r>
            <a:r>
              <a:rPr lang="en-US" b="0" i="0" dirty="0">
                <a:effectLst/>
                <a:latin typeface="AvenirNext"/>
              </a:rPr>
              <a:t>rim</a:t>
            </a:r>
            <a:r>
              <a:rPr lang="en-US" dirty="0">
                <a:latin typeface="AvenirNext"/>
              </a:rPr>
              <a:t> motor</a:t>
            </a:r>
            <a:endParaRPr lang="en-US" b="0" i="0" dirty="0">
              <a:effectLst/>
              <a:latin typeface="AvenirNext"/>
            </a:endParaRPr>
          </a:p>
          <a:p>
            <a:pPr algn="l" fontAlgn="base">
              <a:buFont typeface="+mj-lt"/>
              <a:buAutoNum type="arabicPeriod"/>
            </a:pPr>
            <a:endParaRPr lang="en-US" b="0" i="0" dirty="0">
              <a:effectLst/>
              <a:latin typeface="AvenirNext"/>
            </a:endParaRPr>
          </a:p>
          <a:p>
            <a:pPr algn="l" fontAlgn="base">
              <a:buFont typeface="+mj-lt"/>
              <a:buAutoNum type="arabicPeriod"/>
            </a:pPr>
            <a:r>
              <a:rPr lang="en-US" b="0" i="0" dirty="0">
                <a:effectLst/>
                <a:latin typeface="AvenirNext"/>
              </a:rPr>
              <a:t>Large waves/wakes.</a:t>
            </a:r>
          </a:p>
          <a:p>
            <a:pPr algn="l" fontAlgn="base">
              <a:buFont typeface="+mj-lt"/>
              <a:buAutoNum type="arabicPeriod"/>
            </a:pPr>
            <a:r>
              <a:rPr lang="en-US" b="0" i="0" dirty="0">
                <a:effectLst/>
                <a:latin typeface="AvenirNext"/>
              </a:rPr>
              <a:t>Steering on Plane </a:t>
            </a:r>
          </a:p>
          <a:p>
            <a:pPr algn="l" fontAlgn="base">
              <a:buFont typeface="+mj-lt"/>
              <a:buAutoNum type="arabicPeriod"/>
            </a:pPr>
            <a:r>
              <a:rPr lang="en-US" b="0" i="0" dirty="0">
                <a:effectLst/>
                <a:latin typeface="AvenirNext"/>
              </a:rPr>
              <a:t>Throttle on plane</a:t>
            </a:r>
          </a:p>
          <a:p>
            <a:pPr algn="l" fontAlgn="base">
              <a:buFont typeface="+mj-lt"/>
              <a:buAutoNum type="arabicPeriod"/>
            </a:pPr>
            <a:r>
              <a:rPr lang="en-US" b="0" i="0" dirty="0">
                <a:effectLst/>
                <a:latin typeface="AvenirNext"/>
              </a:rPr>
              <a:t>‘Rules of the road’</a:t>
            </a:r>
          </a:p>
          <a:p>
            <a:pPr algn="l" fontAlgn="base">
              <a:buFont typeface="+mj-lt"/>
              <a:buAutoNum type="arabicPeriod"/>
            </a:pPr>
            <a:r>
              <a:rPr lang="en-US" b="0" i="0" dirty="0">
                <a:effectLst/>
                <a:latin typeface="AvenirNext"/>
              </a:rPr>
              <a:t> Weather and environment</a:t>
            </a:r>
            <a:endParaRPr lang="en-US" dirty="0"/>
          </a:p>
        </p:txBody>
      </p:sp>
    </p:spTree>
    <p:extLst>
      <p:ext uri="{BB962C8B-B14F-4D97-AF65-F5344CB8AC3E}">
        <p14:creationId xmlns:p14="http://schemas.microsoft.com/office/powerpoint/2010/main" val="24351159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Collision Avoidance</a:t>
            </a:r>
          </a:p>
        </p:txBody>
      </p:sp>
      <p:pic>
        <p:nvPicPr>
          <p:cNvPr id="1026" name="Picture 2" descr="Collision Prevention: Using Electronics to Improve Safety | BoatTEST">
            <a:extLst>
              <a:ext uri="{FF2B5EF4-FFF2-40B4-BE49-F238E27FC236}">
                <a16:creationId xmlns:a16="http://schemas.microsoft.com/office/drawing/2014/main" id="{C9FC31EF-E4C4-4C39-8842-39EBC5DCAB8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7384" y="1417638"/>
            <a:ext cx="8306692" cy="516572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C83CC-2AB9-4362-A3E6-D36DE7C9F58A}"/>
              </a:ext>
            </a:extLst>
          </p:cNvPr>
          <p:cNvSpPr>
            <a:spLocks noGrp="1"/>
          </p:cNvSpPr>
          <p:nvPr>
            <p:ph type="title"/>
          </p:nvPr>
        </p:nvSpPr>
        <p:spPr>
          <a:xfrm>
            <a:off x="457200" y="2449125"/>
            <a:ext cx="8229600" cy="1143000"/>
          </a:xfrm>
        </p:spPr>
        <p:txBody>
          <a:bodyPr/>
          <a:lstStyle/>
          <a:p>
            <a:r>
              <a:rPr lang="en-US" dirty="0"/>
              <a:t>DOCKING</a:t>
            </a:r>
          </a:p>
        </p:txBody>
      </p:sp>
    </p:spTree>
    <p:extLst>
      <p:ext uri="{BB962C8B-B14F-4D97-AF65-F5344CB8AC3E}">
        <p14:creationId xmlns:p14="http://schemas.microsoft.com/office/powerpoint/2010/main" val="9654188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6A75A3-7AC3-4A46-ADF2-C11EE9938E11}"/>
              </a:ext>
            </a:extLst>
          </p:cNvPr>
          <p:cNvSpPr>
            <a:spLocks noGrp="1"/>
          </p:cNvSpPr>
          <p:nvPr>
            <p:ph type="title"/>
          </p:nvPr>
        </p:nvSpPr>
        <p:spPr/>
        <p:txBody>
          <a:bodyPr/>
          <a:lstStyle/>
          <a:p>
            <a:r>
              <a:rPr lang="en-US" dirty="0"/>
              <a:t>Before Docking</a:t>
            </a:r>
          </a:p>
        </p:txBody>
      </p:sp>
      <p:pic>
        <p:nvPicPr>
          <p:cNvPr id="4098" name="Picture 2" descr="Lady preparing to dock the boat">
            <a:extLst>
              <a:ext uri="{FF2B5EF4-FFF2-40B4-BE49-F238E27FC236}">
                <a16:creationId xmlns:a16="http://schemas.microsoft.com/office/drawing/2014/main" id="{8FB02917-EFC0-465A-A425-4770B6997D4C}"/>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956216" y="1328429"/>
            <a:ext cx="6961149" cy="51280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43577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172CD95-88E2-4F22-B85F-47F00E2966EB}"/>
              </a:ext>
            </a:extLst>
          </p:cNvPr>
          <p:cNvSpPr txBox="1"/>
          <p:nvPr/>
        </p:nvSpPr>
        <p:spPr>
          <a:xfrm>
            <a:off x="3355468" y="339507"/>
            <a:ext cx="2641557" cy="461665"/>
          </a:xfrm>
          <a:prstGeom prst="rect">
            <a:avLst/>
          </a:prstGeom>
          <a:noFill/>
        </p:spPr>
        <p:txBody>
          <a:bodyPr wrap="none" rtlCol="0">
            <a:spAutoFit/>
          </a:bodyPr>
          <a:lstStyle/>
          <a:p>
            <a:r>
              <a:rPr lang="en-US" sz="2400" dirty="0"/>
              <a:t>No Wind or Current</a:t>
            </a:r>
          </a:p>
        </p:txBody>
      </p:sp>
      <p:pic>
        <p:nvPicPr>
          <p:cNvPr id="1028" name="Picture 4" descr="Docking With No Wind or Current">
            <a:extLst>
              <a:ext uri="{FF2B5EF4-FFF2-40B4-BE49-F238E27FC236}">
                <a16:creationId xmlns:a16="http://schemas.microsoft.com/office/drawing/2014/main" id="{250547B8-7E88-4EA4-BA7A-952B552B86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6847" y="801172"/>
            <a:ext cx="7550306" cy="55175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19570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172CD95-88E2-4F22-B85F-47F00E2966EB}"/>
              </a:ext>
            </a:extLst>
          </p:cNvPr>
          <p:cNvSpPr txBox="1"/>
          <p:nvPr/>
        </p:nvSpPr>
        <p:spPr>
          <a:xfrm>
            <a:off x="2755573" y="436148"/>
            <a:ext cx="4318618" cy="461665"/>
          </a:xfrm>
          <a:prstGeom prst="rect">
            <a:avLst/>
          </a:prstGeom>
          <a:noFill/>
        </p:spPr>
        <p:txBody>
          <a:bodyPr wrap="none" rtlCol="0">
            <a:spAutoFit/>
          </a:bodyPr>
          <a:lstStyle/>
          <a:p>
            <a:r>
              <a:rPr lang="en-US" sz="2400" dirty="0"/>
              <a:t>Wind or Current Away from Dock</a:t>
            </a:r>
          </a:p>
        </p:txBody>
      </p:sp>
      <p:pic>
        <p:nvPicPr>
          <p:cNvPr id="2" name="Picture 2" descr="Docking when the wind or current is away from the dock">
            <a:extLst>
              <a:ext uri="{FF2B5EF4-FFF2-40B4-BE49-F238E27FC236}">
                <a16:creationId xmlns:a16="http://schemas.microsoft.com/office/drawing/2014/main" id="{AA4E42FE-4A9D-4C46-986D-EDC7BFE6B0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6562" y="1039386"/>
            <a:ext cx="7628365" cy="5574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49313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3700" y="0"/>
            <a:ext cx="3276600" cy="1143000"/>
          </a:xfrm>
        </p:spPr>
        <p:txBody>
          <a:bodyPr/>
          <a:lstStyle/>
          <a:p>
            <a:pPr algn="l"/>
            <a:r>
              <a:rPr lang="en-US" b="1"/>
              <a:t>Directive 270</a:t>
            </a:r>
            <a:endParaRPr lang="en-US" b="1" dirty="0"/>
          </a:p>
        </p:txBody>
      </p:sp>
      <p:sp>
        <p:nvSpPr>
          <p:cNvPr id="3" name="Content Placeholder 2"/>
          <p:cNvSpPr>
            <a:spLocks noGrp="1"/>
          </p:cNvSpPr>
          <p:nvPr>
            <p:ph idx="1"/>
          </p:nvPr>
        </p:nvSpPr>
        <p:spPr>
          <a:xfrm>
            <a:off x="342900" y="1800922"/>
            <a:ext cx="8458200" cy="5029200"/>
          </a:xfrm>
        </p:spPr>
        <p:txBody>
          <a:bodyPr>
            <a:normAutofit/>
          </a:bodyPr>
          <a:lstStyle/>
          <a:p>
            <a:pPr marL="0" indent="0">
              <a:buNone/>
            </a:pPr>
            <a:r>
              <a:rPr lang="en-US" sz="3600" i="1"/>
              <a:t>“To operate state-owned watercraft, other than in emergency situations, operators must possess a current and valid department-approved watercraft operator’s certification for the class of watercraft which they are operating and have it recorded in the applicable training tracking program.</a:t>
            </a:r>
            <a:r>
              <a:rPr lang="en-US" sz="3600" b="1" i="1"/>
              <a:t>”</a:t>
            </a:r>
          </a:p>
          <a:p>
            <a:pPr marL="0" indent="0">
              <a:buNone/>
            </a:pPr>
            <a:endParaRPr lang="en-US" sz="3600" b="1" i="1"/>
          </a:p>
          <a:p>
            <a:pPr marL="0" indent="0">
              <a:buNone/>
            </a:pPr>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25E5E9-DE81-43FA-99D8-EDD32D650CD7}"/>
              </a:ext>
            </a:extLst>
          </p:cNvPr>
          <p:cNvSpPr>
            <a:spLocks noGrp="1"/>
          </p:cNvSpPr>
          <p:nvPr>
            <p:ph idx="1"/>
          </p:nvPr>
        </p:nvSpPr>
        <p:spPr>
          <a:xfrm>
            <a:off x="1938025" y="471643"/>
            <a:ext cx="5731727" cy="641195"/>
          </a:xfrm>
        </p:spPr>
        <p:txBody>
          <a:bodyPr>
            <a:normAutofit/>
          </a:bodyPr>
          <a:lstStyle/>
          <a:p>
            <a:pPr marL="0" indent="0">
              <a:buNone/>
            </a:pPr>
            <a:r>
              <a:rPr lang="en-US" sz="3200" dirty="0"/>
              <a:t>Wind or Current Toward Dock</a:t>
            </a:r>
          </a:p>
          <a:p>
            <a:endParaRPr lang="en-US" dirty="0"/>
          </a:p>
        </p:txBody>
      </p:sp>
      <p:pic>
        <p:nvPicPr>
          <p:cNvPr id="2" name="Picture 2" descr="Docking with wind or current toward the dock">
            <a:extLst>
              <a:ext uri="{FF2B5EF4-FFF2-40B4-BE49-F238E27FC236}">
                <a16:creationId xmlns:a16="http://schemas.microsoft.com/office/drawing/2014/main" id="{2EB12F34-D910-41D0-AB2B-F1103E5EC0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9948" y="1096997"/>
            <a:ext cx="7238071" cy="5289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75761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C83CC-2AB9-4362-A3E6-D36DE7C9F58A}"/>
              </a:ext>
            </a:extLst>
          </p:cNvPr>
          <p:cNvSpPr>
            <a:spLocks noGrp="1"/>
          </p:cNvSpPr>
          <p:nvPr>
            <p:ph type="title"/>
          </p:nvPr>
        </p:nvSpPr>
        <p:spPr>
          <a:xfrm>
            <a:off x="457200" y="2449125"/>
            <a:ext cx="8229600" cy="1143000"/>
          </a:xfrm>
        </p:spPr>
        <p:txBody>
          <a:bodyPr>
            <a:normAutofit fontScale="90000"/>
          </a:bodyPr>
          <a:lstStyle/>
          <a:p>
            <a:r>
              <a:rPr lang="en-US" dirty="0"/>
              <a:t>RETRIEVING</a:t>
            </a:r>
            <a:br>
              <a:rPr lang="en-US" dirty="0"/>
            </a:br>
            <a:endParaRPr lang="en-US" dirty="0"/>
          </a:p>
        </p:txBody>
      </p:sp>
    </p:spTree>
    <p:extLst>
      <p:ext uri="{BB962C8B-B14F-4D97-AF65-F5344CB8AC3E}">
        <p14:creationId xmlns:p14="http://schemas.microsoft.com/office/powerpoint/2010/main" val="9317321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58B3E74-EC4C-4930-88B7-837615929B7B}"/>
              </a:ext>
            </a:extLst>
          </p:cNvPr>
          <p:cNvSpPr txBox="1">
            <a:spLocks/>
          </p:cNvSpPr>
          <p:nvPr/>
        </p:nvSpPr>
        <p:spPr>
          <a:xfrm>
            <a:off x="457200" y="160337"/>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dirty="0"/>
              <a:t>Retrieving a Vessel</a:t>
            </a:r>
          </a:p>
        </p:txBody>
      </p:sp>
      <p:pic>
        <p:nvPicPr>
          <p:cNvPr id="13314" name="Picture 2" descr="Launching a boat for the first time | ACE BOATER®">
            <a:extLst>
              <a:ext uri="{FF2B5EF4-FFF2-40B4-BE49-F238E27FC236}">
                <a16:creationId xmlns:a16="http://schemas.microsoft.com/office/drawing/2014/main" id="{55A820E4-B24E-4409-9676-3525DEB929B5}"/>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57200" y="1466636"/>
            <a:ext cx="8046156"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29427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9912" y="260528"/>
            <a:ext cx="7772400" cy="1470025"/>
          </a:xfrm>
        </p:spPr>
        <p:txBody>
          <a:bodyPr/>
          <a:lstStyle/>
          <a:p>
            <a:r>
              <a:rPr lang="en-US" dirty="0"/>
              <a:t>Do Not Power Load</a:t>
            </a:r>
          </a:p>
        </p:txBody>
      </p:sp>
      <p:pic>
        <p:nvPicPr>
          <p:cNvPr id="12290" name="Picture 2" descr="Do Not Power Load Your Boat">
            <a:extLst>
              <a:ext uri="{FF2B5EF4-FFF2-40B4-BE49-F238E27FC236}">
                <a16:creationId xmlns:a16="http://schemas.microsoft.com/office/drawing/2014/main" id="{53842C0C-FD5E-45D4-A0D7-28F6DBB32D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5212" y="1638086"/>
            <a:ext cx="6226567" cy="429872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2573144" y="318901"/>
            <a:ext cx="3997712" cy="923330"/>
          </a:xfrm>
          <a:prstGeom prst="rect">
            <a:avLst/>
          </a:prstGeom>
          <a:noFill/>
        </p:spPr>
        <p:txBody>
          <a:bodyPr wrap="square" rtlCol="0">
            <a:spAutoFit/>
          </a:bodyPr>
          <a:lstStyle/>
          <a:p>
            <a:r>
              <a:rPr lang="en-US" sz="5400" b="1">
                <a:latin typeface="Monotype Corsiva" pitchFamily="66" charset="0"/>
              </a:rPr>
              <a:t>Boating Basics</a:t>
            </a:r>
            <a:endParaRPr lang="en-US" sz="5400" dirty="0">
              <a:latin typeface="Berlin Sans FB Demi" pitchFamily="34" charset="0"/>
            </a:endParaRPr>
          </a:p>
        </p:txBody>
      </p:sp>
      <p:cxnSp>
        <p:nvCxnSpPr>
          <p:cNvPr id="13" name="Straight Connector 12"/>
          <p:cNvCxnSpPr>
            <a:cxnSpLocks/>
          </p:cNvCxnSpPr>
          <p:nvPr/>
        </p:nvCxnSpPr>
        <p:spPr>
          <a:xfrm>
            <a:off x="0" y="1219200"/>
            <a:ext cx="9144000" cy="0"/>
          </a:xfrm>
          <a:prstGeom prst="line">
            <a:avLst/>
          </a:prstGeom>
          <a:ln w="60325"/>
        </p:spPr>
        <p:style>
          <a:lnRef idx="1">
            <a:schemeClr val="accent1"/>
          </a:lnRef>
          <a:fillRef idx="0">
            <a:schemeClr val="accent1"/>
          </a:fillRef>
          <a:effectRef idx="0">
            <a:schemeClr val="accent1"/>
          </a:effectRef>
          <a:fontRef idx="minor">
            <a:schemeClr val="tx1"/>
          </a:fontRef>
        </p:style>
      </p:cxnSp>
      <p:sp>
        <p:nvSpPr>
          <p:cNvPr id="5" name="Subtitle 9">
            <a:extLst>
              <a:ext uri="{FF2B5EF4-FFF2-40B4-BE49-F238E27FC236}">
                <a16:creationId xmlns:a16="http://schemas.microsoft.com/office/drawing/2014/main" id="{0464A6E6-3760-4927-9B24-BAC3A4E4228A}"/>
              </a:ext>
            </a:extLst>
          </p:cNvPr>
          <p:cNvSpPr txBox="1">
            <a:spLocks/>
          </p:cNvSpPr>
          <p:nvPr/>
        </p:nvSpPr>
        <p:spPr>
          <a:xfrm>
            <a:off x="152400" y="2159620"/>
            <a:ext cx="8839200" cy="2362200"/>
          </a:xfrm>
          <a:prstGeom prst="rect">
            <a:avLst/>
          </a:prstGeom>
        </p:spPr>
        <p:txBody>
          <a:bodyPr vert="horz" lIns="91440" tIns="45720" rIns="91440" bIns="45720" rtlCol="0">
            <a:normAutofit fontScale="47500" lnSpcReduction="2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12000" b="1" i="1" dirty="0">
                <a:solidFill>
                  <a:schemeClr val="tx2">
                    <a:lumMod val="75000"/>
                  </a:schemeClr>
                </a:solidFill>
              </a:rPr>
              <a:t>Chapter 5</a:t>
            </a:r>
          </a:p>
          <a:p>
            <a:endParaRPr lang="en-US" sz="12000" b="1" i="1" dirty="0">
              <a:solidFill>
                <a:schemeClr val="tx2">
                  <a:lumMod val="75000"/>
                </a:schemeClr>
              </a:solidFill>
            </a:endParaRPr>
          </a:p>
          <a:p>
            <a:r>
              <a:rPr lang="en-US" sz="9300" b="1" i="1" dirty="0">
                <a:solidFill>
                  <a:schemeClr val="tx2">
                    <a:lumMod val="75000"/>
                  </a:schemeClr>
                </a:solidFill>
              </a:rPr>
              <a:t>Navigation Rules</a:t>
            </a:r>
          </a:p>
        </p:txBody>
      </p:sp>
    </p:spTree>
    <p:extLst>
      <p:ext uri="{BB962C8B-B14F-4D97-AF65-F5344CB8AC3E}">
        <p14:creationId xmlns:p14="http://schemas.microsoft.com/office/powerpoint/2010/main" val="360379945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152400"/>
            <a:ext cx="8229600" cy="639762"/>
          </a:xfrm>
        </p:spPr>
        <p:txBody>
          <a:bodyPr>
            <a:noAutofit/>
          </a:bodyPr>
          <a:lstStyle/>
          <a:p>
            <a:r>
              <a:rPr lang="en-US" b="1" dirty="0"/>
              <a:t>Important Definitions</a:t>
            </a:r>
          </a:p>
        </p:txBody>
      </p:sp>
      <p:sp>
        <p:nvSpPr>
          <p:cNvPr id="2" name="TextBox 1">
            <a:extLst>
              <a:ext uri="{FF2B5EF4-FFF2-40B4-BE49-F238E27FC236}">
                <a16:creationId xmlns:a16="http://schemas.microsoft.com/office/drawing/2014/main" id="{4531030D-FA22-442B-B890-A3ECCD9B8723}"/>
              </a:ext>
            </a:extLst>
          </p:cNvPr>
          <p:cNvSpPr txBox="1"/>
          <p:nvPr/>
        </p:nvSpPr>
        <p:spPr>
          <a:xfrm>
            <a:off x="579863" y="1813173"/>
            <a:ext cx="8229600" cy="4446025"/>
          </a:xfrm>
          <a:prstGeom prst="rect">
            <a:avLst/>
          </a:prstGeom>
          <a:noFill/>
        </p:spPr>
        <p:txBody>
          <a:bodyPr wrap="square" numCol="1" rtlCol="0">
            <a:spAutoFit/>
          </a:bodyPr>
          <a:lstStyle/>
          <a:p>
            <a:pPr algn="l">
              <a:lnSpc>
                <a:spcPct val="200000"/>
              </a:lnSpc>
            </a:pPr>
            <a:r>
              <a:rPr lang="en-US" i="0" dirty="0">
                <a:solidFill>
                  <a:srgbClr val="0A0A0A"/>
                </a:solidFill>
                <a:effectLst/>
                <a:latin typeface="Roboto" panose="02000000000000000000" pitchFamily="2" charset="0"/>
              </a:rPr>
              <a:t>Power Driven Vessel </a:t>
            </a:r>
          </a:p>
          <a:p>
            <a:pPr algn="l">
              <a:lnSpc>
                <a:spcPct val="200000"/>
              </a:lnSpc>
            </a:pPr>
            <a:r>
              <a:rPr lang="en-US" dirty="0">
                <a:solidFill>
                  <a:srgbClr val="0A0A0A"/>
                </a:solidFill>
                <a:latin typeface="Roboto" panose="02000000000000000000" pitchFamily="2" charset="0"/>
              </a:rPr>
              <a:t>S</a:t>
            </a:r>
            <a:r>
              <a:rPr lang="en-US" i="0" dirty="0">
                <a:solidFill>
                  <a:srgbClr val="0A0A0A"/>
                </a:solidFill>
                <a:effectLst/>
                <a:latin typeface="Roboto" panose="02000000000000000000" pitchFamily="2" charset="0"/>
              </a:rPr>
              <a:t>ailing Vessel </a:t>
            </a:r>
          </a:p>
          <a:p>
            <a:pPr algn="l">
              <a:lnSpc>
                <a:spcPct val="200000"/>
              </a:lnSpc>
            </a:pPr>
            <a:r>
              <a:rPr lang="en-US" i="0" dirty="0">
                <a:solidFill>
                  <a:srgbClr val="0A0A0A"/>
                </a:solidFill>
                <a:effectLst/>
                <a:latin typeface="Roboto" panose="02000000000000000000" pitchFamily="2" charset="0"/>
              </a:rPr>
              <a:t>Vessels Engaged in Fishing</a:t>
            </a:r>
          </a:p>
          <a:p>
            <a:pPr algn="l">
              <a:lnSpc>
                <a:spcPct val="200000"/>
              </a:lnSpc>
            </a:pPr>
            <a:r>
              <a:rPr lang="en-US" i="0" dirty="0">
                <a:solidFill>
                  <a:srgbClr val="0A0A0A"/>
                </a:solidFill>
                <a:effectLst/>
                <a:latin typeface="Roboto" panose="02000000000000000000" pitchFamily="2" charset="0"/>
              </a:rPr>
              <a:t>Seaplanes </a:t>
            </a:r>
          </a:p>
          <a:p>
            <a:pPr algn="l">
              <a:lnSpc>
                <a:spcPct val="200000"/>
              </a:lnSpc>
            </a:pPr>
            <a:r>
              <a:rPr lang="en-US" i="0" dirty="0">
                <a:solidFill>
                  <a:srgbClr val="0A0A0A"/>
                </a:solidFill>
                <a:effectLst/>
                <a:latin typeface="Roboto" panose="02000000000000000000" pitchFamily="2" charset="0"/>
              </a:rPr>
              <a:t>Vessels Constrained by Draft </a:t>
            </a:r>
          </a:p>
          <a:p>
            <a:pPr algn="l">
              <a:lnSpc>
                <a:spcPct val="200000"/>
              </a:lnSpc>
            </a:pPr>
            <a:r>
              <a:rPr lang="en-US" i="0" dirty="0">
                <a:solidFill>
                  <a:srgbClr val="0A0A0A"/>
                </a:solidFill>
                <a:effectLst/>
                <a:latin typeface="Roboto" panose="02000000000000000000" pitchFamily="2" charset="0"/>
              </a:rPr>
              <a:t>Vessels Restricted in Their Ability to Maneuver  </a:t>
            </a:r>
          </a:p>
          <a:p>
            <a:pPr algn="l">
              <a:lnSpc>
                <a:spcPct val="200000"/>
              </a:lnSpc>
            </a:pPr>
            <a:r>
              <a:rPr lang="en-US" i="0" dirty="0">
                <a:solidFill>
                  <a:srgbClr val="0A0A0A"/>
                </a:solidFill>
                <a:effectLst/>
                <a:latin typeface="Roboto" panose="02000000000000000000" pitchFamily="2" charset="0"/>
              </a:rPr>
              <a:t>Vessels not under Command </a:t>
            </a:r>
          </a:p>
          <a:p>
            <a:pPr algn="l">
              <a:lnSpc>
                <a:spcPct val="200000"/>
              </a:lnSpc>
            </a:pPr>
            <a:r>
              <a:rPr lang="en-US" i="0" dirty="0">
                <a:solidFill>
                  <a:srgbClr val="0A0A0A"/>
                </a:solidFill>
                <a:effectLst/>
                <a:latin typeface="Roboto" panose="02000000000000000000" pitchFamily="2" charset="0"/>
              </a:rPr>
              <a:t>Restricted Visibility  </a:t>
            </a:r>
            <a:endParaRPr lang="en-US" dirty="0"/>
          </a:p>
        </p:txBody>
      </p:sp>
      <p:sp>
        <p:nvSpPr>
          <p:cNvPr id="3" name="TextBox 2">
            <a:extLst>
              <a:ext uri="{FF2B5EF4-FFF2-40B4-BE49-F238E27FC236}">
                <a16:creationId xmlns:a16="http://schemas.microsoft.com/office/drawing/2014/main" id="{BBA9169B-136F-42B1-B847-8BC49F97CC7B}"/>
              </a:ext>
            </a:extLst>
          </p:cNvPr>
          <p:cNvSpPr txBox="1"/>
          <p:nvPr/>
        </p:nvSpPr>
        <p:spPr>
          <a:xfrm>
            <a:off x="3256155" y="1214001"/>
            <a:ext cx="3601844" cy="461665"/>
          </a:xfrm>
          <a:prstGeom prst="rect">
            <a:avLst/>
          </a:prstGeom>
          <a:noFill/>
        </p:spPr>
        <p:txBody>
          <a:bodyPr wrap="square" rtlCol="0">
            <a:spAutoFit/>
          </a:bodyPr>
          <a:lstStyle/>
          <a:p>
            <a:pPr algn="l"/>
            <a:r>
              <a:rPr lang="en-US" sz="2400" b="0" i="0" dirty="0">
                <a:solidFill>
                  <a:srgbClr val="0855BD"/>
                </a:solidFill>
                <a:effectLst/>
                <a:latin typeface="Roboto" panose="02000000000000000000" pitchFamily="2" charset="0"/>
              </a:rPr>
              <a:t>Vessel Types</a:t>
            </a:r>
          </a:p>
        </p:txBody>
      </p:sp>
      <p:pic>
        <p:nvPicPr>
          <p:cNvPr id="14338" name="Picture 2" descr="Sailing Vessel Kelly Allen | Southport, NC 28461">
            <a:extLst>
              <a:ext uri="{FF2B5EF4-FFF2-40B4-BE49-F238E27FC236}">
                <a16:creationId xmlns:a16="http://schemas.microsoft.com/office/drawing/2014/main" id="{B0E15BE6-9255-42F0-A077-DE8223DA0D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09109" y="1839991"/>
            <a:ext cx="2198498" cy="164675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10 Important Points Ship's Officer On Watch Should Consider During Restricted  Visibility">
            <a:extLst>
              <a:ext uri="{FF2B5EF4-FFF2-40B4-BE49-F238E27FC236}">
                <a16:creationId xmlns:a16="http://schemas.microsoft.com/office/drawing/2014/main" id="{9756EC8E-DEB5-4FC7-9EC0-3D566D8AD3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1567" y="5058849"/>
            <a:ext cx="2932570" cy="164675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521616"/>
            <a:ext cx="8229600" cy="639762"/>
          </a:xfrm>
        </p:spPr>
        <p:txBody>
          <a:bodyPr>
            <a:noAutofit/>
          </a:bodyPr>
          <a:lstStyle/>
          <a:p>
            <a:r>
              <a:rPr lang="en-US" b="1" dirty="0"/>
              <a:t>Important Definitions</a:t>
            </a:r>
          </a:p>
        </p:txBody>
      </p:sp>
      <p:sp>
        <p:nvSpPr>
          <p:cNvPr id="2" name="TextBox 1">
            <a:extLst>
              <a:ext uri="{FF2B5EF4-FFF2-40B4-BE49-F238E27FC236}">
                <a16:creationId xmlns:a16="http://schemas.microsoft.com/office/drawing/2014/main" id="{4531030D-FA22-442B-B890-A3ECCD9B8723}"/>
              </a:ext>
            </a:extLst>
          </p:cNvPr>
          <p:cNvSpPr txBox="1"/>
          <p:nvPr/>
        </p:nvSpPr>
        <p:spPr>
          <a:xfrm>
            <a:off x="1594624" y="2147275"/>
            <a:ext cx="8229600" cy="1694118"/>
          </a:xfrm>
          <a:prstGeom prst="rect">
            <a:avLst/>
          </a:prstGeom>
          <a:noFill/>
        </p:spPr>
        <p:txBody>
          <a:bodyPr wrap="square" numCol="1" rtlCol="0">
            <a:spAutoFit/>
          </a:bodyPr>
          <a:lstStyle/>
          <a:p>
            <a:pPr algn="l">
              <a:lnSpc>
                <a:spcPct val="200000"/>
              </a:lnSpc>
            </a:pPr>
            <a:r>
              <a:rPr lang="en-US" sz="2800" i="0" dirty="0">
                <a:solidFill>
                  <a:srgbClr val="0A0A0A"/>
                </a:solidFill>
                <a:effectLst/>
                <a:latin typeface="Roboto" panose="02000000000000000000" pitchFamily="2" charset="0"/>
              </a:rPr>
              <a:t>Give-Way Vesse</a:t>
            </a:r>
            <a:r>
              <a:rPr lang="en-US" sz="2800" dirty="0">
                <a:solidFill>
                  <a:srgbClr val="0A0A0A"/>
                </a:solidFill>
                <a:latin typeface="Roboto" panose="02000000000000000000" pitchFamily="2" charset="0"/>
              </a:rPr>
              <a:t>l</a:t>
            </a:r>
          </a:p>
          <a:p>
            <a:pPr algn="l">
              <a:lnSpc>
                <a:spcPct val="200000"/>
              </a:lnSpc>
            </a:pPr>
            <a:r>
              <a:rPr lang="en-US" sz="2800" dirty="0">
                <a:solidFill>
                  <a:srgbClr val="0A0A0A"/>
                </a:solidFill>
                <a:latin typeface="Roboto" panose="02000000000000000000" pitchFamily="2" charset="0"/>
              </a:rPr>
              <a:t>Stand-On Vessel</a:t>
            </a:r>
            <a:endParaRPr lang="en-US" sz="2800" dirty="0"/>
          </a:p>
        </p:txBody>
      </p:sp>
      <p:pic>
        <p:nvPicPr>
          <p:cNvPr id="15364" name="Picture 4" descr="Old wooden boat 3D model - TurboSquid 1341489">
            <a:extLst>
              <a:ext uri="{FF2B5EF4-FFF2-40B4-BE49-F238E27FC236}">
                <a16:creationId xmlns:a16="http://schemas.microsoft.com/office/drawing/2014/main" id="{10F85208-6B8C-46C3-A7D2-8849AF77E1C1}"/>
              </a:ext>
            </a:extLst>
          </p:cNvPr>
          <p:cNvPicPr>
            <a:picLocks noChangeAspect="1" noChangeArrowheads="1"/>
          </p:cNvPicPr>
          <p:nvPr/>
        </p:nvPicPr>
        <p:blipFill>
          <a:blip r:embed="rId3">
            <a:alphaModFix amt="70000"/>
            <a:extLst>
              <a:ext uri="{BEBA8EAE-BF5A-486C-A8C5-ECC9F3942E4B}">
                <a14:imgProps xmlns:a14="http://schemas.microsoft.com/office/drawing/2010/main">
                  <a14:imgLayer r:embed="rId4">
                    <a14:imgEffect>
                      <a14:backgroundRemoval t="9778" b="89778" l="6667" r="95556">
                        <a14:foregroundMark x1="6667" y1="51111" x2="6667" y2="51111"/>
                        <a14:foregroundMark x1="92444" y1="60889" x2="92444" y2="60889"/>
                        <a14:foregroundMark x1="95556" y1="64889" x2="95556" y2="64889"/>
                        <a14:foregroundMark x1="59111" y1="32889" x2="59111" y2="32889"/>
                        <a14:backgroundMark x1="58667" y1="33778" x2="58667" y2="33778"/>
                        <a14:backgroundMark x1="96000" y1="66667" x2="96000" y2="66667"/>
                        <a14:backgroundMark x1="95556" y1="65778" x2="95556" y2="65778"/>
                      </a14:backgroundRemoval>
                    </a14:imgEffect>
                  </a14:imgLayer>
                </a14:imgProps>
              </a:ext>
              <a:ext uri="{28A0092B-C50C-407E-A947-70E740481C1C}">
                <a14:useLocalDpi xmlns:a14="http://schemas.microsoft.com/office/drawing/2010/main" val="0"/>
              </a:ext>
            </a:extLst>
          </a:blip>
          <a:srcRect/>
          <a:stretch>
            <a:fillRect/>
          </a:stretch>
        </p:blipFill>
        <p:spPr bwMode="auto">
          <a:xfrm>
            <a:off x="4862395" y="1789693"/>
            <a:ext cx="3357478" cy="33574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73797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0"/>
            <a:ext cx="8458200" cy="4953000"/>
          </a:xfrm>
        </p:spPr>
        <p:txBody>
          <a:bodyPr>
            <a:normAutofit fontScale="62500" lnSpcReduction="20000"/>
          </a:bodyPr>
          <a:lstStyle/>
          <a:p>
            <a:r>
              <a:rPr lang="en-US" dirty="0"/>
              <a:t>US Ship:  Recommend you divert your course 15 degrees to the</a:t>
            </a:r>
            <a:br>
              <a:rPr lang="en-US" dirty="0"/>
            </a:br>
            <a:r>
              <a:rPr lang="en-US" dirty="0"/>
              <a:t>North to avoid a collision. </a:t>
            </a:r>
          </a:p>
          <a:p>
            <a:r>
              <a:rPr lang="en-US" dirty="0"/>
              <a:t>Canadians:  Negative.  You will have to divert your course 15</a:t>
            </a:r>
            <a:br>
              <a:rPr lang="en-US" dirty="0"/>
            </a:br>
            <a:r>
              <a:rPr lang="en-US" dirty="0"/>
              <a:t>degrees to the South to avoid a collision. </a:t>
            </a:r>
          </a:p>
          <a:p>
            <a:r>
              <a:rPr lang="en-US" dirty="0"/>
              <a:t>US Ship:  This is the Captain of a US Navy ship.  I say again,</a:t>
            </a:r>
            <a:br>
              <a:rPr lang="en-US" dirty="0"/>
            </a:br>
            <a:r>
              <a:rPr lang="en-US" dirty="0"/>
              <a:t>divert YOUR course. </a:t>
            </a:r>
          </a:p>
          <a:p>
            <a:r>
              <a:rPr lang="en-US" dirty="0"/>
              <a:t>Canadians:  No, I say again, you divert YOUR course. </a:t>
            </a:r>
          </a:p>
          <a:p>
            <a:r>
              <a:rPr lang="en-US" dirty="0"/>
              <a:t>US Ship:  THIS IS THE AIRCRAFT CARRIER USS LINCOLN, THE SECOND</a:t>
            </a:r>
            <a:br>
              <a:rPr lang="en-US" dirty="0"/>
            </a:br>
            <a:r>
              <a:rPr lang="en-US" dirty="0"/>
              <a:t>LARGEST SHIP IN THE UNITED STATES' ATLANTIC FLEET.  WE ARE</a:t>
            </a:r>
            <a:br>
              <a:rPr lang="en-US" dirty="0"/>
            </a:br>
            <a:r>
              <a:rPr lang="en-US" dirty="0"/>
              <a:t>ACCOMPANIED BY THREE  DESTROYERS, THREE CRUISERS AND NUMEROUS</a:t>
            </a:r>
            <a:br>
              <a:rPr lang="en-US" dirty="0"/>
            </a:br>
            <a:r>
              <a:rPr lang="en-US" dirty="0"/>
              <a:t>SUPPORT  VESSELS.  I DEMAND THAT YOU CHANGE YOUR COURSE 15  DEGREES</a:t>
            </a:r>
            <a:br>
              <a:rPr lang="en-US" dirty="0"/>
            </a:br>
            <a:r>
              <a:rPr lang="en-US" dirty="0"/>
              <a:t>NORTH--I SAY AGAIN, THAT'S ONE FIVE DEGREES NORTH--OR</a:t>
            </a:r>
            <a:br>
              <a:rPr lang="en-US" dirty="0"/>
            </a:br>
            <a:r>
              <a:rPr lang="en-US" dirty="0"/>
              <a:t>COUNTER-MEASURES WILL BE UNDERTAKEN TO ENSURE THE SAFETY OF THIS SHIP. </a:t>
            </a:r>
          </a:p>
          <a:p>
            <a:r>
              <a:rPr lang="en-US" sz="4400" b="1" dirty="0"/>
              <a:t>Canadians:  This is a </a:t>
            </a:r>
            <a:r>
              <a:rPr lang="en-US" sz="4400" b="1" u="sng" dirty="0"/>
              <a:t>Lighthouse</a:t>
            </a:r>
            <a:r>
              <a:rPr lang="en-US" sz="4400" b="1" dirty="0"/>
              <a:t>.  Your call.</a:t>
            </a:r>
            <a:br>
              <a:rPr lang="en-US" dirty="0"/>
            </a:br>
            <a:endParaRPr lang="en-US" dirty="0"/>
          </a:p>
          <a:p>
            <a:endParaRPr lang="en-US" dirty="0"/>
          </a:p>
        </p:txBody>
      </p:sp>
      <p:pic>
        <p:nvPicPr>
          <p:cNvPr id="2050" name="Picture 2" descr="Lighthouse"/>
          <p:cNvPicPr>
            <a:picLocks noChangeAspect="1" noChangeArrowheads="1"/>
          </p:cNvPicPr>
          <p:nvPr/>
        </p:nvPicPr>
        <p:blipFill>
          <a:blip r:embed="rId2" cstate="print"/>
          <a:srcRect/>
          <a:stretch>
            <a:fillRect/>
          </a:stretch>
        </p:blipFill>
        <p:spPr bwMode="auto">
          <a:xfrm>
            <a:off x="7086600" y="304800"/>
            <a:ext cx="1647825" cy="2933701"/>
          </a:xfrm>
          <a:prstGeom prst="rect">
            <a:avLst/>
          </a:prstGeom>
          <a:noFill/>
        </p:spPr>
      </p:pic>
      <p:sp>
        <p:nvSpPr>
          <p:cNvPr id="5" name="Title 1"/>
          <p:cNvSpPr>
            <a:spLocks noGrp="1"/>
          </p:cNvSpPr>
          <p:nvPr>
            <p:ph type="title"/>
          </p:nvPr>
        </p:nvSpPr>
        <p:spPr>
          <a:xfrm>
            <a:off x="228600" y="152400"/>
            <a:ext cx="7010400" cy="1143000"/>
          </a:xfrm>
        </p:spPr>
        <p:txBody>
          <a:bodyPr>
            <a:normAutofit fontScale="90000"/>
          </a:bodyPr>
          <a:lstStyle/>
          <a:p>
            <a:r>
              <a:rPr lang="en-US" sz="4800" b="1"/>
              <a:t>Navigation Rules</a:t>
            </a:r>
            <a:br>
              <a:rPr lang="en-US" sz="4800" b="1"/>
            </a:br>
            <a:r>
              <a:rPr lang="en-US" sz="4800" b="1"/>
              <a:t>Give-way</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533400" y="0"/>
            <a:ext cx="8229600" cy="1143000"/>
          </a:xfrm>
        </p:spPr>
        <p:txBody>
          <a:bodyPr>
            <a:noAutofit/>
          </a:bodyPr>
          <a:lstStyle/>
          <a:p>
            <a:r>
              <a:rPr lang="en-US" b="1" dirty="0"/>
              <a:t>Pecking Order</a:t>
            </a:r>
          </a:p>
        </p:txBody>
      </p:sp>
      <p:sp>
        <p:nvSpPr>
          <p:cNvPr id="2" name="TextBox 1">
            <a:extLst>
              <a:ext uri="{FF2B5EF4-FFF2-40B4-BE49-F238E27FC236}">
                <a16:creationId xmlns:a16="http://schemas.microsoft.com/office/drawing/2014/main" id="{9B4C7362-6E05-45EB-AA55-18BB4147C169}"/>
              </a:ext>
            </a:extLst>
          </p:cNvPr>
          <p:cNvSpPr txBox="1"/>
          <p:nvPr/>
        </p:nvSpPr>
        <p:spPr>
          <a:xfrm>
            <a:off x="1012902" y="1487320"/>
            <a:ext cx="4953000" cy="4446730"/>
          </a:xfrm>
          <a:prstGeom prst="rect">
            <a:avLst/>
          </a:prstGeom>
          <a:noFill/>
        </p:spPr>
        <p:txBody>
          <a:bodyPr wrap="square" rtlCol="0">
            <a:spAutoFit/>
          </a:bodyPr>
          <a:lstStyle/>
          <a:p>
            <a:pPr marL="342900" indent="-342900" algn="l">
              <a:lnSpc>
                <a:spcPct val="200000"/>
              </a:lnSpc>
              <a:buFont typeface="+mj-lt"/>
              <a:buAutoNum type="arabicPeriod"/>
            </a:pPr>
            <a:r>
              <a:rPr lang="en-US" b="0" i="0" dirty="0">
                <a:solidFill>
                  <a:srgbClr val="0A0A0A"/>
                </a:solidFill>
                <a:effectLst/>
                <a:latin typeface="Roboto" panose="02000000000000000000" pitchFamily="2" charset="0"/>
              </a:rPr>
              <a:t>Overtaken </a:t>
            </a:r>
          </a:p>
          <a:p>
            <a:pPr marL="342900" indent="-342900" algn="l">
              <a:lnSpc>
                <a:spcPct val="200000"/>
              </a:lnSpc>
              <a:buFont typeface="+mj-lt"/>
              <a:buAutoNum type="arabicPeriod"/>
            </a:pPr>
            <a:r>
              <a:rPr lang="en-US" dirty="0">
                <a:solidFill>
                  <a:srgbClr val="0A0A0A"/>
                </a:solidFill>
                <a:latin typeface="Roboto" panose="02000000000000000000" pitchFamily="2" charset="0"/>
              </a:rPr>
              <a:t>N</a:t>
            </a:r>
            <a:r>
              <a:rPr lang="en-US" b="0" i="0" dirty="0">
                <a:solidFill>
                  <a:srgbClr val="0A0A0A"/>
                </a:solidFill>
                <a:effectLst/>
                <a:latin typeface="Roboto" panose="02000000000000000000" pitchFamily="2" charset="0"/>
              </a:rPr>
              <a:t>ot under command</a:t>
            </a:r>
          </a:p>
          <a:p>
            <a:pPr marL="342900" indent="-342900" algn="l">
              <a:lnSpc>
                <a:spcPct val="200000"/>
              </a:lnSpc>
              <a:buFont typeface="+mj-lt"/>
              <a:buAutoNum type="arabicPeriod"/>
            </a:pPr>
            <a:r>
              <a:rPr lang="en-US" b="0" i="0" dirty="0">
                <a:solidFill>
                  <a:srgbClr val="0A0A0A"/>
                </a:solidFill>
                <a:effectLst/>
                <a:latin typeface="Roboto" panose="02000000000000000000" pitchFamily="2" charset="0"/>
              </a:rPr>
              <a:t>Restricted maneuverability</a:t>
            </a:r>
          </a:p>
          <a:p>
            <a:pPr marL="342900" indent="-342900" algn="l">
              <a:lnSpc>
                <a:spcPct val="200000"/>
              </a:lnSpc>
              <a:buFont typeface="+mj-lt"/>
              <a:buAutoNum type="arabicPeriod"/>
            </a:pPr>
            <a:r>
              <a:rPr lang="en-US" b="0" i="0" dirty="0">
                <a:solidFill>
                  <a:srgbClr val="0A0A0A"/>
                </a:solidFill>
                <a:effectLst/>
                <a:latin typeface="Roboto" panose="02000000000000000000" pitchFamily="2" charset="0"/>
              </a:rPr>
              <a:t>Constrained by draft</a:t>
            </a:r>
          </a:p>
          <a:p>
            <a:pPr marL="342900" indent="-342900" algn="l">
              <a:lnSpc>
                <a:spcPct val="200000"/>
              </a:lnSpc>
              <a:buFont typeface="+mj-lt"/>
              <a:buAutoNum type="arabicPeriod"/>
            </a:pPr>
            <a:r>
              <a:rPr lang="en-US" b="0" i="0" dirty="0">
                <a:solidFill>
                  <a:srgbClr val="0A0A0A"/>
                </a:solidFill>
                <a:effectLst/>
                <a:latin typeface="Roboto" panose="02000000000000000000" pitchFamily="2" charset="0"/>
              </a:rPr>
              <a:t>Fishing vessels </a:t>
            </a:r>
          </a:p>
          <a:p>
            <a:pPr marL="342900" indent="-342900" algn="l">
              <a:lnSpc>
                <a:spcPct val="200000"/>
              </a:lnSpc>
              <a:buFont typeface="+mj-lt"/>
              <a:buAutoNum type="arabicPeriod"/>
            </a:pPr>
            <a:r>
              <a:rPr lang="en-US" b="0" i="0" dirty="0">
                <a:solidFill>
                  <a:srgbClr val="0A0A0A"/>
                </a:solidFill>
                <a:effectLst/>
                <a:latin typeface="Roboto" panose="02000000000000000000" pitchFamily="2" charset="0"/>
              </a:rPr>
              <a:t>Sailing vessels</a:t>
            </a:r>
          </a:p>
          <a:p>
            <a:pPr marL="342900" indent="-342900" algn="l">
              <a:lnSpc>
                <a:spcPct val="200000"/>
              </a:lnSpc>
              <a:buFont typeface="+mj-lt"/>
              <a:buAutoNum type="arabicPeriod"/>
            </a:pPr>
            <a:r>
              <a:rPr lang="en-US" b="0" i="0" dirty="0">
                <a:solidFill>
                  <a:srgbClr val="0A0A0A"/>
                </a:solidFill>
                <a:effectLst/>
                <a:latin typeface="Roboto" panose="02000000000000000000" pitchFamily="2" charset="0"/>
              </a:rPr>
              <a:t>Power driven vessels</a:t>
            </a:r>
          </a:p>
          <a:p>
            <a:pPr>
              <a:lnSpc>
                <a:spcPct val="200000"/>
              </a:lnSpc>
            </a:pPr>
            <a:endParaRPr lang="en-US" dirty="0"/>
          </a:p>
        </p:txBody>
      </p:sp>
      <p:pic>
        <p:nvPicPr>
          <p:cNvPr id="16394" name="Picture 10" descr="Strong Development Teams don't maintain a 'Pecking Order' | by Ravishankar  R | Product Coalition">
            <a:extLst>
              <a:ext uri="{FF2B5EF4-FFF2-40B4-BE49-F238E27FC236}">
                <a16:creationId xmlns:a16="http://schemas.microsoft.com/office/drawing/2014/main" id="{1DBD2111-3F0A-4840-A8E0-46555A3F1F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0670" y="1438507"/>
            <a:ext cx="4493581" cy="252017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2" name="Picture 6" descr="Navigation Rules">
            <a:extLst>
              <a:ext uri="{FF2B5EF4-FFF2-40B4-BE49-F238E27FC236}">
                <a16:creationId xmlns:a16="http://schemas.microsoft.com/office/drawing/2014/main" id="{A0DEF3DA-35F1-42D2-92BA-4E0801ABBEFD}"/>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287965" y="144965"/>
            <a:ext cx="6568069" cy="65680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54133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1986" y="2127821"/>
            <a:ext cx="5114922" cy="1143000"/>
          </a:xfrm>
        </p:spPr>
        <p:txBody>
          <a:bodyPr>
            <a:noAutofit/>
          </a:bodyPr>
          <a:lstStyle/>
          <a:p>
            <a:r>
              <a:rPr lang="en-US" sz="2800" b="1" dirty="0"/>
              <a:t>Required for anyone</a:t>
            </a:r>
            <a:br>
              <a:rPr lang="en-US" sz="2800" b="1" dirty="0"/>
            </a:br>
            <a:r>
              <a:rPr lang="en-US" sz="2800" b="1" dirty="0"/>
              <a:t>born  after January 1, 1988 </a:t>
            </a:r>
            <a:br>
              <a:rPr lang="en-US" sz="2800" b="1" dirty="0"/>
            </a:br>
            <a:r>
              <a:rPr lang="en-US" sz="2800" b="1" dirty="0"/>
              <a:t>&amp; all DEP watercraft operators</a:t>
            </a:r>
          </a:p>
        </p:txBody>
      </p:sp>
      <p:sp>
        <p:nvSpPr>
          <p:cNvPr id="5" name="Title 1"/>
          <p:cNvSpPr txBox="1">
            <a:spLocks/>
          </p:cNvSpPr>
          <p:nvPr/>
        </p:nvSpPr>
        <p:spPr>
          <a:xfrm>
            <a:off x="1893555" y="402193"/>
            <a:ext cx="5003294" cy="11430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800" b="1" i="0" u="none" strike="noStrike" kern="1200" cap="none" spc="0" normalizeH="0" baseline="0" noProof="0" dirty="0">
                <a:ln>
                  <a:noFill/>
                </a:ln>
                <a:solidFill>
                  <a:schemeClr val="tx1"/>
                </a:solidFill>
                <a:effectLst/>
                <a:uLnTx/>
                <a:uFillTx/>
                <a:latin typeface="+mj-lt"/>
                <a:ea typeface="+mj-ea"/>
                <a:cs typeface="+mj-cs"/>
              </a:rPr>
              <a:t>Boater Safety</a:t>
            </a:r>
            <a:r>
              <a:rPr kumimoji="0" lang="en-US" sz="4800" b="1" i="0" u="none" strike="noStrike" kern="1200" cap="none" spc="0" normalizeH="0" noProof="0" dirty="0">
                <a:ln>
                  <a:noFill/>
                </a:ln>
                <a:solidFill>
                  <a:schemeClr val="tx1"/>
                </a:solidFill>
                <a:effectLst/>
                <a:uLnTx/>
                <a:uFillTx/>
                <a:latin typeface="+mj-lt"/>
                <a:ea typeface="+mj-ea"/>
                <a:cs typeface="+mj-cs"/>
              </a:rPr>
              <a:t> Education</a:t>
            </a:r>
            <a:endParaRPr kumimoji="0" lang="en-US" sz="4800" b="1" i="0" u="none" strike="noStrike" kern="1200" cap="none" spc="0" normalizeH="0" baseline="0" noProof="0" dirty="0">
              <a:ln>
                <a:noFill/>
              </a:ln>
              <a:solidFill>
                <a:schemeClr val="tx1"/>
              </a:solidFill>
              <a:effectLst/>
              <a:uLnTx/>
              <a:uFillTx/>
              <a:latin typeface="+mj-lt"/>
              <a:ea typeface="+mj-ea"/>
              <a:cs typeface="+mj-cs"/>
            </a:endParaRPr>
          </a:p>
        </p:txBody>
      </p:sp>
      <p:pic>
        <p:nvPicPr>
          <p:cNvPr id="1028" name="Picture 4">
            <a:extLst>
              <a:ext uri="{FF2B5EF4-FFF2-40B4-BE49-F238E27FC236}">
                <a16:creationId xmlns:a16="http://schemas.microsoft.com/office/drawing/2014/main" id="{2A289051-FC92-465A-8D6D-5706C5B2DA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18618" y="3853450"/>
            <a:ext cx="5517537" cy="180975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39AD5C4-6BF5-48A5-92BA-D2052099BD15}"/>
              </a:ext>
            </a:extLst>
          </p:cNvPr>
          <p:cNvSpPr txBox="1"/>
          <p:nvPr/>
        </p:nvSpPr>
        <p:spPr>
          <a:xfrm>
            <a:off x="2310758" y="6128956"/>
            <a:ext cx="5333255" cy="369332"/>
          </a:xfrm>
          <a:prstGeom prst="rect">
            <a:avLst/>
          </a:prstGeom>
          <a:noFill/>
        </p:spPr>
        <p:txBody>
          <a:bodyPr wrap="none" rtlCol="0">
            <a:spAutoFit/>
          </a:bodyPr>
          <a:lstStyle/>
          <a:p>
            <a:r>
              <a:rPr lang="en-US" dirty="0">
                <a:hlinkClick r:id="rId4"/>
              </a:rPr>
              <a:t>https://myfwc.com/boating/safety-education/courses</a:t>
            </a:r>
            <a:r>
              <a:rPr lang="en-US" dirty="0"/>
              <a:t>/</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6B48CD0-C738-479B-A2B7-4AC39C8C017C}"/>
              </a:ext>
            </a:extLst>
          </p:cNvPr>
          <p:cNvSpPr>
            <a:spLocks noGrp="1"/>
          </p:cNvSpPr>
          <p:nvPr>
            <p:ph idx="1"/>
          </p:nvPr>
        </p:nvSpPr>
        <p:spPr>
          <a:xfrm>
            <a:off x="3852746" y="630045"/>
            <a:ext cx="1438507" cy="723804"/>
          </a:xfrm>
        </p:spPr>
        <p:txBody>
          <a:bodyPr>
            <a:normAutofit/>
          </a:bodyPr>
          <a:lstStyle/>
          <a:p>
            <a:pPr marL="0" indent="0">
              <a:buNone/>
            </a:pPr>
            <a:r>
              <a:rPr lang="en-US" sz="3600" dirty="0"/>
              <a:t>Stern</a:t>
            </a:r>
          </a:p>
        </p:txBody>
      </p:sp>
      <p:pic>
        <p:nvPicPr>
          <p:cNvPr id="10242" name="Picture 2" descr="Boat Stern">
            <a:extLst>
              <a:ext uri="{FF2B5EF4-FFF2-40B4-BE49-F238E27FC236}">
                <a16:creationId xmlns:a16="http://schemas.microsoft.com/office/drawing/2014/main" id="{BA9916AC-5CAC-4525-8DC6-534F6398E9E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925" r="13897"/>
          <a:stretch/>
        </p:blipFill>
        <p:spPr bwMode="auto">
          <a:xfrm>
            <a:off x="1232898" y="1353849"/>
            <a:ext cx="7551507" cy="53046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085181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6B48CD0-C738-479B-A2B7-4AC39C8C017C}"/>
              </a:ext>
            </a:extLst>
          </p:cNvPr>
          <p:cNvSpPr>
            <a:spLocks noGrp="1"/>
          </p:cNvSpPr>
          <p:nvPr>
            <p:ph idx="1"/>
          </p:nvPr>
        </p:nvSpPr>
        <p:spPr>
          <a:xfrm>
            <a:off x="3852746" y="630045"/>
            <a:ext cx="2347332" cy="723804"/>
          </a:xfrm>
        </p:spPr>
        <p:txBody>
          <a:bodyPr>
            <a:normAutofit/>
          </a:bodyPr>
          <a:lstStyle/>
          <a:p>
            <a:pPr marL="0" indent="0">
              <a:buNone/>
            </a:pPr>
            <a:r>
              <a:rPr lang="en-US" sz="3600" dirty="0"/>
              <a:t>Starboard</a:t>
            </a:r>
          </a:p>
        </p:txBody>
      </p:sp>
      <p:pic>
        <p:nvPicPr>
          <p:cNvPr id="11266" name="Picture 2" descr="Boat Starboard">
            <a:extLst>
              <a:ext uri="{FF2B5EF4-FFF2-40B4-BE49-F238E27FC236}">
                <a16:creationId xmlns:a16="http://schemas.microsoft.com/office/drawing/2014/main" id="{8EED65FE-FACF-415F-975B-5BA4649A60D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167" r="10016"/>
          <a:stretch/>
        </p:blipFill>
        <p:spPr bwMode="auto">
          <a:xfrm>
            <a:off x="914400" y="1479854"/>
            <a:ext cx="7828907" cy="50957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953551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6B48CD0-C738-479B-A2B7-4AC39C8C017C}"/>
              </a:ext>
            </a:extLst>
          </p:cNvPr>
          <p:cNvSpPr>
            <a:spLocks noGrp="1"/>
          </p:cNvSpPr>
          <p:nvPr>
            <p:ph idx="1"/>
          </p:nvPr>
        </p:nvSpPr>
        <p:spPr>
          <a:xfrm>
            <a:off x="3852746" y="630045"/>
            <a:ext cx="1438507" cy="723804"/>
          </a:xfrm>
        </p:spPr>
        <p:txBody>
          <a:bodyPr>
            <a:normAutofit/>
          </a:bodyPr>
          <a:lstStyle/>
          <a:p>
            <a:pPr marL="0" indent="0">
              <a:buNone/>
            </a:pPr>
            <a:r>
              <a:rPr lang="en-US" sz="3600" dirty="0"/>
              <a:t>Port</a:t>
            </a:r>
          </a:p>
        </p:txBody>
      </p:sp>
      <p:pic>
        <p:nvPicPr>
          <p:cNvPr id="12290" name="Picture 2" descr="Boat Port">
            <a:extLst>
              <a:ext uri="{FF2B5EF4-FFF2-40B4-BE49-F238E27FC236}">
                <a16:creationId xmlns:a16="http://schemas.microsoft.com/office/drawing/2014/main" id="{82BF0CBC-D845-4D8E-931D-3235BA6156D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260" r="22185"/>
          <a:stretch/>
        </p:blipFill>
        <p:spPr bwMode="auto">
          <a:xfrm>
            <a:off x="1238036" y="1125231"/>
            <a:ext cx="6667927" cy="55056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759754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6" name="Picture 8" descr="Navigation Rules : BoatUS Foundation">
            <a:extLst>
              <a:ext uri="{FF2B5EF4-FFF2-40B4-BE49-F238E27FC236}">
                <a16:creationId xmlns:a16="http://schemas.microsoft.com/office/drawing/2014/main" id="{102363E9-5A16-4596-B8F6-650CFD237E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2642" y="1449659"/>
            <a:ext cx="8498715" cy="283585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0"/>
            <a:ext cx="7772400" cy="1066800"/>
          </a:xfrm>
        </p:spPr>
        <p:txBody>
          <a:bodyPr>
            <a:normAutofit/>
          </a:bodyPr>
          <a:lstStyle/>
          <a:p>
            <a:r>
              <a:rPr lang="en-US" sz="4800" b="1"/>
              <a:t>Precautions at Night</a:t>
            </a:r>
          </a:p>
        </p:txBody>
      </p:sp>
      <p:sp>
        <p:nvSpPr>
          <p:cNvPr id="5" name="TextBox 4">
            <a:extLst>
              <a:ext uri="{FF2B5EF4-FFF2-40B4-BE49-F238E27FC236}">
                <a16:creationId xmlns:a16="http://schemas.microsoft.com/office/drawing/2014/main" id="{B2CA8317-9A50-4513-B17B-C9EF320790A3}"/>
              </a:ext>
            </a:extLst>
          </p:cNvPr>
          <p:cNvSpPr txBox="1"/>
          <p:nvPr/>
        </p:nvSpPr>
        <p:spPr>
          <a:xfrm>
            <a:off x="1159726" y="1692291"/>
            <a:ext cx="5009747" cy="4401205"/>
          </a:xfrm>
          <a:prstGeom prst="rect">
            <a:avLst/>
          </a:prstGeom>
          <a:noFill/>
        </p:spPr>
        <p:txBody>
          <a:bodyPr wrap="square">
            <a:spAutoFit/>
          </a:bodyPr>
          <a:lstStyle/>
          <a:p>
            <a:pPr indent="512763" algn="l">
              <a:buFont typeface="+mj-lt"/>
              <a:buAutoNum type="arabicPeriod"/>
            </a:pPr>
            <a:r>
              <a:rPr lang="en-US" sz="2800" b="0" i="0" dirty="0">
                <a:solidFill>
                  <a:srgbClr val="383838"/>
                </a:solidFill>
                <a:effectLst/>
                <a:latin typeface="Montserrat" panose="00000500000000000000" pitchFamily="2" charset="0"/>
              </a:rPr>
              <a:t>Slow down </a:t>
            </a:r>
          </a:p>
          <a:p>
            <a:pPr indent="512763" algn="l">
              <a:buFont typeface="+mj-lt"/>
              <a:buAutoNum type="arabicPeriod"/>
            </a:pPr>
            <a:r>
              <a:rPr lang="en-US" sz="2800" b="0" i="0" dirty="0">
                <a:solidFill>
                  <a:srgbClr val="383838"/>
                </a:solidFill>
                <a:effectLst/>
                <a:latin typeface="Montserrat" panose="00000500000000000000" pitchFamily="2" charset="0"/>
              </a:rPr>
              <a:t>Lookout duties</a:t>
            </a:r>
          </a:p>
          <a:p>
            <a:pPr indent="512763" algn="l">
              <a:buFont typeface="+mj-lt"/>
              <a:buAutoNum type="arabicPeriod"/>
            </a:pPr>
            <a:r>
              <a:rPr lang="en-US" sz="2800" b="0" i="0" dirty="0">
                <a:solidFill>
                  <a:srgbClr val="383838"/>
                </a:solidFill>
                <a:effectLst/>
                <a:latin typeface="Montserrat" panose="00000500000000000000" pitchFamily="2" charset="0"/>
              </a:rPr>
              <a:t>Preparations list</a:t>
            </a:r>
          </a:p>
          <a:p>
            <a:pPr indent="512763" algn="l">
              <a:buFont typeface="+mj-lt"/>
              <a:buAutoNum type="arabicPeriod"/>
            </a:pPr>
            <a:r>
              <a:rPr lang="en-US" sz="2800" b="0" i="0" dirty="0">
                <a:solidFill>
                  <a:srgbClr val="383838"/>
                </a:solidFill>
                <a:effectLst/>
                <a:latin typeface="Montserrat" panose="00000500000000000000" pitchFamily="2" charset="0"/>
              </a:rPr>
              <a:t>Night vision</a:t>
            </a:r>
          </a:p>
          <a:p>
            <a:pPr indent="512763" algn="l">
              <a:buFont typeface="+mj-lt"/>
              <a:buAutoNum type="arabicPeriod"/>
            </a:pPr>
            <a:r>
              <a:rPr lang="en-US" sz="2800" b="0" i="0" dirty="0">
                <a:solidFill>
                  <a:srgbClr val="383838"/>
                </a:solidFill>
                <a:effectLst/>
                <a:latin typeface="Montserrat" panose="00000500000000000000" pitchFamily="2" charset="0"/>
              </a:rPr>
              <a:t>No spotlights</a:t>
            </a:r>
          </a:p>
          <a:p>
            <a:pPr indent="512763" algn="l">
              <a:buFont typeface="+mj-lt"/>
              <a:buAutoNum type="arabicPeriod"/>
            </a:pPr>
            <a:r>
              <a:rPr lang="en-US" sz="2800" b="0" i="0" dirty="0">
                <a:solidFill>
                  <a:srgbClr val="383838"/>
                </a:solidFill>
                <a:effectLst/>
                <a:latin typeface="Montserrat" panose="00000500000000000000" pitchFamily="2" charset="0"/>
              </a:rPr>
              <a:t>Look</a:t>
            </a:r>
          </a:p>
          <a:p>
            <a:pPr indent="512763" algn="l">
              <a:buFont typeface="+mj-lt"/>
              <a:buAutoNum type="arabicPeriod"/>
            </a:pPr>
            <a:r>
              <a:rPr lang="en-US" sz="2800" b="0" i="0" dirty="0">
                <a:solidFill>
                  <a:srgbClr val="383838"/>
                </a:solidFill>
                <a:effectLst/>
                <a:latin typeface="Montserrat" panose="00000500000000000000" pitchFamily="2" charset="0"/>
              </a:rPr>
              <a:t>Listen!!!!</a:t>
            </a:r>
          </a:p>
          <a:p>
            <a:pPr indent="512763" algn="l">
              <a:buFont typeface="+mj-lt"/>
              <a:buAutoNum type="arabicPeriod"/>
            </a:pPr>
            <a:r>
              <a:rPr lang="en-US" sz="2800" b="0" i="0" dirty="0">
                <a:solidFill>
                  <a:srgbClr val="383838"/>
                </a:solidFill>
                <a:effectLst/>
                <a:latin typeface="Montserrat" panose="00000500000000000000" pitchFamily="2" charset="0"/>
              </a:rPr>
              <a:t>Trust</a:t>
            </a:r>
          </a:p>
          <a:p>
            <a:pPr indent="512763" algn="l">
              <a:buFont typeface="+mj-lt"/>
              <a:buAutoNum type="arabicPeriod"/>
            </a:pPr>
            <a:r>
              <a:rPr lang="en-US" sz="2800" b="0" i="0" dirty="0">
                <a:solidFill>
                  <a:srgbClr val="383838"/>
                </a:solidFill>
                <a:effectLst/>
                <a:latin typeface="Montserrat" panose="00000500000000000000" pitchFamily="2" charset="0"/>
              </a:rPr>
              <a:t>Towel</a:t>
            </a:r>
          </a:p>
          <a:p>
            <a:pPr indent="512763" algn="l">
              <a:buFont typeface="+mj-lt"/>
              <a:buAutoNum type="arabicPeriod"/>
            </a:pPr>
            <a:r>
              <a:rPr lang="en-US" sz="2800" b="0" i="0" dirty="0">
                <a:solidFill>
                  <a:srgbClr val="383838"/>
                </a:solidFill>
                <a:effectLst/>
                <a:latin typeface="Montserrat" panose="00000500000000000000" pitchFamily="2" charset="0"/>
              </a:rPr>
              <a:t>Dock</a:t>
            </a:r>
            <a:endParaRPr lang="en-US" sz="2400" b="0" i="0" dirty="0">
              <a:solidFill>
                <a:srgbClr val="383838"/>
              </a:solidFill>
              <a:effectLst/>
              <a:latin typeface="Montserrat" panose="00000500000000000000" pitchFamily="2" charset="0"/>
            </a:endParaRPr>
          </a:p>
        </p:txBody>
      </p:sp>
      <p:pic>
        <p:nvPicPr>
          <p:cNvPr id="19460" name="Picture 4" descr="Untitled">
            <a:extLst>
              <a:ext uri="{FF2B5EF4-FFF2-40B4-BE49-F238E27FC236}">
                <a16:creationId xmlns:a16="http://schemas.microsoft.com/office/drawing/2014/main" id="{AE4776E1-9A33-48FB-8D36-71C5FA289C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88527" y="2261765"/>
            <a:ext cx="3476330" cy="233447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0224" y="0"/>
            <a:ext cx="7772400" cy="1066800"/>
          </a:xfrm>
        </p:spPr>
        <p:txBody>
          <a:bodyPr>
            <a:normAutofit/>
          </a:bodyPr>
          <a:lstStyle/>
          <a:p>
            <a:r>
              <a:rPr lang="en-US" sz="4800" b="1" dirty="0"/>
              <a:t>Navigation Lights</a:t>
            </a:r>
          </a:p>
        </p:txBody>
      </p:sp>
      <p:pic>
        <p:nvPicPr>
          <p:cNvPr id="18436" name="Picture 4" descr="Oregon State Marine Board : Lights : Boater Info : State of Oregon">
            <a:extLst>
              <a:ext uri="{FF2B5EF4-FFF2-40B4-BE49-F238E27FC236}">
                <a16:creationId xmlns:a16="http://schemas.microsoft.com/office/drawing/2014/main" id="{3BA0832A-417E-49AB-A9AF-54573EA91E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1444" y="1146717"/>
            <a:ext cx="8051180" cy="493341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Navigation Lights : BoatUS Foundation">
            <a:extLst>
              <a:ext uri="{FF2B5EF4-FFF2-40B4-BE49-F238E27FC236}">
                <a16:creationId xmlns:a16="http://schemas.microsoft.com/office/drawing/2014/main" id="{528CEE97-A488-4B71-94E7-1B55867228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6895" y="158246"/>
            <a:ext cx="7809905" cy="65415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794503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Boat Navigation and Right-of-Way Regulations at Night BOATsmart!  Knowledgebase">
            <a:extLst>
              <a:ext uri="{FF2B5EF4-FFF2-40B4-BE49-F238E27FC236}">
                <a16:creationId xmlns:a16="http://schemas.microsoft.com/office/drawing/2014/main" id="{8A593433-432E-4080-9075-70EE7527FE2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047" t="11122" r="15966"/>
          <a:stretch/>
        </p:blipFill>
        <p:spPr bwMode="auto">
          <a:xfrm>
            <a:off x="456270" y="628277"/>
            <a:ext cx="8231459" cy="5854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216321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00D13-1C9A-4265-AA04-48F3AA6D7CEC}"/>
              </a:ext>
            </a:extLst>
          </p:cNvPr>
          <p:cNvSpPr>
            <a:spLocks noGrp="1"/>
          </p:cNvSpPr>
          <p:nvPr>
            <p:ph type="title"/>
          </p:nvPr>
        </p:nvSpPr>
        <p:spPr/>
        <p:txBody>
          <a:bodyPr/>
          <a:lstStyle/>
          <a:p>
            <a:r>
              <a:rPr lang="en-US" b="1" dirty="0"/>
              <a:t>Sound Signals Requirements</a:t>
            </a:r>
          </a:p>
        </p:txBody>
      </p:sp>
      <p:pic>
        <p:nvPicPr>
          <p:cNvPr id="22530" name="Picture 2" descr="Sound Signaling Devices">
            <a:extLst>
              <a:ext uri="{FF2B5EF4-FFF2-40B4-BE49-F238E27FC236}">
                <a16:creationId xmlns:a16="http://schemas.microsoft.com/office/drawing/2014/main" id="{47FEE010-F839-467A-9232-7A24789B77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70794" y="4236127"/>
            <a:ext cx="3916006" cy="2093758"/>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12C2911F-F4CB-4527-A68D-0CB90914A0B8}"/>
              </a:ext>
            </a:extLst>
          </p:cNvPr>
          <p:cNvSpPr txBox="1">
            <a:spLocks/>
          </p:cNvSpPr>
          <p:nvPr/>
        </p:nvSpPr>
        <p:spPr>
          <a:xfrm>
            <a:off x="2489573" y="4984256"/>
            <a:ext cx="2416963" cy="2987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600" b="1" dirty="0"/>
              <a:t>39.4 – 65 feet</a:t>
            </a:r>
          </a:p>
        </p:txBody>
      </p:sp>
      <p:pic>
        <p:nvPicPr>
          <p:cNvPr id="22532" name="Picture 4" descr="Sound Signaling Requirements">
            <a:extLst>
              <a:ext uri="{FF2B5EF4-FFF2-40B4-BE49-F238E27FC236}">
                <a16:creationId xmlns:a16="http://schemas.microsoft.com/office/drawing/2014/main" id="{5DBFB133-C2EF-48C7-A5F8-68861F5769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1278" y="1573657"/>
            <a:ext cx="4124568" cy="2205269"/>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a:extLst>
              <a:ext uri="{FF2B5EF4-FFF2-40B4-BE49-F238E27FC236}">
                <a16:creationId xmlns:a16="http://schemas.microsoft.com/office/drawing/2014/main" id="{997A71E8-A013-4ED1-93F6-CC7598158933}"/>
              </a:ext>
            </a:extLst>
          </p:cNvPr>
          <p:cNvSpPr txBox="1">
            <a:spLocks/>
          </p:cNvSpPr>
          <p:nvPr/>
        </p:nvSpPr>
        <p:spPr>
          <a:xfrm>
            <a:off x="4675846" y="2877419"/>
            <a:ext cx="1968319" cy="21568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600" b="1" dirty="0"/>
              <a:t>Less than 39.4 ft.</a:t>
            </a:r>
          </a:p>
        </p:txBody>
      </p:sp>
    </p:spTree>
    <p:extLst>
      <p:ext uri="{BB962C8B-B14F-4D97-AF65-F5344CB8AC3E}">
        <p14:creationId xmlns:p14="http://schemas.microsoft.com/office/powerpoint/2010/main" val="201260999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8" name="Picture 6" descr="Sail training theory tutorial 1: Colregs – sound signals – Sail Ho!">
            <a:extLst>
              <a:ext uri="{FF2B5EF4-FFF2-40B4-BE49-F238E27FC236}">
                <a16:creationId xmlns:a16="http://schemas.microsoft.com/office/drawing/2014/main" id="{6463015E-630F-462D-8102-68BEBFD23D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25551"/>
            <a:ext cx="9094162" cy="50068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88149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itle 9"/>
          <p:cNvSpPr>
            <a:spLocks noGrp="1"/>
          </p:cNvSpPr>
          <p:nvPr>
            <p:ph type="subTitle" idx="1"/>
          </p:nvPr>
        </p:nvSpPr>
        <p:spPr>
          <a:xfrm>
            <a:off x="152400" y="1735873"/>
            <a:ext cx="8839200" cy="2362200"/>
          </a:xfrm>
        </p:spPr>
        <p:txBody>
          <a:bodyPr>
            <a:normAutofit fontScale="25000" lnSpcReduction="20000"/>
          </a:bodyPr>
          <a:lstStyle/>
          <a:p>
            <a:pPr marL="1312863" lvl="3" indent="-620713" algn="l">
              <a:buFont typeface="+mj-lt"/>
              <a:buAutoNum type="arabicParenR"/>
            </a:pPr>
            <a:r>
              <a:rPr lang="en-US" sz="16400" b="1" i="1" dirty="0">
                <a:solidFill>
                  <a:schemeClr val="tx1"/>
                </a:solidFill>
              </a:rPr>
              <a:t>Know Your Boat</a:t>
            </a:r>
          </a:p>
          <a:p>
            <a:pPr marL="1312863" lvl="3" indent="-620713" algn="l">
              <a:buFont typeface="+mj-lt"/>
              <a:buAutoNum type="arabicParenR"/>
            </a:pPr>
            <a:r>
              <a:rPr lang="en-US" sz="16400" b="1" i="1" dirty="0">
                <a:solidFill>
                  <a:schemeClr val="tx1"/>
                </a:solidFill>
              </a:rPr>
              <a:t>Before Getting Underway</a:t>
            </a:r>
          </a:p>
          <a:p>
            <a:pPr marL="1312863" lvl="3" indent="-620713" algn="l">
              <a:buFont typeface="+mj-lt"/>
              <a:buAutoNum type="arabicParenR"/>
            </a:pPr>
            <a:r>
              <a:rPr lang="en-US" sz="16400" b="1" i="1" dirty="0">
                <a:solidFill>
                  <a:schemeClr val="tx1"/>
                </a:solidFill>
              </a:rPr>
              <a:t>Trailer Safety</a:t>
            </a:r>
          </a:p>
          <a:p>
            <a:pPr marL="1312863" lvl="3" indent="-620713" algn="l">
              <a:buFont typeface="+mj-lt"/>
              <a:buAutoNum type="arabicParenR"/>
            </a:pPr>
            <a:r>
              <a:rPr lang="en-US" sz="16400" b="1" i="1" dirty="0">
                <a:solidFill>
                  <a:schemeClr val="tx1"/>
                </a:solidFill>
              </a:rPr>
              <a:t>Boating Operations</a:t>
            </a:r>
          </a:p>
          <a:p>
            <a:pPr marL="1312863" lvl="3" indent="-620713" algn="l">
              <a:buFont typeface="+mj-lt"/>
              <a:buAutoNum type="arabicParenR"/>
            </a:pPr>
            <a:r>
              <a:rPr lang="en-US" sz="16400" b="1" i="1" dirty="0">
                <a:solidFill>
                  <a:schemeClr val="tx1"/>
                </a:solidFill>
              </a:rPr>
              <a:t>Navigation Rules</a:t>
            </a:r>
          </a:p>
          <a:p>
            <a:pPr marL="1312863" lvl="3" indent="-620713" algn="l">
              <a:buFont typeface="+mj-lt"/>
              <a:buAutoNum type="arabicParenR"/>
            </a:pPr>
            <a:r>
              <a:rPr lang="en-US" sz="16400" b="1" i="1" dirty="0">
                <a:solidFill>
                  <a:schemeClr val="tx1"/>
                </a:solidFill>
              </a:rPr>
              <a:t>Legal Requirements of Boating</a:t>
            </a:r>
          </a:p>
          <a:p>
            <a:pPr marL="1312863" lvl="3" indent="-620713" algn="l">
              <a:buFont typeface="+mj-lt"/>
              <a:buAutoNum type="arabicParenR"/>
            </a:pPr>
            <a:r>
              <a:rPr lang="en-US" sz="16400" b="1" i="1" dirty="0">
                <a:solidFill>
                  <a:schemeClr val="tx1"/>
                </a:solidFill>
              </a:rPr>
              <a:t>Boat Emergencies</a:t>
            </a:r>
          </a:p>
        </p:txBody>
      </p:sp>
      <p:sp>
        <p:nvSpPr>
          <p:cNvPr id="11" name="TextBox 10"/>
          <p:cNvSpPr txBox="1"/>
          <p:nvPr/>
        </p:nvSpPr>
        <p:spPr>
          <a:xfrm>
            <a:off x="2494156" y="295870"/>
            <a:ext cx="4155688" cy="923330"/>
          </a:xfrm>
          <a:prstGeom prst="rect">
            <a:avLst/>
          </a:prstGeom>
          <a:noFill/>
        </p:spPr>
        <p:txBody>
          <a:bodyPr wrap="square" rtlCol="0">
            <a:spAutoFit/>
          </a:bodyPr>
          <a:lstStyle/>
          <a:p>
            <a:r>
              <a:rPr lang="en-US" sz="5400" b="1" dirty="0">
                <a:latin typeface="Monotype Corsiva" pitchFamily="66" charset="0"/>
              </a:rPr>
              <a:t>Boating Basics</a:t>
            </a:r>
            <a:endParaRPr lang="en-US" sz="5400" dirty="0">
              <a:latin typeface="Berlin Sans FB Demi" pitchFamily="34" charset="0"/>
            </a:endParaRPr>
          </a:p>
        </p:txBody>
      </p:sp>
      <p:cxnSp>
        <p:nvCxnSpPr>
          <p:cNvPr id="13" name="Straight Connector 12"/>
          <p:cNvCxnSpPr>
            <a:cxnSpLocks/>
          </p:cNvCxnSpPr>
          <p:nvPr/>
        </p:nvCxnSpPr>
        <p:spPr>
          <a:xfrm>
            <a:off x="0" y="1219200"/>
            <a:ext cx="9144000" cy="0"/>
          </a:xfrm>
          <a:prstGeom prst="line">
            <a:avLst/>
          </a:prstGeom>
          <a:ln w="60325"/>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90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anim calcmode="lin" valueType="num">
                                      <p:cBhvr>
                                        <p:cTn id="8"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1500"/>
                                  </p:stCondLst>
                                  <p:childTnLst>
                                    <p:set>
                                      <p:cBhvr>
                                        <p:cTn id="13" dur="1" fill="hold">
                                          <p:stCondLst>
                                            <p:cond delay="0"/>
                                          </p:stCondLst>
                                        </p:cTn>
                                        <p:tgtEl>
                                          <p:spTgt spid="10">
                                            <p:txEl>
                                              <p:pRg st="1" end="1"/>
                                            </p:txEl>
                                          </p:spTgt>
                                        </p:tgtEl>
                                        <p:attrNameLst>
                                          <p:attrName>style.visibility</p:attrName>
                                        </p:attrNameLst>
                                      </p:cBhvr>
                                      <p:to>
                                        <p:strVal val="visible"/>
                                      </p:to>
                                    </p:set>
                                    <p:animEffect transition="in" filter="fade">
                                      <p:cBhvr>
                                        <p:cTn id="14" dur="1000"/>
                                        <p:tgtEl>
                                          <p:spTgt spid="10">
                                            <p:txEl>
                                              <p:pRg st="1" end="1"/>
                                            </p:txEl>
                                          </p:spTgt>
                                        </p:tgtEl>
                                      </p:cBhvr>
                                    </p:animEffect>
                                    <p:anim calcmode="lin" valueType="num">
                                      <p:cBhvr>
                                        <p:cTn id="15"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1500"/>
                                  </p:stCondLst>
                                  <p:childTnLst>
                                    <p:set>
                                      <p:cBhvr>
                                        <p:cTn id="20" dur="1" fill="hold">
                                          <p:stCondLst>
                                            <p:cond delay="0"/>
                                          </p:stCondLst>
                                        </p:cTn>
                                        <p:tgtEl>
                                          <p:spTgt spid="10">
                                            <p:txEl>
                                              <p:pRg st="2" end="2"/>
                                            </p:txEl>
                                          </p:spTgt>
                                        </p:tgtEl>
                                        <p:attrNameLst>
                                          <p:attrName>style.visibility</p:attrName>
                                        </p:attrNameLst>
                                      </p:cBhvr>
                                      <p:to>
                                        <p:strVal val="visible"/>
                                      </p:to>
                                    </p:set>
                                    <p:animEffect transition="in" filter="fade">
                                      <p:cBhvr>
                                        <p:cTn id="21" dur="1000"/>
                                        <p:tgtEl>
                                          <p:spTgt spid="10">
                                            <p:txEl>
                                              <p:pRg st="2" end="2"/>
                                            </p:txEl>
                                          </p:spTgt>
                                        </p:tgtEl>
                                      </p:cBhvr>
                                    </p:animEffect>
                                    <p:anim calcmode="lin" valueType="num">
                                      <p:cBhvr>
                                        <p:cTn id="22"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1500"/>
                                  </p:stCondLst>
                                  <p:childTnLst>
                                    <p:set>
                                      <p:cBhvr>
                                        <p:cTn id="27" dur="1" fill="hold">
                                          <p:stCondLst>
                                            <p:cond delay="0"/>
                                          </p:stCondLst>
                                        </p:cTn>
                                        <p:tgtEl>
                                          <p:spTgt spid="10">
                                            <p:txEl>
                                              <p:pRg st="3" end="3"/>
                                            </p:txEl>
                                          </p:spTgt>
                                        </p:tgtEl>
                                        <p:attrNameLst>
                                          <p:attrName>style.visibility</p:attrName>
                                        </p:attrNameLst>
                                      </p:cBhvr>
                                      <p:to>
                                        <p:strVal val="visible"/>
                                      </p:to>
                                    </p:set>
                                    <p:animEffect transition="in" filter="fade">
                                      <p:cBhvr>
                                        <p:cTn id="28" dur="1000"/>
                                        <p:tgtEl>
                                          <p:spTgt spid="10">
                                            <p:txEl>
                                              <p:pRg st="3" end="3"/>
                                            </p:txEl>
                                          </p:spTgt>
                                        </p:tgtEl>
                                      </p:cBhvr>
                                    </p:animEffect>
                                    <p:anim calcmode="lin" valueType="num">
                                      <p:cBhvr>
                                        <p:cTn id="29" dur="1000" fill="hold"/>
                                        <p:tgtEl>
                                          <p:spTgt spid="10">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0">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1500"/>
                                  </p:stCondLst>
                                  <p:childTnLst>
                                    <p:set>
                                      <p:cBhvr>
                                        <p:cTn id="34" dur="1" fill="hold">
                                          <p:stCondLst>
                                            <p:cond delay="0"/>
                                          </p:stCondLst>
                                        </p:cTn>
                                        <p:tgtEl>
                                          <p:spTgt spid="10">
                                            <p:txEl>
                                              <p:pRg st="4" end="4"/>
                                            </p:txEl>
                                          </p:spTgt>
                                        </p:tgtEl>
                                        <p:attrNameLst>
                                          <p:attrName>style.visibility</p:attrName>
                                        </p:attrNameLst>
                                      </p:cBhvr>
                                      <p:to>
                                        <p:strVal val="visible"/>
                                      </p:to>
                                    </p:set>
                                    <p:animEffect transition="in" filter="fade">
                                      <p:cBhvr>
                                        <p:cTn id="35" dur="1000"/>
                                        <p:tgtEl>
                                          <p:spTgt spid="10">
                                            <p:txEl>
                                              <p:pRg st="4" end="4"/>
                                            </p:txEl>
                                          </p:spTgt>
                                        </p:tgtEl>
                                      </p:cBhvr>
                                    </p:animEffect>
                                    <p:anim calcmode="lin" valueType="num">
                                      <p:cBhvr>
                                        <p:cTn id="36" dur="1000" fill="hold"/>
                                        <p:tgtEl>
                                          <p:spTgt spid="10">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10">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1500"/>
                                  </p:stCondLst>
                                  <p:childTnLst>
                                    <p:set>
                                      <p:cBhvr>
                                        <p:cTn id="41" dur="1" fill="hold">
                                          <p:stCondLst>
                                            <p:cond delay="0"/>
                                          </p:stCondLst>
                                        </p:cTn>
                                        <p:tgtEl>
                                          <p:spTgt spid="10">
                                            <p:txEl>
                                              <p:pRg st="5" end="5"/>
                                            </p:txEl>
                                          </p:spTgt>
                                        </p:tgtEl>
                                        <p:attrNameLst>
                                          <p:attrName>style.visibility</p:attrName>
                                        </p:attrNameLst>
                                      </p:cBhvr>
                                      <p:to>
                                        <p:strVal val="visible"/>
                                      </p:to>
                                    </p:set>
                                    <p:animEffect transition="in" filter="fade">
                                      <p:cBhvr>
                                        <p:cTn id="42" dur="1000"/>
                                        <p:tgtEl>
                                          <p:spTgt spid="10">
                                            <p:txEl>
                                              <p:pRg st="5" end="5"/>
                                            </p:txEl>
                                          </p:spTgt>
                                        </p:tgtEl>
                                      </p:cBhvr>
                                    </p:animEffect>
                                    <p:anim calcmode="lin" valueType="num">
                                      <p:cBhvr>
                                        <p:cTn id="43" dur="1000" fill="hold"/>
                                        <p:tgtEl>
                                          <p:spTgt spid="10">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10">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1500"/>
                                  </p:stCondLst>
                                  <p:childTnLst>
                                    <p:set>
                                      <p:cBhvr>
                                        <p:cTn id="48" dur="1" fill="hold">
                                          <p:stCondLst>
                                            <p:cond delay="0"/>
                                          </p:stCondLst>
                                        </p:cTn>
                                        <p:tgtEl>
                                          <p:spTgt spid="10">
                                            <p:txEl>
                                              <p:pRg st="6" end="6"/>
                                            </p:txEl>
                                          </p:spTgt>
                                        </p:tgtEl>
                                        <p:attrNameLst>
                                          <p:attrName>style.visibility</p:attrName>
                                        </p:attrNameLst>
                                      </p:cBhvr>
                                      <p:to>
                                        <p:strVal val="visible"/>
                                      </p:to>
                                    </p:set>
                                    <p:animEffect transition="in" filter="fade">
                                      <p:cBhvr>
                                        <p:cTn id="49" dur="1000"/>
                                        <p:tgtEl>
                                          <p:spTgt spid="10">
                                            <p:txEl>
                                              <p:pRg st="6" end="6"/>
                                            </p:txEl>
                                          </p:spTgt>
                                        </p:tgtEl>
                                      </p:cBhvr>
                                    </p:animEffect>
                                    <p:anim calcmode="lin" valueType="num">
                                      <p:cBhvr>
                                        <p:cTn id="50" dur="1000" fill="hold"/>
                                        <p:tgtEl>
                                          <p:spTgt spid="10">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10">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2E2DC-B961-4717-8EA1-5C3064919E27}"/>
              </a:ext>
            </a:extLst>
          </p:cNvPr>
          <p:cNvSpPr>
            <a:spLocks noGrp="1"/>
          </p:cNvSpPr>
          <p:nvPr>
            <p:ph type="title"/>
          </p:nvPr>
        </p:nvSpPr>
        <p:spPr>
          <a:xfrm>
            <a:off x="457200" y="261938"/>
            <a:ext cx="8229600" cy="1143000"/>
          </a:xfrm>
        </p:spPr>
        <p:txBody>
          <a:bodyPr/>
          <a:lstStyle/>
          <a:p>
            <a:r>
              <a:rPr lang="en-US" b="1" dirty="0"/>
              <a:t>Aids to Navigation (ATON)</a:t>
            </a:r>
            <a:endParaRPr lang="en-US" dirty="0"/>
          </a:p>
        </p:txBody>
      </p:sp>
      <p:sp>
        <p:nvSpPr>
          <p:cNvPr id="3" name="Content Placeholder 2">
            <a:extLst>
              <a:ext uri="{FF2B5EF4-FFF2-40B4-BE49-F238E27FC236}">
                <a16:creationId xmlns:a16="http://schemas.microsoft.com/office/drawing/2014/main" id="{0696DC89-8E87-496A-8EF9-1ED61CB61562}"/>
              </a:ext>
            </a:extLst>
          </p:cNvPr>
          <p:cNvSpPr>
            <a:spLocks noGrp="1"/>
          </p:cNvSpPr>
          <p:nvPr>
            <p:ph idx="1"/>
          </p:nvPr>
        </p:nvSpPr>
        <p:spPr>
          <a:xfrm>
            <a:off x="457200" y="1587500"/>
            <a:ext cx="8229600" cy="4525963"/>
          </a:xfrm>
        </p:spPr>
        <p:txBody>
          <a:bodyPr/>
          <a:lstStyle/>
          <a:p>
            <a:endParaRPr lang="en-US"/>
          </a:p>
        </p:txBody>
      </p:sp>
      <p:pic>
        <p:nvPicPr>
          <p:cNvPr id="24578" name="Picture 2" descr="Safe Boat Operation - Aids to Navigation - Official Online Boating License  &amp; Safety Course | BoatTests101.com">
            <a:extLst>
              <a:ext uri="{FF2B5EF4-FFF2-40B4-BE49-F238E27FC236}">
                <a16:creationId xmlns:a16="http://schemas.microsoft.com/office/drawing/2014/main" id="{0BE3C308-BA3D-4A01-88F8-E3F7825ECA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587500"/>
            <a:ext cx="8686800" cy="487275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49B67B4-98B8-4190-8403-0F5613D162B4}"/>
              </a:ext>
            </a:extLst>
          </p:cNvPr>
          <p:cNvSpPr txBox="1"/>
          <p:nvPr/>
        </p:nvSpPr>
        <p:spPr>
          <a:xfrm>
            <a:off x="5283200" y="5744131"/>
            <a:ext cx="1219200" cy="369332"/>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35671551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1F1A6-638B-4E5C-8374-3EEA9258BF3C}"/>
              </a:ext>
            </a:extLst>
          </p:cNvPr>
          <p:cNvSpPr>
            <a:spLocks noGrp="1"/>
          </p:cNvSpPr>
          <p:nvPr>
            <p:ph type="title"/>
          </p:nvPr>
        </p:nvSpPr>
        <p:spPr/>
        <p:txBody>
          <a:bodyPr/>
          <a:lstStyle/>
          <a:p>
            <a:r>
              <a:rPr lang="en-US" dirty="0"/>
              <a:t>Nun &amp; Can Buoys</a:t>
            </a:r>
          </a:p>
        </p:txBody>
      </p:sp>
      <p:pic>
        <p:nvPicPr>
          <p:cNvPr id="25604" name="Picture 4" descr="Aids to Navigation : BoatUS Foundation">
            <a:extLst>
              <a:ext uri="{FF2B5EF4-FFF2-40B4-BE49-F238E27FC236}">
                <a16:creationId xmlns:a16="http://schemas.microsoft.com/office/drawing/2014/main" id="{52609FDD-A2C7-46D5-AD7E-78CA620FBFD6}"/>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2717" r="97671">
                        <a14:foregroundMark x1="10737" y1="37083" x2="10737" y2="37083"/>
                        <a14:foregroundMark x1="9702" y1="72083" x2="9702" y2="72083"/>
                        <a14:foregroundMark x1="10349" y1="73333" x2="10608" y2="74583"/>
                        <a14:foregroundMark x1="10349" y1="76250" x2="10349" y2="76250"/>
                        <a14:foregroundMark x1="8797" y1="74167" x2="8797" y2="74167"/>
                        <a14:foregroundMark x1="5175" y1="72083" x2="5175" y2="72083"/>
                        <a14:foregroundMark x1="9573" y1="54167" x2="9573" y2="54167"/>
                        <a14:foregroundMark x1="12031" y1="24167" x2="12031" y2="24167"/>
                        <a14:foregroundMark x1="12031" y1="22500" x2="12031" y2="22500"/>
                        <a14:foregroundMark x1="26391" y1="32500" x2="26391" y2="32500"/>
                        <a14:foregroundMark x1="26649" y1="27500" x2="26649" y2="27500"/>
                        <a14:foregroundMark x1="27038" y1="52917" x2="27038" y2="52917"/>
                        <a14:foregroundMark x1="26520" y1="54583" x2="26520" y2="54583"/>
                        <a14:foregroundMark x1="27684" y1="54167" x2="27684" y2="54167"/>
                        <a14:foregroundMark x1="28590" y1="64583" x2="28590" y2="64583"/>
                        <a14:foregroundMark x1="26908" y1="42500" x2="26908" y2="42500"/>
                        <a14:foregroundMark x1="26908" y1="48750" x2="26908" y2="48750"/>
                        <a14:foregroundMark x1="27426" y1="48750" x2="27167" y2="61250"/>
                        <a14:foregroundMark x1="26520" y1="46250" x2="27038" y2="62500"/>
                        <a14:foregroundMark x1="26391" y1="42500" x2="26003" y2="65833"/>
                        <a14:foregroundMark x1="28590" y1="45417" x2="27814" y2="62917"/>
                        <a14:foregroundMark x1="27814" y1="62917" x2="27814" y2="62917"/>
                        <a14:foregroundMark x1="24968" y1="59583" x2="25614" y2="61667"/>
                        <a14:foregroundMark x1="25873" y1="60417" x2="26261" y2="46250"/>
                        <a14:foregroundMark x1="29237" y1="46667" x2="29237" y2="59167"/>
                        <a14:foregroundMark x1="48512" y1="43333" x2="48512" y2="43333"/>
                        <a14:foregroundMark x1="43467" y1="43333" x2="43467" y2="43333"/>
                        <a14:foregroundMark x1="42561" y1="48750" x2="42561" y2="48750"/>
                        <a14:foregroundMark x1="43338" y1="43333" x2="41397" y2="47917"/>
                        <a14:foregroundMark x1="43079" y1="37083" x2="43079" y2="37083"/>
                        <a14:foregroundMark x1="42561" y1="66250" x2="42561" y2="72917"/>
                        <a14:foregroundMark x1="42044" y1="70833" x2="42044" y2="75833"/>
                        <a14:foregroundMark x1="56404" y1="65833" x2="59508" y2="71667"/>
                        <a14:foregroundMark x1="51746" y1="72500" x2="56533" y2="70833"/>
                        <a14:foregroundMark x1="60931" y1="70833" x2="64554" y2="75000"/>
                        <a14:foregroundMark x1="56404" y1="27083" x2="57956" y2="62500"/>
                        <a14:foregroundMark x1="60026" y1="31667" x2="58473" y2="63750"/>
                        <a14:foregroundMark x1="57309" y1="37500" x2="56533" y2="62500"/>
                        <a14:foregroundMark x1="59638" y1="39583" x2="59508" y2="58333"/>
                        <a14:foregroundMark x1="59508" y1="58333" x2="59379" y2="60417"/>
                        <a14:foregroundMark x1="56274" y1="39583" x2="56404" y2="61667"/>
                        <a14:foregroundMark x1="60543" y1="43333" x2="60026" y2="58750"/>
                        <a14:foregroundMark x1="94696" y1="45833" x2="94696" y2="45833"/>
                        <a14:foregroundMark x1="91591" y1="68750" x2="91591" y2="68750"/>
                        <a14:foregroundMark x1="91462" y1="70417" x2="91721" y2="72500"/>
                        <a14:foregroundMark x1="74903" y1="21667" x2="75162" y2="60833"/>
                        <a14:foregroundMark x1="75162" y1="60833" x2="74386" y2="67500"/>
                        <a14:foregroundMark x1="73739" y1="75833" x2="77878" y2="77500"/>
                        <a14:foregroundMark x1="69470" y1="72083" x2="75550" y2="72083"/>
                        <a14:foregroundMark x1="69599" y1="74583" x2="74127" y2="77500"/>
                        <a14:foregroundMark x1="75679" y1="75417" x2="80207" y2="75000"/>
                        <a14:foregroundMark x1="24580" y1="75000" x2="31824" y2="77500"/>
                        <a14:foregroundMark x1="2717" y1="71667" x2="10220" y2="68333"/>
                        <a14:foregroundMark x1="21734" y1="73750" x2="28590" y2="70833"/>
                        <a14:foregroundMark x1="20699" y1="71250" x2="34282" y2="73750"/>
                        <a14:foregroundMark x1="56662" y1="76250" x2="62872" y2="75000"/>
                        <a14:foregroundMark x1="62872" y1="75000" x2="63131" y2="74583"/>
                        <a14:foregroundMark x1="87710" y1="61250" x2="91462" y2="60833"/>
                        <a14:foregroundMark x1="91332" y1="71250" x2="91332" y2="62500"/>
                        <a14:foregroundMark x1="97671" y1="61667" x2="97671" y2="61667"/>
                        <a14:foregroundMark x1="25097" y1="44583" x2="25744" y2="60417"/>
                        <a14:foregroundMark x1="24709" y1="58333" x2="25226" y2="47083"/>
                        <a14:foregroundMark x1="15653" y1="72500" x2="16818" y2="72917"/>
                        <a14:foregroundMark x1="42691" y1="65417" x2="42950" y2="74167"/>
                        <a14:foregroundMark x1="42820" y1="65417" x2="42820" y2="75000"/>
                      </a14:backgroundRemoval>
                    </a14:imgEffect>
                  </a14:imgLayer>
                </a14:imgProps>
              </a:ext>
              <a:ext uri="{28A0092B-C50C-407E-A947-70E740481C1C}">
                <a14:useLocalDpi xmlns:a14="http://schemas.microsoft.com/office/drawing/2010/main" val="0"/>
              </a:ext>
            </a:extLst>
          </a:blip>
          <a:srcRect/>
          <a:stretch>
            <a:fillRect/>
          </a:stretch>
        </p:blipFill>
        <p:spPr bwMode="auto">
          <a:xfrm>
            <a:off x="308511" y="2334131"/>
            <a:ext cx="8526977" cy="26474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076035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5989A-E3AA-4253-8800-DE705A678581}"/>
              </a:ext>
            </a:extLst>
          </p:cNvPr>
          <p:cNvSpPr>
            <a:spLocks noGrp="1"/>
          </p:cNvSpPr>
          <p:nvPr>
            <p:ph type="title"/>
          </p:nvPr>
        </p:nvSpPr>
        <p:spPr/>
        <p:txBody>
          <a:bodyPr>
            <a:normAutofit/>
          </a:bodyPr>
          <a:lstStyle/>
          <a:p>
            <a:r>
              <a:rPr lang="en-US" dirty="0"/>
              <a:t>“Red Right Returning”</a:t>
            </a:r>
          </a:p>
        </p:txBody>
      </p:sp>
      <p:pic>
        <p:nvPicPr>
          <p:cNvPr id="26626" name="Picture 2" descr="Lateral Markers: &quot;Red Right Returning&quot;">
            <a:extLst>
              <a:ext uri="{FF2B5EF4-FFF2-40B4-BE49-F238E27FC236}">
                <a16:creationId xmlns:a16="http://schemas.microsoft.com/office/drawing/2014/main" id="{E472757D-A7A1-4258-B15F-15CE5FCABC95}"/>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11873" y="1204331"/>
            <a:ext cx="4594302" cy="2765416"/>
          </a:xfrm>
          <a:prstGeom prst="rect">
            <a:avLst/>
          </a:prstGeom>
          <a:noFill/>
          <a:extLst>
            <a:ext uri="{909E8E84-426E-40DD-AFC4-6F175D3DCCD1}">
              <a14:hiddenFill xmlns:a14="http://schemas.microsoft.com/office/drawing/2010/main">
                <a:solidFill>
                  <a:srgbClr val="FFFFFF"/>
                </a:solidFill>
              </a14:hiddenFill>
            </a:ext>
          </a:extLst>
        </p:spPr>
      </p:pic>
      <p:pic>
        <p:nvPicPr>
          <p:cNvPr id="26628" name="Picture 4" descr="Boat heading from channel into open waters: red buoy is on the left side of the boat and green buoy is on the right side of the boat">
            <a:extLst>
              <a:ext uri="{FF2B5EF4-FFF2-40B4-BE49-F238E27FC236}">
                <a16:creationId xmlns:a16="http://schemas.microsoft.com/office/drawing/2014/main" id="{43BEBF4F-FDBB-4AC4-8F65-D4A8EC0145D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3941" y="4109656"/>
            <a:ext cx="4362155" cy="26256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533630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457200" y="-228600"/>
            <a:ext cx="8229600" cy="1143000"/>
          </a:xfrm>
          <a:prstGeom prst="rect">
            <a:avLst/>
          </a:prstGeom>
        </p:spPr>
        <p:txBody>
          <a:bodyPr vert="horz" lIns="91440" tIns="45720" rIns="91440" bIns="45720" rtlCol="0" anchor="ctr">
            <a:normAutofit fontScale="92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mj-lt"/>
                <a:ea typeface="+mj-ea"/>
                <a:cs typeface="+mj-cs"/>
              </a:rPr>
              <a:t>Regulatory Markers and Other Aids</a:t>
            </a:r>
          </a:p>
        </p:txBody>
      </p:sp>
      <p:pic>
        <p:nvPicPr>
          <p:cNvPr id="13314" name="Picture 2" descr="Navigation Rules Sign Descriptions">
            <a:extLst>
              <a:ext uri="{FF2B5EF4-FFF2-40B4-BE49-F238E27FC236}">
                <a16:creationId xmlns:a16="http://schemas.microsoft.com/office/drawing/2014/main" id="{BA9F2F67-3F92-409F-A235-4A4720F16A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7249" y="819614"/>
            <a:ext cx="7695735" cy="591979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Mooring Buoy</a:t>
            </a:r>
          </a:p>
        </p:txBody>
      </p:sp>
      <p:pic>
        <p:nvPicPr>
          <p:cNvPr id="27652" name="Picture 4" descr="Support a Mooring Buoy for a Special Man in Your Life This Father's Day -  The Alliance for Florida's National Parks">
            <a:extLst>
              <a:ext uri="{FF2B5EF4-FFF2-40B4-BE49-F238E27FC236}">
                <a16:creationId xmlns:a16="http://schemas.microsoft.com/office/drawing/2014/main" id="{55F3B704-7061-4DCB-9844-7566076485D4}"/>
              </a:ext>
            </a:extLst>
          </p:cNvPr>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087244" y="1356228"/>
            <a:ext cx="6969512" cy="522713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C67BB-728C-4E1D-B312-0FA8CDF3DE57}"/>
              </a:ext>
            </a:extLst>
          </p:cNvPr>
          <p:cNvSpPr>
            <a:spLocks noGrp="1"/>
          </p:cNvSpPr>
          <p:nvPr>
            <p:ph type="title"/>
          </p:nvPr>
        </p:nvSpPr>
        <p:spPr>
          <a:xfrm>
            <a:off x="466561" y="107369"/>
            <a:ext cx="8229600" cy="1143000"/>
          </a:xfrm>
        </p:spPr>
        <p:txBody>
          <a:bodyPr/>
          <a:lstStyle/>
          <a:p>
            <a:r>
              <a:rPr lang="en-US" dirty="0"/>
              <a:t>ANCHORING</a:t>
            </a:r>
          </a:p>
        </p:txBody>
      </p:sp>
      <p:pic>
        <p:nvPicPr>
          <p:cNvPr id="6146" name="Picture 2" descr="How to Anchor a Boat the Right Way | Salt Water Sportsman">
            <a:extLst>
              <a:ext uri="{FF2B5EF4-FFF2-40B4-BE49-F238E27FC236}">
                <a16:creationId xmlns:a16="http://schemas.microsoft.com/office/drawing/2014/main" id="{623CB02F-F7A4-4DE5-AE9F-8F218CE8670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7839" y="1148577"/>
            <a:ext cx="8238961" cy="53009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606443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229600" cy="1143000"/>
          </a:xfrm>
        </p:spPr>
        <p:txBody>
          <a:bodyPr/>
          <a:lstStyle/>
          <a:p>
            <a:r>
              <a:rPr lang="en-US" b="1" dirty="0"/>
              <a:t>Anchor Types</a:t>
            </a:r>
          </a:p>
        </p:txBody>
      </p:sp>
      <p:sp>
        <p:nvSpPr>
          <p:cNvPr id="5" name="AutoShape 2" descr="types of boat anchors">
            <a:extLst>
              <a:ext uri="{FF2B5EF4-FFF2-40B4-BE49-F238E27FC236}">
                <a16:creationId xmlns:a16="http://schemas.microsoft.com/office/drawing/2014/main" id="{72F80700-3E1D-441E-B2D2-63F71AE73F7C}"/>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types of boat anchors">
            <a:extLst>
              <a:ext uri="{FF2B5EF4-FFF2-40B4-BE49-F238E27FC236}">
                <a16:creationId xmlns:a16="http://schemas.microsoft.com/office/drawing/2014/main" id="{E5E02D8F-03EF-492E-A6BF-DC827E3E8F68}"/>
              </a:ext>
            </a:extLst>
          </p:cNvPr>
          <p:cNvSpPr>
            <a:spLocks noChangeAspect="1" noChangeArrowheads="1"/>
          </p:cNvSpPr>
          <p:nvPr/>
        </p:nvSpPr>
        <p:spPr bwMode="auto">
          <a:xfrm>
            <a:off x="1304693" y="161693"/>
            <a:ext cx="3572107" cy="357210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 name="Picture 9">
            <a:extLst>
              <a:ext uri="{FF2B5EF4-FFF2-40B4-BE49-F238E27FC236}">
                <a16:creationId xmlns:a16="http://schemas.microsoft.com/office/drawing/2014/main" id="{C311B7EA-D37E-4D99-B7B0-E3480447FE77}"/>
              </a:ext>
            </a:extLst>
          </p:cNvPr>
          <p:cNvPicPr>
            <a:picLocks noChangeAspect="1"/>
          </p:cNvPicPr>
          <p:nvPr/>
        </p:nvPicPr>
        <p:blipFill>
          <a:blip r:embed="rId3"/>
          <a:stretch>
            <a:fillRect/>
          </a:stretch>
        </p:blipFill>
        <p:spPr>
          <a:xfrm>
            <a:off x="861780" y="919636"/>
            <a:ext cx="7420439" cy="5776671"/>
          </a:xfrm>
          <a:prstGeom prst="rect">
            <a:avLst/>
          </a:prstGeom>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Setting Anchor</a:t>
            </a:r>
          </a:p>
        </p:txBody>
      </p:sp>
      <p:pic>
        <p:nvPicPr>
          <p:cNvPr id="30724" name="Picture 4">
            <a:extLst>
              <a:ext uri="{FF2B5EF4-FFF2-40B4-BE49-F238E27FC236}">
                <a16:creationId xmlns:a16="http://schemas.microsoft.com/office/drawing/2014/main" id="{51B4A0A9-6C7E-4ED7-BAE9-117A87BC35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317625"/>
            <a:ext cx="9144000" cy="55403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50" name="Picture 6" descr="NAPLES and MARCO ISLAND Florida 2017 Nautical Chart | Etsy Österreich">
            <a:extLst>
              <a:ext uri="{FF2B5EF4-FFF2-40B4-BE49-F238E27FC236}">
                <a16:creationId xmlns:a16="http://schemas.microsoft.com/office/drawing/2014/main" id="{56BE407B-5874-4E43-8248-305F1B0FB3A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97873" y="1295400"/>
            <a:ext cx="6646127" cy="5214542"/>
          </a:xfrm>
          <a:prstGeom prst="rect">
            <a:avLst/>
          </a:prstGeom>
          <a:noFill/>
          <a:extLst>
            <a:ext uri="{909E8E84-426E-40DD-AFC4-6F175D3DCCD1}">
              <a14:hiddenFill xmlns:a14="http://schemas.microsoft.com/office/drawing/2010/main">
                <a:solidFill>
                  <a:srgbClr val="FFFFFF"/>
                </a:solidFill>
              </a14:hiddenFill>
            </a:ext>
          </a:extLst>
        </p:spPr>
      </p:pic>
      <p:pic>
        <p:nvPicPr>
          <p:cNvPr id="31748" name="Picture 4" descr="Where Should a Boat Compass Be Mounted? – Boating Hub">
            <a:extLst>
              <a:ext uri="{FF2B5EF4-FFF2-40B4-BE49-F238E27FC236}">
                <a16:creationId xmlns:a16="http://schemas.microsoft.com/office/drawing/2014/main" id="{005CE544-4B5C-47B1-9054-3DDB8D39E9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7132" y="3429000"/>
            <a:ext cx="3256156" cy="3256156"/>
          </a:xfrm>
          <a:prstGeom prst="rect">
            <a:avLst/>
          </a:prstGeom>
          <a:noFill/>
          <a:extLst>
            <a:ext uri="{909E8E84-426E-40DD-AFC4-6F175D3DCCD1}">
              <a14:hiddenFill xmlns:a14="http://schemas.microsoft.com/office/drawing/2010/main">
                <a:solidFill>
                  <a:srgbClr val="FFFFFF"/>
                </a:solidFill>
              </a14:hiddenFill>
            </a:ext>
          </a:extLst>
        </p:spPr>
      </p:pic>
      <p:sp>
        <p:nvSpPr>
          <p:cNvPr id="8" name="Title 1">
            <a:extLst>
              <a:ext uri="{FF2B5EF4-FFF2-40B4-BE49-F238E27FC236}">
                <a16:creationId xmlns:a16="http://schemas.microsoft.com/office/drawing/2014/main" id="{AACAE010-02B9-458F-B382-A690368383A2}"/>
              </a:ext>
            </a:extLst>
          </p:cNvPr>
          <p:cNvSpPr>
            <a:spLocks noGrp="1"/>
          </p:cNvSpPr>
          <p:nvPr>
            <p:ph type="title"/>
          </p:nvPr>
        </p:nvSpPr>
        <p:spPr>
          <a:xfrm>
            <a:off x="457200" y="152400"/>
            <a:ext cx="8229600" cy="1143000"/>
          </a:xfrm>
        </p:spPr>
        <p:txBody>
          <a:bodyPr/>
          <a:lstStyle/>
          <a:p>
            <a:r>
              <a:rPr lang="en-US" b="1" dirty="0"/>
              <a:t>Chart and Compass</a:t>
            </a:r>
          </a:p>
        </p:txBody>
      </p:sp>
    </p:spTree>
    <p:extLst>
      <p:ext uri="{BB962C8B-B14F-4D97-AF65-F5344CB8AC3E}">
        <p14:creationId xmlns:p14="http://schemas.microsoft.com/office/powerpoint/2010/main" val="328063820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2573144" y="318901"/>
            <a:ext cx="3997712" cy="923330"/>
          </a:xfrm>
          <a:prstGeom prst="rect">
            <a:avLst/>
          </a:prstGeom>
          <a:noFill/>
        </p:spPr>
        <p:txBody>
          <a:bodyPr wrap="square" rtlCol="0">
            <a:spAutoFit/>
          </a:bodyPr>
          <a:lstStyle/>
          <a:p>
            <a:r>
              <a:rPr lang="en-US" sz="5400" b="1">
                <a:latin typeface="Monotype Corsiva" pitchFamily="66" charset="0"/>
              </a:rPr>
              <a:t>Boating Basics</a:t>
            </a:r>
            <a:endParaRPr lang="en-US" sz="5400" dirty="0">
              <a:latin typeface="Berlin Sans FB Demi" pitchFamily="34" charset="0"/>
            </a:endParaRPr>
          </a:p>
        </p:txBody>
      </p:sp>
      <p:cxnSp>
        <p:nvCxnSpPr>
          <p:cNvPr id="13" name="Straight Connector 12"/>
          <p:cNvCxnSpPr>
            <a:cxnSpLocks/>
          </p:cNvCxnSpPr>
          <p:nvPr/>
        </p:nvCxnSpPr>
        <p:spPr>
          <a:xfrm>
            <a:off x="0" y="1219200"/>
            <a:ext cx="9144000" cy="0"/>
          </a:xfrm>
          <a:prstGeom prst="line">
            <a:avLst/>
          </a:prstGeom>
          <a:ln w="60325"/>
        </p:spPr>
        <p:style>
          <a:lnRef idx="1">
            <a:schemeClr val="accent1"/>
          </a:lnRef>
          <a:fillRef idx="0">
            <a:schemeClr val="accent1"/>
          </a:fillRef>
          <a:effectRef idx="0">
            <a:schemeClr val="accent1"/>
          </a:effectRef>
          <a:fontRef idx="minor">
            <a:schemeClr val="tx1"/>
          </a:fontRef>
        </p:style>
      </p:cxnSp>
      <p:sp>
        <p:nvSpPr>
          <p:cNvPr id="5" name="Subtitle 9">
            <a:extLst>
              <a:ext uri="{FF2B5EF4-FFF2-40B4-BE49-F238E27FC236}">
                <a16:creationId xmlns:a16="http://schemas.microsoft.com/office/drawing/2014/main" id="{0464A6E6-3760-4927-9B24-BAC3A4E4228A}"/>
              </a:ext>
            </a:extLst>
          </p:cNvPr>
          <p:cNvSpPr txBox="1">
            <a:spLocks/>
          </p:cNvSpPr>
          <p:nvPr/>
        </p:nvSpPr>
        <p:spPr>
          <a:xfrm>
            <a:off x="152400" y="2159620"/>
            <a:ext cx="8839200" cy="2362200"/>
          </a:xfrm>
          <a:prstGeom prst="rect">
            <a:avLst/>
          </a:prstGeom>
        </p:spPr>
        <p:txBody>
          <a:bodyPr vert="horz" lIns="91440" tIns="45720" rIns="91440" bIns="45720" rtlCol="0">
            <a:normAutofit fontScale="47500" lnSpcReduction="2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12000" b="1" i="1" dirty="0">
                <a:solidFill>
                  <a:schemeClr val="tx2">
                    <a:lumMod val="75000"/>
                  </a:schemeClr>
                </a:solidFill>
              </a:rPr>
              <a:t>Chapter 6</a:t>
            </a:r>
          </a:p>
          <a:p>
            <a:endParaRPr lang="en-US" sz="12000" b="1" i="1" dirty="0">
              <a:solidFill>
                <a:schemeClr val="tx2">
                  <a:lumMod val="75000"/>
                </a:schemeClr>
              </a:solidFill>
            </a:endParaRPr>
          </a:p>
          <a:p>
            <a:r>
              <a:rPr lang="en-US" sz="9300" b="1" i="1" dirty="0">
                <a:solidFill>
                  <a:schemeClr val="tx2">
                    <a:lumMod val="75000"/>
                  </a:schemeClr>
                </a:solidFill>
              </a:rPr>
              <a:t>Legal Requirement</a:t>
            </a:r>
          </a:p>
        </p:txBody>
      </p:sp>
    </p:spTree>
    <p:extLst>
      <p:ext uri="{BB962C8B-B14F-4D97-AF65-F5344CB8AC3E}">
        <p14:creationId xmlns:p14="http://schemas.microsoft.com/office/powerpoint/2010/main" val="132283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itle 9"/>
          <p:cNvSpPr>
            <a:spLocks noGrp="1"/>
          </p:cNvSpPr>
          <p:nvPr>
            <p:ph type="subTitle" idx="1"/>
          </p:nvPr>
        </p:nvSpPr>
        <p:spPr>
          <a:xfrm>
            <a:off x="228600" y="2066330"/>
            <a:ext cx="8153400" cy="2362200"/>
          </a:xfrm>
        </p:spPr>
        <p:txBody>
          <a:bodyPr>
            <a:normAutofit fontScale="70000" lnSpcReduction="20000"/>
          </a:bodyPr>
          <a:lstStyle/>
          <a:p>
            <a:r>
              <a:rPr lang="en-US" sz="8100" b="1" i="1" dirty="0">
                <a:solidFill>
                  <a:schemeClr val="tx2">
                    <a:lumMod val="50000"/>
                  </a:schemeClr>
                </a:solidFill>
              </a:rPr>
              <a:t>Chapter 1</a:t>
            </a:r>
          </a:p>
          <a:p>
            <a:endParaRPr lang="en-US" sz="6600" b="1" i="1" dirty="0">
              <a:solidFill>
                <a:schemeClr val="tx2">
                  <a:lumMod val="50000"/>
                </a:schemeClr>
              </a:solidFill>
            </a:endParaRPr>
          </a:p>
          <a:p>
            <a:r>
              <a:rPr lang="en-US" sz="6300" b="1" i="1" dirty="0">
                <a:solidFill>
                  <a:schemeClr val="tx2">
                    <a:lumMod val="50000"/>
                  </a:schemeClr>
                </a:solidFill>
              </a:rPr>
              <a:t>Know Your Boat</a:t>
            </a:r>
          </a:p>
        </p:txBody>
      </p:sp>
      <p:sp>
        <p:nvSpPr>
          <p:cNvPr id="11" name="TextBox 10"/>
          <p:cNvSpPr txBox="1"/>
          <p:nvPr/>
        </p:nvSpPr>
        <p:spPr>
          <a:xfrm>
            <a:off x="2545266" y="295870"/>
            <a:ext cx="4053468" cy="923330"/>
          </a:xfrm>
          <a:prstGeom prst="rect">
            <a:avLst/>
          </a:prstGeom>
          <a:noFill/>
        </p:spPr>
        <p:txBody>
          <a:bodyPr wrap="square" rtlCol="0">
            <a:spAutoFit/>
          </a:bodyPr>
          <a:lstStyle/>
          <a:p>
            <a:r>
              <a:rPr lang="en-US" sz="5400" b="1" dirty="0">
                <a:latin typeface="Monotype Corsiva" pitchFamily="66" charset="0"/>
              </a:rPr>
              <a:t>Boating Basics</a:t>
            </a:r>
            <a:endParaRPr lang="en-US" sz="5400" b="1" dirty="0">
              <a:latin typeface="Berlin Sans FB Demi" pitchFamily="34" charset="0"/>
            </a:endParaRPr>
          </a:p>
        </p:txBody>
      </p:sp>
      <p:cxnSp>
        <p:nvCxnSpPr>
          <p:cNvPr id="13" name="Straight Connector 12"/>
          <p:cNvCxnSpPr>
            <a:cxnSpLocks/>
          </p:cNvCxnSpPr>
          <p:nvPr/>
        </p:nvCxnSpPr>
        <p:spPr>
          <a:xfrm>
            <a:off x="0" y="1219200"/>
            <a:ext cx="9144000" cy="0"/>
          </a:xfrm>
          <a:prstGeom prst="line">
            <a:avLst/>
          </a:prstGeom>
          <a:ln w="60325"/>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229600" cy="1143000"/>
          </a:xfrm>
        </p:spPr>
        <p:txBody>
          <a:bodyPr/>
          <a:lstStyle/>
          <a:p>
            <a:r>
              <a:rPr lang="en-US" b="1"/>
              <a:t>Vessel Registration</a:t>
            </a:r>
          </a:p>
        </p:txBody>
      </p:sp>
      <p:pic>
        <p:nvPicPr>
          <p:cNvPr id="1026" name="Picture 2" descr="Certificate of Registration">
            <a:extLst>
              <a:ext uri="{FF2B5EF4-FFF2-40B4-BE49-F238E27FC236}">
                <a16:creationId xmlns:a16="http://schemas.microsoft.com/office/drawing/2014/main" id="{D7EF2AA1-BF43-4833-B0FD-817F43BAE9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4450" y="781050"/>
            <a:ext cx="6515100" cy="52959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isplaying the Registration Number and Validation Decal">
            <a:extLst>
              <a:ext uri="{FF2B5EF4-FFF2-40B4-BE49-F238E27FC236}">
                <a16:creationId xmlns:a16="http://schemas.microsoft.com/office/drawing/2014/main" id="{A1A00A46-0FC1-45A1-9426-4B64AAE837D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9446" y="-329713"/>
            <a:ext cx="6076122" cy="687322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Registration Requirements: BoatUS Foundation">
            <a:extLst>
              <a:ext uri="{FF2B5EF4-FFF2-40B4-BE49-F238E27FC236}">
                <a16:creationId xmlns:a16="http://schemas.microsoft.com/office/drawing/2014/main" id="{E6548BD4-5C70-4310-845A-6A38B63575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0018" y="519846"/>
            <a:ext cx="7536473" cy="583729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b="1" dirty="0"/>
              <a:t>Who may Operate a Vessel in FL</a:t>
            </a:r>
          </a:p>
        </p:txBody>
      </p:sp>
      <p:pic>
        <p:nvPicPr>
          <p:cNvPr id="4098" name="Picture 2" descr="How to Restore a Small Aluminum Fishing Boat">
            <a:extLst>
              <a:ext uri="{FF2B5EF4-FFF2-40B4-BE49-F238E27FC236}">
                <a16:creationId xmlns:a16="http://schemas.microsoft.com/office/drawing/2014/main" id="{6A8F1838-E127-4467-ACB5-1535ADA945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1386253"/>
            <a:ext cx="7620000" cy="4343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Unlawful Operations</a:t>
            </a:r>
          </a:p>
        </p:txBody>
      </p:sp>
      <p:pic>
        <p:nvPicPr>
          <p:cNvPr id="5122" name="Picture 2" descr="Florida Boating Safety Act 2022 would address irresponsible boating">
            <a:extLst>
              <a:ext uri="{FF2B5EF4-FFF2-40B4-BE49-F238E27FC236}">
                <a16:creationId xmlns:a16="http://schemas.microsoft.com/office/drawing/2014/main" id="{BC285246-0A0D-4108-A8E6-DAD4D20CA19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 y="1417638"/>
            <a:ext cx="8509570" cy="480731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007"/>
            <a:ext cx="8229600" cy="1143000"/>
          </a:xfrm>
        </p:spPr>
        <p:txBody>
          <a:bodyPr/>
          <a:lstStyle/>
          <a:p>
            <a:r>
              <a:rPr lang="en-US" b="1" dirty="0"/>
              <a:t>Regulatory Zones</a:t>
            </a:r>
          </a:p>
        </p:txBody>
      </p:sp>
      <p:pic>
        <p:nvPicPr>
          <p:cNvPr id="6146" name="Picture 2" descr="Florida Idle Speed No Wake Zone Sign">
            <a:extLst>
              <a:ext uri="{FF2B5EF4-FFF2-40B4-BE49-F238E27FC236}">
                <a16:creationId xmlns:a16="http://schemas.microsoft.com/office/drawing/2014/main" id="{206A03B2-9631-4CA1-8782-DB9660A8B4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323" y="1148007"/>
            <a:ext cx="3114675" cy="2486025"/>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Florida Slow Speed Minimum Wake Zone Sign">
            <a:extLst>
              <a:ext uri="{FF2B5EF4-FFF2-40B4-BE49-F238E27FC236}">
                <a16:creationId xmlns:a16="http://schemas.microsoft.com/office/drawing/2014/main" id="{B53B8190-6D9B-4A3F-9DAC-E951967CE9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71000" y="1148006"/>
            <a:ext cx="3114675" cy="2486025"/>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Florida Slow Speed Outside Channel Sign">
            <a:extLst>
              <a:ext uri="{FF2B5EF4-FFF2-40B4-BE49-F238E27FC236}">
                <a16:creationId xmlns:a16="http://schemas.microsoft.com/office/drawing/2014/main" id="{2B33BC5E-09D4-4F99-B4BC-4F1BDDB3E8A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8322" y="3968384"/>
            <a:ext cx="3114675" cy="2486025"/>
          </a:xfrm>
          <a:prstGeom prst="rect">
            <a:avLst/>
          </a:prstGeom>
          <a:noFill/>
          <a:extLst>
            <a:ext uri="{909E8E84-426E-40DD-AFC4-6F175D3DCCD1}">
              <a14:hiddenFill xmlns:a14="http://schemas.microsoft.com/office/drawing/2010/main">
                <a:solidFill>
                  <a:srgbClr val="FFFFFF"/>
                </a:solidFill>
              </a14:hiddenFill>
            </a:ext>
          </a:extLst>
        </p:spPr>
      </p:pic>
      <p:pic>
        <p:nvPicPr>
          <p:cNvPr id="6156" name="Picture 12" descr="Florida Vessel Exclusion Area Sign">
            <a:extLst>
              <a:ext uri="{FF2B5EF4-FFF2-40B4-BE49-F238E27FC236}">
                <a16:creationId xmlns:a16="http://schemas.microsoft.com/office/drawing/2014/main" id="{5054DF6B-8238-41E7-8546-F00C0B47AF9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70999" y="3968384"/>
            <a:ext cx="3114675" cy="24860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8229600" cy="1143000"/>
          </a:xfrm>
        </p:spPr>
        <p:txBody>
          <a:bodyPr/>
          <a:lstStyle/>
          <a:p>
            <a:r>
              <a:rPr lang="en-US" b="1"/>
              <a:t>Obstructing Navigation</a:t>
            </a:r>
          </a:p>
        </p:txBody>
      </p:sp>
      <p:pic>
        <p:nvPicPr>
          <p:cNvPr id="7170" name="Picture 2" descr="A Boat Snarled Traffic. No, Not That Boat. - The New York Times">
            <a:extLst>
              <a:ext uri="{FF2B5EF4-FFF2-40B4-BE49-F238E27FC236}">
                <a16:creationId xmlns:a16="http://schemas.microsoft.com/office/drawing/2014/main" id="{B5B42CFA-BAA1-4D75-8775-7165D7D5A918}"/>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676185" y="1201616"/>
            <a:ext cx="5216984" cy="521698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29FA2A1-FA6B-442A-BB0A-E85E18706931}"/>
              </a:ext>
            </a:extLst>
          </p:cNvPr>
          <p:cNvSpPr txBox="1">
            <a:spLocks/>
          </p:cNvSpPr>
          <p:nvPr/>
        </p:nvSpPr>
        <p:spPr>
          <a:xfrm>
            <a:off x="457200" y="160337"/>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dirty="0"/>
              <a:t>Types of PFDs</a:t>
            </a:r>
          </a:p>
        </p:txBody>
      </p:sp>
      <p:grpSp>
        <p:nvGrpSpPr>
          <p:cNvPr id="6" name="Group 5">
            <a:extLst>
              <a:ext uri="{FF2B5EF4-FFF2-40B4-BE49-F238E27FC236}">
                <a16:creationId xmlns:a16="http://schemas.microsoft.com/office/drawing/2014/main" id="{47C35995-A623-4C57-80F2-F89B5EB4DEF4}"/>
              </a:ext>
            </a:extLst>
          </p:cNvPr>
          <p:cNvGrpSpPr/>
          <p:nvPr/>
        </p:nvGrpSpPr>
        <p:grpSpPr>
          <a:xfrm>
            <a:off x="1433512" y="1398586"/>
            <a:ext cx="6824663" cy="4487863"/>
            <a:chOff x="2395537" y="1466850"/>
            <a:chExt cx="5943601" cy="3867150"/>
          </a:xfrm>
        </p:grpSpPr>
        <p:pic>
          <p:nvPicPr>
            <p:cNvPr id="8194" name="Picture 2" descr="5 Types of PFDs (Personal Flotation Devices) | Precision Boats | Idaho Falls">
              <a:extLst>
                <a:ext uri="{FF2B5EF4-FFF2-40B4-BE49-F238E27FC236}">
                  <a16:creationId xmlns:a16="http://schemas.microsoft.com/office/drawing/2014/main" id="{7F94817D-EF9C-4E63-BE9C-0769F6BE1773}"/>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1905" l="10000" r="90000">
                          <a14:foregroundMark x1="26500" y1="28333" x2="26500" y2="28333"/>
                          <a14:foregroundMark x1="49125" y1="26667" x2="49125" y2="26667"/>
                          <a14:foregroundMark x1="76000" y1="32143" x2="76000" y2="32143"/>
                          <a14:foregroundMark x1="36125" y1="66667" x2="36125" y2="66667"/>
                          <a14:foregroundMark x1="54625" y1="77619" x2="54625" y2="77619"/>
                          <a14:foregroundMark x1="57750" y1="77619" x2="57750" y2="77619"/>
                          <a14:foregroundMark x1="69250" y1="68810" x2="69250" y2="68810"/>
                          <a14:foregroundMark x1="65250" y1="51667" x2="70000" y2="52619"/>
                          <a14:foregroundMark x1="68375" y1="80000" x2="74250" y2="80714"/>
                          <a14:foregroundMark x1="25500" y1="86190" x2="32000" y2="86429"/>
                          <a14:foregroundMark x1="41875" y1="51190" x2="48500" y2="51905"/>
                          <a14:foregroundMark x1="44500" y1="71190" x2="44500" y2="71190"/>
                          <a14:foregroundMark x1="43625" y1="70238" x2="43625" y2="70238"/>
                          <a14:foregroundMark x1="43000" y1="69524" x2="45125" y2="72857"/>
                          <a14:foregroundMark x1="43875" y1="76905" x2="45250" y2="76190"/>
                          <a14:foregroundMark x1="27375" y1="71667" x2="30000" y2="75000"/>
                          <a14:foregroundMark x1="65375" y1="60952" x2="70625" y2="56667"/>
                          <a14:foregroundMark x1="70625" y1="56667" x2="70625" y2="56667"/>
                          <a14:foregroundMark x1="71500" y1="57143" x2="75500" y2="58571"/>
                          <a14:foregroundMark x1="76375" y1="59762" x2="75500" y2="65952"/>
                          <a14:foregroundMark x1="65375" y1="64286" x2="65000" y2="61429"/>
                          <a14:foregroundMark x1="52125" y1="21667" x2="51125" y2="22619"/>
                          <a14:foregroundMark x1="74750" y1="15714" x2="74875" y2="22143"/>
                          <a14:foregroundMark x1="54125" y1="91905" x2="54125" y2="91905"/>
                          <a14:foregroundMark x1="76250" y1="74286" x2="76250" y2="74286"/>
                          <a14:foregroundMark x1="18750" y1="51667" x2="22500" y2="52143"/>
                        </a14:backgroundRemoval>
                      </a14:imgEffect>
                    </a14:imgLayer>
                  </a14:imgProps>
                </a:ext>
                <a:ext uri="{28A0092B-C50C-407E-A947-70E740481C1C}">
                  <a14:useLocalDpi xmlns:a14="http://schemas.microsoft.com/office/drawing/2010/main" val="0"/>
                </a:ext>
              </a:extLst>
            </a:blip>
            <a:srcRect l="18230" t="7541" r="12826" b="7015"/>
            <a:stretch/>
          </p:blipFill>
          <p:spPr bwMode="auto">
            <a:xfrm>
              <a:off x="2395537" y="1466850"/>
              <a:ext cx="5943601" cy="386715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C0FDB41-9485-4664-9D66-E99192B791A1}"/>
                </a:ext>
              </a:extLst>
            </p:cNvPr>
            <p:cNvSpPr txBox="1"/>
            <p:nvPr/>
          </p:nvSpPr>
          <p:spPr>
            <a:xfrm>
              <a:off x="2395537" y="3390900"/>
              <a:ext cx="728663" cy="307777"/>
            </a:xfrm>
            <a:prstGeom prst="rect">
              <a:avLst/>
            </a:prstGeom>
            <a:solidFill>
              <a:schemeClr val="bg1"/>
            </a:solidFill>
          </p:spPr>
          <p:txBody>
            <a:bodyPr wrap="square" rtlCol="0">
              <a:spAutoFit/>
            </a:bodyPr>
            <a:lstStyle/>
            <a:p>
              <a:r>
                <a:rPr lang="en-US" sz="1400" dirty="0"/>
                <a:t>Type I</a:t>
              </a:r>
            </a:p>
          </p:txBody>
        </p:sp>
        <p:sp>
          <p:nvSpPr>
            <p:cNvPr id="8" name="TextBox 7">
              <a:extLst>
                <a:ext uri="{FF2B5EF4-FFF2-40B4-BE49-F238E27FC236}">
                  <a16:creationId xmlns:a16="http://schemas.microsoft.com/office/drawing/2014/main" id="{A612BD23-1E06-4167-8F8B-E2636CAB64B1}"/>
                </a:ext>
              </a:extLst>
            </p:cNvPr>
            <p:cNvSpPr txBox="1"/>
            <p:nvPr/>
          </p:nvSpPr>
          <p:spPr>
            <a:xfrm>
              <a:off x="6653212" y="4641096"/>
              <a:ext cx="728663" cy="307777"/>
            </a:xfrm>
            <a:prstGeom prst="rect">
              <a:avLst/>
            </a:prstGeom>
            <a:solidFill>
              <a:schemeClr val="bg1"/>
            </a:solidFill>
          </p:spPr>
          <p:txBody>
            <a:bodyPr wrap="square" rtlCol="0">
              <a:spAutoFit/>
            </a:bodyPr>
            <a:lstStyle/>
            <a:p>
              <a:r>
                <a:rPr lang="en-US" sz="1400" dirty="0"/>
                <a:t>Type V</a:t>
              </a:r>
            </a:p>
          </p:txBody>
        </p:sp>
        <p:sp>
          <p:nvSpPr>
            <p:cNvPr id="9" name="TextBox 8">
              <a:extLst>
                <a:ext uri="{FF2B5EF4-FFF2-40B4-BE49-F238E27FC236}">
                  <a16:creationId xmlns:a16="http://schemas.microsoft.com/office/drawing/2014/main" id="{656743A8-745B-40EB-B51B-F721D545E86C}"/>
                </a:ext>
              </a:extLst>
            </p:cNvPr>
            <p:cNvSpPr txBox="1"/>
            <p:nvPr/>
          </p:nvSpPr>
          <p:spPr>
            <a:xfrm>
              <a:off x="2912268" y="4878973"/>
              <a:ext cx="802482" cy="307777"/>
            </a:xfrm>
            <a:prstGeom prst="rect">
              <a:avLst/>
            </a:prstGeom>
            <a:solidFill>
              <a:schemeClr val="bg1"/>
            </a:solidFill>
          </p:spPr>
          <p:txBody>
            <a:bodyPr wrap="square" rtlCol="0">
              <a:spAutoFit/>
            </a:bodyPr>
            <a:lstStyle/>
            <a:p>
              <a:r>
                <a:rPr lang="en-US" sz="1400" dirty="0"/>
                <a:t>Type IV</a:t>
              </a:r>
            </a:p>
          </p:txBody>
        </p:sp>
        <p:sp>
          <p:nvSpPr>
            <p:cNvPr id="10" name="TextBox 9">
              <a:extLst>
                <a:ext uri="{FF2B5EF4-FFF2-40B4-BE49-F238E27FC236}">
                  <a16:creationId xmlns:a16="http://schemas.microsoft.com/office/drawing/2014/main" id="{4B037DF4-2155-4D09-8375-0FB34F32FD67}"/>
                </a:ext>
              </a:extLst>
            </p:cNvPr>
            <p:cNvSpPr txBox="1"/>
            <p:nvPr/>
          </p:nvSpPr>
          <p:spPr>
            <a:xfrm>
              <a:off x="4386262" y="3259723"/>
              <a:ext cx="728663" cy="307777"/>
            </a:xfrm>
            <a:prstGeom prst="rect">
              <a:avLst/>
            </a:prstGeom>
            <a:solidFill>
              <a:schemeClr val="bg1"/>
            </a:solidFill>
          </p:spPr>
          <p:txBody>
            <a:bodyPr wrap="square" rtlCol="0">
              <a:spAutoFit/>
            </a:bodyPr>
            <a:lstStyle/>
            <a:p>
              <a:r>
                <a:rPr lang="en-US" sz="1400" dirty="0"/>
                <a:t>Type II</a:t>
              </a:r>
            </a:p>
          </p:txBody>
        </p:sp>
        <p:sp>
          <p:nvSpPr>
            <p:cNvPr id="11" name="TextBox 10">
              <a:extLst>
                <a:ext uri="{FF2B5EF4-FFF2-40B4-BE49-F238E27FC236}">
                  <a16:creationId xmlns:a16="http://schemas.microsoft.com/office/drawing/2014/main" id="{F6914E91-16B0-4113-AE28-5BD309566D8A}"/>
                </a:ext>
              </a:extLst>
            </p:cNvPr>
            <p:cNvSpPr txBox="1"/>
            <p:nvPr/>
          </p:nvSpPr>
          <p:spPr>
            <a:xfrm>
              <a:off x="6376987" y="3231148"/>
              <a:ext cx="833438" cy="307777"/>
            </a:xfrm>
            <a:prstGeom prst="rect">
              <a:avLst/>
            </a:prstGeom>
            <a:solidFill>
              <a:schemeClr val="bg1"/>
            </a:solidFill>
          </p:spPr>
          <p:txBody>
            <a:bodyPr wrap="square" rtlCol="0">
              <a:spAutoFit/>
            </a:bodyPr>
            <a:lstStyle/>
            <a:p>
              <a:r>
                <a:rPr lang="en-US" sz="1400" dirty="0"/>
                <a:t>Type III</a:t>
              </a:r>
            </a:p>
          </p:txBody>
        </p:sp>
      </p:grpSp>
    </p:spTree>
    <p:extLst>
      <p:ext uri="{BB962C8B-B14F-4D97-AF65-F5344CB8AC3E}">
        <p14:creationId xmlns:p14="http://schemas.microsoft.com/office/powerpoint/2010/main" val="280839779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621D9-2BEA-4A2D-A8CA-BA763E75D997}"/>
              </a:ext>
            </a:extLst>
          </p:cNvPr>
          <p:cNvSpPr>
            <a:spLocks noGrp="1"/>
          </p:cNvSpPr>
          <p:nvPr>
            <p:ph type="title"/>
          </p:nvPr>
        </p:nvSpPr>
        <p:spPr/>
        <p:txBody>
          <a:bodyPr/>
          <a:lstStyle/>
          <a:p>
            <a:r>
              <a:rPr lang="en-US" dirty="0"/>
              <a:t>Boat Requirements - FL</a:t>
            </a:r>
          </a:p>
        </p:txBody>
      </p:sp>
      <p:pic>
        <p:nvPicPr>
          <p:cNvPr id="13316" name="Picture 4" descr="The benefits of vessel safety checks – The Log">
            <a:extLst>
              <a:ext uri="{FF2B5EF4-FFF2-40B4-BE49-F238E27FC236}">
                <a16:creationId xmlns:a16="http://schemas.microsoft.com/office/drawing/2014/main" id="{10A4B6DF-9B84-4989-8CB7-73EF422FF0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287" y="1637934"/>
            <a:ext cx="7993426" cy="44463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261957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82DB9-EB39-4BF5-84AA-664F26ABB77A}"/>
              </a:ext>
            </a:extLst>
          </p:cNvPr>
          <p:cNvSpPr>
            <a:spLocks noGrp="1"/>
          </p:cNvSpPr>
          <p:nvPr>
            <p:ph type="title"/>
          </p:nvPr>
        </p:nvSpPr>
        <p:spPr/>
        <p:txBody>
          <a:bodyPr/>
          <a:lstStyle/>
          <a:p>
            <a:r>
              <a:rPr lang="en-US" dirty="0"/>
              <a:t>PFD Requirements</a:t>
            </a:r>
          </a:p>
        </p:txBody>
      </p:sp>
      <p:pic>
        <p:nvPicPr>
          <p:cNvPr id="9218" name="Picture 2" descr="Understanding Florida life jacket law - Landau Law Group">
            <a:extLst>
              <a:ext uri="{FF2B5EF4-FFF2-40B4-BE49-F238E27FC236}">
                <a16:creationId xmlns:a16="http://schemas.microsoft.com/office/drawing/2014/main" id="{0322B9D1-D2F6-4814-9E6A-59D6B2F3DC5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68490" y="1600200"/>
            <a:ext cx="7007020"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68967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F54D5-0973-4C36-B543-82FDDFABDFFD}"/>
              </a:ext>
            </a:extLst>
          </p:cNvPr>
          <p:cNvSpPr>
            <a:spLocks noGrp="1"/>
          </p:cNvSpPr>
          <p:nvPr>
            <p:ph type="title"/>
          </p:nvPr>
        </p:nvSpPr>
        <p:spPr>
          <a:xfrm>
            <a:off x="3350941" y="-211137"/>
            <a:ext cx="2442118" cy="1143000"/>
          </a:xfrm>
        </p:spPr>
        <p:txBody>
          <a:bodyPr>
            <a:normAutofit/>
          </a:bodyPr>
          <a:lstStyle/>
          <a:p>
            <a:pPr algn="l"/>
            <a:r>
              <a:rPr lang="en-US" sz="3600" dirty="0"/>
              <a:t>Boat Parts</a:t>
            </a:r>
          </a:p>
        </p:txBody>
      </p:sp>
      <p:pic>
        <p:nvPicPr>
          <p:cNvPr id="1026" name="Picture 2" descr="Parts of a Boat From a Side View">
            <a:extLst>
              <a:ext uri="{FF2B5EF4-FFF2-40B4-BE49-F238E27FC236}">
                <a16:creationId xmlns:a16="http://schemas.microsoft.com/office/drawing/2014/main" id="{E43DCB59-17C3-4EB9-9C09-BE742B682139}"/>
              </a:ext>
            </a:extLst>
          </p:cNvPr>
          <p:cNvPicPr>
            <a:picLocks noGrp="1" noChangeAspect="1" noChangeArrowheads="1"/>
          </p:cNvPicPr>
          <p:nvPr>
            <p:ph idx="1"/>
          </p:nvPr>
        </p:nvPicPr>
        <p:blipFill>
          <a:blip r:embed="rId3">
            <a:alphaModFix amt="70000"/>
            <a:extLst>
              <a:ext uri="{28A0092B-C50C-407E-A947-70E740481C1C}">
                <a14:useLocalDpi xmlns:a14="http://schemas.microsoft.com/office/drawing/2010/main" val="0"/>
              </a:ext>
            </a:extLst>
          </a:blip>
          <a:srcRect/>
          <a:stretch>
            <a:fillRect/>
          </a:stretch>
        </p:blipFill>
        <p:spPr bwMode="auto">
          <a:xfrm>
            <a:off x="1861996" y="699226"/>
            <a:ext cx="5762908" cy="52309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910752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57200"/>
            <a:ext cx="8229600" cy="1143000"/>
          </a:xfrm>
        </p:spPr>
        <p:txBody>
          <a:bodyPr>
            <a:normAutofit fontScale="90000"/>
          </a:bodyPr>
          <a:lstStyle/>
          <a:p>
            <a:r>
              <a:rPr lang="en-US" sz="4800" b="1" dirty="0"/>
              <a:t>The Captain is Responsible!</a:t>
            </a:r>
            <a:br>
              <a:rPr lang="en-US" sz="4800" b="1" dirty="0"/>
            </a:br>
            <a:r>
              <a:rPr lang="en-US" sz="4800" b="1" dirty="0"/>
              <a:t>No One Else.  </a:t>
            </a:r>
          </a:p>
        </p:txBody>
      </p:sp>
      <p:pic>
        <p:nvPicPr>
          <p:cNvPr id="10242" name="Picture 2" descr="Prevent Dog Overboard! Boating Pet Safety Tips! - Animal Fair">
            <a:extLst>
              <a:ext uri="{FF2B5EF4-FFF2-40B4-BE49-F238E27FC236}">
                <a16:creationId xmlns:a16="http://schemas.microsoft.com/office/drawing/2014/main" id="{CFB33D2D-3D01-46A3-821C-D277121FEB8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41939" y="2090005"/>
            <a:ext cx="5767754" cy="431079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902BEC-86E5-4DEF-AF5D-B69982C44F01}"/>
              </a:ext>
            </a:extLst>
          </p:cNvPr>
          <p:cNvSpPr>
            <a:spLocks noGrp="1"/>
          </p:cNvSpPr>
          <p:nvPr>
            <p:ph type="title"/>
          </p:nvPr>
        </p:nvSpPr>
        <p:spPr/>
        <p:txBody>
          <a:bodyPr/>
          <a:lstStyle/>
          <a:p>
            <a:r>
              <a:rPr lang="en-US" b="1" dirty="0"/>
              <a:t>Fire Extinguisher Types </a:t>
            </a:r>
            <a:endParaRPr lang="en-US" dirty="0"/>
          </a:p>
        </p:txBody>
      </p:sp>
      <p:pic>
        <p:nvPicPr>
          <p:cNvPr id="11270" name="Picture 6" descr="ABCs of Fire Extinguishers | Fire Prevention Services | The University of  Texas at Austin">
            <a:extLst>
              <a:ext uri="{FF2B5EF4-FFF2-40B4-BE49-F238E27FC236}">
                <a16:creationId xmlns:a16="http://schemas.microsoft.com/office/drawing/2014/main" id="{35D1B5CB-B095-4967-A256-AEE16A5D98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3237" y="1207489"/>
            <a:ext cx="6957525" cy="53758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19124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2569" y="681111"/>
            <a:ext cx="6934200" cy="1143000"/>
          </a:xfrm>
        </p:spPr>
        <p:txBody>
          <a:bodyPr/>
          <a:lstStyle/>
          <a:p>
            <a:r>
              <a:rPr lang="en-US" b="1" dirty="0"/>
              <a:t>Vessel Fire Extinguishers</a:t>
            </a:r>
          </a:p>
        </p:txBody>
      </p:sp>
      <p:graphicFrame>
        <p:nvGraphicFramePr>
          <p:cNvPr id="5" name="Content Placeholder 4">
            <a:extLst>
              <a:ext uri="{FF2B5EF4-FFF2-40B4-BE49-F238E27FC236}">
                <a16:creationId xmlns:a16="http://schemas.microsoft.com/office/drawing/2014/main" id="{2D7114A2-D7EA-4B73-A066-A26F33C49CDA}"/>
              </a:ext>
            </a:extLst>
          </p:cNvPr>
          <p:cNvGraphicFramePr>
            <a:graphicFrameLocks noGrp="1"/>
          </p:cNvGraphicFramePr>
          <p:nvPr>
            <p:ph idx="1"/>
            <p:extLst>
              <p:ext uri="{D42A27DB-BD31-4B8C-83A1-F6EECF244321}">
                <p14:modId xmlns:p14="http://schemas.microsoft.com/office/powerpoint/2010/main" val="2987650901"/>
              </p:ext>
            </p:extLst>
          </p:nvPr>
        </p:nvGraphicFramePr>
        <p:xfrm>
          <a:off x="400753" y="2597834"/>
          <a:ext cx="8342493" cy="3955366"/>
        </p:xfrm>
        <a:graphic>
          <a:graphicData uri="http://schemas.openxmlformats.org/drawingml/2006/table">
            <a:tbl>
              <a:tblPr/>
              <a:tblGrid>
                <a:gridCol w="2780831">
                  <a:extLst>
                    <a:ext uri="{9D8B030D-6E8A-4147-A177-3AD203B41FA5}">
                      <a16:colId xmlns:a16="http://schemas.microsoft.com/office/drawing/2014/main" val="3467582700"/>
                    </a:ext>
                  </a:extLst>
                </a:gridCol>
                <a:gridCol w="2780831">
                  <a:extLst>
                    <a:ext uri="{9D8B030D-6E8A-4147-A177-3AD203B41FA5}">
                      <a16:colId xmlns:a16="http://schemas.microsoft.com/office/drawing/2014/main" val="4051641278"/>
                    </a:ext>
                  </a:extLst>
                </a:gridCol>
                <a:gridCol w="2780831">
                  <a:extLst>
                    <a:ext uri="{9D8B030D-6E8A-4147-A177-3AD203B41FA5}">
                      <a16:colId xmlns:a16="http://schemas.microsoft.com/office/drawing/2014/main" val="902925955"/>
                    </a:ext>
                  </a:extLst>
                </a:gridCol>
              </a:tblGrid>
              <a:tr h="893147">
                <a:tc>
                  <a:txBody>
                    <a:bodyPr/>
                    <a:lstStyle/>
                    <a:p>
                      <a:pPr algn="ctr"/>
                      <a:r>
                        <a:rPr lang="en-US" b="1" dirty="0">
                          <a:effectLst/>
                        </a:rPr>
                        <a:t>Vessel Length</a:t>
                      </a:r>
                      <a:endParaRPr lang="en-US" dirty="0">
                        <a:effectLst/>
                      </a:endParaRPr>
                    </a:p>
                  </a:txBody>
                  <a:tcPr anchor="ctr">
                    <a:lnL>
                      <a:noFill/>
                    </a:lnL>
                    <a:lnR>
                      <a:noFill/>
                    </a:lnR>
                    <a:lnT>
                      <a:noFill/>
                    </a:lnT>
                    <a:lnB>
                      <a:noFill/>
                    </a:lnB>
                    <a:solidFill>
                      <a:srgbClr val="FFFFFF"/>
                    </a:solidFill>
                  </a:tcPr>
                </a:tc>
                <a:tc>
                  <a:txBody>
                    <a:bodyPr/>
                    <a:lstStyle/>
                    <a:p>
                      <a:pPr algn="ctr"/>
                      <a:r>
                        <a:rPr lang="en-US" b="1">
                          <a:effectLst/>
                        </a:rPr>
                        <a:t>No Fixed System</a:t>
                      </a:r>
                      <a:endParaRPr lang="en-US">
                        <a:effectLst/>
                      </a:endParaRPr>
                    </a:p>
                  </a:txBody>
                  <a:tcPr anchor="ctr">
                    <a:lnL>
                      <a:noFill/>
                    </a:lnL>
                    <a:lnR>
                      <a:noFill/>
                    </a:lnR>
                    <a:lnT>
                      <a:noFill/>
                    </a:lnT>
                    <a:lnB>
                      <a:noFill/>
                    </a:lnB>
                    <a:solidFill>
                      <a:srgbClr val="FFFFFF"/>
                    </a:solidFill>
                  </a:tcPr>
                </a:tc>
                <a:tc>
                  <a:txBody>
                    <a:bodyPr/>
                    <a:lstStyle/>
                    <a:p>
                      <a:pPr algn="ctr"/>
                      <a:r>
                        <a:rPr lang="en-US" b="1">
                          <a:effectLst/>
                        </a:rPr>
                        <a:t>With approved Fixed Systems</a:t>
                      </a:r>
                      <a:endParaRPr lang="en-US">
                        <a:effectLst/>
                      </a:endParaRPr>
                    </a:p>
                  </a:txBody>
                  <a:tcPr anchor="ctr">
                    <a:lnL>
                      <a:noFill/>
                    </a:lnL>
                    <a:lnR>
                      <a:noFill/>
                    </a:lnR>
                    <a:lnT>
                      <a:noFill/>
                    </a:lnT>
                    <a:lnB>
                      <a:noFill/>
                    </a:lnB>
                    <a:solidFill>
                      <a:srgbClr val="FFFFFF"/>
                    </a:solidFill>
                  </a:tcPr>
                </a:tc>
                <a:extLst>
                  <a:ext uri="{0D108BD9-81ED-4DB2-BD59-A6C34878D82A}">
                    <a16:rowId xmlns:a16="http://schemas.microsoft.com/office/drawing/2014/main" val="1217641662"/>
                  </a:ext>
                </a:extLst>
              </a:tr>
              <a:tr h="510370">
                <a:tc>
                  <a:txBody>
                    <a:bodyPr/>
                    <a:lstStyle/>
                    <a:p>
                      <a:pPr algn="ctr"/>
                      <a:r>
                        <a:rPr lang="en-US">
                          <a:effectLst/>
                        </a:rPr>
                        <a:t>Less than 26'</a:t>
                      </a:r>
                    </a:p>
                  </a:txBody>
                  <a:tcPr anchor="ctr">
                    <a:lnL>
                      <a:noFill/>
                    </a:lnL>
                    <a:lnR>
                      <a:noFill/>
                    </a:lnR>
                    <a:lnT>
                      <a:noFill/>
                    </a:lnT>
                    <a:lnB>
                      <a:noFill/>
                    </a:lnB>
                    <a:solidFill>
                      <a:srgbClr val="F1F1F1"/>
                    </a:solidFill>
                  </a:tcPr>
                </a:tc>
                <a:tc>
                  <a:txBody>
                    <a:bodyPr/>
                    <a:lstStyle/>
                    <a:p>
                      <a:pPr algn="ctr"/>
                      <a:r>
                        <a:rPr lang="en-US" dirty="0">
                          <a:effectLst/>
                        </a:rPr>
                        <a:t>One 5-B or One 10-B</a:t>
                      </a:r>
                    </a:p>
                  </a:txBody>
                  <a:tcPr anchor="ctr">
                    <a:lnL>
                      <a:noFill/>
                    </a:lnL>
                    <a:lnR>
                      <a:noFill/>
                    </a:lnR>
                    <a:lnT>
                      <a:noFill/>
                    </a:lnT>
                    <a:lnB>
                      <a:noFill/>
                    </a:lnB>
                    <a:solidFill>
                      <a:srgbClr val="F1F1F1"/>
                    </a:solidFill>
                  </a:tcPr>
                </a:tc>
                <a:tc>
                  <a:txBody>
                    <a:bodyPr/>
                    <a:lstStyle/>
                    <a:p>
                      <a:pPr algn="ctr"/>
                      <a:r>
                        <a:rPr lang="en-US">
                          <a:effectLst/>
                        </a:rPr>
                        <a:t>0</a:t>
                      </a:r>
                    </a:p>
                  </a:txBody>
                  <a:tcPr anchor="ctr">
                    <a:lnL>
                      <a:noFill/>
                    </a:lnL>
                    <a:lnR>
                      <a:noFill/>
                    </a:lnR>
                    <a:lnT>
                      <a:noFill/>
                    </a:lnT>
                    <a:lnB>
                      <a:noFill/>
                    </a:lnB>
                    <a:solidFill>
                      <a:srgbClr val="F1F1F1"/>
                    </a:solidFill>
                  </a:tcPr>
                </a:tc>
                <a:extLst>
                  <a:ext uri="{0D108BD9-81ED-4DB2-BD59-A6C34878D82A}">
                    <a16:rowId xmlns:a16="http://schemas.microsoft.com/office/drawing/2014/main" val="4030719508"/>
                  </a:ext>
                </a:extLst>
              </a:tr>
              <a:tr h="893147">
                <a:tc>
                  <a:txBody>
                    <a:bodyPr/>
                    <a:lstStyle/>
                    <a:p>
                      <a:pPr algn="ctr"/>
                      <a:r>
                        <a:rPr lang="en-US">
                          <a:effectLst/>
                        </a:rPr>
                        <a:t>26' to less than 40'</a:t>
                      </a:r>
                    </a:p>
                  </a:txBody>
                  <a:tcPr anchor="ctr">
                    <a:lnL>
                      <a:noFill/>
                    </a:lnL>
                    <a:lnR>
                      <a:noFill/>
                    </a:lnR>
                    <a:lnT>
                      <a:noFill/>
                    </a:lnT>
                    <a:lnB>
                      <a:noFill/>
                    </a:lnB>
                    <a:solidFill>
                      <a:srgbClr val="FFFFFF"/>
                    </a:solidFill>
                  </a:tcPr>
                </a:tc>
                <a:tc>
                  <a:txBody>
                    <a:bodyPr/>
                    <a:lstStyle/>
                    <a:p>
                      <a:pPr algn="ctr"/>
                      <a:r>
                        <a:rPr lang="en-US" dirty="0">
                          <a:effectLst/>
                        </a:rPr>
                        <a:t>Two 5-B or Two 10-B</a:t>
                      </a:r>
                      <a:br>
                        <a:rPr lang="en-US" dirty="0">
                          <a:effectLst/>
                        </a:rPr>
                      </a:br>
                      <a:r>
                        <a:rPr lang="en-US" dirty="0">
                          <a:effectLst/>
                        </a:rPr>
                        <a:t>or One 20-B</a:t>
                      </a:r>
                    </a:p>
                  </a:txBody>
                  <a:tcPr anchor="ctr">
                    <a:lnL>
                      <a:noFill/>
                    </a:lnL>
                    <a:lnR>
                      <a:noFill/>
                    </a:lnR>
                    <a:lnT>
                      <a:noFill/>
                    </a:lnT>
                    <a:lnB>
                      <a:noFill/>
                    </a:lnB>
                    <a:solidFill>
                      <a:srgbClr val="FFFFFF"/>
                    </a:solidFill>
                  </a:tcPr>
                </a:tc>
                <a:tc>
                  <a:txBody>
                    <a:bodyPr/>
                    <a:lstStyle/>
                    <a:p>
                      <a:pPr algn="ctr"/>
                      <a:r>
                        <a:rPr lang="en-US">
                          <a:effectLst/>
                        </a:rPr>
                        <a:t>One 5-B or One-10-B</a:t>
                      </a:r>
                    </a:p>
                  </a:txBody>
                  <a:tcPr anchor="ctr">
                    <a:lnL>
                      <a:noFill/>
                    </a:lnL>
                    <a:lnR>
                      <a:noFill/>
                    </a:lnR>
                    <a:lnT>
                      <a:noFill/>
                    </a:lnT>
                    <a:lnB>
                      <a:noFill/>
                    </a:lnB>
                    <a:solidFill>
                      <a:srgbClr val="FFFFFF"/>
                    </a:solidFill>
                  </a:tcPr>
                </a:tc>
                <a:extLst>
                  <a:ext uri="{0D108BD9-81ED-4DB2-BD59-A6C34878D82A}">
                    <a16:rowId xmlns:a16="http://schemas.microsoft.com/office/drawing/2014/main" val="2600116697"/>
                  </a:ext>
                </a:extLst>
              </a:tr>
              <a:tr h="1658702">
                <a:tc>
                  <a:txBody>
                    <a:bodyPr/>
                    <a:lstStyle/>
                    <a:p>
                      <a:pPr algn="ctr"/>
                      <a:r>
                        <a:rPr lang="en-US">
                          <a:effectLst/>
                        </a:rPr>
                        <a:t>40' to 65'</a:t>
                      </a:r>
                    </a:p>
                  </a:txBody>
                  <a:tcPr anchor="ctr">
                    <a:lnL>
                      <a:noFill/>
                    </a:lnL>
                    <a:lnR>
                      <a:noFill/>
                    </a:lnR>
                    <a:lnT>
                      <a:noFill/>
                    </a:lnT>
                    <a:lnB>
                      <a:noFill/>
                    </a:lnB>
                    <a:solidFill>
                      <a:srgbClr val="F1F1F1"/>
                    </a:solidFill>
                  </a:tcPr>
                </a:tc>
                <a:tc>
                  <a:txBody>
                    <a:bodyPr/>
                    <a:lstStyle/>
                    <a:p>
                      <a:pPr algn="ctr"/>
                      <a:r>
                        <a:rPr lang="en-US">
                          <a:effectLst/>
                        </a:rPr>
                        <a:t>Three 5-B or Three 10-B or</a:t>
                      </a:r>
                      <a:br>
                        <a:rPr lang="en-US">
                          <a:effectLst/>
                        </a:rPr>
                      </a:br>
                      <a:r>
                        <a:rPr lang="en-US">
                          <a:effectLst/>
                        </a:rPr>
                        <a:t>One 20-B and One 5-B or One 10-B</a:t>
                      </a:r>
                    </a:p>
                  </a:txBody>
                  <a:tcPr anchor="ctr">
                    <a:lnL>
                      <a:noFill/>
                    </a:lnL>
                    <a:lnR>
                      <a:noFill/>
                    </a:lnR>
                    <a:lnT>
                      <a:noFill/>
                    </a:lnT>
                    <a:lnB>
                      <a:noFill/>
                    </a:lnB>
                    <a:solidFill>
                      <a:srgbClr val="F1F1F1"/>
                    </a:solidFill>
                  </a:tcPr>
                </a:tc>
                <a:tc>
                  <a:txBody>
                    <a:bodyPr/>
                    <a:lstStyle/>
                    <a:p>
                      <a:pPr algn="ctr"/>
                      <a:r>
                        <a:rPr lang="en-US" dirty="0">
                          <a:effectLst/>
                        </a:rPr>
                        <a:t>Two 5-B or Two 10-B</a:t>
                      </a:r>
                      <a:br>
                        <a:rPr lang="en-US" dirty="0">
                          <a:effectLst/>
                        </a:rPr>
                      </a:br>
                      <a:r>
                        <a:rPr lang="en-US" dirty="0">
                          <a:effectLst/>
                        </a:rPr>
                        <a:t>or One 20-B</a:t>
                      </a:r>
                    </a:p>
                  </a:txBody>
                  <a:tcPr anchor="ctr">
                    <a:lnL>
                      <a:noFill/>
                    </a:lnL>
                    <a:lnR>
                      <a:noFill/>
                    </a:lnR>
                    <a:lnT>
                      <a:noFill/>
                    </a:lnT>
                    <a:lnB>
                      <a:noFill/>
                    </a:lnB>
                    <a:solidFill>
                      <a:srgbClr val="F1F1F1"/>
                    </a:solidFill>
                  </a:tcPr>
                </a:tc>
                <a:extLst>
                  <a:ext uri="{0D108BD9-81ED-4DB2-BD59-A6C34878D82A}">
                    <a16:rowId xmlns:a16="http://schemas.microsoft.com/office/drawing/2014/main" val="3620405942"/>
                  </a:ext>
                </a:extLst>
              </a:tr>
            </a:tbl>
          </a:graphicData>
        </a:graphic>
      </p:graphicFrame>
      <p:pic>
        <p:nvPicPr>
          <p:cNvPr id="14338" name="Picture 2" descr="2 lb. Fire Extinguisher - Silver">
            <a:extLst>
              <a:ext uri="{FF2B5EF4-FFF2-40B4-BE49-F238E27FC236}">
                <a16:creationId xmlns:a16="http://schemas.microsoft.com/office/drawing/2014/main" id="{7EA22667-A0AC-438D-B5F5-13C66394A9C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0753" y="304800"/>
            <a:ext cx="1928446" cy="192844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ow to Use a Fire Extinguisher">
            <a:extLst>
              <a:ext uri="{FF2B5EF4-FFF2-40B4-BE49-F238E27FC236}">
                <a16:creationId xmlns:a16="http://schemas.microsoft.com/office/drawing/2014/main" id="{4164F157-32AE-45E2-BFE4-F678E4BB4BD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56580" y="269631"/>
            <a:ext cx="4830839" cy="63187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647238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152400"/>
            <a:ext cx="6934200" cy="1143000"/>
          </a:xfrm>
        </p:spPr>
        <p:txBody>
          <a:bodyPr/>
          <a:lstStyle/>
          <a:p>
            <a:r>
              <a:rPr lang="en-US" b="1" dirty="0"/>
              <a:t>Visual Distress Signals</a:t>
            </a:r>
          </a:p>
        </p:txBody>
      </p:sp>
      <p:pic>
        <p:nvPicPr>
          <p:cNvPr id="7" name="Picture 2" descr="Visual distress signals: handheld red flares, orange flag, meteors, electric light,">
            <a:extLst>
              <a:ext uri="{FF2B5EF4-FFF2-40B4-BE49-F238E27FC236}">
                <a16:creationId xmlns:a16="http://schemas.microsoft.com/office/drawing/2014/main" id="{16318A30-5FCF-417A-98DF-92FC7D368385}"/>
              </a:ext>
            </a:extLst>
          </p:cNvPr>
          <p:cNvPicPr>
            <a:picLocks noGrp="1" noChangeAspect="1" noChangeArrowheads="1"/>
          </p:cNvPicPr>
          <p:nvPr>
            <p:ph idx="1"/>
          </p:nvPr>
        </p:nvPicPr>
        <p:blipFill>
          <a:blip r:embed="rId3">
            <a:extLst>
              <a:ext uri="{BEBA8EAE-BF5A-486C-A8C5-ECC9F3942E4B}">
                <a14:imgProps xmlns:a14="http://schemas.microsoft.com/office/drawing/2010/main">
                  <a14:imgLayer r:embed="rId4">
                    <a14:imgEffect>
                      <a14:backgroundRemoval t="1579" b="90000" l="4400" r="90000">
                        <a14:foregroundMark x1="51600" y1="7105" x2="51600" y2="7105"/>
                        <a14:foregroundMark x1="77600" y1="53684" x2="77600" y2="53684"/>
                        <a14:foregroundMark x1="79600" y1="51579" x2="79600" y2="51579"/>
                        <a14:foregroundMark x1="78800" y1="45263" x2="81200" y2="51053"/>
                        <a14:foregroundMark x1="85600" y1="44211" x2="85600" y2="58158"/>
                        <a14:foregroundMark x1="85600" y1="58158" x2="85200" y2="59211"/>
                        <a14:foregroundMark x1="80000" y1="41842" x2="80000" y2="41842"/>
                        <a14:foregroundMark x1="81600" y1="41053" x2="81600" y2="41053"/>
                        <a14:foregroundMark x1="87200" y1="42632" x2="87200" y2="42632"/>
                        <a14:foregroundMark x1="87200" y1="41842" x2="87200" y2="41842"/>
                        <a14:foregroundMark x1="81200" y1="38947" x2="81200" y2="38947"/>
                        <a14:foregroundMark x1="80800" y1="40789" x2="80800" y2="40789"/>
                        <a14:foregroundMark x1="80800" y1="40263" x2="80800" y2="40263"/>
                        <a14:foregroundMark x1="9600" y1="57105" x2="8000" y2="49474"/>
                        <a14:foregroundMark x1="4400" y1="44737" x2="4800" y2="53158"/>
                        <a14:foregroundMark x1="5200" y1="42105" x2="5200" y2="42105"/>
                        <a14:foregroundMark x1="14400" y1="40789" x2="14400" y2="40789"/>
                        <a14:foregroundMark x1="58000" y1="1579" x2="58000" y2="1579"/>
                        <a14:foregroundMark x1="10000" y1="46316" x2="10000" y2="46316"/>
                        <a14:foregroundMark x1="15200" y1="43421" x2="15200" y2="43421"/>
                        <a14:foregroundMark x1="13600" y1="40000" x2="18400" y2="48684"/>
                        <a14:foregroundMark x1="18400" y1="48684" x2="18400" y2="48684"/>
                        <a14:foregroundMark x1="26800" y1="43947" x2="26800" y2="43947"/>
                        <a14:foregroundMark x1="22000" y1="39211" x2="22000" y2="39211"/>
                      </a14:backgroundRemoval>
                    </a14:imgEffect>
                  </a14:imgLayer>
                </a14:imgProps>
              </a:ext>
              <a:ext uri="{28A0092B-C50C-407E-A947-70E740481C1C}">
                <a14:useLocalDpi xmlns:a14="http://schemas.microsoft.com/office/drawing/2010/main" val="0"/>
              </a:ext>
            </a:extLst>
          </a:blip>
          <a:srcRect/>
          <a:stretch>
            <a:fillRect/>
          </a:stretch>
        </p:blipFill>
        <p:spPr bwMode="auto">
          <a:xfrm>
            <a:off x="2548188" y="1328737"/>
            <a:ext cx="3433512" cy="521893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28600"/>
            <a:ext cx="6934200" cy="1143000"/>
          </a:xfrm>
        </p:spPr>
        <p:txBody>
          <a:bodyPr/>
          <a:lstStyle/>
          <a:p>
            <a:r>
              <a:rPr lang="en-US" b="1" dirty="0"/>
              <a:t>Sound  Producing Devices</a:t>
            </a:r>
          </a:p>
        </p:txBody>
      </p:sp>
      <p:pic>
        <p:nvPicPr>
          <p:cNvPr id="2052" name="Picture 4" descr="Requirements to Have Sound-Producing Devices">
            <a:extLst>
              <a:ext uri="{FF2B5EF4-FFF2-40B4-BE49-F238E27FC236}">
                <a16:creationId xmlns:a16="http://schemas.microsoft.com/office/drawing/2014/main" id="{53A8E5F2-1584-49FE-A818-AA7BB506EAE5}"/>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3352" b="95251" l="5200" r="95200">
                        <a14:foregroundMark x1="71600" y1="7263" x2="71600" y2="7263"/>
                        <a14:foregroundMark x1="62400" y1="3352" x2="62400" y2="3352"/>
                        <a14:foregroundMark x1="10800" y1="44693" x2="10800" y2="44693"/>
                        <a14:foregroundMark x1="15600" y1="45531" x2="15600" y2="45531"/>
                        <a14:foregroundMark x1="5600" y1="45251" x2="17200" y2="44413"/>
                        <a14:foregroundMark x1="17200" y1="44134" x2="32000" y2="44413"/>
                        <a14:foregroundMark x1="44400" y1="43575" x2="55200" y2="46369"/>
                        <a14:foregroundMark x1="55600" y1="41061" x2="54400" y2="49162"/>
                        <a14:foregroundMark x1="11600" y1="47765" x2="24000" y2="45251"/>
                        <a14:foregroundMark x1="40800" y1="45810" x2="43600" y2="48603"/>
                        <a14:foregroundMark x1="37600" y1="52235" x2="42800" y2="66480"/>
                        <a14:foregroundMark x1="40000" y1="52235" x2="42000" y2="48883"/>
                        <a14:foregroundMark x1="44000" y1="53073" x2="44800" y2="47765"/>
                        <a14:foregroundMark x1="53600" y1="45810" x2="52800" y2="40503"/>
                        <a14:foregroundMark x1="70000" y1="49721" x2="70400" y2="56704"/>
                        <a14:foregroundMark x1="68400" y1="47765" x2="71600" y2="54190"/>
                        <a14:foregroundMark x1="71600" y1="46089" x2="71200" y2="51397"/>
                        <a14:foregroundMark x1="69600" y1="51676" x2="71600" y2="63128"/>
                        <a14:foregroundMark x1="71600" y1="63128" x2="69200" y2="69832"/>
                        <a14:foregroundMark x1="68000" y1="67318" x2="68800" y2="74022"/>
                        <a14:foregroundMark x1="69200" y1="69553" x2="68800" y2="62849"/>
                        <a14:foregroundMark x1="71600" y1="49721" x2="73200" y2="52793"/>
                        <a14:foregroundMark x1="71200" y1="58939" x2="68400" y2="56425"/>
                        <a14:foregroundMark x1="69200" y1="71788" x2="71200" y2="80726"/>
                        <a14:foregroundMark x1="72800" y1="80447" x2="68000" y2="77095"/>
                        <a14:foregroundMark x1="75200" y1="73464" x2="89200" y2="70112"/>
                        <a14:foregroundMark x1="89200" y1="70112" x2="89200" y2="70112"/>
                        <a14:foregroundMark x1="72800" y1="71229" x2="88000" y2="63408"/>
                        <a14:foregroundMark x1="88000" y1="63408" x2="88000" y2="63408"/>
                        <a14:foregroundMark x1="78800" y1="66480" x2="90400" y2="65084"/>
                        <a14:foregroundMark x1="80400" y1="62849" x2="89600" y2="65084"/>
                        <a14:foregroundMark x1="32400" y1="45810" x2="36400" y2="45810"/>
                        <a14:foregroundMark x1="20400" y1="77654" x2="18400" y2="87151"/>
                        <a14:foregroundMark x1="18400" y1="87151" x2="18400" y2="87151"/>
                        <a14:foregroundMark x1="24800" y1="87430" x2="31600" y2="91341"/>
                        <a14:foregroundMark x1="24000" y1="94413" x2="15600" y2="83799"/>
                        <a14:foregroundMark x1="15600" y1="83799" x2="16000" y2="80168"/>
                        <a14:foregroundMark x1="65200" y1="29050" x2="74800" y2="26536"/>
                        <a14:foregroundMark x1="55200" y1="90223" x2="64400" y2="89944"/>
                        <a14:foregroundMark x1="92000" y1="64804" x2="95200" y2="72067"/>
                        <a14:foregroundMark x1="53200" y1="41899" x2="55600" y2="47486"/>
                        <a14:foregroundMark x1="32400" y1="95251" x2="36800" y2="90223"/>
                        <a14:foregroundMark x1="37600" y1="87430" x2="34000" y2="93575"/>
                        <a14:foregroundMark x1="37600" y1="92458" x2="37600" y2="89944"/>
                      </a14:backgroundRemoval>
                    </a14:imgEffect>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2900935" y="1260087"/>
            <a:ext cx="3695010" cy="529125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0724" y="140900"/>
            <a:ext cx="6934200" cy="1143000"/>
          </a:xfrm>
        </p:spPr>
        <p:txBody>
          <a:bodyPr/>
          <a:lstStyle/>
          <a:p>
            <a:r>
              <a:rPr lang="en-US" b="1" dirty="0"/>
              <a:t>Divers Down</a:t>
            </a:r>
          </a:p>
        </p:txBody>
      </p:sp>
      <p:pic>
        <p:nvPicPr>
          <p:cNvPr id="3074" name="Picture 2" descr="Amazon.com : Dive Flag with Removable Stiffening Pole - 20” x 24” for Scuba  Diving Spearfishing Freediving | Use with Float, Buoy, Boat, Flagpole | US  Legal Size Diver Down Boat Flag : Sports &amp; Outdoors">
            <a:extLst>
              <a:ext uri="{FF2B5EF4-FFF2-40B4-BE49-F238E27FC236}">
                <a16:creationId xmlns:a16="http://schemas.microsoft.com/office/drawing/2014/main" id="{FBD3CF39-926C-41FC-8EDA-5C3F6A3938C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9570" y="1379318"/>
            <a:ext cx="5555377" cy="3788458"/>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Dive Flags and Buoys">
            <a:extLst>
              <a:ext uri="{FF2B5EF4-FFF2-40B4-BE49-F238E27FC236}">
                <a16:creationId xmlns:a16="http://schemas.microsoft.com/office/drawing/2014/main" id="{5536F71B-2C09-4FCE-9178-768EBCAF7E5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5117" t="5907" r="22309" b="20188"/>
          <a:stretch/>
        </p:blipFill>
        <p:spPr bwMode="auto">
          <a:xfrm>
            <a:off x="5932450" y="1283900"/>
            <a:ext cx="3021980" cy="3500033"/>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Fishing safely">
            <a:extLst>
              <a:ext uri="{FF2B5EF4-FFF2-40B4-BE49-F238E27FC236}">
                <a16:creationId xmlns:a16="http://schemas.microsoft.com/office/drawing/2014/main" id="{96C05FC8-CEF9-4DC1-9F97-0457E867F3E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14690" y="4935925"/>
            <a:ext cx="2857500" cy="17811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B17A3-CAC6-4BC6-A511-01B9B8F87BA1}"/>
              </a:ext>
            </a:extLst>
          </p:cNvPr>
          <p:cNvSpPr>
            <a:spLocks noGrp="1"/>
          </p:cNvSpPr>
          <p:nvPr>
            <p:ph type="title"/>
          </p:nvPr>
        </p:nvSpPr>
        <p:spPr/>
        <p:txBody>
          <a:bodyPr/>
          <a:lstStyle/>
          <a:p>
            <a:r>
              <a:rPr lang="en-US" dirty="0"/>
              <a:t>Environmental Concerns</a:t>
            </a:r>
          </a:p>
        </p:txBody>
      </p:sp>
      <p:sp>
        <p:nvSpPr>
          <p:cNvPr id="3" name="Content Placeholder 2">
            <a:extLst>
              <a:ext uri="{FF2B5EF4-FFF2-40B4-BE49-F238E27FC236}">
                <a16:creationId xmlns:a16="http://schemas.microsoft.com/office/drawing/2014/main" id="{431AB6C7-F22C-427E-917E-0679BA9340AC}"/>
              </a:ext>
            </a:extLst>
          </p:cNvPr>
          <p:cNvSpPr>
            <a:spLocks noGrp="1"/>
          </p:cNvSpPr>
          <p:nvPr>
            <p:ph idx="1"/>
          </p:nvPr>
        </p:nvSpPr>
        <p:spPr>
          <a:xfrm>
            <a:off x="457199" y="1600201"/>
            <a:ext cx="4839629" cy="2035098"/>
          </a:xfrm>
        </p:spPr>
        <p:txBody>
          <a:bodyPr/>
          <a:lstStyle/>
          <a:p>
            <a:r>
              <a:rPr lang="en-US" dirty="0"/>
              <a:t>Seagrass</a:t>
            </a:r>
          </a:p>
          <a:p>
            <a:r>
              <a:rPr lang="en-US" dirty="0"/>
              <a:t>Manatees</a:t>
            </a:r>
          </a:p>
          <a:p>
            <a:r>
              <a:rPr lang="en-US" dirty="0"/>
              <a:t>Invasive Aquatic Plants</a:t>
            </a:r>
          </a:p>
        </p:txBody>
      </p:sp>
      <p:pic>
        <p:nvPicPr>
          <p:cNvPr id="4102" name="Picture 6" descr="Seagrass - Gulf Islands National Seashore (U.S. National Park Service)">
            <a:extLst>
              <a:ext uri="{FF2B5EF4-FFF2-40B4-BE49-F238E27FC236}">
                <a16:creationId xmlns:a16="http://schemas.microsoft.com/office/drawing/2014/main" id="{727900F5-F991-4819-8D25-9C17424F2F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87272" y="1598885"/>
            <a:ext cx="4035949" cy="1830115"/>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West Indian Manatee">
            <a:extLst>
              <a:ext uri="{FF2B5EF4-FFF2-40B4-BE49-F238E27FC236}">
                <a16:creationId xmlns:a16="http://schemas.microsoft.com/office/drawing/2014/main" id="{C79BE994-6EE1-456C-A219-3505C2F75BA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5631" y="3532807"/>
            <a:ext cx="2340158" cy="3120210"/>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descr="Florida's Ongoing Struggle with Non-Native Water Hyacinth">
            <a:extLst>
              <a:ext uri="{FF2B5EF4-FFF2-40B4-BE49-F238E27FC236}">
                <a16:creationId xmlns:a16="http://schemas.microsoft.com/office/drawing/2014/main" id="{70737A70-C831-42AD-9815-861B9DC540D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37102" y="3686682"/>
            <a:ext cx="4404732" cy="29372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707154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A2230BA-E7CC-417F-A0D8-EE45961CF3E0}"/>
              </a:ext>
            </a:extLst>
          </p:cNvPr>
          <p:cNvSpPr txBox="1">
            <a:spLocks/>
          </p:cNvSpPr>
          <p:nvPr/>
        </p:nvSpPr>
        <p:spPr>
          <a:xfrm>
            <a:off x="609600" y="4270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a:t>Seagrass</a:t>
            </a:r>
          </a:p>
        </p:txBody>
      </p:sp>
      <p:pic>
        <p:nvPicPr>
          <p:cNvPr id="1028" name="Picture 4" descr="What is seagrass?">
            <a:extLst>
              <a:ext uri="{FF2B5EF4-FFF2-40B4-BE49-F238E27FC236}">
                <a16:creationId xmlns:a16="http://schemas.microsoft.com/office/drawing/2014/main" id="{D748D324-B065-46F8-BB97-3E771A6A84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3379" y="2100744"/>
            <a:ext cx="8122042" cy="30979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605146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Recent Report Documents Prop Scarring in Florida Bay | Audubon Florida">
            <a:extLst>
              <a:ext uri="{FF2B5EF4-FFF2-40B4-BE49-F238E27FC236}">
                <a16:creationId xmlns:a16="http://schemas.microsoft.com/office/drawing/2014/main" id="{6AF664B1-7EF3-443A-BC4D-43C6ED713C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7616" y="714695"/>
            <a:ext cx="7238146" cy="54286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16629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A15AA20D-E8BF-4C26-97D8-F90E8B271C53}"/>
              </a:ext>
            </a:extLst>
          </p:cNvPr>
          <p:cNvSpPr txBox="1"/>
          <p:nvPr/>
        </p:nvSpPr>
        <p:spPr>
          <a:xfrm>
            <a:off x="4895385" y="4928839"/>
            <a:ext cx="2062976" cy="367990"/>
          </a:xfrm>
          <a:prstGeom prst="rect">
            <a:avLst/>
          </a:prstGeom>
          <a:noFill/>
        </p:spPr>
        <p:txBody>
          <a:bodyPr wrap="square" rtlCol="0">
            <a:spAutoFit/>
          </a:bodyPr>
          <a:lstStyle/>
          <a:p>
            <a:endParaRPr lang="en-US" dirty="0"/>
          </a:p>
        </p:txBody>
      </p:sp>
      <p:pic>
        <p:nvPicPr>
          <p:cNvPr id="1036" name="Picture 12" descr="Parts of a Boat From a Front View">
            <a:extLst>
              <a:ext uri="{FF2B5EF4-FFF2-40B4-BE49-F238E27FC236}">
                <a16:creationId xmlns:a16="http://schemas.microsoft.com/office/drawing/2014/main" id="{8976AE3E-3685-49B6-B28B-11D51FCFFC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4793" y="554307"/>
            <a:ext cx="7705319" cy="54561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695719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73ED4-B7D4-4146-B8EE-4F5293A68CAF}"/>
              </a:ext>
            </a:extLst>
          </p:cNvPr>
          <p:cNvSpPr>
            <a:spLocks noGrp="1"/>
          </p:cNvSpPr>
          <p:nvPr>
            <p:ph type="title"/>
          </p:nvPr>
        </p:nvSpPr>
        <p:spPr/>
        <p:txBody>
          <a:bodyPr/>
          <a:lstStyle/>
          <a:p>
            <a:r>
              <a:rPr lang="en-US" dirty="0"/>
              <a:t>Manatees</a:t>
            </a:r>
          </a:p>
        </p:txBody>
      </p:sp>
      <p:pic>
        <p:nvPicPr>
          <p:cNvPr id="7170" name="Picture 2" descr="Manatees, Facing a Crisis, Will Get a Bit of Help: Extra Feeding - The New  York Times">
            <a:extLst>
              <a:ext uri="{FF2B5EF4-FFF2-40B4-BE49-F238E27FC236}">
                <a16:creationId xmlns:a16="http://schemas.microsoft.com/office/drawing/2014/main" id="{0DF3C885-20AE-4059-88E0-7BC323C99C3E}"/>
              </a:ext>
            </a:extLst>
          </p:cNvPr>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l="7579" r="20887"/>
          <a:stretch/>
        </p:blipFill>
        <p:spPr bwMode="auto">
          <a:xfrm>
            <a:off x="1639230" y="1417638"/>
            <a:ext cx="6055112" cy="47627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685937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AE129-2232-41BF-8396-94ECBAFB7AB3}"/>
              </a:ext>
            </a:extLst>
          </p:cNvPr>
          <p:cNvSpPr>
            <a:spLocks noGrp="1"/>
          </p:cNvSpPr>
          <p:nvPr>
            <p:ph type="title"/>
          </p:nvPr>
        </p:nvSpPr>
        <p:spPr/>
        <p:txBody>
          <a:bodyPr>
            <a:normAutofit fontScale="90000"/>
          </a:bodyPr>
          <a:lstStyle/>
          <a:p>
            <a:r>
              <a:rPr lang="en-US" b="1" dirty="0"/>
              <a:t>Don’t Spread Invasive Aquatic Plants</a:t>
            </a:r>
            <a:endParaRPr lang="en-US" dirty="0"/>
          </a:p>
        </p:txBody>
      </p:sp>
      <p:pic>
        <p:nvPicPr>
          <p:cNvPr id="2050" name="Picture 2" descr="Hydrilla - Stop Aquatic Hitchhikers">
            <a:extLst>
              <a:ext uri="{FF2B5EF4-FFF2-40B4-BE49-F238E27FC236}">
                <a16:creationId xmlns:a16="http://schemas.microsoft.com/office/drawing/2014/main" id="{67860285-E532-4A02-8AEB-66E810AFB3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7853" y="1417638"/>
            <a:ext cx="8608294" cy="47489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452701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2573144" y="318901"/>
            <a:ext cx="3997712" cy="923330"/>
          </a:xfrm>
          <a:prstGeom prst="rect">
            <a:avLst/>
          </a:prstGeom>
          <a:noFill/>
        </p:spPr>
        <p:txBody>
          <a:bodyPr wrap="square" rtlCol="0">
            <a:spAutoFit/>
          </a:bodyPr>
          <a:lstStyle/>
          <a:p>
            <a:r>
              <a:rPr lang="en-US" sz="5400" b="1">
                <a:latin typeface="Monotype Corsiva" pitchFamily="66" charset="0"/>
              </a:rPr>
              <a:t>Boating Basics</a:t>
            </a:r>
            <a:endParaRPr lang="en-US" sz="5400" dirty="0">
              <a:latin typeface="Berlin Sans FB Demi" pitchFamily="34" charset="0"/>
            </a:endParaRPr>
          </a:p>
        </p:txBody>
      </p:sp>
      <p:cxnSp>
        <p:nvCxnSpPr>
          <p:cNvPr id="13" name="Straight Connector 12"/>
          <p:cNvCxnSpPr>
            <a:cxnSpLocks/>
          </p:cNvCxnSpPr>
          <p:nvPr/>
        </p:nvCxnSpPr>
        <p:spPr>
          <a:xfrm>
            <a:off x="0" y="1219200"/>
            <a:ext cx="9144000" cy="0"/>
          </a:xfrm>
          <a:prstGeom prst="line">
            <a:avLst/>
          </a:prstGeom>
          <a:ln w="60325"/>
        </p:spPr>
        <p:style>
          <a:lnRef idx="1">
            <a:schemeClr val="accent1"/>
          </a:lnRef>
          <a:fillRef idx="0">
            <a:schemeClr val="accent1"/>
          </a:fillRef>
          <a:effectRef idx="0">
            <a:schemeClr val="accent1"/>
          </a:effectRef>
          <a:fontRef idx="minor">
            <a:schemeClr val="tx1"/>
          </a:fontRef>
        </p:style>
      </p:cxnSp>
      <p:sp>
        <p:nvSpPr>
          <p:cNvPr id="5" name="Subtitle 9">
            <a:extLst>
              <a:ext uri="{FF2B5EF4-FFF2-40B4-BE49-F238E27FC236}">
                <a16:creationId xmlns:a16="http://schemas.microsoft.com/office/drawing/2014/main" id="{0464A6E6-3760-4927-9B24-BAC3A4E4228A}"/>
              </a:ext>
            </a:extLst>
          </p:cNvPr>
          <p:cNvSpPr txBox="1">
            <a:spLocks/>
          </p:cNvSpPr>
          <p:nvPr/>
        </p:nvSpPr>
        <p:spPr>
          <a:xfrm>
            <a:off x="152400" y="2159620"/>
            <a:ext cx="8839200" cy="2362200"/>
          </a:xfrm>
          <a:prstGeom prst="rect">
            <a:avLst/>
          </a:prstGeom>
        </p:spPr>
        <p:txBody>
          <a:bodyPr vert="horz" lIns="91440" tIns="45720" rIns="91440" bIns="45720" rtlCol="0">
            <a:normAutofit fontScale="47500" lnSpcReduction="2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12000" b="1" i="1" dirty="0">
                <a:solidFill>
                  <a:schemeClr val="tx2">
                    <a:lumMod val="75000"/>
                  </a:schemeClr>
                </a:solidFill>
              </a:rPr>
              <a:t>Chapter 7</a:t>
            </a:r>
          </a:p>
          <a:p>
            <a:endParaRPr lang="en-US" sz="12000" b="1" i="1" dirty="0">
              <a:solidFill>
                <a:schemeClr val="tx2">
                  <a:lumMod val="75000"/>
                </a:schemeClr>
              </a:solidFill>
            </a:endParaRPr>
          </a:p>
          <a:p>
            <a:r>
              <a:rPr lang="en-US" sz="9300" b="1" i="1" dirty="0">
                <a:solidFill>
                  <a:schemeClr val="tx2">
                    <a:lumMod val="75000"/>
                  </a:schemeClr>
                </a:solidFill>
              </a:rPr>
              <a:t>Boating Emergencies</a:t>
            </a:r>
          </a:p>
        </p:txBody>
      </p:sp>
    </p:spTree>
    <p:extLst>
      <p:ext uri="{BB962C8B-B14F-4D97-AF65-F5344CB8AC3E}">
        <p14:creationId xmlns:p14="http://schemas.microsoft.com/office/powerpoint/2010/main" val="28043527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0"/>
            <a:ext cx="8229600" cy="1143000"/>
          </a:xfrm>
        </p:spPr>
        <p:txBody>
          <a:bodyPr/>
          <a:lstStyle/>
          <a:p>
            <a:r>
              <a:rPr lang="en-US" b="1"/>
              <a:t>Boating Emergencies</a:t>
            </a:r>
          </a:p>
        </p:txBody>
      </p:sp>
      <p:pic>
        <p:nvPicPr>
          <p:cNvPr id="3078" name="Picture 6" descr="Chapter 6 Boating Emergencies...What To Do - ppt download">
            <a:extLst>
              <a:ext uri="{FF2B5EF4-FFF2-40B4-BE49-F238E27FC236}">
                <a16:creationId xmlns:a16="http://schemas.microsoft.com/office/drawing/2014/main" id="{978496CF-878F-4AD4-BEB0-3624C8DE8509}"/>
              </a:ext>
            </a:extLst>
          </p:cNvPr>
          <p:cNvPicPr>
            <a:picLocks noChangeAspect="1" noChangeArrowheads="1"/>
          </p:cNvPicPr>
          <p:nvPr/>
        </p:nvPicPr>
        <p:blipFill rotWithShape="1">
          <a:blip r:embed="rId3">
            <a:alphaModFix amt="70000"/>
            <a:extLst>
              <a:ext uri="{28A0092B-C50C-407E-A947-70E740481C1C}">
                <a14:useLocalDpi xmlns:a14="http://schemas.microsoft.com/office/drawing/2010/main" val="0"/>
              </a:ext>
            </a:extLst>
          </a:blip>
          <a:srcRect l="9266" t="24410" r="17631" b="9180"/>
          <a:stretch/>
        </p:blipFill>
        <p:spPr bwMode="auto">
          <a:xfrm>
            <a:off x="895598" y="1219655"/>
            <a:ext cx="6772027" cy="461404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r>
              <a:rPr lang="en-US" b="1" dirty="0"/>
              <a:t>Accident Avoidance</a:t>
            </a:r>
          </a:p>
        </p:txBody>
      </p:sp>
      <p:pic>
        <p:nvPicPr>
          <p:cNvPr id="5122" name="Picture 2">
            <a:extLst>
              <a:ext uri="{FF2B5EF4-FFF2-40B4-BE49-F238E27FC236}">
                <a16:creationId xmlns:a16="http://schemas.microsoft.com/office/drawing/2014/main" id="{8BBC0BA0-9059-4FE9-9EB9-95B8CBF94C5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966" r="11919" b="27494"/>
          <a:stretch/>
        </p:blipFill>
        <p:spPr bwMode="auto">
          <a:xfrm>
            <a:off x="1428749" y="967383"/>
            <a:ext cx="6286501" cy="467558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r>
              <a:rPr lang="en-US" b="1" dirty="0"/>
              <a:t>Boating Stressors</a:t>
            </a:r>
          </a:p>
        </p:txBody>
      </p:sp>
      <p:pic>
        <p:nvPicPr>
          <p:cNvPr id="6148" name="Picture 4" descr="Increased Risk Due to Boating Stressors">
            <a:extLst>
              <a:ext uri="{FF2B5EF4-FFF2-40B4-BE49-F238E27FC236}">
                <a16:creationId xmlns:a16="http://schemas.microsoft.com/office/drawing/2014/main" id="{D6C37986-31A2-48B4-9DDE-78A1B586DFF3}"/>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179602" y="1412742"/>
            <a:ext cx="6381750" cy="455313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r>
              <a:rPr lang="en-US" b="1" dirty="0"/>
              <a:t>Dehydration</a:t>
            </a:r>
          </a:p>
        </p:txBody>
      </p:sp>
      <p:pic>
        <p:nvPicPr>
          <p:cNvPr id="7174" name="Picture 6" descr="Dehydration: Causes, Symptoms, Diagnosis &amp; Treatment - Boldsky.com">
            <a:extLst>
              <a:ext uri="{FF2B5EF4-FFF2-40B4-BE49-F238E27FC236}">
                <a16:creationId xmlns:a16="http://schemas.microsoft.com/office/drawing/2014/main" id="{566F4734-E358-4911-8DAA-A20103E4470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518" t="5698" r="8074" b="5114"/>
          <a:stretch/>
        </p:blipFill>
        <p:spPr bwMode="auto">
          <a:xfrm>
            <a:off x="1362075" y="1304925"/>
            <a:ext cx="6115050" cy="47339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b="1"/>
              <a:t>Capsizing</a:t>
            </a:r>
          </a:p>
        </p:txBody>
      </p:sp>
      <p:pic>
        <p:nvPicPr>
          <p:cNvPr id="8194" name="Picture 2" descr="Large wave swamps powerboat">
            <a:extLst>
              <a:ext uri="{FF2B5EF4-FFF2-40B4-BE49-F238E27FC236}">
                <a16:creationId xmlns:a16="http://schemas.microsoft.com/office/drawing/2014/main" id="{D42CF793-83A7-4B28-B695-9E2B3BC039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950" y="1181100"/>
            <a:ext cx="7315200" cy="476533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fontScale="90000"/>
          </a:bodyPr>
          <a:lstStyle/>
          <a:p>
            <a:r>
              <a:rPr lang="en-US" b="1" dirty="0"/>
              <a:t>Passenger Overboard</a:t>
            </a:r>
            <a:br>
              <a:rPr lang="en-US" b="1" dirty="0"/>
            </a:br>
            <a:endParaRPr lang="en-US" b="1" dirty="0"/>
          </a:p>
        </p:txBody>
      </p:sp>
      <p:pic>
        <p:nvPicPr>
          <p:cNvPr id="9224" name="Picture 8" descr="If a Passenger Falls Overboard">
            <a:extLst>
              <a:ext uri="{FF2B5EF4-FFF2-40B4-BE49-F238E27FC236}">
                <a16:creationId xmlns:a16="http://schemas.microsoft.com/office/drawing/2014/main" id="{6AA83A99-1C3A-499E-B9D0-754ACF5335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88051" y="3199944"/>
            <a:ext cx="3298749" cy="24384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7D11A3D3-6539-4DD7-B437-E011C5B156E9}"/>
              </a:ext>
            </a:extLst>
          </p:cNvPr>
          <p:cNvSpPr txBox="1"/>
          <p:nvPr/>
        </p:nvSpPr>
        <p:spPr>
          <a:xfrm>
            <a:off x="1407206" y="1062444"/>
            <a:ext cx="3231469" cy="3170099"/>
          </a:xfrm>
          <a:prstGeom prst="rect">
            <a:avLst/>
          </a:prstGeom>
          <a:noFill/>
        </p:spPr>
        <p:txBody>
          <a:bodyPr wrap="square" rtlCol="0">
            <a:spAutoFit/>
          </a:bodyPr>
          <a:lstStyle/>
          <a:p>
            <a:pPr algn="ctr"/>
            <a:r>
              <a:rPr lang="en-US" sz="3200" u="sng" dirty="0"/>
              <a:t>6 Steps</a:t>
            </a:r>
          </a:p>
          <a:p>
            <a:pPr marL="342900" indent="-342900">
              <a:buAutoNum type="arabicPeriod"/>
            </a:pPr>
            <a:r>
              <a:rPr lang="en-US" sz="2800" dirty="0"/>
              <a:t>Slow down &amp; Stop</a:t>
            </a:r>
          </a:p>
          <a:p>
            <a:pPr marL="342900" indent="-342900">
              <a:buAutoNum type="arabicPeriod"/>
            </a:pPr>
            <a:r>
              <a:rPr lang="en-US" sz="2800" dirty="0"/>
              <a:t>Throw</a:t>
            </a:r>
          </a:p>
          <a:p>
            <a:pPr marL="342900" indent="-342900">
              <a:buAutoNum type="arabicPeriod"/>
            </a:pPr>
            <a:r>
              <a:rPr lang="en-US" sz="2800" dirty="0"/>
              <a:t>Keep in sight</a:t>
            </a:r>
          </a:p>
          <a:p>
            <a:pPr marL="342900" indent="-342900">
              <a:buAutoNum type="arabicPeriod"/>
            </a:pPr>
            <a:r>
              <a:rPr lang="en-US" sz="2800" dirty="0"/>
              <a:t>Position</a:t>
            </a:r>
          </a:p>
          <a:p>
            <a:pPr marL="342900" indent="-342900">
              <a:buAutoNum type="arabicPeriod"/>
            </a:pPr>
            <a:r>
              <a:rPr lang="en-US" sz="2800" dirty="0"/>
              <a:t>Throw line</a:t>
            </a:r>
          </a:p>
          <a:p>
            <a:pPr marL="342900" indent="-342900">
              <a:buAutoNum type="arabicPeriod"/>
            </a:pPr>
            <a:r>
              <a:rPr lang="en-US" sz="2800" dirty="0"/>
              <a:t>Pull aboard</a:t>
            </a:r>
            <a:endParaRPr lang="en-US"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fontScale="90000"/>
          </a:bodyPr>
          <a:lstStyle/>
          <a:p>
            <a:r>
              <a:rPr lang="en-US" b="1"/>
              <a:t>Boating Emergencies</a:t>
            </a:r>
            <a:br>
              <a:rPr lang="en-US" b="1"/>
            </a:br>
            <a:r>
              <a:rPr lang="en-US" sz="3600" b="1" i="1"/>
              <a:t>Running Aground</a:t>
            </a:r>
            <a:endParaRPr lang="en-US" b="1" i="1"/>
          </a:p>
        </p:txBody>
      </p:sp>
      <p:pic>
        <p:nvPicPr>
          <p:cNvPr id="10244" name="Picture 4" descr="Bottoms Up - What To Do If You Run Aground">
            <a:extLst>
              <a:ext uri="{FF2B5EF4-FFF2-40B4-BE49-F238E27FC236}">
                <a16:creationId xmlns:a16="http://schemas.microsoft.com/office/drawing/2014/main" id="{03C12F1D-1967-43BE-ACA8-1B7A7EFA6019}"/>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266825" y="1975866"/>
            <a:ext cx="6210300" cy="413606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77F7727317FBB498933A6864E08DFD4" ma:contentTypeVersion="14" ma:contentTypeDescription="Create a new document." ma:contentTypeScope="" ma:versionID="d0367be49ba742c2e4c3160dfb7b77ac">
  <xsd:schema xmlns:xsd="http://www.w3.org/2001/XMLSchema" xmlns:xs="http://www.w3.org/2001/XMLSchema" xmlns:p="http://schemas.microsoft.com/office/2006/metadata/properties" xmlns:ns1="http://schemas.microsoft.com/sharepoint/v3" xmlns:ns3="30749c4b-3e4c-42b0-af1a-138927fe901a" xmlns:ns4="fb8d51e5-655d-4ea1-9dae-23afe328a5f5" targetNamespace="http://schemas.microsoft.com/office/2006/metadata/properties" ma:root="true" ma:fieldsID="e8ec033ad84f19c751e26ba467215df6" ns1:_="" ns3:_="" ns4:_="">
    <xsd:import namespace="http://schemas.microsoft.com/sharepoint/v3"/>
    <xsd:import namespace="30749c4b-3e4c-42b0-af1a-138927fe901a"/>
    <xsd:import namespace="fb8d51e5-655d-4ea1-9dae-23afe328a5f5"/>
    <xsd:element name="properties">
      <xsd:complexType>
        <xsd:sequence>
          <xsd:element name="documentManagement">
            <xsd:complexType>
              <xsd:all>
                <xsd:element ref="ns3:SharedWithUsers" minOccurs="0"/>
                <xsd:element ref="ns3:SharedWithDetails" minOccurs="0"/>
                <xsd:element ref="ns3:SharingHintHash" minOccurs="0"/>
                <xsd:element ref="ns1:_ip_UnifiedCompliancePolicyProperties" minOccurs="0"/>
                <xsd:element ref="ns1:_ip_UnifiedCompliancePolicyUIAction"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Location" minOccurs="0"/>
                <xsd:element ref="ns4:MediaServiceEventHashCode" minOccurs="0"/>
                <xsd:element ref="ns4:MediaServiceGenerationTime"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1" nillable="true" ma:displayName="Unified Compliance Policy Properties" ma:description="" ma:hidden="true" ma:internalName="_ip_UnifiedCompliancePolicyProperties">
      <xsd:simpleType>
        <xsd:restriction base="dms:Note"/>
      </xsd:simpleType>
    </xsd:element>
    <xsd:element name="_ip_UnifiedCompliancePolicyUIAction" ma:index="12" nillable="true" ma:displayName="Unified Compliance Policy UI Action" ma:descrip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0749c4b-3e4c-42b0-af1a-138927fe901a"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b8d51e5-655d-4ea1-9dae-23afe328a5f5" elementFormDefault="qualified">
    <xsd:import namespace="http://schemas.microsoft.com/office/2006/documentManagement/types"/>
    <xsd:import namespace="http://schemas.microsoft.com/office/infopath/2007/PartnerControls"/>
    <xsd:element name="MediaServiceMetadata" ma:index="13" nillable="true" ma:displayName="MediaServiceMetadata" ma:description="" ma:hidden="true" ma:internalName="MediaServiceMetadata" ma:readOnly="true">
      <xsd:simpleType>
        <xsd:restriction base="dms:Note"/>
      </xsd:simpleType>
    </xsd:element>
    <xsd:element name="MediaServiceFastMetadata" ma:index="14" nillable="true" ma:displayName="MediaServiceFastMetadata" ma:description="" ma:hidden="true" ma:internalName="MediaServiceFastMetadata" ma:readOnly="true">
      <xsd:simpleType>
        <xsd:restriction base="dms:Note"/>
      </xsd:simpleType>
    </xsd:element>
    <xsd:element name="MediaServiceDateTaken" ma:index="15" nillable="true" ma:displayName="MediaServiceDateTaken" ma:description="" ma:hidden="true" ma:internalName="MediaServiceDateTaken" ma:readOnly="true">
      <xsd:simpleType>
        <xsd:restriction base="dms:Text"/>
      </xsd:simpleType>
    </xsd:element>
    <xsd:element name="MediaServiceAutoTags" ma:index="16" nillable="true" ma:displayName="MediaServiceAutoTags" ma:internalName="MediaServiceAutoTags" ma:readOnly="true">
      <xsd:simpleType>
        <xsd:restriction base="dms:Text"/>
      </xsd:simpleType>
    </xsd:element>
    <xsd:element name="MediaServiceOCR" ma:index="17" nillable="true" ma:displayName="MediaServiceOCR" ma:internalName="MediaServiceOCR" ma:readOnly="true">
      <xsd:simpleType>
        <xsd:restriction base="dms:Note">
          <xsd:maxLength value="255"/>
        </xsd:restriction>
      </xsd:simpleType>
    </xsd:element>
    <xsd:element name="MediaServiceLocation" ma:index="18" nillable="true" ma:displayName="MediaServiceLocation" ma:internalName="MediaServiceLocation"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988FAFF-FEDA-4C20-91EE-4EBF6F5100B0}">
  <ds:schemaRefs>
    <ds:schemaRef ds:uri="http://schemas.openxmlformats.org/package/2006/metadata/core-properties"/>
    <ds:schemaRef ds:uri="http://schemas.microsoft.com/sharepoint/v3"/>
    <ds:schemaRef ds:uri="http://purl.org/dc/terms/"/>
    <ds:schemaRef ds:uri="http://schemas.microsoft.com/office/2006/documentManagement/types"/>
    <ds:schemaRef ds:uri="http://schemas.microsoft.com/office/infopath/2007/PartnerControls"/>
    <ds:schemaRef ds:uri="fb8d51e5-655d-4ea1-9dae-23afe328a5f5"/>
    <ds:schemaRef ds:uri="http://purl.org/dc/elements/1.1/"/>
    <ds:schemaRef ds:uri="http://schemas.microsoft.com/office/2006/metadata/properties"/>
    <ds:schemaRef ds:uri="30749c4b-3e4c-42b0-af1a-138927fe901a"/>
    <ds:schemaRef ds:uri="http://www.w3.org/XML/1998/namespace"/>
    <ds:schemaRef ds:uri="http://purl.org/dc/dcmitype/"/>
  </ds:schemaRefs>
</ds:datastoreItem>
</file>

<file path=customXml/itemProps2.xml><?xml version="1.0" encoding="utf-8"?>
<ds:datastoreItem xmlns:ds="http://schemas.openxmlformats.org/officeDocument/2006/customXml" ds:itemID="{FEEF3CEA-DC96-4373-B813-F0A59A0F0AD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0749c4b-3e4c-42b0-af1a-138927fe901a"/>
    <ds:schemaRef ds:uri="fb8d51e5-655d-4ea1-9dae-23afe328a5f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922EDB7-B936-4BAA-BA75-10DDBAB0179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2044</TotalTime>
  <Words>11798</Words>
  <Application>Microsoft Office PowerPoint</Application>
  <PresentationFormat>On-screen Show (4:3)</PresentationFormat>
  <Paragraphs>841</Paragraphs>
  <Slides>112</Slides>
  <Notes>78</Notes>
  <HiddenSlides>0</HiddenSlides>
  <MMClips>0</MMClips>
  <ScaleCrop>false</ScaleCrop>
  <HeadingPairs>
    <vt:vector size="6" baseType="variant">
      <vt:variant>
        <vt:lpstr>Fonts Used</vt:lpstr>
      </vt:variant>
      <vt:variant>
        <vt:i4>22</vt:i4>
      </vt:variant>
      <vt:variant>
        <vt:lpstr>Theme</vt:lpstr>
      </vt:variant>
      <vt:variant>
        <vt:i4>1</vt:i4>
      </vt:variant>
      <vt:variant>
        <vt:lpstr>Slide Titles</vt:lpstr>
      </vt:variant>
      <vt:variant>
        <vt:i4>112</vt:i4>
      </vt:variant>
    </vt:vector>
  </HeadingPairs>
  <TitlesOfParts>
    <vt:vector size="135" baseType="lpstr">
      <vt:lpstr>Arial</vt:lpstr>
      <vt:lpstr>AvenirNext</vt:lpstr>
      <vt:lpstr>Berlin Sans FB Demi</vt:lpstr>
      <vt:lpstr>Calibri</vt:lpstr>
      <vt:lpstr>DIN Next Slab Pro Bold</vt:lpstr>
      <vt:lpstr>Georgia</vt:lpstr>
      <vt:lpstr>Helvetica</vt:lpstr>
      <vt:lpstr>Helvetica Neue</vt:lpstr>
      <vt:lpstr>inherit</vt:lpstr>
      <vt:lpstr>Lato</vt:lpstr>
      <vt:lpstr>Monotype Corsiva</vt:lpstr>
      <vt:lpstr>Montserrat</vt:lpstr>
      <vt:lpstr>Open Sans</vt:lpstr>
      <vt:lpstr>proxima-nova</vt:lpstr>
      <vt:lpstr>Raleway</vt:lpstr>
      <vt:lpstr>Roboto</vt:lpstr>
      <vt:lpstr>Roboto Condensed</vt:lpstr>
      <vt:lpstr>Roboto Slab</vt:lpstr>
      <vt:lpstr>Rubik</vt:lpstr>
      <vt:lpstr>Segoe UI Historic</vt:lpstr>
      <vt:lpstr>Source Sans Pro</vt:lpstr>
      <vt:lpstr>Trebuchet MS</vt:lpstr>
      <vt:lpstr>Office Theme</vt:lpstr>
      <vt:lpstr>Florida Department of  Environmental Protection</vt:lpstr>
      <vt:lpstr>Why is Boater Safety Important?</vt:lpstr>
      <vt:lpstr>Directive 270</vt:lpstr>
      <vt:lpstr>Directive 270</vt:lpstr>
      <vt:lpstr>Required for anyone born  after January 1, 1988  &amp; all DEP watercraft operators</vt:lpstr>
      <vt:lpstr>PowerPoint Presentation</vt:lpstr>
      <vt:lpstr>PowerPoint Presentation</vt:lpstr>
      <vt:lpstr>Boat Parts</vt:lpstr>
      <vt:lpstr>PowerPoint Presentation</vt:lpstr>
      <vt:lpstr>TYPE OF BOAT HULLS</vt:lpstr>
      <vt:lpstr>Vessel Classes</vt:lpstr>
      <vt:lpstr>Capacity Rating</vt:lpstr>
      <vt:lpstr>PowerPoint Presentation</vt:lpstr>
      <vt:lpstr>Float Plans</vt:lpstr>
      <vt:lpstr>CHECKLIST</vt:lpstr>
      <vt:lpstr>Fueling Vessels</vt:lpstr>
      <vt:lpstr>PowerPoint Presentation</vt:lpstr>
      <vt:lpstr>PowerPoint Presentation</vt:lpstr>
      <vt:lpstr>Ongoing Preparation</vt:lpstr>
      <vt:lpstr>PowerPoint Presentation</vt:lpstr>
      <vt:lpstr>Securing to Vehicle</vt:lpstr>
      <vt:lpstr>Driving with a Trailer</vt:lpstr>
      <vt:lpstr>PowerPoint Presentation</vt:lpstr>
      <vt:lpstr>PowerPoint Presentation</vt:lpstr>
      <vt:lpstr>LAUCHING</vt:lpstr>
      <vt:lpstr>Courtesy on the Boat Ramp</vt:lpstr>
      <vt:lpstr>Launching a Vessel</vt:lpstr>
      <vt:lpstr>PowerPoint Presentation</vt:lpstr>
      <vt:lpstr>And Finally…   </vt:lpstr>
      <vt:lpstr>CASTING OFF</vt:lpstr>
      <vt:lpstr>PowerPoint Presentation</vt:lpstr>
      <vt:lpstr>PowerPoint Presentation</vt:lpstr>
      <vt:lpstr>PowerPoint Presentation</vt:lpstr>
      <vt:lpstr>10 Tips for “Driving” a boat</vt:lpstr>
      <vt:lpstr>Collision Avoidance</vt:lpstr>
      <vt:lpstr>DOCKING</vt:lpstr>
      <vt:lpstr>Before Docking</vt:lpstr>
      <vt:lpstr>PowerPoint Presentation</vt:lpstr>
      <vt:lpstr>PowerPoint Presentation</vt:lpstr>
      <vt:lpstr>PowerPoint Presentation</vt:lpstr>
      <vt:lpstr>RETRIEVING </vt:lpstr>
      <vt:lpstr>PowerPoint Presentation</vt:lpstr>
      <vt:lpstr>Do Not Power Load</vt:lpstr>
      <vt:lpstr>PowerPoint Presentation</vt:lpstr>
      <vt:lpstr>Important Definitions</vt:lpstr>
      <vt:lpstr>Important Definitions</vt:lpstr>
      <vt:lpstr>Navigation Rules Give-way</vt:lpstr>
      <vt:lpstr>Pecking Order</vt:lpstr>
      <vt:lpstr>PowerPoint Presentation</vt:lpstr>
      <vt:lpstr>PowerPoint Presentation</vt:lpstr>
      <vt:lpstr>PowerPoint Presentation</vt:lpstr>
      <vt:lpstr>PowerPoint Presentation</vt:lpstr>
      <vt:lpstr>PowerPoint Presentation</vt:lpstr>
      <vt:lpstr>Precautions at Night</vt:lpstr>
      <vt:lpstr>Navigation Lights</vt:lpstr>
      <vt:lpstr>PowerPoint Presentation</vt:lpstr>
      <vt:lpstr>PowerPoint Presentation</vt:lpstr>
      <vt:lpstr>Sound Signals Requirements</vt:lpstr>
      <vt:lpstr>PowerPoint Presentation</vt:lpstr>
      <vt:lpstr>Aids to Navigation (ATON)</vt:lpstr>
      <vt:lpstr>Nun &amp; Can Buoys</vt:lpstr>
      <vt:lpstr>“Red Right Returning”</vt:lpstr>
      <vt:lpstr>PowerPoint Presentation</vt:lpstr>
      <vt:lpstr>Mooring Buoy</vt:lpstr>
      <vt:lpstr>ANCHORING</vt:lpstr>
      <vt:lpstr>Anchor Types</vt:lpstr>
      <vt:lpstr>Setting Anchor</vt:lpstr>
      <vt:lpstr>Chart and Compass</vt:lpstr>
      <vt:lpstr>PowerPoint Presentation</vt:lpstr>
      <vt:lpstr>Vessel Registration</vt:lpstr>
      <vt:lpstr>PowerPoint Presentation</vt:lpstr>
      <vt:lpstr>PowerPoint Presentation</vt:lpstr>
      <vt:lpstr>Who may Operate a Vessel in FL</vt:lpstr>
      <vt:lpstr>Unlawful Operations</vt:lpstr>
      <vt:lpstr>Regulatory Zones</vt:lpstr>
      <vt:lpstr>Obstructing Navigation</vt:lpstr>
      <vt:lpstr>PowerPoint Presentation</vt:lpstr>
      <vt:lpstr>Boat Requirements - FL</vt:lpstr>
      <vt:lpstr>PFD Requirements</vt:lpstr>
      <vt:lpstr>The Captain is Responsible! No One Else.  </vt:lpstr>
      <vt:lpstr>Fire Extinguisher Types </vt:lpstr>
      <vt:lpstr>Vessel Fire Extinguishers</vt:lpstr>
      <vt:lpstr>PowerPoint Presentation</vt:lpstr>
      <vt:lpstr>Visual Distress Signals</vt:lpstr>
      <vt:lpstr>Sound  Producing Devices</vt:lpstr>
      <vt:lpstr>Divers Down</vt:lpstr>
      <vt:lpstr>Environmental Concerns</vt:lpstr>
      <vt:lpstr>PowerPoint Presentation</vt:lpstr>
      <vt:lpstr>PowerPoint Presentation</vt:lpstr>
      <vt:lpstr>Manatees</vt:lpstr>
      <vt:lpstr>Don’t Spread Invasive Aquatic Plants</vt:lpstr>
      <vt:lpstr>PowerPoint Presentation</vt:lpstr>
      <vt:lpstr>Boating Emergencies</vt:lpstr>
      <vt:lpstr>Accident Avoidance</vt:lpstr>
      <vt:lpstr>Boating Stressors</vt:lpstr>
      <vt:lpstr>Dehydration</vt:lpstr>
      <vt:lpstr>Capsizing</vt:lpstr>
      <vt:lpstr>Passenger Overboard </vt:lpstr>
      <vt:lpstr>Boating Emergencies Running Aground</vt:lpstr>
      <vt:lpstr>Hypothermia</vt:lpstr>
      <vt:lpstr>PowerPoint Presentation</vt:lpstr>
      <vt:lpstr>Boating Emergencies First Aid Kit</vt:lpstr>
      <vt:lpstr>Summoning Help</vt:lpstr>
      <vt:lpstr>VHF Marine Radio Use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Boater Safety Education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biernacki_t</dc:creator>
  <cp:lastModifiedBy>Leitholf, Susan</cp:lastModifiedBy>
  <cp:revision>124</cp:revision>
  <dcterms:created xsi:type="dcterms:W3CDTF">2011-09-26T19:21:33Z</dcterms:created>
  <dcterms:modified xsi:type="dcterms:W3CDTF">2022-09-27T18:13:11Z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0x010100677F7727317FBB498933A6864E08DFD4</vt:lpwstr>
  </property>
</Properties>
</file>