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7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43503B"/>
    <a:srgbClr val="9ED5E6"/>
    <a:srgbClr val="B4A471"/>
    <a:srgbClr val="48B3BB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>
      <p:cViewPr varScale="1">
        <p:scale>
          <a:sx n="48" d="100"/>
          <a:sy n="48" d="100"/>
        </p:scale>
        <p:origin x="10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5383BD-2F8D-4324-9A9F-934D9B57C9B8}" type="doc">
      <dgm:prSet loTypeId="urn:microsoft.com/office/officeart/2005/8/layout/cycle3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22E1318-C463-470B-9DF1-BAA4E692CD77}">
      <dgm:prSet phldrT="[Text]" custT="1"/>
      <dgm:spPr/>
      <dgm:t>
        <a:bodyPr/>
        <a:lstStyle/>
        <a:p>
          <a:r>
            <a:rPr lang="en-US" sz="1300" b="1" dirty="0">
              <a:latin typeface="Calibri" panose="020F0502020204030204" pitchFamily="34" charset="0"/>
              <a:cs typeface="Calibri" panose="020F0502020204030204" pitchFamily="34" charset="0"/>
            </a:rPr>
            <a:t>Set Water Quality </a:t>
          </a:r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Standards</a:t>
          </a:r>
          <a:endParaRPr lang="en-US" sz="13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2A4F018-A5DA-4C4C-9C95-D55E22DD2688}" type="parTrans" cxnId="{AB5DF0DE-6E59-4CE8-AAA0-73381C688091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757551F-69A6-4C23-9C33-B550D181F2FF}" type="sibTrans" cxnId="{AB5DF0DE-6E59-4CE8-AAA0-73381C688091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29E34F3-61C0-4595-A530-8A8B57ACA6A8}">
      <dgm:prSet phldrT="[Text]" custT="1"/>
      <dgm:spPr/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Monitor</a:t>
          </a:r>
          <a:r>
            <a:rPr lang="en-US" sz="1300" b="1" dirty="0">
              <a:latin typeface="Calibri" panose="020F0502020204030204" pitchFamily="34" charset="0"/>
              <a:cs typeface="Calibri" panose="020F0502020204030204" pitchFamily="34" charset="0"/>
            </a:rPr>
            <a:t> Water Quality</a:t>
          </a:r>
        </a:p>
      </dgm:t>
    </dgm:pt>
    <dgm:pt modelId="{7431E6B2-10B7-4992-94AF-CA57E87C9A93}" type="parTrans" cxnId="{4A473B89-3578-4511-B763-154095E64618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DBDE365-25BC-45AD-9999-9A5006A6F3F0}" type="sibTrans" cxnId="{4A473B89-3578-4511-B763-154095E64618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9A26E13-BC23-44B0-B952-9B3929E278FF}">
      <dgm:prSet phldrT="[Text]" custT="1"/>
      <dgm:spPr/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Assess Water Quality</a:t>
          </a:r>
        </a:p>
      </dgm:t>
    </dgm:pt>
    <dgm:pt modelId="{85CFF4EE-6141-47E3-A542-1D9C3CEF7C53}" type="parTrans" cxnId="{1F1CEEBB-7C9B-4878-9F7B-C88C0D94DAE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EBDCA21-02BA-433C-B423-9E68B843433B}" type="sibTrans" cxnId="{1F1CEEBB-7C9B-4878-9F7B-C88C0D94DAE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49933A0-017F-449F-8D1F-A7D3BEEEB3F7}">
      <dgm:prSet phldrT="[Text]" custT="1"/>
      <dgm:spPr/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Implement Restoration</a:t>
          </a:r>
        </a:p>
      </dgm:t>
    </dgm:pt>
    <dgm:pt modelId="{A1D4BA6E-AA08-49D1-803F-22F0C600E03A}" type="parTrans" cxnId="{6AC21F0C-D526-4D9D-B468-E3B78D51165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16F196-6278-4D94-9CD7-857A1957F72F}" type="sibTrans" cxnId="{6AC21F0C-D526-4D9D-B468-E3B78D511654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050C55-E7F1-4AEA-B535-B570698C3FA8}">
      <dgm:prSet phldrT="[Text]" custT="1"/>
      <dgm:spPr>
        <a:ln w="38100">
          <a:noFill/>
        </a:ln>
      </dgm:spPr>
      <dgm:t>
        <a:bodyPr/>
        <a:lstStyle/>
        <a:p>
          <a:r>
            <a:rPr lang="en-US" sz="1400" b="1" dirty="0">
              <a:latin typeface="Calibri" panose="020F0502020204030204" pitchFamily="34" charset="0"/>
              <a:cs typeface="Calibri" panose="020F0502020204030204" pitchFamily="34" charset="0"/>
            </a:rPr>
            <a:t>Set Restoration Goals</a:t>
          </a:r>
        </a:p>
      </dgm:t>
    </dgm:pt>
    <dgm:pt modelId="{6CAEA9D6-45CA-4BB9-8D17-F26C57BC5116}" type="sibTrans" cxnId="{0BA7265F-279A-43EA-848C-51039D0F525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30EDA9-EA59-40E5-8A27-E6746C96A528}" type="parTrans" cxnId="{0BA7265F-279A-43EA-848C-51039D0F525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2E73782-D9D2-41E0-A858-B72201F2A876}" type="pres">
      <dgm:prSet presAssocID="{905383BD-2F8D-4324-9A9F-934D9B57C9B8}" presName="Name0" presStyleCnt="0">
        <dgm:presLayoutVars>
          <dgm:dir/>
          <dgm:resizeHandles val="exact"/>
        </dgm:presLayoutVars>
      </dgm:prSet>
      <dgm:spPr/>
    </dgm:pt>
    <dgm:pt modelId="{4C2F914D-CEF5-4289-924E-D37B191D997D}" type="pres">
      <dgm:prSet presAssocID="{905383BD-2F8D-4324-9A9F-934D9B57C9B8}" presName="cycle" presStyleCnt="0"/>
      <dgm:spPr/>
    </dgm:pt>
    <dgm:pt modelId="{09FCAEFB-2C5A-46F9-9EF7-A16610CF51A6}" type="pres">
      <dgm:prSet presAssocID="{522E1318-C463-470B-9DF1-BAA4E692CD77}" presName="nodeFirstNode" presStyleLbl="node1" presStyleIdx="0" presStyleCnt="5" custScaleX="92330" custScaleY="97762">
        <dgm:presLayoutVars>
          <dgm:bulletEnabled val="1"/>
        </dgm:presLayoutVars>
      </dgm:prSet>
      <dgm:spPr/>
    </dgm:pt>
    <dgm:pt modelId="{0B6A86AE-C17F-424D-8FD3-5BFCC0A617E5}" type="pres">
      <dgm:prSet presAssocID="{4757551F-69A6-4C23-9C33-B550D181F2FF}" presName="sibTransFirstNode" presStyleLbl="bgShp" presStyleIdx="0" presStyleCnt="1"/>
      <dgm:spPr/>
    </dgm:pt>
    <dgm:pt modelId="{9AD79237-1E43-4BC8-B7E3-E5BD3ABA454C}" type="pres">
      <dgm:prSet presAssocID="{C29E34F3-61C0-4595-A530-8A8B57ACA6A8}" presName="nodeFollowingNodes" presStyleLbl="node1" presStyleIdx="1" presStyleCnt="5" custScaleX="89386" custScaleY="70910">
        <dgm:presLayoutVars>
          <dgm:bulletEnabled val="1"/>
        </dgm:presLayoutVars>
      </dgm:prSet>
      <dgm:spPr/>
    </dgm:pt>
    <dgm:pt modelId="{EDC9A6B5-3526-4E2E-9B0A-8D53DFCB99A8}" type="pres">
      <dgm:prSet presAssocID="{29A26E13-BC23-44B0-B952-9B3929E278FF}" presName="nodeFollowingNodes" presStyleLbl="node1" presStyleIdx="2" presStyleCnt="5" custScaleX="70713" custScaleY="94457">
        <dgm:presLayoutVars>
          <dgm:bulletEnabled val="1"/>
        </dgm:presLayoutVars>
      </dgm:prSet>
      <dgm:spPr/>
    </dgm:pt>
    <dgm:pt modelId="{EAEC432D-9278-4608-87CD-BB951D2FDBF9}" type="pres">
      <dgm:prSet presAssocID="{5C050C55-E7F1-4AEA-B535-B570698C3FA8}" presName="nodeFollowingNodes" presStyleLbl="node1" presStyleIdx="3" presStyleCnt="5" custScaleX="81128" custScaleY="87284">
        <dgm:presLayoutVars>
          <dgm:bulletEnabled val="1"/>
        </dgm:presLayoutVars>
      </dgm:prSet>
      <dgm:spPr>
        <a:prstGeom prst="roundRect">
          <a:avLst/>
        </a:prstGeom>
      </dgm:spPr>
    </dgm:pt>
    <dgm:pt modelId="{940E42AA-7D56-4426-9908-9347E9A42CB6}" type="pres">
      <dgm:prSet presAssocID="{C49933A0-017F-449F-8D1F-A7D3BEEEB3F7}" presName="nodeFollowingNodes" presStyleLbl="node1" presStyleIdx="4" presStyleCnt="5" custScaleX="91936" custScaleY="79099">
        <dgm:presLayoutVars>
          <dgm:bulletEnabled val="1"/>
        </dgm:presLayoutVars>
      </dgm:prSet>
      <dgm:spPr/>
    </dgm:pt>
  </dgm:ptLst>
  <dgm:cxnLst>
    <dgm:cxn modelId="{6AC21F0C-D526-4D9D-B468-E3B78D511654}" srcId="{905383BD-2F8D-4324-9A9F-934D9B57C9B8}" destId="{C49933A0-017F-449F-8D1F-A7D3BEEEB3F7}" srcOrd="4" destOrd="0" parTransId="{A1D4BA6E-AA08-49D1-803F-22F0C600E03A}" sibTransId="{E716F196-6278-4D94-9CD7-857A1957F72F}"/>
    <dgm:cxn modelId="{4B66BB28-22FF-43E5-B9C3-8C20C0DD0A96}" type="presOf" srcId="{522E1318-C463-470B-9DF1-BAA4E692CD77}" destId="{09FCAEFB-2C5A-46F9-9EF7-A16610CF51A6}" srcOrd="0" destOrd="0" presId="urn:microsoft.com/office/officeart/2005/8/layout/cycle3"/>
    <dgm:cxn modelId="{0BA7265F-279A-43EA-848C-51039D0F5252}" srcId="{905383BD-2F8D-4324-9A9F-934D9B57C9B8}" destId="{5C050C55-E7F1-4AEA-B535-B570698C3FA8}" srcOrd="3" destOrd="0" parTransId="{E730EDA9-EA59-40E5-8A27-E6746C96A528}" sibTransId="{6CAEA9D6-45CA-4BB9-8D17-F26C57BC5116}"/>
    <dgm:cxn modelId="{45FF6861-0268-4F14-8A32-63A7A88AAFB4}" type="presOf" srcId="{4757551F-69A6-4C23-9C33-B550D181F2FF}" destId="{0B6A86AE-C17F-424D-8FD3-5BFCC0A617E5}" srcOrd="0" destOrd="0" presId="urn:microsoft.com/office/officeart/2005/8/layout/cycle3"/>
    <dgm:cxn modelId="{D92EE444-C392-453D-9D84-1894CCAD2D58}" type="presOf" srcId="{5C050C55-E7F1-4AEA-B535-B570698C3FA8}" destId="{EAEC432D-9278-4608-87CD-BB951D2FDBF9}" srcOrd="0" destOrd="0" presId="urn:microsoft.com/office/officeart/2005/8/layout/cycle3"/>
    <dgm:cxn modelId="{749D924D-D1AF-45C0-A599-EE5158B4D4A4}" type="presOf" srcId="{905383BD-2F8D-4324-9A9F-934D9B57C9B8}" destId="{F2E73782-D9D2-41E0-A858-B72201F2A876}" srcOrd="0" destOrd="0" presId="urn:microsoft.com/office/officeart/2005/8/layout/cycle3"/>
    <dgm:cxn modelId="{30C3014F-145B-4237-9CEF-98D69F7E4659}" type="presOf" srcId="{C29E34F3-61C0-4595-A530-8A8B57ACA6A8}" destId="{9AD79237-1E43-4BC8-B7E3-E5BD3ABA454C}" srcOrd="0" destOrd="0" presId="urn:microsoft.com/office/officeart/2005/8/layout/cycle3"/>
    <dgm:cxn modelId="{4A473B89-3578-4511-B763-154095E64618}" srcId="{905383BD-2F8D-4324-9A9F-934D9B57C9B8}" destId="{C29E34F3-61C0-4595-A530-8A8B57ACA6A8}" srcOrd="1" destOrd="0" parTransId="{7431E6B2-10B7-4992-94AF-CA57E87C9A93}" sibTransId="{3DBDE365-25BC-45AD-9999-9A5006A6F3F0}"/>
    <dgm:cxn modelId="{085DD389-40BC-4176-B9FD-49EE79F5D287}" type="presOf" srcId="{29A26E13-BC23-44B0-B952-9B3929E278FF}" destId="{EDC9A6B5-3526-4E2E-9B0A-8D53DFCB99A8}" srcOrd="0" destOrd="0" presId="urn:microsoft.com/office/officeart/2005/8/layout/cycle3"/>
    <dgm:cxn modelId="{1F1CEEBB-7C9B-4878-9F7B-C88C0D94DAE2}" srcId="{905383BD-2F8D-4324-9A9F-934D9B57C9B8}" destId="{29A26E13-BC23-44B0-B952-9B3929E278FF}" srcOrd="2" destOrd="0" parTransId="{85CFF4EE-6141-47E3-A542-1D9C3CEF7C53}" sibTransId="{3EBDCA21-02BA-433C-B423-9E68B843433B}"/>
    <dgm:cxn modelId="{AB5DF0DE-6E59-4CE8-AAA0-73381C688091}" srcId="{905383BD-2F8D-4324-9A9F-934D9B57C9B8}" destId="{522E1318-C463-470B-9DF1-BAA4E692CD77}" srcOrd="0" destOrd="0" parTransId="{22A4F018-A5DA-4C4C-9C95-D55E22DD2688}" sibTransId="{4757551F-69A6-4C23-9C33-B550D181F2FF}"/>
    <dgm:cxn modelId="{E608D2FB-E394-4F37-ADED-CDC7438F72AE}" type="presOf" srcId="{C49933A0-017F-449F-8D1F-A7D3BEEEB3F7}" destId="{940E42AA-7D56-4426-9908-9347E9A42CB6}" srcOrd="0" destOrd="0" presId="urn:microsoft.com/office/officeart/2005/8/layout/cycle3"/>
    <dgm:cxn modelId="{A10C8595-5750-4E43-8B59-79AEF94F2DB8}" type="presParOf" srcId="{F2E73782-D9D2-41E0-A858-B72201F2A876}" destId="{4C2F914D-CEF5-4289-924E-D37B191D997D}" srcOrd="0" destOrd="0" presId="urn:microsoft.com/office/officeart/2005/8/layout/cycle3"/>
    <dgm:cxn modelId="{678AD449-98BA-4C3F-B18E-3C299CA2CBE3}" type="presParOf" srcId="{4C2F914D-CEF5-4289-924E-D37B191D997D}" destId="{09FCAEFB-2C5A-46F9-9EF7-A16610CF51A6}" srcOrd="0" destOrd="0" presId="urn:microsoft.com/office/officeart/2005/8/layout/cycle3"/>
    <dgm:cxn modelId="{9B3A502A-3E16-4EBD-91A1-C67AFF746289}" type="presParOf" srcId="{4C2F914D-CEF5-4289-924E-D37B191D997D}" destId="{0B6A86AE-C17F-424D-8FD3-5BFCC0A617E5}" srcOrd="1" destOrd="0" presId="urn:microsoft.com/office/officeart/2005/8/layout/cycle3"/>
    <dgm:cxn modelId="{2FDF1D51-2542-4459-BAEA-8F4B2901BDB6}" type="presParOf" srcId="{4C2F914D-CEF5-4289-924E-D37B191D997D}" destId="{9AD79237-1E43-4BC8-B7E3-E5BD3ABA454C}" srcOrd="2" destOrd="0" presId="urn:microsoft.com/office/officeart/2005/8/layout/cycle3"/>
    <dgm:cxn modelId="{A4E02B47-AA7C-4D75-8C33-F1A2A7B59A84}" type="presParOf" srcId="{4C2F914D-CEF5-4289-924E-D37B191D997D}" destId="{EDC9A6B5-3526-4E2E-9B0A-8D53DFCB99A8}" srcOrd="3" destOrd="0" presId="urn:microsoft.com/office/officeart/2005/8/layout/cycle3"/>
    <dgm:cxn modelId="{5DD75F78-B554-40D5-A3F1-29CC477F50A9}" type="presParOf" srcId="{4C2F914D-CEF5-4289-924E-D37B191D997D}" destId="{EAEC432D-9278-4608-87CD-BB951D2FDBF9}" srcOrd="4" destOrd="0" presId="urn:microsoft.com/office/officeart/2005/8/layout/cycle3"/>
    <dgm:cxn modelId="{9ED41CFD-B7D3-483C-A0E4-605B627EAC71}" type="presParOf" srcId="{4C2F914D-CEF5-4289-924E-D37B191D997D}" destId="{940E42AA-7D56-4426-9908-9347E9A42CB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A86AE-C17F-424D-8FD3-5BFCC0A617E5}">
      <dsp:nvSpPr>
        <dsp:cNvPr id="0" name=""/>
        <dsp:cNvSpPr/>
      </dsp:nvSpPr>
      <dsp:spPr>
        <a:xfrm>
          <a:off x="415594" y="264978"/>
          <a:ext cx="3213957" cy="3213957"/>
        </a:xfrm>
        <a:prstGeom prst="circularArrow">
          <a:avLst>
            <a:gd name="adj1" fmla="val 5544"/>
            <a:gd name="adj2" fmla="val 330680"/>
            <a:gd name="adj3" fmla="val 14068769"/>
            <a:gd name="adj4" fmla="val 17210200"/>
            <a:gd name="adj5" fmla="val 5757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FCAEFB-2C5A-46F9-9EF7-A16610CF51A6}">
      <dsp:nvSpPr>
        <dsp:cNvPr id="0" name=""/>
        <dsp:cNvSpPr/>
      </dsp:nvSpPr>
      <dsp:spPr>
        <a:xfrm>
          <a:off x="1367172" y="259214"/>
          <a:ext cx="1310800" cy="69395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Set Water Quality </a:t>
          </a: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Standards</a:t>
          </a:r>
          <a:endParaRPr lang="en-US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01048" y="293090"/>
        <a:ext cx="1243048" cy="626206"/>
      </dsp:txXfrm>
    </dsp:sp>
    <dsp:sp modelId="{9AD79237-1E43-4BC8-B7E3-E5BD3ABA454C}">
      <dsp:nvSpPr>
        <dsp:cNvPr id="0" name=""/>
        <dsp:cNvSpPr/>
      </dsp:nvSpPr>
      <dsp:spPr>
        <a:xfrm>
          <a:off x="2691548" y="1301549"/>
          <a:ext cx="1269004" cy="50335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Monitor</a:t>
          </a:r>
          <a:r>
            <a:rPr lang="en-US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 Water Quality</a:t>
          </a:r>
        </a:p>
      </dsp:txBody>
      <dsp:txXfrm>
        <a:off x="2716120" y="1326121"/>
        <a:ext cx="1219860" cy="454207"/>
      </dsp:txXfrm>
    </dsp:sp>
    <dsp:sp modelId="{EDC9A6B5-3526-4E2E-9B0A-8D53DFCB99A8}">
      <dsp:nvSpPr>
        <dsp:cNvPr id="0" name=""/>
        <dsp:cNvSpPr/>
      </dsp:nvSpPr>
      <dsp:spPr>
        <a:xfrm>
          <a:off x="2326213" y="2750306"/>
          <a:ext cx="1003905" cy="67049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Assess Water Quality</a:t>
          </a:r>
        </a:p>
      </dsp:txBody>
      <dsp:txXfrm>
        <a:off x="2358944" y="2783037"/>
        <a:ext cx="938443" cy="605036"/>
      </dsp:txXfrm>
    </dsp:sp>
    <dsp:sp modelId="{EAEC432D-9278-4608-87CD-BB951D2FDBF9}">
      <dsp:nvSpPr>
        <dsp:cNvPr id="0" name=""/>
        <dsp:cNvSpPr/>
      </dsp:nvSpPr>
      <dsp:spPr>
        <a:xfrm>
          <a:off x="641096" y="2775764"/>
          <a:ext cx="1151766" cy="61958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Set Restoration Goals</a:t>
          </a:r>
        </a:p>
      </dsp:txBody>
      <dsp:txXfrm>
        <a:off x="671341" y="2806009"/>
        <a:ext cx="1091276" cy="559091"/>
      </dsp:txXfrm>
    </dsp:sp>
    <dsp:sp modelId="{940E42AA-7D56-4426-9908-9347E9A42CB6}">
      <dsp:nvSpPr>
        <dsp:cNvPr id="0" name=""/>
        <dsp:cNvSpPr/>
      </dsp:nvSpPr>
      <dsp:spPr>
        <a:xfrm>
          <a:off x="66491" y="1272485"/>
          <a:ext cx="1305206" cy="5614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Calibri" panose="020F0502020204030204" pitchFamily="34" charset="0"/>
              <a:cs typeface="Calibri" panose="020F0502020204030204" pitchFamily="34" charset="0"/>
            </a:rPr>
            <a:t>Implement Restoration</a:t>
          </a:r>
        </a:p>
      </dsp:txBody>
      <dsp:txXfrm>
        <a:off x="93900" y="1299894"/>
        <a:ext cx="1250388" cy="506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7F5A3-BF44-4AAD-B6D3-238A44BE5B2B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447E3-7D70-41BA-B2E8-09FDE5B51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10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Criteria</a:t>
            </a:r>
          </a:p>
          <a:p>
            <a:r>
              <a:rPr lang="en-US" dirty="0"/>
              <a:t>Classification</a:t>
            </a:r>
          </a:p>
          <a:p>
            <a:r>
              <a:rPr lang="en-US" dirty="0"/>
              <a:t>Monitoring</a:t>
            </a:r>
          </a:p>
          <a:p>
            <a:r>
              <a:rPr lang="en-US" dirty="0"/>
              <a:t>Assessment (verified impaired list)</a:t>
            </a:r>
          </a:p>
          <a:p>
            <a:r>
              <a:rPr lang="en-US" b="1" dirty="0"/>
              <a:t>TMDL development</a:t>
            </a:r>
          </a:p>
          <a:p>
            <a:r>
              <a:rPr lang="en-US" dirty="0"/>
              <a:t>Basin management action plan (BMAPs)</a:t>
            </a:r>
          </a:p>
          <a:p>
            <a:pPr lvl="1"/>
            <a:r>
              <a:rPr lang="en-US" dirty="0"/>
              <a:t>Local stakeholders establish goals and implement activities</a:t>
            </a:r>
          </a:p>
          <a:p>
            <a:pPr lvl="1"/>
            <a:r>
              <a:rPr lang="en-US" dirty="0"/>
              <a:t>BMAP are set to achieve TMDL</a:t>
            </a:r>
          </a:p>
          <a:p>
            <a:endParaRPr lang="en-US" dirty="0"/>
          </a:p>
          <a:p>
            <a:r>
              <a:rPr lang="en-US" dirty="0"/>
              <a:t>More</a:t>
            </a:r>
            <a:r>
              <a:rPr lang="en-US" baseline="0" dirty="0"/>
              <a:t> information</a:t>
            </a:r>
          </a:p>
          <a:p>
            <a:pPr lvl="1"/>
            <a:r>
              <a:rPr lang="en-US" dirty="0"/>
              <a:t>http://www.dep.state.fl.us/water/ – Florida DEP</a:t>
            </a:r>
            <a:r>
              <a:rPr lang="en-US" baseline="0" dirty="0"/>
              <a:t> water resource protection programs web page</a:t>
            </a:r>
            <a:endParaRPr lang="en-US" dirty="0"/>
          </a:p>
          <a:p>
            <a:pPr lvl="1"/>
            <a:r>
              <a:rPr lang="en-US" dirty="0"/>
              <a:t>http://www.dep.state.fl.us/water/watersheds/bmap.htm – Florida</a:t>
            </a:r>
            <a:r>
              <a:rPr lang="en-US" baseline="0" dirty="0"/>
              <a:t> DEP basin management action plans web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94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2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1200329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</a:defRPr>
            </a:lvl1pPr>
            <a:lvl2pPr>
              <a:defRPr sz="3200">
                <a:solidFill>
                  <a:srgbClr val="43503B"/>
                </a:solidFill>
              </a:defRPr>
            </a:lvl2pPr>
            <a:lvl3pPr>
              <a:defRPr sz="2800">
                <a:solidFill>
                  <a:srgbClr val="43503B"/>
                </a:solidFill>
              </a:defRPr>
            </a:lvl3pPr>
            <a:lvl4pPr>
              <a:defRPr sz="2400">
                <a:solidFill>
                  <a:srgbClr val="43503B"/>
                </a:solidFill>
              </a:defRPr>
            </a:lvl4pPr>
            <a:lvl5pP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5B14FF9-764D-49CB-858C-9157A2A54E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8B3BB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700E06-544D-4C6F-8C7C-B778298322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>
            <a:extLst>
              <a:ext uri="{FF2B5EF4-FFF2-40B4-BE49-F238E27FC236}">
                <a16:creationId xmlns:a16="http://schemas.microsoft.com/office/drawing/2014/main" id="{7F0D076E-06F9-4FAA-B960-519E07C594C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4DB952-9121-4427-98AC-38573B9E1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9A8F6A-C2D8-449E-AD83-E9A2CF8F1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B4A47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1400F6-7C78-4B07-8B27-7D7327FB1786}"/>
              </a:ext>
            </a:extLst>
          </p:cNvPr>
          <p:cNvSpPr txBox="1">
            <a:spLocks/>
          </p:cNvSpPr>
          <p:nvPr userDrawn="1"/>
        </p:nvSpPr>
        <p:spPr>
          <a:xfrm>
            <a:off x="1928190" y="1371601"/>
            <a:ext cx="698721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0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>
                <a:solidFill>
                  <a:srgbClr val="B4A471"/>
                </a:solidFill>
              </a:rPr>
              <a:t>Add Sub-Title, if needed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2057401"/>
            <a:ext cx="2743200" cy="2057399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200400" y="2057399"/>
            <a:ext cx="2743200" cy="2057401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72200" y="2057400"/>
            <a:ext cx="2743200" cy="2057400"/>
          </a:xfrm>
          <a:prstGeom prst="rect">
            <a:avLst/>
          </a:prstGeom>
          <a:solidFill>
            <a:srgbClr val="B4A471"/>
          </a:solidFill>
        </p:spPr>
        <p:txBody>
          <a:bodyPr/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8FC8031-3E3A-4ED2-BA94-A0650FDCD2B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D2086F28-580E-48CD-96F4-7CE8CF6503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9544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2200" y="4114800"/>
            <a:ext cx="2743200" cy="2057400"/>
          </a:xfrm>
          <a:prstGeom prst="rect">
            <a:avLst/>
          </a:prstGeom>
          <a:solidFill>
            <a:srgbClr val="48B3BB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587214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8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7426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10/9/2018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5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2685871"/>
            <a:ext cx="8686800" cy="1200329"/>
          </a:xfrm>
          <a:prstGeom prst="rect">
            <a:avLst/>
          </a:prstGeom>
          <a:ln>
            <a:noFill/>
          </a:ln>
        </p:spPr>
        <p:txBody>
          <a:bodyPr anchor="b">
            <a:sp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59093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5" r:id="rId4"/>
    <p:sldLayoutId id="2147483677" r:id="rId5"/>
    <p:sldLayoutId id="2147483678" r:id="rId6"/>
    <p:sldLayoutId id="2147483686" r:id="rId7"/>
    <p:sldLayoutId id="2147483693" r:id="rId8"/>
    <p:sldLayoutId id="2147483695" r:id="rId9"/>
    <p:sldLayoutId id="2147483697" r:id="rId10"/>
    <p:sldLayoutId id="2147483662" r:id="rId11"/>
    <p:sldLayoutId id="2147483664" r:id="rId12"/>
    <p:sldLayoutId id="2147483666" r:id="rId13"/>
    <p:sldLayoutId id="2147483663" r:id="rId14"/>
    <p:sldLayoutId id="2147483690" r:id="rId15"/>
    <p:sldLayoutId id="2147483689" r:id="rId16"/>
    <p:sldLayoutId id="2147483691" r:id="rId17"/>
    <p:sldLayoutId id="2147483698" r:id="rId18"/>
    <p:sldLayoutId id="2147483668" r:id="rId19"/>
    <p:sldLayoutId id="2147483669" r:id="rId20"/>
    <p:sldLayoutId id="2147483670" r:id="rId21"/>
    <p:sldLayoutId id="2147483671" r:id="rId22"/>
    <p:sldLayoutId id="2147483688" r:id="rId23"/>
    <p:sldLayoutId id="2147483687" r:id="rId24"/>
    <p:sldLayoutId id="2147483692" r:id="rId25"/>
    <p:sldLayoutId id="2147483701" r:id="rId26"/>
    <p:sldLayoutId id="2147483672" r:id="rId27"/>
    <p:sldLayoutId id="2147483667" r:id="rId28"/>
    <p:sldLayoutId id="2147483673" r:id="rId29"/>
    <p:sldLayoutId id="2147483682" r:id="rId30"/>
    <p:sldLayoutId id="2147483681" r:id="rId31"/>
    <p:sldLayoutId id="2147483683" r:id="rId32"/>
    <p:sldLayoutId id="2147483684" r:id="rId33"/>
    <p:sldLayoutId id="2147483685" r:id="rId34"/>
    <p:sldLayoutId id="2147483694" r:id="rId35"/>
    <p:sldLayoutId id="2147483696" r:id="rId36"/>
    <p:sldLayoutId id="2147483700" r:id="rId37"/>
    <p:sldLayoutId id="2147483714" r:id="rId38"/>
    <p:sldLayoutId id="2147483715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Pathways to Restoration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5046453" y="891982"/>
          <a:ext cx="4027045" cy="3680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Rectangle 15"/>
          <p:cNvSpPr/>
          <p:nvPr/>
        </p:nvSpPr>
        <p:spPr>
          <a:xfrm>
            <a:off x="337744" y="3117043"/>
            <a:ext cx="64008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TMDL development                    DEP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BMAP implementation                   DEP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Reasonable Assurance Plan (4b)               Stakeholders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Source Reduction Plan (4e)               Stakeholders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865283" y="3450608"/>
            <a:ext cx="672861" cy="862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201713" y="3865974"/>
            <a:ext cx="672861" cy="862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874574" y="4783909"/>
            <a:ext cx="672861" cy="862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367930" y="5278674"/>
            <a:ext cx="672861" cy="862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07697" y="5333034"/>
            <a:ext cx="1319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(temporary)</a:t>
            </a:r>
          </a:p>
        </p:txBody>
      </p:sp>
      <p:cxnSp>
        <p:nvCxnSpPr>
          <p:cNvPr id="11" name="Curved Connector 10"/>
          <p:cNvCxnSpPr/>
          <p:nvPr/>
        </p:nvCxnSpPr>
        <p:spPr>
          <a:xfrm rot="10800000" flipV="1">
            <a:off x="4865298" y="3141120"/>
            <a:ext cx="1017920" cy="801151"/>
          </a:xfrm>
          <a:prstGeom prst="curvedConnector3">
            <a:avLst/>
          </a:prstGeom>
          <a:ln w="1270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74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6987210" cy="914401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Benefits of Stakeholder Restoration Plans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752600"/>
            <a:ext cx="9601200" cy="4953000"/>
          </a:xfrm>
        </p:spPr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Provides a faster path to restoration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Allows stakeholders to control their destiny</a:t>
            </a:r>
          </a:p>
          <a:p>
            <a:pPr lvl="1"/>
            <a:r>
              <a:rPr lang="en-US" sz="28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a plan prior to state/federal action provides the best way for stakeholders to plan for efficient and effective management</a:t>
            </a:r>
          </a:p>
          <a:p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Acknowledges proactive efforts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Stakeholders receive credit for pollutant reductions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Benefits to downstream impaired waters</a:t>
            </a:r>
          </a:p>
          <a:p>
            <a:pPr marL="228600" lvl="1">
              <a:spcBef>
                <a:spcPts val="1000"/>
              </a:spcBef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Provides time for good targets to be developed</a:t>
            </a:r>
          </a:p>
          <a:p>
            <a:pPr marL="228600" lvl="1">
              <a:spcBef>
                <a:spcPts val="1000"/>
              </a:spcBef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Enhances public relations</a:t>
            </a:r>
          </a:p>
        </p:txBody>
      </p:sp>
    </p:spTree>
    <p:extLst>
      <p:ext uri="{BB962C8B-B14F-4D97-AF65-F5344CB8AC3E}">
        <p14:creationId xmlns:p14="http://schemas.microsoft.com/office/powerpoint/2010/main" val="289125627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" id="{0A2A0507-DACF-4466-888A-C0F46D871490}" vid="{C4692875-DA0C-44EF-8283-A130FA7E35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 (003)</Template>
  <TotalTime>136</TotalTime>
  <Words>193</Words>
  <Application>Microsoft Office PowerPoint</Application>
  <PresentationFormat>On-screen Show (4:3)</PresentationFormat>
  <Paragraphs>36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League Gothic</vt:lpstr>
      <vt:lpstr>Office Theme</vt:lpstr>
      <vt:lpstr>Pathways to Restoration</vt:lpstr>
      <vt:lpstr>Benefits of Stakeholder Restoration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VanHoudt, Lisa</dc:creator>
  <cp:lastModifiedBy>Espy, Julie</cp:lastModifiedBy>
  <cp:revision>6</cp:revision>
  <dcterms:created xsi:type="dcterms:W3CDTF">2018-09-05T14:09:29Z</dcterms:created>
  <dcterms:modified xsi:type="dcterms:W3CDTF">2018-10-09T14:33:16Z</dcterms:modified>
</cp:coreProperties>
</file>