
<file path=[Content_Types].xml><?xml version="1.0" encoding="utf-8"?>
<Types xmlns="http://schemas.openxmlformats.org/package/2006/content-types">
  <Default Extension="png" ContentType="image/png"/>
  <Default Extension="jpeg" ContentType="image/jpeg"/>
  <Default Extension="m4a" ContentType="audio/mp4"/>
  <Default Extension="emf" ContentType="image/x-emf"/>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684" r:id="rId2"/>
    <p:sldMasterId id="2147483696" r:id="rId3"/>
  </p:sldMasterIdLst>
  <p:notesMasterIdLst>
    <p:notesMasterId r:id="rId37"/>
  </p:notesMasterIdLst>
  <p:sldIdLst>
    <p:sldId id="329" r:id="rId4"/>
    <p:sldId id="378" r:id="rId5"/>
    <p:sldId id="314" r:id="rId6"/>
    <p:sldId id="351" r:id="rId7"/>
    <p:sldId id="352" r:id="rId8"/>
    <p:sldId id="353" r:id="rId9"/>
    <p:sldId id="354" r:id="rId10"/>
    <p:sldId id="355" r:id="rId11"/>
    <p:sldId id="356" r:id="rId12"/>
    <p:sldId id="357" r:id="rId13"/>
    <p:sldId id="358" r:id="rId14"/>
    <p:sldId id="367" r:id="rId15"/>
    <p:sldId id="368" r:id="rId16"/>
    <p:sldId id="359" r:id="rId17"/>
    <p:sldId id="360" r:id="rId18"/>
    <p:sldId id="363" r:id="rId19"/>
    <p:sldId id="365" r:id="rId20"/>
    <p:sldId id="370" r:id="rId21"/>
    <p:sldId id="383" r:id="rId22"/>
    <p:sldId id="379" r:id="rId23"/>
    <p:sldId id="380" r:id="rId24"/>
    <p:sldId id="381" r:id="rId25"/>
    <p:sldId id="382" r:id="rId26"/>
    <p:sldId id="384" r:id="rId27"/>
    <p:sldId id="369" r:id="rId28"/>
    <p:sldId id="373" r:id="rId29"/>
    <p:sldId id="376" r:id="rId30"/>
    <p:sldId id="372" r:id="rId31"/>
    <p:sldId id="377" r:id="rId32"/>
    <p:sldId id="371" r:id="rId33"/>
    <p:sldId id="375" r:id="rId34"/>
    <p:sldId id="366" r:id="rId35"/>
    <p:sldId id="349" r:id="rId3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lters, Jennifer" initials="WJ" lastIdx="3" clrIdx="0">
    <p:extLst>
      <p:ext uri="{19B8F6BF-5375-455C-9EA6-DF929625EA0E}">
        <p15:presenceInfo xmlns:p15="http://schemas.microsoft.com/office/powerpoint/2012/main" userId="S-1-5-21-1004336348-1214440339-1801674531-372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CF8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74" autoAdjust="0"/>
    <p:restoredTop sz="74939" autoAdjust="0"/>
  </p:normalViewPr>
  <p:slideViewPr>
    <p:cSldViewPr snapToGrid="0">
      <p:cViewPr varScale="1">
        <p:scale>
          <a:sx n="86" d="100"/>
          <a:sy n="86" d="100"/>
        </p:scale>
        <p:origin x="1542" y="78"/>
      </p:cViewPr>
      <p:guideLst/>
    </p:cSldViewPr>
  </p:slideViewPr>
  <p:outlineViewPr>
    <p:cViewPr>
      <p:scale>
        <a:sx n="33" d="100"/>
        <a:sy n="33" d="100"/>
      </p:scale>
      <p:origin x="0" y="-17434"/>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9" d="100"/>
          <a:sy n="89" d="100"/>
        </p:scale>
        <p:origin x="307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7/21/2017</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dirty="0"/>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solidFill>
                <a:srgbClr val="FF0000"/>
              </a:solidFill>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a:t>
            </a:fld>
            <a:endParaRPr lang="en-US" dirty="0"/>
          </a:p>
        </p:txBody>
      </p:sp>
    </p:spTree>
    <p:extLst>
      <p:ext uri="{BB962C8B-B14F-4D97-AF65-F5344CB8AC3E}">
        <p14:creationId xmlns:p14="http://schemas.microsoft.com/office/powerpoint/2010/main" val="3396110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sure to report ALL emergencies to Tom Biernacki, the Emergency Evacuation Coordinator/Safety Manager (EEC/SM)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your supervisor  </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Because of time constrains, we are not going to go over this, but be sure to understand and follow the bomb threat procedures beginning on page 8 of the EAP and in attachment 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you discover a fire in the building and the evacuation alarm is not sounding, pull the nearest manual alarm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And CALL</a:t>
            </a:r>
            <a:r>
              <a:rPr lang="en-US" sz="1200" kern="1200" baseline="0" dirty="0">
                <a:solidFill>
                  <a:schemeClr val="tx1"/>
                </a:solidFill>
                <a:effectLst/>
                <a:latin typeface="+mn-lt"/>
                <a:ea typeface="+mn-ea"/>
                <a:cs typeface="+mn-cs"/>
              </a:rPr>
              <a:t> 911</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aware that the building’s manual alarm is only a local alarm.  It rings on all floors of the BMC but does not call police or fire officials.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Also as soon as you have safely evacuated the building, notify the Tom (EEC/SM) or a QW or CFW who will contact the him.</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endParaRPr lang="en-US"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11</a:t>
            </a:fld>
            <a:endParaRPr lang="en-US" dirty="0"/>
          </a:p>
        </p:txBody>
      </p:sp>
    </p:spTree>
    <p:extLst>
      <p:ext uri="{BB962C8B-B14F-4D97-AF65-F5344CB8AC3E}">
        <p14:creationId xmlns:p14="http://schemas.microsoft.com/office/powerpoint/2010/main" val="1097100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panose="020B0604020202020204" pitchFamily="34" charset="0"/>
                <a:cs typeface="Arial" panose="020B0604020202020204" pitchFamily="34" charset="0"/>
              </a:rPr>
              <a:t>Supervisor General Responsibilities</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baseline="0" dirty="0">
              <a:latin typeface="Arial" panose="020B0604020202020204" pitchFamily="34" charset="0"/>
              <a:cs typeface="Arial" panose="020B0604020202020204" pitchFamily="34" charset="0"/>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Supervisors are responsible for their employees in the event of an evacuation of the BMC.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Therefore, each supervisor must know what to do during an emergency in his/her area and must be certain that his/her employees understand their roles.</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Supervisors must assure that employees read and comply with this emergency action plan. </a:t>
            </a:r>
            <a:endParaRPr lang="en-US" b="0" baseline="0" dirty="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12</a:t>
            </a:fld>
            <a:endParaRPr lang="en-US" dirty="0"/>
          </a:p>
        </p:txBody>
      </p:sp>
    </p:spTree>
    <p:extLst>
      <p:ext uri="{BB962C8B-B14F-4D97-AF65-F5344CB8AC3E}">
        <p14:creationId xmlns:p14="http://schemas.microsoft.com/office/powerpoint/2010/main" val="469967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panose="020B0604020202020204" pitchFamily="34" charset="0"/>
                <a:cs typeface="Arial" panose="020B0604020202020204" pitchFamily="34" charset="0"/>
              </a:rPr>
              <a:t>Floor Wardens/Alternate General Responsibilities</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panose="020B0604020202020204" pitchFamily="34" charset="0"/>
                <a:cs typeface="Arial" panose="020B0604020202020204" pitchFamily="34" charset="0"/>
              </a:rPr>
              <a:t>Again I’m not going to discuss this other than point out a few items.  This information is found on pages 17-19 of the EAP.</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panose="020B0604020202020204" pitchFamily="34" charset="0"/>
              <a:cs typeface="Arial" panose="020B0604020202020204" pitchFamily="34" charset="0"/>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Primary responsibility during an evacuation is to ensure that all offices in your area are safely vacated</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Employees are using their assigned EXTERIOR emergency exit stairways</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Ensure that the special evacuation procedures and precautions for each mobility-impaired employee and guest are attained</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See that all employees maintain a distance from the BMC</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13</a:t>
            </a:fld>
            <a:endParaRPr lang="en-US" dirty="0"/>
          </a:p>
        </p:txBody>
      </p:sp>
    </p:spTree>
    <p:extLst>
      <p:ext uri="{BB962C8B-B14F-4D97-AF65-F5344CB8AC3E}">
        <p14:creationId xmlns:p14="http://schemas.microsoft.com/office/powerpoint/2010/main" val="24726369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rPr>
              <a:t>If you hear the building alarm and see the strobe light you are expected to do the following:  </a:t>
            </a:r>
          </a:p>
          <a:p>
            <a:pPr marL="171450" indent="-171450">
              <a:buFont typeface="Arial" panose="020B0604020202020204" pitchFamily="34" charset="0"/>
              <a:buChar char="•"/>
            </a:pPr>
            <a:r>
              <a:rPr lang="en-US" sz="1200" b="0" baseline="0" dirty="0">
                <a:latin typeface="+mn-lt"/>
                <a:cs typeface="Arial" panose="020B0604020202020204" pitchFamily="34" charset="0"/>
              </a:rPr>
              <a:t>Remain calm and evacuate the building IMMEDIATELY in ALL cases.</a:t>
            </a:r>
          </a:p>
          <a:p>
            <a:pPr marL="171450" indent="-171450">
              <a:buFont typeface="Arial" panose="020B0604020202020204" pitchFamily="34" charset="0"/>
              <a:buChar char="•"/>
            </a:pPr>
            <a:r>
              <a:rPr lang="en-US" sz="1200" b="0" baseline="0" dirty="0">
                <a:latin typeface="+mn-lt"/>
                <a:cs typeface="Arial" panose="020B0604020202020204" pitchFamily="34" charset="0"/>
              </a:rPr>
              <a:t>An evacuation drill must be treated as if there is an actual emergency. </a:t>
            </a:r>
          </a:p>
          <a:p>
            <a:pPr marL="171450" indent="-171450">
              <a:buFont typeface="Arial" panose="020B0604020202020204" pitchFamily="34" charset="0"/>
              <a:buChar char="•"/>
            </a:pPr>
            <a:r>
              <a:rPr lang="en-US" sz="1200" b="0" baseline="0" dirty="0">
                <a:latin typeface="+mn-lt"/>
                <a:cs typeface="Arial" panose="020B0604020202020204" pitchFamily="34" charset="0"/>
              </a:rPr>
              <a:t>Collect personal belongings (purse, keys, etc.), close your door and evacuate the area in a timely manner.</a:t>
            </a:r>
          </a:p>
          <a:p>
            <a:pPr marL="171450" indent="-171450">
              <a:buFont typeface="Arial" panose="020B0604020202020204" pitchFamily="34" charset="0"/>
              <a:buChar char="•"/>
            </a:pPr>
            <a:r>
              <a:rPr lang="en-US" sz="1200" b="0" baseline="0" dirty="0">
                <a:latin typeface="+mn-lt"/>
                <a:cs typeface="Arial" panose="020B0604020202020204" pitchFamily="34" charset="0"/>
              </a:rPr>
              <a:t>In the event that you are not in your office when you hear an alarm, do not go back to the office to obtain personal items and proceed to the nearest exterior stairwell.</a:t>
            </a:r>
          </a:p>
          <a:p>
            <a:pPr marL="1714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Be sure to listen for any instructions from your Floor Warden in case you need to be rerouted. </a:t>
            </a:r>
          </a:p>
          <a:p>
            <a:pPr marL="171450" indent="-171450">
              <a:buFont typeface="Arial" panose="020B0604020202020204" pitchFamily="34" charset="0"/>
              <a:buChar char="•"/>
            </a:pPr>
            <a:r>
              <a:rPr lang="en-US" sz="1200" b="0" baseline="0" dirty="0">
                <a:latin typeface="+mn-lt"/>
                <a:cs typeface="Arial" panose="020B0604020202020204" pitchFamily="34" charset="0"/>
              </a:rPr>
              <a:t>As you leave the area, quickly look around for any suspicious or foreign objects or sounds and report it to a Warden. Do not touch anything that may be suspicious. Simply note its location and description.</a:t>
            </a:r>
          </a:p>
          <a:p>
            <a:pPr marL="171450" indent="-171450">
              <a:buFont typeface="Arial" panose="020B0604020202020204" pitchFamily="34" charset="0"/>
              <a:buChar char="•"/>
            </a:pPr>
            <a:r>
              <a:rPr lang="en-US" sz="1200" b="0" baseline="0" dirty="0">
                <a:latin typeface="+mn-lt"/>
                <a:cs typeface="Arial" panose="020B0604020202020204" pitchFamily="34" charset="0"/>
              </a:rPr>
              <a:t>When possible, be sure to exit using your assigned EXTERIOR stairwell.</a:t>
            </a:r>
          </a:p>
          <a:p>
            <a:pPr marL="171450" indent="-171450">
              <a:buFont typeface="Arial" panose="020B0604020202020204" pitchFamily="34" charset="0"/>
              <a:buChar char="•"/>
            </a:pPr>
            <a:endParaRPr lang="en-US" sz="1200" b="0" baseline="0" dirty="0">
              <a:latin typeface="+mn-lt"/>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14</a:t>
            </a:fld>
            <a:endParaRPr lang="en-US" dirty="0"/>
          </a:p>
        </p:txBody>
      </p:sp>
    </p:spTree>
    <p:extLst>
      <p:ext uri="{BB962C8B-B14F-4D97-AF65-F5344CB8AC3E}">
        <p14:creationId xmlns:p14="http://schemas.microsoft.com/office/powerpoint/2010/main" val="21157181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baseline="0" dirty="0">
                <a:latin typeface="Arial" panose="020B0604020202020204" pitchFamily="34" charset="0"/>
                <a:cs typeface="Arial" panose="020B0604020202020204" pitchFamily="34" charset="0"/>
              </a:rPr>
              <a:t>When an alarm sounds, mobility-impaired employees and their assigned “buddy” or “alternate buddy” should proceed to the nearest stairwell, preferable, the one that’s they’ve been assigned.</a:t>
            </a:r>
          </a:p>
          <a:p>
            <a:pPr marL="171450" indent="-171450">
              <a:buFont typeface="Arial" panose="020B0604020202020204" pitchFamily="34" charset="0"/>
              <a:buChar char="•"/>
            </a:pPr>
            <a:r>
              <a:rPr lang="en-US" b="0" baseline="0" dirty="0">
                <a:latin typeface="Arial" panose="020B0604020202020204" pitchFamily="34" charset="0"/>
                <a:cs typeface="Arial" panose="020B0604020202020204" pitchFamily="34" charset="0"/>
              </a:rPr>
              <a:t>They should remain stationary outside of the stairwell entrance, keeping out of the flow of traffic, until its clear.</a:t>
            </a:r>
          </a:p>
          <a:p>
            <a:pPr marL="171450" indent="-171450">
              <a:buFont typeface="Arial" panose="020B0604020202020204" pitchFamily="34" charset="0"/>
              <a:buChar char="•"/>
            </a:pPr>
            <a:r>
              <a:rPr lang="en-US" b="0" baseline="0" dirty="0">
                <a:latin typeface="Arial" panose="020B0604020202020204" pitchFamily="34" charset="0"/>
                <a:cs typeface="Arial" panose="020B0604020202020204" pitchFamily="34" charset="0"/>
              </a:rPr>
              <a:t>Once cleared, they should move into the stairwell landing if able.</a:t>
            </a:r>
          </a:p>
          <a:p>
            <a:pPr marL="171450" indent="-171450">
              <a:buFont typeface="Arial" panose="020B0604020202020204" pitchFamily="34" charset="0"/>
              <a:buChar char="•"/>
            </a:pPr>
            <a:r>
              <a:rPr lang="en-US" b="0" baseline="0" dirty="0">
                <a:latin typeface="Arial" panose="020B0604020202020204" pitchFamily="34" charset="0"/>
                <a:cs typeface="Arial" panose="020B0604020202020204" pitchFamily="34" charset="0"/>
              </a:rPr>
              <a:t>The “buddy” or alt. should then evacuate the building and report the location to their Floor Warden</a:t>
            </a:r>
          </a:p>
          <a:p>
            <a:pPr marL="171450" indent="-171450">
              <a:buFont typeface="Arial" panose="020B0604020202020204" pitchFamily="34" charset="0"/>
              <a:buChar char="•"/>
            </a:pPr>
            <a:r>
              <a:rPr lang="en-US" b="0" baseline="0" dirty="0">
                <a:latin typeface="Arial" panose="020B0604020202020204" pitchFamily="34" charset="0"/>
                <a:cs typeface="Arial" panose="020B0604020202020204" pitchFamily="34" charset="0"/>
              </a:rPr>
              <a:t>As you exit the building, you should move south to the upper deck of the Winewood parking lot. </a:t>
            </a:r>
          </a:p>
          <a:p>
            <a:pPr marL="171450" indent="-171450">
              <a:buFont typeface="Arial" panose="020B0604020202020204" pitchFamily="34" charset="0"/>
              <a:buChar char="•"/>
            </a:pPr>
            <a:r>
              <a:rPr lang="en-US" b="0" baseline="0" dirty="0">
                <a:latin typeface="Arial" panose="020B0604020202020204" pitchFamily="34" charset="0"/>
                <a:cs typeface="Arial" panose="020B0604020202020204" pitchFamily="34" charset="0"/>
              </a:rPr>
              <a:t>Proceed beyond asphalt pavement onto concrete deck or at least 100 yards away from the building.</a:t>
            </a:r>
          </a:p>
          <a:p>
            <a:pPr marL="171450" indent="-171450">
              <a:buFont typeface="Arial" panose="020B0604020202020204" pitchFamily="34" charset="0"/>
              <a:buChar char="•"/>
            </a:pPr>
            <a:endParaRPr lang="en-US" b="0" baseline="0" dirty="0">
              <a:latin typeface="Arial" panose="020B0604020202020204" pitchFamily="34" charset="0"/>
              <a:cs typeface="Arial" panose="020B0604020202020204" pitchFamily="34" charset="0"/>
            </a:endParaRPr>
          </a:p>
          <a:p>
            <a:endParaRPr lang="en-US"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15</a:t>
            </a:fld>
            <a:endParaRPr lang="en-US" dirty="0"/>
          </a:p>
        </p:txBody>
      </p:sp>
    </p:spTree>
    <p:extLst>
      <p:ext uri="{BB962C8B-B14F-4D97-AF65-F5344CB8AC3E}">
        <p14:creationId xmlns:p14="http://schemas.microsoft.com/office/powerpoint/2010/main" val="2807946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16</a:t>
            </a:fld>
            <a:endParaRPr lang="en-US" dirty="0"/>
          </a:p>
        </p:txBody>
      </p:sp>
    </p:spTree>
    <p:extLst>
      <p:ext uri="{BB962C8B-B14F-4D97-AF65-F5344CB8AC3E}">
        <p14:creationId xmlns:p14="http://schemas.microsoft.com/office/powerpoint/2010/main" val="31501136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3200" dirty="0"/>
              <a:t>What NOT to do during a building evacuation:  </a:t>
            </a:r>
          </a:p>
          <a:p>
            <a:pPr marL="171450" indent="-171450">
              <a:buFont typeface="Arial" panose="020B0604020202020204" pitchFamily="34" charset="0"/>
              <a:buChar char="•"/>
            </a:pPr>
            <a:r>
              <a:rPr lang="en-US" b="0" baseline="0" dirty="0">
                <a:latin typeface="Arial" panose="020B0604020202020204" pitchFamily="34" charset="0"/>
                <a:cs typeface="Arial" panose="020B0604020202020204" pitchFamily="34" charset="0"/>
              </a:rPr>
              <a:t>Do not panic or yell, “Fire!” or “Bomb!”</a:t>
            </a:r>
          </a:p>
          <a:p>
            <a:pPr marL="171450" indent="-171450">
              <a:buFont typeface="Arial" panose="020B0604020202020204" pitchFamily="34" charset="0"/>
              <a:buChar char="•"/>
            </a:pPr>
            <a:r>
              <a:rPr lang="en-US" b="0" baseline="0" dirty="0">
                <a:latin typeface="Arial" panose="020B0604020202020204" pitchFamily="34" charset="0"/>
                <a:cs typeface="Arial" panose="020B0604020202020204" pitchFamily="34" charset="0"/>
              </a:rPr>
              <a:t>Do not use the elevator. (Elevator shafts act as chimneys).</a:t>
            </a:r>
          </a:p>
          <a:p>
            <a:pPr marL="171450" indent="-171450">
              <a:buFont typeface="Arial" panose="020B0604020202020204" pitchFamily="34" charset="0"/>
              <a:buChar char="•"/>
            </a:pPr>
            <a:r>
              <a:rPr lang="en-US" b="0" baseline="0" dirty="0">
                <a:latin typeface="Arial" panose="020B0604020202020204" pitchFamily="34" charset="0"/>
                <a:cs typeface="Arial" panose="020B0604020202020204" pitchFamily="34" charset="0"/>
              </a:rPr>
              <a:t>Do not use the center stairwell.</a:t>
            </a:r>
          </a:p>
          <a:p>
            <a:pPr marL="171450" indent="-171450">
              <a:buFont typeface="Arial" panose="020B0604020202020204" pitchFamily="34" charset="0"/>
              <a:buChar char="•"/>
            </a:pPr>
            <a:r>
              <a:rPr lang="en-US" b="0" baseline="0" dirty="0">
                <a:latin typeface="Arial" panose="020B0604020202020204" pitchFamily="34" charset="0"/>
                <a:cs typeface="Arial" panose="020B0604020202020204" pitchFamily="34" charset="0"/>
              </a:rPr>
              <a:t>Do not use stairway if it is full of smoke.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Allow MI employees or guests to block evacuation route.</a:t>
            </a:r>
          </a:p>
          <a:p>
            <a:pPr marL="171450" indent="-171450">
              <a:buFont typeface="Arial" panose="020B0604020202020204" pitchFamily="34" charset="0"/>
              <a:buChar char="•"/>
            </a:pPr>
            <a:r>
              <a:rPr lang="en-US" b="0" baseline="0" dirty="0">
                <a:latin typeface="Arial" panose="020B0604020202020204" pitchFamily="34" charset="0"/>
                <a:cs typeface="Arial" panose="020B0604020202020204" pitchFamily="34" charset="0"/>
              </a:rPr>
              <a:t>Do not move between floors such as to retrieve your personal belongings during an evacuation</a:t>
            </a:r>
          </a:p>
          <a:p>
            <a:pPr marL="171450" indent="-171450">
              <a:buFont typeface="Arial" panose="020B0604020202020204" pitchFamily="34" charset="0"/>
              <a:buChar char="•"/>
            </a:pPr>
            <a:r>
              <a:rPr lang="en-US" b="0" baseline="0" dirty="0">
                <a:latin typeface="Arial" panose="020B0604020202020204" pitchFamily="34" charset="0"/>
                <a:cs typeface="Arial" panose="020B0604020202020204" pitchFamily="34" charset="0"/>
              </a:rPr>
              <a:t>Do not carry any container with liquid or large bulky items.  During an evacuation you need to have both hands as free a possible.</a:t>
            </a:r>
          </a:p>
          <a:p>
            <a:pPr marL="171450" indent="-171450">
              <a:buFont typeface="Arial" panose="020B0604020202020204" pitchFamily="34" charset="0"/>
              <a:buChar char="•"/>
            </a:pPr>
            <a:r>
              <a:rPr lang="en-US" b="0" baseline="0" dirty="0">
                <a:latin typeface="Arial" panose="020B0604020202020204" pitchFamily="34" charset="0"/>
                <a:cs typeface="Arial" panose="020B0604020202020204" pitchFamily="34" charset="0"/>
              </a:rPr>
              <a:t>Do not force or carry anyone down the stairs.</a:t>
            </a:r>
          </a:p>
          <a:p>
            <a:pPr marL="171450" indent="-171450">
              <a:buFont typeface="Arial" panose="020B0604020202020204" pitchFamily="34" charset="0"/>
              <a:buChar char="•"/>
            </a:pPr>
            <a:r>
              <a:rPr lang="en-US" b="0" baseline="0" dirty="0">
                <a:latin typeface="Arial" panose="020B0604020202020204" pitchFamily="34" charset="0"/>
                <a:cs typeface="Arial" panose="020B0604020202020204" pitchFamily="34" charset="0"/>
              </a:rPr>
              <a:t>Do not go to your car unless instructed to do so and do not sit on the cars.</a:t>
            </a:r>
          </a:p>
        </p:txBody>
      </p:sp>
      <p:sp>
        <p:nvSpPr>
          <p:cNvPr id="4" name="Slide Number Placeholder 3"/>
          <p:cNvSpPr>
            <a:spLocks noGrp="1"/>
          </p:cNvSpPr>
          <p:nvPr>
            <p:ph type="sldNum" sz="quarter" idx="10"/>
          </p:nvPr>
        </p:nvSpPr>
        <p:spPr/>
        <p:txBody>
          <a:bodyPr/>
          <a:lstStyle/>
          <a:p>
            <a:fld id="{E3ACF350-82AE-4204-B09B-A7DFAED0117F}" type="slidenum">
              <a:rPr lang="en-US" smtClean="0"/>
              <a:t>17</a:t>
            </a:fld>
            <a:endParaRPr lang="en-US" dirty="0"/>
          </a:p>
        </p:txBody>
      </p:sp>
    </p:spTree>
    <p:extLst>
      <p:ext uri="{BB962C8B-B14F-4D97-AF65-F5344CB8AC3E}">
        <p14:creationId xmlns:p14="http://schemas.microsoft.com/office/powerpoint/2010/main" val="1586660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200" b="1" dirty="0"/>
              <a:t>Evacuation Route/Floor Plans</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panose="020B0604020202020204" pitchFamily="34" charset="0"/>
                <a:cs typeface="Arial" panose="020B0604020202020204" pitchFamily="34" charset="0"/>
              </a:rPr>
              <a:t>All floor plans for the BMC are attached.</a:t>
            </a:r>
          </a:p>
        </p:txBody>
      </p:sp>
      <p:sp>
        <p:nvSpPr>
          <p:cNvPr id="4" name="Slide Number Placeholder 3"/>
          <p:cNvSpPr>
            <a:spLocks noGrp="1"/>
          </p:cNvSpPr>
          <p:nvPr>
            <p:ph type="sldNum" sz="quarter" idx="10"/>
          </p:nvPr>
        </p:nvSpPr>
        <p:spPr/>
        <p:txBody>
          <a:bodyPr/>
          <a:lstStyle/>
          <a:p>
            <a:fld id="{E3ACF350-82AE-4204-B09B-A7DFAED0117F}" type="slidenum">
              <a:rPr lang="en-US" smtClean="0"/>
              <a:t>18</a:t>
            </a:fld>
            <a:endParaRPr lang="en-US" dirty="0"/>
          </a:p>
        </p:txBody>
      </p:sp>
    </p:spTree>
    <p:extLst>
      <p:ext uri="{BB962C8B-B14F-4D97-AF65-F5344CB8AC3E}">
        <p14:creationId xmlns:p14="http://schemas.microsoft.com/office/powerpoint/2010/main" val="27843929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The Location of First Aid Kits</a:t>
            </a:r>
          </a:p>
          <a:p>
            <a:pPr marL="6286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Each floor, on Southwest wall in elevator lobby</a:t>
            </a:r>
          </a:p>
          <a:p>
            <a:pPr marL="6286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BMC Welcome Desk (Rescue Bag &amp; First Aid)</a:t>
            </a:r>
          </a:p>
          <a:p>
            <a:pPr marL="6286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Building Facilities Manager ’s Office, Room 169</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panose="020B0604020202020204" pitchFamily="34" charset="0"/>
              <a:cs typeface="Arial" panose="020B0604020202020204" pitchFamily="34" charset="0"/>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Location of Automated External Defibrillators</a:t>
            </a:r>
          </a:p>
          <a:p>
            <a:pPr marL="6286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First floor, BMC – East exit on South wall across from BMC Welcome Desk</a:t>
            </a:r>
          </a:p>
          <a:p>
            <a:pPr marL="6286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All other floors, BMC – Southwest wall in elevator lobby</a:t>
            </a:r>
          </a:p>
        </p:txBody>
      </p:sp>
      <p:sp>
        <p:nvSpPr>
          <p:cNvPr id="4" name="Slide Number Placeholder 3"/>
          <p:cNvSpPr>
            <a:spLocks noGrp="1"/>
          </p:cNvSpPr>
          <p:nvPr>
            <p:ph type="sldNum" sz="quarter" idx="10"/>
          </p:nvPr>
        </p:nvSpPr>
        <p:spPr/>
        <p:txBody>
          <a:bodyPr/>
          <a:lstStyle/>
          <a:p>
            <a:fld id="{E3ACF350-82AE-4204-B09B-A7DFAED0117F}" type="slidenum">
              <a:rPr lang="en-US" smtClean="0"/>
              <a:t>25</a:t>
            </a:fld>
            <a:endParaRPr lang="en-US" dirty="0"/>
          </a:p>
        </p:txBody>
      </p:sp>
    </p:spTree>
    <p:extLst>
      <p:ext uri="{BB962C8B-B14F-4D97-AF65-F5344CB8AC3E}">
        <p14:creationId xmlns:p14="http://schemas.microsoft.com/office/powerpoint/2010/main" val="28922792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panose="020B0604020202020204" pitchFamily="34" charset="0"/>
                <a:cs typeface="Arial" panose="020B0604020202020204" pitchFamily="34" charset="0"/>
              </a:rPr>
              <a:t>In addition, I want to point out the location of the fire extinguishers that are located in the firehose box on the interior wall of each evacuation stairwell and in the main hallway.</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panose="020B0604020202020204" pitchFamily="34" charset="0"/>
                <a:cs typeface="Arial" panose="020B0604020202020204" pitchFamily="34" charset="0"/>
              </a:rPr>
              <a:t>I highly recommend that you familiarize yourselves with these locations.</a:t>
            </a:r>
          </a:p>
        </p:txBody>
      </p:sp>
      <p:sp>
        <p:nvSpPr>
          <p:cNvPr id="4" name="Slide Number Placeholder 3"/>
          <p:cNvSpPr>
            <a:spLocks noGrp="1"/>
          </p:cNvSpPr>
          <p:nvPr>
            <p:ph type="sldNum" sz="quarter" idx="10"/>
          </p:nvPr>
        </p:nvSpPr>
        <p:spPr/>
        <p:txBody>
          <a:bodyPr/>
          <a:lstStyle/>
          <a:p>
            <a:fld id="{E3ACF350-82AE-4204-B09B-A7DFAED0117F}" type="slidenum">
              <a:rPr lang="en-US" smtClean="0"/>
              <a:t>26</a:t>
            </a:fld>
            <a:endParaRPr lang="en-US" dirty="0"/>
          </a:p>
        </p:txBody>
      </p:sp>
    </p:spTree>
    <p:extLst>
      <p:ext uri="{BB962C8B-B14F-4D97-AF65-F5344CB8AC3E}">
        <p14:creationId xmlns:p14="http://schemas.microsoft.com/office/powerpoint/2010/main" val="3667309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The purpose of the plan is to eliminate or minimize hazards to employees in the event of a fire or other emergencies. This plan is for the safety and well-being of the BMC employees and visitors.</a:t>
            </a:r>
          </a:p>
          <a:p>
            <a:endParaRPr lang="en-US" b="0" dirty="0"/>
          </a:p>
          <a:p>
            <a:r>
              <a:rPr lang="en-US" b="0" dirty="0"/>
              <a:t>It identifies necessary management and employee actions during fires, bomb threats, tornado warnings, and other emergencies.  Education and training are provided so that all employees know, understand, and comply with the Emergency Action Plan.</a:t>
            </a:r>
          </a:p>
        </p:txBody>
      </p:sp>
      <p:sp>
        <p:nvSpPr>
          <p:cNvPr id="4" name="Slide Number Placeholder 3"/>
          <p:cNvSpPr>
            <a:spLocks noGrp="1"/>
          </p:cNvSpPr>
          <p:nvPr>
            <p:ph type="sldNum" sz="quarter" idx="10"/>
          </p:nvPr>
        </p:nvSpPr>
        <p:spPr/>
        <p:txBody>
          <a:bodyPr/>
          <a:lstStyle/>
          <a:p>
            <a:fld id="{E3ACF350-82AE-4204-B09B-A7DFAED0117F}" type="slidenum">
              <a:rPr lang="en-US" smtClean="0"/>
              <a:t>3</a:t>
            </a:fld>
            <a:endParaRPr lang="en-US" dirty="0"/>
          </a:p>
        </p:txBody>
      </p:sp>
    </p:spTree>
    <p:extLst>
      <p:ext uri="{BB962C8B-B14F-4D97-AF65-F5344CB8AC3E}">
        <p14:creationId xmlns:p14="http://schemas.microsoft.com/office/powerpoint/2010/main" val="17855282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When a Life Threatening situation occurs, two people should be deployed to obtain medical help. One to call EMS at 911 and another to call the BMC Front Desk.</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person calling 911 should be prepared to provide the Operator with the following information:</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Type of emergency</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Address of facility: 2600 Blair Stone Road</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Location of emergency: floor, room number and/or description of area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Phone number they are calling from (if asked)</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Any further information requested from the 911 Operator</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baseline="0" dirty="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27</a:t>
            </a:fld>
            <a:endParaRPr lang="en-US" dirty="0"/>
          </a:p>
        </p:txBody>
      </p:sp>
    </p:spTree>
    <p:extLst>
      <p:ext uri="{BB962C8B-B14F-4D97-AF65-F5344CB8AC3E}">
        <p14:creationId xmlns:p14="http://schemas.microsoft.com/office/powerpoint/2010/main" val="26836541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2</a:t>
            </a:r>
            <a:r>
              <a:rPr lang="en-US" sz="1200" kern="1200" baseline="30000" dirty="0">
                <a:solidFill>
                  <a:schemeClr val="tx1"/>
                </a:solidFill>
                <a:effectLst/>
                <a:latin typeface="+mn-lt"/>
                <a:ea typeface="+mn-ea"/>
                <a:cs typeface="+mn-cs"/>
              </a:rPr>
              <a:t>nd</a:t>
            </a:r>
            <a:r>
              <a:rPr lang="en-US" sz="1200" kern="1200" dirty="0">
                <a:solidFill>
                  <a:schemeClr val="tx1"/>
                </a:solidFill>
                <a:effectLst/>
                <a:latin typeface="+mn-lt"/>
                <a:ea typeface="+mn-ea"/>
                <a:cs typeface="+mn-cs"/>
              </a:rPr>
              <a:t> person should call the BMC front desk attendant at 245-8349 and provide the following information:</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Type of emergency</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Location of emergency: floor, room number and/or description of area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Name of caller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Phone number calling from</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Report that 9-911 has been called or not.</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baseline="0" dirty="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28</a:t>
            </a:fld>
            <a:endParaRPr lang="en-US" dirty="0"/>
          </a:p>
        </p:txBody>
      </p:sp>
    </p:spTree>
    <p:extLst>
      <p:ext uri="{BB962C8B-B14F-4D97-AF65-F5344CB8AC3E}">
        <p14:creationId xmlns:p14="http://schemas.microsoft.com/office/powerpoint/2010/main" val="1921301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The Front Desk Attendant will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Notify the BMC EEC/SM at 508-5747 or Assistant (245-8342)</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Send someone to go outside on the sidewalk next to Blair Stone road by the traffic entrance. This person will wave down and direct EMS to the front door of the BMC building.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Notify and direct DMS staff to lock off the freight elevator for EMS to use.</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Simultaneously, someone should be seeking help from one of the building staff who are First Aid Certified.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baseline="0" dirty="0">
              <a:latin typeface="Arial" panose="020B0604020202020204" pitchFamily="34" charset="0"/>
              <a:cs typeface="Arial" panose="020B0604020202020204" pitchFamily="34" charset="0"/>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baseline="0" dirty="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29</a:t>
            </a:fld>
            <a:endParaRPr lang="en-US" dirty="0"/>
          </a:p>
        </p:txBody>
      </p:sp>
    </p:spTree>
    <p:extLst>
      <p:ext uri="{BB962C8B-B14F-4D97-AF65-F5344CB8AC3E}">
        <p14:creationId xmlns:p14="http://schemas.microsoft.com/office/powerpoint/2010/main" val="40024149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panose="020B0604020202020204" pitchFamily="34" charset="0"/>
                <a:cs typeface="Arial" panose="020B0604020202020204" pitchFamily="34" charset="0"/>
              </a:rPr>
              <a:t>Hurricane Procedures</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panose="020B0604020202020204" pitchFamily="34" charset="0"/>
                <a:cs typeface="Arial" panose="020B0604020202020204" pitchFamily="34" charset="0"/>
              </a:rPr>
              <a:t>Please be sure to know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DEP’s office closure protocol</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Attendance and leave issues related to Emergency situations and other closures</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And non-tropical destructive weather.</a:t>
            </a:r>
          </a:p>
        </p:txBody>
      </p:sp>
      <p:sp>
        <p:nvSpPr>
          <p:cNvPr id="4" name="Slide Number Placeholder 3"/>
          <p:cNvSpPr>
            <a:spLocks noGrp="1"/>
          </p:cNvSpPr>
          <p:nvPr>
            <p:ph type="sldNum" sz="quarter" idx="10"/>
          </p:nvPr>
        </p:nvSpPr>
        <p:spPr/>
        <p:txBody>
          <a:bodyPr/>
          <a:lstStyle/>
          <a:p>
            <a:fld id="{E3ACF350-82AE-4204-B09B-A7DFAED0117F}" type="slidenum">
              <a:rPr lang="en-US" smtClean="0"/>
              <a:t>30</a:t>
            </a:fld>
            <a:endParaRPr lang="en-US" dirty="0"/>
          </a:p>
        </p:txBody>
      </p:sp>
    </p:spTree>
    <p:extLst>
      <p:ext uri="{BB962C8B-B14F-4D97-AF65-F5344CB8AC3E}">
        <p14:creationId xmlns:p14="http://schemas.microsoft.com/office/powerpoint/2010/main" val="10829782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panose="020B0604020202020204" pitchFamily="34" charset="0"/>
                <a:cs typeface="Arial" panose="020B0604020202020204" pitchFamily="34" charset="0"/>
              </a:rPr>
              <a:t>Tornado Procedures</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If a warning is called, the CFW will notify staff by use of the siren alarm feature on the bull horns. The building has only one alarm sound, which is for the evacuation of the building.  It will not be used for tornado warning alerts.</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All staff must immediately move to the center</a:t>
            </a:r>
            <a:r>
              <a:rPr lang="en-US" sz="1200" kern="1200" baseline="0" dirty="0">
                <a:solidFill>
                  <a:schemeClr val="tx1"/>
                </a:solidFill>
                <a:effectLst/>
                <a:latin typeface="+mn-lt"/>
                <a:ea typeface="+mn-ea"/>
                <a:cs typeface="+mn-cs"/>
              </a:rPr>
              <a:t> of the floor by the </a:t>
            </a:r>
            <a:r>
              <a:rPr lang="en-US" sz="1200" kern="1200" dirty="0">
                <a:solidFill>
                  <a:schemeClr val="tx1"/>
                </a:solidFill>
                <a:effectLst/>
                <a:latin typeface="+mn-lt"/>
                <a:ea typeface="+mn-ea"/>
                <a:cs typeface="+mn-cs"/>
              </a:rPr>
              <a:t>elevator lobby areas or landing and wait for further instructions from the CFW.  If on the 1</a:t>
            </a:r>
            <a:r>
              <a:rPr lang="en-US" sz="1200" kern="1200" baseline="30000" dirty="0">
                <a:solidFill>
                  <a:schemeClr val="tx1"/>
                </a:solidFill>
                <a:effectLst/>
                <a:latin typeface="+mn-lt"/>
                <a:ea typeface="+mn-ea"/>
                <a:cs typeface="+mn-cs"/>
              </a:rPr>
              <a:t>st</a:t>
            </a:r>
            <a:r>
              <a:rPr lang="en-US" sz="1200" kern="1200" dirty="0">
                <a:solidFill>
                  <a:schemeClr val="tx1"/>
                </a:solidFill>
                <a:effectLst/>
                <a:latin typeface="+mn-lt"/>
                <a:ea typeface="+mn-ea"/>
                <a:cs typeface="+mn-cs"/>
              </a:rPr>
              <a:t> floor, staff should proceed into the cafeteria which is a safe areas.</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We have been assured that the sixth floor is safe; however, if staff on the sixth floor are uncomfortable with staying in the designated shelter area, employees may take the interior stairs to a lower floor.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These employees should not all move</a:t>
            </a:r>
            <a:r>
              <a:rPr lang="en-US" sz="1200" kern="1200" baseline="0" dirty="0">
                <a:solidFill>
                  <a:schemeClr val="tx1"/>
                </a:solidFill>
                <a:effectLst/>
                <a:latin typeface="+mn-lt"/>
                <a:ea typeface="+mn-ea"/>
                <a:cs typeface="+mn-cs"/>
              </a:rPr>
              <a:t> to the same floor but </a:t>
            </a:r>
            <a:r>
              <a:rPr lang="en-US" sz="1200" kern="1200" dirty="0">
                <a:solidFill>
                  <a:schemeClr val="tx1"/>
                </a:solidFill>
                <a:effectLst/>
                <a:latin typeface="+mn-lt"/>
                <a:ea typeface="+mn-ea"/>
                <a:cs typeface="+mn-cs"/>
              </a:rPr>
              <a:t>should evenly disbursed to floors 2 through 5. </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No one should move to the first floor.</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31</a:t>
            </a:fld>
            <a:endParaRPr lang="en-US" dirty="0"/>
          </a:p>
        </p:txBody>
      </p:sp>
    </p:spTree>
    <p:extLst>
      <p:ext uri="{BB962C8B-B14F-4D97-AF65-F5344CB8AC3E}">
        <p14:creationId xmlns:p14="http://schemas.microsoft.com/office/powerpoint/2010/main" val="40492367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panose="020B0604020202020204" pitchFamily="34" charset="0"/>
                <a:cs typeface="Arial" panose="020B0604020202020204" pitchFamily="34" charset="0"/>
              </a:rPr>
              <a:t>How to respond in an Active Shooter Situation</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Those that were able to attend the Active Shooter Lunch and Learn last week were able to glean a lot of information.</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I encourage everyone to look at the information provided on this topic in the EAP to get some ideas about how to reach in such a situation.</a:t>
            </a:r>
          </a:p>
          <a:p>
            <a:pPr marL="1714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latin typeface="Arial" panose="020B0604020202020204" pitchFamily="34" charset="0"/>
                <a:cs typeface="Arial" panose="020B0604020202020204" pitchFamily="34" charset="0"/>
              </a:rPr>
              <a:t>Unfortunately, we just don’t have time to go through this information.    </a:t>
            </a:r>
          </a:p>
        </p:txBody>
      </p:sp>
      <p:sp>
        <p:nvSpPr>
          <p:cNvPr id="4" name="Slide Number Placeholder 3"/>
          <p:cNvSpPr>
            <a:spLocks noGrp="1"/>
          </p:cNvSpPr>
          <p:nvPr>
            <p:ph type="sldNum" sz="quarter" idx="10"/>
          </p:nvPr>
        </p:nvSpPr>
        <p:spPr/>
        <p:txBody>
          <a:bodyPr/>
          <a:lstStyle/>
          <a:p>
            <a:fld id="{E3ACF350-82AE-4204-B09B-A7DFAED0117F}" type="slidenum">
              <a:rPr lang="en-US" smtClean="0"/>
              <a:t>32</a:t>
            </a:fld>
            <a:endParaRPr lang="en-US" dirty="0"/>
          </a:p>
        </p:txBody>
      </p:sp>
    </p:spTree>
    <p:extLst>
      <p:ext uri="{BB962C8B-B14F-4D97-AF65-F5344CB8AC3E}">
        <p14:creationId xmlns:p14="http://schemas.microsoft.com/office/powerpoint/2010/main" val="29794616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any questions, please feel free to contact us:</a:t>
            </a:r>
          </a:p>
          <a:p>
            <a:endParaRPr lang="en-US" dirty="0"/>
          </a:p>
          <a:p>
            <a:r>
              <a:rPr lang="en-US" dirty="0"/>
              <a:t>Tom Biernacki, Safety Manager</a:t>
            </a:r>
          </a:p>
          <a:p>
            <a:r>
              <a:rPr lang="en-US" dirty="0"/>
              <a:t>245-8515 (office) or</a:t>
            </a:r>
          </a:p>
          <a:p>
            <a:r>
              <a:rPr lang="en-US" dirty="0"/>
              <a:t>508-5747 (cell)</a:t>
            </a:r>
          </a:p>
          <a:p>
            <a:endParaRPr lang="en-US" dirty="0"/>
          </a:p>
          <a:p>
            <a:r>
              <a:rPr lang="en-US" dirty="0"/>
              <a:t>Or your Floor Warden</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33</a:t>
            </a:fld>
            <a:endParaRPr lang="en-US" dirty="0"/>
          </a:p>
        </p:txBody>
      </p:sp>
    </p:spTree>
    <p:extLst>
      <p:ext uri="{BB962C8B-B14F-4D97-AF65-F5344CB8AC3E}">
        <p14:creationId xmlns:p14="http://schemas.microsoft.com/office/powerpoint/2010/main" val="2421951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cs typeface="Arial" panose="020B0604020202020204" pitchFamily="34" charset="0"/>
              </a:rPr>
              <a:t>This document may not be a</a:t>
            </a:r>
            <a:r>
              <a:rPr lang="en-US" b="0" baseline="0" dirty="0">
                <a:latin typeface="Arial" panose="020B0604020202020204" pitchFamily="34" charset="0"/>
                <a:cs typeface="Arial" panose="020B0604020202020204" pitchFamily="34" charset="0"/>
              </a:rPr>
              <a:t> great work of literature or even the most organized document in the world, but it does contain some valuable information that very well may save your life and the lives of your fellow staff members.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panose="020B0604020202020204" pitchFamily="34" charset="0"/>
              <a:cs typeface="Arial" panose="020B0604020202020204" pitchFamily="34" charset="0"/>
            </a:endParaRPr>
          </a:p>
          <a:p>
            <a:r>
              <a:rPr lang="en-US" b="0" dirty="0"/>
              <a:t>SO Therefore,</a:t>
            </a: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a:latin typeface="Arial" panose="020B0604020202020204" pitchFamily="34" charset="0"/>
                <a:cs typeface="Arial" panose="020B0604020202020204" pitchFamily="34" charset="0"/>
              </a:rPr>
              <a:t>YOU ARE RESPONSIBLE FOR READING AND COMPLYING WITH THE EMERGENCY ACTION PLAN!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And in case of an emergency situation you are to comply with the directions of any floor warden during an emergency evacuation. Failure to do so jeopardizes not only your individual safety, but potentially the safety of others. </a:t>
            </a:r>
            <a:endParaRPr lang="en-US" b="0" dirty="0">
              <a:latin typeface="Arial" panose="020B0604020202020204" pitchFamily="34" charset="0"/>
              <a:cs typeface="Arial" panose="020B0604020202020204" pitchFamily="34" charset="0"/>
            </a:endParaRPr>
          </a:p>
          <a:p>
            <a:endParaRPr lang="en-US" b="0" dirty="0"/>
          </a:p>
        </p:txBody>
      </p:sp>
      <p:sp>
        <p:nvSpPr>
          <p:cNvPr id="4" name="Slide Number Placeholder 3"/>
          <p:cNvSpPr>
            <a:spLocks noGrp="1"/>
          </p:cNvSpPr>
          <p:nvPr>
            <p:ph type="sldNum" sz="quarter" idx="10"/>
          </p:nvPr>
        </p:nvSpPr>
        <p:spPr/>
        <p:txBody>
          <a:bodyPr/>
          <a:lstStyle/>
          <a:p>
            <a:fld id="{E3ACF350-82AE-4204-B09B-A7DFAED0117F}" type="slidenum">
              <a:rPr lang="en-US" smtClean="0"/>
              <a:t>4</a:t>
            </a:fld>
            <a:endParaRPr lang="en-US" dirty="0"/>
          </a:p>
        </p:txBody>
      </p:sp>
    </p:spTree>
    <p:extLst>
      <p:ext uri="{BB962C8B-B14F-4D97-AF65-F5344CB8AC3E}">
        <p14:creationId xmlns:p14="http://schemas.microsoft.com/office/powerpoint/2010/main" val="3644670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t>During a serious or urgent emergency or unexpected occurrence that requires immediate action, an organized effort should be made to protect employees from further injury and minimize property damage. </a:t>
            </a:r>
          </a:p>
          <a:p>
            <a:endParaRPr lang="en-US" b="0" dirty="0"/>
          </a:p>
          <a:p>
            <a:r>
              <a:rPr lang="en-US" b="0" dirty="0"/>
              <a:t>These emergencies can include:</a:t>
            </a:r>
          </a:p>
          <a:p>
            <a:pPr marL="171450" indent="-171450">
              <a:buFont typeface="Arial" panose="020B0604020202020204" pitchFamily="34" charset="0"/>
              <a:buChar char="•"/>
            </a:pPr>
            <a:r>
              <a:rPr lang="en-US" b="0" dirty="0"/>
              <a:t>Fires</a:t>
            </a:r>
          </a:p>
          <a:p>
            <a:pPr marL="171450" indent="-171450">
              <a:buFont typeface="Arial" panose="020B0604020202020204" pitchFamily="34" charset="0"/>
              <a:buChar char="•"/>
            </a:pPr>
            <a:r>
              <a:rPr lang="en-US" b="0" dirty="0"/>
              <a:t>Natural Disaster such as tornados and hurricanes, </a:t>
            </a:r>
          </a:p>
          <a:p>
            <a:pPr marL="171450" indent="-171450">
              <a:buFont typeface="Arial" panose="020B0604020202020204" pitchFamily="34" charset="0"/>
              <a:buChar char="•"/>
            </a:pPr>
            <a:r>
              <a:rPr lang="en-US" b="0" dirty="0"/>
              <a:t>Bomb Threats,</a:t>
            </a:r>
          </a:p>
          <a:p>
            <a:pPr marL="171450" indent="-171450">
              <a:buFont typeface="Arial" panose="020B0604020202020204" pitchFamily="34" charset="0"/>
              <a:buChar char="•"/>
            </a:pPr>
            <a:r>
              <a:rPr lang="en-US" b="0" dirty="0"/>
              <a:t>Large-scale Environmental Damage and </a:t>
            </a:r>
          </a:p>
          <a:p>
            <a:pPr marL="171450" indent="-171450">
              <a:buFont typeface="Arial" panose="020B0604020202020204" pitchFamily="34" charset="0"/>
              <a:buChar char="•"/>
            </a:pPr>
            <a:r>
              <a:rPr lang="en-US" b="0" dirty="0"/>
              <a:t>Other damage or threats to employee safety, such as an Active</a:t>
            </a:r>
            <a:r>
              <a:rPr lang="en-US" b="0" baseline="0" dirty="0"/>
              <a:t> Shooter Situation or an injury or heart attack</a:t>
            </a:r>
            <a:r>
              <a:rPr lang="en-US" b="0" dirty="0"/>
              <a:t>.</a:t>
            </a:r>
          </a:p>
        </p:txBody>
      </p:sp>
      <p:sp>
        <p:nvSpPr>
          <p:cNvPr id="4" name="Slide Number Placeholder 3"/>
          <p:cNvSpPr>
            <a:spLocks noGrp="1"/>
          </p:cNvSpPr>
          <p:nvPr>
            <p:ph type="sldNum" sz="quarter" idx="10"/>
          </p:nvPr>
        </p:nvSpPr>
        <p:spPr/>
        <p:txBody>
          <a:bodyPr/>
          <a:lstStyle/>
          <a:p>
            <a:fld id="{E3ACF350-82AE-4204-B09B-A7DFAED0117F}" type="slidenum">
              <a:rPr lang="en-US" smtClean="0"/>
              <a:t>5</a:t>
            </a:fld>
            <a:endParaRPr lang="en-US" dirty="0"/>
          </a:p>
        </p:txBody>
      </p:sp>
    </p:spTree>
    <p:extLst>
      <p:ext uri="{BB962C8B-B14F-4D97-AF65-F5344CB8AC3E}">
        <p14:creationId xmlns:p14="http://schemas.microsoft.com/office/powerpoint/2010/main" val="130771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t>During a serious or urgent emergency or unexpected occurrence that requires immediate action, an organized effort should be made to protect employees from further injury and minimize property damage. </a:t>
            </a:r>
          </a:p>
          <a:p>
            <a:endParaRPr lang="en-US" b="0" dirty="0"/>
          </a:p>
          <a:p>
            <a:r>
              <a:rPr lang="en-US" b="0" dirty="0"/>
              <a:t>These emergencies can include:</a:t>
            </a:r>
          </a:p>
          <a:p>
            <a:pPr marL="171450" indent="-171450">
              <a:buFont typeface="Arial" panose="020B0604020202020204" pitchFamily="34" charset="0"/>
              <a:buChar char="•"/>
            </a:pPr>
            <a:r>
              <a:rPr lang="en-US" b="0" dirty="0"/>
              <a:t>Fires</a:t>
            </a:r>
          </a:p>
          <a:p>
            <a:pPr marL="171450" indent="-171450">
              <a:buFont typeface="Arial" panose="020B0604020202020204" pitchFamily="34" charset="0"/>
              <a:buChar char="•"/>
            </a:pPr>
            <a:r>
              <a:rPr lang="en-US" b="0" dirty="0"/>
              <a:t>Natural Disaster such as tornados and hurricanes, </a:t>
            </a:r>
          </a:p>
          <a:p>
            <a:pPr marL="171450" indent="-171450">
              <a:buFont typeface="Arial" panose="020B0604020202020204" pitchFamily="34" charset="0"/>
              <a:buChar char="•"/>
            </a:pPr>
            <a:r>
              <a:rPr lang="en-US" b="0" dirty="0"/>
              <a:t>Bomb Threats,</a:t>
            </a:r>
          </a:p>
          <a:p>
            <a:pPr marL="171450" indent="-171450">
              <a:buFont typeface="Arial" panose="020B0604020202020204" pitchFamily="34" charset="0"/>
              <a:buChar char="•"/>
            </a:pPr>
            <a:r>
              <a:rPr lang="en-US" b="0" dirty="0"/>
              <a:t>Large-scale Environmental Damage and </a:t>
            </a:r>
          </a:p>
          <a:p>
            <a:pPr marL="171450" indent="-171450">
              <a:buFont typeface="Arial" panose="020B0604020202020204" pitchFamily="34" charset="0"/>
              <a:buChar char="•"/>
            </a:pPr>
            <a:r>
              <a:rPr lang="en-US" b="0" dirty="0"/>
              <a:t>Other damage or threats to employee safety, such as an Active</a:t>
            </a:r>
            <a:r>
              <a:rPr lang="en-US" b="0" baseline="0" dirty="0"/>
              <a:t> Shooter Situation or an injury or heart attack</a:t>
            </a:r>
            <a:r>
              <a:rPr lang="en-US" b="0" dirty="0"/>
              <a:t>.</a:t>
            </a:r>
          </a:p>
        </p:txBody>
      </p:sp>
      <p:sp>
        <p:nvSpPr>
          <p:cNvPr id="4" name="Slide Number Placeholder 3"/>
          <p:cNvSpPr>
            <a:spLocks noGrp="1"/>
          </p:cNvSpPr>
          <p:nvPr>
            <p:ph type="sldNum" sz="quarter" idx="10"/>
          </p:nvPr>
        </p:nvSpPr>
        <p:spPr/>
        <p:txBody>
          <a:bodyPr/>
          <a:lstStyle/>
          <a:p>
            <a:fld id="{E3ACF350-82AE-4204-B09B-A7DFAED0117F}" type="slidenum">
              <a:rPr lang="en-US" smtClean="0"/>
              <a:t>6</a:t>
            </a:fld>
            <a:endParaRPr lang="en-US" dirty="0"/>
          </a:p>
        </p:txBody>
      </p:sp>
    </p:spTree>
    <p:extLst>
      <p:ext uri="{BB962C8B-B14F-4D97-AF65-F5344CB8AC3E}">
        <p14:creationId xmlns:p14="http://schemas.microsoft.com/office/powerpoint/2010/main" val="635514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t>During a serious or urgent emergency or unexpected occurrence that requires immediate action, an organized effort should be made to protect employees from further injury and minimize property damage. </a:t>
            </a:r>
          </a:p>
          <a:p>
            <a:endParaRPr lang="en-US" b="0" dirty="0"/>
          </a:p>
          <a:p>
            <a:r>
              <a:rPr lang="en-US" b="0" dirty="0"/>
              <a:t>These emergencies can include:</a:t>
            </a:r>
          </a:p>
          <a:p>
            <a:pPr marL="171450" indent="-171450">
              <a:buFont typeface="Arial" panose="020B0604020202020204" pitchFamily="34" charset="0"/>
              <a:buChar char="•"/>
            </a:pPr>
            <a:r>
              <a:rPr lang="en-US" b="0" dirty="0"/>
              <a:t>Fires</a:t>
            </a:r>
          </a:p>
          <a:p>
            <a:pPr marL="171450" indent="-171450">
              <a:buFont typeface="Arial" panose="020B0604020202020204" pitchFamily="34" charset="0"/>
              <a:buChar char="•"/>
            </a:pPr>
            <a:r>
              <a:rPr lang="en-US" b="0" dirty="0"/>
              <a:t>Natural Disaster such as tornados and hurricanes, </a:t>
            </a:r>
          </a:p>
          <a:p>
            <a:pPr marL="171450" indent="-171450">
              <a:buFont typeface="Arial" panose="020B0604020202020204" pitchFamily="34" charset="0"/>
              <a:buChar char="•"/>
            </a:pPr>
            <a:r>
              <a:rPr lang="en-US" b="0" dirty="0"/>
              <a:t>Bomb Threats,</a:t>
            </a:r>
          </a:p>
          <a:p>
            <a:pPr marL="171450" indent="-171450">
              <a:buFont typeface="Arial" panose="020B0604020202020204" pitchFamily="34" charset="0"/>
              <a:buChar char="•"/>
            </a:pPr>
            <a:r>
              <a:rPr lang="en-US" b="0" dirty="0"/>
              <a:t>Large-scale Environmental Damage and </a:t>
            </a:r>
          </a:p>
          <a:p>
            <a:pPr marL="171450" indent="-171450">
              <a:buFont typeface="Arial" panose="020B0604020202020204" pitchFamily="34" charset="0"/>
              <a:buChar char="•"/>
            </a:pPr>
            <a:r>
              <a:rPr lang="en-US" b="0" dirty="0"/>
              <a:t>Other damage or threats to employee safety, such as an Active</a:t>
            </a:r>
            <a:r>
              <a:rPr lang="en-US" b="0" baseline="0" dirty="0"/>
              <a:t> Shooter Situation or an injury or heart attack</a:t>
            </a:r>
            <a:r>
              <a:rPr lang="en-US" b="0" dirty="0"/>
              <a:t>.</a:t>
            </a:r>
          </a:p>
        </p:txBody>
      </p:sp>
      <p:sp>
        <p:nvSpPr>
          <p:cNvPr id="4" name="Slide Number Placeholder 3"/>
          <p:cNvSpPr>
            <a:spLocks noGrp="1"/>
          </p:cNvSpPr>
          <p:nvPr>
            <p:ph type="sldNum" sz="quarter" idx="10"/>
          </p:nvPr>
        </p:nvSpPr>
        <p:spPr/>
        <p:txBody>
          <a:bodyPr/>
          <a:lstStyle/>
          <a:p>
            <a:fld id="{E3ACF350-82AE-4204-B09B-A7DFAED0117F}" type="slidenum">
              <a:rPr lang="en-US" smtClean="0"/>
              <a:t>7</a:t>
            </a:fld>
            <a:endParaRPr lang="en-US" dirty="0"/>
          </a:p>
        </p:txBody>
      </p:sp>
    </p:spTree>
    <p:extLst>
      <p:ext uri="{BB962C8B-B14F-4D97-AF65-F5344CB8AC3E}">
        <p14:creationId xmlns:p14="http://schemas.microsoft.com/office/powerpoint/2010/main" val="3883269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t>During a serious or urgent emergency or unexpected occurrence that requires immediate action, an organized effort should be made to protect employees from further injury and minimize property damage. </a:t>
            </a:r>
          </a:p>
          <a:p>
            <a:endParaRPr lang="en-US" b="0" dirty="0"/>
          </a:p>
          <a:p>
            <a:r>
              <a:rPr lang="en-US" b="0" dirty="0"/>
              <a:t>These emergencies can include:</a:t>
            </a:r>
          </a:p>
          <a:p>
            <a:pPr marL="171450" indent="-171450">
              <a:buFont typeface="Arial" panose="020B0604020202020204" pitchFamily="34" charset="0"/>
              <a:buChar char="•"/>
            </a:pPr>
            <a:r>
              <a:rPr lang="en-US" b="0" dirty="0"/>
              <a:t>Fires</a:t>
            </a:r>
          </a:p>
          <a:p>
            <a:pPr marL="171450" indent="-171450">
              <a:buFont typeface="Arial" panose="020B0604020202020204" pitchFamily="34" charset="0"/>
              <a:buChar char="•"/>
            </a:pPr>
            <a:r>
              <a:rPr lang="en-US" b="0" dirty="0"/>
              <a:t>Natural Disaster such as tornados and hurricanes, </a:t>
            </a:r>
          </a:p>
          <a:p>
            <a:pPr marL="171450" indent="-171450">
              <a:buFont typeface="Arial" panose="020B0604020202020204" pitchFamily="34" charset="0"/>
              <a:buChar char="•"/>
            </a:pPr>
            <a:r>
              <a:rPr lang="en-US" b="0" dirty="0"/>
              <a:t>Bomb Threats,</a:t>
            </a:r>
          </a:p>
          <a:p>
            <a:pPr marL="171450" indent="-171450">
              <a:buFont typeface="Arial" panose="020B0604020202020204" pitchFamily="34" charset="0"/>
              <a:buChar char="•"/>
            </a:pPr>
            <a:r>
              <a:rPr lang="en-US" b="0" dirty="0"/>
              <a:t>Large-scale Environmental Damage and </a:t>
            </a:r>
          </a:p>
          <a:p>
            <a:pPr marL="171450" indent="-171450">
              <a:buFont typeface="Arial" panose="020B0604020202020204" pitchFamily="34" charset="0"/>
              <a:buChar char="•"/>
            </a:pPr>
            <a:r>
              <a:rPr lang="en-US" b="0" dirty="0"/>
              <a:t>Other damage or threats to employee safety, such as an Active</a:t>
            </a:r>
            <a:r>
              <a:rPr lang="en-US" b="0" baseline="0" dirty="0"/>
              <a:t> Shooter Situation or an injury or heart attack</a:t>
            </a:r>
            <a:r>
              <a:rPr lang="en-US" b="0" dirty="0"/>
              <a:t>.</a:t>
            </a:r>
          </a:p>
        </p:txBody>
      </p:sp>
      <p:sp>
        <p:nvSpPr>
          <p:cNvPr id="4" name="Slide Number Placeholder 3"/>
          <p:cNvSpPr>
            <a:spLocks noGrp="1"/>
          </p:cNvSpPr>
          <p:nvPr>
            <p:ph type="sldNum" sz="quarter" idx="10"/>
          </p:nvPr>
        </p:nvSpPr>
        <p:spPr/>
        <p:txBody>
          <a:bodyPr/>
          <a:lstStyle/>
          <a:p>
            <a:fld id="{E3ACF350-82AE-4204-B09B-A7DFAED0117F}" type="slidenum">
              <a:rPr lang="en-US" smtClean="0"/>
              <a:t>8</a:t>
            </a:fld>
            <a:endParaRPr lang="en-US" dirty="0"/>
          </a:p>
        </p:txBody>
      </p:sp>
    </p:spTree>
    <p:extLst>
      <p:ext uri="{BB962C8B-B14F-4D97-AF65-F5344CB8AC3E}">
        <p14:creationId xmlns:p14="http://schemas.microsoft.com/office/powerpoint/2010/main" val="3614327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t>During a serious or urgent emergency or unexpected occurrence that requires immediate action, an organized effort should be made to protect employees from further injury and minimize property damage. </a:t>
            </a:r>
          </a:p>
          <a:p>
            <a:endParaRPr lang="en-US" b="0" dirty="0"/>
          </a:p>
          <a:p>
            <a:r>
              <a:rPr lang="en-US" b="0" dirty="0"/>
              <a:t>These emergencies can include:</a:t>
            </a:r>
          </a:p>
          <a:p>
            <a:pPr marL="171450" indent="-171450">
              <a:buFont typeface="Arial" panose="020B0604020202020204" pitchFamily="34" charset="0"/>
              <a:buChar char="•"/>
            </a:pPr>
            <a:r>
              <a:rPr lang="en-US" b="0" dirty="0"/>
              <a:t>Fires</a:t>
            </a:r>
          </a:p>
          <a:p>
            <a:pPr marL="171450" indent="-171450">
              <a:buFont typeface="Arial" panose="020B0604020202020204" pitchFamily="34" charset="0"/>
              <a:buChar char="•"/>
            </a:pPr>
            <a:r>
              <a:rPr lang="en-US" b="0" dirty="0"/>
              <a:t>Natural Disaster such as tornados and hurricanes, </a:t>
            </a:r>
          </a:p>
          <a:p>
            <a:pPr marL="171450" indent="-171450">
              <a:buFont typeface="Arial" panose="020B0604020202020204" pitchFamily="34" charset="0"/>
              <a:buChar char="•"/>
            </a:pPr>
            <a:r>
              <a:rPr lang="en-US" b="0" dirty="0"/>
              <a:t>Bomb Threats,</a:t>
            </a:r>
          </a:p>
          <a:p>
            <a:pPr marL="171450" indent="-171450">
              <a:buFont typeface="Arial" panose="020B0604020202020204" pitchFamily="34" charset="0"/>
              <a:buChar char="•"/>
            </a:pPr>
            <a:r>
              <a:rPr lang="en-US" b="0" dirty="0"/>
              <a:t>Large-scale Environmental Damage and </a:t>
            </a:r>
          </a:p>
          <a:p>
            <a:pPr marL="171450" indent="-171450">
              <a:buFont typeface="Arial" panose="020B0604020202020204" pitchFamily="34" charset="0"/>
              <a:buChar char="•"/>
            </a:pPr>
            <a:r>
              <a:rPr lang="en-US" b="0" dirty="0"/>
              <a:t>Other damage or threats to employee safety, such as an Active</a:t>
            </a:r>
            <a:r>
              <a:rPr lang="en-US" b="0" baseline="0" dirty="0"/>
              <a:t> Shooter Situation or an injury or heart attack</a:t>
            </a:r>
            <a:r>
              <a:rPr lang="en-US" b="0" dirty="0"/>
              <a:t>.</a:t>
            </a:r>
          </a:p>
        </p:txBody>
      </p:sp>
      <p:sp>
        <p:nvSpPr>
          <p:cNvPr id="4" name="Slide Number Placeholder 3"/>
          <p:cNvSpPr>
            <a:spLocks noGrp="1"/>
          </p:cNvSpPr>
          <p:nvPr>
            <p:ph type="sldNum" sz="quarter" idx="10"/>
          </p:nvPr>
        </p:nvSpPr>
        <p:spPr/>
        <p:txBody>
          <a:bodyPr/>
          <a:lstStyle/>
          <a:p>
            <a:fld id="{E3ACF350-82AE-4204-B09B-A7DFAED0117F}" type="slidenum">
              <a:rPr lang="en-US" smtClean="0"/>
              <a:t>9</a:t>
            </a:fld>
            <a:endParaRPr lang="en-US" dirty="0"/>
          </a:p>
        </p:txBody>
      </p:sp>
    </p:spTree>
    <p:extLst>
      <p:ext uri="{BB962C8B-B14F-4D97-AF65-F5344CB8AC3E}">
        <p14:creationId xmlns:p14="http://schemas.microsoft.com/office/powerpoint/2010/main" val="635971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If you are involved in any emergency, you are expected to do the following: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1</a:t>
            </a:r>
            <a:r>
              <a:rPr lang="en-US" baseline="30000" dirty="0"/>
              <a:t>st</a:t>
            </a:r>
            <a:r>
              <a:rPr lang="en-US" dirty="0"/>
              <a:t> and foremost evaluate the situation to determine if it is a life threatening emergency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If it is, follow the Emergency Medical Response Action Plan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And immediately CALL 911</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Tom Biernacki</a:t>
            </a:r>
            <a:r>
              <a:rPr lang="en-US" baseline="0" dirty="0"/>
              <a:t> will give you more details on this plan when he goes over Att. G of the EAP.</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If possible, seek assistance from others without leaving the seen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Do not move seriously injured employees unless they are in immediate danger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If there is no threat of further injury or exposure, proceed with First Aid if you are certified and if it is safe to do so.  If not trained,</a:t>
            </a:r>
            <a:r>
              <a:rPr lang="en-US" sz="1200" kern="1200" baseline="0" dirty="0">
                <a:solidFill>
                  <a:schemeClr val="tx1"/>
                </a:solidFill>
                <a:effectLst/>
                <a:latin typeface="+mn-lt"/>
                <a:ea typeface="+mn-ea"/>
                <a:cs typeface="+mn-cs"/>
              </a:rPr>
              <a:t> seek out someone who is.  See list on Health and Safety bulletin board on both the 5</a:t>
            </a:r>
            <a:r>
              <a:rPr lang="en-US" sz="1200" kern="1200" baseline="30000" dirty="0">
                <a:solidFill>
                  <a:schemeClr val="tx1"/>
                </a:solidFill>
                <a:effectLst/>
                <a:latin typeface="+mn-lt"/>
                <a:ea typeface="+mn-ea"/>
                <a:cs typeface="+mn-cs"/>
              </a:rPr>
              <a:t>th</a:t>
            </a:r>
            <a:r>
              <a:rPr lang="en-US" sz="1200" kern="1200" baseline="0" dirty="0">
                <a:solidFill>
                  <a:schemeClr val="tx1"/>
                </a:solidFill>
                <a:effectLst/>
                <a:latin typeface="+mn-lt"/>
                <a:ea typeface="+mn-ea"/>
                <a:cs typeface="+mn-cs"/>
              </a:rPr>
              <a:t> and 6</a:t>
            </a:r>
            <a:r>
              <a:rPr lang="en-US" sz="1200" kern="1200" baseline="30000" dirty="0">
                <a:solidFill>
                  <a:schemeClr val="tx1"/>
                </a:solidFill>
                <a:effectLst/>
                <a:latin typeface="+mn-lt"/>
                <a:ea typeface="+mn-ea"/>
                <a:cs typeface="+mn-cs"/>
              </a:rPr>
              <a:t>th</a:t>
            </a:r>
            <a:r>
              <a:rPr lang="en-US" sz="1200" kern="1200" baseline="0" dirty="0">
                <a:solidFill>
                  <a:schemeClr val="tx1"/>
                </a:solidFill>
                <a:effectLst/>
                <a:latin typeface="+mn-lt"/>
                <a:ea typeface="+mn-ea"/>
                <a:cs typeface="+mn-cs"/>
              </a:rPr>
              <a:t> floors.</a:t>
            </a:r>
            <a:endParaRPr lang="en-US" sz="1200" kern="1200" dirty="0">
              <a:solidFill>
                <a:schemeClr val="tx1"/>
              </a:solidFill>
              <a:effectLst/>
              <a:latin typeface="+mn-lt"/>
              <a:ea typeface="+mn-ea"/>
              <a:cs typeface="+mn-cs"/>
            </a:endParaRPr>
          </a:p>
          <a:p>
            <a:endParaRPr lang="en-US"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10</a:t>
            </a:fld>
            <a:endParaRPr lang="en-US" dirty="0"/>
          </a:p>
        </p:txBody>
      </p:sp>
    </p:spTree>
    <p:extLst>
      <p:ext uri="{BB962C8B-B14F-4D97-AF65-F5344CB8AC3E}">
        <p14:creationId xmlns:p14="http://schemas.microsoft.com/office/powerpoint/2010/main" val="3825102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4BF9C36-6B5B-4876-BDB6-BDB46DF81777}" type="datetime1">
              <a:rPr lang="en-US" smtClean="0"/>
              <a:t>7/21/2017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805529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B5DD18-7EEA-4D4A-94B4-F44F5084E459}" type="datetime1">
              <a:rPr lang="en-US" smtClean="0"/>
              <a:t>7/21/2017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047990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1301AA-7F96-449C-92AB-811860073619}" type="datetime1">
              <a:rPr lang="en-US" smtClean="0"/>
              <a:t>7/21/2017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12298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B150563-4D8B-46AF-9CDD-9E1DA996DF02}" type="datetimeFigureOut">
              <a:rPr lang="en-US" smtClean="0">
                <a:solidFill>
                  <a:prstClr val="black">
                    <a:tint val="75000"/>
                  </a:prstClr>
                </a:solidFill>
              </a:rPr>
              <a:pPr/>
              <a:t>7/21/2017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2D407B8-0A07-4044-B4E2-48AE773E70B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911070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150563-4D8B-46AF-9CDD-9E1DA996DF02}" type="datetimeFigureOut">
              <a:rPr lang="en-US" smtClean="0">
                <a:solidFill>
                  <a:prstClr val="black">
                    <a:tint val="75000"/>
                  </a:prstClr>
                </a:solidFill>
              </a:rPr>
              <a:pPr/>
              <a:t>7/21/2017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2D407B8-0A07-4044-B4E2-48AE773E70B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272257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150563-4D8B-46AF-9CDD-9E1DA996DF02}" type="datetimeFigureOut">
              <a:rPr lang="en-US" smtClean="0">
                <a:solidFill>
                  <a:prstClr val="black">
                    <a:tint val="75000"/>
                  </a:prstClr>
                </a:solidFill>
              </a:rPr>
              <a:pPr/>
              <a:t>7/21/2017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2D407B8-0A07-4044-B4E2-48AE773E70B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394549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B150563-4D8B-46AF-9CDD-9E1DA996DF02}" type="datetimeFigureOut">
              <a:rPr lang="en-US" smtClean="0">
                <a:solidFill>
                  <a:prstClr val="black">
                    <a:tint val="75000"/>
                  </a:prstClr>
                </a:solidFill>
              </a:rPr>
              <a:pPr/>
              <a:t>7/21/2017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2D407B8-0A07-4044-B4E2-48AE773E70B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031747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B150563-4D8B-46AF-9CDD-9E1DA996DF02}" type="datetimeFigureOut">
              <a:rPr lang="en-US" smtClean="0">
                <a:solidFill>
                  <a:prstClr val="black">
                    <a:tint val="75000"/>
                  </a:prstClr>
                </a:solidFill>
              </a:rPr>
              <a:pPr/>
              <a:t>7/21/2017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62D407B8-0A07-4044-B4E2-48AE773E70B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889001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B150563-4D8B-46AF-9CDD-9E1DA996DF02}" type="datetimeFigureOut">
              <a:rPr lang="en-US" smtClean="0">
                <a:solidFill>
                  <a:prstClr val="black">
                    <a:tint val="75000"/>
                  </a:prstClr>
                </a:solidFill>
              </a:rPr>
              <a:pPr/>
              <a:t>7/21/2017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62D407B8-0A07-4044-B4E2-48AE773E70B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28688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150563-4D8B-46AF-9CDD-9E1DA996DF02}" type="datetimeFigureOut">
              <a:rPr lang="en-US" smtClean="0">
                <a:solidFill>
                  <a:prstClr val="black">
                    <a:tint val="75000"/>
                  </a:prstClr>
                </a:solidFill>
              </a:rPr>
              <a:pPr/>
              <a:t>7/21/2017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62D407B8-0A07-4044-B4E2-48AE773E70B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640118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150563-4D8B-46AF-9CDD-9E1DA996DF02}" type="datetimeFigureOut">
              <a:rPr lang="en-US" smtClean="0">
                <a:solidFill>
                  <a:prstClr val="black">
                    <a:tint val="75000"/>
                  </a:prstClr>
                </a:solidFill>
              </a:rPr>
              <a:pPr/>
              <a:t>7/21/2017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2D407B8-0A07-4044-B4E2-48AE773E70B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71432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73E47D-BC1C-46DC-B3BF-49B196A85E6B}" type="datetime1">
              <a:rPr lang="en-US" smtClean="0"/>
              <a:t>7/21/2017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915120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B150563-4D8B-46AF-9CDD-9E1DA996DF02}" type="datetimeFigureOut">
              <a:rPr lang="en-US" smtClean="0">
                <a:solidFill>
                  <a:prstClr val="black">
                    <a:tint val="75000"/>
                  </a:prstClr>
                </a:solidFill>
              </a:rPr>
              <a:pPr/>
              <a:t>7/21/2017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2D407B8-0A07-4044-B4E2-48AE773E70B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196185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150563-4D8B-46AF-9CDD-9E1DA996DF02}" type="datetimeFigureOut">
              <a:rPr lang="en-US" smtClean="0">
                <a:solidFill>
                  <a:prstClr val="black">
                    <a:tint val="75000"/>
                  </a:prstClr>
                </a:solidFill>
              </a:rPr>
              <a:pPr/>
              <a:t>7/21/2017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2D407B8-0A07-4044-B4E2-48AE773E70B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726484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150563-4D8B-46AF-9CDD-9E1DA996DF02}" type="datetimeFigureOut">
              <a:rPr lang="en-US" smtClean="0">
                <a:solidFill>
                  <a:prstClr val="black">
                    <a:tint val="75000"/>
                  </a:prstClr>
                </a:solidFill>
              </a:rPr>
              <a:pPr/>
              <a:t>7/21/2017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62D407B8-0A07-4044-B4E2-48AE773E70B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624651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64921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8440693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90969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489767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22382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206542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30547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7C2216-6862-4F87-B3A6-8E3D6F2ED400}" type="datetime1">
              <a:rPr lang="en-US" smtClean="0"/>
              <a:t>7/21/2017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4474562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0941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3363880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789621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067278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43320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B7C943-93B0-4AF3-B03E-F85FE82C2BA1}" type="datetime1">
              <a:rPr lang="en-US" smtClean="0"/>
              <a:t>7/21/2017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828386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3BC25D3-DB3E-4EE1-807A-2780BB50074D}" type="datetime1">
              <a:rPr lang="en-US" smtClean="0"/>
              <a:t>7/21/2017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547019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7D69A86-D8EE-4957-9168-BD267DE3FC0B}" type="datetime1">
              <a:rPr lang="en-US" smtClean="0"/>
              <a:t>7/21/2017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18848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48AB0F-19FF-4089-9D51-8F5972241EB3}" type="datetime1">
              <a:rPr lang="en-US" smtClean="0"/>
              <a:t>7/21/2017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619446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96671B-A437-4616-A173-5599B9B4D99B}" type="datetime1">
              <a:rPr lang="en-US" smtClean="0"/>
              <a:t>7/21/2017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75264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B5E6EF-5DF4-4FCB-8EEE-9E8CE60E7F5A}" type="datetime1">
              <a:rPr lang="en-US" smtClean="0"/>
              <a:t>7/21/2017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866658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57C905AC-6A45-48DB-A047-D8D0D50EDE19}" type="datetime1">
              <a:rPr lang="en-US" smtClean="0"/>
              <a:t>7/21/2017</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150563-4D8B-46AF-9CDD-9E1DA996DF02}" type="datetimeFigureOut">
              <a:rPr lang="en-US" smtClean="0">
                <a:solidFill>
                  <a:prstClr val="black">
                    <a:tint val="75000"/>
                  </a:prstClr>
                </a:solidFill>
              </a:rPr>
              <a:pPr/>
              <a:t>7/21/2017</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D407B8-0A07-4044-B4E2-48AE773E70B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5341836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724733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hdr="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png"/><Relationship Id="rId5" Type="http://schemas.openxmlformats.org/officeDocument/2006/relationships/image" Target="../media/image5.gif"/><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3.wav"/><Relationship Id="rId7" Type="http://schemas.openxmlformats.org/officeDocument/2006/relationships/image" Target="../media/image7.jpe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audio" Target="../media/media3.wav"/></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2651760"/>
            <a:ext cx="9144000" cy="2154436"/>
          </a:xfrm>
          <a:prstGeom prst="rect">
            <a:avLst/>
          </a:prstGeom>
          <a:noFill/>
        </p:spPr>
        <p:txBody>
          <a:bodyPr wrap="square" rtlCol="0">
            <a:spAutoFit/>
          </a:bodyPr>
          <a:lstStyle/>
          <a:p>
            <a:pPr algn="ctr"/>
            <a:endParaRPr lang="en-US" sz="1400" b="1" dirty="0">
              <a:solidFill>
                <a:prstClr val="black"/>
              </a:solidFill>
              <a:latin typeface="Arial" pitchFamily="34" charset="0"/>
              <a:cs typeface="Arial" pitchFamily="34" charset="0"/>
            </a:endParaRPr>
          </a:p>
          <a:p>
            <a:pPr algn="ctr"/>
            <a:r>
              <a:rPr lang="en-US" sz="4000" b="1" dirty="0">
                <a:solidFill>
                  <a:prstClr val="black"/>
                </a:solidFill>
                <a:latin typeface="Arial" pitchFamily="34" charset="0"/>
                <a:cs typeface="Arial" pitchFamily="34" charset="0"/>
              </a:rPr>
              <a:t>EMERGENCY ACTION PLAN</a:t>
            </a:r>
          </a:p>
          <a:p>
            <a:pPr algn="ctr"/>
            <a:r>
              <a:rPr lang="en-US" sz="4000" b="1" dirty="0">
                <a:solidFill>
                  <a:prstClr val="black"/>
                </a:solidFill>
                <a:latin typeface="Arial" pitchFamily="34" charset="0"/>
                <a:cs typeface="Arial" pitchFamily="34" charset="0"/>
              </a:rPr>
              <a:t>Bob Martinez Center (BMC)</a:t>
            </a:r>
          </a:p>
          <a:p>
            <a:pPr algn="ctr"/>
            <a:endParaRPr lang="en-US" sz="4000" b="1" dirty="0">
              <a:solidFill>
                <a:prstClr val="black"/>
              </a:solidFill>
              <a:latin typeface="Arial" pitchFamily="34" charset="0"/>
              <a:cs typeface="Arial" pitchFamily="34" charset="0"/>
            </a:endParaRPr>
          </a:p>
        </p:txBody>
      </p:sp>
      <p:sp>
        <p:nvSpPr>
          <p:cNvPr id="9" name="TextBox 8"/>
          <p:cNvSpPr txBox="1"/>
          <p:nvPr/>
        </p:nvSpPr>
        <p:spPr>
          <a:xfrm>
            <a:off x="3390900" y="5234245"/>
            <a:ext cx="2362200" cy="400110"/>
          </a:xfrm>
          <a:prstGeom prst="rect">
            <a:avLst/>
          </a:prstGeom>
          <a:noFill/>
        </p:spPr>
        <p:txBody>
          <a:bodyPr wrap="square" rtlCol="0">
            <a:spAutoFit/>
          </a:bodyPr>
          <a:lstStyle/>
          <a:p>
            <a:pPr algn="ctr"/>
            <a:r>
              <a:rPr lang="en-US" sz="2000" b="1" dirty="0">
                <a:solidFill>
                  <a:prstClr val="black"/>
                </a:solidFill>
                <a:latin typeface="Arial" pitchFamily="34" charset="0"/>
                <a:cs typeface="Arial" pitchFamily="34" charset="0"/>
              </a:rPr>
              <a:t>July 2017</a:t>
            </a:r>
          </a:p>
        </p:txBody>
      </p:sp>
    </p:spTree>
    <p:extLst>
      <p:ext uri="{BB962C8B-B14F-4D97-AF65-F5344CB8AC3E}">
        <p14:creationId xmlns:p14="http://schemas.microsoft.com/office/powerpoint/2010/main" val="296362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10</a:t>
            </a:fld>
            <a:endParaRPr lang="en-US" dirty="0"/>
          </a:p>
        </p:txBody>
      </p:sp>
      <p:sp>
        <p:nvSpPr>
          <p:cNvPr id="9" name="Content Placeholder 8"/>
          <p:cNvSpPr>
            <a:spLocks noGrp="1"/>
          </p:cNvSpPr>
          <p:nvPr>
            <p:ph idx="1"/>
          </p:nvPr>
        </p:nvSpPr>
        <p:spPr>
          <a:xfrm>
            <a:off x="0" y="1320800"/>
            <a:ext cx="9144000" cy="5399313"/>
          </a:xfrm>
        </p:spPr>
        <p:txBody>
          <a:bodyPr>
            <a:normAutofit/>
          </a:bodyPr>
          <a:lstStyle/>
          <a:p>
            <a:pPr marL="0" indent="0" algn="ctr">
              <a:buNone/>
            </a:pPr>
            <a:r>
              <a:rPr lang="en-US" sz="3600" b="1" dirty="0"/>
              <a:t>Employee General Responsibilities</a:t>
            </a:r>
          </a:p>
          <a:p>
            <a:pPr marL="0" indent="0" algn="ctr">
              <a:buNone/>
            </a:pPr>
            <a:endParaRPr lang="en-US" sz="800" b="1" dirty="0"/>
          </a:p>
          <a:p>
            <a:pPr marL="457200" lvl="1" indent="0">
              <a:buNone/>
            </a:pPr>
            <a:r>
              <a:rPr lang="en-US" sz="3200" dirty="0"/>
              <a:t>If involved in any emergency you are expected to do the following:  </a:t>
            </a:r>
          </a:p>
          <a:p>
            <a:pPr marL="0" indent="0">
              <a:buNone/>
            </a:pPr>
            <a:endParaRPr lang="en-US" sz="800" dirty="0"/>
          </a:p>
          <a:p>
            <a:pPr lvl="2"/>
            <a:r>
              <a:rPr lang="en-US" sz="2600" dirty="0"/>
              <a:t>1</a:t>
            </a:r>
            <a:r>
              <a:rPr lang="en-US" sz="2600" baseline="30000" dirty="0"/>
              <a:t>st</a:t>
            </a:r>
            <a:r>
              <a:rPr lang="en-US" sz="2600" dirty="0"/>
              <a:t>, Evaluate the situation</a:t>
            </a:r>
          </a:p>
          <a:p>
            <a:pPr lvl="2"/>
            <a:r>
              <a:rPr lang="en-US" sz="2600" dirty="0"/>
              <a:t>For a </a:t>
            </a:r>
            <a:r>
              <a:rPr lang="en-US" sz="2600" b="1" dirty="0"/>
              <a:t>Life Threating Medical Emergency </a:t>
            </a:r>
            <a:r>
              <a:rPr lang="en-US" sz="2600" dirty="0"/>
              <a:t>follow the Emergency Medical Response Action Plan</a:t>
            </a:r>
          </a:p>
          <a:p>
            <a:pPr lvl="2"/>
            <a:r>
              <a:rPr lang="en-US" sz="2600" dirty="0"/>
              <a:t>CALL 911 if life threatening</a:t>
            </a:r>
          </a:p>
          <a:p>
            <a:pPr lvl="2"/>
            <a:r>
              <a:rPr lang="en-US" sz="2600" dirty="0"/>
              <a:t>Seek assistance from others</a:t>
            </a:r>
          </a:p>
          <a:p>
            <a:pPr lvl="2"/>
            <a:r>
              <a:rPr lang="en-US" sz="2600" dirty="0"/>
              <a:t>Do not move seriously injured employees</a:t>
            </a:r>
          </a:p>
          <a:p>
            <a:pPr lvl="2"/>
            <a:r>
              <a:rPr lang="en-US" sz="2800" dirty="0"/>
              <a:t>If no threat of further injury, conduct First Aid/CPR</a:t>
            </a:r>
          </a:p>
          <a:p>
            <a:pPr marL="0" indent="0">
              <a:buNone/>
            </a:pPr>
            <a:endParaRPr lang="en-US" sz="800" dirty="0"/>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spTree>
    <p:extLst>
      <p:ext uri="{BB962C8B-B14F-4D97-AF65-F5344CB8AC3E}">
        <p14:creationId xmlns:p14="http://schemas.microsoft.com/office/powerpoint/2010/main" val="2702512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11</a:t>
            </a:fld>
            <a:endParaRPr lang="en-US" dirty="0"/>
          </a:p>
        </p:txBody>
      </p:sp>
      <p:sp>
        <p:nvSpPr>
          <p:cNvPr id="9" name="Content Placeholder 8"/>
          <p:cNvSpPr>
            <a:spLocks noGrp="1"/>
          </p:cNvSpPr>
          <p:nvPr>
            <p:ph idx="1"/>
          </p:nvPr>
        </p:nvSpPr>
        <p:spPr>
          <a:xfrm>
            <a:off x="-116114" y="1219200"/>
            <a:ext cx="9260114" cy="5500913"/>
          </a:xfrm>
        </p:spPr>
        <p:txBody>
          <a:bodyPr>
            <a:normAutofit/>
          </a:bodyPr>
          <a:lstStyle/>
          <a:p>
            <a:pPr marL="0" indent="0" algn="ctr">
              <a:buNone/>
            </a:pPr>
            <a:r>
              <a:rPr lang="en-US" sz="3600" b="1" dirty="0"/>
              <a:t>Employee General Responsibilities (cont’d)</a:t>
            </a:r>
          </a:p>
          <a:p>
            <a:pPr marL="0" indent="0">
              <a:buNone/>
            </a:pPr>
            <a:endParaRPr lang="en-US" sz="300" dirty="0"/>
          </a:p>
          <a:p>
            <a:pPr marL="0" indent="0">
              <a:buNone/>
            </a:pPr>
            <a:endParaRPr lang="en-US" sz="300" dirty="0"/>
          </a:p>
          <a:p>
            <a:pPr lvl="2"/>
            <a:r>
              <a:rPr lang="en-US" sz="2800" dirty="0"/>
              <a:t>Report emergency to </a:t>
            </a:r>
            <a:r>
              <a:rPr lang="en-US" sz="2800" b="1" dirty="0"/>
              <a:t>Tom Biernacki, </a:t>
            </a:r>
            <a:r>
              <a:rPr lang="en-US" sz="2800" dirty="0"/>
              <a:t>the Emergency Evacuation Coordinator/Safety Manager (EEC/SM) </a:t>
            </a:r>
          </a:p>
          <a:p>
            <a:pPr lvl="2"/>
            <a:r>
              <a:rPr lang="en-US" sz="2800" dirty="0"/>
              <a:t>Tell your supervisor </a:t>
            </a:r>
          </a:p>
          <a:p>
            <a:pPr marL="914400" lvl="2" indent="0">
              <a:buNone/>
            </a:pPr>
            <a:r>
              <a:rPr lang="en-US" sz="800" dirty="0"/>
              <a:t> </a:t>
            </a:r>
          </a:p>
          <a:p>
            <a:pPr lvl="2"/>
            <a:r>
              <a:rPr lang="en-US" sz="2800" dirty="0"/>
              <a:t>For a bomb threat understand and follow the bomb threat procedures</a:t>
            </a:r>
            <a:endParaRPr lang="en-US" sz="800" dirty="0"/>
          </a:p>
          <a:p>
            <a:pPr lvl="2"/>
            <a:r>
              <a:rPr lang="en-US" sz="2800" dirty="0"/>
              <a:t>If you discover a fire, pull the alarm and call 911</a:t>
            </a:r>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spTree>
    <p:extLst>
      <p:ext uri="{BB962C8B-B14F-4D97-AF65-F5344CB8AC3E}">
        <p14:creationId xmlns:p14="http://schemas.microsoft.com/office/powerpoint/2010/main" val="100055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12</a:t>
            </a:fld>
            <a:endParaRPr lang="en-US" dirty="0"/>
          </a:p>
        </p:txBody>
      </p:sp>
      <p:sp>
        <p:nvSpPr>
          <p:cNvPr id="9" name="Content Placeholder 8"/>
          <p:cNvSpPr>
            <a:spLocks noGrp="1"/>
          </p:cNvSpPr>
          <p:nvPr>
            <p:ph idx="1"/>
          </p:nvPr>
        </p:nvSpPr>
        <p:spPr>
          <a:xfrm>
            <a:off x="0" y="1411111"/>
            <a:ext cx="8854633" cy="5309002"/>
          </a:xfrm>
        </p:spPr>
        <p:txBody>
          <a:bodyPr>
            <a:normAutofit fontScale="70000" lnSpcReduction="20000"/>
          </a:bodyPr>
          <a:lstStyle/>
          <a:p>
            <a:pPr marL="0" indent="0" algn="ctr">
              <a:buNone/>
            </a:pPr>
            <a:r>
              <a:rPr lang="en-US" sz="5800" b="1" dirty="0"/>
              <a:t>Supervisor General Responsibilities</a:t>
            </a:r>
          </a:p>
          <a:p>
            <a:pPr marL="0" indent="0" algn="ctr">
              <a:buNone/>
            </a:pPr>
            <a:endParaRPr lang="en-US" sz="800" dirty="0"/>
          </a:p>
          <a:p>
            <a:pPr lvl="2">
              <a:lnSpc>
                <a:spcPct val="120000"/>
              </a:lnSpc>
            </a:pPr>
            <a:endParaRPr lang="en-US" sz="1400" dirty="0"/>
          </a:p>
          <a:p>
            <a:pPr lvl="1">
              <a:lnSpc>
                <a:spcPct val="120000"/>
              </a:lnSpc>
            </a:pPr>
            <a:r>
              <a:rPr lang="en-US" sz="4500" dirty="0"/>
              <a:t>Responsible for their employees in the event of an evacuation of the BMC. </a:t>
            </a:r>
          </a:p>
          <a:p>
            <a:pPr lvl="1">
              <a:lnSpc>
                <a:spcPct val="120000"/>
              </a:lnSpc>
            </a:pPr>
            <a:endParaRPr lang="en-US" sz="1300" dirty="0"/>
          </a:p>
          <a:p>
            <a:pPr lvl="1">
              <a:lnSpc>
                <a:spcPct val="120000"/>
              </a:lnSpc>
            </a:pPr>
            <a:r>
              <a:rPr lang="en-US" sz="4500" dirty="0"/>
              <a:t>Know what to do during an emergency in his/her area and must be certain that his/her employees understand their roles.</a:t>
            </a:r>
          </a:p>
          <a:p>
            <a:pPr lvl="1">
              <a:lnSpc>
                <a:spcPct val="120000"/>
              </a:lnSpc>
            </a:pPr>
            <a:endParaRPr lang="en-US" sz="1300" dirty="0"/>
          </a:p>
          <a:p>
            <a:pPr lvl="1">
              <a:lnSpc>
                <a:spcPct val="120000"/>
              </a:lnSpc>
            </a:pPr>
            <a:r>
              <a:rPr lang="en-US" sz="4500" dirty="0"/>
              <a:t>Supervisors must assure that employees read and comply with this emergency action plan. </a:t>
            </a:r>
          </a:p>
          <a:p>
            <a:pPr marL="0" indent="0">
              <a:buNone/>
            </a:pPr>
            <a:endParaRPr lang="en-US" sz="800" dirty="0"/>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AB31DB12-F4FB-4546-8E67-C195DBCCF220}"/>
                  </a:ext>
                </a:extLst>
              </p:cNvPr>
              <p:cNvGraphicFramePr>
                <a:graphicFrameLocks noChangeAspect="1"/>
              </p:cNvGraphicFramePr>
              <p:nvPr>
                <p:extLst>
                  <p:ext uri="{D42A27DB-BD31-4B8C-83A1-F6EECF244321}">
                    <p14:modId xmlns:p14="http://schemas.microsoft.com/office/powerpoint/2010/main" val="87748787"/>
                  </p:ext>
                </p:extLst>
              </p:nvPr>
            </p:nvGraphicFramePr>
            <p:xfrm>
              <a:off x="-2782229" y="1027306"/>
              <a:ext cx="2286000" cy="1714500"/>
            </p:xfrm>
            <a:graphic>
              <a:graphicData uri="http://schemas.microsoft.com/office/powerpoint/2016/slidezoom">
                <pslz:sldZm>
                  <pslz:sldZmObj sldId="367" cId="3984106683">
                    <pslz:zmPr id="{A86C28EC-E1BF-45F9-96E8-C772AEE49E39}" returnToParent="0" transitionDur="1000">
                      <p166:blipFill xmlns:p166="http://schemas.microsoft.com/office/powerpoint/2016/6/main">
                        <a:blip r:embed="rId3"/>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3" name="Slide Zoom 2">
                <a:hlinkClick r:id="rId4" action="ppaction://hlinksldjump"/>
                <a:extLst>
                  <a:ext uri="{FF2B5EF4-FFF2-40B4-BE49-F238E27FC236}">
                    <a16:creationId xmlns:a16="http://schemas.microsoft.com/office/drawing/2014/main" id="{AB31DB12-F4FB-4546-8E67-C195DBCCF220}"/>
                  </a:ext>
                </a:extLst>
              </p:cNvPr>
              <p:cNvPicPr>
                <a:picLocks noGrp="1" noRot="1" noChangeAspect="1" noMove="1" noResize="1" noEditPoints="1" noAdjustHandles="1" noChangeArrowheads="1" noChangeShapeType="1"/>
              </p:cNvPicPr>
              <p:nvPr/>
            </p:nvPicPr>
            <p:blipFill>
              <a:blip r:embed="rId5"/>
              <a:stretch>
                <a:fillRect/>
              </a:stretch>
            </p:blipFill>
            <p:spPr>
              <a:xfrm>
                <a:off x="-2782229" y="1027306"/>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984106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13</a:t>
            </a:fld>
            <a:endParaRPr lang="en-US" dirty="0"/>
          </a:p>
        </p:txBody>
      </p:sp>
      <p:sp>
        <p:nvSpPr>
          <p:cNvPr id="9" name="Content Placeholder 8"/>
          <p:cNvSpPr>
            <a:spLocks noGrp="1"/>
          </p:cNvSpPr>
          <p:nvPr>
            <p:ph idx="1"/>
          </p:nvPr>
        </p:nvSpPr>
        <p:spPr>
          <a:xfrm>
            <a:off x="0" y="1411111"/>
            <a:ext cx="8854633" cy="5309002"/>
          </a:xfrm>
        </p:spPr>
        <p:txBody>
          <a:bodyPr>
            <a:normAutofit fontScale="62500" lnSpcReduction="20000"/>
          </a:bodyPr>
          <a:lstStyle/>
          <a:p>
            <a:pPr marL="0" indent="0" algn="ctr">
              <a:buNone/>
            </a:pPr>
            <a:r>
              <a:rPr lang="en-US" sz="5800" b="1" dirty="0"/>
              <a:t>Floor Wardens/ Alternate General Responsibilities</a:t>
            </a:r>
          </a:p>
          <a:p>
            <a:pPr marL="0" indent="0" algn="ctr">
              <a:buNone/>
            </a:pPr>
            <a:endParaRPr lang="en-US" sz="500" dirty="0"/>
          </a:p>
          <a:p>
            <a:pPr lvl="1">
              <a:lnSpc>
                <a:spcPct val="120000"/>
              </a:lnSpc>
            </a:pPr>
            <a:r>
              <a:rPr lang="en-US" sz="4500" dirty="0"/>
              <a:t>Primary responsibility during an evacuation is to ensure that all offices in your area are safely vacated</a:t>
            </a:r>
          </a:p>
          <a:p>
            <a:pPr lvl="1">
              <a:lnSpc>
                <a:spcPct val="120000"/>
              </a:lnSpc>
            </a:pPr>
            <a:r>
              <a:rPr lang="en-US" sz="4500" dirty="0"/>
              <a:t>Make certain that employees are using their assigned EXTERIOR emergency exit stairways</a:t>
            </a:r>
          </a:p>
          <a:p>
            <a:pPr lvl="1">
              <a:lnSpc>
                <a:spcPct val="120000"/>
              </a:lnSpc>
            </a:pPr>
            <a:r>
              <a:rPr lang="en-US" sz="4500" dirty="0"/>
              <a:t>Ensure that the special evacuation procedures and precautions for each mobility-impaired employee and guest are attained</a:t>
            </a:r>
          </a:p>
          <a:p>
            <a:pPr lvl="1">
              <a:lnSpc>
                <a:spcPct val="120000"/>
              </a:lnSpc>
            </a:pPr>
            <a:r>
              <a:rPr lang="en-US" sz="4500" dirty="0"/>
              <a:t>See that all employees maintain the proper distance from the BMC until called on to return </a:t>
            </a:r>
          </a:p>
          <a:p>
            <a:pPr marL="0" indent="0">
              <a:buNone/>
            </a:pPr>
            <a:endParaRPr lang="en-US" sz="800" dirty="0"/>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spTree>
    <p:extLst>
      <p:ext uri="{BB962C8B-B14F-4D97-AF65-F5344CB8AC3E}">
        <p14:creationId xmlns:p14="http://schemas.microsoft.com/office/powerpoint/2010/main" val="3138011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14</a:t>
            </a:fld>
            <a:endParaRPr lang="en-US" dirty="0"/>
          </a:p>
        </p:txBody>
      </p:sp>
      <p:sp>
        <p:nvSpPr>
          <p:cNvPr id="9" name="Content Placeholder 8"/>
          <p:cNvSpPr>
            <a:spLocks noGrp="1"/>
          </p:cNvSpPr>
          <p:nvPr>
            <p:ph idx="1"/>
          </p:nvPr>
        </p:nvSpPr>
        <p:spPr>
          <a:xfrm>
            <a:off x="0" y="1320800"/>
            <a:ext cx="9144000" cy="5399313"/>
          </a:xfrm>
        </p:spPr>
        <p:txBody>
          <a:bodyPr>
            <a:normAutofit fontScale="55000" lnSpcReduction="20000"/>
          </a:bodyPr>
          <a:lstStyle/>
          <a:p>
            <a:pPr marL="0" indent="0" algn="ctr">
              <a:buNone/>
            </a:pPr>
            <a:r>
              <a:rPr lang="en-US" sz="5800" b="1" dirty="0"/>
              <a:t>Building Evacuation Procedure</a:t>
            </a:r>
          </a:p>
          <a:p>
            <a:pPr marL="0" indent="0" algn="ctr">
              <a:buNone/>
            </a:pPr>
            <a:endParaRPr lang="en-US" sz="800" dirty="0"/>
          </a:p>
          <a:p>
            <a:pPr marL="457200" lvl="1" indent="0">
              <a:buNone/>
            </a:pPr>
            <a:r>
              <a:rPr lang="en-US" sz="5100" dirty="0"/>
              <a:t>If you hear the building alarm and see the strobe light you are expected to do the following:</a:t>
            </a:r>
          </a:p>
          <a:p>
            <a:pPr lvl="2"/>
            <a:endParaRPr lang="en-US" sz="1300" dirty="0"/>
          </a:p>
          <a:p>
            <a:pPr lvl="2">
              <a:lnSpc>
                <a:spcPct val="120000"/>
              </a:lnSpc>
            </a:pPr>
            <a:r>
              <a:rPr lang="en-US" sz="4200" dirty="0"/>
              <a:t>Remain calm and evacuate the building IMMEDIATELY!</a:t>
            </a:r>
          </a:p>
          <a:p>
            <a:pPr lvl="2">
              <a:lnSpc>
                <a:spcPct val="120000"/>
              </a:lnSpc>
            </a:pPr>
            <a:r>
              <a:rPr lang="en-US" sz="4200" dirty="0"/>
              <a:t>Collect personal belongings, close door and evacuate</a:t>
            </a:r>
          </a:p>
          <a:p>
            <a:pPr lvl="2">
              <a:lnSpc>
                <a:spcPct val="120000"/>
              </a:lnSpc>
            </a:pPr>
            <a:r>
              <a:rPr lang="en-US" sz="4200" dirty="0"/>
              <a:t>If not in your office, do not go back, proceed to nearest EXTERIOR stairwell</a:t>
            </a:r>
          </a:p>
          <a:p>
            <a:pPr lvl="2">
              <a:lnSpc>
                <a:spcPct val="120000"/>
              </a:lnSpc>
            </a:pPr>
            <a:r>
              <a:rPr lang="en-US" sz="4200" dirty="0"/>
              <a:t>Listen for any instructions from your Floor Warden, Law Enforcement or Fire Personnel</a:t>
            </a:r>
          </a:p>
          <a:p>
            <a:pPr lvl="2">
              <a:lnSpc>
                <a:spcPct val="120000"/>
              </a:lnSpc>
            </a:pPr>
            <a:r>
              <a:rPr lang="en-US" sz="4200" dirty="0"/>
              <a:t>As you leave, briefly look for anything suspicious objects and report it to a Warden. Do not touch anything!</a:t>
            </a:r>
          </a:p>
          <a:p>
            <a:pPr lvl="2">
              <a:lnSpc>
                <a:spcPct val="120000"/>
              </a:lnSpc>
            </a:pPr>
            <a:r>
              <a:rPr lang="en-US" sz="4200" dirty="0"/>
              <a:t>Use your assigned EXTERIOR stairwell</a:t>
            </a:r>
          </a:p>
          <a:p>
            <a:pPr marL="457200" lvl="1" indent="0">
              <a:lnSpc>
                <a:spcPct val="120000"/>
              </a:lnSpc>
              <a:buNone/>
            </a:pPr>
            <a:r>
              <a:rPr lang="en-US" sz="3200" dirty="0"/>
              <a:t>  </a:t>
            </a:r>
          </a:p>
          <a:p>
            <a:pPr marL="0" indent="0">
              <a:buNone/>
            </a:pPr>
            <a:endParaRPr lang="en-US" sz="800" dirty="0"/>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spTree>
    <p:extLst>
      <p:ext uri="{BB962C8B-B14F-4D97-AF65-F5344CB8AC3E}">
        <p14:creationId xmlns:p14="http://schemas.microsoft.com/office/powerpoint/2010/main" val="3479038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15</a:t>
            </a:fld>
            <a:endParaRPr lang="en-US" dirty="0"/>
          </a:p>
        </p:txBody>
      </p:sp>
      <p:sp>
        <p:nvSpPr>
          <p:cNvPr id="9" name="Content Placeholder 8"/>
          <p:cNvSpPr>
            <a:spLocks noGrp="1"/>
          </p:cNvSpPr>
          <p:nvPr>
            <p:ph idx="1"/>
          </p:nvPr>
        </p:nvSpPr>
        <p:spPr>
          <a:xfrm>
            <a:off x="-211015" y="1411111"/>
            <a:ext cx="9355015" cy="5309002"/>
          </a:xfrm>
        </p:spPr>
        <p:txBody>
          <a:bodyPr>
            <a:normAutofit fontScale="70000" lnSpcReduction="20000"/>
          </a:bodyPr>
          <a:lstStyle/>
          <a:p>
            <a:pPr marL="0" indent="0" algn="ctr">
              <a:buNone/>
            </a:pPr>
            <a:r>
              <a:rPr lang="en-US" sz="5800" b="1" dirty="0"/>
              <a:t>Building Evacuation Procedure (cont’d)</a:t>
            </a:r>
          </a:p>
          <a:p>
            <a:pPr marL="0" indent="0" algn="ctr">
              <a:buNone/>
            </a:pPr>
            <a:endParaRPr lang="en-US" sz="800" dirty="0"/>
          </a:p>
          <a:p>
            <a:pPr lvl="2"/>
            <a:endParaRPr lang="en-US" sz="1300" dirty="0"/>
          </a:p>
          <a:p>
            <a:pPr lvl="2">
              <a:lnSpc>
                <a:spcPct val="120000"/>
              </a:lnSpc>
            </a:pPr>
            <a:r>
              <a:rPr lang="en-US" sz="4200" dirty="0"/>
              <a:t>Mobility-impaired and Buddy/Alt. proceed to stairwell  and wait outside of the traffic flow </a:t>
            </a:r>
          </a:p>
          <a:p>
            <a:pPr lvl="2">
              <a:lnSpc>
                <a:spcPct val="120000"/>
              </a:lnSpc>
            </a:pPr>
            <a:r>
              <a:rPr lang="en-US" sz="4200" dirty="0"/>
              <a:t>Once stairwell clear, MI/Buddy move into stairwell</a:t>
            </a:r>
          </a:p>
          <a:p>
            <a:pPr lvl="2">
              <a:lnSpc>
                <a:spcPct val="120000"/>
              </a:lnSpc>
            </a:pPr>
            <a:r>
              <a:rPr lang="en-US" sz="4200" dirty="0"/>
              <a:t>Move south to upper Winewood parking lot</a:t>
            </a:r>
          </a:p>
          <a:p>
            <a:pPr lvl="2">
              <a:lnSpc>
                <a:spcPct val="120000"/>
              </a:lnSpc>
            </a:pPr>
            <a:r>
              <a:rPr lang="en-US" sz="4200" dirty="0"/>
              <a:t>Proceed beyond asphalt pavement onto concrete deck or at least 100 yards away from the building</a:t>
            </a:r>
          </a:p>
          <a:p>
            <a:pPr marL="457200" lvl="1" indent="0">
              <a:lnSpc>
                <a:spcPct val="120000"/>
              </a:lnSpc>
              <a:buNone/>
            </a:pPr>
            <a:r>
              <a:rPr lang="en-US" sz="3200" dirty="0"/>
              <a:t>  </a:t>
            </a:r>
          </a:p>
          <a:p>
            <a:pPr marL="0" indent="0">
              <a:buNone/>
            </a:pPr>
            <a:endParaRPr lang="en-US" sz="800" dirty="0"/>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spTree>
    <p:extLst>
      <p:ext uri="{BB962C8B-B14F-4D97-AF65-F5344CB8AC3E}">
        <p14:creationId xmlns:p14="http://schemas.microsoft.com/office/powerpoint/2010/main" val="1347721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993422" y="0"/>
            <a:ext cx="7292622" cy="1030313"/>
          </a:xfrm>
          <a:prstGeom prst="rect">
            <a:avLst/>
          </a:prstGeom>
        </p:spPr>
      </p:pic>
      <p:pic>
        <p:nvPicPr>
          <p:cNvPr id="6" name="Content Placeholder 5"/>
          <p:cNvPicPr>
            <a:picLocks noGrp="1" noChangeAspect="1"/>
          </p:cNvPicPr>
          <p:nvPr>
            <p:ph idx="1"/>
          </p:nvPr>
        </p:nvPicPr>
        <p:blipFill>
          <a:blip r:embed="rId4"/>
          <a:stretch>
            <a:fillRect/>
          </a:stretch>
        </p:blipFill>
        <p:spPr>
          <a:xfrm>
            <a:off x="1761067" y="1546578"/>
            <a:ext cx="5825066" cy="4630385"/>
          </a:xfrm>
          <a:prstGeom prst="rect">
            <a:avLst/>
          </a:prstGeom>
        </p:spPr>
      </p:pic>
      <p:sp>
        <p:nvSpPr>
          <p:cNvPr id="4" name="Date Placeholder 3"/>
          <p:cNvSpPr>
            <a:spLocks noGrp="1"/>
          </p:cNvSpPr>
          <p:nvPr>
            <p:ph type="dt" sz="half" idx="10"/>
          </p:nvPr>
        </p:nvSpPr>
        <p:spPr/>
        <p:txBody>
          <a:bodyPr/>
          <a:lstStyle/>
          <a:p>
            <a:fld id="{7073E47D-BC1C-46DC-B3BF-49B196A85E6B}" type="datetime1">
              <a:rPr lang="en-US" smtClean="0"/>
              <a:t>7/21/2017</a:t>
            </a:fld>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16</a:t>
            </a:fld>
            <a:endParaRPr lang="en-US" dirty="0"/>
          </a:p>
        </p:txBody>
      </p:sp>
    </p:spTree>
    <p:extLst>
      <p:ext uri="{BB962C8B-B14F-4D97-AF65-F5344CB8AC3E}">
        <p14:creationId xmlns:p14="http://schemas.microsoft.com/office/powerpoint/2010/main" val="3042094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17</a:t>
            </a:fld>
            <a:endParaRPr lang="en-US" dirty="0"/>
          </a:p>
        </p:txBody>
      </p:sp>
      <p:sp>
        <p:nvSpPr>
          <p:cNvPr id="9" name="Content Placeholder 8"/>
          <p:cNvSpPr>
            <a:spLocks noGrp="1"/>
          </p:cNvSpPr>
          <p:nvPr>
            <p:ph idx="1"/>
          </p:nvPr>
        </p:nvSpPr>
        <p:spPr>
          <a:xfrm>
            <a:off x="0" y="1411111"/>
            <a:ext cx="9144000" cy="5309002"/>
          </a:xfrm>
        </p:spPr>
        <p:txBody>
          <a:bodyPr>
            <a:normAutofit fontScale="47500" lnSpcReduction="20000"/>
          </a:bodyPr>
          <a:lstStyle/>
          <a:p>
            <a:pPr marL="0" indent="0" algn="ctr">
              <a:buNone/>
            </a:pPr>
            <a:r>
              <a:rPr lang="en-US" sz="5800" b="1" dirty="0"/>
              <a:t>Building Evacuation Procedure</a:t>
            </a:r>
          </a:p>
          <a:p>
            <a:pPr marL="0" indent="0" algn="ctr">
              <a:buNone/>
            </a:pPr>
            <a:endParaRPr lang="en-US" sz="800" dirty="0"/>
          </a:p>
          <a:p>
            <a:pPr marL="457200" lvl="1" indent="0">
              <a:buNone/>
            </a:pPr>
            <a:r>
              <a:rPr lang="en-US" sz="5100" dirty="0"/>
              <a:t>What </a:t>
            </a:r>
            <a:r>
              <a:rPr lang="en-US" sz="5100" b="1" dirty="0"/>
              <a:t>NOT </a:t>
            </a:r>
            <a:r>
              <a:rPr lang="en-US" sz="5100" dirty="0"/>
              <a:t>to do during an evacuation:</a:t>
            </a:r>
          </a:p>
          <a:p>
            <a:pPr lvl="2"/>
            <a:endParaRPr lang="en-US" sz="1300" dirty="0"/>
          </a:p>
          <a:p>
            <a:pPr lvl="2">
              <a:lnSpc>
                <a:spcPct val="120000"/>
              </a:lnSpc>
            </a:pPr>
            <a:r>
              <a:rPr lang="en-US" sz="4200" dirty="0"/>
              <a:t>Panic or yell, “Fire!” or “Bomb!”</a:t>
            </a:r>
          </a:p>
          <a:p>
            <a:pPr lvl="2">
              <a:lnSpc>
                <a:spcPct val="120000"/>
              </a:lnSpc>
            </a:pPr>
            <a:r>
              <a:rPr lang="en-US" sz="4200" dirty="0"/>
              <a:t>Use the elevator (Elevator shafts act as chimneys)</a:t>
            </a:r>
          </a:p>
          <a:p>
            <a:pPr lvl="2">
              <a:lnSpc>
                <a:spcPct val="120000"/>
              </a:lnSpc>
            </a:pPr>
            <a:r>
              <a:rPr lang="en-US" sz="4200" dirty="0"/>
              <a:t>Use the center stairwell</a:t>
            </a:r>
          </a:p>
          <a:p>
            <a:pPr lvl="2">
              <a:lnSpc>
                <a:spcPct val="120000"/>
              </a:lnSpc>
            </a:pPr>
            <a:r>
              <a:rPr lang="en-US" sz="4200" dirty="0"/>
              <a:t>Use stairway if it is full of smoke</a:t>
            </a:r>
          </a:p>
          <a:p>
            <a:pPr lvl="2">
              <a:lnSpc>
                <a:spcPct val="120000"/>
              </a:lnSpc>
            </a:pPr>
            <a:r>
              <a:rPr lang="en-US" sz="4200" dirty="0"/>
              <a:t>Allow MI employees or guests to block evacuation route</a:t>
            </a:r>
          </a:p>
          <a:p>
            <a:pPr lvl="2">
              <a:lnSpc>
                <a:spcPct val="120000"/>
              </a:lnSpc>
            </a:pPr>
            <a:r>
              <a:rPr lang="en-US" sz="4200" dirty="0"/>
              <a:t>Move between floors to retrieve personal belongings</a:t>
            </a:r>
          </a:p>
          <a:p>
            <a:pPr lvl="2">
              <a:lnSpc>
                <a:spcPct val="120000"/>
              </a:lnSpc>
            </a:pPr>
            <a:r>
              <a:rPr lang="en-US" sz="4200" dirty="0"/>
              <a:t>Carry any container with liquid or large bulky items</a:t>
            </a:r>
          </a:p>
          <a:p>
            <a:pPr lvl="2">
              <a:lnSpc>
                <a:spcPct val="120000"/>
              </a:lnSpc>
            </a:pPr>
            <a:r>
              <a:rPr lang="en-US" sz="4200" dirty="0"/>
              <a:t>Force or carry anyone down the stairs</a:t>
            </a:r>
          </a:p>
          <a:p>
            <a:pPr lvl="2">
              <a:lnSpc>
                <a:spcPct val="120000"/>
              </a:lnSpc>
            </a:pPr>
            <a:r>
              <a:rPr lang="en-US" sz="4200" dirty="0"/>
              <a:t>Go to your car unless instructed to do so by the EEC/SM, CFWs or Emergency Personnel</a:t>
            </a:r>
          </a:p>
          <a:p>
            <a:pPr marL="457200" lvl="1" indent="0">
              <a:lnSpc>
                <a:spcPct val="120000"/>
              </a:lnSpc>
              <a:buNone/>
            </a:pPr>
            <a:r>
              <a:rPr lang="en-US" sz="3200" dirty="0"/>
              <a:t>  </a:t>
            </a:r>
          </a:p>
          <a:p>
            <a:pPr marL="0" indent="0">
              <a:buNone/>
            </a:pPr>
            <a:endParaRPr lang="en-US" sz="800" dirty="0"/>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spTree>
    <p:extLst>
      <p:ext uri="{BB962C8B-B14F-4D97-AF65-F5344CB8AC3E}">
        <p14:creationId xmlns:p14="http://schemas.microsoft.com/office/powerpoint/2010/main" val="3367584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18</a:t>
            </a:fld>
            <a:endParaRPr lang="en-US" dirty="0"/>
          </a:p>
        </p:txBody>
      </p:sp>
      <p:sp>
        <p:nvSpPr>
          <p:cNvPr id="9" name="Content Placeholder 8"/>
          <p:cNvSpPr>
            <a:spLocks noGrp="1"/>
          </p:cNvSpPr>
          <p:nvPr>
            <p:ph idx="1"/>
          </p:nvPr>
        </p:nvSpPr>
        <p:spPr>
          <a:xfrm>
            <a:off x="0" y="1411111"/>
            <a:ext cx="8854633" cy="5309002"/>
          </a:xfrm>
        </p:spPr>
        <p:txBody>
          <a:bodyPr>
            <a:normAutofit/>
          </a:bodyPr>
          <a:lstStyle/>
          <a:p>
            <a:pPr marL="0" indent="0" algn="ctr">
              <a:buNone/>
            </a:pPr>
            <a:r>
              <a:rPr lang="en-US" sz="5800" b="1" dirty="0"/>
              <a:t>Evacuation Route/Floor Plans</a:t>
            </a:r>
          </a:p>
          <a:p>
            <a:pPr marL="0" indent="0" algn="ctr">
              <a:buNone/>
            </a:pPr>
            <a:endParaRPr lang="en-US" sz="500" dirty="0"/>
          </a:p>
          <a:p>
            <a:pPr marL="0" indent="0">
              <a:buNone/>
            </a:pPr>
            <a:endParaRPr lang="en-US" sz="800" dirty="0"/>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spTree>
    <p:extLst>
      <p:ext uri="{BB962C8B-B14F-4D97-AF65-F5344CB8AC3E}">
        <p14:creationId xmlns:p14="http://schemas.microsoft.com/office/powerpoint/2010/main" val="12958331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04CA6-C16E-48EB-9825-1318FCA96D37}"/>
              </a:ext>
            </a:extLst>
          </p:cNvPr>
          <p:cNvSpPr>
            <a:spLocks noGrp="1"/>
          </p:cNvSpPr>
          <p:nvPr>
            <p:ph type="dt" sz="half" idx="10"/>
          </p:nvPr>
        </p:nvSpPr>
        <p:spPr/>
        <p:txBody>
          <a:bodyPr/>
          <a:lstStyle/>
          <a:p>
            <a:fld id="{9448AB0F-19FF-4089-9D51-8F5972241EB3}" type="datetime1">
              <a:rPr lang="en-US" smtClean="0"/>
              <a:t>7/21/2017</a:t>
            </a:fld>
            <a:endParaRPr lang="en-US" dirty="0"/>
          </a:p>
        </p:txBody>
      </p:sp>
      <p:sp>
        <p:nvSpPr>
          <p:cNvPr id="3" name="Slide Number Placeholder 2">
            <a:extLst>
              <a:ext uri="{FF2B5EF4-FFF2-40B4-BE49-F238E27FC236}">
                <a16:creationId xmlns:a16="http://schemas.microsoft.com/office/drawing/2014/main" id="{9137BBFC-2866-4BB8-A61D-F631C40CA469}"/>
              </a:ext>
            </a:extLst>
          </p:cNvPr>
          <p:cNvSpPr>
            <a:spLocks noGrp="1"/>
          </p:cNvSpPr>
          <p:nvPr>
            <p:ph type="sldNum" sz="quarter" idx="12"/>
          </p:nvPr>
        </p:nvSpPr>
        <p:spPr/>
        <p:txBody>
          <a:bodyPr/>
          <a:lstStyle/>
          <a:p>
            <a:fld id="{77BC0C64-94FA-44B3-9573-88BE3BEAC041}" type="slidenum">
              <a:rPr lang="en-US" smtClean="0"/>
              <a:t>19</a:t>
            </a:fld>
            <a:endParaRPr lang="en-US" dirty="0"/>
          </a:p>
        </p:txBody>
      </p:sp>
      <p:pic>
        <p:nvPicPr>
          <p:cNvPr id="4" name="Picture 3">
            <a:extLst>
              <a:ext uri="{FF2B5EF4-FFF2-40B4-BE49-F238E27FC236}">
                <a16:creationId xmlns:a16="http://schemas.microsoft.com/office/drawing/2014/main" id="{2D9C68C8-AF24-4E65-A50D-E6A9CB35595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8730" y="1153024"/>
            <a:ext cx="5189499" cy="5342114"/>
          </a:xfrm>
          <a:prstGeom prst="rect">
            <a:avLst/>
          </a:prstGeom>
          <a:noFill/>
          <a:ln>
            <a:noFill/>
          </a:ln>
        </p:spPr>
      </p:pic>
    </p:spTree>
    <p:extLst>
      <p:ext uri="{BB962C8B-B14F-4D97-AF65-F5344CB8AC3E}">
        <p14:creationId xmlns:p14="http://schemas.microsoft.com/office/powerpoint/2010/main" val="1051444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A5E3EEF-18A4-43CC-9966-8EE3F734E0FF}"/>
              </a:ext>
            </a:extLst>
          </p:cNvPr>
          <p:cNvSpPr>
            <a:spLocks noGrp="1"/>
          </p:cNvSpPr>
          <p:nvPr>
            <p:ph type="subTitle" idx="1"/>
          </p:nvPr>
        </p:nvSpPr>
        <p:spPr/>
        <p:txBody>
          <a:bodyPr>
            <a:normAutofit/>
          </a:bodyPr>
          <a:lstStyle/>
          <a:p>
            <a:r>
              <a:rPr lang="en-US" sz="3200" b="1" dirty="0"/>
              <a:t>This plan satisfies the OSHA requirements for a written plan as specified in 29 CFR 1910.38 – U.S. Department of Labor</a:t>
            </a:r>
          </a:p>
        </p:txBody>
      </p:sp>
    </p:spTree>
    <p:extLst>
      <p:ext uri="{BB962C8B-B14F-4D97-AF65-F5344CB8AC3E}">
        <p14:creationId xmlns:p14="http://schemas.microsoft.com/office/powerpoint/2010/main" val="654658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CC88BD-7E5D-4EDB-BD68-EDA3FB0F48BC}"/>
              </a:ext>
            </a:extLst>
          </p:cNvPr>
          <p:cNvSpPr>
            <a:spLocks noGrp="1"/>
          </p:cNvSpPr>
          <p:nvPr>
            <p:ph type="dt" sz="half" idx="10"/>
          </p:nvPr>
        </p:nvSpPr>
        <p:spPr/>
        <p:txBody>
          <a:bodyPr/>
          <a:lstStyle/>
          <a:p>
            <a:fld id="{9448AB0F-19FF-4089-9D51-8F5972241EB3}" type="datetime1">
              <a:rPr lang="en-US" smtClean="0"/>
              <a:t>7/21/2017</a:t>
            </a:fld>
            <a:endParaRPr lang="en-US" dirty="0"/>
          </a:p>
        </p:txBody>
      </p:sp>
      <p:sp>
        <p:nvSpPr>
          <p:cNvPr id="3" name="Slide Number Placeholder 2">
            <a:extLst>
              <a:ext uri="{FF2B5EF4-FFF2-40B4-BE49-F238E27FC236}">
                <a16:creationId xmlns:a16="http://schemas.microsoft.com/office/drawing/2014/main" id="{A02A430C-5041-49C5-9065-4B481FEEF25B}"/>
              </a:ext>
            </a:extLst>
          </p:cNvPr>
          <p:cNvSpPr>
            <a:spLocks noGrp="1"/>
          </p:cNvSpPr>
          <p:nvPr>
            <p:ph type="sldNum" sz="quarter" idx="12"/>
          </p:nvPr>
        </p:nvSpPr>
        <p:spPr/>
        <p:txBody>
          <a:bodyPr/>
          <a:lstStyle/>
          <a:p>
            <a:fld id="{77BC0C64-94FA-44B3-9573-88BE3BEAC041}" type="slidenum">
              <a:rPr lang="en-US" smtClean="0"/>
              <a:t>20</a:t>
            </a:fld>
            <a:endParaRPr lang="en-US" dirty="0"/>
          </a:p>
        </p:txBody>
      </p:sp>
      <p:pic>
        <p:nvPicPr>
          <p:cNvPr id="4" name="Picture 3">
            <a:extLst>
              <a:ext uri="{FF2B5EF4-FFF2-40B4-BE49-F238E27FC236}">
                <a16:creationId xmlns:a16="http://schemas.microsoft.com/office/drawing/2014/main" id="{20784B8D-437C-481B-9DEA-466DC94207C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84556" y="1148576"/>
            <a:ext cx="5798633" cy="5346562"/>
          </a:xfrm>
          <a:prstGeom prst="rect">
            <a:avLst/>
          </a:prstGeom>
          <a:noFill/>
          <a:ln>
            <a:noFill/>
          </a:ln>
        </p:spPr>
      </p:pic>
    </p:spTree>
    <p:extLst>
      <p:ext uri="{BB962C8B-B14F-4D97-AF65-F5344CB8AC3E}">
        <p14:creationId xmlns:p14="http://schemas.microsoft.com/office/powerpoint/2010/main" val="1890187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319B12-ADF3-483F-BEBE-C3A69072662D}"/>
              </a:ext>
            </a:extLst>
          </p:cNvPr>
          <p:cNvSpPr>
            <a:spLocks noGrp="1"/>
          </p:cNvSpPr>
          <p:nvPr>
            <p:ph type="dt" sz="half" idx="10"/>
          </p:nvPr>
        </p:nvSpPr>
        <p:spPr/>
        <p:txBody>
          <a:bodyPr/>
          <a:lstStyle/>
          <a:p>
            <a:fld id="{9448AB0F-19FF-4089-9D51-8F5972241EB3}" type="datetime1">
              <a:rPr lang="en-US" smtClean="0"/>
              <a:t>7/21/2017</a:t>
            </a:fld>
            <a:endParaRPr lang="en-US" dirty="0"/>
          </a:p>
        </p:txBody>
      </p:sp>
      <p:sp>
        <p:nvSpPr>
          <p:cNvPr id="3" name="Slide Number Placeholder 2">
            <a:extLst>
              <a:ext uri="{FF2B5EF4-FFF2-40B4-BE49-F238E27FC236}">
                <a16:creationId xmlns:a16="http://schemas.microsoft.com/office/drawing/2014/main" id="{5FD5DAAE-AA74-4BC1-99C8-1291ED77B637}"/>
              </a:ext>
            </a:extLst>
          </p:cNvPr>
          <p:cNvSpPr>
            <a:spLocks noGrp="1"/>
          </p:cNvSpPr>
          <p:nvPr>
            <p:ph type="sldNum" sz="quarter" idx="12"/>
          </p:nvPr>
        </p:nvSpPr>
        <p:spPr/>
        <p:txBody>
          <a:bodyPr/>
          <a:lstStyle/>
          <a:p>
            <a:fld id="{77BC0C64-94FA-44B3-9573-88BE3BEAC041}" type="slidenum">
              <a:rPr lang="en-US" smtClean="0"/>
              <a:t>21</a:t>
            </a:fld>
            <a:endParaRPr lang="en-US" dirty="0"/>
          </a:p>
        </p:txBody>
      </p:sp>
      <p:pic>
        <p:nvPicPr>
          <p:cNvPr id="4" name="Picture 3">
            <a:extLst>
              <a:ext uri="{FF2B5EF4-FFF2-40B4-BE49-F238E27FC236}">
                <a16:creationId xmlns:a16="http://schemas.microsoft.com/office/drawing/2014/main" id="{62AD6EDC-5316-48CF-A0D3-CC31BD877A7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28489" y="1058531"/>
            <a:ext cx="5358161" cy="5436607"/>
          </a:xfrm>
          <a:prstGeom prst="rect">
            <a:avLst/>
          </a:prstGeom>
          <a:noFill/>
          <a:ln>
            <a:noFill/>
          </a:ln>
        </p:spPr>
      </p:pic>
    </p:spTree>
    <p:extLst>
      <p:ext uri="{BB962C8B-B14F-4D97-AF65-F5344CB8AC3E}">
        <p14:creationId xmlns:p14="http://schemas.microsoft.com/office/powerpoint/2010/main" val="2997615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015997-E855-4F1C-AD00-B2CBD5294DBD}"/>
              </a:ext>
            </a:extLst>
          </p:cNvPr>
          <p:cNvSpPr>
            <a:spLocks noGrp="1"/>
          </p:cNvSpPr>
          <p:nvPr>
            <p:ph type="dt" sz="half" idx="10"/>
          </p:nvPr>
        </p:nvSpPr>
        <p:spPr/>
        <p:txBody>
          <a:bodyPr/>
          <a:lstStyle/>
          <a:p>
            <a:fld id="{9448AB0F-19FF-4089-9D51-8F5972241EB3}" type="datetime1">
              <a:rPr lang="en-US" smtClean="0"/>
              <a:t>7/21/2017</a:t>
            </a:fld>
            <a:endParaRPr lang="en-US" dirty="0"/>
          </a:p>
        </p:txBody>
      </p:sp>
      <p:sp>
        <p:nvSpPr>
          <p:cNvPr id="3" name="Slide Number Placeholder 2">
            <a:extLst>
              <a:ext uri="{FF2B5EF4-FFF2-40B4-BE49-F238E27FC236}">
                <a16:creationId xmlns:a16="http://schemas.microsoft.com/office/drawing/2014/main" id="{D4B9CB10-3E95-484C-9194-4053B1A297DB}"/>
              </a:ext>
            </a:extLst>
          </p:cNvPr>
          <p:cNvSpPr>
            <a:spLocks noGrp="1"/>
          </p:cNvSpPr>
          <p:nvPr>
            <p:ph type="sldNum" sz="quarter" idx="12"/>
          </p:nvPr>
        </p:nvSpPr>
        <p:spPr/>
        <p:txBody>
          <a:bodyPr/>
          <a:lstStyle/>
          <a:p>
            <a:fld id="{77BC0C64-94FA-44B3-9573-88BE3BEAC041}" type="slidenum">
              <a:rPr lang="en-US" smtClean="0"/>
              <a:t>22</a:t>
            </a:fld>
            <a:endParaRPr lang="en-US" dirty="0"/>
          </a:p>
        </p:txBody>
      </p:sp>
      <p:pic>
        <p:nvPicPr>
          <p:cNvPr id="4" name="Picture 3">
            <a:extLst>
              <a:ext uri="{FF2B5EF4-FFF2-40B4-BE49-F238E27FC236}">
                <a16:creationId xmlns:a16="http://schemas.microsoft.com/office/drawing/2014/main" id="{2588B637-751E-4A0B-A43B-E3703DDD3A6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005826" y="1023589"/>
            <a:ext cx="5480824" cy="5555630"/>
          </a:xfrm>
          <a:prstGeom prst="rect">
            <a:avLst/>
          </a:prstGeom>
          <a:noFill/>
          <a:ln>
            <a:noFill/>
          </a:ln>
        </p:spPr>
      </p:pic>
    </p:spTree>
    <p:extLst>
      <p:ext uri="{BB962C8B-B14F-4D97-AF65-F5344CB8AC3E}">
        <p14:creationId xmlns:p14="http://schemas.microsoft.com/office/powerpoint/2010/main" val="246178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C98F79-7932-42F5-93F8-F6CFFEC541D1}"/>
              </a:ext>
            </a:extLst>
          </p:cNvPr>
          <p:cNvSpPr>
            <a:spLocks noGrp="1"/>
          </p:cNvSpPr>
          <p:nvPr>
            <p:ph type="dt" sz="half" idx="10"/>
          </p:nvPr>
        </p:nvSpPr>
        <p:spPr/>
        <p:txBody>
          <a:bodyPr/>
          <a:lstStyle/>
          <a:p>
            <a:fld id="{9448AB0F-19FF-4089-9D51-8F5972241EB3}" type="datetime1">
              <a:rPr lang="en-US" smtClean="0"/>
              <a:t>7/21/2017</a:t>
            </a:fld>
            <a:endParaRPr lang="en-US" dirty="0"/>
          </a:p>
        </p:txBody>
      </p:sp>
      <p:sp>
        <p:nvSpPr>
          <p:cNvPr id="3" name="Slide Number Placeholder 2">
            <a:extLst>
              <a:ext uri="{FF2B5EF4-FFF2-40B4-BE49-F238E27FC236}">
                <a16:creationId xmlns:a16="http://schemas.microsoft.com/office/drawing/2014/main" id="{F150B112-0E6B-4F3D-B449-C935D913AFEF}"/>
              </a:ext>
            </a:extLst>
          </p:cNvPr>
          <p:cNvSpPr>
            <a:spLocks noGrp="1"/>
          </p:cNvSpPr>
          <p:nvPr>
            <p:ph type="sldNum" sz="quarter" idx="12"/>
          </p:nvPr>
        </p:nvSpPr>
        <p:spPr/>
        <p:txBody>
          <a:bodyPr/>
          <a:lstStyle/>
          <a:p>
            <a:fld id="{77BC0C64-94FA-44B3-9573-88BE3BEAC041}" type="slidenum">
              <a:rPr lang="en-US" smtClean="0"/>
              <a:t>23</a:t>
            </a:fld>
            <a:endParaRPr lang="en-US" dirty="0"/>
          </a:p>
        </p:txBody>
      </p:sp>
      <p:pic>
        <p:nvPicPr>
          <p:cNvPr id="4" name="Picture 3">
            <a:extLst>
              <a:ext uri="{FF2B5EF4-FFF2-40B4-BE49-F238E27FC236}">
                <a16:creationId xmlns:a16="http://schemas.microsoft.com/office/drawing/2014/main" id="{6330E537-745D-41FC-ACCA-F411CE1C410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06187" y="1088089"/>
            <a:ext cx="5380463" cy="5407049"/>
          </a:xfrm>
          <a:prstGeom prst="rect">
            <a:avLst/>
          </a:prstGeom>
          <a:noFill/>
          <a:ln>
            <a:noFill/>
          </a:ln>
        </p:spPr>
      </p:pic>
    </p:spTree>
    <p:extLst>
      <p:ext uri="{BB962C8B-B14F-4D97-AF65-F5344CB8AC3E}">
        <p14:creationId xmlns:p14="http://schemas.microsoft.com/office/powerpoint/2010/main" val="4269978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6C000-9378-439D-AFFC-458800DABA77}"/>
              </a:ext>
            </a:extLst>
          </p:cNvPr>
          <p:cNvSpPr>
            <a:spLocks noGrp="1"/>
          </p:cNvSpPr>
          <p:nvPr>
            <p:ph type="dt" sz="half" idx="10"/>
          </p:nvPr>
        </p:nvSpPr>
        <p:spPr/>
        <p:txBody>
          <a:bodyPr/>
          <a:lstStyle/>
          <a:p>
            <a:fld id="{9448AB0F-19FF-4089-9D51-8F5972241EB3}" type="datetime1">
              <a:rPr lang="en-US" smtClean="0"/>
              <a:t>7/21/2017</a:t>
            </a:fld>
            <a:endParaRPr lang="en-US" dirty="0"/>
          </a:p>
        </p:txBody>
      </p:sp>
      <p:sp>
        <p:nvSpPr>
          <p:cNvPr id="3" name="Slide Number Placeholder 2">
            <a:extLst>
              <a:ext uri="{FF2B5EF4-FFF2-40B4-BE49-F238E27FC236}">
                <a16:creationId xmlns:a16="http://schemas.microsoft.com/office/drawing/2014/main" id="{5B9DBA02-AF42-46AA-9163-2E7F6C43B9A8}"/>
              </a:ext>
            </a:extLst>
          </p:cNvPr>
          <p:cNvSpPr>
            <a:spLocks noGrp="1"/>
          </p:cNvSpPr>
          <p:nvPr>
            <p:ph type="sldNum" sz="quarter" idx="12"/>
          </p:nvPr>
        </p:nvSpPr>
        <p:spPr/>
        <p:txBody>
          <a:bodyPr/>
          <a:lstStyle/>
          <a:p>
            <a:fld id="{77BC0C64-94FA-44B3-9573-88BE3BEAC041}" type="slidenum">
              <a:rPr lang="en-US" smtClean="0"/>
              <a:t>24</a:t>
            </a:fld>
            <a:endParaRPr lang="en-US" dirty="0"/>
          </a:p>
        </p:txBody>
      </p:sp>
      <p:pic>
        <p:nvPicPr>
          <p:cNvPr id="4" name="Picture 3">
            <a:extLst>
              <a:ext uri="{FF2B5EF4-FFF2-40B4-BE49-F238E27FC236}">
                <a16:creationId xmlns:a16="http://schemas.microsoft.com/office/drawing/2014/main" id="{42EE3409-A191-4785-B4C9-45F1992AFA6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05465" y="1019741"/>
            <a:ext cx="5581185" cy="5559480"/>
          </a:xfrm>
          <a:prstGeom prst="rect">
            <a:avLst/>
          </a:prstGeom>
          <a:noFill/>
          <a:ln>
            <a:noFill/>
          </a:ln>
        </p:spPr>
      </p:pic>
    </p:spTree>
    <p:extLst>
      <p:ext uri="{BB962C8B-B14F-4D97-AF65-F5344CB8AC3E}">
        <p14:creationId xmlns:p14="http://schemas.microsoft.com/office/powerpoint/2010/main" val="12102437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25</a:t>
            </a:fld>
            <a:endParaRPr lang="en-US" dirty="0"/>
          </a:p>
        </p:txBody>
      </p:sp>
      <p:sp>
        <p:nvSpPr>
          <p:cNvPr id="9" name="Content Placeholder 8"/>
          <p:cNvSpPr>
            <a:spLocks noGrp="1"/>
          </p:cNvSpPr>
          <p:nvPr>
            <p:ph idx="1"/>
          </p:nvPr>
        </p:nvSpPr>
        <p:spPr>
          <a:xfrm>
            <a:off x="0" y="1411111"/>
            <a:ext cx="9144000" cy="5309002"/>
          </a:xfrm>
        </p:spPr>
        <p:txBody>
          <a:bodyPr>
            <a:normAutofit fontScale="77500" lnSpcReduction="20000"/>
          </a:bodyPr>
          <a:lstStyle/>
          <a:p>
            <a:pPr marL="0" indent="0" algn="ctr">
              <a:buNone/>
            </a:pPr>
            <a:endParaRPr lang="en-US" sz="1300" b="1" dirty="0"/>
          </a:p>
          <a:p>
            <a:pPr lvl="1"/>
            <a:endParaRPr lang="en-US" sz="1300" dirty="0"/>
          </a:p>
          <a:p>
            <a:pPr lvl="1"/>
            <a:r>
              <a:rPr lang="en-US" sz="4500" dirty="0"/>
              <a:t>Location of First Aid Kits</a:t>
            </a:r>
          </a:p>
          <a:p>
            <a:pPr lvl="2"/>
            <a:r>
              <a:rPr lang="en-US" sz="4100" dirty="0"/>
              <a:t>Each floor, on Southwest wall in elevator lobby</a:t>
            </a:r>
          </a:p>
          <a:p>
            <a:pPr lvl="2"/>
            <a:r>
              <a:rPr lang="en-US" sz="4100" dirty="0"/>
              <a:t>BMC Welcome Desk (Rescue Bag &amp; First Aid)</a:t>
            </a:r>
          </a:p>
          <a:p>
            <a:pPr lvl="2"/>
            <a:r>
              <a:rPr lang="en-US" sz="4100" dirty="0"/>
              <a:t>Building Facilities Manager ’s Office, Room 169</a:t>
            </a:r>
          </a:p>
          <a:p>
            <a:pPr lvl="2"/>
            <a:endParaRPr lang="en-US" sz="1300" dirty="0"/>
          </a:p>
          <a:p>
            <a:pPr lvl="1"/>
            <a:r>
              <a:rPr lang="en-US" sz="4500" dirty="0"/>
              <a:t>Location of Automated External Defibrillators</a:t>
            </a:r>
          </a:p>
          <a:p>
            <a:pPr lvl="2"/>
            <a:r>
              <a:rPr lang="en-US" sz="4200" dirty="0"/>
              <a:t>First floor, BMC – East exit on South wall </a:t>
            </a:r>
          </a:p>
          <a:p>
            <a:pPr marL="914400" lvl="2" indent="0">
              <a:buNone/>
            </a:pPr>
            <a:r>
              <a:rPr lang="en-US" sz="4200" dirty="0"/>
              <a:t>   across from BMC Welcome Desk</a:t>
            </a:r>
          </a:p>
          <a:p>
            <a:pPr lvl="2"/>
            <a:r>
              <a:rPr lang="en-US" sz="4200" dirty="0"/>
              <a:t>All other floors, BMC – Southwest wall in elevator lobby</a:t>
            </a:r>
          </a:p>
          <a:p>
            <a:pPr marL="0" indent="0">
              <a:buNone/>
            </a:pPr>
            <a:endParaRPr lang="en-US" sz="800" dirty="0"/>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spTree>
    <p:extLst>
      <p:ext uri="{BB962C8B-B14F-4D97-AF65-F5344CB8AC3E}">
        <p14:creationId xmlns:p14="http://schemas.microsoft.com/office/powerpoint/2010/main" val="3242474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26</a:t>
            </a:fld>
            <a:endParaRPr lang="en-US" dirty="0"/>
          </a:p>
        </p:txBody>
      </p:sp>
      <p:sp>
        <p:nvSpPr>
          <p:cNvPr id="9" name="Content Placeholder 8"/>
          <p:cNvSpPr>
            <a:spLocks noGrp="1"/>
          </p:cNvSpPr>
          <p:nvPr>
            <p:ph idx="1"/>
          </p:nvPr>
        </p:nvSpPr>
        <p:spPr>
          <a:xfrm>
            <a:off x="0" y="1411111"/>
            <a:ext cx="9144000" cy="5309002"/>
          </a:xfrm>
        </p:spPr>
        <p:txBody>
          <a:bodyPr>
            <a:normAutofit/>
          </a:bodyPr>
          <a:lstStyle/>
          <a:p>
            <a:pPr marL="0" indent="0" algn="ctr">
              <a:buNone/>
            </a:pPr>
            <a:r>
              <a:rPr lang="en-US" sz="5800" b="1" dirty="0"/>
              <a:t>In addition</a:t>
            </a:r>
            <a:endParaRPr lang="en-US" sz="3600" dirty="0"/>
          </a:p>
          <a:p>
            <a:pPr lvl="1"/>
            <a:r>
              <a:rPr lang="en-US" sz="3600" dirty="0"/>
              <a:t>Fire Extinguishers are located in the firehose box on the interior wall of each evacuation stairwell and in the main hallway</a:t>
            </a:r>
          </a:p>
          <a:p>
            <a:pPr marL="0" indent="0">
              <a:buNone/>
            </a:pPr>
            <a:endParaRPr lang="en-US" sz="800" dirty="0"/>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pic>
        <p:nvPicPr>
          <p:cNvPr id="3" name="Picture 2">
            <a:extLst>
              <a:ext uri="{FF2B5EF4-FFF2-40B4-BE49-F238E27FC236}">
                <a16:creationId xmlns:a16="http://schemas.microsoft.com/office/drawing/2014/main" id="{9FD3B3E9-C99E-4206-AF95-1D44672EB8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1004" y="3757072"/>
            <a:ext cx="3211551" cy="2738066"/>
          </a:xfrm>
          <a:prstGeom prst="rect">
            <a:avLst/>
          </a:prstGeom>
        </p:spPr>
      </p:pic>
    </p:spTree>
    <p:extLst>
      <p:ext uri="{BB962C8B-B14F-4D97-AF65-F5344CB8AC3E}">
        <p14:creationId xmlns:p14="http://schemas.microsoft.com/office/powerpoint/2010/main" val="8124749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27</a:t>
            </a:fld>
            <a:endParaRPr lang="en-US" dirty="0"/>
          </a:p>
        </p:txBody>
      </p:sp>
      <p:sp>
        <p:nvSpPr>
          <p:cNvPr id="9" name="Content Placeholder 8"/>
          <p:cNvSpPr>
            <a:spLocks noGrp="1"/>
          </p:cNvSpPr>
          <p:nvPr>
            <p:ph idx="1"/>
          </p:nvPr>
        </p:nvSpPr>
        <p:spPr>
          <a:xfrm>
            <a:off x="0" y="1411111"/>
            <a:ext cx="9144000" cy="5309002"/>
          </a:xfrm>
        </p:spPr>
        <p:txBody>
          <a:bodyPr>
            <a:normAutofit fontScale="70000" lnSpcReduction="20000"/>
          </a:bodyPr>
          <a:lstStyle/>
          <a:p>
            <a:pPr marL="0" indent="0" algn="ctr">
              <a:buNone/>
            </a:pPr>
            <a:r>
              <a:rPr lang="en-US" sz="5800" b="1" dirty="0"/>
              <a:t>Emergency Medical Response Action Plan Summoning EMS</a:t>
            </a:r>
          </a:p>
          <a:p>
            <a:pPr marL="0" indent="0" algn="ctr">
              <a:buNone/>
            </a:pPr>
            <a:endParaRPr lang="en-US" sz="1300" b="1" dirty="0"/>
          </a:p>
          <a:p>
            <a:pPr marL="457200" lvl="1" indent="0">
              <a:buNone/>
            </a:pPr>
            <a:r>
              <a:rPr lang="en-US" sz="5100" dirty="0"/>
              <a:t>If a life threatening medical emergency arises, the following procedure should be performed:</a:t>
            </a:r>
          </a:p>
          <a:p>
            <a:pPr marL="914400" lvl="2" indent="0">
              <a:buNone/>
            </a:pPr>
            <a:endParaRPr lang="en-US" sz="1300" dirty="0"/>
          </a:p>
          <a:p>
            <a:pPr lvl="2"/>
            <a:r>
              <a:rPr lang="en-US" sz="4100" dirty="0"/>
              <a:t>One person to call 911, providing the following:</a:t>
            </a:r>
          </a:p>
          <a:p>
            <a:pPr lvl="3"/>
            <a:r>
              <a:rPr lang="en-US" sz="3900" dirty="0"/>
              <a:t>Type of emergency</a:t>
            </a:r>
          </a:p>
          <a:p>
            <a:pPr lvl="3"/>
            <a:r>
              <a:rPr lang="en-US" sz="3900" dirty="0"/>
              <a:t>Address: 2600 Blair Stone Road</a:t>
            </a:r>
          </a:p>
          <a:p>
            <a:pPr lvl="3"/>
            <a:r>
              <a:rPr lang="en-US" sz="3900" dirty="0"/>
              <a:t>Location of emergency: floor, room number and/or description of area  </a:t>
            </a:r>
          </a:p>
          <a:p>
            <a:pPr lvl="3"/>
            <a:r>
              <a:rPr lang="en-US" sz="3900" dirty="0"/>
              <a:t>Callers phone number</a:t>
            </a:r>
          </a:p>
          <a:p>
            <a:pPr lvl="3"/>
            <a:r>
              <a:rPr lang="en-US" sz="3900" dirty="0"/>
              <a:t>Any further information requested</a:t>
            </a:r>
          </a:p>
          <a:p>
            <a:pPr lvl="3"/>
            <a:endParaRPr lang="en-US" sz="3900" dirty="0"/>
          </a:p>
          <a:p>
            <a:pPr lvl="2"/>
            <a:endParaRPr lang="en-US" sz="4100" dirty="0"/>
          </a:p>
          <a:p>
            <a:pPr marL="914400" lvl="2" indent="0">
              <a:buNone/>
            </a:pPr>
            <a:endParaRPr lang="en-US" sz="4500" dirty="0"/>
          </a:p>
          <a:p>
            <a:pPr lvl="1"/>
            <a:endParaRPr lang="en-US" sz="4500" dirty="0"/>
          </a:p>
          <a:p>
            <a:pPr lvl="1"/>
            <a:endParaRPr lang="en-US" sz="4500" dirty="0"/>
          </a:p>
          <a:p>
            <a:pPr lvl="2"/>
            <a:endParaRPr lang="en-US" sz="100" dirty="0"/>
          </a:p>
          <a:p>
            <a:pPr marL="0" indent="0">
              <a:buNone/>
            </a:pPr>
            <a:endParaRPr lang="en-US" sz="800" dirty="0"/>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spTree>
    <p:extLst>
      <p:ext uri="{BB962C8B-B14F-4D97-AF65-F5344CB8AC3E}">
        <p14:creationId xmlns:p14="http://schemas.microsoft.com/office/powerpoint/2010/main" val="1317284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28</a:t>
            </a:fld>
            <a:endParaRPr lang="en-US" dirty="0"/>
          </a:p>
        </p:txBody>
      </p:sp>
      <p:sp>
        <p:nvSpPr>
          <p:cNvPr id="9" name="Content Placeholder 8"/>
          <p:cNvSpPr>
            <a:spLocks noGrp="1"/>
          </p:cNvSpPr>
          <p:nvPr>
            <p:ph idx="1"/>
          </p:nvPr>
        </p:nvSpPr>
        <p:spPr>
          <a:xfrm>
            <a:off x="0" y="1411111"/>
            <a:ext cx="9144000" cy="5309002"/>
          </a:xfrm>
        </p:spPr>
        <p:txBody>
          <a:bodyPr>
            <a:normAutofit fontScale="77500" lnSpcReduction="20000"/>
          </a:bodyPr>
          <a:lstStyle/>
          <a:p>
            <a:pPr marL="0" indent="0" algn="ctr">
              <a:buNone/>
            </a:pPr>
            <a:r>
              <a:rPr lang="en-US" sz="5800" b="1" dirty="0"/>
              <a:t>Emergency Medical Response Action Plan Summoning EMS (cont’d)</a:t>
            </a:r>
          </a:p>
          <a:p>
            <a:pPr marL="914400" lvl="2" indent="0">
              <a:buNone/>
            </a:pPr>
            <a:endParaRPr lang="en-US" sz="1300" dirty="0"/>
          </a:p>
          <a:p>
            <a:pPr lvl="2">
              <a:lnSpc>
                <a:spcPct val="100000"/>
              </a:lnSpc>
            </a:pPr>
            <a:r>
              <a:rPr lang="en-US" sz="4100" dirty="0"/>
              <a:t>A second person calls the BMC Front Desk at 245-8349</a:t>
            </a:r>
          </a:p>
          <a:p>
            <a:pPr lvl="4">
              <a:lnSpc>
                <a:spcPct val="100000"/>
              </a:lnSpc>
            </a:pPr>
            <a:r>
              <a:rPr lang="en-US" sz="3800" dirty="0"/>
              <a:t>Type of emergency</a:t>
            </a:r>
          </a:p>
          <a:p>
            <a:pPr lvl="4">
              <a:lnSpc>
                <a:spcPct val="100000"/>
              </a:lnSpc>
            </a:pPr>
            <a:r>
              <a:rPr lang="en-US" sz="3800" dirty="0"/>
              <a:t>Location of emergency: floor, room number and/or description of area  </a:t>
            </a:r>
          </a:p>
          <a:p>
            <a:pPr lvl="4">
              <a:lnSpc>
                <a:spcPct val="100000"/>
              </a:lnSpc>
            </a:pPr>
            <a:r>
              <a:rPr lang="en-US" sz="3800" dirty="0"/>
              <a:t>Name of caller </a:t>
            </a:r>
          </a:p>
          <a:p>
            <a:pPr lvl="4">
              <a:lnSpc>
                <a:spcPct val="100000"/>
              </a:lnSpc>
            </a:pPr>
            <a:r>
              <a:rPr lang="en-US" sz="3800" dirty="0"/>
              <a:t>Callers phone number</a:t>
            </a:r>
          </a:p>
          <a:p>
            <a:pPr lvl="4">
              <a:lnSpc>
                <a:spcPct val="100000"/>
              </a:lnSpc>
            </a:pPr>
            <a:r>
              <a:rPr lang="en-US" sz="3800" dirty="0"/>
              <a:t>Report whether that 9-911 has been called</a:t>
            </a:r>
          </a:p>
          <a:p>
            <a:pPr lvl="4"/>
            <a:endParaRPr lang="en-US" sz="4300" dirty="0"/>
          </a:p>
          <a:p>
            <a:pPr lvl="2"/>
            <a:endParaRPr lang="en-US" sz="4500" dirty="0"/>
          </a:p>
          <a:p>
            <a:pPr lvl="1"/>
            <a:endParaRPr lang="en-US" sz="4500" dirty="0"/>
          </a:p>
          <a:p>
            <a:pPr lvl="1"/>
            <a:endParaRPr lang="en-US" sz="4500" dirty="0"/>
          </a:p>
          <a:p>
            <a:pPr lvl="2"/>
            <a:endParaRPr lang="en-US" sz="100" dirty="0"/>
          </a:p>
          <a:p>
            <a:pPr marL="0" indent="0">
              <a:buNone/>
            </a:pPr>
            <a:endParaRPr lang="en-US" sz="800" dirty="0"/>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spTree>
    <p:extLst>
      <p:ext uri="{BB962C8B-B14F-4D97-AF65-F5344CB8AC3E}">
        <p14:creationId xmlns:p14="http://schemas.microsoft.com/office/powerpoint/2010/main" val="42679373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29</a:t>
            </a:fld>
            <a:endParaRPr lang="en-US" dirty="0"/>
          </a:p>
        </p:txBody>
      </p:sp>
      <p:sp>
        <p:nvSpPr>
          <p:cNvPr id="9" name="Content Placeholder 8"/>
          <p:cNvSpPr>
            <a:spLocks noGrp="1"/>
          </p:cNvSpPr>
          <p:nvPr>
            <p:ph idx="1"/>
          </p:nvPr>
        </p:nvSpPr>
        <p:spPr>
          <a:xfrm>
            <a:off x="0" y="1411111"/>
            <a:ext cx="9144000" cy="5309002"/>
          </a:xfrm>
        </p:spPr>
        <p:txBody>
          <a:bodyPr>
            <a:normAutofit fontScale="62500" lnSpcReduction="20000"/>
          </a:bodyPr>
          <a:lstStyle/>
          <a:p>
            <a:pPr marL="0" indent="0" algn="ctr">
              <a:buNone/>
            </a:pPr>
            <a:r>
              <a:rPr lang="en-US" sz="5800" b="1" dirty="0"/>
              <a:t>Emergency Medical Response Action Plan Summoning EMS (cont’d)</a:t>
            </a:r>
          </a:p>
          <a:p>
            <a:pPr marL="914400" lvl="2" indent="0">
              <a:buNone/>
            </a:pPr>
            <a:endParaRPr lang="en-US" sz="1300" dirty="0"/>
          </a:p>
          <a:p>
            <a:pPr lvl="2"/>
            <a:r>
              <a:rPr lang="en-US" sz="4200" dirty="0"/>
              <a:t>The Front Desk Attendant will:</a:t>
            </a:r>
          </a:p>
          <a:p>
            <a:pPr lvl="2"/>
            <a:endParaRPr lang="en-US" sz="1300" dirty="0"/>
          </a:p>
          <a:p>
            <a:pPr lvl="3">
              <a:lnSpc>
                <a:spcPct val="100000"/>
              </a:lnSpc>
            </a:pPr>
            <a:r>
              <a:rPr lang="en-US" sz="3800" dirty="0"/>
              <a:t>Notify the BMC EEC/SM at 508-5747 </a:t>
            </a:r>
            <a:r>
              <a:rPr lang="en-US" sz="4000" dirty="0"/>
              <a:t>or Asst. 245-8342</a:t>
            </a:r>
            <a:endParaRPr lang="en-US" sz="3800" dirty="0"/>
          </a:p>
          <a:p>
            <a:pPr lvl="3">
              <a:lnSpc>
                <a:spcPct val="100000"/>
              </a:lnSpc>
            </a:pPr>
            <a:r>
              <a:rPr lang="en-US" sz="3800" dirty="0"/>
              <a:t>Send someone to go outside on the sidewalk to             wave down and direct EMS to the front door of                 the BMC building</a:t>
            </a:r>
          </a:p>
          <a:p>
            <a:pPr lvl="3">
              <a:lnSpc>
                <a:spcPct val="100000"/>
              </a:lnSpc>
            </a:pPr>
            <a:r>
              <a:rPr lang="en-US" sz="3800" dirty="0"/>
              <a:t>Notify and direct DMS staff to lock off the freight       elevator for EMS to use</a:t>
            </a:r>
          </a:p>
          <a:p>
            <a:pPr lvl="2"/>
            <a:endParaRPr lang="en-US" sz="4500" dirty="0"/>
          </a:p>
          <a:p>
            <a:pPr lvl="2"/>
            <a:r>
              <a:rPr lang="en-US" sz="4100" dirty="0"/>
              <a:t>Simultaneously, someone should be seeking help from one of the building staff who are First Aid Certified </a:t>
            </a:r>
          </a:p>
          <a:p>
            <a:pPr lvl="1"/>
            <a:endParaRPr lang="en-US" sz="4500" dirty="0"/>
          </a:p>
          <a:p>
            <a:pPr lvl="2"/>
            <a:endParaRPr lang="en-US" sz="100" dirty="0"/>
          </a:p>
          <a:p>
            <a:pPr marL="0" indent="0">
              <a:buNone/>
            </a:pPr>
            <a:endParaRPr lang="en-US" sz="800" dirty="0"/>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spTree>
    <p:extLst>
      <p:ext uri="{BB962C8B-B14F-4D97-AF65-F5344CB8AC3E}">
        <p14:creationId xmlns:p14="http://schemas.microsoft.com/office/powerpoint/2010/main" val="3330387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3</a:t>
            </a:fld>
            <a:endParaRPr lang="en-US" dirty="0"/>
          </a:p>
        </p:txBody>
      </p:sp>
      <p:sp>
        <p:nvSpPr>
          <p:cNvPr id="9" name="Content Placeholder 8"/>
          <p:cNvSpPr>
            <a:spLocks noGrp="1"/>
          </p:cNvSpPr>
          <p:nvPr>
            <p:ph idx="1"/>
          </p:nvPr>
        </p:nvSpPr>
        <p:spPr>
          <a:xfrm>
            <a:off x="130629" y="1491487"/>
            <a:ext cx="9013371" cy="4887045"/>
          </a:xfrm>
        </p:spPr>
        <p:txBody>
          <a:bodyPr>
            <a:normAutofit/>
          </a:bodyPr>
          <a:lstStyle/>
          <a:p>
            <a:pPr marL="0" indent="0" algn="ctr">
              <a:buNone/>
            </a:pPr>
            <a:r>
              <a:rPr lang="en-US" sz="4000" b="1" dirty="0"/>
              <a:t>EAP Purpose</a:t>
            </a:r>
          </a:p>
          <a:p>
            <a:pPr lvl="1"/>
            <a:r>
              <a:rPr lang="en-US" dirty="0"/>
              <a:t>To eliminate or minimize hazards to employees.</a:t>
            </a:r>
          </a:p>
          <a:p>
            <a:pPr lvl="1"/>
            <a:r>
              <a:rPr lang="en-US" dirty="0"/>
              <a:t>For the safety and well-being of the BMC employees and visitors.</a:t>
            </a:r>
          </a:p>
          <a:p>
            <a:pPr lvl="1"/>
            <a:r>
              <a:rPr lang="en-US" dirty="0"/>
              <a:t>Identifies necessary management and employee actions during fires, bomb threats, tornado warnings, and other emergencies.</a:t>
            </a:r>
          </a:p>
          <a:p>
            <a:pPr lvl="1"/>
            <a:r>
              <a:rPr lang="en-US" dirty="0"/>
              <a:t>Education and training are provided so that all employees know, understand, and comply with the Emergency Action Plan.</a:t>
            </a:r>
          </a:p>
          <a:p>
            <a:pPr marL="457200" lvl="1" indent="0">
              <a:buNone/>
            </a:pPr>
            <a:endParaRPr lang="en-US" dirty="0"/>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spTree>
    <p:extLst>
      <p:ext uri="{BB962C8B-B14F-4D97-AF65-F5344CB8AC3E}">
        <p14:creationId xmlns:p14="http://schemas.microsoft.com/office/powerpoint/2010/main" val="26239581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30</a:t>
            </a:fld>
            <a:endParaRPr lang="en-US" dirty="0"/>
          </a:p>
        </p:txBody>
      </p:sp>
      <p:sp>
        <p:nvSpPr>
          <p:cNvPr id="9" name="Content Placeholder 8"/>
          <p:cNvSpPr>
            <a:spLocks noGrp="1"/>
          </p:cNvSpPr>
          <p:nvPr>
            <p:ph idx="1"/>
          </p:nvPr>
        </p:nvSpPr>
        <p:spPr>
          <a:xfrm>
            <a:off x="0" y="1411111"/>
            <a:ext cx="9144000" cy="5309002"/>
          </a:xfrm>
        </p:spPr>
        <p:txBody>
          <a:bodyPr>
            <a:normAutofit/>
          </a:bodyPr>
          <a:lstStyle/>
          <a:p>
            <a:pPr marL="0" indent="0" algn="ctr">
              <a:buNone/>
            </a:pPr>
            <a:r>
              <a:rPr lang="en-US" sz="5800" b="1" dirty="0"/>
              <a:t>Hurricane Procedures</a:t>
            </a:r>
            <a:endParaRPr lang="en-US" sz="1300" b="1" dirty="0"/>
          </a:p>
          <a:p>
            <a:pPr lvl="1">
              <a:lnSpc>
                <a:spcPct val="120000"/>
              </a:lnSpc>
            </a:pPr>
            <a:r>
              <a:rPr lang="en-US" sz="3200" b="1" dirty="0"/>
              <a:t>DEP’s office closure protocol</a:t>
            </a:r>
          </a:p>
          <a:p>
            <a:pPr lvl="1">
              <a:lnSpc>
                <a:spcPct val="120000"/>
              </a:lnSpc>
            </a:pPr>
            <a:r>
              <a:rPr lang="en-US" sz="3200" b="1" dirty="0"/>
              <a:t>Attendance and leave issues related to emergency situations and other closures</a:t>
            </a:r>
          </a:p>
          <a:p>
            <a:pPr lvl="1">
              <a:lnSpc>
                <a:spcPct val="120000"/>
              </a:lnSpc>
            </a:pPr>
            <a:r>
              <a:rPr lang="en-US" sz="3200" b="1" dirty="0"/>
              <a:t>Non-tropical destructive weather</a:t>
            </a:r>
          </a:p>
          <a:p>
            <a:pPr marL="0" indent="0">
              <a:buNone/>
            </a:pPr>
            <a:endParaRPr lang="en-US" sz="4500" b="1" dirty="0"/>
          </a:p>
          <a:p>
            <a:pPr marL="0" indent="0" algn="ctr">
              <a:buNone/>
            </a:pPr>
            <a:endParaRPr lang="en-US" sz="500" dirty="0"/>
          </a:p>
          <a:p>
            <a:pPr marL="0" indent="0">
              <a:buNone/>
            </a:pPr>
            <a:endParaRPr lang="en-US" sz="800" dirty="0"/>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pic>
        <p:nvPicPr>
          <p:cNvPr id="2" name="Picture 1"/>
          <p:cNvPicPr>
            <a:picLocks noChangeAspect="1"/>
          </p:cNvPicPr>
          <p:nvPr/>
        </p:nvPicPr>
        <p:blipFill>
          <a:blip r:embed="rId3"/>
          <a:stretch>
            <a:fillRect/>
          </a:stretch>
        </p:blipFill>
        <p:spPr>
          <a:xfrm>
            <a:off x="6367346" y="4574187"/>
            <a:ext cx="2665142" cy="2010160"/>
          </a:xfrm>
          <a:prstGeom prst="rect">
            <a:avLst/>
          </a:prstGeom>
        </p:spPr>
      </p:pic>
    </p:spTree>
    <p:extLst>
      <p:ext uri="{BB962C8B-B14F-4D97-AF65-F5344CB8AC3E}">
        <p14:creationId xmlns:p14="http://schemas.microsoft.com/office/powerpoint/2010/main" val="21546415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31</a:t>
            </a:fld>
            <a:endParaRPr lang="en-US" dirty="0"/>
          </a:p>
        </p:txBody>
      </p:sp>
      <p:sp>
        <p:nvSpPr>
          <p:cNvPr id="9" name="Content Placeholder 8"/>
          <p:cNvSpPr>
            <a:spLocks noGrp="1"/>
          </p:cNvSpPr>
          <p:nvPr>
            <p:ph idx="1"/>
          </p:nvPr>
        </p:nvSpPr>
        <p:spPr>
          <a:xfrm>
            <a:off x="0" y="1126273"/>
            <a:ext cx="9144000" cy="5593840"/>
          </a:xfrm>
        </p:spPr>
        <p:txBody>
          <a:bodyPr>
            <a:normAutofit/>
          </a:bodyPr>
          <a:lstStyle/>
          <a:p>
            <a:pPr marL="0" indent="0" algn="ctr">
              <a:buNone/>
            </a:pPr>
            <a:r>
              <a:rPr lang="en-US" sz="5800" b="1" dirty="0"/>
              <a:t>Tornado Procedures</a:t>
            </a:r>
            <a:endParaRPr lang="en-US" sz="2800" b="1" dirty="0"/>
          </a:p>
          <a:p>
            <a:pPr marL="914400" lvl="2" indent="0">
              <a:buNone/>
            </a:pPr>
            <a:endParaRPr lang="en-US" sz="1300" dirty="0"/>
          </a:p>
          <a:p>
            <a:pPr lvl="1"/>
            <a:r>
              <a:rPr lang="en-US" sz="3200" dirty="0"/>
              <a:t>EEC/SM/CFW will notify staff with bullhorn, not the building evacuation alarm</a:t>
            </a:r>
          </a:p>
          <a:p>
            <a:pPr lvl="1"/>
            <a:r>
              <a:rPr lang="en-US" sz="3200" dirty="0"/>
              <a:t>All staff should immediately move to the center of the floor by the elevator lobby areas or landing and wait for further instructions.</a:t>
            </a:r>
          </a:p>
          <a:p>
            <a:pPr lvl="1"/>
            <a:endParaRPr lang="en-US" sz="4500" dirty="0"/>
          </a:p>
          <a:p>
            <a:pPr lvl="1"/>
            <a:endParaRPr lang="en-US" sz="4500" dirty="0"/>
          </a:p>
          <a:p>
            <a:pPr lvl="1"/>
            <a:endParaRPr lang="en-US" sz="4500" dirty="0"/>
          </a:p>
          <a:p>
            <a:pPr lvl="1"/>
            <a:endParaRPr lang="en-US" sz="4500" dirty="0"/>
          </a:p>
          <a:p>
            <a:pPr lvl="2"/>
            <a:endParaRPr lang="en-US" sz="100" dirty="0"/>
          </a:p>
          <a:p>
            <a:pPr marL="0" indent="0">
              <a:buNone/>
            </a:pPr>
            <a:endParaRPr lang="en-US" sz="800" dirty="0"/>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pic>
        <p:nvPicPr>
          <p:cNvPr id="7" name="Picture 6">
            <a:extLst>
              <a:ext uri="{FF2B5EF4-FFF2-40B4-BE49-F238E27FC236}">
                <a16:creationId xmlns:a16="http://schemas.microsoft.com/office/drawing/2014/main" id="{EEC56239-0E0B-4EDC-8B4B-F17AA29665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3961" y="4464599"/>
            <a:ext cx="2798955" cy="2099216"/>
          </a:xfrm>
          <a:prstGeom prst="rect">
            <a:avLst/>
          </a:prstGeom>
        </p:spPr>
      </p:pic>
    </p:spTree>
    <p:extLst>
      <p:ext uri="{BB962C8B-B14F-4D97-AF65-F5344CB8AC3E}">
        <p14:creationId xmlns:p14="http://schemas.microsoft.com/office/powerpoint/2010/main" val="13203374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32</a:t>
            </a:fld>
            <a:endParaRPr lang="en-US" dirty="0"/>
          </a:p>
        </p:txBody>
      </p:sp>
      <p:sp>
        <p:nvSpPr>
          <p:cNvPr id="9" name="Content Placeholder 8"/>
          <p:cNvSpPr>
            <a:spLocks noGrp="1"/>
          </p:cNvSpPr>
          <p:nvPr>
            <p:ph idx="1"/>
          </p:nvPr>
        </p:nvSpPr>
        <p:spPr>
          <a:xfrm>
            <a:off x="0" y="1411111"/>
            <a:ext cx="9144000" cy="5309002"/>
          </a:xfrm>
        </p:spPr>
        <p:txBody>
          <a:bodyPr>
            <a:normAutofit/>
          </a:bodyPr>
          <a:lstStyle/>
          <a:p>
            <a:pPr lvl="2">
              <a:lnSpc>
                <a:spcPct val="120000"/>
              </a:lnSpc>
            </a:pPr>
            <a:endParaRPr lang="en-US" sz="4200" dirty="0"/>
          </a:p>
          <a:p>
            <a:pPr marL="457200" lvl="1" indent="0">
              <a:lnSpc>
                <a:spcPct val="120000"/>
              </a:lnSpc>
              <a:buNone/>
            </a:pPr>
            <a:r>
              <a:rPr lang="en-US" sz="3200" dirty="0"/>
              <a:t>  </a:t>
            </a:r>
          </a:p>
          <a:p>
            <a:pPr marL="0" indent="0">
              <a:buNone/>
            </a:pPr>
            <a:endParaRPr lang="en-US" sz="800" dirty="0"/>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pic>
        <p:nvPicPr>
          <p:cNvPr id="2" name="Picture 1"/>
          <p:cNvPicPr>
            <a:picLocks noChangeAspect="1"/>
          </p:cNvPicPr>
          <p:nvPr/>
        </p:nvPicPr>
        <p:blipFill>
          <a:blip r:embed="rId3"/>
          <a:stretch>
            <a:fillRect/>
          </a:stretch>
        </p:blipFill>
        <p:spPr>
          <a:xfrm>
            <a:off x="1805943" y="1014941"/>
            <a:ext cx="6027804" cy="5480197"/>
          </a:xfrm>
          <a:prstGeom prst="rect">
            <a:avLst/>
          </a:prstGeom>
        </p:spPr>
      </p:pic>
    </p:spTree>
    <p:extLst>
      <p:ext uri="{BB962C8B-B14F-4D97-AF65-F5344CB8AC3E}">
        <p14:creationId xmlns:p14="http://schemas.microsoft.com/office/powerpoint/2010/main" val="10181176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996B6E0-EF1F-428C-AAA9-8DC872689E90}"/>
              </a:ext>
            </a:extLst>
          </p:cNvPr>
          <p:cNvSpPr/>
          <p:nvPr/>
        </p:nvSpPr>
        <p:spPr>
          <a:xfrm>
            <a:off x="2286000" y="2274837"/>
            <a:ext cx="5542156" cy="3046988"/>
          </a:xfrm>
          <a:prstGeom prst="rect">
            <a:avLst/>
          </a:prstGeom>
        </p:spPr>
        <p:txBody>
          <a:bodyPr wrap="square">
            <a:spAutoFit/>
          </a:bodyPr>
          <a:lstStyle/>
          <a:p>
            <a:r>
              <a:rPr lang="en-US" sz="2400" dirty="0"/>
              <a:t>If you have any questions, please feel free to contact:</a:t>
            </a:r>
          </a:p>
          <a:p>
            <a:endParaRPr lang="en-US" sz="2400" dirty="0"/>
          </a:p>
          <a:p>
            <a:r>
              <a:rPr lang="en-US" sz="2400" dirty="0"/>
              <a:t>Tom Biernacki, Safety Manager</a:t>
            </a:r>
          </a:p>
          <a:p>
            <a:r>
              <a:rPr lang="en-US" sz="2400" dirty="0"/>
              <a:t>245-8515 (office) or</a:t>
            </a:r>
          </a:p>
          <a:p>
            <a:r>
              <a:rPr lang="en-US" sz="2400" dirty="0"/>
              <a:t>508-5747 (cell)</a:t>
            </a:r>
          </a:p>
          <a:p>
            <a:endParaRPr lang="en-US" sz="2400" dirty="0"/>
          </a:p>
          <a:p>
            <a:r>
              <a:rPr lang="en-US" sz="2400" dirty="0"/>
              <a:t>Or your Floor Warden</a:t>
            </a:r>
          </a:p>
        </p:txBody>
      </p:sp>
    </p:spTree>
    <p:extLst>
      <p:ext uri="{BB962C8B-B14F-4D97-AF65-F5344CB8AC3E}">
        <p14:creationId xmlns:p14="http://schemas.microsoft.com/office/powerpoint/2010/main" val="10494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4</a:t>
            </a:fld>
            <a:endParaRPr lang="en-US" dirty="0"/>
          </a:p>
        </p:txBody>
      </p:sp>
      <p:sp>
        <p:nvSpPr>
          <p:cNvPr id="9" name="Content Placeholder 8"/>
          <p:cNvSpPr>
            <a:spLocks noGrp="1"/>
          </p:cNvSpPr>
          <p:nvPr>
            <p:ph idx="1"/>
          </p:nvPr>
        </p:nvSpPr>
        <p:spPr>
          <a:xfrm>
            <a:off x="130629" y="1491487"/>
            <a:ext cx="9013371" cy="4887045"/>
          </a:xfrm>
        </p:spPr>
        <p:txBody>
          <a:bodyPr>
            <a:normAutofit/>
          </a:bodyPr>
          <a:lstStyle/>
          <a:p>
            <a:pPr marL="0" indent="0" algn="ctr">
              <a:buNone/>
            </a:pPr>
            <a:r>
              <a:rPr lang="en-US" sz="4000" dirty="0">
                <a:solidFill>
                  <a:srgbClr val="FF0000"/>
                </a:solidFill>
              </a:rPr>
              <a:t>EMPLOYEES ARE RESPONSIBLE FOR READING AND COMPLYING WITH THE EMERGENCY ACTION PLAN!</a:t>
            </a:r>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7797" y="3474720"/>
            <a:ext cx="2979034" cy="2614930"/>
          </a:xfrm>
          <a:prstGeom prst="rect">
            <a:avLst/>
          </a:prstGeom>
        </p:spPr>
      </p:pic>
    </p:spTree>
    <p:extLst>
      <p:ext uri="{BB962C8B-B14F-4D97-AF65-F5344CB8AC3E}">
        <p14:creationId xmlns:p14="http://schemas.microsoft.com/office/powerpoint/2010/main" val="211762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5</a:t>
            </a:fld>
            <a:endParaRPr lang="en-US" dirty="0"/>
          </a:p>
        </p:txBody>
      </p:sp>
      <p:sp>
        <p:nvSpPr>
          <p:cNvPr id="9" name="Content Placeholder 8"/>
          <p:cNvSpPr>
            <a:spLocks noGrp="1"/>
          </p:cNvSpPr>
          <p:nvPr>
            <p:ph idx="1"/>
          </p:nvPr>
        </p:nvSpPr>
        <p:spPr>
          <a:xfrm>
            <a:off x="0" y="1241698"/>
            <a:ext cx="9144000" cy="4823822"/>
          </a:xfrm>
        </p:spPr>
        <p:txBody>
          <a:bodyPr>
            <a:normAutofit/>
          </a:bodyPr>
          <a:lstStyle/>
          <a:p>
            <a:pPr marL="457200" lvl="1" indent="0">
              <a:lnSpc>
                <a:spcPct val="150000"/>
              </a:lnSpc>
              <a:buNone/>
            </a:pPr>
            <a:r>
              <a:rPr lang="en-US" sz="3600" b="1" dirty="0"/>
              <a:t>Occurrence that requires immediate action:</a:t>
            </a:r>
            <a:endParaRPr lang="en-US" sz="3600" b="1" dirty="0">
              <a:solidFill>
                <a:srgbClr val="C00000"/>
              </a:solidFill>
            </a:endParaRPr>
          </a:p>
          <a:p>
            <a:pPr lvl="2">
              <a:lnSpc>
                <a:spcPct val="150000"/>
              </a:lnSpc>
            </a:pPr>
            <a:r>
              <a:rPr lang="en-US" sz="4000" b="1" u="sng" dirty="0">
                <a:solidFill>
                  <a:srgbClr val="C00000"/>
                </a:solidFill>
              </a:rPr>
              <a:t>Fires</a:t>
            </a:r>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pic>
        <p:nvPicPr>
          <p:cNvPr id="3" name="Picture 2">
            <a:extLst>
              <a:ext uri="{FF2B5EF4-FFF2-40B4-BE49-F238E27FC236}">
                <a16:creationId xmlns:a16="http://schemas.microsoft.com/office/drawing/2014/main" id="{0231BB3D-3A74-4F1A-B5DB-CBA167A3AB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04482" y="2397512"/>
            <a:ext cx="3034455" cy="3608000"/>
          </a:xfrm>
          <a:prstGeom prst="rect">
            <a:avLst/>
          </a:prstGeom>
        </p:spPr>
      </p:pic>
      <p:pic>
        <p:nvPicPr>
          <p:cNvPr id="2" name="BMC Simplex Fire Alarm Sound">
            <a:hlinkClick r:id="" action="ppaction://media"/>
            <a:extLst>
              <a:ext uri="{FF2B5EF4-FFF2-40B4-BE49-F238E27FC236}">
                <a16:creationId xmlns:a16="http://schemas.microsoft.com/office/drawing/2014/main" id="{443C7176-4218-4023-87EE-A81D1075143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8020" y="4674219"/>
            <a:ext cx="609600" cy="609600"/>
          </a:xfrm>
          <a:prstGeom prst="rect">
            <a:avLst/>
          </a:prstGeom>
        </p:spPr>
      </p:pic>
    </p:spTree>
    <p:extLst>
      <p:ext uri="{BB962C8B-B14F-4D97-AF65-F5344CB8AC3E}">
        <p14:creationId xmlns:p14="http://schemas.microsoft.com/office/powerpoint/2010/main" val="20566501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13" fill="hold"/>
                                        <p:tgtEl>
                                          <p:spTgt spid="2"/>
                                        </p:tgtEl>
                                      </p:cBhvr>
                                    </p:cmd>
                                  </p:childTnLst>
                                </p:cTn>
                              </p:par>
                            </p:childTnLst>
                          </p:cTn>
                        </p:par>
                      </p:childTnLst>
                    </p:cTn>
                  </p:par>
                </p:childTnLst>
              </p:cTn>
              <p:nextCondLst>
                <p:cond evt="onClick" delay="0">
                  <p:tgtEl>
                    <p:spTgt spid="2"/>
                  </p:tgtEl>
                </p:cond>
              </p:nextCondLst>
            </p:seq>
            <p:audio>
              <p:cMediaNode vol="59091">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6</a:t>
            </a:fld>
            <a:endParaRPr lang="en-US" dirty="0"/>
          </a:p>
        </p:txBody>
      </p:sp>
      <p:sp>
        <p:nvSpPr>
          <p:cNvPr id="9" name="Content Placeholder 8"/>
          <p:cNvSpPr>
            <a:spLocks noGrp="1"/>
          </p:cNvSpPr>
          <p:nvPr>
            <p:ph idx="1"/>
          </p:nvPr>
        </p:nvSpPr>
        <p:spPr>
          <a:xfrm>
            <a:off x="0" y="1241698"/>
            <a:ext cx="9065941" cy="5180202"/>
          </a:xfrm>
        </p:spPr>
        <p:txBody>
          <a:bodyPr>
            <a:normAutofit/>
          </a:bodyPr>
          <a:lstStyle/>
          <a:p>
            <a:pPr marL="457200" lvl="1" indent="0">
              <a:lnSpc>
                <a:spcPct val="150000"/>
              </a:lnSpc>
              <a:buNone/>
            </a:pPr>
            <a:r>
              <a:rPr lang="en-US" sz="3600" b="1" dirty="0"/>
              <a:t>Occurrence that requires immediate action:</a:t>
            </a:r>
            <a:endParaRPr lang="en-US" sz="3600" b="1" dirty="0">
              <a:solidFill>
                <a:srgbClr val="C00000"/>
              </a:solidFill>
            </a:endParaRPr>
          </a:p>
          <a:p>
            <a:pPr lvl="2">
              <a:lnSpc>
                <a:spcPct val="150000"/>
              </a:lnSpc>
            </a:pPr>
            <a:r>
              <a:rPr lang="en-US" sz="3200" dirty="0">
                <a:solidFill>
                  <a:srgbClr val="C00000"/>
                </a:solidFill>
              </a:rPr>
              <a:t>Fires</a:t>
            </a:r>
          </a:p>
          <a:p>
            <a:pPr lvl="2">
              <a:lnSpc>
                <a:spcPct val="100000"/>
              </a:lnSpc>
            </a:pPr>
            <a:r>
              <a:rPr lang="en-US" sz="4000" b="1" u="sng" dirty="0">
                <a:solidFill>
                  <a:srgbClr val="C00000"/>
                </a:solidFill>
              </a:rPr>
              <a:t>Natural Disasters </a:t>
            </a:r>
          </a:p>
          <a:p>
            <a:pPr lvl="3">
              <a:lnSpc>
                <a:spcPct val="100000"/>
              </a:lnSpc>
            </a:pPr>
            <a:r>
              <a:rPr lang="en-US" sz="3200" dirty="0">
                <a:solidFill>
                  <a:srgbClr val="C00000"/>
                </a:solidFill>
              </a:rPr>
              <a:t>Tornados</a:t>
            </a:r>
          </a:p>
          <a:p>
            <a:pPr lvl="3">
              <a:lnSpc>
                <a:spcPct val="100000"/>
              </a:lnSpc>
            </a:pPr>
            <a:r>
              <a:rPr lang="en-US" sz="3200" dirty="0">
                <a:solidFill>
                  <a:srgbClr val="C00000"/>
                </a:solidFill>
              </a:rPr>
              <a:t>Hurricanes</a:t>
            </a:r>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pic>
        <p:nvPicPr>
          <p:cNvPr id="8" name="Picture 7">
            <a:extLst>
              <a:ext uri="{FF2B5EF4-FFF2-40B4-BE49-F238E27FC236}">
                <a16:creationId xmlns:a16="http://schemas.microsoft.com/office/drawing/2014/main" id="{A93C06BA-6664-4BA7-BF93-57F15D78BD5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10906" y="3653609"/>
            <a:ext cx="3691054" cy="2768291"/>
          </a:xfrm>
          <a:prstGeom prst="rect">
            <a:avLst/>
          </a:prstGeom>
        </p:spPr>
      </p:pic>
      <p:pic>
        <p:nvPicPr>
          <p:cNvPr id="2" name="Tornado Warning">
            <a:hlinkClick r:id="" action="ppaction://media"/>
            <a:extLst>
              <a:ext uri="{FF2B5EF4-FFF2-40B4-BE49-F238E27FC236}">
                <a16:creationId xmlns:a16="http://schemas.microsoft.com/office/drawing/2014/main" id="{96A45E65-2A4B-44B1-8CBF-A9659044C3F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99171" y="5454805"/>
            <a:ext cx="609600" cy="609600"/>
          </a:xfrm>
          <a:prstGeom prst="rect">
            <a:avLst/>
          </a:prstGeom>
        </p:spPr>
      </p:pic>
      <p:pic>
        <p:nvPicPr>
          <p:cNvPr id="3" name="All Clear Sound">
            <a:hlinkClick r:id="" action="ppaction://media"/>
            <a:extLst>
              <a:ext uri="{FF2B5EF4-FFF2-40B4-BE49-F238E27FC236}">
                <a16:creationId xmlns:a16="http://schemas.microsoft.com/office/drawing/2014/main" id="{9163B900-C6D9-4D71-A353-B0AC974D2220}"/>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3297044" y="5454805"/>
            <a:ext cx="609600" cy="609600"/>
          </a:xfrm>
          <a:prstGeom prst="rect">
            <a:avLst/>
          </a:prstGeom>
        </p:spPr>
      </p:pic>
    </p:spTree>
    <p:extLst>
      <p:ext uri="{BB962C8B-B14F-4D97-AF65-F5344CB8AC3E}">
        <p14:creationId xmlns:p14="http://schemas.microsoft.com/office/powerpoint/2010/main" val="1220812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9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113" fill="hold"/>
                                        <p:tgtEl>
                                          <p:spTgt spid="3"/>
                                        </p:tgtEl>
                                      </p:cBhvr>
                                    </p:cmd>
                                  </p:childTnLst>
                                </p:cTn>
                              </p:par>
                            </p:childTnLst>
                          </p:cTn>
                        </p:par>
                      </p:childTnLst>
                    </p:cTn>
                  </p:par>
                </p:childTnLst>
              </p:cTn>
              <p:nextCondLst>
                <p:cond evt="onClick" delay="0">
                  <p:tgtEl>
                    <p:spTgt spid="3"/>
                  </p:tgtEl>
                </p:cond>
              </p:nextCondLst>
            </p:seq>
            <p:audio>
              <p:cMediaNode vol="80000">
                <p:cTn id="13"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7</a:t>
            </a:fld>
            <a:endParaRPr lang="en-US" dirty="0"/>
          </a:p>
        </p:txBody>
      </p:sp>
      <p:sp>
        <p:nvSpPr>
          <p:cNvPr id="9" name="Content Placeholder 8"/>
          <p:cNvSpPr>
            <a:spLocks noGrp="1"/>
          </p:cNvSpPr>
          <p:nvPr>
            <p:ph idx="1"/>
          </p:nvPr>
        </p:nvSpPr>
        <p:spPr>
          <a:xfrm>
            <a:off x="0" y="1241698"/>
            <a:ext cx="9013371" cy="4823822"/>
          </a:xfrm>
        </p:spPr>
        <p:txBody>
          <a:bodyPr>
            <a:normAutofit/>
          </a:bodyPr>
          <a:lstStyle/>
          <a:p>
            <a:pPr marL="457200" lvl="1" indent="0">
              <a:lnSpc>
                <a:spcPct val="150000"/>
              </a:lnSpc>
              <a:buNone/>
            </a:pPr>
            <a:r>
              <a:rPr lang="en-US" sz="3600" b="1" dirty="0"/>
              <a:t>Occurrence that requires immediate action:</a:t>
            </a:r>
            <a:endParaRPr lang="en-US" sz="3600" b="1" dirty="0">
              <a:solidFill>
                <a:srgbClr val="C00000"/>
              </a:solidFill>
            </a:endParaRPr>
          </a:p>
          <a:p>
            <a:pPr lvl="2">
              <a:lnSpc>
                <a:spcPct val="150000"/>
              </a:lnSpc>
            </a:pPr>
            <a:r>
              <a:rPr lang="en-US" sz="3200" dirty="0">
                <a:solidFill>
                  <a:srgbClr val="C00000"/>
                </a:solidFill>
              </a:rPr>
              <a:t>Fires</a:t>
            </a:r>
          </a:p>
          <a:p>
            <a:pPr lvl="2">
              <a:lnSpc>
                <a:spcPct val="150000"/>
              </a:lnSpc>
            </a:pPr>
            <a:r>
              <a:rPr lang="en-US" sz="3200" dirty="0">
                <a:solidFill>
                  <a:srgbClr val="C00000"/>
                </a:solidFill>
              </a:rPr>
              <a:t>Natural Disasters (tornados, hurricanes)</a:t>
            </a:r>
          </a:p>
          <a:p>
            <a:pPr lvl="2">
              <a:lnSpc>
                <a:spcPct val="150000"/>
              </a:lnSpc>
            </a:pPr>
            <a:r>
              <a:rPr lang="en-US" sz="4000" b="1" u="sng" dirty="0">
                <a:solidFill>
                  <a:srgbClr val="C00000"/>
                </a:solidFill>
              </a:rPr>
              <a:t>Bomb Threats</a:t>
            </a:r>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spTree>
    <p:extLst>
      <p:ext uri="{BB962C8B-B14F-4D97-AF65-F5344CB8AC3E}">
        <p14:creationId xmlns:p14="http://schemas.microsoft.com/office/powerpoint/2010/main" val="2547978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8</a:t>
            </a:fld>
            <a:endParaRPr lang="en-US" dirty="0"/>
          </a:p>
        </p:txBody>
      </p:sp>
      <p:sp>
        <p:nvSpPr>
          <p:cNvPr id="9" name="Content Placeholder 8"/>
          <p:cNvSpPr>
            <a:spLocks noGrp="1"/>
          </p:cNvSpPr>
          <p:nvPr>
            <p:ph idx="1"/>
          </p:nvPr>
        </p:nvSpPr>
        <p:spPr>
          <a:xfrm>
            <a:off x="0" y="1241698"/>
            <a:ext cx="9013371" cy="4823822"/>
          </a:xfrm>
        </p:spPr>
        <p:txBody>
          <a:bodyPr>
            <a:normAutofit/>
          </a:bodyPr>
          <a:lstStyle/>
          <a:p>
            <a:pPr marL="457200" lvl="1" indent="0">
              <a:lnSpc>
                <a:spcPct val="150000"/>
              </a:lnSpc>
              <a:buNone/>
            </a:pPr>
            <a:r>
              <a:rPr lang="en-US" sz="3600" b="1" dirty="0"/>
              <a:t>Occurrence that requires immediate action:</a:t>
            </a:r>
            <a:endParaRPr lang="en-US" sz="3600" b="1" dirty="0">
              <a:solidFill>
                <a:srgbClr val="C00000"/>
              </a:solidFill>
            </a:endParaRPr>
          </a:p>
          <a:p>
            <a:pPr lvl="2">
              <a:lnSpc>
                <a:spcPct val="150000"/>
              </a:lnSpc>
            </a:pPr>
            <a:r>
              <a:rPr lang="en-US" sz="3200" dirty="0">
                <a:solidFill>
                  <a:srgbClr val="C00000"/>
                </a:solidFill>
              </a:rPr>
              <a:t>Fires</a:t>
            </a:r>
          </a:p>
          <a:p>
            <a:pPr lvl="2">
              <a:lnSpc>
                <a:spcPct val="150000"/>
              </a:lnSpc>
            </a:pPr>
            <a:r>
              <a:rPr lang="en-US" sz="3200" dirty="0">
                <a:solidFill>
                  <a:srgbClr val="C00000"/>
                </a:solidFill>
              </a:rPr>
              <a:t>Natural Disasters (tornados, hurricanes)</a:t>
            </a:r>
          </a:p>
          <a:p>
            <a:pPr lvl="2">
              <a:lnSpc>
                <a:spcPct val="150000"/>
              </a:lnSpc>
            </a:pPr>
            <a:r>
              <a:rPr lang="en-US" sz="3200" dirty="0">
                <a:solidFill>
                  <a:srgbClr val="C00000"/>
                </a:solidFill>
              </a:rPr>
              <a:t>Bomb Threats,</a:t>
            </a:r>
          </a:p>
          <a:p>
            <a:pPr lvl="2">
              <a:lnSpc>
                <a:spcPct val="150000"/>
              </a:lnSpc>
            </a:pPr>
            <a:r>
              <a:rPr lang="en-US" sz="4000" b="1" u="sng" dirty="0">
                <a:solidFill>
                  <a:srgbClr val="C00000"/>
                </a:solidFill>
              </a:rPr>
              <a:t>Large-scale Environmental Damage</a:t>
            </a:r>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spTree>
    <p:extLst>
      <p:ext uri="{BB962C8B-B14F-4D97-AF65-F5344CB8AC3E}">
        <p14:creationId xmlns:p14="http://schemas.microsoft.com/office/powerpoint/2010/main" val="3568022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FADA17-E839-40C6-9DE8-5506B7C005C6}" type="datetime1">
              <a:rPr lang="en-US" smtClean="0"/>
              <a:t>7/21/2017</a:t>
            </a:fld>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9</a:t>
            </a:fld>
            <a:endParaRPr lang="en-US" dirty="0"/>
          </a:p>
        </p:txBody>
      </p:sp>
      <p:sp>
        <p:nvSpPr>
          <p:cNvPr id="9" name="Content Placeholder 8"/>
          <p:cNvSpPr>
            <a:spLocks noGrp="1"/>
          </p:cNvSpPr>
          <p:nvPr>
            <p:ph idx="1"/>
          </p:nvPr>
        </p:nvSpPr>
        <p:spPr>
          <a:xfrm>
            <a:off x="-145143" y="1089293"/>
            <a:ext cx="9463313" cy="5543736"/>
          </a:xfrm>
        </p:spPr>
        <p:txBody>
          <a:bodyPr>
            <a:normAutofit fontScale="85000" lnSpcReduction="10000"/>
          </a:bodyPr>
          <a:lstStyle/>
          <a:p>
            <a:pPr marL="457200" lvl="1" indent="0">
              <a:lnSpc>
                <a:spcPct val="150000"/>
              </a:lnSpc>
              <a:buNone/>
            </a:pPr>
            <a:r>
              <a:rPr lang="en-US" sz="4200" b="1" dirty="0"/>
              <a:t>Occurrence that requires immediate action:</a:t>
            </a:r>
            <a:endParaRPr lang="en-US" sz="4200" b="1" dirty="0">
              <a:solidFill>
                <a:srgbClr val="C00000"/>
              </a:solidFill>
            </a:endParaRPr>
          </a:p>
          <a:p>
            <a:pPr lvl="2">
              <a:lnSpc>
                <a:spcPct val="150000"/>
              </a:lnSpc>
            </a:pPr>
            <a:r>
              <a:rPr lang="en-US" sz="3800" dirty="0">
                <a:solidFill>
                  <a:srgbClr val="C00000"/>
                </a:solidFill>
              </a:rPr>
              <a:t>Fires,</a:t>
            </a:r>
          </a:p>
          <a:p>
            <a:pPr lvl="2">
              <a:lnSpc>
                <a:spcPct val="150000"/>
              </a:lnSpc>
            </a:pPr>
            <a:r>
              <a:rPr lang="en-US" sz="3800" dirty="0">
                <a:solidFill>
                  <a:srgbClr val="C00000"/>
                </a:solidFill>
              </a:rPr>
              <a:t>Natural Disasters (tornados, hurricanes),</a:t>
            </a:r>
          </a:p>
          <a:p>
            <a:pPr lvl="2">
              <a:lnSpc>
                <a:spcPct val="150000"/>
              </a:lnSpc>
            </a:pPr>
            <a:r>
              <a:rPr lang="en-US" sz="3800" dirty="0">
                <a:solidFill>
                  <a:srgbClr val="C00000"/>
                </a:solidFill>
              </a:rPr>
              <a:t>Bomb Threats,</a:t>
            </a:r>
          </a:p>
          <a:p>
            <a:pPr lvl="2">
              <a:lnSpc>
                <a:spcPct val="150000"/>
              </a:lnSpc>
            </a:pPr>
            <a:r>
              <a:rPr lang="en-US" sz="3800" dirty="0">
                <a:solidFill>
                  <a:srgbClr val="C00000"/>
                </a:solidFill>
              </a:rPr>
              <a:t>Large-scale Environmental Damage and</a:t>
            </a:r>
          </a:p>
          <a:p>
            <a:pPr lvl="2">
              <a:lnSpc>
                <a:spcPct val="110000"/>
              </a:lnSpc>
            </a:pPr>
            <a:r>
              <a:rPr lang="en-US" sz="4700" b="1" u="sng" dirty="0">
                <a:solidFill>
                  <a:srgbClr val="C00000"/>
                </a:solidFill>
              </a:rPr>
              <a:t>Other Damage or Threats</a:t>
            </a:r>
          </a:p>
          <a:p>
            <a:pPr lvl="3">
              <a:lnSpc>
                <a:spcPct val="110000"/>
              </a:lnSpc>
            </a:pPr>
            <a:r>
              <a:rPr lang="en-US" sz="3500" dirty="0">
                <a:solidFill>
                  <a:srgbClr val="C00000"/>
                </a:solidFill>
              </a:rPr>
              <a:t>Active Shooters</a:t>
            </a:r>
          </a:p>
        </p:txBody>
      </p:sp>
      <p:sp>
        <p:nvSpPr>
          <p:cNvPr id="12" name="Title 1"/>
          <p:cNvSpPr>
            <a:spLocks noGrp="1"/>
          </p:cNvSpPr>
          <p:nvPr>
            <p:ph type="title"/>
          </p:nvPr>
        </p:nvSpPr>
        <p:spPr>
          <a:xfrm>
            <a:off x="906463" y="0"/>
            <a:ext cx="7608887" cy="1014941"/>
          </a:xfrm>
        </p:spPr>
        <p:txBody>
          <a:bodyPr>
            <a:normAutofit fontScale="90000"/>
          </a:bodyPr>
          <a:lstStyle/>
          <a:p>
            <a:pPr algn="l"/>
            <a:r>
              <a:rPr lang="en-US" dirty="0"/>
              <a:t>      BMC Emergency Action Plan</a:t>
            </a:r>
          </a:p>
        </p:txBody>
      </p:sp>
    </p:spTree>
    <p:extLst>
      <p:ext uri="{BB962C8B-B14F-4D97-AF65-F5344CB8AC3E}">
        <p14:creationId xmlns:p14="http://schemas.microsoft.com/office/powerpoint/2010/main" val="3983282727"/>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7852</TotalTime>
  <Words>3319</Words>
  <Application>Microsoft Office PowerPoint</Application>
  <PresentationFormat>On-screen Show (4:3)</PresentationFormat>
  <Paragraphs>445</Paragraphs>
  <Slides>33</Slides>
  <Notes>26</Notes>
  <HiddenSlides>0</HiddenSlides>
  <MMClips>3</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33</vt:i4>
      </vt:variant>
    </vt:vector>
  </HeadingPairs>
  <TitlesOfParts>
    <vt:vector size="38" baseType="lpstr">
      <vt:lpstr>Arial</vt:lpstr>
      <vt:lpstr>Calibri</vt:lpstr>
      <vt:lpstr>Custom Design</vt:lpstr>
      <vt:lpstr>2_Custom Design</vt:lpstr>
      <vt:lpstr>Office Theme</vt:lpstr>
      <vt:lpstr>PowerPoint Presentation</vt:lpstr>
      <vt:lpstr>PowerPoint Presentation</vt:lpstr>
      <vt:lpstr>      BMC Emergency Action Plan</vt:lpstr>
      <vt:lpstr>      BMC Emergency Action Plan</vt:lpstr>
      <vt:lpstr>      BMC Emergency Action Plan</vt:lpstr>
      <vt:lpstr>      BMC Emergency Action Plan</vt:lpstr>
      <vt:lpstr>      BMC Emergency Action Plan</vt:lpstr>
      <vt:lpstr>      BMC Emergency Action Plan</vt:lpstr>
      <vt:lpstr>      BMC Emergency Action Plan</vt:lpstr>
      <vt:lpstr>      BMC Emergency Action Plan</vt:lpstr>
      <vt:lpstr>      BMC Emergency Action Plan</vt:lpstr>
      <vt:lpstr>      BMC Emergency Action Plan</vt:lpstr>
      <vt:lpstr>      BMC Emergency Action Plan</vt:lpstr>
      <vt:lpstr>      BMC Emergency Action Plan</vt:lpstr>
      <vt:lpstr>      BMC Emergency Action Plan</vt:lpstr>
      <vt:lpstr>PowerPoint Presentation</vt:lpstr>
      <vt:lpstr>      BMC Emergency Action Plan</vt:lpstr>
      <vt:lpstr>      BMC Emergency Action Plan</vt:lpstr>
      <vt:lpstr>PowerPoint Presentation</vt:lpstr>
      <vt:lpstr>PowerPoint Presentation</vt:lpstr>
      <vt:lpstr>PowerPoint Presentation</vt:lpstr>
      <vt:lpstr>PowerPoint Presentation</vt:lpstr>
      <vt:lpstr>PowerPoint Presentation</vt:lpstr>
      <vt:lpstr>PowerPoint Presentation</vt:lpstr>
      <vt:lpstr>      BMC Emergency Action Plan</vt:lpstr>
      <vt:lpstr>      BMC Emergency Action Plan</vt:lpstr>
      <vt:lpstr>      BMC Emergency Action Plan</vt:lpstr>
      <vt:lpstr>      BMC Emergency Action Plan</vt:lpstr>
      <vt:lpstr>      BMC Emergency Action Plan</vt:lpstr>
      <vt:lpstr>      BMC Emergency Action Plan</vt:lpstr>
      <vt:lpstr>      BMC Emergency Action Plan</vt:lpstr>
      <vt:lpstr>      BMC Emergency Action Plan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VanHoudt, Lisa</cp:lastModifiedBy>
  <cp:revision>650</cp:revision>
  <cp:lastPrinted>2015-08-04T12:51:45Z</cp:lastPrinted>
  <dcterms:created xsi:type="dcterms:W3CDTF">2015-05-19T17:22:51Z</dcterms:created>
  <dcterms:modified xsi:type="dcterms:W3CDTF">2017-07-21T14:43:35Z</dcterms:modified>
</cp:coreProperties>
</file>