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4"/>
  </p:sldMasterIdLst>
  <p:notesMasterIdLst>
    <p:notesMasterId r:id="rId14"/>
  </p:notesMasterIdLst>
  <p:sldIdLst>
    <p:sldId id="292" r:id="rId5"/>
    <p:sldId id="302" r:id="rId6"/>
    <p:sldId id="321" r:id="rId7"/>
    <p:sldId id="304" r:id="rId8"/>
    <p:sldId id="305" r:id="rId9"/>
    <p:sldId id="320" r:id="rId10"/>
    <p:sldId id="319" r:id="rId11"/>
    <p:sldId id="287" r:id="rId12"/>
    <p:sldId id="283"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9999"/>
    <a:srgbClr val="B0BEC8"/>
    <a:srgbClr val="42463A"/>
    <a:srgbClr val="C8EAFB"/>
    <a:srgbClr val="243F7A"/>
    <a:srgbClr val="C7E9FA"/>
    <a:srgbClr val="52B7E9"/>
    <a:srgbClr val="6E869B"/>
    <a:srgbClr val="0F7C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mith-Sickler, Talia E" userId="2b9ef536-1ea2-42dd-8bfb-e0ccecbb3c73" providerId="ADAL" clId="{2106C6B2-F4F0-4157-A55D-23F6D1C79D25}"/>
    <pc:docChg chg="undo custSel addSld modSld">
      <pc:chgData name="Smith-Sickler, Talia E" userId="2b9ef536-1ea2-42dd-8bfb-e0ccecbb3c73" providerId="ADAL" clId="{2106C6B2-F4F0-4157-A55D-23F6D1C79D25}" dt="2024-06-20T14:34:28.807" v="665" actId="20577"/>
      <pc:docMkLst>
        <pc:docMk/>
      </pc:docMkLst>
      <pc:sldChg chg="addSp modSp mod">
        <pc:chgData name="Smith-Sickler, Talia E" userId="2b9ef536-1ea2-42dd-8bfb-e0ccecbb3c73" providerId="ADAL" clId="{2106C6B2-F4F0-4157-A55D-23F6D1C79D25}" dt="2024-06-19T19:47:22.738" v="647" actId="20577"/>
        <pc:sldMkLst>
          <pc:docMk/>
          <pc:sldMk cId="1894220272" sldId="287"/>
        </pc:sldMkLst>
        <pc:spChg chg="mod">
          <ac:chgData name="Smith-Sickler, Talia E" userId="2b9ef536-1ea2-42dd-8bfb-e0ccecbb3c73" providerId="ADAL" clId="{2106C6B2-F4F0-4157-A55D-23F6D1C79D25}" dt="2024-06-19T19:47:22.738" v="647" actId="20577"/>
          <ac:spMkLst>
            <pc:docMk/>
            <pc:sldMk cId="1894220272" sldId="287"/>
            <ac:spMk id="6" creationId="{F524F22D-EE29-7648-A667-BDA11D9112D3}"/>
          </ac:spMkLst>
        </pc:spChg>
        <pc:spChg chg="add mod">
          <ac:chgData name="Smith-Sickler, Talia E" userId="2b9ef536-1ea2-42dd-8bfb-e0ccecbb3c73" providerId="ADAL" clId="{2106C6B2-F4F0-4157-A55D-23F6D1C79D25}" dt="2024-06-05T15:21:46.285" v="7" actId="20577"/>
          <ac:spMkLst>
            <pc:docMk/>
            <pc:sldMk cId="1894220272" sldId="287"/>
            <ac:spMk id="9" creationId="{75E41873-4538-0755-F5B2-1A3F57246810}"/>
          </ac:spMkLst>
        </pc:spChg>
        <pc:picChg chg="mod">
          <ac:chgData name="Smith-Sickler, Talia E" userId="2b9ef536-1ea2-42dd-8bfb-e0ccecbb3c73" providerId="ADAL" clId="{2106C6B2-F4F0-4157-A55D-23F6D1C79D25}" dt="2024-06-05T15:18:02.544" v="0" actId="14100"/>
          <ac:picMkLst>
            <pc:docMk/>
            <pc:sldMk cId="1894220272" sldId="287"/>
            <ac:picMk id="7" creationId="{65661801-DDB5-8A11-93D7-340C4B14AD15}"/>
          </ac:picMkLst>
        </pc:picChg>
        <pc:picChg chg="add mod">
          <ac:chgData name="Smith-Sickler, Talia E" userId="2b9ef536-1ea2-42dd-8bfb-e0ccecbb3c73" providerId="ADAL" clId="{2106C6B2-F4F0-4157-A55D-23F6D1C79D25}" dt="2024-06-05T15:21:38.166" v="3" actId="1076"/>
          <ac:picMkLst>
            <pc:docMk/>
            <pc:sldMk cId="1894220272" sldId="287"/>
            <ac:picMk id="8" creationId="{8C42FDC6-D93C-2A71-C392-3AB9DA449F60}"/>
          </ac:picMkLst>
        </pc:picChg>
      </pc:sldChg>
      <pc:sldChg chg="modSp mod">
        <pc:chgData name="Smith-Sickler, Talia E" userId="2b9ef536-1ea2-42dd-8bfb-e0ccecbb3c73" providerId="ADAL" clId="{2106C6B2-F4F0-4157-A55D-23F6D1C79D25}" dt="2024-06-19T19:05:31.759" v="345" actId="20577"/>
        <pc:sldMkLst>
          <pc:docMk/>
          <pc:sldMk cId="1788890777" sldId="292"/>
        </pc:sldMkLst>
        <pc:spChg chg="mod">
          <ac:chgData name="Smith-Sickler, Talia E" userId="2b9ef536-1ea2-42dd-8bfb-e0ccecbb3c73" providerId="ADAL" clId="{2106C6B2-F4F0-4157-A55D-23F6D1C79D25}" dt="2024-06-19T19:05:31.759" v="345" actId="20577"/>
          <ac:spMkLst>
            <pc:docMk/>
            <pc:sldMk cId="1788890777" sldId="292"/>
            <ac:spMk id="11" creationId="{C972FE4A-FE26-C04F-9B7B-2F941D8852D8}"/>
          </ac:spMkLst>
        </pc:spChg>
      </pc:sldChg>
      <pc:sldChg chg="modSp mod">
        <pc:chgData name="Smith-Sickler, Talia E" userId="2b9ef536-1ea2-42dd-8bfb-e0ccecbb3c73" providerId="ADAL" clId="{2106C6B2-F4F0-4157-A55D-23F6D1C79D25}" dt="2024-06-19T19:46:40.250" v="635" actId="20577"/>
        <pc:sldMkLst>
          <pc:docMk/>
          <pc:sldMk cId="1556396959" sldId="303"/>
        </pc:sldMkLst>
        <pc:spChg chg="mod">
          <ac:chgData name="Smith-Sickler, Talia E" userId="2b9ef536-1ea2-42dd-8bfb-e0ccecbb3c73" providerId="ADAL" clId="{2106C6B2-F4F0-4157-A55D-23F6D1C79D25}" dt="2024-06-19T19:46:40.250" v="635" actId="20577"/>
          <ac:spMkLst>
            <pc:docMk/>
            <pc:sldMk cId="1556396959" sldId="303"/>
            <ac:spMk id="4" creationId="{685FE360-7680-9897-693E-964B9D86063D}"/>
          </ac:spMkLst>
        </pc:spChg>
      </pc:sldChg>
      <pc:sldChg chg="modSp mod">
        <pc:chgData name="Smith-Sickler, Talia E" userId="2b9ef536-1ea2-42dd-8bfb-e0ccecbb3c73" providerId="ADAL" clId="{2106C6B2-F4F0-4157-A55D-23F6D1C79D25}" dt="2024-06-19T19:41:13.300" v="366" actId="20577"/>
        <pc:sldMkLst>
          <pc:docMk/>
          <pc:sldMk cId="3347702649" sldId="304"/>
        </pc:sldMkLst>
        <pc:spChg chg="mod">
          <ac:chgData name="Smith-Sickler, Talia E" userId="2b9ef536-1ea2-42dd-8bfb-e0ccecbb3c73" providerId="ADAL" clId="{2106C6B2-F4F0-4157-A55D-23F6D1C79D25}" dt="2024-06-19T19:41:13.300" v="366" actId="20577"/>
          <ac:spMkLst>
            <pc:docMk/>
            <pc:sldMk cId="3347702649" sldId="304"/>
            <ac:spMk id="2" creationId="{4469F90B-21C2-054B-9341-EA9AADA4C453}"/>
          </ac:spMkLst>
        </pc:spChg>
      </pc:sldChg>
      <pc:sldChg chg="modSp mod">
        <pc:chgData name="Smith-Sickler, Talia E" userId="2b9ef536-1ea2-42dd-8bfb-e0ccecbb3c73" providerId="ADAL" clId="{2106C6B2-F4F0-4157-A55D-23F6D1C79D25}" dt="2024-06-20T14:34:28.807" v="665" actId="20577"/>
        <pc:sldMkLst>
          <pc:docMk/>
          <pc:sldMk cId="2656336840" sldId="305"/>
        </pc:sldMkLst>
        <pc:spChg chg="mod">
          <ac:chgData name="Smith-Sickler, Talia E" userId="2b9ef536-1ea2-42dd-8bfb-e0ccecbb3c73" providerId="ADAL" clId="{2106C6B2-F4F0-4157-A55D-23F6D1C79D25}" dt="2024-06-19T19:46:20.687" v="627" actId="20577"/>
          <ac:spMkLst>
            <pc:docMk/>
            <pc:sldMk cId="2656336840" sldId="305"/>
            <ac:spMk id="4" creationId="{0DE7A032-3432-7E4B-8745-9047CA47B752}"/>
          </ac:spMkLst>
        </pc:spChg>
        <pc:spChg chg="mod">
          <ac:chgData name="Smith-Sickler, Talia E" userId="2b9ef536-1ea2-42dd-8bfb-e0ccecbb3c73" providerId="ADAL" clId="{2106C6B2-F4F0-4157-A55D-23F6D1C79D25}" dt="2024-06-20T14:34:28.807" v="665" actId="20577"/>
          <ac:spMkLst>
            <pc:docMk/>
            <pc:sldMk cId="2656336840" sldId="305"/>
            <ac:spMk id="16" creationId="{B6351A34-F97D-0696-17A1-C775C80DA5F7}"/>
          </ac:spMkLst>
        </pc:spChg>
      </pc:sldChg>
      <pc:sldChg chg="modSp mod">
        <pc:chgData name="Smith-Sickler, Talia E" userId="2b9ef536-1ea2-42dd-8bfb-e0ccecbb3c73" providerId="ADAL" clId="{2106C6B2-F4F0-4157-A55D-23F6D1C79D25}" dt="2024-06-19T19:45:07.751" v="453" actId="20577"/>
        <pc:sldMkLst>
          <pc:docMk/>
          <pc:sldMk cId="2236375359" sldId="319"/>
        </pc:sldMkLst>
        <pc:spChg chg="mod">
          <ac:chgData name="Smith-Sickler, Talia E" userId="2b9ef536-1ea2-42dd-8bfb-e0ccecbb3c73" providerId="ADAL" clId="{2106C6B2-F4F0-4157-A55D-23F6D1C79D25}" dt="2024-06-19T19:45:07.751" v="453" actId="20577"/>
          <ac:spMkLst>
            <pc:docMk/>
            <pc:sldMk cId="2236375359" sldId="319"/>
            <ac:spMk id="4" creationId="{4B1AF747-569E-6B79-A43D-899103514ACB}"/>
          </ac:spMkLst>
        </pc:spChg>
      </pc:sldChg>
      <pc:sldChg chg="modSp mod">
        <pc:chgData name="Smith-Sickler, Talia E" userId="2b9ef536-1ea2-42dd-8bfb-e0ccecbb3c73" providerId="ADAL" clId="{2106C6B2-F4F0-4157-A55D-23F6D1C79D25}" dt="2024-06-19T19:43:50.824" v="374" actId="20577"/>
        <pc:sldMkLst>
          <pc:docMk/>
          <pc:sldMk cId="1729464134" sldId="320"/>
        </pc:sldMkLst>
        <pc:spChg chg="mod">
          <ac:chgData name="Smith-Sickler, Talia E" userId="2b9ef536-1ea2-42dd-8bfb-e0ccecbb3c73" providerId="ADAL" clId="{2106C6B2-F4F0-4157-A55D-23F6D1C79D25}" dt="2024-06-19T19:43:50.824" v="374" actId="20577"/>
          <ac:spMkLst>
            <pc:docMk/>
            <pc:sldMk cId="1729464134" sldId="320"/>
            <ac:spMk id="5" creationId="{CA0DE34E-0DD4-9816-39F9-23DC48F8CCFC}"/>
          </ac:spMkLst>
        </pc:spChg>
      </pc:sldChg>
      <pc:sldChg chg="addSp delSp modSp add mod">
        <pc:chgData name="Smith-Sickler, Talia E" userId="2b9ef536-1ea2-42dd-8bfb-e0ccecbb3c73" providerId="ADAL" clId="{2106C6B2-F4F0-4157-A55D-23F6D1C79D25}" dt="2024-06-19T19:46:30.558" v="631" actId="20577"/>
        <pc:sldMkLst>
          <pc:docMk/>
          <pc:sldMk cId="801535662" sldId="321"/>
        </pc:sldMkLst>
        <pc:spChg chg="del">
          <ac:chgData name="Smith-Sickler, Talia E" userId="2b9ef536-1ea2-42dd-8bfb-e0ccecbb3c73" providerId="ADAL" clId="{2106C6B2-F4F0-4157-A55D-23F6D1C79D25}" dt="2024-06-05T15:24:28.085" v="122" actId="478"/>
          <ac:spMkLst>
            <pc:docMk/>
            <pc:sldMk cId="801535662" sldId="321"/>
            <ac:spMk id="2" creationId="{9E954B00-A48A-70F8-95A0-CEE05E57BCF8}"/>
          </ac:spMkLst>
        </pc:spChg>
        <pc:spChg chg="del">
          <ac:chgData name="Smith-Sickler, Talia E" userId="2b9ef536-1ea2-42dd-8bfb-e0ccecbb3c73" providerId="ADAL" clId="{2106C6B2-F4F0-4157-A55D-23F6D1C79D25}" dt="2024-06-05T15:24:34.372" v="126" actId="478"/>
          <ac:spMkLst>
            <pc:docMk/>
            <pc:sldMk cId="801535662" sldId="321"/>
            <ac:spMk id="3" creationId="{8B06F973-D4D6-6CAF-AF06-4A8A03C76A31}"/>
          </ac:spMkLst>
        </pc:spChg>
        <pc:spChg chg="mod">
          <ac:chgData name="Smith-Sickler, Talia E" userId="2b9ef536-1ea2-42dd-8bfb-e0ccecbb3c73" providerId="ADAL" clId="{2106C6B2-F4F0-4157-A55D-23F6D1C79D25}" dt="2024-06-19T19:46:30.558" v="631" actId="20577"/>
          <ac:spMkLst>
            <pc:docMk/>
            <pc:sldMk cId="801535662" sldId="321"/>
            <ac:spMk id="4" creationId="{685FE360-7680-9897-693E-964B9D86063D}"/>
          </ac:spMkLst>
        </pc:spChg>
        <pc:spChg chg="mod">
          <ac:chgData name="Smith-Sickler, Talia E" userId="2b9ef536-1ea2-42dd-8bfb-e0ccecbb3c73" providerId="ADAL" clId="{2106C6B2-F4F0-4157-A55D-23F6D1C79D25}" dt="2024-06-05T15:27:27.706" v="336" actId="403"/>
          <ac:spMkLst>
            <pc:docMk/>
            <pc:sldMk cId="801535662" sldId="321"/>
            <ac:spMk id="6" creationId="{8EEB5341-4836-2BB6-DCB0-472354A5091C}"/>
          </ac:spMkLst>
        </pc:spChg>
        <pc:spChg chg="del">
          <ac:chgData name="Smith-Sickler, Talia E" userId="2b9ef536-1ea2-42dd-8bfb-e0ccecbb3c73" providerId="ADAL" clId="{2106C6B2-F4F0-4157-A55D-23F6D1C79D25}" dt="2024-06-05T15:25:56.800" v="274" actId="21"/>
          <ac:spMkLst>
            <pc:docMk/>
            <pc:sldMk cId="801535662" sldId="321"/>
            <ac:spMk id="7" creationId="{741C91A5-B716-5106-59A8-1F49F2709770}"/>
          </ac:spMkLst>
        </pc:spChg>
        <pc:spChg chg="del">
          <ac:chgData name="Smith-Sickler, Talia E" userId="2b9ef536-1ea2-42dd-8bfb-e0ccecbb3c73" providerId="ADAL" clId="{2106C6B2-F4F0-4157-A55D-23F6D1C79D25}" dt="2024-06-05T15:24:29.285" v="123" actId="478"/>
          <ac:spMkLst>
            <pc:docMk/>
            <pc:sldMk cId="801535662" sldId="321"/>
            <ac:spMk id="8" creationId="{42D7ACE3-FD8D-F2F1-309D-2BFDE7076ABC}"/>
          </ac:spMkLst>
        </pc:spChg>
        <pc:spChg chg="del">
          <ac:chgData name="Smith-Sickler, Talia E" userId="2b9ef536-1ea2-42dd-8bfb-e0ccecbb3c73" providerId="ADAL" clId="{2106C6B2-F4F0-4157-A55D-23F6D1C79D25}" dt="2024-06-05T15:25:48.612" v="271" actId="21"/>
          <ac:spMkLst>
            <pc:docMk/>
            <pc:sldMk cId="801535662" sldId="321"/>
            <ac:spMk id="9" creationId="{C13C5B19-9E28-9C88-AF61-909460C551F8}"/>
          </ac:spMkLst>
        </pc:spChg>
        <pc:spChg chg="del">
          <ac:chgData name="Smith-Sickler, Talia E" userId="2b9ef536-1ea2-42dd-8bfb-e0ccecbb3c73" providerId="ADAL" clId="{2106C6B2-F4F0-4157-A55D-23F6D1C79D25}" dt="2024-06-05T15:24:39.668" v="129" actId="478"/>
          <ac:spMkLst>
            <pc:docMk/>
            <pc:sldMk cId="801535662" sldId="321"/>
            <ac:spMk id="10" creationId="{3735846A-AC4E-92F8-D027-05865B851D0B}"/>
          </ac:spMkLst>
        </pc:spChg>
        <pc:spChg chg="add del">
          <ac:chgData name="Smith-Sickler, Talia E" userId="2b9ef536-1ea2-42dd-8bfb-e0ccecbb3c73" providerId="ADAL" clId="{2106C6B2-F4F0-4157-A55D-23F6D1C79D25}" dt="2024-06-05T15:25:59.190" v="275" actId="21"/>
          <ac:spMkLst>
            <pc:docMk/>
            <pc:sldMk cId="801535662" sldId="321"/>
            <ac:spMk id="11" creationId="{F53344D7-9273-7E99-47B4-5C2388E8F5BF}"/>
          </ac:spMkLst>
        </pc:spChg>
        <pc:spChg chg="del">
          <ac:chgData name="Smith-Sickler, Talia E" userId="2b9ef536-1ea2-42dd-8bfb-e0ccecbb3c73" providerId="ADAL" clId="{2106C6B2-F4F0-4157-A55D-23F6D1C79D25}" dt="2024-06-05T15:24:32.428" v="125" actId="478"/>
          <ac:spMkLst>
            <pc:docMk/>
            <pc:sldMk cId="801535662" sldId="321"/>
            <ac:spMk id="12" creationId="{626C19D3-1FA8-4CB6-5E69-63AF01EAB3E9}"/>
          </ac:spMkLst>
        </pc:spChg>
        <pc:spChg chg="del">
          <ac:chgData name="Smith-Sickler, Talia E" userId="2b9ef536-1ea2-42dd-8bfb-e0ccecbb3c73" providerId="ADAL" clId="{2106C6B2-F4F0-4157-A55D-23F6D1C79D25}" dt="2024-06-05T15:25:50.692" v="272" actId="21"/>
          <ac:spMkLst>
            <pc:docMk/>
            <pc:sldMk cId="801535662" sldId="321"/>
            <ac:spMk id="13" creationId="{1D682F83-50BD-40FD-3E7E-B264376FE775}"/>
          </ac:spMkLst>
        </pc:spChg>
        <pc:spChg chg="del">
          <ac:chgData name="Smith-Sickler, Talia E" userId="2b9ef536-1ea2-42dd-8bfb-e0ccecbb3c73" providerId="ADAL" clId="{2106C6B2-F4F0-4157-A55D-23F6D1C79D25}" dt="2024-06-05T15:24:31.334" v="124" actId="478"/>
          <ac:spMkLst>
            <pc:docMk/>
            <pc:sldMk cId="801535662" sldId="321"/>
            <ac:spMk id="14" creationId="{37A6943C-B808-0271-BB94-5361F180BF81}"/>
          </ac:spMkLst>
        </pc:spChg>
        <pc:spChg chg="del">
          <ac:chgData name="Smith-Sickler, Talia E" userId="2b9ef536-1ea2-42dd-8bfb-e0ccecbb3c73" providerId="ADAL" clId="{2106C6B2-F4F0-4157-A55D-23F6D1C79D25}" dt="2024-06-05T15:25:53.671" v="273" actId="21"/>
          <ac:spMkLst>
            <pc:docMk/>
            <pc:sldMk cId="801535662" sldId="321"/>
            <ac:spMk id="15" creationId="{0DFE2379-050C-84BD-8D29-C01790951B0B}"/>
          </ac:spMkLst>
        </pc:spChg>
        <pc:spChg chg="add mod">
          <ac:chgData name="Smith-Sickler, Talia E" userId="2b9ef536-1ea2-42dd-8bfb-e0ccecbb3c73" providerId="ADAL" clId="{2106C6B2-F4F0-4157-A55D-23F6D1C79D25}" dt="2024-06-05T15:26:47.292" v="300" actId="1076"/>
          <ac:spMkLst>
            <pc:docMk/>
            <pc:sldMk cId="801535662" sldId="321"/>
            <ac:spMk id="16" creationId="{FFE60A13-3165-D669-6C48-A02FDA5B5C5D}"/>
          </ac:spMkLst>
        </pc:spChg>
        <pc:spChg chg="add mod">
          <ac:chgData name="Smith-Sickler, Talia E" userId="2b9ef536-1ea2-42dd-8bfb-e0ccecbb3c73" providerId="ADAL" clId="{2106C6B2-F4F0-4157-A55D-23F6D1C79D25}" dt="2024-06-05T15:26:53.877" v="304" actId="20577"/>
          <ac:spMkLst>
            <pc:docMk/>
            <pc:sldMk cId="801535662" sldId="321"/>
            <ac:spMk id="17" creationId="{EF9B8D2E-0E33-582F-2586-C9A066FDFDFC}"/>
          </ac:spMkLst>
        </pc:spChg>
        <pc:spChg chg="add mod">
          <ac:chgData name="Smith-Sickler, Talia E" userId="2b9ef536-1ea2-42dd-8bfb-e0ccecbb3c73" providerId="ADAL" clId="{2106C6B2-F4F0-4157-A55D-23F6D1C79D25}" dt="2024-06-05T15:27:12.771" v="327" actId="1076"/>
          <ac:spMkLst>
            <pc:docMk/>
            <pc:sldMk cId="801535662" sldId="321"/>
            <ac:spMk id="18" creationId="{687A9004-BB39-8D09-1DBF-035E53751842}"/>
          </ac:spMkLst>
        </pc:spChg>
        <pc:spChg chg="add mod">
          <ac:chgData name="Smith-Sickler, Talia E" userId="2b9ef536-1ea2-42dd-8bfb-e0ccecbb3c73" providerId="ADAL" clId="{2106C6B2-F4F0-4157-A55D-23F6D1C79D25}" dt="2024-06-05T15:27:20.814" v="333" actId="20577"/>
          <ac:spMkLst>
            <pc:docMk/>
            <pc:sldMk cId="801535662" sldId="321"/>
            <ac:spMk id="19" creationId="{280E6B30-C531-3311-6A39-B374649B1131}"/>
          </ac:spMkLst>
        </pc:spChg>
        <pc:picChg chg="mod">
          <ac:chgData name="Smith-Sickler, Talia E" userId="2b9ef536-1ea2-42dd-8bfb-e0ccecbb3c73" providerId="ADAL" clId="{2106C6B2-F4F0-4157-A55D-23F6D1C79D25}" dt="2024-06-05T15:27:16.499" v="330" actId="1076"/>
          <ac:picMkLst>
            <pc:docMk/>
            <pc:sldMk cId="801535662" sldId="321"/>
            <ac:picMk id="5" creationId="{FC370CA9-D5DF-2CC4-DD16-7652B0F18EA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BCA29C-C366-49E1-B4FA-C54E85478702}" type="datetimeFigureOut">
              <a:rPr lang="en-US" smtClean="0"/>
              <a:t>7/8/2024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D5990F-7922-409B-946E-EBC328BADA02}" type="slidenum">
              <a:rPr lang="en-US" smtClean="0"/>
              <a:t>‹#›</a:t>
            </a:fld>
            <a:endParaRPr lang="en-US"/>
          </a:p>
        </p:txBody>
      </p:sp>
    </p:spTree>
    <p:extLst>
      <p:ext uri="{BB962C8B-B14F-4D97-AF65-F5344CB8AC3E}">
        <p14:creationId xmlns:p14="http://schemas.microsoft.com/office/powerpoint/2010/main" val="4222215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D5990F-7922-409B-946E-EBC328BADA02}" type="slidenum">
              <a:rPr lang="en-US" smtClean="0"/>
              <a:t>3</a:t>
            </a:fld>
            <a:endParaRPr lang="en-US"/>
          </a:p>
        </p:txBody>
      </p:sp>
    </p:spTree>
    <p:extLst>
      <p:ext uri="{BB962C8B-B14F-4D97-AF65-F5344CB8AC3E}">
        <p14:creationId xmlns:p14="http://schemas.microsoft.com/office/powerpoint/2010/main" val="3475091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9817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05">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99217E1-CC21-FA4D-A15D-1D550201515D}"/>
              </a:ext>
            </a:extLst>
          </p:cNvPr>
          <p:cNvSpPr/>
          <p:nvPr userDrawn="1"/>
        </p:nvSpPr>
        <p:spPr>
          <a:xfrm>
            <a:off x="137459" y="1370438"/>
            <a:ext cx="11893176"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1922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 06">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57769C0-3006-DC48-B84B-7DC6B10DA2FA}"/>
              </a:ext>
            </a:extLst>
          </p:cNvPr>
          <p:cNvSpPr/>
          <p:nvPr userDrawn="1"/>
        </p:nvSpPr>
        <p:spPr>
          <a:xfrm>
            <a:off x="173319" y="3341930"/>
            <a:ext cx="11803528"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8792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07">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B30B274-329C-EF4D-868F-4623C6BA847F}"/>
              </a:ext>
            </a:extLst>
          </p:cNvPr>
          <p:cNvSpPr/>
          <p:nvPr userDrawn="1"/>
        </p:nvSpPr>
        <p:spPr>
          <a:xfrm>
            <a:off x="153712" y="3381192"/>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D37B701-CFD9-CB44-93C6-4F6A73F0DB4F}"/>
              </a:ext>
            </a:extLst>
          </p:cNvPr>
          <p:cNvSpPr/>
          <p:nvPr userDrawn="1"/>
        </p:nvSpPr>
        <p:spPr>
          <a:xfrm>
            <a:off x="4171395" y="3381192"/>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E3D802A-46C2-B14C-91A0-E4ABBD36FB87}"/>
              </a:ext>
            </a:extLst>
          </p:cNvPr>
          <p:cNvSpPr/>
          <p:nvPr userDrawn="1"/>
        </p:nvSpPr>
        <p:spPr>
          <a:xfrm>
            <a:off x="8189079" y="3381192"/>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7841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08">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9FE8B0C-6BEC-4B4C-8217-B267D4F6CF29}"/>
              </a:ext>
            </a:extLst>
          </p:cNvPr>
          <p:cNvSpPr/>
          <p:nvPr userDrawn="1"/>
        </p:nvSpPr>
        <p:spPr>
          <a:xfrm>
            <a:off x="153056" y="1385051"/>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AFF991A-5033-4C41-8B46-C03CBDE58012}"/>
              </a:ext>
            </a:extLst>
          </p:cNvPr>
          <p:cNvSpPr/>
          <p:nvPr userDrawn="1"/>
        </p:nvSpPr>
        <p:spPr>
          <a:xfrm>
            <a:off x="4170739" y="1385051"/>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F6BBC39-2CAC-6B48-98F0-23F0863D4E6C}"/>
              </a:ext>
            </a:extLst>
          </p:cNvPr>
          <p:cNvSpPr/>
          <p:nvPr userDrawn="1"/>
        </p:nvSpPr>
        <p:spPr>
          <a:xfrm>
            <a:off x="8188423" y="1385051"/>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711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09">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027388-62EA-DE48-A209-EF7CA10057E9}"/>
              </a:ext>
            </a:extLst>
          </p:cNvPr>
          <p:cNvSpPr/>
          <p:nvPr userDrawn="1"/>
        </p:nvSpPr>
        <p:spPr>
          <a:xfrm>
            <a:off x="135778" y="1386289"/>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4BA2B29-94DF-0649-9733-289A181C212E}"/>
              </a:ext>
            </a:extLst>
          </p:cNvPr>
          <p:cNvSpPr/>
          <p:nvPr userDrawn="1"/>
        </p:nvSpPr>
        <p:spPr>
          <a:xfrm>
            <a:off x="3947139"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66395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10">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6608DD6-E8B7-4A47-ACD0-151608AB1471}"/>
              </a:ext>
            </a:extLst>
          </p:cNvPr>
          <p:cNvSpPr/>
          <p:nvPr userDrawn="1"/>
        </p:nvSpPr>
        <p:spPr>
          <a:xfrm>
            <a:off x="4580635"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2CCD815-AA26-3049-BBF7-DF2314AA9440}"/>
              </a:ext>
            </a:extLst>
          </p:cNvPr>
          <p:cNvSpPr/>
          <p:nvPr userDrawn="1"/>
        </p:nvSpPr>
        <p:spPr>
          <a:xfrm>
            <a:off x="8380044"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76232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11">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A31449A-2FA3-CD40-AC84-157BCEA8956B}"/>
              </a:ext>
            </a:extLst>
          </p:cNvPr>
          <p:cNvSpPr/>
          <p:nvPr userDrawn="1"/>
        </p:nvSpPr>
        <p:spPr>
          <a:xfrm>
            <a:off x="4269866"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F2180D1-075E-7A48-B05C-8F132026964C}"/>
              </a:ext>
            </a:extLst>
          </p:cNvPr>
          <p:cNvSpPr/>
          <p:nvPr userDrawn="1"/>
        </p:nvSpPr>
        <p:spPr>
          <a:xfrm>
            <a:off x="427382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027B1F9-9792-E348-8054-5F3B10DB3A02}"/>
              </a:ext>
            </a:extLst>
          </p:cNvPr>
          <p:cNvSpPr/>
          <p:nvPr userDrawn="1"/>
        </p:nvSpPr>
        <p:spPr>
          <a:xfrm>
            <a:off x="8176848"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5B97E83-2A90-6240-B51D-82E521BCBA1B}"/>
              </a:ext>
            </a:extLst>
          </p:cNvPr>
          <p:cNvSpPr/>
          <p:nvPr userDrawn="1"/>
        </p:nvSpPr>
        <p:spPr>
          <a:xfrm>
            <a:off x="8176848"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364971B-C0DF-7B41-99FA-6ADC4367C5AA}"/>
              </a:ext>
            </a:extLst>
          </p:cNvPr>
          <p:cNvSpPr/>
          <p:nvPr userDrawn="1"/>
        </p:nvSpPr>
        <p:spPr>
          <a:xfrm>
            <a:off x="362884"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2ED10D5-9907-3244-8DCD-B29754C4C87E}"/>
              </a:ext>
            </a:extLst>
          </p:cNvPr>
          <p:cNvSpPr/>
          <p:nvPr userDrawn="1"/>
        </p:nvSpPr>
        <p:spPr>
          <a:xfrm>
            <a:off x="36288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94196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 1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D74B4F-0AF2-544C-BBE1-F3D728C735D5}"/>
              </a:ext>
            </a:extLst>
          </p:cNvPr>
          <p:cNvSpPr/>
          <p:nvPr userDrawn="1"/>
        </p:nvSpPr>
        <p:spPr>
          <a:xfrm>
            <a:off x="488389" y="1386289"/>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35DC2A0-26E5-0843-A769-6B80E0A77EE6}"/>
              </a:ext>
            </a:extLst>
          </p:cNvPr>
          <p:cNvSpPr/>
          <p:nvPr userDrawn="1"/>
        </p:nvSpPr>
        <p:spPr>
          <a:xfrm>
            <a:off x="4239986"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2EF594A-E21A-AD4C-AF4E-1185D7D4E338}"/>
              </a:ext>
            </a:extLst>
          </p:cNvPr>
          <p:cNvSpPr/>
          <p:nvPr userDrawn="1"/>
        </p:nvSpPr>
        <p:spPr>
          <a:xfrm>
            <a:off x="7991583"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04064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1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AF781C-C56E-5848-A911-7076A563E0C5}"/>
              </a:ext>
            </a:extLst>
          </p:cNvPr>
          <p:cNvSpPr/>
          <p:nvPr userDrawn="1"/>
        </p:nvSpPr>
        <p:spPr>
          <a:xfrm>
            <a:off x="271154"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6A333A5-F13A-054D-9DCD-F98B9C2CCC17}"/>
              </a:ext>
            </a:extLst>
          </p:cNvPr>
          <p:cNvSpPr/>
          <p:nvPr userDrawn="1"/>
        </p:nvSpPr>
        <p:spPr>
          <a:xfrm>
            <a:off x="6220692"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11722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 1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757DCF-EDBE-7047-8355-609423C64C97}"/>
              </a:ext>
            </a:extLst>
          </p:cNvPr>
          <p:cNvSpPr/>
          <p:nvPr userDrawn="1"/>
        </p:nvSpPr>
        <p:spPr>
          <a:xfrm>
            <a:off x="187490" y="1386368"/>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3425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 Slide - A">
    <p:spTree>
      <p:nvGrpSpPr>
        <p:cNvPr id="1" name=""/>
        <p:cNvGrpSpPr/>
        <p:nvPr/>
      </p:nvGrpSpPr>
      <p:grpSpPr>
        <a:xfrm>
          <a:off x="0" y="0"/>
          <a:ext cx="0" cy="0"/>
          <a:chOff x="0" y="0"/>
          <a:chExt cx="0" cy="0"/>
        </a:xfrm>
      </p:grpSpPr>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8" y="93439"/>
            <a:ext cx="1062435" cy="1062435"/>
          </a:xfrm>
          <a:prstGeom prst="rect">
            <a:avLst/>
          </a:prstGeom>
        </p:spPr>
      </p:pic>
    </p:spTree>
    <p:extLst>
      <p:ext uri="{BB962C8B-B14F-4D97-AF65-F5344CB8AC3E}">
        <p14:creationId xmlns:p14="http://schemas.microsoft.com/office/powerpoint/2010/main" val="42028305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1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FA6816-B517-DA4F-9915-A0A632A2BF9B}"/>
              </a:ext>
            </a:extLst>
          </p:cNvPr>
          <p:cNvSpPr/>
          <p:nvPr userDrawn="1"/>
        </p:nvSpPr>
        <p:spPr>
          <a:xfrm>
            <a:off x="6346194" y="1392344"/>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00508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 16">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F38FBE-460A-D441-9EDF-7C42DA61129B}"/>
              </a:ext>
            </a:extLst>
          </p:cNvPr>
          <p:cNvSpPr/>
          <p:nvPr userDrawn="1"/>
        </p:nvSpPr>
        <p:spPr>
          <a:xfrm>
            <a:off x="1203366" y="1580865"/>
            <a:ext cx="9785267" cy="494310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32892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 17">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0A8D1B6-4D7F-6849-92E4-BF2EC945BD09}"/>
              </a:ext>
            </a:extLst>
          </p:cNvPr>
          <p:cNvSpPr/>
          <p:nvPr userDrawn="1"/>
        </p:nvSpPr>
        <p:spPr>
          <a:xfrm>
            <a:off x="210788" y="1386368"/>
            <a:ext cx="1177042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28744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 18">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789B56-ECF3-C341-899C-8E67056D85D1}"/>
              </a:ext>
            </a:extLst>
          </p:cNvPr>
          <p:cNvSpPr/>
          <p:nvPr userDrawn="1"/>
        </p:nvSpPr>
        <p:spPr>
          <a:xfrm>
            <a:off x="152400" y="5597809"/>
            <a:ext cx="11887200" cy="111825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31364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A76C35-9906-6847-91E5-371C9621D034}"/>
              </a:ext>
            </a:extLst>
          </p:cNvPr>
          <p:cNvSpPr txBox="1"/>
          <p:nvPr userDrawn="1"/>
        </p:nvSpPr>
        <p:spPr>
          <a:xfrm>
            <a:off x="477078" y="1719469"/>
            <a:ext cx="5695121" cy="5078313"/>
          </a:xfrm>
          <a:prstGeom prst="rect">
            <a:avLst/>
          </a:prstGeom>
          <a:noFill/>
        </p:spPr>
        <p:txBody>
          <a:bodyPr wrap="square" rtlCol="0">
            <a:spAutoFit/>
          </a:bodyPr>
          <a:lstStyle/>
          <a:p>
            <a:r>
              <a:rPr lang="en-US" b="1">
                <a:latin typeface="Verdana" panose="020B0604030504040204" pitchFamily="34" charset="0"/>
                <a:ea typeface="Verdana" panose="020B0604030504040204" pitchFamily="34" charset="0"/>
                <a:cs typeface="Verdana" panose="020B0604030504040204" pitchFamily="34" charset="0"/>
              </a:rPr>
              <a:t>VERDANA</a:t>
            </a:r>
          </a:p>
          <a:p>
            <a:endParaRPr lang="en-US" b="1">
              <a:latin typeface="Verdana" panose="020B0604030504040204" pitchFamily="34" charset="0"/>
              <a:ea typeface="Verdana" panose="020B0604030504040204" pitchFamily="34" charset="0"/>
              <a:cs typeface="Verdana" panose="020B0604030504040204" pitchFamily="34" charset="0"/>
            </a:endParaRPr>
          </a:p>
          <a:p>
            <a:r>
              <a:rPr lang="en-US" b="1">
                <a:latin typeface="Verdana" panose="020B0604030504040204" pitchFamily="34" charset="0"/>
                <a:ea typeface="Verdana" panose="020B0604030504040204" pitchFamily="34" charset="0"/>
                <a:cs typeface="Verdana" panose="020B0604030504040204" pitchFamily="34" charset="0"/>
              </a:rPr>
              <a:t>The Florida Department </a:t>
            </a:r>
          </a:p>
          <a:p>
            <a:r>
              <a:rPr lang="en-US" b="1">
                <a:latin typeface="Verdana" panose="020B0604030504040204" pitchFamily="34" charset="0"/>
                <a:ea typeface="Verdana" panose="020B0604030504040204" pitchFamily="34" charset="0"/>
                <a:cs typeface="Verdana" panose="020B0604030504040204" pitchFamily="34" charset="0"/>
              </a:rPr>
              <a:t>of Environmental Protection </a:t>
            </a:r>
            <a:endParaRPr lang="en-US">
              <a:latin typeface="Verdana" panose="020B0604030504040204" pitchFamily="34" charset="0"/>
              <a:ea typeface="Verdana" panose="020B0604030504040204" pitchFamily="34" charset="0"/>
              <a:cs typeface="Verdana" panose="020B0604030504040204" pitchFamily="34" charset="0"/>
            </a:endParaRPr>
          </a:p>
          <a:p>
            <a:endParaRPr lang="en-US">
              <a:latin typeface="Verdana" panose="020B0604030504040204" pitchFamily="34" charset="0"/>
              <a:ea typeface="Verdana" panose="020B0604030504040204" pitchFamily="34" charset="0"/>
              <a:cs typeface="Verdana" panose="020B0604030504040204" pitchFamily="34" charset="0"/>
            </a:endParaRPr>
          </a:p>
          <a:p>
            <a:r>
              <a:rPr lang="en-US">
                <a:latin typeface="Verdana" panose="020B0604030504040204" pitchFamily="34" charset="0"/>
                <a:ea typeface="Verdana" panose="020B0604030504040204" pitchFamily="34" charset="0"/>
                <a:cs typeface="Verdana" panose="020B060403050404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a:latin typeface="Verdana" panose="020B0604030504040204" pitchFamily="34" charset="0"/>
              <a:ea typeface="Verdana" panose="020B0604030504040204" pitchFamily="34" charset="0"/>
              <a:cs typeface="Verdana" panose="020B0604030504040204" pitchFamily="34" charset="0"/>
            </a:endParaRPr>
          </a:p>
          <a:p>
            <a:r>
              <a:rPr lang="en-US">
                <a:latin typeface="Verdana" panose="020B0604030504040204" pitchFamily="34" charset="0"/>
                <a:ea typeface="Verdana" panose="020B0604030504040204" pitchFamily="34" charset="0"/>
                <a:cs typeface="Verdana" panose="020B0604030504040204" pitchFamily="34" charset="0"/>
              </a:rPr>
              <a:t>Header Font Size: 24 - 40</a:t>
            </a:r>
          </a:p>
          <a:p>
            <a:r>
              <a:rPr lang="en-US">
                <a:latin typeface="Verdana" panose="020B0604030504040204" pitchFamily="34" charset="0"/>
                <a:ea typeface="Verdana" panose="020B0604030504040204" pitchFamily="34" charset="0"/>
                <a:cs typeface="Verdana" panose="020B0604030504040204" pitchFamily="34" charset="0"/>
              </a:rPr>
              <a:t>Body Font Size: 18 - 24</a:t>
            </a:r>
          </a:p>
          <a:p>
            <a:endParaRPr lang="en-US">
              <a:latin typeface="Verdana" panose="020B0604030504040204" pitchFamily="34" charset="0"/>
              <a:ea typeface="Verdana" panose="020B0604030504040204" pitchFamily="34" charset="0"/>
              <a:cs typeface="Verdana" panose="020B0604030504040204" pitchFamily="34" charset="0"/>
            </a:endParaRPr>
          </a:p>
          <a:p>
            <a:endParaRPr lang="en-US">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80BEF3BF-0BE4-074F-916E-7B9B876234A6}"/>
              </a:ext>
            </a:extLst>
          </p:cNvPr>
          <p:cNvSpPr txBox="1"/>
          <p:nvPr userDrawn="1"/>
        </p:nvSpPr>
        <p:spPr>
          <a:xfrm>
            <a:off x="6281530" y="1719469"/>
            <a:ext cx="5695121" cy="5078313"/>
          </a:xfrm>
          <a:prstGeom prst="rect">
            <a:avLst/>
          </a:prstGeom>
          <a:noFill/>
        </p:spPr>
        <p:txBody>
          <a:bodyPr wrap="square" rtlCol="0">
            <a:spAutoFit/>
          </a:bodyPr>
          <a:lstStyle/>
          <a:p>
            <a:r>
              <a:rPr lang="en-US" b="1">
                <a:latin typeface="Arial" panose="020B0604020202020204" pitchFamily="34" charset="0"/>
                <a:ea typeface="Verdana" panose="020B0604030504040204" pitchFamily="34" charset="0"/>
                <a:cs typeface="Arial" panose="020B0604020202020204" pitchFamily="34" charset="0"/>
              </a:rPr>
              <a:t>ARIAL</a:t>
            </a:r>
          </a:p>
          <a:p>
            <a:endParaRPr lang="en-US" b="1">
              <a:latin typeface="Arial" panose="020B0604020202020204" pitchFamily="34" charset="0"/>
              <a:ea typeface="Verdana" panose="020B0604030504040204" pitchFamily="34" charset="0"/>
              <a:cs typeface="Arial" panose="020B0604020202020204" pitchFamily="34" charset="0"/>
            </a:endParaRPr>
          </a:p>
          <a:p>
            <a:r>
              <a:rPr lang="en-US" b="1">
                <a:latin typeface="Arial" panose="020B0604020202020204" pitchFamily="34" charset="0"/>
                <a:ea typeface="Verdana" panose="020B0604030504040204" pitchFamily="34" charset="0"/>
                <a:cs typeface="Arial" panose="020B0604020202020204" pitchFamily="34" charset="0"/>
              </a:rPr>
              <a:t>The Florida Department </a:t>
            </a:r>
          </a:p>
          <a:p>
            <a:r>
              <a:rPr lang="en-US" b="1">
                <a:latin typeface="Arial" panose="020B0604020202020204" pitchFamily="34" charset="0"/>
                <a:ea typeface="Verdana" panose="020B0604030504040204" pitchFamily="34" charset="0"/>
                <a:cs typeface="Arial" panose="020B0604020202020204" pitchFamily="34" charset="0"/>
              </a:rPr>
              <a:t>of Environmental Protection </a:t>
            </a:r>
            <a:endParaRPr lang="en-US">
              <a:latin typeface="Arial" panose="020B0604020202020204" pitchFamily="34" charset="0"/>
              <a:ea typeface="Verdana" panose="020B0604030504040204" pitchFamily="34" charset="0"/>
              <a:cs typeface="Arial" panose="020B0604020202020204" pitchFamily="34" charset="0"/>
            </a:endParaRPr>
          </a:p>
          <a:p>
            <a:endParaRPr lang="en-US">
              <a:latin typeface="Arial" panose="020B0604020202020204" pitchFamily="34" charset="0"/>
              <a:ea typeface="Verdana" panose="020B0604030504040204" pitchFamily="34" charset="0"/>
              <a:cs typeface="Arial" panose="020B0604020202020204" pitchFamily="34" charset="0"/>
            </a:endParaRPr>
          </a:p>
          <a:p>
            <a:r>
              <a:rPr lang="en-US">
                <a:latin typeface="Arial" panose="020B0604020202020204" pitchFamily="34" charset="0"/>
                <a:ea typeface="Verdana" panose="020B0604030504040204" pitchFamily="34" charset="0"/>
                <a:cs typeface="Arial" panose="020B060402020202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a:latin typeface="Arial" panose="020B0604020202020204" pitchFamily="34" charset="0"/>
              <a:ea typeface="Verdana" panose="020B0604030504040204" pitchFamily="34" charset="0"/>
              <a:cs typeface="Arial" panose="020B0604020202020204" pitchFamily="34" charset="0"/>
            </a:endParaRPr>
          </a:p>
          <a:p>
            <a:r>
              <a:rPr lang="en-US">
                <a:latin typeface="Arial" panose="020B0604020202020204" pitchFamily="34" charset="0"/>
                <a:ea typeface="Verdana" panose="020B0604030504040204" pitchFamily="34" charset="0"/>
                <a:cs typeface="Arial" panose="020B0604020202020204" pitchFamily="34" charset="0"/>
              </a:rPr>
              <a:t>Header Font Size: 24 - 40</a:t>
            </a:r>
          </a:p>
          <a:p>
            <a:r>
              <a:rPr lang="en-US">
                <a:latin typeface="Arial" panose="020B0604020202020204" pitchFamily="34" charset="0"/>
                <a:ea typeface="Verdana" panose="020B0604030504040204" pitchFamily="34" charset="0"/>
                <a:cs typeface="Arial" panose="020B0604020202020204" pitchFamily="34" charset="0"/>
              </a:rPr>
              <a:t>Body Font Size: 18 - 24</a:t>
            </a:r>
          </a:p>
          <a:p>
            <a:endParaRPr lang="en-US">
              <a:latin typeface="Arial" panose="020B0604020202020204" pitchFamily="34" charset="0"/>
              <a:ea typeface="Verdana" panose="020B0604030504040204" pitchFamily="34" charset="0"/>
              <a:cs typeface="Arial" panose="020B0604020202020204" pitchFamily="34" charset="0"/>
            </a:endParaRPr>
          </a:p>
          <a:p>
            <a:endParaRPr lang="en-US">
              <a:latin typeface="Arial" panose="020B0604020202020204" pitchFamily="34" charset="0"/>
              <a:ea typeface="Verdana" panose="020B0604030504040204" pitchFamily="34" charset="0"/>
              <a:cs typeface="Arial" panose="020B0604020202020204" pitchFamily="34" charset="0"/>
            </a:endParaRPr>
          </a:p>
          <a:p>
            <a:endParaRPr lang="en-US">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AD086F57-53FE-5244-B48B-B699CFE01A5C}"/>
              </a:ext>
            </a:extLst>
          </p:cNvPr>
          <p:cNvSpPr txBox="1"/>
          <p:nvPr userDrawn="1"/>
        </p:nvSpPr>
        <p:spPr>
          <a:xfrm>
            <a:off x="2050475" y="397741"/>
            <a:ext cx="7564581" cy="605294"/>
          </a:xfrm>
          <a:prstGeom prst="rect">
            <a:avLst/>
          </a:prstGeom>
          <a:noFill/>
        </p:spPr>
        <p:txBody>
          <a:bodyPr wrap="square" rtlCol="0">
            <a:spAutoFit/>
          </a:bodyPr>
          <a:lstStyle/>
          <a:p>
            <a:pPr>
              <a:lnSpc>
                <a:spcPts val="4000"/>
              </a:lnSpc>
            </a:pPr>
            <a:r>
              <a:rPr lang="en-US" sz="3500" b="1">
                <a:solidFill>
                  <a:schemeClr val="bg1"/>
                </a:solidFill>
                <a:latin typeface="Arial" panose="020B0604020202020204" pitchFamily="34" charset="0"/>
                <a:ea typeface="Verdana" panose="020B0604030504040204" pitchFamily="34" charset="0"/>
                <a:cs typeface="Arial" panose="020B0604020202020204" pitchFamily="34" charset="0"/>
              </a:rPr>
              <a:t>DEP POWER POINT FONTS</a:t>
            </a:r>
            <a:endParaRPr lang="en-US" sz="350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756495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lank Slide - B">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B258A93-78EB-A241-82FA-4365C9EEF40C}"/>
              </a:ext>
            </a:extLst>
          </p:cNvPr>
          <p:cNvSpPr/>
          <p:nvPr userDrawn="1"/>
        </p:nvSpPr>
        <p:spPr>
          <a:xfrm>
            <a:off x="0"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A8D8CAB-51FF-BF49-9097-35CC33F1964E}"/>
              </a:ext>
            </a:extLst>
          </p:cNvPr>
          <p:cNvSpPr/>
          <p:nvPr userDrawn="1"/>
        </p:nvSpPr>
        <p:spPr>
          <a:xfrm>
            <a:off x="0" y="1249312"/>
            <a:ext cx="1469571" cy="56086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8" y="93439"/>
            <a:ext cx="1062435" cy="1062435"/>
          </a:xfrm>
          <a:prstGeom prst="rect">
            <a:avLst/>
          </a:prstGeom>
        </p:spPr>
      </p:pic>
    </p:spTree>
    <p:extLst>
      <p:ext uri="{BB962C8B-B14F-4D97-AF65-F5344CB8AC3E}">
        <p14:creationId xmlns:p14="http://schemas.microsoft.com/office/powerpoint/2010/main" val="2900210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age - 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D329034-9E48-D04D-A24C-AE33E1A9FF84}"/>
              </a:ext>
            </a:extLst>
          </p:cNvPr>
          <p:cNvSpPr/>
          <p:nvPr userDrawn="1"/>
        </p:nvSpPr>
        <p:spPr>
          <a:xfrm>
            <a:off x="4490992" y="1398242"/>
            <a:ext cx="7559252"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5174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age - R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F1A6B3-0D65-3447-9204-8EF6F5D3E7D5}"/>
              </a:ext>
            </a:extLst>
          </p:cNvPr>
          <p:cNvSpPr/>
          <p:nvPr userDrawn="1"/>
        </p:nvSpPr>
        <p:spPr>
          <a:xfrm>
            <a:off x="123828" y="1392265"/>
            <a:ext cx="7559251"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7526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45DE420-F4C4-DD42-ABE2-594CA0366399}"/>
              </a:ext>
            </a:extLst>
          </p:cNvPr>
          <p:cNvSpPr/>
          <p:nvPr userDrawn="1"/>
        </p:nvSpPr>
        <p:spPr>
          <a:xfrm>
            <a:off x="152400" y="1371600"/>
            <a:ext cx="5509846"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2134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0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B466596-7514-A943-9CAB-C5E8E11DE13D}"/>
              </a:ext>
            </a:extLst>
          </p:cNvPr>
          <p:cNvSpPr/>
          <p:nvPr userDrawn="1"/>
        </p:nvSpPr>
        <p:spPr>
          <a:xfrm>
            <a:off x="6529754" y="1371600"/>
            <a:ext cx="5509846"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06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0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0CB55B8-A939-234E-A3DC-A602B9B18A45}"/>
              </a:ext>
            </a:extLst>
          </p:cNvPr>
          <p:cNvSpPr/>
          <p:nvPr userDrawn="1"/>
        </p:nvSpPr>
        <p:spPr>
          <a:xfrm>
            <a:off x="8824128" y="1373122"/>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074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0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AF669CB-6F84-9C40-9F8F-01BF42FAF9BB}"/>
              </a:ext>
            </a:extLst>
          </p:cNvPr>
          <p:cNvSpPr/>
          <p:nvPr userDrawn="1"/>
        </p:nvSpPr>
        <p:spPr>
          <a:xfrm>
            <a:off x="147267" y="1373122"/>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9157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9337431"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677552AF-DB28-6C46-9779-D99F67C813A4}"/>
              </a:ext>
            </a:extLst>
          </p:cNvPr>
          <p:cNvSpPr/>
          <p:nvPr userDrawn="1"/>
        </p:nvSpPr>
        <p:spPr>
          <a:xfrm>
            <a:off x="1469570" y="0"/>
            <a:ext cx="10722429" cy="12493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25C0050-FD7D-734A-87F6-0D9536EEA196}"/>
              </a:ext>
            </a:extLst>
          </p:cNvPr>
          <p:cNvSpPr/>
          <p:nvPr userDrawn="1"/>
        </p:nvSpPr>
        <p:spPr>
          <a:xfrm>
            <a:off x="0"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Florida Department of Environmental Protection Logo">
            <a:extLst>
              <a:ext uri="{FF2B5EF4-FFF2-40B4-BE49-F238E27FC236}">
                <a16:creationId xmlns:a16="http://schemas.microsoft.com/office/drawing/2014/main" id="{40582B00-DE96-5D4B-85DA-208F756EA2D2}"/>
              </a:ext>
            </a:extLst>
          </p:cNvPr>
          <p:cNvPicPr>
            <a:picLocks noChangeAspect="1"/>
          </p:cNvPicPr>
          <p:nvPr userDrawn="1"/>
        </p:nvPicPr>
        <p:blipFill>
          <a:blip r:embed="rId26"/>
          <a:stretch>
            <a:fillRect/>
          </a:stretch>
        </p:blipFill>
        <p:spPr>
          <a:xfrm>
            <a:off x="203568" y="93439"/>
            <a:ext cx="1062435" cy="1062435"/>
          </a:xfrm>
          <a:prstGeom prst="rect">
            <a:avLst/>
          </a:prstGeom>
        </p:spPr>
      </p:pic>
    </p:spTree>
    <p:extLst>
      <p:ext uri="{BB962C8B-B14F-4D97-AF65-F5344CB8AC3E}">
        <p14:creationId xmlns:p14="http://schemas.microsoft.com/office/powerpoint/2010/main" val="1166723968"/>
      </p:ext>
    </p:extLst>
  </p:cSld>
  <p:clrMap bg1="lt1" tx1="dk1" bg2="lt2" tx2="dk2" accent1="accent1" accent2="accent2" accent3="accent3" accent4="accent4" accent5="accent5" accent6="accent6" hlink="hlink" folHlink="folHlink"/>
  <p:sldLayoutIdLst>
    <p:sldLayoutId id="2147483751" r:id="rId1"/>
    <p:sldLayoutId id="2147483758" r:id="rId2"/>
    <p:sldLayoutId id="2147483756" r:id="rId3"/>
    <p:sldLayoutId id="2147483759" r:id="rId4"/>
    <p:sldLayoutId id="2147483760" r:id="rId5"/>
    <p:sldLayoutId id="2147483745" r:id="rId6"/>
    <p:sldLayoutId id="2147483746" r:id="rId7"/>
    <p:sldLayoutId id="2147483747" r:id="rId8"/>
    <p:sldLayoutId id="2147483748" r:id="rId9"/>
    <p:sldLayoutId id="2147483749" r:id="rId10"/>
    <p:sldLayoutId id="2147483750" r:id="rId11"/>
    <p:sldLayoutId id="2147483752" r:id="rId12"/>
    <p:sldLayoutId id="2147483753" r:id="rId13"/>
    <p:sldLayoutId id="2147483754" r:id="rId14"/>
    <p:sldLayoutId id="2147483755" r:id="rId15"/>
    <p:sldLayoutId id="2147483761" r:id="rId16"/>
    <p:sldLayoutId id="2147483762" r:id="rId17"/>
    <p:sldLayoutId id="2147483763" r:id="rId18"/>
    <p:sldLayoutId id="2147483764" r:id="rId19"/>
    <p:sldLayoutId id="2147483765" r:id="rId20"/>
    <p:sldLayoutId id="2147483766" r:id="rId21"/>
    <p:sldLayoutId id="2147483768" r:id="rId22"/>
    <p:sldLayoutId id="2147483769" r:id="rId23"/>
    <p:sldLayoutId id="2147483771"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6" userDrawn="1">
          <p15:clr>
            <a:srgbClr val="F26B43"/>
          </p15:clr>
        </p15:guide>
        <p15:guide id="2" orient="horz" pos="48" userDrawn="1">
          <p15:clr>
            <a:srgbClr val="F26B43"/>
          </p15:clr>
        </p15:guide>
        <p15:guide id="3" orient="horz" pos="4272" userDrawn="1">
          <p15:clr>
            <a:srgbClr val="F26B43"/>
          </p15:clr>
        </p15:guide>
        <p15:guide id="4" pos="758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hyperlink" Target="https://gaftp.epa.gov/epadatacommons/ORD/Ecoregions/fl/fl_eco_lg.pdf"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mailto:Ashley.ONeal@FloridaDEP.gov"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hyperlink" Target="mailto:Ashley.ONeal@FloridaDEP.gov" TargetMode="External"/><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mailto:Grover.Payne@FloridaDEP.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ody of water surrounded by trees&#10;&#10;Description automatically generated with medium confidence">
            <a:extLst>
              <a:ext uri="{FF2B5EF4-FFF2-40B4-BE49-F238E27FC236}">
                <a16:creationId xmlns:a16="http://schemas.microsoft.com/office/drawing/2014/main" id="{F303455D-D119-3A42-B9CF-DFBC8F2915D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176"/>
          <a:stretch/>
        </p:blipFill>
        <p:spPr>
          <a:xfrm>
            <a:off x="1484416" y="0"/>
            <a:ext cx="10707584" cy="6857999"/>
          </a:xfrm>
          <a:prstGeom prst="rect">
            <a:avLst/>
          </a:prstGeom>
        </p:spPr>
      </p:pic>
      <p:sp>
        <p:nvSpPr>
          <p:cNvPr id="6" name="Rectangle 5">
            <a:extLst>
              <a:ext uri="{FF2B5EF4-FFF2-40B4-BE49-F238E27FC236}">
                <a16:creationId xmlns:a16="http://schemas.microsoft.com/office/drawing/2014/main" id="{517B8046-6218-894E-B537-0343AC244ED5}"/>
              </a:ext>
            </a:extLst>
          </p:cNvPr>
          <p:cNvSpPr/>
          <p:nvPr/>
        </p:nvSpPr>
        <p:spPr>
          <a:xfrm>
            <a:off x="4127666" y="2157977"/>
            <a:ext cx="7924907" cy="4567981"/>
          </a:xfrm>
          <a:prstGeom prst="rect">
            <a:avLst/>
          </a:prstGeom>
          <a:solidFill>
            <a:schemeClr val="accent6">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grpSp>
        <p:nvGrpSpPr>
          <p:cNvPr id="8" name="Group 7">
            <a:extLst>
              <a:ext uri="{FF2B5EF4-FFF2-40B4-BE49-F238E27FC236}">
                <a16:creationId xmlns:a16="http://schemas.microsoft.com/office/drawing/2014/main" id="{A2009D82-0594-FA45-9F26-92911C666E52}"/>
              </a:ext>
            </a:extLst>
          </p:cNvPr>
          <p:cNvGrpSpPr/>
          <p:nvPr/>
        </p:nvGrpSpPr>
        <p:grpSpPr>
          <a:xfrm>
            <a:off x="4403689" y="2532542"/>
            <a:ext cx="7372863" cy="4137531"/>
            <a:chOff x="5162224" y="1227964"/>
            <a:chExt cx="4190689" cy="3383491"/>
          </a:xfrm>
        </p:grpSpPr>
        <p:sp>
          <p:nvSpPr>
            <p:cNvPr id="10" name="TextBox 9">
              <a:extLst>
                <a:ext uri="{FF2B5EF4-FFF2-40B4-BE49-F238E27FC236}">
                  <a16:creationId xmlns:a16="http://schemas.microsoft.com/office/drawing/2014/main" id="{CA9F8B47-33EC-B940-91ED-0CD228E31203}"/>
                </a:ext>
              </a:extLst>
            </p:cNvPr>
            <p:cNvSpPr txBox="1"/>
            <p:nvPr/>
          </p:nvSpPr>
          <p:spPr>
            <a:xfrm>
              <a:off x="5162224" y="1227964"/>
              <a:ext cx="4190689" cy="906333"/>
            </a:xfrm>
            <a:prstGeom prst="rect">
              <a:avLst/>
            </a:prstGeom>
            <a:noFill/>
          </p:spPr>
          <p:txBody>
            <a:bodyPr wrap="square" lIns="91440" tIns="45720" rIns="91440" bIns="45720" rtlCol="0" anchor="t">
              <a:spAutoFit/>
            </a:bodyPr>
            <a:lstStyle/>
            <a:p>
              <a:pPr>
                <a:lnSpc>
                  <a:spcPct val="73260"/>
                </a:lnSpc>
              </a:pPr>
              <a:r>
                <a:rPr lang="en-US" sz="4500" b="1" dirty="0">
                  <a:solidFill>
                    <a:schemeClr val="bg1"/>
                  </a:solidFill>
                  <a:latin typeface="Arial" panose="020B0604020202020204" pitchFamily="34" charset="0"/>
                  <a:ea typeface="Verdana" panose="020B0604030504040204" pitchFamily="34" charset="0"/>
                  <a:cs typeface="Arial" panose="020B0604020202020204" pitchFamily="34" charset="0"/>
                </a:rPr>
                <a:t>LVI Calculator User Guide</a:t>
              </a:r>
              <a:endParaRPr lang="en-US" dirty="0"/>
            </a:p>
            <a:p>
              <a:pPr>
                <a:lnSpc>
                  <a:spcPct val="73260"/>
                </a:lnSpc>
              </a:pPr>
              <a:r>
                <a:rPr lang="en-US" sz="4500" b="1" i="1" dirty="0">
                  <a:solidFill>
                    <a:schemeClr val="bg1"/>
                  </a:solidFill>
                  <a:latin typeface="Arial" panose="020B0604020202020204" pitchFamily="34" charset="0"/>
                  <a:ea typeface="Verdana" panose="020B0604030504040204" pitchFamily="34" charset="0"/>
                  <a:cs typeface="Arial" panose="020B0604020202020204" pitchFamily="34" charset="0"/>
                </a:rPr>
                <a:t>DRAFT</a:t>
              </a:r>
            </a:p>
          </p:txBody>
        </p:sp>
        <p:sp>
          <p:nvSpPr>
            <p:cNvPr id="11" name="TextBox 10">
              <a:extLst>
                <a:ext uri="{FF2B5EF4-FFF2-40B4-BE49-F238E27FC236}">
                  <a16:creationId xmlns:a16="http://schemas.microsoft.com/office/drawing/2014/main" id="{C972FE4A-FE26-C04F-9B7B-2F941D8852D8}"/>
                </a:ext>
              </a:extLst>
            </p:cNvPr>
            <p:cNvSpPr txBox="1"/>
            <p:nvPr/>
          </p:nvSpPr>
          <p:spPr>
            <a:xfrm>
              <a:off x="5190319" y="3151676"/>
              <a:ext cx="4088897" cy="1459779"/>
            </a:xfrm>
            <a:prstGeom prst="rect">
              <a:avLst/>
            </a:prstGeom>
            <a:noFill/>
          </p:spPr>
          <p:txBody>
            <a:bodyPr wrap="square" lIns="91440" tIns="45720" rIns="91440" bIns="45720" rtlCol="0" anchor="t">
              <a:spAutoFit/>
            </a:bodyPr>
            <a:lstStyle/>
            <a:p>
              <a:pPr algn="r"/>
              <a:endParaRPr lang="en-US" sz="2000" b="1" dirty="0">
                <a:solidFill>
                  <a:schemeClr val="bg1">
                    <a:lumMod val="95000"/>
                  </a:schemeClr>
                </a:solidFill>
                <a:latin typeface="Arial"/>
                <a:cs typeface="Arial"/>
              </a:endParaRPr>
            </a:p>
            <a:p>
              <a:pPr algn="r"/>
              <a:r>
                <a:rPr lang="en-US" dirty="0">
                  <a:solidFill>
                    <a:schemeClr val="bg1">
                      <a:lumMod val="95000"/>
                    </a:schemeClr>
                  </a:solidFill>
                  <a:latin typeface="Arial" panose="020B0604020202020204" pitchFamily="34" charset="0"/>
                  <a:cs typeface="Arial" panose="020B0604020202020204" pitchFamily="34" charset="0"/>
                </a:rPr>
                <a:t>Water Quality Standards Program</a:t>
              </a:r>
            </a:p>
            <a:p>
              <a:pPr algn="r"/>
              <a:r>
                <a:rPr lang="en-US" dirty="0">
                  <a:solidFill>
                    <a:schemeClr val="bg1">
                      <a:lumMod val="95000"/>
                    </a:schemeClr>
                  </a:solidFill>
                  <a:latin typeface="Arial" panose="020B0604020202020204" pitchFamily="34" charset="0"/>
                  <a:cs typeface="Arial" panose="020B0604020202020204" pitchFamily="34" charset="0"/>
                </a:rPr>
                <a:t>Florida Department of Environmental Protection</a:t>
              </a:r>
            </a:p>
            <a:p>
              <a:pPr algn="r"/>
              <a:endParaRPr lang="en-US" dirty="0">
                <a:solidFill>
                  <a:schemeClr val="bg1">
                    <a:lumMod val="95000"/>
                  </a:schemeClr>
                </a:solidFill>
                <a:latin typeface="Arial" panose="020B0604020202020204" pitchFamily="34" charset="0"/>
                <a:cs typeface="Arial" panose="020B0604020202020204" pitchFamily="34" charset="0"/>
              </a:endParaRPr>
            </a:p>
            <a:p>
              <a:pPr algn="r"/>
              <a:r>
                <a:rPr lang="en-US" dirty="0">
                  <a:solidFill>
                    <a:schemeClr val="bg1">
                      <a:lumMod val="95000"/>
                    </a:schemeClr>
                  </a:solidFill>
                  <a:latin typeface="Arial"/>
                  <a:cs typeface="Arial"/>
                </a:rPr>
                <a:t>7/8/2024</a:t>
              </a:r>
            </a:p>
            <a:p>
              <a:endParaRPr lang="en-US" dirty="0"/>
            </a:p>
          </p:txBody>
        </p:sp>
      </p:grpSp>
    </p:spTree>
    <p:extLst>
      <p:ext uri="{BB962C8B-B14F-4D97-AF65-F5344CB8AC3E}">
        <p14:creationId xmlns:p14="http://schemas.microsoft.com/office/powerpoint/2010/main" val="1788890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78E0BAB-B0A3-074D-8972-DB78DA70BB17}"/>
              </a:ext>
            </a:extLst>
          </p:cNvPr>
          <p:cNvSpPr txBox="1"/>
          <p:nvPr/>
        </p:nvSpPr>
        <p:spPr>
          <a:xfrm>
            <a:off x="1747195" y="291008"/>
            <a:ext cx="9853335" cy="530530"/>
          </a:xfrm>
          <a:prstGeom prst="rect">
            <a:avLst/>
          </a:prstGeom>
          <a:noFill/>
        </p:spPr>
        <p:txBody>
          <a:bodyPr wrap="square" lIns="91440" tIns="45720" rIns="91440" bIns="45720" rtlCol="0" anchor="t">
            <a:spAutoFit/>
          </a:bodyPr>
          <a:lstStyle/>
          <a:p>
            <a:pPr>
              <a:lnSpc>
                <a:spcPct val="79539"/>
              </a:lnSpc>
            </a:pPr>
            <a:r>
              <a:rPr lang="en-US" sz="3500" b="1">
                <a:solidFill>
                  <a:schemeClr val="bg1"/>
                </a:solidFill>
                <a:latin typeface="Arial"/>
                <a:ea typeface="Verdana"/>
                <a:cs typeface="Arial"/>
              </a:rPr>
              <a:t>Read Me Sheet</a:t>
            </a:r>
            <a:endParaRPr lang="en-US"/>
          </a:p>
        </p:txBody>
      </p:sp>
      <p:sp>
        <p:nvSpPr>
          <p:cNvPr id="2" name="TextBox 1">
            <a:extLst>
              <a:ext uri="{FF2B5EF4-FFF2-40B4-BE49-F238E27FC236}">
                <a16:creationId xmlns:a16="http://schemas.microsoft.com/office/drawing/2014/main" id="{A1883AB0-A6F9-144F-9CD1-F4D980090F96}"/>
              </a:ext>
            </a:extLst>
          </p:cNvPr>
          <p:cNvSpPr txBox="1"/>
          <p:nvPr/>
        </p:nvSpPr>
        <p:spPr>
          <a:xfrm>
            <a:off x="8374252" y="137331"/>
            <a:ext cx="3742247" cy="6632585"/>
          </a:xfrm>
          <a:prstGeom prst="rect">
            <a:avLst/>
          </a:prstGeom>
          <a:solidFill>
            <a:srgbClr val="FFFFCC"/>
          </a:solidFill>
        </p:spPr>
        <p:txBody>
          <a:bodyPr wrap="square" lIns="91440" tIns="45720" rIns="91440" bIns="45720" rtlCol="0" anchor="t">
            <a:spAutoFit/>
          </a:bodyPr>
          <a:lstStyle/>
          <a:p>
            <a:pPr marL="457200" indent="-457200">
              <a:spcAft>
                <a:spcPts val="600"/>
              </a:spcAft>
              <a:buFont typeface="+mj-lt"/>
              <a:buAutoNum type="arabicPeriod"/>
            </a:pPr>
            <a:r>
              <a:rPr lang="en-US" sz="2000" dirty="0">
                <a:latin typeface="Arial"/>
                <a:cs typeface="Arial"/>
              </a:rPr>
              <a:t>Open LVI Calculator in Excel.</a:t>
            </a:r>
          </a:p>
          <a:p>
            <a:pPr marL="457200" indent="-457200">
              <a:spcAft>
                <a:spcPts val="600"/>
              </a:spcAft>
              <a:buFont typeface="+mj-lt"/>
              <a:buAutoNum type="arabicPeriod"/>
            </a:pPr>
            <a:r>
              <a:rPr lang="en-US" sz="2000" dirty="0">
                <a:latin typeface="Arial" panose="020B0604020202020204" pitchFamily="34" charset="0"/>
                <a:cs typeface="Arial" panose="020B0604020202020204" pitchFamily="34" charset="0"/>
              </a:rPr>
              <a:t>If the file opens as a read me only, click the “Enable Content” button at the top near the Security Warning.</a:t>
            </a:r>
          </a:p>
          <a:p>
            <a:pPr marL="457200" indent="-457200">
              <a:spcAft>
                <a:spcPts val="600"/>
              </a:spcAft>
              <a:buAutoNum type="arabicPeriod"/>
            </a:pPr>
            <a:r>
              <a:rPr lang="en-US" sz="2000" dirty="0">
                <a:latin typeface="Arial"/>
                <a:cs typeface="Arial"/>
              </a:rPr>
              <a:t>Calculator will open to </a:t>
            </a:r>
            <a:r>
              <a:rPr lang="en-US" sz="2000" i="1" dirty="0">
                <a:latin typeface="Arial"/>
                <a:cs typeface="Arial"/>
              </a:rPr>
              <a:t>Read Me</a:t>
            </a:r>
            <a:r>
              <a:rPr lang="en-US" sz="2000" dirty="0">
                <a:latin typeface="Arial"/>
                <a:cs typeface="Arial"/>
              </a:rPr>
              <a:t> sheet.</a:t>
            </a:r>
          </a:p>
          <a:p>
            <a:pPr marL="457200" indent="-457200">
              <a:spcAft>
                <a:spcPts val="600"/>
              </a:spcAft>
              <a:buFont typeface="Calibri Light" panose="020F0302020204030204"/>
              <a:buAutoNum type="arabicPeriod"/>
            </a:pPr>
            <a:r>
              <a:rPr lang="en-US" sz="2000" dirty="0">
                <a:latin typeface="Arial" panose="020B0604020202020204" pitchFamily="34" charset="0"/>
                <a:cs typeface="Arial" panose="020B0604020202020204" pitchFamily="34" charset="0"/>
              </a:rPr>
              <a:t>Please make sure to read this page and the DEP SOP LVI 2000 (via the Blue Oval button) to understand the LVI and its calculation before starting.</a:t>
            </a:r>
          </a:p>
          <a:p>
            <a:pPr marL="457200" indent="-457200">
              <a:spcAft>
                <a:spcPts val="600"/>
              </a:spcAft>
              <a:buFont typeface="Calibri Light" panose="020F0302020204030204"/>
              <a:buAutoNum type="arabicPeriod"/>
            </a:pPr>
            <a:r>
              <a:rPr lang="en-US" sz="2000" dirty="0">
                <a:latin typeface="Arial" panose="020B0604020202020204" pitchFamily="34" charset="0"/>
                <a:cs typeface="Arial" panose="020B0604020202020204" pitchFamily="34" charset="0"/>
              </a:rPr>
              <a:t>Click on the green “</a:t>
            </a:r>
            <a:r>
              <a:rPr lang="en-US" sz="2000" i="1" dirty="0">
                <a:latin typeface="Arial" panose="020B0604020202020204" pitchFamily="34" charset="0"/>
                <a:cs typeface="Arial" panose="020B0604020202020204" pitchFamily="34" charset="0"/>
              </a:rPr>
              <a:t>Go to Site Info Tab” button </a:t>
            </a:r>
            <a:r>
              <a:rPr lang="en-US" sz="2000" dirty="0">
                <a:latin typeface="Arial" panose="020B0604020202020204" pitchFamily="34" charset="0"/>
                <a:cs typeface="Arial" panose="020B0604020202020204" pitchFamily="34" charset="0"/>
              </a:rPr>
              <a:t>to get started.</a:t>
            </a:r>
          </a:p>
          <a:p>
            <a:pPr marL="457200" indent="-457200">
              <a:spcAft>
                <a:spcPts val="600"/>
              </a:spcAft>
              <a:buFont typeface="Calibri Light" panose="020F0302020204030204"/>
              <a:buAutoNum type="arabicPeriod"/>
            </a:pPr>
            <a:r>
              <a:rPr lang="en-US" sz="2000" dirty="0">
                <a:latin typeface="Arial" panose="020B0604020202020204" pitchFamily="34" charset="0"/>
                <a:cs typeface="Arial" panose="020B0604020202020204" pitchFamily="34" charset="0"/>
              </a:rPr>
              <a:t>Further guidance is provided on each sheet as necessary.</a:t>
            </a:r>
          </a:p>
        </p:txBody>
      </p:sp>
      <p:pic>
        <p:nvPicPr>
          <p:cNvPr id="5" name="Picture 4">
            <a:extLst>
              <a:ext uri="{FF2B5EF4-FFF2-40B4-BE49-F238E27FC236}">
                <a16:creationId xmlns:a16="http://schemas.microsoft.com/office/drawing/2014/main" id="{8C7F2ED4-3362-75D9-DB94-65A3B4290D73}"/>
              </a:ext>
            </a:extLst>
          </p:cNvPr>
          <p:cNvPicPr>
            <a:picLocks noChangeAspect="1"/>
          </p:cNvPicPr>
          <p:nvPr/>
        </p:nvPicPr>
        <p:blipFill>
          <a:blip r:embed="rId2"/>
          <a:stretch>
            <a:fillRect/>
          </a:stretch>
        </p:blipFill>
        <p:spPr>
          <a:xfrm>
            <a:off x="0" y="1349406"/>
            <a:ext cx="8374252" cy="5420510"/>
          </a:xfrm>
          <a:prstGeom prst="rect">
            <a:avLst/>
          </a:prstGeom>
        </p:spPr>
      </p:pic>
    </p:spTree>
    <p:extLst>
      <p:ext uri="{BB962C8B-B14F-4D97-AF65-F5344CB8AC3E}">
        <p14:creationId xmlns:p14="http://schemas.microsoft.com/office/powerpoint/2010/main" val="2672049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E24002C-90F8-E115-1BA1-2B59054BB8C0}"/>
              </a:ext>
            </a:extLst>
          </p:cNvPr>
          <p:cNvPicPr>
            <a:picLocks noChangeAspect="1"/>
          </p:cNvPicPr>
          <p:nvPr/>
        </p:nvPicPr>
        <p:blipFill rotWithShape="1">
          <a:blip r:embed="rId3"/>
          <a:srcRect l="265" t="1319" b="1"/>
          <a:stretch/>
        </p:blipFill>
        <p:spPr>
          <a:xfrm>
            <a:off x="2006353" y="1401505"/>
            <a:ext cx="10092408" cy="5107410"/>
          </a:xfrm>
          <a:prstGeom prst="rect">
            <a:avLst/>
          </a:prstGeom>
        </p:spPr>
      </p:pic>
      <p:sp>
        <p:nvSpPr>
          <p:cNvPr id="4" name="TextBox 3">
            <a:extLst>
              <a:ext uri="{FF2B5EF4-FFF2-40B4-BE49-F238E27FC236}">
                <a16:creationId xmlns:a16="http://schemas.microsoft.com/office/drawing/2014/main" id="{685FE360-7680-9897-693E-964B9D86063D}"/>
              </a:ext>
            </a:extLst>
          </p:cNvPr>
          <p:cNvSpPr txBox="1"/>
          <p:nvPr/>
        </p:nvSpPr>
        <p:spPr>
          <a:xfrm>
            <a:off x="1755569" y="165404"/>
            <a:ext cx="10343192" cy="1114151"/>
          </a:xfrm>
          <a:prstGeom prst="rect">
            <a:avLst/>
          </a:prstGeom>
          <a:noFill/>
        </p:spPr>
        <p:txBody>
          <a:bodyPr wrap="square" lIns="91440" tIns="45720" rIns="91440" bIns="45720" rtlCol="0" anchor="t">
            <a:spAutoFit/>
          </a:bodyPr>
          <a:lstStyle/>
          <a:p>
            <a:pPr>
              <a:lnSpc>
                <a:spcPct val="79539"/>
              </a:lnSpc>
            </a:pPr>
            <a:r>
              <a:rPr lang="en-US" sz="3500" b="1" dirty="0">
                <a:solidFill>
                  <a:schemeClr val="bg1"/>
                </a:solidFill>
                <a:latin typeface="Arial"/>
                <a:ea typeface="Verdana"/>
                <a:cs typeface="Arial"/>
              </a:rPr>
              <a:t>Site Info Tab (fill all blue cells)</a:t>
            </a:r>
          </a:p>
          <a:p>
            <a:pPr>
              <a:lnSpc>
                <a:spcPct val="79539"/>
              </a:lnSpc>
            </a:pPr>
            <a:r>
              <a:rPr lang="en-US" sz="2400" b="1" dirty="0">
                <a:solidFill>
                  <a:schemeClr val="bg1"/>
                </a:solidFill>
                <a:latin typeface="Arial"/>
                <a:ea typeface="Verdana"/>
                <a:cs typeface="Arial"/>
              </a:rPr>
              <a:t>Follow numbered steps below (Cells without shading are protected from change and will be auto-populated as appropriate)</a:t>
            </a:r>
            <a:endParaRPr lang="en-US" sz="24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8EEB5341-4836-2BB6-DCB0-472354A5091C}"/>
              </a:ext>
            </a:extLst>
          </p:cNvPr>
          <p:cNvSpPr txBox="1"/>
          <p:nvPr/>
        </p:nvSpPr>
        <p:spPr>
          <a:xfrm>
            <a:off x="-39151" y="1361026"/>
            <a:ext cx="1965605" cy="4785926"/>
          </a:xfrm>
          <a:prstGeom prst="rect">
            <a:avLst/>
          </a:prstGeom>
          <a:noFill/>
        </p:spPr>
        <p:txBody>
          <a:bodyPr wrap="square" lIns="91440" tIns="45720" rIns="91440" bIns="45720" rtlCol="0" anchor="t">
            <a:spAutoFit/>
          </a:bodyPr>
          <a:lstStyle/>
          <a:p>
            <a:pPr marL="342900" indent="-342900">
              <a:buAutoNum type="arabicParenR"/>
            </a:pPr>
            <a:r>
              <a:rPr lang="en-US" sz="1600" b="1" dirty="0">
                <a:latin typeface="Arial"/>
                <a:cs typeface="Arial"/>
              </a:rPr>
              <a:t>Enter Site Info</a:t>
            </a:r>
          </a:p>
          <a:p>
            <a:pPr marL="342900" indent="-342900">
              <a:buAutoNum type="arabicParenR"/>
            </a:pPr>
            <a:endParaRPr lang="en-US" sz="1600" b="1" dirty="0">
              <a:latin typeface="Arial"/>
              <a:cs typeface="Arial"/>
            </a:endParaRPr>
          </a:p>
          <a:p>
            <a:pPr marL="342900" indent="-342900">
              <a:buAutoNum type="arabicParenR"/>
            </a:pPr>
            <a:r>
              <a:rPr lang="en-US" sz="1600" b="1" dirty="0">
                <a:latin typeface="Arial"/>
                <a:cs typeface="Arial"/>
              </a:rPr>
              <a:t>Convert Coordinate to Decimal Degrees</a:t>
            </a:r>
          </a:p>
          <a:p>
            <a:pPr marL="342900" indent="-342900">
              <a:buAutoNum type="arabicParenR"/>
            </a:pPr>
            <a:endParaRPr lang="en-US" sz="1600" b="1" dirty="0">
              <a:latin typeface="Arial"/>
              <a:cs typeface="Arial"/>
            </a:endParaRPr>
          </a:p>
          <a:p>
            <a:pPr marL="342900" indent="-342900">
              <a:buAutoNum type="arabicParenR"/>
            </a:pPr>
            <a:r>
              <a:rPr lang="en-US" sz="1600" b="1" dirty="0">
                <a:latin typeface="Arial"/>
                <a:cs typeface="Arial"/>
              </a:rPr>
              <a:t>Enter Ecoregion info, map is provided</a:t>
            </a:r>
          </a:p>
          <a:p>
            <a:pPr marL="342900" indent="-342900">
              <a:buAutoNum type="arabicParenR"/>
            </a:pPr>
            <a:endParaRPr lang="en-US" sz="1600" b="1" dirty="0">
              <a:latin typeface="Arial"/>
              <a:cs typeface="Arial"/>
            </a:endParaRPr>
          </a:p>
          <a:p>
            <a:pPr marL="342900" indent="-342900">
              <a:buAutoNum type="arabicParenR"/>
            </a:pPr>
            <a:r>
              <a:rPr lang="en-US" sz="1600" b="1" dirty="0">
                <a:latin typeface="Arial"/>
                <a:cs typeface="Arial"/>
              </a:rPr>
              <a:t>Click on the “Go to LVI Taxa List tab” once completed</a:t>
            </a:r>
          </a:p>
          <a:p>
            <a:pPr marL="342900" indent="-342900">
              <a:buAutoNum type="arabicParenR"/>
            </a:pPr>
            <a:endParaRPr lang="en-US" sz="1100" b="1" dirty="0">
              <a:latin typeface="Arial"/>
              <a:cs typeface="Arial"/>
            </a:endParaRPr>
          </a:p>
          <a:p>
            <a:pPr marL="342900" indent="-342900">
              <a:buAutoNum type="arabicParenR"/>
            </a:pPr>
            <a:endParaRPr lang="en-US" sz="1100" b="1" dirty="0">
              <a:latin typeface="Arial"/>
              <a:cs typeface="Arial"/>
            </a:endParaRPr>
          </a:p>
          <a:p>
            <a:pPr marL="342900" indent="-342900">
              <a:buAutoNum type="arabicParenR"/>
            </a:pPr>
            <a:endParaRPr lang="en-US" sz="1100" b="1"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FFE60A13-3165-D669-6C48-A02FDA5B5C5D}"/>
              </a:ext>
            </a:extLst>
          </p:cNvPr>
          <p:cNvSpPr txBox="1"/>
          <p:nvPr/>
        </p:nvSpPr>
        <p:spPr>
          <a:xfrm>
            <a:off x="3689690" y="1800397"/>
            <a:ext cx="496654" cy="369332"/>
          </a:xfrm>
          <a:prstGeom prst="rect">
            <a:avLst/>
          </a:prstGeom>
          <a:solidFill>
            <a:srgbClr val="FF0000"/>
          </a:solidFill>
        </p:spPr>
        <p:txBody>
          <a:bodyPr wrap="square" rtlCol="0">
            <a:spAutoFit/>
          </a:bodyPr>
          <a:lstStyle/>
          <a:p>
            <a:r>
              <a:rPr lang="en-US" b="1" dirty="0"/>
              <a:t>1)</a:t>
            </a:r>
          </a:p>
        </p:txBody>
      </p:sp>
      <p:sp>
        <p:nvSpPr>
          <p:cNvPr id="17" name="TextBox 16">
            <a:extLst>
              <a:ext uri="{FF2B5EF4-FFF2-40B4-BE49-F238E27FC236}">
                <a16:creationId xmlns:a16="http://schemas.microsoft.com/office/drawing/2014/main" id="{EF9B8D2E-0E33-582F-2586-C9A066FDFDFC}"/>
              </a:ext>
            </a:extLst>
          </p:cNvPr>
          <p:cNvSpPr txBox="1"/>
          <p:nvPr/>
        </p:nvSpPr>
        <p:spPr>
          <a:xfrm>
            <a:off x="9875176" y="1615731"/>
            <a:ext cx="496654" cy="369332"/>
          </a:xfrm>
          <a:prstGeom prst="rect">
            <a:avLst/>
          </a:prstGeom>
          <a:solidFill>
            <a:srgbClr val="FF0000"/>
          </a:solidFill>
        </p:spPr>
        <p:txBody>
          <a:bodyPr wrap="square" rtlCol="0">
            <a:spAutoFit/>
          </a:bodyPr>
          <a:lstStyle/>
          <a:p>
            <a:r>
              <a:rPr lang="en-US" b="1" dirty="0"/>
              <a:t>2)</a:t>
            </a:r>
          </a:p>
        </p:txBody>
      </p:sp>
      <p:sp>
        <p:nvSpPr>
          <p:cNvPr id="18" name="TextBox 17">
            <a:extLst>
              <a:ext uri="{FF2B5EF4-FFF2-40B4-BE49-F238E27FC236}">
                <a16:creationId xmlns:a16="http://schemas.microsoft.com/office/drawing/2014/main" id="{687A9004-BB39-8D09-1DBF-035E53751842}"/>
              </a:ext>
            </a:extLst>
          </p:cNvPr>
          <p:cNvSpPr txBox="1"/>
          <p:nvPr/>
        </p:nvSpPr>
        <p:spPr>
          <a:xfrm>
            <a:off x="3591265" y="4009657"/>
            <a:ext cx="496654" cy="369332"/>
          </a:xfrm>
          <a:prstGeom prst="rect">
            <a:avLst/>
          </a:prstGeom>
          <a:solidFill>
            <a:srgbClr val="FF0000"/>
          </a:solidFill>
        </p:spPr>
        <p:txBody>
          <a:bodyPr wrap="square" rtlCol="0">
            <a:spAutoFit/>
          </a:bodyPr>
          <a:lstStyle/>
          <a:p>
            <a:r>
              <a:rPr lang="en-US" b="1" dirty="0"/>
              <a:t>3)</a:t>
            </a:r>
          </a:p>
        </p:txBody>
      </p:sp>
      <p:sp>
        <p:nvSpPr>
          <p:cNvPr id="19" name="TextBox 18">
            <a:extLst>
              <a:ext uri="{FF2B5EF4-FFF2-40B4-BE49-F238E27FC236}">
                <a16:creationId xmlns:a16="http://schemas.microsoft.com/office/drawing/2014/main" id="{280E6B30-C531-3311-6A39-B374649B1131}"/>
              </a:ext>
            </a:extLst>
          </p:cNvPr>
          <p:cNvSpPr txBox="1"/>
          <p:nvPr/>
        </p:nvSpPr>
        <p:spPr>
          <a:xfrm>
            <a:off x="6590252" y="3475725"/>
            <a:ext cx="496654" cy="369332"/>
          </a:xfrm>
          <a:prstGeom prst="rect">
            <a:avLst/>
          </a:prstGeom>
          <a:solidFill>
            <a:srgbClr val="FF0000"/>
          </a:solidFill>
        </p:spPr>
        <p:txBody>
          <a:bodyPr wrap="square" rtlCol="0">
            <a:spAutoFit/>
          </a:bodyPr>
          <a:lstStyle/>
          <a:p>
            <a:r>
              <a:rPr lang="en-US" b="1" dirty="0"/>
              <a:t>4)</a:t>
            </a:r>
          </a:p>
        </p:txBody>
      </p:sp>
      <p:pic>
        <p:nvPicPr>
          <p:cNvPr id="8" name="Picture 7">
            <a:extLst>
              <a:ext uri="{FF2B5EF4-FFF2-40B4-BE49-F238E27FC236}">
                <a16:creationId xmlns:a16="http://schemas.microsoft.com/office/drawing/2014/main" id="{A4D7EE21-213E-3484-D177-F2BC2E34CC3A}"/>
              </a:ext>
            </a:extLst>
          </p:cNvPr>
          <p:cNvPicPr>
            <a:picLocks noChangeAspect="1"/>
          </p:cNvPicPr>
          <p:nvPr/>
        </p:nvPicPr>
        <p:blipFill>
          <a:blip r:embed="rId4"/>
          <a:stretch>
            <a:fillRect/>
          </a:stretch>
        </p:blipFill>
        <p:spPr>
          <a:xfrm>
            <a:off x="195309" y="6508915"/>
            <a:ext cx="11996691" cy="301037"/>
          </a:xfrm>
          <a:prstGeom prst="rect">
            <a:avLst/>
          </a:prstGeom>
        </p:spPr>
      </p:pic>
      <p:sp>
        <p:nvSpPr>
          <p:cNvPr id="2" name="TextBox 1">
            <a:extLst>
              <a:ext uri="{FF2B5EF4-FFF2-40B4-BE49-F238E27FC236}">
                <a16:creationId xmlns:a16="http://schemas.microsoft.com/office/drawing/2014/main" id="{1F1E36B1-ED41-0A9D-6C68-71548ABD7FB3}"/>
              </a:ext>
            </a:extLst>
          </p:cNvPr>
          <p:cNvSpPr txBox="1"/>
          <p:nvPr/>
        </p:nvSpPr>
        <p:spPr>
          <a:xfrm>
            <a:off x="7455036" y="6474767"/>
            <a:ext cx="3020614" cy="369332"/>
          </a:xfrm>
          <a:prstGeom prst="rect">
            <a:avLst/>
          </a:prstGeom>
          <a:noFill/>
        </p:spPr>
        <p:txBody>
          <a:bodyPr wrap="square" rtlCol="0">
            <a:spAutoFit/>
          </a:bodyPr>
          <a:lstStyle/>
          <a:p>
            <a:r>
              <a:rPr lang="en-US" dirty="0">
                <a:hlinkClick r:id="rId5"/>
              </a:rPr>
              <a:t>Link to full map</a:t>
            </a:r>
            <a:endParaRPr lang="en-US" dirty="0"/>
          </a:p>
        </p:txBody>
      </p:sp>
    </p:spTree>
    <p:extLst>
      <p:ext uri="{BB962C8B-B14F-4D97-AF65-F5344CB8AC3E}">
        <p14:creationId xmlns:p14="http://schemas.microsoft.com/office/powerpoint/2010/main" val="801535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9CE891C-DB55-6412-D786-A6D2BD17C22C}"/>
              </a:ext>
            </a:extLst>
          </p:cNvPr>
          <p:cNvPicPr>
            <a:picLocks noChangeAspect="1"/>
          </p:cNvPicPr>
          <p:nvPr/>
        </p:nvPicPr>
        <p:blipFill rotWithShape="1">
          <a:blip r:embed="rId2"/>
          <a:srcRect r="1176" b="3715"/>
          <a:stretch/>
        </p:blipFill>
        <p:spPr>
          <a:xfrm>
            <a:off x="0" y="1260631"/>
            <a:ext cx="6507332" cy="5597370"/>
          </a:xfrm>
          <a:prstGeom prst="rect">
            <a:avLst/>
          </a:prstGeom>
        </p:spPr>
      </p:pic>
      <p:sp>
        <p:nvSpPr>
          <p:cNvPr id="2" name="TextBox 1">
            <a:extLst>
              <a:ext uri="{FF2B5EF4-FFF2-40B4-BE49-F238E27FC236}">
                <a16:creationId xmlns:a16="http://schemas.microsoft.com/office/drawing/2014/main" id="{4469F90B-21C2-054B-9341-EA9AADA4C453}"/>
              </a:ext>
            </a:extLst>
          </p:cNvPr>
          <p:cNvSpPr txBox="1"/>
          <p:nvPr/>
        </p:nvSpPr>
        <p:spPr>
          <a:xfrm>
            <a:off x="6638877" y="1400192"/>
            <a:ext cx="5159546" cy="4678204"/>
          </a:xfrm>
          <a:prstGeom prst="rect">
            <a:avLst/>
          </a:prstGeom>
          <a:solidFill>
            <a:srgbClr val="FFFFCC"/>
          </a:solidFill>
        </p:spPr>
        <p:txBody>
          <a:bodyPr wrap="square" rtlCol="0">
            <a:spAutoFit/>
          </a:bodyPr>
          <a:lstStyle/>
          <a:p>
            <a:pPr marL="342900" indent="-342900">
              <a:spcAft>
                <a:spcPts val="600"/>
              </a:spcAft>
              <a:buFont typeface="Arial" panose="020B0604020202020204" pitchFamily="34" charset="0"/>
              <a:buChar char="•"/>
            </a:pPr>
            <a:r>
              <a:rPr lang="en-US" sz="2400" dirty="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rPr>
              <a:t>Information entered in the blue shaded cells will be saved when you save the calculator spreadsheet.</a:t>
            </a:r>
          </a:p>
          <a:p>
            <a:pPr marL="342900" indent="-342900">
              <a:spcAft>
                <a:spcPts val="600"/>
              </a:spcAft>
              <a:buFont typeface="Arial" panose="020B0604020202020204" pitchFamily="34" charset="0"/>
              <a:buChar char="•"/>
            </a:pPr>
            <a:r>
              <a:rPr lang="en-US" sz="2400" dirty="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rPr>
              <a:t>Values entered in the Site Info worksheet will be used to auto populate the other worksheets in the calculator to avoid the need to re-enter information.</a:t>
            </a:r>
          </a:p>
          <a:p>
            <a:pPr marL="342900" indent="-342900">
              <a:spcAft>
                <a:spcPts val="600"/>
              </a:spcAft>
              <a:buFont typeface="Arial" panose="020B0604020202020204" pitchFamily="34" charset="0"/>
              <a:buChar char="•"/>
            </a:pPr>
            <a:r>
              <a:rPr lang="en-US" sz="2400" dirty="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rPr>
              <a:t>Cells without shading are protected from change and will be auto-populated as appropriate.</a:t>
            </a:r>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0F37CA7C-8E5F-35C9-FDB4-DA21C9A1590F}"/>
              </a:ext>
            </a:extLst>
          </p:cNvPr>
          <p:cNvSpPr txBox="1"/>
          <p:nvPr/>
        </p:nvSpPr>
        <p:spPr>
          <a:xfrm>
            <a:off x="1631282" y="350666"/>
            <a:ext cx="10343192" cy="523220"/>
          </a:xfrm>
          <a:prstGeom prst="rect">
            <a:avLst/>
          </a:prstGeom>
          <a:noFill/>
        </p:spPr>
        <p:txBody>
          <a:bodyPr wrap="square" lIns="91440" tIns="45720" rIns="91440" bIns="45720" rtlCol="0" anchor="t">
            <a:spAutoFit/>
          </a:bodyPr>
          <a:lstStyle/>
          <a:p>
            <a:pPr>
              <a:lnSpc>
                <a:spcPct val="79539"/>
              </a:lnSpc>
            </a:pPr>
            <a:r>
              <a:rPr lang="en-US" sz="3500" b="1" dirty="0">
                <a:solidFill>
                  <a:schemeClr val="bg1"/>
                </a:solidFill>
                <a:latin typeface="Arial"/>
                <a:ea typeface="Verdana"/>
                <a:cs typeface="Arial"/>
              </a:rPr>
              <a:t>Site Info details</a:t>
            </a:r>
            <a:endParaRPr lang="en-US" sz="24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347702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61C9723-4A45-F51C-C524-F272A92CFC6D}"/>
              </a:ext>
            </a:extLst>
          </p:cNvPr>
          <p:cNvPicPr>
            <a:picLocks noChangeAspect="1"/>
          </p:cNvPicPr>
          <p:nvPr/>
        </p:nvPicPr>
        <p:blipFill>
          <a:blip r:embed="rId2"/>
          <a:stretch>
            <a:fillRect/>
          </a:stretch>
        </p:blipFill>
        <p:spPr>
          <a:xfrm>
            <a:off x="0" y="1220887"/>
            <a:ext cx="12192000" cy="5532946"/>
          </a:xfrm>
          <a:prstGeom prst="rect">
            <a:avLst/>
          </a:prstGeom>
        </p:spPr>
      </p:pic>
      <p:sp>
        <p:nvSpPr>
          <p:cNvPr id="4" name="TextBox 3">
            <a:extLst>
              <a:ext uri="{FF2B5EF4-FFF2-40B4-BE49-F238E27FC236}">
                <a16:creationId xmlns:a16="http://schemas.microsoft.com/office/drawing/2014/main" id="{0DE7A032-3432-7E4B-8745-9047CA47B752}"/>
              </a:ext>
            </a:extLst>
          </p:cNvPr>
          <p:cNvSpPr txBox="1"/>
          <p:nvPr/>
        </p:nvSpPr>
        <p:spPr>
          <a:xfrm>
            <a:off x="1659317" y="85229"/>
            <a:ext cx="10366247" cy="967829"/>
          </a:xfrm>
          <a:prstGeom prst="rect">
            <a:avLst/>
          </a:prstGeom>
          <a:noFill/>
        </p:spPr>
        <p:txBody>
          <a:bodyPr wrap="square" lIns="91440" tIns="45720" rIns="91440" bIns="45720" rtlCol="0" anchor="t">
            <a:spAutoFit/>
          </a:bodyPr>
          <a:lstStyle/>
          <a:p>
            <a:pPr>
              <a:spcAft>
                <a:spcPts val="600"/>
              </a:spcAft>
            </a:pPr>
            <a:r>
              <a:rPr lang="en-US" sz="3600" b="1" dirty="0">
                <a:solidFill>
                  <a:schemeClr val="bg1"/>
                </a:solidFill>
                <a:latin typeface="Arial" panose="020B0604020202020204" pitchFamily="34" charset="0"/>
                <a:ea typeface="Verdana" panose="020B0604030504040204" pitchFamily="34" charset="0"/>
                <a:cs typeface="Arial" panose="020B0604020202020204" pitchFamily="34" charset="0"/>
              </a:rPr>
              <a:t>LVI Taxa List sheet Overview</a:t>
            </a:r>
          </a:p>
          <a:p>
            <a:pPr>
              <a:lnSpc>
                <a:spcPct val="62794"/>
              </a:lnSpc>
            </a:pPr>
            <a:r>
              <a:rPr lang="en-US" sz="2400" b="1" dirty="0">
                <a:solidFill>
                  <a:schemeClr val="bg1"/>
                </a:solidFill>
                <a:latin typeface="Arial" panose="020B0604020202020204" pitchFamily="34" charset="0"/>
                <a:ea typeface="Verdana" panose="020B0604030504040204" pitchFamily="34" charset="0"/>
                <a:cs typeface="Arial" panose="020B0604020202020204" pitchFamily="34" charset="0"/>
              </a:rPr>
              <a:t>(Follow numbered steps indicated in red)</a:t>
            </a:r>
          </a:p>
        </p:txBody>
      </p:sp>
      <p:sp>
        <p:nvSpPr>
          <p:cNvPr id="6" name="Oval 5">
            <a:extLst>
              <a:ext uri="{FF2B5EF4-FFF2-40B4-BE49-F238E27FC236}">
                <a16:creationId xmlns:a16="http://schemas.microsoft.com/office/drawing/2014/main" id="{BE627787-3639-2358-9F5A-538214EC46C7}"/>
              </a:ext>
            </a:extLst>
          </p:cNvPr>
          <p:cNvSpPr/>
          <p:nvPr/>
        </p:nvSpPr>
        <p:spPr>
          <a:xfrm>
            <a:off x="369116" y="1148574"/>
            <a:ext cx="1206311" cy="554391"/>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2F463D5-48FC-F37E-AEEC-41457E3BE6C1}"/>
              </a:ext>
            </a:extLst>
          </p:cNvPr>
          <p:cNvSpPr txBox="1"/>
          <p:nvPr/>
        </p:nvSpPr>
        <p:spPr>
          <a:xfrm>
            <a:off x="-19815" y="1268157"/>
            <a:ext cx="496654" cy="369332"/>
          </a:xfrm>
          <a:prstGeom prst="rect">
            <a:avLst/>
          </a:prstGeom>
          <a:solidFill>
            <a:srgbClr val="FF0000"/>
          </a:solidFill>
        </p:spPr>
        <p:txBody>
          <a:bodyPr wrap="square" rtlCol="0">
            <a:spAutoFit/>
          </a:bodyPr>
          <a:lstStyle/>
          <a:p>
            <a:r>
              <a:rPr lang="en-US" b="1" dirty="0"/>
              <a:t>1)</a:t>
            </a:r>
          </a:p>
        </p:txBody>
      </p:sp>
      <p:sp>
        <p:nvSpPr>
          <p:cNvPr id="8" name="Oval 7">
            <a:extLst>
              <a:ext uri="{FF2B5EF4-FFF2-40B4-BE49-F238E27FC236}">
                <a16:creationId xmlns:a16="http://schemas.microsoft.com/office/drawing/2014/main" id="{C2B5DC1C-A2DA-56D2-99E4-F34F8D75CDFD}"/>
              </a:ext>
            </a:extLst>
          </p:cNvPr>
          <p:cNvSpPr/>
          <p:nvPr/>
        </p:nvSpPr>
        <p:spPr>
          <a:xfrm>
            <a:off x="5553269" y="1089206"/>
            <a:ext cx="1459685" cy="67312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F35881D-A5DE-BB00-5240-D21E6FAE3680}"/>
              </a:ext>
            </a:extLst>
          </p:cNvPr>
          <p:cNvSpPr txBox="1"/>
          <p:nvPr/>
        </p:nvSpPr>
        <p:spPr>
          <a:xfrm>
            <a:off x="1817875" y="3953136"/>
            <a:ext cx="496654" cy="369332"/>
          </a:xfrm>
          <a:prstGeom prst="rect">
            <a:avLst/>
          </a:prstGeom>
          <a:solidFill>
            <a:srgbClr val="FF0000"/>
          </a:solidFill>
        </p:spPr>
        <p:txBody>
          <a:bodyPr wrap="square" rtlCol="0">
            <a:spAutoFit/>
          </a:bodyPr>
          <a:lstStyle/>
          <a:p>
            <a:r>
              <a:rPr lang="en-US" b="1" dirty="0"/>
              <a:t>2)</a:t>
            </a:r>
          </a:p>
        </p:txBody>
      </p:sp>
      <p:sp>
        <p:nvSpPr>
          <p:cNvPr id="10" name="Oval 9">
            <a:extLst>
              <a:ext uri="{FF2B5EF4-FFF2-40B4-BE49-F238E27FC236}">
                <a16:creationId xmlns:a16="http://schemas.microsoft.com/office/drawing/2014/main" id="{17A271AA-67AB-C0A2-90A0-E7EDF39CE8DB}"/>
              </a:ext>
            </a:extLst>
          </p:cNvPr>
          <p:cNvSpPr/>
          <p:nvPr/>
        </p:nvSpPr>
        <p:spPr>
          <a:xfrm>
            <a:off x="1980957" y="4589726"/>
            <a:ext cx="3035660" cy="1488427"/>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ED7B03D2-89FE-4489-6BD2-00098F86BA54}"/>
              </a:ext>
            </a:extLst>
          </p:cNvPr>
          <p:cNvSpPr txBox="1"/>
          <p:nvPr/>
        </p:nvSpPr>
        <p:spPr>
          <a:xfrm>
            <a:off x="1732630" y="4676360"/>
            <a:ext cx="496654" cy="369332"/>
          </a:xfrm>
          <a:prstGeom prst="rect">
            <a:avLst/>
          </a:prstGeom>
          <a:solidFill>
            <a:srgbClr val="FF0000"/>
          </a:solidFill>
        </p:spPr>
        <p:txBody>
          <a:bodyPr wrap="square" rtlCol="0">
            <a:spAutoFit/>
          </a:bodyPr>
          <a:lstStyle/>
          <a:p>
            <a:r>
              <a:rPr lang="en-US" b="1" dirty="0"/>
              <a:t>3)</a:t>
            </a:r>
          </a:p>
        </p:txBody>
      </p:sp>
      <p:sp>
        <p:nvSpPr>
          <p:cNvPr id="12" name="Oval 11">
            <a:extLst>
              <a:ext uri="{FF2B5EF4-FFF2-40B4-BE49-F238E27FC236}">
                <a16:creationId xmlns:a16="http://schemas.microsoft.com/office/drawing/2014/main" id="{174A7F7D-7D7D-A9DF-5947-F704F5EF3803}"/>
              </a:ext>
            </a:extLst>
          </p:cNvPr>
          <p:cNvSpPr/>
          <p:nvPr/>
        </p:nvSpPr>
        <p:spPr>
          <a:xfrm>
            <a:off x="2240527" y="3791469"/>
            <a:ext cx="1459685" cy="67312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DE459A67-345C-43BC-7AD4-E0E0A94CBDFF}"/>
              </a:ext>
            </a:extLst>
          </p:cNvPr>
          <p:cNvSpPr txBox="1"/>
          <p:nvPr/>
        </p:nvSpPr>
        <p:spPr>
          <a:xfrm>
            <a:off x="5218545" y="1220887"/>
            <a:ext cx="424873" cy="369332"/>
          </a:xfrm>
          <a:prstGeom prst="rect">
            <a:avLst/>
          </a:prstGeom>
          <a:solidFill>
            <a:srgbClr val="FF0000"/>
          </a:solidFill>
        </p:spPr>
        <p:txBody>
          <a:bodyPr wrap="square" rtlCol="0">
            <a:spAutoFit/>
          </a:bodyPr>
          <a:lstStyle/>
          <a:p>
            <a:r>
              <a:rPr lang="en-US" b="1" dirty="0"/>
              <a:t>4)</a:t>
            </a:r>
          </a:p>
        </p:txBody>
      </p:sp>
      <p:sp>
        <p:nvSpPr>
          <p:cNvPr id="16" name="TextBox 15">
            <a:extLst>
              <a:ext uri="{FF2B5EF4-FFF2-40B4-BE49-F238E27FC236}">
                <a16:creationId xmlns:a16="http://schemas.microsoft.com/office/drawing/2014/main" id="{B6351A34-F97D-0696-17A1-C775C80DA5F7}"/>
              </a:ext>
            </a:extLst>
          </p:cNvPr>
          <p:cNvSpPr txBox="1"/>
          <p:nvPr/>
        </p:nvSpPr>
        <p:spPr>
          <a:xfrm>
            <a:off x="9264037" y="1241103"/>
            <a:ext cx="2869240" cy="5681555"/>
          </a:xfrm>
          <a:prstGeom prst="rect">
            <a:avLst/>
          </a:prstGeom>
          <a:solidFill>
            <a:srgbClr val="FFC000"/>
          </a:solidFill>
        </p:spPr>
        <p:txBody>
          <a:bodyPr wrap="square" rtlCol="0">
            <a:spAutoFit/>
          </a:bodyPr>
          <a:lstStyle/>
          <a:p>
            <a:pPr marL="274320" indent="-274320">
              <a:spcAft>
                <a:spcPts val="600"/>
              </a:spcAft>
              <a:buFont typeface="+mj-lt"/>
              <a:buAutoNum type="arabicPeriod"/>
            </a:pPr>
            <a:r>
              <a:rPr lang="en-US" sz="1420" dirty="0">
                <a:latin typeface="Arial" panose="020B0604020202020204" pitchFamily="34" charset="0"/>
                <a:cs typeface="Arial" panose="020B0604020202020204" pitchFamily="34" charset="0"/>
              </a:rPr>
              <a:t>To clear any previous data, press the “Clear Previous Data Entered” button.</a:t>
            </a:r>
          </a:p>
          <a:p>
            <a:pPr marL="274320" indent="-274320">
              <a:spcAft>
                <a:spcPts val="600"/>
              </a:spcAft>
              <a:buFont typeface="+mj-lt"/>
              <a:buAutoNum type="arabicPeriod"/>
            </a:pPr>
            <a:r>
              <a:rPr lang="en-US" sz="1420" dirty="0">
                <a:latin typeface="Arial" panose="020B0604020202020204" pitchFamily="34" charset="0"/>
                <a:cs typeface="Arial" panose="020B0604020202020204" pitchFamily="34" charset="0"/>
              </a:rPr>
              <a:t>Select lake segments sampled using drop down.</a:t>
            </a:r>
          </a:p>
          <a:p>
            <a:pPr marL="274320" indent="-274320">
              <a:spcAft>
                <a:spcPts val="600"/>
              </a:spcAft>
              <a:buFont typeface="+mj-lt"/>
              <a:buAutoNum type="arabicPeriod"/>
            </a:pPr>
            <a:r>
              <a:rPr lang="en-US" sz="1420" dirty="0">
                <a:latin typeface="Arial" panose="020B0604020202020204" pitchFamily="34" charset="0"/>
                <a:cs typeface="Arial" panose="020B0604020202020204" pitchFamily="34" charset="0"/>
              </a:rPr>
              <a:t>For each taxon found in each segment enter whether it was dominant (D), Co-dominant (C), or present (P)   in the pale-yellow shaded cells.  </a:t>
            </a:r>
            <a:br>
              <a:rPr lang="en-US" sz="1420" dirty="0">
                <a:latin typeface="Arial" panose="020B0604020202020204" pitchFamily="34" charset="0"/>
                <a:cs typeface="Arial" panose="020B0604020202020204" pitchFamily="34" charset="0"/>
              </a:rPr>
            </a:br>
            <a:r>
              <a:rPr lang="en-US" sz="1420" dirty="0">
                <a:latin typeface="Arial" panose="020B0604020202020204" pitchFamily="34" charset="0"/>
                <a:cs typeface="Arial" panose="020B0604020202020204" pitchFamily="34" charset="0"/>
              </a:rPr>
              <a:t>Note: For taxon without observations, leave the columns blank. These will not be counted.</a:t>
            </a:r>
          </a:p>
          <a:p>
            <a:pPr marL="274320" indent="-274320">
              <a:spcAft>
                <a:spcPts val="600"/>
              </a:spcAft>
              <a:buFont typeface="+mj-lt"/>
              <a:buAutoNum type="arabicPeriod"/>
            </a:pPr>
            <a:r>
              <a:rPr lang="en-US" sz="1420" dirty="0">
                <a:latin typeface="Arial" panose="020B0604020202020204" pitchFamily="34" charset="0"/>
                <a:cs typeface="Arial" panose="020B0604020202020204" pitchFamily="34" charset="0"/>
              </a:rPr>
              <a:t>Once all taxa found in each segment have been entered, press the “Calculate LVI” Green button.</a:t>
            </a:r>
          </a:p>
          <a:p>
            <a:pPr marL="274320" indent="-274320">
              <a:spcAft>
                <a:spcPts val="600"/>
              </a:spcAft>
              <a:buFont typeface="+mj-lt"/>
              <a:buAutoNum type="arabicPeriod"/>
            </a:pPr>
            <a:r>
              <a:rPr lang="en-US" sz="1420" dirty="0">
                <a:latin typeface="Arial" panose="020B0604020202020204" pitchFamily="34" charset="0"/>
                <a:cs typeface="Arial" panose="020B0604020202020204" pitchFamily="34" charset="0"/>
              </a:rPr>
              <a:t>If there are any changes to the LVI taxon numbers on this sheet, make sure to click the Calculate LVI button again to calculate the new results on the next sheet.</a:t>
            </a:r>
          </a:p>
        </p:txBody>
      </p:sp>
    </p:spTree>
    <p:extLst>
      <p:ext uri="{BB962C8B-B14F-4D97-AF65-F5344CB8AC3E}">
        <p14:creationId xmlns:p14="http://schemas.microsoft.com/office/powerpoint/2010/main" val="2656336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A0DE34E-0DD4-9816-39F9-23DC48F8CCFC}"/>
              </a:ext>
            </a:extLst>
          </p:cNvPr>
          <p:cNvSpPr txBox="1"/>
          <p:nvPr/>
        </p:nvSpPr>
        <p:spPr>
          <a:xfrm>
            <a:off x="205294" y="1394514"/>
            <a:ext cx="11681011" cy="2185214"/>
          </a:xfrm>
          <a:prstGeom prst="rect">
            <a:avLst/>
          </a:prstGeom>
          <a:noFill/>
        </p:spPr>
        <p:txBody>
          <a:bodyPr wrap="square">
            <a:spAutoFit/>
          </a:bodyPr>
          <a:lstStyle/>
          <a:p>
            <a:pPr marL="342900" indent="-342900">
              <a:spcAft>
                <a:spcPts val="600"/>
              </a:spcAft>
              <a:buFont typeface="Arial" panose="020B0604020202020204" pitchFamily="34" charset="0"/>
              <a:buChar char="•"/>
            </a:pPr>
            <a:r>
              <a:rPr lang="en-US" sz="1800" dirty="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rPr>
              <a:t>The C of C Scores, FLEPPC Status, Wetland Status, and Nativity associated with each taxa as well as the total number of LVI taxon present as provided on the “LVI Taxa List” tab are used to calculate the metrics for each lake segment.</a:t>
            </a:r>
          </a:p>
          <a:p>
            <a:pPr marL="342900" indent="-342900">
              <a:spcAft>
                <a:spcPts val="600"/>
              </a:spcAft>
              <a:buFont typeface="Arial" panose="020B0604020202020204" pitchFamily="34" charset="0"/>
              <a:buChar char="•"/>
            </a:pPr>
            <a:r>
              <a:rPr lang="en-US" sz="1800" dirty="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rPr>
              <a:t>The taxa included on the “LVI Taxa List” tab were derived from the FDEP Statewide Biological Database (SBIO) and represent the taxa typically found in Florida Lakes.</a:t>
            </a:r>
          </a:p>
          <a:p>
            <a:pPr marL="342900" indent="-342900">
              <a:spcAft>
                <a:spcPts val="600"/>
              </a:spcAft>
              <a:buFont typeface="Arial" panose="020B0604020202020204" pitchFamily="34" charset="0"/>
              <a:buChar char="•"/>
            </a:pPr>
            <a:r>
              <a:rPr lang="en-US" sz="1800" dirty="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rPr>
              <a:t>If a taxon recorded at a lake is not included in the </a:t>
            </a:r>
            <a:r>
              <a:rPr lang="en-US" dirty="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rPr>
              <a:t>calculator taxa </a:t>
            </a:r>
            <a:r>
              <a:rPr lang="en-US" sz="1800" dirty="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rPr>
              <a:t>list, please contact Ashley O’Neal at </a:t>
            </a:r>
            <a:r>
              <a:rPr lang="en-US" sz="1800" dirty="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hlinkClick r:id="rId2"/>
              </a:rPr>
              <a:t>Ashley.ONeal@FloridaDEP.gov</a:t>
            </a:r>
            <a:r>
              <a:rPr lang="en-US" sz="1800" dirty="0">
                <a:solidFill>
                  <a:schemeClr val="tx1">
                    <a:lumMod val="85000"/>
                    <a:lumOff val="15000"/>
                  </a:schemeClr>
                </a:solidFill>
                <a:latin typeface="Arial" panose="020B0604020202020204" pitchFamily="34" charset="0"/>
                <a:ea typeface="Verdana" panose="020B0604030504040204" pitchFamily="34" charset="0"/>
                <a:cs typeface="Arial" panose="020B0604020202020204" pitchFamily="34" charset="0"/>
              </a:rPr>
              <a:t> to have it added.</a:t>
            </a:r>
          </a:p>
        </p:txBody>
      </p:sp>
      <p:pic>
        <p:nvPicPr>
          <p:cNvPr id="7" name="Picture 6">
            <a:extLst>
              <a:ext uri="{FF2B5EF4-FFF2-40B4-BE49-F238E27FC236}">
                <a16:creationId xmlns:a16="http://schemas.microsoft.com/office/drawing/2014/main" id="{92C15743-6710-8F03-FC47-0BA84AAA5496}"/>
              </a:ext>
            </a:extLst>
          </p:cNvPr>
          <p:cNvPicPr>
            <a:picLocks noChangeAspect="1"/>
          </p:cNvPicPr>
          <p:nvPr/>
        </p:nvPicPr>
        <p:blipFill>
          <a:blip r:embed="rId3"/>
          <a:stretch>
            <a:fillRect/>
          </a:stretch>
        </p:blipFill>
        <p:spPr>
          <a:xfrm>
            <a:off x="205294" y="3579728"/>
            <a:ext cx="11681011" cy="3158906"/>
          </a:xfrm>
          <a:prstGeom prst="rect">
            <a:avLst/>
          </a:prstGeom>
        </p:spPr>
      </p:pic>
      <p:sp>
        <p:nvSpPr>
          <p:cNvPr id="8" name="TextBox 7">
            <a:extLst>
              <a:ext uri="{FF2B5EF4-FFF2-40B4-BE49-F238E27FC236}">
                <a16:creationId xmlns:a16="http://schemas.microsoft.com/office/drawing/2014/main" id="{1F093EA5-79CA-34F0-6D4D-89A6652543E2}"/>
              </a:ext>
            </a:extLst>
          </p:cNvPr>
          <p:cNvSpPr txBox="1"/>
          <p:nvPr/>
        </p:nvSpPr>
        <p:spPr>
          <a:xfrm>
            <a:off x="1659317" y="268742"/>
            <a:ext cx="10366247" cy="630942"/>
          </a:xfrm>
          <a:prstGeom prst="rect">
            <a:avLst/>
          </a:prstGeom>
          <a:noFill/>
        </p:spPr>
        <p:txBody>
          <a:bodyPr wrap="square" lIns="91440" tIns="45720" rIns="91440" bIns="45720" rtlCol="0" anchor="t">
            <a:spAutoFit/>
          </a:bodyPr>
          <a:lstStyle/>
          <a:p>
            <a:pPr>
              <a:spcAft>
                <a:spcPts val="600"/>
              </a:spcAft>
            </a:pPr>
            <a:r>
              <a:rPr lang="en-US" sz="3500" b="1" dirty="0">
                <a:solidFill>
                  <a:schemeClr val="bg1"/>
                </a:solidFill>
                <a:latin typeface="Arial" panose="020B0604020202020204" pitchFamily="34" charset="0"/>
                <a:ea typeface="Verdana" panose="020B0604030504040204" pitchFamily="34" charset="0"/>
                <a:cs typeface="Arial" panose="020B0604020202020204" pitchFamily="34" charset="0"/>
              </a:rPr>
              <a:t>LVI Taxa List</a:t>
            </a:r>
            <a:endParaRPr lang="en-US" sz="24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729464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132072-21F2-4128-E4BA-043D8DA37932}"/>
              </a:ext>
            </a:extLst>
          </p:cNvPr>
          <p:cNvPicPr>
            <a:picLocks noChangeAspect="1"/>
          </p:cNvPicPr>
          <p:nvPr/>
        </p:nvPicPr>
        <p:blipFill>
          <a:blip r:embed="rId2"/>
          <a:stretch>
            <a:fillRect/>
          </a:stretch>
        </p:blipFill>
        <p:spPr>
          <a:xfrm>
            <a:off x="0" y="1260629"/>
            <a:ext cx="12170920" cy="5597371"/>
          </a:xfrm>
          <a:prstGeom prst="rect">
            <a:avLst/>
          </a:prstGeom>
        </p:spPr>
      </p:pic>
      <p:sp>
        <p:nvSpPr>
          <p:cNvPr id="4" name="TextBox 3">
            <a:extLst>
              <a:ext uri="{FF2B5EF4-FFF2-40B4-BE49-F238E27FC236}">
                <a16:creationId xmlns:a16="http://schemas.microsoft.com/office/drawing/2014/main" id="{4B1AF747-569E-6B79-A43D-899103514ACB}"/>
              </a:ext>
            </a:extLst>
          </p:cNvPr>
          <p:cNvSpPr txBox="1"/>
          <p:nvPr/>
        </p:nvSpPr>
        <p:spPr>
          <a:xfrm>
            <a:off x="9010650" y="1348800"/>
            <a:ext cx="3181350" cy="5324535"/>
          </a:xfrm>
          <a:prstGeom prst="rect">
            <a:avLst/>
          </a:prstGeom>
          <a:solidFill>
            <a:srgbClr val="FFFFCC"/>
          </a:solidFill>
        </p:spPr>
        <p:txBody>
          <a:bodyPr wrap="square" rtlCol="0">
            <a:spAutoFit/>
          </a:bodyPr>
          <a:lstStyle/>
          <a:p>
            <a:pPr marL="285750" indent="-285750">
              <a:spcAft>
                <a:spcPts val="600"/>
              </a:spcAft>
              <a:buFont typeface="Arial" panose="020B0604020202020204" pitchFamily="34" charset="0"/>
              <a:buChar char="•"/>
            </a:pPr>
            <a:r>
              <a:rPr lang="en-US" sz="1650" dirty="0">
                <a:latin typeface="Arial" panose="020B0604020202020204" pitchFamily="34" charset="0"/>
                <a:cs typeface="Arial" panose="020B0604020202020204" pitchFamily="34" charset="0"/>
              </a:rPr>
              <a:t>Pressing the “Calculate LVI” button, you are taken to the LVI Calculator tab of the calculator, where all the necessary information has been automatically copied and the final LVI score for the lake is calculated. </a:t>
            </a:r>
          </a:p>
          <a:p>
            <a:pPr marL="285750" indent="-285750">
              <a:spcAft>
                <a:spcPts val="600"/>
              </a:spcAft>
              <a:buFont typeface="Arial" panose="020B0604020202020204" pitchFamily="34" charset="0"/>
              <a:buChar char="•"/>
            </a:pPr>
            <a:r>
              <a:rPr lang="en-US" sz="1650" dirty="0">
                <a:latin typeface="Arial" panose="020B0604020202020204" pitchFamily="34" charset="0"/>
                <a:cs typeface="Arial" panose="020B0604020202020204" pitchFamily="34" charset="0"/>
              </a:rPr>
              <a:t>The bottom portion of the sheet provides a list of all taxa entered on the previous tab and allows you to double check your data entry.  </a:t>
            </a:r>
          </a:p>
          <a:p>
            <a:pPr marL="285750" indent="-285750">
              <a:spcAft>
                <a:spcPts val="600"/>
              </a:spcAft>
              <a:buFont typeface="Arial" panose="020B0604020202020204" pitchFamily="34" charset="0"/>
              <a:buChar char="•"/>
            </a:pPr>
            <a:r>
              <a:rPr lang="en-US" sz="1650" dirty="0">
                <a:latin typeface="Arial" panose="020B0604020202020204" pitchFamily="34" charset="0"/>
                <a:cs typeface="Arial" panose="020B0604020202020204" pitchFamily="34" charset="0"/>
              </a:rPr>
              <a:t>If any errors are found, press the green “Go to Taxa Selection Tab” Button at top to go back to the taxa list and make the necessary edits and re-run the calculation. </a:t>
            </a:r>
          </a:p>
        </p:txBody>
      </p:sp>
      <p:sp>
        <p:nvSpPr>
          <p:cNvPr id="5" name="TextBox 4">
            <a:extLst>
              <a:ext uri="{FF2B5EF4-FFF2-40B4-BE49-F238E27FC236}">
                <a16:creationId xmlns:a16="http://schemas.microsoft.com/office/drawing/2014/main" id="{16E714AF-9874-2770-7529-45A517441F6A}"/>
              </a:ext>
            </a:extLst>
          </p:cNvPr>
          <p:cNvSpPr txBox="1"/>
          <p:nvPr/>
        </p:nvSpPr>
        <p:spPr>
          <a:xfrm>
            <a:off x="4822371" y="4550228"/>
            <a:ext cx="3266407" cy="338554"/>
          </a:xfrm>
          <a:prstGeom prst="rect">
            <a:avLst/>
          </a:prstGeom>
          <a:solidFill>
            <a:srgbClr val="FFFF00"/>
          </a:solidFill>
          <a:ln>
            <a:solidFill>
              <a:schemeClr val="tx1"/>
            </a:solidFill>
          </a:ln>
        </p:spPr>
        <p:txBody>
          <a:bodyPr wrap="none" rtlCol="0">
            <a:spAutoFit/>
          </a:bodyPr>
          <a:lstStyle/>
          <a:p>
            <a:r>
              <a:rPr lang="en-US" sz="1600" b="1" dirty="0">
                <a:highlight>
                  <a:srgbClr val="FFFF00"/>
                </a:highlight>
              </a:rPr>
              <a:t>This is the final LVI score for the lake</a:t>
            </a:r>
          </a:p>
        </p:txBody>
      </p:sp>
      <p:cxnSp>
        <p:nvCxnSpPr>
          <p:cNvPr id="13" name="Straight Arrow Connector 12">
            <a:extLst>
              <a:ext uri="{FF2B5EF4-FFF2-40B4-BE49-F238E27FC236}">
                <a16:creationId xmlns:a16="http://schemas.microsoft.com/office/drawing/2014/main" id="{2FE8FB87-6F5A-F94E-9DD6-8D2E862614E4}"/>
              </a:ext>
            </a:extLst>
          </p:cNvPr>
          <p:cNvCxnSpPr>
            <a:stCxn id="5" idx="3"/>
          </p:cNvCxnSpPr>
          <p:nvPr/>
        </p:nvCxnSpPr>
        <p:spPr>
          <a:xfrm flipV="1">
            <a:off x="8088778" y="4550228"/>
            <a:ext cx="217022" cy="16927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C3E3338F-FDB3-9A0C-CB00-8C27B08DC961}"/>
              </a:ext>
            </a:extLst>
          </p:cNvPr>
          <p:cNvSpPr txBox="1"/>
          <p:nvPr/>
        </p:nvSpPr>
        <p:spPr>
          <a:xfrm>
            <a:off x="1650352" y="273488"/>
            <a:ext cx="10366247" cy="630942"/>
          </a:xfrm>
          <a:prstGeom prst="rect">
            <a:avLst/>
          </a:prstGeom>
          <a:noFill/>
        </p:spPr>
        <p:txBody>
          <a:bodyPr wrap="square" lIns="91440" tIns="45720" rIns="91440" bIns="45720" rtlCol="0" anchor="t">
            <a:spAutoFit/>
          </a:bodyPr>
          <a:lstStyle/>
          <a:p>
            <a:pPr>
              <a:spcAft>
                <a:spcPts val="600"/>
              </a:spcAft>
            </a:pPr>
            <a:r>
              <a:rPr lang="en-US" sz="3500" b="1" dirty="0">
                <a:solidFill>
                  <a:schemeClr val="bg1"/>
                </a:solidFill>
                <a:latin typeface="Arial" panose="020B0604020202020204" pitchFamily="34" charset="0"/>
                <a:ea typeface="Verdana" panose="020B0604030504040204" pitchFamily="34" charset="0"/>
                <a:cs typeface="Arial" panose="020B0604020202020204" pitchFamily="34" charset="0"/>
              </a:rPr>
              <a:t>LVI Calculator Overview</a:t>
            </a:r>
            <a:endParaRPr lang="en-US" sz="24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E5DC53FD-3E03-F5D1-8527-8F26D1A9242C}"/>
              </a:ext>
            </a:extLst>
          </p:cNvPr>
          <p:cNvSpPr txBox="1"/>
          <p:nvPr/>
        </p:nvSpPr>
        <p:spPr>
          <a:xfrm>
            <a:off x="21080" y="4926514"/>
            <a:ext cx="2492285" cy="338554"/>
          </a:xfrm>
          <a:prstGeom prst="rect">
            <a:avLst/>
          </a:prstGeom>
          <a:solidFill>
            <a:srgbClr val="FFFF00"/>
          </a:solidFill>
          <a:ln>
            <a:solidFill>
              <a:schemeClr val="tx1"/>
            </a:solidFill>
          </a:ln>
        </p:spPr>
        <p:txBody>
          <a:bodyPr wrap="none" rtlCol="0">
            <a:spAutoFit/>
          </a:bodyPr>
          <a:lstStyle/>
          <a:p>
            <a:r>
              <a:rPr lang="en-US" sz="1600" b="1" dirty="0"/>
              <a:t>These are the taxa selected</a:t>
            </a:r>
          </a:p>
        </p:txBody>
      </p:sp>
      <p:cxnSp>
        <p:nvCxnSpPr>
          <p:cNvPr id="20" name="Straight Arrow Connector 19">
            <a:extLst>
              <a:ext uri="{FF2B5EF4-FFF2-40B4-BE49-F238E27FC236}">
                <a16:creationId xmlns:a16="http://schemas.microsoft.com/office/drawing/2014/main" id="{28747A9C-123E-29C4-853F-FD1EB225F049}"/>
              </a:ext>
            </a:extLst>
          </p:cNvPr>
          <p:cNvCxnSpPr/>
          <p:nvPr/>
        </p:nvCxnSpPr>
        <p:spPr>
          <a:xfrm flipH="1">
            <a:off x="757909" y="5265068"/>
            <a:ext cx="233082" cy="412377"/>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40D7B134-42E4-2166-3FAB-43EA03626FD5}"/>
              </a:ext>
            </a:extLst>
          </p:cNvPr>
          <p:cNvPicPr>
            <a:picLocks noChangeAspect="1"/>
          </p:cNvPicPr>
          <p:nvPr/>
        </p:nvPicPr>
        <p:blipFill>
          <a:blip r:embed="rId3"/>
          <a:stretch>
            <a:fillRect/>
          </a:stretch>
        </p:blipFill>
        <p:spPr>
          <a:xfrm>
            <a:off x="2513365" y="4910053"/>
            <a:ext cx="4241396" cy="371475"/>
          </a:xfrm>
          <a:prstGeom prst="rect">
            <a:avLst/>
          </a:prstGeom>
        </p:spPr>
      </p:pic>
    </p:spTree>
    <p:extLst>
      <p:ext uri="{BB962C8B-B14F-4D97-AF65-F5344CB8AC3E}">
        <p14:creationId xmlns:p14="http://schemas.microsoft.com/office/powerpoint/2010/main" val="2236375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E53ED9-1275-EB40-AFAF-F0F0B8EBA35F}"/>
              </a:ext>
            </a:extLst>
          </p:cNvPr>
          <p:cNvSpPr txBox="1"/>
          <p:nvPr/>
        </p:nvSpPr>
        <p:spPr>
          <a:xfrm>
            <a:off x="1659317" y="339889"/>
            <a:ext cx="10366247" cy="550728"/>
          </a:xfrm>
          <a:prstGeom prst="rect">
            <a:avLst/>
          </a:prstGeom>
          <a:noFill/>
        </p:spPr>
        <p:txBody>
          <a:bodyPr wrap="square" lIns="91440" tIns="45720" rIns="91440" bIns="45720" rtlCol="0" anchor="t">
            <a:spAutoFit/>
          </a:bodyPr>
          <a:lstStyle/>
          <a:p>
            <a:pPr>
              <a:lnSpc>
                <a:spcPct val="85287"/>
              </a:lnSpc>
            </a:pPr>
            <a:r>
              <a:rPr lang="en-US" sz="3500" b="1" dirty="0">
                <a:solidFill>
                  <a:schemeClr val="bg1"/>
                </a:solidFill>
                <a:latin typeface="Arial"/>
                <a:ea typeface="Verdana"/>
                <a:cs typeface="Arial"/>
              </a:rPr>
              <a:t>Extra information sheets - Optional</a:t>
            </a:r>
            <a:endParaRPr lang="en-US" dirty="0"/>
          </a:p>
        </p:txBody>
      </p:sp>
      <p:sp>
        <p:nvSpPr>
          <p:cNvPr id="6" name="Rectangle 5">
            <a:extLst>
              <a:ext uri="{FF2B5EF4-FFF2-40B4-BE49-F238E27FC236}">
                <a16:creationId xmlns:a16="http://schemas.microsoft.com/office/drawing/2014/main" id="{F524F22D-EE29-7648-A667-BDA11D9112D3}"/>
              </a:ext>
            </a:extLst>
          </p:cNvPr>
          <p:cNvSpPr/>
          <p:nvPr/>
        </p:nvSpPr>
        <p:spPr>
          <a:xfrm>
            <a:off x="-28522" y="1302757"/>
            <a:ext cx="5035528" cy="4871205"/>
          </a:xfrm>
          <a:prstGeom prst="rect">
            <a:avLst/>
          </a:prstGeom>
        </p:spPr>
        <p:txBody>
          <a:bodyPr wrap="square" lIns="91440" tIns="45720" rIns="91440" bIns="45720" anchor="t">
            <a:spAutoFit/>
          </a:bodyPr>
          <a:lstStyle/>
          <a:p>
            <a:r>
              <a:rPr lang="en-US" sz="1621" b="1" dirty="0">
                <a:solidFill>
                  <a:schemeClr val="accent2">
                    <a:lumMod val="25000"/>
                  </a:schemeClr>
                </a:solidFill>
                <a:latin typeface="Arial" panose="020B0604020202020204" pitchFamily="34" charset="0"/>
                <a:ea typeface="Calibri" panose="020F0502020204030204" pitchFamily="34" charset="0"/>
                <a:cs typeface="Arial" panose="020B0604020202020204" pitchFamily="34" charset="0"/>
              </a:rPr>
              <a:t>Extra Field Data sheets are provided to record extra information to support the LVI</a:t>
            </a:r>
            <a:br>
              <a:rPr lang="en-US" sz="1621" b="1" dirty="0">
                <a:solidFill>
                  <a:schemeClr val="accent2">
                    <a:lumMod val="25000"/>
                  </a:schemeClr>
                </a:solidFill>
                <a:latin typeface="Arial" panose="020B0604020202020204" pitchFamily="34" charset="0"/>
                <a:ea typeface="Calibri" panose="020F0502020204030204" pitchFamily="34" charset="0"/>
                <a:cs typeface="Arial" panose="020B0604020202020204" pitchFamily="34" charset="0"/>
              </a:rPr>
            </a:br>
            <a:r>
              <a:rPr lang="en-US" sz="1621" b="1" dirty="0">
                <a:solidFill>
                  <a:schemeClr val="accent2">
                    <a:lumMod val="25000"/>
                  </a:schemeClr>
                </a:solidFill>
                <a:latin typeface="Arial" panose="020B0604020202020204" pitchFamily="34" charset="0"/>
                <a:ea typeface="Calibri" panose="020F0502020204030204" pitchFamily="34" charset="0"/>
                <a:cs typeface="Arial" panose="020B0604020202020204" pitchFamily="34" charset="0"/>
              </a:rPr>
              <a:t>(these do not affect the LVI calculations within the calculator)</a:t>
            </a:r>
          </a:p>
          <a:p>
            <a:pPr>
              <a:spcAft>
                <a:spcPts val="600"/>
              </a:spcAft>
            </a:pPr>
            <a:r>
              <a:rPr lang="en-US" sz="1621" b="1" dirty="0">
                <a:latin typeface="Arial" panose="020B0604020202020204" pitchFamily="34" charset="0"/>
                <a:ea typeface="Calibri" panose="020F0502020204030204" pitchFamily="34" charset="0"/>
                <a:cs typeface="Arial" panose="020B0604020202020204" pitchFamily="34" charset="0"/>
              </a:rPr>
              <a:t>Lake and Sample information are auto-populated using the values entered in the Site Info sheet.</a:t>
            </a:r>
            <a:endParaRPr lang="en-US" sz="1621" dirty="0">
              <a:latin typeface="Arial" panose="020B0604020202020204" pitchFamily="34" charset="0"/>
              <a:ea typeface="Calibri" panose="020F0502020204030204" pitchFamily="34" charset="0"/>
              <a:cs typeface="Arial" panose="020B0604020202020204" pitchFamily="34" charset="0"/>
            </a:endParaRPr>
          </a:p>
          <a:p>
            <a:pPr>
              <a:spcAft>
                <a:spcPts val="600"/>
              </a:spcAft>
            </a:pPr>
            <a:r>
              <a:rPr lang="en-US" sz="1621" dirty="0">
                <a:latin typeface="Arial" panose="020B0604020202020204" pitchFamily="34" charset="0"/>
                <a:ea typeface="Calibri" panose="020F0502020204030204" pitchFamily="34" charset="0"/>
                <a:cs typeface="Arial" panose="020B0604020202020204" pitchFamily="34" charset="0"/>
              </a:rPr>
              <a:t>1. Lake Observation sheet (FD 9000-31)</a:t>
            </a:r>
          </a:p>
          <a:p>
            <a:pPr>
              <a:spcAft>
                <a:spcPts val="600"/>
              </a:spcAft>
            </a:pPr>
            <a:r>
              <a:rPr lang="en-US" sz="1621" dirty="0">
                <a:latin typeface="Arial" panose="020B0604020202020204" pitchFamily="34" charset="0"/>
                <a:ea typeface="Calibri" panose="020F0502020204030204" pitchFamily="34" charset="0"/>
                <a:cs typeface="Arial" panose="020B0604020202020204" pitchFamily="34" charset="0"/>
              </a:rPr>
              <a:t>2. Lake Habitat Assessment (HA) sheet (FD 9000-6)</a:t>
            </a:r>
            <a:endParaRPr lang="en-US" sz="1621" dirty="0">
              <a:latin typeface="Arial" panose="020B0604020202020204" pitchFamily="34" charset="0"/>
              <a:cs typeface="Arial" panose="020B0604020202020204" pitchFamily="34" charset="0"/>
            </a:endParaRPr>
          </a:p>
          <a:p>
            <a:pPr>
              <a:spcAft>
                <a:spcPts val="600"/>
              </a:spcAft>
            </a:pPr>
            <a:r>
              <a:rPr lang="en-US" sz="1621" dirty="0">
                <a:latin typeface="Arial" panose="020B0604020202020204" pitchFamily="34" charset="0"/>
                <a:ea typeface="Calibri" panose="020F0502020204030204" pitchFamily="34" charset="0"/>
                <a:cs typeface="Arial" panose="020B0604020202020204" pitchFamily="34" charset="0"/>
              </a:rPr>
              <a:t>3. Dominant Taxon Photos sheet</a:t>
            </a:r>
          </a:p>
          <a:p>
            <a:pPr marL="285750" indent="-285750">
              <a:spcAft>
                <a:spcPts val="600"/>
              </a:spcAft>
              <a:buFont typeface="Arial"/>
              <a:buChar char="•"/>
            </a:pPr>
            <a:r>
              <a:rPr lang="en-US" sz="1621" dirty="0">
                <a:latin typeface="Arial" panose="020B0604020202020204" pitchFamily="34" charset="0"/>
                <a:ea typeface="Calibri" panose="020F0502020204030204" pitchFamily="34" charset="0"/>
                <a:cs typeface="Arial" panose="020B0604020202020204" pitchFamily="34" charset="0"/>
              </a:rPr>
              <a:t>Lake sections and dominant and co-dominant taxa are auto populated from the LVI calculator sheet.</a:t>
            </a:r>
          </a:p>
          <a:p>
            <a:pPr marL="285750" indent="-285750">
              <a:spcAft>
                <a:spcPts val="600"/>
              </a:spcAft>
              <a:buFont typeface="Arial"/>
              <a:buChar char="•"/>
            </a:pPr>
            <a:r>
              <a:rPr lang="en-US" sz="1621" dirty="0">
                <a:latin typeface="Arial" panose="020B0604020202020204" pitchFamily="34" charset="0"/>
                <a:ea typeface="Calibri" panose="020F0502020204030204" pitchFamily="34" charset="0"/>
                <a:cs typeface="Arial" panose="020B0604020202020204" pitchFamily="34" charset="0"/>
              </a:rPr>
              <a:t>Samplers can submit their photographs of dominant and co-dominant taxon for verification.</a:t>
            </a:r>
          </a:p>
          <a:p>
            <a:pPr>
              <a:spcAft>
                <a:spcPts val="600"/>
              </a:spcAft>
            </a:pPr>
            <a:r>
              <a:rPr lang="en-US" sz="1621" dirty="0">
                <a:latin typeface="Arial" panose="020B0604020202020204" pitchFamily="34" charset="0"/>
                <a:ea typeface="Calibri" panose="020F0502020204030204" pitchFamily="34" charset="0"/>
                <a:cs typeface="Arial" panose="020B0604020202020204" pitchFamily="34" charset="0"/>
              </a:rPr>
              <a:t>4. </a:t>
            </a:r>
            <a:r>
              <a:rPr lang="en-US" sz="1621" dirty="0" err="1">
                <a:latin typeface="Arial" panose="020B0604020202020204" pitchFamily="34" charset="0"/>
                <a:ea typeface="Calibri" panose="020F0502020204030204" pitchFamily="34" charset="0"/>
                <a:cs typeface="Arial" panose="020B0604020202020204" pitchFamily="34" charset="0"/>
              </a:rPr>
              <a:t>ExternalBioFormat</a:t>
            </a:r>
            <a:r>
              <a:rPr lang="en-US" sz="1621" dirty="0">
                <a:latin typeface="Arial" panose="020B0604020202020204" pitchFamily="34" charset="0"/>
                <a:ea typeface="Calibri" panose="020F0502020204030204" pitchFamily="34" charset="0"/>
                <a:cs typeface="Arial" panose="020B0604020202020204" pitchFamily="34" charset="0"/>
              </a:rPr>
              <a:t> sheet</a:t>
            </a:r>
          </a:p>
          <a:p>
            <a:pPr marL="171450" indent="-171450">
              <a:spcAft>
                <a:spcPts val="600"/>
              </a:spcAft>
              <a:buFont typeface="Arial" panose="020B0604020202020204" pitchFamily="34" charset="0"/>
              <a:buChar char="•"/>
            </a:pPr>
            <a:r>
              <a:rPr lang="en-US" sz="1621" dirty="0">
                <a:latin typeface="Arial" panose="020B0604020202020204" pitchFamily="34" charset="0"/>
                <a:ea typeface="Calibri" panose="020F0502020204030204" pitchFamily="34" charset="0"/>
                <a:cs typeface="Arial" panose="020B0604020202020204" pitchFamily="34" charset="0"/>
              </a:rPr>
              <a:t>This sheet is for submitting bioassessment data to the Watershed Assessment Section at DEP</a:t>
            </a:r>
          </a:p>
        </p:txBody>
      </p:sp>
      <p:pic>
        <p:nvPicPr>
          <p:cNvPr id="4" name="Picture 3">
            <a:extLst>
              <a:ext uri="{FF2B5EF4-FFF2-40B4-BE49-F238E27FC236}">
                <a16:creationId xmlns:a16="http://schemas.microsoft.com/office/drawing/2014/main" id="{F85AA005-C12D-0EBE-13C8-CB9ED9E5F6F2}"/>
              </a:ext>
            </a:extLst>
          </p:cNvPr>
          <p:cNvPicPr>
            <a:picLocks noChangeAspect="1"/>
          </p:cNvPicPr>
          <p:nvPr/>
        </p:nvPicPr>
        <p:blipFill>
          <a:blip r:embed="rId2"/>
          <a:stretch>
            <a:fillRect/>
          </a:stretch>
        </p:blipFill>
        <p:spPr>
          <a:xfrm>
            <a:off x="5110628" y="1312421"/>
            <a:ext cx="5877554" cy="1930331"/>
          </a:xfrm>
          <a:prstGeom prst="rect">
            <a:avLst/>
          </a:prstGeom>
        </p:spPr>
      </p:pic>
      <p:pic>
        <p:nvPicPr>
          <p:cNvPr id="5" name="Picture 4">
            <a:extLst>
              <a:ext uri="{FF2B5EF4-FFF2-40B4-BE49-F238E27FC236}">
                <a16:creationId xmlns:a16="http://schemas.microsoft.com/office/drawing/2014/main" id="{0E22798D-8FF4-63F1-DB98-A288565DB29A}"/>
              </a:ext>
            </a:extLst>
          </p:cNvPr>
          <p:cNvPicPr>
            <a:picLocks noChangeAspect="1"/>
          </p:cNvPicPr>
          <p:nvPr/>
        </p:nvPicPr>
        <p:blipFill>
          <a:blip r:embed="rId3"/>
          <a:stretch>
            <a:fillRect/>
          </a:stretch>
        </p:blipFill>
        <p:spPr>
          <a:xfrm>
            <a:off x="6155547" y="3056473"/>
            <a:ext cx="5870017" cy="1209152"/>
          </a:xfrm>
          <a:prstGeom prst="rect">
            <a:avLst/>
          </a:prstGeom>
        </p:spPr>
      </p:pic>
      <p:pic>
        <p:nvPicPr>
          <p:cNvPr id="7" name="Picture 6">
            <a:extLst>
              <a:ext uri="{FF2B5EF4-FFF2-40B4-BE49-F238E27FC236}">
                <a16:creationId xmlns:a16="http://schemas.microsoft.com/office/drawing/2014/main" id="{65661801-DDB5-8A11-93D7-340C4B14AD15}"/>
              </a:ext>
            </a:extLst>
          </p:cNvPr>
          <p:cNvPicPr>
            <a:picLocks noChangeAspect="1"/>
          </p:cNvPicPr>
          <p:nvPr/>
        </p:nvPicPr>
        <p:blipFill>
          <a:blip r:embed="rId4"/>
          <a:stretch>
            <a:fillRect/>
          </a:stretch>
        </p:blipFill>
        <p:spPr>
          <a:xfrm>
            <a:off x="5379231" y="4311734"/>
            <a:ext cx="5579662" cy="1209152"/>
          </a:xfrm>
          <a:prstGeom prst="rect">
            <a:avLst/>
          </a:prstGeom>
        </p:spPr>
      </p:pic>
      <p:sp>
        <p:nvSpPr>
          <p:cNvPr id="11" name="TextBox 10">
            <a:extLst>
              <a:ext uri="{FF2B5EF4-FFF2-40B4-BE49-F238E27FC236}">
                <a16:creationId xmlns:a16="http://schemas.microsoft.com/office/drawing/2014/main" id="{2FF07BF1-E7C3-D566-3B43-4F03C023D47A}"/>
              </a:ext>
            </a:extLst>
          </p:cNvPr>
          <p:cNvSpPr txBox="1"/>
          <p:nvPr/>
        </p:nvSpPr>
        <p:spPr>
          <a:xfrm>
            <a:off x="4783231" y="1366668"/>
            <a:ext cx="496654" cy="369332"/>
          </a:xfrm>
          <a:prstGeom prst="rect">
            <a:avLst/>
          </a:prstGeom>
          <a:noFill/>
        </p:spPr>
        <p:txBody>
          <a:bodyPr wrap="square" rtlCol="0">
            <a:spAutoFit/>
          </a:bodyPr>
          <a:lstStyle/>
          <a:p>
            <a:r>
              <a:rPr lang="en-US" dirty="0"/>
              <a:t>1)</a:t>
            </a:r>
          </a:p>
        </p:txBody>
      </p:sp>
      <p:sp>
        <p:nvSpPr>
          <p:cNvPr id="12" name="TextBox 11">
            <a:extLst>
              <a:ext uri="{FF2B5EF4-FFF2-40B4-BE49-F238E27FC236}">
                <a16:creationId xmlns:a16="http://schemas.microsoft.com/office/drawing/2014/main" id="{0D6FEF36-1F49-537D-0931-9DD1D26B4E71}"/>
              </a:ext>
            </a:extLst>
          </p:cNvPr>
          <p:cNvSpPr txBox="1"/>
          <p:nvPr/>
        </p:nvSpPr>
        <p:spPr>
          <a:xfrm>
            <a:off x="5602063" y="3426619"/>
            <a:ext cx="496654" cy="369332"/>
          </a:xfrm>
          <a:prstGeom prst="rect">
            <a:avLst/>
          </a:prstGeom>
          <a:noFill/>
        </p:spPr>
        <p:txBody>
          <a:bodyPr wrap="square" lIns="91440" tIns="45720" rIns="91440" bIns="45720" rtlCol="0" anchor="t">
            <a:spAutoFit/>
          </a:bodyPr>
          <a:lstStyle/>
          <a:p>
            <a:r>
              <a:rPr lang="en-US"/>
              <a:t>2)</a:t>
            </a:r>
          </a:p>
        </p:txBody>
      </p:sp>
      <p:sp>
        <p:nvSpPr>
          <p:cNvPr id="13" name="TextBox 12">
            <a:extLst>
              <a:ext uri="{FF2B5EF4-FFF2-40B4-BE49-F238E27FC236}">
                <a16:creationId xmlns:a16="http://schemas.microsoft.com/office/drawing/2014/main" id="{F496E86B-2C4E-5BC0-FD92-67FE89FFD84E}"/>
              </a:ext>
            </a:extLst>
          </p:cNvPr>
          <p:cNvSpPr txBox="1"/>
          <p:nvPr/>
        </p:nvSpPr>
        <p:spPr>
          <a:xfrm>
            <a:off x="4998058" y="4202771"/>
            <a:ext cx="496654" cy="369332"/>
          </a:xfrm>
          <a:prstGeom prst="rect">
            <a:avLst/>
          </a:prstGeom>
          <a:noFill/>
        </p:spPr>
        <p:txBody>
          <a:bodyPr wrap="square" lIns="91440" tIns="45720" rIns="91440" bIns="45720" rtlCol="0" anchor="t">
            <a:spAutoFit/>
          </a:bodyPr>
          <a:lstStyle/>
          <a:p>
            <a:r>
              <a:rPr lang="en-US" dirty="0"/>
              <a:t>3)</a:t>
            </a:r>
          </a:p>
        </p:txBody>
      </p:sp>
      <p:pic>
        <p:nvPicPr>
          <p:cNvPr id="8" name="Picture 7">
            <a:extLst>
              <a:ext uri="{FF2B5EF4-FFF2-40B4-BE49-F238E27FC236}">
                <a16:creationId xmlns:a16="http://schemas.microsoft.com/office/drawing/2014/main" id="{8C42FDC6-D93C-2A71-C392-3AB9DA449F60}"/>
              </a:ext>
            </a:extLst>
          </p:cNvPr>
          <p:cNvPicPr>
            <a:picLocks noChangeAspect="1"/>
          </p:cNvPicPr>
          <p:nvPr/>
        </p:nvPicPr>
        <p:blipFill>
          <a:blip r:embed="rId5"/>
          <a:stretch>
            <a:fillRect/>
          </a:stretch>
        </p:blipFill>
        <p:spPr>
          <a:xfrm>
            <a:off x="5838288" y="5520886"/>
            <a:ext cx="6100133" cy="1274380"/>
          </a:xfrm>
          <a:prstGeom prst="rect">
            <a:avLst/>
          </a:prstGeom>
        </p:spPr>
      </p:pic>
      <p:sp>
        <p:nvSpPr>
          <p:cNvPr id="9" name="TextBox 8">
            <a:extLst>
              <a:ext uri="{FF2B5EF4-FFF2-40B4-BE49-F238E27FC236}">
                <a16:creationId xmlns:a16="http://schemas.microsoft.com/office/drawing/2014/main" id="{75E41873-4538-0755-F5B2-1A3F57246810}"/>
              </a:ext>
            </a:extLst>
          </p:cNvPr>
          <p:cNvSpPr txBox="1"/>
          <p:nvPr/>
        </p:nvSpPr>
        <p:spPr>
          <a:xfrm>
            <a:off x="5507233" y="5614362"/>
            <a:ext cx="496654" cy="369332"/>
          </a:xfrm>
          <a:prstGeom prst="rect">
            <a:avLst/>
          </a:prstGeom>
          <a:noFill/>
        </p:spPr>
        <p:txBody>
          <a:bodyPr wrap="square" lIns="91440" tIns="45720" rIns="91440" bIns="45720" rtlCol="0" anchor="t">
            <a:spAutoFit/>
          </a:bodyPr>
          <a:lstStyle/>
          <a:p>
            <a:r>
              <a:rPr lang="en-US" dirty="0"/>
              <a:t>4)</a:t>
            </a:r>
          </a:p>
        </p:txBody>
      </p:sp>
    </p:spTree>
    <p:extLst>
      <p:ext uri="{BB962C8B-B14F-4D97-AF65-F5344CB8AC3E}">
        <p14:creationId xmlns:p14="http://schemas.microsoft.com/office/powerpoint/2010/main" val="1894220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body of water surrounded by trees&#10;&#10;Description automatically generated with medium confidence">
            <a:extLst>
              <a:ext uri="{FF2B5EF4-FFF2-40B4-BE49-F238E27FC236}">
                <a16:creationId xmlns:a16="http://schemas.microsoft.com/office/drawing/2014/main" id="{626E2840-F34C-7947-BC4E-6D9E93FB1F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
            <a:ext cx="12192000" cy="6857999"/>
          </a:xfrm>
          <a:prstGeom prst="rect">
            <a:avLst/>
          </a:prstGeom>
        </p:spPr>
      </p:pic>
      <p:grpSp>
        <p:nvGrpSpPr>
          <p:cNvPr id="2" name="Group 1">
            <a:extLst>
              <a:ext uri="{FF2B5EF4-FFF2-40B4-BE49-F238E27FC236}">
                <a16:creationId xmlns:a16="http://schemas.microsoft.com/office/drawing/2014/main" id="{EFAD8294-54E0-6C4A-A4DA-5FD558AA258E}"/>
              </a:ext>
            </a:extLst>
          </p:cNvPr>
          <p:cNvGrpSpPr/>
          <p:nvPr/>
        </p:nvGrpSpPr>
        <p:grpSpPr>
          <a:xfrm>
            <a:off x="2083933" y="1285503"/>
            <a:ext cx="8328935" cy="3895108"/>
            <a:chOff x="1755569" y="1888178"/>
            <a:chExt cx="8328935" cy="3895108"/>
          </a:xfrm>
          <a:solidFill>
            <a:schemeClr val="tx1">
              <a:lumMod val="75000"/>
              <a:lumOff val="25000"/>
            </a:schemeClr>
          </a:solidFill>
        </p:grpSpPr>
        <p:sp>
          <p:nvSpPr>
            <p:cNvPr id="7" name="Rectangle 6">
              <a:extLst>
                <a:ext uri="{FF2B5EF4-FFF2-40B4-BE49-F238E27FC236}">
                  <a16:creationId xmlns:a16="http://schemas.microsoft.com/office/drawing/2014/main" id="{65072387-9470-DA47-AF3A-570BDC75D3C4}"/>
                </a:ext>
              </a:extLst>
            </p:cNvPr>
            <p:cNvSpPr/>
            <p:nvPr/>
          </p:nvSpPr>
          <p:spPr>
            <a:xfrm>
              <a:off x="1755569" y="1888178"/>
              <a:ext cx="8328935" cy="389510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331A7523-D528-7547-8E87-8DC1C815F909}"/>
                </a:ext>
              </a:extLst>
            </p:cNvPr>
            <p:cNvGrpSpPr/>
            <p:nvPr/>
          </p:nvGrpSpPr>
          <p:grpSpPr>
            <a:xfrm>
              <a:off x="2004764" y="2124756"/>
              <a:ext cx="7921213" cy="3411806"/>
              <a:chOff x="1136821" y="2270084"/>
              <a:chExt cx="7921213" cy="3411806"/>
            </a:xfrm>
            <a:grpFill/>
          </p:grpSpPr>
          <p:grpSp>
            <p:nvGrpSpPr>
              <p:cNvPr id="9" name="Group 8">
                <a:extLst>
                  <a:ext uri="{FF2B5EF4-FFF2-40B4-BE49-F238E27FC236}">
                    <a16:creationId xmlns:a16="http://schemas.microsoft.com/office/drawing/2014/main" id="{CF482474-7996-9E40-98BD-C79F83FFFFC4}"/>
                  </a:ext>
                </a:extLst>
              </p:cNvPr>
              <p:cNvGrpSpPr/>
              <p:nvPr/>
            </p:nvGrpSpPr>
            <p:grpSpPr>
              <a:xfrm>
                <a:off x="3560749" y="2270084"/>
                <a:ext cx="5497285" cy="3411806"/>
                <a:chOff x="5093127" y="1122338"/>
                <a:chExt cx="3124622" cy="2790025"/>
              </a:xfrm>
              <a:grpFill/>
            </p:grpSpPr>
            <p:sp>
              <p:nvSpPr>
                <p:cNvPr id="11" name="TextBox 10">
                  <a:extLst>
                    <a:ext uri="{FF2B5EF4-FFF2-40B4-BE49-F238E27FC236}">
                      <a16:creationId xmlns:a16="http://schemas.microsoft.com/office/drawing/2014/main" id="{B1DB169D-2475-3642-824C-13E842041D07}"/>
                    </a:ext>
                  </a:extLst>
                </p:cNvPr>
                <p:cNvSpPr txBox="1"/>
                <p:nvPr/>
              </p:nvSpPr>
              <p:spPr>
                <a:xfrm>
                  <a:off x="5093127" y="1122338"/>
                  <a:ext cx="3124622" cy="1385847"/>
                </a:xfrm>
                <a:prstGeom prst="rect">
                  <a:avLst/>
                </a:prstGeom>
                <a:grpFill/>
              </p:spPr>
              <p:txBody>
                <a:bodyPr wrap="square" lIns="91440" tIns="45720" rIns="91440" bIns="45720" rtlCol="0" anchor="t">
                  <a:spAutoFit/>
                </a:bodyPr>
                <a:lstStyle/>
                <a:p>
                  <a:pPr algn="ctr">
                    <a:lnSpc>
                      <a:spcPct val="150000"/>
                    </a:lnSpc>
                  </a:pPr>
                  <a:r>
                    <a:rPr lang="en-US" sz="2400" b="1" dirty="0">
                      <a:solidFill>
                        <a:schemeClr val="bg1"/>
                      </a:solidFill>
                      <a:latin typeface="Arial"/>
                      <a:ea typeface="Verdana"/>
                      <a:cs typeface="Arial"/>
                    </a:rPr>
                    <a:t>Please contact us if you have any additional questions about the LVI calculator or user guide</a:t>
                  </a:r>
                  <a:endParaRPr lang="en-US" sz="2400" dirty="0">
                    <a:solidFill>
                      <a:schemeClr val="bg1"/>
                    </a:solidFill>
                  </a:endParaRPr>
                </a:p>
              </p:txBody>
            </p:sp>
            <p:sp>
              <p:nvSpPr>
                <p:cNvPr id="12" name="TextBox 11">
                  <a:extLst>
                    <a:ext uri="{FF2B5EF4-FFF2-40B4-BE49-F238E27FC236}">
                      <a16:creationId xmlns:a16="http://schemas.microsoft.com/office/drawing/2014/main" id="{A80C45ED-A6DD-F64D-9328-ECBAB298B1E0}"/>
                    </a:ext>
                  </a:extLst>
                </p:cNvPr>
                <p:cNvSpPr txBox="1"/>
                <p:nvPr/>
              </p:nvSpPr>
              <p:spPr>
                <a:xfrm>
                  <a:off x="5190983" y="2855281"/>
                  <a:ext cx="2928909" cy="1057082"/>
                </a:xfrm>
                <a:prstGeom prst="rect">
                  <a:avLst/>
                </a:prstGeom>
                <a:grpFill/>
              </p:spPr>
              <p:txBody>
                <a:bodyPr wrap="square" lIns="91440" tIns="45720" rIns="91440" bIns="45720" rtlCol="0" anchor="t">
                  <a:spAutoFit/>
                </a:bodyPr>
                <a:lstStyle/>
                <a:p>
                  <a:pPr algn="ctr"/>
                  <a:endParaRPr lang="en-US" dirty="0">
                    <a:solidFill>
                      <a:schemeClr val="bg1">
                        <a:lumMod val="95000"/>
                      </a:schemeClr>
                    </a:solidFill>
                    <a:latin typeface="Arial" panose="020B0604020202020204" pitchFamily="34" charset="0"/>
                    <a:cs typeface="Arial" panose="020B0604020202020204" pitchFamily="34" charset="0"/>
                  </a:endParaRPr>
                </a:p>
                <a:p>
                  <a:pPr algn="ctr"/>
                  <a:r>
                    <a:rPr lang="en-US" sz="2000" dirty="0">
                      <a:solidFill>
                        <a:schemeClr val="bg1"/>
                      </a:solidFill>
                      <a:latin typeface="Arial"/>
                      <a:cs typeface="Arial"/>
                      <a:hlinkClick r:id="rId3">
                        <a:extLst>
                          <a:ext uri="{A12FA001-AC4F-418D-AE19-62706E023703}">
                            <ahyp:hlinkClr xmlns:ahyp="http://schemas.microsoft.com/office/drawing/2018/hyperlinkcolor" val="tx"/>
                          </a:ext>
                        </a:extLst>
                      </a:hlinkClick>
                    </a:rPr>
                    <a:t>Ashley.ONeal@FloridaDEP.gov</a:t>
                  </a:r>
                  <a:r>
                    <a:rPr lang="en-US" sz="2000" dirty="0">
                      <a:solidFill>
                        <a:schemeClr val="bg1"/>
                      </a:solidFill>
                      <a:latin typeface="Arial"/>
                      <a:cs typeface="Arial"/>
                    </a:rPr>
                    <a:t> </a:t>
                  </a:r>
                  <a:endParaRPr lang="en-US" dirty="0">
                    <a:solidFill>
                      <a:schemeClr val="bg1"/>
                    </a:solidFill>
                  </a:endParaRPr>
                </a:p>
                <a:p>
                  <a:pPr algn="ctr"/>
                  <a:endParaRPr lang="en-US" sz="2000" dirty="0">
                    <a:solidFill>
                      <a:schemeClr val="bg1"/>
                    </a:solidFill>
                    <a:latin typeface="Arial"/>
                    <a:cs typeface="Arial"/>
                  </a:endParaRPr>
                </a:p>
                <a:p>
                  <a:pPr algn="ctr"/>
                  <a:r>
                    <a:rPr lang="en-US" sz="2000" dirty="0">
                      <a:solidFill>
                        <a:schemeClr val="bg1">
                          <a:lumMod val="95000"/>
                        </a:schemeClr>
                      </a:solidFill>
                      <a:latin typeface="Arial"/>
                      <a:cs typeface="Arial"/>
                      <a:hlinkClick r:id="rId4">
                        <a:extLst>
                          <a:ext uri="{A12FA001-AC4F-418D-AE19-62706E023703}">
                            <ahyp:hlinkClr xmlns:ahyp="http://schemas.microsoft.com/office/drawing/2018/hyperlinkcolor" val="tx"/>
                          </a:ext>
                        </a:extLst>
                      </a:hlinkClick>
                    </a:rPr>
                    <a:t>Grover.Payne@FloridaDEP.gov</a:t>
                  </a:r>
                  <a:endParaRPr lang="en-US" dirty="0">
                    <a:solidFill>
                      <a:srgbClr val="000000"/>
                    </a:solidFill>
                    <a:latin typeface="Calibri" panose="020F0502020204030204"/>
                    <a:cs typeface="Calibri" panose="020F0502020204030204"/>
                  </a:endParaRPr>
                </a:p>
              </p:txBody>
            </p:sp>
          </p:grpSp>
          <p:pic>
            <p:nvPicPr>
              <p:cNvPr id="10" name="Picture 9" descr="Florida Department of Environmental Protection Logo">
                <a:extLst>
                  <a:ext uri="{FF2B5EF4-FFF2-40B4-BE49-F238E27FC236}">
                    <a16:creationId xmlns:a16="http://schemas.microsoft.com/office/drawing/2014/main" id="{E3162F9E-12DC-1D42-983F-5C41312E0474}"/>
                  </a:ext>
                </a:extLst>
              </p:cNvPr>
              <p:cNvPicPr>
                <a:picLocks noChangeAspect="1"/>
              </p:cNvPicPr>
              <p:nvPr/>
            </p:nvPicPr>
            <p:blipFill>
              <a:blip r:embed="rId5"/>
              <a:stretch>
                <a:fillRect/>
              </a:stretch>
            </p:blipFill>
            <p:spPr>
              <a:xfrm>
                <a:off x="1136821" y="2663644"/>
                <a:ext cx="2316129" cy="2316129"/>
              </a:xfrm>
              <a:prstGeom prst="rect">
                <a:avLst/>
              </a:prstGeom>
              <a:grpFill/>
            </p:spPr>
          </p:pic>
        </p:grpSp>
      </p:grpSp>
    </p:spTree>
    <p:extLst>
      <p:ext uri="{BB962C8B-B14F-4D97-AF65-F5344CB8AC3E}">
        <p14:creationId xmlns:p14="http://schemas.microsoft.com/office/powerpoint/2010/main" val="2879564173"/>
      </p:ext>
    </p:extLst>
  </p:cSld>
  <p:clrMapOvr>
    <a:masterClrMapping/>
  </p:clrMapOvr>
</p:sld>
</file>

<file path=ppt/theme/theme1.xml><?xml version="1.0" encoding="utf-8"?>
<a:theme xmlns:a="http://schemas.openxmlformats.org/drawingml/2006/main" name="Office Theme">
  <a:themeElements>
    <a:clrScheme name="DEP BLUE">
      <a:dk1>
        <a:srgbClr val="000000"/>
      </a:dk1>
      <a:lt1>
        <a:srgbClr val="FFFFFF"/>
      </a:lt1>
      <a:dk2>
        <a:srgbClr val="44546A"/>
      </a:dk2>
      <a:lt2>
        <a:srgbClr val="E7E6E6"/>
      </a:lt2>
      <a:accent1>
        <a:srgbClr val="52B5E8"/>
      </a:accent1>
      <a:accent2>
        <a:srgbClr val="C7E9FA"/>
      </a:accent2>
      <a:accent3>
        <a:srgbClr val="117AC0"/>
      </a:accent3>
      <a:accent4>
        <a:srgbClr val="0153A0"/>
      </a:accent4>
      <a:accent5>
        <a:srgbClr val="243F78"/>
      </a:accent5>
      <a:accent6>
        <a:srgbClr val="2E5270"/>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G-DEP MasterSlides Template_v11022021-" id="{2B5C3F11-2D1C-0346-A05B-D8DF9C08BE0F}" vid="{58A7D8D1-8D2E-114E-82D1-FACBD2697E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31c643f-8042-4d0a-9f0b-4da3e9f0bb4e">
      <Terms xmlns="http://schemas.microsoft.com/office/infopath/2007/PartnerControls"/>
    </lcf76f155ced4ddcb4097134ff3c332f>
    <TaxCatchAll xmlns="f7520478-f12b-48de-b65e-3cb25052c86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BA8B337C1B17D409A4F074317D91BB5" ma:contentTypeVersion="15" ma:contentTypeDescription="Create a new document." ma:contentTypeScope="" ma:versionID="d07d6b942c2a10af1c4f233c3bd13033">
  <xsd:schema xmlns:xsd="http://www.w3.org/2001/XMLSchema" xmlns:xs="http://www.w3.org/2001/XMLSchema" xmlns:p="http://schemas.microsoft.com/office/2006/metadata/properties" xmlns:ns2="a31c643f-8042-4d0a-9f0b-4da3e9f0bb4e" xmlns:ns3="f7520478-f12b-48de-b65e-3cb25052c86c" targetNamespace="http://schemas.microsoft.com/office/2006/metadata/properties" ma:root="true" ma:fieldsID="9c3121daa4d4a551453fc8559dcc3dfc" ns2:_="" ns3:_="">
    <xsd:import namespace="a31c643f-8042-4d0a-9f0b-4da3e9f0bb4e"/>
    <xsd:import namespace="f7520478-f12b-48de-b65e-3cb25052c86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1c643f-8042-4d0a-9f0b-4da3e9f0bb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bdd22a39-e768-4485-83bb-9ac52943c323"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520478-f12b-48de-b65e-3cb25052c86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301d9bc-628d-49ad-9df5-57d3862fe829}" ma:internalName="TaxCatchAll" ma:showField="CatchAllData" ma:web="f7520478-f12b-48de-b65e-3cb25052c8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7D6AADC-21E8-4759-81E0-45F048AF0A82}">
  <ds:schemaRefs>
    <ds:schemaRef ds:uri="a31c643f-8042-4d0a-9f0b-4da3e9f0bb4e"/>
    <ds:schemaRef ds:uri="f7520478-f12b-48de-b65e-3cb25052c86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5B00F5DB-D459-4BE2-91AE-0BC0C7EDAFA7}">
  <ds:schemaRefs>
    <ds:schemaRef ds:uri="a31c643f-8042-4d0a-9f0b-4da3e9f0bb4e"/>
    <ds:schemaRef ds:uri="f7520478-f12b-48de-b65e-3cb25052c86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44CF767-584A-4ED5-A28D-B7789AB8A02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1575</TotalTime>
  <Words>788</Words>
  <Application>Microsoft Office PowerPoint</Application>
  <PresentationFormat>Widescreen</PresentationFormat>
  <Paragraphs>74</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Aptos</vt:lpstr>
      <vt:lpstr>Arial</vt:lpstr>
      <vt:lpstr>Calibri</vt:lpstr>
      <vt:lpstr>Calibri Light</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Galoso, Franko</dc:creator>
  <cp:lastModifiedBy>Smith-Sickler, Talia E</cp:lastModifiedBy>
  <cp:revision>96</cp:revision>
  <dcterms:created xsi:type="dcterms:W3CDTF">2021-11-02T20:05:09Z</dcterms:created>
  <dcterms:modified xsi:type="dcterms:W3CDTF">2024-07-08T13:07:04Z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0x010100FBA8B337C1B17D409A4F074317D91BB5</vt:lpwstr>
  </property>
  <property fmtid="{D5CDD505-2E9C-101B-9397-08002B2CF9AE}" pid="3" name="MediaServiceImageTags">
    <vt:lpwstr/>
  </property>
</Properties>
</file>