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64"/>
  </p:notesMasterIdLst>
  <p:sldIdLst>
    <p:sldId id="278" r:id="rId6"/>
    <p:sldId id="264" r:id="rId7"/>
    <p:sldId id="279" r:id="rId8"/>
    <p:sldId id="259" r:id="rId9"/>
    <p:sldId id="263" r:id="rId10"/>
    <p:sldId id="262" r:id="rId11"/>
    <p:sldId id="314" r:id="rId12"/>
    <p:sldId id="310" r:id="rId13"/>
    <p:sldId id="366" r:id="rId14"/>
    <p:sldId id="362" r:id="rId15"/>
    <p:sldId id="367" r:id="rId16"/>
    <p:sldId id="267" r:id="rId17"/>
    <p:sldId id="361" r:id="rId18"/>
    <p:sldId id="311" r:id="rId19"/>
    <p:sldId id="273" r:id="rId20"/>
    <p:sldId id="272" r:id="rId21"/>
    <p:sldId id="291" r:id="rId22"/>
    <p:sldId id="333" r:id="rId23"/>
    <p:sldId id="339" r:id="rId24"/>
    <p:sldId id="329" r:id="rId25"/>
    <p:sldId id="330" r:id="rId26"/>
    <p:sldId id="369" r:id="rId27"/>
    <p:sldId id="334" r:id="rId28"/>
    <p:sldId id="316" r:id="rId29"/>
    <p:sldId id="317" r:id="rId30"/>
    <p:sldId id="318" r:id="rId31"/>
    <p:sldId id="319" r:id="rId32"/>
    <p:sldId id="335" r:id="rId33"/>
    <p:sldId id="321" r:id="rId34"/>
    <p:sldId id="322" r:id="rId35"/>
    <p:sldId id="323" r:id="rId36"/>
    <p:sldId id="325" r:id="rId37"/>
    <p:sldId id="324" r:id="rId38"/>
    <p:sldId id="326" r:id="rId39"/>
    <p:sldId id="327" r:id="rId40"/>
    <p:sldId id="340" r:id="rId41"/>
    <p:sldId id="346" r:id="rId42"/>
    <p:sldId id="341" r:id="rId43"/>
    <p:sldId id="344" r:id="rId44"/>
    <p:sldId id="345" r:id="rId45"/>
    <p:sldId id="347" r:id="rId46"/>
    <p:sldId id="348" r:id="rId47"/>
    <p:sldId id="368" r:id="rId48"/>
    <p:sldId id="349" r:id="rId49"/>
    <p:sldId id="351" r:id="rId50"/>
    <p:sldId id="352" r:id="rId51"/>
    <p:sldId id="357" r:id="rId52"/>
    <p:sldId id="353" r:id="rId53"/>
    <p:sldId id="358" r:id="rId54"/>
    <p:sldId id="336" r:id="rId55"/>
    <p:sldId id="337" r:id="rId56"/>
    <p:sldId id="338" r:id="rId57"/>
    <p:sldId id="359" r:id="rId58"/>
    <p:sldId id="364" r:id="rId59"/>
    <p:sldId id="370" r:id="rId60"/>
    <p:sldId id="365" r:id="rId61"/>
    <p:sldId id="313" r:id="rId62"/>
    <p:sldId id="315" r:id="rId63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23"/>
    <a:srgbClr val="C7F1C1"/>
    <a:srgbClr val="A3D9C8"/>
    <a:srgbClr val="007033"/>
    <a:srgbClr val="202630"/>
    <a:srgbClr val="323A47"/>
    <a:srgbClr val="241F2B"/>
    <a:srgbClr val="30384B"/>
    <a:srgbClr val="1F291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9" autoAdjust="0"/>
    <p:restoredTop sz="94712" autoAdjust="0"/>
  </p:normalViewPr>
  <p:slideViewPr>
    <p:cSldViewPr>
      <p:cViewPr varScale="1">
        <p:scale>
          <a:sx n="108" d="100"/>
          <a:sy n="108" d="100"/>
        </p:scale>
        <p:origin x="14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82FC149-D082-4356-9E11-5B70CB1A2099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DD8ABF-6F44-4DB0-AF8E-1B2C6A292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09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Final Slide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8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895600"/>
            <a:ext cx="8686800" cy="3352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186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D3E84A6-336A-4FFE-ABE1-775BAC96D39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FD5A7D-AAD9-41E8-AFD1-EF0E676A96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1810858"/>
            <a:ext cx="8686800" cy="44375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568C378B-952B-49F7-84AD-02065D3CA954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6DEBB-4BA9-4B83-8A79-0C9FC9657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FC3DF87-7B5D-4257-8CE1-C82B36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9C56A0-F921-4CAC-9F6E-21D1AE6D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1810857"/>
            <a:ext cx="428625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10857"/>
            <a:ext cx="428625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528880-39E8-463E-9903-8E136D23A0D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E3FD95-C5F4-4F48-8F23-E16682E6FF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4793C6-5C46-4BE1-82B3-FE6F4ED78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5A59F1-A43E-442B-9516-6ECAE26015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1BB27-B7D2-4442-80C5-89274A80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83F545D-D4D3-463E-B72E-90D0945D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AABED134-6393-4C5E-8E19-0C3DB04AABD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5CADB-16A6-41DD-9876-62EF5C885E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BF703B-C912-408A-9590-4F57ACABEA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4A16962-F2B7-4436-AE9E-00109FF331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FB09B3D-51DA-45D3-A8C6-355C4C02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23D50E-3D22-42B2-92A8-925F235B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828801"/>
            <a:ext cx="28194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124200" y="1828802"/>
            <a:ext cx="28956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0" y="1820386"/>
            <a:ext cx="2819400" cy="217376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3994151"/>
            <a:ext cx="28194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4200" y="3994151"/>
            <a:ext cx="28956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3994151"/>
            <a:ext cx="28194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0B97A6D-0A70-4E38-BD21-80E1F17E3763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47A2B9-E406-4199-90AD-260E83AC4C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823838F-A58C-48FD-9043-5A0CEB619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3266A4D-17F6-4B7B-9089-72FA33E1F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2F66187-A66D-4C05-9071-36D789416ED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84C6485-4737-4F31-B663-AC7645BB33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1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96DC2A0-DDF5-4D04-A7CF-092AD190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92ACB9-0800-4A62-AB89-4142489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4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b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86" r:id="rId3"/>
    <p:sldLayoutId id="2147483663" r:id="rId4"/>
    <p:sldLayoutId id="2147483662" r:id="rId5"/>
    <p:sldLayoutId id="2147483664" r:id="rId6"/>
    <p:sldLayoutId id="2147483666" r:id="rId7"/>
    <p:sldLayoutId id="2147483697" r:id="rId8"/>
    <p:sldLayoutId id="2147483667" r:id="rId9"/>
    <p:sldLayoutId id="2147483673" r:id="rId10"/>
    <p:sldLayoutId id="2147483684" r:id="rId11"/>
    <p:sldLayoutId id="2147483696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eofflorida.com/facts.aspx" TargetMode="External"/><Relationship Id="rId2" Type="http://schemas.openxmlformats.org/officeDocument/2006/relationships/hyperlink" Target="http://www.psc.state.fl.us/Files/PDF/Publications/Consumer/Brochure/WMF.pdf" TargetMode="Externa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5.jpg"/><Relationship Id="rId4" Type="http://schemas.openxmlformats.org/officeDocument/2006/relationships/image" Target="../media/image34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services1.arcgis.com/nRHtyn3uE1kyzoYc/arcgis/rest/services/service_5c5ebb2c750c442da2b09ddcc97bb150/FeatureServer/0/1690/attachments/1694?token=owmSd6k5nhDeAGKeEh0TS7X3qxKI_Rx9Q_nIO9RfuQPhWRzO9XyhQZG4DvdukxVpNOTceWe3JMuxc9LwdqNSFlmOnVFq467Ody2jIgGRf3cw--rWFzpLBkfrWzMOKgu7O5Un6KFWQFE4YKX3GK__1wNiMdzFvzGCtGLQacCRp9oe-nDdJOZO5_6AzInxjg9t" TargetMode="External"/><Relationship Id="rId13" Type="http://schemas.openxmlformats.org/officeDocument/2006/relationships/hyperlink" Target="https://services1.arcgis.com/nRHtyn3uE1kyzoYc/arcgis/rest/services/service_5c5ebb2c750c442da2b09ddcc97bb150/FeatureServer/0/1695/attachments/1704?token=owmSd6k5nhDeAGKeEh0TS7X3qxKI_Rx9Q_nIO9RfuQPhWRzO9XyhQZG4DvdukxVpNOTceWe3JMuxc9LwdqNSFlmOnVFq467Ody2jIgGRf3cw--rWFzpLBkfrWzMOKgu7O5Un6KFWQFE4YKX3GK__1wNiMdzFvzGCtGLQacCRp9oe-nDdJOZO5_6AzInxjg9t" TargetMode="External"/><Relationship Id="rId3" Type="http://schemas.openxmlformats.org/officeDocument/2006/relationships/hyperlink" Target="https://services1.arcgis.com/nRHtyn3uE1kyzoYc/arcgis/rest/services/service_5c5ebb2c750c442da2b09ddcc97bb150/FeatureServer/0/1693/attachments/1700?token=owmSd6k5nhDeAGKeEh0TS7X3qxKI_Rx9Q_nIO9RfuQPhWRzO9XyhQZG4DvdukxVpNOTceWe3JMuxc9LwdqNSFlmOnVFq467Ody2jIgGRf3cw--rWFzpLBkfrWzMOKgu7O5Un6KFWQFE4YKX3GK__1wNiMdzFvzGCtGLQacCRp9oe-nDdJOZO5_6AzInxjg9t" TargetMode="External"/><Relationship Id="rId7" Type="http://schemas.openxmlformats.org/officeDocument/2006/relationships/hyperlink" Target="https://ww10.doh.state.fl.us/pub/bos/HAB/HABPointMap-1690.html" TargetMode="External"/><Relationship Id="rId12" Type="http://schemas.openxmlformats.org/officeDocument/2006/relationships/hyperlink" Target="https://ww10.doh.state.fl.us/pub/bos/HAB/HABPointMap-1695.html" TargetMode="External"/><Relationship Id="rId2" Type="http://schemas.openxmlformats.org/officeDocument/2006/relationships/hyperlink" Target="https://ww10.doh.state.fl.us/pub/bos/HAB/HABPointMap-1693.html" TargetMode="External"/><Relationship Id="rId16" Type="http://schemas.openxmlformats.org/officeDocument/2006/relationships/hyperlink" Target="https://ww10.doh.state.fl.us/pub/bos/HAB/HABPointMap-1696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10.doh.state.fl.us/pub/bos/HAB/HABPointMap-1576.html" TargetMode="External"/><Relationship Id="rId11" Type="http://schemas.openxmlformats.org/officeDocument/2006/relationships/hyperlink" Target="https://ww10.doh.state.fl.us/pub/bos/HAB/HABPointMap-1697.html" TargetMode="External"/><Relationship Id="rId5" Type="http://schemas.openxmlformats.org/officeDocument/2006/relationships/hyperlink" Target="https://services1.arcgis.com/nRHtyn3uE1kyzoYc/arcgis/rest/services/service_5c5ebb2c750c442da2b09ddcc97bb150/FeatureServer/0/1692/attachments/1697?token=owmSd6k5nhDeAGKeEh0TS7X3qxKI_Rx9Q_nIO9RfuQPhWRzO9XyhQZG4DvdukxVpNOTceWe3JMuxc9LwdqNSFlmOnVFq467Ody2jIgGRf3cw--rWFzpLBkfrWzMOKgu7O5Un6KFWQFE4YKX3GK__1wNiMdzFvzGCtGLQacCRp9oe-nDdJOZO5_6AzInxjg9t" TargetMode="External"/><Relationship Id="rId15" Type="http://schemas.openxmlformats.org/officeDocument/2006/relationships/hyperlink" Target="https://ww10.doh.state.fl.us/pub/bos/HAB/HABPointMap-1698.html" TargetMode="External"/><Relationship Id="rId10" Type="http://schemas.openxmlformats.org/officeDocument/2006/relationships/hyperlink" Target="https://services1.arcgis.com/nRHtyn3uE1kyzoYc/arcgis/rest/services/service_5c5ebb2c750c442da2b09ddcc97bb150/FeatureServer/0/1691/attachments/1695?token=owmSd6k5nhDeAGKeEh0TS7X3qxKI_Rx9Q_nIO9RfuQPhWRzO9XyhQZG4DvdukxVpNOTceWe3JMuxc9LwdqNSFlmOnVFq467Ody2jIgGRf3cw--rWFzpLBkfrWzMOKgu7O5Un6KFWQFE4YKX3GK__1wNiMdzFvzGCtGLQacCRp9oe-nDdJOZO5_6AzInxjg9t" TargetMode="External"/><Relationship Id="rId4" Type="http://schemas.openxmlformats.org/officeDocument/2006/relationships/hyperlink" Target="https://ww10.doh.state.fl.us/pub/bos/HAB/HABPointMap-1692.html" TargetMode="External"/><Relationship Id="rId9" Type="http://schemas.openxmlformats.org/officeDocument/2006/relationships/hyperlink" Target="https://ww10.doh.state.fl.us/pub/bos/HAB/HABPointMap-1691.html" TargetMode="External"/><Relationship Id="rId14" Type="http://schemas.openxmlformats.org/officeDocument/2006/relationships/hyperlink" Target="https://ww10.doh.state.fl.us/pub/bos/HAB/HABPointMap-1621.html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2CF30-5839-46BF-BB27-1DE609E5BE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n w="19050">
                  <a:solidFill>
                    <a:schemeClr val="accent4"/>
                  </a:solidFill>
                </a:ln>
              </a:rPr>
              <a:t>FDEP Cyanobacteria HAB</a:t>
            </a:r>
            <a:br>
              <a:rPr lang="en-US" dirty="0">
                <a:ln w="19050">
                  <a:solidFill>
                    <a:schemeClr val="accent4"/>
                  </a:solidFill>
                </a:ln>
              </a:rPr>
            </a:br>
            <a:r>
              <a:rPr lang="en-US" dirty="0">
                <a:ln w="19050">
                  <a:solidFill>
                    <a:schemeClr val="accent4"/>
                  </a:solidFill>
                </a:ln>
              </a:rPr>
              <a:t>Sampling Training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B46FA-C02A-4F95-B648-A67E4ABE1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" y="3733800"/>
            <a:ext cx="8991600" cy="2438400"/>
          </a:xfrm>
        </p:spPr>
        <p:txBody>
          <a:bodyPr>
            <a:normAutofit/>
          </a:bodyPr>
          <a:lstStyle/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Dave Whiting, Deputy Director</a:t>
            </a:r>
          </a:p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Division of Environmental Assessment and Restoration</a:t>
            </a:r>
          </a:p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Florida Department of Environmental Protection</a:t>
            </a:r>
          </a:p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March 10,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3A4D1-A29F-4E48-BE69-3BD916597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54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76200" y="1643238"/>
            <a:ext cx="2743199" cy="49861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EPA recommended Criteria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World Health Organization thresholds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2511D-45BD-4594-ACF7-282ABC5F9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844" y="1089574"/>
            <a:ext cx="5963218" cy="30467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EE4621-F707-43EC-8C44-14A881FCAACE}"/>
              </a:ext>
            </a:extLst>
          </p:cNvPr>
          <p:cNvSpPr/>
          <p:nvPr/>
        </p:nvSpPr>
        <p:spPr>
          <a:xfrm>
            <a:off x="2864844" y="4236408"/>
            <a:ext cx="6120463" cy="2112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Calculation of provisional recreational water GV for MC-LR:  = NOAEL ∗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UF ∗ C = 40 ∗ 15 100 ∗ 0.25 µg/L =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24 µg/L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GVrecreation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= guideline value for recreational exposure NOAEL = no-observed-adverse-effect level (40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g/kg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/day, based on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Fawell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et al., 1999)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= body weight (default = 15 kg for a child) UF = uncertainty factor (100 = 10 for interspecies variation × 10 for intraspecies variation) C = daily incidental water consumption (default = 250 mL for a child)</a:t>
            </a:r>
          </a:p>
        </p:txBody>
      </p:sp>
    </p:spTree>
    <p:extLst>
      <p:ext uri="{BB962C8B-B14F-4D97-AF65-F5344CB8AC3E}">
        <p14:creationId xmlns:p14="http://schemas.microsoft.com/office/powerpoint/2010/main" val="2455397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145612"/>
            <a:ext cx="6096000" cy="914401"/>
          </a:xfrm>
        </p:spPr>
        <p:txBody>
          <a:bodyPr/>
          <a:lstStyle/>
          <a:p>
            <a:pPr algn="ctr"/>
            <a:r>
              <a:rPr lang="en-US" dirty="0"/>
              <a:t>Cyanotoxins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A8BBFD7-A84A-4457-9A06-80E4BC022B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18775" y="989485"/>
          <a:ext cx="7722939" cy="5366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8258048" imgH="5738508" progId="Word.Document.12">
                  <p:embed/>
                </p:oleObj>
              </mc:Choice>
              <mc:Fallback>
                <p:oleObj name="Document" r:id="rId3" imgW="8258048" imgH="5738508" progId="Word.Documen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3A8BBFD7-A84A-4457-9A06-80E4BC022B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8775" y="989485"/>
                        <a:ext cx="7722939" cy="5366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FFBD9B-2EBB-4FDE-96A3-CE813933D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88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19B85-5947-4B69-838F-0D0B3EC17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7"/>
            <a:ext cx="8686800" cy="4545493"/>
          </a:xfrm>
        </p:spPr>
        <p:txBody>
          <a:bodyPr/>
          <a:lstStyle/>
          <a:p>
            <a:r>
              <a:rPr lang="en-US" sz="2600" dirty="0"/>
              <a:t>Florida Department of Health does not use a numeric toxin threshold value for advisories</a:t>
            </a:r>
          </a:p>
          <a:p>
            <a:pPr lvl="1"/>
            <a:r>
              <a:rPr lang="en-US" sz="2600" dirty="0"/>
              <a:t>Presence/Absence of Cyanobacteria bloom or toxins</a:t>
            </a:r>
          </a:p>
          <a:p>
            <a:r>
              <a:rPr lang="en-US" sz="2600" dirty="0"/>
              <a:t>Advise the public to avoid recreating and allowing pets or livestock in waters with visible algae present </a:t>
            </a:r>
          </a:p>
          <a:p>
            <a:r>
              <a:rPr lang="en-US" sz="2600" dirty="0"/>
              <a:t>Cyanobacteria bloom conditions change rapidly</a:t>
            </a:r>
          </a:p>
          <a:p>
            <a:r>
              <a:rPr lang="en-US" sz="2600" dirty="0"/>
              <a:t>Unable to sample, ship, analyze, and disseminate results rapidly enough to accurately inform the public about the risk of recreating in a water at the time of use</a:t>
            </a:r>
          </a:p>
          <a:p>
            <a:r>
              <a:rPr lang="en-US" sz="2600" dirty="0"/>
              <a:t>Usually takes 3 – 4 days from sampling to posting of results</a:t>
            </a:r>
          </a:p>
          <a:p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603FF-D2A7-4C55-B26D-AD377783F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8190" y="1057272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The Precautionary Principle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34423-CF81-4B9C-9EB5-A8604894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856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158693" y="1643238"/>
            <a:ext cx="3956108" cy="48991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Sampling a bloom doesn’t change the nature of the bloom, anymore than measuring the size of hailstones changes a storm event</a:t>
            </a:r>
          </a:p>
          <a:p>
            <a:r>
              <a:rPr lang="en-US" dirty="0"/>
              <a:t>Sampling does tell us something about the relative risk of a bloom, the same as knowing the size of hailstones tells us about the relative risk of the storm event</a:t>
            </a:r>
          </a:p>
        </p:txBody>
      </p:sp>
      <p:pic>
        <p:nvPicPr>
          <p:cNvPr id="8" name="Content Placeholder 38">
            <a:extLst>
              <a:ext uri="{FF2B5EF4-FFF2-40B4-BE49-F238E27FC236}">
                <a16:creationId xmlns:a16="http://schemas.microsoft.com/office/drawing/2014/main" id="{3F6DA70C-7A7B-41F8-9798-A5EAF2188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43238"/>
            <a:ext cx="5042043" cy="378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35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7C28DF-B35C-4F50-B4F4-335B9242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E94145D-18C2-4F0F-8675-6533E43825D3}"/>
              </a:ext>
            </a:extLst>
          </p:cNvPr>
          <p:cNvSpPr txBox="1">
            <a:spLocks/>
          </p:cNvSpPr>
          <p:nvPr/>
        </p:nvSpPr>
        <p:spPr>
          <a:xfrm>
            <a:off x="457200" y="3810000"/>
            <a:ext cx="8229600" cy="137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Why not collect </a:t>
            </a:r>
          </a:p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“representative” and “worst case” </a:t>
            </a:r>
          </a:p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all the time?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6979F0-E409-44B1-BD0D-66287BA3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0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06C1198-3147-4CEB-ADA9-81B6E08F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C3B8928-B09C-4E93-9D87-F02BCA7DD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344" y="1980722"/>
            <a:ext cx="7763312" cy="4375629"/>
          </a:xfrm>
        </p:spPr>
        <p:txBody>
          <a:bodyPr/>
          <a:lstStyle/>
          <a:p>
            <a:r>
              <a:rPr lang="en-US" sz="2800" dirty="0"/>
              <a:t>Presence of scum can be very ephemeral and change concentration by orders of magnitude within minutes or a few meters</a:t>
            </a:r>
          </a:p>
          <a:p>
            <a:r>
              <a:rPr lang="en-US" sz="2800" dirty="0"/>
              <a:t>Recreational advisory thresholds are based on concentration of toxin in water, not scum </a:t>
            </a:r>
          </a:p>
          <a:p>
            <a:r>
              <a:rPr lang="en-US" sz="2800" dirty="0"/>
              <a:t>Workload, cost, and speed of analytical turnaround a factor as well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63E11A-9424-4580-91B3-0D17BA42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36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06C1198-3147-4CEB-ADA9-81B6E08F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C3B8928-B09C-4E93-9D87-F02BCA7DD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06" y="1600200"/>
            <a:ext cx="4499994" cy="4419600"/>
          </a:xfrm>
        </p:spPr>
        <p:txBody>
          <a:bodyPr/>
          <a:lstStyle/>
          <a:p>
            <a:r>
              <a:rPr lang="en-US" sz="2800" dirty="0"/>
              <a:t>We collect water samples at the edge of scum when it is present and represents a small area of the sampling location (sort of worst case of representative condition)</a:t>
            </a:r>
          </a:p>
          <a:p>
            <a:r>
              <a:rPr lang="en-US" sz="2800" dirty="0"/>
              <a:t>We collect homogenized scum when it is dominant and representative of the sampling location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C3006A-F016-4B71-B50B-6D54592F68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5"/>
          <a:stretch/>
        </p:blipFill>
        <p:spPr>
          <a:xfrm>
            <a:off x="4978400" y="3863591"/>
            <a:ext cx="3531512" cy="2362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5B8DC8-6A15-49DD-9341-34778AD257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1"/>
          <a:stretch/>
        </p:blipFill>
        <p:spPr>
          <a:xfrm>
            <a:off x="4978400" y="1447800"/>
            <a:ext cx="3531512" cy="2362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5816C2-78B1-41B2-BDC6-A07824BE3348}"/>
              </a:ext>
            </a:extLst>
          </p:cNvPr>
          <p:cNvSpPr txBox="1"/>
          <p:nvPr/>
        </p:nvSpPr>
        <p:spPr>
          <a:xfrm>
            <a:off x="6172200" y="6179357"/>
            <a:ext cx="2602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Lake Munson, Leon County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59DCE1-4FC8-4207-B675-12504F39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00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93F7-164F-43E3-B1BE-FA34D712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938745"/>
            <a:ext cx="7696200" cy="4233455"/>
          </a:xfrm>
        </p:spPr>
        <p:txBody>
          <a:bodyPr/>
          <a:lstStyle/>
          <a:p>
            <a:r>
              <a:rPr lang="en-US" sz="2800" dirty="0"/>
              <a:t>Cyanotoxins</a:t>
            </a:r>
          </a:p>
          <a:p>
            <a:pPr lvl="1"/>
            <a:r>
              <a:rPr lang="en-US" sz="2800" dirty="0" err="1"/>
              <a:t>Microcystins</a:t>
            </a:r>
            <a:r>
              <a:rPr lang="en-US" sz="2800" dirty="0"/>
              <a:t> (LR, RR, YR, LA, LF, LY, LW, WR, </a:t>
            </a:r>
            <a:r>
              <a:rPr lang="en-US" sz="2800" dirty="0" err="1"/>
              <a:t>desmethyl</a:t>
            </a:r>
            <a:r>
              <a:rPr lang="en-US" sz="2800" dirty="0"/>
              <a:t> LR, </a:t>
            </a:r>
            <a:r>
              <a:rPr lang="en-US" dirty="0" err="1"/>
              <a:t>HilR</a:t>
            </a:r>
            <a:r>
              <a:rPr lang="en-US" dirty="0"/>
              <a:t> and </a:t>
            </a:r>
            <a:r>
              <a:rPr lang="en-US" dirty="0" err="1"/>
              <a:t>HtyR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Anatoxin-a</a:t>
            </a:r>
          </a:p>
          <a:p>
            <a:pPr lvl="1"/>
            <a:r>
              <a:rPr lang="en-US" sz="2800" dirty="0" err="1"/>
              <a:t>Cylindrospermopsin</a:t>
            </a:r>
            <a:endParaRPr lang="en-US" sz="2800" dirty="0"/>
          </a:p>
          <a:p>
            <a:pPr lvl="1"/>
            <a:r>
              <a:rPr lang="en-US" sz="2800" dirty="0"/>
              <a:t>Saxitoxins (in some waters)</a:t>
            </a:r>
          </a:p>
          <a:p>
            <a:r>
              <a:rPr lang="en-US" sz="2800" dirty="0"/>
              <a:t>Algal Identification </a:t>
            </a:r>
          </a:p>
          <a:p>
            <a:r>
              <a:rPr lang="en-US" sz="2800" dirty="0"/>
              <a:t>Chlorophyll </a:t>
            </a:r>
            <a:r>
              <a:rPr lang="en-US" sz="2800" i="1" dirty="0"/>
              <a:t>a</a:t>
            </a:r>
          </a:p>
          <a:p>
            <a:r>
              <a:rPr lang="en-US" sz="2800" dirty="0"/>
              <a:t>Nutrients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2570" y="1097436"/>
            <a:ext cx="7381430" cy="900032"/>
          </a:xfrm>
        </p:spPr>
        <p:txBody>
          <a:bodyPr/>
          <a:lstStyle/>
          <a:p>
            <a:pPr algn="ctr"/>
            <a:r>
              <a:rPr lang="en-US" dirty="0"/>
              <a:t>What gets analyzed?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D481DE-F404-432F-9C35-114EF842C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89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9DC4CA1-EC0D-4EB0-A889-F57DC177F1B0}"/>
              </a:ext>
            </a:extLst>
          </p:cNvPr>
          <p:cNvSpPr txBox="1">
            <a:spLocks/>
          </p:cNvSpPr>
          <p:nvPr/>
        </p:nvSpPr>
        <p:spPr>
          <a:xfrm>
            <a:off x="990600" y="2249965"/>
            <a:ext cx="7696200" cy="3352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7000. GENERAL BIOLOGICAL COMMUNITY SAMPLING</a:t>
            </a:r>
          </a:p>
          <a:p>
            <a:pPr marL="731520" lvl="1" indent="-27432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7110. PHYTOPLANKTON BLOOM SAMPLING</a:t>
            </a:r>
          </a:p>
          <a:p>
            <a:pPr marL="731520" lvl="1" indent="-27432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7240. ALGAL MAT SAMPLING FOR TAXONOMIC IDENTIFICATION OR TOXIN ANALYSIS</a:t>
            </a:r>
          </a:p>
          <a:p>
            <a:pPr marL="731520" lvl="1" indent="-27432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7230 RAPID PERIPHYTON SURVEY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AB-17 Algal Bloom Response</a:t>
            </a:r>
          </a:p>
          <a:p>
            <a:pPr marL="274320" indent="-27432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AB-FIELD Cyanobacteria Bloom Response Field Data Sheet</a:t>
            </a:r>
          </a:p>
          <a:p>
            <a:pPr marL="274320" indent="-27432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AB-NOTIFY Algal Bloom Notification Form</a:t>
            </a:r>
          </a:p>
          <a:p>
            <a:endParaRPr lang="en-US" sz="18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3E41D6C-2A81-401F-B9EF-6FD0DFC4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CFC818-D651-4B40-B27C-8456064931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2570" y="1097436"/>
            <a:ext cx="7381430" cy="900032"/>
          </a:xfrm>
        </p:spPr>
        <p:txBody>
          <a:bodyPr/>
          <a:lstStyle/>
          <a:p>
            <a:pPr algn="ctr"/>
            <a:r>
              <a:rPr lang="en-US" dirty="0"/>
              <a:t>What Standard Operating Procedures </a:t>
            </a:r>
          </a:p>
          <a:p>
            <a:pPr algn="ctr"/>
            <a:r>
              <a:rPr lang="en-US" dirty="0"/>
              <a:t>Are Used?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E3F9F0-854F-4D93-B4FA-A513D3C9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334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9DC4CA1-EC0D-4EB0-A889-F57DC177F1B0}"/>
              </a:ext>
            </a:extLst>
          </p:cNvPr>
          <p:cNvSpPr txBox="1">
            <a:spLocks/>
          </p:cNvSpPr>
          <p:nvPr/>
        </p:nvSpPr>
        <p:spPr>
          <a:xfrm>
            <a:off x="990600" y="2249965"/>
            <a:ext cx="7696200" cy="3352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3E41D6C-2A81-401F-B9EF-6FD0DFC4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520D7-A0F0-4515-87C7-CA1DEA301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044" y="1780122"/>
            <a:ext cx="8686800" cy="4361342"/>
          </a:xfrm>
        </p:spPr>
        <p:txBody>
          <a:bodyPr/>
          <a:lstStyle/>
          <a:p>
            <a:r>
              <a:rPr lang="en-US" sz="2400" dirty="0"/>
              <a:t>Private Ponds and Lakes?  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en-US" sz="2400" dirty="0"/>
              <a:t>Municipal stormwater ponds?	</a:t>
            </a:r>
          </a:p>
          <a:p>
            <a:r>
              <a:rPr lang="en-US" sz="2400" dirty="0"/>
              <a:t>Residential development retention ponds?</a:t>
            </a:r>
          </a:p>
          <a:p>
            <a:r>
              <a:rPr lang="en-US" sz="2400" dirty="0"/>
              <a:t>Rivers and streams? </a:t>
            </a:r>
          </a:p>
          <a:p>
            <a:r>
              <a:rPr lang="en-US" sz="2400" dirty="0"/>
              <a:t>Public lakes?</a:t>
            </a:r>
          </a:p>
          <a:p>
            <a:r>
              <a:rPr lang="en-US" sz="2400" dirty="0"/>
              <a:t>Waters of the State?</a:t>
            </a:r>
          </a:p>
          <a:p>
            <a:r>
              <a:rPr lang="en-US" sz="2400" dirty="0"/>
              <a:t>Estuaries, Intercoastal waterways, and beaches? </a:t>
            </a:r>
          </a:p>
          <a:p>
            <a:r>
              <a:rPr lang="en-US" sz="2400" dirty="0"/>
              <a:t>We have occasionally sampled waterbodies that are not known to be Waters of the State if there is high potential for significant public exposure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CFC818-D651-4B40-B27C-8456064931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Which waterbodies do we sample?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E3F9F0-854F-4D93-B4FA-A513D3C9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250775-0E05-4470-86F6-C69E2BDEC98B}"/>
              </a:ext>
            </a:extLst>
          </p:cNvPr>
          <p:cNvSpPr txBox="1"/>
          <p:nvPr/>
        </p:nvSpPr>
        <p:spPr>
          <a:xfrm>
            <a:off x="4572000" y="178012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3F512B-194B-4604-A9BD-F386007D1B42}"/>
              </a:ext>
            </a:extLst>
          </p:cNvPr>
          <p:cNvSpPr txBox="1"/>
          <p:nvPr/>
        </p:nvSpPr>
        <p:spPr>
          <a:xfrm>
            <a:off x="4593322" y="2245797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56B679-8914-4EFD-870B-B11ADF509EA7}"/>
              </a:ext>
            </a:extLst>
          </p:cNvPr>
          <p:cNvSpPr txBox="1"/>
          <p:nvPr/>
        </p:nvSpPr>
        <p:spPr>
          <a:xfrm>
            <a:off x="6248400" y="2743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B2E2EB-6974-44D5-9AB5-C47425817A52}"/>
              </a:ext>
            </a:extLst>
          </p:cNvPr>
          <p:cNvSpPr txBox="1"/>
          <p:nvPr/>
        </p:nvSpPr>
        <p:spPr>
          <a:xfrm>
            <a:off x="3352800" y="3200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3F0BC1-EA34-4391-8703-F556957B70E0}"/>
              </a:ext>
            </a:extLst>
          </p:cNvPr>
          <p:cNvSpPr txBox="1"/>
          <p:nvPr/>
        </p:nvSpPr>
        <p:spPr>
          <a:xfrm>
            <a:off x="2362200" y="3657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B5B52A-ED9F-40F1-BF2E-A22A1117E32F}"/>
              </a:ext>
            </a:extLst>
          </p:cNvPr>
          <p:cNvSpPr txBox="1"/>
          <p:nvPr/>
        </p:nvSpPr>
        <p:spPr>
          <a:xfrm>
            <a:off x="3347207" y="414873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90C53E-84F4-483E-A29C-E897144188E2}"/>
              </a:ext>
            </a:extLst>
          </p:cNvPr>
          <p:cNvSpPr txBox="1"/>
          <p:nvPr/>
        </p:nvSpPr>
        <p:spPr>
          <a:xfrm>
            <a:off x="7239000" y="4572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9BC23"/>
                </a:solidFill>
              </a:rPr>
              <a:t>Sometimes</a:t>
            </a:r>
          </a:p>
        </p:txBody>
      </p:sp>
    </p:spTree>
    <p:extLst>
      <p:ext uri="{BB962C8B-B14F-4D97-AF65-F5344CB8AC3E}">
        <p14:creationId xmlns:p14="http://schemas.microsoft.com/office/powerpoint/2010/main" val="274732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9DC2-EBC9-4E86-AA28-E64D2441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Surveillance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AD5C6-BB08-40E9-BA61-54F6CE89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57400"/>
            <a:ext cx="8127763" cy="4150328"/>
          </a:xfrm>
        </p:spPr>
        <p:txBody>
          <a:bodyPr/>
          <a:lstStyle/>
          <a:p>
            <a:r>
              <a:rPr lang="en-US" sz="2800" dirty="0"/>
              <a:t>Bloom reports are reviewed daily</a:t>
            </a:r>
          </a:p>
          <a:p>
            <a:r>
              <a:rPr lang="en-US" sz="2800" dirty="0"/>
              <a:t>Sampling locations are prioritized based on potential for human exposure/harm, representativeness of multiple reports, previous sampling history and analysis results, personnel</a:t>
            </a:r>
          </a:p>
          <a:p>
            <a:r>
              <a:rPr lang="en-US" sz="2800" dirty="0"/>
              <a:t>Emails and phone calls are made to coordinate sampling among DEP, WMDs, FWCC, and participating county field staff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EA1AA-3D20-4950-8238-7DCCC39EE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4659" y="1095609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Agency Staff Coordination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0E5BE-0B2C-41D6-9E09-FED6449CD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80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BAA4FC9E-4E22-497C-AFA8-D4A1FB5EB22E}"/>
              </a:ext>
            </a:extLst>
          </p:cNvPr>
          <p:cNvSpPr txBox="1">
            <a:spLocks/>
          </p:cNvSpPr>
          <p:nvPr/>
        </p:nvSpPr>
        <p:spPr>
          <a:xfrm>
            <a:off x="533400" y="1989132"/>
            <a:ext cx="7924800" cy="3951867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First, what is Scum?</a:t>
            </a:r>
          </a:p>
          <a:p>
            <a:endParaRPr lang="en-US" sz="1200" dirty="0"/>
          </a:p>
          <a:p>
            <a:r>
              <a:rPr lang="en-US" sz="1800" dirty="0">
                <a:solidFill>
                  <a:schemeClr val="tx1"/>
                </a:solidFill>
              </a:rPr>
              <a:t>A scum is a consolidated layer of algae floating on the water’s surface.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It is not streaks or specks. 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It is not thick, green “soup”.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2A1FDC3-5812-45AA-8AAF-5AFCF24D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 anchor="b">
            <a:normAutofit/>
          </a:bodyPr>
          <a:lstStyle/>
          <a:p>
            <a:r>
              <a:rPr lang="en-US" dirty="0"/>
              <a:t>Bloom Sample Types: </a:t>
            </a:r>
            <a:endParaRPr lang="en-US" sz="3600" u="sng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AF0AEA4-9F81-4F86-8466-A6B6B86AD2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4930" y="1069142"/>
            <a:ext cx="2720009" cy="584295"/>
          </a:xfrm>
        </p:spPr>
        <p:txBody>
          <a:bodyPr/>
          <a:lstStyle/>
          <a:p>
            <a:r>
              <a:rPr lang="en-US" u="sng" dirty="0"/>
              <a:t>Surface Scum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32594890-7EA8-453F-AE32-363EABF4BCD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2D24F7C-7155-401B-A9DF-B3C756FF9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1" t="64721" r="2504" b="4448"/>
          <a:stretch/>
        </p:blipFill>
        <p:spPr>
          <a:xfrm>
            <a:off x="2133600" y="3077081"/>
            <a:ext cx="4267200" cy="10572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969BBAB-19FA-468E-9EA0-3739E428F6C9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76500" r="-931"/>
          <a:stretch/>
        </p:blipFill>
        <p:spPr>
          <a:xfrm>
            <a:off x="3505200" y="5360001"/>
            <a:ext cx="3898490" cy="9601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4E53EDD-B326-43AE-BBDC-9511344D56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28" r="833" b="3173"/>
          <a:stretch/>
        </p:blipFill>
        <p:spPr>
          <a:xfrm>
            <a:off x="3505200" y="4314290"/>
            <a:ext cx="3864523" cy="958616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0F0C719-33CF-47A1-9659-6C7B6B031379}"/>
              </a:ext>
            </a:extLst>
          </p:cNvPr>
          <p:cNvGrpSpPr/>
          <p:nvPr/>
        </p:nvGrpSpPr>
        <p:grpSpPr>
          <a:xfrm flipV="1">
            <a:off x="4018861" y="5258099"/>
            <a:ext cx="2729073" cy="98363"/>
            <a:chOff x="4973539" y="5780952"/>
            <a:chExt cx="3379036" cy="20412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296E9FB-4812-4C0C-B73B-3245AA719867}"/>
                </a:ext>
              </a:extLst>
            </p:cNvPr>
            <p:cNvSpPr/>
            <p:nvPr/>
          </p:nvSpPr>
          <p:spPr>
            <a:xfrm rot="19370414">
              <a:off x="4973539" y="5895306"/>
              <a:ext cx="3300440" cy="89773"/>
            </a:xfrm>
            <a:prstGeom prst="rect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D9BB122-B705-4A74-8C38-C88A5EC15FA9}"/>
                </a:ext>
              </a:extLst>
            </p:cNvPr>
            <p:cNvSpPr/>
            <p:nvPr/>
          </p:nvSpPr>
          <p:spPr>
            <a:xfrm rot="13009615">
              <a:off x="5052135" y="5780952"/>
              <a:ext cx="3300440" cy="89773"/>
            </a:xfrm>
            <a:prstGeom prst="rect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648A1B-32C9-4AC7-9719-5A00F357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12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228600" y="1992831"/>
            <a:ext cx="4419600" cy="4361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 the surface scum of a 0.5 m area with the underlying water to mimic recreational exposure.</a:t>
            </a:r>
          </a:p>
          <a:p>
            <a:pPr lvl="1"/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example, swimming or jet skiing would mix the upper scum layer into the underlying water</a:t>
            </a:r>
          </a:p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Collected in the top 5-10 centimeters of the water column. </a:t>
            </a:r>
          </a:p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collect the sample by skimming the surface. </a:t>
            </a:r>
          </a:p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 bloom response does include this method, if appropriate to do so. (Refer to representative sampling).</a:t>
            </a:r>
          </a:p>
          <a:p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Bloom Sample Types: </a:t>
            </a:r>
            <a:endParaRPr lang="en-US" u="sng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90E687-3599-4A63-9F02-61D32A05D2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0" y="1119898"/>
            <a:ext cx="2643809" cy="610715"/>
          </a:xfrm>
        </p:spPr>
        <p:txBody>
          <a:bodyPr>
            <a:normAutofit/>
          </a:bodyPr>
          <a:lstStyle/>
          <a:p>
            <a:r>
              <a:rPr lang="en-US" u="sng" dirty="0"/>
              <a:t>Surface Scum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" name="Picture 2" descr="http://www.dep.state.fl.us/water/bgalgae/images/Lake-Munson-BG-Scum-Samplin.jpg">
            <a:extLst>
              <a:ext uri="{FF2B5EF4-FFF2-40B4-BE49-F238E27FC236}">
                <a16:creationId xmlns:a16="http://schemas.microsoft.com/office/drawing/2014/main" id="{1E5B5D91-CAB4-4E2D-A69E-EA38C12DB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1" b="3217"/>
          <a:stretch/>
        </p:blipFill>
        <p:spPr bwMode="auto">
          <a:xfrm>
            <a:off x="4551771" y="2505794"/>
            <a:ext cx="4380645" cy="325302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8CDA93-0695-4D1D-884E-8EDAA74DB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49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1981200" y="1219200"/>
            <a:ext cx="6858000" cy="76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some judgement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		     			</a:t>
            </a:r>
          </a:p>
          <a:p>
            <a:pPr algn="ctr"/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96879"/>
            <a:ext cx="4495800" cy="1013947"/>
          </a:xfrm>
        </p:spPr>
        <p:txBody>
          <a:bodyPr>
            <a:normAutofit/>
          </a:bodyPr>
          <a:lstStyle/>
          <a:p>
            <a:r>
              <a:rPr lang="en-US" sz="4400" dirty="0"/>
              <a:t>Scum Sampling 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pic>
        <p:nvPicPr>
          <p:cNvPr id="9" name="Picture 2" descr="http://www.dep.state.fl.us/water/bgalgae/images/Lake-Munson-BG-Scum-Samplin.jpg">
            <a:extLst>
              <a:ext uri="{FF2B5EF4-FFF2-40B4-BE49-F238E27FC236}">
                <a16:creationId xmlns:a16="http://schemas.microsoft.com/office/drawing/2014/main" id="{6A48FDC9-77A9-471E-9DAD-B8E626E47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1" b="3217"/>
          <a:stretch/>
        </p:blipFill>
        <p:spPr bwMode="auto">
          <a:xfrm>
            <a:off x="4876800" y="2626311"/>
            <a:ext cx="3828564" cy="284305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A86481-7070-48A6-A729-F29D58F496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64721" r="2504" b="4448"/>
          <a:stretch/>
        </p:blipFill>
        <p:spPr>
          <a:xfrm>
            <a:off x="304800" y="2491855"/>
            <a:ext cx="4267200" cy="1057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3FB431-D651-43BC-A9F2-163E4BE1758F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t="76500" r="-931"/>
          <a:stretch/>
        </p:blipFill>
        <p:spPr>
          <a:xfrm>
            <a:off x="342900" y="4529428"/>
            <a:ext cx="4343400" cy="10787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478EA1-B950-4F21-BBCA-D8E97B5C3AD8}"/>
              </a:ext>
            </a:extLst>
          </p:cNvPr>
          <p:cNvSpPr txBox="1"/>
          <p:nvPr/>
        </p:nvSpPr>
        <p:spPr>
          <a:xfrm>
            <a:off x="951222" y="2062218"/>
            <a:ext cx="297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Consolidated surface scum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467B7F-CF18-446C-B120-D513D314A0CF}"/>
              </a:ext>
            </a:extLst>
          </p:cNvPr>
          <p:cNvSpPr txBox="1"/>
          <p:nvPr/>
        </p:nvSpPr>
        <p:spPr>
          <a:xfrm>
            <a:off x="1027422" y="3845610"/>
            <a:ext cx="2974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Whole water column bloom or disturbed surface scum?</a:t>
            </a:r>
          </a:p>
        </p:txBody>
      </p:sp>
    </p:spTree>
    <p:extLst>
      <p:ext uri="{BB962C8B-B14F-4D97-AF65-F5344CB8AC3E}">
        <p14:creationId xmlns:p14="http://schemas.microsoft.com/office/powerpoint/2010/main" val="1792646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215317" y="2075527"/>
            <a:ext cx="2895600" cy="2438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4"/>
                </a:solidFill>
              </a:rPr>
              <a:t>We sometimes get HAB reports that turn out to be pollen rather than cyanobacteria or algae.</a:t>
            </a:r>
          </a:p>
          <a:p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Bloom Sample Types: </a:t>
            </a:r>
            <a:endParaRPr lang="en-US" u="sng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90E687-3599-4A63-9F02-61D32A05D2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8191" y="989485"/>
            <a:ext cx="6987209" cy="753586"/>
          </a:xfrm>
        </p:spPr>
        <p:txBody>
          <a:bodyPr>
            <a:normAutofit/>
          </a:bodyPr>
          <a:lstStyle/>
          <a:p>
            <a:r>
              <a:rPr lang="en-US" u="sng" dirty="0"/>
              <a:t>Surface Scum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 descr="image001">
            <a:extLst>
              <a:ext uri="{FF2B5EF4-FFF2-40B4-BE49-F238E27FC236}">
                <a16:creationId xmlns:a16="http://schemas.microsoft.com/office/drawing/2014/main" id="{67873E29-2F5B-41E5-8DA1-C2149FEAC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02251"/>
            <a:ext cx="4972425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02733E-6B8E-4BCA-B8E8-5CC409DAE31C}"/>
              </a:ext>
            </a:extLst>
          </p:cNvPr>
          <p:cNvSpPr txBox="1"/>
          <p:nvPr/>
        </p:nvSpPr>
        <p:spPr>
          <a:xfrm>
            <a:off x="4038600" y="5868515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Lake Bradford, Tallahassee, Florida February 12. 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75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Bloom reported to Hotline</a:t>
            </a:r>
          </a:p>
          <a:p>
            <a:r>
              <a:rPr lang="en-US" dirty="0"/>
              <a:t>No bloom observed upon visit</a:t>
            </a:r>
          </a:p>
          <a:p>
            <a:r>
              <a:rPr lang="en-US" dirty="0"/>
              <a:t>Sample/Not Sample?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2449CE-CB57-4776-845C-EEEF4BDFB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95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Take a representative sample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Or 6">
            <a:extLst>
              <a:ext uri="{FF2B5EF4-FFF2-40B4-BE49-F238E27FC236}">
                <a16:creationId xmlns:a16="http://schemas.microsoft.com/office/drawing/2014/main" id="{528BFE42-174B-41D0-A0F6-11C9834E625F}"/>
              </a:ext>
            </a:extLst>
          </p:cNvPr>
          <p:cNvSpPr/>
          <p:nvPr/>
        </p:nvSpPr>
        <p:spPr>
          <a:xfrm>
            <a:off x="6629400" y="3733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Or 7">
            <a:extLst>
              <a:ext uri="{FF2B5EF4-FFF2-40B4-BE49-F238E27FC236}">
                <a16:creationId xmlns:a16="http://schemas.microsoft.com/office/drawing/2014/main" id="{DFA49F0C-7088-48AA-A10D-EAD1C832674E}"/>
              </a:ext>
            </a:extLst>
          </p:cNvPr>
          <p:cNvSpPr/>
          <p:nvPr/>
        </p:nvSpPr>
        <p:spPr>
          <a:xfrm>
            <a:off x="7295821" y="2590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7463BD96-EAAA-4D9C-9A30-C720C5FBFDF7}"/>
              </a:ext>
            </a:extLst>
          </p:cNvPr>
          <p:cNvSpPr/>
          <p:nvPr/>
        </p:nvSpPr>
        <p:spPr>
          <a:xfrm>
            <a:off x="6019800" y="48006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E668C34F-2B34-4239-95C8-A572AB600A55}"/>
              </a:ext>
            </a:extLst>
          </p:cNvPr>
          <p:cNvSpPr/>
          <p:nvPr/>
        </p:nvSpPr>
        <p:spPr>
          <a:xfrm>
            <a:off x="8077200" y="50292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646A60FE-126F-41C6-8BAE-066B641292B4}"/>
              </a:ext>
            </a:extLst>
          </p:cNvPr>
          <p:cNvSpPr/>
          <p:nvPr/>
        </p:nvSpPr>
        <p:spPr>
          <a:xfrm>
            <a:off x="4724400" y="2935448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203685-D882-4308-AA40-CE732E75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719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there was an area of scum along a portion of the shoreline?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DBFEB-784B-4BCC-86CF-B5764288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97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Collect a grab sample of water at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Or 2">
            <a:extLst>
              <a:ext uri="{FF2B5EF4-FFF2-40B4-BE49-F238E27FC236}">
                <a16:creationId xmlns:a16="http://schemas.microsoft.com/office/drawing/2014/main" id="{2C21E1D0-513C-4D87-9EC5-189DFFDAF3FD}"/>
              </a:ext>
            </a:extLst>
          </p:cNvPr>
          <p:cNvSpPr/>
          <p:nvPr/>
        </p:nvSpPr>
        <p:spPr>
          <a:xfrm>
            <a:off x="7295821" y="2590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C2AC28D4-7EA2-45BC-A24B-57CC575B3062}"/>
              </a:ext>
            </a:extLst>
          </p:cNvPr>
          <p:cNvSpPr/>
          <p:nvPr/>
        </p:nvSpPr>
        <p:spPr>
          <a:xfrm>
            <a:off x="7543800" y="344360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603C3C1D-1B86-4B66-8746-7EA8EE72C65B}"/>
              </a:ext>
            </a:extLst>
          </p:cNvPr>
          <p:cNvSpPr/>
          <p:nvPr/>
        </p:nvSpPr>
        <p:spPr>
          <a:xfrm>
            <a:off x="8334046" y="4410702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A0B7CC3-0697-4EDB-B7F2-44B710413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152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810858"/>
            <a:ext cx="3944729" cy="4437542"/>
          </a:xfrm>
        </p:spPr>
        <p:txBody>
          <a:bodyPr/>
          <a:lstStyle/>
          <a:p>
            <a:r>
              <a:rPr lang="en-US" dirty="0"/>
              <a:t>What if there was a boat ramp, designated beach area, or other point of high recreational use?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F2BA3FB-7C46-4721-9883-9F77386D6CB6}"/>
              </a:ext>
            </a:extLst>
          </p:cNvPr>
          <p:cNvSpPr/>
          <p:nvPr/>
        </p:nvSpPr>
        <p:spPr>
          <a:xfrm>
            <a:off x="4743450" y="4752975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ED13F-E9A6-49AC-B6AD-E21C3D9A4020}"/>
              </a:ext>
            </a:extLst>
          </p:cNvPr>
          <p:cNvSpPr txBox="1"/>
          <p:nvPr/>
        </p:nvSpPr>
        <p:spPr>
          <a:xfrm rot="1826460">
            <a:off x="5380247" y="5254391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Beach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0CE862F-C8C5-4BC4-B91D-BC3303E1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4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810858"/>
            <a:ext cx="3944729" cy="4437542"/>
          </a:xfrm>
        </p:spPr>
        <p:txBody>
          <a:bodyPr/>
          <a:lstStyle/>
          <a:p>
            <a:r>
              <a:rPr lang="en-US" dirty="0"/>
              <a:t>Sample at edge of scum and at recreational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Or 2">
            <a:extLst>
              <a:ext uri="{FF2B5EF4-FFF2-40B4-BE49-F238E27FC236}">
                <a16:creationId xmlns:a16="http://schemas.microsoft.com/office/drawing/2014/main" id="{2C21E1D0-513C-4D87-9EC5-189DFFDAF3FD}"/>
              </a:ext>
            </a:extLst>
          </p:cNvPr>
          <p:cNvSpPr/>
          <p:nvPr/>
        </p:nvSpPr>
        <p:spPr>
          <a:xfrm>
            <a:off x="7295821" y="2590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C2AC28D4-7EA2-45BC-A24B-57CC575B3062}"/>
              </a:ext>
            </a:extLst>
          </p:cNvPr>
          <p:cNvSpPr/>
          <p:nvPr/>
        </p:nvSpPr>
        <p:spPr>
          <a:xfrm>
            <a:off x="7543800" y="344360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603C3C1D-1B86-4B66-8746-7EA8EE72C65B}"/>
              </a:ext>
            </a:extLst>
          </p:cNvPr>
          <p:cNvSpPr/>
          <p:nvPr/>
        </p:nvSpPr>
        <p:spPr>
          <a:xfrm>
            <a:off x="8334046" y="4410702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F2BA3FB-7C46-4721-9883-9F77386D6CB6}"/>
              </a:ext>
            </a:extLst>
          </p:cNvPr>
          <p:cNvSpPr/>
          <p:nvPr/>
        </p:nvSpPr>
        <p:spPr>
          <a:xfrm>
            <a:off x="4743450" y="4752975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ED13F-E9A6-49AC-B6AD-E21C3D9A4020}"/>
              </a:ext>
            </a:extLst>
          </p:cNvPr>
          <p:cNvSpPr txBox="1"/>
          <p:nvPr/>
        </p:nvSpPr>
        <p:spPr>
          <a:xfrm rot="1826460">
            <a:off x="5380247" y="5254391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Beach</a:t>
            </a:r>
          </a:p>
        </p:txBody>
      </p:sp>
      <p:sp>
        <p:nvSpPr>
          <p:cNvPr id="14" name="Flowchart: Or 13">
            <a:extLst>
              <a:ext uri="{FF2B5EF4-FFF2-40B4-BE49-F238E27FC236}">
                <a16:creationId xmlns:a16="http://schemas.microsoft.com/office/drawing/2014/main" id="{816049CA-46D2-4656-B90E-461553A41847}"/>
              </a:ext>
            </a:extLst>
          </p:cNvPr>
          <p:cNvSpPr/>
          <p:nvPr/>
        </p:nvSpPr>
        <p:spPr>
          <a:xfrm>
            <a:off x="5913647" y="4853005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0CE862F-C8C5-4BC4-B91D-BC3303E1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35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B23B40-1BF6-47A6-9D50-7688D82E6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3352800"/>
            <a:ext cx="2819400" cy="2667000"/>
          </a:xfrm>
        </p:spPr>
        <p:txBody>
          <a:bodyPr/>
          <a:lstStyle/>
          <a:p>
            <a:r>
              <a:rPr lang="en-US" dirty="0"/>
              <a:t>The where, when, and whys of the State’s </a:t>
            </a:r>
            <a:r>
              <a:rPr lang="en-US" dirty="0" err="1"/>
              <a:t>cyanoHAB</a:t>
            </a:r>
            <a:r>
              <a:rPr lang="en-US" dirty="0"/>
              <a:t> sampling strategy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7C28DF-B35C-4F50-B4F4-335B9242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182CEC-65E8-4943-B0AF-12FC2AD67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513" y="2979313"/>
            <a:ext cx="4495800" cy="337185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3C54A-A591-4FBF-B31C-C1C0FF9B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93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a sizable portion of the lake was covered in scum?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A702EC-BD1C-4545-83C8-6408D990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51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a sizable portion of the lake was covered in scum?</a:t>
            </a:r>
          </a:p>
          <a:p>
            <a:r>
              <a:rPr lang="en-US" dirty="0"/>
              <a:t>Collect a grab sample at edge of scum AND a scum sample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Or 7">
            <a:extLst>
              <a:ext uri="{FF2B5EF4-FFF2-40B4-BE49-F238E27FC236}">
                <a16:creationId xmlns:a16="http://schemas.microsoft.com/office/drawing/2014/main" id="{96164E5B-49B2-4C15-ABA7-B0B3876CDC8F}"/>
              </a:ext>
            </a:extLst>
          </p:cNvPr>
          <p:cNvSpPr/>
          <p:nvPr/>
        </p:nvSpPr>
        <p:spPr>
          <a:xfrm>
            <a:off x="5715000" y="45720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17475163-2466-4089-B40A-0090C8757E03}"/>
              </a:ext>
            </a:extLst>
          </p:cNvPr>
          <p:cNvSpPr/>
          <p:nvPr/>
        </p:nvSpPr>
        <p:spPr>
          <a:xfrm>
            <a:off x="8057985" y="3953429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3C2A9950-2E64-47F4-AE17-AAECCDE35E90}"/>
              </a:ext>
            </a:extLst>
          </p:cNvPr>
          <p:cNvSpPr/>
          <p:nvPr/>
        </p:nvSpPr>
        <p:spPr>
          <a:xfrm>
            <a:off x="7053754" y="41910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A1CA9C78-6DEE-4E29-A86E-5F9270667146}"/>
              </a:ext>
            </a:extLst>
          </p:cNvPr>
          <p:cNvSpPr/>
          <p:nvPr/>
        </p:nvSpPr>
        <p:spPr>
          <a:xfrm>
            <a:off x="6843383" y="635635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Or 13">
            <a:extLst>
              <a:ext uri="{FF2B5EF4-FFF2-40B4-BE49-F238E27FC236}">
                <a16:creationId xmlns:a16="http://schemas.microsoft.com/office/drawing/2014/main" id="{186ADCDF-BC3B-4DF0-BF9F-4F697B0D26F7}"/>
              </a:ext>
            </a:extLst>
          </p:cNvPr>
          <p:cNvSpPr/>
          <p:nvPr/>
        </p:nvSpPr>
        <p:spPr>
          <a:xfrm>
            <a:off x="7111068" y="5020786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10A776-9E3A-4C7A-8A09-F42F3C856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646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the scum was affecting a portion or all of the recreational area?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541090-2A97-4BF7-A1F4-52BF8900F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643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Collect a grab sample at the edge of the scum AND a scum sample within the recreational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Or 7">
            <a:extLst>
              <a:ext uri="{FF2B5EF4-FFF2-40B4-BE49-F238E27FC236}">
                <a16:creationId xmlns:a16="http://schemas.microsoft.com/office/drawing/2014/main" id="{96164E5B-49B2-4C15-ABA7-B0B3876CDC8F}"/>
              </a:ext>
            </a:extLst>
          </p:cNvPr>
          <p:cNvSpPr/>
          <p:nvPr/>
        </p:nvSpPr>
        <p:spPr>
          <a:xfrm>
            <a:off x="6095835" y="491712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3C2A9950-2E64-47F4-AE17-AAECCDE35E90}"/>
              </a:ext>
            </a:extLst>
          </p:cNvPr>
          <p:cNvSpPr/>
          <p:nvPr/>
        </p:nvSpPr>
        <p:spPr>
          <a:xfrm>
            <a:off x="5781510" y="4495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0CC35DC-7F5C-49F7-B966-7D1CB960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94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the scum is much worst outside of the recreational area?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53E48CC-17A1-4856-A73C-961811998B02}"/>
              </a:ext>
            </a:extLst>
          </p:cNvPr>
          <p:cNvSpPr/>
          <p:nvPr/>
        </p:nvSpPr>
        <p:spPr>
          <a:xfrm>
            <a:off x="6267450" y="5754211"/>
            <a:ext cx="1495425" cy="752475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352425 w 2362200"/>
              <a:gd name="connsiteY9" fmla="*/ 1838325 h 2419350"/>
              <a:gd name="connsiteX10" fmla="*/ 228600 w 2362200"/>
              <a:gd name="connsiteY10" fmla="*/ 1038225 h 2419350"/>
              <a:gd name="connsiteX11" fmla="*/ 114300 w 2362200"/>
              <a:gd name="connsiteY11" fmla="*/ 790575 h 2419350"/>
              <a:gd name="connsiteX12" fmla="*/ 0 w 2362200"/>
              <a:gd name="connsiteY12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228600 w 2362200"/>
              <a:gd name="connsiteY9" fmla="*/ 1038225 h 2419350"/>
              <a:gd name="connsiteX10" fmla="*/ 114300 w 2362200"/>
              <a:gd name="connsiteY10" fmla="*/ 790575 h 2419350"/>
              <a:gd name="connsiteX11" fmla="*/ 0 w 2362200"/>
              <a:gd name="connsiteY11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114300 w 2362200"/>
              <a:gd name="connsiteY9" fmla="*/ 790575 h 2419350"/>
              <a:gd name="connsiteX10" fmla="*/ 0 w 2362200"/>
              <a:gd name="connsiteY10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0 w 2362200"/>
              <a:gd name="connsiteY9" fmla="*/ 628650 h 2419350"/>
              <a:gd name="connsiteX0" fmla="*/ 0 w 1962150"/>
              <a:gd name="connsiteY0" fmla="*/ 2000250 h 2419350"/>
              <a:gd name="connsiteX1" fmla="*/ 1962150 w 1962150"/>
              <a:gd name="connsiteY1" fmla="*/ 0 h 2419350"/>
              <a:gd name="connsiteX2" fmla="*/ 1495425 w 1962150"/>
              <a:gd name="connsiteY2" fmla="*/ 1666875 h 2419350"/>
              <a:gd name="connsiteX3" fmla="*/ 1019175 w 1962150"/>
              <a:gd name="connsiteY3" fmla="*/ 2314575 h 2419350"/>
              <a:gd name="connsiteX4" fmla="*/ 952500 w 1962150"/>
              <a:gd name="connsiteY4" fmla="*/ 2390775 h 2419350"/>
              <a:gd name="connsiteX5" fmla="*/ 819150 w 1962150"/>
              <a:gd name="connsiteY5" fmla="*/ 2419350 h 2419350"/>
              <a:gd name="connsiteX6" fmla="*/ 571500 w 1962150"/>
              <a:gd name="connsiteY6" fmla="*/ 2419350 h 2419350"/>
              <a:gd name="connsiteX7" fmla="*/ 295275 w 1962150"/>
              <a:gd name="connsiteY7" fmla="*/ 2276475 h 2419350"/>
              <a:gd name="connsiteX8" fmla="*/ 0 w 1962150"/>
              <a:gd name="connsiteY8" fmla="*/ 2000250 h 2419350"/>
              <a:gd name="connsiteX0" fmla="*/ 0 w 1495425"/>
              <a:gd name="connsiteY0" fmla="*/ 333375 h 752475"/>
              <a:gd name="connsiteX1" fmla="*/ 1495425 w 1495425"/>
              <a:gd name="connsiteY1" fmla="*/ 0 h 752475"/>
              <a:gd name="connsiteX2" fmla="*/ 1019175 w 1495425"/>
              <a:gd name="connsiteY2" fmla="*/ 647700 h 752475"/>
              <a:gd name="connsiteX3" fmla="*/ 952500 w 1495425"/>
              <a:gd name="connsiteY3" fmla="*/ 723900 h 752475"/>
              <a:gd name="connsiteX4" fmla="*/ 819150 w 1495425"/>
              <a:gd name="connsiteY4" fmla="*/ 752475 h 752475"/>
              <a:gd name="connsiteX5" fmla="*/ 571500 w 1495425"/>
              <a:gd name="connsiteY5" fmla="*/ 752475 h 752475"/>
              <a:gd name="connsiteX6" fmla="*/ 295275 w 1495425"/>
              <a:gd name="connsiteY6" fmla="*/ 609600 h 752475"/>
              <a:gd name="connsiteX7" fmla="*/ 0 w 1495425"/>
              <a:gd name="connsiteY7" fmla="*/ 333375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5425" h="752475">
                <a:moveTo>
                  <a:pt x="0" y="333375"/>
                </a:moveTo>
                <a:lnTo>
                  <a:pt x="1495425" y="0"/>
                </a:lnTo>
                <a:lnTo>
                  <a:pt x="1019175" y="647700"/>
                </a:lnTo>
                <a:lnTo>
                  <a:pt x="952500" y="723900"/>
                </a:lnTo>
                <a:lnTo>
                  <a:pt x="819150" y="752475"/>
                </a:lnTo>
                <a:lnTo>
                  <a:pt x="571500" y="752475"/>
                </a:lnTo>
                <a:lnTo>
                  <a:pt x="295275" y="609600"/>
                </a:lnTo>
                <a:lnTo>
                  <a:pt x="0" y="333375"/>
                </a:lnTo>
                <a:close/>
              </a:path>
            </a:pathLst>
          </a:custGeom>
          <a:solidFill>
            <a:srgbClr val="007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580CE1-C940-4CD1-BBA6-E35EDF51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569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dirty="0"/>
              <a:t>Remember, DOH only uses the presence of toxin for their Health Alerts, not the amount</a:t>
            </a:r>
          </a:p>
          <a:p>
            <a:r>
              <a:rPr lang="en-US" dirty="0"/>
              <a:t>Collect scum within the recreational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53E48CC-17A1-4856-A73C-961811998B02}"/>
              </a:ext>
            </a:extLst>
          </p:cNvPr>
          <p:cNvSpPr/>
          <p:nvPr/>
        </p:nvSpPr>
        <p:spPr>
          <a:xfrm>
            <a:off x="6267450" y="5754211"/>
            <a:ext cx="1495425" cy="752475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352425 w 2362200"/>
              <a:gd name="connsiteY9" fmla="*/ 1838325 h 2419350"/>
              <a:gd name="connsiteX10" fmla="*/ 228600 w 2362200"/>
              <a:gd name="connsiteY10" fmla="*/ 1038225 h 2419350"/>
              <a:gd name="connsiteX11" fmla="*/ 114300 w 2362200"/>
              <a:gd name="connsiteY11" fmla="*/ 790575 h 2419350"/>
              <a:gd name="connsiteX12" fmla="*/ 0 w 2362200"/>
              <a:gd name="connsiteY12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228600 w 2362200"/>
              <a:gd name="connsiteY9" fmla="*/ 1038225 h 2419350"/>
              <a:gd name="connsiteX10" fmla="*/ 114300 w 2362200"/>
              <a:gd name="connsiteY10" fmla="*/ 790575 h 2419350"/>
              <a:gd name="connsiteX11" fmla="*/ 0 w 2362200"/>
              <a:gd name="connsiteY11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114300 w 2362200"/>
              <a:gd name="connsiteY9" fmla="*/ 790575 h 2419350"/>
              <a:gd name="connsiteX10" fmla="*/ 0 w 2362200"/>
              <a:gd name="connsiteY10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0 w 2362200"/>
              <a:gd name="connsiteY9" fmla="*/ 628650 h 2419350"/>
              <a:gd name="connsiteX0" fmla="*/ 0 w 1962150"/>
              <a:gd name="connsiteY0" fmla="*/ 2000250 h 2419350"/>
              <a:gd name="connsiteX1" fmla="*/ 1962150 w 1962150"/>
              <a:gd name="connsiteY1" fmla="*/ 0 h 2419350"/>
              <a:gd name="connsiteX2" fmla="*/ 1495425 w 1962150"/>
              <a:gd name="connsiteY2" fmla="*/ 1666875 h 2419350"/>
              <a:gd name="connsiteX3" fmla="*/ 1019175 w 1962150"/>
              <a:gd name="connsiteY3" fmla="*/ 2314575 h 2419350"/>
              <a:gd name="connsiteX4" fmla="*/ 952500 w 1962150"/>
              <a:gd name="connsiteY4" fmla="*/ 2390775 h 2419350"/>
              <a:gd name="connsiteX5" fmla="*/ 819150 w 1962150"/>
              <a:gd name="connsiteY5" fmla="*/ 2419350 h 2419350"/>
              <a:gd name="connsiteX6" fmla="*/ 571500 w 1962150"/>
              <a:gd name="connsiteY6" fmla="*/ 2419350 h 2419350"/>
              <a:gd name="connsiteX7" fmla="*/ 295275 w 1962150"/>
              <a:gd name="connsiteY7" fmla="*/ 2276475 h 2419350"/>
              <a:gd name="connsiteX8" fmla="*/ 0 w 1962150"/>
              <a:gd name="connsiteY8" fmla="*/ 2000250 h 2419350"/>
              <a:gd name="connsiteX0" fmla="*/ 0 w 1495425"/>
              <a:gd name="connsiteY0" fmla="*/ 333375 h 752475"/>
              <a:gd name="connsiteX1" fmla="*/ 1495425 w 1495425"/>
              <a:gd name="connsiteY1" fmla="*/ 0 h 752475"/>
              <a:gd name="connsiteX2" fmla="*/ 1019175 w 1495425"/>
              <a:gd name="connsiteY2" fmla="*/ 647700 h 752475"/>
              <a:gd name="connsiteX3" fmla="*/ 952500 w 1495425"/>
              <a:gd name="connsiteY3" fmla="*/ 723900 h 752475"/>
              <a:gd name="connsiteX4" fmla="*/ 819150 w 1495425"/>
              <a:gd name="connsiteY4" fmla="*/ 752475 h 752475"/>
              <a:gd name="connsiteX5" fmla="*/ 571500 w 1495425"/>
              <a:gd name="connsiteY5" fmla="*/ 752475 h 752475"/>
              <a:gd name="connsiteX6" fmla="*/ 295275 w 1495425"/>
              <a:gd name="connsiteY6" fmla="*/ 609600 h 752475"/>
              <a:gd name="connsiteX7" fmla="*/ 0 w 1495425"/>
              <a:gd name="connsiteY7" fmla="*/ 333375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5425" h="752475">
                <a:moveTo>
                  <a:pt x="0" y="333375"/>
                </a:moveTo>
                <a:lnTo>
                  <a:pt x="1495425" y="0"/>
                </a:lnTo>
                <a:lnTo>
                  <a:pt x="1019175" y="647700"/>
                </a:lnTo>
                <a:lnTo>
                  <a:pt x="952500" y="723900"/>
                </a:lnTo>
                <a:lnTo>
                  <a:pt x="819150" y="752475"/>
                </a:lnTo>
                <a:lnTo>
                  <a:pt x="571500" y="752475"/>
                </a:lnTo>
                <a:lnTo>
                  <a:pt x="295275" y="609600"/>
                </a:lnTo>
                <a:lnTo>
                  <a:pt x="0" y="333375"/>
                </a:lnTo>
                <a:close/>
              </a:path>
            </a:pathLst>
          </a:custGeom>
          <a:solidFill>
            <a:srgbClr val="007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AE6A0F44-7C49-43BC-8AE3-76D090A8CBC0}"/>
              </a:ext>
            </a:extLst>
          </p:cNvPr>
          <p:cNvSpPr/>
          <p:nvPr/>
        </p:nvSpPr>
        <p:spPr>
          <a:xfrm>
            <a:off x="5781510" y="4495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A0F887A4-0964-42AC-8E34-6D837BAB35EA}"/>
              </a:ext>
            </a:extLst>
          </p:cNvPr>
          <p:cNvSpPr/>
          <p:nvPr/>
        </p:nvSpPr>
        <p:spPr>
          <a:xfrm>
            <a:off x="6154790" y="5148818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02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not connect to Waters of the State</a:t>
            </a:r>
          </a:p>
          <a:p>
            <a:r>
              <a:rPr lang="en-US" sz="2800" dirty="0"/>
              <a:t>We don’t sample, refer to county or local government agency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968182" y="1743071"/>
            <a:ext cx="3322435" cy="3685508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090408" y="1635232"/>
              <a:ext cx="1209871" cy="7109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717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23634" y="5146525"/>
            <a:ext cx="9738076" cy="2877332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connect to Waters of the State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090408" y="1635232"/>
              <a:ext cx="1209871" cy="71092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5154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38156" y="5235732"/>
            <a:ext cx="9742379" cy="2792522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connect to Waters of the State</a:t>
            </a:r>
          </a:p>
          <a:p>
            <a:r>
              <a:rPr lang="en-US" sz="2800" dirty="0"/>
              <a:t>Collect Grab sample at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090408" y="1635232"/>
              <a:ext cx="1209871" cy="71092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  <p:sp>
        <p:nvSpPr>
          <p:cNvPr id="29" name="Flowchart: Or 28">
            <a:extLst>
              <a:ext uri="{FF2B5EF4-FFF2-40B4-BE49-F238E27FC236}">
                <a16:creationId xmlns:a16="http://schemas.microsoft.com/office/drawing/2014/main" id="{BB42F59E-F145-401E-88AC-CA250BC0F440}"/>
              </a:ext>
            </a:extLst>
          </p:cNvPr>
          <p:cNvSpPr/>
          <p:nvPr/>
        </p:nvSpPr>
        <p:spPr>
          <a:xfrm>
            <a:off x="5383029" y="2582133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Or 29">
            <a:extLst>
              <a:ext uri="{FF2B5EF4-FFF2-40B4-BE49-F238E27FC236}">
                <a16:creationId xmlns:a16="http://schemas.microsoft.com/office/drawing/2014/main" id="{4AFA2F8D-6C05-4B6E-B5AE-E7EFF21C32F4}"/>
              </a:ext>
            </a:extLst>
          </p:cNvPr>
          <p:cNvSpPr/>
          <p:nvPr/>
        </p:nvSpPr>
        <p:spPr>
          <a:xfrm>
            <a:off x="5797489" y="2503656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Or 30">
            <a:extLst>
              <a:ext uri="{FF2B5EF4-FFF2-40B4-BE49-F238E27FC236}">
                <a16:creationId xmlns:a16="http://schemas.microsoft.com/office/drawing/2014/main" id="{7C69C0A8-D295-4B52-AEEF-9E02084BB5D3}"/>
              </a:ext>
            </a:extLst>
          </p:cNvPr>
          <p:cNvSpPr/>
          <p:nvPr/>
        </p:nvSpPr>
        <p:spPr>
          <a:xfrm>
            <a:off x="6196226" y="240127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770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195924" y="5255153"/>
            <a:ext cx="9902537" cy="2792521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connect to Waters of the State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380709" y="1599473"/>
              <a:ext cx="1209871" cy="31233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647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6F9-24B2-499B-9373-F2F54A35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6C2D8-F8AC-4B12-A67E-55158D4A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03886"/>
            <a:ext cx="8686800" cy="4344514"/>
          </a:xfrm>
        </p:spPr>
        <p:txBody>
          <a:bodyPr/>
          <a:lstStyle/>
          <a:p>
            <a:r>
              <a:rPr lang="en-US" sz="2800" dirty="0"/>
              <a:t>Florida’s total water area covers 4,308 square miles and ranks </a:t>
            </a:r>
            <a:r>
              <a:rPr lang="en-US" sz="2800" u="sng" dirty="0"/>
              <a:t>third</a:t>
            </a:r>
            <a:r>
              <a:rPr lang="en-US" sz="2800" dirty="0"/>
              <a:t> in the nation [AK and MI]</a:t>
            </a:r>
          </a:p>
          <a:p>
            <a:r>
              <a:rPr lang="en-US" sz="2800" dirty="0"/>
              <a:t>The state has more than 11,000 miles of rivers, streams, and waterways</a:t>
            </a:r>
          </a:p>
          <a:p>
            <a:r>
              <a:rPr lang="en-US" sz="2800" dirty="0"/>
              <a:t>Florida has about 7,700 lakes that are larger than 10 acres</a:t>
            </a:r>
          </a:p>
          <a:p>
            <a:r>
              <a:rPr lang="en-US" sz="2800" dirty="0"/>
              <a:t>Florida’s coastline stretches 1,197 miles with 663 miles of beaches</a:t>
            </a:r>
          </a:p>
          <a:p>
            <a:pPr marL="0" indent="0">
              <a:buNone/>
            </a:pPr>
            <a:r>
              <a:rPr lang="en-US" sz="1200" u="sng" dirty="0">
                <a:hlinkClick r:id="rId2"/>
              </a:rPr>
              <a:t>http://www.psc.state.fl.us/Files/PDF/Publications/Consumer/Brochure/WMF.pdf</a:t>
            </a:r>
            <a:r>
              <a:rPr lang="en-US" sz="1200" dirty="0"/>
              <a:t> </a:t>
            </a:r>
          </a:p>
          <a:p>
            <a:pPr marL="0" indent="0">
              <a:buNone/>
            </a:pPr>
            <a:r>
              <a:rPr lang="en-US" sz="1200" u="sng" dirty="0">
                <a:hlinkClick r:id="rId3"/>
              </a:rPr>
              <a:t>https://www.stateofflorida.com/facts.aspx</a:t>
            </a:r>
            <a:r>
              <a:rPr lang="en-US" sz="1200" dirty="0"/>
              <a:t> 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5C0DC-F310-45FB-8CF4-3E2824ADF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0200" y="1097436"/>
            <a:ext cx="6987209" cy="645635"/>
          </a:xfrm>
        </p:spPr>
        <p:txBody>
          <a:bodyPr/>
          <a:lstStyle/>
          <a:p>
            <a:pPr algn="ctr"/>
            <a:r>
              <a:rPr lang="en-US" dirty="0"/>
              <a:t>Water, water everywhere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A5420-2ED9-4D03-BC6C-FC4BA45FA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3770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341568" y="5273080"/>
            <a:ext cx="10050387" cy="2792521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</a:t>
            </a:r>
          </a:p>
          <a:p>
            <a:r>
              <a:rPr lang="en-US" sz="2800" dirty="0"/>
              <a:t>Canal does connect to Waters of the State</a:t>
            </a:r>
          </a:p>
          <a:p>
            <a:r>
              <a:rPr lang="en-US" sz="2800" dirty="0"/>
              <a:t>Collect both a Scum and Grab sample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380709" y="1599473"/>
              <a:ext cx="1209871" cy="31233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  <p:sp>
        <p:nvSpPr>
          <p:cNvPr id="25" name="Flowchart: Or 24">
            <a:extLst>
              <a:ext uri="{FF2B5EF4-FFF2-40B4-BE49-F238E27FC236}">
                <a16:creationId xmlns:a16="http://schemas.microsoft.com/office/drawing/2014/main" id="{16F64864-B992-49F3-B293-6915A3790617}"/>
              </a:ext>
            </a:extLst>
          </p:cNvPr>
          <p:cNvSpPr/>
          <p:nvPr/>
        </p:nvSpPr>
        <p:spPr>
          <a:xfrm>
            <a:off x="6312747" y="450782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Or 26">
            <a:extLst>
              <a:ext uri="{FF2B5EF4-FFF2-40B4-BE49-F238E27FC236}">
                <a16:creationId xmlns:a16="http://schemas.microsoft.com/office/drawing/2014/main" id="{AF6506F8-1E44-4A3D-99D0-F5B658FEFD26}"/>
              </a:ext>
            </a:extLst>
          </p:cNvPr>
          <p:cNvSpPr/>
          <p:nvPr/>
        </p:nvSpPr>
        <p:spPr>
          <a:xfrm>
            <a:off x="5335905" y="2330923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Or 27">
            <a:extLst>
              <a:ext uri="{FF2B5EF4-FFF2-40B4-BE49-F238E27FC236}">
                <a16:creationId xmlns:a16="http://schemas.microsoft.com/office/drawing/2014/main" id="{46E8F35C-DA05-4123-B965-5C2024B023C2}"/>
              </a:ext>
            </a:extLst>
          </p:cNvPr>
          <p:cNvSpPr/>
          <p:nvPr/>
        </p:nvSpPr>
        <p:spPr>
          <a:xfrm>
            <a:off x="6008008" y="322535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17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7025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601" y="1708211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Collect a grab sample in the area with streaks present</a:t>
            </a:r>
          </a:p>
          <a:p>
            <a:r>
              <a:rPr lang="en-US" sz="2800" dirty="0"/>
              <a:t>Grab taken from streak is fine so long as it’s a streak and not a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Flowchart: Or 20">
            <a:extLst>
              <a:ext uri="{FF2B5EF4-FFF2-40B4-BE49-F238E27FC236}">
                <a16:creationId xmlns:a16="http://schemas.microsoft.com/office/drawing/2014/main" id="{50CD529A-FB06-433A-978A-9EC452C12BA0}"/>
              </a:ext>
            </a:extLst>
          </p:cNvPr>
          <p:cNvSpPr/>
          <p:nvPr/>
        </p:nvSpPr>
        <p:spPr>
          <a:xfrm>
            <a:off x="7785440" y="2336143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2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D8F50CE-FB16-4BCC-BAF8-021FAF4E9743}"/>
              </a:ext>
            </a:extLst>
          </p:cNvPr>
          <p:cNvSpPr/>
          <p:nvPr/>
        </p:nvSpPr>
        <p:spPr>
          <a:xfrm>
            <a:off x="5201174" y="4504888"/>
            <a:ext cx="1803633" cy="1140903"/>
          </a:xfrm>
          <a:custGeom>
            <a:avLst/>
            <a:gdLst>
              <a:gd name="connsiteX0" fmla="*/ 1803633 w 1803633"/>
              <a:gd name="connsiteY0" fmla="*/ 0 h 1140903"/>
              <a:gd name="connsiteX1" fmla="*/ 1300294 w 1803633"/>
              <a:gd name="connsiteY1" fmla="*/ 335560 h 1140903"/>
              <a:gd name="connsiteX2" fmla="*/ 796954 w 1803633"/>
              <a:gd name="connsiteY2" fmla="*/ 746620 h 1140903"/>
              <a:gd name="connsiteX3" fmla="*/ 520118 w 1803633"/>
              <a:gd name="connsiteY3" fmla="*/ 906011 h 1140903"/>
              <a:gd name="connsiteX4" fmla="*/ 0 w 1803633"/>
              <a:gd name="connsiteY4" fmla="*/ 1140903 h 1140903"/>
              <a:gd name="connsiteX5" fmla="*/ 755009 w 1803633"/>
              <a:gd name="connsiteY5" fmla="*/ 981512 h 1140903"/>
              <a:gd name="connsiteX6" fmla="*/ 1518408 w 1803633"/>
              <a:gd name="connsiteY6" fmla="*/ 360727 h 1140903"/>
              <a:gd name="connsiteX7" fmla="*/ 1803633 w 1803633"/>
              <a:gd name="connsiteY7" fmla="*/ 0 h 114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3633" h="1140903">
                <a:moveTo>
                  <a:pt x="1803633" y="0"/>
                </a:moveTo>
                <a:lnTo>
                  <a:pt x="1300294" y="335560"/>
                </a:lnTo>
                <a:lnTo>
                  <a:pt x="796954" y="746620"/>
                </a:lnTo>
                <a:lnTo>
                  <a:pt x="520118" y="906011"/>
                </a:lnTo>
                <a:lnTo>
                  <a:pt x="0" y="1140903"/>
                </a:lnTo>
                <a:lnTo>
                  <a:pt x="755009" y="981512"/>
                </a:lnTo>
                <a:lnTo>
                  <a:pt x="1518408" y="360727"/>
                </a:lnTo>
                <a:lnTo>
                  <a:pt x="1803633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012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Collect grab in area of streaks and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D8F50CE-FB16-4BCC-BAF8-021FAF4E9743}"/>
              </a:ext>
            </a:extLst>
          </p:cNvPr>
          <p:cNvSpPr/>
          <p:nvPr/>
        </p:nvSpPr>
        <p:spPr>
          <a:xfrm>
            <a:off x="5201174" y="4504888"/>
            <a:ext cx="1803633" cy="1140903"/>
          </a:xfrm>
          <a:custGeom>
            <a:avLst/>
            <a:gdLst>
              <a:gd name="connsiteX0" fmla="*/ 1803633 w 1803633"/>
              <a:gd name="connsiteY0" fmla="*/ 0 h 1140903"/>
              <a:gd name="connsiteX1" fmla="*/ 1300294 w 1803633"/>
              <a:gd name="connsiteY1" fmla="*/ 335560 h 1140903"/>
              <a:gd name="connsiteX2" fmla="*/ 796954 w 1803633"/>
              <a:gd name="connsiteY2" fmla="*/ 746620 h 1140903"/>
              <a:gd name="connsiteX3" fmla="*/ 520118 w 1803633"/>
              <a:gd name="connsiteY3" fmla="*/ 906011 h 1140903"/>
              <a:gd name="connsiteX4" fmla="*/ 0 w 1803633"/>
              <a:gd name="connsiteY4" fmla="*/ 1140903 h 1140903"/>
              <a:gd name="connsiteX5" fmla="*/ 755009 w 1803633"/>
              <a:gd name="connsiteY5" fmla="*/ 981512 h 1140903"/>
              <a:gd name="connsiteX6" fmla="*/ 1518408 w 1803633"/>
              <a:gd name="connsiteY6" fmla="*/ 360727 h 1140903"/>
              <a:gd name="connsiteX7" fmla="*/ 1803633 w 1803633"/>
              <a:gd name="connsiteY7" fmla="*/ 0 h 114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3633" h="1140903">
                <a:moveTo>
                  <a:pt x="1803633" y="0"/>
                </a:moveTo>
                <a:lnTo>
                  <a:pt x="1300294" y="335560"/>
                </a:lnTo>
                <a:lnTo>
                  <a:pt x="796954" y="746620"/>
                </a:lnTo>
                <a:lnTo>
                  <a:pt x="520118" y="906011"/>
                </a:lnTo>
                <a:lnTo>
                  <a:pt x="0" y="1140903"/>
                </a:lnTo>
                <a:lnTo>
                  <a:pt x="755009" y="981512"/>
                </a:lnTo>
                <a:lnTo>
                  <a:pt x="1518408" y="360727"/>
                </a:lnTo>
                <a:lnTo>
                  <a:pt x="1803633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Or 21">
            <a:extLst>
              <a:ext uri="{FF2B5EF4-FFF2-40B4-BE49-F238E27FC236}">
                <a16:creationId xmlns:a16="http://schemas.microsoft.com/office/drawing/2014/main" id="{7884C036-44F7-4106-BCCB-1A64FFC9BE6F}"/>
              </a:ext>
            </a:extLst>
          </p:cNvPr>
          <p:cNvSpPr/>
          <p:nvPr/>
        </p:nvSpPr>
        <p:spPr>
          <a:xfrm>
            <a:off x="7773807" y="234535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Or 22">
            <a:extLst>
              <a:ext uri="{FF2B5EF4-FFF2-40B4-BE49-F238E27FC236}">
                <a16:creationId xmlns:a16="http://schemas.microsoft.com/office/drawing/2014/main" id="{28EB9641-1115-4BB5-943E-448F2A592D24}"/>
              </a:ext>
            </a:extLst>
          </p:cNvPr>
          <p:cNvSpPr/>
          <p:nvPr/>
        </p:nvSpPr>
        <p:spPr>
          <a:xfrm>
            <a:off x="6124187" y="488023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090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87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Scale Matters</a:t>
            </a:r>
          </a:p>
          <a:p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Family with girl">
            <a:extLst>
              <a:ext uri="{FF2B5EF4-FFF2-40B4-BE49-F238E27FC236}">
                <a16:creationId xmlns:a16="http://schemas.microsoft.com/office/drawing/2014/main" id="{C62E446C-EF09-4CB1-85D0-04EA55134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6257" y="1501777"/>
            <a:ext cx="775506" cy="77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897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Collect grab in area of streaks and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Family with girl">
            <a:extLst>
              <a:ext uri="{FF2B5EF4-FFF2-40B4-BE49-F238E27FC236}">
                <a16:creationId xmlns:a16="http://schemas.microsoft.com/office/drawing/2014/main" id="{C62E446C-EF09-4CB1-85D0-04EA55134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6257" y="1501777"/>
            <a:ext cx="775506" cy="775506"/>
          </a:xfrm>
          <a:prstGeom prst="rect">
            <a:avLst/>
          </a:prstGeom>
        </p:spPr>
      </p:pic>
      <p:sp>
        <p:nvSpPr>
          <p:cNvPr id="20" name="Flowchart: Or 19">
            <a:extLst>
              <a:ext uri="{FF2B5EF4-FFF2-40B4-BE49-F238E27FC236}">
                <a16:creationId xmlns:a16="http://schemas.microsoft.com/office/drawing/2014/main" id="{275F6A0D-07B2-451C-84A8-2BAE82F77F88}"/>
              </a:ext>
            </a:extLst>
          </p:cNvPr>
          <p:cNvSpPr/>
          <p:nvPr/>
        </p:nvSpPr>
        <p:spPr>
          <a:xfrm>
            <a:off x="5818184" y="349397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Or 20">
            <a:extLst>
              <a:ext uri="{FF2B5EF4-FFF2-40B4-BE49-F238E27FC236}">
                <a16:creationId xmlns:a16="http://schemas.microsoft.com/office/drawing/2014/main" id="{2143674F-F537-4E8F-AD4F-C6585D998F49}"/>
              </a:ext>
            </a:extLst>
          </p:cNvPr>
          <p:cNvSpPr/>
          <p:nvPr/>
        </p:nvSpPr>
        <p:spPr>
          <a:xfrm>
            <a:off x="6751193" y="360260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Or 21">
            <a:extLst>
              <a:ext uri="{FF2B5EF4-FFF2-40B4-BE49-F238E27FC236}">
                <a16:creationId xmlns:a16="http://schemas.microsoft.com/office/drawing/2014/main" id="{6BFE349C-5CF1-44DC-ABDE-3901B05E7C1A}"/>
              </a:ext>
            </a:extLst>
          </p:cNvPr>
          <p:cNvSpPr/>
          <p:nvPr/>
        </p:nvSpPr>
        <p:spPr>
          <a:xfrm>
            <a:off x="6655249" y="2410869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Or 22">
            <a:extLst>
              <a:ext uri="{FF2B5EF4-FFF2-40B4-BE49-F238E27FC236}">
                <a16:creationId xmlns:a16="http://schemas.microsoft.com/office/drawing/2014/main" id="{1DF75BBD-A4B6-4712-9ADF-5DA0F9C6DE80}"/>
              </a:ext>
            </a:extLst>
          </p:cNvPr>
          <p:cNvSpPr/>
          <p:nvPr/>
        </p:nvSpPr>
        <p:spPr>
          <a:xfrm>
            <a:off x="6236744" y="297343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383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House">
            <a:extLst>
              <a:ext uri="{FF2B5EF4-FFF2-40B4-BE49-F238E27FC236}">
                <a16:creationId xmlns:a16="http://schemas.microsoft.com/office/drawing/2014/main" id="{1228E9BD-8080-4E6D-AD5A-8ED93E5A6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2143" y="3468070"/>
            <a:ext cx="355708" cy="355708"/>
          </a:xfrm>
          <a:prstGeom prst="rect">
            <a:avLst/>
          </a:prstGeom>
        </p:spPr>
      </p:pic>
      <p:pic>
        <p:nvPicPr>
          <p:cNvPr id="22" name="Graphic 21" descr="House">
            <a:extLst>
              <a:ext uri="{FF2B5EF4-FFF2-40B4-BE49-F238E27FC236}">
                <a16:creationId xmlns:a16="http://schemas.microsoft.com/office/drawing/2014/main" id="{B2723D6C-4DB2-401B-9E3C-544ED4FD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4494" y="1504401"/>
            <a:ext cx="355708" cy="355708"/>
          </a:xfrm>
          <a:prstGeom prst="rect">
            <a:avLst/>
          </a:prstGeom>
        </p:spPr>
      </p:pic>
      <p:pic>
        <p:nvPicPr>
          <p:cNvPr id="23" name="Graphic 22" descr="House">
            <a:extLst>
              <a:ext uri="{FF2B5EF4-FFF2-40B4-BE49-F238E27FC236}">
                <a16:creationId xmlns:a16="http://schemas.microsoft.com/office/drawing/2014/main" id="{F9E27AE9-09E0-4CE4-904C-F0E816229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1752" y="1835199"/>
            <a:ext cx="355708" cy="355708"/>
          </a:xfrm>
          <a:prstGeom prst="rect">
            <a:avLst/>
          </a:prstGeom>
        </p:spPr>
      </p:pic>
      <p:pic>
        <p:nvPicPr>
          <p:cNvPr id="24" name="Graphic 23" descr="House">
            <a:extLst>
              <a:ext uri="{FF2B5EF4-FFF2-40B4-BE49-F238E27FC236}">
                <a16:creationId xmlns:a16="http://schemas.microsoft.com/office/drawing/2014/main" id="{0ADFCEA6-0C1A-4139-A4F5-54532B2E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3450" y="2166248"/>
            <a:ext cx="355708" cy="355708"/>
          </a:xfrm>
          <a:prstGeom prst="rect">
            <a:avLst/>
          </a:prstGeom>
        </p:spPr>
      </p:pic>
      <p:pic>
        <p:nvPicPr>
          <p:cNvPr id="25" name="Graphic 24" descr="House">
            <a:extLst>
              <a:ext uri="{FF2B5EF4-FFF2-40B4-BE49-F238E27FC236}">
                <a16:creationId xmlns:a16="http://schemas.microsoft.com/office/drawing/2014/main" id="{33556D83-54F0-47E7-A2EA-EA20E178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7980" y="2834822"/>
            <a:ext cx="355708" cy="35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594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Collect Grab in area of streaks and Scum sample (possibly Grab edge of scum)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House">
            <a:extLst>
              <a:ext uri="{FF2B5EF4-FFF2-40B4-BE49-F238E27FC236}">
                <a16:creationId xmlns:a16="http://schemas.microsoft.com/office/drawing/2014/main" id="{1228E9BD-8080-4E6D-AD5A-8ED93E5A6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2143" y="3468070"/>
            <a:ext cx="355708" cy="355708"/>
          </a:xfrm>
          <a:prstGeom prst="rect">
            <a:avLst/>
          </a:prstGeom>
        </p:spPr>
      </p:pic>
      <p:pic>
        <p:nvPicPr>
          <p:cNvPr id="22" name="Graphic 21" descr="House">
            <a:extLst>
              <a:ext uri="{FF2B5EF4-FFF2-40B4-BE49-F238E27FC236}">
                <a16:creationId xmlns:a16="http://schemas.microsoft.com/office/drawing/2014/main" id="{B2723D6C-4DB2-401B-9E3C-544ED4FD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4494" y="1504401"/>
            <a:ext cx="355708" cy="355708"/>
          </a:xfrm>
          <a:prstGeom prst="rect">
            <a:avLst/>
          </a:prstGeom>
        </p:spPr>
      </p:pic>
      <p:pic>
        <p:nvPicPr>
          <p:cNvPr id="23" name="Graphic 22" descr="House">
            <a:extLst>
              <a:ext uri="{FF2B5EF4-FFF2-40B4-BE49-F238E27FC236}">
                <a16:creationId xmlns:a16="http://schemas.microsoft.com/office/drawing/2014/main" id="{F9E27AE9-09E0-4CE4-904C-F0E816229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1752" y="1835199"/>
            <a:ext cx="355708" cy="355708"/>
          </a:xfrm>
          <a:prstGeom prst="rect">
            <a:avLst/>
          </a:prstGeom>
        </p:spPr>
      </p:pic>
      <p:pic>
        <p:nvPicPr>
          <p:cNvPr id="24" name="Graphic 23" descr="House">
            <a:extLst>
              <a:ext uri="{FF2B5EF4-FFF2-40B4-BE49-F238E27FC236}">
                <a16:creationId xmlns:a16="http://schemas.microsoft.com/office/drawing/2014/main" id="{0ADFCEA6-0C1A-4139-A4F5-54532B2E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3450" y="2166248"/>
            <a:ext cx="355708" cy="355708"/>
          </a:xfrm>
          <a:prstGeom prst="rect">
            <a:avLst/>
          </a:prstGeom>
        </p:spPr>
      </p:pic>
      <p:pic>
        <p:nvPicPr>
          <p:cNvPr id="25" name="Graphic 24" descr="House">
            <a:extLst>
              <a:ext uri="{FF2B5EF4-FFF2-40B4-BE49-F238E27FC236}">
                <a16:creationId xmlns:a16="http://schemas.microsoft.com/office/drawing/2014/main" id="{33556D83-54F0-47E7-A2EA-EA20E178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7980" y="2834822"/>
            <a:ext cx="355708" cy="355708"/>
          </a:xfrm>
          <a:prstGeom prst="rect">
            <a:avLst/>
          </a:prstGeom>
        </p:spPr>
      </p:pic>
      <p:sp>
        <p:nvSpPr>
          <p:cNvPr id="26" name="Flowchart: Or 25">
            <a:extLst>
              <a:ext uri="{FF2B5EF4-FFF2-40B4-BE49-F238E27FC236}">
                <a16:creationId xmlns:a16="http://schemas.microsoft.com/office/drawing/2014/main" id="{8508ED85-C36D-4889-BD30-D3AA336E87D3}"/>
              </a:ext>
            </a:extLst>
          </p:cNvPr>
          <p:cNvSpPr/>
          <p:nvPr/>
        </p:nvSpPr>
        <p:spPr>
          <a:xfrm>
            <a:off x="6053958" y="238649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Or 26">
            <a:extLst>
              <a:ext uri="{FF2B5EF4-FFF2-40B4-BE49-F238E27FC236}">
                <a16:creationId xmlns:a16="http://schemas.microsoft.com/office/drawing/2014/main" id="{0F42DC31-2461-4F44-B2E7-B2F392A6E418}"/>
              </a:ext>
            </a:extLst>
          </p:cNvPr>
          <p:cNvSpPr/>
          <p:nvPr/>
        </p:nvSpPr>
        <p:spPr>
          <a:xfrm>
            <a:off x="5809571" y="2860276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Or 27">
            <a:extLst>
              <a:ext uri="{FF2B5EF4-FFF2-40B4-BE49-F238E27FC236}">
                <a16:creationId xmlns:a16="http://schemas.microsoft.com/office/drawing/2014/main" id="{DD83CF2A-11B6-48DA-870F-64A06C784D53}"/>
              </a:ext>
            </a:extLst>
          </p:cNvPr>
          <p:cNvSpPr/>
          <p:nvPr/>
        </p:nvSpPr>
        <p:spPr>
          <a:xfrm>
            <a:off x="6751193" y="359894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Or 30">
            <a:extLst>
              <a:ext uri="{FF2B5EF4-FFF2-40B4-BE49-F238E27FC236}">
                <a16:creationId xmlns:a16="http://schemas.microsoft.com/office/drawing/2014/main" id="{80D00B88-C097-487C-ABBB-1FE1192AB835}"/>
              </a:ext>
            </a:extLst>
          </p:cNvPr>
          <p:cNvSpPr/>
          <p:nvPr/>
        </p:nvSpPr>
        <p:spPr>
          <a:xfrm>
            <a:off x="5608400" y="3352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Or 33">
            <a:extLst>
              <a:ext uri="{FF2B5EF4-FFF2-40B4-BE49-F238E27FC236}">
                <a16:creationId xmlns:a16="http://schemas.microsoft.com/office/drawing/2014/main" id="{7E57F7C6-A024-40EC-B246-9163CCD9B8AA}"/>
              </a:ext>
            </a:extLst>
          </p:cNvPr>
          <p:cNvSpPr/>
          <p:nvPr/>
        </p:nvSpPr>
        <p:spPr>
          <a:xfrm>
            <a:off x="6252167" y="2985875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7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6F9-24B2-499B-9373-F2F54A35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6C2D8-F8AC-4B12-A67E-55158D4A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03886"/>
            <a:ext cx="8686800" cy="4344514"/>
          </a:xfrm>
        </p:spPr>
        <p:txBody>
          <a:bodyPr/>
          <a:lstStyle/>
          <a:p>
            <a:r>
              <a:rPr lang="en-US" sz="2800" dirty="0"/>
              <a:t>Large number/area of Florida’s aquatic resources makes intensive statewide HAB monitoring efforts cost prohibitive </a:t>
            </a:r>
          </a:p>
          <a:p>
            <a:r>
              <a:rPr lang="en-US" sz="2800" dirty="0"/>
              <a:t>Without intensive sampling, we can never say with high confidence, what is happening in everyone’s backyard due to the heterogeneity of our cyanobacteria HABs </a:t>
            </a:r>
          </a:p>
          <a:p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5C0DC-F310-45FB-8CF4-3E2824ADF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0200" y="1097436"/>
            <a:ext cx="6987209" cy="645635"/>
          </a:xfrm>
        </p:spPr>
        <p:txBody>
          <a:bodyPr/>
          <a:lstStyle/>
          <a:p>
            <a:pPr algn="ctr"/>
            <a:r>
              <a:rPr lang="en-US" dirty="0"/>
              <a:t>Water, water everywhere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B19E2-C5DE-48BA-BF89-066F1A48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2068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76200" y="1219200"/>
            <a:ext cx="8991600" cy="2438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4"/>
                </a:solidFill>
              </a:rPr>
              <a:t>Harbor Isle Lake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		NW Lobe 		     			South Lobe</a:t>
            </a:r>
          </a:p>
          <a:p>
            <a:pPr algn="ctr"/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33103"/>
            <a:ext cx="56918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Recent Examples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6E90EE80-A644-4645-A873-19CABED93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24200"/>
            <a:ext cx="3943552" cy="295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17DDEBAE-D564-43AC-A04D-ED5FC7DB9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" y="3124200"/>
            <a:ext cx="4809026" cy="295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5588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1295400" y="1219200"/>
            <a:ext cx="7772400" cy="4765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4"/>
                </a:solidFill>
              </a:rPr>
              <a:t>Lake Montgomery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		</a:t>
            </a:r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33103"/>
            <a:ext cx="56918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Recent Examples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74794F4-C0D1-4608-B0F6-E357A3FF5B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592034"/>
              </p:ext>
            </p:extLst>
          </p:nvPr>
        </p:nvGraphicFramePr>
        <p:xfrm>
          <a:off x="381000" y="1792337"/>
          <a:ext cx="3733800" cy="4832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5829298" imgH="7543706" progId="Acrobat.Document.DC">
                  <p:embed/>
                </p:oleObj>
              </mc:Choice>
              <mc:Fallback>
                <p:oleObj name="Acrobat Document" r:id="rId3" imgW="5829298" imgH="7543706" progId="Acrobat.Document.DC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74794F4-C0D1-4608-B0F6-E357A3FF5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1792337"/>
                        <a:ext cx="3733800" cy="4832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Content Placeholder 8" descr="A picture containing outdoor, water, nature, wave&#10;&#10;Description automatically generated">
            <a:extLst>
              <a:ext uri="{FF2B5EF4-FFF2-40B4-BE49-F238E27FC236}">
                <a16:creationId xmlns:a16="http://schemas.microsoft.com/office/drawing/2014/main" id="{06C76581-7B75-48BB-A51E-4EFBA8A43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033" y="2064981"/>
            <a:ext cx="3215453" cy="42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329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33103"/>
            <a:ext cx="6248400" cy="914401"/>
          </a:xfrm>
        </p:spPr>
        <p:txBody>
          <a:bodyPr>
            <a:normAutofit/>
          </a:bodyPr>
          <a:lstStyle/>
          <a:p>
            <a:r>
              <a:rPr lang="en-US" sz="4400" dirty="0"/>
              <a:t>Resampling Frequency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2DF7A85-B6EB-4FF9-81A9-D5A2619BF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861804"/>
              </p:ext>
            </p:extLst>
          </p:nvPr>
        </p:nvGraphicFramePr>
        <p:xfrm>
          <a:off x="822552" y="1752528"/>
          <a:ext cx="7498895" cy="4617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580">
                  <a:extLst>
                    <a:ext uri="{9D8B030D-6E8A-4147-A177-3AD203B41FA5}">
                      <a16:colId xmlns:a16="http://schemas.microsoft.com/office/drawing/2014/main" val="500788078"/>
                    </a:ext>
                  </a:extLst>
                </a:gridCol>
                <a:gridCol w="1887105">
                  <a:extLst>
                    <a:ext uri="{9D8B030D-6E8A-4147-A177-3AD203B41FA5}">
                      <a16:colId xmlns:a16="http://schemas.microsoft.com/office/drawing/2014/main" val="1849739855"/>
                    </a:ext>
                  </a:extLst>
                </a:gridCol>
                <a:gridCol w="1887105">
                  <a:extLst>
                    <a:ext uri="{9D8B030D-6E8A-4147-A177-3AD203B41FA5}">
                      <a16:colId xmlns:a16="http://schemas.microsoft.com/office/drawing/2014/main" val="2354531556"/>
                    </a:ext>
                  </a:extLst>
                </a:gridCol>
                <a:gridCol w="1887105">
                  <a:extLst>
                    <a:ext uri="{9D8B030D-6E8A-4147-A177-3AD203B41FA5}">
                      <a16:colId xmlns:a16="http://schemas.microsoft.com/office/drawing/2014/main" val="67511759"/>
                    </a:ext>
                  </a:extLst>
                </a:gridCol>
              </a:tblGrid>
              <a:tr h="8452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Sampling Date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Microcystin Result (µg/L)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 Sampling?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386077"/>
                  </a:ext>
                </a:extLst>
              </a:tr>
              <a:tr h="29383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Anderson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2/17/2020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7028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3/9/2020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0896272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11/19/2020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3129449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12/10/2020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2723284"/>
                  </a:ext>
                </a:extLst>
              </a:tr>
              <a:tr h="29383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Jennie Jewel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2/17/2020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622261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2/26/2020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9331461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3/9/2020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917191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5/18/2020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4160599"/>
                  </a:ext>
                </a:extLst>
              </a:tr>
              <a:tr h="29383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Arnold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2/25/2020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 I (I)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298552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3/3/2020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 I (I)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2695308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3/10/2020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 I (I)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2028374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4/15/2020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4071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525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BDF8E-5D2F-4B9F-A14F-143FCF1D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with the Results?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F2514063-769B-42C8-AAD9-4361A22B69E1}"/>
              </a:ext>
            </a:extLst>
          </p:cNvPr>
          <p:cNvSpPr txBox="1">
            <a:spLocks/>
          </p:cNvSpPr>
          <p:nvPr/>
        </p:nvSpPr>
        <p:spPr>
          <a:xfrm>
            <a:off x="76200" y="3003551"/>
            <a:ext cx="2743200" cy="32004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i="1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Results are posted to the DEP Algal Bloom Dashboard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DOH reviews daily and contacts local county health departments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71878E-232E-4F69-BDB0-E71A4813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AEA6C4-9352-4FD6-9395-957B373EF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64" y="2817098"/>
            <a:ext cx="6239936" cy="34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355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DOH </a:t>
            </a:r>
            <a:r>
              <a:rPr lang="en-US" dirty="0" err="1"/>
              <a:t>CyanoHAB</a:t>
            </a:r>
            <a:r>
              <a:rPr lang="en-US" dirty="0"/>
              <a:t> Signage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3/10/2022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158693" y="1643238"/>
            <a:ext cx="3575107" cy="48991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Caution notifications issued when cyanobacteria present but toxins not detected</a:t>
            </a:r>
          </a:p>
          <a:p>
            <a:r>
              <a:rPr lang="en-US" sz="2800" dirty="0"/>
              <a:t>Human Health Alerts issued when cyanotoxins detected </a:t>
            </a:r>
          </a:p>
        </p:txBody>
      </p:sp>
      <p:pic>
        <p:nvPicPr>
          <p:cNvPr id="3074" name="Picture 2" descr="https://i0.wp.com/santivachronicle.com/wp-content/uploads/2019/09/toxins-signage.png?ssl=1">
            <a:extLst>
              <a:ext uri="{FF2B5EF4-FFF2-40B4-BE49-F238E27FC236}">
                <a16:creationId xmlns:a16="http://schemas.microsoft.com/office/drawing/2014/main" id="{5C49DB17-6F28-4D09-852B-1AEFAEFA0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822" y="1752600"/>
            <a:ext cx="5477578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7495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DOH </a:t>
            </a:r>
            <a:r>
              <a:rPr lang="en-US" dirty="0" err="1"/>
              <a:t>CyanoHAB</a:t>
            </a:r>
            <a:r>
              <a:rPr lang="en-US" dirty="0"/>
              <a:t> Signage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403365"/>
            <a:ext cx="4114800" cy="365125"/>
          </a:xfrm>
        </p:spPr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1" y="1643238"/>
            <a:ext cx="2590800" cy="428893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Daily email from DOH regarding cyanobacteria results includes a table to help local health departments with decisions regarding the need for notifications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ED9171-3262-4F19-A612-E3E69F202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472" y="148616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0B3FDD-EC05-47DA-9E9C-8AF19ABAA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63894"/>
              </p:ext>
            </p:extLst>
          </p:nvPr>
        </p:nvGraphicFramePr>
        <p:xfrm>
          <a:off x="2438400" y="1643238"/>
          <a:ext cx="6476999" cy="4452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val="374816027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3013182841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4058017005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388189775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4233983619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1695888048"/>
                    </a:ext>
                  </a:extLst>
                </a:gridCol>
                <a:gridCol w="642519">
                  <a:extLst>
                    <a:ext uri="{9D8B030D-6E8A-4147-A177-3AD203B41FA5}">
                      <a16:colId xmlns:a16="http://schemas.microsoft.com/office/drawing/2014/main" val="237968421"/>
                    </a:ext>
                  </a:extLst>
                </a:gridCol>
              </a:tblGrid>
              <a:tr h="290031">
                <a:tc gridSpan="7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DOH Blue-Green Algae Daily Update for Florida February 19, 2021 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Listings below based on information downloaded 2/19/2021 7:40:51 AM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991962"/>
                  </a:ext>
                </a:extLst>
              </a:tr>
              <a:tr h="5827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County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Sites with Bloom Present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Sites with Toxins Detected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Follow-up Sample Found No Toxins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Pending Toxin Results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 Longer Pending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Toxins Detected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Photo</a:t>
                      </a:r>
                      <a:r>
                        <a:rPr lang="en-US" sz="900">
                          <a:effectLst/>
                        </a:rPr>
                        <a:t>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4996429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Brevard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Washington - Center (LWC)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Washington - Center (LWC)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2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3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0138580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Leon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Bradford - Western Shore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4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5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60546087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Okeechobee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Okeechobee - LZ2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6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97552255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Orange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Conway @ SW Shore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7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8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37767689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Orange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Holden 90m S of Lake Holden Point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9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10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33530429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Orange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Anderson - NW Corner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1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24379968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Pinellas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Round Lake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2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13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4568323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Putnam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Crescent Lake-mouth of Dunns Creek (CRESLM)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4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13959436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Putnam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Crescent Lake - mouth of Dunns Creek (CRESLM)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5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44538651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Volusia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George - Center (LEO)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George - Center (LEO)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 dirty="0">
                          <a:effectLst/>
                          <a:hlinkClick r:id="rId16"/>
                        </a:rPr>
                        <a:t>Point Map</a:t>
                      </a:r>
                      <a:br>
                        <a:rPr lang="en-US" sz="10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No Photo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0977109"/>
                  </a:ext>
                </a:extLst>
              </a:tr>
            </a:tbl>
          </a:graphicData>
        </a:graphic>
      </p:graphicFrame>
      <p:sp>
        <p:nvSpPr>
          <p:cNvPr id="10" name="Rectangle 3">
            <a:hlinkClick r:id="rId16"/>
            <a:extLst>
              <a:ext uri="{FF2B5EF4-FFF2-40B4-BE49-F238E27FC236}">
                <a16:creationId xmlns:a16="http://schemas.microsoft.com/office/drawing/2014/main" id="{3194FEC7-B27F-4D42-ACC8-06A2273C2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071" y="1733233"/>
            <a:ext cx="94459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655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DOH </a:t>
            </a:r>
            <a:r>
              <a:rPr lang="en-US" dirty="0" err="1"/>
              <a:t>CyanoHAB</a:t>
            </a:r>
            <a:r>
              <a:rPr lang="en-US" dirty="0"/>
              <a:t> Signage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899721" y="1976294"/>
            <a:ext cx="7994707" cy="43800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Caution signs, when used, may stay out until cyanobacteria not observed or until the end of the normal recreational season depending on county</a:t>
            </a:r>
          </a:p>
          <a:p>
            <a:r>
              <a:rPr lang="en-US" sz="2800" dirty="0"/>
              <a:t>Health Alert signs, when used, stay out until cyanotoxins are no longer detected</a:t>
            </a:r>
          </a:p>
          <a:p>
            <a:r>
              <a:rPr lang="en-US" sz="2800" dirty="0"/>
              <a:t>When only trace levels detected for extended period of time (6 sampling events), the county may remove the Health Alert sign</a:t>
            </a:r>
          </a:p>
        </p:txBody>
      </p:sp>
    </p:spTree>
    <p:extLst>
      <p:ext uri="{BB962C8B-B14F-4D97-AF65-F5344CB8AC3E}">
        <p14:creationId xmlns:p14="http://schemas.microsoft.com/office/powerpoint/2010/main" val="2639348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BDF8E-5D2F-4B9F-A14F-143FCF1D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F2514063-769B-42C8-AAD9-4361A22B69E1}"/>
              </a:ext>
            </a:extLst>
          </p:cNvPr>
          <p:cNvSpPr txBox="1">
            <a:spLocks/>
          </p:cNvSpPr>
          <p:nvPr/>
        </p:nvSpPr>
        <p:spPr>
          <a:xfrm>
            <a:off x="914400" y="2819400"/>
            <a:ext cx="7505700" cy="303212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i="1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/>
                </a:solidFill>
              </a:rPr>
              <a:t>Collaborative effort to respond to bloom reports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/>
                </a:solidFill>
              </a:rPr>
              <a:t>Collection and analysis of representative samples (which may include scum samples) to provide information on the risk to public health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/>
                </a:solidFill>
              </a:rPr>
              <a:t>Scale of bloom matters as to how you sample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/>
                </a:solidFill>
              </a:rPr>
              <a:t>DEP posts results to the Algal Bloom Dashboard to disseminate results to DOH and the public, usually within 3-4 days of sample being collected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/>
                </a:solidFill>
              </a:rPr>
              <a:t>County DOH staff issue Caution and Health Alerts, press releases and may post signage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71878E-232E-4F69-BDB0-E71A4813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3/10/2022</a:t>
            </a:r>
          </a:p>
        </p:txBody>
      </p:sp>
    </p:spTree>
    <p:extLst>
      <p:ext uri="{BB962C8B-B14F-4D97-AF65-F5344CB8AC3E}">
        <p14:creationId xmlns:p14="http://schemas.microsoft.com/office/powerpoint/2010/main" val="24709184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BDF8E-5D2F-4B9F-A14F-143FCF1D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B468431-FB64-47E4-89A2-95D6176BCB5A}"/>
              </a:ext>
            </a:extLst>
          </p:cNvPr>
          <p:cNvGrpSpPr/>
          <p:nvPr/>
        </p:nvGrpSpPr>
        <p:grpSpPr>
          <a:xfrm>
            <a:off x="459822" y="2937994"/>
            <a:ext cx="8292144" cy="3508698"/>
            <a:chOff x="459822" y="2937994"/>
            <a:chExt cx="8292144" cy="35086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50C896-98E3-4DF5-AE16-E36DEF6C45F9}"/>
                </a:ext>
              </a:extLst>
            </p:cNvPr>
            <p:cNvSpPr/>
            <p:nvPr/>
          </p:nvSpPr>
          <p:spPr>
            <a:xfrm rot="470222">
              <a:off x="5273177" y="2937994"/>
              <a:ext cx="22172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Lab Staff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CC761C-9C4F-4CD3-A4AA-D9F7C02E2BD9}"/>
                </a:ext>
              </a:extLst>
            </p:cNvPr>
            <p:cNvSpPr/>
            <p:nvPr/>
          </p:nvSpPr>
          <p:spPr>
            <a:xfrm rot="520529">
              <a:off x="4521554" y="4509871"/>
              <a:ext cx="401905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Communications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DBD2F7-A2CD-4AEF-8677-7D9C4DADC354}"/>
                </a:ext>
              </a:extLst>
            </p:cNvPr>
            <p:cNvSpPr/>
            <p:nvPr/>
          </p:nvSpPr>
          <p:spPr>
            <a:xfrm>
              <a:off x="5239466" y="3708207"/>
              <a:ext cx="35125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Division Office</a:t>
              </a:r>
              <a:endParaRPr lang="en-US" sz="3600" b="1" cap="none" spc="50" dirty="0">
                <a:ln w="9525" cmpd="sng">
                  <a:solidFill>
                    <a:srgbClr val="0066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563EB0-3E63-407F-A258-C08567D1C479}"/>
                </a:ext>
              </a:extLst>
            </p:cNvPr>
            <p:cNvSpPr/>
            <p:nvPr/>
          </p:nvSpPr>
          <p:spPr>
            <a:xfrm rot="21396580">
              <a:off x="2045301" y="2944709"/>
              <a:ext cx="282423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ROC Teams</a:t>
              </a:r>
              <a:endParaRPr lang="en-US" sz="3600" b="1" cap="none" spc="50" dirty="0">
                <a:ln w="9525" cmpd="sng">
                  <a:solidFill>
                    <a:srgbClr val="0066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56609CC-52C3-4EF2-9053-3564E2982B3D}"/>
                </a:ext>
              </a:extLst>
            </p:cNvPr>
            <p:cNvSpPr/>
            <p:nvPr/>
          </p:nvSpPr>
          <p:spPr>
            <a:xfrm>
              <a:off x="5509344" y="5272465"/>
              <a:ext cx="219162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GIS Staff</a:t>
              </a:r>
              <a:endParaRPr lang="en-US" sz="3600" b="1" cap="none" spc="50" dirty="0">
                <a:ln w="9525" cmpd="sng">
                  <a:solidFill>
                    <a:srgbClr val="0066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151AC9-E912-40CB-A49F-1AC7C2D3564B}"/>
                </a:ext>
              </a:extLst>
            </p:cNvPr>
            <p:cNvSpPr/>
            <p:nvPr/>
          </p:nvSpPr>
          <p:spPr>
            <a:xfrm rot="464807">
              <a:off x="1026427" y="4517443"/>
              <a:ext cx="139012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FWRI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A25151-7C41-4C95-8DDC-9C05F2DDD97C}"/>
                </a:ext>
              </a:extLst>
            </p:cNvPr>
            <p:cNvSpPr/>
            <p:nvPr/>
          </p:nvSpPr>
          <p:spPr>
            <a:xfrm rot="21326996">
              <a:off x="684965" y="5163129"/>
              <a:ext cx="437401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County and local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BCB996-3874-4FE3-A6C1-5D4EE56238EA}"/>
                </a:ext>
              </a:extLst>
            </p:cNvPr>
            <p:cNvSpPr/>
            <p:nvPr/>
          </p:nvSpPr>
          <p:spPr>
            <a:xfrm rot="222096">
              <a:off x="3040158" y="5800361"/>
              <a:ext cx="369203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Public Services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B8172A-1DF8-414C-AD7B-4781B6B80D45}"/>
                </a:ext>
              </a:extLst>
            </p:cNvPr>
            <p:cNvSpPr/>
            <p:nvPr/>
          </p:nvSpPr>
          <p:spPr>
            <a:xfrm rot="390145">
              <a:off x="2876550" y="3710698"/>
              <a:ext cx="1960793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SFWMD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309386-185D-47E7-8270-11501EFA0175}"/>
                </a:ext>
              </a:extLst>
            </p:cNvPr>
            <p:cNvSpPr/>
            <p:nvPr/>
          </p:nvSpPr>
          <p:spPr>
            <a:xfrm rot="20857104">
              <a:off x="2831749" y="4398813"/>
              <a:ext cx="122982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DOH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160AF10-B82B-4F35-849C-5FDA105EECCA}"/>
                </a:ext>
              </a:extLst>
            </p:cNvPr>
            <p:cNvSpPr/>
            <p:nvPr/>
          </p:nvSpPr>
          <p:spPr>
            <a:xfrm rot="21141838">
              <a:off x="459822" y="3827145"/>
              <a:ext cx="226664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SJRWMD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AA9F3E-C316-40F7-B124-B72B67706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22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6F9-24B2-499B-9373-F2F54A35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6C2D8-F8AC-4B12-A67E-55158D4A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lvl="0"/>
            <a:r>
              <a:rPr lang="en-US" sz="2800" dirty="0">
                <a:solidFill>
                  <a:srgbClr val="FF0000"/>
                </a:solidFill>
              </a:rPr>
              <a:t>Public health protection</a:t>
            </a:r>
          </a:p>
          <a:p>
            <a:pPr lvl="0"/>
            <a:r>
              <a:rPr lang="en-US" sz="2800" dirty="0">
                <a:solidFill>
                  <a:srgbClr val="FF0000"/>
                </a:solidFill>
              </a:rPr>
              <a:t>Aquatic resource protection/management</a:t>
            </a:r>
          </a:p>
          <a:p>
            <a:pPr lvl="0"/>
            <a:r>
              <a:rPr lang="en-US" sz="2800" dirty="0"/>
              <a:t>To try to understand the factors that contribute to occurrence, persistence, severity, and decline of HABs</a:t>
            </a:r>
          </a:p>
          <a:p>
            <a:pPr lvl="0"/>
            <a:r>
              <a:rPr lang="en-US" sz="2800" dirty="0"/>
              <a:t>To determine if there are ways to effectively mitigate HABs when they occur</a:t>
            </a:r>
          </a:p>
          <a:p>
            <a:pPr lvl="0"/>
            <a:r>
              <a:rPr lang="en-US" sz="2800" dirty="0"/>
              <a:t>To be able to predict when HABs will occur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5C0DC-F310-45FB-8CF4-3E2824ADF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0200" y="1097436"/>
            <a:ext cx="6987209" cy="645635"/>
          </a:xfrm>
        </p:spPr>
        <p:txBody>
          <a:bodyPr/>
          <a:lstStyle/>
          <a:p>
            <a:pPr algn="ctr"/>
            <a:r>
              <a:rPr lang="en-US" dirty="0"/>
              <a:t>Why do we sample HABs?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781A9-5E0C-4850-B743-FE4FA471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3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6A4E0A-6A4D-4F23-96B8-2FCA7EE94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t="1" b="-3639"/>
          <a:stretch/>
        </p:blipFill>
        <p:spPr>
          <a:xfrm>
            <a:off x="448709" y="4362055"/>
            <a:ext cx="2711145" cy="173394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2570" y="1097437"/>
            <a:ext cx="7391400" cy="753586"/>
          </a:xfrm>
        </p:spPr>
        <p:txBody>
          <a:bodyPr/>
          <a:lstStyle/>
          <a:p>
            <a:pPr algn="ctr"/>
            <a:r>
              <a:rPr lang="en-US" dirty="0"/>
              <a:t>What gets collected?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851B9-F13D-4B4F-B0CA-692D116E0D2F}"/>
              </a:ext>
            </a:extLst>
          </p:cNvPr>
          <p:cNvSpPr txBox="1"/>
          <p:nvPr/>
        </p:nvSpPr>
        <p:spPr>
          <a:xfrm>
            <a:off x="887272" y="6096000"/>
            <a:ext cx="23489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June 23, 2016, Leighton Park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84CB29-B272-41FF-8967-96193A86A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020" y="4351304"/>
            <a:ext cx="2692270" cy="17431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87038-A5C5-403B-B7C0-0025159F9B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16" t="1960"/>
          <a:stretch/>
        </p:blipFill>
        <p:spPr>
          <a:xfrm>
            <a:off x="3227368" y="4363423"/>
            <a:ext cx="2692270" cy="17419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C5F2B9-4E58-4645-B44D-B521C70FF996}"/>
              </a:ext>
            </a:extLst>
          </p:cNvPr>
          <p:cNvSpPr txBox="1"/>
          <p:nvPr/>
        </p:nvSpPr>
        <p:spPr>
          <a:xfrm>
            <a:off x="6553200" y="6105414"/>
            <a:ext cx="228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June 12, 2019 Flint Creek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547488-A91F-48A5-AA84-6A013F546BE1}"/>
              </a:ext>
            </a:extLst>
          </p:cNvPr>
          <p:cNvSpPr txBox="1"/>
          <p:nvPr/>
        </p:nvSpPr>
        <p:spPr>
          <a:xfrm>
            <a:off x="3628990" y="6098705"/>
            <a:ext cx="24424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 by FDEP, June 24, 2019, Manatee River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6F431D-FCB3-4EAA-A0F5-D0AA62FC6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793" y="2122559"/>
            <a:ext cx="4977719" cy="1872808"/>
          </a:xfrm>
          <a:solidFill>
            <a:schemeClr val="bg1"/>
          </a:solidFill>
        </p:spPr>
        <p:txBody>
          <a:bodyPr wrap="square" anchor="t" anchorCtr="0">
            <a:spAutoFit/>
          </a:bodyPr>
          <a:lstStyle/>
          <a:p>
            <a:r>
              <a:rPr lang="en-US" sz="2400" dirty="0"/>
              <a:t>Representative water samples</a:t>
            </a:r>
          </a:p>
          <a:p>
            <a:r>
              <a:rPr lang="en-US" sz="2400" dirty="0"/>
              <a:t>Occasionally, scum samples are collected when cyanobacterial scum is dominant in the waterbody being sampled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8807CD-B95A-487D-877C-17C339F22581}"/>
              </a:ext>
            </a:extLst>
          </p:cNvPr>
          <p:cNvSpPr txBox="1"/>
          <p:nvPr/>
        </p:nvSpPr>
        <p:spPr>
          <a:xfrm>
            <a:off x="6325398" y="4080982"/>
            <a:ext cx="25102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June 29, 2016, St. Lucie River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82BA9F-281C-4A73-8CBE-CFA0EA2B3EEA}"/>
              </a:ext>
            </a:extLst>
          </p:cNvPr>
          <p:cNvGrpSpPr/>
          <p:nvPr/>
        </p:nvGrpSpPr>
        <p:grpSpPr>
          <a:xfrm>
            <a:off x="5948126" y="2362200"/>
            <a:ext cx="2719878" cy="1705849"/>
            <a:chOff x="5948126" y="2362200"/>
            <a:chExt cx="2719878" cy="1705849"/>
          </a:xfrm>
        </p:grpSpPr>
        <p:pic>
          <p:nvPicPr>
            <p:cNvPr id="13" name="Picture 12" descr="A small boat in a body of water&#10;&#10;Description automatically generated">
              <a:extLst>
                <a:ext uri="{FF2B5EF4-FFF2-40B4-BE49-F238E27FC236}">
                  <a16:creationId xmlns:a16="http://schemas.microsoft.com/office/drawing/2014/main" id="{AA60A82E-DC68-4C77-A146-169E22BA04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27" r="4854" b="140"/>
            <a:stretch/>
          </p:blipFill>
          <p:spPr>
            <a:xfrm>
              <a:off x="5948126" y="2362200"/>
              <a:ext cx="2703972" cy="170584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62A5EE-184C-40DB-B5A5-9CB0C5BE15F5}"/>
                </a:ext>
              </a:extLst>
            </p:cNvPr>
            <p:cNvSpPr/>
            <p:nvPr/>
          </p:nvSpPr>
          <p:spPr>
            <a:xfrm>
              <a:off x="8146796" y="3727592"/>
              <a:ext cx="521208" cy="234807"/>
            </a:xfrm>
            <a:prstGeom prst="rect">
              <a:avLst/>
            </a:prstGeom>
            <a:solidFill>
              <a:srgbClr val="202630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854DCC-C4CA-4961-8789-E7CEA1207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7C28DF-B35C-4F50-B4F4-335B9242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741270B-A8FD-4ADF-8EEE-96CE32BD42B2}"/>
              </a:ext>
            </a:extLst>
          </p:cNvPr>
          <p:cNvSpPr txBox="1">
            <a:spLocks/>
          </p:cNvSpPr>
          <p:nvPr/>
        </p:nvSpPr>
        <p:spPr>
          <a:xfrm>
            <a:off x="838200" y="3733800"/>
            <a:ext cx="7391400" cy="137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Why collect “representative” rather than “worst case” samples?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301F41-1D51-45F8-AB96-4BCA9579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7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19B85-5947-4B69-838F-0D0B3EC17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88164"/>
            <a:ext cx="7705289" cy="4368187"/>
          </a:xfrm>
        </p:spPr>
        <p:txBody>
          <a:bodyPr/>
          <a:lstStyle/>
          <a:p>
            <a:r>
              <a:rPr lang="en-US" sz="2800" dirty="0"/>
              <a:t>EPA’s 2018 and World Health Organizations 2020 recommended cyanotoxin thresholds are </a:t>
            </a:r>
            <a:r>
              <a:rPr lang="en-US" sz="2800" b="1" i="1" dirty="0"/>
              <a:t>based solely on incidental ingestion</a:t>
            </a:r>
            <a:r>
              <a:rPr lang="en-US" sz="2800" dirty="0"/>
              <a:t> by children during normal recreational activity (i.e., swimming pool study) and </a:t>
            </a:r>
            <a:r>
              <a:rPr lang="en-US" sz="2800" b="1" dirty="0"/>
              <a:t>only use toxicological data for MC-LR</a:t>
            </a:r>
          </a:p>
          <a:p>
            <a:r>
              <a:rPr lang="en-US" sz="2800" dirty="0"/>
              <a:t>Do not account for any other exposure routes (i.e., inhalation, dermal, fish/shellfish consumption)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603FF-D2A7-4C55-B26D-AD377783F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8190" y="1057272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How much is too much?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3/10/2022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67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Color Palet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35132"/>
      </a:accent1>
      <a:accent2>
        <a:srgbClr val="F4D23B"/>
      </a:accent2>
      <a:accent3>
        <a:srgbClr val="53B7E8"/>
      </a:accent3>
      <a:accent4>
        <a:srgbClr val="41453B"/>
      </a:accent4>
      <a:accent5>
        <a:srgbClr val="ABE1FA"/>
      </a:accent5>
      <a:accent6>
        <a:srgbClr val="0075AC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R_PowerPoint_Template.Dec2018.Standard.potx" id="{674CAC8B-3B6A-40F1-AF7B-DF4CEB2CE5E9}" vid="{73C3E615-B77B-4EA6-9BFF-88C1BE50A8BD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1DAB1A1D6A3499B670DAE8150A9AF" ma:contentTypeVersion="13" ma:contentTypeDescription="Create a new document." ma:contentTypeScope="" ma:versionID="3a355215fe10d17c4139ad131177aaf0">
  <xsd:schema xmlns:xsd="http://www.w3.org/2001/XMLSchema" xmlns:xs="http://www.w3.org/2001/XMLSchema" xmlns:p="http://schemas.microsoft.com/office/2006/metadata/properties" xmlns:ns1="http://schemas.microsoft.com/sharepoint/v3" xmlns:ns3="c8f1c562-7db5-4ca9-a4b7-bb8426479233" xmlns:ns4="c1140845-c6c7-416f-90d6-e426ada07b0f" targetNamespace="http://schemas.microsoft.com/office/2006/metadata/properties" ma:root="true" ma:fieldsID="14f809d9ecfc2d31561f695d5395447f" ns1:_="" ns3:_="" ns4:_="">
    <xsd:import namespace="http://schemas.microsoft.com/sharepoint/v3"/>
    <xsd:import namespace="c8f1c562-7db5-4ca9-a4b7-bb8426479233"/>
    <xsd:import namespace="c1140845-c6c7-416f-90d6-e426ada07b0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1c562-7db5-4ca9-a4b7-bb842647923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40845-c6c7-416f-90d6-e426ada07b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543170-03EB-4BAA-BCE3-2E10C5A062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51EC35-7B00-4C63-AB32-CF9DD1F06770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c1140845-c6c7-416f-90d6-e426ada07b0f"/>
    <ds:schemaRef ds:uri="c8f1c562-7db5-4ca9-a4b7-bb8426479233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E94DD8B-1898-40BE-8471-BFB4571261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8f1c562-7db5-4ca9-a4b7-bb8426479233"/>
    <ds:schemaRef ds:uri="c1140845-c6c7-416f-90d6-e426ada07b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1799</TotalTime>
  <Words>2454</Words>
  <Application>Microsoft Office PowerPoint</Application>
  <PresentationFormat>On-screen Show (4:3)</PresentationFormat>
  <Paragraphs>474</Paragraphs>
  <Slides>58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Arial Black</vt:lpstr>
      <vt:lpstr>Calibri</vt:lpstr>
      <vt:lpstr>League Gothic</vt:lpstr>
      <vt:lpstr>Office Theme</vt:lpstr>
      <vt:lpstr>Custom Design</vt:lpstr>
      <vt:lpstr>Document</vt:lpstr>
      <vt:lpstr>Acrobat Document</vt:lpstr>
      <vt:lpstr>FDEP Cyanobacteria HAB Sampling Training </vt:lpstr>
      <vt:lpstr>CyanoHAB Surveillance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Thresholds </vt:lpstr>
      <vt:lpstr>CyanoHAB Thresholds </vt:lpstr>
      <vt:lpstr>Cyanotoxins</vt:lpstr>
      <vt:lpstr>CyanoHAB Thresholds </vt:lpstr>
      <vt:lpstr>CyanoHAB Thresholds </vt:lpstr>
      <vt:lpstr>CyanoHAB Sampling </vt:lpstr>
      <vt:lpstr>CyanoHAB Sampling</vt:lpstr>
      <vt:lpstr>CyanoHAB Sampling</vt:lpstr>
      <vt:lpstr>CyanoHAB Sampling </vt:lpstr>
      <vt:lpstr>CyanoHAB Sampling </vt:lpstr>
      <vt:lpstr>CyanoHAB Sampling </vt:lpstr>
      <vt:lpstr>Bloom Sample Types: </vt:lpstr>
      <vt:lpstr>Bloom Sample Types: </vt:lpstr>
      <vt:lpstr>Scum Sampling </vt:lpstr>
      <vt:lpstr>Bloom Sample Types: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Recent Examples</vt:lpstr>
      <vt:lpstr>Recent Examples</vt:lpstr>
      <vt:lpstr>Resampling Frequency</vt:lpstr>
      <vt:lpstr>What happens with the Results?</vt:lpstr>
      <vt:lpstr>DOH CyanoHAB Signage</vt:lpstr>
      <vt:lpstr>DOH CyanoHAB Signage</vt:lpstr>
      <vt:lpstr>DOH CyanoHAB Signage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Florida’s CyanoHAB Monitoring and Response</dc:title>
  <dc:creator>Whiting, David D.</dc:creator>
  <cp:lastModifiedBy>Whiting, David D.</cp:lastModifiedBy>
  <cp:revision>118</cp:revision>
  <cp:lastPrinted>2019-08-16T16:35:34Z</cp:lastPrinted>
  <dcterms:created xsi:type="dcterms:W3CDTF">2019-07-05T11:59:07Z</dcterms:created>
  <dcterms:modified xsi:type="dcterms:W3CDTF">2022-03-04T12:40:58Z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0x010100CCA1DAB1A1D6A3499B670DAE8150A9AF</vt:lpwstr>
  </property>
</Properties>
</file>