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  <p:sldMasterId id="2147483726" r:id="rId2"/>
    <p:sldMasterId id="2147483738" r:id="rId3"/>
    <p:sldMasterId id="2147483754" r:id="rId4"/>
    <p:sldMasterId id="2147483766" r:id="rId5"/>
    <p:sldMasterId id="2147483782" r:id="rId6"/>
    <p:sldMasterId id="2147483794" r:id="rId7"/>
  </p:sldMasterIdLst>
  <p:notesMasterIdLst>
    <p:notesMasterId r:id="rId25"/>
  </p:notesMasterIdLst>
  <p:handoutMasterIdLst>
    <p:handoutMasterId r:id="rId26"/>
  </p:handoutMasterIdLst>
  <p:sldIdLst>
    <p:sldId id="349" r:id="rId8"/>
    <p:sldId id="290" r:id="rId9"/>
    <p:sldId id="306" r:id="rId10"/>
    <p:sldId id="327" r:id="rId11"/>
    <p:sldId id="322" r:id="rId12"/>
    <p:sldId id="352" r:id="rId13"/>
    <p:sldId id="350" r:id="rId14"/>
    <p:sldId id="354" r:id="rId15"/>
    <p:sldId id="353" r:id="rId16"/>
    <p:sldId id="319" r:id="rId17"/>
    <p:sldId id="323" r:id="rId18"/>
    <p:sldId id="336" r:id="rId19"/>
    <p:sldId id="337" r:id="rId20"/>
    <p:sldId id="338" r:id="rId21"/>
    <p:sldId id="339" r:id="rId22"/>
    <p:sldId id="341" r:id="rId23"/>
    <p:sldId id="340" r:id="rId2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DED9"/>
    <a:srgbClr val="FF0000"/>
    <a:srgbClr val="663300"/>
    <a:srgbClr val="669900"/>
    <a:srgbClr val="66FF33"/>
    <a:srgbClr val="FFFF00"/>
    <a:srgbClr val="336600"/>
    <a:srgbClr val="00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 autoAdjust="0"/>
    <p:restoredTop sz="94208" autoAdjust="0"/>
  </p:normalViewPr>
  <p:slideViewPr>
    <p:cSldViewPr>
      <p:cViewPr varScale="1">
        <p:scale>
          <a:sx n="72" d="100"/>
          <a:sy n="72" d="100"/>
        </p:scale>
        <p:origin x="15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C3676990-DE48-483E-88A0-614EEDC07C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697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2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D3A279C8-A4F7-45C0-8F72-AD5F1BEE72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050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279C8-A4F7-45C0-8F72-AD5F1BEE72B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92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279C8-A4F7-45C0-8F72-AD5F1BEE72B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9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Mixed delivery river with a lot of springs and a lot of vegetation—</a:t>
            </a:r>
            <a:r>
              <a:rPr lang="en-US" dirty="0" err="1"/>
              <a:t>Chipola</a:t>
            </a:r>
            <a:r>
              <a:rPr lang="en-US" dirty="0"/>
              <a:t> River.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279C8-A4F7-45C0-8F72-AD5F1BEE72B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72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41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77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44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Meeting –October 8, 2008</a:t>
            </a:r>
          </a:p>
          <a:p>
            <a:fld id="{B80516D7-0CA7-4059-A731-4037D865A9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34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98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94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31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08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30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4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88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21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025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88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House Committee – November 4th, 2009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546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665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1136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059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1720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115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6843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31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91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0737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09348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5915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5024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8419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xfrm>
            <a:off x="1752600" y="6096000"/>
            <a:ext cx="6934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540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xfrm>
            <a:off x="1752600" y="6096000"/>
            <a:ext cx="6934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85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43001" y="914400"/>
            <a:ext cx="7540625" cy="5105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0347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672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487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753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485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6/6/2018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394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6/6/2018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27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6/6/2018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764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890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759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368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4487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78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694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902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860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86462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4784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847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2199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8186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30958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11188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1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805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3823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xfrm>
            <a:off x="1752600" y="6096000"/>
            <a:ext cx="6934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104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xfrm>
            <a:off x="1752600" y="6096000"/>
            <a:ext cx="6934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315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43001" y="914400"/>
            <a:ext cx="7540625" cy="5105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2634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870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794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28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064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6/6/2018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243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6/6/2018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58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597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6/6/2018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74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040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08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719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427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6998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6494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4027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47064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13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1577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4864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8437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5457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33128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30916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074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80351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House Committee – November 4th, 2009</a:t>
            </a:r>
          </a:p>
        </p:txBody>
      </p:sp>
    </p:spTree>
    <p:extLst>
      <p:ext uri="{BB962C8B-B14F-4D97-AF65-F5344CB8AC3E}">
        <p14:creationId xmlns:p14="http://schemas.microsoft.com/office/powerpoint/2010/main" val="316840795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43001" y="914400"/>
            <a:ext cx="7540625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9585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3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48D19-D667-4660-8E31-DFF3CF52A6BE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2C6C6-0A80-429D-AC22-8B1C83CA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6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9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78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19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31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7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6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LVS%20training%20Bear%20Creek%2010_9_12.pptx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water/sas/sop/sops.htm" TargetMode="External"/><Relationship Id="rId2" Type="http://schemas.openxmlformats.org/officeDocument/2006/relationships/hyperlink" Target="http://dep.state.fl.us/water/wqssp/nutrients/docs/NNC_Implementation.pdf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dep.state.fl.us/water/sas/qa/forms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2362200"/>
            <a:ext cx="8458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Linear Vegetation Survey (LVS) Procedure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2018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Aquatic Ecology and Quality Assurance </a:t>
            </a:r>
          </a:p>
        </p:txBody>
      </p:sp>
    </p:spTree>
    <p:extLst>
      <p:ext uri="{BB962C8B-B14F-4D97-AF65-F5344CB8AC3E}">
        <p14:creationId xmlns:p14="http://schemas.microsoft.com/office/powerpoint/2010/main" val="568780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888206" y="190107"/>
            <a:ext cx="7443787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Macroalgae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in LVS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50489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</a:rPr>
              <a:t>Macroalgae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pic>
        <p:nvPicPr>
          <p:cNvPr id="1026" name="Picture 2" descr="photo of mo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943290"/>
            <a:ext cx="28194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photo of liverwor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095690"/>
            <a:ext cx="2874611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photo of Fontinali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4095690"/>
            <a:ext cx="281542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photo of Cha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990600"/>
            <a:ext cx="157191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photo of Nitell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8800" y="9906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924800" y="2419290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i="1" dirty="0" err="1">
                <a:solidFill>
                  <a:srgbClr val="FF0000"/>
                </a:solidFill>
              </a:rPr>
              <a:t>Chara</a:t>
            </a:r>
            <a:endParaRPr lang="en-US" sz="20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419600" y="2419290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i="1" dirty="0" err="1">
                <a:solidFill>
                  <a:srgbClr val="FF0000"/>
                </a:solidFill>
              </a:rPr>
              <a:t>Nitella</a:t>
            </a:r>
            <a:endParaRPr lang="en-US" sz="20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637" y="3047834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Include mosses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they are structurally similar to macrophytes (2017 SOP change). Note mosses and liverworts.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60960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>
                <a:solidFill>
                  <a:srgbClr val="FF0000"/>
                </a:solidFill>
              </a:rPr>
              <a:t>Liverworts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6934200" y="611511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i="1" dirty="0" err="1">
                <a:solidFill>
                  <a:srgbClr val="FF0000"/>
                </a:solidFill>
              </a:rPr>
              <a:t>Fontinalis</a:t>
            </a:r>
            <a:endParaRPr lang="en-US" sz="20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3429000" y="60960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i="1" dirty="0">
                <a:solidFill>
                  <a:srgbClr val="FF0000"/>
                </a:solidFill>
              </a:rPr>
              <a:t>Sphagnum</a:t>
            </a:r>
            <a:r>
              <a:rPr lang="en-US" sz="2000" dirty="0">
                <a:solidFill>
                  <a:srgbClr val="FF0000"/>
                </a:solidFill>
              </a:rPr>
              <a:t> moss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Use of LVS for Numeric Nutrient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305800" cy="5105400"/>
          </a:xfrm>
        </p:spPr>
        <p:txBody>
          <a:bodyPr>
            <a:normAutofit/>
          </a:bodyPr>
          <a:lstStyle/>
          <a:p>
            <a:r>
              <a:rPr lang="en-US" sz="3000" dirty="0"/>
              <a:t> </a:t>
            </a:r>
            <a:r>
              <a:rPr lang="en-US" sz="3200" dirty="0"/>
              <a:t>When used to determine floral health associated with Ch. 62-302.531, F.A.C.:</a:t>
            </a:r>
          </a:p>
          <a:p>
            <a:pPr lvl="1"/>
            <a:r>
              <a:rPr lang="en-US" sz="3000" dirty="0"/>
              <a:t> Perform the method only when the total area of macrophytes = or &gt; 2m² within the wetted area of the 100 m sampling reach. </a:t>
            </a:r>
          </a:p>
          <a:p>
            <a:pPr lvl="1"/>
            <a:r>
              <a:rPr lang="en-US" sz="3000" dirty="0"/>
              <a:t> </a:t>
            </a:r>
            <a:r>
              <a:rPr lang="en-US" sz="3000" b="1" dirty="0"/>
              <a:t>Do not include trees or shrubs</a:t>
            </a:r>
          </a:p>
          <a:p>
            <a:pPr lvl="1"/>
            <a:r>
              <a:rPr lang="en-US" sz="3000" dirty="0"/>
              <a:t> Calculate the mean Coefficient of Conservatism (C of C) and % FLEPPC taxa occurrences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Coefficient of Conservatism (C of C)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Score of 0-10 assigned to a plant species based on its ecological tolerances/fidelity to pre-settlement condition</a:t>
            </a:r>
          </a:p>
          <a:p>
            <a:r>
              <a:rPr lang="en-US" sz="2800" dirty="0"/>
              <a:t>Subjective assignment of scores by regional botanists with many years of experience with plants in their habitats</a:t>
            </a:r>
          </a:p>
          <a:p>
            <a:r>
              <a:rPr lang="en-US" sz="2800" dirty="0"/>
              <a:t>Establishment of scores creates an objective, repeatable tool to assess the floristic condition; works to compare sites or monitor over time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497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Use for Numeric Nutrient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799"/>
            <a:ext cx="8610600" cy="54864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/>
              <a:t>Mean Coefficient of Conservatism (C of C)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/>
              <a:t>Mean C of C for LVS is weighted by </a:t>
            </a:r>
            <a:r>
              <a:rPr lang="en-US" sz="2800" dirty="0" err="1"/>
              <a:t>taxon</a:t>
            </a:r>
            <a:r>
              <a:rPr lang="en-US" sz="2800" dirty="0"/>
              <a:t> occurrence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/>
              <a:t>Presence of a </a:t>
            </a:r>
            <a:r>
              <a:rPr lang="en-US" sz="2800" dirty="0" err="1"/>
              <a:t>taxon</a:t>
            </a:r>
            <a:r>
              <a:rPr lang="en-US" sz="2800" dirty="0"/>
              <a:t> in a 10m segment is one occurrence; max. # of occurrences for a </a:t>
            </a:r>
            <a:r>
              <a:rPr lang="en-US" sz="2800" dirty="0" err="1"/>
              <a:t>taxon</a:t>
            </a:r>
            <a:r>
              <a:rPr lang="en-US" sz="2800" dirty="0"/>
              <a:t> within the 100m reach is ten  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/>
              <a:t>For each </a:t>
            </a:r>
            <a:r>
              <a:rPr lang="en-US" sz="2800" dirty="0" err="1"/>
              <a:t>taxon</a:t>
            </a:r>
            <a:r>
              <a:rPr lang="en-US" sz="2800" dirty="0"/>
              <a:t>, multiply the C of C score by the number of occurrences 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/>
              <a:t>Calculate the Mean C of C as the sum of these products divided by the total number of </a:t>
            </a:r>
            <a:r>
              <a:rPr lang="en-US" sz="2800" dirty="0" err="1"/>
              <a:t>taxa</a:t>
            </a:r>
            <a:r>
              <a:rPr lang="en-US" sz="2800" dirty="0"/>
              <a:t> occurrences in the 100 m reach.   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/>
              <a:t>C of C scores found in </a:t>
            </a:r>
            <a:r>
              <a:rPr lang="en-US" sz="2800" b="1" dirty="0"/>
              <a:t>Table LT 7600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951" y="76201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Use for Numeric Nutrient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1"/>
            <a:ext cx="8305800" cy="4648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b="1" dirty="0"/>
              <a:t>FLEPPC Exotics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/>
              <a:t>FLEPPC is the Florida Exotic Pest Plant Council 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/>
              <a:t>Track and manage invasive exotic plants 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/>
              <a:t>Keep lists of </a:t>
            </a:r>
            <a:r>
              <a:rPr lang="en-US" sz="3200" dirty="0" err="1"/>
              <a:t>invasives</a:t>
            </a:r>
            <a:r>
              <a:rPr lang="en-US" sz="3200" dirty="0"/>
              <a:t> that are displacing native species, and changing community structure and ecological function 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/>
              <a:t>Categories 1 and 2 reflect the extent of the ecological damage caused</a:t>
            </a:r>
          </a:p>
          <a:p>
            <a:pPr lvl="1"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Use for Numeric Nutrient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305800" cy="464819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600" b="1" dirty="0"/>
              <a:t>Percent FLEPPC exotics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/>
              <a:t>Calculate the percent invasive exotics as the number of occurrences of FLEPPC Category 1 or 2 in the 100 m reach divided by the total number of taxa occurrences in the 100 m reach.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/>
              <a:t>Calculations detailed in the SOP </a:t>
            </a:r>
          </a:p>
          <a:p>
            <a:pPr lvl="1">
              <a:buFont typeface="Arial" pitchFamily="34" charset="0"/>
              <a:buChar char="•"/>
            </a:pPr>
            <a:r>
              <a:rPr lang="en-US" sz="3200" b="1" dirty="0"/>
              <a:t>LT 7600 </a:t>
            </a:r>
            <a:r>
              <a:rPr lang="en-US" sz="3200" dirty="0"/>
              <a:t>table contains nativity status; FLEPPC website has Cat 1 and 2 lists: </a:t>
            </a:r>
            <a:r>
              <a:rPr lang="en-US" sz="3200" dirty="0">
                <a:hlinkClick r:id="rId2" action="ppaction://hlinkpres?slideindex=1&amp;slidetitle="/>
              </a:rPr>
              <a:t>http://www.fleppc.org/list/11list.html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Guidance for Level of 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999412" cy="4953000"/>
          </a:xfrm>
        </p:spPr>
        <p:txBody>
          <a:bodyPr>
            <a:normAutofit/>
          </a:bodyPr>
          <a:lstStyle/>
          <a:p>
            <a:r>
              <a:rPr lang="en-US" sz="3200" dirty="0"/>
              <a:t>Species Level ID needed in most cases</a:t>
            </a:r>
          </a:p>
          <a:p>
            <a:r>
              <a:rPr lang="en-US" sz="3200" dirty="0"/>
              <a:t>LVI Primer contains guidance on which genera really need to be identified/ verified in the lab</a:t>
            </a:r>
          </a:p>
          <a:p>
            <a:r>
              <a:rPr lang="en-US" sz="3200" dirty="0"/>
              <a:t>Genus level C of C scores</a:t>
            </a:r>
          </a:p>
          <a:p>
            <a:pPr lvl="1"/>
            <a:r>
              <a:rPr lang="en-US" sz="3200" i="1" dirty="0" err="1"/>
              <a:t>Hydrocotyle</a:t>
            </a:r>
            <a:endParaRPr lang="en-US" sz="3200" i="1" dirty="0"/>
          </a:p>
          <a:p>
            <a:pPr lvl="1"/>
            <a:r>
              <a:rPr lang="en-US" sz="3200" i="1" dirty="0" err="1"/>
              <a:t>Lemna</a:t>
            </a:r>
            <a:endParaRPr lang="en-US" sz="3200" i="1" dirty="0"/>
          </a:p>
          <a:p>
            <a:pPr lvl="1"/>
            <a:r>
              <a:rPr lang="en-US" sz="3200" i="1" dirty="0" err="1"/>
              <a:t>Nuphar</a:t>
            </a:r>
            <a:endParaRPr lang="en-US" sz="3200" i="1" dirty="0"/>
          </a:p>
          <a:p>
            <a:pPr lvl="1"/>
            <a:r>
              <a:rPr lang="en-US" sz="3200" i="1" dirty="0" err="1"/>
              <a:t>Peltandra</a:t>
            </a:r>
            <a:endParaRPr lang="en-US" sz="3200" i="1" dirty="0"/>
          </a:p>
          <a:p>
            <a:pPr lvl="1"/>
            <a:r>
              <a:rPr lang="en-US" sz="3200" i="1" dirty="0" err="1"/>
              <a:t>Typha</a:t>
            </a:r>
            <a:endParaRPr lang="en-US" sz="3200" i="1" dirty="0"/>
          </a:p>
          <a:p>
            <a:pPr lvl="2"/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667000" y="209746"/>
            <a:ext cx="5562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40703" y="1371600"/>
            <a:ext cx="8229600" cy="5029200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Use in support of numeric nutrient criteria implementation described in “Implementation of Florida’s Numeric Nutrient Standard.”</a:t>
            </a:r>
          </a:p>
          <a:p>
            <a:pPr>
              <a:buNone/>
            </a:pPr>
            <a:r>
              <a:rPr lang="en-US" sz="3000" dirty="0">
                <a:solidFill>
                  <a:schemeClr val="tx2">
                    <a:lumMod val="50000"/>
                  </a:schemeClr>
                </a:solidFill>
                <a:hlinkClick r:id="rId2"/>
              </a:rPr>
              <a:t>http://dep.state.fl.us/water/wqssp/nutrients/docs/NNC_Implementation.pdf</a:t>
            </a:r>
            <a:endParaRPr lang="en-US" sz="30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800" dirty="0"/>
              <a:t>SOP is available on DEP website here: </a:t>
            </a:r>
            <a:r>
              <a:rPr lang="en-US" sz="3000" dirty="0">
                <a:solidFill>
                  <a:schemeClr val="tx2">
                    <a:lumMod val="50000"/>
                  </a:schemeClr>
                </a:solidFill>
                <a:hlinkClick r:id="rId3"/>
              </a:rPr>
              <a:t>http://www.dep.state.fl.us/water/sas/sop/sops.htm</a:t>
            </a:r>
            <a:endParaRPr lang="en-US" sz="30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800" dirty="0"/>
              <a:t>Field form (</a:t>
            </a:r>
            <a:r>
              <a:rPr lang="en-US" sz="2800" b="1" dirty="0"/>
              <a:t>FD 9000-32</a:t>
            </a:r>
            <a:r>
              <a:rPr lang="en-US" sz="2800" dirty="0"/>
              <a:t>) is available on DEP website here: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  <a:hlinkClick r:id="rId4"/>
              </a:rPr>
              <a:t> </a:t>
            </a:r>
            <a:r>
              <a:rPr lang="en-US" sz="3000" dirty="0">
                <a:solidFill>
                  <a:schemeClr val="tx2">
                    <a:lumMod val="50000"/>
                  </a:schemeClr>
                </a:solidFill>
                <a:hlinkClick r:id="rId4"/>
              </a:rPr>
              <a:t>http://www.dep.state.fl.us/water/sas/qa/forms.htm</a:t>
            </a:r>
            <a:endParaRPr lang="en-US" sz="3000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19893" y="381000"/>
            <a:ext cx="8151813" cy="68262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Linear Vegetation Survey (LVS)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371600"/>
            <a:ext cx="7315200" cy="464820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n-lt"/>
                <a:ea typeface="+mn-ea"/>
                <a:cs typeface="+mn-cs"/>
              </a:rPr>
              <a:t>The Stream and River Linear </a:t>
            </a:r>
            <a:r>
              <a:rPr lang="en-US" sz="3200" dirty="0"/>
              <a:t>Vegetation Survey (LVS) is a rapid tool to document the plant community in a 100m stream reach.</a:t>
            </a:r>
          </a:p>
          <a:p>
            <a:r>
              <a:rPr lang="en-US" sz="3200" dirty="0"/>
              <a:t>DEP SOP FS 7320</a:t>
            </a:r>
          </a:p>
          <a:p>
            <a:r>
              <a:rPr lang="en-US" sz="3200" dirty="0"/>
              <a:t>Conduct LVS in conjunction with Stream and River Habitat Assessment (SOP FT 3100) and Rapid Periphyton Survey (RPS; SOP FS 7230)</a:t>
            </a:r>
          </a:p>
          <a:p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54653" y="416188"/>
            <a:ext cx="7313613" cy="68262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LVS Method Overview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447800"/>
            <a:ext cx="7924800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Establish 100m reach of stream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Place flags every 10 m to create 10 sections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4" name="Group 3" descr="Schematic of 100m stream reach divided into 10 sections for LVS"/>
          <p:cNvGrpSpPr/>
          <p:nvPr/>
        </p:nvGrpSpPr>
        <p:grpSpPr>
          <a:xfrm>
            <a:off x="914400" y="2667000"/>
            <a:ext cx="7199835" cy="3774460"/>
            <a:chOff x="855566" y="1066801"/>
            <a:chExt cx="7199835" cy="3774460"/>
          </a:xfrm>
        </p:grpSpPr>
        <p:sp>
          <p:nvSpPr>
            <p:cNvPr id="5" name="Freeform 117"/>
            <p:cNvSpPr>
              <a:spLocks/>
            </p:cNvSpPr>
            <p:nvPr/>
          </p:nvSpPr>
          <p:spPr bwMode="auto">
            <a:xfrm>
              <a:off x="990600" y="3540122"/>
              <a:ext cx="6341806" cy="8788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8" y="192"/>
                </a:cxn>
                <a:cxn ang="0">
                  <a:pos x="1680" y="288"/>
                </a:cxn>
                <a:cxn ang="0">
                  <a:pos x="2640" y="384"/>
                </a:cxn>
                <a:cxn ang="0">
                  <a:pos x="3168" y="480"/>
                </a:cxn>
                <a:cxn ang="0">
                  <a:pos x="4128" y="576"/>
                </a:cxn>
              </a:cxnLst>
              <a:rect l="0" t="0" r="r" b="b"/>
              <a:pathLst>
                <a:path w="4128" h="576">
                  <a:moveTo>
                    <a:pt x="0" y="0"/>
                  </a:moveTo>
                  <a:cubicBezTo>
                    <a:pt x="364" y="72"/>
                    <a:pt x="728" y="144"/>
                    <a:pt x="1008" y="192"/>
                  </a:cubicBezTo>
                  <a:cubicBezTo>
                    <a:pt x="1288" y="240"/>
                    <a:pt x="1408" y="256"/>
                    <a:pt x="1680" y="288"/>
                  </a:cubicBezTo>
                  <a:cubicBezTo>
                    <a:pt x="1952" y="320"/>
                    <a:pt x="2392" y="352"/>
                    <a:pt x="2640" y="384"/>
                  </a:cubicBezTo>
                  <a:cubicBezTo>
                    <a:pt x="2888" y="416"/>
                    <a:pt x="2920" y="448"/>
                    <a:pt x="3168" y="480"/>
                  </a:cubicBezTo>
                  <a:cubicBezTo>
                    <a:pt x="3416" y="512"/>
                    <a:pt x="3968" y="560"/>
                    <a:pt x="4128" y="5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" name="Freeform 118"/>
            <p:cNvSpPr>
              <a:spLocks/>
            </p:cNvSpPr>
            <p:nvPr/>
          </p:nvSpPr>
          <p:spPr bwMode="auto">
            <a:xfrm>
              <a:off x="1506794" y="1448251"/>
              <a:ext cx="6341806" cy="8788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8" y="192"/>
                </a:cxn>
                <a:cxn ang="0">
                  <a:pos x="1680" y="288"/>
                </a:cxn>
                <a:cxn ang="0">
                  <a:pos x="2640" y="384"/>
                </a:cxn>
                <a:cxn ang="0">
                  <a:pos x="3168" y="480"/>
                </a:cxn>
                <a:cxn ang="0">
                  <a:pos x="4128" y="576"/>
                </a:cxn>
              </a:cxnLst>
              <a:rect l="0" t="0" r="r" b="b"/>
              <a:pathLst>
                <a:path w="4128" h="576">
                  <a:moveTo>
                    <a:pt x="0" y="0"/>
                  </a:moveTo>
                  <a:cubicBezTo>
                    <a:pt x="364" y="72"/>
                    <a:pt x="728" y="144"/>
                    <a:pt x="1008" y="192"/>
                  </a:cubicBezTo>
                  <a:cubicBezTo>
                    <a:pt x="1288" y="240"/>
                    <a:pt x="1408" y="256"/>
                    <a:pt x="1680" y="288"/>
                  </a:cubicBezTo>
                  <a:cubicBezTo>
                    <a:pt x="1952" y="320"/>
                    <a:pt x="2392" y="352"/>
                    <a:pt x="2640" y="384"/>
                  </a:cubicBezTo>
                  <a:cubicBezTo>
                    <a:pt x="2888" y="416"/>
                    <a:pt x="2920" y="448"/>
                    <a:pt x="3168" y="480"/>
                  </a:cubicBezTo>
                  <a:cubicBezTo>
                    <a:pt x="3416" y="512"/>
                    <a:pt x="3968" y="560"/>
                    <a:pt x="4128" y="5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" name="Text Box 119"/>
            <p:cNvSpPr txBox="1">
              <a:spLocks noChangeArrowheads="1"/>
            </p:cNvSpPr>
            <p:nvPr/>
          </p:nvSpPr>
          <p:spPr bwMode="auto">
            <a:xfrm>
              <a:off x="7243302" y="1872423"/>
              <a:ext cx="337984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8" name="Text Box 120"/>
            <p:cNvSpPr txBox="1">
              <a:spLocks noChangeArrowheads="1"/>
            </p:cNvSpPr>
            <p:nvPr/>
          </p:nvSpPr>
          <p:spPr bwMode="auto">
            <a:xfrm>
              <a:off x="6579624" y="1799185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9" name="Text Box 121"/>
            <p:cNvSpPr txBox="1">
              <a:spLocks noChangeArrowheads="1"/>
            </p:cNvSpPr>
            <p:nvPr/>
          </p:nvSpPr>
          <p:spPr bwMode="auto">
            <a:xfrm>
              <a:off x="6063431" y="1799185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0" name="Text Box 122"/>
            <p:cNvSpPr txBox="1">
              <a:spLocks noChangeArrowheads="1"/>
            </p:cNvSpPr>
            <p:nvPr/>
          </p:nvSpPr>
          <p:spPr bwMode="auto">
            <a:xfrm>
              <a:off x="5473495" y="1652708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30</a:t>
              </a:r>
            </a:p>
          </p:txBody>
        </p:sp>
        <p:sp>
          <p:nvSpPr>
            <p:cNvPr id="11" name="Text Box 123"/>
            <p:cNvSpPr txBox="1">
              <a:spLocks noChangeArrowheads="1"/>
            </p:cNvSpPr>
            <p:nvPr/>
          </p:nvSpPr>
          <p:spPr bwMode="auto">
            <a:xfrm>
              <a:off x="4883560" y="1506231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40</a:t>
              </a:r>
            </a:p>
          </p:txBody>
        </p:sp>
        <p:sp>
          <p:nvSpPr>
            <p:cNvPr id="12" name="Text Box 124"/>
            <p:cNvSpPr txBox="1">
              <a:spLocks noChangeArrowheads="1"/>
            </p:cNvSpPr>
            <p:nvPr/>
          </p:nvSpPr>
          <p:spPr bwMode="auto">
            <a:xfrm>
              <a:off x="4367366" y="1539799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50</a:t>
              </a:r>
            </a:p>
          </p:txBody>
        </p:sp>
        <p:sp>
          <p:nvSpPr>
            <p:cNvPr id="13" name="Text Box 125"/>
            <p:cNvSpPr txBox="1">
              <a:spLocks noChangeArrowheads="1"/>
            </p:cNvSpPr>
            <p:nvPr/>
          </p:nvSpPr>
          <p:spPr bwMode="auto">
            <a:xfrm>
              <a:off x="3777431" y="1432993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60</a:t>
              </a:r>
            </a:p>
          </p:txBody>
        </p:sp>
        <p:sp>
          <p:nvSpPr>
            <p:cNvPr id="14" name="Text Box 126"/>
            <p:cNvSpPr txBox="1">
              <a:spLocks noChangeArrowheads="1"/>
            </p:cNvSpPr>
            <p:nvPr/>
          </p:nvSpPr>
          <p:spPr bwMode="auto">
            <a:xfrm>
              <a:off x="3187495" y="1359755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70</a:t>
              </a:r>
            </a:p>
          </p:txBody>
        </p:sp>
        <p:sp>
          <p:nvSpPr>
            <p:cNvPr id="15" name="Text Box 127"/>
            <p:cNvSpPr txBox="1">
              <a:spLocks noChangeArrowheads="1"/>
            </p:cNvSpPr>
            <p:nvPr/>
          </p:nvSpPr>
          <p:spPr bwMode="auto">
            <a:xfrm>
              <a:off x="2597560" y="1320084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dirty="0">
                  <a:latin typeface="Times New Roman" pitchFamily="18" charset="0"/>
                </a:rPr>
                <a:t>80</a:t>
              </a:r>
            </a:p>
          </p:txBody>
        </p:sp>
        <p:sp>
          <p:nvSpPr>
            <p:cNvPr id="16" name="Text Box 128"/>
            <p:cNvSpPr txBox="1">
              <a:spLocks noChangeArrowheads="1"/>
            </p:cNvSpPr>
            <p:nvPr/>
          </p:nvSpPr>
          <p:spPr bwMode="auto">
            <a:xfrm>
              <a:off x="2081366" y="1213278"/>
              <a:ext cx="493149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>
                  <a:latin typeface="Times New Roman" pitchFamily="18" charset="0"/>
                </a:rPr>
                <a:t>90</a:t>
              </a:r>
            </a:p>
          </p:txBody>
        </p:sp>
        <p:sp>
          <p:nvSpPr>
            <p:cNvPr id="17" name="Text Box 129"/>
            <p:cNvSpPr txBox="1">
              <a:spLocks noChangeArrowheads="1"/>
            </p:cNvSpPr>
            <p:nvPr/>
          </p:nvSpPr>
          <p:spPr bwMode="auto">
            <a:xfrm>
              <a:off x="1343947" y="1066801"/>
              <a:ext cx="646778" cy="462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dirty="0">
                  <a:latin typeface="Times New Roman" pitchFamily="18" charset="0"/>
                </a:rPr>
                <a:t>100</a:t>
              </a: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3782887" y="4472018"/>
              <a:ext cx="762000" cy="36924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dirty="0">
                  <a:latin typeface="Arial" charset="0"/>
                </a:rPr>
                <a:t>100m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478716">
              <a:off x="386848" y="2286000"/>
              <a:ext cx="1306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Upstream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6478716">
              <a:off x="7047432" y="3241687"/>
              <a:ext cx="1646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Downstream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 bwMode="auto">
            <a:xfrm rot="10800000">
              <a:off x="1295400" y="3962400"/>
              <a:ext cx="5715000" cy="762000"/>
            </a:xfrm>
            <a:prstGeom prst="straightConnector1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 flipH="1">
              <a:off x="1295400" y="15240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1828800" y="16002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2362200" y="17526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971800" y="18288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3581400" y="19050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4191000" y="19812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4724400" y="19812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5257800" y="20574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5867400" y="22098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6400800" y="22098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7010400" y="2286000"/>
              <a:ext cx="38100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6781800" y="312420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524000" y="2362200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33600" y="243840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667000" y="251460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352800" y="259080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86200" y="266700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495800" y="274320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29200" y="289560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562600" y="2895600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172200" y="2971800"/>
              <a:ext cx="332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313613" cy="68262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LVS Method Overview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924800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/>
              <a:t>For each </a:t>
            </a:r>
            <a:r>
              <a:rPr lang="en-US" sz="3200" b="1" dirty="0"/>
              <a:t>section</a:t>
            </a:r>
            <a:r>
              <a:rPr lang="en-US" sz="3200" dirty="0"/>
              <a:t>, record: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 Plant taxa presence.  Include submersed, floating, emergent plants within the </a:t>
            </a:r>
            <a:r>
              <a:rPr lang="en-US" sz="2800" b="1" dirty="0"/>
              <a:t>wetted</a:t>
            </a:r>
            <a:r>
              <a:rPr lang="en-US" sz="2800" dirty="0"/>
              <a:t> area of stream.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 Note dominant or co-dominant taxa if any single taxon is present with ≥ 1 m</a:t>
            </a:r>
            <a:r>
              <a:rPr lang="en-US" sz="2800" baseline="30000" dirty="0"/>
              <a:t>2</a:t>
            </a:r>
            <a:r>
              <a:rPr lang="en-US" sz="2800" dirty="0"/>
              <a:t> coverage (can be in patches).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 Estimate total area of plant coverage (see back of field sheet).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 Collect unknown taxa for ID in lab or by expert.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LVS Datasheet – FD 9000-32</a:t>
            </a:r>
          </a:p>
        </p:txBody>
      </p:sp>
      <p:pic>
        <p:nvPicPr>
          <p:cNvPr id="55298" name="Picture 2" descr="Section of LVS datasheet showing bottom of datasheet"/>
          <p:cNvPicPr>
            <a:picLocks noChangeAspect="1" noChangeArrowheads="1"/>
          </p:cNvPicPr>
          <p:nvPr/>
        </p:nvPicPr>
        <p:blipFill>
          <a:blip r:embed="rId2" cstate="print"/>
          <a:srcRect t="83770" r="32419"/>
          <a:stretch>
            <a:fillRect/>
          </a:stretch>
        </p:blipFill>
        <p:spPr bwMode="auto">
          <a:xfrm>
            <a:off x="226391" y="4500350"/>
            <a:ext cx="6216445" cy="200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Section of LVS datasheet showing the top of the datasheet"/>
          <p:cNvPicPr>
            <a:picLocks noChangeAspect="1" noChangeArrowheads="1"/>
          </p:cNvPicPr>
          <p:nvPr/>
        </p:nvPicPr>
        <p:blipFill>
          <a:blip r:embed="rId2" cstate="print"/>
          <a:srcRect b="71241"/>
          <a:stretch>
            <a:fillRect/>
          </a:stretch>
        </p:blipFill>
        <p:spPr bwMode="auto">
          <a:xfrm>
            <a:off x="304800" y="838200"/>
            <a:ext cx="847338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Backside of LVS datasheet">
            <a:extLst>
              <a:ext uri="{FF2B5EF4-FFF2-40B4-BE49-F238E27FC236}">
                <a16:creationId xmlns:a16="http://schemas.microsoft.com/office/drawing/2014/main" id="{078A7466-D6DC-47B9-A74A-FDB1BDCC8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t="53761" r="52053"/>
          <a:stretch/>
        </p:blipFill>
        <p:spPr bwMode="auto">
          <a:xfrm>
            <a:off x="6553200" y="4583374"/>
            <a:ext cx="2619375" cy="216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A20C3E-D5BB-400D-8963-1FD4AAD81F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93511"/>
            <a:ext cx="3429000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C6F5AE-DDAA-4458-B8C9-FA17016DAA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79863"/>
            <a:ext cx="3816096" cy="28620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81F4AC-BA92-4CCF-A2EB-D5B5821183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29000"/>
            <a:ext cx="3816096" cy="28620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62A66D-BDB6-4352-B34A-E5811F973189}"/>
              </a:ext>
            </a:extLst>
          </p:cNvPr>
          <p:cNvSpPr txBox="1"/>
          <p:nvPr/>
        </p:nvSpPr>
        <p:spPr>
          <a:xfrm>
            <a:off x="340614" y="4965511"/>
            <a:ext cx="43075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Lucida Sans" panose="020B0602030504020204" pitchFamily="34" charset="0"/>
              </a:rPr>
              <a:t>Small spring run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Lucida Sans" panose="020B0602030504020204" pitchFamily="34" charset="0"/>
              </a:rPr>
              <a:t>All submersed and </a:t>
            </a:r>
            <a:r>
              <a:rPr lang="en-US" sz="2400" dirty="0" err="1">
                <a:latin typeface="Lucida Sans" panose="020B0602030504020204" pitchFamily="34" charset="0"/>
              </a:rPr>
              <a:t>emergents</a:t>
            </a:r>
            <a:r>
              <a:rPr lang="en-US" sz="2400" dirty="0">
                <a:latin typeface="Lucida Sans" panose="020B0602030504020204" pitchFamily="34" charset="0"/>
              </a:rPr>
              <a:t> in the wetted area of the stream included in LVS </a:t>
            </a:r>
          </a:p>
        </p:txBody>
      </p:sp>
    </p:spTree>
    <p:extLst>
      <p:ext uri="{BB962C8B-B14F-4D97-AF65-F5344CB8AC3E}">
        <p14:creationId xmlns:p14="http://schemas.microsoft.com/office/powerpoint/2010/main" val="3592859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F75C92-23BF-407B-907F-7A36AA274A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600"/>
            <a:ext cx="6705600" cy="50292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545E11EE-B382-4808-B11F-3654C6A35094}"/>
              </a:ext>
            </a:extLst>
          </p:cNvPr>
          <p:cNvSpPr/>
          <p:nvPr/>
        </p:nvSpPr>
        <p:spPr>
          <a:xfrm>
            <a:off x="685800" y="5486400"/>
            <a:ext cx="7543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Large river with considerable spring input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All of the </a:t>
            </a:r>
            <a:r>
              <a:rPr lang="en-US" sz="2800" i="1" dirty="0" err="1">
                <a:latin typeface="+mn-lt"/>
              </a:rPr>
              <a:t>Vallisneria</a:t>
            </a:r>
            <a:r>
              <a:rPr lang="en-US" sz="2800" dirty="0">
                <a:latin typeface="+mn-lt"/>
              </a:rPr>
              <a:t> (eelgrass) would be included in the LVS </a:t>
            </a:r>
          </a:p>
        </p:txBody>
      </p:sp>
    </p:spTree>
    <p:extLst>
      <p:ext uri="{BB962C8B-B14F-4D97-AF65-F5344CB8AC3E}">
        <p14:creationId xmlns:p14="http://schemas.microsoft.com/office/powerpoint/2010/main" val="598154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83DD92-D3DF-4F32-A9DA-1EA777B88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81000"/>
            <a:ext cx="6910391" cy="51815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70BA3F-97CC-4417-9948-4549EDF11417}"/>
              </a:ext>
            </a:extLst>
          </p:cNvPr>
          <p:cNvSpPr txBox="1"/>
          <p:nvPr/>
        </p:nvSpPr>
        <p:spPr>
          <a:xfrm>
            <a:off x="990600" y="5562545"/>
            <a:ext cx="70118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Lucida Sans" panose="020B0602030504020204" pitchFamily="34" charset="0"/>
              </a:rPr>
              <a:t>Small dark water stream in NE Florida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Lucida Sans" panose="020B0602030504020204" pitchFamily="34" charset="0"/>
              </a:rPr>
              <a:t>Include the floater </a:t>
            </a:r>
            <a:r>
              <a:rPr lang="en-US" sz="2800" i="1" dirty="0" err="1">
                <a:latin typeface="Lucida Sans" panose="020B0602030504020204" pitchFamily="34" charset="0"/>
              </a:rPr>
              <a:t>Nuphar</a:t>
            </a:r>
            <a:r>
              <a:rPr lang="en-US" sz="2800" i="1" dirty="0">
                <a:latin typeface="Lucida Sans" panose="020B0602030504020204" pitchFamily="34" charset="0"/>
              </a:rPr>
              <a:t> </a:t>
            </a:r>
            <a:r>
              <a:rPr lang="en-US" sz="2800" dirty="0">
                <a:latin typeface="Lucida Sans" panose="020B0602030504020204" pitchFamily="34" charset="0"/>
              </a:rPr>
              <a:t>pictured)</a:t>
            </a:r>
            <a:endParaRPr lang="en-US" sz="2800" i="1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584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2082E2-517A-4A62-BFD9-33F9CB9FF2E1}"/>
              </a:ext>
            </a:extLst>
          </p:cNvPr>
          <p:cNvSpPr txBox="1"/>
          <p:nvPr/>
        </p:nvSpPr>
        <p:spPr>
          <a:xfrm>
            <a:off x="990600" y="5765926"/>
            <a:ext cx="764183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Lucida Sans" panose="020B0602030504020204" pitchFamily="34" charset="0"/>
              </a:rPr>
              <a:t>Canal that receives wastewater discharge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Lucida Sans" panose="020B0602030504020204" pitchFamily="34" charset="0"/>
              </a:rPr>
              <a:t>All aquatic macrophytes included in LVS </a:t>
            </a:r>
          </a:p>
          <a:p>
            <a:endParaRPr lang="en-US" dirty="0">
              <a:latin typeface="Lucida Sans" panose="020B0602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89EB07-3445-4898-82FC-8BD94B1F0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57" y="370401"/>
            <a:ext cx="7179083" cy="538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8529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P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 template" id="{D16913C4-BED6-4BFF-B97A-7D592DEAFCD3}" vid="{AC6F2D3A-3AB5-491D-9A87-A72F1CE97059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P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 template" id="{D16913C4-BED6-4BFF-B97A-7D592DEAFCD3}" vid="{AC6F2D3A-3AB5-491D-9A87-A72F1CE97059}"/>
    </a:ext>
  </a:extLst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DEP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 template" id="{D16913C4-BED6-4BFF-B97A-7D592DEAFCD3}" vid="{AC6F2D3A-3AB5-491D-9A87-A72F1CE97059}"/>
    </a:ext>
  </a:ext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3800</TotalTime>
  <Words>776</Words>
  <Application>Microsoft Office PowerPoint</Application>
  <PresentationFormat>On-screen Show (4:3)</PresentationFormat>
  <Paragraphs>105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Arial</vt:lpstr>
      <vt:lpstr>Calibri</vt:lpstr>
      <vt:lpstr>Calibri Light</vt:lpstr>
      <vt:lpstr>Lucida Sans</vt:lpstr>
      <vt:lpstr>Times New Roman</vt:lpstr>
      <vt:lpstr>Verdana</vt:lpstr>
      <vt:lpstr>1_Office Theme</vt:lpstr>
      <vt:lpstr>2_Office Theme</vt:lpstr>
      <vt:lpstr>DEP template</vt:lpstr>
      <vt:lpstr>Custom Design</vt:lpstr>
      <vt:lpstr>1_DEP template</vt:lpstr>
      <vt:lpstr>1_Custom Design</vt:lpstr>
      <vt:lpstr>2_DEP template</vt:lpstr>
      <vt:lpstr>PowerPoint Presentation</vt:lpstr>
      <vt:lpstr> Linear Vegetation Survey (LVS) </vt:lpstr>
      <vt:lpstr>LVS Method Overview</vt:lpstr>
      <vt:lpstr>LVS Method Overview</vt:lpstr>
      <vt:lpstr>LVS Datasheet – FD 9000-32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Use of LVS for Numeric Nutrient Criteria</vt:lpstr>
      <vt:lpstr>Coefficient of Conservatism (C of C) </vt:lpstr>
      <vt:lpstr>Use for Numeric Nutrient Criteria</vt:lpstr>
      <vt:lpstr>Use for Numeric Nutrient Criteria</vt:lpstr>
      <vt:lpstr>Use for Numeric Nutrient Criteria</vt:lpstr>
      <vt:lpstr>Guidance for Level of ID</vt:lpstr>
      <vt:lpstr>Resources</vt:lpstr>
    </vt:vector>
  </TitlesOfParts>
  <Company>FDEP Laboratories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Frydenborg_R</dc:creator>
  <cp:lastModifiedBy>Jackson, Joy</cp:lastModifiedBy>
  <cp:revision>244</cp:revision>
  <cp:lastPrinted>2018-04-23T17:24:12Z</cp:lastPrinted>
  <dcterms:created xsi:type="dcterms:W3CDTF">2005-03-29T20:19:51Z</dcterms:created>
  <dcterms:modified xsi:type="dcterms:W3CDTF">2018-06-06T19:54:53Z</dcterms:modified>
</cp:coreProperties>
</file>