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 id="2147483699" r:id="rId2"/>
  </p:sldMasterIdLst>
  <p:notesMasterIdLst>
    <p:notesMasterId r:id="rId100"/>
  </p:notesMasterIdLst>
  <p:sldIdLst>
    <p:sldId id="256" r:id="rId3"/>
    <p:sldId id="411" r:id="rId4"/>
    <p:sldId id="387" r:id="rId5"/>
    <p:sldId id="327" r:id="rId6"/>
    <p:sldId id="420" r:id="rId7"/>
    <p:sldId id="421" r:id="rId8"/>
    <p:sldId id="329" r:id="rId9"/>
    <p:sldId id="312" r:id="rId10"/>
    <p:sldId id="332" r:id="rId11"/>
    <p:sldId id="330" r:id="rId12"/>
    <p:sldId id="331" r:id="rId13"/>
    <p:sldId id="414" r:id="rId14"/>
    <p:sldId id="415" r:id="rId15"/>
    <p:sldId id="416" r:id="rId16"/>
    <p:sldId id="419" r:id="rId17"/>
    <p:sldId id="417" r:id="rId18"/>
    <p:sldId id="342" r:id="rId19"/>
    <p:sldId id="315" r:id="rId20"/>
    <p:sldId id="343" r:id="rId21"/>
    <p:sldId id="316" r:id="rId22"/>
    <p:sldId id="348" r:id="rId23"/>
    <p:sldId id="347" r:id="rId24"/>
    <p:sldId id="344" r:id="rId25"/>
    <p:sldId id="317" r:id="rId26"/>
    <p:sldId id="345" r:id="rId27"/>
    <p:sldId id="318" r:id="rId28"/>
    <p:sldId id="346" r:id="rId29"/>
    <p:sldId id="319" r:id="rId30"/>
    <p:sldId id="349" r:id="rId31"/>
    <p:sldId id="351" r:id="rId32"/>
    <p:sldId id="350" r:id="rId33"/>
    <p:sldId id="352" r:id="rId34"/>
    <p:sldId id="383" r:id="rId35"/>
    <p:sldId id="321" r:id="rId36"/>
    <p:sldId id="320" r:id="rId37"/>
    <p:sldId id="418" r:id="rId38"/>
    <p:sldId id="261" r:id="rId39"/>
    <p:sldId id="263" r:id="rId40"/>
    <p:sldId id="388" r:id="rId41"/>
    <p:sldId id="272" r:id="rId42"/>
    <p:sldId id="273" r:id="rId43"/>
    <p:sldId id="257" r:id="rId44"/>
    <p:sldId id="401" r:id="rId45"/>
    <p:sldId id="274" r:id="rId46"/>
    <p:sldId id="275" r:id="rId47"/>
    <p:sldId id="266" r:id="rId48"/>
    <p:sldId id="267" r:id="rId49"/>
    <p:sldId id="268" r:id="rId50"/>
    <p:sldId id="269" r:id="rId51"/>
    <p:sldId id="270" r:id="rId52"/>
    <p:sldId id="271" r:id="rId53"/>
    <p:sldId id="281" r:id="rId54"/>
    <p:sldId id="282" r:id="rId55"/>
    <p:sldId id="284" r:id="rId56"/>
    <p:sldId id="412" r:id="rId57"/>
    <p:sldId id="391" r:id="rId58"/>
    <p:sldId id="354" r:id="rId59"/>
    <p:sldId id="355" r:id="rId60"/>
    <p:sldId id="356" r:id="rId61"/>
    <p:sldId id="357" r:id="rId62"/>
    <p:sldId id="359" r:id="rId63"/>
    <p:sldId id="323" r:id="rId64"/>
    <p:sldId id="360" r:id="rId65"/>
    <p:sldId id="361" r:id="rId66"/>
    <p:sldId id="324" r:id="rId67"/>
    <p:sldId id="362" r:id="rId68"/>
    <p:sldId id="325" r:id="rId69"/>
    <p:sldId id="402" r:id="rId70"/>
    <p:sldId id="403" r:id="rId71"/>
    <p:sldId id="326" r:id="rId72"/>
    <p:sldId id="363" r:id="rId73"/>
    <p:sldId id="364" r:id="rId74"/>
    <p:sldId id="365" r:id="rId75"/>
    <p:sldId id="413" r:id="rId76"/>
    <p:sldId id="366" r:id="rId77"/>
    <p:sldId id="378" r:id="rId78"/>
    <p:sldId id="379" r:id="rId79"/>
    <p:sldId id="380" r:id="rId80"/>
    <p:sldId id="367" r:id="rId81"/>
    <p:sldId id="381" r:id="rId82"/>
    <p:sldId id="368" r:id="rId83"/>
    <p:sldId id="369" r:id="rId84"/>
    <p:sldId id="396" r:id="rId85"/>
    <p:sldId id="397" r:id="rId86"/>
    <p:sldId id="398" r:id="rId87"/>
    <p:sldId id="370" r:id="rId88"/>
    <p:sldId id="371" r:id="rId89"/>
    <p:sldId id="372" r:id="rId90"/>
    <p:sldId id="408" r:id="rId91"/>
    <p:sldId id="373" r:id="rId92"/>
    <p:sldId id="374" r:id="rId93"/>
    <p:sldId id="375" r:id="rId94"/>
    <p:sldId id="399" r:id="rId95"/>
    <p:sldId id="410" r:id="rId96"/>
    <p:sldId id="376" r:id="rId97"/>
    <p:sldId id="377" r:id="rId98"/>
    <p:sldId id="405" r:id="rId99"/>
  </p:sldIdLst>
  <p:sldSz cx="9144000" cy="6858000" type="screen4x3"/>
  <p:notesSz cx="6858000" cy="9144000"/>
  <p:defaultTextStyle>
    <a:defPPr>
      <a:defRPr lang="en-US"/>
    </a:defPPr>
    <a:lvl1pPr algn="l" rtl="0" eaLnBrk="0" fontAlgn="base" hangingPunct="0">
      <a:spcBef>
        <a:spcPct val="0"/>
      </a:spcBef>
      <a:spcAft>
        <a:spcPct val="0"/>
      </a:spcAft>
      <a:defRPr sz="1200"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sz="1200"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sz="1200"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sz="1200"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sz="1200"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sz="1200"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sz="1200"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sz="1200"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FEFC"/>
    <a:srgbClr val="E4F8F7"/>
    <a:srgbClr val="E1FBFF"/>
    <a:srgbClr val="0000FF"/>
    <a:srgbClr val="FFFF66"/>
    <a:srgbClr val="F6F9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55" autoAdjust="0"/>
    <p:restoredTop sz="89655" autoAdjust="0"/>
  </p:normalViewPr>
  <p:slideViewPr>
    <p:cSldViewPr>
      <p:cViewPr varScale="1">
        <p:scale>
          <a:sx n="78" d="100"/>
          <a:sy n="78" d="100"/>
        </p:scale>
        <p:origin x="1267" y="62"/>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2E172F7-F5FA-4D0A-B9CB-69BE979FABFC}"/>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latin typeface="Arial" pitchFamily="34" charset="0"/>
                <a:cs typeface="+mn-cs"/>
              </a:defRPr>
            </a:lvl1pPr>
          </a:lstStyle>
          <a:p>
            <a:pPr>
              <a:defRPr/>
            </a:pPr>
            <a:endParaRPr lang="en-US"/>
          </a:p>
        </p:txBody>
      </p:sp>
      <p:sp>
        <p:nvSpPr>
          <p:cNvPr id="12291" name="Rectangle 3">
            <a:extLst>
              <a:ext uri="{FF2B5EF4-FFF2-40B4-BE49-F238E27FC236}">
                <a16:creationId xmlns:a16="http://schemas.microsoft.com/office/drawing/2014/main" id="{9C76A2E3-7EC5-4E9C-96CB-2D4437A4BA8B}"/>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latin typeface="Arial" pitchFamily="34" charset="0"/>
                <a:cs typeface="+mn-cs"/>
              </a:defRPr>
            </a:lvl1pPr>
          </a:lstStyle>
          <a:p>
            <a:pPr>
              <a:defRPr/>
            </a:pPr>
            <a:endParaRPr lang="en-US"/>
          </a:p>
        </p:txBody>
      </p:sp>
      <p:sp>
        <p:nvSpPr>
          <p:cNvPr id="5124" name="Rectangle 4">
            <a:extLst>
              <a:ext uri="{FF2B5EF4-FFF2-40B4-BE49-F238E27FC236}">
                <a16:creationId xmlns:a16="http://schemas.microsoft.com/office/drawing/2014/main" id="{853B4861-5EAA-4809-A2B9-E9EC61525194}"/>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5">
            <a:extLst>
              <a:ext uri="{FF2B5EF4-FFF2-40B4-BE49-F238E27FC236}">
                <a16:creationId xmlns:a16="http://schemas.microsoft.com/office/drawing/2014/main" id="{75E78122-4771-47C7-9EE7-5414436451C9}"/>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a:extLst>
              <a:ext uri="{FF2B5EF4-FFF2-40B4-BE49-F238E27FC236}">
                <a16:creationId xmlns:a16="http://schemas.microsoft.com/office/drawing/2014/main" id="{6D7A3B66-E4B2-47D5-9992-F01931E8E1D2}"/>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a:latin typeface="Arial" pitchFamily="34" charset="0"/>
                <a:cs typeface="+mn-cs"/>
              </a:defRPr>
            </a:lvl1pPr>
          </a:lstStyle>
          <a:p>
            <a:pPr>
              <a:defRPr/>
            </a:pPr>
            <a:endParaRPr lang="en-US"/>
          </a:p>
        </p:txBody>
      </p:sp>
      <p:sp>
        <p:nvSpPr>
          <p:cNvPr id="12295" name="Rectangle 7">
            <a:extLst>
              <a:ext uri="{FF2B5EF4-FFF2-40B4-BE49-F238E27FC236}">
                <a16:creationId xmlns:a16="http://schemas.microsoft.com/office/drawing/2014/main" id="{614C04B8-C614-48AD-A878-829DA73FB5EE}"/>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a:latin typeface="Arial" panose="020B0604020202020204" pitchFamily="34" charset="0"/>
              </a:defRPr>
            </a:lvl1pPr>
          </a:lstStyle>
          <a:p>
            <a:pPr>
              <a:defRPr/>
            </a:pPr>
            <a:fld id="{F6686DC5-D0E4-4C44-916C-78F16EF94E7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6D0681F2-9BF1-42AC-97FD-E9921BF8C460}"/>
              </a:ext>
            </a:extLst>
          </p:cNvPr>
          <p:cNvSpPr>
            <a:spLocks noGrp="1" noRot="1" noChangeAspect="1" noChangeArrowheads="1" noTextEdit="1"/>
          </p:cNvSpPr>
          <p:nvPr>
            <p:ph type="sldImg"/>
          </p:nvPr>
        </p:nvSpPr>
        <p:spPr>
          <a:ln/>
        </p:spPr>
      </p:sp>
      <p:sp>
        <p:nvSpPr>
          <p:cNvPr id="7171" name="Notes Placeholder 2">
            <a:extLst>
              <a:ext uri="{FF2B5EF4-FFF2-40B4-BE49-F238E27FC236}">
                <a16:creationId xmlns:a16="http://schemas.microsoft.com/office/drawing/2014/main" id="{A8F3453F-5485-40AB-9CBB-4B50F4D42B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172" name="Slide Number Placeholder 3">
            <a:extLst>
              <a:ext uri="{FF2B5EF4-FFF2-40B4-BE49-F238E27FC236}">
                <a16:creationId xmlns:a16="http://schemas.microsoft.com/office/drawing/2014/main" id="{8B37AE23-21E4-42FC-A7A2-4176DE00DB0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ahoma" panose="020B0604030504040204" pitchFamily="34" charset="0"/>
                <a:cs typeface="Arial" panose="020B0604020202020204" pitchFamily="34" charset="0"/>
              </a:defRPr>
            </a:lvl1pPr>
            <a:lvl2pPr marL="742950" indent="-285750">
              <a:defRPr sz="1200">
                <a:solidFill>
                  <a:schemeClr val="tx1"/>
                </a:solidFill>
                <a:latin typeface="Tahoma" panose="020B0604030504040204" pitchFamily="34" charset="0"/>
                <a:cs typeface="Arial" panose="020B0604020202020204" pitchFamily="34" charset="0"/>
              </a:defRPr>
            </a:lvl2pPr>
            <a:lvl3pPr marL="1143000" indent="-228600">
              <a:defRPr sz="1200">
                <a:solidFill>
                  <a:schemeClr val="tx1"/>
                </a:solidFill>
                <a:latin typeface="Tahoma" panose="020B0604030504040204" pitchFamily="34" charset="0"/>
                <a:cs typeface="Arial" panose="020B0604020202020204" pitchFamily="34" charset="0"/>
              </a:defRPr>
            </a:lvl3pPr>
            <a:lvl4pPr marL="1600200" indent="-228600">
              <a:defRPr sz="1200">
                <a:solidFill>
                  <a:schemeClr val="tx1"/>
                </a:solidFill>
                <a:latin typeface="Tahoma" panose="020B0604030504040204" pitchFamily="34" charset="0"/>
                <a:cs typeface="Arial" panose="020B0604020202020204" pitchFamily="34" charset="0"/>
              </a:defRPr>
            </a:lvl4pPr>
            <a:lvl5pPr marL="2057400" indent="-228600">
              <a:defRPr sz="1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cs typeface="Arial" panose="020B0604020202020204" pitchFamily="34" charset="0"/>
              </a:defRPr>
            </a:lvl9pPr>
          </a:lstStyle>
          <a:p>
            <a:fld id="{FF93D420-DC0F-4432-AA18-775A82A66647}" type="slidenum">
              <a:rPr lang="en-US" altLang="en-US" smtClean="0">
                <a:latin typeface="Arial" panose="020B0604020202020204" pitchFamily="34" charset="0"/>
              </a:rPr>
              <a:pPr/>
              <a:t>1</a:t>
            </a:fld>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0E6E9E4F-F4F9-4E45-A991-842C984B26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40997E8-885C-448C-8287-7DAF16E52B14}" type="slidenum">
              <a:rPr lang="en-US" altLang="en-US" smtClean="0"/>
              <a:pPr>
                <a:spcBef>
                  <a:spcPct val="0"/>
                </a:spcBef>
              </a:pPr>
              <a:t>51</a:t>
            </a:fld>
            <a:endParaRPr lang="en-US" altLang="en-US"/>
          </a:p>
        </p:txBody>
      </p:sp>
      <p:sp>
        <p:nvSpPr>
          <p:cNvPr id="67587" name="Rectangle 2">
            <a:extLst>
              <a:ext uri="{FF2B5EF4-FFF2-40B4-BE49-F238E27FC236}">
                <a16:creationId xmlns:a16="http://schemas.microsoft.com/office/drawing/2014/main" id="{09932AC3-43EA-4122-972F-916EFF0D9F5D}"/>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DB81EC45-6216-4549-823E-379B65D4CB29}"/>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Downstream of a shopping mall, storm sewer outlet – a representative community where the more tolerant assemblages dominate.</a:t>
            </a:r>
          </a:p>
          <a:p>
            <a:pPr eaLnBrk="1" hangingPunct="1"/>
            <a:endParaRPr lang="en-US" altLang="en-US"/>
          </a:p>
          <a:p>
            <a:pPr eaLnBrk="1" hangingPunct="1"/>
            <a:r>
              <a:rPr lang="en-US" altLang="en-US"/>
              <a:t>Comtinuing along the gradient – to heavily and severaly disturbed sites, major shift in community composition and function.</a:t>
            </a:r>
          </a:p>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4C9D614A-D4A7-4832-87BB-DD5A869F3BD6}"/>
              </a:ext>
            </a:extLst>
          </p:cNvPr>
          <p:cNvSpPr>
            <a:spLocks noGrp="1" noRot="1" noChangeAspect="1" noChangeArrowheads="1" noTextEdit="1"/>
          </p:cNvSpPr>
          <p:nvPr>
            <p:ph type="sldImg"/>
          </p:nvPr>
        </p:nvSpPr>
        <p:spPr>
          <a:ln/>
        </p:spPr>
      </p:sp>
      <p:sp>
        <p:nvSpPr>
          <p:cNvPr id="101379" name="Notes Placeholder 2">
            <a:extLst>
              <a:ext uri="{FF2B5EF4-FFF2-40B4-BE49-F238E27FC236}">
                <a16:creationId xmlns:a16="http://schemas.microsoft.com/office/drawing/2014/main" id="{FF5DDDE9-9019-428B-B8E0-C61A9FBD339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101380" name="Slide Number Placeholder 3">
            <a:extLst>
              <a:ext uri="{FF2B5EF4-FFF2-40B4-BE49-F238E27FC236}">
                <a16:creationId xmlns:a16="http://schemas.microsoft.com/office/drawing/2014/main" id="{28011792-1635-4AFC-B7BA-2B8F7C5008E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382325B-CCEB-4F45-BC14-97AB075820DE}" type="slidenum">
              <a:rPr lang="en-US" altLang="en-US" smtClean="0"/>
              <a:pPr>
                <a:spcBef>
                  <a:spcPct val="0"/>
                </a:spcBef>
              </a:pPr>
              <a:t>83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C803D968-2A1C-483D-9B26-BED6B7762B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EC2E36C-1CE9-4457-867A-8EB1EEC3B62C}" type="slidenum">
              <a:rPr lang="en-US" altLang="en-US" smtClean="0"/>
              <a:pPr>
                <a:spcBef>
                  <a:spcPct val="0"/>
                </a:spcBef>
              </a:pPr>
              <a:t>13</a:t>
            </a:fld>
            <a:endParaRPr lang="en-US" altLang="en-US"/>
          </a:p>
        </p:txBody>
      </p:sp>
      <p:sp>
        <p:nvSpPr>
          <p:cNvPr id="20483" name="Rectangle 2">
            <a:extLst>
              <a:ext uri="{FF2B5EF4-FFF2-40B4-BE49-F238E27FC236}">
                <a16:creationId xmlns:a16="http://schemas.microsoft.com/office/drawing/2014/main" id="{F446D044-C9B9-4E3C-970E-3B2BB9606F61}"/>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C4F22D10-7EA4-42E4-A957-0220650D53BC}"/>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a:t>Pass out complete table of coefficients.</a:t>
            </a:r>
          </a:p>
          <a:p>
            <a:pPr eaLnBrk="1" hangingPunct="1"/>
            <a:endParaRPr lang="en-US" altLang="en-US"/>
          </a:p>
          <a:p>
            <a:pPr eaLnBrk="1" hangingPunct="1">
              <a:buFontTx/>
              <a:buChar char="•"/>
            </a:pPr>
            <a:r>
              <a:rPr lang="en-US" altLang="en-US"/>
              <a:t>Ranking of land use comes from the literature reviews primarily Harper (1994) and Beaulac and Reckhow (1982)</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B93DE500-FA27-4A3E-A000-33289D91EC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4435DA0-6F14-4733-92AD-5BECD9AA5245}" type="slidenum">
              <a:rPr lang="en-US" altLang="en-US" smtClean="0"/>
              <a:pPr>
                <a:spcBef>
                  <a:spcPct val="0"/>
                </a:spcBef>
              </a:pPr>
              <a:t>38</a:t>
            </a:fld>
            <a:endParaRPr lang="en-US" altLang="en-US"/>
          </a:p>
        </p:txBody>
      </p:sp>
      <p:sp>
        <p:nvSpPr>
          <p:cNvPr id="47107" name="Rectangle 2">
            <a:extLst>
              <a:ext uri="{FF2B5EF4-FFF2-40B4-BE49-F238E27FC236}">
                <a16:creationId xmlns:a16="http://schemas.microsoft.com/office/drawing/2014/main" id="{3043F0BF-84F3-4A5A-954C-A30D2EAD77BC}"/>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34EAB8C7-C604-438F-8023-15B1467FC98E}"/>
              </a:ext>
            </a:extLst>
          </p:cNvPr>
          <p:cNvSpPr>
            <a:spLocks noGrp="1" noChangeArrowheads="1"/>
          </p:cNvSpPr>
          <p:nvPr>
            <p:ph type="body" idx="1"/>
          </p:nvPr>
        </p:nvSpPr>
        <p:spPr>
          <a:xfrm>
            <a:off x="609600" y="4343400"/>
            <a:ext cx="5867400" cy="4346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figure is a generalized representation of the BCG.  In your handout you have the detailed and complete BCG and the HDG.  These are the two components of the model that describe the biological response (BCG) to increasing effects of human activity  (HDG)..</a:t>
            </a:r>
          </a:p>
          <a:p>
            <a:pPr eaLnBrk="1" hangingPunct="1"/>
            <a:endParaRPr lang="en-US" altLang="en-US"/>
          </a:p>
          <a:p>
            <a:pPr eaLnBrk="1" hangingPunct="1"/>
            <a:r>
              <a:rPr lang="en-US" altLang="en-US"/>
              <a:t>The gradient of biological responses spans a range of condition - from natural, undisturbed conditions to severely y degraded.   There are 6 tiers, or increments of  biological change, along the gradient.   </a:t>
            </a:r>
          </a:p>
          <a:p>
            <a:pPr eaLnBrk="1" hangingPunct="1"/>
            <a:endParaRPr lang="en-US" altLang="en-US"/>
          </a:p>
          <a:p>
            <a:pPr eaLnBrk="1" hangingPunct="1"/>
            <a:r>
              <a:rPr lang="en-US" altLang="en-US"/>
              <a:t>Key Points: </a:t>
            </a:r>
          </a:p>
          <a:p>
            <a:pPr eaLnBrk="1" hangingPunct="1"/>
            <a:endParaRPr lang="en-US" altLang="en-US"/>
          </a:p>
          <a:p>
            <a:pPr eaLnBrk="1" hangingPunct="1"/>
            <a:r>
              <a:rPr lang="en-US" altLang="en-US"/>
              <a:t>1.   It is intended to be uses as the starting point for States and Tribes to think about how to more accurately describe the condition of a waterbody and to establish appropriate goals;  the 6 tiers represent  incremental, measurable changes along this gradient; it is up to the States and Tribes to determine number of tiers and where thresholds established.  </a:t>
            </a:r>
          </a:p>
          <a:p>
            <a:pPr eaLnBrk="1" hangingPunct="1"/>
            <a:endParaRPr lang="en-US" altLang="en-US"/>
          </a:p>
          <a:p>
            <a:pPr eaLnBrk="1" hangingPunct="1"/>
            <a:r>
              <a:rPr lang="en-US" altLang="en-US"/>
              <a:t>2.   The model is applicable to different places (geography); different methods; across political boundaries (incorporate into existing State and Tribal programs).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642BD017-7718-42A1-BA81-01364EB722F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525A76-0DB6-4DC3-B854-9E4B433ABDD3}" type="slidenum">
              <a:rPr lang="en-US" altLang="en-US" smtClean="0"/>
              <a:pPr>
                <a:spcBef>
                  <a:spcPct val="0"/>
                </a:spcBef>
              </a:pPr>
              <a:t>39</a:t>
            </a:fld>
            <a:endParaRPr lang="en-US" altLang="en-US"/>
          </a:p>
        </p:txBody>
      </p:sp>
      <p:sp>
        <p:nvSpPr>
          <p:cNvPr id="49155" name="Rectangle 2">
            <a:extLst>
              <a:ext uri="{FF2B5EF4-FFF2-40B4-BE49-F238E27FC236}">
                <a16:creationId xmlns:a16="http://schemas.microsoft.com/office/drawing/2014/main" id="{F5716871-90B6-414A-8A94-8B2D868A2C88}"/>
              </a:ext>
            </a:extLst>
          </p:cNvPr>
          <p:cNvSpPr>
            <a:spLocks noGrp="1" noRot="1" noChangeAspect="1" noChangeArrowheads="1" noTextEdit="1"/>
          </p:cNvSpPr>
          <p:nvPr>
            <p:ph type="sldImg"/>
          </p:nvPr>
        </p:nvSpPr>
        <p:spPr>
          <a:xfrm>
            <a:off x="1144588" y="685800"/>
            <a:ext cx="4572000" cy="3429000"/>
          </a:xfrm>
          <a:ln/>
        </p:spPr>
      </p:sp>
      <p:sp>
        <p:nvSpPr>
          <p:cNvPr id="49156" name="Rectangle 3">
            <a:extLst>
              <a:ext uri="{FF2B5EF4-FFF2-40B4-BE49-F238E27FC236}">
                <a16:creationId xmlns:a16="http://schemas.microsoft.com/office/drawing/2014/main" id="{29EE6ED4-7929-4545-9BEC-365DB0C08B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D73B5376-3EFA-4142-A959-017E4AC75A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79705FD-9742-42A1-AA61-8B6C7EB0CDB9}" type="slidenum">
              <a:rPr lang="en-US" altLang="en-US" smtClean="0"/>
              <a:pPr>
                <a:spcBef>
                  <a:spcPct val="0"/>
                </a:spcBef>
              </a:pPr>
              <a:t>46</a:t>
            </a:fld>
            <a:endParaRPr lang="en-US" altLang="en-US"/>
          </a:p>
        </p:txBody>
      </p:sp>
      <p:sp>
        <p:nvSpPr>
          <p:cNvPr id="57347" name="Rectangle 2">
            <a:extLst>
              <a:ext uri="{FF2B5EF4-FFF2-40B4-BE49-F238E27FC236}">
                <a16:creationId xmlns:a16="http://schemas.microsoft.com/office/drawing/2014/main" id="{462DAA2E-A17D-4679-8FDC-80D599186B4F}"/>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11E31E6E-217D-4A8A-94EB-0DBCE41BE0AB}"/>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is an example of what a field biologist will be measuring – who is there, how many and what proportion of the community.   </a:t>
            </a:r>
          </a:p>
          <a:p>
            <a:pPr eaLnBrk="1" hangingPunct="1"/>
            <a:endParaRPr lang="en-US" altLang="en-US"/>
          </a:p>
          <a:p>
            <a:pPr eaLnBrk="1" hangingPunct="1"/>
            <a:r>
              <a:rPr lang="en-US" altLang="en-US"/>
              <a:t>Example of first site – the undisturbed or minimally disturbed site.  This represents a tier 1 community.</a:t>
            </a:r>
          </a:p>
          <a:p>
            <a:pPr eaLnBrk="1" hangingPunct="1"/>
            <a:endParaRPr lang="en-US" altLang="en-US"/>
          </a:p>
          <a:p>
            <a:pPr eaLnBrk="1" hangingPunct="1"/>
            <a:r>
              <a:rPr lang="en-US" altLang="en-US"/>
              <a:t>Blue:  Most Sensitive/intolerant  organisms</a:t>
            </a:r>
          </a:p>
          <a:p>
            <a:pPr eaLnBrk="1" hangingPunct="1"/>
            <a:r>
              <a:rPr lang="en-US" altLang="en-US"/>
              <a:t>Green:  Sensitive, can tolerant some degree of stress</a:t>
            </a:r>
          </a:p>
          <a:p>
            <a:pPr eaLnBrk="1" hangingPunct="1"/>
            <a:r>
              <a:rPr lang="en-US" altLang="en-US"/>
              <a:t>Red: Tolerant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8899ECB2-F823-4564-A6A4-48B54A4FBA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D81F945-3627-4DDB-95BA-232DDAA3BC11}" type="slidenum">
              <a:rPr lang="en-US" altLang="en-US" smtClean="0"/>
              <a:pPr>
                <a:spcBef>
                  <a:spcPct val="0"/>
                </a:spcBef>
              </a:pPr>
              <a:t>47</a:t>
            </a:fld>
            <a:endParaRPr lang="en-US" altLang="en-US"/>
          </a:p>
        </p:txBody>
      </p:sp>
      <p:sp>
        <p:nvSpPr>
          <p:cNvPr id="59395" name="Rectangle 2">
            <a:extLst>
              <a:ext uri="{FF2B5EF4-FFF2-40B4-BE49-F238E27FC236}">
                <a16:creationId xmlns:a16="http://schemas.microsoft.com/office/drawing/2014/main" id="{D36E5B43-214D-445B-8AFD-7B888A0001E3}"/>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EB53611D-9FEF-409C-B7AD-4F91C63F4F2A}"/>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is an example of what a field biologist will be measuring – who is there, how many and what proportion of the community.   </a:t>
            </a:r>
          </a:p>
          <a:p>
            <a:pPr eaLnBrk="1" hangingPunct="1"/>
            <a:endParaRPr lang="en-US" altLang="en-US"/>
          </a:p>
          <a:p>
            <a:pPr eaLnBrk="1" hangingPunct="1"/>
            <a:r>
              <a:rPr lang="en-US" altLang="en-US"/>
              <a:t>Example of first site – the undisturbed or minimally disturbed site.  This represents a tier 1 community.</a:t>
            </a:r>
          </a:p>
          <a:p>
            <a:pPr eaLnBrk="1" hangingPunct="1"/>
            <a:endParaRPr lang="en-US" altLang="en-US"/>
          </a:p>
          <a:p>
            <a:pPr eaLnBrk="1" hangingPunct="1"/>
            <a:r>
              <a:rPr lang="en-US" altLang="en-US"/>
              <a:t>Blue:  Most Sensitive/intolerant  organisms</a:t>
            </a:r>
          </a:p>
          <a:p>
            <a:pPr eaLnBrk="1" hangingPunct="1"/>
            <a:r>
              <a:rPr lang="en-US" altLang="en-US"/>
              <a:t>Green:  Sensitive, can tolerant some degree of stress</a:t>
            </a:r>
          </a:p>
          <a:p>
            <a:pPr eaLnBrk="1" hangingPunct="1"/>
            <a:r>
              <a:rPr lang="en-US" altLang="en-US"/>
              <a:t>Red: Tolerant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F9AE6841-AFBF-4F08-8485-D23CBCFF19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8054476-F9F2-46CE-A50F-2CB018D1AB81}" type="slidenum">
              <a:rPr lang="en-US" altLang="en-US" smtClean="0"/>
              <a:pPr>
                <a:spcBef>
                  <a:spcPct val="0"/>
                </a:spcBef>
              </a:pPr>
              <a:t>48</a:t>
            </a:fld>
            <a:endParaRPr lang="en-US" altLang="en-US"/>
          </a:p>
        </p:txBody>
      </p:sp>
      <p:sp>
        <p:nvSpPr>
          <p:cNvPr id="61443" name="Rectangle 2">
            <a:extLst>
              <a:ext uri="{FF2B5EF4-FFF2-40B4-BE49-F238E27FC236}">
                <a16:creationId xmlns:a16="http://schemas.microsoft.com/office/drawing/2014/main" id="{723C501A-54D4-4E2D-9183-30C8EFEF9164}"/>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0F2AB36E-7004-48EB-813D-AC553F7C76FE}"/>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is an example of what a field biologist will be measuring – who is there, how many and what proportion of the community.   </a:t>
            </a:r>
          </a:p>
          <a:p>
            <a:pPr eaLnBrk="1" hangingPunct="1"/>
            <a:endParaRPr lang="en-US" altLang="en-US"/>
          </a:p>
          <a:p>
            <a:pPr eaLnBrk="1" hangingPunct="1"/>
            <a:r>
              <a:rPr lang="en-US" altLang="en-US"/>
              <a:t>Example of first site – the undisturbed or minimally disturbed site.  This represents a tier 1 community.</a:t>
            </a:r>
          </a:p>
          <a:p>
            <a:pPr eaLnBrk="1" hangingPunct="1"/>
            <a:endParaRPr lang="en-US" altLang="en-US"/>
          </a:p>
          <a:p>
            <a:pPr eaLnBrk="1" hangingPunct="1"/>
            <a:r>
              <a:rPr lang="en-US" altLang="en-US"/>
              <a:t>Blue:  Most Sensitive/intolerant  organisms</a:t>
            </a:r>
          </a:p>
          <a:p>
            <a:pPr eaLnBrk="1" hangingPunct="1"/>
            <a:r>
              <a:rPr lang="en-US" altLang="en-US"/>
              <a:t>Green:  Sensitive, can tolerant some degree of stress</a:t>
            </a:r>
          </a:p>
          <a:p>
            <a:pPr eaLnBrk="1" hangingPunct="1"/>
            <a:r>
              <a:rPr lang="en-US" altLang="en-US"/>
              <a:t>Red: Tolerant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C0F47488-C0D2-4843-A09E-5FE910A3F7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6689A9-4DB8-4A4A-BC98-C1BF7C23C960}" type="slidenum">
              <a:rPr lang="en-US" altLang="en-US" smtClean="0"/>
              <a:pPr>
                <a:spcBef>
                  <a:spcPct val="0"/>
                </a:spcBef>
              </a:pPr>
              <a:t>49</a:t>
            </a:fld>
            <a:endParaRPr lang="en-US" altLang="en-US"/>
          </a:p>
        </p:txBody>
      </p:sp>
      <p:sp>
        <p:nvSpPr>
          <p:cNvPr id="63491" name="Rectangle 2">
            <a:extLst>
              <a:ext uri="{FF2B5EF4-FFF2-40B4-BE49-F238E27FC236}">
                <a16:creationId xmlns:a16="http://schemas.microsoft.com/office/drawing/2014/main" id="{8905E5C0-D785-4A3A-909F-B7DEBCE6B3ED}"/>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615EE5FB-455C-4912-A5F6-0D1894330810}"/>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is an example of what a field biologist will be measuring – who is there, how many and what proportion of the community.   </a:t>
            </a:r>
          </a:p>
          <a:p>
            <a:pPr eaLnBrk="1" hangingPunct="1"/>
            <a:endParaRPr lang="en-US" altLang="en-US"/>
          </a:p>
          <a:p>
            <a:pPr eaLnBrk="1" hangingPunct="1"/>
            <a:r>
              <a:rPr lang="en-US" altLang="en-US"/>
              <a:t>Example of first site – the undisturbed or minimally disturbed site.  This represents a tier 1 community.</a:t>
            </a:r>
          </a:p>
          <a:p>
            <a:pPr eaLnBrk="1" hangingPunct="1"/>
            <a:endParaRPr lang="en-US" altLang="en-US"/>
          </a:p>
          <a:p>
            <a:pPr eaLnBrk="1" hangingPunct="1"/>
            <a:r>
              <a:rPr lang="en-US" altLang="en-US"/>
              <a:t>Blue:  Most Sensitive/intolerant  organisms</a:t>
            </a:r>
          </a:p>
          <a:p>
            <a:pPr eaLnBrk="1" hangingPunct="1"/>
            <a:r>
              <a:rPr lang="en-US" altLang="en-US"/>
              <a:t>Green:  Sensitive, can tolerant some degree of stress</a:t>
            </a:r>
          </a:p>
          <a:p>
            <a:pPr eaLnBrk="1" hangingPunct="1"/>
            <a:r>
              <a:rPr lang="en-US" altLang="en-US"/>
              <a:t>Red: Tolerant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E806795E-35F8-40A3-99C9-4BEAEB9176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417B42A-4B56-491D-A053-00B13EDBE466}" type="slidenum">
              <a:rPr lang="en-US" altLang="en-US" smtClean="0"/>
              <a:pPr>
                <a:spcBef>
                  <a:spcPct val="0"/>
                </a:spcBef>
              </a:pPr>
              <a:t>50</a:t>
            </a:fld>
            <a:endParaRPr lang="en-US" altLang="en-US"/>
          </a:p>
        </p:txBody>
      </p:sp>
      <p:sp>
        <p:nvSpPr>
          <p:cNvPr id="65539" name="Rectangle 2">
            <a:extLst>
              <a:ext uri="{FF2B5EF4-FFF2-40B4-BE49-F238E27FC236}">
                <a16:creationId xmlns:a16="http://schemas.microsoft.com/office/drawing/2014/main" id="{E16D17FF-78D0-4F57-A252-21AD1FFED85C}"/>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0351390A-B626-4202-A0E4-5AC98D6354AE}"/>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Ex of a moderately disturbed site</a:t>
            </a:r>
          </a:p>
          <a:p>
            <a:pPr eaLnBrk="1" hangingPunct="1"/>
            <a:endParaRPr lang="en-US" altLang="en-US"/>
          </a:p>
          <a:p>
            <a:pPr eaLnBrk="1" hangingPunct="1"/>
            <a:r>
              <a:rPr lang="en-US" altLang="en-US"/>
              <a:t>Nutrient enriched site.  You see more of everything – increase in abundance, typical signal  of low to moderate nutrient enrichment.  Also see a beginning shift in community composition – increase in tolerant species.  These changes are visually evident, measurable and statistically significant.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396555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642405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4726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6001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a:t>Click to edit Master title style</a:t>
            </a:r>
          </a:p>
        </p:txBody>
      </p:sp>
      <p:sp>
        <p:nvSpPr>
          <p:cNvPr id="3" name="Text Placeholder 2"/>
          <p:cNvSpPr>
            <a:spLocks noGrp="1"/>
          </p:cNvSpPr>
          <p:nvPr>
            <p:ph type="body" sz="half" idx="1"/>
          </p:nvPr>
        </p:nvSpPr>
        <p:spPr>
          <a:xfrm>
            <a:off x="1370013" y="1905000"/>
            <a:ext cx="3579812"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2225" y="1905000"/>
            <a:ext cx="3581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a:extLst>
              <a:ext uri="{FF2B5EF4-FFF2-40B4-BE49-F238E27FC236}">
                <a16:creationId xmlns:a16="http://schemas.microsoft.com/office/drawing/2014/main" id="{63BE5458-F2B0-47D1-99D8-1E2A382F2169}"/>
              </a:ext>
            </a:extLst>
          </p:cNvPr>
          <p:cNvSpPr>
            <a:spLocks noGrp="1" noChangeArrowheads="1"/>
          </p:cNvSpPr>
          <p:nvPr>
            <p:ph type="ftr" sz="quarter" idx="10"/>
          </p:nvPr>
        </p:nvSpPr>
        <p:spPr>
          <a:xfrm>
            <a:off x="0" y="0"/>
            <a:ext cx="0" cy="0"/>
          </a:xfrm>
        </p:spPr>
        <p:txBody>
          <a:bodyPr/>
          <a:lstStyle>
            <a:lvl1pPr>
              <a:defRPr sz="1800">
                <a:solidFill>
                  <a:prstClr val="black"/>
                </a:solidFill>
                <a:latin typeface="Verdana" pitchFamily="34" charset="0"/>
                <a:cs typeface="+mn-cs"/>
              </a:defRPr>
            </a:lvl1pPr>
          </a:lstStyle>
          <a:p>
            <a:pPr>
              <a:defRPr/>
            </a:pPr>
            <a:r>
              <a:rPr lang="en-US"/>
              <a:t> House Committee – November 4th, 2009</a:t>
            </a:r>
          </a:p>
        </p:txBody>
      </p:sp>
    </p:spTree>
    <p:extLst>
      <p:ext uri="{BB962C8B-B14F-4D97-AF65-F5344CB8AC3E}">
        <p14:creationId xmlns:p14="http://schemas.microsoft.com/office/powerpoint/2010/main" val="2971664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1" y="914400"/>
            <a:ext cx="7540625"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06065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207874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787496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042123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0339750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01672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049019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7308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0277597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84801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601712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551869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953306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137410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a:t>Click to edit Master title style</a:t>
            </a:r>
          </a:p>
        </p:txBody>
      </p:sp>
      <p:sp>
        <p:nvSpPr>
          <p:cNvPr id="3" name="Text Placeholder 2"/>
          <p:cNvSpPr>
            <a:spLocks noGrp="1"/>
          </p:cNvSpPr>
          <p:nvPr>
            <p:ph type="body" sz="half" idx="1"/>
          </p:nvPr>
        </p:nvSpPr>
        <p:spPr>
          <a:xfrm>
            <a:off x="1370013" y="1905000"/>
            <a:ext cx="3579812"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2225" y="1905000"/>
            <a:ext cx="3581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a:extLst>
              <a:ext uri="{FF2B5EF4-FFF2-40B4-BE49-F238E27FC236}">
                <a16:creationId xmlns:a16="http://schemas.microsoft.com/office/drawing/2014/main" id="{C344BF95-5F8C-4FE6-8C7D-D0DCD6E48D79}"/>
              </a:ext>
            </a:extLst>
          </p:cNvPr>
          <p:cNvSpPr>
            <a:spLocks noGrp="1" noChangeArrowheads="1"/>
          </p:cNvSpPr>
          <p:nvPr>
            <p:ph type="ftr" sz="quarter" idx="10"/>
          </p:nvPr>
        </p:nvSpPr>
        <p:spPr>
          <a:xfrm>
            <a:off x="0" y="0"/>
            <a:ext cx="0" cy="0"/>
          </a:xfrm>
        </p:spPr>
        <p:txBody>
          <a:bodyPr/>
          <a:lstStyle>
            <a:lvl1pPr>
              <a:defRPr sz="1800">
                <a:solidFill>
                  <a:prstClr val="black"/>
                </a:solidFill>
                <a:latin typeface="Verdana" pitchFamily="34" charset="0"/>
                <a:cs typeface="+mn-cs"/>
              </a:defRPr>
            </a:lvl1pPr>
          </a:lstStyle>
          <a:p>
            <a:pPr>
              <a:defRPr/>
            </a:pPr>
            <a:r>
              <a:rPr lang="en-US"/>
              <a:t> House Committee – November 4th, 2009</a:t>
            </a:r>
          </a:p>
        </p:txBody>
      </p:sp>
    </p:spTree>
    <p:extLst>
      <p:ext uri="{BB962C8B-B14F-4D97-AF65-F5344CB8AC3E}">
        <p14:creationId xmlns:p14="http://schemas.microsoft.com/office/powerpoint/2010/main" val="37457131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1" y="914400"/>
            <a:ext cx="7540625"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1638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78633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311621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73678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18374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153172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87515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421721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jpe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B4D995A-A3DC-4E41-8D60-26E8BB25F46B}"/>
              </a:ext>
            </a:extLst>
          </p:cNvPr>
          <p:cNvSpPr>
            <a:spLocks noGrp="1" noChangeArrowheads="1"/>
          </p:cNvSpPr>
          <p:nvPr>
            <p:ph type="title"/>
          </p:nvPr>
        </p:nvSpPr>
        <p:spPr bwMode="auto">
          <a:xfrm>
            <a:off x="628650" y="41275"/>
            <a:ext cx="7886700"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5F08F12-18BA-40FD-B1B2-E70E844F34A3}"/>
              </a:ext>
            </a:extLst>
          </p:cNvPr>
          <p:cNvSpPr>
            <a:spLocks noGrp="1" noChangeArrowheads="1"/>
          </p:cNvSpPr>
          <p:nvPr>
            <p:ph type="body" idx="1"/>
          </p:nvPr>
        </p:nvSpPr>
        <p:spPr bwMode="auto">
          <a:xfrm>
            <a:off x="628650" y="2090738"/>
            <a:ext cx="7886700"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813" r:id="rId13"/>
    <p:sldLayoutId id="2147483799" r:id="rId14"/>
  </p:sldLayoutIdLst>
  <p:txStyles>
    <p:titleStyle>
      <a:lvl1pPr algn="l" rtl="0" eaLnBrk="0" fontAlgn="base" hangingPunct="0">
        <a:lnSpc>
          <a:spcPct val="90000"/>
        </a:lnSpc>
        <a:spcBef>
          <a:spcPct val="0"/>
        </a:spcBef>
        <a:spcAft>
          <a:spcPct val="0"/>
        </a:spcAft>
        <a:defRPr sz="4000" b="1"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0A21E30-79B5-45B6-9A4A-0CEAE6861141}"/>
              </a:ext>
            </a:extLst>
          </p:cNvPr>
          <p:cNvSpPr>
            <a:spLocks noGrp="1" noChangeArrowheads="1"/>
          </p:cNvSpPr>
          <p:nvPr>
            <p:ph type="title"/>
          </p:nvPr>
        </p:nvSpPr>
        <p:spPr bwMode="auto">
          <a:xfrm>
            <a:off x="628650" y="41275"/>
            <a:ext cx="7886700"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057B24D8-F1E0-4477-B470-F88CE6C4825D}"/>
              </a:ext>
            </a:extLst>
          </p:cNvPr>
          <p:cNvSpPr>
            <a:spLocks noGrp="1" noChangeArrowheads="1"/>
          </p:cNvSpPr>
          <p:nvPr>
            <p:ph type="body" idx="1"/>
          </p:nvPr>
        </p:nvSpPr>
        <p:spPr bwMode="auto">
          <a:xfrm>
            <a:off x="628650" y="2090738"/>
            <a:ext cx="7886700"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4" r:id="rId13"/>
    <p:sldLayoutId id="2147483812" r:id="rId14"/>
  </p:sldLayoutIdLst>
  <p:txStyles>
    <p:titleStyle>
      <a:lvl1pPr algn="l" rtl="0" eaLnBrk="0" fontAlgn="base" hangingPunct="0">
        <a:lnSpc>
          <a:spcPct val="90000"/>
        </a:lnSpc>
        <a:spcBef>
          <a:spcPct val="0"/>
        </a:spcBef>
        <a:spcAft>
          <a:spcPct val="0"/>
        </a:spcAft>
        <a:defRPr sz="4000" b="1"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000" b="1">
          <a:solidFill>
            <a:schemeClr val="tx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5.w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vmlDrawing" Target="../drawings/vmlDrawing2.vml"/><Relationship Id="rId5" Type="http://schemas.openxmlformats.org/officeDocument/2006/relationships/image" Target="../media/image8.png"/><Relationship Id="rId4" Type="http://schemas.openxmlformats.org/officeDocument/2006/relationships/image" Target="../media/image7.wmf"/></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3.xml"/><Relationship Id="rId1" Type="http://schemas.openxmlformats.org/officeDocument/2006/relationships/vmlDrawing" Target="../drawings/vmlDrawing3.vml"/><Relationship Id="rId5" Type="http://schemas.openxmlformats.org/officeDocument/2006/relationships/image" Target="../media/image9.wmf"/><Relationship Id="rId4" Type="http://schemas.openxmlformats.org/officeDocument/2006/relationships/oleObject" Target="../embeddings/oleObject3.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3.xml"/><Relationship Id="rId1" Type="http://schemas.openxmlformats.org/officeDocument/2006/relationships/vmlDrawing" Target="../drawings/vmlDrawing4.vml"/><Relationship Id="rId5" Type="http://schemas.openxmlformats.org/officeDocument/2006/relationships/image" Target="../media/image11.wmf"/><Relationship Id="rId4" Type="http://schemas.openxmlformats.org/officeDocument/2006/relationships/oleObject" Target="../embeddings/oleObject4.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3.xml"/><Relationship Id="rId1" Type="http://schemas.openxmlformats.org/officeDocument/2006/relationships/vmlDrawing" Target="../drawings/vmlDrawing5.vml"/><Relationship Id="rId5" Type="http://schemas.openxmlformats.org/officeDocument/2006/relationships/image" Target="../media/image13.wmf"/><Relationship Id="rId4" Type="http://schemas.openxmlformats.org/officeDocument/2006/relationships/oleObject" Target="../embeddings/oleObject5.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3.xml"/><Relationship Id="rId1" Type="http://schemas.openxmlformats.org/officeDocument/2006/relationships/vmlDrawing" Target="../drawings/vmlDrawing6.vml"/><Relationship Id="rId5" Type="http://schemas.openxmlformats.org/officeDocument/2006/relationships/image" Target="../media/image16.jpeg"/><Relationship Id="rId4" Type="http://schemas.openxmlformats.org/officeDocument/2006/relationships/image" Target="../media/image15.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3.xml"/><Relationship Id="rId1" Type="http://schemas.openxmlformats.org/officeDocument/2006/relationships/vmlDrawing" Target="../drawings/vmlDrawing7.vml"/><Relationship Id="rId5" Type="http://schemas.openxmlformats.org/officeDocument/2006/relationships/image" Target="../media/image17.wmf"/><Relationship Id="rId4" Type="http://schemas.openxmlformats.org/officeDocument/2006/relationships/oleObject" Target="../embeddings/oleObject7.bin"/></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9.wmf"/><Relationship Id="rId4" Type="http://schemas.openxmlformats.org/officeDocument/2006/relationships/oleObject" Target="../embeddings/oleObject8.bin"/></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8.xml"/><Relationship Id="rId1" Type="http://schemas.openxmlformats.org/officeDocument/2006/relationships/vmlDrawing" Target="../drawings/vmlDrawing9.vml"/><Relationship Id="rId6" Type="http://schemas.openxmlformats.org/officeDocument/2006/relationships/image" Target="../media/image22.wmf"/><Relationship Id="rId5" Type="http://schemas.openxmlformats.org/officeDocument/2006/relationships/oleObject" Target="../embeddings/oleObject10.bin"/><Relationship Id="rId4" Type="http://schemas.openxmlformats.org/officeDocument/2006/relationships/image" Target="../media/image21.wmf"/></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3.xml"/><Relationship Id="rId1" Type="http://schemas.openxmlformats.org/officeDocument/2006/relationships/vmlDrawing" Target="../drawings/vmlDrawing10.vml"/><Relationship Id="rId6" Type="http://schemas.openxmlformats.org/officeDocument/2006/relationships/image" Target="../media/image26.jpeg"/><Relationship Id="rId5" Type="http://schemas.openxmlformats.org/officeDocument/2006/relationships/image" Target="../media/image24.wmf"/><Relationship Id="rId4" Type="http://schemas.openxmlformats.org/officeDocument/2006/relationships/oleObject" Target="../embeddings/oleObject12.bin"/></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3.bin"/><Relationship Id="rId7" Type="http://schemas.openxmlformats.org/officeDocument/2006/relationships/image" Target="../media/image30.jpeg"/><Relationship Id="rId2" Type="http://schemas.openxmlformats.org/officeDocument/2006/relationships/slideLayout" Target="../slideLayouts/slideLayout3.xml"/><Relationship Id="rId1" Type="http://schemas.openxmlformats.org/officeDocument/2006/relationships/vmlDrawing" Target="../drawings/vmlDrawing11.v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31.w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34.jpeg"/></Relationships>
</file>

<file path=ppt/slides/_rels/slide4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4.jpeg"/></Relationships>
</file>

<file path=ppt/slides/_rels/slide4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34.jpeg"/><Relationship Id="rId4" Type="http://schemas.openxmlformats.org/officeDocument/2006/relationships/image" Target="../media/image35.jpeg"/></Relationships>
</file>

<file path=ppt/slides/_rels/slide4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34.jpeg"/><Relationship Id="rId4" Type="http://schemas.openxmlformats.org/officeDocument/2006/relationships/image" Target="../media/image3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37.jpeg"/></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3.xml"/><Relationship Id="rId5" Type="http://schemas.openxmlformats.org/officeDocument/2006/relationships/image" Target="../media/image43.jpeg"/><Relationship Id="rId4" Type="http://schemas.openxmlformats.org/officeDocument/2006/relationships/image" Target="../media/image42.jpeg"/></Relationships>
</file>

<file path=ppt/slides/_rels/slide6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3.xml"/><Relationship Id="rId5" Type="http://schemas.openxmlformats.org/officeDocument/2006/relationships/image" Target="../media/image47.jpeg"/><Relationship Id="rId4" Type="http://schemas.openxmlformats.org/officeDocument/2006/relationships/image" Target="../media/image4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3.xml"/><Relationship Id="rId4" Type="http://schemas.openxmlformats.org/officeDocument/2006/relationships/image" Target="../media/image54.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6.jpeg"/></Relationships>
</file>

<file path=ppt/slides/_rels/slide8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s://floridadep.gov/dear/bioassessment/content/bioassessment-training-evaluation-and-quality-assurance#sci" TargetMode="Externa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hyperlink" Target="http://fldeploc.dep.state.fl.us/sci/query.asp" TargetMode="Externa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4163663D-F53F-44A8-BBF8-DBC636D84DD1}"/>
              </a:ext>
            </a:extLst>
          </p:cNvPr>
          <p:cNvSpPr>
            <a:spLocks noGrp="1" noChangeArrowheads="1"/>
          </p:cNvSpPr>
          <p:nvPr>
            <p:ph type="ctrTitle"/>
          </p:nvPr>
        </p:nvSpPr>
        <p:spPr>
          <a:xfrm>
            <a:off x="838200" y="2120900"/>
            <a:ext cx="7772400" cy="1462088"/>
          </a:xfrm>
        </p:spPr>
        <p:txBody>
          <a:bodyPr/>
          <a:lstStyle/>
          <a:p>
            <a:pPr eaLnBrk="1" hangingPunct="1"/>
            <a:r>
              <a:rPr lang="en-US" altLang="en-US"/>
              <a:t>Sampling and Application of the Stream Condition Index</a:t>
            </a:r>
          </a:p>
        </p:txBody>
      </p:sp>
      <p:sp>
        <p:nvSpPr>
          <p:cNvPr id="6147" name="Rectangle 3">
            <a:extLst>
              <a:ext uri="{FF2B5EF4-FFF2-40B4-BE49-F238E27FC236}">
                <a16:creationId xmlns:a16="http://schemas.microsoft.com/office/drawing/2014/main" id="{A929C553-36FB-4F3C-BD05-E3DC37C7042F}"/>
              </a:ext>
            </a:extLst>
          </p:cNvPr>
          <p:cNvSpPr>
            <a:spLocks noGrp="1" noChangeArrowheads="1"/>
          </p:cNvSpPr>
          <p:nvPr>
            <p:ph type="subTitle" idx="1"/>
          </p:nvPr>
        </p:nvSpPr>
        <p:spPr>
          <a:xfrm>
            <a:off x="990600" y="3581400"/>
            <a:ext cx="7162800" cy="2514600"/>
          </a:xfrm>
        </p:spPr>
        <p:txBody>
          <a:bodyPr/>
          <a:lstStyle/>
          <a:p>
            <a:pPr eaLnBrk="1" hangingPunct="1"/>
            <a:endParaRPr lang="en-US" altLang="en-US"/>
          </a:p>
          <a:p>
            <a:pPr eaLnBrk="1" hangingPunct="1"/>
            <a:r>
              <a:rPr lang="en-US" altLang="en-US"/>
              <a:t>Aquatic Ecology and Quality Assurance</a:t>
            </a:r>
          </a:p>
          <a:p>
            <a:pPr eaLnBrk="1" hangingPunct="1"/>
            <a:r>
              <a:rPr lang="en-US" altLang="en-US"/>
              <a:t>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2164D87-6D56-496B-A343-DCB4240D6B9C}"/>
              </a:ext>
            </a:extLst>
          </p:cNvPr>
          <p:cNvSpPr>
            <a:spLocks noGrp="1" noChangeArrowheads="1"/>
          </p:cNvSpPr>
          <p:nvPr>
            <p:ph type="title"/>
          </p:nvPr>
        </p:nvSpPr>
        <p:spPr>
          <a:xfrm>
            <a:off x="381000" y="609600"/>
            <a:ext cx="8763000" cy="727075"/>
          </a:xfrm>
        </p:spPr>
        <p:txBody>
          <a:bodyPr rtlCol="0">
            <a:normAutofit fontScale="90000"/>
          </a:bodyPr>
          <a:lstStyle/>
          <a:p>
            <a:pPr eaLnBrk="1" fontAlgn="auto" hangingPunct="1">
              <a:spcAft>
                <a:spcPts val="0"/>
              </a:spcAft>
              <a:defRPr/>
            </a:pPr>
            <a:r>
              <a:rPr lang="en-US" altLang="en-US" dirty="0"/>
              <a:t>Interpreting Bioassessment Results</a:t>
            </a:r>
          </a:p>
        </p:txBody>
      </p:sp>
      <p:sp>
        <p:nvSpPr>
          <p:cNvPr id="16387" name="Rectangle 3">
            <a:extLst>
              <a:ext uri="{FF2B5EF4-FFF2-40B4-BE49-F238E27FC236}">
                <a16:creationId xmlns:a16="http://schemas.microsoft.com/office/drawing/2014/main" id="{74888AEA-C91A-4B5B-9B39-0FFD27DCF0EF}"/>
              </a:ext>
            </a:extLst>
          </p:cNvPr>
          <p:cNvSpPr>
            <a:spLocks noGrp="1" noChangeArrowheads="1"/>
          </p:cNvSpPr>
          <p:nvPr>
            <p:ph idx="1"/>
          </p:nvPr>
        </p:nvSpPr>
        <p:spPr>
          <a:xfrm>
            <a:off x="1143000" y="1905000"/>
            <a:ext cx="7812088" cy="4459288"/>
          </a:xfrm>
        </p:spPr>
        <p:txBody>
          <a:bodyPr/>
          <a:lstStyle/>
          <a:p>
            <a:pPr eaLnBrk="1" hangingPunct="1"/>
            <a:r>
              <a:rPr lang="en-US" altLang="en-US" sz="2400"/>
              <a:t>Measures of ecosystem health that respond predictably to human influence = </a:t>
            </a:r>
            <a:r>
              <a:rPr lang="en-US" altLang="en-US" sz="2400" b="1"/>
              <a:t>metrics</a:t>
            </a:r>
            <a:r>
              <a:rPr lang="en-US" altLang="en-US" sz="2400"/>
              <a:t>.  </a:t>
            </a:r>
          </a:p>
          <a:p>
            <a:pPr eaLnBrk="1" hangingPunct="1"/>
            <a:r>
              <a:rPr lang="en-US" altLang="en-US" sz="2400"/>
              <a:t>Comparing reference to "test" sites allows determination of unacceptable departures from the expected condition.</a:t>
            </a:r>
          </a:p>
          <a:p>
            <a:pPr eaLnBrk="1" hangingPunct="1"/>
            <a:r>
              <a:rPr lang="en-US" altLang="en-US" sz="2400"/>
              <a:t>The systems being compared should be similar except for potential human influences. </a:t>
            </a:r>
          </a:p>
          <a:p>
            <a:pPr eaLnBrk="1" hangingPunct="1"/>
            <a:r>
              <a:rPr lang="en-US" altLang="en-US" sz="2400"/>
              <a:t>Natural stressors (</a:t>
            </a:r>
            <a:r>
              <a:rPr lang="en-US" altLang="en-US" sz="2400" i="1"/>
              <a:t>e.g</a:t>
            </a:r>
            <a:r>
              <a:rPr lang="en-US" altLang="en-US" sz="2400"/>
              <a:t>., flood vs. drought) should be understood, and controlled for in the sampling design, to determine when human actions cause biological degradation.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66FE454-CC9B-45C9-87B2-A53AB0623C1D}"/>
              </a:ext>
            </a:extLst>
          </p:cNvPr>
          <p:cNvSpPr>
            <a:spLocks noGrp="1" noChangeArrowheads="1"/>
          </p:cNvSpPr>
          <p:nvPr>
            <p:ph type="title"/>
          </p:nvPr>
        </p:nvSpPr>
        <p:spPr>
          <a:xfrm>
            <a:off x="990600" y="533400"/>
            <a:ext cx="8991600" cy="1233488"/>
          </a:xfrm>
        </p:spPr>
        <p:txBody>
          <a:bodyPr/>
          <a:lstStyle/>
          <a:p>
            <a:pPr eaLnBrk="1" hangingPunct="1"/>
            <a:r>
              <a:rPr lang="en-US" altLang="en-US" sz="2800"/>
              <a:t>Using the Human Disturbance Gradient to </a:t>
            </a:r>
            <a:br>
              <a:rPr lang="en-US" altLang="en-US" sz="2800"/>
            </a:br>
            <a:r>
              <a:rPr lang="en-US" altLang="en-US" sz="2800"/>
              <a:t>Develop SCI Metrics </a:t>
            </a:r>
          </a:p>
        </p:txBody>
      </p:sp>
      <p:sp>
        <p:nvSpPr>
          <p:cNvPr id="17411" name="Rectangle 3">
            <a:extLst>
              <a:ext uri="{FF2B5EF4-FFF2-40B4-BE49-F238E27FC236}">
                <a16:creationId xmlns:a16="http://schemas.microsoft.com/office/drawing/2014/main" id="{1DF409F0-688D-415D-9A78-68D12EC484D5}"/>
              </a:ext>
            </a:extLst>
          </p:cNvPr>
          <p:cNvSpPr>
            <a:spLocks noGrp="1" noChangeArrowheads="1"/>
          </p:cNvSpPr>
          <p:nvPr>
            <p:ph idx="1"/>
          </p:nvPr>
        </p:nvSpPr>
        <p:spPr>
          <a:xfrm>
            <a:off x="1219200" y="1981200"/>
            <a:ext cx="7772400" cy="4114800"/>
          </a:xfrm>
        </p:spPr>
        <p:txBody>
          <a:bodyPr/>
          <a:lstStyle/>
          <a:p>
            <a:pPr eaLnBrk="1" hangingPunct="1">
              <a:lnSpc>
                <a:spcPct val="80000"/>
              </a:lnSpc>
              <a:buFont typeface="Wingdings" panose="05000000000000000000" pitchFamily="2" charset="2"/>
              <a:buNone/>
            </a:pPr>
            <a:r>
              <a:rPr lang="en-US" altLang="en-US"/>
              <a:t>Objectively quantify relative level of human influence based on four factors:</a:t>
            </a:r>
          </a:p>
          <a:p>
            <a:pPr eaLnBrk="1" hangingPunct="1">
              <a:lnSpc>
                <a:spcPct val="80000"/>
              </a:lnSpc>
            </a:pPr>
            <a:r>
              <a:rPr lang="en-US" altLang="en-US"/>
              <a:t>Landscape disturbance </a:t>
            </a:r>
          </a:p>
          <a:p>
            <a:pPr lvl="1" eaLnBrk="1" hangingPunct="1">
              <a:lnSpc>
                <a:spcPct val="80000"/>
              </a:lnSpc>
            </a:pPr>
            <a:r>
              <a:rPr lang="en-US" altLang="en-US"/>
              <a:t>Landscape Development Intensity Index</a:t>
            </a:r>
          </a:p>
          <a:p>
            <a:pPr eaLnBrk="1" hangingPunct="1">
              <a:lnSpc>
                <a:spcPct val="80000"/>
              </a:lnSpc>
            </a:pPr>
            <a:r>
              <a:rPr lang="en-US" altLang="en-US"/>
              <a:t>Habitat alteration </a:t>
            </a:r>
          </a:p>
          <a:p>
            <a:pPr lvl="1" eaLnBrk="1" hangingPunct="1">
              <a:lnSpc>
                <a:spcPct val="80000"/>
              </a:lnSpc>
            </a:pPr>
            <a:r>
              <a:rPr lang="en-US" altLang="en-US"/>
              <a:t>Habitat assessment data</a:t>
            </a:r>
          </a:p>
          <a:p>
            <a:pPr eaLnBrk="1" hangingPunct="1">
              <a:lnSpc>
                <a:spcPct val="80000"/>
              </a:lnSpc>
            </a:pPr>
            <a:r>
              <a:rPr lang="en-US" altLang="en-US"/>
              <a:t>Hydrologic modification</a:t>
            </a:r>
          </a:p>
          <a:p>
            <a:pPr lvl="1" eaLnBrk="1" hangingPunct="1">
              <a:lnSpc>
                <a:spcPct val="80000"/>
              </a:lnSpc>
            </a:pPr>
            <a:r>
              <a:rPr lang="en-US" altLang="en-US"/>
              <a:t>Hydrologic scoring process</a:t>
            </a:r>
          </a:p>
          <a:p>
            <a:pPr eaLnBrk="1" hangingPunct="1">
              <a:lnSpc>
                <a:spcPct val="80000"/>
              </a:lnSpc>
            </a:pPr>
            <a:r>
              <a:rPr lang="en-US" altLang="en-US"/>
              <a:t>Chemical Pollution</a:t>
            </a:r>
          </a:p>
          <a:p>
            <a:pPr lvl="1" eaLnBrk="1" hangingPunct="1">
              <a:lnSpc>
                <a:spcPct val="80000"/>
              </a:lnSpc>
            </a:pPr>
            <a:r>
              <a:rPr lang="en-US" altLang="en-US"/>
              <a:t>Ammonia, etc.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7A7C6CDE-D5B8-4B12-A141-593CB999ACC2}"/>
              </a:ext>
            </a:extLst>
          </p:cNvPr>
          <p:cNvSpPr>
            <a:spLocks noGrp="1" noChangeArrowheads="1"/>
          </p:cNvSpPr>
          <p:nvPr>
            <p:ph type="title"/>
          </p:nvPr>
        </p:nvSpPr>
        <p:spPr>
          <a:xfrm>
            <a:off x="0" y="381000"/>
            <a:ext cx="9144000" cy="1431925"/>
          </a:xfrm>
        </p:spPr>
        <p:txBody>
          <a:bodyPr/>
          <a:lstStyle/>
          <a:p>
            <a:pPr algn="ctr" eaLnBrk="1" hangingPunct="1"/>
            <a:r>
              <a:rPr lang="en-US" altLang="en-US"/>
              <a:t>Landscape Development Intensity Index </a:t>
            </a:r>
            <a:r>
              <a:rPr lang="en-US" altLang="en-US" sz="2400"/>
              <a:t>(Brown and Vivas 2004, UF Center for Wetlands)</a:t>
            </a:r>
          </a:p>
        </p:txBody>
      </p:sp>
      <p:pic>
        <p:nvPicPr>
          <p:cNvPr id="18435" name="Picture 3" descr="Aerial photo of a lake with buffers drawn in to demonstrate area of LDI calculation">
            <a:extLst>
              <a:ext uri="{FF2B5EF4-FFF2-40B4-BE49-F238E27FC236}">
                <a16:creationId xmlns:a16="http://schemas.microsoft.com/office/drawing/2014/main" id="{34AF8E30-A7F7-4F84-8464-89795F6C6EC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 y="1755775"/>
            <a:ext cx="5035550" cy="5102225"/>
          </a:xfrm>
        </p:spPr>
      </p:pic>
      <p:sp>
        <p:nvSpPr>
          <p:cNvPr id="18436" name="Text Box 4">
            <a:extLst>
              <a:ext uri="{FF2B5EF4-FFF2-40B4-BE49-F238E27FC236}">
                <a16:creationId xmlns:a16="http://schemas.microsoft.com/office/drawing/2014/main" id="{46488637-C48D-413A-93B2-35C8C12F946F}"/>
              </a:ext>
            </a:extLst>
          </p:cNvPr>
          <p:cNvSpPr txBox="1">
            <a:spLocks noChangeArrowheads="1"/>
          </p:cNvSpPr>
          <p:nvPr/>
        </p:nvSpPr>
        <p:spPr bwMode="auto">
          <a:xfrm>
            <a:off x="5562600" y="1952625"/>
            <a:ext cx="3505200"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a:latin typeface="Times New Roman" panose="02020603050405020304" pitchFamily="18" charset="0"/>
              </a:rPr>
              <a:t>Specific landuse near a waterbody receives a score from good (1) to bad (10).  Based on non-renewable human energy inputs.</a:t>
            </a:r>
          </a:p>
        </p:txBody>
      </p:sp>
      <p:sp>
        <p:nvSpPr>
          <p:cNvPr id="18437" name="Line 5">
            <a:extLst>
              <a:ext uri="{FF2B5EF4-FFF2-40B4-BE49-F238E27FC236}">
                <a16:creationId xmlns:a16="http://schemas.microsoft.com/office/drawing/2014/main" id="{44C44946-64D2-4161-A7C4-038CA562825D}"/>
              </a:ext>
            </a:extLst>
          </p:cNvPr>
          <p:cNvSpPr>
            <a:spLocks noChangeShapeType="1"/>
          </p:cNvSpPr>
          <p:nvPr/>
        </p:nvSpPr>
        <p:spPr bwMode="auto">
          <a:xfrm flipH="1">
            <a:off x="3429000" y="2819400"/>
            <a:ext cx="2209800" cy="990600"/>
          </a:xfrm>
          <a:prstGeom prst="line">
            <a:avLst/>
          </a:prstGeom>
          <a:noFill/>
          <a:ln w="762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9458" name="Text Box 2">
            <a:extLst>
              <a:ext uri="{FF2B5EF4-FFF2-40B4-BE49-F238E27FC236}">
                <a16:creationId xmlns:a16="http://schemas.microsoft.com/office/drawing/2014/main" id="{780CC554-4ECA-4721-912A-AAD35150694D}"/>
              </a:ext>
            </a:extLst>
          </p:cNvPr>
          <p:cNvSpPr txBox="1">
            <a:spLocks noChangeArrowheads="1"/>
          </p:cNvSpPr>
          <p:nvPr/>
        </p:nvSpPr>
        <p:spPr bwMode="auto">
          <a:xfrm>
            <a:off x="0" y="304800"/>
            <a:ext cx="9144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3200">
                <a:latin typeface="Tahoma" panose="020B0604030504040204" pitchFamily="34" charset="0"/>
              </a:rPr>
              <a:t>Summary of the Landscape Development Intensity Coefficients</a:t>
            </a:r>
          </a:p>
        </p:txBody>
      </p:sp>
      <p:grpSp>
        <p:nvGrpSpPr>
          <p:cNvPr id="19459" name="Group 3">
            <a:extLst>
              <a:ext uri="{FF2B5EF4-FFF2-40B4-BE49-F238E27FC236}">
                <a16:creationId xmlns:a16="http://schemas.microsoft.com/office/drawing/2014/main" id="{A19234BC-EA1D-4F3B-9E8A-5433FB640BB8}"/>
              </a:ext>
            </a:extLst>
          </p:cNvPr>
          <p:cNvGrpSpPr>
            <a:grpSpLocks/>
          </p:cNvGrpSpPr>
          <p:nvPr/>
        </p:nvGrpSpPr>
        <p:grpSpPr bwMode="auto">
          <a:xfrm>
            <a:off x="1371600" y="1828800"/>
            <a:ext cx="5105400" cy="4799013"/>
            <a:chOff x="1008" y="1152"/>
            <a:chExt cx="3216" cy="3023"/>
          </a:xfrm>
        </p:grpSpPr>
        <p:sp>
          <p:nvSpPr>
            <p:cNvPr id="19461" name="Text Box 4" descr="List of LDI coefficients for land uses">
              <a:extLst>
                <a:ext uri="{FF2B5EF4-FFF2-40B4-BE49-F238E27FC236}">
                  <a16:creationId xmlns:a16="http://schemas.microsoft.com/office/drawing/2014/main" id="{6A129610-6BED-428A-AAA0-8B996C56D386}"/>
                </a:ext>
              </a:extLst>
            </p:cNvPr>
            <p:cNvSpPr txBox="1">
              <a:spLocks noChangeArrowheads="1"/>
            </p:cNvSpPr>
            <p:nvPr/>
          </p:nvSpPr>
          <p:spPr bwMode="auto">
            <a:xfrm>
              <a:off x="1008" y="1152"/>
              <a:ext cx="3216" cy="302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b="1">
                  <a:latin typeface="Times New Roman" panose="02020603050405020304" pitchFamily="18" charset="0"/>
                </a:rPr>
                <a:t>Category		    Coefficient</a:t>
              </a:r>
            </a:p>
            <a:p>
              <a:pPr eaLnBrk="1" hangingPunct="1">
                <a:lnSpc>
                  <a:spcPct val="100000"/>
                </a:lnSpc>
                <a:spcBef>
                  <a:spcPct val="0"/>
                </a:spcBef>
                <a:buFontTx/>
                <a:buNone/>
              </a:pPr>
              <a:r>
                <a:rPr lang="en-US" altLang="en-US">
                  <a:latin typeface="Times New Roman" panose="02020603050405020304" pitchFamily="18" charset="0"/>
                </a:rPr>
                <a:t>Natural System		1</a:t>
              </a:r>
            </a:p>
            <a:p>
              <a:pPr eaLnBrk="1" hangingPunct="1">
                <a:lnSpc>
                  <a:spcPct val="100000"/>
                </a:lnSpc>
                <a:spcBef>
                  <a:spcPct val="0"/>
                </a:spcBef>
                <a:buFontTx/>
                <a:buNone/>
              </a:pPr>
              <a:r>
                <a:rPr lang="en-US" altLang="en-US">
                  <a:latin typeface="Times New Roman" panose="02020603050405020304" pitchFamily="18" charset="0"/>
                </a:rPr>
                <a:t>Pine Plantation		1.6</a:t>
              </a:r>
            </a:p>
            <a:p>
              <a:pPr eaLnBrk="1" hangingPunct="1">
                <a:lnSpc>
                  <a:spcPct val="100000"/>
                </a:lnSpc>
                <a:spcBef>
                  <a:spcPct val="0"/>
                </a:spcBef>
                <a:buFontTx/>
                <a:buNone/>
              </a:pPr>
              <a:r>
                <a:rPr lang="en-US" altLang="en-US">
                  <a:latin typeface="Times New Roman" panose="02020603050405020304" pitchFamily="18" charset="0"/>
                </a:rPr>
                <a:t>Pasture			3.4</a:t>
              </a:r>
            </a:p>
            <a:p>
              <a:pPr eaLnBrk="1" hangingPunct="1">
                <a:lnSpc>
                  <a:spcPct val="100000"/>
                </a:lnSpc>
                <a:spcBef>
                  <a:spcPct val="0"/>
                </a:spcBef>
                <a:buFontTx/>
                <a:buNone/>
              </a:pPr>
              <a:r>
                <a:rPr lang="en-US" altLang="en-US">
                  <a:latin typeface="Times New Roman" panose="02020603050405020304" pitchFamily="18" charset="0"/>
                </a:rPr>
                <a:t>Row Crops			4.5</a:t>
              </a:r>
            </a:p>
            <a:p>
              <a:pPr eaLnBrk="1" hangingPunct="1">
                <a:lnSpc>
                  <a:spcPct val="100000"/>
                </a:lnSpc>
                <a:spcBef>
                  <a:spcPct val="0"/>
                </a:spcBef>
                <a:buFontTx/>
                <a:buNone/>
              </a:pPr>
              <a:r>
                <a:rPr lang="en-US" altLang="en-US">
                  <a:latin typeface="Times New Roman" panose="02020603050405020304" pitchFamily="18" charset="0"/>
                </a:rPr>
                <a:t>Residential (low)		6.8</a:t>
              </a:r>
            </a:p>
            <a:p>
              <a:pPr eaLnBrk="1" hangingPunct="1">
                <a:lnSpc>
                  <a:spcPct val="100000"/>
                </a:lnSpc>
                <a:spcBef>
                  <a:spcPct val="0"/>
                </a:spcBef>
                <a:buFontTx/>
                <a:buNone/>
              </a:pPr>
              <a:r>
                <a:rPr lang="en-US" altLang="en-US">
                  <a:latin typeface="Times New Roman" panose="02020603050405020304" pitchFamily="18" charset="0"/>
                </a:rPr>
                <a:t>Residential (high)		7.6</a:t>
              </a:r>
            </a:p>
            <a:p>
              <a:pPr eaLnBrk="1" hangingPunct="1">
                <a:lnSpc>
                  <a:spcPct val="100000"/>
                </a:lnSpc>
                <a:spcBef>
                  <a:spcPct val="0"/>
                </a:spcBef>
                <a:buFontTx/>
                <a:buNone/>
              </a:pPr>
              <a:r>
                <a:rPr lang="en-US" altLang="en-US">
                  <a:latin typeface="Times New Roman" panose="02020603050405020304" pitchFamily="18" charset="0"/>
                </a:rPr>
                <a:t>Commercial			8.0</a:t>
              </a:r>
            </a:p>
            <a:p>
              <a:pPr eaLnBrk="1" hangingPunct="1">
                <a:lnSpc>
                  <a:spcPct val="100000"/>
                </a:lnSpc>
                <a:spcBef>
                  <a:spcPct val="0"/>
                </a:spcBef>
                <a:buFontTx/>
                <a:buNone/>
              </a:pPr>
              <a:r>
                <a:rPr lang="en-US" altLang="en-US">
                  <a:latin typeface="Times New Roman" panose="02020603050405020304" pitchFamily="18" charset="0"/>
                </a:rPr>
                <a:t>Industrial			8.3</a:t>
              </a:r>
            </a:p>
            <a:p>
              <a:pPr eaLnBrk="1" hangingPunct="1">
                <a:lnSpc>
                  <a:spcPct val="100000"/>
                </a:lnSpc>
                <a:spcBef>
                  <a:spcPct val="0"/>
                </a:spcBef>
                <a:buFontTx/>
                <a:buNone/>
              </a:pPr>
              <a:r>
                <a:rPr lang="en-US" altLang="en-US">
                  <a:latin typeface="Times New Roman" panose="02020603050405020304" pitchFamily="18" charset="0"/>
                </a:rPr>
                <a:t>Commercial (high)		9.2</a:t>
              </a:r>
            </a:p>
            <a:p>
              <a:pPr eaLnBrk="1" hangingPunct="1">
                <a:lnSpc>
                  <a:spcPct val="100000"/>
                </a:lnSpc>
                <a:spcBef>
                  <a:spcPct val="0"/>
                </a:spcBef>
                <a:buFontTx/>
                <a:buNone/>
              </a:pPr>
              <a:r>
                <a:rPr lang="en-US" altLang="en-US">
                  <a:latin typeface="Times New Roman" panose="02020603050405020304" pitchFamily="18" charset="0"/>
                </a:rPr>
                <a:t>Business District		10.0</a:t>
              </a:r>
            </a:p>
          </p:txBody>
        </p:sp>
        <p:sp>
          <p:nvSpPr>
            <p:cNvPr id="19462" name="Line 5">
              <a:extLst>
                <a:ext uri="{FF2B5EF4-FFF2-40B4-BE49-F238E27FC236}">
                  <a16:creationId xmlns:a16="http://schemas.microsoft.com/office/drawing/2014/main" id="{DE582F6E-8A98-4172-999C-15DCABDD3B2F}"/>
                </a:ext>
              </a:extLst>
            </p:cNvPr>
            <p:cNvSpPr>
              <a:spLocks noChangeShapeType="1"/>
            </p:cNvSpPr>
            <p:nvPr/>
          </p:nvSpPr>
          <p:spPr bwMode="auto">
            <a:xfrm>
              <a:off x="1008" y="1488"/>
              <a:ext cx="321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9460" name="Text Box 6">
            <a:extLst>
              <a:ext uri="{FF2B5EF4-FFF2-40B4-BE49-F238E27FC236}">
                <a16:creationId xmlns:a16="http://schemas.microsoft.com/office/drawing/2014/main" id="{6EA7ADAB-1D0D-4444-ADF4-9471D8214517}"/>
              </a:ext>
            </a:extLst>
          </p:cNvPr>
          <p:cNvSpPr txBox="1">
            <a:spLocks noChangeArrowheads="1"/>
          </p:cNvSpPr>
          <p:nvPr/>
        </p:nvSpPr>
        <p:spPr bwMode="auto">
          <a:xfrm>
            <a:off x="6232525" y="2609850"/>
            <a:ext cx="291147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lvl="1" eaLnBrk="1" hangingPunct="1">
              <a:lnSpc>
                <a:spcPct val="100000"/>
              </a:lnSpc>
              <a:spcBef>
                <a:spcPct val="0"/>
              </a:spcBef>
              <a:buFontTx/>
              <a:buNone/>
            </a:pPr>
            <a:r>
              <a:rPr lang="en-US" altLang="en-US">
                <a:latin typeface="Times New Roman" panose="02020603050405020304" pitchFamily="18" charset="0"/>
              </a:rPr>
              <a:t>Based on non-renewable Energy inputs, Odom’s “Embodied Energy” concept.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DBE85D6-C08B-4D3F-86F0-08543BBEF3A7}"/>
              </a:ext>
            </a:extLst>
          </p:cNvPr>
          <p:cNvSpPr>
            <a:spLocks noGrp="1" noChangeArrowheads="1"/>
          </p:cNvSpPr>
          <p:nvPr>
            <p:ph type="title"/>
          </p:nvPr>
        </p:nvSpPr>
        <p:spPr/>
        <p:txBody>
          <a:bodyPr lIns="90487" tIns="44450" rIns="90487" bIns="44450" rtlCol="0">
            <a:normAutofit fontScale="90000"/>
          </a:bodyPr>
          <a:lstStyle/>
          <a:p>
            <a:pPr eaLnBrk="1" fontAlgn="auto" hangingPunct="1">
              <a:spcAft>
                <a:spcPts val="0"/>
              </a:spcAft>
              <a:defRPr/>
            </a:pPr>
            <a:r>
              <a:rPr lang="en-US" altLang="en-US"/>
              <a:t>Habitat Assessment Components</a:t>
            </a:r>
          </a:p>
        </p:txBody>
      </p:sp>
      <p:sp>
        <p:nvSpPr>
          <p:cNvPr id="21507" name="Rectangle 3">
            <a:extLst>
              <a:ext uri="{FF2B5EF4-FFF2-40B4-BE49-F238E27FC236}">
                <a16:creationId xmlns:a16="http://schemas.microsoft.com/office/drawing/2014/main" id="{3018385C-D740-4ACE-AD26-12B54EF4929A}"/>
              </a:ext>
            </a:extLst>
          </p:cNvPr>
          <p:cNvSpPr>
            <a:spLocks noChangeArrowheads="1"/>
          </p:cNvSpPr>
          <p:nvPr/>
        </p:nvSpPr>
        <p:spPr bwMode="auto">
          <a:xfrm>
            <a:off x="762000" y="2057400"/>
            <a:ext cx="6445250"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Clr>
                <a:schemeClr val="tx2"/>
              </a:buClr>
              <a:buSzPct val="95000"/>
              <a:buFont typeface="Wingdings" panose="05000000000000000000" pitchFamily="2" charset="2"/>
              <a:buChar char="§"/>
            </a:pPr>
            <a:r>
              <a:rPr lang="en-US" altLang="en-US" sz="3200"/>
              <a:t> Substrate Types </a:t>
            </a:r>
          </a:p>
          <a:p>
            <a:pPr>
              <a:lnSpc>
                <a:spcPct val="100000"/>
              </a:lnSpc>
              <a:spcBef>
                <a:spcPct val="0"/>
              </a:spcBef>
              <a:buClr>
                <a:schemeClr val="tx2"/>
              </a:buClr>
              <a:buSzPct val="95000"/>
              <a:buFont typeface="Wingdings" panose="05000000000000000000" pitchFamily="2" charset="2"/>
              <a:buChar char="§"/>
            </a:pPr>
            <a:r>
              <a:rPr lang="en-US" altLang="en-US" sz="3200"/>
              <a:t> Substrate Availability</a:t>
            </a:r>
          </a:p>
          <a:p>
            <a:pPr>
              <a:lnSpc>
                <a:spcPct val="100000"/>
              </a:lnSpc>
              <a:spcBef>
                <a:spcPct val="0"/>
              </a:spcBef>
              <a:buClr>
                <a:schemeClr val="tx2"/>
              </a:buClr>
              <a:buSzPct val="95000"/>
              <a:buFont typeface="Wingdings" panose="05000000000000000000" pitchFamily="2" charset="2"/>
              <a:buChar char="§"/>
            </a:pPr>
            <a:r>
              <a:rPr lang="en-US" altLang="en-US" sz="3200"/>
              <a:t> Water Velocity</a:t>
            </a:r>
          </a:p>
          <a:p>
            <a:pPr>
              <a:lnSpc>
                <a:spcPct val="100000"/>
              </a:lnSpc>
              <a:spcBef>
                <a:spcPct val="0"/>
              </a:spcBef>
              <a:buClr>
                <a:schemeClr val="tx2"/>
              </a:buClr>
              <a:buSzPct val="95000"/>
              <a:buFont typeface="Wingdings" panose="05000000000000000000" pitchFamily="2" charset="2"/>
              <a:buChar char="§"/>
            </a:pPr>
            <a:r>
              <a:rPr lang="en-US" altLang="en-US" sz="3200"/>
              <a:t> Artificial Channelization</a:t>
            </a:r>
          </a:p>
          <a:p>
            <a:pPr>
              <a:lnSpc>
                <a:spcPct val="100000"/>
              </a:lnSpc>
              <a:spcBef>
                <a:spcPct val="0"/>
              </a:spcBef>
              <a:buClr>
                <a:schemeClr val="tx2"/>
              </a:buClr>
              <a:buSzPct val="95000"/>
              <a:buFont typeface="Wingdings" panose="05000000000000000000" pitchFamily="2" charset="2"/>
              <a:buChar char="§"/>
            </a:pPr>
            <a:r>
              <a:rPr lang="en-US" altLang="en-US" sz="3200"/>
              <a:t> Habitat Smothering</a:t>
            </a:r>
          </a:p>
          <a:p>
            <a:pPr>
              <a:lnSpc>
                <a:spcPct val="100000"/>
              </a:lnSpc>
              <a:spcBef>
                <a:spcPct val="0"/>
              </a:spcBef>
              <a:buClr>
                <a:schemeClr val="tx2"/>
              </a:buClr>
              <a:buSzPct val="95000"/>
              <a:buFont typeface="Wingdings" panose="05000000000000000000" pitchFamily="2" charset="2"/>
              <a:buChar char="§"/>
            </a:pPr>
            <a:r>
              <a:rPr lang="en-US" altLang="en-US" sz="3200"/>
              <a:t> Bank Stability</a:t>
            </a:r>
          </a:p>
          <a:p>
            <a:pPr>
              <a:lnSpc>
                <a:spcPct val="100000"/>
              </a:lnSpc>
              <a:spcBef>
                <a:spcPct val="0"/>
              </a:spcBef>
              <a:buClr>
                <a:schemeClr val="tx2"/>
              </a:buClr>
              <a:buSzPct val="95000"/>
              <a:buFont typeface="Wingdings" panose="05000000000000000000" pitchFamily="2" charset="2"/>
              <a:buChar char="§"/>
            </a:pPr>
            <a:r>
              <a:rPr lang="en-US" altLang="en-US" sz="3200"/>
              <a:t> Riparian Zone Buffer Width</a:t>
            </a:r>
          </a:p>
          <a:p>
            <a:pPr>
              <a:lnSpc>
                <a:spcPct val="100000"/>
              </a:lnSpc>
              <a:spcBef>
                <a:spcPct val="0"/>
              </a:spcBef>
              <a:buClr>
                <a:schemeClr val="tx2"/>
              </a:buClr>
              <a:buSzPct val="95000"/>
              <a:buFont typeface="Wingdings" panose="05000000000000000000" pitchFamily="2" charset="2"/>
              <a:buChar char="§"/>
            </a:pPr>
            <a:r>
              <a:rPr lang="en-US" altLang="en-US" sz="3200"/>
              <a:t> Riparian Zone Vegetation Quality</a:t>
            </a:r>
          </a:p>
        </p:txBody>
      </p:sp>
      <p:grpSp>
        <p:nvGrpSpPr>
          <p:cNvPr id="21508" name="Group 4" descr="schematic showing that habitat component scores range from 1 for poor to 20 for optimal">
            <a:extLst>
              <a:ext uri="{FF2B5EF4-FFF2-40B4-BE49-F238E27FC236}">
                <a16:creationId xmlns:a16="http://schemas.microsoft.com/office/drawing/2014/main" id="{1B78E71A-1176-48FD-A5EB-AF9D89B87106}"/>
              </a:ext>
            </a:extLst>
          </p:cNvPr>
          <p:cNvGrpSpPr>
            <a:grpSpLocks/>
          </p:cNvGrpSpPr>
          <p:nvPr/>
        </p:nvGrpSpPr>
        <p:grpSpPr bwMode="auto">
          <a:xfrm>
            <a:off x="5638800" y="2108200"/>
            <a:ext cx="3287713" cy="1290638"/>
            <a:chOff x="2916" y="1792"/>
            <a:chExt cx="2071" cy="813"/>
          </a:xfrm>
        </p:grpSpPr>
        <p:sp>
          <p:nvSpPr>
            <p:cNvPr id="21509" name="AutoShape 5">
              <a:extLst>
                <a:ext uri="{FF2B5EF4-FFF2-40B4-BE49-F238E27FC236}">
                  <a16:creationId xmlns:a16="http://schemas.microsoft.com/office/drawing/2014/main" id="{48773ED7-54E1-46F3-A834-12C12C0D2870}"/>
                </a:ext>
              </a:extLst>
            </p:cNvPr>
            <p:cNvSpPr>
              <a:spLocks noChangeArrowheads="1"/>
            </p:cNvSpPr>
            <p:nvPr/>
          </p:nvSpPr>
          <p:spPr bwMode="auto">
            <a:xfrm>
              <a:off x="2916" y="1792"/>
              <a:ext cx="2051" cy="813"/>
            </a:xfrm>
            <a:prstGeom prst="wedgeRoundRectCallout">
              <a:avLst>
                <a:gd name="adj1" fmla="val -41671"/>
                <a:gd name="adj2" fmla="val 66667"/>
                <a:gd name="adj3" fmla="val 16667"/>
              </a:avLst>
            </a:prstGeom>
            <a:solidFill>
              <a:schemeClr val="bg1"/>
            </a:solidFill>
            <a:ln w="12700">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1510" name="Rectangle 6">
              <a:extLst>
                <a:ext uri="{FF2B5EF4-FFF2-40B4-BE49-F238E27FC236}">
                  <a16:creationId xmlns:a16="http://schemas.microsoft.com/office/drawing/2014/main" id="{577F06C3-ED0A-4B6D-81E4-CD50D2E75958}"/>
                </a:ext>
              </a:extLst>
            </p:cNvPr>
            <p:cNvSpPr>
              <a:spLocks noChangeArrowheads="1"/>
            </p:cNvSpPr>
            <p:nvPr/>
          </p:nvSpPr>
          <p:spPr bwMode="auto">
            <a:xfrm>
              <a:off x="3043" y="1883"/>
              <a:ext cx="836"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400" b="1"/>
                <a:t>Optimal</a:t>
              </a:r>
            </a:p>
          </p:txBody>
        </p:sp>
        <p:sp>
          <p:nvSpPr>
            <p:cNvPr id="107527" name="Line 7">
              <a:extLst>
                <a:ext uri="{FF2B5EF4-FFF2-40B4-BE49-F238E27FC236}">
                  <a16:creationId xmlns:a16="http://schemas.microsoft.com/office/drawing/2014/main" id="{A6117908-48EE-4BF5-A2A3-EA9CAF052427}"/>
                </a:ext>
              </a:extLst>
            </p:cNvPr>
            <p:cNvSpPr>
              <a:spLocks noChangeShapeType="1"/>
            </p:cNvSpPr>
            <p:nvPr/>
          </p:nvSpPr>
          <p:spPr bwMode="auto">
            <a:xfrm>
              <a:off x="3832" y="2232"/>
              <a:ext cx="443" cy="0"/>
            </a:xfrm>
            <a:prstGeom prst="line">
              <a:avLst/>
            </a:prstGeom>
            <a:noFill/>
            <a:ln w="76200">
              <a:solidFill>
                <a:schemeClr val="tx1"/>
              </a:solidFill>
              <a:round/>
              <a:headEnd/>
              <a:tailEnd type="triangle" w="med" len="med"/>
            </a:ln>
            <a:effectLst>
              <a:outerShdw dist="107763" dir="2700000" algn="ctr" rotWithShape="0">
                <a:schemeClr val="hlink"/>
              </a:outerShdw>
            </a:effectLst>
          </p:spPr>
          <p:txBody>
            <a:bodyPr wrap="none" anchor="ctr"/>
            <a:lstStyle/>
            <a:p>
              <a:pPr>
                <a:defRPr/>
              </a:pPr>
              <a:endParaRPr lang="en-US">
                <a:cs typeface="+mn-cs"/>
              </a:endParaRPr>
            </a:p>
          </p:txBody>
        </p:sp>
        <p:sp>
          <p:nvSpPr>
            <p:cNvPr id="21512" name="Rectangle 8">
              <a:extLst>
                <a:ext uri="{FF2B5EF4-FFF2-40B4-BE49-F238E27FC236}">
                  <a16:creationId xmlns:a16="http://schemas.microsoft.com/office/drawing/2014/main" id="{8CA2E72A-B6AB-4547-B0A4-096BE66160C9}"/>
                </a:ext>
              </a:extLst>
            </p:cNvPr>
            <p:cNvSpPr>
              <a:spLocks noChangeArrowheads="1"/>
            </p:cNvSpPr>
            <p:nvPr/>
          </p:nvSpPr>
          <p:spPr bwMode="auto">
            <a:xfrm>
              <a:off x="4334" y="1871"/>
              <a:ext cx="556"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400" b="1"/>
                <a:t>Poor</a:t>
              </a:r>
            </a:p>
          </p:txBody>
        </p:sp>
        <p:sp>
          <p:nvSpPr>
            <p:cNvPr id="21513" name="Rectangle 9">
              <a:extLst>
                <a:ext uri="{FF2B5EF4-FFF2-40B4-BE49-F238E27FC236}">
                  <a16:creationId xmlns:a16="http://schemas.microsoft.com/office/drawing/2014/main" id="{7016F9FD-CEAF-497C-9256-B5E4480DD640}"/>
                </a:ext>
              </a:extLst>
            </p:cNvPr>
            <p:cNvSpPr>
              <a:spLocks noChangeArrowheads="1"/>
            </p:cNvSpPr>
            <p:nvPr/>
          </p:nvSpPr>
          <p:spPr bwMode="auto">
            <a:xfrm>
              <a:off x="3000" y="2255"/>
              <a:ext cx="965"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400" b="1"/>
                <a:t>20 points</a:t>
              </a:r>
            </a:p>
          </p:txBody>
        </p:sp>
        <p:sp>
          <p:nvSpPr>
            <p:cNvPr id="21514" name="Rectangle 10">
              <a:extLst>
                <a:ext uri="{FF2B5EF4-FFF2-40B4-BE49-F238E27FC236}">
                  <a16:creationId xmlns:a16="http://schemas.microsoft.com/office/drawing/2014/main" id="{C62E904A-0384-4E24-B42C-35E3AFA90C6E}"/>
                </a:ext>
              </a:extLst>
            </p:cNvPr>
            <p:cNvSpPr>
              <a:spLocks noChangeArrowheads="1"/>
            </p:cNvSpPr>
            <p:nvPr/>
          </p:nvSpPr>
          <p:spPr bwMode="auto">
            <a:xfrm>
              <a:off x="4238" y="2255"/>
              <a:ext cx="749"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400" b="1"/>
                <a:t>1 point</a:t>
              </a:r>
            </a:p>
          </p:txBody>
        </p:sp>
      </p:gr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9D0ACBA-894B-46F3-872B-2F6E36747355}"/>
              </a:ext>
            </a:extLst>
          </p:cNvPr>
          <p:cNvSpPr>
            <a:spLocks noGrp="1" noChangeArrowheads="1"/>
          </p:cNvSpPr>
          <p:nvPr>
            <p:ph type="title"/>
          </p:nvPr>
        </p:nvSpPr>
        <p:spPr/>
        <p:txBody>
          <a:bodyPr/>
          <a:lstStyle/>
          <a:p>
            <a:pPr eaLnBrk="1" hangingPunct="1"/>
            <a:r>
              <a:rPr lang="en-US" altLang="en-US"/>
              <a:t>HDG as the x- axis</a:t>
            </a:r>
          </a:p>
        </p:txBody>
      </p:sp>
      <p:sp>
        <p:nvSpPr>
          <p:cNvPr id="22531" name="Rectangle 3">
            <a:extLst>
              <a:ext uri="{FF2B5EF4-FFF2-40B4-BE49-F238E27FC236}">
                <a16:creationId xmlns:a16="http://schemas.microsoft.com/office/drawing/2014/main" id="{CB44A0F3-FBF6-48CA-94FB-02B171B7DCCC}"/>
              </a:ext>
            </a:extLst>
          </p:cNvPr>
          <p:cNvSpPr>
            <a:spLocks noGrp="1" noChangeArrowheads="1"/>
          </p:cNvSpPr>
          <p:nvPr>
            <p:ph idx="1"/>
          </p:nvPr>
        </p:nvSpPr>
        <p:spPr/>
        <p:txBody>
          <a:bodyPr/>
          <a:lstStyle/>
          <a:p>
            <a:pPr eaLnBrk="1" hangingPunct="1"/>
            <a:r>
              <a:rPr lang="en-US" altLang="en-US"/>
              <a:t>These components were converted into a dimensionless index, with low values denoting low disturbance, and increasing values associated with more intense human influences. </a:t>
            </a:r>
          </a:p>
          <a:p>
            <a:pPr eaLnBrk="1" hangingPunct="1"/>
            <a:r>
              <a:rPr lang="en-US" altLang="en-US"/>
              <a:t> The index was subsequently used as the x-axis for testing a wide variety of biological attributes associated with the measurement of ecological integrity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grpSp>
        <p:nvGrpSpPr>
          <p:cNvPr id="23554" name="Group 35" descr="diagram showing categories and examples of biological attributes for bioassessment development">
            <a:extLst>
              <a:ext uri="{FF2B5EF4-FFF2-40B4-BE49-F238E27FC236}">
                <a16:creationId xmlns:a16="http://schemas.microsoft.com/office/drawing/2014/main" id="{B7E5CED9-98F3-4857-BAE2-EBF444DB87BE}"/>
              </a:ext>
            </a:extLst>
          </p:cNvPr>
          <p:cNvGrpSpPr>
            <a:grpSpLocks/>
          </p:cNvGrpSpPr>
          <p:nvPr/>
        </p:nvGrpSpPr>
        <p:grpSpPr bwMode="auto">
          <a:xfrm>
            <a:off x="457200" y="1676400"/>
            <a:ext cx="8299450" cy="4373563"/>
            <a:chOff x="292" y="1325"/>
            <a:chExt cx="5228" cy="2755"/>
          </a:xfrm>
        </p:grpSpPr>
        <p:sp>
          <p:nvSpPr>
            <p:cNvPr id="23556" name="Rectangle 3">
              <a:extLst>
                <a:ext uri="{FF2B5EF4-FFF2-40B4-BE49-F238E27FC236}">
                  <a16:creationId xmlns:a16="http://schemas.microsoft.com/office/drawing/2014/main" id="{1FE2B1B5-F251-40B3-B431-57416EA501F6}"/>
                </a:ext>
              </a:extLst>
            </p:cNvPr>
            <p:cNvSpPr>
              <a:spLocks noChangeArrowheads="1"/>
            </p:cNvSpPr>
            <p:nvPr/>
          </p:nvSpPr>
          <p:spPr bwMode="auto">
            <a:xfrm>
              <a:off x="4426" y="1325"/>
              <a:ext cx="1085" cy="381"/>
            </a:xfrm>
            <a:prstGeom prst="rect">
              <a:avLst/>
            </a:prstGeom>
            <a:solidFill>
              <a:srgbClr val="CCCCFF"/>
            </a:solidFill>
            <a:ln w="11176">
              <a:solidFill>
                <a:srgbClr val="000000"/>
              </a:solidFill>
              <a:miter lim="800000"/>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500" b="1">
                  <a:solidFill>
                    <a:srgbClr val="000000"/>
                  </a:solidFill>
                </a:rPr>
                <a:t>SYSTEM</a:t>
              </a:r>
            </a:p>
            <a:p>
              <a:pPr algn="ctr">
                <a:lnSpc>
                  <a:spcPct val="100000"/>
                </a:lnSpc>
                <a:spcBef>
                  <a:spcPct val="0"/>
                </a:spcBef>
                <a:buFontTx/>
                <a:buNone/>
              </a:pPr>
              <a:r>
                <a:rPr lang="en-US" altLang="en-US" sz="1500" b="1">
                  <a:solidFill>
                    <a:srgbClr val="000000"/>
                  </a:solidFill>
                </a:rPr>
                <a:t>PROCESSES</a:t>
              </a:r>
            </a:p>
          </p:txBody>
        </p:sp>
        <p:sp>
          <p:nvSpPr>
            <p:cNvPr id="23557" name="Rectangle 4">
              <a:extLst>
                <a:ext uri="{FF2B5EF4-FFF2-40B4-BE49-F238E27FC236}">
                  <a16:creationId xmlns:a16="http://schemas.microsoft.com/office/drawing/2014/main" id="{B29FF445-1C1D-44DC-BCD8-F20730F178D4}"/>
                </a:ext>
              </a:extLst>
            </p:cNvPr>
            <p:cNvSpPr>
              <a:spLocks noChangeArrowheads="1"/>
            </p:cNvSpPr>
            <p:nvPr/>
          </p:nvSpPr>
          <p:spPr bwMode="auto">
            <a:xfrm>
              <a:off x="1327" y="1720"/>
              <a:ext cx="966" cy="1614"/>
            </a:xfrm>
            <a:prstGeom prst="rect">
              <a:avLst/>
            </a:prstGeom>
            <a:solidFill>
              <a:schemeClr val="accent2"/>
            </a:solidFill>
            <a:ln w="33401">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3558" name="Rectangle 5">
              <a:extLst>
                <a:ext uri="{FF2B5EF4-FFF2-40B4-BE49-F238E27FC236}">
                  <a16:creationId xmlns:a16="http://schemas.microsoft.com/office/drawing/2014/main" id="{04E35D5C-8A95-4511-9752-A16E8CE7F25A}"/>
                </a:ext>
              </a:extLst>
            </p:cNvPr>
            <p:cNvSpPr>
              <a:spLocks noChangeArrowheads="1"/>
            </p:cNvSpPr>
            <p:nvPr/>
          </p:nvSpPr>
          <p:spPr bwMode="auto">
            <a:xfrm>
              <a:off x="4428" y="1723"/>
              <a:ext cx="1092" cy="1611"/>
            </a:xfrm>
            <a:prstGeom prst="rect">
              <a:avLst/>
            </a:prstGeom>
            <a:solidFill>
              <a:schemeClr val="accent2"/>
            </a:solidFill>
            <a:ln w="33401">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3559" name="Rectangle 6">
              <a:extLst>
                <a:ext uri="{FF2B5EF4-FFF2-40B4-BE49-F238E27FC236}">
                  <a16:creationId xmlns:a16="http://schemas.microsoft.com/office/drawing/2014/main" id="{7A0EFC9E-C598-4AD2-AC56-8B9F4731E00E}"/>
                </a:ext>
              </a:extLst>
            </p:cNvPr>
            <p:cNvSpPr>
              <a:spLocks noChangeArrowheads="1"/>
            </p:cNvSpPr>
            <p:nvPr/>
          </p:nvSpPr>
          <p:spPr bwMode="auto">
            <a:xfrm>
              <a:off x="1325" y="2078"/>
              <a:ext cx="960" cy="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400">
                  <a:solidFill>
                    <a:srgbClr val="000000"/>
                  </a:solidFill>
                  <a:latin typeface="Comic Sans MS" panose="030F0702030302020204" pitchFamily="66" charset="0"/>
                </a:rPr>
                <a:t>IDENTITY</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TOLERANCE</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RARE OR ENDANGERED KEY TAXA </a:t>
              </a:r>
              <a:endParaRPr lang="en-US" altLang="en-US" sz="1400">
                <a:latin typeface="Comic Sans MS" panose="030F0702030302020204" pitchFamily="66" charset="0"/>
              </a:endParaRPr>
            </a:p>
          </p:txBody>
        </p:sp>
        <p:grpSp>
          <p:nvGrpSpPr>
            <p:cNvPr id="23560" name="Group 7">
              <a:extLst>
                <a:ext uri="{FF2B5EF4-FFF2-40B4-BE49-F238E27FC236}">
                  <a16:creationId xmlns:a16="http://schemas.microsoft.com/office/drawing/2014/main" id="{1C4DDFD4-E1C3-4DD4-A732-27E4A0B6CE7C}"/>
                </a:ext>
              </a:extLst>
            </p:cNvPr>
            <p:cNvGrpSpPr>
              <a:grpSpLocks/>
            </p:cNvGrpSpPr>
            <p:nvPr/>
          </p:nvGrpSpPr>
          <p:grpSpPr bwMode="auto">
            <a:xfrm>
              <a:off x="1334" y="1327"/>
              <a:ext cx="946" cy="382"/>
              <a:chOff x="1330" y="560"/>
              <a:chExt cx="926" cy="382"/>
            </a:xfrm>
          </p:grpSpPr>
          <p:sp>
            <p:nvSpPr>
              <p:cNvPr id="23585" name="Rectangle 8">
                <a:extLst>
                  <a:ext uri="{FF2B5EF4-FFF2-40B4-BE49-F238E27FC236}">
                    <a16:creationId xmlns:a16="http://schemas.microsoft.com/office/drawing/2014/main" id="{82D9FEAC-809E-4C6D-93DE-B9F80E05BE3C}"/>
                  </a:ext>
                </a:extLst>
              </p:cNvPr>
              <p:cNvSpPr>
                <a:spLocks noChangeArrowheads="1"/>
              </p:cNvSpPr>
              <p:nvPr/>
            </p:nvSpPr>
            <p:spPr bwMode="auto">
              <a:xfrm>
                <a:off x="1330" y="560"/>
                <a:ext cx="926" cy="382"/>
              </a:xfrm>
              <a:prstGeom prst="rect">
                <a:avLst/>
              </a:prstGeom>
              <a:solidFill>
                <a:srgbClr val="CCCCFF"/>
              </a:solidFill>
              <a:ln w="11176">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3586" name="Rectangle 9">
                <a:extLst>
                  <a:ext uri="{FF2B5EF4-FFF2-40B4-BE49-F238E27FC236}">
                    <a16:creationId xmlns:a16="http://schemas.microsoft.com/office/drawing/2014/main" id="{85E81920-709B-4FD8-A12B-AFCBCBDC9DB2}"/>
                  </a:ext>
                </a:extLst>
              </p:cNvPr>
              <p:cNvSpPr>
                <a:spLocks noChangeArrowheads="1"/>
              </p:cNvSpPr>
              <p:nvPr/>
            </p:nvSpPr>
            <p:spPr bwMode="auto">
              <a:xfrm>
                <a:off x="1380" y="624"/>
                <a:ext cx="83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500" b="1">
                    <a:solidFill>
                      <a:srgbClr val="000000"/>
                    </a:solidFill>
                  </a:rPr>
                  <a:t>TAXONOMIC</a:t>
                </a:r>
              </a:p>
              <a:p>
                <a:pPr algn="ctr">
                  <a:lnSpc>
                    <a:spcPct val="100000"/>
                  </a:lnSpc>
                  <a:spcBef>
                    <a:spcPct val="0"/>
                  </a:spcBef>
                  <a:buFontTx/>
                  <a:buNone/>
                </a:pPr>
                <a:r>
                  <a:rPr lang="en-US" altLang="en-US" sz="1500" b="1">
                    <a:solidFill>
                      <a:srgbClr val="000000"/>
                    </a:solidFill>
                  </a:rPr>
                  <a:t>COMPOSITION</a:t>
                </a:r>
                <a:endParaRPr lang="en-US" altLang="en-US" sz="2400">
                  <a:latin typeface="Times New Roman" panose="02020603050405020304" pitchFamily="18" charset="0"/>
                </a:endParaRPr>
              </a:p>
            </p:txBody>
          </p:sp>
        </p:grpSp>
        <p:sp>
          <p:nvSpPr>
            <p:cNvPr id="23561" name="Rectangle 10">
              <a:extLst>
                <a:ext uri="{FF2B5EF4-FFF2-40B4-BE49-F238E27FC236}">
                  <a16:creationId xmlns:a16="http://schemas.microsoft.com/office/drawing/2014/main" id="{345BB3A5-6229-4BAA-B45B-DA70597AE4F0}"/>
                </a:ext>
              </a:extLst>
            </p:cNvPr>
            <p:cNvSpPr>
              <a:spLocks noChangeArrowheads="1"/>
            </p:cNvSpPr>
            <p:nvPr/>
          </p:nvSpPr>
          <p:spPr bwMode="auto">
            <a:xfrm>
              <a:off x="4521" y="1810"/>
              <a:ext cx="874" cy="147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400">
                  <a:solidFill>
                    <a:srgbClr val="000000"/>
                  </a:solidFill>
                  <a:latin typeface="Comic Sans MS" panose="030F0702030302020204" pitchFamily="66" charset="0"/>
                </a:rPr>
                <a:t>TROPHIC</a:t>
              </a:r>
            </a:p>
            <a:p>
              <a:pPr algn="ctr">
                <a:lnSpc>
                  <a:spcPct val="100000"/>
                </a:lnSpc>
                <a:spcBef>
                  <a:spcPct val="0"/>
                </a:spcBef>
                <a:buFontTx/>
                <a:buNone/>
              </a:pPr>
              <a:r>
                <a:rPr lang="en-US" altLang="en-US" sz="1400">
                  <a:solidFill>
                    <a:srgbClr val="000000"/>
                  </a:solidFill>
                  <a:latin typeface="Comic Sans MS" panose="030F0702030302020204" pitchFamily="66" charset="0"/>
                </a:rPr>
                <a:t>DYNAMICS</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PRODUCTIVITY</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MATERIAL:</a:t>
              </a:r>
            </a:p>
            <a:p>
              <a:pPr algn="ctr">
                <a:lnSpc>
                  <a:spcPct val="100000"/>
                </a:lnSpc>
                <a:spcBef>
                  <a:spcPct val="0"/>
                </a:spcBef>
                <a:buFontTx/>
                <a:buNone/>
              </a:pPr>
              <a:r>
                <a:rPr lang="en-US" altLang="en-US" sz="1400">
                  <a:solidFill>
                    <a:srgbClr val="000000"/>
                  </a:solidFill>
                  <a:latin typeface="Comic Sans MS" panose="030F0702030302020204" pitchFamily="66" charset="0"/>
                </a:rPr>
                <a:t>CYCLES</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PREDATION</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RECRUITMENT</a:t>
              </a:r>
              <a:endParaRPr lang="en-US" altLang="en-US" sz="1400">
                <a:latin typeface="Comic Sans MS" panose="030F0702030302020204" pitchFamily="66" charset="0"/>
              </a:endParaRPr>
            </a:p>
          </p:txBody>
        </p:sp>
        <p:sp>
          <p:nvSpPr>
            <p:cNvPr id="23562" name="Rectangle 11">
              <a:extLst>
                <a:ext uri="{FF2B5EF4-FFF2-40B4-BE49-F238E27FC236}">
                  <a16:creationId xmlns:a16="http://schemas.microsoft.com/office/drawing/2014/main" id="{343F88DB-F581-4E4D-9C22-29907A4D0E5A}"/>
                </a:ext>
              </a:extLst>
            </p:cNvPr>
            <p:cNvSpPr>
              <a:spLocks noChangeArrowheads="1"/>
            </p:cNvSpPr>
            <p:nvPr/>
          </p:nvSpPr>
          <p:spPr bwMode="auto">
            <a:xfrm>
              <a:off x="3361" y="1723"/>
              <a:ext cx="991" cy="1611"/>
            </a:xfrm>
            <a:prstGeom prst="rect">
              <a:avLst/>
            </a:prstGeom>
            <a:solidFill>
              <a:schemeClr val="accent2"/>
            </a:solidFill>
            <a:ln w="33401">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grpSp>
          <p:nvGrpSpPr>
            <p:cNvPr id="23563" name="Group 12">
              <a:extLst>
                <a:ext uri="{FF2B5EF4-FFF2-40B4-BE49-F238E27FC236}">
                  <a16:creationId xmlns:a16="http://schemas.microsoft.com/office/drawing/2014/main" id="{220071DC-8FA4-44B8-901A-CC5C55B7E644}"/>
                </a:ext>
              </a:extLst>
            </p:cNvPr>
            <p:cNvGrpSpPr>
              <a:grpSpLocks/>
            </p:cNvGrpSpPr>
            <p:nvPr/>
          </p:nvGrpSpPr>
          <p:grpSpPr bwMode="auto">
            <a:xfrm>
              <a:off x="3360" y="1325"/>
              <a:ext cx="984" cy="381"/>
              <a:chOff x="3364" y="564"/>
              <a:chExt cx="914" cy="381"/>
            </a:xfrm>
          </p:grpSpPr>
          <p:sp>
            <p:nvSpPr>
              <p:cNvPr id="23583" name="Rectangle 13">
                <a:extLst>
                  <a:ext uri="{FF2B5EF4-FFF2-40B4-BE49-F238E27FC236}">
                    <a16:creationId xmlns:a16="http://schemas.microsoft.com/office/drawing/2014/main" id="{8B07ACD6-45A2-4557-8AC2-70906ED9F3DC}"/>
                  </a:ext>
                </a:extLst>
              </p:cNvPr>
              <p:cNvSpPr>
                <a:spLocks noChangeArrowheads="1"/>
              </p:cNvSpPr>
              <p:nvPr/>
            </p:nvSpPr>
            <p:spPr bwMode="auto">
              <a:xfrm>
                <a:off x="3364" y="564"/>
                <a:ext cx="914" cy="381"/>
              </a:xfrm>
              <a:prstGeom prst="rect">
                <a:avLst/>
              </a:prstGeom>
              <a:solidFill>
                <a:srgbClr val="CCCCFF"/>
              </a:solidFill>
              <a:ln w="11176">
                <a:solidFill>
                  <a:srgbClr val="000000"/>
                </a:solidFill>
                <a:miter lim="800000"/>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3584" name="Rectangle 14">
                <a:extLst>
                  <a:ext uri="{FF2B5EF4-FFF2-40B4-BE49-F238E27FC236}">
                    <a16:creationId xmlns:a16="http://schemas.microsoft.com/office/drawing/2014/main" id="{3F0ABD7B-2574-4230-93BE-D8D59B6B25FE}"/>
                  </a:ext>
                </a:extLst>
              </p:cNvPr>
              <p:cNvSpPr>
                <a:spLocks noChangeArrowheads="1"/>
              </p:cNvSpPr>
              <p:nvPr/>
            </p:nvSpPr>
            <p:spPr bwMode="auto">
              <a:xfrm>
                <a:off x="3832" y="624"/>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endParaRPr lang="en-US" altLang="en-US" sz="2400">
                  <a:latin typeface="Times New Roman" panose="02020603050405020304" pitchFamily="18" charset="0"/>
                </a:endParaRPr>
              </a:p>
            </p:txBody>
          </p:sp>
        </p:grpSp>
        <p:sp>
          <p:nvSpPr>
            <p:cNvPr id="23564" name="Rectangle 15">
              <a:extLst>
                <a:ext uri="{FF2B5EF4-FFF2-40B4-BE49-F238E27FC236}">
                  <a16:creationId xmlns:a16="http://schemas.microsoft.com/office/drawing/2014/main" id="{AE4CECC0-262E-4956-8C13-CDA3E346C34F}"/>
                </a:ext>
              </a:extLst>
            </p:cNvPr>
            <p:cNvSpPr>
              <a:spLocks noChangeArrowheads="1"/>
            </p:cNvSpPr>
            <p:nvPr/>
          </p:nvSpPr>
          <p:spPr bwMode="auto">
            <a:xfrm>
              <a:off x="2357" y="1723"/>
              <a:ext cx="955" cy="1611"/>
            </a:xfrm>
            <a:prstGeom prst="rect">
              <a:avLst/>
            </a:prstGeom>
            <a:solidFill>
              <a:schemeClr val="accent2"/>
            </a:solidFill>
            <a:ln w="33401">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3565" name="Rectangle 16">
              <a:extLst>
                <a:ext uri="{FF2B5EF4-FFF2-40B4-BE49-F238E27FC236}">
                  <a16:creationId xmlns:a16="http://schemas.microsoft.com/office/drawing/2014/main" id="{6D7F60FB-05D7-49AA-BF9D-CBA5D99124F1}"/>
                </a:ext>
              </a:extLst>
            </p:cNvPr>
            <p:cNvSpPr>
              <a:spLocks noChangeArrowheads="1"/>
            </p:cNvSpPr>
            <p:nvPr/>
          </p:nvSpPr>
          <p:spPr bwMode="auto">
            <a:xfrm>
              <a:off x="2489" y="2096"/>
              <a:ext cx="727" cy="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400">
                  <a:solidFill>
                    <a:srgbClr val="000000"/>
                  </a:solidFill>
                  <a:latin typeface="Comic Sans MS" panose="030F0702030302020204" pitchFamily="66" charset="0"/>
                </a:rPr>
                <a:t>TAXA</a:t>
              </a:r>
            </a:p>
            <a:p>
              <a:pPr algn="ctr">
                <a:lnSpc>
                  <a:spcPct val="100000"/>
                </a:lnSpc>
                <a:spcBef>
                  <a:spcPct val="0"/>
                </a:spcBef>
                <a:buFontTx/>
                <a:buNone/>
              </a:pPr>
              <a:r>
                <a:rPr lang="en-US" altLang="en-US" sz="1400">
                  <a:solidFill>
                    <a:srgbClr val="000000"/>
                  </a:solidFill>
                  <a:latin typeface="Comic Sans MS" panose="030F0702030302020204" pitchFamily="66" charset="0"/>
                </a:rPr>
                <a:t>RICHNESS</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RELATIVE </a:t>
              </a:r>
            </a:p>
            <a:p>
              <a:pPr algn="ctr">
                <a:lnSpc>
                  <a:spcPct val="100000"/>
                </a:lnSpc>
                <a:spcBef>
                  <a:spcPct val="0"/>
                </a:spcBef>
                <a:buFontTx/>
                <a:buNone/>
              </a:pPr>
              <a:r>
                <a:rPr lang="en-US" altLang="en-US" sz="1400">
                  <a:solidFill>
                    <a:srgbClr val="000000"/>
                  </a:solidFill>
                  <a:latin typeface="Comic Sans MS" panose="030F0702030302020204" pitchFamily="66" charset="0"/>
                </a:rPr>
                <a:t>ABUNDANCE</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DOMINANCE</a:t>
              </a:r>
              <a:endParaRPr lang="en-US" altLang="en-US" sz="1400">
                <a:latin typeface="Comic Sans MS" panose="030F0702030302020204" pitchFamily="66" charset="0"/>
              </a:endParaRPr>
            </a:p>
          </p:txBody>
        </p:sp>
        <p:grpSp>
          <p:nvGrpSpPr>
            <p:cNvPr id="23566" name="Group 17">
              <a:extLst>
                <a:ext uri="{FF2B5EF4-FFF2-40B4-BE49-F238E27FC236}">
                  <a16:creationId xmlns:a16="http://schemas.microsoft.com/office/drawing/2014/main" id="{E484BF5A-61A1-4388-84B5-AAC4698265BD}"/>
                </a:ext>
              </a:extLst>
            </p:cNvPr>
            <p:cNvGrpSpPr>
              <a:grpSpLocks/>
            </p:cNvGrpSpPr>
            <p:nvPr/>
          </p:nvGrpSpPr>
          <p:grpSpPr bwMode="auto">
            <a:xfrm>
              <a:off x="2355" y="1328"/>
              <a:ext cx="946" cy="381"/>
              <a:chOff x="2374" y="564"/>
              <a:chExt cx="914" cy="381"/>
            </a:xfrm>
          </p:grpSpPr>
          <p:sp>
            <p:nvSpPr>
              <p:cNvPr id="23581" name="Rectangle 18">
                <a:extLst>
                  <a:ext uri="{FF2B5EF4-FFF2-40B4-BE49-F238E27FC236}">
                    <a16:creationId xmlns:a16="http://schemas.microsoft.com/office/drawing/2014/main" id="{DA2C9FA8-6E2C-454C-83D9-4B6AA58A6D7F}"/>
                  </a:ext>
                </a:extLst>
              </p:cNvPr>
              <p:cNvSpPr>
                <a:spLocks noChangeArrowheads="1"/>
              </p:cNvSpPr>
              <p:nvPr/>
            </p:nvSpPr>
            <p:spPr bwMode="auto">
              <a:xfrm>
                <a:off x="2374" y="564"/>
                <a:ext cx="914" cy="381"/>
              </a:xfrm>
              <a:prstGeom prst="rect">
                <a:avLst/>
              </a:prstGeom>
              <a:solidFill>
                <a:srgbClr val="CCCCFF"/>
              </a:solidFill>
              <a:ln w="11176">
                <a:solidFill>
                  <a:srgbClr val="000000"/>
                </a:solidFill>
                <a:miter lim="800000"/>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3582" name="Rectangle 19">
                <a:extLst>
                  <a:ext uri="{FF2B5EF4-FFF2-40B4-BE49-F238E27FC236}">
                    <a16:creationId xmlns:a16="http://schemas.microsoft.com/office/drawing/2014/main" id="{281483EB-C12A-4671-B351-4E1A2D477782}"/>
                  </a:ext>
                </a:extLst>
              </p:cNvPr>
              <p:cNvSpPr>
                <a:spLocks noChangeArrowheads="1"/>
              </p:cNvSpPr>
              <p:nvPr/>
            </p:nvSpPr>
            <p:spPr bwMode="auto">
              <a:xfrm>
                <a:off x="2482" y="624"/>
                <a:ext cx="7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500" b="1">
                    <a:solidFill>
                      <a:srgbClr val="000000"/>
                    </a:solidFill>
                  </a:rPr>
                  <a:t>COMMUNITY</a:t>
                </a:r>
              </a:p>
              <a:p>
                <a:pPr algn="ctr">
                  <a:lnSpc>
                    <a:spcPct val="100000"/>
                  </a:lnSpc>
                  <a:spcBef>
                    <a:spcPct val="0"/>
                  </a:spcBef>
                  <a:buFontTx/>
                  <a:buNone/>
                </a:pPr>
                <a:r>
                  <a:rPr lang="en-US" altLang="en-US" sz="1500" b="1">
                    <a:solidFill>
                      <a:srgbClr val="000000"/>
                    </a:solidFill>
                  </a:rPr>
                  <a:t>STRUCTURE</a:t>
                </a:r>
                <a:endParaRPr lang="en-US" altLang="en-US" sz="2400">
                  <a:latin typeface="Times New Roman" panose="02020603050405020304" pitchFamily="18" charset="0"/>
                </a:endParaRPr>
              </a:p>
            </p:txBody>
          </p:sp>
        </p:grpSp>
        <p:sp>
          <p:nvSpPr>
            <p:cNvPr id="23567" name="Rectangle 20">
              <a:extLst>
                <a:ext uri="{FF2B5EF4-FFF2-40B4-BE49-F238E27FC236}">
                  <a16:creationId xmlns:a16="http://schemas.microsoft.com/office/drawing/2014/main" id="{A7BD5364-7EB5-458A-B5E2-91C94AD965A7}"/>
                </a:ext>
              </a:extLst>
            </p:cNvPr>
            <p:cNvSpPr>
              <a:spLocks noChangeArrowheads="1"/>
            </p:cNvSpPr>
            <p:nvPr/>
          </p:nvSpPr>
          <p:spPr bwMode="auto">
            <a:xfrm>
              <a:off x="3398" y="2145"/>
              <a:ext cx="912" cy="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400">
                  <a:solidFill>
                    <a:srgbClr val="000000"/>
                  </a:solidFill>
                  <a:latin typeface="Comic Sans MS" panose="030F0702030302020204" pitchFamily="66" charset="0"/>
                </a:rPr>
                <a:t>FEEDING</a:t>
              </a:r>
            </a:p>
            <a:p>
              <a:pPr algn="ctr">
                <a:lnSpc>
                  <a:spcPct val="100000"/>
                </a:lnSpc>
                <a:spcBef>
                  <a:spcPct val="0"/>
                </a:spcBef>
                <a:buFontTx/>
                <a:buNone/>
              </a:pPr>
              <a:r>
                <a:rPr lang="en-US" altLang="en-US" sz="1400">
                  <a:solidFill>
                    <a:srgbClr val="000000"/>
                  </a:solidFill>
                  <a:latin typeface="Comic Sans MS" panose="030F0702030302020204" pitchFamily="66" charset="0"/>
                </a:rPr>
                <a:t>GROUPS</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HABIT</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VOLTINISM</a:t>
              </a:r>
              <a:endParaRPr lang="en-US" altLang="en-US" sz="1400">
                <a:latin typeface="Comic Sans MS" panose="030F0702030302020204" pitchFamily="66" charset="0"/>
              </a:endParaRPr>
            </a:p>
          </p:txBody>
        </p:sp>
        <p:sp>
          <p:nvSpPr>
            <p:cNvPr id="23568" name="Rectangle 21">
              <a:extLst>
                <a:ext uri="{FF2B5EF4-FFF2-40B4-BE49-F238E27FC236}">
                  <a16:creationId xmlns:a16="http://schemas.microsoft.com/office/drawing/2014/main" id="{10D64B54-D9E8-4C1B-86FD-E49BC6D405D8}"/>
                </a:ext>
              </a:extLst>
            </p:cNvPr>
            <p:cNvSpPr>
              <a:spLocks noChangeArrowheads="1"/>
            </p:cNvSpPr>
            <p:nvPr/>
          </p:nvSpPr>
          <p:spPr bwMode="auto">
            <a:xfrm>
              <a:off x="292" y="1720"/>
              <a:ext cx="987" cy="1614"/>
            </a:xfrm>
            <a:prstGeom prst="rect">
              <a:avLst/>
            </a:prstGeom>
            <a:solidFill>
              <a:schemeClr val="accent2"/>
            </a:solidFill>
            <a:ln w="33401">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grpSp>
          <p:nvGrpSpPr>
            <p:cNvPr id="23569" name="Group 22">
              <a:extLst>
                <a:ext uri="{FF2B5EF4-FFF2-40B4-BE49-F238E27FC236}">
                  <a16:creationId xmlns:a16="http://schemas.microsoft.com/office/drawing/2014/main" id="{538225C4-C45F-4788-BFA0-DE3FA4FD4459}"/>
                </a:ext>
              </a:extLst>
            </p:cNvPr>
            <p:cNvGrpSpPr>
              <a:grpSpLocks/>
            </p:cNvGrpSpPr>
            <p:nvPr/>
          </p:nvGrpSpPr>
          <p:grpSpPr bwMode="auto">
            <a:xfrm>
              <a:off x="298" y="1328"/>
              <a:ext cx="971" cy="381"/>
              <a:chOff x="340" y="561"/>
              <a:chExt cx="915" cy="381"/>
            </a:xfrm>
          </p:grpSpPr>
          <p:sp>
            <p:nvSpPr>
              <p:cNvPr id="23579" name="Rectangle 23">
                <a:extLst>
                  <a:ext uri="{FF2B5EF4-FFF2-40B4-BE49-F238E27FC236}">
                    <a16:creationId xmlns:a16="http://schemas.microsoft.com/office/drawing/2014/main" id="{3EA562B6-13D1-4ACE-BAEF-5B4F82E030E3}"/>
                  </a:ext>
                </a:extLst>
              </p:cNvPr>
              <p:cNvSpPr>
                <a:spLocks noChangeArrowheads="1"/>
              </p:cNvSpPr>
              <p:nvPr/>
            </p:nvSpPr>
            <p:spPr bwMode="auto">
              <a:xfrm>
                <a:off x="340" y="561"/>
                <a:ext cx="915" cy="381"/>
              </a:xfrm>
              <a:prstGeom prst="rect">
                <a:avLst/>
              </a:prstGeom>
              <a:solidFill>
                <a:srgbClr val="CCCCFF"/>
              </a:solidFill>
              <a:ln w="11176">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3580" name="Rectangle 24">
                <a:extLst>
                  <a:ext uri="{FF2B5EF4-FFF2-40B4-BE49-F238E27FC236}">
                    <a16:creationId xmlns:a16="http://schemas.microsoft.com/office/drawing/2014/main" id="{25FBF313-DECE-4D61-A9D1-68154C6BA31D}"/>
                  </a:ext>
                </a:extLst>
              </p:cNvPr>
              <p:cNvSpPr>
                <a:spLocks noChangeArrowheads="1"/>
              </p:cNvSpPr>
              <p:nvPr/>
            </p:nvSpPr>
            <p:spPr bwMode="auto">
              <a:xfrm>
                <a:off x="465" y="624"/>
                <a:ext cx="64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500" b="1">
                    <a:solidFill>
                      <a:srgbClr val="000000"/>
                    </a:solidFill>
                  </a:rPr>
                  <a:t>INDIVIDUAL</a:t>
                </a:r>
              </a:p>
              <a:p>
                <a:pPr>
                  <a:lnSpc>
                    <a:spcPct val="100000"/>
                  </a:lnSpc>
                  <a:spcBef>
                    <a:spcPct val="0"/>
                  </a:spcBef>
                  <a:buFontTx/>
                  <a:buNone/>
                </a:pPr>
                <a:r>
                  <a:rPr lang="en-US" altLang="en-US" sz="1500" b="1">
                    <a:solidFill>
                      <a:srgbClr val="000000"/>
                    </a:solidFill>
                  </a:rPr>
                  <a:t>CONDITION</a:t>
                </a:r>
                <a:endParaRPr lang="en-US" altLang="en-US" sz="2400">
                  <a:latin typeface="Times New Roman" panose="02020603050405020304" pitchFamily="18" charset="0"/>
                </a:endParaRPr>
              </a:p>
            </p:txBody>
          </p:sp>
        </p:grpSp>
        <p:sp>
          <p:nvSpPr>
            <p:cNvPr id="23570" name="Rectangle 25">
              <a:extLst>
                <a:ext uri="{FF2B5EF4-FFF2-40B4-BE49-F238E27FC236}">
                  <a16:creationId xmlns:a16="http://schemas.microsoft.com/office/drawing/2014/main" id="{E1B548A7-842C-4C03-9CB4-F433C83BDA07}"/>
                </a:ext>
              </a:extLst>
            </p:cNvPr>
            <p:cNvSpPr>
              <a:spLocks noChangeArrowheads="1"/>
            </p:cNvSpPr>
            <p:nvPr/>
          </p:nvSpPr>
          <p:spPr bwMode="auto">
            <a:xfrm>
              <a:off x="316" y="1810"/>
              <a:ext cx="912" cy="147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400">
                  <a:solidFill>
                    <a:srgbClr val="000000"/>
                  </a:solidFill>
                  <a:latin typeface="Comic Sans MS" panose="030F0702030302020204" pitchFamily="66" charset="0"/>
                </a:rPr>
                <a:t>DISEASE</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ANOMALIES</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CONTAMINANT</a:t>
              </a:r>
              <a:br>
                <a:rPr lang="en-US" altLang="en-US" sz="1400">
                  <a:solidFill>
                    <a:srgbClr val="000000"/>
                  </a:solidFill>
                  <a:latin typeface="Comic Sans MS" panose="030F0702030302020204" pitchFamily="66" charset="0"/>
                </a:rPr>
              </a:br>
              <a:r>
                <a:rPr lang="en-US" altLang="en-US" sz="1400">
                  <a:solidFill>
                    <a:srgbClr val="000000"/>
                  </a:solidFill>
                  <a:latin typeface="Comic Sans MS" panose="030F0702030302020204" pitchFamily="66" charset="0"/>
                </a:rPr>
                <a:t>LEVELS</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DEATH</a:t>
              </a:r>
            </a:p>
            <a:p>
              <a:pPr algn="ctr">
                <a:lnSpc>
                  <a:spcPct val="100000"/>
                </a:lnSpc>
                <a:spcBef>
                  <a:spcPct val="0"/>
                </a:spcBef>
                <a:buFontTx/>
                <a:buNone/>
              </a:pPr>
              <a:endParaRPr lang="en-US" altLang="en-US" sz="1400">
                <a:solidFill>
                  <a:srgbClr val="000000"/>
                </a:solidFill>
                <a:latin typeface="Comic Sans MS" panose="030F0702030302020204" pitchFamily="66" charset="0"/>
              </a:endParaRPr>
            </a:p>
            <a:p>
              <a:pPr algn="ctr">
                <a:lnSpc>
                  <a:spcPct val="100000"/>
                </a:lnSpc>
                <a:spcBef>
                  <a:spcPct val="0"/>
                </a:spcBef>
                <a:buFontTx/>
                <a:buNone/>
              </a:pPr>
              <a:r>
                <a:rPr lang="en-US" altLang="en-US" sz="1400">
                  <a:solidFill>
                    <a:srgbClr val="000000"/>
                  </a:solidFill>
                  <a:latin typeface="Comic Sans MS" panose="030F0702030302020204" pitchFamily="66" charset="0"/>
                </a:rPr>
                <a:t>METABOLIC</a:t>
              </a:r>
            </a:p>
            <a:p>
              <a:pPr algn="ctr">
                <a:lnSpc>
                  <a:spcPct val="100000"/>
                </a:lnSpc>
                <a:spcBef>
                  <a:spcPct val="0"/>
                </a:spcBef>
                <a:buFontTx/>
                <a:buNone/>
              </a:pPr>
              <a:r>
                <a:rPr lang="en-US" altLang="en-US" sz="1400">
                  <a:solidFill>
                    <a:srgbClr val="000000"/>
                  </a:solidFill>
                  <a:latin typeface="Comic Sans MS" panose="030F0702030302020204" pitchFamily="66" charset="0"/>
                </a:rPr>
                <a:t>RATE</a:t>
              </a:r>
              <a:endParaRPr lang="en-US" altLang="en-US" sz="1400">
                <a:latin typeface="Comic Sans MS" panose="030F0702030302020204" pitchFamily="66" charset="0"/>
              </a:endParaRPr>
            </a:p>
          </p:txBody>
        </p:sp>
        <p:sp>
          <p:nvSpPr>
            <p:cNvPr id="23571" name="Rectangle 26">
              <a:extLst>
                <a:ext uri="{FF2B5EF4-FFF2-40B4-BE49-F238E27FC236}">
                  <a16:creationId xmlns:a16="http://schemas.microsoft.com/office/drawing/2014/main" id="{DC5DA14C-983C-48CB-9152-175D5E8950BF}"/>
                </a:ext>
              </a:extLst>
            </p:cNvPr>
            <p:cNvSpPr>
              <a:spLocks noChangeArrowheads="1"/>
            </p:cNvSpPr>
            <p:nvPr/>
          </p:nvSpPr>
          <p:spPr bwMode="auto">
            <a:xfrm>
              <a:off x="707" y="3792"/>
              <a:ext cx="7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500" b="1"/>
                <a:t>TOXICITY TESTS</a:t>
              </a:r>
              <a:endParaRPr lang="en-US" altLang="en-US" sz="2400">
                <a:latin typeface="Times New Roman" panose="02020603050405020304" pitchFamily="18" charset="0"/>
              </a:endParaRPr>
            </a:p>
          </p:txBody>
        </p:sp>
        <p:sp>
          <p:nvSpPr>
            <p:cNvPr id="23572" name="Rectangle 27">
              <a:extLst>
                <a:ext uri="{FF2B5EF4-FFF2-40B4-BE49-F238E27FC236}">
                  <a16:creationId xmlns:a16="http://schemas.microsoft.com/office/drawing/2014/main" id="{8D389587-5350-4388-8AAC-67EB3E0CF306}"/>
                </a:ext>
              </a:extLst>
            </p:cNvPr>
            <p:cNvSpPr>
              <a:spLocks noChangeArrowheads="1"/>
            </p:cNvSpPr>
            <p:nvPr/>
          </p:nvSpPr>
          <p:spPr bwMode="auto">
            <a:xfrm>
              <a:off x="1248" y="3888"/>
              <a:ext cx="292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tabLst>
                  <a:tab pos="1028700" algn="l"/>
                  <a:tab pos="1828800" algn="l"/>
                  <a:tab pos="4057650" algn="l"/>
                </a:tabLst>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tabLst>
                  <a:tab pos="1028700" algn="l"/>
                  <a:tab pos="1828800" algn="l"/>
                  <a:tab pos="4057650" algn="l"/>
                </a:tabLst>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tabLst>
                  <a:tab pos="1028700" algn="l"/>
                  <a:tab pos="1828800" algn="l"/>
                  <a:tab pos="4057650" algn="l"/>
                </a:tabLst>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tabLst>
                  <a:tab pos="1028700" algn="l"/>
                  <a:tab pos="1828800" algn="l"/>
                  <a:tab pos="4057650" algn="l"/>
                </a:tabLst>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tabLst>
                  <a:tab pos="1028700" algn="l"/>
                  <a:tab pos="1828800" algn="l"/>
                  <a:tab pos="405765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028700" algn="l"/>
                  <a:tab pos="1828800" algn="l"/>
                  <a:tab pos="405765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028700" algn="l"/>
                  <a:tab pos="1828800" algn="l"/>
                  <a:tab pos="405765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028700" algn="l"/>
                  <a:tab pos="1828800" algn="l"/>
                  <a:tab pos="405765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028700" algn="l"/>
                  <a:tab pos="1828800" algn="l"/>
                  <a:tab pos="4057650" algn="l"/>
                </a:tabLst>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500" b="1"/>
                <a:t>INVERTEBRATE SCI</a:t>
              </a:r>
            </a:p>
          </p:txBody>
        </p:sp>
        <p:sp>
          <p:nvSpPr>
            <p:cNvPr id="23573" name="Line 28">
              <a:extLst>
                <a:ext uri="{FF2B5EF4-FFF2-40B4-BE49-F238E27FC236}">
                  <a16:creationId xmlns:a16="http://schemas.microsoft.com/office/drawing/2014/main" id="{221A8CE3-2F4F-4E60-92B3-16E7BC951231}"/>
                </a:ext>
              </a:extLst>
            </p:cNvPr>
            <p:cNvSpPr>
              <a:spLocks noChangeShapeType="1"/>
            </p:cNvSpPr>
            <p:nvPr/>
          </p:nvSpPr>
          <p:spPr bwMode="auto">
            <a:xfrm flipH="1">
              <a:off x="1440" y="3984"/>
              <a:ext cx="624" cy="0"/>
            </a:xfrm>
            <a:prstGeom prst="line">
              <a:avLst/>
            </a:prstGeom>
            <a:noFill/>
            <a:ln w="317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3574" name="Line 29">
              <a:extLst>
                <a:ext uri="{FF2B5EF4-FFF2-40B4-BE49-F238E27FC236}">
                  <a16:creationId xmlns:a16="http://schemas.microsoft.com/office/drawing/2014/main" id="{2BB73273-D6B9-4078-9698-6DA57098C877}"/>
                </a:ext>
              </a:extLst>
            </p:cNvPr>
            <p:cNvSpPr>
              <a:spLocks noChangeShapeType="1"/>
            </p:cNvSpPr>
            <p:nvPr/>
          </p:nvSpPr>
          <p:spPr bwMode="auto">
            <a:xfrm>
              <a:off x="3360" y="3984"/>
              <a:ext cx="1020" cy="0"/>
            </a:xfrm>
            <a:prstGeom prst="line">
              <a:avLst/>
            </a:prstGeom>
            <a:noFill/>
            <a:ln w="317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3575" name="AutoShape 30">
              <a:extLst>
                <a:ext uri="{FF2B5EF4-FFF2-40B4-BE49-F238E27FC236}">
                  <a16:creationId xmlns:a16="http://schemas.microsoft.com/office/drawing/2014/main" id="{EEEB5775-CD07-4240-9509-7816291C0436}"/>
                </a:ext>
              </a:extLst>
            </p:cNvPr>
            <p:cNvSpPr>
              <a:spLocks noChangeArrowheads="1"/>
            </p:cNvSpPr>
            <p:nvPr/>
          </p:nvSpPr>
          <p:spPr bwMode="auto">
            <a:xfrm flipV="1">
              <a:off x="307" y="3332"/>
              <a:ext cx="5200" cy="576"/>
            </a:xfrm>
            <a:prstGeom prst="triangle">
              <a:avLst>
                <a:gd name="adj" fmla="val 50000"/>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endParaRPr lang="en-US" altLang="en-US" sz="2400">
                <a:latin typeface="Times New Roman" panose="02020603050405020304" pitchFamily="18" charset="0"/>
              </a:endParaRPr>
            </a:p>
          </p:txBody>
        </p:sp>
        <p:sp>
          <p:nvSpPr>
            <p:cNvPr id="23576" name="Text Box 31">
              <a:extLst>
                <a:ext uri="{FF2B5EF4-FFF2-40B4-BE49-F238E27FC236}">
                  <a16:creationId xmlns:a16="http://schemas.microsoft.com/office/drawing/2014/main" id="{76C95D86-464B-4F83-8127-7B3B12F6BD8B}"/>
                </a:ext>
              </a:extLst>
            </p:cNvPr>
            <p:cNvSpPr txBox="1">
              <a:spLocks noChangeArrowheads="1"/>
            </p:cNvSpPr>
            <p:nvPr/>
          </p:nvSpPr>
          <p:spPr bwMode="auto">
            <a:xfrm>
              <a:off x="1403" y="3345"/>
              <a:ext cx="2977"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1800" b="1">
                  <a:solidFill>
                    <a:srgbClr val="000000"/>
                  </a:solidFill>
                </a:rPr>
                <a:t>INTEGRATED</a:t>
              </a:r>
            </a:p>
            <a:p>
              <a:pPr algn="ctr" eaLnBrk="1" hangingPunct="1">
                <a:lnSpc>
                  <a:spcPct val="100000"/>
                </a:lnSpc>
                <a:spcBef>
                  <a:spcPct val="0"/>
                </a:spcBef>
                <a:buFontTx/>
                <a:buNone/>
              </a:pPr>
              <a:r>
                <a:rPr lang="en-US" altLang="en-US" sz="1800" b="1">
                  <a:solidFill>
                    <a:srgbClr val="000000"/>
                  </a:solidFill>
                </a:rPr>
                <a:t>BIOASSESSMENT</a:t>
              </a:r>
            </a:p>
          </p:txBody>
        </p:sp>
        <p:sp>
          <p:nvSpPr>
            <p:cNvPr id="23577" name="Text Box 32">
              <a:extLst>
                <a:ext uri="{FF2B5EF4-FFF2-40B4-BE49-F238E27FC236}">
                  <a16:creationId xmlns:a16="http://schemas.microsoft.com/office/drawing/2014/main" id="{994AC909-FB7B-4995-9B7B-738AAB64C0E3}"/>
                </a:ext>
              </a:extLst>
            </p:cNvPr>
            <p:cNvSpPr txBox="1">
              <a:spLocks noChangeArrowheads="1"/>
            </p:cNvSpPr>
            <p:nvPr/>
          </p:nvSpPr>
          <p:spPr bwMode="auto">
            <a:xfrm>
              <a:off x="3379" y="1352"/>
              <a:ext cx="941"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500" b="1">
                  <a:solidFill>
                    <a:srgbClr val="000000"/>
                  </a:solidFill>
                </a:rPr>
                <a:t>LIFE HISTORY</a:t>
              </a:r>
            </a:p>
            <a:p>
              <a:pPr>
                <a:lnSpc>
                  <a:spcPct val="100000"/>
                </a:lnSpc>
                <a:spcBef>
                  <a:spcPct val="0"/>
                </a:spcBef>
                <a:buFontTx/>
                <a:buNone/>
              </a:pPr>
              <a:r>
                <a:rPr lang="en-US" altLang="en-US" sz="1500" b="1">
                  <a:solidFill>
                    <a:srgbClr val="000000"/>
                  </a:solidFill>
                </a:rPr>
                <a:t>ATTRIBUTES</a:t>
              </a:r>
            </a:p>
          </p:txBody>
        </p:sp>
        <p:sp>
          <p:nvSpPr>
            <p:cNvPr id="23578" name="Line 33">
              <a:extLst>
                <a:ext uri="{FF2B5EF4-FFF2-40B4-BE49-F238E27FC236}">
                  <a16:creationId xmlns:a16="http://schemas.microsoft.com/office/drawing/2014/main" id="{D82AB77C-F326-417B-9105-C153089BFB2B}"/>
                </a:ext>
              </a:extLst>
            </p:cNvPr>
            <p:cNvSpPr>
              <a:spLocks noChangeShapeType="1"/>
            </p:cNvSpPr>
            <p:nvPr/>
          </p:nvSpPr>
          <p:spPr bwMode="auto">
            <a:xfrm>
              <a:off x="4320" y="3984"/>
              <a:ext cx="1200" cy="0"/>
            </a:xfrm>
            <a:prstGeom prst="line">
              <a:avLst/>
            </a:prstGeom>
            <a:noFill/>
            <a:ln w="254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23555" name="Text Box 34">
            <a:extLst>
              <a:ext uri="{FF2B5EF4-FFF2-40B4-BE49-F238E27FC236}">
                <a16:creationId xmlns:a16="http://schemas.microsoft.com/office/drawing/2014/main" id="{D25C48B6-D664-4D4E-8902-0445CC13C9A8}"/>
              </a:ext>
            </a:extLst>
          </p:cNvPr>
          <p:cNvSpPr txBox="1">
            <a:spLocks noChangeArrowheads="1"/>
          </p:cNvSpPr>
          <p:nvPr/>
        </p:nvSpPr>
        <p:spPr bwMode="auto">
          <a:xfrm>
            <a:off x="381000" y="990600"/>
            <a:ext cx="906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400">
                <a:solidFill>
                  <a:schemeClr val="tx2"/>
                </a:solidFill>
                <a:latin typeface="Tahoma" panose="020B0604030504040204" pitchFamily="34" charset="0"/>
              </a:rPr>
              <a:t>Major Attribute Categories for Determining Biological Integrity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CB229E3-1D23-4EF0-8289-16F6C419F041}"/>
              </a:ext>
            </a:extLst>
          </p:cNvPr>
          <p:cNvSpPr>
            <a:spLocks noGrp="1" noChangeArrowheads="1"/>
          </p:cNvSpPr>
          <p:nvPr>
            <p:ph type="title"/>
          </p:nvPr>
        </p:nvSpPr>
        <p:spPr/>
        <p:txBody>
          <a:bodyPr/>
          <a:lstStyle/>
          <a:p>
            <a:pPr eaLnBrk="1" hangingPunct="1"/>
            <a:r>
              <a:rPr lang="en-US" altLang="en-US"/>
              <a:t>Metric Selection</a:t>
            </a:r>
          </a:p>
        </p:txBody>
      </p:sp>
      <p:sp>
        <p:nvSpPr>
          <p:cNvPr id="24579" name="Rectangle 3">
            <a:extLst>
              <a:ext uri="{FF2B5EF4-FFF2-40B4-BE49-F238E27FC236}">
                <a16:creationId xmlns:a16="http://schemas.microsoft.com/office/drawing/2014/main" id="{3E48E3F1-0D52-4DBE-8932-853BC4F75262}"/>
              </a:ext>
            </a:extLst>
          </p:cNvPr>
          <p:cNvSpPr>
            <a:spLocks noGrp="1" noChangeArrowheads="1"/>
          </p:cNvSpPr>
          <p:nvPr>
            <p:ph idx="1"/>
          </p:nvPr>
        </p:nvSpPr>
        <p:spPr/>
        <p:txBody>
          <a:bodyPr/>
          <a:lstStyle/>
          <a:p>
            <a:pPr eaLnBrk="1" hangingPunct="1">
              <a:buFont typeface="Wingdings" panose="05000000000000000000" pitchFamily="2" charset="2"/>
              <a:buNone/>
            </a:pPr>
            <a:r>
              <a:rPr lang="en-US" altLang="en-US"/>
              <a:t>The 10 selected metrics were chosen to:</a:t>
            </a:r>
          </a:p>
          <a:p>
            <a:pPr eaLnBrk="1" hangingPunct="1"/>
            <a:r>
              <a:rPr lang="en-US" altLang="en-US"/>
              <a:t>Represent as many attribute categories as possible</a:t>
            </a:r>
          </a:p>
          <a:p>
            <a:pPr eaLnBrk="1" hangingPunct="1"/>
            <a:r>
              <a:rPr lang="en-US" altLang="en-US"/>
              <a:t>Provide meaningful and predictable assessment of human effects</a:t>
            </a:r>
          </a:p>
          <a:p>
            <a:pPr eaLnBrk="1" hangingPunct="1"/>
            <a:r>
              <a:rPr lang="en-US" altLang="en-US"/>
              <a:t>Avoid redundancy if several correlated metrics were providing similar information.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25602" name="Text Box 24">
            <a:extLst>
              <a:ext uri="{FF2B5EF4-FFF2-40B4-BE49-F238E27FC236}">
                <a16:creationId xmlns:a16="http://schemas.microsoft.com/office/drawing/2014/main" id="{7049D000-A046-45FC-ACC0-49F2281DF558}"/>
              </a:ext>
            </a:extLst>
          </p:cNvPr>
          <p:cNvSpPr txBox="1">
            <a:spLocks noChangeArrowheads="1"/>
          </p:cNvSpPr>
          <p:nvPr/>
        </p:nvSpPr>
        <p:spPr bwMode="auto">
          <a:xfrm>
            <a:off x="838200" y="5670550"/>
            <a:ext cx="7467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400">
                <a:solidFill>
                  <a:schemeClr val="tx2"/>
                </a:solidFill>
                <a:latin typeface="Tahoma" panose="020B0604030504040204" pitchFamily="34" charset="0"/>
              </a:rPr>
              <a:t>Correlation between various metrics and the Human Disturbance Gradient.  Arrows indicated metrics selected for the SCI, and associated attribute group.</a:t>
            </a:r>
          </a:p>
        </p:txBody>
      </p:sp>
      <p:grpSp>
        <p:nvGrpSpPr>
          <p:cNvPr id="25603" name="Group 116" descr="graph showing correlation coefficients for the best candiate metrics for the SCI">
            <a:extLst>
              <a:ext uri="{FF2B5EF4-FFF2-40B4-BE49-F238E27FC236}">
                <a16:creationId xmlns:a16="http://schemas.microsoft.com/office/drawing/2014/main" id="{EEE06520-9700-4ED5-A74A-F22B1100E0BF}"/>
              </a:ext>
            </a:extLst>
          </p:cNvPr>
          <p:cNvGrpSpPr>
            <a:grpSpLocks/>
          </p:cNvGrpSpPr>
          <p:nvPr/>
        </p:nvGrpSpPr>
        <p:grpSpPr bwMode="auto">
          <a:xfrm>
            <a:off x="-36513" y="66675"/>
            <a:ext cx="9104313" cy="4902200"/>
            <a:chOff x="-23" y="42"/>
            <a:chExt cx="5735" cy="3088"/>
          </a:xfrm>
        </p:grpSpPr>
        <p:grpSp>
          <p:nvGrpSpPr>
            <p:cNvPr id="25604" name="Group 4">
              <a:extLst>
                <a:ext uri="{FF2B5EF4-FFF2-40B4-BE49-F238E27FC236}">
                  <a16:creationId xmlns:a16="http://schemas.microsoft.com/office/drawing/2014/main" id="{383C84C8-E4AB-4822-A838-F3FB203E3685}"/>
                </a:ext>
              </a:extLst>
            </p:cNvPr>
            <p:cNvGrpSpPr>
              <a:grpSpLocks/>
            </p:cNvGrpSpPr>
            <p:nvPr/>
          </p:nvGrpSpPr>
          <p:grpSpPr bwMode="auto">
            <a:xfrm>
              <a:off x="615" y="42"/>
              <a:ext cx="5097" cy="1248"/>
              <a:chOff x="615" y="240"/>
              <a:chExt cx="5097" cy="1248"/>
            </a:xfrm>
          </p:grpSpPr>
          <p:sp>
            <p:nvSpPr>
              <p:cNvPr id="25694" name="Line 5">
                <a:extLst>
                  <a:ext uri="{FF2B5EF4-FFF2-40B4-BE49-F238E27FC236}">
                    <a16:creationId xmlns:a16="http://schemas.microsoft.com/office/drawing/2014/main" id="{E840A139-B768-4341-8432-4A48493B731C}"/>
                  </a:ext>
                </a:extLst>
              </p:cNvPr>
              <p:cNvSpPr>
                <a:spLocks noChangeShapeType="1"/>
              </p:cNvSpPr>
              <p:nvPr/>
            </p:nvSpPr>
            <p:spPr bwMode="auto">
              <a:xfrm>
                <a:off x="766" y="384"/>
                <a:ext cx="0" cy="19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95" name="Rectangle 6">
                <a:extLst>
                  <a:ext uri="{FF2B5EF4-FFF2-40B4-BE49-F238E27FC236}">
                    <a16:creationId xmlns:a16="http://schemas.microsoft.com/office/drawing/2014/main" id="{FC19ADC9-C9B1-42A9-99F6-753DA89EDFA0}"/>
                  </a:ext>
                </a:extLst>
              </p:cNvPr>
              <p:cNvSpPr>
                <a:spLocks noChangeArrowheads="1"/>
              </p:cNvSpPr>
              <p:nvPr/>
            </p:nvSpPr>
            <p:spPr bwMode="auto">
              <a:xfrm>
                <a:off x="5174" y="1130"/>
                <a:ext cx="53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t>voltinism</a:t>
                </a:r>
              </a:p>
            </p:txBody>
          </p:sp>
          <p:sp>
            <p:nvSpPr>
              <p:cNvPr id="25696" name="Rectangle 7">
                <a:extLst>
                  <a:ext uri="{FF2B5EF4-FFF2-40B4-BE49-F238E27FC236}">
                    <a16:creationId xmlns:a16="http://schemas.microsoft.com/office/drawing/2014/main" id="{488F7577-6FCF-47DA-B0C7-358DA0A59B95}"/>
                  </a:ext>
                </a:extLst>
              </p:cNvPr>
              <p:cNvSpPr>
                <a:spLocks noChangeArrowheads="1"/>
              </p:cNvSpPr>
              <p:nvPr/>
            </p:nvSpPr>
            <p:spPr bwMode="auto">
              <a:xfrm>
                <a:off x="4349" y="1034"/>
                <a:ext cx="45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fontAlgn="b" hangingPunct="1">
                  <a:lnSpc>
                    <a:spcPct val="100000"/>
                  </a:lnSpc>
                  <a:spcBef>
                    <a:spcPct val="50000"/>
                  </a:spcBef>
                  <a:buFontTx/>
                  <a:buNone/>
                </a:pPr>
                <a:r>
                  <a:rPr lang="en-US" altLang="en-US" sz="1200" b="1"/>
                  <a:t>feeding</a:t>
                </a:r>
              </a:p>
            </p:txBody>
          </p:sp>
          <p:sp>
            <p:nvSpPr>
              <p:cNvPr id="25697" name="Rectangle 8">
                <a:extLst>
                  <a:ext uri="{FF2B5EF4-FFF2-40B4-BE49-F238E27FC236}">
                    <a16:creationId xmlns:a16="http://schemas.microsoft.com/office/drawing/2014/main" id="{E9EBC98A-A277-4E87-BC71-D98A5BC48AB0}"/>
                  </a:ext>
                </a:extLst>
              </p:cNvPr>
              <p:cNvSpPr>
                <a:spLocks noChangeArrowheads="1"/>
              </p:cNvSpPr>
              <p:nvPr/>
            </p:nvSpPr>
            <p:spPr bwMode="auto">
              <a:xfrm>
                <a:off x="4039" y="874"/>
                <a:ext cx="53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t>structure</a:t>
                </a:r>
              </a:p>
            </p:txBody>
          </p:sp>
          <p:sp>
            <p:nvSpPr>
              <p:cNvPr id="25698" name="Rectangle 9">
                <a:extLst>
                  <a:ext uri="{FF2B5EF4-FFF2-40B4-BE49-F238E27FC236}">
                    <a16:creationId xmlns:a16="http://schemas.microsoft.com/office/drawing/2014/main" id="{6A2447CD-E944-43E3-A491-928A47FC86FB}"/>
                  </a:ext>
                </a:extLst>
              </p:cNvPr>
              <p:cNvSpPr>
                <a:spLocks noChangeArrowheads="1"/>
              </p:cNvSpPr>
              <p:nvPr/>
            </p:nvSpPr>
            <p:spPr bwMode="auto">
              <a:xfrm>
                <a:off x="3591" y="1016"/>
                <a:ext cx="68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t>composition</a:t>
                </a:r>
              </a:p>
            </p:txBody>
          </p:sp>
          <p:sp>
            <p:nvSpPr>
              <p:cNvPr id="25699" name="Rectangle 10">
                <a:extLst>
                  <a:ext uri="{FF2B5EF4-FFF2-40B4-BE49-F238E27FC236}">
                    <a16:creationId xmlns:a16="http://schemas.microsoft.com/office/drawing/2014/main" id="{EAB2B105-F3DB-4142-86F8-4ACC575B2799}"/>
                  </a:ext>
                </a:extLst>
              </p:cNvPr>
              <p:cNvSpPr>
                <a:spLocks noChangeArrowheads="1"/>
              </p:cNvSpPr>
              <p:nvPr/>
            </p:nvSpPr>
            <p:spPr bwMode="auto">
              <a:xfrm>
                <a:off x="3169" y="881"/>
                <a:ext cx="51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t>richness</a:t>
                </a:r>
              </a:p>
            </p:txBody>
          </p:sp>
          <p:sp>
            <p:nvSpPr>
              <p:cNvPr id="25700" name="Rectangle 11">
                <a:extLst>
                  <a:ext uri="{FF2B5EF4-FFF2-40B4-BE49-F238E27FC236}">
                    <a16:creationId xmlns:a16="http://schemas.microsoft.com/office/drawing/2014/main" id="{F771B8E8-09CB-404D-A2EC-4C7CC3C317B9}"/>
                  </a:ext>
                </a:extLst>
              </p:cNvPr>
              <p:cNvSpPr>
                <a:spLocks noChangeArrowheads="1"/>
              </p:cNvSpPr>
              <p:nvPr/>
            </p:nvSpPr>
            <p:spPr bwMode="auto">
              <a:xfrm>
                <a:off x="2047" y="548"/>
                <a:ext cx="51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t>richness</a:t>
                </a:r>
              </a:p>
            </p:txBody>
          </p:sp>
          <p:sp>
            <p:nvSpPr>
              <p:cNvPr id="25701" name="Rectangle 12">
                <a:extLst>
                  <a:ext uri="{FF2B5EF4-FFF2-40B4-BE49-F238E27FC236}">
                    <a16:creationId xmlns:a16="http://schemas.microsoft.com/office/drawing/2014/main" id="{5314A1C8-828B-4F03-92E0-E7720FADC908}"/>
                  </a:ext>
                </a:extLst>
              </p:cNvPr>
              <p:cNvSpPr>
                <a:spLocks noChangeArrowheads="1"/>
              </p:cNvSpPr>
              <p:nvPr/>
            </p:nvSpPr>
            <p:spPr bwMode="auto">
              <a:xfrm>
                <a:off x="615" y="240"/>
                <a:ext cx="54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t>tolerance</a:t>
                </a:r>
              </a:p>
            </p:txBody>
          </p:sp>
          <p:sp>
            <p:nvSpPr>
              <p:cNvPr id="25702" name="Rectangle 13">
                <a:extLst>
                  <a:ext uri="{FF2B5EF4-FFF2-40B4-BE49-F238E27FC236}">
                    <a16:creationId xmlns:a16="http://schemas.microsoft.com/office/drawing/2014/main" id="{9FE9A46F-DF38-4F56-911F-15D143770F1F}"/>
                  </a:ext>
                </a:extLst>
              </p:cNvPr>
              <p:cNvSpPr>
                <a:spLocks noChangeArrowheads="1"/>
              </p:cNvSpPr>
              <p:nvPr/>
            </p:nvSpPr>
            <p:spPr bwMode="auto">
              <a:xfrm>
                <a:off x="1554" y="446"/>
                <a:ext cx="54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t>tolerance</a:t>
                </a:r>
              </a:p>
            </p:txBody>
          </p:sp>
          <p:sp>
            <p:nvSpPr>
              <p:cNvPr id="25703" name="Rectangle 14">
                <a:extLst>
                  <a:ext uri="{FF2B5EF4-FFF2-40B4-BE49-F238E27FC236}">
                    <a16:creationId xmlns:a16="http://schemas.microsoft.com/office/drawing/2014/main" id="{85912758-636E-4DDC-83BE-7DB5904CEC3F}"/>
                  </a:ext>
                </a:extLst>
              </p:cNvPr>
              <p:cNvSpPr>
                <a:spLocks noChangeArrowheads="1"/>
              </p:cNvSpPr>
              <p:nvPr/>
            </p:nvSpPr>
            <p:spPr bwMode="auto">
              <a:xfrm>
                <a:off x="1257" y="376"/>
                <a:ext cx="34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t>habit</a:t>
                </a:r>
              </a:p>
            </p:txBody>
          </p:sp>
          <p:sp>
            <p:nvSpPr>
              <p:cNvPr id="25704" name="Line 15">
                <a:extLst>
                  <a:ext uri="{FF2B5EF4-FFF2-40B4-BE49-F238E27FC236}">
                    <a16:creationId xmlns:a16="http://schemas.microsoft.com/office/drawing/2014/main" id="{4840994C-11F7-4109-AA4C-74C7F817BD5D}"/>
                  </a:ext>
                </a:extLst>
              </p:cNvPr>
              <p:cNvSpPr>
                <a:spLocks noChangeShapeType="1"/>
              </p:cNvSpPr>
              <p:nvPr/>
            </p:nvSpPr>
            <p:spPr bwMode="auto">
              <a:xfrm>
                <a:off x="1493" y="555"/>
                <a:ext cx="0" cy="19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705" name="Line 16">
                <a:extLst>
                  <a:ext uri="{FF2B5EF4-FFF2-40B4-BE49-F238E27FC236}">
                    <a16:creationId xmlns:a16="http://schemas.microsoft.com/office/drawing/2014/main" id="{3B2E30C9-10E3-4A62-8C34-283A8B8460E1}"/>
                  </a:ext>
                </a:extLst>
              </p:cNvPr>
              <p:cNvSpPr>
                <a:spLocks noChangeShapeType="1"/>
              </p:cNvSpPr>
              <p:nvPr/>
            </p:nvSpPr>
            <p:spPr bwMode="auto">
              <a:xfrm>
                <a:off x="1700" y="584"/>
                <a:ext cx="0" cy="19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706" name="Line 17">
                <a:extLst>
                  <a:ext uri="{FF2B5EF4-FFF2-40B4-BE49-F238E27FC236}">
                    <a16:creationId xmlns:a16="http://schemas.microsoft.com/office/drawing/2014/main" id="{A3B93483-AD83-4C00-85E6-879D427300DD}"/>
                  </a:ext>
                </a:extLst>
              </p:cNvPr>
              <p:cNvSpPr>
                <a:spLocks noChangeShapeType="1"/>
              </p:cNvSpPr>
              <p:nvPr/>
            </p:nvSpPr>
            <p:spPr bwMode="auto">
              <a:xfrm>
                <a:off x="2153" y="673"/>
                <a:ext cx="0" cy="19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707" name="Line 18">
                <a:extLst>
                  <a:ext uri="{FF2B5EF4-FFF2-40B4-BE49-F238E27FC236}">
                    <a16:creationId xmlns:a16="http://schemas.microsoft.com/office/drawing/2014/main" id="{239CAD24-62FA-4272-903C-5DE932CFEC19}"/>
                  </a:ext>
                </a:extLst>
              </p:cNvPr>
              <p:cNvSpPr>
                <a:spLocks noChangeShapeType="1"/>
              </p:cNvSpPr>
              <p:nvPr/>
            </p:nvSpPr>
            <p:spPr bwMode="auto">
              <a:xfrm>
                <a:off x="2403" y="699"/>
                <a:ext cx="0" cy="19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708" name="Line 19">
                <a:extLst>
                  <a:ext uri="{FF2B5EF4-FFF2-40B4-BE49-F238E27FC236}">
                    <a16:creationId xmlns:a16="http://schemas.microsoft.com/office/drawing/2014/main" id="{FE8FBAC1-1835-4E0D-AD12-36A21032DAE5}"/>
                  </a:ext>
                </a:extLst>
              </p:cNvPr>
              <p:cNvSpPr>
                <a:spLocks noChangeShapeType="1"/>
              </p:cNvSpPr>
              <p:nvPr/>
            </p:nvSpPr>
            <p:spPr bwMode="auto">
              <a:xfrm>
                <a:off x="3563" y="1026"/>
                <a:ext cx="0" cy="19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709" name="Line 20">
                <a:extLst>
                  <a:ext uri="{FF2B5EF4-FFF2-40B4-BE49-F238E27FC236}">
                    <a16:creationId xmlns:a16="http://schemas.microsoft.com/office/drawing/2014/main" id="{1BBF3F5F-023C-469B-921C-DC3244C6EE36}"/>
                  </a:ext>
                </a:extLst>
              </p:cNvPr>
              <p:cNvSpPr>
                <a:spLocks noChangeShapeType="1"/>
              </p:cNvSpPr>
              <p:nvPr/>
            </p:nvSpPr>
            <p:spPr bwMode="auto">
              <a:xfrm>
                <a:off x="3806" y="1150"/>
                <a:ext cx="0" cy="19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710" name="Line 21">
                <a:extLst>
                  <a:ext uri="{FF2B5EF4-FFF2-40B4-BE49-F238E27FC236}">
                    <a16:creationId xmlns:a16="http://schemas.microsoft.com/office/drawing/2014/main" id="{5508B631-FF21-4994-9808-BB7DBAEADFBD}"/>
                  </a:ext>
                </a:extLst>
              </p:cNvPr>
              <p:cNvSpPr>
                <a:spLocks noChangeShapeType="1"/>
              </p:cNvSpPr>
              <p:nvPr/>
            </p:nvSpPr>
            <p:spPr bwMode="auto">
              <a:xfrm>
                <a:off x="4279" y="1054"/>
                <a:ext cx="2" cy="30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711" name="Line 22">
                <a:extLst>
                  <a:ext uri="{FF2B5EF4-FFF2-40B4-BE49-F238E27FC236}">
                    <a16:creationId xmlns:a16="http://schemas.microsoft.com/office/drawing/2014/main" id="{48B3835F-D1E8-4846-9D9E-CB8E8980A7C9}"/>
                  </a:ext>
                </a:extLst>
              </p:cNvPr>
              <p:cNvSpPr>
                <a:spLocks noChangeShapeType="1"/>
              </p:cNvSpPr>
              <p:nvPr/>
            </p:nvSpPr>
            <p:spPr bwMode="auto">
              <a:xfrm>
                <a:off x="4498" y="1192"/>
                <a:ext cx="0" cy="19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712" name="Line 23">
                <a:extLst>
                  <a:ext uri="{FF2B5EF4-FFF2-40B4-BE49-F238E27FC236}">
                    <a16:creationId xmlns:a16="http://schemas.microsoft.com/office/drawing/2014/main" id="{11E2EADB-4678-462F-8C1F-9C2CA636126B}"/>
                  </a:ext>
                </a:extLst>
              </p:cNvPr>
              <p:cNvSpPr>
                <a:spLocks noChangeShapeType="1"/>
              </p:cNvSpPr>
              <p:nvPr/>
            </p:nvSpPr>
            <p:spPr bwMode="auto">
              <a:xfrm>
                <a:off x="5443" y="1296"/>
                <a:ext cx="0" cy="19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25605" name="Rectangle 27">
              <a:extLst>
                <a:ext uri="{FF2B5EF4-FFF2-40B4-BE49-F238E27FC236}">
                  <a16:creationId xmlns:a16="http://schemas.microsoft.com/office/drawing/2014/main" id="{DA897C29-5847-43DF-B03B-A847A7FBF418}"/>
                </a:ext>
              </a:extLst>
            </p:cNvPr>
            <p:cNvSpPr>
              <a:spLocks noChangeArrowheads="1"/>
            </p:cNvSpPr>
            <p:nvPr/>
          </p:nvSpPr>
          <p:spPr bwMode="auto">
            <a:xfrm>
              <a:off x="648" y="106"/>
              <a:ext cx="4913" cy="2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06" name="Rectangle 28">
              <a:extLst>
                <a:ext uri="{FF2B5EF4-FFF2-40B4-BE49-F238E27FC236}">
                  <a16:creationId xmlns:a16="http://schemas.microsoft.com/office/drawing/2014/main" id="{D2D12746-222B-48E1-946A-CD2A4819B9AA}"/>
                </a:ext>
              </a:extLst>
            </p:cNvPr>
            <p:cNvSpPr>
              <a:spLocks noChangeArrowheads="1"/>
            </p:cNvSpPr>
            <p:nvPr/>
          </p:nvSpPr>
          <p:spPr bwMode="auto">
            <a:xfrm>
              <a:off x="648" y="106"/>
              <a:ext cx="4913" cy="2241"/>
            </a:xfrm>
            <a:prstGeom prst="rect">
              <a:avLst/>
            </a:prstGeom>
            <a:noFill/>
            <a:ln w="11113">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07" name="Rectangle 29">
              <a:extLst>
                <a:ext uri="{FF2B5EF4-FFF2-40B4-BE49-F238E27FC236}">
                  <a16:creationId xmlns:a16="http://schemas.microsoft.com/office/drawing/2014/main" id="{1FD89E92-6EC8-4D05-A59F-1E56F9D931C4}"/>
                </a:ext>
              </a:extLst>
            </p:cNvPr>
            <p:cNvSpPr>
              <a:spLocks noChangeArrowheads="1"/>
            </p:cNvSpPr>
            <p:nvPr/>
          </p:nvSpPr>
          <p:spPr bwMode="auto">
            <a:xfrm>
              <a:off x="716" y="426"/>
              <a:ext cx="96" cy="1921"/>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08" name="Rectangle 30">
              <a:extLst>
                <a:ext uri="{FF2B5EF4-FFF2-40B4-BE49-F238E27FC236}">
                  <a16:creationId xmlns:a16="http://schemas.microsoft.com/office/drawing/2014/main" id="{D25F2330-1B8E-4591-8142-765C574A491E}"/>
                </a:ext>
              </a:extLst>
            </p:cNvPr>
            <p:cNvSpPr>
              <a:spLocks noChangeArrowheads="1"/>
            </p:cNvSpPr>
            <p:nvPr/>
          </p:nvSpPr>
          <p:spPr bwMode="auto">
            <a:xfrm>
              <a:off x="949" y="531"/>
              <a:ext cx="96" cy="1816"/>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09" name="Rectangle 31">
              <a:extLst>
                <a:ext uri="{FF2B5EF4-FFF2-40B4-BE49-F238E27FC236}">
                  <a16:creationId xmlns:a16="http://schemas.microsoft.com/office/drawing/2014/main" id="{888DFC25-BF56-4391-962B-B0117EFF6433}"/>
                </a:ext>
              </a:extLst>
            </p:cNvPr>
            <p:cNvSpPr>
              <a:spLocks noChangeArrowheads="1"/>
            </p:cNvSpPr>
            <p:nvPr/>
          </p:nvSpPr>
          <p:spPr bwMode="auto">
            <a:xfrm>
              <a:off x="1182" y="566"/>
              <a:ext cx="102" cy="1781"/>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10" name="Rectangle 32">
              <a:extLst>
                <a:ext uri="{FF2B5EF4-FFF2-40B4-BE49-F238E27FC236}">
                  <a16:creationId xmlns:a16="http://schemas.microsoft.com/office/drawing/2014/main" id="{65C0E5BF-1A62-402C-9FD8-D5F4DD9FBBE2}"/>
                </a:ext>
              </a:extLst>
            </p:cNvPr>
            <p:cNvSpPr>
              <a:spLocks noChangeArrowheads="1"/>
            </p:cNvSpPr>
            <p:nvPr/>
          </p:nvSpPr>
          <p:spPr bwMode="auto">
            <a:xfrm>
              <a:off x="1421" y="580"/>
              <a:ext cx="96" cy="1767"/>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11" name="Rectangle 33">
              <a:extLst>
                <a:ext uri="{FF2B5EF4-FFF2-40B4-BE49-F238E27FC236}">
                  <a16:creationId xmlns:a16="http://schemas.microsoft.com/office/drawing/2014/main" id="{83F6C202-C780-4EFF-A1F9-946E52A01FFE}"/>
                </a:ext>
              </a:extLst>
            </p:cNvPr>
            <p:cNvSpPr>
              <a:spLocks noChangeArrowheads="1"/>
            </p:cNvSpPr>
            <p:nvPr/>
          </p:nvSpPr>
          <p:spPr bwMode="auto">
            <a:xfrm>
              <a:off x="1654" y="593"/>
              <a:ext cx="96" cy="1754"/>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12" name="Rectangle 34">
              <a:extLst>
                <a:ext uri="{FF2B5EF4-FFF2-40B4-BE49-F238E27FC236}">
                  <a16:creationId xmlns:a16="http://schemas.microsoft.com/office/drawing/2014/main" id="{DD61C2B7-3EEE-4D0F-8CFD-3EFE47283D24}"/>
                </a:ext>
              </a:extLst>
            </p:cNvPr>
            <p:cNvSpPr>
              <a:spLocks noChangeArrowheads="1"/>
            </p:cNvSpPr>
            <p:nvPr/>
          </p:nvSpPr>
          <p:spPr bwMode="auto">
            <a:xfrm>
              <a:off x="1887" y="600"/>
              <a:ext cx="95" cy="1747"/>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13" name="Rectangle 35">
              <a:extLst>
                <a:ext uri="{FF2B5EF4-FFF2-40B4-BE49-F238E27FC236}">
                  <a16:creationId xmlns:a16="http://schemas.microsoft.com/office/drawing/2014/main" id="{EEA5B7A3-3A8C-4FD5-B19C-729BB1D48982}"/>
                </a:ext>
              </a:extLst>
            </p:cNvPr>
            <p:cNvSpPr>
              <a:spLocks noChangeArrowheads="1"/>
            </p:cNvSpPr>
            <p:nvPr/>
          </p:nvSpPr>
          <p:spPr bwMode="auto">
            <a:xfrm>
              <a:off x="2119" y="691"/>
              <a:ext cx="96" cy="1656"/>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14" name="Rectangle 36">
              <a:extLst>
                <a:ext uri="{FF2B5EF4-FFF2-40B4-BE49-F238E27FC236}">
                  <a16:creationId xmlns:a16="http://schemas.microsoft.com/office/drawing/2014/main" id="{DE236C54-7773-4DC7-8B4C-70C2676269A4}"/>
                </a:ext>
              </a:extLst>
            </p:cNvPr>
            <p:cNvSpPr>
              <a:spLocks noChangeArrowheads="1"/>
            </p:cNvSpPr>
            <p:nvPr/>
          </p:nvSpPr>
          <p:spPr bwMode="auto">
            <a:xfrm>
              <a:off x="2352" y="705"/>
              <a:ext cx="103" cy="1642"/>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15" name="Rectangle 37">
              <a:extLst>
                <a:ext uri="{FF2B5EF4-FFF2-40B4-BE49-F238E27FC236}">
                  <a16:creationId xmlns:a16="http://schemas.microsoft.com/office/drawing/2014/main" id="{F8FDECA4-F2AC-4029-9440-A2A4438A9C9C}"/>
                </a:ext>
              </a:extLst>
            </p:cNvPr>
            <p:cNvSpPr>
              <a:spLocks noChangeArrowheads="1"/>
            </p:cNvSpPr>
            <p:nvPr/>
          </p:nvSpPr>
          <p:spPr bwMode="auto">
            <a:xfrm>
              <a:off x="2591" y="726"/>
              <a:ext cx="96" cy="1621"/>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16" name="Rectangle 38">
              <a:extLst>
                <a:ext uri="{FF2B5EF4-FFF2-40B4-BE49-F238E27FC236}">
                  <a16:creationId xmlns:a16="http://schemas.microsoft.com/office/drawing/2014/main" id="{E2B5E70E-6FC8-4F92-BDDB-BF08C2BD89D2}"/>
                </a:ext>
              </a:extLst>
            </p:cNvPr>
            <p:cNvSpPr>
              <a:spLocks noChangeArrowheads="1"/>
            </p:cNvSpPr>
            <p:nvPr/>
          </p:nvSpPr>
          <p:spPr bwMode="auto">
            <a:xfrm>
              <a:off x="2824" y="830"/>
              <a:ext cx="96" cy="1517"/>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17" name="Rectangle 39">
              <a:extLst>
                <a:ext uri="{FF2B5EF4-FFF2-40B4-BE49-F238E27FC236}">
                  <a16:creationId xmlns:a16="http://schemas.microsoft.com/office/drawing/2014/main" id="{E9E1912F-2991-4C8C-B427-9D0854E6A8B4}"/>
                </a:ext>
              </a:extLst>
            </p:cNvPr>
            <p:cNvSpPr>
              <a:spLocks noChangeArrowheads="1"/>
            </p:cNvSpPr>
            <p:nvPr/>
          </p:nvSpPr>
          <p:spPr bwMode="auto">
            <a:xfrm>
              <a:off x="3057" y="900"/>
              <a:ext cx="96" cy="1447"/>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18" name="Rectangle 40">
              <a:extLst>
                <a:ext uri="{FF2B5EF4-FFF2-40B4-BE49-F238E27FC236}">
                  <a16:creationId xmlns:a16="http://schemas.microsoft.com/office/drawing/2014/main" id="{1B00CD4B-3F41-48BB-A2C1-C33C5900724B}"/>
                </a:ext>
              </a:extLst>
            </p:cNvPr>
            <p:cNvSpPr>
              <a:spLocks noChangeArrowheads="1"/>
            </p:cNvSpPr>
            <p:nvPr/>
          </p:nvSpPr>
          <p:spPr bwMode="auto">
            <a:xfrm>
              <a:off x="3289" y="969"/>
              <a:ext cx="96" cy="1378"/>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19" name="Rectangle 41">
              <a:extLst>
                <a:ext uri="{FF2B5EF4-FFF2-40B4-BE49-F238E27FC236}">
                  <a16:creationId xmlns:a16="http://schemas.microsoft.com/office/drawing/2014/main" id="{0631205E-F401-493D-B597-CC4A61090824}"/>
                </a:ext>
              </a:extLst>
            </p:cNvPr>
            <p:cNvSpPr>
              <a:spLocks noChangeArrowheads="1"/>
            </p:cNvSpPr>
            <p:nvPr/>
          </p:nvSpPr>
          <p:spPr bwMode="auto">
            <a:xfrm>
              <a:off x="3522" y="1060"/>
              <a:ext cx="96" cy="1287"/>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20" name="Rectangle 42">
              <a:extLst>
                <a:ext uri="{FF2B5EF4-FFF2-40B4-BE49-F238E27FC236}">
                  <a16:creationId xmlns:a16="http://schemas.microsoft.com/office/drawing/2014/main" id="{FFBFBC7E-4B4C-4733-9DD4-B4903E189240}"/>
                </a:ext>
              </a:extLst>
            </p:cNvPr>
            <p:cNvSpPr>
              <a:spLocks noChangeArrowheads="1"/>
            </p:cNvSpPr>
            <p:nvPr/>
          </p:nvSpPr>
          <p:spPr bwMode="auto">
            <a:xfrm>
              <a:off x="3755" y="1150"/>
              <a:ext cx="102" cy="1197"/>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21" name="Rectangle 43">
              <a:extLst>
                <a:ext uri="{FF2B5EF4-FFF2-40B4-BE49-F238E27FC236}">
                  <a16:creationId xmlns:a16="http://schemas.microsoft.com/office/drawing/2014/main" id="{A0A72BCC-4CBA-4B35-AB19-E59871BC7D97}"/>
                </a:ext>
              </a:extLst>
            </p:cNvPr>
            <p:cNvSpPr>
              <a:spLocks noChangeArrowheads="1"/>
            </p:cNvSpPr>
            <p:nvPr/>
          </p:nvSpPr>
          <p:spPr bwMode="auto">
            <a:xfrm>
              <a:off x="3994" y="1164"/>
              <a:ext cx="96" cy="1183"/>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22" name="Rectangle 44">
              <a:extLst>
                <a:ext uri="{FF2B5EF4-FFF2-40B4-BE49-F238E27FC236}">
                  <a16:creationId xmlns:a16="http://schemas.microsoft.com/office/drawing/2014/main" id="{B4261E6C-52D0-4DFF-B62B-F68F8A38FCB0}"/>
                </a:ext>
              </a:extLst>
            </p:cNvPr>
            <p:cNvSpPr>
              <a:spLocks noChangeArrowheads="1"/>
            </p:cNvSpPr>
            <p:nvPr/>
          </p:nvSpPr>
          <p:spPr bwMode="auto">
            <a:xfrm>
              <a:off x="4227" y="1178"/>
              <a:ext cx="96" cy="1169"/>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23" name="Rectangle 45">
              <a:extLst>
                <a:ext uri="{FF2B5EF4-FFF2-40B4-BE49-F238E27FC236}">
                  <a16:creationId xmlns:a16="http://schemas.microsoft.com/office/drawing/2014/main" id="{CF5C871C-E3AB-4596-A0F4-94EFCC10C72D}"/>
                </a:ext>
              </a:extLst>
            </p:cNvPr>
            <p:cNvSpPr>
              <a:spLocks noChangeArrowheads="1"/>
            </p:cNvSpPr>
            <p:nvPr/>
          </p:nvSpPr>
          <p:spPr bwMode="auto">
            <a:xfrm>
              <a:off x="4460" y="1213"/>
              <a:ext cx="96" cy="1134"/>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24" name="Rectangle 46">
              <a:extLst>
                <a:ext uri="{FF2B5EF4-FFF2-40B4-BE49-F238E27FC236}">
                  <a16:creationId xmlns:a16="http://schemas.microsoft.com/office/drawing/2014/main" id="{2FF1D1CF-73E0-4E04-B427-50767B1389E6}"/>
                </a:ext>
              </a:extLst>
            </p:cNvPr>
            <p:cNvSpPr>
              <a:spLocks noChangeArrowheads="1"/>
            </p:cNvSpPr>
            <p:nvPr/>
          </p:nvSpPr>
          <p:spPr bwMode="auto">
            <a:xfrm>
              <a:off x="4692" y="1220"/>
              <a:ext cx="96" cy="1127"/>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25" name="Rectangle 47">
              <a:extLst>
                <a:ext uri="{FF2B5EF4-FFF2-40B4-BE49-F238E27FC236}">
                  <a16:creationId xmlns:a16="http://schemas.microsoft.com/office/drawing/2014/main" id="{85932D13-C5D3-4BB2-9B81-1A9A3C3C656B}"/>
                </a:ext>
              </a:extLst>
            </p:cNvPr>
            <p:cNvSpPr>
              <a:spLocks noChangeArrowheads="1"/>
            </p:cNvSpPr>
            <p:nvPr/>
          </p:nvSpPr>
          <p:spPr bwMode="auto">
            <a:xfrm>
              <a:off x="4925" y="1233"/>
              <a:ext cx="103" cy="1114"/>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26" name="Rectangle 48">
              <a:extLst>
                <a:ext uri="{FF2B5EF4-FFF2-40B4-BE49-F238E27FC236}">
                  <a16:creationId xmlns:a16="http://schemas.microsoft.com/office/drawing/2014/main" id="{A39C5394-1411-4A6C-9378-22A0E4212824}"/>
                </a:ext>
              </a:extLst>
            </p:cNvPr>
            <p:cNvSpPr>
              <a:spLocks noChangeArrowheads="1"/>
            </p:cNvSpPr>
            <p:nvPr/>
          </p:nvSpPr>
          <p:spPr bwMode="auto">
            <a:xfrm>
              <a:off x="5165" y="1233"/>
              <a:ext cx="95" cy="1114"/>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27" name="Rectangle 49">
              <a:extLst>
                <a:ext uri="{FF2B5EF4-FFF2-40B4-BE49-F238E27FC236}">
                  <a16:creationId xmlns:a16="http://schemas.microsoft.com/office/drawing/2014/main" id="{05AACA95-FAEB-416B-AB60-E9B3FC702F31}"/>
                </a:ext>
              </a:extLst>
            </p:cNvPr>
            <p:cNvSpPr>
              <a:spLocks noChangeArrowheads="1"/>
            </p:cNvSpPr>
            <p:nvPr/>
          </p:nvSpPr>
          <p:spPr bwMode="auto">
            <a:xfrm>
              <a:off x="5397" y="1303"/>
              <a:ext cx="96" cy="1044"/>
            </a:xfrm>
            <a:prstGeom prst="rect">
              <a:avLst/>
            </a:prstGeom>
            <a:solidFill>
              <a:srgbClr val="9999FF"/>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5628" name="Line 50">
              <a:extLst>
                <a:ext uri="{FF2B5EF4-FFF2-40B4-BE49-F238E27FC236}">
                  <a16:creationId xmlns:a16="http://schemas.microsoft.com/office/drawing/2014/main" id="{77391F04-2BD5-469F-AF30-EF80941862FB}"/>
                </a:ext>
              </a:extLst>
            </p:cNvPr>
            <p:cNvSpPr>
              <a:spLocks noChangeShapeType="1"/>
            </p:cNvSpPr>
            <p:nvPr/>
          </p:nvSpPr>
          <p:spPr bwMode="auto">
            <a:xfrm>
              <a:off x="648" y="106"/>
              <a:ext cx="0" cy="22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9" name="Line 51">
              <a:extLst>
                <a:ext uri="{FF2B5EF4-FFF2-40B4-BE49-F238E27FC236}">
                  <a16:creationId xmlns:a16="http://schemas.microsoft.com/office/drawing/2014/main" id="{58F0EE63-E3B6-4F27-8417-44B33AC8370A}"/>
                </a:ext>
              </a:extLst>
            </p:cNvPr>
            <p:cNvSpPr>
              <a:spLocks noChangeShapeType="1"/>
            </p:cNvSpPr>
            <p:nvPr/>
          </p:nvSpPr>
          <p:spPr bwMode="auto">
            <a:xfrm>
              <a:off x="621" y="2347"/>
              <a:ext cx="2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0" name="Line 52">
              <a:extLst>
                <a:ext uri="{FF2B5EF4-FFF2-40B4-BE49-F238E27FC236}">
                  <a16:creationId xmlns:a16="http://schemas.microsoft.com/office/drawing/2014/main" id="{49B5C55F-E7C2-479E-8820-003B60858C65}"/>
                </a:ext>
              </a:extLst>
            </p:cNvPr>
            <p:cNvSpPr>
              <a:spLocks noChangeShapeType="1"/>
            </p:cNvSpPr>
            <p:nvPr/>
          </p:nvSpPr>
          <p:spPr bwMode="auto">
            <a:xfrm>
              <a:off x="621" y="2096"/>
              <a:ext cx="2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1" name="Line 53">
              <a:extLst>
                <a:ext uri="{FF2B5EF4-FFF2-40B4-BE49-F238E27FC236}">
                  <a16:creationId xmlns:a16="http://schemas.microsoft.com/office/drawing/2014/main" id="{DD6D2599-D8B9-468A-BB6F-136F85964FEA}"/>
                </a:ext>
              </a:extLst>
            </p:cNvPr>
            <p:cNvSpPr>
              <a:spLocks noChangeShapeType="1"/>
            </p:cNvSpPr>
            <p:nvPr/>
          </p:nvSpPr>
          <p:spPr bwMode="auto">
            <a:xfrm>
              <a:off x="621" y="1846"/>
              <a:ext cx="2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2" name="Line 54">
              <a:extLst>
                <a:ext uri="{FF2B5EF4-FFF2-40B4-BE49-F238E27FC236}">
                  <a16:creationId xmlns:a16="http://schemas.microsoft.com/office/drawing/2014/main" id="{7E2BDFFC-2C43-4AA6-8C45-CDA9908B3F24}"/>
                </a:ext>
              </a:extLst>
            </p:cNvPr>
            <p:cNvSpPr>
              <a:spLocks noChangeShapeType="1"/>
            </p:cNvSpPr>
            <p:nvPr/>
          </p:nvSpPr>
          <p:spPr bwMode="auto">
            <a:xfrm>
              <a:off x="621" y="1602"/>
              <a:ext cx="2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3" name="Line 55">
              <a:extLst>
                <a:ext uri="{FF2B5EF4-FFF2-40B4-BE49-F238E27FC236}">
                  <a16:creationId xmlns:a16="http://schemas.microsoft.com/office/drawing/2014/main" id="{82359D7F-0E3C-4A63-B24A-016FD3076074}"/>
                </a:ext>
              </a:extLst>
            </p:cNvPr>
            <p:cNvSpPr>
              <a:spLocks noChangeShapeType="1"/>
            </p:cNvSpPr>
            <p:nvPr/>
          </p:nvSpPr>
          <p:spPr bwMode="auto">
            <a:xfrm>
              <a:off x="621" y="1352"/>
              <a:ext cx="2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4" name="Line 56">
              <a:extLst>
                <a:ext uri="{FF2B5EF4-FFF2-40B4-BE49-F238E27FC236}">
                  <a16:creationId xmlns:a16="http://schemas.microsoft.com/office/drawing/2014/main" id="{ED670E0B-547E-45C9-BFEE-B87F4FAEF6D8}"/>
                </a:ext>
              </a:extLst>
            </p:cNvPr>
            <p:cNvSpPr>
              <a:spLocks noChangeShapeType="1"/>
            </p:cNvSpPr>
            <p:nvPr/>
          </p:nvSpPr>
          <p:spPr bwMode="auto">
            <a:xfrm>
              <a:off x="621" y="1101"/>
              <a:ext cx="2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5" name="Line 57">
              <a:extLst>
                <a:ext uri="{FF2B5EF4-FFF2-40B4-BE49-F238E27FC236}">
                  <a16:creationId xmlns:a16="http://schemas.microsoft.com/office/drawing/2014/main" id="{A8195C46-C924-4E30-A285-6F7EC4E2DF20}"/>
                </a:ext>
              </a:extLst>
            </p:cNvPr>
            <p:cNvSpPr>
              <a:spLocks noChangeShapeType="1"/>
            </p:cNvSpPr>
            <p:nvPr/>
          </p:nvSpPr>
          <p:spPr bwMode="auto">
            <a:xfrm>
              <a:off x="621" y="851"/>
              <a:ext cx="2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6" name="Line 58">
              <a:extLst>
                <a:ext uri="{FF2B5EF4-FFF2-40B4-BE49-F238E27FC236}">
                  <a16:creationId xmlns:a16="http://schemas.microsoft.com/office/drawing/2014/main" id="{869F5D5A-7923-4569-9817-4BCEA3B7DFC4}"/>
                </a:ext>
              </a:extLst>
            </p:cNvPr>
            <p:cNvSpPr>
              <a:spLocks noChangeShapeType="1"/>
            </p:cNvSpPr>
            <p:nvPr/>
          </p:nvSpPr>
          <p:spPr bwMode="auto">
            <a:xfrm>
              <a:off x="621" y="607"/>
              <a:ext cx="2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7" name="Line 59">
              <a:extLst>
                <a:ext uri="{FF2B5EF4-FFF2-40B4-BE49-F238E27FC236}">
                  <a16:creationId xmlns:a16="http://schemas.microsoft.com/office/drawing/2014/main" id="{057E12DF-999C-424B-A7DB-52034A44AA74}"/>
                </a:ext>
              </a:extLst>
            </p:cNvPr>
            <p:cNvSpPr>
              <a:spLocks noChangeShapeType="1"/>
            </p:cNvSpPr>
            <p:nvPr/>
          </p:nvSpPr>
          <p:spPr bwMode="auto">
            <a:xfrm>
              <a:off x="621" y="357"/>
              <a:ext cx="2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8" name="Line 60">
              <a:extLst>
                <a:ext uri="{FF2B5EF4-FFF2-40B4-BE49-F238E27FC236}">
                  <a16:creationId xmlns:a16="http://schemas.microsoft.com/office/drawing/2014/main" id="{77C82B96-1F79-4FB3-839E-F3D88A86722B}"/>
                </a:ext>
              </a:extLst>
            </p:cNvPr>
            <p:cNvSpPr>
              <a:spLocks noChangeShapeType="1"/>
            </p:cNvSpPr>
            <p:nvPr/>
          </p:nvSpPr>
          <p:spPr bwMode="auto">
            <a:xfrm>
              <a:off x="621" y="106"/>
              <a:ext cx="2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9" name="Line 61">
              <a:extLst>
                <a:ext uri="{FF2B5EF4-FFF2-40B4-BE49-F238E27FC236}">
                  <a16:creationId xmlns:a16="http://schemas.microsoft.com/office/drawing/2014/main" id="{37860595-11EC-406A-ACBD-E8413BD2E4E6}"/>
                </a:ext>
              </a:extLst>
            </p:cNvPr>
            <p:cNvSpPr>
              <a:spLocks noChangeShapeType="1"/>
            </p:cNvSpPr>
            <p:nvPr/>
          </p:nvSpPr>
          <p:spPr bwMode="auto">
            <a:xfrm>
              <a:off x="648" y="2347"/>
              <a:ext cx="491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0" name="Line 62">
              <a:extLst>
                <a:ext uri="{FF2B5EF4-FFF2-40B4-BE49-F238E27FC236}">
                  <a16:creationId xmlns:a16="http://schemas.microsoft.com/office/drawing/2014/main" id="{43D92338-C86D-40B2-A269-B2CB9F6A7713}"/>
                </a:ext>
              </a:extLst>
            </p:cNvPr>
            <p:cNvSpPr>
              <a:spLocks noChangeShapeType="1"/>
            </p:cNvSpPr>
            <p:nvPr/>
          </p:nvSpPr>
          <p:spPr bwMode="auto">
            <a:xfrm flipV="1">
              <a:off x="648"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1" name="Line 63">
              <a:extLst>
                <a:ext uri="{FF2B5EF4-FFF2-40B4-BE49-F238E27FC236}">
                  <a16:creationId xmlns:a16="http://schemas.microsoft.com/office/drawing/2014/main" id="{997E3C41-1829-4600-A7B1-62953A1C501A}"/>
                </a:ext>
              </a:extLst>
            </p:cNvPr>
            <p:cNvSpPr>
              <a:spLocks noChangeShapeType="1"/>
            </p:cNvSpPr>
            <p:nvPr/>
          </p:nvSpPr>
          <p:spPr bwMode="auto">
            <a:xfrm flipV="1">
              <a:off x="881"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2" name="Line 64">
              <a:extLst>
                <a:ext uri="{FF2B5EF4-FFF2-40B4-BE49-F238E27FC236}">
                  <a16:creationId xmlns:a16="http://schemas.microsoft.com/office/drawing/2014/main" id="{43437F71-7FA6-4F6A-A33B-301A3856E3FE}"/>
                </a:ext>
              </a:extLst>
            </p:cNvPr>
            <p:cNvSpPr>
              <a:spLocks noChangeShapeType="1"/>
            </p:cNvSpPr>
            <p:nvPr/>
          </p:nvSpPr>
          <p:spPr bwMode="auto">
            <a:xfrm flipV="1">
              <a:off x="1113"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3" name="Line 65">
              <a:extLst>
                <a:ext uri="{FF2B5EF4-FFF2-40B4-BE49-F238E27FC236}">
                  <a16:creationId xmlns:a16="http://schemas.microsoft.com/office/drawing/2014/main" id="{6DE0CFAB-D94C-4669-85C3-8E4810EE54F1}"/>
                </a:ext>
              </a:extLst>
            </p:cNvPr>
            <p:cNvSpPr>
              <a:spLocks noChangeShapeType="1"/>
            </p:cNvSpPr>
            <p:nvPr/>
          </p:nvSpPr>
          <p:spPr bwMode="auto">
            <a:xfrm flipV="1">
              <a:off x="1353"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4" name="Line 66">
              <a:extLst>
                <a:ext uri="{FF2B5EF4-FFF2-40B4-BE49-F238E27FC236}">
                  <a16:creationId xmlns:a16="http://schemas.microsoft.com/office/drawing/2014/main" id="{9A3CC446-28D4-42A3-87F6-FAA512DC3FC3}"/>
                </a:ext>
              </a:extLst>
            </p:cNvPr>
            <p:cNvSpPr>
              <a:spLocks noChangeShapeType="1"/>
            </p:cNvSpPr>
            <p:nvPr/>
          </p:nvSpPr>
          <p:spPr bwMode="auto">
            <a:xfrm flipV="1">
              <a:off x="1586"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5" name="Line 67">
              <a:extLst>
                <a:ext uri="{FF2B5EF4-FFF2-40B4-BE49-F238E27FC236}">
                  <a16:creationId xmlns:a16="http://schemas.microsoft.com/office/drawing/2014/main" id="{E75A51BA-BA26-4FC2-BA84-CBF7B37A1FB7}"/>
                </a:ext>
              </a:extLst>
            </p:cNvPr>
            <p:cNvSpPr>
              <a:spLocks noChangeShapeType="1"/>
            </p:cNvSpPr>
            <p:nvPr/>
          </p:nvSpPr>
          <p:spPr bwMode="auto">
            <a:xfrm flipV="1">
              <a:off x="1818"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6" name="Line 68">
              <a:extLst>
                <a:ext uri="{FF2B5EF4-FFF2-40B4-BE49-F238E27FC236}">
                  <a16:creationId xmlns:a16="http://schemas.microsoft.com/office/drawing/2014/main" id="{D65B6C37-BEE9-4BF3-8618-DA68F31003DD}"/>
                </a:ext>
              </a:extLst>
            </p:cNvPr>
            <p:cNvSpPr>
              <a:spLocks noChangeShapeType="1"/>
            </p:cNvSpPr>
            <p:nvPr/>
          </p:nvSpPr>
          <p:spPr bwMode="auto">
            <a:xfrm flipV="1">
              <a:off x="2051"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7" name="Line 69">
              <a:extLst>
                <a:ext uri="{FF2B5EF4-FFF2-40B4-BE49-F238E27FC236}">
                  <a16:creationId xmlns:a16="http://schemas.microsoft.com/office/drawing/2014/main" id="{DE8237C8-73AF-4A8E-AD64-4C604DF27191}"/>
                </a:ext>
              </a:extLst>
            </p:cNvPr>
            <p:cNvSpPr>
              <a:spLocks noChangeShapeType="1"/>
            </p:cNvSpPr>
            <p:nvPr/>
          </p:nvSpPr>
          <p:spPr bwMode="auto">
            <a:xfrm flipV="1">
              <a:off x="2284"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8" name="Line 70">
              <a:extLst>
                <a:ext uri="{FF2B5EF4-FFF2-40B4-BE49-F238E27FC236}">
                  <a16:creationId xmlns:a16="http://schemas.microsoft.com/office/drawing/2014/main" id="{C2FC9A3C-8D84-4B57-B030-320759A524F1}"/>
                </a:ext>
              </a:extLst>
            </p:cNvPr>
            <p:cNvSpPr>
              <a:spLocks noChangeShapeType="1"/>
            </p:cNvSpPr>
            <p:nvPr/>
          </p:nvSpPr>
          <p:spPr bwMode="auto">
            <a:xfrm flipV="1">
              <a:off x="2523"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9" name="Line 71">
              <a:extLst>
                <a:ext uri="{FF2B5EF4-FFF2-40B4-BE49-F238E27FC236}">
                  <a16:creationId xmlns:a16="http://schemas.microsoft.com/office/drawing/2014/main" id="{A8C07754-411F-42F9-AB27-3567A05E8A8E}"/>
                </a:ext>
              </a:extLst>
            </p:cNvPr>
            <p:cNvSpPr>
              <a:spLocks noChangeShapeType="1"/>
            </p:cNvSpPr>
            <p:nvPr/>
          </p:nvSpPr>
          <p:spPr bwMode="auto">
            <a:xfrm flipV="1">
              <a:off x="2756"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0" name="Line 72">
              <a:extLst>
                <a:ext uri="{FF2B5EF4-FFF2-40B4-BE49-F238E27FC236}">
                  <a16:creationId xmlns:a16="http://schemas.microsoft.com/office/drawing/2014/main" id="{A662D975-3596-40BF-BCC3-A20787B354F1}"/>
                </a:ext>
              </a:extLst>
            </p:cNvPr>
            <p:cNvSpPr>
              <a:spLocks noChangeShapeType="1"/>
            </p:cNvSpPr>
            <p:nvPr/>
          </p:nvSpPr>
          <p:spPr bwMode="auto">
            <a:xfrm flipV="1">
              <a:off x="2988"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1" name="Line 73">
              <a:extLst>
                <a:ext uri="{FF2B5EF4-FFF2-40B4-BE49-F238E27FC236}">
                  <a16:creationId xmlns:a16="http://schemas.microsoft.com/office/drawing/2014/main" id="{C275C614-7ECA-4742-BB77-BB0921438DBE}"/>
                </a:ext>
              </a:extLst>
            </p:cNvPr>
            <p:cNvSpPr>
              <a:spLocks noChangeShapeType="1"/>
            </p:cNvSpPr>
            <p:nvPr/>
          </p:nvSpPr>
          <p:spPr bwMode="auto">
            <a:xfrm flipV="1">
              <a:off x="3221"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2" name="Line 74">
              <a:extLst>
                <a:ext uri="{FF2B5EF4-FFF2-40B4-BE49-F238E27FC236}">
                  <a16:creationId xmlns:a16="http://schemas.microsoft.com/office/drawing/2014/main" id="{52DB9F1F-7400-4183-B2DF-379D80EDBB2C}"/>
                </a:ext>
              </a:extLst>
            </p:cNvPr>
            <p:cNvSpPr>
              <a:spLocks noChangeShapeType="1"/>
            </p:cNvSpPr>
            <p:nvPr/>
          </p:nvSpPr>
          <p:spPr bwMode="auto">
            <a:xfrm flipV="1">
              <a:off x="3454"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3" name="Line 75">
              <a:extLst>
                <a:ext uri="{FF2B5EF4-FFF2-40B4-BE49-F238E27FC236}">
                  <a16:creationId xmlns:a16="http://schemas.microsoft.com/office/drawing/2014/main" id="{BC68F010-9992-4423-AE4F-A01811ABFEF1}"/>
                </a:ext>
              </a:extLst>
            </p:cNvPr>
            <p:cNvSpPr>
              <a:spLocks noChangeShapeType="1"/>
            </p:cNvSpPr>
            <p:nvPr/>
          </p:nvSpPr>
          <p:spPr bwMode="auto">
            <a:xfrm flipV="1">
              <a:off x="3686"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4" name="Line 76">
              <a:extLst>
                <a:ext uri="{FF2B5EF4-FFF2-40B4-BE49-F238E27FC236}">
                  <a16:creationId xmlns:a16="http://schemas.microsoft.com/office/drawing/2014/main" id="{70C2719E-7034-498B-AFDC-2E61E47F993F}"/>
                </a:ext>
              </a:extLst>
            </p:cNvPr>
            <p:cNvSpPr>
              <a:spLocks noChangeShapeType="1"/>
            </p:cNvSpPr>
            <p:nvPr/>
          </p:nvSpPr>
          <p:spPr bwMode="auto">
            <a:xfrm flipV="1">
              <a:off x="3926"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5" name="Line 77">
              <a:extLst>
                <a:ext uri="{FF2B5EF4-FFF2-40B4-BE49-F238E27FC236}">
                  <a16:creationId xmlns:a16="http://schemas.microsoft.com/office/drawing/2014/main" id="{9646559B-A4CF-4221-B34F-898508CB2663}"/>
                </a:ext>
              </a:extLst>
            </p:cNvPr>
            <p:cNvSpPr>
              <a:spLocks noChangeShapeType="1"/>
            </p:cNvSpPr>
            <p:nvPr/>
          </p:nvSpPr>
          <p:spPr bwMode="auto">
            <a:xfrm flipV="1">
              <a:off x="4159"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6" name="Line 78">
              <a:extLst>
                <a:ext uri="{FF2B5EF4-FFF2-40B4-BE49-F238E27FC236}">
                  <a16:creationId xmlns:a16="http://schemas.microsoft.com/office/drawing/2014/main" id="{F92D024A-C45D-4E53-9E9C-2E113D067C59}"/>
                </a:ext>
              </a:extLst>
            </p:cNvPr>
            <p:cNvSpPr>
              <a:spLocks noChangeShapeType="1"/>
            </p:cNvSpPr>
            <p:nvPr/>
          </p:nvSpPr>
          <p:spPr bwMode="auto">
            <a:xfrm flipV="1">
              <a:off x="4391"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7" name="Line 79">
              <a:extLst>
                <a:ext uri="{FF2B5EF4-FFF2-40B4-BE49-F238E27FC236}">
                  <a16:creationId xmlns:a16="http://schemas.microsoft.com/office/drawing/2014/main" id="{CC662794-D70D-48E5-B5E8-9BA2650AD3A3}"/>
                </a:ext>
              </a:extLst>
            </p:cNvPr>
            <p:cNvSpPr>
              <a:spLocks noChangeShapeType="1"/>
            </p:cNvSpPr>
            <p:nvPr/>
          </p:nvSpPr>
          <p:spPr bwMode="auto">
            <a:xfrm flipV="1">
              <a:off x="4624"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8" name="Line 80">
              <a:extLst>
                <a:ext uri="{FF2B5EF4-FFF2-40B4-BE49-F238E27FC236}">
                  <a16:creationId xmlns:a16="http://schemas.microsoft.com/office/drawing/2014/main" id="{6077D526-7E3C-48B1-A2CA-1F8B7ACA42D5}"/>
                </a:ext>
              </a:extLst>
            </p:cNvPr>
            <p:cNvSpPr>
              <a:spLocks noChangeShapeType="1"/>
            </p:cNvSpPr>
            <p:nvPr/>
          </p:nvSpPr>
          <p:spPr bwMode="auto">
            <a:xfrm flipV="1">
              <a:off x="4857"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9" name="Line 81">
              <a:extLst>
                <a:ext uri="{FF2B5EF4-FFF2-40B4-BE49-F238E27FC236}">
                  <a16:creationId xmlns:a16="http://schemas.microsoft.com/office/drawing/2014/main" id="{35DE5C1D-79B7-40CA-8A71-5429126CAEDB}"/>
                </a:ext>
              </a:extLst>
            </p:cNvPr>
            <p:cNvSpPr>
              <a:spLocks noChangeShapeType="1"/>
            </p:cNvSpPr>
            <p:nvPr/>
          </p:nvSpPr>
          <p:spPr bwMode="auto">
            <a:xfrm flipV="1">
              <a:off x="5096"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0" name="Line 82">
              <a:extLst>
                <a:ext uri="{FF2B5EF4-FFF2-40B4-BE49-F238E27FC236}">
                  <a16:creationId xmlns:a16="http://schemas.microsoft.com/office/drawing/2014/main" id="{DFEF62A7-51C9-499B-8B46-462AD9A60BD5}"/>
                </a:ext>
              </a:extLst>
            </p:cNvPr>
            <p:cNvSpPr>
              <a:spLocks noChangeShapeType="1"/>
            </p:cNvSpPr>
            <p:nvPr/>
          </p:nvSpPr>
          <p:spPr bwMode="auto">
            <a:xfrm flipV="1">
              <a:off x="5329"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1" name="Line 83">
              <a:extLst>
                <a:ext uri="{FF2B5EF4-FFF2-40B4-BE49-F238E27FC236}">
                  <a16:creationId xmlns:a16="http://schemas.microsoft.com/office/drawing/2014/main" id="{23F98B27-3068-449D-9983-EB5577B2E2E0}"/>
                </a:ext>
              </a:extLst>
            </p:cNvPr>
            <p:cNvSpPr>
              <a:spLocks noChangeShapeType="1"/>
            </p:cNvSpPr>
            <p:nvPr/>
          </p:nvSpPr>
          <p:spPr bwMode="auto">
            <a:xfrm flipV="1">
              <a:off x="5561" y="2347"/>
              <a:ext cx="0" cy="3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2" name="Rectangle 84">
              <a:extLst>
                <a:ext uri="{FF2B5EF4-FFF2-40B4-BE49-F238E27FC236}">
                  <a16:creationId xmlns:a16="http://schemas.microsoft.com/office/drawing/2014/main" id="{8F538B95-9FCC-419B-B6BA-B724734657AA}"/>
                </a:ext>
              </a:extLst>
            </p:cNvPr>
            <p:cNvSpPr>
              <a:spLocks noChangeArrowheads="1"/>
            </p:cNvSpPr>
            <p:nvPr/>
          </p:nvSpPr>
          <p:spPr bwMode="auto">
            <a:xfrm>
              <a:off x="388" y="2291"/>
              <a:ext cx="18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200">
                  <a:solidFill>
                    <a:srgbClr val="000000"/>
                  </a:solidFill>
                </a:rPr>
                <a:t>0.00</a:t>
              </a:r>
              <a:endParaRPr lang="en-US" altLang="en-US" sz="1600">
                <a:latin typeface="Tahoma" panose="020B0604030504040204" pitchFamily="34" charset="0"/>
              </a:endParaRPr>
            </a:p>
          </p:txBody>
        </p:sp>
        <p:sp>
          <p:nvSpPr>
            <p:cNvPr id="25663" name="Rectangle 85">
              <a:extLst>
                <a:ext uri="{FF2B5EF4-FFF2-40B4-BE49-F238E27FC236}">
                  <a16:creationId xmlns:a16="http://schemas.microsoft.com/office/drawing/2014/main" id="{880CF241-0A27-4EDA-A2F0-0DE933CDA208}"/>
                </a:ext>
              </a:extLst>
            </p:cNvPr>
            <p:cNvSpPr>
              <a:spLocks noChangeArrowheads="1"/>
            </p:cNvSpPr>
            <p:nvPr/>
          </p:nvSpPr>
          <p:spPr bwMode="auto">
            <a:xfrm>
              <a:off x="388" y="2040"/>
              <a:ext cx="18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200">
                  <a:solidFill>
                    <a:srgbClr val="000000"/>
                  </a:solidFill>
                </a:rPr>
                <a:t>0.10</a:t>
              </a:r>
              <a:endParaRPr lang="en-US" altLang="en-US" sz="1600">
                <a:latin typeface="Tahoma" panose="020B0604030504040204" pitchFamily="34" charset="0"/>
              </a:endParaRPr>
            </a:p>
          </p:txBody>
        </p:sp>
        <p:sp>
          <p:nvSpPr>
            <p:cNvPr id="25664" name="Rectangle 86">
              <a:extLst>
                <a:ext uri="{FF2B5EF4-FFF2-40B4-BE49-F238E27FC236}">
                  <a16:creationId xmlns:a16="http://schemas.microsoft.com/office/drawing/2014/main" id="{038D1F9A-197C-4CCB-BF41-910BA905D633}"/>
                </a:ext>
              </a:extLst>
            </p:cNvPr>
            <p:cNvSpPr>
              <a:spLocks noChangeArrowheads="1"/>
            </p:cNvSpPr>
            <p:nvPr/>
          </p:nvSpPr>
          <p:spPr bwMode="auto">
            <a:xfrm>
              <a:off x="388" y="1790"/>
              <a:ext cx="18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200">
                  <a:solidFill>
                    <a:srgbClr val="000000"/>
                  </a:solidFill>
                </a:rPr>
                <a:t>0.20</a:t>
              </a:r>
              <a:endParaRPr lang="en-US" altLang="en-US" sz="1600">
                <a:latin typeface="Tahoma" panose="020B0604030504040204" pitchFamily="34" charset="0"/>
              </a:endParaRPr>
            </a:p>
          </p:txBody>
        </p:sp>
        <p:sp>
          <p:nvSpPr>
            <p:cNvPr id="25665" name="Rectangle 87">
              <a:extLst>
                <a:ext uri="{FF2B5EF4-FFF2-40B4-BE49-F238E27FC236}">
                  <a16:creationId xmlns:a16="http://schemas.microsoft.com/office/drawing/2014/main" id="{E9628C01-5C1B-4359-8B66-A56033F5D603}"/>
                </a:ext>
              </a:extLst>
            </p:cNvPr>
            <p:cNvSpPr>
              <a:spLocks noChangeArrowheads="1"/>
            </p:cNvSpPr>
            <p:nvPr/>
          </p:nvSpPr>
          <p:spPr bwMode="auto">
            <a:xfrm>
              <a:off x="388" y="1547"/>
              <a:ext cx="18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200">
                  <a:solidFill>
                    <a:srgbClr val="000000"/>
                  </a:solidFill>
                </a:rPr>
                <a:t>0.30</a:t>
              </a:r>
              <a:endParaRPr lang="en-US" altLang="en-US" sz="1600">
                <a:latin typeface="Tahoma" panose="020B0604030504040204" pitchFamily="34" charset="0"/>
              </a:endParaRPr>
            </a:p>
          </p:txBody>
        </p:sp>
        <p:sp>
          <p:nvSpPr>
            <p:cNvPr id="25666" name="Rectangle 88">
              <a:extLst>
                <a:ext uri="{FF2B5EF4-FFF2-40B4-BE49-F238E27FC236}">
                  <a16:creationId xmlns:a16="http://schemas.microsoft.com/office/drawing/2014/main" id="{B7A5369C-538D-4D2F-894F-8D5546216FC4}"/>
                </a:ext>
              </a:extLst>
            </p:cNvPr>
            <p:cNvSpPr>
              <a:spLocks noChangeArrowheads="1"/>
            </p:cNvSpPr>
            <p:nvPr/>
          </p:nvSpPr>
          <p:spPr bwMode="auto">
            <a:xfrm>
              <a:off x="388" y="1296"/>
              <a:ext cx="18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200">
                  <a:solidFill>
                    <a:srgbClr val="000000"/>
                  </a:solidFill>
                </a:rPr>
                <a:t>0.40</a:t>
              </a:r>
              <a:endParaRPr lang="en-US" altLang="en-US" sz="1600">
                <a:latin typeface="Tahoma" panose="020B0604030504040204" pitchFamily="34" charset="0"/>
              </a:endParaRPr>
            </a:p>
          </p:txBody>
        </p:sp>
        <p:sp>
          <p:nvSpPr>
            <p:cNvPr id="25667" name="Rectangle 89">
              <a:extLst>
                <a:ext uri="{FF2B5EF4-FFF2-40B4-BE49-F238E27FC236}">
                  <a16:creationId xmlns:a16="http://schemas.microsoft.com/office/drawing/2014/main" id="{4FD1EEB9-CE27-43C5-B93E-E0DD5C3B18C1}"/>
                </a:ext>
              </a:extLst>
            </p:cNvPr>
            <p:cNvSpPr>
              <a:spLocks noChangeArrowheads="1"/>
            </p:cNvSpPr>
            <p:nvPr/>
          </p:nvSpPr>
          <p:spPr bwMode="auto">
            <a:xfrm>
              <a:off x="388" y="1046"/>
              <a:ext cx="18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200">
                  <a:solidFill>
                    <a:srgbClr val="000000"/>
                  </a:solidFill>
                </a:rPr>
                <a:t>0.50</a:t>
              </a:r>
              <a:endParaRPr lang="en-US" altLang="en-US" sz="1600">
                <a:latin typeface="Tahoma" panose="020B0604030504040204" pitchFamily="34" charset="0"/>
              </a:endParaRPr>
            </a:p>
          </p:txBody>
        </p:sp>
        <p:sp>
          <p:nvSpPr>
            <p:cNvPr id="25668" name="Rectangle 90">
              <a:extLst>
                <a:ext uri="{FF2B5EF4-FFF2-40B4-BE49-F238E27FC236}">
                  <a16:creationId xmlns:a16="http://schemas.microsoft.com/office/drawing/2014/main" id="{CBB16D79-BDE3-47FF-8F38-EE701FD4A11B}"/>
                </a:ext>
              </a:extLst>
            </p:cNvPr>
            <p:cNvSpPr>
              <a:spLocks noChangeArrowheads="1"/>
            </p:cNvSpPr>
            <p:nvPr/>
          </p:nvSpPr>
          <p:spPr bwMode="auto">
            <a:xfrm>
              <a:off x="388" y="795"/>
              <a:ext cx="18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200">
                  <a:solidFill>
                    <a:srgbClr val="000000"/>
                  </a:solidFill>
                </a:rPr>
                <a:t>0.60</a:t>
              </a:r>
              <a:endParaRPr lang="en-US" altLang="en-US" sz="1600">
                <a:latin typeface="Tahoma" panose="020B0604030504040204" pitchFamily="34" charset="0"/>
              </a:endParaRPr>
            </a:p>
          </p:txBody>
        </p:sp>
        <p:sp>
          <p:nvSpPr>
            <p:cNvPr id="25669" name="Rectangle 91">
              <a:extLst>
                <a:ext uri="{FF2B5EF4-FFF2-40B4-BE49-F238E27FC236}">
                  <a16:creationId xmlns:a16="http://schemas.microsoft.com/office/drawing/2014/main" id="{7B3107FE-1F65-46D9-9FF3-23628A01146D}"/>
                </a:ext>
              </a:extLst>
            </p:cNvPr>
            <p:cNvSpPr>
              <a:spLocks noChangeArrowheads="1"/>
            </p:cNvSpPr>
            <p:nvPr/>
          </p:nvSpPr>
          <p:spPr bwMode="auto">
            <a:xfrm>
              <a:off x="388" y="552"/>
              <a:ext cx="18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200">
                  <a:solidFill>
                    <a:srgbClr val="000000"/>
                  </a:solidFill>
                </a:rPr>
                <a:t>0.70</a:t>
              </a:r>
              <a:endParaRPr lang="en-US" altLang="en-US" sz="1600">
                <a:latin typeface="Tahoma" panose="020B0604030504040204" pitchFamily="34" charset="0"/>
              </a:endParaRPr>
            </a:p>
          </p:txBody>
        </p:sp>
        <p:sp>
          <p:nvSpPr>
            <p:cNvPr id="25670" name="Rectangle 92">
              <a:extLst>
                <a:ext uri="{FF2B5EF4-FFF2-40B4-BE49-F238E27FC236}">
                  <a16:creationId xmlns:a16="http://schemas.microsoft.com/office/drawing/2014/main" id="{1CAD9623-F130-44F0-99DA-47A522AC8979}"/>
                </a:ext>
              </a:extLst>
            </p:cNvPr>
            <p:cNvSpPr>
              <a:spLocks noChangeArrowheads="1"/>
            </p:cNvSpPr>
            <p:nvPr/>
          </p:nvSpPr>
          <p:spPr bwMode="auto">
            <a:xfrm>
              <a:off x="388" y="301"/>
              <a:ext cx="18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200">
                  <a:solidFill>
                    <a:srgbClr val="000000"/>
                  </a:solidFill>
                </a:rPr>
                <a:t>0.80</a:t>
              </a:r>
              <a:endParaRPr lang="en-US" altLang="en-US" sz="1600">
                <a:latin typeface="Tahoma" panose="020B0604030504040204" pitchFamily="34" charset="0"/>
              </a:endParaRPr>
            </a:p>
          </p:txBody>
        </p:sp>
        <p:sp>
          <p:nvSpPr>
            <p:cNvPr id="25671" name="Rectangle 93">
              <a:extLst>
                <a:ext uri="{FF2B5EF4-FFF2-40B4-BE49-F238E27FC236}">
                  <a16:creationId xmlns:a16="http://schemas.microsoft.com/office/drawing/2014/main" id="{C5D4D973-961F-4296-8105-1AEB3CD107B0}"/>
                </a:ext>
              </a:extLst>
            </p:cNvPr>
            <p:cNvSpPr>
              <a:spLocks noChangeArrowheads="1"/>
            </p:cNvSpPr>
            <p:nvPr/>
          </p:nvSpPr>
          <p:spPr bwMode="auto">
            <a:xfrm>
              <a:off x="388" y="51"/>
              <a:ext cx="18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200">
                  <a:solidFill>
                    <a:srgbClr val="000000"/>
                  </a:solidFill>
                </a:rPr>
                <a:t>0.90</a:t>
              </a:r>
              <a:endParaRPr lang="en-US" altLang="en-US" sz="1600">
                <a:latin typeface="Tahoma" panose="020B0604030504040204" pitchFamily="34" charset="0"/>
              </a:endParaRPr>
            </a:p>
          </p:txBody>
        </p:sp>
        <p:sp>
          <p:nvSpPr>
            <p:cNvPr id="25672" name="Rectangle 94">
              <a:extLst>
                <a:ext uri="{FF2B5EF4-FFF2-40B4-BE49-F238E27FC236}">
                  <a16:creationId xmlns:a16="http://schemas.microsoft.com/office/drawing/2014/main" id="{A2856C6C-AB76-4DE7-A0B0-70C6AB9CBE91}"/>
                </a:ext>
              </a:extLst>
            </p:cNvPr>
            <p:cNvSpPr>
              <a:spLocks noChangeArrowheads="1"/>
            </p:cNvSpPr>
            <p:nvPr/>
          </p:nvSpPr>
          <p:spPr bwMode="auto">
            <a:xfrm rot="-2700000">
              <a:off x="-23" y="2755"/>
              <a:ext cx="81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Sensitive taxa</a:t>
              </a:r>
              <a:endParaRPr lang="en-US" altLang="en-US" sz="1600">
                <a:latin typeface="Tahoma" panose="020B0604030504040204" pitchFamily="34" charset="0"/>
              </a:endParaRPr>
            </a:p>
          </p:txBody>
        </p:sp>
        <p:sp>
          <p:nvSpPr>
            <p:cNvPr id="25673" name="Rectangle 95">
              <a:extLst>
                <a:ext uri="{FF2B5EF4-FFF2-40B4-BE49-F238E27FC236}">
                  <a16:creationId xmlns:a16="http://schemas.microsoft.com/office/drawing/2014/main" id="{024B3F35-4C3E-4653-A8F5-ABEC5794D7B0}"/>
                </a:ext>
              </a:extLst>
            </p:cNvPr>
            <p:cNvSpPr>
              <a:spLocks noChangeArrowheads="1"/>
            </p:cNvSpPr>
            <p:nvPr/>
          </p:nvSpPr>
          <p:spPr bwMode="auto">
            <a:xfrm rot="-2700000">
              <a:off x="465" y="2646"/>
              <a:ext cx="51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EPT taxa</a:t>
              </a:r>
              <a:endParaRPr lang="en-US" altLang="en-US" sz="1600">
                <a:latin typeface="Tahoma" panose="020B0604030504040204" pitchFamily="34" charset="0"/>
              </a:endParaRPr>
            </a:p>
          </p:txBody>
        </p:sp>
        <p:sp>
          <p:nvSpPr>
            <p:cNvPr id="25674" name="Rectangle 96">
              <a:extLst>
                <a:ext uri="{FF2B5EF4-FFF2-40B4-BE49-F238E27FC236}">
                  <a16:creationId xmlns:a16="http://schemas.microsoft.com/office/drawing/2014/main" id="{A2465EF0-8077-49BD-8252-2C52BB437111}"/>
                </a:ext>
              </a:extLst>
            </p:cNvPr>
            <p:cNvSpPr>
              <a:spLocks noChangeArrowheads="1"/>
            </p:cNvSpPr>
            <p:nvPr/>
          </p:nvSpPr>
          <p:spPr bwMode="auto">
            <a:xfrm rot="-2700000">
              <a:off x="500" y="2731"/>
              <a:ext cx="74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Florida Index</a:t>
              </a:r>
              <a:endParaRPr lang="en-US" altLang="en-US" sz="1600">
                <a:latin typeface="Tahoma" panose="020B0604030504040204" pitchFamily="34" charset="0"/>
              </a:endParaRPr>
            </a:p>
          </p:txBody>
        </p:sp>
        <p:sp>
          <p:nvSpPr>
            <p:cNvPr id="25675" name="Rectangle 97">
              <a:extLst>
                <a:ext uri="{FF2B5EF4-FFF2-40B4-BE49-F238E27FC236}">
                  <a16:creationId xmlns:a16="http://schemas.microsoft.com/office/drawing/2014/main" id="{6E0C2F3B-9924-458A-BB02-457F18A6317F}"/>
                </a:ext>
              </a:extLst>
            </p:cNvPr>
            <p:cNvSpPr>
              <a:spLocks noChangeArrowheads="1"/>
            </p:cNvSpPr>
            <p:nvPr/>
          </p:nvSpPr>
          <p:spPr bwMode="auto">
            <a:xfrm rot="-2700000">
              <a:off x="782" y="2715"/>
              <a:ext cx="692"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Clinger taxa</a:t>
              </a:r>
              <a:endParaRPr lang="en-US" altLang="en-US" sz="1600">
                <a:latin typeface="Tahoma" panose="020B0604030504040204" pitchFamily="34" charset="0"/>
              </a:endParaRPr>
            </a:p>
          </p:txBody>
        </p:sp>
        <p:sp>
          <p:nvSpPr>
            <p:cNvPr id="25676" name="Rectangle 98">
              <a:extLst>
                <a:ext uri="{FF2B5EF4-FFF2-40B4-BE49-F238E27FC236}">
                  <a16:creationId xmlns:a16="http://schemas.microsoft.com/office/drawing/2014/main" id="{B89F5B33-0B6F-48DF-961E-73B7EA9A4F68}"/>
                </a:ext>
              </a:extLst>
            </p:cNvPr>
            <p:cNvSpPr>
              <a:spLocks noChangeArrowheads="1"/>
            </p:cNvSpPr>
            <p:nvPr/>
          </p:nvSpPr>
          <p:spPr bwMode="auto">
            <a:xfrm rot="-2700000">
              <a:off x="832" y="2798"/>
              <a:ext cx="912"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Very Tolerant %</a:t>
              </a:r>
              <a:endParaRPr lang="en-US" altLang="en-US" sz="1600">
                <a:latin typeface="Tahoma" panose="020B0604030504040204" pitchFamily="34" charset="0"/>
              </a:endParaRPr>
            </a:p>
          </p:txBody>
        </p:sp>
        <p:sp>
          <p:nvSpPr>
            <p:cNvPr id="25677" name="Rectangle 99">
              <a:extLst>
                <a:ext uri="{FF2B5EF4-FFF2-40B4-BE49-F238E27FC236}">
                  <a16:creationId xmlns:a16="http://schemas.microsoft.com/office/drawing/2014/main" id="{1F8E296C-8DF6-45C5-8CA1-1522EDF3C279}"/>
                </a:ext>
              </a:extLst>
            </p:cNvPr>
            <p:cNvSpPr>
              <a:spLocks noChangeArrowheads="1"/>
            </p:cNvSpPr>
            <p:nvPr/>
          </p:nvSpPr>
          <p:spPr bwMode="auto">
            <a:xfrm rot="-2700000">
              <a:off x="1156" y="2759"/>
              <a:ext cx="80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All Tolerant %</a:t>
              </a:r>
              <a:endParaRPr lang="en-US" altLang="en-US" sz="1600">
                <a:latin typeface="Tahoma" panose="020B0604030504040204" pitchFamily="34" charset="0"/>
              </a:endParaRPr>
            </a:p>
          </p:txBody>
        </p:sp>
        <p:sp>
          <p:nvSpPr>
            <p:cNvPr id="25678" name="Rectangle 100">
              <a:extLst>
                <a:ext uri="{FF2B5EF4-FFF2-40B4-BE49-F238E27FC236}">
                  <a16:creationId xmlns:a16="http://schemas.microsoft.com/office/drawing/2014/main" id="{2BD08B00-E8A0-4126-AFA7-9BAEA276B7C9}"/>
                </a:ext>
              </a:extLst>
            </p:cNvPr>
            <p:cNvSpPr>
              <a:spLocks noChangeArrowheads="1"/>
            </p:cNvSpPr>
            <p:nvPr/>
          </p:nvSpPr>
          <p:spPr bwMode="auto">
            <a:xfrm rot="-2700000">
              <a:off x="1462" y="2726"/>
              <a:ext cx="720"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Trichop taxa</a:t>
              </a:r>
              <a:endParaRPr lang="en-US" altLang="en-US" sz="1600">
                <a:latin typeface="Tahoma" panose="020B0604030504040204" pitchFamily="34" charset="0"/>
              </a:endParaRPr>
            </a:p>
          </p:txBody>
        </p:sp>
        <p:sp>
          <p:nvSpPr>
            <p:cNvPr id="25679" name="Rectangle 101">
              <a:extLst>
                <a:ext uri="{FF2B5EF4-FFF2-40B4-BE49-F238E27FC236}">
                  <a16:creationId xmlns:a16="http://schemas.microsoft.com/office/drawing/2014/main" id="{141FBCE0-0633-4C9F-8B14-CBEBE31AF99B}"/>
                </a:ext>
              </a:extLst>
            </p:cNvPr>
            <p:cNvSpPr>
              <a:spLocks noChangeArrowheads="1"/>
            </p:cNvSpPr>
            <p:nvPr/>
          </p:nvSpPr>
          <p:spPr bwMode="auto">
            <a:xfrm rot="-2700000">
              <a:off x="1877" y="2643"/>
              <a:ext cx="50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Eph taxa</a:t>
              </a:r>
              <a:endParaRPr lang="en-US" altLang="en-US" sz="1600">
                <a:latin typeface="Tahoma" panose="020B0604030504040204" pitchFamily="34" charset="0"/>
              </a:endParaRPr>
            </a:p>
          </p:txBody>
        </p:sp>
        <p:sp>
          <p:nvSpPr>
            <p:cNvPr id="25680" name="Rectangle 102">
              <a:extLst>
                <a:ext uri="{FF2B5EF4-FFF2-40B4-BE49-F238E27FC236}">
                  <a16:creationId xmlns:a16="http://schemas.microsoft.com/office/drawing/2014/main" id="{9F3291C8-5B32-4ABA-98C2-3B779433E86A}"/>
                </a:ext>
              </a:extLst>
            </p:cNvPr>
            <p:cNvSpPr>
              <a:spLocks noChangeArrowheads="1"/>
            </p:cNvSpPr>
            <p:nvPr/>
          </p:nvSpPr>
          <p:spPr bwMode="auto">
            <a:xfrm rot="-2700000">
              <a:off x="1662" y="2846"/>
              <a:ext cx="1032"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Very tolerant taxa</a:t>
              </a:r>
              <a:endParaRPr lang="en-US" altLang="en-US" sz="1600">
                <a:latin typeface="Tahoma" panose="020B0604030504040204" pitchFamily="34" charset="0"/>
              </a:endParaRPr>
            </a:p>
          </p:txBody>
        </p:sp>
        <p:sp>
          <p:nvSpPr>
            <p:cNvPr id="25681" name="Rectangle 103">
              <a:extLst>
                <a:ext uri="{FF2B5EF4-FFF2-40B4-BE49-F238E27FC236}">
                  <a16:creationId xmlns:a16="http://schemas.microsoft.com/office/drawing/2014/main" id="{5DC8E02E-2EEA-4C4F-8829-EDD7C108BA6D}"/>
                </a:ext>
              </a:extLst>
            </p:cNvPr>
            <p:cNvSpPr>
              <a:spLocks noChangeArrowheads="1"/>
            </p:cNvSpPr>
            <p:nvPr/>
          </p:nvSpPr>
          <p:spPr bwMode="auto">
            <a:xfrm rot="-2700000">
              <a:off x="2316" y="2656"/>
              <a:ext cx="54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Clinger %</a:t>
              </a:r>
              <a:endParaRPr lang="en-US" altLang="en-US" sz="1600">
                <a:latin typeface="Tahoma" panose="020B0604030504040204" pitchFamily="34" charset="0"/>
              </a:endParaRPr>
            </a:p>
          </p:txBody>
        </p:sp>
        <p:sp>
          <p:nvSpPr>
            <p:cNvPr id="25682" name="Rectangle 104">
              <a:extLst>
                <a:ext uri="{FF2B5EF4-FFF2-40B4-BE49-F238E27FC236}">
                  <a16:creationId xmlns:a16="http://schemas.microsoft.com/office/drawing/2014/main" id="{45649F5B-025A-4963-96AC-EDF9821E182D}"/>
                </a:ext>
              </a:extLst>
            </p:cNvPr>
            <p:cNvSpPr>
              <a:spLocks noChangeArrowheads="1"/>
            </p:cNvSpPr>
            <p:nvPr/>
          </p:nvSpPr>
          <p:spPr bwMode="auto">
            <a:xfrm rot="-2700000">
              <a:off x="2713" y="2585"/>
              <a:ext cx="352"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Eph %</a:t>
              </a:r>
              <a:endParaRPr lang="en-US" altLang="en-US" sz="1600">
                <a:latin typeface="Tahoma" panose="020B0604030504040204" pitchFamily="34" charset="0"/>
              </a:endParaRPr>
            </a:p>
          </p:txBody>
        </p:sp>
        <p:sp>
          <p:nvSpPr>
            <p:cNvPr id="25683" name="Rectangle 105">
              <a:extLst>
                <a:ext uri="{FF2B5EF4-FFF2-40B4-BE49-F238E27FC236}">
                  <a16:creationId xmlns:a16="http://schemas.microsoft.com/office/drawing/2014/main" id="{4775DEB5-F9A1-419E-83FF-F473615AF604}"/>
                </a:ext>
              </a:extLst>
            </p:cNvPr>
            <p:cNvSpPr>
              <a:spLocks noChangeArrowheads="1"/>
            </p:cNvSpPr>
            <p:nvPr/>
          </p:nvSpPr>
          <p:spPr bwMode="auto">
            <a:xfrm rot="-2700000">
              <a:off x="2757" y="2668"/>
              <a:ext cx="57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Trichop %</a:t>
              </a:r>
              <a:endParaRPr lang="en-US" altLang="en-US" sz="1600">
                <a:latin typeface="Tahoma" panose="020B0604030504040204" pitchFamily="34" charset="0"/>
              </a:endParaRPr>
            </a:p>
          </p:txBody>
        </p:sp>
        <p:sp>
          <p:nvSpPr>
            <p:cNvPr id="25684" name="Rectangle 106">
              <a:extLst>
                <a:ext uri="{FF2B5EF4-FFF2-40B4-BE49-F238E27FC236}">
                  <a16:creationId xmlns:a16="http://schemas.microsoft.com/office/drawing/2014/main" id="{D8872D3E-6EAA-45DB-8D64-7F24E4CB0A5B}"/>
                </a:ext>
              </a:extLst>
            </p:cNvPr>
            <p:cNvSpPr>
              <a:spLocks noChangeArrowheads="1"/>
            </p:cNvSpPr>
            <p:nvPr/>
          </p:nvSpPr>
          <p:spPr bwMode="auto">
            <a:xfrm rot="-2700000">
              <a:off x="2956" y="2681"/>
              <a:ext cx="61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Total Taxa</a:t>
              </a:r>
              <a:endParaRPr lang="en-US" altLang="en-US" sz="1600">
                <a:latin typeface="Tahoma" panose="020B0604030504040204" pitchFamily="34" charset="0"/>
              </a:endParaRPr>
            </a:p>
          </p:txBody>
        </p:sp>
        <p:sp>
          <p:nvSpPr>
            <p:cNvPr id="25685" name="Rectangle 107">
              <a:extLst>
                <a:ext uri="{FF2B5EF4-FFF2-40B4-BE49-F238E27FC236}">
                  <a16:creationId xmlns:a16="http://schemas.microsoft.com/office/drawing/2014/main" id="{079CE844-C96B-4AA9-9465-2782C8F4F9A2}"/>
                </a:ext>
              </a:extLst>
            </p:cNvPr>
            <p:cNvSpPr>
              <a:spLocks noChangeArrowheads="1"/>
            </p:cNvSpPr>
            <p:nvPr/>
          </p:nvSpPr>
          <p:spPr bwMode="auto">
            <a:xfrm rot="-2700000">
              <a:off x="3054" y="2746"/>
              <a:ext cx="780"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Tanytarsini %</a:t>
              </a:r>
              <a:endParaRPr lang="en-US" altLang="en-US" sz="1600">
                <a:latin typeface="Tahoma" panose="020B0604030504040204" pitchFamily="34" charset="0"/>
              </a:endParaRPr>
            </a:p>
          </p:txBody>
        </p:sp>
        <p:sp>
          <p:nvSpPr>
            <p:cNvPr id="25686" name="Rectangle 108">
              <a:extLst>
                <a:ext uri="{FF2B5EF4-FFF2-40B4-BE49-F238E27FC236}">
                  <a16:creationId xmlns:a16="http://schemas.microsoft.com/office/drawing/2014/main" id="{5F11CA61-7B02-4361-90F3-C05EB06DC904}"/>
                </a:ext>
              </a:extLst>
            </p:cNvPr>
            <p:cNvSpPr>
              <a:spLocks noChangeArrowheads="1"/>
            </p:cNvSpPr>
            <p:nvPr/>
          </p:nvSpPr>
          <p:spPr bwMode="auto">
            <a:xfrm rot="-2700000">
              <a:off x="2716" y="3005"/>
              <a:ext cx="144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Filter-feeder no Chuemat.</a:t>
              </a:r>
              <a:endParaRPr lang="en-US" altLang="en-US" sz="1600">
                <a:latin typeface="Tahoma" panose="020B0604030504040204" pitchFamily="34" charset="0"/>
              </a:endParaRPr>
            </a:p>
          </p:txBody>
        </p:sp>
        <p:sp>
          <p:nvSpPr>
            <p:cNvPr id="25687" name="Rectangle 109">
              <a:extLst>
                <a:ext uri="{FF2B5EF4-FFF2-40B4-BE49-F238E27FC236}">
                  <a16:creationId xmlns:a16="http://schemas.microsoft.com/office/drawing/2014/main" id="{98C312A7-DBB7-44AC-9018-B0ABB23D6426}"/>
                </a:ext>
              </a:extLst>
            </p:cNvPr>
            <p:cNvSpPr>
              <a:spLocks noChangeArrowheads="1"/>
            </p:cNvSpPr>
            <p:nvPr/>
          </p:nvSpPr>
          <p:spPr bwMode="auto">
            <a:xfrm rot="-2700000">
              <a:off x="3602" y="2705"/>
              <a:ext cx="68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Dominant %</a:t>
              </a:r>
              <a:endParaRPr lang="en-US" altLang="en-US" sz="1600">
                <a:latin typeface="Tahoma" panose="020B0604030504040204" pitchFamily="34" charset="0"/>
              </a:endParaRPr>
            </a:p>
          </p:txBody>
        </p:sp>
        <p:sp>
          <p:nvSpPr>
            <p:cNvPr id="25688" name="Rectangle 110">
              <a:extLst>
                <a:ext uri="{FF2B5EF4-FFF2-40B4-BE49-F238E27FC236}">
                  <a16:creationId xmlns:a16="http://schemas.microsoft.com/office/drawing/2014/main" id="{279E7091-876A-417D-9868-D8996F43ACA4}"/>
                </a:ext>
              </a:extLst>
            </p:cNvPr>
            <p:cNvSpPr>
              <a:spLocks noChangeArrowheads="1"/>
            </p:cNvSpPr>
            <p:nvPr/>
          </p:nvSpPr>
          <p:spPr bwMode="auto">
            <a:xfrm rot="-2700000">
              <a:off x="3696" y="2768"/>
              <a:ext cx="83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Filter-feeder %</a:t>
              </a:r>
              <a:endParaRPr lang="en-US" altLang="en-US" sz="1600">
                <a:latin typeface="Tahoma" panose="020B0604030504040204" pitchFamily="34" charset="0"/>
              </a:endParaRPr>
            </a:p>
          </p:txBody>
        </p:sp>
        <p:sp>
          <p:nvSpPr>
            <p:cNvPr id="25689" name="Rectangle 111">
              <a:extLst>
                <a:ext uri="{FF2B5EF4-FFF2-40B4-BE49-F238E27FC236}">
                  <a16:creationId xmlns:a16="http://schemas.microsoft.com/office/drawing/2014/main" id="{A73AB7A6-1A1E-4F9A-9FF9-746277A909EB}"/>
                </a:ext>
              </a:extLst>
            </p:cNvPr>
            <p:cNvSpPr>
              <a:spLocks noChangeArrowheads="1"/>
            </p:cNvSpPr>
            <p:nvPr/>
          </p:nvSpPr>
          <p:spPr bwMode="auto">
            <a:xfrm rot="-2700000">
              <a:off x="3985" y="2746"/>
              <a:ext cx="780"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Tanytarsini %</a:t>
              </a:r>
              <a:endParaRPr lang="en-US" altLang="en-US" sz="1600">
                <a:latin typeface="Tahoma" panose="020B0604030504040204" pitchFamily="34" charset="0"/>
              </a:endParaRPr>
            </a:p>
          </p:txBody>
        </p:sp>
        <p:sp>
          <p:nvSpPr>
            <p:cNvPr id="25690" name="Rectangle 112">
              <a:extLst>
                <a:ext uri="{FF2B5EF4-FFF2-40B4-BE49-F238E27FC236}">
                  <a16:creationId xmlns:a16="http://schemas.microsoft.com/office/drawing/2014/main" id="{AEAACCB9-BA34-42AE-9591-67A1B0581141}"/>
                </a:ext>
              </a:extLst>
            </p:cNvPr>
            <p:cNvSpPr>
              <a:spLocks noChangeArrowheads="1"/>
            </p:cNvSpPr>
            <p:nvPr/>
          </p:nvSpPr>
          <p:spPr bwMode="auto">
            <a:xfrm rot="-2700000">
              <a:off x="4283" y="2719"/>
              <a:ext cx="70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Diptera taxa</a:t>
              </a:r>
              <a:endParaRPr lang="en-US" altLang="en-US" sz="1600">
                <a:latin typeface="Tahoma" panose="020B0604030504040204" pitchFamily="34" charset="0"/>
              </a:endParaRPr>
            </a:p>
          </p:txBody>
        </p:sp>
        <p:sp>
          <p:nvSpPr>
            <p:cNvPr id="25691" name="Rectangle 113">
              <a:extLst>
                <a:ext uri="{FF2B5EF4-FFF2-40B4-BE49-F238E27FC236}">
                  <a16:creationId xmlns:a16="http://schemas.microsoft.com/office/drawing/2014/main" id="{B36230F8-66C2-4AE2-B275-A1FDD946561D}"/>
                </a:ext>
              </a:extLst>
            </p:cNvPr>
            <p:cNvSpPr>
              <a:spLocks noChangeArrowheads="1"/>
            </p:cNvSpPr>
            <p:nvPr/>
          </p:nvSpPr>
          <p:spPr bwMode="auto">
            <a:xfrm rot="-2700000">
              <a:off x="4326" y="2806"/>
              <a:ext cx="9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Tanytarsini taxa</a:t>
              </a:r>
              <a:endParaRPr lang="en-US" altLang="en-US" sz="1600">
                <a:latin typeface="Tahoma" panose="020B0604030504040204" pitchFamily="34" charset="0"/>
              </a:endParaRPr>
            </a:p>
          </p:txBody>
        </p:sp>
        <p:sp>
          <p:nvSpPr>
            <p:cNvPr id="25692" name="Rectangle 114">
              <a:extLst>
                <a:ext uri="{FF2B5EF4-FFF2-40B4-BE49-F238E27FC236}">
                  <a16:creationId xmlns:a16="http://schemas.microsoft.com/office/drawing/2014/main" id="{393E787D-CFDC-4AFB-A55A-2301FD7B078C}"/>
                </a:ext>
              </a:extLst>
            </p:cNvPr>
            <p:cNvSpPr>
              <a:spLocks noChangeArrowheads="1"/>
            </p:cNvSpPr>
            <p:nvPr/>
          </p:nvSpPr>
          <p:spPr bwMode="auto">
            <a:xfrm rot="-2700000">
              <a:off x="4739" y="2719"/>
              <a:ext cx="722"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300">
                  <a:solidFill>
                    <a:srgbClr val="000000"/>
                  </a:solidFill>
                  <a:latin typeface="Arial Black" panose="020B0A04020102020204" pitchFamily="34" charset="0"/>
                </a:rPr>
                <a:t>Long lived %</a:t>
              </a:r>
              <a:endParaRPr lang="en-US" altLang="en-US" sz="1600">
                <a:latin typeface="Tahoma" panose="020B0604030504040204" pitchFamily="34" charset="0"/>
              </a:endParaRPr>
            </a:p>
          </p:txBody>
        </p:sp>
        <p:sp>
          <p:nvSpPr>
            <p:cNvPr id="25693" name="Rectangle 115">
              <a:extLst>
                <a:ext uri="{FF2B5EF4-FFF2-40B4-BE49-F238E27FC236}">
                  <a16:creationId xmlns:a16="http://schemas.microsoft.com/office/drawing/2014/main" id="{2C8BF6DC-BBC9-4BED-B4D3-43478543B961}"/>
                </a:ext>
              </a:extLst>
            </p:cNvPr>
            <p:cNvSpPr>
              <a:spLocks noChangeArrowheads="1"/>
            </p:cNvSpPr>
            <p:nvPr/>
          </p:nvSpPr>
          <p:spPr bwMode="auto">
            <a:xfrm rot="-5400000">
              <a:off x="-259" y="1363"/>
              <a:ext cx="101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200" b="1">
                  <a:solidFill>
                    <a:srgbClr val="000000"/>
                  </a:solidFill>
                </a:rPr>
                <a:t>Absolute Spearmans r</a:t>
              </a:r>
              <a:endParaRPr lang="en-US" altLang="en-US" sz="1600">
                <a:latin typeface="Tahoma" panose="020B0604030504040204" pitchFamily="34" charset="0"/>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28398D4A-439F-4F7E-96BE-9596C6DBA2BB}"/>
              </a:ext>
            </a:extLst>
          </p:cNvPr>
          <p:cNvSpPr>
            <a:spLocks noGrp="1" noChangeArrowheads="1"/>
          </p:cNvSpPr>
          <p:nvPr>
            <p:ph type="title"/>
          </p:nvPr>
        </p:nvSpPr>
        <p:spPr/>
        <p:txBody>
          <a:bodyPr/>
          <a:lstStyle/>
          <a:p>
            <a:pPr eaLnBrk="1" hangingPunct="1"/>
            <a:r>
              <a:rPr lang="en-US" altLang="en-US"/>
              <a:t>Taxa Richness Metrics</a:t>
            </a:r>
          </a:p>
        </p:txBody>
      </p:sp>
      <p:sp>
        <p:nvSpPr>
          <p:cNvPr id="27651" name="Rectangle 3">
            <a:extLst>
              <a:ext uri="{FF2B5EF4-FFF2-40B4-BE49-F238E27FC236}">
                <a16:creationId xmlns:a16="http://schemas.microsoft.com/office/drawing/2014/main" id="{D3D2C6DC-2EEB-414A-B380-7908A508EDFD}"/>
              </a:ext>
            </a:extLst>
          </p:cNvPr>
          <p:cNvSpPr>
            <a:spLocks noGrp="1" noChangeArrowheads="1"/>
          </p:cNvSpPr>
          <p:nvPr>
            <p:ph idx="1"/>
          </p:nvPr>
        </p:nvSpPr>
        <p:spPr/>
        <p:txBody>
          <a:bodyPr rtlCol="0">
            <a:normAutofit lnSpcReduction="10000"/>
          </a:bodyPr>
          <a:lstStyle/>
          <a:p>
            <a:pPr eaLnBrk="1" fontAlgn="auto" hangingPunct="1">
              <a:spcAft>
                <a:spcPts val="0"/>
              </a:spcAft>
              <a:defRPr/>
            </a:pPr>
            <a:r>
              <a:rPr lang="en-US" altLang="en-US" sz="2400"/>
              <a:t>Total taxa richness (the number of different types of organisms present).</a:t>
            </a:r>
          </a:p>
          <a:p>
            <a:pPr eaLnBrk="1" fontAlgn="auto" hangingPunct="1">
              <a:spcAft>
                <a:spcPts val="0"/>
              </a:spcAft>
              <a:defRPr/>
            </a:pPr>
            <a:r>
              <a:rPr lang="en-US" altLang="en-US" sz="2400"/>
              <a:t>Trichoptera richness (caddisflies).</a:t>
            </a:r>
          </a:p>
          <a:p>
            <a:pPr eaLnBrk="1" fontAlgn="auto" hangingPunct="1">
              <a:spcAft>
                <a:spcPts val="0"/>
              </a:spcAft>
              <a:defRPr/>
            </a:pPr>
            <a:r>
              <a:rPr lang="en-US" altLang="en-US" sz="2400"/>
              <a:t> Ephemeroptera richness (mayflies).</a:t>
            </a:r>
          </a:p>
          <a:p>
            <a:pPr eaLnBrk="1" fontAlgn="auto" hangingPunct="1">
              <a:spcAft>
                <a:spcPts val="0"/>
              </a:spcAft>
              <a:defRPr/>
            </a:pPr>
            <a:r>
              <a:rPr lang="en-US" altLang="en-US" sz="2400"/>
              <a:t>These three measures have historically been shown to decrease with human disturbance.</a:t>
            </a:r>
          </a:p>
          <a:p>
            <a:pPr eaLnBrk="1" fontAlgn="auto" hangingPunct="1">
              <a:spcAft>
                <a:spcPts val="0"/>
              </a:spcAft>
              <a:defRPr/>
            </a:pPr>
            <a:r>
              <a:rPr lang="en-US" altLang="en-US" sz="2400"/>
              <a:t>Three richness metrics were chosen since each one may respond differently, depending on the type of disturbance. </a:t>
            </a:r>
          </a:p>
          <a:p>
            <a:pPr eaLnBrk="1" fontAlgn="auto" hangingPunct="1">
              <a:spcAft>
                <a:spcPts val="0"/>
              </a:spcAft>
              <a:defRPr/>
            </a:pPr>
            <a:r>
              <a:rPr lang="en-US" altLang="en-US" sz="2400"/>
              <a:t>Mayflies are more sensitive to metals, certain caddisflies may be more sensitive to flow disruption.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58FAC100-1AA6-4ECB-AC7A-A6C3CC886C0B}"/>
              </a:ext>
            </a:extLst>
          </p:cNvPr>
          <p:cNvSpPr>
            <a:spLocks noGrp="1" noChangeArrowheads="1"/>
          </p:cNvSpPr>
          <p:nvPr>
            <p:ph type="title"/>
          </p:nvPr>
        </p:nvSpPr>
        <p:spPr>
          <a:xfrm>
            <a:off x="382588" y="306388"/>
            <a:ext cx="8378825" cy="838200"/>
          </a:xfrm>
        </p:spPr>
        <p:txBody>
          <a:bodyPr/>
          <a:lstStyle/>
          <a:p>
            <a:pPr eaLnBrk="1" hangingPunct="1"/>
            <a:r>
              <a:rPr lang="en-US" altLang="en-US"/>
              <a:t>SCI and Accompanying Protocols</a:t>
            </a:r>
          </a:p>
        </p:txBody>
      </p:sp>
      <p:sp>
        <p:nvSpPr>
          <p:cNvPr id="8195" name="Content Placeholder 2">
            <a:extLst>
              <a:ext uri="{FF2B5EF4-FFF2-40B4-BE49-F238E27FC236}">
                <a16:creationId xmlns:a16="http://schemas.microsoft.com/office/drawing/2014/main" id="{F6C152ED-664F-4508-AB28-17B60482D4CC}"/>
              </a:ext>
            </a:extLst>
          </p:cNvPr>
          <p:cNvSpPr>
            <a:spLocks noGrp="1" noChangeArrowheads="1"/>
          </p:cNvSpPr>
          <p:nvPr>
            <p:ph idx="1"/>
          </p:nvPr>
        </p:nvSpPr>
        <p:spPr>
          <a:xfrm>
            <a:off x="914400" y="2017713"/>
            <a:ext cx="8229600" cy="4114800"/>
          </a:xfrm>
        </p:spPr>
        <p:txBody>
          <a:bodyPr/>
          <a:lstStyle/>
          <a:p>
            <a:pPr eaLnBrk="1" hangingPunct="1"/>
            <a:r>
              <a:rPr lang="en-US" altLang="en-US"/>
              <a:t>Stream Condition Index</a:t>
            </a:r>
          </a:p>
          <a:p>
            <a:pPr lvl="1" eaLnBrk="1" hangingPunct="1"/>
            <a:r>
              <a:rPr lang="en-US" altLang="en-US"/>
              <a:t>Collection of organisms to be identified in the lab, metrics calculated from taxa list</a:t>
            </a:r>
          </a:p>
          <a:p>
            <a:pPr eaLnBrk="1" hangingPunct="1"/>
            <a:r>
              <a:rPr lang="en-US" altLang="en-US"/>
              <a:t>Habitat Assessment</a:t>
            </a:r>
          </a:p>
          <a:p>
            <a:pPr lvl="1" eaLnBrk="1" hangingPunct="1"/>
            <a:r>
              <a:rPr lang="en-US" altLang="en-US"/>
              <a:t>Information critical to explaining SCI failures</a:t>
            </a:r>
          </a:p>
          <a:p>
            <a:pPr eaLnBrk="1" hangingPunct="1"/>
            <a:r>
              <a:rPr lang="en-US" altLang="en-US"/>
              <a:t>Companion biological assessments</a:t>
            </a:r>
          </a:p>
          <a:p>
            <a:pPr lvl="1" eaLnBrk="1" hangingPunct="1"/>
            <a:r>
              <a:rPr lang="en-US" altLang="en-US"/>
              <a:t>Rapid Periphyton Survey</a:t>
            </a:r>
          </a:p>
          <a:p>
            <a:pPr lvl="1" eaLnBrk="1" hangingPunct="1"/>
            <a:r>
              <a:rPr lang="en-US" altLang="en-US"/>
              <a:t>Linear Vegetation Survey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86018" name="Text Box 2">
            <a:extLst>
              <a:ext uri="{FF2B5EF4-FFF2-40B4-BE49-F238E27FC236}">
                <a16:creationId xmlns:a16="http://schemas.microsoft.com/office/drawing/2014/main" id="{29EEDC4C-B551-48F4-A720-2C8087EB20DB}"/>
              </a:ext>
            </a:extLst>
          </p:cNvPr>
          <p:cNvSpPr txBox="1">
            <a:spLocks noChangeArrowheads="1"/>
          </p:cNvSpPr>
          <p:nvPr/>
        </p:nvSpPr>
        <p:spPr bwMode="auto">
          <a:xfrm>
            <a:off x="304800" y="5029200"/>
            <a:ext cx="8839200" cy="954088"/>
          </a:xfrm>
          <a:prstGeom prst="rect">
            <a:avLst/>
          </a:prstGeom>
          <a:noFill/>
          <a:ln w="9525">
            <a:noFill/>
            <a:miter lim="800000"/>
            <a:headEnd/>
            <a:tailEnd/>
          </a:ln>
          <a:effectLst/>
        </p:spPr>
        <p:txBody>
          <a:bodyPr>
            <a:spAutoFit/>
          </a:bodyPr>
          <a:lstStyle/>
          <a:p>
            <a:pPr eaLnBrk="1" hangingPunct="1">
              <a:defRPr/>
            </a:pPr>
            <a:r>
              <a:rPr lang="en-US" sz="2800" dirty="0" err="1">
                <a:solidFill>
                  <a:schemeClr val="tx2"/>
                </a:solidFill>
                <a:latin typeface="+mj-lt"/>
                <a:cs typeface="+mn-cs"/>
              </a:rPr>
              <a:t>Ephemeroptera</a:t>
            </a:r>
            <a:r>
              <a:rPr lang="en-US" sz="2800" dirty="0">
                <a:solidFill>
                  <a:schemeClr val="tx2"/>
                </a:solidFill>
                <a:latin typeface="+mj-lt"/>
                <a:cs typeface="+mn-cs"/>
              </a:rPr>
              <a:t> Metric.  The photo is of </a:t>
            </a:r>
            <a:r>
              <a:rPr lang="en-US" sz="2800" dirty="0" err="1">
                <a:solidFill>
                  <a:schemeClr val="tx2"/>
                </a:solidFill>
                <a:latin typeface="+mj-lt"/>
                <a:cs typeface="+mn-cs"/>
              </a:rPr>
              <a:t>Tricorythodes</a:t>
            </a:r>
            <a:r>
              <a:rPr lang="en-US" sz="2800" dirty="0">
                <a:solidFill>
                  <a:schemeClr val="tx2"/>
                </a:solidFill>
                <a:latin typeface="+mj-lt"/>
                <a:cs typeface="+mn-cs"/>
              </a:rPr>
              <a:t>, a sensitive mayfly.</a:t>
            </a:r>
          </a:p>
        </p:txBody>
      </p:sp>
      <p:pic>
        <p:nvPicPr>
          <p:cNvPr id="27651" name="Picture 3" descr="mayfly photo">
            <a:extLst>
              <a:ext uri="{FF2B5EF4-FFF2-40B4-BE49-F238E27FC236}">
                <a16:creationId xmlns:a16="http://schemas.microsoft.com/office/drawing/2014/main" id="{F395E6EC-5BFF-450C-8D81-8979837BD2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750" y="1295400"/>
            <a:ext cx="2305050" cy="334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652" name="Group 4" descr="Graph showing decrease in mayfly taxa with increasing human disturbance">
            <a:extLst>
              <a:ext uri="{FF2B5EF4-FFF2-40B4-BE49-F238E27FC236}">
                <a16:creationId xmlns:a16="http://schemas.microsoft.com/office/drawing/2014/main" id="{E6981945-24DC-4055-8191-BE562896B3D6}"/>
              </a:ext>
            </a:extLst>
          </p:cNvPr>
          <p:cNvGrpSpPr>
            <a:grpSpLocks/>
          </p:cNvGrpSpPr>
          <p:nvPr/>
        </p:nvGrpSpPr>
        <p:grpSpPr bwMode="auto">
          <a:xfrm>
            <a:off x="609600" y="1339850"/>
            <a:ext cx="4191000" cy="3232150"/>
            <a:chOff x="288" y="455"/>
            <a:chExt cx="2784" cy="2301"/>
          </a:xfrm>
        </p:grpSpPr>
        <p:graphicFrame>
          <p:nvGraphicFramePr>
            <p:cNvPr id="27653" name="Object 5">
              <a:extLst>
                <a:ext uri="{FF2B5EF4-FFF2-40B4-BE49-F238E27FC236}">
                  <a16:creationId xmlns:a16="http://schemas.microsoft.com/office/drawing/2014/main" id="{4865CEAE-EE3E-4F44-898E-90D3D6BE2255}"/>
                </a:ext>
              </a:extLst>
            </p:cNvPr>
            <p:cNvGraphicFramePr>
              <a:graphicFrameLocks noChangeAspect="1"/>
            </p:cNvGraphicFramePr>
            <p:nvPr/>
          </p:nvGraphicFramePr>
          <p:xfrm>
            <a:off x="288" y="455"/>
            <a:ext cx="2784" cy="2089"/>
          </p:xfrm>
          <a:graphic>
            <a:graphicData uri="http://schemas.openxmlformats.org/presentationml/2006/ole">
              <mc:AlternateContent xmlns:mc="http://schemas.openxmlformats.org/markup-compatibility/2006">
                <mc:Choice xmlns:v="urn:schemas-microsoft-com:vml" Requires="v">
                  <p:oleObj spid="_x0000_s27656" name="Graph" r:id="rId4" imgW="5943600" imgH="4457700" progId="">
                    <p:embed/>
                  </p:oleObj>
                </mc:Choice>
                <mc:Fallback>
                  <p:oleObj name="Graph" r:id="rId4" imgW="5943600" imgH="4457700"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 y="455"/>
                          <a:ext cx="2784" cy="2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4" name="Text Box 6">
              <a:extLst>
                <a:ext uri="{FF2B5EF4-FFF2-40B4-BE49-F238E27FC236}">
                  <a16:creationId xmlns:a16="http://schemas.microsoft.com/office/drawing/2014/main" id="{359ECC31-A835-46D2-B2FB-7C082C5D43CF}"/>
                </a:ext>
              </a:extLst>
            </p:cNvPr>
            <p:cNvSpPr txBox="1">
              <a:spLocks noChangeArrowheads="1"/>
            </p:cNvSpPr>
            <p:nvPr/>
          </p:nvSpPr>
          <p:spPr bwMode="auto">
            <a:xfrm>
              <a:off x="912" y="2544"/>
              <a:ext cx="172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a:t>Human disturbance gradient</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FE5E8A2-51E1-431A-9F26-207D93F37751}"/>
              </a:ext>
            </a:extLst>
          </p:cNvPr>
          <p:cNvSpPr>
            <a:spLocks noGrp="1" noChangeArrowheads="1"/>
          </p:cNvSpPr>
          <p:nvPr>
            <p:ph type="title"/>
          </p:nvPr>
        </p:nvSpPr>
        <p:spPr>
          <a:xfrm>
            <a:off x="457200" y="4343400"/>
            <a:ext cx="4800600" cy="1295400"/>
          </a:xfrm>
        </p:spPr>
        <p:txBody>
          <a:bodyPr/>
          <a:lstStyle/>
          <a:p>
            <a:pPr algn="ctr" eaLnBrk="1" hangingPunct="1"/>
            <a:r>
              <a:rPr lang="en-US" altLang="en-US" sz="2400"/>
              <a:t>Trichoptera Taxa.  The photo is of a caddisfly, Brachycentrus.</a:t>
            </a:r>
          </a:p>
        </p:txBody>
      </p:sp>
      <p:graphicFrame>
        <p:nvGraphicFramePr>
          <p:cNvPr id="28675" name="Object 3" descr="Graph showing decreased caddisfly larvae with increasing human disturbance">
            <a:extLst>
              <a:ext uri="{FF2B5EF4-FFF2-40B4-BE49-F238E27FC236}">
                <a16:creationId xmlns:a16="http://schemas.microsoft.com/office/drawing/2014/main" id="{C6A0066E-545E-409B-9301-1FC3C95FD7F7}"/>
              </a:ext>
            </a:extLst>
          </p:cNvPr>
          <p:cNvGraphicFramePr>
            <a:graphicFrameLocks noChangeAspect="1"/>
          </p:cNvGraphicFramePr>
          <p:nvPr/>
        </p:nvGraphicFramePr>
        <p:xfrm>
          <a:off x="990600" y="1274763"/>
          <a:ext cx="3886200" cy="2916237"/>
        </p:xfrm>
        <a:graphic>
          <a:graphicData uri="http://schemas.openxmlformats.org/presentationml/2006/ole">
            <mc:AlternateContent xmlns:mc="http://schemas.openxmlformats.org/markup-compatibility/2006">
              <mc:Choice xmlns:v="urn:schemas-microsoft-com:vml" Requires="v">
                <p:oleObj spid="_x0000_s28678" name="Graph" r:id="rId3" imgW="5943600" imgH="4457700" progId="">
                  <p:embed/>
                </p:oleObj>
              </mc:Choice>
              <mc:Fallback>
                <p:oleObj name="Graph" r:id="rId3" imgW="5943600" imgH="4457700" progId="">
                  <p:embed/>
                  <p:pic>
                    <p:nvPicPr>
                      <p:cNvPr id="0" name="Object 3" descr="Graph showing decreased caddisfly larvae with increasing human disturba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274763"/>
                        <a:ext cx="3886200" cy="291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8676" name="Picture 4" descr="Caddisfly larvae photo">
            <a:extLst>
              <a:ext uri="{FF2B5EF4-FFF2-40B4-BE49-F238E27FC236}">
                <a16:creationId xmlns:a16="http://schemas.microsoft.com/office/drawing/2014/main" id="{A6D2D79F-241D-4E69-93E3-108D92BFB9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1219200"/>
            <a:ext cx="3479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29698" name="Picture 2" descr="photo of macroinvertebrates in petri dish">
            <a:extLst>
              <a:ext uri="{FF2B5EF4-FFF2-40B4-BE49-F238E27FC236}">
                <a16:creationId xmlns:a16="http://schemas.microsoft.com/office/drawing/2014/main" id="{536020EF-2FF2-4E45-82CC-85A8254506DF}"/>
              </a:ext>
            </a:extLst>
          </p:cNvPr>
          <p:cNvPicPr>
            <a:picLocks noChangeAspect="1" noChangeArrowheads="1"/>
          </p:cNvPicPr>
          <p:nvPr/>
        </p:nvPicPr>
        <p:blipFill>
          <a:blip r:embed="rId3">
            <a:lum bright="18000" contrast="12000"/>
            <a:extLst>
              <a:ext uri="{28A0092B-C50C-407E-A947-70E740481C1C}">
                <a14:useLocalDpi xmlns:a14="http://schemas.microsoft.com/office/drawing/2010/main" val="0"/>
              </a:ext>
            </a:extLst>
          </a:blip>
          <a:srcRect l="10170" r="10170"/>
          <a:stretch>
            <a:fillRect/>
          </a:stretch>
        </p:blipFill>
        <p:spPr bwMode="auto">
          <a:xfrm>
            <a:off x="5410200" y="2057400"/>
            <a:ext cx="319087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3">
            <a:extLst>
              <a:ext uri="{FF2B5EF4-FFF2-40B4-BE49-F238E27FC236}">
                <a16:creationId xmlns:a16="http://schemas.microsoft.com/office/drawing/2014/main" id="{C7975081-9D60-4896-9810-6A2C04EDDB19}"/>
              </a:ext>
            </a:extLst>
          </p:cNvPr>
          <p:cNvSpPr>
            <a:spLocks noGrp="1" noChangeArrowheads="1"/>
          </p:cNvSpPr>
          <p:nvPr>
            <p:ph type="title"/>
          </p:nvPr>
        </p:nvSpPr>
        <p:spPr>
          <a:xfrm>
            <a:off x="3429000" y="685800"/>
            <a:ext cx="3124200" cy="974725"/>
          </a:xfrm>
        </p:spPr>
        <p:txBody>
          <a:bodyPr rtlCol="0">
            <a:normAutofit fontScale="90000"/>
          </a:bodyPr>
          <a:lstStyle/>
          <a:p>
            <a:pPr algn="ctr" eaLnBrk="1" fontAlgn="auto" hangingPunct="1">
              <a:spcAft>
                <a:spcPts val="0"/>
              </a:spcAft>
              <a:defRPr/>
            </a:pPr>
            <a:r>
              <a:rPr lang="en-US" altLang="en-US"/>
              <a:t>Taxa Richness</a:t>
            </a:r>
          </a:p>
        </p:txBody>
      </p:sp>
      <p:graphicFrame>
        <p:nvGraphicFramePr>
          <p:cNvPr id="29700" name="Object 4" descr="Graph showing decreased taxa richness with increasing human disturbance">
            <a:extLst>
              <a:ext uri="{FF2B5EF4-FFF2-40B4-BE49-F238E27FC236}">
                <a16:creationId xmlns:a16="http://schemas.microsoft.com/office/drawing/2014/main" id="{6367FEAB-1FA1-4855-82AA-437411E9D5CE}"/>
              </a:ext>
            </a:extLst>
          </p:cNvPr>
          <p:cNvGraphicFramePr>
            <a:graphicFrameLocks noChangeAspect="1"/>
          </p:cNvGraphicFramePr>
          <p:nvPr/>
        </p:nvGraphicFramePr>
        <p:xfrm>
          <a:off x="457200" y="2057400"/>
          <a:ext cx="4267200" cy="3200400"/>
        </p:xfrm>
        <a:graphic>
          <a:graphicData uri="http://schemas.openxmlformats.org/presentationml/2006/ole">
            <mc:AlternateContent xmlns:mc="http://schemas.openxmlformats.org/markup-compatibility/2006">
              <mc:Choice xmlns:v="urn:schemas-microsoft-com:vml" Requires="v">
                <p:oleObj spid="_x0000_s29702" name="Graph" r:id="rId4" imgW="5943600" imgH="4457700" progId="">
                  <p:embed/>
                </p:oleObj>
              </mc:Choice>
              <mc:Fallback>
                <p:oleObj name="Graph" r:id="rId4" imgW="5943600" imgH="4457700" progId="">
                  <p:embed/>
                  <p:pic>
                    <p:nvPicPr>
                      <p:cNvPr id="0" name="Object 4" descr="Graph showing decreased taxa richness with increasing human disturban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2057400"/>
                        <a:ext cx="42672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4CA3B909-53A8-4198-B74C-BE3DE481BA5B}"/>
              </a:ext>
            </a:extLst>
          </p:cNvPr>
          <p:cNvSpPr>
            <a:spLocks noGrp="1" noChangeArrowheads="1"/>
          </p:cNvSpPr>
          <p:nvPr>
            <p:ph type="title"/>
          </p:nvPr>
        </p:nvSpPr>
        <p:spPr/>
        <p:txBody>
          <a:bodyPr/>
          <a:lstStyle/>
          <a:p>
            <a:pPr eaLnBrk="1" hangingPunct="1"/>
            <a:r>
              <a:rPr lang="en-US" altLang="en-US"/>
              <a:t>Feeding Groups Metric</a:t>
            </a:r>
          </a:p>
        </p:txBody>
      </p:sp>
      <p:sp>
        <p:nvSpPr>
          <p:cNvPr id="31747" name="Rectangle 3">
            <a:extLst>
              <a:ext uri="{FF2B5EF4-FFF2-40B4-BE49-F238E27FC236}">
                <a16:creationId xmlns:a16="http://schemas.microsoft.com/office/drawing/2014/main" id="{20B2557D-C203-425B-B790-C1FD5E7FA311}"/>
              </a:ext>
            </a:extLst>
          </p:cNvPr>
          <p:cNvSpPr>
            <a:spLocks noGrp="1" noChangeArrowheads="1"/>
          </p:cNvSpPr>
          <p:nvPr>
            <p:ph idx="1"/>
          </p:nvPr>
        </p:nvSpPr>
        <p:spPr>
          <a:xfrm>
            <a:off x="1182688" y="2017713"/>
            <a:ext cx="7351712" cy="4383087"/>
          </a:xfrm>
        </p:spPr>
        <p:txBody>
          <a:bodyPr rtlCol="0">
            <a:normAutofit lnSpcReduction="10000"/>
          </a:bodyPr>
          <a:lstStyle/>
          <a:p>
            <a:pPr eaLnBrk="1" fontAlgn="auto" hangingPunct="1">
              <a:lnSpc>
                <a:spcPct val="80000"/>
              </a:lnSpc>
              <a:spcAft>
                <a:spcPts val="0"/>
              </a:spcAft>
              <a:defRPr/>
            </a:pPr>
            <a:r>
              <a:rPr lang="en-US" altLang="en-US"/>
              <a:t>Disruption of food webs has long been associated with human influence, especially organic pollution. </a:t>
            </a:r>
          </a:p>
          <a:p>
            <a:pPr eaLnBrk="1" fontAlgn="auto" hangingPunct="1">
              <a:lnSpc>
                <a:spcPct val="80000"/>
              </a:lnSpc>
              <a:spcAft>
                <a:spcPts val="0"/>
              </a:spcAft>
              <a:defRPr/>
            </a:pPr>
            <a:r>
              <a:rPr lang="en-US" altLang="en-US"/>
              <a:t>The relative abundance of filterers (percentage filterer individuals) had the highest correlation and most consistent relationship with the HDG.  </a:t>
            </a:r>
          </a:p>
          <a:p>
            <a:pPr eaLnBrk="1" fontAlgn="auto" hangingPunct="1">
              <a:lnSpc>
                <a:spcPct val="80000"/>
              </a:lnSpc>
              <a:spcAft>
                <a:spcPts val="0"/>
              </a:spcAft>
              <a:defRPr/>
            </a:pPr>
            <a:r>
              <a:rPr lang="en-US" altLang="en-US"/>
              <a:t>Filter feeders extract nutrients by straining food particles from the water column.  If the water flow or quality of the organic matter in the water is compromised, a reduction in filter feeders will occur.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31746" name="Picture 2" descr="photo of caddisfly larva">
            <a:extLst>
              <a:ext uri="{FF2B5EF4-FFF2-40B4-BE49-F238E27FC236}">
                <a16:creationId xmlns:a16="http://schemas.microsoft.com/office/drawing/2014/main" id="{E0546F8E-0965-4509-9FE6-C4846F9C50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066800"/>
            <a:ext cx="3886200"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747" name="Group 3" descr="Graph showing decreased filter feeders with increasing human disturbance">
            <a:extLst>
              <a:ext uri="{FF2B5EF4-FFF2-40B4-BE49-F238E27FC236}">
                <a16:creationId xmlns:a16="http://schemas.microsoft.com/office/drawing/2014/main" id="{3FC228C6-FA5C-4898-BC06-FD4244E8FF4D}"/>
              </a:ext>
            </a:extLst>
          </p:cNvPr>
          <p:cNvGrpSpPr>
            <a:grpSpLocks/>
          </p:cNvGrpSpPr>
          <p:nvPr/>
        </p:nvGrpSpPr>
        <p:grpSpPr bwMode="auto">
          <a:xfrm>
            <a:off x="304800" y="457200"/>
            <a:ext cx="4876800" cy="3917950"/>
            <a:chOff x="192" y="288"/>
            <a:chExt cx="3072" cy="2468"/>
          </a:xfrm>
        </p:grpSpPr>
        <p:graphicFrame>
          <p:nvGraphicFramePr>
            <p:cNvPr id="31749" name="Object 4">
              <a:extLst>
                <a:ext uri="{FF2B5EF4-FFF2-40B4-BE49-F238E27FC236}">
                  <a16:creationId xmlns:a16="http://schemas.microsoft.com/office/drawing/2014/main" id="{F6E7411D-733B-4E40-9592-A8AE4875D4DD}"/>
                </a:ext>
              </a:extLst>
            </p:cNvPr>
            <p:cNvGraphicFramePr>
              <a:graphicFrameLocks noChangeAspect="1"/>
            </p:cNvGraphicFramePr>
            <p:nvPr/>
          </p:nvGraphicFramePr>
          <p:xfrm>
            <a:off x="192" y="288"/>
            <a:ext cx="3072" cy="2305"/>
          </p:xfrm>
          <a:graphic>
            <a:graphicData uri="http://schemas.openxmlformats.org/presentationml/2006/ole">
              <mc:AlternateContent xmlns:mc="http://schemas.openxmlformats.org/markup-compatibility/2006">
                <mc:Choice xmlns:v="urn:schemas-microsoft-com:vml" Requires="v">
                  <p:oleObj spid="_x0000_s31752" name="Graph" r:id="rId4" imgW="5943600" imgH="4457700" progId="">
                    <p:embed/>
                  </p:oleObj>
                </mc:Choice>
                <mc:Fallback>
                  <p:oleObj name="Graph" r:id="rId4" imgW="5943600" imgH="4457700" progId="">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 y="288"/>
                          <a:ext cx="3072" cy="2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750" name="Text Box 5">
              <a:extLst>
                <a:ext uri="{FF2B5EF4-FFF2-40B4-BE49-F238E27FC236}">
                  <a16:creationId xmlns:a16="http://schemas.microsoft.com/office/drawing/2014/main" id="{8963780F-2476-40C8-80B4-9DA7FEEA5329}"/>
                </a:ext>
              </a:extLst>
            </p:cNvPr>
            <p:cNvSpPr txBox="1">
              <a:spLocks noChangeArrowheads="1"/>
            </p:cNvSpPr>
            <p:nvPr/>
          </p:nvSpPr>
          <p:spPr bwMode="auto">
            <a:xfrm>
              <a:off x="1056" y="2544"/>
              <a:ext cx="172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a:t>Human disturbance gradient</a:t>
              </a:r>
            </a:p>
          </p:txBody>
        </p:sp>
      </p:grpSp>
      <p:sp>
        <p:nvSpPr>
          <p:cNvPr id="31748" name="Text Box 6">
            <a:extLst>
              <a:ext uri="{FF2B5EF4-FFF2-40B4-BE49-F238E27FC236}">
                <a16:creationId xmlns:a16="http://schemas.microsoft.com/office/drawing/2014/main" id="{E0DB321B-13BA-4ACA-81E4-97D0F06283F7}"/>
              </a:ext>
            </a:extLst>
          </p:cNvPr>
          <p:cNvSpPr txBox="1">
            <a:spLocks noChangeArrowheads="1"/>
          </p:cNvSpPr>
          <p:nvPr/>
        </p:nvSpPr>
        <p:spPr bwMode="auto">
          <a:xfrm>
            <a:off x="1203325" y="4532313"/>
            <a:ext cx="66452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a:solidFill>
                  <a:schemeClr val="tx2"/>
                </a:solidFill>
                <a:latin typeface="Tahoma" panose="020B0604030504040204" pitchFamily="34" charset="0"/>
              </a:rPr>
              <a:t>% Filter-feeders Metric. The photo is of a net-spinning caddisfly.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35DE1137-2ED3-4AE5-92D5-A57225346C3F}"/>
              </a:ext>
            </a:extLst>
          </p:cNvPr>
          <p:cNvSpPr>
            <a:spLocks noGrp="1" noChangeArrowheads="1"/>
          </p:cNvSpPr>
          <p:nvPr>
            <p:ph type="title"/>
          </p:nvPr>
        </p:nvSpPr>
        <p:spPr/>
        <p:txBody>
          <a:bodyPr/>
          <a:lstStyle/>
          <a:p>
            <a:pPr eaLnBrk="1" hangingPunct="1"/>
            <a:r>
              <a:rPr lang="en-US" altLang="en-US"/>
              <a:t>Voltinism Metric</a:t>
            </a:r>
          </a:p>
        </p:txBody>
      </p:sp>
      <p:sp>
        <p:nvSpPr>
          <p:cNvPr id="32771" name="Rectangle 3">
            <a:extLst>
              <a:ext uri="{FF2B5EF4-FFF2-40B4-BE49-F238E27FC236}">
                <a16:creationId xmlns:a16="http://schemas.microsoft.com/office/drawing/2014/main" id="{62139D03-893C-446D-BF65-2DF8D336EB84}"/>
              </a:ext>
            </a:extLst>
          </p:cNvPr>
          <p:cNvSpPr>
            <a:spLocks noGrp="1" noChangeArrowheads="1"/>
          </p:cNvSpPr>
          <p:nvPr>
            <p:ph idx="1"/>
          </p:nvPr>
        </p:nvSpPr>
        <p:spPr/>
        <p:txBody>
          <a:bodyPr/>
          <a:lstStyle/>
          <a:p>
            <a:pPr eaLnBrk="1" hangingPunct="1"/>
            <a:r>
              <a:rPr lang="en-US" altLang="en-US"/>
              <a:t>Voltinism refers to the number of distinct reproductive cycles for a given organism per unit of time. </a:t>
            </a:r>
          </a:p>
          <a:p>
            <a:pPr eaLnBrk="1" hangingPunct="1"/>
            <a:r>
              <a:rPr lang="en-US" altLang="en-US"/>
              <a:t>Long-lived taxa require greater than one year to complete their life cycles. </a:t>
            </a:r>
          </a:p>
          <a:p>
            <a:pPr eaLnBrk="1" hangingPunct="1"/>
            <a:r>
              <a:rPr lang="en-US" altLang="en-US"/>
              <a:t>Long-lived taxa richness would be expected to decrease if a disturbance event (</a:t>
            </a:r>
            <a:r>
              <a:rPr lang="en-US" altLang="en-US" i="1"/>
              <a:t>e.g</a:t>
            </a:r>
            <a:r>
              <a:rPr lang="en-US" altLang="en-US"/>
              <a:t>., sporadic illegal dumping, etc.) occurred at a site within a year of sample collection.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33794" name="Picture 2" descr="photo of purple bank climber mussel">
            <a:extLst>
              <a:ext uri="{FF2B5EF4-FFF2-40B4-BE49-F238E27FC236}">
                <a16:creationId xmlns:a16="http://schemas.microsoft.com/office/drawing/2014/main" id="{8536448A-6B6C-4FBD-96F6-6DCBC1F20B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533400"/>
            <a:ext cx="403860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795" name="Group 3" descr="Graph showing decreased long-lived taxa with increasing human disturbance">
            <a:extLst>
              <a:ext uri="{FF2B5EF4-FFF2-40B4-BE49-F238E27FC236}">
                <a16:creationId xmlns:a16="http://schemas.microsoft.com/office/drawing/2014/main" id="{F0FEA0F1-43B2-43B7-9766-1B99C4D51078}"/>
              </a:ext>
            </a:extLst>
          </p:cNvPr>
          <p:cNvGrpSpPr>
            <a:grpSpLocks/>
          </p:cNvGrpSpPr>
          <p:nvPr/>
        </p:nvGrpSpPr>
        <p:grpSpPr bwMode="auto">
          <a:xfrm>
            <a:off x="152400" y="228600"/>
            <a:ext cx="4800600" cy="3917950"/>
            <a:chOff x="192" y="144"/>
            <a:chExt cx="3024" cy="2468"/>
          </a:xfrm>
        </p:grpSpPr>
        <p:graphicFrame>
          <p:nvGraphicFramePr>
            <p:cNvPr id="33797" name="Object 4">
              <a:extLst>
                <a:ext uri="{FF2B5EF4-FFF2-40B4-BE49-F238E27FC236}">
                  <a16:creationId xmlns:a16="http://schemas.microsoft.com/office/drawing/2014/main" id="{9F621D47-BC4E-4CEE-966E-A21BC6880824}"/>
                </a:ext>
              </a:extLst>
            </p:cNvPr>
            <p:cNvGraphicFramePr>
              <a:graphicFrameLocks noChangeAspect="1"/>
            </p:cNvGraphicFramePr>
            <p:nvPr/>
          </p:nvGraphicFramePr>
          <p:xfrm>
            <a:off x="192" y="144"/>
            <a:ext cx="3024" cy="2269"/>
          </p:xfrm>
          <a:graphic>
            <a:graphicData uri="http://schemas.openxmlformats.org/presentationml/2006/ole">
              <mc:AlternateContent xmlns:mc="http://schemas.openxmlformats.org/markup-compatibility/2006">
                <mc:Choice xmlns:v="urn:schemas-microsoft-com:vml" Requires="v">
                  <p:oleObj spid="_x0000_s33800" name="Graph" r:id="rId4" imgW="5943600" imgH="4457700" progId="">
                    <p:embed/>
                  </p:oleObj>
                </mc:Choice>
                <mc:Fallback>
                  <p:oleObj name="Graph" r:id="rId4" imgW="5943600" imgH="4457700" progId="">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 y="144"/>
                          <a:ext cx="3024" cy="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798" name="Text Box 5">
              <a:extLst>
                <a:ext uri="{FF2B5EF4-FFF2-40B4-BE49-F238E27FC236}">
                  <a16:creationId xmlns:a16="http://schemas.microsoft.com/office/drawing/2014/main" id="{06FA7622-929D-4A77-899A-7837F0CA25CF}"/>
                </a:ext>
              </a:extLst>
            </p:cNvPr>
            <p:cNvSpPr txBox="1">
              <a:spLocks noChangeArrowheads="1"/>
            </p:cNvSpPr>
            <p:nvPr/>
          </p:nvSpPr>
          <p:spPr bwMode="auto">
            <a:xfrm>
              <a:off x="912" y="2400"/>
              <a:ext cx="172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a:t>Human disturbance gradient</a:t>
              </a:r>
            </a:p>
          </p:txBody>
        </p:sp>
      </p:grpSp>
      <p:sp>
        <p:nvSpPr>
          <p:cNvPr id="33796" name="Text Box 6">
            <a:extLst>
              <a:ext uri="{FF2B5EF4-FFF2-40B4-BE49-F238E27FC236}">
                <a16:creationId xmlns:a16="http://schemas.microsoft.com/office/drawing/2014/main" id="{D00B4463-DB74-41D4-8D2A-1BBB718DF9E5}"/>
              </a:ext>
            </a:extLst>
          </p:cNvPr>
          <p:cNvSpPr txBox="1">
            <a:spLocks noChangeArrowheads="1"/>
          </p:cNvSpPr>
          <p:nvPr/>
        </p:nvSpPr>
        <p:spPr bwMode="auto">
          <a:xfrm>
            <a:off x="838200" y="4456113"/>
            <a:ext cx="739140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a:solidFill>
                  <a:schemeClr val="tx2"/>
                </a:solidFill>
                <a:latin typeface="Tahoma" panose="020B0604030504040204" pitchFamily="34" charset="0"/>
              </a:rPr>
              <a:t>Long-lived Taxa Metric. The photo is of a mollusk, the threatened “purple bank climber”.</a:t>
            </a:r>
          </a:p>
          <a:p>
            <a:pPr eaLnBrk="1" hangingPunct="1">
              <a:lnSpc>
                <a:spcPct val="100000"/>
              </a:lnSpc>
              <a:spcBef>
                <a:spcPct val="0"/>
              </a:spcBef>
              <a:buFontTx/>
              <a:buNone/>
            </a:pPr>
            <a:endParaRPr lang="en-US" altLang="en-US" sz="3200">
              <a:solidFill>
                <a:schemeClr val="tx2"/>
              </a:solidFill>
              <a:latin typeface="Tahoma" panose="020B060403050404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4F6AEBBB-A4A2-42A6-BC84-B111BA2F5F69}"/>
              </a:ext>
            </a:extLst>
          </p:cNvPr>
          <p:cNvSpPr>
            <a:spLocks noGrp="1" noChangeArrowheads="1"/>
          </p:cNvSpPr>
          <p:nvPr>
            <p:ph type="title"/>
          </p:nvPr>
        </p:nvSpPr>
        <p:spPr/>
        <p:txBody>
          <a:bodyPr/>
          <a:lstStyle/>
          <a:p>
            <a:pPr eaLnBrk="1" hangingPunct="1"/>
            <a:r>
              <a:rPr lang="en-US" altLang="en-US"/>
              <a:t>Organism Habit Metric</a:t>
            </a:r>
          </a:p>
        </p:txBody>
      </p:sp>
      <p:sp>
        <p:nvSpPr>
          <p:cNvPr id="34819" name="Rectangle 3">
            <a:extLst>
              <a:ext uri="{FF2B5EF4-FFF2-40B4-BE49-F238E27FC236}">
                <a16:creationId xmlns:a16="http://schemas.microsoft.com/office/drawing/2014/main" id="{2EEEF04B-A423-40CB-A529-EE18320E68EB}"/>
              </a:ext>
            </a:extLst>
          </p:cNvPr>
          <p:cNvSpPr>
            <a:spLocks noGrp="1" noChangeArrowheads="1"/>
          </p:cNvSpPr>
          <p:nvPr>
            <p:ph idx="1"/>
          </p:nvPr>
        </p:nvSpPr>
        <p:spPr/>
        <p:txBody>
          <a:bodyPr/>
          <a:lstStyle/>
          <a:p>
            <a:pPr eaLnBrk="1" hangingPunct="1"/>
            <a:r>
              <a:rPr lang="en-US" altLang="en-US"/>
              <a:t>Clingers are those taxa morphologically adapted to hold onto substrates during routine flow conditions, and would be expected to decline as humans alter a stream’s hydrograph, especially during abrasive events caused by high stormwater inputs from impervious surfaces.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graphicFrame>
        <p:nvGraphicFramePr>
          <p:cNvPr id="35842" name="Object 2" descr="Graph showing decreased clinger taxa with increasing human disturbance">
            <a:extLst>
              <a:ext uri="{FF2B5EF4-FFF2-40B4-BE49-F238E27FC236}">
                <a16:creationId xmlns:a16="http://schemas.microsoft.com/office/drawing/2014/main" id="{CB0910C7-7D9F-478A-8AC2-8B4DC4538B2A}"/>
              </a:ext>
            </a:extLst>
          </p:cNvPr>
          <p:cNvGraphicFramePr>
            <a:graphicFrameLocks noChangeAspect="1"/>
          </p:cNvGraphicFramePr>
          <p:nvPr/>
        </p:nvGraphicFramePr>
        <p:xfrm>
          <a:off x="685800" y="608013"/>
          <a:ext cx="4876800" cy="3659187"/>
        </p:xfrm>
        <a:graphic>
          <a:graphicData uri="http://schemas.openxmlformats.org/presentationml/2006/ole">
            <mc:AlternateContent xmlns:mc="http://schemas.openxmlformats.org/markup-compatibility/2006">
              <mc:Choice xmlns:v="urn:schemas-microsoft-com:vml" Requires="v">
                <p:oleObj spid="_x0000_s35846" name="Graph" r:id="rId3" imgW="5943600" imgH="4457700" progId="">
                  <p:embed/>
                </p:oleObj>
              </mc:Choice>
              <mc:Fallback>
                <p:oleObj name="Graph" r:id="rId3" imgW="5943600" imgH="4457700" progId="">
                  <p:embed/>
                  <p:pic>
                    <p:nvPicPr>
                      <p:cNvPr id="0" name="Object 2" descr="Graph showing decreased clinger taxa with increasing human disturba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608013"/>
                        <a:ext cx="4876800" cy="3659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5843" name="Picture 3" descr="photo of dragonfly">
            <a:extLst>
              <a:ext uri="{FF2B5EF4-FFF2-40B4-BE49-F238E27FC236}">
                <a16:creationId xmlns:a16="http://schemas.microsoft.com/office/drawing/2014/main" id="{160FFFDA-10F7-4A6E-9312-682CD3C71C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1575" y="533400"/>
            <a:ext cx="1779588"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 Box 4">
            <a:extLst>
              <a:ext uri="{FF2B5EF4-FFF2-40B4-BE49-F238E27FC236}">
                <a16:creationId xmlns:a16="http://schemas.microsoft.com/office/drawing/2014/main" id="{078C4281-3A83-4151-AE39-58D00963E77E}"/>
              </a:ext>
            </a:extLst>
          </p:cNvPr>
          <p:cNvSpPr txBox="1">
            <a:spLocks noChangeArrowheads="1"/>
          </p:cNvSpPr>
          <p:nvPr/>
        </p:nvSpPr>
        <p:spPr bwMode="auto">
          <a:xfrm>
            <a:off x="974725" y="4532313"/>
            <a:ext cx="4740275"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a:solidFill>
                  <a:schemeClr val="tx2"/>
                </a:solidFill>
                <a:latin typeface="Tahoma" panose="020B0604030504040204" pitchFamily="34" charset="0"/>
              </a:rPr>
              <a:t>Clinger  Taxa Metric. The photo is of a damselfly larvae.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44D28964-C536-4442-8ED8-F5DE2D48EEF0}"/>
              </a:ext>
            </a:extLst>
          </p:cNvPr>
          <p:cNvSpPr>
            <a:spLocks noGrp="1" noChangeArrowheads="1"/>
          </p:cNvSpPr>
          <p:nvPr>
            <p:ph type="title"/>
          </p:nvPr>
        </p:nvSpPr>
        <p:spPr/>
        <p:txBody>
          <a:bodyPr/>
          <a:lstStyle/>
          <a:p>
            <a:pPr eaLnBrk="1" hangingPunct="1"/>
            <a:r>
              <a:rPr lang="en-US" altLang="en-US"/>
              <a:t>Community Structure Metrics</a:t>
            </a:r>
          </a:p>
        </p:txBody>
      </p:sp>
      <p:sp>
        <p:nvSpPr>
          <p:cNvPr id="36867" name="Rectangle 3">
            <a:extLst>
              <a:ext uri="{FF2B5EF4-FFF2-40B4-BE49-F238E27FC236}">
                <a16:creationId xmlns:a16="http://schemas.microsoft.com/office/drawing/2014/main" id="{C97CBAC7-E821-4905-9E94-C2215C763EAB}"/>
              </a:ext>
            </a:extLst>
          </p:cNvPr>
          <p:cNvSpPr>
            <a:spLocks noGrp="1" noChangeArrowheads="1"/>
          </p:cNvSpPr>
          <p:nvPr>
            <p:ph idx="1"/>
          </p:nvPr>
        </p:nvSpPr>
        <p:spPr/>
        <p:txBody>
          <a:bodyPr/>
          <a:lstStyle/>
          <a:p>
            <a:pPr eaLnBrk="1" hangingPunct="1"/>
            <a:r>
              <a:rPr lang="en-US" altLang="en-US" sz="2400"/>
              <a:t>Substantial shifts in proportions of major groups of organisms, compared to reference conditions, indicate degradation.  </a:t>
            </a:r>
          </a:p>
          <a:p>
            <a:pPr eaLnBrk="1" hangingPunct="1"/>
            <a:r>
              <a:rPr lang="en-US" altLang="en-US" sz="2400"/>
              <a:t>The percent dominant taxon, which increases in conditions where a few pollution tolerant organisms are very abundant, to the exclusion of other taxa, was selected as a metric. </a:t>
            </a:r>
          </a:p>
          <a:p>
            <a:pPr eaLnBrk="1" hangingPunct="1"/>
            <a:r>
              <a:rPr lang="en-US" altLang="en-US" sz="2400"/>
              <a:t>Tanytarsini midges are sensitive to disturbance, including toxic metals.  % Tanytarsini metric was included in the SCI as the best available measure of the chironomid assemblage.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3B0B675-7040-4FC2-94E8-D3BA4AB626E5}"/>
              </a:ext>
            </a:extLst>
          </p:cNvPr>
          <p:cNvSpPr>
            <a:spLocks noGrp="1" noChangeArrowheads="1"/>
          </p:cNvSpPr>
          <p:nvPr>
            <p:ph type="title"/>
          </p:nvPr>
        </p:nvSpPr>
        <p:spPr>
          <a:xfrm>
            <a:off x="1257300" y="533400"/>
            <a:ext cx="7886700" cy="727075"/>
          </a:xfrm>
        </p:spPr>
        <p:txBody>
          <a:bodyPr/>
          <a:lstStyle/>
          <a:p>
            <a:pPr eaLnBrk="1" hangingPunct="1"/>
            <a:r>
              <a:rPr lang="en-US" altLang="en-US"/>
              <a:t>Course Overview</a:t>
            </a:r>
          </a:p>
        </p:txBody>
      </p:sp>
      <p:sp>
        <p:nvSpPr>
          <p:cNvPr id="9219" name="Rectangle 3">
            <a:extLst>
              <a:ext uri="{FF2B5EF4-FFF2-40B4-BE49-F238E27FC236}">
                <a16:creationId xmlns:a16="http://schemas.microsoft.com/office/drawing/2014/main" id="{26C99CE5-0A92-4E32-8128-26FBCE13E4AD}"/>
              </a:ext>
            </a:extLst>
          </p:cNvPr>
          <p:cNvSpPr>
            <a:spLocks noGrp="1" noChangeArrowheads="1"/>
          </p:cNvSpPr>
          <p:nvPr>
            <p:ph idx="1"/>
          </p:nvPr>
        </p:nvSpPr>
        <p:spPr>
          <a:xfrm>
            <a:off x="1143000" y="1828800"/>
            <a:ext cx="7620000" cy="4724400"/>
          </a:xfrm>
        </p:spPr>
        <p:txBody>
          <a:bodyPr/>
          <a:lstStyle/>
          <a:p>
            <a:pPr eaLnBrk="1" hangingPunct="1"/>
            <a:r>
              <a:rPr lang="en-US" altLang="en-US"/>
              <a:t>Provide conceptual information on the SCI and its development</a:t>
            </a:r>
          </a:p>
          <a:p>
            <a:pPr eaLnBrk="1" hangingPunct="1"/>
            <a:r>
              <a:rPr lang="en-US" altLang="en-US"/>
              <a:t>Define expectations for samplers</a:t>
            </a:r>
          </a:p>
          <a:p>
            <a:pPr lvl="1" eaLnBrk="1" hangingPunct="1"/>
            <a:r>
              <a:rPr lang="en-US" altLang="en-US"/>
              <a:t>Site selection</a:t>
            </a:r>
          </a:p>
          <a:p>
            <a:pPr lvl="1" eaLnBrk="1" hangingPunct="1"/>
            <a:r>
              <a:rPr lang="en-US" altLang="en-US"/>
              <a:t>Habitats</a:t>
            </a:r>
          </a:p>
          <a:p>
            <a:pPr lvl="1" eaLnBrk="1" hangingPunct="1"/>
            <a:r>
              <a:rPr lang="en-US" altLang="en-US"/>
              <a:t>Water level issues</a:t>
            </a:r>
          </a:p>
          <a:p>
            <a:pPr lvl="1" eaLnBrk="1" hangingPunct="1"/>
            <a:r>
              <a:rPr lang="en-US" altLang="en-US"/>
              <a:t>Sampling techniques</a:t>
            </a:r>
          </a:p>
          <a:p>
            <a:pPr eaLnBrk="1" hangingPunct="1"/>
            <a:r>
              <a:rPr lang="en-US" altLang="en-US"/>
              <a:t>Provide hands-on training</a:t>
            </a:r>
          </a:p>
          <a:p>
            <a:pPr lvl="1" eaLnBrk="1" hangingPunct="1"/>
            <a:r>
              <a:rPr lang="en-US" altLang="en-US"/>
              <a:t>Sweep and sort in field</a:t>
            </a:r>
          </a:p>
          <a:p>
            <a:pPr lvl="1" eaLnBrk="1" hangingPunct="1"/>
            <a:r>
              <a:rPr lang="en-US" altLang="en-US"/>
              <a:t>Habitat assessment </a:t>
            </a:r>
          </a:p>
          <a:p>
            <a:pPr lvl="1" eaLnBrk="1" hangingPunct="1"/>
            <a:endParaRPr lang="en-US"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37890" name="Picture 2" descr="photo of Scud">
            <a:extLst>
              <a:ext uri="{FF2B5EF4-FFF2-40B4-BE49-F238E27FC236}">
                <a16:creationId xmlns:a16="http://schemas.microsoft.com/office/drawing/2014/main" id="{2FB240D0-A7D1-442C-B532-CCF054696B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559175"/>
            <a:ext cx="4495800"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3">
            <a:extLst>
              <a:ext uri="{FF2B5EF4-FFF2-40B4-BE49-F238E27FC236}">
                <a16:creationId xmlns:a16="http://schemas.microsoft.com/office/drawing/2014/main" id="{59A62832-CEBC-4A09-AD06-C67BC9030250}"/>
              </a:ext>
            </a:extLst>
          </p:cNvPr>
          <p:cNvSpPr>
            <a:spLocks noGrp="1" noChangeArrowheads="1"/>
          </p:cNvSpPr>
          <p:nvPr>
            <p:ph type="title"/>
          </p:nvPr>
        </p:nvSpPr>
        <p:spPr>
          <a:xfrm>
            <a:off x="4876800" y="1981200"/>
            <a:ext cx="4495800" cy="1295400"/>
          </a:xfrm>
        </p:spPr>
        <p:txBody>
          <a:bodyPr rtlCol="0">
            <a:normAutofit fontScale="90000"/>
          </a:bodyPr>
          <a:lstStyle/>
          <a:p>
            <a:pPr eaLnBrk="1" fontAlgn="auto" hangingPunct="1">
              <a:spcAft>
                <a:spcPts val="0"/>
              </a:spcAft>
              <a:defRPr/>
            </a:pPr>
            <a:r>
              <a:rPr lang="en-US" altLang="en-US"/>
              <a:t>% Dominance Metric.  Photo is Hyalla azteca, a tolerant amphipod.</a:t>
            </a:r>
          </a:p>
        </p:txBody>
      </p:sp>
      <p:graphicFrame>
        <p:nvGraphicFramePr>
          <p:cNvPr id="37892" name="Object 4" descr="Graph showing increase percent dominance with increasing human disturbance">
            <a:extLst>
              <a:ext uri="{FF2B5EF4-FFF2-40B4-BE49-F238E27FC236}">
                <a16:creationId xmlns:a16="http://schemas.microsoft.com/office/drawing/2014/main" id="{84324419-0D51-4798-A69D-06F46E3809B9}"/>
              </a:ext>
            </a:extLst>
          </p:cNvPr>
          <p:cNvGraphicFramePr>
            <a:graphicFrameLocks noChangeAspect="1"/>
          </p:cNvGraphicFramePr>
          <p:nvPr/>
        </p:nvGraphicFramePr>
        <p:xfrm>
          <a:off x="152400" y="762000"/>
          <a:ext cx="4724400" cy="3544888"/>
        </p:xfrm>
        <a:graphic>
          <a:graphicData uri="http://schemas.openxmlformats.org/presentationml/2006/ole">
            <mc:AlternateContent xmlns:mc="http://schemas.openxmlformats.org/markup-compatibility/2006">
              <mc:Choice xmlns:v="urn:schemas-microsoft-com:vml" Requires="v">
                <p:oleObj spid="_x0000_s37895" name="Graph" r:id="rId4" imgW="5943600" imgH="4457700" progId="">
                  <p:embed/>
                </p:oleObj>
              </mc:Choice>
              <mc:Fallback>
                <p:oleObj name="Graph" r:id="rId4" imgW="5943600" imgH="4457700" progId="">
                  <p:embed/>
                  <p:pic>
                    <p:nvPicPr>
                      <p:cNvPr id="0" name="Object 4" descr="Graph showing increase percent dominance with increasing human disturban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0"/>
                        <a:ext cx="4724400" cy="354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893" name="Text Box 5">
            <a:extLst>
              <a:ext uri="{FF2B5EF4-FFF2-40B4-BE49-F238E27FC236}">
                <a16:creationId xmlns:a16="http://schemas.microsoft.com/office/drawing/2014/main" id="{5160C7CC-21CD-4F5E-9EA4-C8B3B0E4A4D4}"/>
              </a:ext>
            </a:extLst>
          </p:cNvPr>
          <p:cNvSpPr txBox="1">
            <a:spLocks noChangeArrowheads="1"/>
          </p:cNvSpPr>
          <p:nvPr/>
        </p:nvSpPr>
        <p:spPr bwMode="auto">
          <a:xfrm>
            <a:off x="1524000" y="4311650"/>
            <a:ext cx="27352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a:t>Human disturbance gradient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38914" name="Picture 2" descr="photo of analyst at scope">
            <a:extLst>
              <a:ext uri="{FF2B5EF4-FFF2-40B4-BE49-F238E27FC236}">
                <a16:creationId xmlns:a16="http://schemas.microsoft.com/office/drawing/2014/main" id="{49F57D32-DE5F-4E8A-B521-38FAD95478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4290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3">
            <a:extLst>
              <a:ext uri="{FF2B5EF4-FFF2-40B4-BE49-F238E27FC236}">
                <a16:creationId xmlns:a16="http://schemas.microsoft.com/office/drawing/2014/main" id="{A4110ED6-4D58-4644-924C-E5EE46242C45}"/>
              </a:ext>
            </a:extLst>
          </p:cNvPr>
          <p:cNvSpPr>
            <a:spLocks noGrp="1" noChangeArrowheads="1"/>
          </p:cNvSpPr>
          <p:nvPr>
            <p:ph type="title"/>
          </p:nvPr>
        </p:nvSpPr>
        <p:spPr>
          <a:xfrm>
            <a:off x="5334000" y="1554163"/>
            <a:ext cx="3581400" cy="1189037"/>
          </a:xfrm>
        </p:spPr>
        <p:txBody>
          <a:bodyPr/>
          <a:lstStyle/>
          <a:p>
            <a:pPr algn="ctr" eaLnBrk="1" hangingPunct="1"/>
            <a:r>
              <a:rPr lang="en-US" altLang="en-US"/>
              <a:t>% Tanytarsini </a:t>
            </a:r>
            <a:r>
              <a:rPr lang="en-US" altLang="en-US" sz="2800"/>
              <a:t>(Sensitive midges)</a:t>
            </a:r>
          </a:p>
        </p:txBody>
      </p:sp>
      <p:graphicFrame>
        <p:nvGraphicFramePr>
          <p:cNvPr id="38916" name="Object 4" descr="Graph showing decreased tanitarsini midges with increasing human disturbance">
            <a:extLst>
              <a:ext uri="{FF2B5EF4-FFF2-40B4-BE49-F238E27FC236}">
                <a16:creationId xmlns:a16="http://schemas.microsoft.com/office/drawing/2014/main" id="{C990319A-9BAB-4477-A56D-E657B2C4B400}"/>
              </a:ext>
            </a:extLst>
          </p:cNvPr>
          <p:cNvGraphicFramePr>
            <a:graphicFrameLocks noChangeAspect="1"/>
          </p:cNvGraphicFramePr>
          <p:nvPr/>
        </p:nvGraphicFramePr>
        <p:xfrm>
          <a:off x="533400" y="838200"/>
          <a:ext cx="4800600" cy="3602038"/>
        </p:xfrm>
        <a:graphic>
          <a:graphicData uri="http://schemas.openxmlformats.org/presentationml/2006/ole">
            <mc:AlternateContent xmlns:mc="http://schemas.openxmlformats.org/markup-compatibility/2006">
              <mc:Choice xmlns:v="urn:schemas-microsoft-com:vml" Requires="v">
                <p:oleObj spid="_x0000_s38918" name="Graph" r:id="rId4" imgW="5943600" imgH="4457700" progId="">
                  <p:embed/>
                </p:oleObj>
              </mc:Choice>
              <mc:Fallback>
                <p:oleObj name="Graph" r:id="rId4" imgW="5943600" imgH="4457700" progId="">
                  <p:embed/>
                  <p:pic>
                    <p:nvPicPr>
                      <p:cNvPr id="0" name="Object 4" descr="Graph showing decreased tanitarsini midges with increasing human disturban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838200"/>
                        <a:ext cx="4800600" cy="360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52093DB5-49AD-4E59-80A9-DA9C71C7B59F}"/>
              </a:ext>
            </a:extLst>
          </p:cNvPr>
          <p:cNvSpPr>
            <a:spLocks noGrp="1" noChangeArrowheads="1"/>
          </p:cNvSpPr>
          <p:nvPr>
            <p:ph type="title"/>
          </p:nvPr>
        </p:nvSpPr>
        <p:spPr/>
        <p:txBody>
          <a:bodyPr/>
          <a:lstStyle/>
          <a:p>
            <a:pPr eaLnBrk="1" hangingPunct="1"/>
            <a:r>
              <a:rPr lang="en-US" altLang="en-US"/>
              <a:t>Tolerance Metrics</a:t>
            </a:r>
          </a:p>
        </p:txBody>
      </p:sp>
      <p:sp>
        <p:nvSpPr>
          <p:cNvPr id="40963" name="Rectangle 3">
            <a:extLst>
              <a:ext uri="{FF2B5EF4-FFF2-40B4-BE49-F238E27FC236}">
                <a16:creationId xmlns:a16="http://schemas.microsoft.com/office/drawing/2014/main" id="{154BBF01-D6F1-4B30-8E6D-C24D5B64154D}"/>
              </a:ext>
            </a:extLst>
          </p:cNvPr>
          <p:cNvSpPr>
            <a:spLocks noGrp="1" noChangeArrowheads="1"/>
          </p:cNvSpPr>
          <p:nvPr>
            <p:ph idx="1"/>
          </p:nvPr>
        </p:nvSpPr>
        <p:spPr/>
        <p:txBody>
          <a:bodyPr rtlCol="0">
            <a:normAutofit lnSpcReduction="10000"/>
          </a:bodyPr>
          <a:lstStyle/>
          <a:p>
            <a:pPr eaLnBrk="1" fontAlgn="auto" hangingPunct="1">
              <a:lnSpc>
                <a:spcPct val="80000"/>
              </a:lnSpc>
              <a:spcAft>
                <a:spcPts val="0"/>
              </a:spcAft>
              <a:defRPr/>
            </a:pPr>
            <a:r>
              <a:rPr lang="en-US" altLang="en-US" sz="2400"/>
              <a:t>A list of sensitive and very tolerant invertebrates were established by analyzing the responses of 1,200 individual species to the HDG. </a:t>
            </a:r>
          </a:p>
          <a:p>
            <a:pPr eaLnBrk="1" fontAlgn="auto" hangingPunct="1">
              <a:lnSpc>
                <a:spcPct val="80000"/>
              </a:lnSpc>
              <a:spcAft>
                <a:spcPts val="0"/>
              </a:spcAft>
              <a:defRPr/>
            </a:pPr>
            <a:r>
              <a:rPr lang="en-US" altLang="en-US" sz="2400"/>
              <a:t>The number of taxa selected as sensitive equaled around 12% of the taxa tested, and the number of very tolerant taxa was approximately 10% of the taxa tested. </a:t>
            </a:r>
          </a:p>
          <a:p>
            <a:pPr eaLnBrk="1" fontAlgn="auto" hangingPunct="1">
              <a:lnSpc>
                <a:spcPct val="80000"/>
              </a:lnSpc>
              <a:spcAft>
                <a:spcPts val="0"/>
              </a:spcAft>
              <a:defRPr/>
            </a:pPr>
            <a:r>
              <a:rPr lang="en-US" altLang="en-US" sz="2400"/>
              <a:t>Many sensitive taxa belonged to the Ephemeroptera, Trichoptera or Odonata; several chironomids were also included.  All the Plecoptera were included as sensitive taxa. </a:t>
            </a:r>
          </a:p>
          <a:p>
            <a:pPr eaLnBrk="1" fontAlgn="auto" hangingPunct="1">
              <a:lnSpc>
                <a:spcPct val="80000"/>
              </a:lnSpc>
              <a:spcAft>
                <a:spcPts val="0"/>
              </a:spcAft>
              <a:defRPr/>
            </a:pPr>
            <a:r>
              <a:rPr lang="en-US" altLang="en-US" sz="2400"/>
              <a:t>The number of sensitive taxa and the percent very tolerant taxa were highly correlated with the HDG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graphicFrame>
        <p:nvGraphicFramePr>
          <p:cNvPr id="40962" name="Object 2" descr="Graph showing decreased mayfly larvae with increasing human disturbance">
            <a:extLst>
              <a:ext uri="{FF2B5EF4-FFF2-40B4-BE49-F238E27FC236}">
                <a16:creationId xmlns:a16="http://schemas.microsoft.com/office/drawing/2014/main" id="{01CB8CC4-61D3-4F3E-BC51-D3FF07E5B436}"/>
              </a:ext>
            </a:extLst>
          </p:cNvPr>
          <p:cNvGraphicFramePr>
            <a:graphicFrameLocks noChangeAspect="1"/>
          </p:cNvGraphicFramePr>
          <p:nvPr/>
        </p:nvGraphicFramePr>
        <p:xfrm>
          <a:off x="5105400" y="685800"/>
          <a:ext cx="3124200" cy="2343150"/>
        </p:xfrm>
        <a:graphic>
          <a:graphicData uri="http://schemas.openxmlformats.org/presentationml/2006/ole">
            <mc:AlternateContent xmlns:mc="http://schemas.openxmlformats.org/markup-compatibility/2006">
              <mc:Choice xmlns:v="urn:schemas-microsoft-com:vml" Requires="v">
                <p:oleObj spid="_x0000_s40973" name="Graph" r:id="rId3" imgW="5943600" imgH="4457700" progId="">
                  <p:embed/>
                </p:oleObj>
              </mc:Choice>
              <mc:Fallback>
                <p:oleObj name="Graph" r:id="rId3" imgW="5943600" imgH="4457700" progId="">
                  <p:embed/>
                  <p:pic>
                    <p:nvPicPr>
                      <p:cNvPr id="0" name="Object 2" descr="Graph showing decreased mayfly larvae with increasing human disturba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685800"/>
                        <a:ext cx="3124200" cy="234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63" name="Object 3" descr="Graph showing decreased mayfly larvae with increasing human disturbance">
            <a:extLst>
              <a:ext uri="{FF2B5EF4-FFF2-40B4-BE49-F238E27FC236}">
                <a16:creationId xmlns:a16="http://schemas.microsoft.com/office/drawing/2014/main" id="{FD435F9A-F0F5-479B-91AE-4350B587D729}"/>
              </a:ext>
            </a:extLst>
          </p:cNvPr>
          <p:cNvGraphicFramePr>
            <a:graphicFrameLocks noChangeAspect="1"/>
          </p:cNvGraphicFramePr>
          <p:nvPr/>
        </p:nvGraphicFramePr>
        <p:xfrm>
          <a:off x="5105400" y="3581400"/>
          <a:ext cx="3048000" cy="2286000"/>
        </p:xfrm>
        <a:graphic>
          <a:graphicData uri="http://schemas.openxmlformats.org/presentationml/2006/ole">
            <mc:AlternateContent xmlns:mc="http://schemas.openxmlformats.org/markup-compatibility/2006">
              <mc:Choice xmlns:v="urn:schemas-microsoft-com:vml" Requires="v">
                <p:oleObj spid="_x0000_s40974" name="Graph" r:id="rId5" imgW="5943600" imgH="4457700" progId="">
                  <p:embed/>
                </p:oleObj>
              </mc:Choice>
              <mc:Fallback>
                <p:oleObj name="Graph" r:id="rId5" imgW="5943600" imgH="4457700" progId="">
                  <p:embed/>
                  <p:pic>
                    <p:nvPicPr>
                      <p:cNvPr id="0" name="Object 3" descr="Graph showing decreased mayfly larvae with increasing human disturbanc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0" y="3581400"/>
                        <a:ext cx="3048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64" name="Object 4" descr="Graph showing decreased mayfly larvae with increasing human disturbance">
            <a:extLst>
              <a:ext uri="{FF2B5EF4-FFF2-40B4-BE49-F238E27FC236}">
                <a16:creationId xmlns:a16="http://schemas.microsoft.com/office/drawing/2014/main" id="{7810131A-4A8C-41B9-8392-28B5AFA23621}"/>
              </a:ext>
            </a:extLst>
          </p:cNvPr>
          <p:cNvGraphicFramePr>
            <a:graphicFrameLocks noChangeAspect="1"/>
          </p:cNvGraphicFramePr>
          <p:nvPr/>
        </p:nvGraphicFramePr>
        <p:xfrm>
          <a:off x="1219200" y="3581400"/>
          <a:ext cx="3048000" cy="2286000"/>
        </p:xfrm>
        <a:graphic>
          <a:graphicData uri="http://schemas.openxmlformats.org/presentationml/2006/ole">
            <mc:AlternateContent xmlns:mc="http://schemas.openxmlformats.org/markup-compatibility/2006">
              <mc:Choice xmlns:v="urn:schemas-microsoft-com:vml" Requires="v">
                <p:oleObj spid="_x0000_s40975" name="Graph" r:id="rId7" imgW="5943600" imgH="4457700" progId="">
                  <p:embed/>
                </p:oleObj>
              </mc:Choice>
              <mc:Fallback>
                <p:oleObj name="Graph" r:id="rId7" imgW="5943600" imgH="4457700" progId="">
                  <p:embed/>
                  <p:pic>
                    <p:nvPicPr>
                      <p:cNvPr id="0" name="Object 4" descr="Graph showing decreased mayfly larvae with increasing human disturbanc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9200" y="3581400"/>
                        <a:ext cx="3048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965" name="Text Box 5">
            <a:extLst>
              <a:ext uri="{FF2B5EF4-FFF2-40B4-BE49-F238E27FC236}">
                <a16:creationId xmlns:a16="http://schemas.microsoft.com/office/drawing/2014/main" id="{F001B690-E47B-4D04-B4EC-FDDA33AEB164}"/>
              </a:ext>
            </a:extLst>
          </p:cNvPr>
          <p:cNvSpPr txBox="1">
            <a:spLocks noChangeArrowheads="1"/>
          </p:cNvSpPr>
          <p:nvPr/>
        </p:nvSpPr>
        <p:spPr bwMode="auto">
          <a:xfrm>
            <a:off x="0" y="2162175"/>
            <a:ext cx="52990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3600">
                <a:solidFill>
                  <a:schemeClr val="tx2"/>
                </a:solidFill>
                <a:latin typeface="Tahoma" panose="020B0604030504040204" pitchFamily="34" charset="0"/>
              </a:rPr>
              <a:t>Sensitive Mayfly (</a:t>
            </a:r>
            <a:r>
              <a:rPr lang="en-US" altLang="en-US" sz="3600" i="1">
                <a:solidFill>
                  <a:schemeClr val="tx2"/>
                </a:solidFill>
                <a:latin typeface="Tahoma" panose="020B0604030504040204" pitchFamily="34" charset="0"/>
              </a:rPr>
              <a:t>Maccaffertium</a:t>
            </a:r>
            <a:r>
              <a:rPr lang="en-US" altLang="en-US" sz="3600">
                <a:solidFill>
                  <a:schemeClr val="tx2"/>
                </a:solidFill>
                <a:latin typeface="Tahoma" panose="020B0604030504040204" pitchFamily="34" charset="0"/>
              </a:rPr>
              <a:t>) vs. HDG</a:t>
            </a:r>
          </a:p>
        </p:txBody>
      </p:sp>
      <p:sp>
        <p:nvSpPr>
          <p:cNvPr id="40966" name="Text Box 6">
            <a:extLst>
              <a:ext uri="{FF2B5EF4-FFF2-40B4-BE49-F238E27FC236}">
                <a16:creationId xmlns:a16="http://schemas.microsoft.com/office/drawing/2014/main" id="{13E85409-5620-4716-88B1-8A54050E6C44}"/>
              </a:ext>
            </a:extLst>
          </p:cNvPr>
          <p:cNvSpPr txBox="1">
            <a:spLocks noChangeArrowheads="1"/>
          </p:cNvSpPr>
          <p:nvPr/>
        </p:nvSpPr>
        <p:spPr bwMode="auto">
          <a:xfrm>
            <a:off x="1600200" y="6248400"/>
            <a:ext cx="27701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800" i="1"/>
              <a:t>Increasing disturbance</a:t>
            </a:r>
            <a:r>
              <a:rPr lang="en-US" altLang="en-US" sz="1800"/>
              <a:t> </a:t>
            </a:r>
            <a:r>
              <a:rPr lang="en-US" altLang="en-US" sz="1800">
                <a:sym typeface="Wingdings" panose="05000000000000000000" pitchFamily="2" charset="2"/>
              </a:rPr>
              <a:t></a:t>
            </a:r>
            <a:endParaRPr lang="en-US" altLang="en-US" sz="1800"/>
          </a:p>
        </p:txBody>
      </p:sp>
      <p:sp>
        <p:nvSpPr>
          <p:cNvPr id="40967" name="Line 7">
            <a:extLst>
              <a:ext uri="{FF2B5EF4-FFF2-40B4-BE49-F238E27FC236}">
                <a16:creationId xmlns:a16="http://schemas.microsoft.com/office/drawing/2014/main" id="{B63BA90E-C863-4C22-BA38-317B7BA08473}"/>
              </a:ext>
            </a:extLst>
          </p:cNvPr>
          <p:cNvSpPr>
            <a:spLocks noChangeShapeType="1"/>
          </p:cNvSpPr>
          <p:nvPr/>
        </p:nvSpPr>
        <p:spPr bwMode="auto">
          <a:xfrm>
            <a:off x="3276600" y="5715000"/>
            <a:ext cx="0" cy="381000"/>
          </a:xfrm>
          <a:prstGeom prst="line">
            <a:avLst/>
          </a:prstGeom>
          <a:noFill/>
          <a:ln w="57150">
            <a:solidFill>
              <a:srgbClr val="FF0000"/>
            </a:solidFill>
            <a:round/>
            <a:headEnd type="triangle" w="med" len="med"/>
            <a:tailEnd/>
          </a:ln>
          <a:extLst>
            <a:ext uri="{909E8E84-426E-40DD-AFC4-6F175D3DCCD1}">
              <a14:hiddenFill xmlns:a14="http://schemas.microsoft.com/office/drawing/2010/main">
                <a:noFill/>
              </a14:hiddenFill>
            </a:ext>
          </a:extLst>
        </p:spPr>
        <p:txBody>
          <a:bodyPr>
            <a:spAutoFit/>
          </a:bodyPr>
          <a:lstStyle/>
          <a:p>
            <a:endParaRPr lang="en-US"/>
          </a:p>
        </p:txBody>
      </p:sp>
      <p:sp>
        <p:nvSpPr>
          <p:cNvPr id="40968" name="Line 8">
            <a:extLst>
              <a:ext uri="{FF2B5EF4-FFF2-40B4-BE49-F238E27FC236}">
                <a16:creationId xmlns:a16="http://schemas.microsoft.com/office/drawing/2014/main" id="{F2467704-6D6D-4780-AE4A-2A4E4E521AD8}"/>
              </a:ext>
            </a:extLst>
          </p:cNvPr>
          <p:cNvSpPr>
            <a:spLocks noChangeShapeType="1"/>
          </p:cNvSpPr>
          <p:nvPr/>
        </p:nvSpPr>
        <p:spPr bwMode="auto">
          <a:xfrm>
            <a:off x="7162800" y="2895600"/>
            <a:ext cx="0" cy="381000"/>
          </a:xfrm>
          <a:prstGeom prst="line">
            <a:avLst/>
          </a:prstGeom>
          <a:noFill/>
          <a:ln w="57150">
            <a:solidFill>
              <a:srgbClr val="FF0000"/>
            </a:solidFill>
            <a:round/>
            <a:headEnd type="triangle" w="med" len="med"/>
            <a:tailEnd/>
          </a:ln>
          <a:extLst>
            <a:ext uri="{909E8E84-426E-40DD-AFC4-6F175D3DCCD1}">
              <a14:hiddenFill xmlns:a14="http://schemas.microsoft.com/office/drawing/2010/main">
                <a:noFill/>
              </a14:hiddenFill>
            </a:ext>
          </a:extLst>
        </p:spPr>
        <p:txBody>
          <a:bodyPr>
            <a:spAutoFit/>
          </a:bodyPr>
          <a:lstStyle/>
          <a:p>
            <a:endParaRPr lang="en-US"/>
          </a:p>
        </p:txBody>
      </p:sp>
      <p:sp>
        <p:nvSpPr>
          <p:cNvPr id="40969" name="Line 9">
            <a:extLst>
              <a:ext uri="{FF2B5EF4-FFF2-40B4-BE49-F238E27FC236}">
                <a16:creationId xmlns:a16="http://schemas.microsoft.com/office/drawing/2014/main" id="{CBC4064B-1FDC-4666-BFF9-447CCD46D9C8}"/>
              </a:ext>
            </a:extLst>
          </p:cNvPr>
          <p:cNvSpPr>
            <a:spLocks noChangeShapeType="1"/>
          </p:cNvSpPr>
          <p:nvPr/>
        </p:nvSpPr>
        <p:spPr bwMode="auto">
          <a:xfrm>
            <a:off x="7162800" y="5715000"/>
            <a:ext cx="0" cy="381000"/>
          </a:xfrm>
          <a:prstGeom prst="line">
            <a:avLst/>
          </a:prstGeom>
          <a:noFill/>
          <a:ln w="57150">
            <a:solidFill>
              <a:srgbClr val="FF0000"/>
            </a:solidFill>
            <a:round/>
            <a:headEnd type="triangle" w="med" len="med"/>
            <a:tailEnd/>
          </a:ln>
          <a:extLst>
            <a:ext uri="{909E8E84-426E-40DD-AFC4-6F175D3DCCD1}">
              <a14:hiddenFill xmlns:a14="http://schemas.microsoft.com/office/drawing/2010/main">
                <a:noFill/>
              </a14:hiddenFill>
            </a:ext>
          </a:extLst>
        </p:spPr>
        <p:txBody>
          <a:bodyPr>
            <a:spAutoFit/>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41986" name="Picture 2" descr="photo of stonefly">
            <a:extLst>
              <a:ext uri="{FF2B5EF4-FFF2-40B4-BE49-F238E27FC236}">
                <a16:creationId xmlns:a16="http://schemas.microsoft.com/office/drawing/2014/main" id="{32AE7F52-86FB-4BFD-9D6F-7D038FBF08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04800"/>
            <a:ext cx="3570288"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987" name="Group 3" descr="Graph showing decreased sensitive taxa with increasing human disturbance">
            <a:extLst>
              <a:ext uri="{FF2B5EF4-FFF2-40B4-BE49-F238E27FC236}">
                <a16:creationId xmlns:a16="http://schemas.microsoft.com/office/drawing/2014/main" id="{2791F67A-D3D4-4D97-AE6D-F57DD375BBA7}"/>
              </a:ext>
            </a:extLst>
          </p:cNvPr>
          <p:cNvGrpSpPr>
            <a:grpSpLocks/>
          </p:cNvGrpSpPr>
          <p:nvPr/>
        </p:nvGrpSpPr>
        <p:grpSpPr bwMode="auto">
          <a:xfrm>
            <a:off x="228600" y="152400"/>
            <a:ext cx="4953000" cy="4070350"/>
            <a:chOff x="336" y="480"/>
            <a:chExt cx="3120" cy="2564"/>
          </a:xfrm>
        </p:grpSpPr>
        <p:graphicFrame>
          <p:nvGraphicFramePr>
            <p:cNvPr id="41990" name="Object 4">
              <a:extLst>
                <a:ext uri="{FF2B5EF4-FFF2-40B4-BE49-F238E27FC236}">
                  <a16:creationId xmlns:a16="http://schemas.microsoft.com/office/drawing/2014/main" id="{E61E3DD3-CC9F-4480-8E80-ECFD4FF581B0}"/>
                </a:ext>
              </a:extLst>
            </p:cNvPr>
            <p:cNvGraphicFramePr>
              <a:graphicFrameLocks noChangeAspect="1"/>
            </p:cNvGraphicFramePr>
            <p:nvPr/>
          </p:nvGraphicFramePr>
          <p:xfrm>
            <a:off x="336" y="480"/>
            <a:ext cx="3120" cy="2341"/>
          </p:xfrm>
          <a:graphic>
            <a:graphicData uri="http://schemas.openxmlformats.org/presentationml/2006/ole">
              <mc:AlternateContent xmlns:mc="http://schemas.openxmlformats.org/markup-compatibility/2006">
                <mc:Choice xmlns:v="urn:schemas-microsoft-com:vml" Requires="v">
                  <p:oleObj spid="_x0000_s41993" name="Graph" r:id="rId4" imgW="5943600" imgH="4457700" progId="">
                    <p:embed/>
                  </p:oleObj>
                </mc:Choice>
                <mc:Fallback>
                  <p:oleObj name="Graph" r:id="rId4" imgW="5943600" imgH="4457700" progId="">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 y="480"/>
                          <a:ext cx="3120" cy="2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91" name="Text Box 5">
              <a:extLst>
                <a:ext uri="{FF2B5EF4-FFF2-40B4-BE49-F238E27FC236}">
                  <a16:creationId xmlns:a16="http://schemas.microsoft.com/office/drawing/2014/main" id="{D2C90404-7067-4BD1-826A-31BF30EDAD00}"/>
                </a:ext>
              </a:extLst>
            </p:cNvPr>
            <p:cNvSpPr txBox="1">
              <a:spLocks noChangeArrowheads="1"/>
            </p:cNvSpPr>
            <p:nvPr/>
          </p:nvSpPr>
          <p:spPr bwMode="auto">
            <a:xfrm>
              <a:off x="1157" y="2832"/>
              <a:ext cx="172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a:t>Human disturbance gradient</a:t>
              </a:r>
            </a:p>
          </p:txBody>
        </p:sp>
      </p:grpSp>
      <p:sp>
        <p:nvSpPr>
          <p:cNvPr id="41988" name="Text Box 6">
            <a:extLst>
              <a:ext uri="{FF2B5EF4-FFF2-40B4-BE49-F238E27FC236}">
                <a16:creationId xmlns:a16="http://schemas.microsoft.com/office/drawing/2014/main" id="{0A2243D2-74EA-46FA-9752-876E0EFA2DEC}"/>
              </a:ext>
            </a:extLst>
          </p:cNvPr>
          <p:cNvSpPr txBox="1">
            <a:spLocks noChangeArrowheads="1"/>
          </p:cNvSpPr>
          <p:nvPr/>
        </p:nvSpPr>
        <p:spPr bwMode="auto">
          <a:xfrm>
            <a:off x="1279525" y="5065713"/>
            <a:ext cx="6797675"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a:solidFill>
                  <a:schemeClr val="tx2"/>
                </a:solidFill>
                <a:latin typeface="Tahoma" panose="020B0604030504040204" pitchFamily="34" charset="0"/>
              </a:rPr>
              <a:t>Sensitive Taxa Metric.  The photos  include a plecopteran (stonefly) and odonate (dragonfly).</a:t>
            </a:r>
          </a:p>
        </p:txBody>
      </p:sp>
      <p:pic>
        <p:nvPicPr>
          <p:cNvPr id="41989" name="Picture 7" descr="photo of dragonfly larva">
            <a:extLst>
              <a:ext uri="{FF2B5EF4-FFF2-40B4-BE49-F238E27FC236}">
                <a16:creationId xmlns:a16="http://schemas.microsoft.com/office/drawing/2014/main" id="{14105E2A-A1F8-4DB4-8783-F22EA96BC7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2894013"/>
            <a:ext cx="3765550" cy="172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graphicFrame>
        <p:nvGraphicFramePr>
          <p:cNvPr id="43010" name="Object 2" descr="Graph showing increased tolerant individuals with increasing human disturbance">
            <a:extLst>
              <a:ext uri="{FF2B5EF4-FFF2-40B4-BE49-F238E27FC236}">
                <a16:creationId xmlns:a16="http://schemas.microsoft.com/office/drawing/2014/main" id="{513A08C0-AAC6-4ECD-8453-CDB26FF6C727}"/>
              </a:ext>
            </a:extLst>
          </p:cNvPr>
          <p:cNvGraphicFramePr>
            <a:graphicFrameLocks noChangeAspect="1"/>
          </p:cNvGraphicFramePr>
          <p:nvPr/>
        </p:nvGraphicFramePr>
        <p:xfrm>
          <a:off x="381000" y="609600"/>
          <a:ext cx="4800600" cy="3602038"/>
        </p:xfrm>
        <a:graphic>
          <a:graphicData uri="http://schemas.openxmlformats.org/presentationml/2006/ole">
            <mc:AlternateContent xmlns:mc="http://schemas.openxmlformats.org/markup-compatibility/2006">
              <mc:Choice xmlns:v="urn:schemas-microsoft-com:vml" Requires="v">
                <p:oleObj spid="_x0000_s43016" name="Graph" r:id="rId3" imgW="5943600" imgH="4457700" progId="">
                  <p:embed/>
                </p:oleObj>
              </mc:Choice>
              <mc:Fallback>
                <p:oleObj name="Graph" r:id="rId3" imgW="5943600" imgH="4457700" progId="">
                  <p:embed/>
                  <p:pic>
                    <p:nvPicPr>
                      <p:cNvPr id="0" name="Object 2" descr="Graph showing increased tolerant individuals with increasing human disturba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609600"/>
                        <a:ext cx="4800600" cy="360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3011" name="Picture 3" descr="photo of leach">
            <a:extLst>
              <a:ext uri="{FF2B5EF4-FFF2-40B4-BE49-F238E27FC236}">
                <a16:creationId xmlns:a16="http://schemas.microsoft.com/office/drawing/2014/main" id="{691FB408-F118-47FF-8BA6-E3E5002B3F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6275" y="4419600"/>
            <a:ext cx="315912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descr="photo of Snails">
            <a:extLst>
              <a:ext uri="{FF2B5EF4-FFF2-40B4-BE49-F238E27FC236}">
                <a16:creationId xmlns:a16="http://schemas.microsoft.com/office/drawing/2014/main" id="{50641D9A-344F-48E1-9620-7E8129006E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128" t="4274"/>
          <a:stretch>
            <a:fillRect/>
          </a:stretch>
        </p:blipFill>
        <p:spPr bwMode="auto">
          <a:xfrm>
            <a:off x="5715000" y="381000"/>
            <a:ext cx="3124200"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5" descr="Midge">
            <a:extLst>
              <a:ext uri="{FF2B5EF4-FFF2-40B4-BE49-F238E27FC236}">
                <a16:creationId xmlns:a16="http://schemas.microsoft.com/office/drawing/2014/main" id="{C7F23E22-1647-4B48-9C19-E90E24E7911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7800" y="2760663"/>
            <a:ext cx="3810000"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Text Box 6">
            <a:extLst>
              <a:ext uri="{FF2B5EF4-FFF2-40B4-BE49-F238E27FC236}">
                <a16:creationId xmlns:a16="http://schemas.microsoft.com/office/drawing/2014/main" id="{B3626502-7034-4504-A4B1-FF1A1D3BA818}"/>
              </a:ext>
            </a:extLst>
          </p:cNvPr>
          <p:cNvSpPr txBox="1">
            <a:spLocks noChangeArrowheads="1"/>
          </p:cNvSpPr>
          <p:nvPr/>
        </p:nvSpPr>
        <p:spPr bwMode="auto">
          <a:xfrm>
            <a:off x="533400" y="4267200"/>
            <a:ext cx="495300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a:solidFill>
                  <a:schemeClr val="tx2"/>
                </a:solidFill>
                <a:latin typeface="Tahoma" panose="020B0604030504040204" pitchFamily="34" charset="0"/>
              </a:rPr>
              <a:t>% Very Tolerant Metric. Photos include lunged snails, tolerant midges, and leeches.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628CD93-45C0-44C4-A429-D027F4C2FDF3}"/>
              </a:ext>
            </a:extLst>
          </p:cNvPr>
          <p:cNvSpPr>
            <a:spLocks noGrp="1" noChangeArrowheads="1"/>
          </p:cNvSpPr>
          <p:nvPr>
            <p:ph type="title"/>
          </p:nvPr>
        </p:nvSpPr>
        <p:spPr>
          <a:xfrm>
            <a:off x="914400" y="457200"/>
            <a:ext cx="8637588" cy="1431925"/>
          </a:xfrm>
        </p:spPr>
        <p:txBody>
          <a:bodyPr/>
          <a:lstStyle/>
          <a:p>
            <a:pPr eaLnBrk="1" hangingPunct="1"/>
            <a:r>
              <a:rPr lang="en-US" altLang="en-US"/>
              <a:t>Linking the Human Disturbance Gradient to SCI Thresholds</a:t>
            </a:r>
          </a:p>
        </p:txBody>
      </p:sp>
      <p:graphicFrame>
        <p:nvGraphicFramePr>
          <p:cNvPr id="44035" name="Object 2" descr="Graph showing decreasing SCI scores with increasing human disturbance">
            <a:extLst>
              <a:ext uri="{FF2B5EF4-FFF2-40B4-BE49-F238E27FC236}">
                <a16:creationId xmlns:a16="http://schemas.microsoft.com/office/drawing/2014/main" id="{EA22691B-AF1E-487D-B763-0810F1AB8CF5}"/>
              </a:ext>
            </a:extLst>
          </p:cNvPr>
          <p:cNvGraphicFramePr>
            <a:graphicFrameLocks noChangeAspect="1"/>
          </p:cNvGraphicFramePr>
          <p:nvPr/>
        </p:nvGraphicFramePr>
        <p:xfrm>
          <a:off x="1524000" y="2114550"/>
          <a:ext cx="4948238" cy="4143375"/>
        </p:xfrm>
        <a:graphic>
          <a:graphicData uri="http://schemas.openxmlformats.org/presentationml/2006/ole">
            <mc:AlternateContent xmlns:mc="http://schemas.openxmlformats.org/markup-compatibility/2006">
              <mc:Choice xmlns:v="urn:schemas-microsoft-com:vml" Requires="v">
                <p:oleObj spid="_x0000_s44049" name="Graph" r:id="rId3" imgW="5943600" imgH="4457700" progId="">
                  <p:embed/>
                </p:oleObj>
              </mc:Choice>
              <mc:Fallback>
                <p:oleObj name="Graph" r:id="rId3" imgW="5943600" imgH="4457700" progId="">
                  <p:embed/>
                  <p:pic>
                    <p:nvPicPr>
                      <p:cNvPr id="0" name="Object 2" descr="Graph showing decreasing SCI scores with increasing human disturba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114550"/>
                        <a:ext cx="4948238" cy="414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36" name="Text Box 4">
            <a:extLst>
              <a:ext uri="{FF2B5EF4-FFF2-40B4-BE49-F238E27FC236}">
                <a16:creationId xmlns:a16="http://schemas.microsoft.com/office/drawing/2014/main" id="{EBF7988E-5BC6-4F9C-87D8-7095E8B457BF}"/>
              </a:ext>
            </a:extLst>
          </p:cNvPr>
          <p:cNvSpPr txBox="1">
            <a:spLocks noChangeArrowheads="1"/>
          </p:cNvSpPr>
          <p:nvPr/>
        </p:nvSpPr>
        <p:spPr bwMode="auto">
          <a:xfrm>
            <a:off x="263525" y="2536825"/>
            <a:ext cx="1863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000" b="1"/>
              <a:t>“Exceptional”</a:t>
            </a:r>
          </a:p>
        </p:txBody>
      </p:sp>
      <p:sp>
        <p:nvSpPr>
          <p:cNvPr id="44037" name="Text Box 5">
            <a:extLst>
              <a:ext uri="{FF2B5EF4-FFF2-40B4-BE49-F238E27FC236}">
                <a16:creationId xmlns:a16="http://schemas.microsoft.com/office/drawing/2014/main" id="{3823AA95-AF93-46EC-B94A-4E56B06B2845}"/>
              </a:ext>
            </a:extLst>
          </p:cNvPr>
          <p:cNvSpPr txBox="1">
            <a:spLocks noChangeArrowheads="1"/>
          </p:cNvSpPr>
          <p:nvPr/>
        </p:nvSpPr>
        <p:spPr bwMode="auto">
          <a:xfrm>
            <a:off x="1219200" y="4191000"/>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400" b="1"/>
              <a:t>34</a:t>
            </a:r>
          </a:p>
        </p:txBody>
      </p:sp>
      <p:sp>
        <p:nvSpPr>
          <p:cNvPr id="44038" name="Line 6">
            <a:extLst>
              <a:ext uri="{FF2B5EF4-FFF2-40B4-BE49-F238E27FC236}">
                <a16:creationId xmlns:a16="http://schemas.microsoft.com/office/drawing/2014/main" id="{414CF79F-9338-4239-88F1-CF9A810018B0}"/>
              </a:ext>
            </a:extLst>
          </p:cNvPr>
          <p:cNvSpPr>
            <a:spLocks noChangeShapeType="1"/>
          </p:cNvSpPr>
          <p:nvPr/>
        </p:nvSpPr>
        <p:spPr bwMode="auto">
          <a:xfrm flipH="1">
            <a:off x="1635125" y="4303713"/>
            <a:ext cx="4778375" cy="6350"/>
          </a:xfrm>
          <a:prstGeom prst="line">
            <a:avLst/>
          </a:prstGeom>
          <a:noFill/>
          <a:ln w="28575">
            <a:solidFill>
              <a:srgbClr val="FE1A08"/>
            </a:solidFill>
            <a:prstDash val="sysDash"/>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4039" name="Text Box 7">
            <a:extLst>
              <a:ext uri="{FF2B5EF4-FFF2-40B4-BE49-F238E27FC236}">
                <a16:creationId xmlns:a16="http://schemas.microsoft.com/office/drawing/2014/main" id="{7938629E-67A7-40CF-8997-3F9B73AEC13F}"/>
              </a:ext>
            </a:extLst>
          </p:cNvPr>
          <p:cNvSpPr txBox="1">
            <a:spLocks noChangeArrowheads="1"/>
          </p:cNvSpPr>
          <p:nvPr/>
        </p:nvSpPr>
        <p:spPr bwMode="auto">
          <a:xfrm>
            <a:off x="393700" y="3548063"/>
            <a:ext cx="1355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000" b="1"/>
              <a:t>“Healthy”</a:t>
            </a:r>
          </a:p>
        </p:txBody>
      </p:sp>
      <p:sp>
        <p:nvSpPr>
          <p:cNvPr id="44040" name="Text Box 8">
            <a:extLst>
              <a:ext uri="{FF2B5EF4-FFF2-40B4-BE49-F238E27FC236}">
                <a16:creationId xmlns:a16="http://schemas.microsoft.com/office/drawing/2014/main" id="{5E60CF48-9940-4EA3-BEBB-34514A52506A}"/>
              </a:ext>
            </a:extLst>
          </p:cNvPr>
          <p:cNvSpPr txBox="1">
            <a:spLocks noChangeArrowheads="1"/>
          </p:cNvSpPr>
          <p:nvPr/>
        </p:nvSpPr>
        <p:spPr bwMode="auto">
          <a:xfrm>
            <a:off x="406400" y="4640263"/>
            <a:ext cx="1495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000" b="1"/>
              <a:t>“Impaired”</a:t>
            </a:r>
          </a:p>
        </p:txBody>
      </p:sp>
      <p:sp>
        <p:nvSpPr>
          <p:cNvPr id="44041" name="Line 9">
            <a:extLst>
              <a:ext uri="{FF2B5EF4-FFF2-40B4-BE49-F238E27FC236}">
                <a16:creationId xmlns:a16="http://schemas.microsoft.com/office/drawing/2014/main" id="{F4403E3B-FD42-40F6-80AB-2A46896BA4F3}"/>
              </a:ext>
            </a:extLst>
          </p:cNvPr>
          <p:cNvSpPr>
            <a:spLocks noChangeShapeType="1"/>
          </p:cNvSpPr>
          <p:nvPr/>
        </p:nvSpPr>
        <p:spPr bwMode="auto">
          <a:xfrm flipH="1" flipV="1">
            <a:off x="1636713" y="3244850"/>
            <a:ext cx="4764087" cy="17463"/>
          </a:xfrm>
          <a:prstGeom prst="line">
            <a:avLst/>
          </a:prstGeom>
          <a:noFill/>
          <a:ln w="28575">
            <a:solidFill>
              <a:srgbClr val="008000"/>
            </a:solidFill>
            <a:prstDash val="dash"/>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4042" name="Text Box 10">
            <a:extLst>
              <a:ext uri="{FF2B5EF4-FFF2-40B4-BE49-F238E27FC236}">
                <a16:creationId xmlns:a16="http://schemas.microsoft.com/office/drawing/2014/main" id="{3AC175D9-2DB4-454C-B280-7C5666795E12}"/>
              </a:ext>
            </a:extLst>
          </p:cNvPr>
          <p:cNvSpPr txBox="1">
            <a:spLocks noChangeArrowheads="1"/>
          </p:cNvSpPr>
          <p:nvPr/>
        </p:nvSpPr>
        <p:spPr bwMode="auto">
          <a:xfrm>
            <a:off x="1304925" y="3036888"/>
            <a:ext cx="381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400" b="1"/>
              <a:t>67</a:t>
            </a:r>
          </a:p>
        </p:txBody>
      </p:sp>
      <p:sp>
        <p:nvSpPr>
          <p:cNvPr id="44043" name="Freeform 11">
            <a:extLst>
              <a:ext uri="{FF2B5EF4-FFF2-40B4-BE49-F238E27FC236}">
                <a16:creationId xmlns:a16="http://schemas.microsoft.com/office/drawing/2014/main" id="{3F6C9DDF-D24D-4BA0-9937-D978CE3690F5}"/>
              </a:ext>
            </a:extLst>
          </p:cNvPr>
          <p:cNvSpPr>
            <a:spLocks/>
          </p:cNvSpPr>
          <p:nvPr/>
        </p:nvSpPr>
        <p:spPr bwMode="auto">
          <a:xfrm>
            <a:off x="3201988" y="1717675"/>
            <a:ext cx="3529012" cy="1230313"/>
          </a:xfrm>
          <a:custGeom>
            <a:avLst/>
            <a:gdLst>
              <a:gd name="T0" fmla="*/ 0 w 2208"/>
              <a:gd name="T1" fmla="*/ 2147483646 h 696"/>
              <a:gd name="T2" fmla="*/ 2147483646 w 2208"/>
              <a:gd name="T3" fmla="*/ 2147483646 h 696"/>
              <a:gd name="T4" fmla="*/ 2147483646 w 2208"/>
              <a:gd name="T5" fmla="*/ 2147483646 h 696"/>
              <a:gd name="T6" fmla="*/ 2147483646 w 2208"/>
              <a:gd name="T7" fmla="*/ 2147483646 h 696"/>
              <a:gd name="T8" fmla="*/ 2147483646 w 2208"/>
              <a:gd name="T9" fmla="*/ 2147483646 h 696"/>
              <a:gd name="T10" fmla="*/ 2147483646 w 2208"/>
              <a:gd name="T11" fmla="*/ 2147483646 h 696"/>
              <a:gd name="T12" fmla="*/ 0 60000 65536"/>
              <a:gd name="T13" fmla="*/ 0 60000 65536"/>
              <a:gd name="T14" fmla="*/ 0 60000 65536"/>
              <a:gd name="T15" fmla="*/ 0 60000 65536"/>
              <a:gd name="T16" fmla="*/ 0 60000 65536"/>
              <a:gd name="T17" fmla="*/ 0 60000 65536"/>
              <a:gd name="T18" fmla="*/ 0 w 2208"/>
              <a:gd name="T19" fmla="*/ 0 h 696"/>
              <a:gd name="T20" fmla="*/ 2208 w 2208"/>
              <a:gd name="T21" fmla="*/ 696 h 696"/>
            </a:gdLst>
            <a:ahLst/>
            <a:cxnLst>
              <a:cxn ang="T12">
                <a:pos x="T0" y="T1"/>
              </a:cxn>
              <a:cxn ang="T13">
                <a:pos x="T2" y="T3"/>
              </a:cxn>
              <a:cxn ang="T14">
                <a:pos x="T4" y="T5"/>
              </a:cxn>
              <a:cxn ang="T15">
                <a:pos x="T6" y="T7"/>
              </a:cxn>
              <a:cxn ang="T16">
                <a:pos x="T8" y="T9"/>
              </a:cxn>
              <a:cxn ang="T17">
                <a:pos x="T10" y="T11"/>
              </a:cxn>
            </a:cxnLst>
            <a:rect l="T18" t="T19" r="T20" b="T21"/>
            <a:pathLst>
              <a:path w="2208" h="696">
                <a:moveTo>
                  <a:pt x="0" y="696"/>
                </a:moveTo>
                <a:cubicBezTo>
                  <a:pt x="24" y="600"/>
                  <a:pt x="48" y="504"/>
                  <a:pt x="144" y="408"/>
                </a:cubicBezTo>
                <a:cubicBezTo>
                  <a:pt x="240" y="312"/>
                  <a:pt x="408" y="184"/>
                  <a:pt x="576" y="120"/>
                </a:cubicBezTo>
                <a:cubicBezTo>
                  <a:pt x="744" y="56"/>
                  <a:pt x="944" y="40"/>
                  <a:pt x="1152" y="24"/>
                </a:cubicBezTo>
                <a:cubicBezTo>
                  <a:pt x="1360" y="8"/>
                  <a:pt x="1648" y="0"/>
                  <a:pt x="1824" y="24"/>
                </a:cubicBezTo>
                <a:cubicBezTo>
                  <a:pt x="2000" y="48"/>
                  <a:pt x="2144" y="144"/>
                  <a:pt x="2208" y="168"/>
                </a:cubicBezTo>
              </a:path>
            </a:pathLst>
          </a:custGeom>
          <a:noFill/>
          <a:ln w="38100" cmpd="sng">
            <a:solidFill>
              <a:schemeClr val="tx1"/>
            </a:solidFill>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44" name="Text Box 12">
            <a:extLst>
              <a:ext uri="{FF2B5EF4-FFF2-40B4-BE49-F238E27FC236}">
                <a16:creationId xmlns:a16="http://schemas.microsoft.com/office/drawing/2014/main" id="{2B9DFB36-D71C-4544-8B55-5C78D6ADFF59}"/>
              </a:ext>
            </a:extLst>
          </p:cNvPr>
          <p:cNvSpPr txBox="1">
            <a:spLocks noChangeArrowheads="1"/>
          </p:cNvSpPr>
          <p:nvPr/>
        </p:nvSpPr>
        <p:spPr bwMode="auto">
          <a:xfrm>
            <a:off x="6705600" y="1941513"/>
            <a:ext cx="2398713"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These zero HDG sites were selected by DEP District biologists to represent the very healthiest streams in Florida, experiencing minimal human disturbance.  The majority are “healthy”, about 40% are “exceptional”.  </a:t>
            </a:r>
          </a:p>
        </p:txBody>
      </p:sp>
      <p:sp>
        <p:nvSpPr>
          <p:cNvPr id="44045" name="Rectangle 14">
            <a:extLst>
              <a:ext uri="{FF2B5EF4-FFF2-40B4-BE49-F238E27FC236}">
                <a16:creationId xmlns:a16="http://schemas.microsoft.com/office/drawing/2014/main" id="{283E8221-FE62-4976-A0C6-B45F1888931F}"/>
              </a:ext>
            </a:extLst>
          </p:cNvPr>
          <p:cNvSpPr>
            <a:spLocks noChangeArrowheads="1"/>
          </p:cNvSpPr>
          <p:nvPr/>
        </p:nvSpPr>
        <p:spPr bwMode="auto">
          <a:xfrm>
            <a:off x="2895600" y="4419600"/>
            <a:ext cx="457200" cy="762000"/>
          </a:xfrm>
          <a:prstGeom prst="rect">
            <a:avLst/>
          </a:prstGeom>
          <a:solidFill>
            <a:schemeClr val="bg1"/>
          </a:solidFill>
          <a:ln w="9525" algn="ctr">
            <a:solidFill>
              <a:schemeClr val="bg1"/>
            </a:solid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44046" name="Line 6">
            <a:extLst>
              <a:ext uri="{FF2B5EF4-FFF2-40B4-BE49-F238E27FC236}">
                <a16:creationId xmlns:a16="http://schemas.microsoft.com/office/drawing/2014/main" id="{BC04AACE-4328-46DD-8EBF-37531B7C6C4E}"/>
              </a:ext>
            </a:extLst>
          </p:cNvPr>
          <p:cNvSpPr>
            <a:spLocks noChangeShapeType="1"/>
          </p:cNvSpPr>
          <p:nvPr/>
        </p:nvSpPr>
        <p:spPr bwMode="auto">
          <a:xfrm flipH="1">
            <a:off x="1676400" y="4108450"/>
            <a:ext cx="4778375" cy="6350"/>
          </a:xfrm>
          <a:prstGeom prst="line">
            <a:avLst/>
          </a:prstGeom>
          <a:noFill/>
          <a:ln w="28575">
            <a:solidFill>
              <a:srgbClr val="FE1A08"/>
            </a:solidFill>
            <a:prstDash val="sysDot"/>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4047" name="Text Box 5">
            <a:extLst>
              <a:ext uri="{FF2B5EF4-FFF2-40B4-BE49-F238E27FC236}">
                <a16:creationId xmlns:a16="http://schemas.microsoft.com/office/drawing/2014/main" id="{4048FD08-93AD-4E9E-B24B-8A0A654A90AC}"/>
              </a:ext>
            </a:extLst>
          </p:cNvPr>
          <p:cNvSpPr txBox="1">
            <a:spLocks noChangeArrowheads="1"/>
          </p:cNvSpPr>
          <p:nvPr/>
        </p:nvSpPr>
        <p:spPr bwMode="auto">
          <a:xfrm>
            <a:off x="1219200" y="3962400"/>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400" b="1"/>
              <a:t>40</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9AF550C9-9B79-4D55-B135-663187B7E583}"/>
              </a:ext>
            </a:extLst>
          </p:cNvPr>
          <p:cNvSpPr>
            <a:spLocks noGrp="1" noChangeArrowheads="1"/>
          </p:cNvSpPr>
          <p:nvPr>
            <p:ph type="title"/>
          </p:nvPr>
        </p:nvSpPr>
        <p:spPr>
          <a:xfrm>
            <a:off x="457200" y="990600"/>
            <a:ext cx="8382000" cy="682625"/>
          </a:xfrm>
        </p:spPr>
        <p:txBody>
          <a:bodyPr rtlCol="0">
            <a:normAutofit fontScale="90000"/>
          </a:bodyPr>
          <a:lstStyle/>
          <a:p>
            <a:pPr eaLnBrk="1" fontAlgn="auto" hangingPunct="1">
              <a:spcAft>
                <a:spcPts val="0"/>
              </a:spcAft>
              <a:defRPr/>
            </a:pPr>
            <a:r>
              <a:rPr lang="en-US" altLang="en-US"/>
              <a:t>Establishing SCI Thresholds for Impairment</a:t>
            </a:r>
          </a:p>
        </p:txBody>
      </p:sp>
      <p:sp>
        <p:nvSpPr>
          <p:cNvPr id="45059" name="Rectangle 3">
            <a:extLst>
              <a:ext uri="{FF2B5EF4-FFF2-40B4-BE49-F238E27FC236}">
                <a16:creationId xmlns:a16="http://schemas.microsoft.com/office/drawing/2014/main" id="{2A94A743-3781-43E6-B837-8F3EB42BE5B0}"/>
              </a:ext>
            </a:extLst>
          </p:cNvPr>
          <p:cNvSpPr>
            <a:spLocks noGrp="1" noChangeArrowheads="1"/>
          </p:cNvSpPr>
          <p:nvPr>
            <p:ph idx="1"/>
          </p:nvPr>
        </p:nvSpPr>
        <p:spPr>
          <a:xfrm>
            <a:off x="1143000" y="2590800"/>
            <a:ext cx="7772400" cy="4114800"/>
          </a:xfrm>
        </p:spPr>
        <p:txBody>
          <a:bodyPr/>
          <a:lstStyle/>
          <a:p>
            <a:pPr eaLnBrk="1" hangingPunct="1"/>
            <a:r>
              <a:rPr lang="en-US" altLang="en-US"/>
              <a:t>Biological Condition Gradient Approach</a:t>
            </a:r>
          </a:p>
          <a:p>
            <a:pPr eaLnBrk="1" hangingPunct="1"/>
            <a:r>
              <a:rPr lang="en-US" altLang="en-US"/>
              <a:t>Reference Site Approach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46082" name="Text Box 7">
            <a:extLst>
              <a:ext uri="{FF2B5EF4-FFF2-40B4-BE49-F238E27FC236}">
                <a16:creationId xmlns:a16="http://schemas.microsoft.com/office/drawing/2014/main" id="{37569517-02AD-483F-9D8F-DCCD98909F3E}"/>
              </a:ext>
            </a:extLst>
          </p:cNvPr>
          <p:cNvSpPr txBox="1">
            <a:spLocks noChangeArrowheads="1"/>
          </p:cNvSpPr>
          <p:nvPr/>
        </p:nvSpPr>
        <p:spPr bwMode="auto">
          <a:xfrm>
            <a:off x="2133600" y="6400800"/>
            <a:ext cx="632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endParaRPr lang="en-US" altLang="en-US" sz="2400">
              <a:latin typeface="Times New Roman" panose="02020603050405020304" pitchFamily="18" charset="0"/>
            </a:endParaRPr>
          </a:p>
        </p:txBody>
      </p:sp>
      <p:sp>
        <p:nvSpPr>
          <p:cNvPr id="46083" name="Text Box 9">
            <a:extLst>
              <a:ext uri="{FF2B5EF4-FFF2-40B4-BE49-F238E27FC236}">
                <a16:creationId xmlns:a16="http://schemas.microsoft.com/office/drawing/2014/main" id="{46CA2DC5-892D-425C-A4A6-27548DD24D31}"/>
              </a:ext>
            </a:extLst>
          </p:cNvPr>
          <p:cNvSpPr txBox="1">
            <a:spLocks noChangeArrowheads="1"/>
          </p:cNvSpPr>
          <p:nvPr/>
        </p:nvSpPr>
        <p:spPr bwMode="auto">
          <a:xfrm>
            <a:off x="457200" y="30163"/>
            <a:ext cx="9144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400" i="1">
                <a:latin typeface="Tahoma" panose="020B0604030504040204" pitchFamily="34" charset="0"/>
              </a:rPr>
              <a:t> </a:t>
            </a:r>
            <a:r>
              <a:rPr lang="en-US" altLang="en-US" sz="3200">
                <a:solidFill>
                  <a:schemeClr val="tx2"/>
                </a:solidFill>
                <a:latin typeface="Tahoma" panose="020B0604030504040204" pitchFamily="34" charset="0"/>
              </a:rPr>
              <a:t>The  Biological Condition Gradient Concept</a:t>
            </a:r>
            <a:endParaRPr lang="en-US" altLang="en-US" sz="3200" i="1">
              <a:latin typeface="Tahoma" panose="020B0604030504040204" pitchFamily="34" charset="0"/>
            </a:endParaRPr>
          </a:p>
        </p:txBody>
      </p:sp>
      <p:sp>
        <p:nvSpPr>
          <p:cNvPr id="46084" name="Text Box 11">
            <a:extLst>
              <a:ext uri="{FF2B5EF4-FFF2-40B4-BE49-F238E27FC236}">
                <a16:creationId xmlns:a16="http://schemas.microsoft.com/office/drawing/2014/main" id="{317E3CEF-51B8-4299-B984-E15033093A0B}"/>
              </a:ext>
            </a:extLst>
          </p:cNvPr>
          <p:cNvSpPr txBox="1">
            <a:spLocks noChangeArrowheads="1"/>
          </p:cNvSpPr>
          <p:nvPr/>
        </p:nvSpPr>
        <p:spPr bwMode="auto">
          <a:xfrm>
            <a:off x="0" y="6019800"/>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400" b="1">
                <a:solidFill>
                  <a:schemeClr val="folHlink"/>
                </a:solidFill>
                <a:latin typeface="Times New Roman" panose="02020603050405020304" pitchFamily="18" charset="0"/>
              </a:rPr>
              <a:t>                       Increasing Effect of Human Activity   </a:t>
            </a:r>
            <a:endParaRPr lang="en-US" altLang="en-US" sz="2400">
              <a:latin typeface="Times New Roman" panose="02020603050405020304" pitchFamily="18" charset="0"/>
            </a:endParaRPr>
          </a:p>
        </p:txBody>
      </p:sp>
      <p:grpSp>
        <p:nvGrpSpPr>
          <p:cNvPr id="46085" name="Group 25" descr="Figure showing conceptual model of human disturbance gradient">
            <a:extLst>
              <a:ext uri="{FF2B5EF4-FFF2-40B4-BE49-F238E27FC236}">
                <a16:creationId xmlns:a16="http://schemas.microsoft.com/office/drawing/2014/main" id="{E8208E88-1411-4C7F-8CD0-732467783AEB}"/>
              </a:ext>
            </a:extLst>
          </p:cNvPr>
          <p:cNvGrpSpPr>
            <a:grpSpLocks/>
          </p:cNvGrpSpPr>
          <p:nvPr/>
        </p:nvGrpSpPr>
        <p:grpSpPr bwMode="auto">
          <a:xfrm>
            <a:off x="609600" y="685800"/>
            <a:ext cx="8763000" cy="5638800"/>
            <a:chOff x="609600" y="685800"/>
            <a:chExt cx="8763000" cy="5638800"/>
          </a:xfrm>
        </p:grpSpPr>
        <p:sp>
          <p:nvSpPr>
            <p:cNvPr id="46086" name="Rectangle 2">
              <a:extLst>
                <a:ext uri="{FF2B5EF4-FFF2-40B4-BE49-F238E27FC236}">
                  <a16:creationId xmlns:a16="http://schemas.microsoft.com/office/drawing/2014/main" id="{8CE71C72-E9C4-46D4-AABF-E543C1117776}"/>
                </a:ext>
              </a:extLst>
            </p:cNvPr>
            <p:cNvSpPr>
              <a:spLocks noChangeArrowheads="1"/>
            </p:cNvSpPr>
            <p:nvPr/>
          </p:nvSpPr>
          <p:spPr bwMode="auto">
            <a:xfrm>
              <a:off x="1371600" y="3276600"/>
              <a:ext cx="7772400" cy="2514600"/>
            </a:xfrm>
            <a:prstGeom prst="rect">
              <a:avLst/>
            </a:prstGeom>
            <a:gradFill rotWithShape="0">
              <a:gsLst>
                <a:gs pos="0">
                  <a:srgbClr val="99FF99"/>
                </a:gs>
                <a:gs pos="100000">
                  <a:srgbClr val="FF33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endParaRPr lang="en-US" altLang="en-US" sz="2400">
                <a:latin typeface="Times New Roman" panose="02020603050405020304" pitchFamily="18" charset="0"/>
              </a:endParaRPr>
            </a:p>
          </p:txBody>
        </p:sp>
        <p:sp>
          <p:nvSpPr>
            <p:cNvPr id="46087" name="Rectangle 3">
              <a:extLst>
                <a:ext uri="{FF2B5EF4-FFF2-40B4-BE49-F238E27FC236}">
                  <a16:creationId xmlns:a16="http://schemas.microsoft.com/office/drawing/2014/main" id="{B1F6B69D-C9D0-4B99-9C0D-F01D5CC8E9A9}"/>
                </a:ext>
              </a:extLst>
            </p:cNvPr>
            <p:cNvSpPr>
              <a:spLocks noChangeArrowheads="1"/>
            </p:cNvSpPr>
            <p:nvPr/>
          </p:nvSpPr>
          <p:spPr bwMode="auto">
            <a:xfrm>
              <a:off x="1371600" y="685800"/>
              <a:ext cx="7772400" cy="2667000"/>
            </a:xfrm>
            <a:prstGeom prst="rect">
              <a:avLst/>
            </a:prstGeom>
            <a:gradFill rotWithShape="0">
              <a:gsLst>
                <a:gs pos="0">
                  <a:srgbClr val="99CCFF"/>
                </a:gs>
                <a:gs pos="100000">
                  <a:srgbClr val="99FF99"/>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endParaRPr lang="en-US" altLang="en-US" sz="2400">
                <a:latin typeface="Times New Roman" panose="02020603050405020304" pitchFamily="18" charset="0"/>
              </a:endParaRPr>
            </a:p>
          </p:txBody>
        </p:sp>
        <p:sp>
          <p:nvSpPr>
            <p:cNvPr id="46088" name="Line 4">
              <a:extLst>
                <a:ext uri="{FF2B5EF4-FFF2-40B4-BE49-F238E27FC236}">
                  <a16:creationId xmlns:a16="http://schemas.microsoft.com/office/drawing/2014/main" id="{5491224F-CB47-44EE-AFB3-062F2074FC64}"/>
                </a:ext>
              </a:extLst>
            </p:cNvPr>
            <p:cNvSpPr>
              <a:spLocks noChangeShapeType="1"/>
            </p:cNvSpPr>
            <p:nvPr/>
          </p:nvSpPr>
          <p:spPr bwMode="auto">
            <a:xfrm>
              <a:off x="1371600" y="685800"/>
              <a:ext cx="0" cy="51054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89" name="Line 5">
              <a:extLst>
                <a:ext uri="{FF2B5EF4-FFF2-40B4-BE49-F238E27FC236}">
                  <a16:creationId xmlns:a16="http://schemas.microsoft.com/office/drawing/2014/main" id="{A91C6B0C-888D-4795-8574-BE752FC4FA76}"/>
                </a:ext>
              </a:extLst>
            </p:cNvPr>
            <p:cNvSpPr>
              <a:spLocks noChangeShapeType="1"/>
            </p:cNvSpPr>
            <p:nvPr/>
          </p:nvSpPr>
          <p:spPr bwMode="auto">
            <a:xfrm>
              <a:off x="1371600" y="5791200"/>
              <a:ext cx="77724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90" name="Rectangle 6">
              <a:extLst>
                <a:ext uri="{FF2B5EF4-FFF2-40B4-BE49-F238E27FC236}">
                  <a16:creationId xmlns:a16="http://schemas.microsoft.com/office/drawing/2014/main" id="{15B22D47-846D-45BA-B310-F0B7532900E6}"/>
                </a:ext>
              </a:extLst>
            </p:cNvPr>
            <p:cNvSpPr>
              <a:spLocks noChangeArrowheads="1"/>
            </p:cNvSpPr>
            <p:nvPr/>
          </p:nvSpPr>
          <p:spPr bwMode="auto">
            <a:xfrm>
              <a:off x="5486400" y="2971800"/>
              <a:ext cx="3657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i="1">
                  <a:latin typeface="Times New Roman" panose="02020603050405020304" pitchFamily="18" charset="0"/>
                </a:rPr>
                <a:t> </a:t>
              </a:r>
              <a:endParaRPr lang="en-US" altLang="en-US" sz="1200">
                <a:latin typeface="Times New Roman" panose="02020603050405020304" pitchFamily="18" charset="0"/>
              </a:endParaRPr>
            </a:p>
          </p:txBody>
        </p:sp>
        <p:sp>
          <p:nvSpPr>
            <p:cNvPr id="46091" name="Text Box 8">
              <a:extLst>
                <a:ext uri="{FF2B5EF4-FFF2-40B4-BE49-F238E27FC236}">
                  <a16:creationId xmlns:a16="http://schemas.microsoft.com/office/drawing/2014/main" id="{3FF54DEB-660D-4951-AC87-015E1B48EC82}"/>
                </a:ext>
              </a:extLst>
            </p:cNvPr>
            <p:cNvSpPr txBox="1">
              <a:spLocks noChangeArrowheads="1"/>
            </p:cNvSpPr>
            <p:nvPr/>
          </p:nvSpPr>
          <p:spPr bwMode="auto">
            <a:xfrm rot="-5388242">
              <a:off x="-609600" y="33528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400" b="1">
                  <a:solidFill>
                    <a:schemeClr val="folHlink"/>
                  </a:solidFill>
                  <a:latin typeface="Times New Roman" panose="02020603050405020304" pitchFamily="18" charset="0"/>
                </a:rPr>
                <a:t>Biological Condition</a:t>
              </a:r>
            </a:p>
          </p:txBody>
        </p:sp>
        <p:sp>
          <p:nvSpPr>
            <p:cNvPr id="46092" name="Text Box 10">
              <a:extLst>
                <a:ext uri="{FF2B5EF4-FFF2-40B4-BE49-F238E27FC236}">
                  <a16:creationId xmlns:a16="http://schemas.microsoft.com/office/drawing/2014/main" id="{FA6B3C26-9AC6-40BE-AE7B-A4CDB26DFF11}"/>
                </a:ext>
              </a:extLst>
            </p:cNvPr>
            <p:cNvSpPr txBox="1">
              <a:spLocks noChangeArrowheads="1"/>
            </p:cNvSpPr>
            <p:nvPr/>
          </p:nvSpPr>
          <p:spPr bwMode="auto">
            <a:xfrm>
              <a:off x="6172200" y="2667000"/>
              <a:ext cx="2438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000" b="1">
                  <a:latin typeface="Times New Roman" panose="02020603050405020304" pitchFamily="18" charset="0"/>
                </a:rPr>
                <a:t> </a:t>
              </a:r>
            </a:p>
            <a:p>
              <a:pPr eaLnBrk="1" hangingPunct="1">
                <a:lnSpc>
                  <a:spcPct val="100000"/>
                </a:lnSpc>
                <a:spcBef>
                  <a:spcPct val="0"/>
                </a:spcBef>
                <a:buFontTx/>
                <a:buNone/>
              </a:pPr>
              <a:endParaRPr lang="en-US" altLang="en-US" sz="2000" b="1">
                <a:latin typeface="Times New Roman" panose="02020603050405020304" pitchFamily="18" charset="0"/>
              </a:endParaRPr>
            </a:p>
          </p:txBody>
        </p:sp>
        <p:sp>
          <p:nvSpPr>
            <p:cNvPr id="46093" name="Freeform 12">
              <a:extLst>
                <a:ext uri="{FF2B5EF4-FFF2-40B4-BE49-F238E27FC236}">
                  <a16:creationId xmlns:a16="http://schemas.microsoft.com/office/drawing/2014/main" id="{5DE2D9AF-8A18-48BF-B4F2-94ADD4EEEDA4}"/>
                </a:ext>
              </a:extLst>
            </p:cNvPr>
            <p:cNvSpPr>
              <a:spLocks/>
            </p:cNvSpPr>
            <p:nvPr/>
          </p:nvSpPr>
          <p:spPr bwMode="auto">
            <a:xfrm>
              <a:off x="1447800" y="1219200"/>
              <a:ext cx="7086600" cy="4419600"/>
            </a:xfrm>
            <a:custGeom>
              <a:avLst/>
              <a:gdLst>
                <a:gd name="T0" fmla="*/ 0 w 4032"/>
                <a:gd name="T1" fmla="*/ 0 h 2400"/>
                <a:gd name="T2" fmla="*/ 2147483646 w 4032"/>
                <a:gd name="T3" fmla="*/ 2147483646 h 2400"/>
                <a:gd name="T4" fmla="*/ 2147483646 w 4032"/>
                <a:gd name="T5" fmla="*/ 2147483646 h 2400"/>
                <a:gd name="T6" fmla="*/ 2147483646 w 4032"/>
                <a:gd name="T7" fmla="*/ 2147483646 h 2400"/>
                <a:gd name="T8" fmla="*/ 0 60000 65536"/>
                <a:gd name="T9" fmla="*/ 0 60000 65536"/>
                <a:gd name="T10" fmla="*/ 0 60000 65536"/>
                <a:gd name="T11" fmla="*/ 0 60000 65536"/>
                <a:gd name="T12" fmla="*/ 0 w 4032"/>
                <a:gd name="T13" fmla="*/ 0 h 2400"/>
                <a:gd name="T14" fmla="*/ 4032 w 4032"/>
                <a:gd name="T15" fmla="*/ 2400 h 2400"/>
              </a:gdLst>
              <a:ahLst/>
              <a:cxnLst>
                <a:cxn ang="T8">
                  <a:pos x="T0" y="T1"/>
                </a:cxn>
                <a:cxn ang="T9">
                  <a:pos x="T2" y="T3"/>
                </a:cxn>
                <a:cxn ang="T10">
                  <a:pos x="T4" y="T5"/>
                </a:cxn>
                <a:cxn ang="T11">
                  <a:pos x="T6" y="T7"/>
                </a:cxn>
              </a:cxnLst>
              <a:rect l="T12" t="T13" r="T14" b="T15"/>
              <a:pathLst>
                <a:path w="4032" h="2400">
                  <a:moveTo>
                    <a:pt x="0" y="0"/>
                  </a:moveTo>
                  <a:cubicBezTo>
                    <a:pt x="448" y="56"/>
                    <a:pt x="896" y="112"/>
                    <a:pt x="1344" y="432"/>
                  </a:cubicBezTo>
                  <a:cubicBezTo>
                    <a:pt x="1792" y="752"/>
                    <a:pt x="2240" y="1592"/>
                    <a:pt x="2688" y="1920"/>
                  </a:cubicBezTo>
                  <a:cubicBezTo>
                    <a:pt x="3136" y="2248"/>
                    <a:pt x="3808" y="2320"/>
                    <a:pt x="4032" y="2400"/>
                  </a:cubicBezTo>
                </a:path>
              </a:pathLst>
            </a:custGeom>
            <a:noFill/>
            <a:ln w="2794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6094" name="Text Box 13">
              <a:extLst>
                <a:ext uri="{FF2B5EF4-FFF2-40B4-BE49-F238E27FC236}">
                  <a16:creationId xmlns:a16="http://schemas.microsoft.com/office/drawing/2014/main" id="{26DC81EF-E025-4A22-B5B0-521412699C3D}"/>
                </a:ext>
              </a:extLst>
            </p:cNvPr>
            <p:cNvSpPr txBox="1">
              <a:spLocks noChangeArrowheads="1"/>
            </p:cNvSpPr>
            <p:nvPr/>
          </p:nvSpPr>
          <p:spPr bwMode="auto">
            <a:xfrm>
              <a:off x="1371600" y="685800"/>
              <a:ext cx="75136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50000"/>
                </a:spcBef>
                <a:buFontTx/>
                <a:buNone/>
              </a:pPr>
              <a:r>
                <a:rPr lang="en-US" altLang="en-US" sz="2000" b="1" i="1"/>
                <a:t>Natural structure &amp; function of  biotic community maintained</a:t>
              </a:r>
            </a:p>
          </p:txBody>
        </p:sp>
        <p:sp>
          <p:nvSpPr>
            <p:cNvPr id="46095" name="Text Box 14">
              <a:extLst>
                <a:ext uri="{FF2B5EF4-FFF2-40B4-BE49-F238E27FC236}">
                  <a16:creationId xmlns:a16="http://schemas.microsoft.com/office/drawing/2014/main" id="{B60AAD3F-B39C-4C68-BB21-9AD3E4DE2EE3}"/>
                </a:ext>
              </a:extLst>
            </p:cNvPr>
            <p:cNvSpPr txBox="1">
              <a:spLocks noChangeArrowheads="1"/>
            </p:cNvSpPr>
            <p:nvPr/>
          </p:nvSpPr>
          <p:spPr bwMode="auto">
            <a:xfrm>
              <a:off x="3505200" y="1295400"/>
              <a:ext cx="50196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50000"/>
                </a:spcBef>
                <a:buFontTx/>
                <a:buNone/>
              </a:pPr>
              <a:r>
                <a:rPr lang="en-US" altLang="en-US" sz="2000" b="1" i="1"/>
                <a:t>Minimal changes in structure &amp; function</a:t>
              </a:r>
            </a:p>
          </p:txBody>
        </p:sp>
        <p:sp>
          <p:nvSpPr>
            <p:cNvPr id="46096" name="Text Box 15">
              <a:extLst>
                <a:ext uri="{FF2B5EF4-FFF2-40B4-BE49-F238E27FC236}">
                  <a16:creationId xmlns:a16="http://schemas.microsoft.com/office/drawing/2014/main" id="{A9B01BEF-405A-4F40-80E3-72BCA2EC1A21}"/>
                </a:ext>
              </a:extLst>
            </p:cNvPr>
            <p:cNvSpPr txBox="1">
              <a:spLocks noChangeArrowheads="1"/>
            </p:cNvSpPr>
            <p:nvPr/>
          </p:nvSpPr>
          <p:spPr bwMode="auto">
            <a:xfrm>
              <a:off x="4572000" y="1905000"/>
              <a:ext cx="48006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FontTx/>
                <a:buNone/>
              </a:pPr>
              <a:r>
                <a:rPr lang="en-US" altLang="en-US" sz="2000" b="1" i="1"/>
                <a:t>Evident changes in structure and minimal changes in function</a:t>
              </a:r>
              <a:endParaRPr lang="en-US" altLang="en-US" sz="1800" b="1" i="1">
                <a:solidFill>
                  <a:srgbClr val="006600"/>
                </a:solidFill>
              </a:endParaRPr>
            </a:p>
            <a:p>
              <a:pPr algn="ctr" eaLnBrk="1" hangingPunct="1">
                <a:lnSpc>
                  <a:spcPct val="100000"/>
                </a:lnSpc>
                <a:spcBef>
                  <a:spcPct val="50000"/>
                </a:spcBef>
                <a:buFontTx/>
                <a:buNone/>
              </a:pPr>
              <a:endParaRPr lang="en-US" altLang="en-US" sz="2000" b="1">
                <a:solidFill>
                  <a:srgbClr val="008000"/>
                </a:solidFill>
              </a:endParaRPr>
            </a:p>
          </p:txBody>
        </p:sp>
        <p:sp>
          <p:nvSpPr>
            <p:cNvPr id="46097" name="Text Box 16">
              <a:extLst>
                <a:ext uri="{FF2B5EF4-FFF2-40B4-BE49-F238E27FC236}">
                  <a16:creationId xmlns:a16="http://schemas.microsoft.com/office/drawing/2014/main" id="{672E320D-04BD-4B8C-AB1F-3A7BFFF1036F}"/>
                </a:ext>
              </a:extLst>
            </p:cNvPr>
            <p:cNvSpPr txBox="1">
              <a:spLocks noChangeArrowheads="1"/>
            </p:cNvSpPr>
            <p:nvPr/>
          </p:nvSpPr>
          <p:spPr bwMode="auto">
            <a:xfrm>
              <a:off x="4953000" y="2895600"/>
              <a:ext cx="4191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50000"/>
                </a:spcBef>
                <a:buFontTx/>
                <a:buNone/>
              </a:pPr>
              <a:r>
                <a:rPr lang="en-US" altLang="en-US" sz="2000" b="1" i="1"/>
                <a:t>Moderate changes in structure &amp; minimal changes in function</a:t>
              </a:r>
            </a:p>
          </p:txBody>
        </p:sp>
        <p:sp>
          <p:nvSpPr>
            <p:cNvPr id="46098" name="Text Box 17">
              <a:extLst>
                <a:ext uri="{FF2B5EF4-FFF2-40B4-BE49-F238E27FC236}">
                  <a16:creationId xmlns:a16="http://schemas.microsoft.com/office/drawing/2014/main" id="{8BB59FD7-A2E0-4AA2-89BB-2E86F974A97C}"/>
                </a:ext>
              </a:extLst>
            </p:cNvPr>
            <p:cNvSpPr txBox="1">
              <a:spLocks noChangeArrowheads="1"/>
            </p:cNvSpPr>
            <p:nvPr/>
          </p:nvSpPr>
          <p:spPr bwMode="auto">
            <a:xfrm>
              <a:off x="1219200" y="4114800"/>
              <a:ext cx="4800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50000"/>
                </a:spcBef>
                <a:buFontTx/>
                <a:buNone/>
              </a:pPr>
              <a:r>
                <a:rPr lang="en-US" altLang="en-US" sz="2000" b="1" i="1"/>
                <a:t>Major changes in structure &amp; moderate changes in function</a:t>
              </a:r>
            </a:p>
          </p:txBody>
        </p:sp>
        <p:sp>
          <p:nvSpPr>
            <p:cNvPr id="46099" name="Text Box 18">
              <a:extLst>
                <a:ext uri="{FF2B5EF4-FFF2-40B4-BE49-F238E27FC236}">
                  <a16:creationId xmlns:a16="http://schemas.microsoft.com/office/drawing/2014/main" id="{F2070A36-6FAA-4F23-8E96-43E05FAF84E2}"/>
                </a:ext>
              </a:extLst>
            </p:cNvPr>
            <p:cNvSpPr txBox="1">
              <a:spLocks noChangeArrowheads="1"/>
            </p:cNvSpPr>
            <p:nvPr/>
          </p:nvSpPr>
          <p:spPr bwMode="auto">
            <a:xfrm>
              <a:off x="1828800" y="5257800"/>
              <a:ext cx="491013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2000" b="1" i="1"/>
                <a:t>Severe changes in structure &amp; function</a:t>
              </a:r>
              <a:endParaRPr lang="en-US" altLang="en-US" sz="1800" b="1" i="1"/>
            </a:p>
            <a:p>
              <a:pPr algn="ctr" eaLnBrk="1" hangingPunct="1">
                <a:lnSpc>
                  <a:spcPct val="100000"/>
                </a:lnSpc>
                <a:spcBef>
                  <a:spcPct val="50000"/>
                </a:spcBef>
                <a:buFontTx/>
                <a:buNone/>
              </a:pPr>
              <a:endParaRPr lang="en-US" altLang="en-US" sz="2000" b="1"/>
            </a:p>
          </p:txBody>
        </p:sp>
        <p:sp>
          <p:nvSpPr>
            <p:cNvPr id="46100" name="Text Box 19">
              <a:extLst>
                <a:ext uri="{FF2B5EF4-FFF2-40B4-BE49-F238E27FC236}">
                  <a16:creationId xmlns:a16="http://schemas.microsoft.com/office/drawing/2014/main" id="{DB7D98C8-736F-4E9D-A473-36A16EB3F4E7}"/>
                </a:ext>
              </a:extLst>
            </p:cNvPr>
            <p:cNvSpPr txBox="1">
              <a:spLocks noChangeArrowheads="1"/>
            </p:cNvSpPr>
            <p:nvPr/>
          </p:nvSpPr>
          <p:spPr bwMode="auto">
            <a:xfrm>
              <a:off x="1647825" y="990600"/>
              <a:ext cx="36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50000"/>
                </a:spcBef>
                <a:buFontTx/>
                <a:buNone/>
              </a:pPr>
              <a:r>
                <a:rPr lang="en-US" altLang="en-US" b="1">
                  <a:solidFill>
                    <a:srgbClr val="FFFF99"/>
                  </a:solidFill>
                  <a:latin typeface="Times New Roman" panose="02020603050405020304" pitchFamily="18" charset="0"/>
                </a:rPr>
                <a:t>1</a:t>
              </a:r>
            </a:p>
          </p:txBody>
        </p:sp>
        <p:sp>
          <p:nvSpPr>
            <p:cNvPr id="46101" name="Text Box 20">
              <a:extLst>
                <a:ext uri="{FF2B5EF4-FFF2-40B4-BE49-F238E27FC236}">
                  <a16:creationId xmlns:a16="http://schemas.microsoft.com/office/drawing/2014/main" id="{AB572F0F-1C1C-42A8-8A2A-36013A6CAA35}"/>
                </a:ext>
              </a:extLst>
            </p:cNvPr>
            <p:cNvSpPr txBox="1">
              <a:spLocks noChangeArrowheads="1"/>
            </p:cNvSpPr>
            <p:nvPr/>
          </p:nvSpPr>
          <p:spPr bwMode="auto">
            <a:xfrm>
              <a:off x="2971800" y="1371600"/>
              <a:ext cx="36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50000"/>
                </a:spcBef>
                <a:buFontTx/>
                <a:buNone/>
              </a:pPr>
              <a:r>
                <a:rPr lang="en-US" altLang="en-US" b="1">
                  <a:solidFill>
                    <a:srgbClr val="FFFF99"/>
                  </a:solidFill>
                  <a:latin typeface="Times New Roman" panose="02020603050405020304" pitchFamily="18" charset="0"/>
                </a:rPr>
                <a:t>2</a:t>
              </a:r>
            </a:p>
          </p:txBody>
        </p:sp>
        <p:sp>
          <p:nvSpPr>
            <p:cNvPr id="46102" name="Text Box 21">
              <a:extLst>
                <a:ext uri="{FF2B5EF4-FFF2-40B4-BE49-F238E27FC236}">
                  <a16:creationId xmlns:a16="http://schemas.microsoft.com/office/drawing/2014/main" id="{5DE4E22C-F612-423F-905D-D0F43392922B}"/>
                </a:ext>
              </a:extLst>
            </p:cNvPr>
            <p:cNvSpPr txBox="1">
              <a:spLocks noChangeArrowheads="1"/>
            </p:cNvSpPr>
            <p:nvPr/>
          </p:nvSpPr>
          <p:spPr bwMode="auto">
            <a:xfrm>
              <a:off x="3962400" y="2057400"/>
              <a:ext cx="36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50000"/>
                </a:spcBef>
                <a:buFontTx/>
                <a:buNone/>
              </a:pPr>
              <a:r>
                <a:rPr lang="en-US" altLang="en-US" b="1">
                  <a:solidFill>
                    <a:srgbClr val="FFFF99"/>
                  </a:solidFill>
                  <a:latin typeface="Times New Roman" panose="02020603050405020304" pitchFamily="18" charset="0"/>
                </a:rPr>
                <a:t>3</a:t>
              </a:r>
            </a:p>
          </p:txBody>
        </p:sp>
        <p:sp>
          <p:nvSpPr>
            <p:cNvPr id="46103" name="Text Box 22">
              <a:extLst>
                <a:ext uri="{FF2B5EF4-FFF2-40B4-BE49-F238E27FC236}">
                  <a16:creationId xmlns:a16="http://schemas.microsoft.com/office/drawing/2014/main" id="{B32BE61A-DF5D-4BF4-A196-C3F008319379}"/>
                </a:ext>
              </a:extLst>
            </p:cNvPr>
            <p:cNvSpPr txBox="1">
              <a:spLocks noChangeArrowheads="1"/>
            </p:cNvSpPr>
            <p:nvPr/>
          </p:nvSpPr>
          <p:spPr bwMode="auto">
            <a:xfrm>
              <a:off x="4724400" y="3048000"/>
              <a:ext cx="36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50000"/>
                </a:spcBef>
                <a:buFontTx/>
                <a:buNone/>
              </a:pPr>
              <a:r>
                <a:rPr lang="en-US" altLang="en-US" b="1">
                  <a:solidFill>
                    <a:srgbClr val="FFFF99"/>
                  </a:solidFill>
                  <a:latin typeface="Times New Roman" panose="02020603050405020304" pitchFamily="18" charset="0"/>
                </a:rPr>
                <a:t>4</a:t>
              </a:r>
            </a:p>
          </p:txBody>
        </p:sp>
        <p:sp>
          <p:nvSpPr>
            <p:cNvPr id="46104" name="Text Box 23">
              <a:extLst>
                <a:ext uri="{FF2B5EF4-FFF2-40B4-BE49-F238E27FC236}">
                  <a16:creationId xmlns:a16="http://schemas.microsoft.com/office/drawing/2014/main" id="{422FC649-9EB1-46DA-AB7F-06F3DD2A94C8}"/>
                </a:ext>
              </a:extLst>
            </p:cNvPr>
            <p:cNvSpPr txBox="1">
              <a:spLocks noChangeArrowheads="1"/>
            </p:cNvSpPr>
            <p:nvPr/>
          </p:nvSpPr>
          <p:spPr bwMode="auto">
            <a:xfrm>
              <a:off x="5638800" y="4191000"/>
              <a:ext cx="36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50000"/>
                </a:spcBef>
                <a:buFontTx/>
                <a:buNone/>
              </a:pPr>
              <a:r>
                <a:rPr lang="en-US" altLang="en-US" b="1">
                  <a:solidFill>
                    <a:srgbClr val="FFFF99"/>
                  </a:solidFill>
                  <a:latin typeface="Times New Roman" panose="02020603050405020304" pitchFamily="18" charset="0"/>
                </a:rPr>
                <a:t>5</a:t>
              </a:r>
            </a:p>
          </p:txBody>
        </p:sp>
        <p:sp>
          <p:nvSpPr>
            <p:cNvPr id="46105" name="Text Box 24">
              <a:extLst>
                <a:ext uri="{FF2B5EF4-FFF2-40B4-BE49-F238E27FC236}">
                  <a16:creationId xmlns:a16="http://schemas.microsoft.com/office/drawing/2014/main" id="{FE3A0BBD-1D91-46BE-8123-B756BDA64B10}"/>
                </a:ext>
              </a:extLst>
            </p:cNvPr>
            <p:cNvSpPr txBox="1">
              <a:spLocks noChangeArrowheads="1"/>
            </p:cNvSpPr>
            <p:nvPr/>
          </p:nvSpPr>
          <p:spPr bwMode="auto">
            <a:xfrm>
              <a:off x="7391400" y="5105400"/>
              <a:ext cx="36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50000"/>
                </a:spcBef>
                <a:buFontTx/>
                <a:buNone/>
              </a:pPr>
              <a:r>
                <a:rPr lang="en-US" altLang="en-US" b="1">
                  <a:solidFill>
                    <a:srgbClr val="FFFF99"/>
                  </a:solidFill>
                  <a:latin typeface="Times New Roman" panose="02020603050405020304" pitchFamily="18" charset="0"/>
                </a:rPr>
                <a:t>6</a:t>
              </a:r>
            </a:p>
          </p:txBody>
        </p:sp>
        <p:sp>
          <p:nvSpPr>
            <p:cNvPr id="46106" name="Line 25">
              <a:extLst>
                <a:ext uri="{FF2B5EF4-FFF2-40B4-BE49-F238E27FC236}">
                  <a16:creationId xmlns:a16="http://schemas.microsoft.com/office/drawing/2014/main" id="{9EEA0184-C660-422A-BB42-4C32DD37B749}"/>
                </a:ext>
              </a:extLst>
            </p:cNvPr>
            <p:cNvSpPr>
              <a:spLocks noChangeShapeType="1"/>
            </p:cNvSpPr>
            <p:nvPr/>
          </p:nvSpPr>
          <p:spPr bwMode="auto">
            <a:xfrm>
              <a:off x="6705600" y="6324600"/>
              <a:ext cx="1447800" cy="0"/>
            </a:xfrm>
            <a:prstGeom prst="line">
              <a:avLst/>
            </a:prstGeom>
            <a:noFill/>
            <a:ln w="444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48130" name="Text Box 15">
            <a:extLst>
              <a:ext uri="{FF2B5EF4-FFF2-40B4-BE49-F238E27FC236}">
                <a16:creationId xmlns:a16="http://schemas.microsoft.com/office/drawing/2014/main" id="{844AFCA2-FBCF-4BC6-8792-EBCDBFB56A53}"/>
              </a:ext>
            </a:extLst>
          </p:cNvPr>
          <p:cNvSpPr txBox="1">
            <a:spLocks noChangeArrowheads="1"/>
          </p:cNvSpPr>
          <p:nvPr/>
        </p:nvSpPr>
        <p:spPr bwMode="auto">
          <a:xfrm>
            <a:off x="6477000" y="6172200"/>
            <a:ext cx="25003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r" eaLnBrk="1" hangingPunct="1">
              <a:lnSpc>
                <a:spcPct val="100000"/>
              </a:lnSpc>
              <a:spcBef>
                <a:spcPct val="0"/>
              </a:spcBef>
              <a:buFontTx/>
              <a:buNone/>
            </a:pPr>
            <a:r>
              <a:rPr lang="en-US" altLang="en-US" sz="1200">
                <a:solidFill>
                  <a:srgbClr val="000000"/>
                </a:solidFill>
              </a:rPr>
              <a:t>Chemistry, habitat, and/or flow regime severely altered from natural conditions.</a:t>
            </a:r>
          </a:p>
        </p:txBody>
      </p:sp>
      <p:sp>
        <p:nvSpPr>
          <p:cNvPr id="48131" name="Text Box 22">
            <a:extLst>
              <a:ext uri="{FF2B5EF4-FFF2-40B4-BE49-F238E27FC236}">
                <a16:creationId xmlns:a16="http://schemas.microsoft.com/office/drawing/2014/main" id="{20109E64-10C7-48E3-8DD7-72669EACB9C4}"/>
              </a:ext>
            </a:extLst>
          </p:cNvPr>
          <p:cNvSpPr txBox="1">
            <a:spLocks noChangeArrowheads="1"/>
          </p:cNvSpPr>
          <p:nvPr/>
        </p:nvSpPr>
        <p:spPr bwMode="auto">
          <a:xfrm>
            <a:off x="2986088" y="6172200"/>
            <a:ext cx="2881312"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lvl="1" eaLnBrk="1" hangingPunct="1">
              <a:lnSpc>
                <a:spcPct val="100000"/>
              </a:lnSpc>
              <a:spcBef>
                <a:spcPct val="0"/>
              </a:spcBef>
              <a:buFontTx/>
              <a:buNone/>
            </a:pPr>
            <a:r>
              <a:rPr lang="en-US" altLang="en-US" sz="1200">
                <a:solidFill>
                  <a:srgbClr val="000000"/>
                </a:solidFill>
              </a:rPr>
              <a:t>Watershed, habitat, flow regime and water chemistry as naturally occurs.</a:t>
            </a:r>
          </a:p>
        </p:txBody>
      </p:sp>
      <p:sp>
        <p:nvSpPr>
          <p:cNvPr id="48132" name="Text Box 24">
            <a:extLst>
              <a:ext uri="{FF2B5EF4-FFF2-40B4-BE49-F238E27FC236}">
                <a16:creationId xmlns:a16="http://schemas.microsoft.com/office/drawing/2014/main" id="{D2853911-8D07-49CE-84AD-D983BFC19CE9}"/>
              </a:ext>
            </a:extLst>
          </p:cNvPr>
          <p:cNvSpPr txBox="1">
            <a:spLocks noChangeArrowheads="1"/>
          </p:cNvSpPr>
          <p:nvPr/>
        </p:nvSpPr>
        <p:spPr bwMode="auto">
          <a:xfrm>
            <a:off x="153988" y="301625"/>
            <a:ext cx="81343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2000" b="1" u="sng"/>
              <a:t>The Biological Condition Gradient:  Biological Response to Increasing Levels of Stress </a:t>
            </a:r>
          </a:p>
        </p:txBody>
      </p:sp>
      <p:sp>
        <p:nvSpPr>
          <p:cNvPr id="48133" name="Text Box 4">
            <a:extLst>
              <a:ext uri="{FF2B5EF4-FFF2-40B4-BE49-F238E27FC236}">
                <a16:creationId xmlns:a16="http://schemas.microsoft.com/office/drawing/2014/main" id="{3AF62919-581E-4930-AD62-CB5F44BC680A}"/>
              </a:ext>
            </a:extLst>
          </p:cNvPr>
          <p:cNvSpPr txBox="1">
            <a:spLocks noChangeArrowheads="1"/>
          </p:cNvSpPr>
          <p:nvPr/>
        </p:nvSpPr>
        <p:spPr bwMode="auto">
          <a:xfrm>
            <a:off x="228600" y="2133600"/>
            <a:ext cx="3124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70000"/>
              </a:lnSpc>
              <a:spcBef>
                <a:spcPct val="0"/>
              </a:spcBef>
              <a:buFontTx/>
              <a:buNone/>
            </a:pPr>
            <a:r>
              <a:rPr lang="en-US" altLang="en-US" sz="1200"/>
              <a:t>Structure &amp; function similar to natural community with some additional taxa &amp; biomass; </a:t>
            </a:r>
            <a:r>
              <a:rPr lang="en-US" altLang="en-US" sz="1200">
                <a:latin typeface="Tahoma" panose="020B0604030504040204" pitchFamily="34" charset="0"/>
              </a:rPr>
              <a:t>ecosystem level functions are fully maintained.</a:t>
            </a:r>
            <a:r>
              <a:rPr lang="en-US" altLang="en-US" sz="1200"/>
              <a:t> </a:t>
            </a:r>
          </a:p>
        </p:txBody>
      </p:sp>
      <p:sp>
        <p:nvSpPr>
          <p:cNvPr id="48134" name="Text Box 5">
            <a:extLst>
              <a:ext uri="{FF2B5EF4-FFF2-40B4-BE49-F238E27FC236}">
                <a16:creationId xmlns:a16="http://schemas.microsoft.com/office/drawing/2014/main" id="{6C78130E-4D4B-4847-8B0A-E473A85C7464}"/>
              </a:ext>
            </a:extLst>
          </p:cNvPr>
          <p:cNvSpPr txBox="1">
            <a:spLocks noChangeArrowheads="1"/>
          </p:cNvSpPr>
          <p:nvPr/>
        </p:nvSpPr>
        <p:spPr bwMode="auto">
          <a:xfrm>
            <a:off x="228600" y="2974975"/>
            <a:ext cx="3200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70000"/>
              </a:lnSpc>
              <a:spcBef>
                <a:spcPct val="0"/>
              </a:spcBef>
              <a:spcAft>
                <a:spcPts val="1250"/>
              </a:spcAft>
              <a:buFontTx/>
              <a:buNone/>
            </a:pPr>
            <a:r>
              <a:rPr lang="en-US" altLang="en-US" sz="1200"/>
              <a:t>Evident changes in structure due to loss of some rare native taxa; shifts in relative abundance; ecosystem level functions fully maintained.</a:t>
            </a:r>
          </a:p>
        </p:txBody>
      </p:sp>
      <p:sp>
        <p:nvSpPr>
          <p:cNvPr id="48135" name="Text Box 6">
            <a:extLst>
              <a:ext uri="{FF2B5EF4-FFF2-40B4-BE49-F238E27FC236}">
                <a16:creationId xmlns:a16="http://schemas.microsoft.com/office/drawing/2014/main" id="{D79315FC-ED83-4F5D-8BD5-17EBCD76F7B9}"/>
              </a:ext>
            </a:extLst>
          </p:cNvPr>
          <p:cNvSpPr txBox="1">
            <a:spLocks noChangeArrowheads="1"/>
          </p:cNvSpPr>
          <p:nvPr/>
        </p:nvSpPr>
        <p:spPr bwMode="auto">
          <a:xfrm>
            <a:off x="228600" y="3906838"/>
            <a:ext cx="3106738"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70000"/>
              </a:lnSpc>
              <a:spcBef>
                <a:spcPct val="0"/>
              </a:spcBef>
              <a:spcAft>
                <a:spcPts val="900"/>
              </a:spcAft>
              <a:buFontTx/>
              <a:buNone/>
            </a:pPr>
            <a:r>
              <a:rPr lang="en-US" altLang="en-US" sz="1200"/>
              <a:t>Moderate changes in structure due to replacement of sensitive ubiquitous taxa by more tolerant taxa; ecosystem functions largely maintained.</a:t>
            </a:r>
          </a:p>
        </p:txBody>
      </p:sp>
      <p:sp>
        <p:nvSpPr>
          <p:cNvPr id="48136" name="Text Box 7">
            <a:extLst>
              <a:ext uri="{FF2B5EF4-FFF2-40B4-BE49-F238E27FC236}">
                <a16:creationId xmlns:a16="http://schemas.microsoft.com/office/drawing/2014/main" id="{3262CB87-4EC6-40D4-BC53-D8DAC666096D}"/>
              </a:ext>
            </a:extLst>
          </p:cNvPr>
          <p:cNvSpPr txBox="1">
            <a:spLocks noChangeArrowheads="1"/>
          </p:cNvSpPr>
          <p:nvPr/>
        </p:nvSpPr>
        <p:spPr bwMode="auto">
          <a:xfrm>
            <a:off x="228600" y="4897438"/>
            <a:ext cx="3140075"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70000"/>
              </a:lnSpc>
              <a:spcBef>
                <a:spcPct val="0"/>
              </a:spcBef>
              <a:buFontTx/>
              <a:buNone/>
            </a:pPr>
            <a:r>
              <a:rPr lang="en-US" altLang="en-US" sz="1200"/>
              <a:t>Sensitive taxa markedly diminished; conspicuously unbalanced distribution </a:t>
            </a:r>
          </a:p>
          <a:p>
            <a:pPr eaLnBrk="1" hangingPunct="1">
              <a:lnSpc>
                <a:spcPct val="70000"/>
              </a:lnSpc>
              <a:spcBef>
                <a:spcPct val="0"/>
              </a:spcBef>
              <a:buFontTx/>
              <a:buNone/>
            </a:pPr>
            <a:r>
              <a:rPr lang="en-US" altLang="en-US" sz="1200"/>
              <a:t>of major taxonomic groups; ecosystem function shows reduced complexity &amp; redundancy.</a:t>
            </a:r>
          </a:p>
          <a:p>
            <a:pPr eaLnBrk="1" hangingPunct="1">
              <a:lnSpc>
                <a:spcPct val="70000"/>
              </a:lnSpc>
              <a:spcBef>
                <a:spcPts val="350"/>
              </a:spcBef>
              <a:buFontTx/>
              <a:buNone/>
            </a:pPr>
            <a:endParaRPr lang="en-US" altLang="en-US" sz="1200"/>
          </a:p>
        </p:txBody>
      </p:sp>
      <p:sp>
        <p:nvSpPr>
          <p:cNvPr id="48137" name="Text Box 8">
            <a:extLst>
              <a:ext uri="{FF2B5EF4-FFF2-40B4-BE49-F238E27FC236}">
                <a16:creationId xmlns:a16="http://schemas.microsoft.com/office/drawing/2014/main" id="{D3DCE840-35D0-47E2-979E-2DA57A0D6CCD}"/>
              </a:ext>
            </a:extLst>
          </p:cNvPr>
          <p:cNvSpPr txBox="1">
            <a:spLocks noChangeArrowheads="1"/>
          </p:cNvSpPr>
          <p:nvPr/>
        </p:nvSpPr>
        <p:spPr bwMode="auto">
          <a:xfrm>
            <a:off x="228600" y="5935663"/>
            <a:ext cx="3159125"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70000"/>
              </a:lnSpc>
              <a:spcBef>
                <a:spcPct val="0"/>
              </a:spcBef>
              <a:buFontTx/>
              <a:buNone/>
            </a:pPr>
            <a:r>
              <a:rPr lang="en-US" altLang="en-US" sz="1200"/>
              <a:t>Extreme changes in structure and ecosystem function; wholesale changes </a:t>
            </a:r>
          </a:p>
          <a:p>
            <a:pPr eaLnBrk="1" hangingPunct="1">
              <a:lnSpc>
                <a:spcPct val="70000"/>
              </a:lnSpc>
              <a:spcBef>
                <a:spcPct val="0"/>
              </a:spcBef>
              <a:buFontTx/>
              <a:buNone/>
            </a:pPr>
            <a:r>
              <a:rPr lang="en-US" altLang="en-US" sz="1200"/>
              <a:t>in taxonomic composition; extreme alterations from normal densities.</a:t>
            </a:r>
          </a:p>
        </p:txBody>
      </p:sp>
      <p:sp>
        <p:nvSpPr>
          <p:cNvPr id="48138" name="Text Box 9">
            <a:extLst>
              <a:ext uri="{FF2B5EF4-FFF2-40B4-BE49-F238E27FC236}">
                <a16:creationId xmlns:a16="http://schemas.microsoft.com/office/drawing/2014/main" id="{FFE88DDA-85FF-4E19-8398-17BC9EB53A1D}"/>
              </a:ext>
            </a:extLst>
          </p:cNvPr>
          <p:cNvSpPr txBox="1">
            <a:spLocks noChangeArrowheads="1"/>
          </p:cNvSpPr>
          <p:nvPr/>
        </p:nvSpPr>
        <p:spPr bwMode="auto">
          <a:xfrm>
            <a:off x="228600" y="1479550"/>
            <a:ext cx="29718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70000"/>
              </a:lnSpc>
              <a:spcBef>
                <a:spcPct val="0"/>
              </a:spcBef>
              <a:buFontTx/>
              <a:buNone/>
            </a:pPr>
            <a:r>
              <a:rPr lang="en-US" altLang="en-US" sz="1200"/>
              <a:t>Natural structural, functional, and taxonomic integrity is preserved.</a:t>
            </a:r>
          </a:p>
        </p:txBody>
      </p:sp>
      <p:sp>
        <p:nvSpPr>
          <p:cNvPr id="48139" name="Line 11">
            <a:extLst>
              <a:ext uri="{FF2B5EF4-FFF2-40B4-BE49-F238E27FC236}">
                <a16:creationId xmlns:a16="http://schemas.microsoft.com/office/drawing/2014/main" id="{BB5DA2B8-D91D-4BE4-BD00-B09B39CE821F}"/>
              </a:ext>
            </a:extLst>
          </p:cNvPr>
          <p:cNvSpPr>
            <a:spLocks noChangeShapeType="1"/>
          </p:cNvSpPr>
          <p:nvPr/>
        </p:nvSpPr>
        <p:spPr bwMode="auto">
          <a:xfrm>
            <a:off x="228600" y="3657600"/>
            <a:ext cx="297180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40" name="Line 12">
            <a:extLst>
              <a:ext uri="{FF2B5EF4-FFF2-40B4-BE49-F238E27FC236}">
                <a16:creationId xmlns:a16="http://schemas.microsoft.com/office/drawing/2014/main" id="{8B444B6A-86C8-42DB-AB70-B84E981C00B6}"/>
              </a:ext>
            </a:extLst>
          </p:cNvPr>
          <p:cNvSpPr>
            <a:spLocks noChangeShapeType="1"/>
          </p:cNvSpPr>
          <p:nvPr/>
        </p:nvSpPr>
        <p:spPr bwMode="auto">
          <a:xfrm>
            <a:off x="228600" y="5791200"/>
            <a:ext cx="297180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41" name="Line 14">
            <a:extLst>
              <a:ext uri="{FF2B5EF4-FFF2-40B4-BE49-F238E27FC236}">
                <a16:creationId xmlns:a16="http://schemas.microsoft.com/office/drawing/2014/main" id="{EC0E6825-05E8-43B7-BB91-C9B05AD3D4C8}"/>
              </a:ext>
            </a:extLst>
          </p:cNvPr>
          <p:cNvSpPr>
            <a:spLocks noChangeShapeType="1"/>
          </p:cNvSpPr>
          <p:nvPr/>
        </p:nvSpPr>
        <p:spPr bwMode="auto">
          <a:xfrm>
            <a:off x="228600" y="4648200"/>
            <a:ext cx="297180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42" name="Text Box 23">
            <a:extLst>
              <a:ext uri="{FF2B5EF4-FFF2-40B4-BE49-F238E27FC236}">
                <a16:creationId xmlns:a16="http://schemas.microsoft.com/office/drawing/2014/main" id="{32893C83-14F5-412B-BF14-F9A4AB9175CC}"/>
              </a:ext>
            </a:extLst>
          </p:cNvPr>
          <p:cNvSpPr txBox="1">
            <a:spLocks noChangeArrowheads="1"/>
          </p:cNvSpPr>
          <p:nvPr/>
        </p:nvSpPr>
        <p:spPr bwMode="auto">
          <a:xfrm>
            <a:off x="152400" y="1039813"/>
            <a:ext cx="23749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u="sng"/>
              <a:t>Levels of Biological Condition</a:t>
            </a:r>
          </a:p>
        </p:txBody>
      </p:sp>
      <p:sp>
        <p:nvSpPr>
          <p:cNvPr id="48143" name="Text Box 51">
            <a:extLst>
              <a:ext uri="{FF2B5EF4-FFF2-40B4-BE49-F238E27FC236}">
                <a16:creationId xmlns:a16="http://schemas.microsoft.com/office/drawing/2014/main" id="{DA573CB1-1C68-4BAA-B1FF-AEFB084691FB}"/>
              </a:ext>
            </a:extLst>
          </p:cNvPr>
          <p:cNvSpPr txBox="1">
            <a:spLocks noChangeArrowheads="1"/>
          </p:cNvSpPr>
          <p:nvPr/>
        </p:nvSpPr>
        <p:spPr bwMode="auto">
          <a:xfrm>
            <a:off x="3781425" y="5794375"/>
            <a:ext cx="3716338"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1200" b="1"/>
              <a:t>Level of Exposure to Stressors </a:t>
            </a:r>
          </a:p>
        </p:txBody>
      </p:sp>
      <p:grpSp>
        <p:nvGrpSpPr>
          <p:cNvPr id="48144" name="Group 61" descr="graph showing biological condition declining with increased human stressors">
            <a:extLst>
              <a:ext uri="{FF2B5EF4-FFF2-40B4-BE49-F238E27FC236}">
                <a16:creationId xmlns:a16="http://schemas.microsoft.com/office/drawing/2014/main" id="{46F8BE55-01D2-408F-898D-9B9412979C43}"/>
              </a:ext>
            </a:extLst>
          </p:cNvPr>
          <p:cNvGrpSpPr>
            <a:grpSpLocks/>
          </p:cNvGrpSpPr>
          <p:nvPr/>
        </p:nvGrpSpPr>
        <p:grpSpPr bwMode="auto">
          <a:xfrm>
            <a:off x="3505200" y="1447800"/>
            <a:ext cx="5486400" cy="4648200"/>
            <a:chOff x="1813" y="864"/>
            <a:chExt cx="3851" cy="2976"/>
          </a:xfrm>
        </p:grpSpPr>
        <p:sp>
          <p:nvSpPr>
            <p:cNvPr id="48147" name="Rectangle 2">
              <a:extLst>
                <a:ext uri="{FF2B5EF4-FFF2-40B4-BE49-F238E27FC236}">
                  <a16:creationId xmlns:a16="http://schemas.microsoft.com/office/drawing/2014/main" id="{346A041B-7FA9-4B6D-A3A5-0CCD6258DBBB}"/>
                </a:ext>
              </a:extLst>
            </p:cNvPr>
            <p:cNvSpPr>
              <a:spLocks noChangeArrowheads="1"/>
            </p:cNvSpPr>
            <p:nvPr/>
          </p:nvSpPr>
          <p:spPr bwMode="auto">
            <a:xfrm>
              <a:off x="1824" y="2064"/>
              <a:ext cx="3840" cy="1763"/>
            </a:xfrm>
            <a:prstGeom prst="rect">
              <a:avLst/>
            </a:prstGeom>
            <a:gradFill rotWithShape="0">
              <a:gsLst>
                <a:gs pos="0">
                  <a:srgbClr val="00CC99"/>
                </a:gs>
                <a:gs pos="100000">
                  <a:srgbClr val="FF66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endParaRPr lang="en-US" altLang="en-US" sz="1200"/>
            </a:p>
          </p:txBody>
        </p:sp>
        <p:sp>
          <p:nvSpPr>
            <p:cNvPr id="48148" name="Rectangle 3">
              <a:extLst>
                <a:ext uri="{FF2B5EF4-FFF2-40B4-BE49-F238E27FC236}">
                  <a16:creationId xmlns:a16="http://schemas.microsoft.com/office/drawing/2014/main" id="{60BA0E8E-4B4A-4152-98D5-EDCCF1B00971}"/>
                </a:ext>
              </a:extLst>
            </p:cNvPr>
            <p:cNvSpPr>
              <a:spLocks noChangeArrowheads="1"/>
            </p:cNvSpPr>
            <p:nvPr/>
          </p:nvSpPr>
          <p:spPr bwMode="auto">
            <a:xfrm>
              <a:off x="1824" y="872"/>
              <a:ext cx="3840" cy="1314"/>
            </a:xfrm>
            <a:prstGeom prst="rect">
              <a:avLst/>
            </a:prstGeom>
            <a:gradFill rotWithShape="1">
              <a:gsLst>
                <a:gs pos="0">
                  <a:srgbClr val="33CCFF"/>
                </a:gs>
                <a:gs pos="100000">
                  <a:srgbClr val="00CC99"/>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endParaRPr lang="en-US" altLang="en-US" sz="1200"/>
            </a:p>
          </p:txBody>
        </p:sp>
        <p:sp>
          <p:nvSpPr>
            <p:cNvPr id="48149" name="Text Box 16">
              <a:extLst>
                <a:ext uri="{FF2B5EF4-FFF2-40B4-BE49-F238E27FC236}">
                  <a16:creationId xmlns:a16="http://schemas.microsoft.com/office/drawing/2014/main" id="{53882ABE-D2B8-48E9-879C-FEE2891C7189}"/>
                </a:ext>
              </a:extLst>
            </p:cNvPr>
            <p:cNvSpPr txBox="1">
              <a:spLocks noChangeArrowheads="1"/>
            </p:cNvSpPr>
            <p:nvPr/>
          </p:nvSpPr>
          <p:spPr bwMode="auto">
            <a:xfrm>
              <a:off x="4675" y="2765"/>
              <a:ext cx="269"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solidFill>
                    <a:srgbClr val="000000"/>
                  </a:solidFill>
                </a:rPr>
                <a:t>5</a:t>
              </a:r>
            </a:p>
          </p:txBody>
        </p:sp>
        <p:sp>
          <p:nvSpPr>
            <p:cNvPr id="48150" name="Text Box 17">
              <a:extLst>
                <a:ext uri="{FF2B5EF4-FFF2-40B4-BE49-F238E27FC236}">
                  <a16:creationId xmlns:a16="http://schemas.microsoft.com/office/drawing/2014/main" id="{683223B3-DE9E-462D-A2EF-ADCA316FD1A9}"/>
                </a:ext>
              </a:extLst>
            </p:cNvPr>
            <p:cNvSpPr txBox="1">
              <a:spLocks noChangeArrowheads="1"/>
            </p:cNvSpPr>
            <p:nvPr/>
          </p:nvSpPr>
          <p:spPr bwMode="auto">
            <a:xfrm>
              <a:off x="5376" y="3360"/>
              <a:ext cx="271" cy="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solidFill>
                    <a:srgbClr val="000000"/>
                  </a:solidFill>
                </a:rPr>
                <a:t>6</a:t>
              </a:r>
              <a:endParaRPr lang="en-US" altLang="en-US" sz="1200"/>
            </a:p>
          </p:txBody>
        </p:sp>
        <p:sp>
          <p:nvSpPr>
            <p:cNvPr id="48151" name="Text Box 18">
              <a:extLst>
                <a:ext uri="{FF2B5EF4-FFF2-40B4-BE49-F238E27FC236}">
                  <a16:creationId xmlns:a16="http://schemas.microsoft.com/office/drawing/2014/main" id="{0AFB8ECB-ECCA-4FBB-9767-1E77DAB9F483}"/>
                </a:ext>
              </a:extLst>
            </p:cNvPr>
            <p:cNvSpPr txBox="1">
              <a:spLocks noChangeArrowheads="1"/>
            </p:cNvSpPr>
            <p:nvPr/>
          </p:nvSpPr>
          <p:spPr bwMode="auto">
            <a:xfrm>
              <a:off x="4049" y="2284"/>
              <a:ext cx="271" cy="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solidFill>
                    <a:srgbClr val="000000"/>
                  </a:solidFill>
                </a:rPr>
                <a:t>4</a:t>
              </a:r>
              <a:endParaRPr lang="en-US" altLang="en-US" sz="1200"/>
            </a:p>
          </p:txBody>
        </p:sp>
        <p:sp>
          <p:nvSpPr>
            <p:cNvPr id="48152" name="Text Box 19">
              <a:extLst>
                <a:ext uri="{FF2B5EF4-FFF2-40B4-BE49-F238E27FC236}">
                  <a16:creationId xmlns:a16="http://schemas.microsoft.com/office/drawing/2014/main" id="{5A74CD86-C9A9-4650-AEB4-A647C5033781}"/>
                </a:ext>
              </a:extLst>
            </p:cNvPr>
            <p:cNvSpPr txBox="1">
              <a:spLocks noChangeArrowheads="1"/>
            </p:cNvSpPr>
            <p:nvPr/>
          </p:nvSpPr>
          <p:spPr bwMode="auto">
            <a:xfrm>
              <a:off x="3408" y="1776"/>
              <a:ext cx="270"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solidFill>
                    <a:srgbClr val="000000"/>
                  </a:solidFill>
                </a:rPr>
                <a:t>3</a:t>
              </a:r>
            </a:p>
          </p:txBody>
        </p:sp>
        <p:sp>
          <p:nvSpPr>
            <p:cNvPr id="48153" name="Text Box 20">
              <a:extLst>
                <a:ext uri="{FF2B5EF4-FFF2-40B4-BE49-F238E27FC236}">
                  <a16:creationId xmlns:a16="http://schemas.microsoft.com/office/drawing/2014/main" id="{08DCDDA5-6943-403C-BA7B-6B6E158AAFB9}"/>
                </a:ext>
              </a:extLst>
            </p:cNvPr>
            <p:cNvSpPr txBox="1">
              <a:spLocks noChangeArrowheads="1"/>
            </p:cNvSpPr>
            <p:nvPr/>
          </p:nvSpPr>
          <p:spPr bwMode="auto">
            <a:xfrm>
              <a:off x="2784" y="1296"/>
              <a:ext cx="269" cy="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solidFill>
                    <a:srgbClr val="000000"/>
                  </a:solidFill>
                </a:rPr>
                <a:t>2</a:t>
              </a:r>
              <a:endParaRPr lang="en-US" altLang="en-US" sz="1200"/>
            </a:p>
          </p:txBody>
        </p:sp>
        <p:sp>
          <p:nvSpPr>
            <p:cNvPr id="48154" name="Text Box 21">
              <a:extLst>
                <a:ext uri="{FF2B5EF4-FFF2-40B4-BE49-F238E27FC236}">
                  <a16:creationId xmlns:a16="http://schemas.microsoft.com/office/drawing/2014/main" id="{4700ACB8-0DFC-4CD0-8519-9085D29ACC8F}"/>
                </a:ext>
              </a:extLst>
            </p:cNvPr>
            <p:cNvSpPr txBox="1">
              <a:spLocks noChangeArrowheads="1"/>
            </p:cNvSpPr>
            <p:nvPr/>
          </p:nvSpPr>
          <p:spPr bwMode="auto">
            <a:xfrm>
              <a:off x="2193" y="927"/>
              <a:ext cx="271"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200" b="1">
                  <a:solidFill>
                    <a:srgbClr val="000000"/>
                  </a:solidFill>
                </a:rPr>
                <a:t>1</a:t>
              </a:r>
            </a:p>
          </p:txBody>
        </p:sp>
        <p:sp>
          <p:nvSpPr>
            <p:cNvPr id="48155" name="Text Box 25">
              <a:extLst>
                <a:ext uri="{FF2B5EF4-FFF2-40B4-BE49-F238E27FC236}">
                  <a16:creationId xmlns:a16="http://schemas.microsoft.com/office/drawing/2014/main" id="{3AFE5FFD-76D5-4910-875C-1141FC62BCC9}"/>
                </a:ext>
              </a:extLst>
            </p:cNvPr>
            <p:cNvSpPr txBox="1">
              <a:spLocks noChangeArrowheads="1"/>
            </p:cNvSpPr>
            <p:nvPr/>
          </p:nvSpPr>
          <p:spPr bwMode="auto">
            <a:xfrm rot="10800000">
              <a:off x="2016" y="864"/>
              <a:ext cx="360" cy="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1200" b="1"/>
                <a:t>Biological Condition</a:t>
              </a:r>
              <a:endParaRPr lang="en-US" altLang="en-US" sz="1200"/>
            </a:p>
          </p:txBody>
        </p:sp>
        <p:sp>
          <p:nvSpPr>
            <p:cNvPr id="48156" name="Line 26">
              <a:extLst>
                <a:ext uri="{FF2B5EF4-FFF2-40B4-BE49-F238E27FC236}">
                  <a16:creationId xmlns:a16="http://schemas.microsoft.com/office/drawing/2014/main" id="{7E1DA08C-8D43-42CE-A152-3E613A051C3A}"/>
                </a:ext>
              </a:extLst>
            </p:cNvPr>
            <p:cNvSpPr>
              <a:spLocks noChangeShapeType="1"/>
            </p:cNvSpPr>
            <p:nvPr/>
          </p:nvSpPr>
          <p:spPr bwMode="auto">
            <a:xfrm flipV="1">
              <a:off x="2016" y="1008"/>
              <a:ext cx="0" cy="2627"/>
            </a:xfrm>
            <a:prstGeom prst="line">
              <a:avLst/>
            </a:prstGeom>
            <a:noFill/>
            <a:ln w="3810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48157" name="Group 27">
              <a:extLst>
                <a:ext uri="{FF2B5EF4-FFF2-40B4-BE49-F238E27FC236}">
                  <a16:creationId xmlns:a16="http://schemas.microsoft.com/office/drawing/2014/main" id="{088ED259-CE1B-4846-8955-8779CAA14CF9}"/>
                </a:ext>
              </a:extLst>
            </p:cNvPr>
            <p:cNvGrpSpPr>
              <a:grpSpLocks/>
            </p:cNvGrpSpPr>
            <p:nvPr/>
          </p:nvGrpSpPr>
          <p:grpSpPr bwMode="auto">
            <a:xfrm flipV="1">
              <a:off x="5088" y="3696"/>
              <a:ext cx="131" cy="144"/>
              <a:chOff x="2498" y="9540"/>
              <a:chExt cx="202" cy="247"/>
            </a:xfrm>
          </p:grpSpPr>
          <p:sp>
            <p:nvSpPr>
              <p:cNvPr id="48186" name="AutoShape 28">
                <a:extLst>
                  <a:ext uri="{FF2B5EF4-FFF2-40B4-BE49-F238E27FC236}">
                    <a16:creationId xmlns:a16="http://schemas.microsoft.com/office/drawing/2014/main" id="{71B166E6-90C4-4623-BC6F-EB5F5005F3AA}"/>
                  </a:ext>
                </a:extLst>
              </p:cNvPr>
              <p:cNvSpPr>
                <a:spLocks noChangeArrowheads="1"/>
              </p:cNvSpPr>
              <p:nvPr/>
            </p:nvSpPr>
            <p:spPr bwMode="auto">
              <a:xfrm flipH="1" flipV="1">
                <a:off x="2520" y="9540"/>
                <a:ext cx="158" cy="247"/>
              </a:xfrm>
              <a:prstGeom prst="triangle">
                <a:avLst>
                  <a:gd name="adj" fmla="val 50000"/>
                </a:avLst>
              </a:prstGeom>
              <a:solidFill>
                <a:srgbClr val="FFFFFF"/>
              </a:solidFill>
              <a:ln w="1587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48187" name="Line 29">
                <a:extLst>
                  <a:ext uri="{FF2B5EF4-FFF2-40B4-BE49-F238E27FC236}">
                    <a16:creationId xmlns:a16="http://schemas.microsoft.com/office/drawing/2014/main" id="{345FA9B0-AAA9-42F4-84E1-7F54BBD0BDC4}"/>
                  </a:ext>
                </a:extLst>
              </p:cNvPr>
              <p:cNvSpPr>
                <a:spLocks noChangeShapeType="1"/>
              </p:cNvSpPr>
              <p:nvPr/>
            </p:nvSpPr>
            <p:spPr bwMode="auto">
              <a:xfrm>
                <a:off x="2498" y="9540"/>
                <a:ext cx="202" cy="0"/>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8158" name="Group 30">
              <a:extLst>
                <a:ext uri="{FF2B5EF4-FFF2-40B4-BE49-F238E27FC236}">
                  <a16:creationId xmlns:a16="http://schemas.microsoft.com/office/drawing/2014/main" id="{F340A68F-1D42-4E8F-83B7-DD542B89DCC1}"/>
                </a:ext>
              </a:extLst>
            </p:cNvPr>
            <p:cNvGrpSpPr>
              <a:grpSpLocks/>
            </p:cNvGrpSpPr>
            <p:nvPr/>
          </p:nvGrpSpPr>
          <p:grpSpPr bwMode="auto">
            <a:xfrm flipH="1" flipV="1">
              <a:off x="2236" y="3691"/>
              <a:ext cx="132" cy="144"/>
              <a:chOff x="2498" y="9540"/>
              <a:chExt cx="202" cy="247"/>
            </a:xfrm>
          </p:grpSpPr>
          <p:sp>
            <p:nvSpPr>
              <p:cNvPr id="48184" name="AutoShape 31">
                <a:extLst>
                  <a:ext uri="{FF2B5EF4-FFF2-40B4-BE49-F238E27FC236}">
                    <a16:creationId xmlns:a16="http://schemas.microsoft.com/office/drawing/2014/main" id="{AF12C3B3-8FC8-41EA-BB36-B5BA296AC5A5}"/>
                  </a:ext>
                </a:extLst>
              </p:cNvPr>
              <p:cNvSpPr>
                <a:spLocks noChangeArrowheads="1"/>
              </p:cNvSpPr>
              <p:nvPr/>
            </p:nvSpPr>
            <p:spPr bwMode="auto">
              <a:xfrm flipH="1" flipV="1">
                <a:off x="2520" y="9540"/>
                <a:ext cx="158" cy="247"/>
              </a:xfrm>
              <a:prstGeom prst="triangle">
                <a:avLst>
                  <a:gd name="adj" fmla="val 50000"/>
                </a:avLst>
              </a:prstGeom>
              <a:solidFill>
                <a:srgbClr val="FFFFFF"/>
              </a:solidFill>
              <a:ln w="1587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48185" name="Line 32">
                <a:extLst>
                  <a:ext uri="{FF2B5EF4-FFF2-40B4-BE49-F238E27FC236}">
                    <a16:creationId xmlns:a16="http://schemas.microsoft.com/office/drawing/2014/main" id="{CB1450DA-6F92-41A7-A9F5-98569C9BBF2C}"/>
                  </a:ext>
                </a:extLst>
              </p:cNvPr>
              <p:cNvSpPr>
                <a:spLocks noChangeShapeType="1"/>
              </p:cNvSpPr>
              <p:nvPr/>
            </p:nvSpPr>
            <p:spPr bwMode="auto">
              <a:xfrm>
                <a:off x="2498" y="9540"/>
                <a:ext cx="202" cy="0"/>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8159" name="Group 33">
              <a:extLst>
                <a:ext uri="{FF2B5EF4-FFF2-40B4-BE49-F238E27FC236}">
                  <a16:creationId xmlns:a16="http://schemas.microsoft.com/office/drawing/2014/main" id="{9E86D40A-2B0F-46C5-B4C3-070256169EC6}"/>
                </a:ext>
              </a:extLst>
            </p:cNvPr>
            <p:cNvGrpSpPr>
              <a:grpSpLocks/>
            </p:cNvGrpSpPr>
            <p:nvPr/>
          </p:nvGrpSpPr>
          <p:grpSpPr bwMode="auto">
            <a:xfrm rot="16200000" flipH="1">
              <a:off x="1806" y="2515"/>
              <a:ext cx="145" cy="132"/>
              <a:chOff x="2498" y="9540"/>
              <a:chExt cx="202" cy="247"/>
            </a:xfrm>
          </p:grpSpPr>
          <p:sp>
            <p:nvSpPr>
              <p:cNvPr id="48182" name="AutoShape 34">
                <a:extLst>
                  <a:ext uri="{FF2B5EF4-FFF2-40B4-BE49-F238E27FC236}">
                    <a16:creationId xmlns:a16="http://schemas.microsoft.com/office/drawing/2014/main" id="{26DDC910-8A64-4E36-9B94-0F4C451DAC30}"/>
                  </a:ext>
                </a:extLst>
              </p:cNvPr>
              <p:cNvSpPr>
                <a:spLocks noChangeArrowheads="1"/>
              </p:cNvSpPr>
              <p:nvPr/>
            </p:nvSpPr>
            <p:spPr bwMode="auto">
              <a:xfrm flipH="1" flipV="1">
                <a:off x="2520" y="9540"/>
                <a:ext cx="158" cy="247"/>
              </a:xfrm>
              <a:prstGeom prst="triangle">
                <a:avLst>
                  <a:gd name="adj" fmla="val 50000"/>
                </a:avLst>
              </a:prstGeom>
              <a:solidFill>
                <a:srgbClr val="FFFFFF"/>
              </a:solidFill>
              <a:ln w="1587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48183" name="Line 35">
                <a:extLst>
                  <a:ext uri="{FF2B5EF4-FFF2-40B4-BE49-F238E27FC236}">
                    <a16:creationId xmlns:a16="http://schemas.microsoft.com/office/drawing/2014/main" id="{1F73A03D-6C97-4895-A23B-DD65D2F03CAC}"/>
                  </a:ext>
                </a:extLst>
              </p:cNvPr>
              <p:cNvSpPr>
                <a:spLocks noChangeShapeType="1"/>
              </p:cNvSpPr>
              <p:nvPr/>
            </p:nvSpPr>
            <p:spPr bwMode="auto">
              <a:xfrm>
                <a:off x="2498" y="9540"/>
                <a:ext cx="202" cy="0"/>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8160" name="Group 36">
              <a:extLst>
                <a:ext uri="{FF2B5EF4-FFF2-40B4-BE49-F238E27FC236}">
                  <a16:creationId xmlns:a16="http://schemas.microsoft.com/office/drawing/2014/main" id="{8423FEF1-8590-40C7-8038-150F98C23487}"/>
                </a:ext>
              </a:extLst>
            </p:cNvPr>
            <p:cNvGrpSpPr>
              <a:grpSpLocks/>
            </p:cNvGrpSpPr>
            <p:nvPr/>
          </p:nvGrpSpPr>
          <p:grpSpPr bwMode="auto">
            <a:xfrm rot="16200000" flipH="1">
              <a:off x="1806" y="1507"/>
              <a:ext cx="145" cy="132"/>
              <a:chOff x="2498" y="9540"/>
              <a:chExt cx="202" cy="247"/>
            </a:xfrm>
          </p:grpSpPr>
          <p:sp>
            <p:nvSpPr>
              <p:cNvPr id="48180" name="AutoShape 37">
                <a:extLst>
                  <a:ext uri="{FF2B5EF4-FFF2-40B4-BE49-F238E27FC236}">
                    <a16:creationId xmlns:a16="http://schemas.microsoft.com/office/drawing/2014/main" id="{2845B751-0336-49F1-937B-26FCF42759B1}"/>
                  </a:ext>
                </a:extLst>
              </p:cNvPr>
              <p:cNvSpPr>
                <a:spLocks noChangeArrowheads="1"/>
              </p:cNvSpPr>
              <p:nvPr/>
            </p:nvSpPr>
            <p:spPr bwMode="auto">
              <a:xfrm flipH="1" flipV="1">
                <a:off x="2520" y="9540"/>
                <a:ext cx="158" cy="247"/>
              </a:xfrm>
              <a:prstGeom prst="triangle">
                <a:avLst>
                  <a:gd name="adj" fmla="val 50000"/>
                </a:avLst>
              </a:prstGeom>
              <a:solidFill>
                <a:srgbClr val="FFFFFF"/>
              </a:solidFill>
              <a:ln w="1587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48181" name="Line 38">
                <a:extLst>
                  <a:ext uri="{FF2B5EF4-FFF2-40B4-BE49-F238E27FC236}">
                    <a16:creationId xmlns:a16="http://schemas.microsoft.com/office/drawing/2014/main" id="{46132CCC-E393-4078-A82F-2D7C41D01885}"/>
                  </a:ext>
                </a:extLst>
              </p:cNvPr>
              <p:cNvSpPr>
                <a:spLocks noChangeShapeType="1"/>
              </p:cNvSpPr>
              <p:nvPr/>
            </p:nvSpPr>
            <p:spPr bwMode="auto">
              <a:xfrm>
                <a:off x="2498" y="9540"/>
                <a:ext cx="202" cy="0"/>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8161" name="Group 39">
              <a:extLst>
                <a:ext uri="{FF2B5EF4-FFF2-40B4-BE49-F238E27FC236}">
                  <a16:creationId xmlns:a16="http://schemas.microsoft.com/office/drawing/2014/main" id="{C575479E-5A69-4C62-853A-E7FD7FBF0CDA}"/>
                </a:ext>
              </a:extLst>
            </p:cNvPr>
            <p:cNvGrpSpPr>
              <a:grpSpLocks/>
            </p:cNvGrpSpPr>
            <p:nvPr/>
          </p:nvGrpSpPr>
          <p:grpSpPr bwMode="auto">
            <a:xfrm rot="16200000" flipH="1">
              <a:off x="1806" y="1987"/>
              <a:ext cx="145" cy="132"/>
              <a:chOff x="2498" y="9540"/>
              <a:chExt cx="202" cy="247"/>
            </a:xfrm>
          </p:grpSpPr>
          <p:sp>
            <p:nvSpPr>
              <p:cNvPr id="48178" name="AutoShape 40">
                <a:extLst>
                  <a:ext uri="{FF2B5EF4-FFF2-40B4-BE49-F238E27FC236}">
                    <a16:creationId xmlns:a16="http://schemas.microsoft.com/office/drawing/2014/main" id="{F8FDD1F0-EC82-41B2-B9D5-397990CC6E58}"/>
                  </a:ext>
                </a:extLst>
              </p:cNvPr>
              <p:cNvSpPr>
                <a:spLocks noChangeArrowheads="1"/>
              </p:cNvSpPr>
              <p:nvPr/>
            </p:nvSpPr>
            <p:spPr bwMode="auto">
              <a:xfrm flipH="1" flipV="1">
                <a:off x="2520" y="9540"/>
                <a:ext cx="158" cy="247"/>
              </a:xfrm>
              <a:prstGeom prst="triangle">
                <a:avLst>
                  <a:gd name="adj" fmla="val 50000"/>
                </a:avLst>
              </a:prstGeom>
              <a:solidFill>
                <a:srgbClr val="FFFFFF"/>
              </a:solidFill>
              <a:ln w="1587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48179" name="Line 41">
                <a:extLst>
                  <a:ext uri="{FF2B5EF4-FFF2-40B4-BE49-F238E27FC236}">
                    <a16:creationId xmlns:a16="http://schemas.microsoft.com/office/drawing/2014/main" id="{7B31BC0A-EBA0-46BF-8327-0A33E5F17590}"/>
                  </a:ext>
                </a:extLst>
              </p:cNvPr>
              <p:cNvSpPr>
                <a:spLocks noChangeShapeType="1"/>
              </p:cNvSpPr>
              <p:nvPr/>
            </p:nvSpPr>
            <p:spPr bwMode="auto">
              <a:xfrm>
                <a:off x="2498" y="9540"/>
                <a:ext cx="202" cy="0"/>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8162" name="Group 42">
              <a:extLst>
                <a:ext uri="{FF2B5EF4-FFF2-40B4-BE49-F238E27FC236}">
                  <a16:creationId xmlns:a16="http://schemas.microsoft.com/office/drawing/2014/main" id="{5A24EE06-9381-42EA-8DFE-3F46D1604B64}"/>
                </a:ext>
              </a:extLst>
            </p:cNvPr>
            <p:cNvGrpSpPr>
              <a:grpSpLocks/>
            </p:cNvGrpSpPr>
            <p:nvPr/>
          </p:nvGrpSpPr>
          <p:grpSpPr bwMode="auto">
            <a:xfrm rot="16200000" flipH="1">
              <a:off x="1806" y="1027"/>
              <a:ext cx="145" cy="132"/>
              <a:chOff x="2498" y="9540"/>
              <a:chExt cx="202" cy="247"/>
            </a:xfrm>
          </p:grpSpPr>
          <p:sp>
            <p:nvSpPr>
              <p:cNvPr id="48176" name="AutoShape 43">
                <a:extLst>
                  <a:ext uri="{FF2B5EF4-FFF2-40B4-BE49-F238E27FC236}">
                    <a16:creationId xmlns:a16="http://schemas.microsoft.com/office/drawing/2014/main" id="{8FB867E7-6DC4-4655-9F51-4C9529977EBA}"/>
                  </a:ext>
                </a:extLst>
              </p:cNvPr>
              <p:cNvSpPr>
                <a:spLocks noChangeArrowheads="1"/>
              </p:cNvSpPr>
              <p:nvPr/>
            </p:nvSpPr>
            <p:spPr bwMode="auto">
              <a:xfrm flipH="1" flipV="1">
                <a:off x="2520" y="9540"/>
                <a:ext cx="158" cy="247"/>
              </a:xfrm>
              <a:prstGeom prst="triangle">
                <a:avLst>
                  <a:gd name="adj" fmla="val 50000"/>
                </a:avLst>
              </a:prstGeom>
              <a:solidFill>
                <a:srgbClr val="FFFFFF"/>
              </a:solidFill>
              <a:ln w="1587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48177" name="Line 44">
                <a:extLst>
                  <a:ext uri="{FF2B5EF4-FFF2-40B4-BE49-F238E27FC236}">
                    <a16:creationId xmlns:a16="http://schemas.microsoft.com/office/drawing/2014/main" id="{7626D8CF-DB40-4523-8608-D31A1B529840}"/>
                  </a:ext>
                </a:extLst>
              </p:cNvPr>
              <p:cNvSpPr>
                <a:spLocks noChangeShapeType="1"/>
              </p:cNvSpPr>
              <p:nvPr/>
            </p:nvSpPr>
            <p:spPr bwMode="auto">
              <a:xfrm>
                <a:off x="2498" y="9540"/>
                <a:ext cx="202" cy="0"/>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8163" name="Group 45">
              <a:extLst>
                <a:ext uri="{FF2B5EF4-FFF2-40B4-BE49-F238E27FC236}">
                  <a16:creationId xmlns:a16="http://schemas.microsoft.com/office/drawing/2014/main" id="{FDFFCA63-959A-4C25-91AD-DAF254E0B5C0}"/>
                </a:ext>
              </a:extLst>
            </p:cNvPr>
            <p:cNvGrpSpPr>
              <a:grpSpLocks/>
            </p:cNvGrpSpPr>
            <p:nvPr/>
          </p:nvGrpSpPr>
          <p:grpSpPr bwMode="auto">
            <a:xfrm rot="16200000" flipH="1">
              <a:off x="1806" y="2995"/>
              <a:ext cx="145" cy="132"/>
              <a:chOff x="2498" y="9540"/>
              <a:chExt cx="202" cy="247"/>
            </a:xfrm>
          </p:grpSpPr>
          <p:sp>
            <p:nvSpPr>
              <p:cNvPr id="48174" name="AutoShape 46">
                <a:extLst>
                  <a:ext uri="{FF2B5EF4-FFF2-40B4-BE49-F238E27FC236}">
                    <a16:creationId xmlns:a16="http://schemas.microsoft.com/office/drawing/2014/main" id="{D3B2B2BB-032B-4061-9C35-36236DDCE741}"/>
                  </a:ext>
                </a:extLst>
              </p:cNvPr>
              <p:cNvSpPr>
                <a:spLocks noChangeArrowheads="1"/>
              </p:cNvSpPr>
              <p:nvPr/>
            </p:nvSpPr>
            <p:spPr bwMode="auto">
              <a:xfrm flipH="1" flipV="1">
                <a:off x="2520" y="9540"/>
                <a:ext cx="158" cy="247"/>
              </a:xfrm>
              <a:prstGeom prst="triangle">
                <a:avLst>
                  <a:gd name="adj" fmla="val 50000"/>
                </a:avLst>
              </a:prstGeom>
              <a:solidFill>
                <a:srgbClr val="FFFFFF"/>
              </a:solidFill>
              <a:ln w="1587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48175" name="Line 47">
                <a:extLst>
                  <a:ext uri="{FF2B5EF4-FFF2-40B4-BE49-F238E27FC236}">
                    <a16:creationId xmlns:a16="http://schemas.microsoft.com/office/drawing/2014/main" id="{B0D35353-E268-41F7-AE52-171090CB3090}"/>
                  </a:ext>
                </a:extLst>
              </p:cNvPr>
              <p:cNvSpPr>
                <a:spLocks noChangeShapeType="1"/>
              </p:cNvSpPr>
              <p:nvPr/>
            </p:nvSpPr>
            <p:spPr bwMode="auto">
              <a:xfrm>
                <a:off x="2498" y="9540"/>
                <a:ext cx="202" cy="0"/>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8164" name="Group 48">
              <a:extLst>
                <a:ext uri="{FF2B5EF4-FFF2-40B4-BE49-F238E27FC236}">
                  <a16:creationId xmlns:a16="http://schemas.microsoft.com/office/drawing/2014/main" id="{5A55A719-89F8-4C21-8883-64C29E9D15F6}"/>
                </a:ext>
              </a:extLst>
            </p:cNvPr>
            <p:cNvGrpSpPr>
              <a:grpSpLocks/>
            </p:cNvGrpSpPr>
            <p:nvPr/>
          </p:nvGrpSpPr>
          <p:grpSpPr bwMode="auto">
            <a:xfrm rot="16200000" flipH="1">
              <a:off x="1806" y="3475"/>
              <a:ext cx="146" cy="132"/>
              <a:chOff x="2498" y="9540"/>
              <a:chExt cx="202" cy="247"/>
            </a:xfrm>
          </p:grpSpPr>
          <p:sp>
            <p:nvSpPr>
              <p:cNvPr id="48172" name="AutoShape 49">
                <a:extLst>
                  <a:ext uri="{FF2B5EF4-FFF2-40B4-BE49-F238E27FC236}">
                    <a16:creationId xmlns:a16="http://schemas.microsoft.com/office/drawing/2014/main" id="{86BCCB6B-DF1E-42DA-99FB-8508DE9B7C0E}"/>
                  </a:ext>
                </a:extLst>
              </p:cNvPr>
              <p:cNvSpPr>
                <a:spLocks noChangeArrowheads="1"/>
              </p:cNvSpPr>
              <p:nvPr/>
            </p:nvSpPr>
            <p:spPr bwMode="auto">
              <a:xfrm flipH="1" flipV="1">
                <a:off x="2520" y="9540"/>
                <a:ext cx="158" cy="247"/>
              </a:xfrm>
              <a:prstGeom prst="triangle">
                <a:avLst>
                  <a:gd name="adj" fmla="val 50000"/>
                </a:avLst>
              </a:prstGeom>
              <a:solidFill>
                <a:srgbClr val="FFFFFF"/>
              </a:solidFill>
              <a:ln w="1587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48173" name="Line 50">
                <a:extLst>
                  <a:ext uri="{FF2B5EF4-FFF2-40B4-BE49-F238E27FC236}">
                    <a16:creationId xmlns:a16="http://schemas.microsoft.com/office/drawing/2014/main" id="{CD74A5C1-8E13-4152-A3D7-A97D47A42000}"/>
                  </a:ext>
                </a:extLst>
              </p:cNvPr>
              <p:cNvSpPr>
                <a:spLocks noChangeShapeType="1"/>
              </p:cNvSpPr>
              <p:nvPr/>
            </p:nvSpPr>
            <p:spPr bwMode="auto">
              <a:xfrm>
                <a:off x="2498" y="9540"/>
                <a:ext cx="202" cy="0"/>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8165" name="Line 52">
              <a:extLst>
                <a:ext uri="{FF2B5EF4-FFF2-40B4-BE49-F238E27FC236}">
                  <a16:creationId xmlns:a16="http://schemas.microsoft.com/office/drawing/2014/main" id="{17F3994C-8C8F-4EB1-AB99-B6E4F0EEF8D7}"/>
                </a:ext>
              </a:extLst>
            </p:cNvPr>
            <p:cNvSpPr>
              <a:spLocks noChangeShapeType="1"/>
            </p:cNvSpPr>
            <p:nvPr/>
          </p:nvSpPr>
          <p:spPr bwMode="auto">
            <a:xfrm rot="-120000">
              <a:off x="4992" y="3216"/>
              <a:ext cx="624" cy="528"/>
            </a:xfrm>
            <a:prstGeom prst="line">
              <a:avLst/>
            </a:prstGeom>
            <a:noFill/>
            <a:ln w="889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66" name="Line 53">
              <a:extLst>
                <a:ext uri="{FF2B5EF4-FFF2-40B4-BE49-F238E27FC236}">
                  <a16:creationId xmlns:a16="http://schemas.microsoft.com/office/drawing/2014/main" id="{D15A4CF9-3023-40F7-A5A2-E5FAC14B502D}"/>
                </a:ext>
              </a:extLst>
            </p:cNvPr>
            <p:cNvSpPr>
              <a:spLocks noChangeShapeType="1"/>
            </p:cNvSpPr>
            <p:nvPr/>
          </p:nvSpPr>
          <p:spPr bwMode="auto">
            <a:xfrm rot="-182095">
              <a:off x="3719" y="2227"/>
              <a:ext cx="601" cy="509"/>
            </a:xfrm>
            <a:prstGeom prst="line">
              <a:avLst/>
            </a:prstGeom>
            <a:noFill/>
            <a:ln w="88900">
              <a:solidFill>
                <a:srgbClr val="EE82EE"/>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67" name="Line 54">
              <a:extLst>
                <a:ext uri="{FF2B5EF4-FFF2-40B4-BE49-F238E27FC236}">
                  <a16:creationId xmlns:a16="http://schemas.microsoft.com/office/drawing/2014/main" id="{70ADACD9-2A0C-4FF5-A6E7-340425CA9F4E}"/>
                </a:ext>
              </a:extLst>
            </p:cNvPr>
            <p:cNvSpPr>
              <a:spLocks noChangeShapeType="1"/>
            </p:cNvSpPr>
            <p:nvPr/>
          </p:nvSpPr>
          <p:spPr bwMode="auto">
            <a:xfrm rot="-194569">
              <a:off x="2064" y="912"/>
              <a:ext cx="625" cy="572"/>
            </a:xfrm>
            <a:prstGeom prst="line">
              <a:avLst/>
            </a:prstGeom>
            <a:noFill/>
            <a:ln w="95250">
              <a:solidFill>
                <a:srgbClr val="00EE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68" name="Line 55">
              <a:extLst>
                <a:ext uri="{FF2B5EF4-FFF2-40B4-BE49-F238E27FC236}">
                  <a16:creationId xmlns:a16="http://schemas.microsoft.com/office/drawing/2014/main" id="{530942DE-4135-44EC-84FC-E51A24057444}"/>
                </a:ext>
              </a:extLst>
            </p:cNvPr>
            <p:cNvSpPr>
              <a:spLocks noChangeShapeType="1"/>
            </p:cNvSpPr>
            <p:nvPr/>
          </p:nvSpPr>
          <p:spPr bwMode="auto">
            <a:xfrm rot="-177723">
              <a:off x="2496" y="1296"/>
              <a:ext cx="625" cy="527"/>
            </a:xfrm>
            <a:prstGeom prst="line">
              <a:avLst/>
            </a:prstGeom>
            <a:noFill/>
            <a:ln w="889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69" name="Line 56">
              <a:extLst>
                <a:ext uri="{FF2B5EF4-FFF2-40B4-BE49-F238E27FC236}">
                  <a16:creationId xmlns:a16="http://schemas.microsoft.com/office/drawing/2014/main" id="{BCB12CCE-6DD6-4140-8538-E5DC1BB2E06D}"/>
                </a:ext>
              </a:extLst>
            </p:cNvPr>
            <p:cNvSpPr>
              <a:spLocks noChangeShapeType="1"/>
            </p:cNvSpPr>
            <p:nvPr/>
          </p:nvSpPr>
          <p:spPr bwMode="auto">
            <a:xfrm rot="-150309">
              <a:off x="3120" y="1776"/>
              <a:ext cx="576" cy="480"/>
            </a:xfrm>
            <a:prstGeom prst="line">
              <a:avLst/>
            </a:prstGeom>
            <a:noFill/>
            <a:ln w="88900">
              <a:solidFill>
                <a:srgbClr val="4B008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70" name="Line 57">
              <a:extLst>
                <a:ext uri="{FF2B5EF4-FFF2-40B4-BE49-F238E27FC236}">
                  <a16:creationId xmlns:a16="http://schemas.microsoft.com/office/drawing/2014/main" id="{214F7709-1944-4F52-9259-69E66FD978A0}"/>
                </a:ext>
              </a:extLst>
            </p:cNvPr>
            <p:cNvSpPr>
              <a:spLocks noChangeShapeType="1"/>
            </p:cNvSpPr>
            <p:nvPr/>
          </p:nvSpPr>
          <p:spPr bwMode="auto">
            <a:xfrm rot="-394911">
              <a:off x="4368" y="2688"/>
              <a:ext cx="585" cy="584"/>
            </a:xfrm>
            <a:prstGeom prst="line">
              <a:avLst/>
            </a:prstGeom>
            <a:noFill/>
            <a:ln w="920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71" name="Line 58">
              <a:extLst>
                <a:ext uri="{FF2B5EF4-FFF2-40B4-BE49-F238E27FC236}">
                  <a16:creationId xmlns:a16="http://schemas.microsoft.com/office/drawing/2014/main" id="{034C141C-7625-40CE-87E4-4D504B27B20E}"/>
                </a:ext>
              </a:extLst>
            </p:cNvPr>
            <p:cNvSpPr>
              <a:spLocks noChangeShapeType="1"/>
            </p:cNvSpPr>
            <p:nvPr/>
          </p:nvSpPr>
          <p:spPr bwMode="auto">
            <a:xfrm rot="5400000" flipV="1">
              <a:off x="3720" y="2069"/>
              <a:ext cx="0" cy="3121"/>
            </a:xfrm>
            <a:prstGeom prst="line">
              <a:avLst/>
            </a:prstGeom>
            <a:noFill/>
            <a:ln w="3810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48145" name="Line 59">
            <a:extLst>
              <a:ext uri="{FF2B5EF4-FFF2-40B4-BE49-F238E27FC236}">
                <a16:creationId xmlns:a16="http://schemas.microsoft.com/office/drawing/2014/main" id="{6A6734AC-0F47-4C0A-B1D1-E85D79AA5EDB}"/>
              </a:ext>
            </a:extLst>
          </p:cNvPr>
          <p:cNvSpPr>
            <a:spLocks noChangeShapeType="1"/>
          </p:cNvSpPr>
          <p:nvPr/>
        </p:nvSpPr>
        <p:spPr bwMode="auto">
          <a:xfrm>
            <a:off x="228600" y="1979613"/>
            <a:ext cx="2971800"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46" name="Line 60">
            <a:extLst>
              <a:ext uri="{FF2B5EF4-FFF2-40B4-BE49-F238E27FC236}">
                <a16:creationId xmlns:a16="http://schemas.microsoft.com/office/drawing/2014/main" id="{642E1AC9-8A40-4788-A331-DCEE9CC5A31F}"/>
              </a:ext>
            </a:extLst>
          </p:cNvPr>
          <p:cNvSpPr>
            <a:spLocks noChangeShapeType="1"/>
          </p:cNvSpPr>
          <p:nvPr/>
        </p:nvSpPr>
        <p:spPr bwMode="auto">
          <a:xfrm>
            <a:off x="228600" y="2819400"/>
            <a:ext cx="297180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AE7E931-F663-43F7-B5C0-0E1FD61D5BE0}"/>
              </a:ext>
            </a:extLst>
          </p:cNvPr>
          <p:cNvSpPr>
            <a:spLocks noGrp="1" noChangeArrowheads="1"/>
          </p:cNvSpPr>
          <p:nvPr>
            <p:ph type="title"/>
          </p:nvPr>
        </p:nvSpPr>
        <p:spPr>
          <a:xfrm>
            <a:off x="628650" y="457200"/>
            <a:ext cx="8515350" cy="727075"/>
          </a:xfrm>
        </p:spPr>
        <p:txBody>
          <a:bodyPr rtlCol="0">
            <a:normAutofit fontScale="90000"/>
          </a:bodyPr>
          <a:lstStyle/>
          <a:p>
            <a:pPr eaLnBrk="1" fontAlgn="auto" hangingPunct="1">
              <a:spcAft>
                <a:spcPts val="0"/>
              </a:spcAft>
              <a:defRPr/>
            </a:pPr>
            <a:r>
              <a:rPr lang="en-US" altLang="en-US"/>
              <a:t>History of Bioassessment in Florida</a:t>
            </a:r>
          </a:p>
        </p:txBody>
      </p:sp>
      <p:sp>
        <p:nvSpPr>
          <p:cNvPr id="10243" name="Rectangle 3">
            <a:extLst>
              <a:ext uri="{FF2B5EF4-FFF2-40B4-BE49-F238E27FC236}">
                <a16:creationId xmlns:a16="http://schemas.microsoft.com/office/drawing/2014/main" id="{D9EF0891-467E-43F5-92B5-6E3AE6765406}"/>
              </a:ext>
            </a:extLst>
          </p:cNvPr>
          <p:cNvSpPr>
            <a:spLocks noGrp="1" noChangeArrowheads="1"/>
          </p:cNvSpPr>
          <p:nvPr>
            <p:ph idx="1"/>
          </p:nvPr>
        </p:nvSpPr>
        <p:spPr>
          <a:xfrm>
            <a:off x="1143000" y="1828800"/>
            <a:ext cx="7812088" cy="4800600"/>
          </a:xfrm>
        </p:spPr>
        <p:txBody>
          <a:bodyPr/>
          <a:lstStyle/>
          <a:p>
            <a:pPr eaLnBrk="1" hangingPunct="1"/>
            <a:r>
              <a:rPr lang="en-US" altLang="en-US"/>
              <a:t>Beck’s Biotic Index, 1950s</a:t>
            </a:r>
          </a:p>
          <a:p>
            <a:pPr eaLnBrk="1" hangingPunct="1"/>
            <a:r>
              <a:rPr lang="en-US" altLang="en-US"/>
              <a:t>Shannon-Weaver diversity, 1970s</a:t>
            </a:r>
          </a:p>
          <a:p>
            <a:pPr lvl="1" eaLnBrk="1" hangingPunct="1"/>
            <a:r>
              <a:rPr lang="en-US" altLang="en-US"/>
              <a:t>Biological integrity (Rule 62-302.500 FAC)</a:t>
            </a:r>
          </a:p>
          <a:p>
            <a:pPr eaLnBrk="1" hangingPunct="1"/>
            <a:r>
              <a:rPr lang="en-US" altLang="en-US"/>
              <a:t>EPA Rapid Bioassessment using multi-metric index (Jim Karr approach), 1992</a:t>
            </a:r>
          </a:p>
          <a:p>
            <a:pPr lvl="1" eaLnBrk="1" hangingPunct="1"/>
            <a:r>
              <a:rPr lang="en-US" altLang="en-US"/>
              <a:t>Original Stream Condition Index, 1996</a:t>
            </a:r>
          </a:p>
          <a:p>
            <a:pPr lvl="2" eaLnBrk="1" hangingPunct="1"/>
            <a:r>
              <a:rPr lang="en-US" altLang="en-US"/>
              <a:t>Reference vs. test</a:t>
            </a:r>
          </a:p>
          <a:p>
            <a:pPr lvl="1" eaLnBrk="1" hangingPunct="1"/>
            <a:r>
              <a:rPr lang="en-US" altLang="en-US"/>
              <a:t>Current Revised SCI, 2007 </a:t>
            </a:r>
          </a:p>
          <a:p>
            <a:pPr lvl="2" eaLnBrk="1" hangingPunct="1"/>
            <a:r>
              <a:rPr lang="en-US" altLang="en-US"/>
              <a:t>Human Disturbance Gradient</a:t>
            </a:r>
          </a:p>
          <a:p>
            <a:pPr lvl="2" eaLnBrk="1" hangingPunct="1"/>
            <a:r>
              <a:rPr lang="en-US" altLang="en-US"/>
              <a:t>Biological Condition Gradient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9B72136C-C547-4EA1-A3D0-729C109E2CA8}"/>
              </a:ext>
            </a:extLst>
          </p:cNvPr>
          <p:cNvSpPr>
            <a:spLocks noGrp="1" noChangeArrowheads="1"/>
          </p:cNvSpPr>
          <p:nvPr>
            <p:ph type="title"/>
          </p:nvPr>
        </p:nvSpPr>
        <p:spPr>
          <a:xfrm>
            <a:off x="1066800" y="685800"/>
            <a:ext cx="7772400" cy="1143000"/>
          </a:xfrm>
        </p:spPr>
        <p:txBody>
          <a:bodyPr rtlCol="0">
            <a:normAutofit fontScale="90000"/>
          </a:bodyPr>
          <a:lstStyle/>
          <a:p>
            <a:pPr eaLnBrk="1" fontAlgn="auto" hangingPunct="1">
              <a:spcAft>
                <a:spcPts val="0"/>
              </a:spcAft>
              <a:defRPr/>
            </a:pPr>
            <a:r>
              <a:rPr lang="en-US" altLang="en-US"/>
              <a:t>10 BCG Attributes Extracted from Site Community Information</a:t>
            </a:r>
          </a:p>
        </p:txBody>
      </p:sp>
      <p:sp>
        <p:nvSpPr>
          <p:cNvPr id="50179" name="Rectangle 3">
            <a:extLst>
              <a:ext uri="{FF2B5EF4-FFF2-40B4-BE49-F238E27FC236}">
                <a16:creationId xmlns:a16="http://schemas.microsoft.com/office/drawing/2014/main" id="{08A87528-75C0-4D6D-B95C-12E5CB4BE51C}"/>
              </a:ext>
            </a:extLst>
          </p:cNvPr>
          <p:cNvSpPr>
            <a:spLocks noGrp="1" noChangeArrowheads="1"/>
          </p:cNvSpPr>
          <p:nvPr>
            <p:ph idx="1"/>
          </p:nvPr>
        </p:nvSpPr>
        <p:spPr>
          <a:xfrm>
            <a:off x="1143000" y="1828800"/>
            <a:ext cx="7772400" cy="4572000"/>
          </a:xfrm>
        </p:spPr>
        <p:txBody>
          <a:bodyPr/>
          <a:lstStyle/>
          <a:p>
            <a:pPr marL="685800" indent="-685800" eaLnBrk="1" hangingPunct="1">
              <a:lnSpc>
                <a:spcPct val="80000"/>
              </a:lnSpc>
            </a:pPr>
            <a:r>
              <a:rPr lang="en-US" altLang="en-US" sz="2400"/>
              <a:t>Historically documented, sensitive, long-lived or regionally endemic taxa</a:t>
            </a:r>
          </a:p>
          <a:p>
            <a:pPr marL="685800" indent="-685800" eaLnBrk="1" hangingPunct="1">
              <a:lnSpc>
                <a:spcPct val="80000"/>
              </a:lnSpc>
            </a:pPr>
            <a:r>
              <a:rPr lang="en-US" altLang="en-US" sz="2400"/>
              <a:t>Sensitive and rare taxa</a:t>
            </a:r>
          </a:p>
          <a:p>
            <a:pPr marL="685800" indent="-685800" eaLnBrk="1" hangingPunct="1">
              <a:lnSpc>
                <a:spcPct val="80000"/>
              </a:lnSpc>
            </a:pPr>
            <a:r>
              <a:rPr lang="en-US" altLang="en-US" sz="2400"/>
              <a:t>Sensitive but ubiquitous taxa</a:t>
            </a:r>
          </a:p>
          <a:p>
            <a:pPr marL="685800" indent="-685800" eaLnBrk="1" hangingPunct="1">
              <a:lnSpc>
                <a:spcPct val="80000"/>
              </a:lnSpc>
            </a:pPr>
            <a:r>
              <a:rPr lang="en-US" altLang="en-US" sz="2400"/>
              <a:t>Taxa of intermediate tolerance</a:t>
            </a:r>
          </a:p>
          <a:p>
            <a:pPr marL="685800" indent="-685800" eaLnBrk="1" hangingPunct="1">
              <a:lnSpc>
                <a:spcPct val="80000"/>
              </a:lnSpc>
            </a:pPr>
            <a:r>
              <a:rPr lang="en-US" altLang="en-US" sz="2400"/>
              <a:t>Tolerant taxa</a:t>
            </a:r>
          </a:p>
          <a:p>
            <a:pPr marL="685800" indent="-685800" eaLnBrk="1" hangingPunct="1">
              <a:lnSpc>
                <a:spcPct val="80000"/>
              </a:lnSpc>
            </a:pPr>
            <a:r>
              <a:rPr lang="en-US" altLang="en-US" sz="2400"/>
              <a:t>Non-native taxa</a:t>
            </a:r>
          </a:p>
          <a:p>
            <a:pPr marL="685800" indent="-685800" eaLnBrk="1" hangingPunct="1">
              <a:lnSpc>
                <a:spcPct val="80000"/>
              </a:lnSpc>
            </a:pPr>
            <a:r>
              <a:rPr lang="en-US" altLang="en-US" sz="2400"/>
              <a:t>Organism condition</a:t>
            </a:r>
          </a:p>
          <a:p>
            <a:pPr marL="685800" indent="-685800" eaLnBrk="1" hangingPunct="1">
              <a:lnSpc>
                <a:spcPct val="80000"/>
              </a:lnSpc>
            </a:pPr>
            <a:r>
              <a:rPr lang="en-US" altLang="en-US" sz="2400"/>
              <a:t>Ecosystem functions</a:t>
            </a:r>
          </a:p>
          <a:p>
            <a:pPr marL="685800" indent="-685800" eaLnBrk="1" hangingPunct="1">
              <a:lnSpc>
                <a:spcPct val="80000"/>
              </a:lnSpc>
            </a:pPr>
            <a:r>
              <a:rPr lang="en-US" altLang="en-US" sz="2400"/>
              <a:t>Spatial and temporal extent of detrimental effects</a:t>
            </a:r>
          </a:p>
          <a:p>
            <a:pPr marL="685800" indent="-685800" eaLnBrk="1" hangingPunct="1">
              <a:lnSpc>
                <a:spcPct val="80000"/>
              </a:lnSpc>
            </a:pPr>
            <a:r>
              <a:rPr lang="en-US" altLang="en-US" sz="2400"/>
              <a:t>Ecosystem connectance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5514141E-09DC-4818-9D7F-D856AB20ABD1}"/>
              </a:ext>
            </a:extLst>
          </p:cNvPr>
          <p:cNvSpPr>
            <a:spLocks noGrp="1" noChangeArrowheads="1"/>
          </p:cNvSpPr>
          <p:nvPr>
            <p:ph type="title"/>
          </p:nvPr>
        </p:nvSpPr>
        <p:spPr>
          <a:xfrm>
            <a:off x="1371600" y="228600"/>
            <a:ext cx="7772400" cy="1143000"/>
          </a:xfrm>
        </p:spPr>
        <p:txBody>
          <a:bodyPr/>
          <a:lstStyle/>
          <a:p>
            <a:pPr eaLnBrk="1" hangingPunct="1"/>
            <a:r>
              <a:rPr lang="en-US" altLang="en-US"/>
              <a:t>BCG Ranking Criteria</a:t>
            </a:r>
          </a:p>
        </p:txBody>
      </p:sp>
      <p:sp>
        <p:nvSpPr>
          <p:cNvPr id="51203" name="Rectangle 3">
            <a:extLst>
              <a:ext uri="{FF2B5EF4-FFF2-40B4-BE49-F238E27FC236}">
                <a16:creationId xmlns:a16="http://schemas.microsoft.com/office/drawing/2014/main" id="{049C3AB6-4A12-4FD6-9681-B49F9C4F5319}"/>
              </a:ext>
            </a:extLst>
          </p:cNvPr>
          <p:cNvSpPr>
            <a:spLocks noGrp="1" noChangeArrowheads="1"/>
          </p:cNvSpPr>
          <p:nvPr>
            <p:ph idx="1"/>
          </p:nvPr>
        </p:nvSpPr>
        <p:spPr>
          <a:xfrm>
            <a:off x="838200" y="1600200"/>
            <a:ext cx="8153400" cy="4267200"/>
          </a:xfrm>
        </p:spPr>
        <p:txBody>
          <a:bodyPr/>
          <a:lstStyle/>
          <a:p>
            <a:pPr marL="685800" indent="-685800" eaLnBrk="1" hangingPunct="1">
              <a:lnSpc>
                <a:spcPct val="80000"/>
              </a:lnSpc>
              <a:buClr>
                <a:schemeClr val="tx1"/>
              </a:buClr>
              <a:buFontTx/>
              <a:buAutoNum type="arabicParenR"/>
            </a:pPr>
            <a:r>
              <a:rPr lang="en-US" altLang="en-US" sz="2400"/>
              <a:t>Natural or native condition</a:t>
            </a:r>
          </a:p>
          <a:p>
            <a:pPr marL="685800" indent="-685800" eaLnBrk="1" hangingPunct="1">
              <a:lnSpc>
                <a:spcPct val="80000"/>
              </a:lnSpc>
              <a:buClr>
                <a:schemeClr val="tx1"/>
              </a:buClr>
              <a:buFontTx/>
              <a:buAutoNum type="arabicParenR"/>
            </a:pPr>
            <a:r>
              <a:rPr lang="en-US" altLang="en-US" sz="2400"/>
              <a:t>Minimal changes in structure of the biotic community and minimal changes in ecosystem function</a:t>
            </a:r>
          </a:p>
          <a:p>
            <a:pPr marL="685800" indent="-685800" eaLnBrk="1" hangingPunct="1">
              <a:lnSpc>
                <a:spcPct val="80000"/>
              </a:lnSpc>
              <a:buClr>
                <a:schemeClr val="tx1"/>
              </a:buClr>
              <a:buFontTx/>
              <a:buAutoNum type="arabicParenR"/>
            </a:pPr>
            <a:r>
              <a:rPr lang="en-US" altLang="en-US" sz="2400"/>
              <a:t>Evident changes in structure of the biotic community and minimal changes in ecosystem function</a:t>
            </a:r>
          </a:p>
          <a:p>
            <a:pPr marL="685800" indent="-685800" eaLnBrk="1" hangingPunct="1">
              <a:lnSpc>
                <a:spcPct val="80000"/>
              </a:lnSpc>
              <a:buClr>
                <a:schemeClr val="tx1"/>
              </a:buClr>
              <a:buFontTx/>
              <a:buAutoNum type="arabicParenR"/>
            </a:pPr>
            <a:r>
              <a:rPr lang="en-US" altLang="en-US" sz="2400"/>
              <a:t>Moderate changes in structure of the biotic community with minimal changes in ecosystem function</a:t>
            </a:r>
          </a:p>
          <a:p>
            <a:pPr marL="685800" indent="-685800" eaLnBrk="1" hangingPunct="1">
              <a:lnSpc>
                <a:spcPct val="80000"/>
              </a:lnSpc>
              <a:buClr>
                <a:schemeClr val="tx1"/>
              </a:buClr>
              <a:buFontTx/>
              <a:buAutoNum type="arabicParenR"/>
            </a:pPr>
            <a:r>
              <a:rPr lang="en-US" altLang="en-US" sz="2400"/>
              <a:t>Major changes in structure of the biotic community and moderate changes in ecosystem function</a:t>
            </a:r>
          </a:p>
          <a:p>
            <a:pPr marL="685800" indent="-685800" eaLnBrk="1" hangingPunct="1">
              <a:lnSpc>
                <a:spcPct val="80000"/>
              </a:lnSpc>
              <a:buClr>
                <a:schemeClr val="tx1"/>
              </a:buClr>
              <a:buFontTx/>
              <a:buAutoNum type="arabicParenR"/>
            </a:pPr>
            <a:r>
              <a:rPr lang="en-US" altLang="en-US" sz="2400"/>
              <a:t>Severe changes in structure of the biotic community and major loss of ecosystem function</a:t>
            </a:r>
          </a:p>
          <a:p>
            <a:pPr marL="685800" indent="-685800" eaLnBrk="1" hangingPunct="1">
              <a:lnSpc>
                <a:spcPct val="80000"/>
              </a:lnSpc>
              <a:buClr>
                <a:schemeClr val="tx1"/>
              </a:buClr>
              <a:buFontTx/>
              <a:buAutoNum type="arabicParenR"/>
            </a:pPr>
            <a:endParaRPr lang="en-US" altLang="en-US" sz="24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47C8ED90-1E7F-4A17-BE1A-EC2F163174F3}"/>
              </a:ext>
            </a:extLst>
          </p:cNvPr>
          <p:cNvSpPr>
            <a:spLocks noGrp="1" noChangeArrowheads="1"/>
          </p:cNvSpPr>
          <p:nvPr>
            <p:ph type="title"/>
          </p:nvPr>
        </p:nvSpPr>
        <p:spPr>
          <a:xfrm>
            <a:off x="762000" y="2424113"/>
            <a:ext cx="2049463" cy="1614487"/>
          </a:xfrm>
        </p:spPr>
        <p:txBody>
          <a:bodyPr/>
          <a:lstStyle/>
          <a:p>
            <a:pPr eaLnBrk="1" hangingPunct="1"/>
            <a:r>
              <a:rPr lang="en-US" altLang="en-US"/>
              <a:t>BCG</a:t>
            </a:r>
            <a:br>
              <a:rPr lang="en-US" altLang="en-US"/>
            </a:br>
            <a:r>
              <a:rPr lang="en-US" altLang="en-US"/>
              <a:t>Experts</a:t>
            </a:r>
          </a:p>
        </p:txBody>
      </p:sp>
      <p:graphicFrame>
        <p:nvGraphicFramePr>
          <p:cNvPr id="6740" name="Group 596" descr="list of participants in BCG workshop">
            <a:extLst>
              <a:ext uri="{FF2B5EF4-FFF2-40B4-BE49-F238E27FC236}">
                <a16:creationId xmlns:a16="http://schemas.microsoft.com/office/drawing/2014/main" id="{7BB8629F-A1BD-4823-8F65-E816D465586A}"/>
              </a:ext>
            </a:extLst>
          </p:cNvPr>
          <p:cNvGraphicFramePr>
            <a:graphicFrameLocks noGrp="1"/>
          </p:cNvGraphicFramePr>
          <p:nvPr/>
        </p:nvGraphicFramePr>
        <p:xfrm>
          <a:off x="2971800" y="0"/>
          <a:ext cx="6096000" cy="6858000"/>
        </p:xfrm>
        <a:graphic>
          <a:graphicData uri="http://schemas.openxmlformats.org/drawingml/2006/table">
            <a:tbl>
              <a:tblPr/>
              <a:tblGrid>
                <a:gridCol w="873125">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3324225">
                  <a:extLst>
                    <a:ext uri="{9D8B030D-6E8A-4147-A177-3AD203B41FA5}">
                      <a16:colId xmlns:a16="http://schemas.microsoft.com/office/drawing/2014/main" val="20002"/>
                    </a:ext>
                  </a:extLst>
                </a:gridCol>
                <a:gridCol w="850900">
                  <a:extLst>
                    <a:ext uri="{9D8B030D-6E8A-4147-A177-3AD203B41FA5}">
                      <a16:colId xmlns:a16="http://schemas.microsoft.com/office/drawing/2014/main" val="20003"/>
                    </a:ext>
                  </a:extLst>
                </a:gridCol>
              </a:tblGrid>
              <a:tr h="2984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pitchFamily="34" charset="0"/>
                          <a:ea typeface="Times New Roman" pitchFamily="18" charset="0"/>
                          <a:cs typeface="Arial" pitchFamily="34" charset="0"/>
                        </a:rPr>
                        <a:t>Expert name</a:t>
                      </a:r>
                      <a:endParaRPr kumimoji="0" 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54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D9D9D9"/>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pitchFamily="34" charset="0"/>
                          <a:ea typeface="Times New Roman" pitchFamily="18" charset="0"/>
                          <a:cs typeface="Arial" pitchFamily="34" charset="0"/>
                        </a:rPr>
                        <a:t>Affiliation</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54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pitchFamily="34" charset="0"/>
                          <a:ea typeface="Times New Roman" pitchFamily="18" charset="0"/>
                          <a:cs typeface="Arial" pitchFamily="34" charset="0"/>
                        </a:rPr>
                        <a:t>Years</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54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Jerrell</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Daigle</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DSA, Inc.</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Dana</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Denson</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FDEP Central District</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10-15</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02"/>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Doug</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34" charset="0"/>
                          <a:ea typeface="Times New Roman" pitchFamily="18" charset="0"/>
                          <a:cs typeface="Arial" pitchFamily="34" charset="0"/>
                        </a:rPr>
                        <a:t>Durbin</a:t>
                      </a:r>
                      <a:endParaRPr kumimoji="0" 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Biological Research Associates</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John</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Epler</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John Epler Consulting</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04"/>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Julie</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Espy</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FDEP Tallahassee</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5-10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David</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Evans</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Water and Air Research</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06"/>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Michael</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Heyn</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FDEP Tallahassee</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Joy</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Jackson </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FDEP Tallahassee</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10-15</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08"/>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Deron</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Lawrence </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Biological Research Associates</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10-15</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Laura</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Line</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Water and Air Research</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10-15</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10"/>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Rob</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Mattson</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St. Johns River Water Management District</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Peggy</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Morgan</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FDEP Southwest District</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12"/>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Patrick</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O'Connor</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FDEP Northeast District</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Manuel</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Pescador</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Florida Agricultural and Mechanical University</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14"/>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Marianne</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Pluchino</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Reedy Creek Improvement District</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Eric</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Pluchino</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FDEP Orlando District</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16"/>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Donald</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Ray</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FDEP Northwest District</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Johnny</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Richardson </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Leon County </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10-15</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18"/>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Gitta</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Schmitt</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FDEP Southwest District</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5-10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r h="296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Mary</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Szafraniec</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Southwest Florida Water Management District</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5-10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20"/>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Albert</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Walton</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FDEP South District</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1"/>
                  </a:ext>
                </a:extLst>
              </a:tr>
              <a:tr h="298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Gary </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54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Warren </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54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Florida Fish and Wildlife Commission</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5400" cap="flat" cmpd="sng" algn="ctr">
                      <a:solidFill>
                        <a:srgbClr val="999999"/>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pitchFamily="34" charset="0"/>
                          <a:ea typeface="Times New Roman" pitchFamily="18" charset="0"/>
                          <a:cs typeface="Arial" pitchFamily="34" charset="0"/>
                        </a:rPr>
                        <a:t>&gt;20</a:t>
                      </a:r>
                      <a:endParaRPr kumimoji="0" 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5400" cap="flat" cmpd="sng" algn="ctr">
                      <a:solidFill>
                        <a:srgbClr val="999999"/>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22"/>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93A2666C-836E-405B-B66A-780E7B169D74}"/>
              </a:ext>
            </a:extLst>
          </p:cNvPr>
          <p:cNvSpPr>
            <a:spLocks noGrp="1" noChangeArrowheads="1"/>
          </p:cNvSpPr>
          <p:nvPr>
            <p:ph type="title"/>
          </p:nvPr>
        </p:nvSpPr>
        <p:spPr>
          <a:xfrm>
            <a:off x="1219200" y="1295400"/>
            <a:ext cx="7313613" cy="682625"/>
          </a:xfrm>
        </p:spPr>
        <p:txBody>
          <a:bodyPr rtlCol="0">
            <a:normAutofit fontScale="90000"/>
          </a:bodyPr>
          <a:lstStyle/>
          <a:p>
            <a:pPr eaLnBrk="1" fontAlgn="auto" hangingPunct="1">
              <a:spcAft>
                <a:spcPts val="0"/>
              </a:spcAft>
              <a:defRPr/>
            </a:pPr>
            <a:r>
              <a:rPr lang="en-US" altLang="en-US"/>
              <a:t>Proportional Odds Model </a:t>
            </a:r>
            <a:br>
              <a:rPr lang="en-US" altLang="en-US"/>
            </a:br>
            <a:r>
              <a:rPr lang="en-US" altLang="en-US" sz="2800"/>
              <a:t>Assignment of BCG Category vs. SCI Score</a:t>
            </a:r>
            <a:endParaRPr lang="en-US" altLang="en-US"/>
          </a:p>
        </p:txBody>
      </p:sp>
      <p:pic>
        <p:nvPicPr>
          <p:cNvPr id="53251" name="Picture 3" descr="graph showing assignment of BCG categories and corresponding SCI scores">
            <a:extLst>
              <a:ext uri="{FF2B5EF4-FFF2-40B4-BE49-F238E27FC236}">
                <a16:creationId xmlns:a16="http://schemas.microsoft.com/office/drawing/2014/main" id="{A106D27D-B4B9-4675-9E1B-D184BD65B8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057400"/>
            <a:ext cx="66294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D0E71BEB-C012-41C2-A2BA-DB826320DA20}"/>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a:t>BCG Workshop (October 24, 2006)</a:t>
            </a:r>
          </a:p>
        </p:txBody>
      </p:sp>
      <p:sp>
        <p:nvSpPr>
          <p:cNvPr id="54275" name="Rectangle 3">
            <a:extLst>
              <a:ext uri="{FF2B5EF4-FFF2-40B4-BE49-F238E27FC236}">
                <a16:creationId xmlns:a16="http://schemas.microsoft.com/office/drawing/2014/main" id="{1BC3B6DD-9D11-4F08-A5A0-9E1F40567D0E}"/>
              </a:ext>
            </a:extLst>
          </p:cNvPr>
          <p:cNvSpPr>
            <a:spLocks noGrp="1" noChangeArrowheads="1"/>
          </p:cNvSpPr>
          <p:nvPr>
            <p:ph idx="1"/>
          </p:nvPr>
        </p:nvSpPr>
        <p:spPr/>
        <p:txBody>
          <a:bodyPr/>
          <a:lstStyle/>
          <a:p>
            <a:pPr marL="609600" indent="-609600" eaLnBrk="1" hangingPunct="1">
              <a:lnSpc>
                <a:spcPct val="80000"/>
              </a:lnSpc>
            </a:pPr>
            <a:r>
              <a:rPr lang="en-US" altLang="en-US"/>
              <a:t>Experts independently ranked 30 data sets.</a:t>
            </a:r>
          </a:p>
          <a:p>
            <a:pPr marL="609600" indent="-609600" eaLnBrk="1" hangingPunct="1">
              <a:lnSpc>
                <a:spcPct val="80000"/>
              </a:lnSpc>
            </a:pPr>
            <a:r>
              <a:rPr lang="en-US" altLang="en-US"/>
              <a:t>Consistency discussions occurred (Delphi Technique).</a:t>
            </a:r>
          </a:p>
          <a:p>
            <a:pPr marL="609600" indent="-609600" eaLnBrk="1" hangingPunct="1">
              <a:lnSpc>
                <a:spcPct val="80000"/>
              </a:lnSpc>
            </a:pPr>
            <a:r>
              <a:rPr lang="en-US" altLang="en-US"/>
              <a:t>Provided expert opinion on where “impairment”  line (not meeting interim goal of CWA) existed in rankings.</a:t>
            </a:r>
          </a:p>
          <a:p>
            <a:pPr marL="609600" indent="-609600" eaLnBrk="1" hangingPunct="1">
              <a:lnSpc>
                <a:spcPct val="80000"/>
              </a:lnSpc>
            </a:pPr>
            <a:r>
              <a:rPr lang="en-US" altLang="en-US"/>
              <a:t>Later, expert rankings were used to modify the SCI thresholds</a:t>
            </a:r>
          </a:p>
          <a:p>
            <a:pPr marL="990600" lvl="1" indent="-533400" eaLnBrk="1" hangingPunct="1">
              <a:lnSpc>
                <a:spcPct val="80000"/>
              </a:lnSpc>
            </a:pPr>
            <a:r>
              <a:rPr lang="en-US" altLang="en-US"/>
              <a:t>Regression</a:t>
            </a:r>
          </a:p>
          <a:p>
            <a:pPr marL="990600" lvl="1" indent="-533400" eaLnBrk="1" hangingPunct="1">
              <a:lnSpc>
                <a:spcPct val="80000"/>
              </a:lnSpc>
            </a:pPr>
            <a:r>
              <a:rPr lang="en-US" altLang="en-US"/>
              <a:t>Change Point Analysis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A21B6D62-13F8-4C5F-B98A-6D7853C90905}"/>
              </a:ext>
            </a:extLst>
          </p:cNvPr>
          <p:cNvSpPr>
            <a:spLocks noGrp="1" noChangeArrowheads="1"/>
          </p:cNvSpPr>
          <p:nvPr>
            <p:ph type="title"/>
          </p:nvPr>
        </p:nvSpPr>
        <p:spPr/>
        <p:txBody>
          <a:bodyPr/>
          <a:lstStyle/>
          <a:p>
            <a:pPr eaLnBrk="1" hangingPunct="1"/>
            <a:r>
              <a:rPr lang="en-US" altLang="en-US"/>
              <a:t>Linear Regression Model</a:t>
            </a:r>
          </a:p>
        </p:txBody>
      </p:sp>
      <p:sp>
        <p:nvSpPr>
          <p:cNvPr id="55299" name="Rectangle 5">
            <a:extLst>
              <a:ext uri="{FF2B5EF4-FFF2-40B4-BE49-F238E27FC236}">
                <a16:creationId xmlns:a16="http://schemas.microsoft.com/office/drawing/2014/main" id="{F8CAF73B-B88C-42A7-A009-9212DEB0F419}"/>
              </a:ext>
            </a:extLst>
          </p:cNvPr>
          <p:cNvSpPr>
            <a:spLocks noChangeArrowheads="1"/>
          </p:cNvSpPr>
          <p:nvPr/>
        </p:nvSpPr>
        <p:spPr bwMode="auto">
          <a:xfrm>
            <a:off x="1760538" y="1828800"/>
            <a:ext cx="562292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pic>
        <p:nvPicPr>
          <p:cNvPr id="55300" name="Picture 4" descr="graph showing assignment of BCG categories and corresponding SCI scores">
            <a:extLst>
              <a:ext uri="{FF2B5EF4-FFF2-40B4-BE49-F238E27FC236}">
                <a16:creationId xmlns:a16="http://schemas.microsoft.com/office/drawing/2014/main" id="{87E99399-2756-42AA-8EEB-F8013D6305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606550"/>
            <a:ext cx="6934200" cy="50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56322" name="Picture 2" descr="petri dish with macroinvertebrates ">
            <a:extLst>
              <a:ext uri="{FF2B5EF4-FFF2-40B4-BE49-F238E27FC236}">
                <a16:creationId xmlns:a16="http://schemas.microsoft.com/office/drawing/2014/main" id="{C468F401-7D24-4104-A184-F745BE7E612D}"/>
              </a:ext>
            </a:extLst>
          </p:cNvPr>
          <p:cNvPicPr>
            <a:picLocks noChangeAspect="1" noChangeArrowheads="1"/>
          </p:cNvPicPr>
          <p:nvPr/>
        </p:nvPicPr>
        <p:blipFill>
          <a:blip r:embed="rId3">
            <a:lum bright="18000" contrast="12000"/>
            <a:extLst>
              <a:ext uri="{28A0092B-C50C-407E-A947-70E740481C1C}">
                <a14:useLocalDpi xmlns:a14="http://schemas.microsoft.com/office/drawing/2010/main" val="0"/>
              </a:ext>
            </a:extLst>
          </a:blip>
          <a:srcRect l="10170" r="10170"/>
          <a:stretch>
            <a:fillRect/>
          </a:stretch>
        </p:blipFill>
        <p:spPr bwMode="auto">
          <a:xfrm>
            <a:off x="1309688" y="1219200"/>
            <a:ext cx="5791200"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3">
            <a:extLst>
              <a:ext uri="{FF2B5EF4-FFF2-40B4-BE49-F238E27FC236}">
                <a16:creationId xmlns:a16="http://schemas.microsoft.com/office/drawing/2014/main" id="{272C8984-3489-43D9-93C8-2716D0B157DE}"/>
              </a:ext>
            </a:extLst>
          </p:cNvPr>
          <p:cNvSpPr>
            <a:spLocks noChangeArrowheads="1"/>
          </p:cNvSpPr>
          <p:nvPr/>
        </p:nvSpPr>
        <p:spPr bwMode="auto">
          <a:xfrm>
            <a:off x="304800" y="228600"/>
            <a:ext cx="5257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600" b="1">
                <a:solidFill>
                  <a:schemeClr val="tx2"/>
                </a:solidFill>
                <a:latin typeface="Tahoma" panose="020B0604030504040204" pitchFamily="34" charset="0"/>
              </a:rPr>
              <a:t>A Tier 1-2 Community</a:t>
            </a:r>
            <a:br>
              <a:rPr lang="en-US" altLang="en-US" sz="3600" b="1">
                <a:solidFill>
                  <a:schemeClr val="tx2"/>
                </a:solidFill>
                <a:latin typeface="Tahoma" panose="020B0604030504040204" pitchFamily="34" charset="0"/>
              </a:rPr>
            </a:br>
            <a:r>
              <a:rPr lang="en-US" altLang="en-US" b="1" i="1">
                <a:solidFill>
                  <a:schemeClr val="tx2"/>
                </a:solidFill>
                <a:latin typeface="Tahoma" panose="020B0604030504040204" pitchFamily="34" charset="0"/>
              </a:rPr>
              <a:t>“Minimally disturbed”</a:t>
            </a:r>
            <a:endParaRPr lang="en-US" altLang="en-US" sz="4400">
              <a:solidFill>
                <a:schemeClr val="tx2"/>
              </a:solidFill>
              <a:latin typeface="Tahoma" panose="020B0604030504040204" pitchFamily="34" charset="0"/>
            </a:endParaRPr>
          </a:p>
        </p:txBody>
      </p:sp>
      <p:grpSp>
        <p:nvGrpSpPr>
          <p:cNvPr id="56324" name="Group 4">
            <a:extLst>
              <a:ext uri="{FF2B5EF4-FFF2-40B4-BE49-F238E27FC236}">
                <a16:creationId xmlns:a16="http://schemas.microsoft.com/office/drawing/2014/main" id="{2A4A3E5E-AFF1-4583-BEC0-B2DE6D21CE20}"/>
              </a:ext>
            </a:extLst>
          </p:cNvPr>
          <p:cNvGrpSpPr>
            <a:grpSpLocks/>
          </p:cNvGrpSpPr>
          <p:nvPr/>
        </p:nvGrpSpPr>
        <p:grpSpPr bwMode="auto">
          <a:xfrm>
            <a:off x="7332663" y="6288088"/>
            <a:ext cx="1096962" cy="396875"/>
            <a:chOff x="4710" y="3888"/>
            <a:chExt cx="691" cy="250"/>
          </a:xfrm>
        </p:grpSpPr>
        <p:sp>
          <p:nvSpPr>
            <p:cNvPr id="56326" name="Line 5">
              <a:extLst>
                <a:ext uri="{FF2B5EF4-FFF2-40B4-BE49-F238E27FC236}">
                  <a16:creationId xmlns:a16="http://schemas.microsoft.com/office/drawing/2014/main" id="{957D6221-0537-42F3-AB96-397D4824C6CF}"/>
                </a:ext>
              </a:extLst>
            </p:cNvPr>
            <p:cNvSpPr>
              <a:spLocks noChangeShapeType="1"/>
            </p:cNvSpPr>
            <p:nvPr/>
          </p:nvSpPr>
          <p:spPr bwMode="auto">
            <a:xfrm>
              <a:off x="4710" y="3914"/>
              <a:ext cx="691"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27" name="Text Box 6">
              <a:extLst>
                <a:ext uri="{FF2B5EF4-FFF2-40B4-BE49-F238E27FC236}">
                  <a16:creationId xmlns:a16="http://schemas.microsoft.com/office/drawing/2014/main" id="{78A485D5-BC21-4D41-8CA0-22D376747B50}"/>
                </a:ext>
              </a:extLst>
            </p:cNvPr>
            <p:cNvSpPr txBox="1">
              <a:spLocks noChangeArrowheads="1"/>
            </p:cNvSpPr>
            <p:nvPr/>
          </p:nvSpPr>
          <p:spPr bwMode="auto">
            <a:xfrm>
              <a:off x="4800" y="3888"/>
              <a:ext cx="51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000">
                  <a:solidFill>
                    <a:schemeClr val="bg2"/>
                  </a:solidFill>
                  <a:latin typeface="Times New Roman" panose="02020603050405020304" pitchFamily="18" charset="0"/>
                </a:rPr>
                <a:t>1 inch</a:t>
              </a:r>
            </a:p>
          </p:txBody>
        </p:sp>
      </p:grpSp>
      <p:pic>
        <p:nvPicPr>
          <p:cNvPr id="56325" name="Picture 7" descr="photo of healthy site">
            <a:extLst>
              <a:ext uri="{FF2B5EF4-FFF2-40B4-BE49-F238E27FC236}">
                <a16:creationId xmlns:a16="http://schemas.microsoft.com/office/drawing/2014/main" id="{6A182E5F-D5FD-4641-8137-D16C7CF350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152400"/>
            <a:ext cx="3581400"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58370" name="Picture 2" descr="petri dish with macroinvertebrates ">
            <a:extLst>
              <a:ext uri="{FF2B5EF4-FFF2-40B4-BE49-F238E27FC236}">
                <a16:creationId xmlns:a16="http://schemas.microsoft.com/office/drawing/2014/main" id="{19B3F197-898F-4EC8-A11E-638B44AAFA7A}"/>
              </a:ext>
            </a:extLst>
          </p:cNvPr>
          <p:cNvPicPr>
            <a:picLocks noChangeAspect="1" noChangeArrowheads="1"/>
          </p:cNvPicPr>
          <p:nvPr/>
        </p:nvPicPr>
        <p:blipFill>
          <a:blip r:embed="rId3">
            <a:lum bright="18000" contrast="12000"/>
            <a:extLst>
              <a:ext uri="{28A0092B-C50C-407E-A947-70E740481C1C}">
                <a14:useLocalDpi xmlns:a14="http://schemas.microsoft.com/office/drawing/2010/main" val="0"/>
              </a:ext>
            </a:extLst>
          </a:blip>
          <a:srcRect l="10170" r="10170"/>
          <a:stretch>
            <a:fillRect/>
          </a:stretch>
        </p:blipFill>
        <p:spPr bwMode="auto">
          <a:xfrm>
            <a:off x="1309688" y="1219200"/>
            <a:ext cx="5791200"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Rectangle 3">
            <a:extLst>
              <a:ext uri="{FF2B5EF4-FFF2-40B4-BE49-F238E27FC236}">
                <a16:creationId xmlns:a16="http://schemas.microsoft.com/office/drawing/2014/main" id="{8F9F8EE2-7DB8-4A46-B8EE-8A383B968F60}"/>
              </a:ext>
            </a:extLst>
          </p:cNvPr>
          <p:cNvSpPr>
            <a:spLocks noChangeArrowheads="1"/>
          </p:cNvSpPr>
          <p:nvPr/>
        </p:nvSpPr>
        <p:spPr bwMode="auto">
          <a:xfrm>
            <a:off x="76200" y="228600"/>
            <a:ext cx="5715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600" b="1">
                <a:solidFill>
                  <a:schemeClr val="tx2"/>
                </a:solidFill>
                <a:latin typeface="Tahoma" panose="020B0604030504040204" pitchFamily="34" charset="0"/>
              </a:rPr>
              <a:t>A Tier 1-2 Community</a:t>
            </a:r>
            <a:br>
              <a:rPr lang="en-US" altLang="en-US" sz="3600" b="1">
                <a:solidFill>
                  <a:schemeClr val="tx2"/>
                </a:solidFill>
                <a:latin typeface="Tahoma" panose="020B0604030504040204" pitchFamily="34" charset="0"/>
              </a:rPr>
            </a:br>
            <a:r>
              <a:rPr lang="en-US" altLang="en-US" b="1" i="1">
                <a:solidFill>
                  <a:schemeClr val="tx2"/>
                </a:solidFill>
                <a:latin typeface="Tahoma" panose="020B0604030504040204" pitchFamily="34" charset="0"/>
              </a:rPr>
              <a:t>“Minimally disturbed”</a:t>
            </a:r>
            <a:endParaRPr lang="en-US" altLang="en-US" sz="4400">
              <a:solidFill>
                <a:schemeClr val="tx2"/>
              </a:solidFill>
              <a:latin typeface="Tahoma" panose="020B0604030504040204" pitchFamily="34" charset="0"/>
            </a:endParaRPr>
          </a:p>
        </p:txBody>
      </p:sp>
      <p:grpSp>
        <p:nvGrpSpPr>
          <p:cNvPr id="58372" name="Group 4">
            <a:extLst>
              <a:ext uri="{FF2B5EF4-FFF2-40B4-BE49-F238E27FC236}">
                <a16:creationId xmlns:a16="http://schemas.microsoft.com/office/drawing/2014/main" id="{432A8FC4-10B3-4F45-A549-739C338A298C}"/>
              </a:ext>
            </a:extLst>
          </p:cNvPr>
          <p:cNvGrpSpPr>
            <a:grpSpLocks/>
          </p:cNvGrpSpPr>
          <p:nvPr/>
        </p:nvGrpSpPr>
        <p:grpSpPr bwMode="auto">
          <a:xfrm>
            <a:off x="4645025" y="3730625"/>
            <a:ext cx="3629025" cy="2806700"/>
            <a:chOff x="2926" y="2350"/>
            <a:chExt cx="2286" cy="1768"/>
          </a:xfrm>
        </p:grpSpPr>
        <p:sp>
          <p:nvSpPr>
            <p:cNvPr id="22533" name="Oval 5">
              <a:extLst>
                <a:ext uri="{FF2B5EF4-FFF2-40B4-BE49-F238E27FC236}">
                  <a16:creationId xmlns:a16="http://schemas.microsoft.com/office/drawing/2014/main" id="{2514FC1D-D482-4443-B363-ADA6D230E7D4}"/>
                </a:ext>
              </a:extLst>
            </p:cNvPr>
            <p:cNvSpPr>
              <a:spLocks noChangeArrowheads="1"/>
            </p:cNvSpPr>
            <p:nvPr/>
          </p:nvSpPr>
          <p:spPr bwMode="auto">
            <a:xfrm rot="1702569">
              <a:off x="2926" y="2350"/>
              <a:ext cx="1090" cy="1768"/>
            </a:xfrm>
            <a:prstGeom prst="ellipse">
              <a:avLst/>
            </a:prstGeom>
            <a:noFill/>
            <a:ln w="38100">
              <a:solidFill>
                <a:schemeClr val="accent2"/>
              </a:solidFill>
              <a:round/>
              <a:headEnd/>
              <a:tailEnd/>
            </a:ln>
            <a:effectLst/>
          </p:spPr>
          <p:txBody>
            <a:bodyPr wrap="none" anchor="ctr"/>
            <a:lstStyle/>
            <a:p>
              <a:pPr algn="ctr" eaLnBrk="1" hangingPunct="1">
                <a:defRPr/>
              </a:pPr>
              <a:endParaRPr lang="en-US" sz="3200">
                <a:solidFill>
                  <a:schemeClr val="accent2"/>
                </a:solidFill>
                <a:effectLst>
                  <a:outerShdw blurRad="38100" dist="38100" dir="2700000" algn="tl">
                    <a:srgbClr val="C0C0C0"/>
                  </a:outerShdw>
                </a:effectLst>
                <a:latin typeface="Times New Roman" pitchFamily="18" charset="0"/>
                <a:cs typeface="+mn-cs"/>
              </a:endParaRPr>
            </a:p>
          </p:txBody>
        </p:sp>
        <p:sp>
          <p:nvSpPr>
            <p:cNvPr id="58384" name="Text Box 6">
              <a:extLst>
                <a:ext uri="{FF2B5EF4-FFF2-40B4-BE49-F238E27FC236}">
                  <a16:creationId xmlns:a16="http://schemas.microsoft.com/office/drawing/2014/main" id="{EC64E571-7963-4B27-908B-B18E6DCD95CB}"/>
                </a:ext>
              </a:extLst>
            </p:cNvPr>
            <p:cNvSpPr txBox="1">
              <a:spLocks noChangeArrowheads="1"/>
            </p:cNvSpPr>
            <p:nvPr/>
          </p:nvSpPr>
          <p:spPr bwMode="auto">
            <a:xfrm>
              <a:off x="4080" y="3216"/>
              <a:ext cx="1132" cy="330"/>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accent2"/>
                  </a:solidFill>
                  <a:latin typeface="Times New Roman" panose="02020603050405020304" pitchFamily="18" charset="0"/>
                </a:rPr>
                <a:t>Caddisflies</a:t>
              </a:r>
            </a:p>
          </p:txBody>
        </p:sp>
      </p:grpSp>
      <p:grpSp>
        <p:nvGrpSpPr>
          <p:cNvPr id="58373" name="Group 7">
            <a:extLst>
              <a:ext uri="{FF2B5EF4-FFF2-40B4-BE49-F238E27FC236}">
                <a16:creationId xmlns:a16="http://schemas.microsoft.com/office/drawing/2014/main" id="{C789CF64-4B91-4808-A196-24BF65873098}"/>
              </a:ext>
            </a:extLst>
          </p:cNvPr>
          <p:cNvGrpSpPr>
            <a:grpSpLocks/>
          </p:cNvGrpSpPr>
          <p:nvPr/>
        </p:nvGrpSpPr>
        <p:grpSpPr bwMode="auto">
          <a:xfrm>
            <a:off x="4510088" y="2462213"/>
            <a:ext cx="3313112" cy="1452562"/>
            <a:chOff x="2841" y="1551"/>
            <a:chExt cx="2087" cy="915"/>
          </a:xfrm>
        </p:grpSpPr>
        <p:sp>
          <p:nvSpPr>
            <p:cNvPr id="58381" name="Oval 8">
              <a:extLst>
                <a:ext uri="{FF2B5EF4-FFF2-40B4-BE49-F238E27FC236}">
                  <a16:creationId xmlns:a16="http://schemas.microsoft.com/office/drawing/2014/main" id="{4D6E60F2-8E1E-4A4E-BF24-68450F4D42B1}"/>
                </a:ext>
              </a:extLst>
            </p:cNvPr>
            <p:cNvSpPr>
              <a:spLocks noChangeArrowheads="1"/>
            </p:cNvSpPr>
            <p:nvPr/>
          </p:nvSpPr>
          <p:spPr bwMode="auto">
            <a:xfrm>
              <a:off x="2841" y="1551"/>
              <a:ext cx="1056" cy="915"/>
            </a:xfrm>
            <a:prstGeom prst="ellipse">
              <a:avLst/>
            </a:prstGeom>
            <a:noFill/>
            <a:ln w="38100">
              <a:solidFill>
                <a:srgbClr val="00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58382" name="Text Box 9">
              <a:extLst>
                <a:ext uri="{FF2B5EF4-FFF2-40B4-BE49-F238E27FC236}">
                  <a16:creationId xmlns:a16="http://schemas.microsoft.com/office/drawing/2014/main" id="{78C70D9D-72C9-4BAE-875E-49643259B07D}"/>
                </a:ext>
              </a:extLst>
            </p:cNvPr>
            <p:cNvSpPr txBox="1">
              <a:spLocks noChangeArrowheads="1"/>
            </p:cNvSpPr>
            <p:nvPr/>
          </p:nvSpPr>
          <p:spPr bwMode="auto">
            <a:xfrm>
              <a:off x="3984" y="1872"/>
              <a:ext cx="944" cy="330"/>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accent2"/>
                  </a:solidFill>
                  <a:latin typeface="Times New Roman" panose="02020603050405020304" pitchFamily="18" charset="0"/>
                </a:rPr>
                <a:t>Mayflies</a:t>
              </a:r>
            </a:p>
          </p:txBody>
        </p:sp>
      </p:grpSp>
      <p:grpSp>
        <p:nvGrpSpPr>
          <p:cNvPr id="58374" name="Group 10">
            <a:extLst>
              <a:ext uri="{FF2B5EF4-FFF2-40B4-BE49-F238E27FC236}">
                <a16:creationId xmlns:a16="http://schemas.microsoft.com/office/drawing/2014/main" id="{96187287-9E99-4CD4-B5B3-F54B185A1EB6}"/>
              </a:ext>
            </a:extLst>
          </p:cNvPr>
          <p:cNvGrpSpPr>
            <a:grpSpLocks/>
          </p:cNvGrpSpPr>
          <p:nvPr/>
        </p:nvGrpSpPr>
        <p:grpSpPr bwMode="auto">
          <a:xfrm>
            <a:off x="990600" y="1624013"/>
            <a:ext cx="3614738" cy="1981200"/>
            <a:chOff x="624" y="1023"/>
            <a:chExt cx="2277" cy="1248"/>
          </a:xfrm>
        </p:grpSpPr>
        <p:sp>
          <p:nvSpPr>
            <p:cNvPr id="58379" name="Oval 11">
              <a:extLst>
                <a:ext uri="{FF2B5EF4-FFF2-40B4-BE49-F238E27FC236}">
                  <a16:creationId xmlns:a16="http://schemas.microsoft.com/office/drawing/2014/main" id="{03B3D2CB-A1DA-49E7-9588-31BF8121B5C0}"/>
                </a:ext>
              </a:extLst>
            </p:cNvPr>
            <p:cNvSpPr>
              <a:spLocks noChangeArrowheads="1"/>
            </p:cNvSpPr>
            <p:nvPr/>
          </p:nvSpPr>
          <p:spPr bwMode="auto">
            <a:xfrm>
              <a:off x="1641" y="1023"/>
              <a:ext cx="1260" cy="1248"/>
            </a:xfrm>
            <a:prstGeom prst="ellipse">
              <a:avLst/>
            </a:prstGeom>
            <a:noFill/>
            <a:ln w="38100">
              <a:solidFill>
                <a:srgbClr val="00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58380" name="Text Box 12">
              <a:extLst>
                <a:ext uri="{FF2B5EF4-FFF2-40B4-BE49-F238E27FC236}">
                  <a16:creationId xmlns:a16="http://schemas.microsoft.com/office/drawing/2014/main" id="{4CAE8EF1-6D65-4028-91DB-09DC80E37641}"/>
                </a:ext>
              </a:extLst>
            </p:cNvPr>
            <p:cNvSpPr txBox="1">
              <a:spLocks noChangeArrowheads="1"/>
            </p:cNvSpPr>
            <p:nvPr/>
          </p:nvSpPr>
          <p:spPr bwMode="auto">
            <a:xfrm>
              <a:off x="624" y="1056"/>
              <a:ext cx="1046" cy="330"/>
            </a:xfrm>
            <a:prstGeom prst="rect">
              <a:avLst/>
            </a:prstGeom>
            <a:solidFill>
              <a:schemeClr val="bg1"/>
            </a:solidFill>
            <a:ln w="6350">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accent2"/>
                  </a:solidFill>
                  <a:latin typeface="Times New Roman" panose="02020603050405020304" pitchFamily="18" charset="0"/>
                </a:rPr>
                <a:t>Stoneflies</a:t>
              </a:r>
              <a:endParaRPr lang="en-US" altLang="en-US">
                <a:latin typeface="Times New Roman" panose="02020603050405020304" pitchFamily="18" charset="0"/>
              </a:endParaRPr>
            </a:p>
          </p:txBody>
        </p:sp>
      </p:grpSp>
      <p:grpSp>
        <p:nvGrpSpPr>
          <p:cNvPr id="58375" name="Group 13">
            <a:extLst>
              <a:ext uri="{FF2B5EF4-FFF2-40B4-BE49-F238E27FC236}">
                <a16:creationId xmlns:a16="http://schemas.microsoft.com/office/drawing/2014/main" id="{A47726F3-D1D4-4FD4-A5E3-F284B83D00CE}"/>
              </a:ext>
            </a:extLst>
          </p:cNvPr>
          <p:cNvGrpSpPr>
            <a:grpSpLocks/>
          </p:cNvGrpSpPr>
          <p:nvPr/>
        </p:nvGrpSpPr>
        <p:grpSpPr bwMode="auto">
          <a:xfrm>
            <a:off x="7332663" y="6288088"/>
            <a:ext cx="1096962" cy="396875"/>
            <a:chOff x="4710" y="3888"/>
            <a:chExt cx="691" cy="250"/>
          </a:xfrm>
        </p:grpSpPr>
        <p:sp>
          <p:nvSpPr>
            <p:cNvPr id="58377" name="Line 14">
              <a:extLst>
                <a:ext uri="{FF2B5EF4-FFF2-40B4-BE49-F238E27FC236}">
                  <a16:creationId xmlns:a16="http://schemas.microsoft.com/office/drawing/2014/main" id="{78CF45EF-7B2F-4C31-A1E8-BFC34DEC1C6C}"/>
                </a:ext>
              </a:extLst>
            </p:cNvPr>
            <p:cNvSpPr>
              <a:spLocks noChangeShapeType="1"/>
            </p:cNvSpPr>
            <p:nvPr/>
          </p:nvSpPr>
          <p:spPr bwMode="auto">
            <a:xfrm>
              <a:off x="4710" y="3914"/>
              <a:ext cx="691"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378" name="Text Box 15">
              <a:extLst>
                <a:ext uri="{FF2B5EF4-FFF2-40B4-BE49-F238E27FC236}">
                  <a16:creationId xmlns:a16="http://schemas.microsoft.com/office/drawing/2014/main" id="{D8DEA085-05D5-473A-A53B-D68E64F4CA14}"/>
                </a:ext>
              </a:extLst>
            </p:cNvPr>
            <p:cNvSpPr txBox="1">
              <a:spLocks noChangeArrowheads="1"/>
            </p:cNvSpPr>
            <p:nvPr/>
          </p:nvSpPr>
          <p:spPr bwMode="auto">
            <a:xfrm>
              <a:off x="4800" y="3888"/>
              <a:ext cx="51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000">
                  <a:solidFill>
                    <a:schemeClr val="bg2"/>
                  </a:solidFill>
                  <a:latin typeface="Times New Roman" panose="02020603050405020304" pitchFamily="18" charset="0"/>
                </a:rPr>
                <a:t>1 inch</a:t>
              </a:r>
            </a:p>
          </p:txBody>
        </p:sp>
      </p:grpSp>
      <p:pic>
        <p:nvPicPr>
          <p:cNvPr id="58376" name="Picture 16" descr="photo of healthy site">
            <a:extLst>
              <a:ext uri="{FF2B5EF4-FFF2-40B4-BE49-F238E27FC236}">
                <a16:creationId xmlns:a16="http://schemas.microsoft.com/office/drawing/2014/main" id="{3A44470E-A18A-4FCC-8DB6-9ACF67D80E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152400"/>
            <a:ext cx="3581400"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60418" name="Picture 2" descr="petri dish with macroinvertebrates ">
            <a:extLst>
              <a:ext uri="{FF2B5EF4-FFF2-40B4-BE49-F238E27FC236}">
                <a16:creationId xmlns:a16="http://schemas.microsoft.com/office/drawing/2014/main" id="{6D8B1058-1487-4FDF-9C67-9EA3C561131D}"/>
              </a:ext>
            </a:extLst>
          </p:cNvPr>
          <p:cNvPicPr>
            <a:picLocks noChangeAspect="1" noChangeArrowheads="1"/>
          </p:cNvPicPr>
          <p:nvPr/>
        </p:nvPicPr>
        <p:blipFill>
          <a:blip r:embed="rId3">
            <a:lum bright="18000" contrast="12000"/>
            <a:extLst>
              <a:ext uri="{28A0092B-C50C-407E-A947-70E740481C1C}">
                <a14:useLocalDpi xmlns:a14="http://schemas.microsoft.com/office/drawing/2010/main" val="0"/>
              </a:ext>
            </a:extLst>
          </a:blip>
          <a:srcRect l="10170" r="10170"/>
          <a:stretch>
            <a:fillRect/>
          </a:stretch>
        </p:blipFill>
        <p:spPr bwMode="auto">
          <a:xfrm>
            <a:off x="1309688" y="1219200"/>
            <a:ext cx="5791200"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Rectangle 3">
            <a:extLst>
              <a:ext uri="{FF2B5EF4-FFF2-40B4-BE49-F238E27FC236}">
                <a16:creationId xmlns:a16="http://schemas.microsoft.com/office/drawing/2014/main" id="{4B53AB29-2CB0-487B-969A-12945BFADBD5}"/>
              </a:ext>
            </a:extLst>
          </p:cNvPr>
          <p:cNvSpPr>
            <a:spLocks noChangeArrowheads="1"/>
          </p:cNvSpPr>
          <p:nvPr/>
        </p:nvSpPr>
        <p:spPr bwMode="auto">
          <a:xfrm>
            <a:off x="304800" y="304800"/>
            <a:ext cx="5410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600" b="1">
                <a:solidFill>
                  <a:schemeClr val="tx2"/>
                </a:solidFill>
                <a:latin typeface="Tahoma" panose="020B0604030504040204" pitchFamily="34" charset="0"/>
              </a:rPr>
              <a:t>A Tier 1-2 Community</a:t>
            </a:r>
            <a:br>
              <a:rPr lang="en-US" altLang="en-US" sz="3600" b="1">
                <a:solidFill>
                  <a:schemeClr val="tx2"/>
                </a:solidFill>
                <a:latin typeface="Tahoma" panose="020B0604030504040204" pitchFamily="34" charset="0"/>
              </a:rPr>
            </a:br>
            <a:r>
              <a:rPr lang="en-US" altLang="en-US" b="1" i="1">
                <a:solidFill>
                  <a:schemeClr val="tx2"/>
                </a:solidFill>
                <a:latin typeface="Tahoma" panose="020B0604030504040204" pitchFamily="34" charset="0"/>
              </a:rPr>
              <a:t>“Minimally disturbed”</a:t>
            </a:r>
            <a:endParaRPr lang="en-US" altLang="en-US" sz="4400">
              <a:solidFill>
                <a:schemeClr val="tx2"/>
              </a:solidFill>
              <a:latin typeface="Tahoma" panose="020B0604030504040204" pitchFamily="34" charset="0"/>
            </a:endParaRPr>
          </a:p>
        </p:txBody>
      </p:sp>
      <p:grpSp>
        <p:nvGrpSpPr>
          <p:cNvPr id="60420" name="Group 4">
            <a:extLst>
              <a:ext uri="{FF2B5EF4-FFF2-40B4-BE49-F238E27FC236}">
                <a16:creationId xmlns:a16="http://schemas.microsoft.com/office/drawing/2014/main" id="{8DA6E1F7-84CC-4277-8918-51C66873C215}"/>
              </a:ext>
            </a:extLst>
          </p:cNvPr>
          <p:cNvGrpSpPr>
            <a:grpSpLocks/>
          </p:cNvGrpSpPr>
          <p:nvPr/>
        </p:nvGrpSpPr>
        <p:grpSpPr bwMode="auto">
          <a:xfrm>
            <a:off x="76200" y="2743200"/>
            <a:ext cx="3443288" cy="3190875"/>
            <a:chOff x="48" y="1728"/>
            <a:chExt cx="2169" cy="2010"/>
          </a:xfrm>
        </p:grpSpPr>
        <p:grpSp>
          <p:nvGrpSpPr>
            <p:cNvPr id="60435" name="Group 5">
              <a:extLst>
                <a:ext uri="{FF2B5EF4-FFF2-40B4-BE49-F238E27FC236}">
                  <a16:creationId xmlns:a16="http://schemas.microsoft.com/office/drawing/2014/main" id="{F8CBF38E-6820-467B-9743-158C92BC51FE}"/>
                </a:ext>
              </a:extLst>
            </p:cNvPr>
            <p:cNvGrpSpPr>
              <a:grpSpLocks/>
            </p:cNvGrpSpPr>
            <p:nvPr/>
          </p:nvGrpSpPr>
          <p:grpSpPr bwMode="auto">
            <a:xfrm>
              <a:off x="912" y="3087"/>
              <a:ext cx="1253" cy="651"/>
              <a:chOff x="912" y="3087"/>
              <a:chExt cx="1253" cy="651"/>
            </a:xfrm>
          </p:grpSpPr>
          <p:sp>
            <p:nvSpPr>
              <p:cNvPr id="60439" name="Oval 6">
                <a:extLst>
                  <a:ext uri="{FF2B5EF4-FFF2-40B4-BE49-F238E27FC236}">
                    <a16:creationId xmlns:a16="http://schemas.microsoft.com/office/drawing/2014/main" id="{2BCEA902-EEB3-4986-8FB2-FEDBE10A5DC6}"/>
                  </a:ext>
                </a:extLst>
              </p:cNvPr>
              <p:cNvSpPr>
                <a:spLocks noChangeArrowheads="1"/>
              </p:cNvSpPr>
              <p:nvPr/>
            </p:nvSpPr>
            <p:spPr bwMode="auto">
              <a:xfrm>
                <a:off x="1689" y="3087"/>
                <a:ext cx="476" cy="651"/>
              </a:xfrm>
              <a:prstGeom prst="ellipse">
                <a:avLst/>
              </a:prstGeom>
              <a:noFill/>
              <a:ln w="38100">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0440" name="Text Box 7">
                <a:extLst>
                  <a:ext uri="{FF2B5EF4-FFF2-40B4-BE49-F238E27FC236}">
                    <a16:creationId xmlns:a16="http://schemas.microsoft.com/office/drawing/2014/main" id="{EA22E4B8-3F34-48D4-928A-B1B1874BF346}"/>
                  </a:ext>
                </a:extLst>
              </p:cNvPr>
              <p:cNvSpPr txBox="1">
                <a:spLocks noChangeArrowheads="1"/>
              </p:cNvSpPr>
              <p:nvPr/>
            </p:nvSpPr>
            <p:spPr bwMode="auto">
              <a:xfrm>
                <a:off x="912" y="3184"/>
                <a:ext cx="79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b="1">
                    <a:solidFill>
                      <a:srgbClr val="006600"/>
                    </a:solidFill>
                    <a:latin typeface="Times New Roman" panose="02020603050405020304" pitchFamily="18" charset="0"/>
                  </a:rPr>
                  <a:t>Beetles</a:t>
                </a:r>
                <a:endParaRPr lang="en-US" altLang="en-US" b="1">
                  <a:latin typeface="Times New Roman" panose="02020603050405020304" pitchFamily="18" charset="0"/>
                </a:endParaRPr>
              </a:p>
            </p:txBody>
          </p:sp>
        </p:grpSp>
        <p:grpSp>
          <p:nvGrpSpPr>
            <p:cNvPr id="60436" name="Group 8">
              <a:extLst>
                <a:ext uri="{FF2B5EF4-FFF2-40B4-BE49-F238E27FC236}">
                  <a16:creationId xmlns:a16="http://schemas.microsoft.com/office/drawing/2014/main" id="{3BAD5EF3-33AB-46F4-B4CA-42E3E217A842}"/>
                </a:ext>
              </a:extLst>
            </p:cNvPr>
            <p:cNvGrpSpPr>
              <a:grpSpLocks/>
            </p:cNvGrpSpPr>
            <p:nvPr/>
          </p:nvGrpSpPr>
          <p:grpSpPr bwMode="auto">
            <a:xfrm>
              <a:off x="48" y="1728"/>
              <a:ext cx="2169" cy="1167"/>
              <a:chOff x="48" y="1728"/>
              <a:chExt cx="2169" cy="1167"/>
            </a:xfrm>
          </p:grpSpPr>
          <p:sp>
            <p:nvSpPr>
              <p:cNvPr id="60437" name="Oval 9">
                <a:extLst>
                  <a:ext uri="{FF2B5EF4-FFF2-40B4-BE49-F238E27FC236}">
                    <a16:creationId xmlns:a16="http://schemas.microsoft.com/office/drawing/2014/main" id="{D636B28E-AEA3-4154-B867-27C903B7D70D}"/>
                  </a:ext>
                </a:extLst>
              </p:cNvPr>
              <p:cNvSpPr>
                <a:spLocks noChangeArrowheads="1"/>
              </p:cNvSpPr>
              <p:nvPr/>
            </p:nvSpPr>
            <p:spPr bwMode="auto">
              <a:xfrm rot="-640256">
                <a:off x="1065" y="2223"/>
                <a:ext cx="1152" cy="672"/>
              </a:xfrm>
              <a:prstGeom prst="ellipse">
                <a:avLst/>
              </a:prstGeom>
              <a:noFill/>
              <a:ln w="38100">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0438" name="Text Box 10">
                <a:extLst>
                  <a:ext uri="{FF2B5EF4-FFF2-40B4-BE49-F238E27FC236}">
                    <a16:creationId xmlns:a16="http://schemas.microsoft.com/office/drawing/2014/main" id="{FC6AD536-CEB3-44B0-A856-68B3E4EE0C14}"/>
                  </a:ext>
                </a:extLst>
              </p:cNvPr>
              <p:cNvSpPr txBox="1">
                <a:spLocks noChangeArrowheads="1"/>
              </p:cNvSpPr>
              <p:nvPr/>
            </p:nvSpPr>
            <p:spPr bwMode="auto">
              <a:xfrm>
                <a:off x="48" y="1728"/>
                <a:ext cx="1271" cy="601"/>
              </a:xfrm>
              <a:prstGeom prst="rect">
                <a:avLst/>
              </a:prstGeom>
              <a:solidFill>
                <a:schemeClr val="bg1"/>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rgbClr val="006600"/>
                    </a:solidFill>
                    <a:latin typeface="Times New Roman" panose="02020603050405020304" pitchFamily="18" charset="0"/>
                  </a:rPr>
                  <a:t>Dragonflies,Damselflies</a:t>
                </a:r>
                <a:endParaRPr lang="en-US" altLang="en-US">
                  <a:latin typeface="Times New Roman" panose="02020603050405020304" pitchFamily="18" charset="0"/>
                </a:endParaRPr>
              </a:p>
            </p:txBody>
          </p:sp>
        </p:grpSp>
      </p:grpSp>
      <p:grpSp>
        <p:nvGrpSpPr>
          <p:cNvPr id="60421" name="Group 11">
            <a:extLst>
              <a:ext uri="{FF2B5EF4-FFF2-40B4-BE49-F238E27FC236}">
                <a16:creationId xmlns:a16="http://schemas.microsoft.com/office/drawing/2014/main" id="{B97BC119-ADAF-494A-9E03-49CEE75FBAA7}"/>
              </a:ext>
            </a:extLst>
          </p:cNvPr>
          <p:cNvGrpSpPr>
            <a:grpSpLocks/>
          </p:cNvGrpSpPr>
          <p:nvPr/>
        </p:nvGrpSpPr>
        <p:grpSpPr bwMode="auto">
          <a:xfrm>
            <a:off x="4645025" y="3730625"/>
            <a:ext cx="3781425" cy="2806700"/>
            <a:chOff x="2926" y="2350"/>
            <a:chExt cx="2382" cy="1768"/>
          </a:xfrm>
        </p:grpSpPr>
        <p:sp>
          <p:nvSpPr>
            <p:cNvPr id="24588" name="Oval 12">
              <a:extLst>
                <a:ext uri="{FF2B5EF4-FFF2-40B4-BE49-F238E27FC236}">
                  <a16:creationId xmlns:a16="http://schemas.microsoft.com/office/drawing/2014/main" id="{8DCBB340-8A4F-4D9B-BC36-0898575B2B70}"/>
                </a:ext>
              </a:extLst>
            </p:cNvPr>
            <p:cNvSpPr>
              <a:spLocks noChangeArrowheads="1"/>
            </p:cNvSpPr>
            <p:nvPr/>
          </p:nvSpPr>
          <p:spPr bwMode="auto">
            <a:xfrm rot="1702569">
              <a:off x="2926" y="2350"/>
              <a:ext cx="1090" cy="1768"/>
            </a:xfrm>
            <a:prstGeom prst="ellipse">
              <a:avLst/>
            </a:prstGeom>
            <a:noFill/>
            <a:ln w="38100">
              <a:solidFill>
                <a:schemeClr val="accent2"/>
              </a:solidFill>
              <a:round/>
              <a:headEnd/>
              <a:tailEnd/>
            </a:ln>
            <a:effectLst/>
          </p:spPr>
          <p:txBody>
            <a:bodyPr wrap="none" anchor="ctr"/>
            <a:lstStyle/>
            <a:p>
              <a:pPr algn="ctr" eaLnBrk="1" hangingPunct="1">
                <a:defRPr/>
              </a:pPr>
              <a:endParaRPr lang="en-US" sz="3200">
                <a:solidFill>
                  <a:schemeClr val="accent2"/>
                </a:solidFill>
                <a:effectLst>
                  <a:outerShdw blurRad="38100" dist="38100" dir="2700000" algn="tl">
                    <a:srgbClr val="C0C0C0"/>
                  </a:outerShdw>
                </a:effectLst>
                <a:latin typeface="Times New Roman" pitchFamily="18" charset="0"/>
                <a:cs typeface="+mn-cs"/>
              </a:endParaRPr>
            </a:p>
          </p:txBody>
        </p:sp>
        <p:sp>
          <p:nvSpPr>
            <p:cNvPr id="60434" name="Text Box 13">
              <a:extLst>
                <a:ext uri="{FF2B5EF4-FFF2-40B4-BE49-F238E27FC236}">
                  <a16:creationId xmlns:a16="http://schemas.microsoft.com/office/drawing/2014/main" id="{CEFC226F-9341-47EA-A5BB-6CB265EEFD22}"/>
                </a:ext>
              </a:extLst>
            </p:cNvPr>
            <p:cNvSpPr txBox="1">
              <a:spLocks noChangeArrowheads="1"/>
            </p:cNvSpPr>
            <p:nvPr/>
          </p:nvSpPr>
          <p:spPr bwMode="auto">
            <a:xfrm>
              <a:off x="4176" y="3168"/>
              <a:ext cx="1132" cy="330"/>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accent2"/>
                  </a:solidFill>
                  <a:latin typeface="Times New Roman" panose="02020603050405020304" pitchFamily="18" charset="0"/>
                </a:rPr>
                <a:t>Caddisflies</a:t>
              </a:r>
            </a:p>
          </p:txBody>
        </p:sp>
      </p:grpSp>
      <p:grpSp>
        <p:nvGrpSpPr>
          <p:cNvPr id="60422" name="Group 14">
            <a:extLst>
              <a:ext uri="{FF2B5EF4-FFF2-40B4-BE49-F238E27FC236}">
                <a16:creationId xmlns:a16="http://schemas.microsoft.com/office/drawing/2014/main" id="{BD6A739E-953E-454A-A7AB-4D8A1747AAAC}"/>
              </a:ext>
            </a:extLst>
          </p:cNvPr>
          <p:cNvGrpSpPr>
            <a:grpSpLocks/>
          </p:cNvGrpSpPr>
          <p:nvPr/>
        </p:nvGrpSpPr>
        <p:grpSpPr bwMode="auto">
          <a:xfrm>
            <a:off x="4510088" y="2462213"/>
            <a:ext cx="3465512" cy="1452562"/>
            <a:chOff x="2841" y="1551"/>
            <a:chExt cx="2183" cy="915"/>
          </a:xfrm>
        </p:grpSpPr>
        <p:sp>
          <p:nvSpPr>
            <p:cNvPr id="60431" name="Oval 15">
              <a:extLst>
                <a:ext uri="{FF2B5EF4-FFF2-40B4-BE49-F238E27FC236}">
                  <a16:creationId xmlns:a16="http://schemas.microsoft.com/office/drawing/2014/main" id="{6B1C12F9-87D0-4782-842E-E10C4583B0A0}"/>
                </a:ext>
              </a:extLst>
            </p:cNvPr>
            <p:cNvSpPr>
              <a:spLocks noChangeArrowheads="1"/>
            </p:cNvSpPr>
            <p:nvPr/>
          </p:nvSpPr>
          <p:spPr bwMode="auto">
            <a:xfrm>
              <a:off x="2841" y="1551"/>
              <a:ext cx="1056" cy="915"/>
            </a:xfrm>
            <a:prstGeom prst="ellipse">
              <a:avLst/>
            </a:prstGeom>
            <a:noFill/>
            <a:ln w="38100">
              <a:solidFill>
                <a:srgbClr val="00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0432" name="Text Box 16">
              <a:extLst>
                <a:ext uri="{FF2B5EF4-FFF2-40B4-BE49-F238E27FC236}">
                  <a16:creationId xmlns:a16="http://schemas.microsoft.com/office/drawing/2014/main" id="{BF5AB81E-3725-4AFC-9FF0-CD08DCF221AC}"/>
                </a:ext>
              </a:extLst>
            </p:cNvPr>
            <p:cNvSpPr txBox="1">
              <a:spLocks noChangeArrowheads="1"/>
            </p:cNvSpPr>
            <p:nvPr/>
          </p:nvSpPr>
          <p:spPr bwMode="auto">
            <a:xfrm>
              <a:off x="4080" y="1968"/>
              <a:ext cx="944" cy="330"/>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accent2"/>
                  </a:solidFill>
                  <a:latin typeface="Times New Roman" panose="02020603050405020304" pitchFamily="18" charset="0"/>
                </a:rPr>
                <a:t>Mayflies</a:t>
              </a:r>
            </a:p>
          </p:txBody>
        </p:sp>
      </p:grpSp>
      <p:grpSp>
        <p:nvGrpSpPr>
          <p:cNvPr id="60423" name="Group 17">
            <a:extLst>
              <a:ext uri="{FF2B5EF4-FFF2-40B4-BE49-F238E27FC236}">
                <a16:creationId xmlns:a16="http://schemas.microsoft.com/office/drawing/2014/main" id="{9D8BC1E6-7201-4E14-B2F9-0DBB6EF30C16}"/>
              </a:ext>
            </a:extLst>
          </p:cNvPr>
          <p:cNvGrpSpPr>
            <a:grpSpLocks/>
          </p:cNvGrpSpPr>
          <p:nvPr/>
        </p:nvGrpSpPr>
        <p:grpSpPr bwMode="auto">
          <a:xfrm>
            <a:off x="1066800" y="1447800"/>
            <a:ext cx="3538538" cy="2157413"/>
            <a:chOff x="672" y="912"/>
            <a:chExt cx="2229" cy="1359"/>
          </a:xfrm>
        </p:grpSpPr>
        <p:sp>
          <p:nvSpPr>
            <p:cNvPr id="60429" name="Oval 18">
              <a:extLst>
                <a:ext uri="{FF2B5EF4-FFF2-40B4-BE49-F238E27FC236}">
                  <a16:creationId xmlns:a16="http://schemas.microsoft.com/office/drawing/2014/main" id="{656B0166-2E75-4726-A817-B115283A59E0}"/>
                </a:ext>
              </a:extLst>
            </p:cNvPr>
            <p:cNvSpPr>
              <a:spLocks noChangeArrowheads="1"/>
            </p:cNvSpPr>
            <p:nvPr/>
          </p:nvSpPr>
          <p:spPr bwMode="auto">
            <a:xfrm>
              <a:off x="1641" y="1023"/>
              <a:ext cx="1260" cy="1248"/>
            </a:xfrm>
            <a:prstGeom prst="ellipse">
              <a:avLst/>
            </a:prstGeom>
            <a:noFill/>
            <a:ln w="38100">
              <a:solidFill>
                <a:srgbClr val="00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0430" name="Text Box 19">
              <a:extLst>
                <a:ext uri="{FF2B5EF4-FFF2-40B4-BE49-F238E27FC236}">
                  <a16:creationId xmlns:a16="http://schemas.microsoft.com/office/drawing/2014/main" id="{FA3507D5-FF8F-4BC1-AE00-C5E9351E76DB}"/>
                </a:ext>
              </a:extLst>
            </p:cNvPr>
            <p:cNvSpPr txBox="1">
              <a:spLocks noChangeArrowheads="1"/>
            </p:cNvSpPr>
            <p:nvPr/>
          </p:nvSpPr>
          <p:spPr bwMode="auto">
            <a:xfrm>
              <a:off x="672" y="912"/>
              <a:ext cx="1046" cy="330"/>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accent2"/>
                  </a:solidFill>
                  <a:latin typeface="Times New Roman" panose="02020603050405020304" pitchFamily="18" charset="0"/>
                </a:rPr>
                <a:t>Stoneflies</a:t>
              </a:r>
              <a:endParaRPr lang="en-US" altLang="en-US">
                <a:latin typeface="Times New Roman" panose="02020603050405020304" pitchFamily="18" charset="0"/>
              </a:endParaRPr>
            </a:p>
          </p:txBody>
        </p:sp>
      </p:grpSp>
      <p:grpSp>
        <p:nvGrpSpPr>
          <p:cNvPr id="60424" name="Group 20">
            <a:extLst>
              <a:ext uri="{FF2B5EF4-FFF2-40B4-BE49-F238E27FC236}">
                <a16:creationId xmlns:a16="http://schemas.microsoft.com/office/drawing/2014/main" id="{033E8CB9-D8CF-4682-BC02-EAC10A3D93D3}"/>
              </a:ext>
            </a:extLst>
          </p:cNvPr>
          <p:cNvGrpSpPr>
            <a:grpSpLocks/>
          </p:cNvGrpSpPr>
          <p:nvPr/>
        </p:nvGrpSpPr>
        <p:grpSpPr bwMode="auto">
          <a:xfrm>
            <a:off x="7332663" y="6288088"/>
            <a:ext cx="1096962" cy="396875"/>
            <a:chOff x="4710" y="3888"/>
            <a:chExt cx="691" cy="250"/>
          </a:xfrm>
        </p:grpSpPr>
        <p:sp>
          <p:nvSpPr>
            <p:cNvPr id="60427" name="Line 21">
              <a:extLst>
                <a:ext uri="{FF2B5EF4-FFF2-40B4-BE49-F238E27FC236}">
                  <a16:creationId xmlns:a16="http://schemas.microsoft.com/office/drawing/2014/main" id="{4820318F-0CC3-46BE-8898-6D2F51EC255B}"/>
                </a:ext>
              </a:extLst>
            </p:cNvPr>
            <p:cNvSpPr>
              <a:spLocks noChangeShapeType="1"/>
            </p:cNvSpPr>
            <p:nvPr/>
          </p:nvSpPr>
          <p:spPr bwMode="auto">
            <a:xfrm>
              <a:off x="4710" y="3914"/>
              <a:ext cx="691"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0428" name="Text Box 22">
              <a:extLst>
                <a:ext uri="{FF2B5EF4-FFF2-40B4-BE49-F238E27FC236}">
                  <a16:creationId xmlns:a16="http://schemas.microsoft.com/office/drawing/2014/main" id="{84FB6F85-0CAA-4EEE-8BE0-E7820B722394}"/>
                </a:ext>
              </a:extLst>
            </p:cNvPr>
            <p:cNvSpPr txBox="1">
              <a:spLocks noChangeArrowheads="1"/>
            </p:cNvSpPr>
            <p:nvPr/>
          </p:nvSpPr>
          <p:spPr bwMode="auto">
            <a:xfrm>
              <a:off x="4800" y="3888"/>
              <a:ext cx="51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000">
                  <a:solidFill>
                    <a:schemeClr val="bg2"/>
                  </a:solidFill>
                  <a:latin typeface="Times New Roman" panose="02020603050405020304" pitchFamily="18" charset="0"/>
                </a:rPr>
                <a:t>1 inch</a:t>
              </a:r>
            </a:p>
          </p:txBody>
        </p:sp>
      </p:grpSp>
      <p:pic>
        <p:nvPicPr>
          <p:cNvPr id="60425" name="Picture 23" descr="Stinking UPS">
            <a:extLst>
              <a:ext uri="{FF2B5EF4-FFF2-40B4-BE49-F238E27FC236}">
                <a16:creationId xmlns:a16="http://schemas.microsoft.com/office/drawing/2014/main" id="{73D0F40B-F9E0-4ABA-9B58-9B7E81BA47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228600"/>
            <a:ext cx="25908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6" name="Picture 24" descr="photo of good site">
            <a:extLst>
              <a:ext uri="{FF2B5EF4-FFF2-40B4-BE49-F238E27FC236}">
                <a16:creationId xmlns:a16="http://schemas.microsoft.com/office/drawing/2014/main" id="{288194C4-F790-408A-B130-A9574B3D55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152400"/>
            <a:ext cx="3581400"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62466" name="Picture 2" descr="petri dish with macroinvertebrates ">
            <a:extLst>
              <a:ext uri="{FF2B5EF4-FFF2-40B4-BE49-F238E27FC236}">
                <a16:creationId xmlns:a16="http://schemas.microsoft.com/office/drawing/2014/main" id="{8B51AE41-71D6-4FBA-8581-7CE3C772C8A0}"/>
              </a:ext>
            </a:extLst>
          </p:cNvPr>
          <p:cNvPicPr>
            <a:picLocks noChangeAspect="1" noChangeArrowheads="1"/>
          </p:cNvPicPr>
          <p:nvPr/>
        </p:nvPicPr>
        <p:blipFill>
          <a:blip r:embed="rId3">
            <a:lum bright="18000" contrast="12000"/>
            <a:extLst>
              <a:ext uri="{28A0092B-C50C-407E-A947-70E740481C1C}">
                <a14:useLocalDpi xmlns:a14="http://schemas.microsoft.com/office/drawing/2010/main" val="0"/>
              </a:ext>
            </a:extLst>
          </a:blip>
          <a:srcRect l="10170" r="10170"/>
          <a:stretch>
            <a:fillRect/>
          </a:stretch>
        </p:blipFill>
        <p:spPr bwMode="auto">
          <a:xfrm>
            <a:off x="1309688" y="1219200"/>
            <a:ext cx="5791200"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Rectangle 3">
            <a:extLst>
              <a:ext uri="{FF2B5EF4-FFF2-40B4-BE49-F238E27FC236}">
                <a16:creationId xmlns:a16="http://schemas.microsoft.com/office/drawing/2014/main" id="{F59B23C0-7729-42D9-8356-9F6516D18B4C}"/>
              </a:ext>
            </a:extLst>
          </p:cNvPr>
          <p:cNvSpPr>
            <a:spLocks noChangeArrowheads="1"/>
          </p:cNvSpPr>
          <p:nvPr/>
        </p:nvSpPr>
        <p:spPr bwMode="auto">
          <a:xfrm>
            <a:off x="304800" y="152400"/>
            <a:ext cx="5334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600" b="1">
                <a:solidFill>
                  <a:schemeClr val="tx2"/>
                </a:solidFill>
                <a:latin typeface="Tahoma" panose="020B0604030504040204" pitchFamily="34" charset="0"/>
              </a:rPr>
              <a:t>A Tier 1-2 Community</a:t>
            </a:r>
            <a:br>
              <a:rPr lang="en-US" altLang="en-US" sz="3600" b="1">
                <a:solidFill>
                  <a:schemeClr val="tx2"/>
                </a:solidFill>
                <a:latin typeface="Tahoma" panose="020B0604030504040204" pitchFamily="34" charset="0"/>
              </a:rPr>
            </a:br>
            <a:r>
              <a:rPr lang="en-US" altLang="en-US" b="1" i="1">
                <a:solidFill>
                  <a:schemeClr val="tx2"/>
                </a:solidFill>
                <a:latin typeface="Tahoma" panose="020B0604030504040204" pitchFamily="34" charset="0"/>
              </a:rPr>
              <a:t>“Minimally disturbed”</a:t>
            </a:r>
            <a:endParaRPr lang="en-US" altLang="en-US" sz="4400">
              <a:solidFill>
                <a:schemeClr val="tx2"/>
              </a:solidFill>
              <a:latin typeface="Tahoma" panose="020B0604030504040204" pitchFamily="34" charset="0"/>
            </a:endParaRPr>
          </a:p>
        </p:txBody>
      </p:sp>
      <p:grpSp>
        <p:nvGrpSpPr>
          <p:cNvPr id="62468" name="Group 4">
            <a:extLst>
              <a:ext uri="{FF2B5EF4-FFF2-40B4-BE49-F238E27FC236}">
                <a16:creationId xmlns:a16="http://schemas.microsoft.com/office/drawing/2014/main" id="{C11A6BE4-344D-41E8-9A88-F13C945969BE}"/>
              </a:ext>
            </a:extLst>
          </p:cNvPr>
          <p:cNvGrpSpPr>
            <a:grpSpLocks/>
          </p:cNvGrpSpPr>
          <p:nvPr/>
        </p:nvGrpSpPr>
        <p:grpSpPr bwMode="auto">
          <a:xfrm>
            <a:off x="3276600" y="4029075"/>
            <a:ext cx="1328738" cy="2235200"/>
            <a:chOff x="2064" y="2538"/>
            <a:chExt cx="837" cy="1408"/>
          </a:xfrm>
        </p:grpSpPr>
        <p:sp>
          <p:nvSpPr>
            <p:cNvPr id="62490" name="Oval 5">
              <a:extLst>
                <a:ext uri="{FF2B5EF4-FFF2-40B4-BE49-F238E27FC236}">
                  <a16:creationId xmlns:a16="http://schemas.microsoft.com/office/drawing/2014/main" id="{085C9A6E-2DCD-4E60-B12C-6912A23CA284}"/>
                </a:ext>
              </a:extLst>
            </p:cNvPr>
            <p:cNvSpPr>
              <a:spLocks noChangeArrowheads="1"/>
            </p:cNvSpPr>
            <p:nvPr/>
          </p:nvSpPr>
          <p:spPr bwMode="auto">
            <a:xfrm>
              <a:off x="2121" y="2538"/>
              <a:ext cx="780" cy="981"/>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2491" name="Text Box 6">
              <a:extLst>
                <a:ext uri="{FF2B5EF4-FFF2-40B4-BE49-F238E27FC236}">
                  <a16:creationId xmlns:a16="http://schemas.microsoft.com/office/drawing/2014/main" id="{8DA3A01E-BF63-43E3-93AC-43ED1FD23886}"/>
                </a:ext>
              </a:extLst>
            </p:cNvPr>
            <p:cNvSpPr txBox="1">
              <a:spLocks noChangeArrowheads="1"/>
            </p:cNvSpPr>
            <p:nvPr/>
          </p:nvSpPr>
          <p:spPr bwMode="auto">
            <a:xfrm>
              <a:off x="2064" y="3616"/>
              <a:ext cx="816" cy="330"/>
            </a:xfrm>
            <a:prstGeom prst="rect">
              <a:avLst/>
            </a:prstGeom>
            <a:solidFill>
              <a:schemeClr val="bg1"/>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rgbClr val="FF3300"/>
                  </a:solidFill>
                  <a:latin typeface="Times New Roman" panose="02020603050405020304" pitchFamily="18" charset="0"/>
                </a:rPr>
                <a:t>Midges</a:t>
              </a:r>
              <a:endParaRPr lang="en-US" altLang="en-US">
                <a:latin typeface="Times New Roman" panose="02020603050405020304" pitchFamily="18" charset="0"/>
              </a:endParaRPr>
            </a:p>
          </p:txBody>
        </p:sp>
      </p:grpSp>
      <p:grpSp>
        <p:nvGrpSpPr>
          <p:cNvPr id="62469" name="Group 7">
            <a:extLst>
              <a:ext uri="{FF2B5EF4-FFF2-40B4-BE49-F238E27FC236}">
                <a16:creationId xmlns:a16="http://schemas.microsoft.com/office/drawing/2014/main" id="{23C9EF30-FF05-4963-9610-42ECC46A4641}"/>
              </a:ext>
            </a:extLst>
          </p:cNvPr>
          <p:cNvGrpSpPr>
            <a:grpSpLocks/>
          </p:cNvGrpSpPr>
          <p:nvPr/>
        </p:nvGrpSpPr>
        <p:grpSpPr bwMode="auto">
          <a:xfrm>
            <a:off x="115888" y="2881313"/>
            <a:ext cx="3403600" cy="3052762"/>
            <a:chOff x="73" y="1815"/>
            <a:chExt cx="2144" cy="1923"/>
          </a:xfrm>
        </p:grpSpPr>
        <p:grpSp>
          <p:nvGrpSpPr>
            <p:cNvPr id="62484" name="Group 8">
              <a:extLst>
                <a:ext uri="{FF2B5EF4-FFF2-40B4-BE49-F238E27FC236}">
                  <a16:creationId xmlns:a16="http://schemas.microsoft.com/office/drawing/2014/main" id="{25E82BDB-14E9-4755-B976-1E8D885202D6}"/>
                </a:ext>
              </a:extLst>
            </p:cNvPr>
            <p:cNvGrpSpPr>
              <a:grpSpLocks/>
            </p:cNvGrpSpPr>
            <p:nvPr/>
          </p:nvGrpSpPr>
          <p:grpSpPr bwMode="auto">
            <a:xfrm>
              <a:off x="864" y="3087"/>
              <a:ext cx="1301" cy="651"/>
              <a:chOff x="864" y="3087"/>
              <a:chExt cx="1301" cy="651"/>
            </a:xfrm>
          </p:grpSpPr>
          <p:sp>
            <p:nvSpPr>
              <p:cNvPr id="62488" name="Oval 9">
                <a:extLst>
                  <a:ext uri="{FF2B5EF4-FFF2-40B4-BE49-F238E27FC236}">
                    <a16:creationId xmlns:a16="http://schemas.microsoft.com/office/drawing/2014/main" id="{2019B830-D6AB-4851-A5EC-13A3FEB7E92C}"/>
                  </a:ext>
                </a:extLst>
              </p:cNvPr>
              <p:cNvSpPr>
                <a:spLocks noChangeArrowheads="1"/>
              </p:cNvSpPr>
              <p:nvPr/>
            </p:nvSpPr>
            <p:spPr bwMode="auto">
              <a:xfrm>
                <a:off x="1689" y="3087"/>
                <a:ext cx="476" cy="651"/>
              </a:xfrm>
              <a:prstGeom prst="ellipse">
                <a:avLst/>
              </a:prstGeom>
              <a:noFill/>
              <a:ln w="38100">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2489" name="Text Box 10">
                <a:extLst>
                  <a:ext uri="{FF2B5EF4-FFF2-40B4-BE49-F238E27FC236}">
                    <a16:creationId xmlns:a16="http://schemas.microsoft.com/office/drawing/2014/main" id="{7E94013E-EB83-4597-A4EE-330029325F6A}"/>
                  </a:ext>
                </a:extLst>
              </p:cNvPr>
              <p:cNvSpPr txBox="1">
                <a:spLocks noChangeArrowheads="1"/>
              </p:cNvSpPr>
              <p:nvPr/>
            </p:nvSpPr>
            <p:spPr bwMode="auto">
              <a:xfrm>
                <a:off x="864" y="3216"/>
                <a:ext cx="793" cy="330"/>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rgbClr val="006600"/>
                    </a:solidFill>
                    <a:latin typeface="Times New Roman" panose="02020603050405020304" pitchFamily="18" charset="0"/>
                  </a:rPr>
                  <a:t>Beetles</a:t>
                </a:r>
                <a:endParaRPr lang="en-US" altLang="en-US">
                  <a:latin typeface="Times New Roman" panose="02020603050405020304" pitchFamily="18" charset="0"/>
                </a:endParaRPr>
              </a:p>
            </p:txBody>
          </p:sp>
        </p:grpSp>
        <p:grpSp>
          <p:nvGrpSpPr>
            <p:cNvPr id="62485" name="Group 11">
              <a:extLst>
                <a:ext uri="{FF2B5EF4-FFF2-40B4-BE49-F238E27FC236}">
                  <a16:creationId xmlns:a16="http://schemas.microsoft.com/office/drawing/2014/main" id="{7E41996D-8A1F-4240-BEF7-E1A66A8D41B3}"/>
                </a:ext>
              </a:extLst>
            </p:cNvPr>
            <p:cNvGrpSpPr>
              <a:grpSpLocks/>
            </p:cNvGrpSpPr>
            <p:nvPr/>
          </p:nvGrpSpPr>
          <p:grpSpPr bwMode="auto">
            <a:xfrm>
              <a:off x="73" y="1815"/>
              <a:ext cx="2144" cy="1080"/>
              <a:chOff x="73" y="1815"/>
              <a:chExt cx="2144" cy="1080"/>
            </a:xfrm>
          </p:grpSpPr>
          <p:sp>
            <p:nvSpPr>
              <p:cNvPr id="62486" name="Oval 12">
                <a:extLst>
                  <a:ext uri="{FF2B5EF4-FFF2-40B4-BE49-F238E27FC236}">
                    <a16:creationId xmlns:a16="http://schemas.microsoft.com/office/drawing/2014/main" id="{13EC367A-4D5D-47F7-8EB9-496B3C91E860}"/>
                  </a:ext>
                </a:extLst>
              </p:cNvPr>
              <p:cNvSpPr>
                <a:spLocks noChangeArrowheads="1"/>
              </p:cNvSpPr>
              <p:nvPr/>
            </p:nvSpPr>
            <p:spPr bwMode="auto">
              <a:xfrm rot="-640256">
                <a:off x="1065" y="2223"/>
                <a:ext cx="1152" cy="672"/>
              </a:xfrm>
              <a:prstGeom prst="ellipse">
                <a:avLst/>
              </a:prstGeom>
              <a:noFill/>
              <a:ln w="38100">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2487" name="Text Box 13">
                <a:extLst>
                  <a:ext uri="{FF2B5EF4-FFF2-40B4-BE49-F238E27FC236}">
                    <a16:creationId xmlns:a16="http://schemas.microsoft.com/office/drawing/2014/main" id="{2D535BB4-DA18-4229-9377-7C5A77B79317}"/>
                  </a:ext>
                </a:extLst>
              </p:cNvPr>
              <p:cNvSpPr txBox="1">
                <a:spLocks noChangeArrowheads="1"/>
              </p:cNvSpPr>
              <p:nvPr/>
            </p:nvSpPr>
            <p:spPr bwMode="auto">
              <a:xfrm>
                <a:off x="73" y="1815"/>
                <a:ext cx="1271" cy="601"/>
              </a:xfrm>
              <a:prstGeom prst="rect">
                <a:avLst/>
              </a:prstGeom>
              <a:solidFill>
                <a:schemeClr val="bg1"/>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rgbClr val="006600"/>
                    </a:solidFill>
                    <a:latin typeface="Times New Roman" panose="02020603050405020304" pitchFamily="18" charset="0"/>
                  </a:rPr>
                  <a:t>Dragonflies,</a:t>
                </a:r>
                <a:r>
                  <a:rPr lang="en-US" altLang="en-US" b="1">
                    <a:solidFill>
                      <a:srgbClr val="006600"/>
                    </a:solidFill>
                    <a:latin typeface="Times New Roman" panose="02020603050405020304" pitchFamily="18" charset="0"/>
                  </a:rPr>
                  <a:t> </a:t>
                </a:r>
                <a:r>
                  <a:rPr lang="en-US" altLang="en-US">
                    <a:solidFill>
                      <a:srgbClr val="006600"/>
                    </a:solidFill>
                    <a:latin typeface="Times New Roman" panose="02020603050405020304" pitchFamily="18" charset="0"/>
                  </a:rPr>
                  <a:t>Damselflies</a:t>
                </a:r>
                <a:endParaRPr lang="en-US" altLang="en-US">
                  <a:latin typeface="Times New Roman" panose="02020603050405020304" pitchFamily="18" charset="0"/>
                </a:endParaRPr>
              </a:p>
            </p:txBody>
          </p:sp>
        </p:grpSp>
      </p:grpSp>
      <p:grpSp>
        <p:nvGrpSpPr>
          <p:cNvPr id="62470" name="Group 14">
            <a:extLst>
              <a:ext uri="{FF2B5EF4-FFF2-40B4-BE49-F238E27FC236}">
                <a16:creationId xmlns:a16="http://schemas.microsoft.com/office/drawing/2014/main" id="{26A544D1-CB51-4417-A7D1-F8BB234E570A}"/>
              </a:ext>
            </a:extLst>
          </p:cNvPr>
          <p:cNvGrpSpPr>
            <a:grpSpLocks/>
          </p:cNvGrpSpPr>
          <p:nvPr/>
        </p:nvGrpSpPr>
        <p:grpSpPr bwMode="auto">
          <a:xfrm>
            <a:off x="4645025" y="3730625"/>
            <a:ext cx="3705225" cy="2806700"/>
            <a:chOff x="2926" y="2350"/>
            <a:chExt cx="2334" cy="1768"/>
          </a:xfrm>
        </p:grpSpPr>
        <p:sp>
          <p:nvSpPr>
            <p:cNvPr id="26639" name="Oval 15">
              <a:extLst>
                <a:ext uri="{FF2B5EF4-FFF2-40B4-BE49-F238E27FC236}">
                  <a16:creationId xmlns:a16="http://schemas.microsoft.com/office/drawing/2014/main" id="{C551ABE7-35D3-423C-BE70-54F11F36FF9A}"/>
                </a:ext>
              </a:extLst>
            </p:cNvPr>
            <p:cNvSpPr>
              <a:spLocks noChangeArrowheads="1"/>
            </p:cNvSpPr>
            <p:nvPr/>
          </p:nvSpPr>
          <p:spPr bwMode="auto">
            <a:xfrm rot="1702569">
              <a:off x="2926" y="2350"/>
              <a:ext cx="1090" cy="1768"/>
            </a:xfrm>
            <a:prstGeom prst="ellipse">
              <a:avLst/>
            </a:prstGeom>
            <a:noFill/>
            <a:ln w="38100">
              <a:solidFill>
                <a:schemeClr val="accent2"/>
              </a:solidFill>
              <a:round/>
              <a:headEnd/>
              <a:tailEnd/>
            </a:ln>
            <a:effectLst/>
          </p:spPr>
          <p:txBody>
            <a:bodyPr wrap="none" anchor="ctr"/>
            <a:lstStyle/>
            <a:p>
              <a:pPr algn="ctr" eaLnBrk="1" hangingPunct="1">
                <a:defRPr/>
              </a:pPr>
              <a:endParaRPr lang="en-US" sz="3200">
                <a:solidFill>
                  <a:schemeClr val="accent2"/>
                </a:solidFill>
                <a:effectLst>
                  <a:outerShdw blurRad="38100" dist="38100" dir="2700000" algn="tl">
                    <a:srgbClr val="C0C0C0"/>
                  </a:outerShdw>
                </a:effectLst>
                <a:latin typeface="Times New Roman" pitchFamily="18" charset="0"/>
                <a:cs typeface="+mn-cs"/>
              </a:endParaRPr>
            </a:p>
          </p:txBody>
        </p:sp>
        <p:sp>
          <p:nvSpPr>
            <p:cNvPr id="62483" name="Text Box 16">
              <a:extLst>
                <a:ext uri="{FF2B5EF4-FFF2-40B4-BE49-F238E27FC236}">
                  <a16:creationId xmlns:a16="http://schemas.microsoft.com/office/drawing/2014/main" id="{54A3D69F-F6B8-44B6-8FAB-A6C6E7E54B81}"/>
                </a:ext>
              </a:extLst>
            </p:cNvPr>
            <p:cNvSpPr txBox="1">
              <a:spLocks noChangeArrowheads="1"/>
            </p:cNvSpPr>
            <p:nvPr/>
          </p:nvSpPr>
          <p:spPr bwMode="auto">
            <a:xfrm>
              <a:off x="4128" y="3168"/>
              <a:ext cx="1132" cy="330"/>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accent2"/>
                  </a:solidFill>
                  <a:latin typeface="Times New Roman" panose="02020603050405020304" pitchFamily="18" charset="0"/>
                </a:rPr>
                <a:t>Caddisflies</a:t>
              </a:r>
            </a:p>
          </p:txBody>
        </p:sp>
      </p:grpSp>
      <p:grpSp>
        <p:nvGrpSpPr>
          <p:cNvPr id="62471" name="Group 17">
            <a:extLst>
              <a:ext uri="{FF2B5EF4-FFF2-40B4-BE49-F238E27FC236}">
                <a16:creationId xmlns:a16="http://schemas.microsoft.com/office/drawing/2014/main" id="{AEDAEF65-F62F-4A3E-8188-2918F7BB6E09}"/>
              </a:ext>
            </a:extLst>
          </p:cNvPr>
          <p:cNvGrpSpPr>
            <a:grpSpLocks/>
          </p:cNvGrpSpPr>
          <p:nvPr/>
        </p:nvGrpSpPr>
        <p:grpSpPr bwMode="auto">
          <a:xfrm>
            <a:off x="4510088" y="2462213"/>
            <a:ext cx="3313112" cy="1452562"/>
            <a:chOff x="2841" y="1551"/>
            <a:chExt cx="2087" cy="915"/>
          </a:xfrm>
        </p:grpSpPr>
        <p:sp>
          <p:nvSpPr>
            <p:cNvPr id="62480" name="Oval 18">
              <a:extLst>
                <a:ext uri="{FF2B5EF4-FFF2-40B4-BE49-F238E27FC236}">
                  <a16:creationId xmlns:a16="http://schemas.microsoft.com/office/drawing/2014/main" id="{AD210AC7-33EE-4B6D-9A3F-C1B2CCFF7C29}"/>
                </a:ext>
              </a:extLst>
            </p:cNvPr>
            <p:cNvSpPr>
              <a:spLocks noChangeArrowheads="1"/>
            </p:cNvSpPr>
            <p:nvPr/>
          </p:nvSpPr>
          <p:spPr bwMode="auto">
            <a:xfrm>
              <a:off x="2841" y="1551"/>
              <a:ext cx="1056" cy="915"/>
            </a:xfrm>
            <a:prstGeom prst="ellipse">
              <a:avLst/>
            </a:prstGeom>
            <a:noFill/>
            <a:ln w="38100">
              <a:solidFill>
                <a:srgbClr val="00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2481" name="Text Box 19">
              <a:extLst>
                <a:ext uri="{FF2B5EF4-FFF2-40B4-BE49-F238E27FC236}">
                  <a16:creationId xmlns:a16="http://schemas.microsoft.com/office/drawing/2014/main" id="{F329546F-9425-4FA2-81BF-D4A65905F064}"/>
                </a:ext>
              </a:extLst>
            </p:cNvPr>
            <p:cNvSpPr txBox="1">
              <a:spLocks noChangeArrowheads="1"/>
            </p:cNvSpPr>
            <p:nvPr/>
          </p:nvSpPr>
          <p:spPr bwMode="auto">
            <a:xfrm>
              <a:off x="3984" y="1920"/>
              <a:ext cx="944" cy="330"/>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accent2"/>
                  </a:solidFill>
                  <a:latin typeface="Times New Roman" panose="02020603050405020304" pitchFamily="18" charset="0"/>
                </a:rPr>
                <a:t>Mayflies</a:t>
              </a:r>
            </a:p>
          </p:txBody>
        </p:sp>
      </p:grpSp>
      <p:grpSp>
        <p:nvGrpSpPr>
          <p:cNvPr id="62472" name="Group 20">
            <a:extLst>
              <a:ext uri="{FF2B5EF4-FFF2-40B4-BE49-F238E27FC236}">
                <a16:creationId xmlns:a16="http://schemas.microsoft.com/office/drawing/2014/main" id="{F791F425-9DF3-4898-B3B5-68A6B00788FA}"/>
              </a:ext>
            </a:extLst>
          </p:cNvPr>
          <p:cNvGrpSpPr>
            <a:grpSpLocks/>
          </p:cNvGrpSpPr>
          <p:nvPr/>
        </p:nvGrpSpPr>
        <p:grpSpPr bwMode="auto">
          <a:xfrm>
            <a:off x="609600" y="1524000"/>
            <a:ext cx="3995738" cy="2081213"/>
            <a:chOff x="384" y="960"/>
            <a:chExt cx="2517" cy="1311"/>
          </a:xfrm>
        </p:grpSpPr>
        <p:sp>
          <p:nvSpPr>
            <p:cNvPr id="62478" name="Oval 21">
              <a:extLst>
                <a:ext uri="{FF2B5EF4-FFF2-40B4-BE49-F238E27FC236}">
                  <a16:creationId xmlns:a16="http://schemas.microsoft.com/office/drawing/2014/main" id="{A4C75508-34C3-4630-9597-459C6639AE28}"/>
                </a:ext>
              </a:extLst>
            </p:cNvPr>
            <p:cNvSpPr>
              <a:spLocks noChangeArrowheads="1"/>
            </p:cNvSpPr>
            <p:nvPr/>
          </p:nvSpPr>
          <p:spPr bwMode="auto">
            <a:xfrm>
              <a:off x="1641" y="1023"/>
              <a:ext cx="1260" cy="1248"/>
            </a:xfrm>
            <a:prstGeom prst="ellipse">
              <a:avLst/>
            </a:prstGeom>
            <a:noFill/>
            <a:ln w="38100">
              <a:solidFill>
                <a:srgbClr val="00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2479" name="Text Box 22">
              <a:extLst>
                <a:ext uri="{FF2B5EF4-FFF2-40B4-BE49-F238E27FC236}">
                  <a16:creationId xmlns:a16="http://schemas.microsoft.com/office/drawing/2014/main" id="{570BE347-38BB-4C71-BA68-79F99BE8EB51}"/>
                </a:ext>
              </a:extLst>
            </p:cNvPr>
            <p:cNvSpPr txBox="1">
              <a:spLocks noChangeArrowheads="1"/>
            </p:cNvSpPr>
            <p:nvPr/>
          </p:nvSpPr>
          <p:spPr bwMode="auto">
            <a:xfrm>
              <a:off x="384" y="960"/>
              <a:ext cx="1046" cy="330"/>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accent2"/>
                  </a:solidFill>
                  <a:latin typeface="Times New Roman" panose="02020603050405020304" pitchFamily="18" charset="0"/>
                </a:rPr>
                <a:t>Stoneflies</a:t>
              </a:r>
              <a:endParaRPr lang="en-US" altLang="en-US">
                <a:latin typeface="Times New Roman" panose="02020603050405020304" pitchFamily="18" charset="0"/>
              </a:endParaRPr>
            </a:p>
          </p:txBody>
        </p:sp>
      </p:grpSp>
      <p:grpSp>
        <p:nvGrpSpPr>
          <p:cNvPr id="62473" name="Group 23">
            <a:extLst>
              <a:ext uri="{FF2B5EF4-FFF2-40B4-BE49-F238E27FC236}">
                <a16:creationId xmlns:a16="http://schemas.microsoft.com/office/drawing/2014/main" id="{7DAF25EB-44EF-4F4F-8E55-7863CE827C76}"/>
              </a:ext>
            </a:extLst>
          </p:cNvPr>
          <p:cNvGrpSpPr>
            <a:grpSpLocks/>
          </p:cNvGrpSpPr>
          <p:nvPr/>
        </p:nvGrpSpPr>
        <p:grpSpPr bwMode="auto">
          <a:xfrm>
            <a:off x="7332663" y="6288088"/>
            <a:ext cx="1096962" cy="396875"/>
            <a:chOff x="4710" y="3888"/>
            <a:chExt cx="691" cy="250"/>
          </a:xfrm>
        </p:grpSpPr>
        <p:sp>
          <p:nvSpPr>
            <p:cNvPr id="62476" name="Line 24">
              <a:extLst>
                <a:ext uri="{FF2B5EF4-FFF2-40B4-BE49-F238E27FC236}">
                  <a16:creationId xmlns:a16="http://schemas.microsoft.com/office/drawing/2014/main" id="{755BD55F-EB4D-4F8C-B54D-2BB2A471C9EC}"/>
                </a:ext>
              </a:extLst>
            </p:cNvPr>
            <p:cNvSpPr>
              <a:spLocks noChangeShapeType="1"/>
            </p:cNvSpPr>
            <p:nvPr/>
          </p:nvSpPr>
          <p:spPr bwMode="auto">
            <a:xfrm>
              <a:off x="4710" y="3914"/>
              <a:ext cx="691"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2477" name="Text Box 25">
              <a:extLst>
                <a:ext uri="{FF2B5EF4-FFF2-40B4-BE49-F238E27FC236}">
                  <a16:creationId xmlns:a16="http://schemas.microsoft.com/office/drawing/2014/main" id="{BFF7D42E-E453-4813-8FBA-503B424C786B}"/>
                </a:ext>
              </a:extLst>
            </p:cNvPr>
            <p:cNvSpPr txBox="1">
              <a:spLocks noChangeArrowheads="1"/>
            </p:cNvSpPr>
            <p:nvPr/>
          </p:nvSpPr>
          <p:spPr bwMode="auto">
            <a:xfrm>
              <a:off x="4800" y="3888"/>
              <a:ext cx="51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000">
                  <a:solidFill>
                    <a:schemeClr val="bg2"/>
                  </a:solidFill>
                  <a:latin typeface="Times New Roman" panose="02020603050405020304" pitchFamily="18" charset="0"/>
                </a:rPr>
                <a:t>1 inch</a:t>
              </a:r>
            </a:p>
          </p:txBody>
        </p:sp>
      </p:grpSp>
      <p:pic>
        <p:nvPicPr>
          <p:cNvPr id="62474" name="Picture 26" descr="Stinking UPS">
            <a:extLst>
              <a:ext uri="{FF2B5EF4-FFF2-40B4-BE49-F238E27FC236}">
                <a16:creationId xmlns:a16="http://schemas.microsoft.com/office/drawing/2014/main" id="{E0ECB35F-0C08-47B5-985C-3EAD30018A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228600"/>
            <a:ext cx="25908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5" name="Picture 27" descr="photo of healthy site">
            <a:extLst>
              <a:ext uri="{FF2B5EF4-FFF2-40B4-BE49-F238E27FC236}">
                <a16:creationId xmlns:a16="http://schemas.microsoft.com/office/drawing/2014/main" id="{785C3D76-A2A2-4345-A9AF-A48044AECD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152400"/>
            <a:ext cx="3581400"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grpSp>
        <p:nvGrpSpPr>
          <p:cNvPr id="11266" name="Group 23" descr="Graph showing high number of pollution sensitive organisms and low percent pollution tolerant chironomids upstream of wastewater discharge, and the opposite downstream.">
            <a:extLst>
              <a:ext uri="{FF2B5EF4-FFF2-40B4-BE49-F238E27FC236}">
                <a16:creationId xmlns:a16="http://schemas.microsoft.com/office/drawing/2014/main" id="{D1F46E16-3853-4B46-8201-F9C41B6E243F}"/>
              </a:ext>
            </a:extLst>
          </p:cNvPr>
          <p:cNvGrpSpPr>
            <a:grpSpLocks/>
          </p:cNvGrpSpPr>
          <p:nvPr/>
        </p:nvGrpSpPr>
        <p:grpSpPr bwMode="auto">
          <a:xfrm>
            <a:off x="609600" y="2057400"/>
            <a:ext cx="7896225" cy="4648200"/>
            <a:chOff x="609600" y="2057400"/>
            <a:chExt cx="7896225" cy="4648200"/>
          </a:xfrm>
        </p:grpSpPr>
        <p:sp>
          <p:nvSpPr>
            <p:cNvPr id="11268" name="Line 2">
              <a:extLst>
                <a:ext uri="{FF2B5EF4-FFF2-40B4-BE49-F238E27FC236}">
                  <a16:creationId xmlns:a16="http://schemas.microsoft.com/office/drawing/2014/main" id="{1C2406DD-A66F-49E0-98AF-C45AE03FA3A3}"/>
                </a:ext>
              </a:extLst>
            </p:cNvPr>
            <p:cNvSpPr>
              <a:spLocks noChangeShapeType="1"/>
            </p:cNvSpPr>
            <p:nvPr/>
          </p:nvSpPr>
          <p:spPr bwMode="auto">
            <a:xfrm>
              <a:off x="1676400" y="2057400"/>
              <a:ext cx="0" cy="419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69" name="Line 3">
              <a:extLst>
                <a:ext uri="{FF2B5EF4-FFF2-40B4-BE49-F238E27FC236}">
                  <a16:creationId xmlns:a16="http://schemas.microsoft.com/office/drawing/2014/main" id="{EC603ED9-F19D-41E9-94FC-62C8E874A27D}"/>
                </a:ext>
              </a:extLst>
            </p:cNvPr>
            <p:cNvSpPr>
              <a:spLocks noChangeShapeType="1"/>
            </p:cNvSpPr>
            <p:nvPr/>
          </p:nvSpPr>
          <p:spPr bwMode="auto">
            <a:xfrm>
              <a:off x="7467600" y="2057400"/>
              <a:ext cx="0" cy="419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70" name="Line 4">
              <a:extLst>
                <a:ext uri="{FF2B5EF4-FFF2-40B4-BE49-F238E27FC236}">
                  <a16:creationId xmlns:a16="http://schemas.microsoft.com/office/drawing/2014/main" id="{18486379-8EEE-4D69-99AB-AC3E470BCED1}"/>
                </a:ext>
              </a:extLst>
            </p:cNvPr>
            <p:cNvSpPr>
              <a:spLocks noChangeShapeType="1"/>
            </p:cNvSpPr>
            <p:nvPr/>
          </p:nvSpPr>
          <p:spPr bwMode="auto">
            <a:xfrm flipV="1">
              <a:off x="1676400" y="6262688"/>
              <a:ext cx="5791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71" name="Line 5">
              <a:extLst>
                <a:ext uri="{FF2B5EF4-FFF2-40B4-BE49-F238E27FC236}">
                  <a16:creationId xmlns:a16="http://schemas.microsoft.com/office/drawing/2014/main" id="{0D96261B-ECB5-4896-8920-DD429C1DDAB9}"/>
                </a:ext>
              </a:extLst>
            </p:cNvPr>
            <p:cNvSpPr>
              <a:spLocks noChangeShapeType="1"/>
            </p:cNvSpPr>
            <p:nvPr/>
          </p:nvSpPr>
          <p:spPr bwMode="auto">
            <a:xfrm>
              <a:off x="4419600" y="3290888"/>
              <a:ext cx="0" cy="2362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272" name="Text Box 6">
              <a:extLst>
                <a:ext uri="{FF2B5EF4-FFF2-40B4-BE49-F238E27FC236}">
                  <a16:creationId xmlns:a16="http://schemas.microsoft.com/office/drawing/2014/main" id="{FBA9E5AA-3CFB-4C04-81DF-B9F87157420C}"/>
                </a:ext>
              </a:extLst>
            </p:cNvPr>
            <p:cNvSpPr txBox="1">
              <a:spLocks noChangeArrowheads="1"/>
            </p:cNvSpPr>
            <p:nvPr/>
          </p:nvSpPr>
          <p:spPr bwMode="auto">
            <a:xfrm>
              <a:off x="3336925" y="2717800"/>
              <a:ext cx="2584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Point Source Discharge</a:t>
              </a:r>
            </a:p>
          </p:txBody>
        </p:sp>
        <p:sp>
          <p:nvSpPr>
            <p:cNvPr id="11273" name="Text Box 7">
              <a:extLst>
                <a:ext uri="{FF2B5EF4-FFF2-40B4-BE49-F238E27FC236}">
                  <a16:creationId xmlns:a16="http://schemas.microsoft.com/office/drawing/2014/main" id="{8C7F41A3-C63F-47CE-A1AF-78B945143B2F}"/>
                </a:ext>
              </a:extLst>
            </p:cNvPr>
            <p:cNvSpPr txBox="1">
              <a:spLocks noChangeArrowheads="1"/>
            </p:cNvSpPr>
            <p:nvPr/>
          </p:nvSpPr>
          <p:spPr bwMode="auto">
            <a:xfrm>
              <a:off x="2193925" y="6338888"/>
              <a:ext cx="1174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Upstream</a:t>
              </a:r>
            </a:p>
          </p:txBody>
        </p:sp>
        <p:sp>
          <p:nvSpPr>
            <p:cNvPr id="11274" name="Text Box 8">
              <a:extLst>
                <a:ext uri="{FF2B5EF4-FFF2-40B4-BE49-F238E27FC236}">
                  <a16:creationId xmlns:a16="http://schemas.microsoft.com/office/drawing/2014/main" id="{B2407C66-D72C-4605-9110-51DDD812B305}"/>
                </a:ext>
              </a:extLst>
            </p:cNvPr>
            <p:cNvSpPr txBox="1">
              <a:spLocks noChangeArrowheads="1"/>
            </p:cNvSpPr>
            <p:nvPr/>
          </p:nvSpPr>
          <p:spPr bwMode="auto">
            <a:xfrm>
              <a:off x="5394325" y="6338888"/>
              <a:ext cx="1466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Downstream</a:t>
              </a:r>
            </a:p>
          </p:txBody>
        </p:sp>
        <p:sp>
          <p:nvSpPr>
            <p:cNvPr id="11275" name="Text Box 9">
              <a:extLst>
                <a:ext uri="{FF2B5EF4-FFF2-40B4-BE49-F238E27FC236}">
                  <a16:creationId xmlns:a16="http://schemas.microsoft.com/office/drawing/2014/main" id="{F0955571-1369-46F4-8702-B6AA47578C89}"/>
                </a:ext>
              </a:extLst>
            </p:cNvPr>
            <p:cNvSpPr txBox="1">
              <a:spLocks noChangeArrowheads="1"/>
            </p:cNvSpPr>
            <p:nvPr/>
          </p:nvSpPr>
          <p:spPr bwMode="auto">
            <a:xfrm rot="-5400000">
              <a:off x="-552450" y="4002088"/>
              <a:ext cx="2965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Beck’s Biotic Index </a:t>
              </a:r>
            </a:p>
            <a:p>
              <a:pPr eaLnBrk="1" hangingPunct="1">
                <a:lnSpc>
                  <a:spcPct val="100000"/>
                </a:lnSpc>
                <a:spcBef>
                  <a:spcPct val="0"/>
                </a:spcBef>
                <a:buFontTx/>
                <a:buNone/>
              </a:pPr>
              <a:r>
                <a:rPr lang="en-US" altLang="en-US" sz="1800"/>
                <a:t>(# Pollution Sensitive Taxa)</a:t>
              </a:r>
            </a:p>
          </p:txBody>
        </p:sp>
        <p:sp>
          <p:nvSpPr>
            <p:cNvPr id="11276" name="Rectangle 10">
              <a:extLst>
                <a:ext uri="{FF2B5EF4-FFF2-40B4-BE49-F238E27FC236}">
                  <a16:creationId xmlns:a16="http://schemas.microsoft.com/office/drawing/2014/main" id="{B1A99248-B233-4FBB-8118-7ECA90DEEC6E}"/>
                </a:ext>
              </a:extLst>
            </p:cNvPr>
            <p:cNvSpPr>
              <a:spLocks noChangeArrowheads="1"/>
            </p:cNvSpPr>
            <p:nvPr/>
          </p:nvSpPr>
          <p:spPr bwMode="auto">
            <a:xfrm>
              <a:off x="2057400" y="3062288"/>
              <a:ext cx="685800" cy="3200400"/>
            </a:xfrm>
            <a:prstGeom prst="rect">
              <a:avLst/>
            </a:prstGeom>
            <a:solidFill>
              <a:schemeClr val="accent1"/>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11277" name="Rectangle 11">
              <a:extLst>
                <a:ext uri="{FF2B5EF4-FFF2-40B4-BE49-F238E27FC236}">
                  <a16:creationId xmlns:a16="http://schemas.microsoft.com/office/drawing/2014/main" id="{0AD5904D-8600-47DE-A655-35FB1C1E6017}"/>
                </a:ext>
              </a:extLst>
            </p:cNvPr>
            <p:cNvSpPr>
              <a:spLocks noChangeArrowheads="1"/>
            </p:cNvSpPr>
            <p:nvPr/>
          </p:nvSpPr>
          <p:spPr bwMode="auto">
            <a:xfrm>
              <a:off x="5257800" y="6110288"/>
              <a:ext cx="685800" cy="152400"/>
            </a:xfrm>
            <a:prstGeom prst="rect">
              <a:avLst/>
            </a:prstGeom>
            <a:solidFill>
              <a:schemeClr val="accent1"/>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11278" name="Rectangle 12">
              <a:extLst>
                <a:ext uri="{FF2B5EF4-FFF2-40B4-BE49-F238E27FC236}">
                  <a16:creationId xmlns:a16="http://schemas.microsoft.com/office/drawing/2014/main" id="{A8120071-74CC-46DD-BF9C-B4EA692852F4}"/>
                </a:ext>
              </a:extLst>
            </p:cNvPr>
            <p:cNvSpPr>
              <a:spLocks noChangeArrowheads="1"/>
            </p:cNvSpPr>
            <p:nvPr/>
          </p:nvSpPr>
          <p:spPr bwMode="auto">
            <a:xfrm>
              <a:off x="609600" y="2681288"/>
              <a:ext cx="685800" cy="152400"/>
            </a:xfrm>
            <a:prstGeom prst="rect">
              <a:avLst/>
            </a:prstGeom>
            <a:solidFill>
              <a:schemeClr val="accent1"/>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11279" name="Rectangle 13">
              <a:extLst>
                <a:ext uri="{FF2B5EF4-FFF2-40B4-BE49-F238E27FC236}">
                  <a16:creationId xmlns:a16="http://schemas.microsoft.com/office/drawing/2014/main" id="{452AFE4C-CEC4-4CE7-B2D7-BFF4260288A9}"/>
                </a:ext>
              </a:extLst>
            </p:cNvPr>
            <p:cNvSpPr>
              <a:spLocks noChangeArrowheads="1"/>
            </p:cNvSpPr>
            <p:nvPr/>
          </p:nvSpPr>
          <p:spPr bwMode="auto">
            <a:xfrm>
              <a:off x="5943600" y="3443288"/>
              <a:ext cx="685800" cy="2819400"/>
            </a:xfrm>
            <a:prstGeom prst="rect">
              <a:avLst/>
            </a:prstGeom>
            <a:solidFill>
              <a:schemeClr val="hlink"/>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11280" name="Rectangle 14">
              <a:extLst>
                <a:ext uri="{FF2B5EF4-FFF2-40B4-BE49-F238E27FC236}">
                  <a16:creationId xmlns:a16="http://schemas.microsoft.com/office/drawing/2014/main" id="{ECCC1156-7771-4696-AA48-6CF0834794AC}"/>
                </a:ext>
              </a:extLst>
            </p:cNvPr>
            <p:cNvSpPr>
              <a:spLocks noChangeArrowheads="1"/>
            </p:cNvSpPr>
            <p:nvPr/>
          </p:nvSpPr>
          <p:spPr bwMode="auto">
            <a:xfrm>
              <a:off x="2743200" y="5881688"/>
              <a:ext cx="685800" cy="381000"/>
            </a:xfrm>
            <a:prstGeom prst="rect">
              <a:avLst/>
            </a:prstGeom>
            <a:solidFill>
              <a:schemeClr val="hlink"/>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11281" name="Text Box 15">
              <a:extLst>
                <a:ext uri="{FF2B5EF4-FFF2-40B4-BE49-F238E27FC236}">
                  <a16:creationId xmlns:a16="http://schemas.microsoft.com/office/drawing/2014/main" id="{72B57387-9498-4808-9B1E-F4CC482D3ACA}"/>
                </a:ext>
              </a:extLst>
            </p:cNvPr>
            <p:cNvSpPr txBox="1">
              <a:spLocks noChangeArrowheads="1"/>
            </p:cNvSpPr>
            <p:nvPr/>
          </p:nvSpPr>
          <p:spPr bwMode="auto">
            <a:xfrm rot="-5400000">
              <a:off x="7000875" y="4002088"/>
              <a:ext cx="2368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Percent Pollution </a:t>
              </a:r>
            </a:p>
            <a:p>
              <a:pPr eaLnBrk="1" hangingPunct="1">
                <a:lnSpc>
                  <a:spcPct val="100000"/>
                </a:lnSpc>
                <a:spcBef>
                  <a:spcPct val="0"/>
                </a:spcBef>
                <a:buFontTx/>
                <a:buNone/>
              </a:pPr>
              <a:r>
                <a:rPr lang="en-US" altLang="en-US" sz="1800"/>
                <a:t>Tolerant Chironomids</a:t>
              </a:r>
            </a:p>
          </p:txBody>
        </p:sp>
        <p:sp>
          <p:nvSpPr>
            <p:cNvPr id="11282" name="Rectangle 16">
              <a:extLst>
                <a:ext uri="{FF2B5EF4-FFF2-40B4-BE49-F238E27FC236}">
                  <a16:creationId xmlns:a16="http://schemas.microsoft.com/office/drawing/2014/main" id="{BDA934EA-589A-4A60-B6E7-0BC1675FDA34}"/>
                </a:ext>
              </a:extLst>
            </p:cNvPr>
            <p:cNvSpPr>
              <a:spLocks noChangeArrowheads="1"/>
            </p:cNvSpPr>
            <p:nvPr/>
          </p:nvSpPr>
          <p:spPr bwMode="auto">
            <a:xfrm>
              <a:off x="7772400" y="2986088"/>
              <a:ext cx="685800" cy="152400"/>
            </a:xfrm>
            <a:prstGeom prst="rect">
              <a:avLst/>
            </a:prstGeom>
            <a:solidFill>
              <a:schemeClr val="hlink"/>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11283" name="Text Box 17">
              <a:extLst>
                <a:ext uri="{FF2B5EF4-FFF2-40B4-BE49-F238E27FC236}">
                  <a16:creationId xmlns:a16="http://schemas.microsoft.com/office/drawing/2014/main" id="{79C5F749-96E1-4840-844A-E9458AFC36A7}"/>
                </a:ext>
              </a:extLst>
            </p:cNvPr>
            <p:cNvSpPr txBox="1">
              <a:spLocks noChangeArrowheads="1"/>
            </p:cNvSpPr>
            <p:nvPr/>
          </p:nvSpPr>
          <p:spPr bwMode="auto">
            <a:xfrm>
              <a:off x="1355725" y="60706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0</a:t>
              </a:r>
            </a:p>
          </p:txBody>
        </p:sp>
        <p:sp>
          <p:nvSpPr>
            <p:cNvPr id="11284" name="Text Box 18">
              <a:extLst>
                <a:ext uri="{FF2B5EF4-FFF2-40B4-BE49-F238E27FC236}">
                  <a16:creationId xmlns:a16="http://schemas.microsoft.com/office/drawing/2014/main" id="{4A437A6F-2F75-442F-8D6C-8E84C65D653C}"/>
                </a:ext>
              </a:extLst>
            </p:cNvPr>
            <p:cNvSpPr txBox="1">
              <a:spLocks noChangeArrowheads="1"/>
            </p:cNvSpPr>
            <p:nvPr/>
          </p:nvSpPr>
          <p:spPr bwMode="auto">
            <a:xfrm>
              <a:off x="1295400" y="4394200"/>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10</a:t>
              </a:r>
            </a:p>
          </p:txBody>
        </p:sp>
        <p:sp>
          <p:nvSpPr>
            <p:cNvPr id="11285" name="Text Box 19">
              <a:extLst>
                <a:ext uri="{FF2B5EF4-FFF2-40B4-BE49-F238E27FC236}">
                  <a16:creationId xmlns:a16="http://schemas.microsoft.com/office/drawing/2014/main" id="{1C5AF00C-B3A0-4539-80B8-72E8F6B98ECC}"/>
                </a:ext>
              </a:extLst>
            </p:cNvPr>
            <p:cNvSpPr txBox="1">
              <a:spLocks noChangeArrowheads="1"/>
            </p:cNvSpPr>
            <p:nvPr/>
          </p:nvSpPr>
          <p:spPr bwMode="auto">
            <a:xfrm>
              <a:off x="1219200" y="2870200"/>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20</a:t>
              </a:r>
            </a:p>
          </p:txBody>
        </p:sp>
        <p:sp>
          <p:nvSpPr>
            <p:cNvPr id="11286" name="Text Box 20">
              <a:extLst>
                <a:ext uri="{FF2B5EF4-FFF2-40B4-BE49-F238E27FC236}">
                  <a16:creationId xmlns:a16="http://schemas.microsoft.com/office/drawing/2014/main" id="{7B464EB6-D6BC-4A16-B676-26D1572CBE25}"/>
                </a:ext>
              </a:extLst>
            </p:cNvPr>
            <p:cNvSpPr txBox="1">
              <a:spLocks noChangeArrowheads="1"/>
            </p:cNvSpPr>
            <p:nvPr/>
          </p:nvSpPr>
          <p:spPr bwMode="auto">
            <a:xfrm>
              <a:off x="7467600" y="59944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0</a:t>
              </a:r>
            </a:p>
          </p:txBody>
        </p:sp>
        <p:sp>
          <p:nvSpPr>
            <p:cNvPr id="11287" name="Text Box 21">
              <a:extLst>
                <a:ext uri="{FF2B5EF4-FFF2-40B4-BE49-F238E27FC236}">
                  <a16:creationId xmlns:a16="http://schemas.microsoft.com/office/drawing/2014/main" id="{25A6327E-51AF-430F-9C6E-4F8C212E3453}"/>
                </a:ext>
              </a:extLst>
            </p:cNvPr>
            <p:cNvSpPr txBox="1">
              <a:spLocks noChangeArrowheads="1"/>
            </p:cNvSpPr>
            <p:nvPr/>
          </p:nvSpPr>
          <p:spPr bwMode="auto">
            <a:xfrm>
              <a:off x="7410450" y="4089400"/>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50</a:t>
              </a:r>
            </a:p>
          </p:txBody>
        </p:sp>
        <p:sp>
          <p:nvSpPr>
            <p:cNvPr id="11288" name="Text Box 22">
              <a:extLst>
                <a:ext uri="{FF2B5EF4-FFF2-40B4-BE49-F238E27FC236}">
                  <a16:creationId xmlns:a16="http://schemas.microsoft.com/office/drawing/2014/main" id="{12B5E7A1-06E9-4280-8E74-A18DBFBAD75C}"/>
                </a:ext>
              </a:extLst>
            </p:cNvPr>
            <p:cNvSpPr txBox="1">
              <a:spLocks noChangeArrowheads="1"/>
            </p:cNvSpPr>
            <p:nvPr/>
          </p:nvSpPr>
          <p:spPr bwMode="auto">
            <a:xfrm>
              <a:off x="7391400" y="2489200"/>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100</a:t>
              </a:r>
            </a:p>
          </p:txBody>
        </p:sp>
      </p:grpSp>
      <p:sp>
        <p:nvSpPr>
          <p:cNvPr id="11267" name="Text Box 23">
            <a:extLst>
              <a:ext uri="{FF2B5EF4-FFF2-40B4-BE49-F238E27FC236}">
                <a16:creationId xmlns:a16="http://schemas.microsoft.com/office/drawing/2014/main" id="{06F86CAE-360B-40EC-988E-C0CB1F6CE54C}"/>
              </a:ext>
            </a:extLst>
          </p:cNvPr>
          <p:cNvSpPr txBox="1">
            <a:spLocks noChangeArrowheads="1"/>
          </p:cNvSpPr>
          <p:nvPr/>
        </p:nvSpPr>
        <p:spPr bwMode="auto">
          <a:xfrm>
            <a:off x="838200" y="228600"/>
            <a:ext cx="74676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tx2"/>
                </a:solidFill>
                <a:latin typeface="Tahoma" panose="020B0604030504040204" pitchFamily="34" charset="0"/>
              </a:rPr>
              <a:t>Typical Macroinvertebrate Response to Organic Loading Associated with Primary Wastewater Treatment, Typical in the 1950s and 1960s</a:t>
            </a:r>
            <a:r>
              <a:rPr lang="en-US" altLang="en-US">
                <a:solidFill>
                  <a:schemeClr val="tx2"/>
                </a:solidFill>
              </a:rPr>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64514" name="Picture 2" descr="petri dish full of macroinvertebrates">
            <a:extLst>
              <a:ext uri="{FF2B5EF4-FFF2-40B4-BE49-F238E27FC236}">
                <a16:creationId xmlns:a16="http://schemas.microsoft.com/office/drawing/2014/main" id="{E1C9B382-138C-4CB2-8171-006C9DDCC4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914400"/>
            <a:ext cx="6858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Line 3">
            <a:extLst>
              <a:ext uri="{FF2B5EF4-FFF2-40B4-BE49-F238E27FC236}">
                <a16:creationId xmlns:a16="http://schemas.microsoft.com/office/drawing/2014/main" id="{C0BDB5CD-AE8D-4AB2-A5FF-5010EF8B7E4D}"/>
              </a:ext>
            </a:extLst>
          </p:cNvPr>
          <p:cNvSpPr>
            <a:spLocks noChangeShapeType="1"/>
          </p:cNvSpPr>
          <p:nvPr/>
        </p:nvSpPr>
        <p:spPr bwMode="auto">
          <a:xfrm rot="896619">
            <a:off x="4941888" y="1381125"/>
            <a:ext cx="585787" cy="7461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4516" name="Text Box 4">
            <a:extLst>
              <a:ext uri="{FF2B5EF4-FFF2-40B4-BE49-F238E27FC236}">
                <a16:creationId xmlns:a16="http://schemas.microsoft.com/office/drawing/2014/main" id="{EDA902E1-881E-4BFF-BCD8-819EDBACE678}"/>
              </a:ext>
            </a:extLst>
          </p:cNvPr>
          <p:cNvSpPr txBox="1">
            <a:spLocks noChangeArrowheads="1"/>
          </p:cNvSpPr>
          <p:nvPr/>
        </p:nvSpPr>
        <p:spPr bwMode="auto">
          <a:xfrm>
            <a:off x="7010400" y="3733800"/>
            <a:ext cx="1676400" cy="528638"/>
          </a:xfrm>
          <a:prstGeom prst="rect">
            <a:avLst/>
          </a:prstGeom>
          <a:solidFill>
            <a:schemeClr val="bg1"/>
          </a:solidFill>
          <a:ln w="9525">
            <a:solidFill>
              <a:schemeClr val="hlink"/>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FontTx/>
              <a:buNone/>
            </a:pPr>
            <a:r>
              <a:rPr lang="en-US" altLang="en-US">
                <a:solidFill>
                  <a:srgbClr val="0033CC"/>
                </a:solidFill>
                <a:latin typeface="Times New Roman" panose="02020603050405020304" pitchFamily="18" charset="0"/>
              </a:rPr>
              <a:t>Stoneflies</a:t>
            </a:r>
          </a:p>
        </p:txBody>
      </p:sp>
      <p:sp>
        <p:nvSpPr>
          <p:cNvPr id="64517" name="Text Box 5">
            <a:extLst>
              <a:ext uri="{FF2B5EF4-FFF2-40B4-BE49-F238E27FC236}">
                <a16:creationId xmlns:a16="http://schemas.microsoft.com/office/drawing/2014/main" id="{FA092A7B-B76C-48A6-9D3B-DA28E96E2838}"/>
              </a:ext>
            </a:extLst>
          </p:cNvPr>
          <p:cNvSpPr txBox="1">
            <a:spLocks noChangeArrowheads="1"/>
          </p:cNvSpPr>
          <p:nvPr/>
        </p:nvSpPr>
        <p:spPr bwMode="auto">
          <a:xfrm>
            <a:off x="5791200" y="5334000"/>
            <a:ext cx="1524000" cy="528638"/>
          </a:xfrm>
          <a:prstGeom prst="rect">
            <a:avLst/>
          </a:prstGeom>
          <a:solidFill>
            <a:schemeClr val="bg1"/>
          </a:solidFill>
          <a:ln w="9525">
            <a:solidFill>
              <a:schemeClr val="hlink"/>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FontTx/>
              <a:buNone/>
            </a:pPr>
            <a:r>
              <a:rPr lang="en-US" altLang="en-US">
                <a:solidFill>
                  <a:schemeClr val="hlink"/>
                </a:solidFill>
                <a:latin typeface="Times New Roman" panose="02020603050405020304" pitchFamily="18" charset="0"/>
              </a:rPr>
              <a:t>Mayflies</a:t>
            </a:r>
            <a:endParaRPr lang="en-US" altLang="en-US">
              <a:solidFill>
                <a:srgbClr val="0033CC"/>
              </a:solidFill>
              <a:latin typeface="Times New Roman" panose="02020603050405020304" pitchFamily="18" charset="0"/>
            </a:endParaRPr>
          </a:p>
        </p:txBody>
      </p:sp>
      <p:sp>
        <p:nvSpPr>
          <p:cNvPr id="64518" name="Text Box 6">
            <a:extLst>
              <a:ext uri="{FF2B5EF4-FFF2-40B4-BE49-F238E27FC236}">
                <a16:creationId xmlns:a16="http://schemas.microsoft.com/office/drawing/2014/main" id="{7492DDB0-4DAC-4211-8E33-F61CABEFFFB1}"/>
              </a:ext>
            </a:extLst>
          </p:cNvPr>
          <p:cNvSpPr txBox="1">
            <a:spLocks noChangeArrowheads="1"/>
          </p:cNvSpPr>
          <p:nvPr/>
        </p:nvSpPr>
        <p:spPr bwMode="auto">
          <a:xfrm>
            <a:off x="838200" y="5105400"/>
            <a:ext cx="1752600" cy="528638"/>
          </a:xfrm>
          <a:prstGeom prst="rect">
            <a:avLst/>
          </a:prstGeom>
          <a:solidFill>
            <a:schemeClr val="bg1"/>
          </a:solidFill>
          <a:ln w="9525">
            <a:solidFill>
              <a:srgbClr val="008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FontTx/>
              <a:buNone/>
            </a:pPr>
            <a:r>
              <a:rPr lang="en-US" altLang="en-US">
                <a:solidFill>
                  <a:srgbClr val="006600"/>
                </a:solidFill>
                <a:latin typeface="Times New Roman" panose="02020603050405020304" pitchFamily="18" charset="0"/>
              </a:rPr>
              <a:t>Blackflies</a:t>
            </a:r>
            <a:endParaRPr lang="en-US" altLang="en-US">
              <a:solidFill>
                <a:schemeClr val="accent1"/>
              </a:solidFill>
              <a:latin typeface="Times New Roman" panose="02020603050405020304" pitchFamily="18" charset="0"/>
            </a:endParaRPr>
          </a:p>
        </p:txBody>
      </p:sp>
      <p:sp>
        <p:nvSpPr>
          <p:cNvPr id="64519" name="Text Box 7">
            <a:extLst>
              <a:ext uri="{FF2B5EF4-FFF2-40B4-BE49-F238E27FC236}">
                <a16:creationId xmlns:a16="http://schemas.microsoft.com/office/drawing/2014/main" id="{BED78DB1-5B46-4905-A38E-04880B8D6683}"/>
              </a:ext>
            </a:extLst>
          </p:cNvPr>
          <p:cNvSpPr txBox="1">
            <a:spLocks noChangeArrowheads="1"/>
          </p:cNvSpPr>
          <p:nvPr/>
        </p:nvSpPr>
        <p:spPr bwMode="auto">
          <a:xfrm>
            <a:off x="304800" y="3657600"/>
            <a:ext cx="1447800" cy="523875"/>
          </a:xfrm>
          <a:prstGeom prst="rect">
            <a:avLst/>
          </a:prstGeom>
          <a:solidFill>
            <a:schemeClr val="bg1"/>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rgbClr val="FF3300"/>
                </a:solidFill>
                <a:latin typeface="Times New Roman" panose="02020603050405020304" pitchFamily="18" charset="0"/>
              </a:rPr>
              <a:t>Midges</a:t>
            </a:r>
            <a:endParaRPr lang="en-US" altLang="en-US">
              <a:latin typeface="Times New Roman" panose="02020603050405020304" pitchFamily="18" charset="0"/>
            </a:endParaRPr>
          </a:p>
        </p:txBody>
      </p:sp>
      <p:sp>
        <p:nvSpPr>
          <p:cNvPr id="64520" name="Text Box 8">
            <a:extLst>
              <a:ext uri="{FF2B5EF4-FFF2-40B4-BE49-F238E27FC236}">
                <a16:creationId xmlns:a16="http://schemas.microsoft.com/office/drawing/2014/main" id="{4B5EDE31-6BEB-498D-9890-7E3F5BC10D84}"/>
              </a:ext>
            </a:extLst>
          </p:cNvPr>
          <p:cNvSpPr txBox="1">
            <a:spLocks noChangeArrowheads="1"/>
          </p:cNvSpPr>
          <p:nvPr/>
        </p:nvSpPr>
        <p:spPr bwMode="auto">
          <a:xfrm>
            <a:off x="228600" y="2438400"/>
            <a:ext cx="1905000" cy="528638"/>
          </a:xfrm>
          <a:prstGeom prst="rect">
            <a:avLst/>
          </a:prstGeom>
          <a:solidFill>
            <a:schemeClr val="bg1"/>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FontTx/>
              <a:buNone/>
            </a:pPr>
            <a:r>
              <a:rPr lang="en-US" altLang="en-US">
                <a:solidFill>
                  <a:srgbClr val="CC0000"/>
                </a:solidFill>
                <a:latin typeface="Times New Roman" panose="02020603050405020304" pitchFamily="18" charset="0"/>
              </a:rPr>
              <a:t>Non-insects</a:t>
            </a:r>
            <a:endParaRPr lang="en-US" altLang="en-US" sz="2000">
              <a:latin typeface="Times New Roman" panose="02020603050405020304" pitchFamily="18" charset="0"/>
            </a:endParaRPr>
          </a:p>
        </p:txBody>
      </p:sp>
      <p:sp>
        <p:nvSpPr>
          <p:cNvPr id="64521" name="Text Box 9">
            <a:extLst>
              <a:ext uri="{FF2B5EF4-FFF2-40B4-BE49-F238E27FC236}">
                <a16:creationId xmlns:a16="http://schemas.microsoft.com/office/drawing/2014/main" id="{0ABC5841-DE4F-4479-BB3B-82ED9E3EFA88}"/>
              </a:ext>
            </a:extLst>
          </p:cNvPr>
          <p:cNvSpPr txBox="1">
            <a:spLocks noChangeArrowheads="1"/>
          </p:cNvSpPr>
          <p:nvPr/>
        </p:nvSpPr>
        <p:spPr bwMode="auto">
          <a:xfrm>
            <a:off x="1219200" y="1371600"/>
            <a:ext cx="1828800" cy="528638"/>
          </a:xfrm>
          <a:prstGeom prst="rect">
            <a:avLst/>
          </a:prstGeom>
          <a:solidFill>
            <a:schemeClr val="bg1"/>
          </a:solidFill>
          <a:ln w="9525">
            <a:solidFill>
              <a:schemeClr val="bg2"/>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FontTx/>
              <a:buNone/>
            </a:pPr>
            <a:r>
              <a:rPr lang="en-US" altLang="en-US">
                <a:solidFill>
                  <a:srgbClr val="006600"/>
                </a:solidFill>
                <a:latin typeface="Times New Roman" panose="02020603050405020304" pitchFamily="18" charset="0"/>
              </a:rPr>
              <a:t>Crane flies</a:t>
            </a:r>
            <a:endParaRPr lang="en-US" altLang="en-US" sz="2000">
              <a:latin typeface="Times New Roman" panose="02020603050405020304" pitchFamily="18" charset="0"/>
            </a:endParaRPr>
          </a:p>
        </p:txBody>
      </p:sp>
      <p:sp>
        <p:nvSpPr>
          <p:cNvPr id="64522" name="Text Box 10">
            <a:extLst>
              <a:ext uri="{FF2B5EF4-FFF2-40B4-BE49-F238E27FC236}">
                <a16:creationId xmlns:a16="http://schemas.microsoft.com/office/drawing/2014/main" id="{3A4FF1AB-07CB-4E42-ABF7-2F2FFEB76CC1}"/>
              </a:ext>
            </a:extLst>
          </p:cNvPr>
          <p:cNvSpPr txBox="1">
            <a:spLocks noChangeArrowheads="1"/>
          </p:cNvSpPr>
          <p:nvPr/>
        </p:nvSpPr>
        <p:spPr bwMode="auto">
          <a:xfrm>
            <a:off x="6781800" y="2743200"/>
            <a:ext cx="1371600" cy="528638"/>
          </a:xfrm>
          <a:prstGeom prst="rect">
            <a:avLst/>
          </a:prstGeom>
          <a:solidFill>
            <a:schemeClr val="bg1"/>
          </a:solidFill>
          <a:ln w="9525">
            <a:solidFill>
              <a:srgbClr val="008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FontTx/>
              <a:buNone/>
            </a:pPr>
            <a:r>
              <a:rPr lang="en-US" altLang="en-US">
                <a:solidFill>
                  <a:srgbClr val="006600"/>
                </a:solidFill>
                <a:latin typeface="Times New Roman" panose="02020603050405020304" pitchFamily="18" charset="0"/>
              </a:rPr>
              <a:t>Beetles</a:t>
            </a:r>
          </a:p>
        </p:txBody>
      </p:sp>
      <p:sp>
        <p:nvSpPr>
          <p:cNvPr id="64523" name="Rectangle 11">
            <a:extLst>
              <a:ext uri="{FF2B5EF4-FFF2-40B4-BE49-F238E27FC236}">
                <a16:creationId xmlns:a16="http://schemas.microsoft.com/office/drawing/2014/main" id="{146D1653-F6B6-4DBC-84B0-7CCACA3FD411}"/>
              </a:ext>
            </a:extLst>
          </p:cNvPr>
          <p:cNvSpPr>
            <a:spLocks noChangeArrowheads="1"/>
          </p:cNvSpPr>
          <p:nvPr/>
        </p:nvSpPr>
        <p:spPr bwMode="auto">
          <a:xfrm>
            <a:off x="1143000" y="76200"/>
            <a:ext cx="6096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600" b="1">
                <a:solidFill>
                  <a:schemeClr val="tx2"/>
                </a:solidFill>
                <a:latin typeface="Tahoma" panose="020B0604030504040204" pitchFamily="34" charset="0"/>
              </a:rPr>
              <a:t>A Tier 3 Community</a:t>
            </a:r>
            <a:br>
              <a:rPr lang="en-US" altLang="en-US" sz="3600" b="1">
                <a:solidFill>
                  <a:schemeClr val="tx2"/>
                </a:solidFill>
                <a:latin typeface="Tahoma" panose="020B0604030504040204" pitchFamily="34" charset="0"/>
              </a:rPr>
            </a:br>
            <a:r>
              <a:rPr lang="en-US" altLang="en-US" sz="2400" b="1" i="1">
                <a:solidFill>
                  <a:schemeClr val="tx2"/>
                </a:solidFill>
                <a:latin typeface="Tahoma" panose="020B0604030504040204" pitchFamily="34" charset="0"/>
              </a:rPr>
              <a:t>“evident/moderate disturbance”</a:t>
            </a:r>
            <a:endParaRPr lang="en-US" altLang="en-US" sz="4400">
              <a:solidFill>
                <a:schemeClr val="tx2"/>
              </a:solidFill>
              <a:latin typeface="Tahoma" panose="020B0604030504040204" pitchFamily="34" charset="0"/>
            </a:endParaRPr>
          </a:p>
        </p:txBody>
      </p:sp>
      <p:sp>
        <p:nvSpPr>
          <p:cNvPr id="64524" name="Line 12">
            <a:extLst>
              <a:ext uri="{FF2B5EF4-FFF2-40B4-BE49-F238E27FC236}">
                <a16:creationId xmlns:a16="http://schemas.microsoft.com/office/drawing/2014/main" id="{E2DE5660-0540-4C55-AF54-775245F185AE}"/>
              </a:ext>
            </a:extLst>
          </p:cNvPr>
          <p:cNvSpPr>
            <a:spLocks noChangeShapeType="1"/>
          </p:cNvSpPr>
          <p:nvPr/>
        </p:nvSpPr>
        <p:spPr bwMode="auto">
          <a:xfrm flipH="1">
            <a:off x="4800600" y="3048000"/>
            <a:ext cx="1981200" cy="228600"/>
          </a:xfrm>
          <a:prstGeom prst="line">
            <a:avLst/>
          </a:prstGeom>
          <a:noFill/>
          <a:ln w="4445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64525" name="Picture 13" descr="photo of moderately disturbed site">
            <a:extLst>
              <a:ext uri="{FF2B5EF4-FFF2-40B4-BE49-F238E27FC236}">
                <a16:creationId xmlns:a16="http://schemas.microsoft.com/office/drawing/2014/main" id="{57C40A17-4E3B-46EC-9AC2-CEC4D9E10F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228600"/>
            <a:ext cx="2514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6" name="Oval 14">
            <a:extLst>
              <a:ext uri="{FF2B5EF4-FFF2-40B4-BE49-F238E27FC236}">
                <a16:creationId xmlns:a16="http://schemas.microsoft.com/office/drawing/2014/main" id="{114C4998-9B4A-49E2-9BCC-7072B3019E00}"/>
              </a:ext>
            </a:extLst>
          </p:cNvPr>
          <p:cNvSpPr>
            <a:spLocks noChangeArrowheads="1"/>
          </p:cNvSpPr>
          <p:nvPr/>
        </p:nvSpPr>
        <p:spPr bwMode="auto">
          <a:xfrm>
            <a:off x="4191000" y="1371600"/>
            <a:ext cx="2209800" cy="16764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4527" name="Oval 15">
            <a:extLst>
              <a:ext uri="{FF2B5EF4-FFF2-40B4-BE49-F238E27FC236}">
                <a16:creationId xmlns:a16="http://schemas.microsoft.com/office/drawing/2014/main" id="{378FB9FD-A0D8-4762-AF4F-450FB9F20E74}"/>
              </a:ext>
            </a:extLst>
          </p:cNvPr>
          <p:cNvSpPr>
            <a:spLocks noChangeArrowheads="1"/>
          </p:cNvSpPr>
          <p:nvPr/>
        </p:nvSpPr>
        <p:spPr bwMode="auto">
          <a:xfrm>
            <a:off x="5334000" y="1981200"/>
            <a:ext cx="914400" cy="9144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4528" name="Oval 16">
            <a:extLst>
              <a:ext uri="{FF2B5EF4-FFF2-40B4-BE49-F238E27FC236}">
                <a16:creationId xmlns:a16="http://schemas.microsoft.com/office/drawing/2014/main" id="{44D42317-DBEF-4F58-8723-B4EDD2A638EF}"/>
              </a:ext>
            </a:extLst>
          </p:cNvPr>
          <p:cNvSpPr>
            <a:spLocks noChangeArrowheads="1"/>
          </p:cNvSpPr>
          <p:nvPr/>
        </p:nvSpPr>
        <p:spPr bwMode="auto">
          <a:xfrm rot="1982568">
            <a:off x="3978275" y="1357313"/>
            <a:ext cx="2328863" cy="1604962"/>
          </a:xfrm>
          <a:prstGeom prst="ellipse">
            <a:avLst/>
          </a:prstGeom>
          <a:noFill/>
          <a:ln w="41275">
            <a:solidFill>
              <a:srgbClr val="0000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4529" name="Oval 17">
            <a:extLst>
              <a:ext uri="{FF2B5EF4-FFF2-40B4-BE49-F238E27FC236}">
                <a16:creationId xmlns:a16="http://schemas.microsoft.com/office/drawing/2014/main" id="{1C358AE2-A43F-4203-B2D4-786BD129F17E}"/>
              </a:ext>
            </a:extLst>
          </p:cNvPr>
          <p:cNvSpPr>
            <a:spLocks noChangeArrowheads="1"/>
          </p:cNvSpPr>
          <p:nvPr/>
        </p:nvSpPr>
        <p:spPr bwMode="auto">
          <a:xfrm rot="1982568">
            <a:off x="5410200" y="3276600"/>
            <a:ext cx="1552575" cy="1130300"/>
          </a:xfrm>
          <a:prstGeom prst="ellipse">
            <a:avLst/>
          </a:prstGeom>
          <a:noFill/>
          <a:ln w="41275">
            <a:solidFill>
              <a:srgbClr val="0000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4530" name="Oval 18">
            <a:extLst>
              <a:ext uri="{FF2B5EF4-FFF2-40B4-BE49-F238E27FC236}">
                <a16:creationId xmlns:a16="http://schemas.microsoft.com/office/drawing/2014/main" id="{C05D7E24-6477-474D-8E4C-EB52129D2994}"/>
              </a:ext>
            </a:extLst>
          </p:cNvPr>
          <p:cNvSpPr>
            <a:spLocks noChangeArrowheads="1"/>
          </p:cNvSpPr>
          <p:nvPr/>
        </p:nvSpPr>
        <p:spPr bwMode="auto">
          <a:xfrm rot="1982568">
            <a:off x="3433763" y="4076700"/>
            <a:ext cx="2144712" cy="1660525"/>
          </a:xfrm>
          <a:prstGeom prst="ellipse">
            <a:avLst/>
          </a:prstGeom>
          <a:noFill/>
          <a:ln w="41275">
            <a:solidFill>
              <a:srgbClr val="0000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4531" name="Oval 19">
            <a:extLst>
              <a:ext uri="{FF2B5EF4-FFF2-40B4-BE49-F238E27FC236}">
                <a16:creationId xmlns:a16="http://schemas.microsoft.com/office/drawing/2014/main" id="{38BE57C3-C92D-4C3A-9194-1E730F561AD1}"/>
              </a:ext>
            </a:extLst>
          </p:cNvPr>
          <p:cNvSpPr>
            <a:spLocks noChangeArrowheads="1"/>
          </p:cNvSpPr>
          <p:nvPr/>
        </p:nvSpPr>
        <p:spPr bwMode="auto">
          <a:xfrm rot="1982568">
            <a:off x="1905000" y="3429000"/>
            <a:ext cx="1552575" cy="1130300"/>
          </a:xfrm>
          <a:prstGeom prst="ellipse">
            <a:avLst/>
          </a:prstGeom>
          <a:noFill/>
          <a:ln w="412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4532" name="Oval 20">
            <a:extLst>
              <a:ext uri="{FF2B5EF4-FFF2-40B4-BE49-F238E27FC236}">
                <a16:creationId xmlns:a16="http://schemas.microsoft.com/office/drawing/2014/main" id="{BCF116BA-92B5-4775-A5D9-620DEE7F2178}"/>
              </a:ext>
            </a:extLst>
          </p:cNvPr>
          <p:cNvSpPr>
            <a:spLocks noChangeArrowheads="1"/>
          </p:cNvSpPr>
          <p:nvPr/>
        </p:nvSpPr>
        <p:spPr bwMode="auto">
          <a:xfrm rot="1982568">
            <a:off x="2209800" y="2362200"/>
            <a:ext cx="990600" cy="873125"/>
          </a:xfrm>
          <a:prstGeom prst="ellipse">
            <a:avLst/>
          </a:prstGeom>
          <a:noFill/>
          <a:ln w="412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4533" name="Oval 21">
            <a:extLst>
              <a:ext uri="{FF2B5EF4-FFF2-40B4-BE49-F238E27FC236}">
                <a16:creationId xmlns:a16="http://schemas.microsoft.com/office/drawing/2014/main" id="{8FEFB89B-8256-4627-8128-A97BB2015445}"/>
              </a:ext>
            </a:extLst>
          </p:cNvPr>
          <p:cNvSpPr>
            <a:spLocks noChangeArrowheads="1"/>
          </p:cNvSpPr>
          <p:nvPr/>
        </p:nvSpPr>
        <p:spPr bwMode="auto">
          <a:xfrm rot="3730322">
            <a:off x="2934493" y="1866107"/>
            <a:ext cx="1509713" cy="977900"/>
          </a:xfrm>
          <a:prstGeom prst="ellipse">
            <a:avLst/>
          </a:prstGeom>
          <a:noFill/>
          <a:ln w="44450">
            <a:solidFill>
              <a:srgbClr val="008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4534" name="Oval 22">
            <a:extLst>
              <a:ext uri="{FF2B5EF4-FFF2-40B4-BE49-F238E27FC236}">
                <a16:creationId xmlns:a16="http://schemas.microsoft.com/office/drawing/2014/main" id="{68D576AA-801F-4423-BE85-2C4337688110}"/>
              </a:ext>
            </a:extLst>
          </p:cNvPr>
          <p:cNvSpPr>
            <a:spLocks noChangeArrowheads="1"/>
          </p:cNvSpPr>
          <p:nvPr/>
        </p:nvSpPr>
        <p:spPr bwMode="auto">
          <a:xfrm rot="3730322" flipV="1">
            <a:off x="4006056" y="2994819"/>
            <a:ext cx="700088" cy="977900"/>
          </a:xfrm>
          <a:prstGeom prst="ellipse">
            <a:avLst/>
          </a:prstGeom>
          <a:noFill/>
          <a:ln w="44450">
            <a:solidFill>
              <a:srgbClr val="008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4535" name="Oval 23">
            <a:extLst>
              <a:ext uri="{FF2B5EF4-FFF2-40B4-BE49-F238E27FC236}">
                <a16:creationId xmlns:a16="http://schemas.microsoft.com/office/drawing/2014/main" id="{FE9C4102-83E6-479E-90C1-881E9B8F567B}"/>
              </a:ext>
            </a:extLst>
          </p:cNvPr>
          <p:cNvSpPr>
            <a:spLocks noChangeArrowheads="1"/>
          </p:cNvSpPr>
          <p:nvPr/>
        </p:nvSpPr>
        <p:spPr bwMode="auto">
          <a:xfrm rot="3730322">
            <a:off x="2685257" y="4699794"/>
            <a:ext cx="719137" cy="676275"/>
          </a:xfrm>
          <a:prstGeom prst="ellipse">
            <a:avLst/>
          </a:prstGeom>
          <a:noFill/>
          <a:ln w="44450">
            <a:solidFill>
              <a:srgbClr val="008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28696" name="Text Box 24">
            <a:extLst>
              <a:ext uri="{FF2B5EF4-FFF2-40B4-BE49-F238E27FC236}">
                <a16:creationId xmlns:a16="http://schemas.microsoft.com/office/drawing/2014/main" id="{9B6DFE9D-02D4-455C-88A9-DF60AE6E262E}"/>
              </a:ext>
            </a:extLst>
          </p:cNvPr>
          <p:cNvSpPr txBox="1">
            <a:spLocks noChangeArrowheads="1"/>
          </p:cNvSpPr>
          <p:nvPr/>
        </p:nvSpPr>
        <p:spPr bwMode="auto">
          <a:xfrm>
            <a:off x="517525" y="5781675"/>
            <a:ext cx="184150" cy="519113"/>
          </a:xfrm>
          <a:prstGeom prst="rect">
            <a:avLst/>
          </a:prstGeom>
          <a:noFill/>
          <a:ln w="9525">
            <a:noFill/>
            <a:miter lim="800000"/>
            <a:headEnd/>
            <a:tailEnd/>
          </a:ln>
          <a:effectLst/>
        </p:spPr>
        <p:txBody>
          <a:bodyPr wrap="none">
            <a:spAutoFit/>
          </a:bodyPr>
          <a:lstStyle/>
          <a:p>
            <a:pPr algn="ctr" eaLnBrk="1" hangingPunct="1">
              <a:spcBef>
                <a:spcPct val="50000"/>
              </a:spcBef>
              <a:defRPr/>
            </a:pPr>
            <a:endParaRPr lang="en-US" sz="2800" b="1">
              <a:solidFill>
                <a:srgbClr val="FFFF99"/>
              </a:solidFill>
              <a:effectLst>
                <a:outerShdw blurRad="38100" dist="38100" dir="2700000" algn="tl">
                  <a:srgbClr val="C0C0C0"/>
                </a:outerShdw>
              </a:effectLst>
              <a:latin typeface="Times New Roman" pitchFamily="18" charset="0"/>
              <a:cs typeface="+mn-cs"/>
            </a:endParaRPr>
          </a:p>
        </p:txBody>
      </p:sp>
      <p:grpSp>
        <p:nvGrpSpPr>
          <p:cNvPr id="64537" name="Group 25">
            <a:extLst>
              <a:ext uri="{FF2B5EF4-FFF2-40B4-BE49-F238E27FC236}">
                <a16:creationId xmlns:a16="http://schemas.microsoft.com/office/drawing/2014/main" id="{48B0A04D-F49E-4B15-8BEB-0A4743D66C14}"/>
              </a:ext>
            </a:extLst>
          </p:cNvPr>
          <p:cNvGrpSpPr>
            <a:grpSpLocks/>
          </p:cNvGrpSpPr>
          <p:nvPr/>
        </p:nvGrpSpPr>
        <p:grpSpPr bwMode="auto">
          <a:xfrm>
            <a:off x="0" y="5943600"/>
            <a:ext cx="1096963" cy="396875"/>
            <a:chOff x="4710" y="3888"/>
            <a:chExt cx="691" cy="309"/>
          </a:xfrm>
        </p:grpSpPr>
        <p:sp>
          <p:nvSpPr>
            <p:cNvPr id="64539" name="Line 26">
              <a:extLst>
                <a:ext uri="{FF2B5EF4-FFF2-40B4-BE49-F238E27FC236}">
                  <a16:creationId xmlns:a16="http://schemas.microsoft.com/office/drawing/2014/main" id="{C99E6923-A37E-452C-B442-6A41092E7EDD}"/>
                </a:ext>
              </a:extLst>
            </p:cNvPr>
            <p:cNvSpPr>
              <a:spLocks noChangeShapeType="1"/>
            </p:cNvSpPr>
            <p:nvPr/>
          </p:nvSpPr>
          <p:spPr bwMode="auto">
            <a:xfrm>
              <a:off x="4710" y="3914"/>
              <a:ext cx="691"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40" name="Text Box 27">
              <a:extLst>
                <a:ext uri="{FF2B5EF4-FFF2-40B4-BE49-F238E27FC236}">
                  <a16:creationId xmlns:a16="http://schemas.microsoft.com/office/drawing/2014/main" id="{296B6630-86E7-4BD0-904D-A96EB1FACD64}"/>
                </a:ext>
              </a:extLst>
            </p:cNvPr>
            <p:cNvSpPr txBox="1">
              <a:spLocks noChangeArrowheads="1"/>
            </p:cNvSpPr>
            <p:nvPr/>
          </p:nvSpPr>
          <p:spPr bwMode="auto">
            <a:xfrm>
              <a:off x="4800" y="3888"/>
              <a:ext cx="511"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000">
                  <a:solidFill>
                    <a:schemeClr val="bg2"/>
                  </a:solidFill>
                  <a:latin typeface="Times New Roman" panose="02020603050405020304" pitchFamily="18" charset="0"/>
                </a:rPr>
                <a:t>1 inch</a:t>
              </a:r>
            </a:p>
          </p:txBody>
        </p:sp>
      </p:grpSp>
      <p:sp>
        <p:nvSpPr>
          <p:cNvPr id="64538" name="Text Box 28">
            <a:extLst>
              <a:ext uri="{FF2B5EF4-FFF2-40B4-BE49-F238E27FC236}">
                <a16:creationId xmlns:a16="http://schemas.microsoft.com/office/drawing/2014/main" id="{000B5AF3-2574-4C02-B60B-675A450ED877}"/>
              </a:ext>
            </a:extLst>
          </p:cNvPr>
          <p:cNvSpPr txBox="1">
            <a:spLocks noChangeArrowheads="1"/>
          </p:cNvSpPr>
          <p:nvPr/>
        </p:nvSpPr>
        <p:spPr bwMode="auto">
          <a:xfrm>
            <a:off x="3200400" y="914400"/>
            <a:ext cx="1828800" cy="528638"/>
          </a:xfrm>
          <a:prstGeom prst="rect">
            <a:avLst/>
          </a:prstGeom>
          <a:solidFill>
            <a:schemeClr val="bg1"/>
          </a:solidFill>
          <a:ln w="9525">
            <a:solidFill>
              <a:schemeClr val="hlink"/>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FontTx/>
              <a:buNone/>
            </a:pPr>
            <a:r>
              <a:rPr lang="en-US" altLang="en-US">
                <a:solidFill>
                  <a:schemeClr val="hlink"/>
                </a:solidFill>
                <a:latin typeface="Times New Roman" panose="02020603050405020304" pitchFamily="18" charset="0"/>
              </a:rPr>
              <a:t>Caddisflies</a:t>
            </a:r>
            <a:endParaRPr lang="en-US" altLang="en-US" sz="3200">
              <a:latin typeface="Times New Roman" panose="02020603050405020304" pitchFamily="18" charset="0"/>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66562" name="Picture 2" descr="petri dish full of macroinvertebrates">
            <a:extLst>
              <a:ext uri="{FF2B5EF4-FFF2-40B4-BE49-F238E27FC236}">
                <a16:creationId xmlns:a16="http://schemas.microsoft.com/office/drawing/2014/main" id="{03B16C57-E466-4186-A2BC-1541AFF4FB86}"/>
              </a:ext>
            </a:extLst>
          </p:cNvPr>
          <p:cNvPicPr>
            <a:picLocks noChangeAspect="1" noChangeArrowheads="1"/>
          </p:cNvPicPr>
          <p:nvPr/>
        </p:nvPicPr>
        <p:blipFill>
          <a:blip r:embed="rId3">
            <a:lum bright="18000" contrast="24000"/>
            <a:extLst>
              <a:ext uri="{28A0092B-C50C-407E-A947-70E740481C1C}">
                <a14:useLocalDpi xmlns:a14="http://schemas.microsoft.com/office/drawing/2010/main" val="0"/>
              </a:ext>
            </a:extLst>
          </a:blip>
          <a:srcRect l="12810" t="2213" r="13858" b="2679"/>
          <a:stretch>
            <a:fillRect/>
          </a:stretch>
        </p:blipFill>
        <p:spPr bwMode="auto">
          <a:xfrm>
            <a:off x="1743075" y="1447800"/>
            <a:ext cx="5334000" cy="518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3">
            <a:extLst>
              <a:ext uri="{FF2B5EF4-FFF2-40B4-BE49-F238E27FC236}">
                <a16:creationId xmlns:a16="http://schemas.microsoft.com/office/drawing/2014/main" id="{B16CB9DC-A4F9-41C3-9619-E699C8FA238A}"/>
              </a:ext>
            </a:extLst>
          </p:cNvPr>
          <p:cNvSpPr>
            <a:spLocks noChangeArrowheads="1"/>
          </p:cNvSpPr>
          <p:nvPr/>
        </p:nvSpPr>
        <p:spPr bwMode="auto">
          <a:xfrm>
            <a:off x="1295400" y="0"/>
            <a:ext cx="5715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600" b="1">
                <a:solidFill>
                  <a:schemeClr val="tx2"/>
                </a:solidFill>
                <a:latin typeface="Tahoma" panose="020B0604030504040204" pitchFamily="34" charset="0"/>
              </a:rPr>
              <a:t>A Tier 5-6 Community</a:t>
            </a:r>
            <a:br>
              <a:rPr lang="en-US" altLang="en-US" sz="3600" b="1">
                <a:solidFill>
                  <a:schemeClr val="tx2"/>
                </a:solidFill>
                <a:latin typeface="Tahoma" panose="020B0604030504040204" pitchFamily="34" charset="0"/>
              </a:rPr>
            </a:br>
            <a:r>
              <a:rPr lang="en-US" altLang="en-US" sz="3600" b="1">
                <a:solidFill>
                  <a:schemeClr val="tx2"/>
                </a:solidFill>
                <a:latin typeface="Tahoma" panose="020B0604030504040204" pitchFamily="34" charset="0"/>
              </a:rPr>
              <a:t>“</a:t>
            </a:r>
            <a:r>
              <a:rPr lang="en-US" altLang="en-US" sz="2400" b="1" i="1">
                <a:solidFill>
                  <a:schemeClr val="tx2"/>
                </a:solidFill>
                <a:latin typeface="Tahoma" panose="020B0604030504040204" pitchFamily="34" charset="0"/>
              </a:rPr>
              <a:t>Highly/Severely Disturbed”</a:t>
            </a:r>
            <a:endParaRPr lang="en-US" altLang="en-US" sz="4400">
              <a:solidFill>
                <a:schemeClr val="tx2"/>
              </a:solidFill>
              <a:latin typeface="Tahoma" panose="020B0604030504040204" pitchFamily="34" charset="0"/>
            </a:endParaRPr>
          </a:p>
        </p:txBody>
      </p:sp>
      <p:grpSp>
        <p:nvGrpSpPr>
          <p:cNvPr id="2" name="Group 4">
            <a:extLst>
              <a:ext uri="{FF2B5EF4-FFF2-40B4-BE49-F238E27FC236}">
                <a16:creationId xmlns:a16="http://schemas.microsoft.com/office/drawing/2014/main" id="{5A0317D4-4715-4E8C-891F-5B75EAE4159C}"/>
              </a:ext>
            </a:extLst>
          </p:cNvPr>
          <p:cNvGrpSpPr>
            <a:grpSpLocks/>
          </p:cNvGrpSpPr>
          <p:nvPr/>
        </p:nvGrpSpPr>
        <p:grpSpPr bwMode="auto">
          <a:xfrm>
            <a:off x="762000" y="4191000"/>
            <a:ext cx="2657475" cy="1128713"/>
            <a:chOff x="870" y="2688"/>
            <a:chExt cx="1674" cy="711"/>
          </a:xfrm>
        </p:grpSpPr>
        <p:sp>
          <p:nvSpPr>
            <p:cNvPr id="66593" name="Oval 5">
              <a:extLst>
                <a:ext uri="{FF2B5EF4-FFF2-40B4-BE49-F238E27FC236}">
                  <a16:creationId xmlns:a16="http://schemas.microsoft.com/office/drawing/2014/main" id="{03DBA105-23FE-4275-8187-19380096572D}"/>
                </a:ext>
              </a:extLst>
            </p:cNvPr>
            <p:cNvSpPr>
              <a:spLocks noChangeArrowheads="1"/>
            </p:cNvSpPr>
            <p:nvPr/>
          </p:nvSpPr>
          <p:spPr bwMode="auto">
            <a:xfrm>
              <a:off x="1968" y="2688"/>
              <a:ext cx="576" cy="480"/>
            </a:xfrm>
            <a:prstGeom prst="ellipse">
              <a:avLst/>
            </a:prstGeom>
            <a:noFill/>
            <a:ln w="381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6594" name="Text Box 6">
              <a:extLst>
                <a:ext uri="{FF2B5EF4-FFF2-40B4-BE49-F238E27FC236}">
                  <a16:creationId xmlns:a16="http://schemas.microsoft.com/office/drawing/2014/main" id="{81920B67-D42A-4A31-8C45-BCDD22686AD5}"/>
                </a:ext>
              </a:extLst>
            </p:cNvPr>
            <p:cNvSpPr txBox="1">
              <a:spLocks noChangeArrowheads="1"/>
            </p:cNvSpPr>
            <p:nvPr/>
          </p:nvSpPr>
          <p:spPr bwMode="auto">
            <a:xfrm>
              <a:off x="870" y="3072"/>
              <a:ext cx="1122" cy="327"/>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accent2"/>
                  </a:solidFill>
                  <a:latin typeface="Times New Roman" panose="02020603050405020304" pitchFamily="18" charset="0"/>
                </a:rPr>
                <a:t>Caddisflies</a:t>
              </a:r>
              <a:endParaRPr lang="en-US" altLang="en-US">
                <a:latin typeface="Times New Roman" panose="02020603050405020304" pitchFamily="18" charset="0"/>
              </a:endParaRPr>
            </a:p>
          </p:txBody>
        </p:sp>
      </p:grpSp>
      <p:grpSp>
        <p:nvGrpSpPr>
          <p:cNvPr id="3" name="Group 7">
            <a:extLst>
              <a:ext uri="{FF2B5EF4-FFF2-40B4-BE49-F238E27FC236}">
                <a16:creationId xmlns:a16="http://schemas.microsoft.com/office/drawing/2014/main" id="{9CAD18D4-6A90-4624-8618-DD0A4FBF6852}"/>
              </a:ext>
            </a:extLst>
          </p:cNvPr>
          <p:cNvGrpSpPr>
            <a:grpSpLocks/>
          </p:cNvGrpSpPr>
          <p:nvPr/>
        </p:nvGrpSpPr>
        <p:grpSpPr bwMode="auto">
          <a:xfrm>
            <a:off x="2047875" y="2035175"/>
            <a:ext cx="5918200" cy="3589338"/>
            <a:chOff x="1290" y="1330"/>
            <a:chExt cx="3728" cy="2261"/>
          </a:xfrm>
        </p:grpSpPr>
        <p:grpSp>
          <p:nvGrpSpPr>
            <p:cNvPr id="66580" name="Group 8">
              <a:extLst>
                <a:ext uri="{FF2B5EF4-FFF2-40B4-BE49-F238E27FC236}">
                  <a16:creationId xmlns:a16="http://schemas.microsoft.com/office/drawing/2014/main" id="{544710C0-D07E-4A8E-A4FE-5A978ED8A54B}"/>
                </a:ext>
              </a:extLst>
            </p:cNvPr>
            <p:cNvGrpSpPr>
              <a:grpSpLocks/>
            </p:cNvGrpSpPr>
            <p:nvPr/>
          </p:nvGrpSpPr>
          <p:grpSpPr bwMode="auto">
            <a:xfrm>
              <a:off x="2814" y="1330"/>
              <a:ext cx="2204" cy="2261"/>
              <a:chOff x="2814" y="1330"/>
              <a:chExt cx="2204" cy="2261"/>
            </a:xfrm>
          </p:grpSpPr>
          <p:grpSp>
            <p:nvGrpSpPr>
              <p:cNvPr id="66584" name="Group 9">
                <a:extLst>
                  <a:ext uri="{FF2B5EF4-FFF2-40B4-BE49-F238E27FC236}">
                    <a16:creationId xmlns:a16="http://schemas.microsoft.com/office/drawing/2014/main" id="{53D61B19-F4DB-47FC-93C3-005DF45AD45D}"/>
                  </a:ext>
                </a:extLst>
              </p:cNvPr>
              <p:cNvGrpSpPr>
                <a:grpSpLocks/>
              </p:cNvGrpSpPr>
              <p:nvPr/>
            </p:nvGrpSpPr>
            <p:grpSpPr bwMode="auto">
              <a:xfrm>
                <a:off x="2839" y="1330"/>
                <a:ext cx="1689" cy="1145"/>
                <a:chOff x="2839" y="1330"/>
                <a:chExt cx="1689" cy="1145"/>
              </a:xfrm>
            </p:grpSpPr>
            <p:sp>
              <p:nvSpPr>
                <p:cNvPr id="66591" name="Oval 10">
                  <a:extLst>
                    <a:ext uri="{FF2B5EF4-FFF2-40B4-BE49-F238E27FC236}">
                      <a16:creationId xmlns:a16="http://schemas.microsoft.com/office/drawing/2014/main" id="{08A30379-E46F-43EC-8D91-3003A6CE05DD}"/>
                    </a:ext>
                  </a:extLst>
                </p:cNvPr>
                <p:cNvSpPr>
                  <a:spLocks noChangeArrowheads="1"/>
                </p:cNvSpPr>
                <p:nvPr/>
              </p:nvSpPr>
              <p:spPr bwMode="auto">
                <a:xfrm rot="2750112">
                  <a:off x="2746" y="1423"/>
                  <a:ext cx="1145" cy="960"/>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6592" name="Text Box 11">
                  <a:extLst>
                    <a:ext uri="{FF2B5EF4-FFF2-40B4-BE49-F238E27FC236}">
                      <a16:creationId xmlns:a16="http://schemas.microsoft.com/office/drawing/2014/main" id="{DE7FFD33-48E8-4EB4-B827-AE819A6F6897}"/>
                    </a:ext>
                  </a:extLst>
                </p:cNvPr>
                <p:cNvSpPr txBox="1">
                  <a:spLocks noChangeArrowheads="1"/>
                </p:cNvSpPr>
                <p:nvPr/>
              </p:nvSpPr>
              <p:spPr bwMode="auto">
                <a:xfrm>
                  <a:off x="3865" y="1746"/>
                  <a:ext cx="663" cy="327"/>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rgbClr val="FF3300"/>
                      </a:solidFill>
                      <a:latin typeface="Times New Roman" panose="02020603050405020304" pitchFamily="18" charset="0"/>
                    </a:rPr>
                    <a:t>Snails</a:t>
                  </a:r>
                  <a:endParaRPr lang="en-US" altLang="en-US">
                    <a:latin typeface="Times New Roman" panose="02020603050405020304" pitchFamily="18" charset="0"/>
                  </a:endParaRPr>
                </a:p>
              </p:txBody>
            </p:sp>
          </p:grpSp>
          <p:grpSp>
            <p:nvGrpSpPr>
              <p:cNvPr id="66585" name="Group 12">
                <a:extLst>
                  <a:ext uri="{FF2B5EF4-FFF2-40B4-BE49-F238E27FC236}">
                    <a16:creationId xmlns:a16="http://schemas.microsoft.com/office/drawing/2014/main" id="{6B39847C-FD92-4BC0-AC1D-F8FB045C0BB9}"/>
                  </a:ext>
                </a:extLst>
              </p:cNvPr>
              <p:cNvGrpSpPr>
                <a:grpSpLocks/>
              </p:cNvGrpSpPr>
              <p:nvPr/>
            </p:nvGrpSpPr>
            <p:grpSpPr bwMode="auto">
              <a:xfrm>
                <a:off x="2814" y="2775"/>
                <a:ext cx="1659" cy="816"/>
                <a:chOff x="3204" y="2775"/>
                <a:chExt cx="1659" cy="816"/>
              </a:xfrm>
            </p:grpSpPr>
            <p:sp>
              <p:nvSpPr>
                <p:cNvPr id="66589" name="Oval 13">
                  <a:extLst>
                    <a:ext uri="{FF2B5EF4-FFF2-40B4-BE49-F238E27FC236}">
                      <a16:creationId xmlns:a16="http://schemas.microsoft.com/office/drawing/2014/main" id="{96F6F756-5738-4666-BEEA-283929B0B400}"/>
                    </a:ext>
                  </a:extLst>
                </p:cNvPr>
                <p:cNvSpPr>
                  <a:spLocks noChangeArrowheads="1"/>
                </p:cNvSpPr>
                <p:nvPr/>
              </p:nvSpPr>
              <p:spPr bwMode="auto">
                <a:xfrm>
                  <a:off x="3204" y="2775"/>
                  <a:ext cx="846" cy="816"/>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6590" name="Text Box 14">
                  <a:extLst>
                    <a:ext uri="{FF2B5EF4-FFF2-40B4-BE49-F238E27FC236}">
                      <a16:creationId xmlns:a16="http://schemas.microsoft.com/office/drawing/2014/main" id="{D39B0992-9B07-4FED-85B5-316199DA119B}"/>
                    </a:ext>
                  </a:extLst>
                </p:cNvPr>
                <p:cNvSpPr txBox="1">
                  <a:spLocks noChangeArrowheads="1"/>
                </p:cNvSpPr>
                <p:nvPr/>
              </p:nvSpPr>
              <p:spPr bwMode="auto">
                <a:xfrm>
                  <a:off x="4076" y="3209"/>
                  <a:ext cx="787" cy="327"/>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rgbClr val="FF3300"/>
                      </a:solidFill>
                      <a:latin typeface="Times New Roman" panose="02020603050405020304" pitchFamily="18" charset="0"/>
                    </a:rPr>
                    <a:t>Midges</a:t>
                  </a:r>
                </a:p>
              </p:txBody>
            </p:sp>
          </p:grpSp>
          <p:grpSp>
            <p:nvGrpSpPr>
              <p:cNvPr id="66586" name="Group 15">
                <a:extLst>
                  <a:ext uri="{FF2B5EF4-FFF2-40B4-BE49-F238E27FC236}">
                    <a16:creationId xmlns:a16="http://schemas.microsoft.com/office/drawing/2014/main" id="{B947B1F4-36DF-4D56-A07F-598026F3CB16}"/>
                  </a:ext>
                </a:extLst>
              </p:cNvPr>
              <p:cNvGrpSpPr>
                <a:grpSpLocks/>
              </p:cNvGrpSpPr>
              <p:nvPr/>
            </p:nvGrpSpPr>
            <p:grpSpPr bwMode="auto">
              <a:xfrm>
                <a:off x="3402" y="2400"/>
                <a:ext cx="1616" cy="510"/>
                <a:chOff x="3792" y="2400"/>
                <a:chExt cx="1616" cy="510"/>
              </a:xfrm>
            </p:grpSpPr>
            <p:sp>
              <p:nvSpPr>
                <p:cNvPr id="66587" name="Oval 16">
                  <a:extLst>
                    <a:ext uri="{FF2B5EF4-FFF2-40B4-BE49-F238E27FC236}">
                      <a16:creationId xmlns:a16="http://schemas.microsoft.com/office/drawing/2014/main" id="{2AACD683-F13F-47E2-9591-E8CC69BBAF09}"/>
                    </a:ext>
                  </a:extLst>
                </p:cNvPr>
                <p:cNvSpPr>
                  <a:spLocks noChangeArrowheads="1"/>
                </p:cNvSpPr>
                <p:nvPr/>
              </p:nvSpPr>
              <p:spPr bwMode="auto">
                <a:xfrm>
                  <a:off x="3792" y="2400"/>
                  <a:ext cx="720" cy="510"/>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6588" name="Text Box 17">
                  <a:extLst>
                    <a:ext uri="{FF2B5EF4-FFF2-40B4-BE49-F238E27FC236}">
                      <a16:creationId xmlns:a16="http://schemas.microsoft.com/office/drawing/2014/main" id="{3FE71F37-059D-4000-A271-DE83BD4387DE}"/>
                    </a:ext>
                  </a:extLst>
                </p:cNvPr>
                <p:cNvSpPr txBox="1">
                  <a:spLocks noChangeArrowheads="1"/>
                </p:cNvSpPr>
                <p:nvPr/>
              </p:nvSpPr>
              <p:spPr bwMode="auto">
                <a:xfrm>
                  <a:off x="4560" y="2416"/>
                  <a:ext cx="848" cy="327"/>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rgbClr val="FF3300"/>
                      </a:solidFill>
                      <a:latin typeface="Times New Roman" panose="02020603050405020304" pitchFamily="18" charset="0"/>
                    </a:rPr>
                    <a:t>Leeches</a:t>
                  </a:r>
                  <a:endParaRPr lang="en-US" altLang="en-US">
                    <a:latin typeface="Times New Roman" panose="02020603050405020304" pitchFamily="18" charset="0"/>
                  </a:endParaRPr>
                </a:p>
              </p:txBody>
            </p:sp>
          </p:grpSp>
        </p:grpSp>
        <p:grpSp>
          <p:nvGrpSpPr>
            <p:cNvPr id="66581" name="Group 18">
              <a:extLst>
                <a:ext uri="{FF2B5EF4-FFF2-40B4-BE49-F238E27FC236}">
                  <a16:creationId xmlns:a16="http://schemas.microsoft.com/office/drawing/2014/main" id="{63F0B60C-32AD-4E52-8550-115EEE9A5C0C}"/>
                </a:ext>
              </a:extLst>
            </p:cNvPr>
            <p:cNvGrpSpPr>
              <a:grpSpLocks/>
            </p:cNvGrpSpPr>
            <p:nvPr/>
          </p:nvGrpSpPr>
          <p:grpSpPr bwMode="auto">
            <a:xfrm>
              <a:off x="1290" y="1344"/>
              <a:ext cx="1488" cy="1296"/>
              <a:chOff x="1290" y="1344"/>
              <a:chExt cx="1488" cy="1296"/>
            </a:xfrm>
          </p:grpSpPr>
          <p:sp>
            <p:nvSpPr>
              <p:cNvPr id="66582" name="Oval 19">
                <a:extLst>
                  <a:ext uri="{FF2B5EF4-FFF2-40B4-BE49-F238E27FC236}">
                    <a16:creationId xmlns:a16="http://schemas.microsoft.com/office/drawing/2014/main" id="{365CFF87-F31D-4F11-9B2A-CE112E13869D}"/>
                  </a:ext>
                </a:extLst>
              </p:cNvPr>
              <p:cNvSpPr>
                <a:spLocks noChangeArrowheads="1"/>
              </p:cNvSpPr>
              <p:nvPr/>
            </p:nvSpPr>
            <p:spPr bwMode="auto">
              <a:xfrm>
                <a:off x="1770" y="1536"/>
                <a:ext cx="1008" cy="1104"/>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6583" name="Text Box 20">
                <a:extLst>
                  <a:ext uri="{FF2B5EF4-FFF2-40B4-BE49-F238E27FC236}">
                    <a16:creationId xmlns:a16="http://schemas.microsoft.com/office/drawing/2014/main" id="{5BC436D4-179C-4A56-9832-034AA83237D4}"/>
                  </a:ext>
                </a:extLst>
              </p:cNvPr>
              <p:cNvSpPr txBox="1">
                <a:spLocks noChangeArrowheads="1"/>
              </p:cNvSpPr>
              <p:nvPr/>
            </p:nvSpPr>
            <p:spPr bwMode="auto">
              <a:xfrm>
                <a:off x="1290" y="1344"/>
                <a:ext cx="651" cy="327"/>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rgbClr val="FF0000"/>
                    </a:solidFill>
                    <a:latin typeface="Times New Roman" panose="02020603050405020304" pitchFamily="18" charset="0"/>
                  </a:rPr>
                  <a:t>Scuds</a:t>
                </a:r>
              </a:p>
            </p:txBody>
          </p:sp>
        </p:grpSp>
      </p:grpSp>
      <p:grpSp>
        <p:nvGrpSpPr>
          <p:cNvPr id="9" name="Group 21">
            <a:extLst>
              <a:ext uri="{FF2B5EF4-FFF2-40B4-BE49-F238E27FC236}">
                <a16:creationId xmlns:a16="http://schemas.microsoft.com/office/drawing/2014/main" id="{AEBD5316-42C2-4458-9045-50104EF4365F}"/>
              </a:ext>
            </a:extLst>
          </p:cNvPr>
          <p:cNvGrpSpPr>
            <a:grpSpLocks/>
          </p:cNvGrpSpPr>
          <p:nvPr/>
        </p:nvGrpSpPr>
        <p:grpSpPr bwMode="auto">
          <a:xfrm>
            <a:off x="371475" y="3378200"/>
            <a:ext cx="6215063" cy="2881313"/>
            <a:chOff x="234" y="2176"/>
            <a:chExt cx="3915" cy="1815"/>
          </a:xfrm>
        </p:grpSpPr>
        <p:grpSp>
          <p:nvGrpSpPr>
            <p:cNvPr id="66571" name="Group 22">
              <a:extLst>
                <a:ext uri="{FF2B5EF4-FFF2-40B4-BE49-F238E27FC236}">
                  <a16:creationId xmlns:a16="http://schemas.microsoft.com/office/drawing/2014/main" id="{D5B29F6A-D1D0-49B3-917F-6B7858CE72AC}"/>
                </a:ext>
              </a:extLst>
            </p:cNvPr>
            <p:cNvGrpSpPr>
              <a:grpSpLocks/>
            </p:cNvGrpSpPr>
            <p:nvPr/>
          </p:nvGrpSpPr>
          <p:grpSpPr bwMode="auto">
            <a:xfrm>
              <a:off x="1248" y="3024"/>
              <a:ext cx="1530" cy="855"/>
              <a:chOff x="1638" y="3024"/>
              <a:chExt cx="1530" cy="855"/>
            </a:xfrm>
          </p:grpSpPr>
          <p:sp>
            <p:nvSpPr>
              <p:cNvPr id="66578" name="Oval 23">
                <a:extLst>
                  <a:ext uri="{FF2B5EF4-FFF2-40B4-BE49-F238E27FC236}">
                    <a16:creationId xmlns:a16="http://schemas.microsoft.com/office/drawing/2014/main" id="{FF61BB85-3D46-4021-A149-F23FEC75DD43}"/>
                  </a:ext>
                </a:extLst>
              </p:cNvPr>
              <p:cNvSpPr>
                <a:spLocks noChangeArrowheads="1"/>
              </p:cNvSpPr>
              <p:nvPr/>
            </p:nvSpPr>
            <p:spPr bwMode="auto">
              <a:xfrm>
                <a:off x="2400" y="3024"/>
                <a:ext cx="768" cy="720"/>
              </a:xfrm>
              <a:prstGeom prst="ellipse">
                <a:avLst/>
              </a:prstGeom>
              <a:noFill/>
              <a:ln w="38100">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6579" name="Text Box 24">
                <a:extLst>
                  <a:ext uri="{FF2B5EF4-FFF2-40B4-BE49-F238E27FC236}">
                    <a16:creationId xmlns:a16="http://schemas.microsoft.com/office/drawing/2014/main" id="{DD8487B1-205E-4EB8-91E0-6818AA22A09E}"/>
                  </a:ext>
                </a:extLst>
              </p:cNvPr>
              <p:cNvSpPr txBox="1">
                <a:spLocks noChangeArrowheads="1"/>
              </p:cNvSpPr>
              <p:nvPr/>
            </p:nvSpPr>
            <p:spPr bwMode="auto">
              <a:xfrm>
                <a:off x="1638" y="3552"/>
                <a:ext cx="773" cy="327"/>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rgbClr val="006600"/>
                    </a:solidFill>
                    <a:latin typeface="Times New Roman" panose="02020603050405020304" pitchFamily="18" charset="0"/>
                  </a:rPr>
                  <a:t>Beetles</a:t>
                </a:r>
                <a:endParaRPr lang="en-US" altLang="en-US">
                  <a:latin typeface="Times New Roman" panose="02020603050405020304" pitchFamily="18" charset="0"/>
                </a:endParaRPr>
              </a:p>
            </p:txBody>
          </p:sp>
        </p:grpSp>
        <p:grpSp>
          <p:nvGrpSpPr>
            <p:cNvPr id="66572" name="Group 25">
              <a:extLst>
                <a:ext uri="{FF2B5EF4-FFF2-40B4-BE49-F238E27FC236}">
                  <a16:creationId xmlns:a16="http://schemas.microsoft.com/office/drawing/2014/main" id="{2BEDEFC3-BC08-4349-AF5F-94000841F816}"/>
                </a:ext>
              </a:extLst>
            </p:cNvPr>
            <p:cNvGrpSpPr>
              <a:grpSpLocks/>
            </p:cNvGrpSpPr>
            <p:nvPr/>
          </p:nvGrpSpPr>
          <p:grpSpPr bwMode="auto">
            <a:xfrm>
              <a:off x="2682" y="3504"/>
              <a:ext cx="1467" cy="487"/>
              <a:chOff x="3072" y="3504"/>
              <a:chExt cx="1467" cy="487"/>
            </a:xfrm>
          </p:grpSpPr>
          <p:sp>
            <p:nvSpPr>
              <p:cNvPr id="66576" name="Oval 26">
                <a:extLst>
                  <a:ext uri="{FF2B5EF4-FFF2-40B4-BE49-F238E27FC236}">
                    <a16:creationId xmlns:a16="http://schemas.microsoft.com/office/drawing/2014/main" id="{B35301F2-D6D3-4E95-85E3-7F51BC6D56B5}"/>
                  </a:ext>
                </a:extLst>
              </p:cNvPr>
              <p:cNvSpPr>
                <a:spLocks noChangeArrowheads="1"/>
              </p:cNvSpPr>
              <p:nvPr/>
            </p:nvSpPr>
            <p:spPr bwMode="auto">
              <a:xfrm>
                <a:off x="3072" y="3504"/>
                <a:ext cx="432" cy="384"/>
              </a:xfrm>
              <a:prstGeom prst="ellipse">
                <a:avLst/>
              </a:prstGeom>
              <a:noFill/>
              <a:ln w="38100">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66577" name="Text Box 27">
                <a:extLst>
                  <a:ext uri="{FF2B5EF4-FFF2-40B4-BE49-F238E27FC236}">
                    <a16:creationId xmlns:a16="http://schemas.microsoft.com/office/drawing/2014/main" id="{788F7136-D12D-46D2-AA38-1074946129F2}"/>
                  </a:ext>
                </a:extLst>
              </p:cNvPr>
              <p:cNvSpPr txBox="1">
                <a:spLocks noChangeArrowheads="1"/>
              </p:cNvSpPr>
              <p:nvPr/>
            </p:nvSpPr>
            <p:spPr bwMode="auto">
              <a:xfrm>
                <a:off x="3504" y="3664"/>
                <a:ext cx="1035" cy="327"/>
              </a:xfrm>
              <a:prstGeom prst="rect">
                <a:avLst/>
              </a:prstGeom>
              <a:solidFill>
                <a:schemeClr val="bg1"/>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rgbClr val="006600"/>
                    </a:solidFill>
                    <a:latin typeface="Times New Roman" panose="02020603050405020304" pitchFamily="18" charset="0"/>
                  </a:rPr>
                  <a:t>Craneflies</a:t>
                </a:r>
                <a:endParaRPr lang="en-US" altLang="en-US">
                  <a:latin typeface="Times New Roman" panose="02020603050405020304" pitchFamily="18" charset="0"/>
                </a:endParaRPr>
              </a:p>
            </p:txBody>
          </p:sp>
        </p:grpSp>
        <p:grpSp>
          <p:nvGrpSpPr>
            <p:cNvPr id="66573" name="Group 28">
              <a:extLst>
                <a:ext uri="{FF2B5EF4-FFF2-40B4-BE49-F238E27FC236}">
                  <a16:creationId xmlns:a16="http://schemas.microsoft.com/office/drawing/2014/main" id="{FA161374-E1FE-4729-A678-08C7020D5558}"/>
                </a:ext>
              </a:extLst>
            </p:cNvPr>
            <p:cNvGrpSpPr>
              <a:grpSpLocks/>
            </p:cNvGrpSpPr>
            <p:nvPr/>
          </p:nvGrpSpPr>
          <p:grpSpPr bwMode="auto">
            <a:xfrm>
              <a:off x="234" y="2176"/>
              <a:ext cx="2784" cy="752"/>
              <a:chOff x="624" y="2176"/>
              <a:chExt cx="2784" cy="752"/>
            </a:xfrm>
          </p:grpSpPr>
          <p:sp>
            <p:nvSpPr>
              <p:cNvPr id="30749" name="Oval 29">
                <a:extLst>
                  <a:ext uri="{FF2B5EF4-FFF2-40B4-BE49-F238E27FC236}">
                    <a16:creationId xmlns:a16="http://schemas.microsoft.com/office/drawing/2014/main" id="{538974A8-F8A3-4BC9-B191-3431ED76C5BF}"/>
                  </a:ext>
                </a:extLst>
              </p:cNvPr>
              <p:cNvSpPr>
                <a:spLocks noChangeArrowheads="1"/>
              </p:cNvSpPr>
              <p:nvPr/>
            </p:nvSpPr>
            <p:spPr bwMode="auto">
              <a:xfrm>
                <a:off x="2976" y="2544"/>
                <a:ext cx="432" cy="384"/>
              </a:xfrm>
              <a:prstGeom prst="ellipse">
                <a:avLst/>
              </a:prstGeom>
              <a:noFill/>
              <a:ln w="38100">
                <a:solidFill>
                  <a:srgbClr val="006600"/>
                </a:solidFill>
                <a:round/>
                <a:headEnd/>
                <a:tailEnd/>
              </a:ln>
              <a:effectLst/>
            </p:spPr>
            <p:txBody>
              <a:bodyPr wrap="none" anchor="ctr"/>
              <a:lstStyle/>
              <a:p>
                <a:pPr algn="ctr" eaLnBrk="1" hangingPunct="1">
                  <a:defRPr/>
                </a:pPr>
                <a:endParaRPr lang="en-US" sz="2800">
                  <a:solidFill>
                    <a:srgbClr val="006600"/>
                  </a:solidFill>
                  <a:effectLst>
                    <a:outerShdw blurRad="38100" dist="38100" dir="2700000" algn="tl">
                      <a:srgbClr val="C0C0C0"/>
                    </a:outerShdw>
                  </a:effectLst>
                  <a:latin typeface="Times New Roman" pitchFamily="18" charset="0"/>
                  <a:cs typeface="+mn-cs"/>
                </a:endParaRPr>
              </a:p>
            </p:txBody>
          </p:sp>
          <p:sp>
            <p:nvSpPr>
              <p:cNvPr id="30750" name="Text Box 30">
                <a:extLst>
                  <a:ext uri="{FF2B5EF4-FFF2-40B4-BE49-F238E27FC236}">
                    <a16:creationId xmlns:a16="http://schemas.microsoft.com/office/drawing/2014/main" id="{C0AC8A06-3494-42E7-A38D-1E328850D1A3}"/>
                  </a:ext>
                </a:extLst>
              </p:cNvPr>
              <p:cNvSpPr txBox="1">
                <a:spLocks noChangeArrowheads="1"/>
              </p:cNvSpPr>
              <p:nvPr/>
            </p:nvSpPr>
            <p:spPr bwMode="auto">
              <a:xfrm>
                <a:off x="624" y="2176"/>
                <a:ext cx="1584" cy="327"/>
              </a:xfrm>
              <a:prstGeom prst="rect">
                <a:avLst/>
              </a:prstGeom>
              <a:noFill/>
              <a:ln w="9525">
                <a:noFill/>
                <a:miter lim="800000"/>
                <a:headEnd/>
                <a:tailEnd/>
              </a:ln>
              <a:effectLst/>
            </p:spPr>
            <p:txBody>
              <a:bodyPr>
                <a:spAutoFit/>
              </a:bodyPr>
              <a:lstStyle/>
              <a:p>
                <a:pPr eaLnBrk="1" hangingPunct="1">
                  <a:defRPr/>
                </a:pPr>
                <a:endParaRPr lang="en-US" sz="2800">
                  <a:solidFill>
                    <a:srgbClr val="006600"/>
                  </a:solidFill>
                  <a:effectLst>
                    <a:outerShdw blurRad="38100" dist="38100" dir="2700000" algn="tl">
                      <a:srgbClr val="C0C0C0"/>
                    </a:outerShdw>
                  </a:effectLst>
                  <a:latin typeface="Times New Roman" pitchFamily="18" charset="0"/>
                  <a:cs typeface="+mn-cs"/>
                </a:endParaRPr>
              </a:p>
            </p:txBody>
          </p:sp>
        </p:grpSp>
      </p:grpSp>
      <p:grpSp>
        <p:nvGrpSpPr>
          <p:cNvPr id="66567" name="Group 31">
            <a:extLst>
              <a:ext uri="{FF2B5EF4-FFF2-40B4-BE49-F238E27FC236}">
                <a16:creationId xmlns:a16="http://schemas.microsoft.com/office/drawing/2014/main" id="{83D030C5-043B-48B6-BB98-4FF51F8D5629}"/>
              </a:ext>
            </a:extLst>
          </p:cNvPr>
          <p:cNvGrpSpPr>
            <a:grpSpLocks/>
          </p:cNvGrpSpPr>
          <p:nvPr/>
        </p:nvGrpSpPr>
        <p:grpSpPr bwMode="auto">
          <a:xfrm>
            <a:off x="7202488" y="6181725"/>
            <a:ext cx="1096962" cy="396875"/>
            <a:chOff x="4710" y="3888"/>
            <a:chExt cx="691" cy="250"/>
          </a:xfrm>
        </p:grpSpPr>
        <p:sp>
          <p:nvSpPr>
            <p:cNvPr id="66569" name="Line 32">
              <a:extLst>
                <a:ext uri="{FF2B5EF4-FFF2-40B4-BE49-F238E27FC236}">
                  <a16:creationId xmlns:a16="http://schemas.microsoft.com/office/drawing/2014/main" id="{B7E8607B-E8FD-4005-8767-191048A46C34}"/>
                </a:ext>
              </a:extLst>
            </p:cNvPr>
            <p:cNvSpPr>
              <a:spLocks noChangeShapeType="1"/>
            </p:cNvSpPr>
            <p:nvPr/>
          </p:nvSpPr>
          <p:spPr bwMode="auto">
            <a:xfrm>
              <a:off x="4710" y="3914"/>
              <a:ext cx="691"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53" name="Text Box 33">
              <a:extLst>
                <a:ext uri="{FF2B5EF4-FFF2-40B4-BE49-F238E27FC236}">
                  <a16:creationId xmlns:a16="http://schemas.microsoft.com/office/drawing/2014/main" id="{95444921-AEDB-4FBB-A1BB-B412D2088E6A}"/>
                </a:ext>
              </a:extLst>
            </p:cNvPr>
            <p:cNvSpPr txBox="1">
              <a:spLocks noChangeArrowheads="1"/>
            </p:cNvSpPr>
            <p:nvPr/>
          </p:nvSpPr>
          <p:spPr bwMode="auto">
            <a:xfrm>
              <a:off x="4800" y="3888"/>
              <a:ext cx="511" cy="250"/>
            </a:xfrm>
            <a:prstGeom prst="rect">
              <a:avLst/>
            </a:prstGeom>
            <a:noFill/>
            <a:ln w="9525">
              <a:noFill/>
              <a:miter lim="800000"/>
              <a:headEnd/>
              <a:tailEnd/>
            </a:ln>
            <a:effectLst/>
          </p:spPr>
          <p:txBody>
            <a:bodyPr wrap="none">
              <a:spAutoFit/>
            </a:bodyPr>
            <a:lstStyle/>
            <a:p>
              <a:pPr eaLnBrk="1" hangingPunct="1">
                <a:defRPr/>
              </a:pPr>
              <a:r>
                <a:rPr lang="en-US" sz="2000" dirty="0">
                  <a:solidFill>
                    <a:schemeClr val="bg2"/>
                  </a:solidFill>
                  <a:latin typeface="Times New Roman" pitchFamily="18" charset="0"/>
                  <a:cs typeface="+mn-cs"/>
                </a:rPr>
                <a:t>1 inch</a:t>
              </a:r>
              <a:endParaRPr lang="en-US" sz="2000" dirty="0">
                <a:effectLst>
                  <a:outerShdw blurRad="38100" dist="38100" dir="2700000" algn="tl">
                    <a:srgbClr val="C0C0C0"/>
                  </a:outerShdw>
                </a:effectLst>
                <a:latin typeface="Times New Roman" pitchFamily="18" charset="0"/>
                <a:cs typeface="+mn-cs"/>
              </a:endParaRPr>
            </a:p>
          </p:txBody>
        </p:sp>
      </p:grpSp>
      <p:pic>
        <p:nvPicPr>
          <p:cNvPr id="66568" name="Picture 34" descr="photo of severely disturbed site">
            <a:extLst>
              <a:ext uri="{FF2B5EF4-FFF2-40B4-BE49-F238E27FC236}">
                <a16:creationId xmlns:a16="http://schemas.microsoft.com/office/drawing/2014/main" id="{A52763E5-F1A4-47A9-81D4-58D2B0B52F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09600"/>
            <a:ext cx="2514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9C27C5EB-852C-4B04-933C-F5889B005621}"/>
              </a:ext>
            </a:extLst>
          </p:cNvPr>
          <p:cNvSpPr>
            <a:spLocks noGrp="1" noChangeArrowheads="1"/>
          </p:cNvSpPr>
          <p:nvPr>
            <p:ph type="title"/>
          </p:nvPr>
        </p:nvSpPr>
        <p:spPr/>
        <p:txBody>
          <a:bodyPr/>
          <a:lstStyle/>
          <a:p>
            <a:pPr eaLnBrk="1" hangingPunct="1"/>
            <a:r>
              <a:rPr lang="en-US" altLang="en-US"/>
              <a:t>Reference Site Approach</a:t>
            </a:r>
          </a:p>
        </p:txBody>
      </p:sp>
      <p:sp>
        <p:nvSpPr>
          <p:cNvPr id="68611" name="Rectangle 3">
            <a:extLst>
              <a:ext uri="{FF2B5EF4-FFF2-40B4-BE49-F238E27FC236}">
                <a16:creationId xmlns:a16="http://schemas.microsoft.com/office/drawing/2014/main" id="{672ECA4C-319B-4606-B217-105652FB95FF}"/>
              </a:ext>
            </a:extLst>
          </p:cNvPr>
          <p:cNvSpPr>
            <a:spLocks noGrp="1" noChangeArrowheads="1"/>
          </p:cNvSpPr>
          <p:nvPr>
            <p:ph idx="1"/>
          </p:nvPr>
        </p:nvSpPr>
        <p:spPr>
          <a:xfrm>
            <a:off x="1143000" y="2017713"/>
            <a:ext cx="7812088" cy="4535487"/>
          </a:xfrm>
        </p:spPr>
        <p:txBody>
          <a:bodyPr/>
          <a:lstStyle/>
          <a:p>
            <a:pPr eaLnBrk="1" hangingPunct="1">
              <a:lnSpc>
                <a:spcPct val="80000"/>
              </a:lnSpc>
            </a:pPr>
            <a:r>
              <a:rPr lang="en-US" altLang="en-US"/>
              <a:t>Defining reference condition using minimally disturbed sites recognizes that natural stressors can affect the biology of a stream, introducing variability into the reference site data distribution. </a:t>
            </a:r>
          </a:p>
          <a:p>
            <a:pPr eaLnBrk="1" hangingPunct="1">
              <a:lnSpc>
                <a:spcPct val="80000"/>
              </a:lnSpc>
            </a:pPr>
            <a:r>
              <a:rPr lang="en-US" altLang="en-US"/>
              <a:t>Natural drought will cause dry or stagnant flow conditions.</a:t>
            </a:r>
          </a:p>
          <a:p>
            <a:pPr eaLnBrk="1" hangingPunct="1">
              <a:lnSpc>
                <a:spcPct val="80000"/>
              </a:lnSpc>
            </a:pPr>
            <a:r>
              <a:rPr lang="en-US" altLang="en-US"/>
              <a:t>High water, or floods, will limit the effectiveness of the sampling method. </a:t>
            </a:r>
          </a:p>
          <a:p>
            <a:pPr eaLnBrk="1" hangingPunct="1">
              <a:lnSpc>
                <a:spcPct val="80000"/>
              </a:lnSpc>
            </a:pPr>
            <a:r>
              <a:rPr lang="en-US" altLang="en-US"/>
              <a:t>Substrate diversity at some reference sites may be naturally limiting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99DCBD7D-6A82-4269-8B0A-FB83520D7BEA}"/>
              </a:ext>
            </a:extLst>
          </p:cNvPr>
          <p:cNvSpPr>
            <a:spLocks noGrp="1" noChangeArrowheads="1"/>
          </p:cNvSpPr>
          <p:nvPr>
            <p:ph type="title"/>
          </p:nvPr>
        </p:nvSpPr>
        <p:spPr/>
        <p:txBody>
          <a:bodyPr/>
          <a:lstStyle/>
          <a:p>
            <a:pPr eaLnBrk="1" hangingPunct="1"/>
            <a:r>
              <a:rPr lang="en-US" altLang="en-US"/>
              <a:t>Reference Selection Criteria</a:t>
            </a:r>
          </a:p>
        </p:txBody>
      </p:sp>
      <p:sp>
        <p:nvSpPr>
          <p:cNvPr id="70659" name="Rectangle 3">
            <a:extLst>
              <a:ext uri="{FF2B5EF4-FFF2-40B4-BE49-F238E27FC236}">
                <a16:creationId xmlns:a16="http://schemas.microsoft.com/office/drawing/2014/main" id="{529ABB2C-A4F4-4E44-8689-3360A7B2CBF7}"/>
              </a:ext>
            </a:extLst>
          </p:cNvPr>
          <p:cNvSpPr>
            <a:spLocks noGrp="1" noChangeArrowheads="1"/>
          </p:cNvSpPr>
          <p:nvPr>
            <p:ph idx="1"/>
          </p:nvPr>
        </p:nvSpPr>
        <p:spPr/>
        <p:txBody>
          <a:bodyPr rtlCol="0">
            <a:normAutofit lnSpcReduction="10000"/>
          </a:bodyPr>
          <a:lstStyle/>
          <a:p>
            <a:pPr eaLnBrk="1" fontAlgn="auto" hangingPunct="1">
              <a:lnSpc>
                <a:spcPct val="80000"/>
              </a:lnSpc>
              <a:spcAft>
                <a:spcPts val="0"/>
              </a:spcAft>
              <a:defRPr/>
            </a:pPr>
            <a:r>
              <a:rPr lang="en-US" altLang="en-US" sz="2400"/>
              <a:t>Landscape Development Intensity Index &lt; 2.</a:t>
            </a:r>
          </a:p>
          <a:p>
            <a:pPr eaLnBrk="1" fontAlgn="auto" hangingPunct="1">
              <a:lnSpc>
                <a:spcPct val="80000"/>
              </a:lnSpc>
              <a:spcAft>
                <a:spcPts val="0"/>
              </a:spcAft>
              <a:defRPr/>
            </a:pPr>
            <a:r>
              <a:rPr lang="en-US" altLang="en-US" sz="2400"/>
              <a:t>Habitat Assessment Index &gt; 75% of total points.</a:t>
            </a:r>
          </a:p>
          <a:p>
            <a:pPr eaLnBrk="1" fontAlgn="auto" hangingPunct="1">
              <a:lnSpc>
                <a:spcPct val="80000"/>
              </a:lnSpc>
              <a:spcAft>
                <a:spcPts val="0"/>
              </a:spcAft>
              <a:defRPr/>
            </a:pPr>
            <a:r>
              <a:rPr lang="en-US" altLang="en-US" sz="2400"/>
              <a:t>Ammonia &lt; 0.1 mg/L.</a:t>
            </a:r>
          </a:p>
          <a:p>
            <a:pPr eaLnBrk="1" fontAlgn="auto" hangingPunct="1">
              <a:lnSpc>
                <a:spcPct val="80000"/>
              </a:lnSpc>
              <a:spcAft>
                <a:spcPts val="0"/>
              </a:spcAft>
              <a:defRPr/>
            </a:pPr>
            <a:r>
              <a:rPr lang="en-US" altLang="en-US" sz="2400"/>
              <a:t>Hydrologic Index &lt;6. </a:t>
            </a:r>
          </a:p>
          <a:p>
            <a:pPr eaLnBrk="1" fontAlgn="auto" hangingPunct="1">
              <a:lnSpc>
                <a:spcPct val="80000"/>
              </a:lnSpc>
              <a:spcAft>
                <a:spcPts val="0"/>
              </a:spcAft>
              <a:defRPr/>
            </a:pPr>
            <a:r>
              <a:rPr lang="en-US" altLang="en-US" sz="2400"/>
              <a:t>Exclude sites with average conductivity &gt; 600 umhos/cm (eliminate “tidal” influence).</a:t>
            </a:r>
          </a:p>
          <a:p>
            <a:pPr eaLnBrk="1" fontAlgn="auto" hangingPunct="1">
              <a:lnSpc>
                <a:spcPct val="80000"/>
              </a:lnSpc>
              <a:spcAft>
                <a:spcPts val="0"/>
              </a:spcAft>
              <a:defRPr/>
            </a:pPr>
            <a:r>
              <a:rPr lang="en-US" altLang="en-US" sz="2400"/>
              <a:t>Exclude sites receiving NPDES-permitted wastewater treatment facility discharges, based on a review of GIS coverage information from the Water Facilities Regulation (WAFR) database.</a:t>
            </a:r>
          </a:p>
          <a:p>
            <a:pPr eaLnBrk="1" fontAlgn="auto" hangingPunct="1">
              <a:lnSpc>
                <a:spcPct val="80000"/>
              </a:lnSpc>
              <a:spcAft>
                <a:spcPts val="0"/>
              </a:spcAft>
              <a:defRPr/>
            </a:pPr>
            <a:r>
              <a:rPr lang="en-US" altLang="en-US" sz="2400"/>
              <a:t>Use samples with number of individuals identified ranging from 100-175 (inclusive).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EA664158-98AB-429F-A753-AE9A8D402357}"/>
              </a:ext>
            </a:extLst>
          </p:cNvPr>
          <p:cNvSpPr>
            <a:spLocks noGrp="1" noChangeArrowheads="1"/>
          </p:cNvSpPr>
          <p:nvPr>
            <p:ph type="title"/>
          </p:nvPr>
        </p:nvSpPr>
        <p:spPr>
          <a:xfrm>
            <a:off x="1143000" y="1143000"/>
            <a:ext cx="7313613" cy="682625"/>
          </a:xfrm>
        </p:spPr>
        <p:txBody>
          <a:bodyPr rtlCol="0">
            <a:normAutofit fontScale="90000"/>
          </a:bodyPr>
          <a:lstStyle/>
          <a:p>
            <a:pPr eaLnBrk="1" fontAlgn="auto" hangingPunct="1">
              <a:spcAft>
                <a:spcPts val="0"/>
              </a:spcAft>
              <a:defRPr/>
            </a:pPr>
            <a:r>
              <a:rPr lang="en-US" altLang="en-US"/>
              <a:t>Category III (“Impairment”) Line Based on Reference Sites</a:t>
            </a:r>
          </a:p>
        </p:txBody>
      </p:sp>
      <p:sp>
        <p:nvSpPr>
          <p:cNvPr id="70659" name="Rectangle 3">
            <a:extLst>
              <a:ext uri="{FF2B5EF4-FFF2-40B4-BE49-F238E27FC236}">
                <a16:creationId xmlns:a16="http://schemas.microsoft.com/office/drawing/2014/main" id="{9EE526CC-F387-4845-A488-6B709307CB01}"/>
              </a:ext>
            </a:extLst>
          </p:cNvPr>
          <p:cNvSpPr>
            <a:spLocks noGrp="1" noChangeArrowheads="1"/>
          </p:cNvSpPr>
          <p:nvPr>
            <p:ph idx="1"/>
          </p:nvPr>
        </p:nvSpPr>
        <p:spPr>
          <a:xfrm>
            <a:off x="1143000" y="2017713"/>
            <a:ext cx="7812088" cy="4535487"/>
          </a:xfrm>
        </p:spPr>
        <p:txBody>
          <a:bodyPr/>
          <a:lstStyle/>
          <a:p>
            <a:pPr eaLnBrk="1" hangingPunct="1">
              <a:lnSpc>
                <a:spcPct val="80000"/>
              </a:lnSpc>
            </a:pPr>
            <a:r>
              <a:rPr lang="en-US" altLang="en-US"/>
              <a:t>Analysis to balance Type I and Type II errors given the inherent statistical error of the method.</a:t>
            </a:r>
          </a:p>
          <a:p>
            <a:pPr eaLnBrk="1" hangingPunct="1">
              <a:lnSpc>
                <a:spcPct val="80000"/>
              </a:lnSpc>
            </a:pPr>
            <a:r>
              <a:rPr lang="en-US" altLang="en-US"/>
              <a:t>The examination of the two most recent visits at 55 reference streams showed that the 2.5</a:t>
            </a:r>
            <a:r>
              <a:rPr lang="en-US" altLang="en-US" baseline="30000"/>
              <a:t>th</a:t>
            </a:r>
            <a:r>
              <a:rPr lang="en-US" altLang="en-US"/>
              <a:t> percentile of reference data was in the range of 35-44 points.  The middle of this range was 40 points, which represents an impairment threshold that balances Type I and Type II errors.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E5774E82-286B-4FD4-8013-9A32D1CE63A7}"/>
              </a:ext>
            </a:extLst>
          </p:cNvPr>
          <p:cNvSpPr>
            <a:spLocks noGrp="1" noChangeArrowheads="1"/>
          </p:cNvSpPr>
          <p:nvPr>
            <p:ph type="title"/>
          </p:nvPr>
        </p:nvSpPr>
        <p:spPr>
          <a:xfrm>
            <a:off x="533400" y="914400"/>
            <a:ext cx="8382000" cy="682625"/>
          </a:xfrm>
        </p:spPr>
        <p:txBody>
          <a:bodyPr rtlCol="0">
            <a:normAutofit fontScale="90000"/>
          </a:bodyPr>
          <a:lstStyle/>
          <a:p>
            <a:pPr eaLnBrk="1" fontAlgn="auto" hangingPunct="1">
              <a:spcAft>
                <a:spcPts val="0"/>
              </a:spcAft>
              <a:defRPr/>
            </a:pPr>
            <a:r>
              <a:rPr lang="en-US" altLang="en-US"/>
              <a:t>Establishing SCI Thresholds for Impairment</a:t>
            </a:r>
          </a:p>
        </p:txBody>
      </p:sp>
      <p:sp>
        <p:nvSpPr>
          <p:cNvPr id="71683" name="Rectangle 3">
            <a:extLst>
              <a:ext uri="{FF2B5EF4-FFF2-40B4-BE49-F238E27FC236}">
                <a16:creationId xmlns:a16="http://schemas.microsoft.com/office/drawing/2014/main" id="{32A35F18-F424-4D3A-A8C1-DF8CC5E51BDC}"/>
              </a:ext>
            </a:extLst>
          </p:cNvPr>
          <p:cNvSpPr>
            <a:spLocks noGrp="1" noChangeArrowheads="1"/>
          </p:cNvSpPr>
          <p:nvPr>
            <p:ph idx="1"/>
          </p:nvPr>
        </p:nvSpPr>
        <p:spPr>
          <a:xfrm>
            <a:off x="990600" y="2209800"/>
            <a:ext cx="7772400" cy="4114800"/>
          </a:xfrm>
        </p:spPr>
        <p:txBody>
          <a:bodyPr/>
          <a:lstStyle/>
          <a:p>
            <a:pPr eaLnBrk="1" hangingPunct="1"/>
            <a:r>
              <a:rPr lang="en-US" altLang="en-US"/>
              <a:t>Biological Condition Gradient Approach</a:t>
            </a:r>
          </a:p>
          <a:p>
            <a:pPr lvl="1" eaLnBrk="1" hangingPunct="1"/>
            <a:r>
              <a:rPr lang="en-US" altLang="en-US"/>
              <a:t>Workshop in 2006 with Florida experts</a:t>
            </a:r>
          </a:p>
          <a:p>
            <a:pPr lvl="1" eaLnBrk="1" hangingPunct="1"/>
            <a:r>
              <a:rPr lang="en-US" altLang="en-US"/>
              <a:t>SCI = 35 was the lowest score that still meets CWA (BCG category 4)</a:t>
            </a:r>
          </a:p>
          <a:p>
            <a:pPr eaLnBrk="1" hangingPunct="1"/>
            <a:r>
              <a:rPr lang="en-US" altLang="en-US"/>
              <a:t>Reference Site Approach</a:t>
            </a:r>
          </a:p>
          <a:p>
            <a:pPr lvl="1" eaLnBrk="1" hangingPunct="1"/>
            <a:r>
              <a:rPr lang="en-US" altLang="en-US"/>
              <a:t>55 reference streams chosen through rigorous selection process</a:t>
            </a:r>
          </a:p>
          <a:p>
            <a:pPr lvl="1" eaLnBrk="1" hangingPunct="1"/>
            <a:r>
              <a:rPr lang="en-US" altLang="en-US"/>
              <a:t>SCI = 40 determined to be protective</a:t>
            </a:r>
          </a:p>
          <a:p>
            <a:pPr lvl="1" eaLnBrk="1" hangingPunct="1"/>
            <a:endParaRPr lang="en-US" alt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5116B476-8BC6-4AC8-8A84-9376971972D1}"/>
              </a:ext>
            </a:extLst>
          </p:cNvPr>
          <p:cNvSpPr>
            <a:spLocks noGrp="1" noChangeArrowheads="1"/>
          </p:cNvSpPr>
          <p:nvPr>
            <p:ph type="title"/>
          </p:nvPr>
        </p:nvSpPr>
        <p:spPr>
          <a:xfrm>
            <a:off x="1143000" y="1450975"/>
            <a:ext cx="7313613" cy="682625"/>
          </a:xfrm>
        </p:spPr>
        <p:txBody>
          <a:bodyPr rtlCol="0">
            <a:normAutofit fontScale="90000"/>
          </a:bodyPr>
          <a:lstStyle/>
          <a:p>
            <a:pPr eaLnBrk="1" fontAlgn="auto" hangingPunct="1">
              <a:spcAft>
                <a:spcPts val="0"/>
              </a:spcAft>
              <a:defRPr/>
            </a:pPr>
            <a:r>
              <a:rPr lang="en-US" altLang="en-US"/>
              <a:t>Using Multiples Lines of Evidence to Set the Exceptional Category</a:t>
            </a:r>
          </a:p>
        </p:txBody>
      </p:sp>
      <p:sp>
        <p:nvSpPr>
          <p:cNvPr id="72707" name="Rectangle 3">
            <a:extLst>
              <a:ext uri="{FF2B5EF4-FFF2-40B4-BE49-F238E27FC236}">
                <a16:creationId xmlns:a16="http://schemas.microsoft.com/office/drawing/2014/main" id="{31D60CB8-A6F2-4EE3-BAF5-04815E6449CF}"/>
              </a:ext>
            </a:extLst>
          </p:cNvPr>
          <p:cNvSpPr>
            <a:spLocks noGrp="1" noChangeArrowheads="1"/>
          </p:cNvSpPr>
          <p:nvPr>
            <p:ph idx="1"/>
          </p:nvPr>
        </p:nvSpPr>
        <p:spPr>
          <a:xfrm>
            <a:off x="914400" y="2590800"/>
            <a:ext cx="7772400" cy="4114800"/>
          </a:xfrm>
        </p:spPr>
        <p:txBody>
          <a:bodyPr/>
          <a:lstStyle/>
          <a:p>
            <a:pPr eaLnBrk="1" hangingPunct="1"/>
            <a:r>
              <a:rPr lang="en-US" altLang="en-US"/>
              <a:t>Biological Condition Gradient Approach concluded that SCI scores of 64 and above were similar to natural (minimally disturbed).</a:t>
            </a:r>
          </a:p>
          <a:p>
            <a:pPr eaLnBrk="1" hangingPunct="1"/>
            <a:r>
              <a:rPr lang="en-US" altLang="en-US"/>
              <a:t>Reference site approach yielded 70.6.</a:t>
            </a:r>
          </a:p>
          <a:p>
            <a:pPr eaLnBrk="1" hangingPunct="1"/>
            <a:r>
              <a:rPr lang="en-US" altLang="en-US"/>
              <a:t>Averaging these complimentary approaches= 67.</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5D7B6385-0161-4DF6-92DF-F5D76E61832A}"/>
              </a:ext>
            </a:extLst>
          </p:cNvPr>
          <p:cNvSpPr>
            <a:spLocks noGrp="1" noChangeArrowheads="1"/>
          </p:cNvSpPr>
          <p:nvPr>
            <p:ph type="title"/>
          </p:nvPr>
        </p:nvSpPr>
        <p:spPr>
          <a:xfrm>
            <a:off x="457200" y="685800"/>
            <a:ext cx="8686800" cy="1385888"/>
          </a:xfrm>
        </p:spPr>
        <p:txBody>
          <a:bodyPr rtlCol="0">
            <a:normAutofit fontScale="90000"/>
          </a:bodyPr>
          <a:lstStyle/>
          <a:p>
            <a:pPr eaLnBrk="1" fontAlgn="auto" hangingPunct="1">
              <a:spcAft>
                <a:spcPts val="0"/>
              </a:spcAft>
              <a:defRPr/>
            </a:pPr>
            <a:r>
              <a:rPr lang="en-US" altLang="en-US"/>
              <a:t>Objectives Affect SCI Sampling Decisions and Interpretation of Results – from SCI PRIMER</a:t>
            </a:r>
          </a:p>
        </p:txBody>
      </p:sp>
      <p:sp>
        <p:nvSpPr>
          <p:cNvPr id="73731" name="Rectangle 3">
            <a:extLst>
              <a:ext uri="{FF2B5EF4-FFF2-40B4-BE49-F238E27FC236}">
                <a16:creationId xmlns:a16="http://schemas.microsoft.com/office/drawing/2014/main" id="{F74D818C-33E4-43D7-B3A1-2D46BBC7DC1B}"/>
              </a:ext>
            </a:extLst>
          </p:cNvPr>
          <p:cNvSpPr>
            <a:spLocks noGrp="1" noChangeArrowheads="1"/>
          </p:cNvSpPr>
          <p:nvPr>
            <p:ph idx="1"/>
          </p:nvPr>
        </p:nvSpPr>
        <p:spPr>
          <a:xfrm>
            <a:off x="1143000" y="2209800"/>
            <a:ext cx="7735888" cy="4002088"/>
          </a:xfrm>
        </p:spPr>
        <p:txBody>
          <a:bodyPr/>
          <a:lstStyle/>
          <a:p>
            <a:pPr eaLnBrk="1" hangingPunct="1"/>
            <a:r>
              <a:rPr lang="en-US" altLang="en-US" sz="2400"/>
              <a:t>Biota respond to natural and human stressors alike.</a:t>
            </a:r>
          </a:p>
          <a:p>
            <a:pPr eaLnBrk="1" hangingPunct="1"/>
            <a:r>
              <a:rPr lang="en-US" altLang="en-US" sz="2400"/>
              <a:t>Study objectives must be clearly articulated, and you must control for confounding factors that may interfere with the appropriate interpretation of the SCI scores.</a:t>
            </a:r>
          </a:p>
          <a:p>
            <a:pPr eaLnBrk="1" hangingPunct="1"/>
            <a:r>
              <a:rPr lang="en-US" altLang="en-US" sz="2400"/>
              <a:t>Especially consider:</a:t>
            </a:r>
          </a:p>
          <a:p>
            <a:pPr lvl="1" eaLnBrk="1" hangingPunct="1"/>
            <a:r>
              <a:rPr lang="en-US" altLang="en-US" sz="2000"/>
              <a:t>existing and antecedent flow conditions, </a:t>
            </a:r>
          </a:p>
          <a:p>
            <a:pPr lvl="1" eaLnBrk="1" hangingPunct="1"/>
            <a:r>
              <a:rPr lang="en-US" altLang="en-US" sz="2000"/>
              <a:t>habitat conditions, and </a:t>
            </a:r>
          </a:p>
          <a:p>
            <a:pPr lvl="1" eaLnBrk="1" hangingPunct="1"/>
            <a:r>
              <a:rPr lang="en-US" altLang="en-US" sz="2000"/>
              <a:t>water quality issues.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20AE0EC9-E381-4877-8819-9BA708614DDB}"/>
              </a:ext>
            </a:extLst>
          </p:cNvPr>
          <p:cNvSpPr>
            <a:spLocks noGrp="1" noChangeArrowheads="1"/>
          </p:cNvSpPr>
          <p:nvPr>
            <p:ph type="title"/>
          </p:nvPr>
        </p:nvSpPr>
        <p:spPr/>
        <p:txBody>
          <a:bodyPr/>
          <a:lstStyle/>
          <a:p>
            <a:pPr eaLnBrk="1" hangingPunct="1"/>
            <a:r>
              <a:rPr lang="en-US" altLang="en-US"/>
              <a:t>Example TMDL Objective</a:t>
            </a:r>
          </a:p>
        </p:txBody>
      </p:sp>
      <p:sp>
        <p:nvSpPr>
          <p:cNvPr id="74755" name="Rectangle 3">
            <a:extLst>
              <a:ext uri="{FF2B5EF4-FFF2-40B4-BE49-F238E27FC236}">
                <a16:creationId xmlns:a16="http://schemas.microsoft.com/office/drawing/2014/main" id="{EAF76619-5C7E-4C39-AAE7-270BC366EA94}"/>
              </a:ext>
            </a:extLst>
          </p:cNvPr>
          <p:cNvSpPr>
            <a:spLocks noGrp="1" noChangeArrowheads="1"/>
          </p:cNvSpPr>
          <p:nvPr>
            <p:ph idx="1"/>
          </p:nvPr>
        </p:nvSpPr>
        <p:spPr/>
        <p:txBody>
          <a:bodyPr/>
          <a:lstStyle/>
          <a:p>
            <a:pPr eaLnBrk="1" hangingPunct="1"/>
            <a:r>
              <a:rPr lang="en-US" altLang="en-US"/>
              <a:t>Determine if </a:t>
            </a:r>
            <a:r>
              <a:rPr lang="en-US" altLang="en-US">
                <a:solidFill>
                  <a:schemeClr val="hlink"/>
                </a:solidFill>
              </a:rPr>
              <a:t>water quality</a:t>
            </a:r>
            <a:r>
              <a:rPr lang="en-US" altLang="en-US"/>
              <a:t> issues are adversely affecting biological health.  </a:t>
            </a:r>
          </a:p>
          <a:p>
            <a:pPr eaLnBrk="1" hangingPunct="1"/>
            <a:r>
              <a:rPr lang="en-US" altLang="en-US"/>
              <a:t>To place a waterbody on the verified list, must reasonably demonstrate the </a:t>
            </a:r>
            <a:r>
              <a:rPr lang="en-US" altLang="en-US">
                <a:solidFill>
                  <a:schemeClr val="hlink"/>
                </a:solidFill>
              </a:rPr>
              <a:t>pollutant</a:t>
            </a:r>
            <a:r>
              <a:rPr lang="en-US" altLang="en-US"/>
              <a:t> responsible for poor SCI scores.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B0BE99C2-8254-4452-AFB2-8009247A6BB8}"/>
              </a:ext>
            </a:extLst>
          </p:cNvPr>
          <p:cNvSpPr>
            <a:spLocks noGrp="1" noChangeArrowheads="1"/>
          </p:cNvSpPr>
          <p:nvPr>
            <p:ph type="title"/>
          </p:nvPr>
        </p:nvSpPr>
        <p:spPr>
          <a:xfrm>
            <a:off x="1143000" y="1143000"/>
            <a:ext cx="7313613" cy="682625"/>
          </a:xfrm>
        </p:spPr>
        <p:txBody>
          <a:bodyPr rtlCol="0">
            <a:normAutofit fontScale="90000"/>
          </a:bodyPr>
          <a:lstStyle/>
          <a:p>
            <a:pPr eaLnBrk="1" fontAlgn="auto" hangingPunct="1">
              <a:spcAft>
                <a:spcPts val="0"/>
              </a:spcAft>
              <a:defRPr/>
            </a:pPr>
            <a:r>
              <a:rPr lang="en-US" altLang="en-US"/>
              <a:t>Factors to Control For During TMDL Sampling</a:t>
            </a:r>
          </a:p>
        </p:txBody>
      </p:sp>
      <p:sp>
        <p:nvSpPr>
          <p:cNvPr id="75779" name="Rectangle 3">
            <a:extLst>
              <a:ext uri="{FF2B5EF4-FFF2-40B4-BE49-F238E27FC236}">
                <a16:creationId xmlns:a16="http://schemas.microsoft.com/office/drawing/2014/main" id="{3B0A9B32-A05F-44EF-BB4C-54137DBC0122}"/>
              </a:ext>
            </a:extLst>
          </p:cNvPr>
          <p:cNvSpPr>
            <a:spLocks noGrp="1" noChangeArrowheads="1"/>
          </p:cNvSpPr>
          <p:nvPr>
            <p:ph idx="1"/>
          </p:nvPr>
        </p:nvSpPr>
        <p:spPr/>
        <p:txBody>
          <a:bodyPr/>
          <a:lstStyle/>
          <a:p>
            <a:pPr eaLnBrk="1" hangingPunct="1"/>
            <a:r>
              <a:rPr lang="en-US" altLang="en-US"/>
              <a:t>Current and antecedent flow conditions</a:t>
            </a:r>
          </a:p>
          <a:p>
            <a:pPr lvl="1" eaLnBrk="1" hangingPunct="1"/>
            <a:r>
              <a:rPr lang="en-US" altLang="en-US"/>
              <a:t>If desiccation or stagnant conditions have occurred, the flow regime, NOT water quality, will be dominant influence</a:t>
            </a:r>
          </a:p>
          <a:p>
            <a:pPr eaLnBrk="1" hangingPunct="1"/>
            <a:r>
              <a:rPr lang="en-US" altLang="en-US"/>
              <a:t>Habitat conditions at sampling site</a:t>
            </a:r>
          </a:p>
          <a:p>
            <a:pPr lvl="1" eaLnBrk="1" hangingPunct="1"/>
            <a:r>
              <a:rPr lang="en-US" altLang="en-US"/>
              <a:t>By sampling where habitat is NOT limiting, you can emphasize water quality factors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24F454D-F1E2-4834-BCDD-D9685AA7B060}"/>
              </a:ext>
            </a:extLst>
          </p:cNvPr>
          <p:cNvSpPr>
            <a:spLocks noGrp="1" noChangeArrowheads="1"/>
          </p:cNvSpPr>
          <p:nvPr>
            <p:ph type="title"/>
          </p:nvPr>
        </p:nvSpPr>
        <p:spPr/>
        <p:txBody>
          <a:bodyPr/>
          <a:lstStyle/>
          <a:p>
            <a:pPr eaLnBrk="1" hangingPunct="1"/>
            <a:endParaRPr lang="en-US" altLang="en-US"/>
          </a:p>
        </p:txBody>
      </p:sp>
      <p:sp>
        <p:nvSpPr>
          <p:cNvPr id="12291" name="Rectangle 3">
            <a:extLst>
              <a:ext uri="{FF2B5EF4-FFF2-40B4-BE49-F238E27FC236}">
                <a16:creationId xmlns:a16="http://schemas.microsoft.com/office/drawing/2014/main" id="{F39C4C89-86B9-42D3-BE92-B2BD2E05D24D}"/>
              </a:ext>
            </a:extLst>
          </p:cNvPr>
          <p:cNvSpPr>
            <a:spLocks noGrp="1" noChangeArrowheads="1"/>
          </p:cNvSpPr>
          <p:nvPr>
            <p:ph idx="1"/>
          </p:nvPr>
        </p:nvSpPr>
        <p:spPr/>
        <p:txBody>
          <a:bodyPr/>
          <a:lstStyle/>
          <a:p>
            <a:pPr eaLnBrk="1" hangingPunct="1"/>
            <a:endParaRPr lang="en-US" altLang="en-US"/>
          </a:p>
        </p:txBody>
      </p:sp>
      <p:pic>
        <p:nvPicPr>
          <p:cNvPr id="12292" name="Picture 4" descr="Photo of Hester Dendy Sampler">
            <a:extLst>
              <a:ext uri="{FF2B5EF4-FFF2-40B4-BE49-F238E27FC236}">
                <a16:creationId xmlns:a16="http://schemas.microsoft.com/office/drawing/2014/main" id="{723ACEA1-17E1-4470-98AB-8382DEF0632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0"/>
            <a:ext cx="8001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293" name="Text Box 5">
            <a:extLst>
              <a:ext uri="{FF2B5EF4-FFF2-40B4-BE49-F238E27FC236}">
                <a16:creationId xmlns:a16="http://schemas.microsoft.com/office/drawing/2014/main" id="{5AD26A84-2FFA-40F3-9C1F-65B10814E825}"/>
              </a:ext>
            </a:extLst>
          </p:cNvPr>
          <p:cNvSpPr txBox="1">
            <a:spLocks noChangeArrowheads="1"/>
          </p:cNvSpPr>
          <p:nvPr/>
        </p:nvSpPr>
        <p:spPr bwMode="auto">
          <a:xfrm>
            <a:off x="1066800" y="5943600"/>
            <a:ext cx="7467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tx2"/>
                </a:solidFill>
                <a:latin typeface="Tahoma" panose="020B0604030504040204" pitchFamily="34" charset="0"/>
              </a:rPr>
              <a:t>Hester-Dendy samplers used for determining the Shannon-Weaver diversity index.</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E3F34154-F837-41EF-A649-C3F9301F13C7}"/>
              </a:ext>
            </a:extLst>
          </p:cNvPr>
          <p:cNvSpPr>
            <a:spLocks noGrp="1" noChangeArrowheads="1"/>
          </p:cNvSpPr>
          <p:nvPr>
            <p:ph type="title"/>
          </p:nvPr>
        </p:nvSpPr>
        <p:spPr/>
        <p:txBody>
          <a:bodyPr/>
          <a:lstStyle/>
          <a:p>
            <a:pPr eaLnBrk="1" hangingPunct="1"/>
            <a:r>
              <a:rPr lang="en-US" altLang="en-US"/>
              <a:t>BMP Effectiveness Example</a:t>
            </a:r>
          </a:p>
        </p:txBody>
      </p:sp>
      <p:sp>
        <p:nvSpPr>
          <p:cNvPr id="76803" name="Rectangle 3">
            <a:extLst>
              <a:ext uri="{FF2B5EF4-FFF2-40B4-BE49-F238E27FC236}">
                <a16:creationId xmlns:a16="http://schemas.microsoft.com/office/drawing/2014/main" id="{5C8917C3-45CF-4C0F-8829-D8E2C0887E0B}"/>
              </a:ext>
            </a:extLst>
          </p:cNvPr>
          <p:cNvSpPr>
            <a:spLocks noGrp="1" noChangeArrowheads="1"/>
          </p:cNvSpPr>
          <p:nvPr>
            <p:ph idx="1"/>
          </p:nvPr>
        </p:nvSpPr>
        <p:spPr/>
        <p:txBody>
          <a:bodyPr/>
          <a:lstStyle/>
          <a:p>
            <a:pPr eaLnBrk="1" hangingPunct="1"/>
            <a:r>
              <a:rPr lang="en-US" altLang="en-US"/>
              <a:t>Employed a “Before-After/Control-Impact” study design.</a:t>
            </a:r>
          </a:p>
          <a:p>
            <a:pPr eaLnBrk="1" hangingPunct="1"/>
            <a:r>
              <a:rPr lang="en-US" altLang="en-US"/>
              <a:t>Sites were selected where habitat and water quality were currently acceptable to determine if silviculture practices caused harm.</a:t>
            </a:r>
          </a:p>
          <a:p>
            <a:pPr lvl="1" eaLnBrk="1" hangingPunct="1"/>
            <a:r>
              <a:rPr lang="en-US" altLang="en-US"/>
              <a:t>Controlled for prior habitat and water quality conditions to emphasize human activities and BMPs.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DC9064DC-ED77-4DF7-96B6-430D5A20FB5B}"/>
              </a:ext>
            </a:extLst>
          </p:cNvPr>
          <p:cNvSpPr>
            <a:spLocks noGrp="1" noChangeArrowheads="1"/>
          </p:cNvSpPr>
          <p:nvPr>
            <p:ph type="title"/>
          </p:nvPr>
        </p:nvSpPr>
        <p:spPr>
          <a:xfrm>
            <a:off x="981075" y="381000"/>
            <a:ext cx="7180263" cy="1143000"/>
          </a:xfrm>
        </p:spPr>
        <p:txBody>
          <a:bodyPr lIns="90487" tIns="44450" rIns="90487" bIns="44450"/>
          <a:lstStyle/>
          <a:p>
            <a:pPr eaLnBrk="1" hangingPunct="1"/>
            <a:r>
              <a:rPr lang="en-US" altLang="en-US"/>
              <a:t>Experimental Design</a:t>
            </a:r>
          </a:p>
        </p:txBody>
      </p:sp>
      <p:sp>
        <p:nvSpPr>
          <p:cNvPr id="77827" name="Rectangle 22">
            <a:extLst>
              <a:ext uri="{FF2B5EF4-FFF2-40B4-BE49-F238E27FC236}">
                <a16:creationId xmlns:a16="http://schemas.microsoft.com/office/drawing/2014/main" id="{7BB8DD0B-2384-4297-8AA3-AD9F19884767}"/>
              </a:ext>
            </a:extLst>
          </p:cNvPr>
          <p:cNvSpPr>
            <a:spLocks noChangeArrowheads="1"/>
          </p:cNvSpPr>
          <p:nvPr/>
        </p:nvSpPr>
        <p:spPr bwMode="auto">
          <a:xfrm>
            <a:off x="1905000" y="4800600"/>
            <a:ext cx="9921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Proposed </a:t>
            </a:r>
          </a:p>
        </p:txBody>
      </p:sp>
      <p:sp>
        <p:nvSpPr>
          <p:cNvPr id="77828" name="Rectangle 23">
            <a:extLst>
              <a:ext uri="{FF2B5EF4-FFF2-40B4-BE49-F238E27FC236}">
                <a16:creationId xmlns:a16="http://schemas.microsoft.com/office/drawing/2014/main" id="{B9108A82-D08C-49AB-AF85-64E2AA352C45}"/>
              </a:ext>
            </a:extLst>
          </p:cNvPr>
          <p:cNvSpPr>
            <a:spLocks noChangeArrowheads="1"/>
          </p:cNvSpPr>
          <p:nvPr/>
        </p:nvSpPr>
        <p:spPr bwMode="auto">
          <a:xfrm>
            <a:off x="1905000" y="5065713"/>
            <a:ext cx="10937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Silviculture</a:t>
            </a:r>
          </a:p>
        </p:txBody>
      </p:sp>
      <p:sp>
        <p:nvSpPr>
          <p:cNvPr id="77829" name="Rectangle 24">
            <a:extLst>
              <a:ext uri="{FF2B5EF4-FFF2-40B4-BE49-F238E27FC236}">
                <a16:creationId xmlns:a16="http://schemas.microsoft.com/office/drawing/2014/main" id="{E88BE84E-69E7-48D5-B726-28A05CE36F06}"/>
              </a:ext>
            </a:extLst>
          </p:cNvPr>
          <p:cNvSpPr>
            <a:spLocks noChangeArrowheads="1"/>
          </p:cNvSpPr>
          <p:nvPr/>
        </p:nvSpPr>
        <p:spPr bwMode="auto">
          <a:xfrm>
            <a:off x="1905000" y="5334000"/>
            <a:ext cx="4476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Area</a:t>
            </a:r>
          </a:p>
        </p:txBody>
      </p:sp>
      <p:grpSp>
        <p:nvGrpSpPr>
          <p:cNvPr id="77830" name="Group 58" descr="Schematic of study design with three control sites and three test sites, before impacts.">
            <a:extLst>
              <a:ext uri="{FF2B5EF4-FFF2-40B4-BE49-F238E27FC236}">
                <a16:creationId xmlns:a16="http://schemas.microsoft.com/office/drawing/2014/main" id="{B218C02E-4D1A-4332-89B6-21CC9AB833A7}"/>
              </a:ext>
            </a:extLst>
          </p:cNvPr>
          <p:cNvGrpSpPr>
            <a:grpSpLocks/>
          </p:cNvGrpSpPr>
          <p:nvPr/>
        </p:nvGrpSpPr>
        <p:grpSpPr bwMode="auto">
          <a:xfrm>
            <a:off x="2754313" y="1905000"/>
            <a:ext cx="1782762" cy="4197350"/>
            <a:chOff x="2754313" y="1905000"/>
            <a:chExt cx="1782762" cy="4197350"/>
          </a:xfrm>
        </p:grpSpPr>
        <p:sp>
          <p:nvSpPr>
            <p:cNvPr id="77861" name="Freeform 3">
              <a:extLst>
                <a:ext uri="{FF2B5EF4-FFF2-40B4-BE49-F238E27FC236}">
                  <a16:creationId xmlns:a16="http://schemas.microsoft.com/office/drawing/2014/main" id="{DB5AEBBA-D4E8-4BDF-9399-9E5AFDA8C4CD}"/>
                </a:ext>
              </a:extLst>
            </p:cNvPr>
            <p:cNvSpPr>
              <a:spLocks/>
            </p:cNvSpPr>
            <p:nvPr/>
          </p:nvSpPr>
          <p:spPr bwMode="auto">
            <a:xfrm>
              <a:off x="3143250" y="2216150"/>
              <a:ext cx="450850" cy="3886200"/>
            </a:xfrm>
            <a:custGeom>
              <a:avLst/>
              <a:gdLst>
                <a:gd name="T0" fmla="*/ 0 w 284"/>
                <a:gd name="T1" fmla="*/ 2147483646 h 2448"/>
                <a:gd name="T2" fmla="*/ 2147483646 w 284"/>
                <a:gd name="T3" fmla="*/ 2147483646 h 2448"/>
                <a:gd name="T4" fmla="*/ 2147483646 w 284"/>
                <a:gd name="T5" fmla="*/ 2147483646 h 2448"/>
                <a:gd name="T6" fmla="*/ 2147483646 w 284"/>
                <a:gd name="T7" fmla="*/ 2147483646 h 2448"/>
                <a:gd name="T8" fmla="*/ 2147483646 w 284"/>
                <a:gd name="T9" fmla="*/ 2147483646 h 2448"/>
                <a:gd name="T10" fmla="*/ 2147483646 w 284"/>
                <a:gd name="T11" fmla="*/ 2147483646 h 2448"/>
                <a:gd name="T12" fmla="*/ 2147483646 w 284"/>
                <a:gd name="T13" fmla="*/ 2147483646 h 2448"/>
                <a:gd name="T14" fmla="*/ 2147483646 w 284"/>
                <a:gd name="T15" fmla="*/ 2147483646 h 2448"/>
                <a:gd name="T16" fmla="*/ 2147483646 w 284"/>
                <a:gd name="T17" fmla="*/ 2147483646 h 2448"/>
                <a:gd name="T18" fmla="*/ 2147483646 w 284"/>
                <a:gd name="T19" fmla="*/ 2147483646 h 2448"/>
                <a:gd name="T20" fmla="*/ 2147483646 w 284"/>
                <a:gd name="T21" fmla="*/ 2147483646 h 2448"/>
                <a:gd name="T22" fmla="*/ 2147483646 w 284"/>
                <a:gd name="T23" fmla="*/ 2147483646 h 2448"/>
                <a:gd name="T24" fmla="*/ 2147483646 w 284"/>
                <a:gd name="T25" fmla="*/ 2147483646 h 2448"/>
                <a:gd name="T26" fmla="*/ 2147483646 w 284"/>
                <a:gd name="T27" fmla="*/ 2147483646 h 2448"/>
                <a:gd name="T28" fmla="*/ 2147483646 w 284"/>
                <a:gd name="T29" fmla="*/ 2147483646 h 2448"/>
                <a:gd name="T30" fmla="*/ 2147483646 w 284"/>
                <a:gd name="T31" fmla="*/ 2147483646 h 2448"/>
                <a:gd name="T32" fmla="*/ 2147483646 w 284"/>
                <a:gd name="T33" fmla="*/ 2147483646 h 2448"/>
                <a:gd name="T34" fmla="*/ 2147483646 w 284"/>
                <a:gd name="T35" fmla="*/ 2147483646 h 2448"/>
                <a:gd name="T36" fmla="*/ 2147483646 w 284"/>
                <a:gd name="T37" fmla="*/ 2147483646 h 2448"/>
                <a:gd name="T38" fmla="*/ 2147483646 w 284"/>
                <a:gd name="T39" fmla="*/ 2147483646 h 2448"/>
                <a:gd name="T40" fmla="*/ 2147483646 w 284"/>
                <a:gd name="T41" fmla="*/ 2147483646 h 2448"/>
                <a:gd name="T42" fmla="*/ 2147483646 w 284"/>
                <a:gd name="T43" fmla="*/ 2147483646 h 2448"/>
                <a:gd name="T44" fmla="*/ 2147483646 w 284"/>
                <a:gd name="T45" fmla="*/ 2147483646 h 2448"/>
                <a:gd name="T46" fmla="*/ 2147483646 w 284"/>
                <a:gd name="T47" fmla="*/ 2147483646 h 2448"/>
                <a:gd name="T48" fmla="*/ 2147483646 w 284"/>
                <a:gd name="T49" fmla="*/ 2147483646 h 2448"/>
                <a:gd name="T50" fmla="*/ 2147483646 w 284"/>
                <a:gd name="T51" fmla="*/ 2147483646 h 2448"/>
                <a:gd name="T52" fmla="*/ 2147483646 w 284"/>
                <a:gd name="T53" fmla="*/ 2147483646 h 2448"/>
                <a:gd name="T54" fmla="*/ 2147483646 w 284"/>
                <a:gd name="T55" fmla="*/ 2147483646 h 2448"/>
                <a:gd name="T56" fmla="*/ 2147483646 w 284"/>
                <a:gd name="T57" fmla="*/ 2147483646 h 2448"/>
                <a:gd name="T58" fmla="*/ 2147483646 w 284"/>
                <a:gd name="T59" fmla="*/ 2147483646 h 2448"/>
                <a:gd name="T60" fmla="*/ 2147483646 w 284"/>
                <a:gd name="T61" fmla="*/ 2147483646 h 2448"/>
                <a:gd name="T62" fmla="*/ 2147483646 w 284"/>
                <a:gd name="T63" fmla="*/ 2147483646 h 2448"/>
                <a:gd name="T64" fmla="*/ 2147483646 w 284"/>
                <a:gd name="T65" fmla="*/ 2147483646 h 2448"/>
                <a:gd name="T66" fmla="*/ 2147483646 w 284"/>
                <a:gd name="T67" fmla="*/ 2147483646 h 2448"/>
                <a:gd name="T68" fmla="*/ 2147483646 w 284"/>
                <a:gd name="T69" fmla="*/ 2147483646 h 2448"/>
                <a:gd name="T70" fmla="*/ 2147483646 w 284"/>
                <a:gd name="T71" fmla="*/ 2147483646 h 2448"/>
                <a:gd name="T72" fmla="*/ 2147483646 w 284"/>
                <a:gd name="T73" fmla="*/ 2147483646 h 2448"/>
                <a:gd name="T74" fmla="*/ 2147483646 w 284"/>
                <a:gd name="T75" fmla="*/ 2147483646 h 2448"/>
                <a:gd name="T76" fmla="*/ 2147483646 w 284"/>
                <a:gd name="T77" fmla="*/ 2147483646 h 2448"/>
                <a:gd name="T78" fmla="*/ 2147483646 w 284"/>
                <a:gd name="T79" fmla="*/ 2147483646 h 2448"/>
                <a:gd name="T80" fmla="*/ 2147483646 w 284"/>
                <a:gd name="T81" fmla="*/ 2147483646 h 2448"/>
                <a:gd name="T82" fmla="*/ 2147483646 w 284"/>
                <a:gd name="T83" fmla="*/ 2147483646 h 2448"/>
                <a:gd name="T84" fmla="*/ 2147483646 w 284"/>
                <a:gd name="T85" fmla="*/ 2147483646 h 2448"/>
                <a:gd name="T86" fmla="*/ 2147483646 w 284"/>
                <a:gd name="T87" fmla="*/ 2147483646 h 2448"/>
                <a:gd name="T88" fmla="*/ 2147483646 w 284"/>
                <a:gd name="T89" fmla="*/ 2147483646 h 2448"/>
                <a:gd name="T90" fmla="*/ 2147483646 w 284"/>
                <a:gd name="T91" fmla="*/ 2147483646 h 2448"/>
                <a:gd name="T92" fmla="*/ 2147483646 w 284"/>
                <a:gd name="T93" fmla="*/ 2147483646 h 2448"/>
                <a:gd name="T94" fmla="*/ 2147483646 w 284"/>
                <a:gd name="T95" fmla="*/ 2147483646 h 2448"/>
                <a:gd name="T96" fmla="*/ 2147483646 w 284"/>
                <a:gd name="T97" fmla="*/ 2147483646 h 2448"/>
                <a:gd name="T98" fmla="*/ 2147483646 w 284"/>
                <a:gd name="T99" fmla="*/ 2147483646 h 2448"/>
                <a:gd name="T100" fmla="*/ 2147483646 w 284"/>
                <a:gd name="T101" fmla="*/ 2147483646 h 2448"/>
                <a:gd name="T102" fmla="*/ 2147483646 w 284"/>
                <a:gd name="T103" fmla="*/ 2147483646 h 2448"/>
                <a:gd name="T104" fmla="*/ 2147483646 w 284"/>
                <a:gd name="T105" fmla="*/ 2147483646 h 2448"/>
                <a:gd name="T106" fmla="*/ 2147483646 w 284"/>
                <a:gd name="T107" fmla="*/ 2147483646 h 2448"/>
                <a:gd name="T108" fmla="*/ 2147483646 w 284"/>
                <a:gd name="T109" fmla="*/ 2147483646 h 2448"/>
                <a:gd name="T110" fmla="*/ 2147483646 w 284"/>
                <a:gd name="T111" fmla="*/ 2147483646 h 2448"/>
                <a:gd name="T112" fmla="*/ 2147483646 w 284"/>
                <a:gd name="T113" fmla="*/ 2147483646 h 2448"/>
                <a:gd name="T114" fmla="*/ 2147483646 w 284"/>
                <a:gd name="T115" fmla="*/ 2147483646 h 2448"/>
                <a:gd name="T116" fmla="*/ 2147483646 w 284"/>
                <a:gd name="T117" fmla="*/ 2147483646 h 24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4"/>
                <a:gd name="T178" fmla="*/ 0 h 2448"/>
                <a:gd name="T179" fmla="*/ 284 w 284"/>
                <a:gd name="T180" fmla="*/ 2448 h 244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4" h="2448">
                  <a:moveTo>
                    <a:pt x="0" y="0"/>
                  </a:moveTo>
                  <a:lnTo>
                    <a:pt x="0" y="0"/>
                  </a:lnTo>
                  <a:lnTo>
                    <a:pt x="0" y="8"/>
                  </a:lnTo>
                  <a:lnTo>
                    <a:pt x="8" y="31"/>
                  </a:lnTo>
                  <a:lnTo>
                    <a:pt x="8" y="39"/>
                  </a:lnTo>
                  <a:lnTo>
                    <a:pt x="8" y="47"/>
                  </a:lnTo>
                  <a:lnTo>
                    <a:pt x="8" y="71"/>
                  </a:lnTo>
                  <a:lnTo>
                    <a:pt x="8" y="87"/>
                  </a:lnTo>
                  <a:lnTo>
                    <a:pt x="8" y="95"/>
                  </a:lnTo>
                  <a:lnTo>
                    <a:pt x="8" y="103"/>
                  </a:lnTo>
                  <a:lnTo>
                    <a:pt x="15" y="127"/>
                  </a:lnTo>
                  <a:lnTo>
                    <a:pt x="29" y="199"/>
                  </a:lnTo>
                  <a:lnTo>
                    <a:pt x="43" y="207"/>
                  </a:lnTo>
                  <a:lnTo>
                    <a:pt x="43" y="231"/>
                  </a:lnTo>
                  <a:lnTo>
                    <a:pt x="50" y="247"/>
                  </a:lnTo>
                  <a:lnTo>
                    <a:pt x="50" y="255"/>
                  </a:lnTo>
                  <a:lnTo>
                    <a:pt x="57" y="279"/>
                  </a:lnTo>
                  <a:lnTo>
                    <a:pt x="64" y="295"/>
                  </a:lnTo>
                  <a:lnTo>
                    <a:pt x="71" y="303"/>
                  </a:lnTo>
                  <a:lnTo>
                    <a:pt x="107" y="438"/>
                  </a:lnTo>
                  <a:lnTo>
                    <a:pt x="114" y="462"/>
                  </a:lnTo>
                  <a:lnTo>
                    <a:pt x="114" y="478"/>
                  </a:lnTo>
                  <a:lnTo>
                    <a:pt x="121" y="486"/>
                  </a:lnTo>
                  <a:lnTo>
                    <a:pt x="128" y="502"/>
                  </a:lnTo>
                  <a:lnTo>
                    <a:pt x="128" y="518"/>
                  </a:lnTo>
                  <a:lnTo>
                    <a:pt x="128" y="534"/>
                  </a:lnTo>
                  <a:lnTo>
                    <a:pt x="128" y="558"/>
                  </a:lnTo>
                  <a:lnTo>
                    <a:pt x="128" y="662"/>
                  </a:lnTo>
                  <a:lnTo>
                    <a:pt x="128" y="678"/>
                  </a:lnTo>
                  <a:lnTo>
                    <a:pt x="128" y="693"/>
                  </a:lnTo>
                  <a:lnTo>
                    <a:pt x="128" y="709"/>
                  </a:lnTo>
                  <a:lnTo>
                    <a:pt x="121" y="725"/>
                  </a:lnTo>
                  <a:lnTo>
                    <a:pt x="121" y="749"/>
                  </a:lnTo>
                  <a:lnTo>
                    <a:pt x="121" y="765"/>
                  </a:lnTo>
                  <a:lnTo>
                    <a:pt x="121" y="773"/>
                  </a:lnTo>
                  <a:lnTo>
                    <a:pt x="114" y="789"/>
                  </a:lnTo>
                  <a:lnTo>
                    <a:pt x="107" y="813"/>
                  </a:lnTo>
                  <a:lnTo>
                    <a:pt x="107" y="829"/>
                  </a:lnTo>
                  <a:lnTo>
                    <a:pt x="107" y="837"/>
                  </a:lnTo>
                  <a:lnTo>
                    <a:pt x="100" y="853"/>
                  </a:lnTo>
                  <a:lnTo>
                    <a:pt x="93" y="869"/>
                  </a:lnTo>
                  <a:lnTo>
                    <a:pt x="93" y="877"/>
                  </a:lnTo>
                  <a:lnTo>
                    <a:pt x="93" y="893"/>
                  </a:lnTo>
                  <a:lnTo>
                    <a:pt x="93" y="901"/>
                  </a:lnTo>
                  <a:lnTo>
                    <a:pt x="86" y="909"/>
                  </a:lnTo>
                  <a:lnTo>
                    <a:pt x="86" y="925"/>
                  </a:lnTo>
                  <a:lnTo>
                    <a:pt x="86" y="941"/>
                  </a:lnTo>
                  <a:lnTo>
                    <a:pt x="79" y="965"/>
                  </a:lnTo>
                  <a:lnTo>
                    <a:pt x="79" y="981"/>
                  </a:lnTo>
                  <a:lnTo>
                    <a:pt x="71" y="989"/>
                  </a:lnTo>
                  <a:lnTo>
                    <a:pt x="71" y="1013"/>
                  </a:lnTo>
                  <a:lnTo>
                    <a:pt x="50" y="1124"/>
                  </a:lnTo>
                  <a:lnTo>
                    <a:pt x="50" y="1140"/>
                  </a:lnTo>
                  <a:lnTo>
                    <a:pt x="50" y="1156"/>
                  </a:lnTo>
                  <a:lnTo>
                    <a:pt x="50" y="1172"/>
                  </a:lnTo>
                  <a:lnTo>
                    <a:pt x="50" y="1188"/>
                  </a:lnTo>
                  <a:lnTo>
                    <a:pt x="50" y="1204"/>
                  </a:lnTo>
                  <a:lnTo>
                    <a:pt x="57" y="1220"/>
                  </a:lnTo>
                  <a:lnTo>
                    <a:pt x="57" y="1236"/>
                  </a:lnTo>
                  <a:lnTo>
                    <a:pt x="71" y="1324"/>
                  </a:lnTo>
                  <a:lnTo>
                    <a:pt x="79" y="1332"/>
                  </a:lnTo>
                  <a:lnTo>
                    <a:pt x="86" y="1347"/>
                  </a:lnTo>
                  <a:lnTo>
                    <a:pt x="86" y="1355"/>
                  </a:lnTo>
                  <a:lnTo>
                    <a:pt x="93" y="1371"/>
                  </a:lnTo>
                  <a:lnTo>
                    <a:pt x="93" y="1379"/>
                  </a:lnTo>
                  <a:lnTo>
                    <a:pt x="107" y="1443"/>
                  </a:lnTo>
                  <a:lnTo>
                    <a:pt x="107" y="1451"/>
                  </a:lnTo>
                  <a:lnTo>
                    <a:pt x="107" y="1459"/>
                  </a:lnTo>
                  <a:lnTo>
                    <a:pt x="121" y="1475"/>
                  </a:lnTo>
                  <a:lnTo>
                    <a:pt x="128" y="1483"/>
                  </a:lnTo>
                  <a:lnTo>
                    <a:pt x="128" y="1491"/>
                  </a:lnTo>
                  <a:lnTo>
                    <a:pt x="135" y="1499"/>
                  </a:lnTo>
                  <a:lnTo>
                    <a:pt x="135" y="1515"/>
                  </a:lnTo>
                  <a:lnTo>
                    <a:pt x="171" y="1587"/>
                  </a:lnTo>
                  <a:lnTo>
                    <a:pt x="171" y="1595"/>
                  </a:lnTo>
                  <a:lnTo>
                    <a:pt x="185" y="1611"/>
                  </a:lnTo>
                  <a:lnTo>
                    <a:pt x="185" y="1619"/>
                  </a:lnTo>
                  <a:lnTo>
                    <a:pt x="185" y="1627"/>
                  </a:lnTo>
                  <a:lnTo>
                    <a:pt x="192" y="1635"/>
                  </a:lnTo>
                  <a:lnTo>
                    <a:pt x="192" y="1643"/>
                  </a:lnTo>
                  <a:lnTo>
                    <a:pt x="199" y="1651"/>
                  </a:lnTo>
                  <a:lnTo>
                    <a:pt x="213" y="1722"/>
                  </a:lnTo>
                  <a:lnTo>
                    <a:pt x="220" y="1738"/>
                  </a:lnTo>
                  <a:lnTo>
                    <a:pt x="228" y="1754"/>
                  </a:lnTo>
                  <a:lnTo>
                    <a:pt x="235" y="1770"/>
                  </a:lnTo>
                  <a:lnTo>
                    <a:pt x="235" y="1786"/>
                  </a:lnTo>
                  <a:lnTo>
                    <a:pt x="235" y="1794"/>
                  </a:lnTo>
                  <a:lnTo>
                    <a:pt x="249" y="1810"/>
                  </a:lnTo>
                  <a:lnTo>
                    <a:pt x="249" y="1826"/>
                  </a:lnTo>
                  <a:lnTo>
                    <a:pt x="249" y="1842"/>
                  </a:lnTo>
                  <a:lnTo>
                    <a:pt x="256" y="1866"/>
                  </a:lnTo>
                  <a:lnTo>
                    <a:pt x="263" y="1906"/>
                  </a:lnTo>
                  <a:lnTo>
                    <a:pt x="263" y="1930"/>
                  </a:lnTo>
                  <a:lnTo>
                    <a:pt x="270" y="1946"/>
                  </a:lnTo>
                  <a:lnTo>
                    <a:pt x="270" y="1978"/>
                  </a:lnTo>
                  <a:lnTo>
                    <a:pt x="270" y="1986"/>
                  </a:lnTo>
                  <a:lnTo>
                    <a:pt x="277" y="2010"/>
                  </a:lnTo>
                  <a:lnTo>
                    <a:pt x="277" y="2025"/>
                  </a:lnTo>
                  <a:lnTo>
                    <a:pt x="277" y="2033"/>
                  </a:lnTo>
                  <a:lnTo>
                    <a:pt x="277" y="2049"/>
                  </a:lnTo>
                  <a:lnTo>
                    <a:pt x="277" y="2065"/>
                  </a:lnTo>
                  <a:lnTo>
                    <a:pt x="277" y="2089"/>
                  </a:lnTo>
                  <a:lnTo>
                    <a:pt x="277" y="2113"/>
                  </a:lnTo>
                  <a:lnTo>
                    <a:pt x="284" y="2289"/>
                  </a:lnTo>
                  <a:lnTo>
                    <a:pt x="284" y="2297"/>
                  </a:lnTo>
                  <a:lnTo>
                    <a:pt x="284" y="2305"/>
                  </a:lnTo>
                  <a:lnTo>
                    <a:pt x="284" y="2321"/>
                  </a:lnTo>
                  <a:lnTo>
                    <a:pt x="284" y="2329"/>
                  </a:lnTo>
                  <a:lnTo>
                    <a:pt x="284" y="2337"/>
                  </a:lnTo>
                  <a:lnTo>
                    <a:pt x="284" y="2360"/>
                  </a:lnTo>
                  <a:lnTo>
                    <a:pt x="284" y="2368"/>
                  </a:lnTo>
                  <a:lnTo>
                    <a:pt x="284" y="2384"/>
                  </a:lnTo>
                  <a:lnTo>
                    <a:pt x="277" y="2392"/>
                  </a:lnTo>
                  <a:lnTo>
                    <a:pt x="270" y="2416"/>
                  </a:lnTo>
                  <a:lnTo>
                    <a:pt x="270" y="2432"/>
                  </a:lnTo>
                  <a:lnTo>
                    <a:pt x="270" y="2440"/>
                  </a:lnTo>
                  <a:lnTo>
                    <a:pt x="270" y="2448"/>
                  </a:lnTo>
                  <a:lnTo>
                    <a:pt x="270" y="2440"/>
                  </a:lnTo>
                  <a:lnTo>
                    <a:pt x="277" y="2432"/>
                  </a:lnTo>
                </a:path>
              </a:pathLst>
            </a:custGeom>
            <a:noFill/>
            <a:ln w="112713">
              <a:solidFill>
                <a:srgbClr val="99E6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862" name="Freeform 4">
              <a:extLst>
                <a:ext uri="{FF2B5EF4-FFF2-40B4-BE49-F238E27FC236}">
                  <a16:creationId xmlns:a16="http://schemas.microsoft.com/office/drawing/2014/main" id="{4BD4ABB2-3070-4D3C-BF84-6BF0EED619D6}"/>
                </a:ext>
              </a:extLst>
            </p:cNvPr>
            <p:cNvSpPr>
              <a:spLocks/>
            </p:cNvSpPr>
            <p:nvPr/>
          </p:nvSpPr>
          <p:spPr bwMode="auto">
            <a:xfrm>
              <a:off x="3087688" y="2152650"/>
              <a:ext cx="450850" cy="3886200"/>
            </a:xfrm>
            <a:custGeom>
              <a:avLst/>
              <a:gdLst>
                <a:gd name="T0" fmla="*/ 0 w 284"/>
                <a:gd name="T1" fmla="*/ 2147483646 h 2448"/>
                <a:gd name="T2" fmla="*/ 2147483646 w 284"/>
                <a:gd name="T3" fmla="*/ 2147483646 h 2448"/>
                <a:gd name="T4" fmla="*/ 2147483646 w 284"/>
                <a:gd name="T5" fmla="*/ 2147483646 h 2448"/>
                <a:gd name="T6" fmla="*/ 2147483646 w 284"/>
                <a:gd name="T7" fmla="*/ 2147483646 h 2448"/>
                <a:gd name="T8" fmla="*/ 2147483646 w 284"/>
                <a:gd name="T9" fmla="*/ 2147483646 h 2448"/>
                <a:gd name="T10" fmla="*/ 2147483646 w 284"/>
                <a:gd name="T11" fmla="*/ 2147483646 h 2448"/>
                <a:gd name="T12" fmla="*/ 2147483646 w 284"/>
                <a:gd name="T13" fmla="*/ 2147483646 h 2448"/>
                <a:gd name="T14" fmla="*/ 2147483646 w 284"/>
                <a:gd name="T15" fmla="*/ 2147483646 h 2448"/>
                <a:gd name="T16" fmla="*/ 2147483646 w 284"/>
                <a:gd name="T17" fmla="*/ 2147483646 h 2448"/>
                <a:gd name="T18" fmla="*/ 2147483646 w 284"/>
                <a:gd name="T19" fmla="*/ 2147483646 h 2448"/>
                <a:gd name="T20" fmla="*/ 2147483646 w 284"/>
                <a:gd name="T21" fmla="*/ 2147483646 h 2448"/>
                <a:gd name="T22" fmla="*/ 2147483646 w 284"/>
                <a:gd name="T23" fmla="*/ 2147483646 h 2448"/>
                <a:gd name="T24" fmla="*/ 2147483646 w 284"/>
                <a:gd name="T25" fmla="*/ 2147483646 h 2448"/>
                <a:gd name="T26" fmla="*/ 2147483646 w 284"/>
                <a:gd name="T27" fmla="*/ 2147483646 h 2448"/>
                <a:gd name="T28" fmla="*/ 2147483646 w 284"/>
                <a:gd name="T29" fmla="*/ 2147483646 h 2448"/>
                <a:gd name="T30" fmla="*/ 2147483646 w 284"/>
                <a:gd name="T31" fmla="*/ 2147483646 h 2448"/>
                <a:gd name="T32" fmla="*/ 2147483646 w 284"/>
                <a:gd name="T33" fmla="*/ 2147483646 h 2448"/>
                <a:gd name="T34" fmla="*/ 2147483646 w 284"/>
                <a:gd name="T35" fmla="*/ 2147483646 h 2448"/>
                <a:gd name="T36" fmla="*/ 2147483646 w 284"/>
                <a:gd name="T37" fmla="*/ 2147483646 h 2448"/>
                <a:gd name="T38" fmla="*/ 2147483646 w 284"/>
                <a:gd name="T39" fmla="*/ 2147483646 h 2448"/>
                <a:gd name="T40" fmla="*/ 2147483646 w 284"/>
                <a:gd name="T41" fmla="*/ 2147483646 h 2448"/>
                <a:gd name="T42" fmla="*/ 2147483646 w 284"/>
                <a:gd name="T43" fmla="*/ 2147483646 h 2448"/>
                <a:gd name="T44" fmla="*/ 2147483646 w 284"/>
                <a:gd name="T45" fmla="*/ 2147483646 h 2448"/>
                <a:gd name="T46" fmla="*/ 2147483646 w 284"/>
                <a:gd name="T47" fmla="*/ 2147483646 h 2448"/>
                <a:gd name="T48" fmla="*/ 2147483646 w 284"/>
                <a:gd name="T49" fmla="*/ 2147483646 h 2448"/>
                <a:gd name="T50" fmla="*/ 2147483646 w 284"/>
                <a:gd name="T51" fmla="*/ 2147483646 h 2448"/>
                <a:gd name="T52" fmla="*/ 2147483646 w 284"/>
                <a:gd name="T53" fmla="*/ 2147483646 h 2448"/>
                <a:gd name="T54" fmla="*/ 2147483646 w 284"/>
                <a:gd name="T55" fmla="*/ 2147483646 h 2448"/>
                <a:gd name="T56" fmla="*/ 2147483646 w 284"/>
                <a:gd name="T57" fmla="*/ 2147483646 h 2448"/>
                <a:gd name="T58" fmla="*/ 2147483646 w 284"/>
                <a:gd name="T59" fmla="*/ 2147483646 h 2448"/>
                <a:gd name="T60" fmla="*/ 2147483646 w 284"/>
                <a:gd name="T61" fmla="*/ 2147483646 h 2448"/>
                <a:gd name="T62" fmla="*/ 2147483646 w 284"/>
                <a:gd name="T63" fmla="*/ 2147483646 h 2448"/>
                <a:gd name="T64" fmla="*/ 2147483646 w 284"/>
                <a:gd name="T65" fmla="*/ 2147483646 h 2448"/>
                <a:gd name="T66" fmla="*/ 2147483646 w 284"/>
                <a:gd name="T67" fmla="*/ 2147483646 h 2448"/>
                <a:gd name="T68" fmla="*/ 2147483646 w 284"/>
                <a:gd name="T69" fmla="*/ 2147483646 h 2448"/>
                <a:gd name="T70" fmla="*/ 2147483646 w 284"/>
                <a:gd name="T71" fmla="*/ 2147483646 h 2448"/>
                <a:gd name="T72" fmla="*/ 2147483646 w 284"/>
                <a:gd name="T73" fmla="*/ 2147483646 h 2448"/>
                <a:gd name="T74" fmla="*/ 2147483646 w 284"/>
                <a:gd name="T75" fmla="*/ 2147483646 h 2448"/>
                <a:gd name="T76" fmla="*/ 2147483646 w 284"/>
                <a:gd name="T77" fmla="*/ 2147483646 h 2448"/>
                <a:gd name="T78" fmla="*/ 2147483646 w 284"/>
                <a:gd name="T79" fmla="*/ 2147483646 h 2448"/>
                <a:gd name="T80" fmla="*/ 2147483646 w 284"/>
                <a:gd name="T81" fmla="*/ 2147483646 h 2448"/>
                <a:gd name="T82" fmla="*/ 2147483646 w 284"/>
                <a:gd name="T83" fmla="*/ 2147483646 h 2448"/>
                <a:gd name="T84" fmla="*/ 2147483646 w 284"/>
                <a:gd name="T85" fmla="*/ 2147483646 h 2448"/>
                <a:gd name="T86" fmla="*/ 2147483646 w 284"/>
                <a:gd name="T87" fmla="*/ 2147483646 h 2448"/>
                <a:gd name="T88" fmla="*/ 2147483646 w 284"/>
                <a:gd name="T89" fmla="*/ 2147483646 h 2448"/>
                <a:gd name="T90" fmla="*/ 2147483646 w 284"/>
                <a:gd name="T91" fmla="*/ 2147483646 h 2448"/>
                <a:gd name="T92" fmla="*/ 2147483646 w 284"/>
                <a:gd name="T93" fmla="*/ 2147483646 h 2448"/>
                <a:gd name="T94" fmla="*/ 2147483646 w 284"/>
                <a:gd name="T95" fmla="*/ 2147483646 h 2448"/>
                <a:gd name="T96" fmla="*/ 2147483646 w 284"/>
                <a:gd name="T97" fmla="*/ 2147483646 h 2448"/>
                <a:gd name="T98" fmla="*/ 2147483646 w 284"/>
                <a:gd name="T99" fmla="*/ 2147483646 h 2448"/>
                <a:gd name="T100" fmla="*/ 2147483646 w 284"/>
                <a:gd name="T101" fmla="*/ 2147483646 h 2448"/>
                <a:gd name="T102" fmla="*/ 2147483646 w 284"/>
                <a:gd name="T103" fmla="*/ 2147483646 h 2448"/>
                <a:gd name="T104" fmla="*/ 2147483646 w 284"/>
                <a:gd name="T105" fmla="*/ 2147483646 h 2448"/>
                <a:gd name="T106" fmla="*/ 2147483646 w 284"/>
                <a:gd name="T107" fmla="*/ 2147483646 h 2448"/>
                <a:gd name="T108" fmla="*/ 2147483646 w 284"/>
                <a:gd name="T109" fmla="*/ 2147483646 h 2448"/>
                <a:gd name="T110" fmla="*/ 2147483646 w 284"/>
                <a:gd name="T111" fmla="*/ 2147483646 h 2448"/>
                <a:gd name="T112" fmla="*/ 2147483646 w 284"/>
                <a:gd name="T113" fmla="*/ 2147483646 h 2448"/>
                <a:gd name="T114" fmla="*/ 2147483646 w 284"/>
                <a:gd name="T115" fmla="*/ 2147483646 h 2448"/>
                <a:gd name="T116" fmla="*/ 2147483646 w 284"/>
                <a:gd name="T117" fmla="*/ 2147483646 h 24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4"/>
                <a:gd name="T178" fmla="*/ 0 h 2448"/>
                <a:gd name="T179" fmla="*/ 284 w 284"/>
                <a:gd name="T180" fmla="*/ 2448 h 244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4" h="2448">
                  <a:moveTo>
                    <a:pt x="0" y="0"/>
                  </a:moveTo>
                  <a:lnTo>
                    <a:pt x="0" y="8"/>
                  </a:lnTo>
                  <a:lnTo>
                    <a:pt x="7" y="32"/>
                  </a:lnTo>
                  <a:lnTo>
                    <a:pt x="7" y="40"/>
                  </a:lnTo>
                  <a:lnTo>
                    <a:pt x="7" y="48"/>
                  </a:lnTo>
                  <a:lnTo>
                    <a:pt x="7" y="71"/>
                  </a:lnTo>
                  <a:lnTo>
                    <a:pt x="7" y="87"/>
                  </a:lnTo>
                  <a:lnTo>
                    <a:pt x="7" y="95"/>
                  </a:lnTo>
                  <a:lnTo>
                    <a:pt x="7" y="103"/>
                  </a:lnTo>
                  <a:lnTo>
                    <a:pt x="14" y="127"/>
                  </a:lnTo>
                  <a:lnTo>
                    <a:pt x="28" y="199"/>
                  </a:lnTo>
                  <a:lnTo>
                    <a:pt x="43" y="207"/>
                  </a:lnTo>
                  <a:lnTo>
                    <a:pt x="43" y="231"/>
                  </a:lnTo>
                  <a:lnTo>
                    <a:pt x="50" y="247"/>
                  </a:lnTo>
                  <a:lnTo>
                    <a:pt x="50" y="255"/>
                  </a:lnTo>
                  <a:lnTo>
                    <a:pt x="57" y="279"/>
                  </a:lnTo>
                  <a:lnTo>
                    <a:pt x="64" y="295"/>
                  </a:lnTo>
                  <a:lnTo>
                    <a:pt x="71" y="303"/>
                  </a:lnTo>
                  <a:lnTo>
                    <a:pt x="106" y="438"/>
                  </a:lnTo>
                  <a:lnTo>
                    <a:pt x="114" y="462"/>
                  </a:lnTo>
                  <a:lnTo>
                    <a:pt x="114" y="478"/>
                  </a:lnTo>
                  <a:lnTo>
                    <a:pt x="121" y="486"/>
                  </a:lnTo>
                  <a:lnTo>
                    <a:pt x="128" y="502"/>
                  </a:lnTo>
                  <a:lnTo>
                    <a:pt x="128" y="518"/>
                  </a:lnTo>
                  <a:lnTo>
                    <a:pt x="128" y="534"/>
                  </a:lnTo>
                  <a:lnTo>
                    <a:pt x="128" y="558"/>
                  </a:lnTo>
                  <a:lnTo>
                    <a:pt x="128" y="662"/>
                  </a:lnTo>
                  <a:lnTo>
                    <a:pt x="128" y="678"/>
                  </a:lnTo>
                  <a:lnTo>
                    <a:pt x="128" y="694"/>
                  </a:lnTo>
                  <a:lnTo>
                    <a:pt x="128" y="710"/>
                  </a:lnTo>
                  <a:lnTo>
                    <a:pt x="121" y="725"/>
                  </a:lnTo>
                  <a:lnTo>
                    <a:pt x="121" y="749"/>
                  </a:lnTo>
                  <a:lnTo>
                    <a:pt x="121" y="765"/>
                  </a:lnTo>
                  <a:lnTo>
                    <a:pt x="121" y="773"/>
                  </a:lnTo>
                  <a:lnTo>
                    <a:pt x="114" y="789"/>
                  </a:lnTo>
                  <a:lnTo>
                    <a:pt x="106" y="813"/>
                  </a:lnTo>
                  <a:lnTo>
                    <a:pt x="106" y="829"/>
                  </a:lnTo>
                  <a:lnTo>
                    <a:pt x="106" y="837"/>
                  </a:lnTo>
                  <a:lnTo>
                    <a:pt x="99" y="853"/>
                  </a:lnTo>
                  <a:lnTo>
                    <a:pt x="92" y="869"/>
                  </a:lnTo>
                  <a:lnTo>
                    <a:pt x="92" y="877"/>
                  </a:lnTo>
                  <a:lnTo>
                    <a:pt x="92" y="893"/>
                  </a:lnTo>
                  <a:lnTo>
                    <a:pt x="92" y="901"/>
                  </a:lnTo>
                  <a:lnTo>
                    <a:pt x="85" y="909"/>
                  </a:lnTo>
                  <a:lnTo>
                    <a:pt x="85" y="925"/>
                  </a:lnTo>
                  <a:lnTo>
                    <a:pt x="85" y="941"/>
                  </a:lnTo>
                  <a:lnTo>
                    <a:pt x="78" y="965"/>
                  </a:lnTo>
                  <a:lnTo>
                    <a:pt x="78" y="981"/>
                  </a:lnTo>
                  <a:lnTo>
                    <a:pt x="71" y="989"/>
                  </a:lnTo>
                  <a:lnTo>
                    <a:pt x="71" y="1013"/>
                  </a:lnTo>
                  <a:lnTo>
                    <a:pt x="50" y="1124"/>
                  </a:lnTo>
                  <a:lnTo>
                    <a:pt x="50" y="1140"/>
                  </a:lnTo>
                  <a:lnTo>
                    <a:pt x="50" y="1156"/>
                  </a:lnTo>
                  <a:lnTo>
                    <a:pt x="50" y="1172"/>
                  </a:lnTo>
                  <a:lnTo>
                    <a:pt x="50" y="1188"/>
                  </a:lnTo>
                  <a:lnTo>
                    <a:pt x="50" y="1204"/>
                  </a:lnTo>
                  <a:lnTo>
                    <a:pt x="57" y="1220"/>
                  </a:lnTo>
                  <a:lnTo>
                    <a:pt x="57" y="1236"/>
                  </a:lnTo>
                  <a:lnTo>
                    <a:pt x="71" y="1324"/>
                  </a:lnTo>
                  <a:lnTo>
                    <a:pt x="78" y="1332"/>
                  </a:lnTo>
                  <a:lnTo>
                    <a:pt x="85" y="1348"/>
                  </a:lnTo>
                  <a:lnTo>
                    <a:pt x="85" y="1356"/>
                  </a:lnTo>
                  <a:lnTo>
                    <a:pt x="92" y="1372"/>
                  </a:lnTo>
                  <a:lnTo>
                    <a:pt x="92" y="1380"/>
                  </a:lnTo>
                  <a:lnTo>
                    <a:pt x="106" y="1443"/>
                  </a:lnTo>
                  <a:lnTo>
                    <a:pt x="106" y="1451"/>
                  </a:lnTo>
                  <a:lnTo>
                    <a:pt x="106" y="1459"/>
                  </a:lnTo>
                  <a:lnTo>
                    <a:pt x="121" y="1475"/>
                  </a:lnTo>
                  <a:lnTo>
                    <a:pt x="128" y="1483"/>
                  </a:lnTo>
                  <a:lnTo>
                    <a:pt x="128" y="1491"/>
                  </a:lnTo>
                  <a:lnTo>
                    <a:pt x="135" y="1499"/>
                  </a:lnTo>
                  <a:lnTo>
                    <a:pt x="135" y="1515"/>
                  </a:lnTo>
                  <a:lnTo>
                    <a:pt x="170" y="1587"/>
                  </a:lnTo>
                  <a:lnTo>
                    <a:pt x="170" y="1595"/>
                  </a:lnTo>
                  <a:lnTo>
                    <a:pt x="184" y="1611"/>
                  </a:lnTo>
                  <a:lnTo>
                    <a:pt x="184" y="1619"/>
                  </a:lnTo>
                  <a:lnTo>
                    <a:pt x="184" y="1627"/>
                  </a:lnTo>
                  <a:lnTo>
                    <a:pt x="192" y="1635"/>
                  </a:lnTo>
                  <a:lnTo>
                    <a:pt x="192" y="1643"/>
                  </a:lnTo>
                  <a:lnTo>
                    <a:pt x="199" y="1651"/>
                  </a:lnTo>
                  <a:lnTo>
                    <a:pt x="213" y="1722"/>
                  </a:lnTo>
                  <a:lnTo>
                    <a:pt x="220" y="1738"/>
                  </a:lnTo>
                  <a:lnTo>
                    <a:pt x="227" y="1754"/>
                  </a:lnTo>
                  <a:lnTo>
                    <a:pt x="234" y="1770"/>
                  </a:lnTo>
                  <a:lnTo>
                    <a:pt x="234" y="1786"/>
                  </a:lnTo>
                  <a:lnTo>
                    <a:pt x="234" y="1794"/>
                  </a:lnTo>
                  <a:lnTo>
                    <a:pt x="248" y="1810"/>
                  </a:lnTo>
                  <a:lnTo>
                    <a:pt x="248" y="1826"/>
                  </a:lnTo>
                  <a:lnTo>
                    <a:pt x="248" y="1842"/>
                  </a:lnTo>
                  <a:lnTo>
                    <a:pt x="255" y="1866"/>
                  </a:lnTo>
                  <a:lnTo>
                    <a:pt x="263" y="1906"/>
                  </a:lnTo>
                  <a:lnTo>
                    <a:pt x="263" y="1930"/>
                  </a:lnTo>
                  <a:lnTo>
                    <a:pt x="270" y="1946"/>
                  </a:lnTo>
                  <a:lnTo>
                    <a:pt x="270" y="1978"/>
                  </a:lnTo>
                  <a:lnTo>
                    <a:pt x="270" y="1986"/>
                  </a:lnTo>
                  <a:lnTo>
                    <a:pt x="277" y="2010"/>
                  </a:lnTo>
                  <a:lnTo>
                    <a:pt x="277" y="2026"/>
                  </a:lnTo>
                  <a:lnTo>
                    <a:pt x="277" y="2034"/>
                  </a:lnTo>
                  <a:lnTo>
                    <a:pt x="277" y="2050"/>
                  </a:lnTo>
                  <a:lnTo>
                    <a:pt x="277" y="2065"/>
                  </a:lnTo>
                  <a:lnTo>
                    <a:pt x="277" y="2089"/>
                  </a:lnTo>
                  <a:lnTo>
                    <a:pt x="277" y="2113"/>
                  </a:lnTo>
                  <a:lnTo>
                    <a:pt x="284" y="2289"/>
                  </a:lnTo>
                  <a:lnTo>
                    <a:pt x="284" y="2297"/>
                  </a:lnTo>
                  <a:lnTo>
                    <a:pt x="284" y="2305"/>
                  </a:lnTo>
                  <a:lnTo>
                    <a:pt x="284" y="2321"/>
                  </a:lnTo>
                  <a:lnTo>
                    <a:pt x="284" y="2329"/>
                  </a:lnTo>
                  <a:lnTo>
                    <a:pt x="284" y="2337"/>
                  </a:lnTo>
                  <a:lnTo>
                    <a:pt x="284" y="2361"/>
                  </a:lnTo>
                  <a:lnTo>
                    <a:pt x="284" y="2369"/>
                  </a:lnTo>
                  <a:lnTo>
                    <a:pt x="284" y="2385"/>
                  </a:lnTo>
                  <a:lnTo>
                    <a:pt x="277" y="2392"/>
                  </a:lnTo>
                  <a:lnTo>
                    <a:pt x="270" y="2416"/>
                  </a:lnTo>
                  <a:lnTo>
                    <a:pt x="270" y="2432"/>
                  </a:lnTo>
                  <a:lnTo>
                    <a:pt x="270" y="2440"/>
                  </a:lnTo>
                  <a:lnTo>
                    <a:pt x="270" y="2448"/>
                  </a:lnTo>
                  <a:lnTo>
                    <a:pt x="270" y="2440"/>
                  </a:lnTo>
                  <a:lnTo>
                    <a:pt x="277" y="2432"/>
                  </a:lnTo>
                </a:path>
              </a:pathLst>
            </a:custGeom>
            <a:noFill/>
            <a:ln w="112713">
              <a:solidFill>
                <a:srgbClr val="99E6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863" name="Line 5">
              <a:extLst>
                <a:ext uri="{FF2B5EF4-FFF2-40B4-BE49-F238E27FC236}">
                  <a16:creationId xmlns:a16="http://schemas.microsoft.com/office/drawing/2014/main" id="{13370762-534E-4B49-96E7-7F47E5D0DEE9}"/>
                </a:ext>
              </a:extLst>
            </p:cNvPr>
            <p:cNvSpPr>
              <a:spLocks noChangeShapeType="1"/>
            </p:cNvSpPr>
            <p:nvPr/>
          </p:nvSpPr>
          <p:spPr bwMode="auto">
            <a:xfrm>
              <a:off x="3065463" y="2659063"/>
              <a:ext cx="349250" cy="1587"/>
            </a:xfrm>
            <a:prstGeom prst="line">
              <a:avLst/>
            </a:prstGeom>
            <a:noFill/>
            <a:ln w="111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64" name="Line 6">
              <a:extLst>
                <a:ext uri="{FF2B5EF4-FFF2-40B4-BE49-F238E27FC236}">
                  <a16:creationId xmlns:a16="http://schemas.microsoft.com/office/drawing/2014/main" id="{C270864F-D88F-4A8A-81F0-48BE6F4BA33C}"/>
                </a:ext>
              </a:extLst>
            </p:cNvPr>
            <p:cNvSpPr>
              <a:spLocks noChangeShapeType="1"/>
            </p:cNvSpPr>
            <p:nvPr/>
          </p:nvSpPr>
          <p:spPr bwMode="auto">
            <a:xfrm>
              <a:off x="3132138" y="3101975"/>
              <a:ext cx="349250" cy="1588"/>
            </a:xfrm>
            <a:prstGeom prst="line">
              <a:avLst/>
            </a:prstGeom>
            <a:noFill/>
            <a:ln w="111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65" name="Line 7">
              <a:extLst>
                <a:ext uri="{FF2B5EF4-FFF2-40B4-BE49-F238E27FC236}">
                  <a16:creationId xmlns:a16="http://schemas.microsoft.com/office/drawing/2014/main" id="{AFC57CD8-A9CB-4F25-ACB4-C09B06BB7360}"/>
                </a:ext>
              </a:extLst>
            </p:cNvPr>
            <p:cNvSpPr>
              <a:spLocks noChangeShapeType="1"/>
            </p:cNvSpPr>
            <p:nvPr/>
          </p:nvSpPr>
          <p:spPr bwMode="auto">
            <a:xfrm>
              <a:off x="3065463" y="3570288"/>
              <a:ext cx="349250" cy="1587"/>
            </a:xfrm>
            <a:prstGeom prst="line">
              <a:avLst/>
            </a:prstGeom>
            <a:noFill/>
            <a:ln w="111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66" name="Line 8">
              <a:extLst>
                <a:ext uri="{FF2B5EF4-FFF2-40B4-BE49-F238E27FC236}">
                  <a16:creationId xmlns:a16="http://schemas.microsoft.com/office/drawing/2014/main" id="{1A86EB1D-836E-4DC5-9015-416A100CF7E8}"/>
                </a:ext>
              </a:extLst>
            </p:cNvPr>
            <p:cNvSpPr>
              <a:spLocks noChangeShapeType="1"/>
            </p:cNvSpPr>
            <p:nvPr/>
          </p:nvSpPr>
          <p:spPr bwMode="auto">
            <a:xfrm>
              <a:off x="3155950" y="4532313"/>
              <a:ext cx="349250" cy="1587"/>
            </a:xfrm>
            <a:prstGeom prst="line">
              <a:avLst/>
            </a:prstGeom>
            <a:noFill/>
            <a:ln w="111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67" name="Line 9">
              <a:extLst>
                <a:ext uri="{FF2B5EF4-FFF2-40B4-BE49-F238E27FC236}">
                  <a16:creationId xmlns:a16="http://schemas.microsoft.com/office/drawing/2014/main" id="{600A6F34-2AF0-4E4B-8E6E-7B33533C5B8A}"/>
                </a:ext>
              </a:extLst>
            </p:cNvPr>
            <p:cNvSpPr>
              <a:spLocks noChangeShapeType="1"/>
            </p:cNvSpPr>
            <p:nvPr/>
          </p:nvSpPr>
          <p:spPr bwMode="auto">
            <a:xfrm>
              <a:off x="3324225" y="5026025"/>
              <a:ext cx="349250" cy="1588"/>
            </a:xfrm>
            <a:prstGeom prst="line">
              <a:avLst/>
            </a:prstGeom>
            <a:noFill/>
            <a:ln w="111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68" name="Line 10">
              <a:extLst>
                <a:ext uri="{FF2B5EF4-FFF2-40B4-BE49-F238E27FC236}">
                  <a16:creationId xmlns:a16="http://schemas.microsoft.com/office/drawing/2014/main" id="{8E3DB69B-48FA-4285-ADA6-3CC3E4069B65}"/>
                </a:ext>
              </a:extLst>
            </p:cNvPr>
            <p:cNvSpPr>
              <a:spLocks noChangeShapeType="1"/>
            </p:cNvSpPr>
            <p:nvPr/>
          </p:nvSpPr>
          <p:spPr bwMode="auto">
            <a:xfrm>
              <a:off x="3392488" y="6013450"/>
              <a:ext cx="347662" cy="1588"/>
            </a:xfrm>
            <a:prstGeom prst="line">
              <a:avLst/>
            </a:prstGeom>
            <a:noFill/>
            <a:ln w="111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69" name="Line 11">
              <a:extLst>
                <a:ext uri="{FF2B5EF4-FFF2-40B4-BE49-F238E27FC236}">
                  <a16:creationId xmlns:a16="http://schemas.microsoft.com/office/drawing/2014/main" id="{71134C58-5394-4B3B-9017-6B98DFB3900C}"/>
                </a:ext>
              </a:extLst>
            </p:cNvPr>
            <p:cNvSpPr>
              <a:spLocks noChangeShapeType="1"/>
            </p:cNvSpPr>
            <p:nvPr/>
          </p:nvSpPr>
          <p:spPr bwMode="auto">
            <a:xfrm>
              <a:off x="3392488" y="5519738"/>
              <a:ext cx="347662" cy="1587"/>
            </a:xfrm>
            <a:prstGeom prst="line">
              <a:avLst/>
            </a:prstGeom>
            <a:noFill/>
            <a:ln w="111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70" name="Line 12">
              <a:extLst>
                <a:ext uri="{FF2B5EF4-FFF2-40B4-BE49-F238E27FC236}">
                  <a16:creationId xmlns:a16="http://schemas.microsoft.com/office/drawing/2014/main" id="{C04CFD14-8479-4ED3-B56C-F77DFC630F59}"/>
                </a:ext>
              </a:extLst>
            </p:cNvPr>
            <p:cNvSpPr>
              <a:spLocks noChangeShapeType="1"/>
            </p:cNvSpPr>
            <p:nvPr/>
          </p:nvSpPr>
          <p:spPr bwMode="auto">
            <a:xfrm>
              <a:off x="2974975" y="2265363"/>
              <a:ext cx="349250" cy="1587"/>
            </a:xfrm>
            <a:prstGeom prst="line">
              <a:avLst/>
            </a:prstGeom>
            <a:noFill/>
            <a:ln w="111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71" name="Rectangle 13">
              <a:extLst>
                <a:ext uri="{FF2B5EF4-FFF2-40B4-BE49-F238E27FC236}">
                  <a16:creationId xmlns:a16="http://schemas.microsoft.com/office/drawing/2014/main" id="{FA3EE9A9-CFC9-4D19-8B2A-893F4A3E1580}"/>
                </a:ext>
              </a:extLst>
            </p:cNvPr>
            <p:cNvSpPr>
              <a:spLocks noChangeArrowheads="1"/>
            </p:cNvSpPr>
            <p:nvPr/>
          </p:nvSpPr>
          <p:spPr bwMode="auto">
            <a:xfrm>
              <a:off x="3521075" y="2714625"/>
              <a:ext cx="7794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Control </a:t>
              </a:r>
            </a:p>
          </p:txBody>
        </p:sp>
        <p:sp>
          <p:nvSpPr>
            <p:cNvPr id="77872" name="Rectangle 14">
              <a:extLst>
                <a:ext uri="{FF2B5EF4-FFF2-40B4-BE49-F238E27FC236}">
                  <a16:creationId xmlns:a16="http://schemas.microsoft.com/office/drawing/2014/main" id="{8D8F888C-4A06-4EEB-88A2-F870080D6FED}"/>
                </a:ext>
              </a:extLst>
            </p:cNvPr>
            <p:cNvSpPr>
              <a:spLocks noChangeArrowheads="1"/>
            </p:cNvSpPr>
            <p:nvPr/>
          </p:nvSpPr>
          <p:spPr bwMode="auto">
            <a:xfrm>
              <a:off x="3521075" y="2903538"/>
              <a:ext cx="3730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Site</a:t>
              </a:r>
            </a:p>
          </p:txBody>
        </p:sp>
        <p:sp>
          <p:nvSpPr>
            <p:cNvPr id="77873" name="Rectangle 15">
              <a:extLst>
                <a:ext uri="{FF2B5EF4-FFF2-40B4-BE49-F238E27FC236}">
                  <a16:creationId xmlns:a16="http://schemas.microsoft.com/office/drawing/2014/main" id="{E3A00B99-B9E1-43ED-A790-11663E98F07B}"/>
                </a:ext>
              </a:extLst>
            </p:cNvPr>
            <p:cNvSpPr>
              <a:spLocks noChangeArrowheads="1"/>
            </p:cNvSpPr>
            <p:nvPr/>
          </p:nvSpPr>
          <p:spPr bwMode="auto">
            <a:xfrm>
              <a:off x="3689350" y="5183188"/>
              <a:ext cx="8477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Test Site</a:t>
              </a:r>
            </a:p>
          </p:txBody>
        </p:sp>
        <p:sp>
          <p:nvSpPr>
            <p:cNvPr id="77874" name="Rectangle 16">
              <a:extLst>
                <a:ext uri="{FF2B5EF4-FFF2-40B4-BE49-F238E27FC236}">
                  <a16:creationId xmlns:a16="http://schemas.microsoft.com/office/drawing/2014/main" id="{B7D1355A-C5A7-4945-BA55-2D98EBA15B7F}"/>
                </a:ext>
              </a:extLst>
            </p:cNvPr>
            <p:cNvSpPr>
              <a:spLocks noChangeArrowheads="1"/>
            </p:cNvSpPr>
            <p:nvPr/>
          </p:nvSpPr>
          <p:spPr bwMode="auto">
            <a:xfrm>
              <a:off x="3048000" y="3276600"/>
              <a:ext cx="142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A</a:t>
              </a:r>
            </a:p>
          </p:txBody>
        </p:sp>
        <p:sp>
          <p:nvSpPr>
            <p:cNvPr id="77875" name="Rectangle 17">
              <a:extLst>
                <a:ext uri="{FF2B5EF4-FFF2-40B4-BE49-F238E27FC236}">
                  <a16:creationId xmlns:a16="http://schemas.microsoft.com/office/drawing/2014/main" id="{95F6A8EA-C863-4D21-A8C1-6357AEC14114}"/>
                </a:ext>
              </a:extLst>
            </p:cNvPr>
            <p:cNvSpPr>
              <a:spLocks noChangeArrowheads="1"/>
            </p:cNvSpPr>
            <p:nvPr/>
          </p:nvSpPr>
          <p:spPr bwMode="auto">
            <a:xfrm>
              <a:off x="3048000" y="2867025"/>
              <a:ext cx="146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B</a:t>
              </a:r>
            </a:p>
          </p:txBody>
        </p:sp>
        <p:sp>
          <p:nvSpPr>
            <p:cNvPr id="77876" name="Rectangle 18">
              <a:extLst>
                <a:ext uri="{FF2B5EF4-FFF2-40B4-BE49-F238E27FC236}">
                  <a16:creationId xmlns:a16="http://schemas.microsoft.com/office/drawing/2014/main" id="{FE4704B5-A0EA-4076-9B47-7ED3137D0895}"/>
                </a:ext>
              </a:extLst>
            </p:cNvPr>
            <p:cNvSpPr>
              <a:spLocks noChangeArrowheads="1"/>
            </p:cNvSpPr>
            <p:nvPr/>
          </p:nvSpPr>
          <p:spPr bwMode="auto">
            <a:xfrm>
              <a:off x="2924175" y="2435225"/>
              <a:ext cx="146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C</a:t>
              </a:r>
            </a:p>
          </p:txBody>
        </p:sp>
        <p:sp>
          <p:nvSpPr>
            <p:cNvPr id="77877" name="Rectangle 19">
              <a:extLst>
                <a:ext uri="{FF2B5EF4-FFF2-40B4-BE49-F238E27FC236}">
                  <a16:creationId xmlns:a16="http://schemas.microsoft.com/office/drawing/2014/main" id="{C14024F0-BE84-4DF7-BDF6-B877CB6B989E}"/>
                </a:ext>
              </a:extLst>
            </p:cNvPr>
            <p:cNvSpPr>
              <a:spLocks noChangeArrowheads="1"/>
            </p:cNvSpPr>
            <p:nvPr/>
          </p:nvSpPr>
          <p:spPr bwMode="auto">
            <a:xfrm>
              <a:off x="3276600" y="5715000"/>
              <a:ext cx="142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A</a:t>
              </a:r>
            </a:p>
          </p:txBody>
        </p:sp>
        <p:sp>
          <p:nvSpPr>
            <p:cNvPr id="77878" name="Rectangle 20">
              <a:extLst>
                <a:ext uri="{FF2B5EF4-FFF2-40B4-BE49-F238E27FC236}">
                  <a16:creationId xmlns:a16="http://schemas.microsoft.com/office/drawing/2014/main" id="{797788F7-51FD-450E-88CB-E3658BF780FE}"/>
                </a:ext>
              </a:extLst>
            </p:cNvPr>
            <p:cNvSpPr>
              <a:spLocks noChangeArrowheads="1"/>
            </p:cNvSpPr>
            <p:nvPr/>
          </p:nvSpPr>
          <p:spPr bwMode="auto">
            <a:xfrm>
              <a:off x="3276600" y="5257800"/>
              <a:ext cx="146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B</a:t>
              </a:r>
            </a:p>
          </p:txBody>
        </p:sp>
        <p:sp>
          <p:nvSpPr>
            <p:cNvPr id="77879" name="Rectangle 21">
              <a:extLst>
                <a:ext uri="{FF2B5EF4-FFF2-40B4-BE49-F238E27FC236}">
                  <a16:creationId xmlns:a16="http://schemas.microsoft.com/office/drawing/2014/main" id="{E886582E-611B-4D68-850A-16956F16E8CC}"/>
                </a:ext>
              </a:extLst>
            </p:cNvPr>
            <p:cNvSpPr>
              <a:spLocks noChangeArrowheads="1"/>
            </p:cNvSpPr>
            <p:nvPr/>
          </p:nvSpPr>
          <p:spPr bwMode="auto">
            <a:xfrm>
              <a:off x="3124200" y="4724400"/>
              <a:ext cx="146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C</a:t>
              </a:r>
            </a:p>
          </p:txBody>
        </p:sp>
        <p:grpSp>
          <p:nvGrpSpPr>
            <p:cNvPr id="77880" name="Group 25">
              <a:extLst>
                <a:ext uri="{FF2B5EF4-FFF2-40B4-BE49-F238E27FC236}">
                  <a16:creationId xmlns:a16="http://schemas.microsoft.com/office/drawing/2014/main" id="{216B4870-871E-4232-A83C-3CBB6A45DE8E}"/>
                </a:ext>
              </a:extLst>
            </p:cNvPr>
            <p:cNvGrpSpPr>
              <a:grpSpLocks/>
            </p:cNvGrpSpPr>
            <p:nvPr/>
          </p:nvGrpSpPr>
          <p:grpSpPr bwMode="auto">
            <a:xfrm>
              <a:off x="3403600" y="3570288"/>
              <a:ext cx="77788" cy="468312"/>
              <a:chOff x="2144" y="2249"/>
              <a:chExt cx="49" cy="295"/>
            </a:xfrm>
          </p:grpSpPr>
          <p:sp>
            <p:nvSpPr>
              <p:cNvPr id="77883" name="Freeform 26">
                <a:extLst>
                  <a:ext uri="{FF2B5EF4-FFF2-40B4-BE49-F238E27FC236}">
                    <a16:creationId xmlns:a16="http://schemas.microsoft.com/office/drawing/2014/main" id="{D13559CF-6183-40D5-A99F-28BBC393C0A6}"/>
                  </a:ext>
                </a:extLst>
              </p:cNvPr>
              <p:cNvSpPr>
                <a:spLocks/>
              </p:cNvSpPr>
              <p:nvPr/>
            </p:nvSpPr>
            <p:spPr bwMode="auto">
              <a:xfrm>
                <a:off x="2144" y="2432"/>
                <a:ext cx="49" cy="112"/>
              </a:xfrm>
              <a:custGeom>
                <a:avLst/>
                <a:gdLst>
                  <a:gd name="T0" fmla="*/ 7 w 49"/>
                  <a:gd name="T1" fmla="*/ 112 h 112"/>
                  <a:gd name="T2" fmla="*/ 0 w 49"/>
                  <a:gd name="T3" fmla="*/ 0 h 112"/>
                  <a:gd name="T4" fmla="*/ 21 w 49"/>
                  <a:gd name="T5" fmla="*/ 0 h 112"/>
                  <a:gd name="T6" fmla="*/ 49 w 49"/>
                  <a:gd name="T7" fmla="*/ 8 h 112"/>
                  <a:gd name="T8" fmla="*/ 7 w 49"/>
                  <a:gd name="T9" fmla="*/ 112 h 112"/>
                  <a:gd name="T10" fmla="*/ 0 60000 65536"/>
                  <a:gd name="T11" fmla="*/ 0 60000 65536"/>
                  <a:gd name="T12" fmla="*/ 0 60000 65536"/>
                  <a:gd name="T13" fmla="*/ 0 60000 65536"/>
                  <a:gd name="T14" fmla="*/ 0 60000 65536"/>
                  <a:gd name="T15" fmla="*/ 0 w 49"/>
                  <a:gd name="T16" fmla="*/ 0 h 112"/>
                  <a:gd name="T17" fmla="*/ 49 w 49"/>
                  <a:gd name="T18" fmla="*/ 112 h 112"/>
                </a:gdLst>
                <a:ahLst/>
                <a:cxnLst>
                  <a:cxn ang="T10">
                    <a:pos x="T0" y="T1"/>
                  </a:cxn>
                  <a:cxn ang="T11">
                    <a:pos x="T2" y="T3"/>
                  </a:cxn>
                  <a:cxn ang="T12">
                    <a:pos x="T4" y="T5"/>
                  </a:cxn>
                  <a:cxn ang="T13">
                    <a:pos x="T6" y="T7"/>
                  </a:cxn>
                  <a:cxn ang="T14">
                    <a:pos x="T8" y="T9"/>
                  </a:cxn>
                </a:cxnLst>
                <a:rect l="T15" t="T16" r="T17" b="T18"/>
                <a:pathLst>
                  <a:path w="49" h="112">
                    <a:moveTo>
                      <a:pt x="7" y="112"/>
                    </a:moveTo>
                    <a:lnTo>
                      <a:pt x="0" y="0"/>
                    </a:lnTo>
                    <a:lnTo>
                      <a:pt x="21" y="0"/>
                    </a:lnTo>
                    <a:lnTo>
                      <a:pt x="49" y="8"/>
                    </a:lnTo>
                    <a:lnTo>
                      <a:pt x="7" y="112"/>
                    </a:lnTo>
                    <a:close/>
                  </a:path>
                </a:pathLst>
              </a:custGeom>
              <a:solidFill>
                <a:srgbClr val="000000"/>
              </a:solidFill>
              <a:ln w="9525">
                <a:solidFill>
                  <a:srgbClr val="1FFFFF"/>
                </a:solidFill>
                <a:round/>
                <a:headEnd/>
                <a:tailEnd/>
              </a:ln>
            </p:spPr>
            <p:txBody>
              <a:bodyPr/>
              <a:lstStyle/>
              <a:p>
                <a:endParaRPr lang="en-US"/>
              </a:p>
            </p:txBody>
          </p:sp>
          <p:sp>
            <p:nvSpPr>
              <p:cNvPr id="77884" name="Line 27">
                <a:extLst>
                  <a:ext uri="{FF2B5EF4-FFF2-40B4-BE49-F238E27FC236}">
                    <a16:creationId xmlns:a16="http://schemas.microsoft.com/office/drawing/2014/main" id="{5623A3A9-E247-4E9B-ABDD-061754061D21}"/>
                  </a:ext>
                </a:extLst>
              </p:cNvPr>
              <p:cNvSpPr>
                <a:spLocks noChangeShapeType="1"/>
              </p:cNvSpPr>
              <p:nvPr/>
            </p:nvSpPr>
            <p:spPr bwMode="auto">
              <a:xfrm flipH="1">
                <a:off x="2165" y="2249"/>
                <a:ext cx="28" cy="183"/>
              </a:xfrm>
              <a:prstGeom prst="line">
                <a:avLst/>
              </a:prstGeom>
              <a:noFill/>
              <a:ln w="11113">
                <a:solidFill>
                  <a:srgbClr val="1FFF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77881" name="Rectangle 28">
              <a:extLst>
                <a:ext uri="{FF2B5EF4-FFF2-40B4-BE49-F238E27FC236}">
                  <a16:creationId xmlns:a16="http://schemas.microsoft.com/office/drawing/2014/main" id="{AED89B85-0379-483B-96C8-99D3DA75E554}"/>
                </a:ext>
              </a:extLst>
            </p:cNvPr>
            <p:cNvSpPr>
              <a:spLocks noChangeArrowheads="1"/>
            </p:cNvSpPr>
            <p:nvPr/>
          </p:nvSpPr>
          <p:spPr bwMode="auto">
            <a:xfrm>
              <a:off x="3521075" y="3714750"/>
              <a:ext cx="4270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a:latin typeface="Helvetica" panose="020B0604020202020204" pitchFamily="34" charset="0"/>
                </a:rPr>
                <a:t>Flow</a:t>
              </a:r>
              <a:endParaRPr lang="en-US" altLang="en-US" sz="1600" b="1">
                <a:latin typeface="Helvetica" panose="020B0604020202020204" pitchFamily="34" charset="0"/>
              </a:endParaRPr>
            </a:p>
          </p:txBody>
        </p:sp>
        <p:sp>
          <p:nvSpPr>
            <p:cNvPr id="77882" name="Rectangle 29">
              <a:extLst>
                <a:ext uri="{FF2B5EF4-FFF2-40B4-BE49-F238E27FC236}">
                  <a16:creationId xmlns:a16="http://schemas.microsoft.com/office/drawing/2014/main" id="{7DEE30F5-BAE8-40F2-9CEF-94792A71DF63}"/>
                </a:ext>
              </a:extLst>
            </p:cNvPr>
            <p:cNvSpPr>
              <a:spLocks noChangeArrowheads="1"/>
            </p:cNvSpPr>
            <p:nvPr/>
          </p:nvSpPr>
          <p:spPr bwMode="auto">
            <a:xfrm>
              <a:off x="2754313" y="1905000"/>
              <a:ext cx="4508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1996</a:t>
              </a:r>
            </a:p>
          </p:txBody>
        </p:sp>
      </p:grpSp>
      <p:grpSp>
        <p:nvGrpSpPr>
          <p:cNvPr id="77831" name="Group 59" descr="Schematic of study design with three control sites and three test sites, after impacts.">
            <a:extLst>
              <a:ext uri="{FF2B5EF4-FFF2-40B4-BE49-F238E27FC236}">
                <a16:creationId xmlns:a16="http://schemas.microsoft.com/office/drawing/2014/main" id="{337437FC-F1A2-416F-8BC9-A8F81D6CCF16}"/>
              </a:ext>
            </a:extLst>
          </p:cNvPr>
          <p:cNvGrpSpPr>
            <a:grpSpLocks/>
          </p:cNvGrpSpPr>
          <p:nvPr/>
        </p:nvGrpSpPr>
        <p:grpSpPr bwMode="auto">
          <a:xfrm>
            <a:off x="4953000" y="1905000"/>
            <a:ext cx="2362200" cy="4343400"/>
            <a:chOff x="4953000" y="1905000"/>
            <a:chExt cx="2362200" cy="4343400"/>
          </a:xfrm>
        </p:grpSpPr>
        <p:sp>
          <p:nvSpPr>
            <p:cNvPr id="77834" name="Rectangle 30">
              <a:extLst>
                <a:ext uri="{FF2B5EF4-FFF2-40B4-BE49-F238E27FC236}">
                  <a16:creationId xmlns:a16="http://schemas.microsoft.com/office/drawing/2014/main" id="{9C25D8D9-F1FD-4BA2-8AD6-87D000E81613}"/>
                </a:ext>
              </a:extLst>
            </p:cNvPr>
            <p:cNvSpPr>
              <a:spLocks noChangeArrowheads="1"/>
            </p:cNvSpPr>
            <p:nvPr/>
          </p:nvSpPr>
          <p:spPr bwMode="auto">
            <a:xfrm>
              <a:off x="4953000" y="4076700"/>
              <a:ext cx="2362200" cy="2171700"/>
            </a:xfrm>
            <a:prstGeom prst="rect">
              <a:avLst/>
            </a:prstGeom>
            <a:solidFill>
              <a:srgbClr val="FFF3CC"/>
            </a:solidFill>
            <a:ln w="11113">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7835" name="Freeform 31">
              <a:extLst>
                <a:ext uri="{FF2B5EF4-FFF2-40B4-BE49-F238E27FC236}">
                  <a16:creationId xmlns:a16="http://schemas.microsoft.com/office/drawing/2014/main" id="{ABFD7940-5B03-4316-9EDB-BF7008DEE805}"/>
                </a:ext>
              </a:extLst>
            </p:cNvPr>
            <p:cNvSpPr>
              <a:spLocks/>
            </p:cNvSpPr>
            <p:nvPr/>
          </p:nvSpPr>
          <p:spPr bwMode="auto">
            <a:xfrm>
              <a:off x="5632450" y="2203450"/>
              <a:ext cx="450850" cy="3886200"/>
            </a:xfrm>
            <a:custGeom>
              <a:avLst/>
              <a:gdLst>
                <a:gd name="T0" fmla="*/ 0 w 284"/>
                <a:gd name="T1" fmla="*/ 2147483646 h 2448"/>
                <a:gd name="T2" fmla="*/ 2147483646 w 284"/>
                <a:gd name="T3" fmla="*/ 2147483646 h 2448"/>
                <a:gd name="T4" fmla="*/ 2147483646 w 284"/>
                <a:gd name="T5" fmla="*/ 2147483646 h 2448"/>
                <a:gd name="T6" fmla="*/ 2147483646 w 284"/>
                <a:gd name="T7" fmla="*/ 2147483646 h 2448"/>
                <a:gd name="T8" fmla="*/ 2147483646 w 284"/>
                <a:gd name="T9" fmla="*/ 2147483646 h 2448"/>
                <a:gd name="T10" fmla="*/ 2147483646 w 284"/>
                <a:gd name="T11" fmla="*/ 2147483646 h 2448"/>
                <a:gd name="T12" fmla="*/ 2147483646 w 284"/>
                <a:gd name="T13" fmla="*/ 2147483646 h 2448"/>
                <a:gd name="T14" fmla="*/ 2147483646 w 284"/>
                <a:gd name="T15" fmla="*/ 2147483646 h 2448"/>
                <a:gd name="T16" fmla="*/ 2147483646 w 284"/>
                <a:gd name="T17" fmla="*/ 2147483646 h 2448"/>
                <a:gd name="T18" fmla="*/ 2147483646 w 284"/>
                <a:gd name="T19" fmla="*/ 2147483646 h 2448"/>
                <a:gd name="T20" fmla="*/ 2147483646 w 284"/>
                <a:gd name="T21" fmla="*/ 2147483646 h 2448"/>
                <a:gd name="T22" fmla="*/ 2147483646 w 284"/>
                <a:gd name="T23" fmla="*/ 2147483646 h 2448"/>
                <a:gd name="T24" fmla="*/ 2147483646 w 284"/>
                <a:gd name="T25" fmla="*/ 2147483646 h 2448"/>
                <a:gd name="T26" fmla="*/ 2147483646 w 284"/>
                <a:gd name="T27" fmla="*/ 2147483646 h 2448"/>
                <a:gd name="T28" fmla="*/ 2147483646 w 284"/>
                <a:gd name="T29" fmla="*/ 2147483646 h 2448"/>
                <a:gd name="T30" fmla="*/ 2147483646 w 284"/>
                <a:gd name="T31" fmla="*/ 2147483646 h 2448"/>
                <a:gd name="T32" fmla="*/ 2147483646 w 284"/>
                <a:gd name="T33" fmla="*/ 2147483646 h 2448"/>
                <a:gd name="T34" fmla="*/ 2147483646 w 284"/>
                <a:gd name="T35" fmla="*/ 2147483646 h 2448"/>
                <a:gd name="T36" fmla="*/ 2147483646 w 284"/>
                <a:gd name="T37" fmla="*/ 2147483646 h 2448"/>
                <a:gd name="T38" fmla="*/ 2147483646 w 284"/>
                <a:gd name="T39" fmla="*/ 2147483646 h 2448"/>
                <a:gd name="T40" fmla="*/ 2147483646 w 284"/>
                <a:gd name="T41" fmla="*/ 2147483646 h 2448"/>
                <a:gd name="T42" fmla="*/ 2147483646 w 284"/>
                <a:gd name="T43" fmla="*/ 2147483646 h 2448"/>
                <a:gd name="T44" fmla="*/ 2147483646 w 284"/>
                <a:gd name="T45" fmla="*/ 2147483646 h 2448"/>
                <a:gd name="T46" fmla="*/ 2147483646 w 284"/>
                <a:gd name="T47" fmla="*/ 2147483646 h 2448"/>
                <a:gd name="T48" fmla="*/ 2147483646 w 284"/>
                <a:gd name="T49" fmla="*/ 2147483646 h 2448"/>
                <a:gd name="T50" fmla="*/ 2147483646 w 284"/>
                <a:gd name="T51" fmla="*/ 2147483646 h 2448"/>
                <a:gd name="T52" fmla="*/ 2147483646 w 284"/>
                <a:gd name="T53" fmla="*/ 2147483646 h 2448"/>
                <a:gd name="T54" fmla="*/ 2147483646 w 284"/>
                <a:gd name="T55" fmla="*/ 2147483646 h 2448"/>
                <a:gd name="T56" fmla="*/ 2147483646 w 284"/>
                <a:gd name="T57" fmla="*/ 2147483646 h 2448"/>
                <a:gd name="T58" fmla="*/ 2147483646 w 284"/>
                <a:gd name="T59" fmla="*/ 2147483646 h 2448"/>
                <a:gd name="T60" fmla="*/ 2147483646 w 284"/>
                <a:gd name="T61" fmla="*/ 2147483646 h 2448"/>
                <a:gd name="T62" fmla="*/ 2147483646 w 284"/>
                <a:gd name="T63" fmla="*/ 2147483646 h 2448"/>
                <a:gd name="T64" fmla="*/ 2147483646 w 284"/>
                <a:gd name="T65" fmla="*/ 2147483646 h 2448"/>
                <a:gd name="T66" fmla="*/ 2147483646 w 284"/>
                <a:gd name="T67" fmla="*/ 2147483646 h 2448"/>
                <a:gd name="T68" fmla="*/ 2147483646 w 284"/>
                <a:gd name="T69" fmla="*/ 2147483646 h 2448"/>
                <a:gd name="T70" fmla="*/ 2147483646 w 284"/>
                <a:gd name="T71" fmla="*/ 2147483646 h 2448"/>
                <a:gd name="T72" fmla="*/ 2147483646 w 284"/>
                <a:gd name="T73" fmla="*/ 2147483646 h 2448"/>
                <a:gd name="T74" fmla="*/ 2147483646 w 284"/>
                <a:gd name="T75" fmla="*/ 2147483646 h 2448"/>
                <a:gd name="T76" fmla="*/ 2147483646 w 284"/>
                <a:gd name="T77" fmla="*/ 2147483646 h 2448"/>
                <a:gd name="T78" fmla="*/ 2147483646 w 284"/>
                <a:gd name="T79" fmla="*/ 2147483646 h 2448"/>
                <a:gd name="T80" fmla="*/ 2147483646 w 284"/>
                <a:gd name="T81" fmla="*/ 2147483646 h 2448"/>
                <a:gd name="T82" fmla="*/ 2147483646 w 284"/>
                <a:gd name="T83" fmla="*/ 2147483646 h 2448"/>
                <a:gd name="T84" fmla="*/ 2147483646 w 284"/>
                <a:gd name="T85" fmla="*/ 2147483646 h 2448"/>
                <a:gd name="T86" fmla="*/ 2147483646 w 284"/>
                <a:gd name="T87" fmla="*/ 2147483646 h 2448"/>
                <a:gd name="T88" fmla="*/ 2147483646 w 284"/>
                <a:gd name="T89" fmla="*/ 2147483646 h 2448"/>
                <a:gd name="T90" fmla="*/ 2147483646 w 284"/>
                <a:gd name="T91" fmla="*/ 2147483646 h 2448"/>
                <a:gd name="T92" fmla="*/ 2147483646 w 284"/>
                <a:gd name="T93" fmla="*/ 2147483646 h 2448"/>
                <a:gd name="T94" fmla="*/ 2147483646 w 284"/>
                <a:gd name="T95" fmla="*/ 2147483646 h 2448"/>
                <a:gd name="T96" fmla="*/ 2147483646 w 284"/>
                <a:gd name="T97" fmla="*/ 2147483646 h 2448"/>
                <a:gd name="T98" fmla="*/ 2147483646 w 284"/>
                <a:gd name="T99" fmla="*/ 2147483646 h 2448"/>
                <a:gd name="T100" fmla="*/ 2147483646 w 284"/>
                <a:gd name="T101" fmla="*/ 2147483646 h 2448"/>
                <a:gd name="T102" fmla="*/ 2147483646 w 284"/>
                <a:gd name="T103" fmla="*/ 2147483646 h 2448"/>
                <a:gd name="T104" fmla="*/ 2147483646 w 284"/>
                <a:gd name="T105" fmla="*/ 2147483646 h 2448"/>
                <a:gd name="T106" fmla="*/ 2147483646 w 284"/>
                <a:gd name="T107" fmla="*/ 2147483646 h 2448"/>
                <a:gd name="T108" fmla="*/ 2147483646 w 284"/>
                <a:gd name="T109" fmla="*/ 2147483646 h 2448"/>
                <a:gd name="T110" fmla="*/ 2147483646 w 284"/>
                <a:gd name="T111" fmla="*/ 2147483646 h 2448"/>
                <a:gd name="T112" fmla="*/ 2147483646 w 284"/>
                <a:gd name="T113" fmla="*/ 2147483646 h 2448"/>
                <a:gd name="T114" fmla="*/ 2147483646 w 284"/>
                <a:gd name="T115" fmla="*/ 2147483646 h 2448"/>
                <a:gd name="T116" fmla="*/ 2147483646 w 284"/>
                <a:gd name="T117" fmla="*/ 2147483646 h 24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4"/>
                <a:gd name="T178" fmla="*/ 0 h 2448"/>
                <a:gd name="T179" fmla="*/ 284 w 284"/>
                <a:gd name="T180" fmla="*/ 2448 h 244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4" h="2448">
                  <a:moveTo>
                    <a:pt x="0" y="0"/>
                  </a:moveTo>
                  <a:lnTo>
                    <a:pt x="0" y="0"/>
                  </a:lnTo>
                  <a:lnTo>
                    <a:pt x="0" y="8"/>
                  </a:lnTo>
                  <a:lnTo>
                    <a:pt x="7" y="31"/>
                  </a:lnTo>
                  <a:lnTo>
                    <a:pt x="7" y="39"/>
                  </a:lnTo>
                  <a:lnTo>
                    <a:pt x="7" y="47"/>
                  </a:lnTo>
                  <a:lnTo>
                    <a:pt x="7" y="71"/>
                  </a:lnTo>
                  <a:lnTo>
                    <a:pt x="7" y="87"/>
                  </a:lnTo>
                  <a:lnTo>
                    <a:pt x="7" y="95"/>
                  </a:lnTo>
                  <a:lnTo>
                    <a:pt x="7" y="103"/>
                  </a:lnTo>
                  <a:lnTo>
                    <a:pt x="15" y="127"/>
                  </a:lnTo>
                  <a:lnTo>
                    <a:pt x="29" y="199"/>
                  </a:lnTo>
                  <a:lnTo>
                    <a:pt x="43" y="207"/>
                  </a:lnTo>
                  <a:lnTo>
                    <a:pt x="43" y="231"/>
                  </a:lnTo>
                  <a:lnTo>
                    <a:pt x="50" y="247"/>
                  </a:lnTo>
                  <a:lnTo>
                    <a:pt x="50" y="255"/>
                  </a:lnTo>
                  <a:lnTo>
                    <a:pt x="57" y="279"/>
                  </a:lnTo>
                  <a:lnTo>
                    <a:pt x="64" y="295"/>
                  </a:lnTo>
                  <a:lnTo>
                    <a:pt x="71" y="303"/>
                  </a:lnTo>
                  <a:lnTo>
                    <a:pt x="107" y="438"/>
                  </a:lnTo>
                  <a:lnTo>
                    <a:pt x="114" y="462"/>
                  </a:lnTo>
                  <a:lnTo>
                    <a:pt x="114" y="478"/>
                  </a:lnTo>
                  <a:lnTo>
                    <a:pt x="121" y="486"/>
                  </a:lnTo>
                  <a:lnTo>
                    <a:pt x="128" y="502"/>
                  </a:lnTo>
                  <a:lnTo>
                    <a:pt x="128" y="518"/>
                  </a:lnTo>
                  <a:lnTo>
                    <a:pt x="128" y="534"/>
                  </a:lnTo>
                  <a:lnTo>
                    <a:pt x="128" y="558"/>
                  </a:lnTo>
                  <a:lnTo>
                    <a:pt x="128" y="662"/>
                  </a:lnTo>
                  <a:lnTo>
                    <a:pt x="128" y="678"/>
                  </a:lnTo>
                  <a:lnTo>
                    <a:pt x="128" y="693"/>
                  </a:lnTo>
                  <a:lnTo>
                    <a:pt x="128" y="709"/>
                  </a:lnTo>
                  <a:lnTo>
                    <a:pt x="121" y="725"/>
                  </a:lnTo>
                  <a:lnTo>
                    <a:pt x="121" y="749"/>
                  </a:lnTo>
                  <a:lnTo>
                    <a:pt x="121" y="765"/>
                  </a:lnTo>
                  <a:lnTo>
                    <a:pt x="121" y="773"/>
                  </a:lnTo>
                  <a:lnTo>
                    <a:pt x="114" y="789"/>
                  </a:lnTo>
                  <a:lnTo>
                    <a:pt x="107" y="813"/>
                  </a:lnTo>
                  <a:lnTo>
                    <a:pt x="107" y="829"/>
                  </a:lnTo>
                  <a:lnTo>
                    <a:pt x="107" y="837"/>
                  </a:lnTo>
                  <a:lnTo>
                    <a:pt x="100" y="853"/>
                  </a:lnTo>
                  <a:lnTo>
                    <a:pt x="93" y="869"/>
                  </a:lnTo>
                  <a:lnTo>
                    <a:pt x="93" y="877"/>
                  </a:lnTo>
                  <a:lnTo>
                    <a:pt x="93" y="893"/>
                  </a:lnTo>
                  <a:lnTo>
                    <a:pt x="93" y="901"/>
                  </a:lnTo>
                  <a:lnTo>
                    <a:pt x="86" y="909"/>
                  </a:lnTo>
                  <a:lnTo>
                    <a:pt x="86" y="925"/>
                  </a:lnTo>
                  <a:lnTo>
                    <a:pt x="86" y="941"/>
                  </a:lnTo>
                  <a:lnTo>
                    <a:pt x="78" y="965"/>
                  </a:lnTo>
                  <a:lnTo>
                    <a:pt x="78" y="981"/>
                  </a:lnTo>
                  <a:lnTo>
                    <a:pt x="71" y="989"/>
                  </a:lnTo>
                  <a:lnTo>
                    <a:pt x="71" y="1013"/>
                  </a:lnTo>
                  <a:lnTo>
                    <a:pt x="50" y="1124"/>
                  </a:lnTo>
                  <a:lnTo>
                    <a:pt x="50" y="1140"/>
                  </a:lnTo>
                  <a:lnTo>
                    <a:pt x="50" y="1156"/>
                  </a:lnTo>
                  <a:lnTo>
                    <a:pt x="50" y="1172"/>
                  </a:lnTo>
                  <a:lnTo>
                    <a:pt x="50" y="1188"/>
                  </a:lnTo>
                  <a:lnTo>
                    <a:pt x="50" y="1204"/>
                  </a:lnTo>
                  <a:lnTo>
                    <a:pt x="57" y="1220"/>
                  </a:lnTo>
                  <a:lnTo>
                    <a:pt x="57" y="1236"/>
                  </a:lnTo>
                  <a:lnTo>
                    <a:pt x="71" y="1324"/>
                  </a:lnTo>
                  <a:lnTo>
                    <a:pt x="78" y="1332"/>
                  </a:lnTo>
                  <a:lnTo>
                    <a:pt x="86" y="1348"/>
                  </a:lnTo>
                  <a:lnTo>
                    <a:pt x="86" y="1355"/>
                  </a:lnTo>
                  <a:lnTo>
                    <a:pt x="93" y="1371"/>
                  </a:lnTo>
                  <a:lnTo>
                    <a:pt x="93" y="1379"/>
                  </a:lnTo>
                  <a:lnTo>
                    <a:pt x="107" y="1443"/>
                  </a:lnTo>
                  <a:lnTo>
                    <a:pt x="107" y="1451"/>
                  </a:lnTo>
                  <a:lnTo>
                    <a:pt x="107" y="1459"/>
                  </a:lnTo>
                  <a:lnTo>
                    <a:pt x="121" y="1475"/>
                  </a:lnTo>
                  <a:lnTo>
                    <a:pt x="128" y="1483"/>
                  </a:lnTo>
                  <a:lnTo>
                    <a:pt x="128" y="1491"/>
                  </a:lnTo>
                  <a:lnTo>
                    <a:pt x="135" y="1499"/>
                  </a:lnTo>
                  <a:lnTo>
                    <a:pt x="135" y="1515"/>
                  </a:lnTo>
                  <a:lnTo>
                    <a:pt x="171" y="1587"/>
                  </a:lnTo>
                  <a:lnTo>
                    <a:pt x="171" y="1595"/>
                  </a:lnTo>
                  <a:lnTo>
                    <a:pt x="185" y="1611"/>
                  </a:lnTo>
                  <a:lnTo>
                    <a:pt x="185" y="1619"/>
                  </a:lnTo>
                  <a:lnTo>
                    <a:pt x="185" y="1627"/>
                  </a:lnTo>
                  <a:lnTo>
                    <a:pt x="192" y="1635"/>
                  </a:lnTo>
                  <a:lnTo>
                    <a:pt x="192" y="1643"/>
                  </a:lnTo>
                  <a:lnTo>
                    <a:pt x="199" y="1651"/>
                  </a:lnTo>
                  <a:lnTo>
                    <a:pt x="213" y="1722"/>
                  </a:lnTo>
                  <a:lnTo>
                    <a:pt x="220" y="1738"/>
                  </a:lnTo>
                  <a:lnTo>
                    <a:pt x="227" y="1754"/>
                  </a:lnTo>
                  <a:lnTo>
                    <a:pt x="235" y="1770"/>
                  </a:lnTo>
                  <a:lnTo>
                    <a:pt x="235" y="1786"/>
                  </a:lnTo>
                  <a:lnTo>
                    <a:pt x="235" y="1794"/>
                  </a:lnTo>
                  <a:lnTo>
                    <a:pt x="249" y="1810"/>
                  </a:lnTo>
                  <a:lnTo>
                    <a:pt x="249" y="1826"/>
                  </a:lnTo>
                  <a:lnTo>
                    <a:pt x="249" y="1842"/>
                  </a:lnTo>
                  <a:lnTo>
                    <a:pt x="256" y="1866"/>
                  </a:lnTo>
                  <a:lnTo>
                    <a:pt x="263" y="1906"/>
                  </a:lnTo>
                  <a:lnTo>
                    <a:pt x="263" y="1930"/>
                  </a:lnTo>
                  <a:lnTo>
                    <a:pt x="270" y="1946"/>
                  </a:lnTo>
                  <a:lnTo>
                    <a:pt x="270" y="1978"/>
                  </a:lnTo>
                  <a:lnTo>
                    <a:pt x="270" y="1986"/>
                  </a:lnTo>
                  <a:lnTo>
                    <a:pt x="277" y="2010"/>
                  </a:lnTo>
                  <a:lnTo>
                    <a:pt x="277" y="2025"/>
                  </a:lnTo>
                  <a:lnTo>
                    <a:pt x="277" y="2033"/>
                  </a:lnTo>
                  <a:lnTo>
                    <a:pt x="277" y="2049"/>
                  </a:lnTo>
                  <a:lnTo>
                    <a:pt x="277" y="2065"/>
                  </a:lnTo>
                  <a:lnTo>
                    <a:pt x="277" y="2089"/>
                  </a:lnTo>
                  <a:lnTo>
                    <a:pt x="277" y="2113"/>
                  </a:lnTo>
                  <a:lnTo>
                    <a:pt x="284" y="2289"/>
                  </a:lnTo>
                  <a:lnTo>
                    <a:pt x="284" y="2297"/>
                  </a:lnTo>
                  <a:lnTo>
                    <a:pt x="284" y="2305"/>
                  </a:lnTo>
                  <a:lnTo>
                    <a:pt x="284" y="2321"/>
                  </a:lnTo>
                  <a:lnTo>
                    <a:pt x="284" y="2329"/>
                  </a:lnTo>
                  <a:lnTo>
                    <a:pt x="284" y="2337"/>
                  </a:lnTo>
                  <a:lnTo>
                    <a:pt x="284" y="2360"/>
                  </a:lnTo>
                  <a:lnTo>
                    <a:pt x="284" y="2368"/>
                  </a:lnTo>
                  <a:lnTo>
                    <a:pt x="284" y="2384"/>
                  </a:lnTo>
                  <a:lnTo>
                    <a:pt x="277" y="2392"/>
                  </a:lnTo>
                  <a:lnTo>
                    <a:pt x="270" y="2416"/>
                  </a:lnTo>
                  <a:lnTo>
                    <a:pt x="270" y="2432"/>
                  </a:lnTo>
                  <a:lnTo>
                    <a:pt x="270" y="2440"/>
                  </a:lnTo>
                  <a:lnTo>
                    <a:pt x="270" y="2448"/>
                  </a:lnTo>
                  <a:lnTo>
                    <a:pt x="270" y="2440"/>
                  </a:lnTo>
                  <a:lnTo>
                    <a:pt x="277" y="2432"/>
                  </a:lnTo>
                </a:path>
              </a:pathLst>
            </a:custGeom>
            <a:noFill/>
            <a:ln w="112713">
              <a:solidFill>
                <a:srgbClr val="99E6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836" name="Freeform 32">
              <a:extLst>
                <a:ext uri="{FF2B5EF4-FFF2-40B4-BE49-F238E27FC236}">
                  <a16:creationId xmlns:a16="http://schemas.microsoft.com/office/drawing/2014/main" id="{E3D5B73A-D1AE-442D-A030-74B29F391FED}"/>
                </a:ext>
              </a:extLst>
            </p:cNvPr>
            <p:cNvSpPr>
              <a:spLocks/>
            </p:cNvSpPr>
            <p:nvPr/>
          </p:nvSpPr>
          <p:spPr bwMode="auto">
            <a:xfrm>
              <a:off x="5576888" y="2139950"/>
              <a:ext cx="450850" cy="3886200"/>
            </a:xfrm>
            <a:custGeom>
              <a:avLst/>
              <a:gdLst>
                <a:gd name="T0" fmla="*/ 0 w 284"/>
                <a:gd name="T1" fmla="*/ 2147483646 h 2448"/>
                <a:gd name="T2" fmla="*/ 2147483646 w 284"/>
                <a:gd name="T3" fmla="*/ 2147483646 h 2448"/>
                <a:gd name="T4" fmla="*/ 2147483646 w 284"/>
                <a:gd name="T5" fmla="*/ 2147483646 h 2448"/>
                <a:gd name="T6" fmla="*/ 2147483646 w 284"/>
                <a:gd name="T7" fmla="*/ 2147483646 h 2448"/>
                <a:gd name="T8" fmla="*/ 2147483646 w 284"/>
                <a:gd name="T9" fmla="*/ 2147483646 h 2448"/>
                <a:gd name="T10" fmla="*/ 2147483646 w 284"/>
                <a:gd name="T11" fmla="*/ 2147483646 h 2448"/>
                <a:gd name="T12" fmla="*/ 2147483646 w 284"/>
                <a:gd name="T13" fmla="*/ 2147483646 h 2448"/>
                <a:gd name="T14" fmla="*/ 2147483646 w 284"/>
                <a:gd name="T15" fmla="*/ 2147483646 h 2448"/>
                <a:gd name="T16" fmla="*/ 2147483646 w 284"/>
                <a:gd name="T17" fmla="*/ 2147483646 h 2448"/>
                <a:gd name="T18" fmla="*/ 2147483646 w 284"/>
                <a:gd name="T19" fmla="*/ 2147483646 h 2448"/>
                <a:gd name="T20" fmla="*/ 2147483646 w 284"/>
                <a:gd name="T21" fmla="*/ 2147483646 h 2448"/>
                <a:gd name="T22" fmla="*/ 2147483646 w 284"/>
                <a:gd name="T23" fmla="*/ 2147483646 h 2448"/>
                <a:gd name="T24" fmla="*/ 2147483646 w 284"/>
                <a:gd name="T25" fmla="*/ 2147483646 h 2448"/>
                <a:gd name="T26" fmla="*/ 2147483646 w 284"/>
                <a:gd name="T27" fmla="*/ 2147483646 h 2448"/>
                <a:gd name="T28" fmla="*/ 2147483646 w 284"/>
                <a:gd name="T29" fmla="*/ 2147483646 h 2448"/>
                <a:gd name="T30" fmla="*/ 2147483646 w 284"/>
                <a:gd name="T31" fmla="*/ 2147483646 h 2448"/>
                <a:gd name="T32" fmla="*/ 2147483646 w 284"/>
                <a:gd name="T33" fmla="*/ 2147483646 h 2448"/>
                <a:gd name="T34" fmla="*/ 2147483646 w 284"/>
                <a:gd name="T35" fmla="*/ 2147483646 h 2448"/>
                <a:gd name="T36" fmla="*/ 2147483646 w 284"/>
                <a:gd name="T37" fmla="*/ 2147483646 h 2448"/>
                <a:gd name="T38" fmla="*/ 2147483646 w 284"/>
                <a:gd name="T39" fmla="*/ 2147483646 h 2448"/>
                <a:gd name="T40" fmla="*/ 2147483646 w 284"/>
                <a:gd name="T41" fmla="*/ 2147483646 h 2448"/>
                <a:gd name="T42" fmla="*/ 2147483646 w 284"/>
                <a:gd name="T43" fmla="*/ 2147483646 h 2448"/>
                <a:gd name="T44" fmla="*/ 2147483646 w 284"/>
                <a:gd name="T45" fmla="*/ 2147483646 h 2448"/>
                <a:gd name="T46" fmla="*/ 2147483646 w 284"/>
                <a:gd name="T47" fmla="*/ 2147483646 h 2448"/>
                <a:gd name="T48" fmla="*/ 2147483646 w 284"/>
                <a:gd name="T49" fmla="*/ 2147483646 h 2448"/>
                <a:gd name="T50" fmla="*/ 2147483646 w 284"/>
                <a:gd name="T51" fmla="*/ 2147483646 h 2448"/>
                <a:gd name="T52" fmla="*/ 2147483646 w 284"/>
                <a:gd name="T53" fmla="*/ 2147483646 h 2448"/>
                <a:gd name="T54" fmla="*/ 2147483646 w 284"/>
                <a:gd name="T55" fmla="*/ 2147483646 h 2448"/>
                <a:gd name="T56" fmla="*/ 2147483646 w 284"/>
                <a:gd name="T57" fmla="*/ 2147483646 h 2448"/>
                <a:gd name="T58" fmla="*/ 2147483646 w 284"/>
                <a:gd name="T59" fmla="*/ 2147483646 h 2448"/>
                <a:gd name="T60" fmla="*/ 2147483646 w 284"/>
                <a:gd name="T61" fmla="*/ 2147483646 h 2448"/>
                <a:gd name="T62" fmla="*/ 2147483646 w 284"/>
                <a:gd name="T63" fmla="*/ 2147483646 h 2448"/>
                <a:gd name="T64" fmla="*/ 2147483646 w 284"/>
                <a:gd name="T65" fmla="*/ 2147483646 h 2448"/>
                <a:gd name="T66" fmla="*/ 2147483646 w 284"/>
                <a:gd name="T67" fmla="*/ 2147483646 h 2448"/>
                <a:gd name="T68" fmla="*/ 2147483646 w 284"/>
                <a:gd name="T69" fmla="*/ 2147483646 h 2448"/>
                <a:gd name="T70" fmla="*/ 2147483646 w 284"/>
                <a:gd name="T71" fmla="*/ 2147483646 h 2448"/>
                <a:gd name="T72" fmla="*/ 2147483646 w 284"/>
                <a:gd name="T73" fmla="*/ 2147483646 h 2448"/>
                <a:gd name="T74" fmla="*/ 2147483646 w 284"/>
                <a:gd name="T75" fmla="*/ 2147483646 h 2448"/>
                <a:gd name="T76" fmla="*/ 2147483646 w 284"/>
                <a:gd name="T77" fmla="*/ 2147483646 h 2448"/>
                <a:gd name="T78" fmla="*/ 2147483646 w 284"/>
                <a:gd name="T79" fmla="*/ 2147483646 h 2448"/>
                <a:gd name="T80" fmla="*/ 2147483646 w 284"/>
                <a:gd name="T81" fmla="*/ 2147483646 h 2448"/>
                <a:gd name="T82" fmla="*/ 2147483646 w 284"/>
                <a:gd name="T83" fmla="*/ 2147483646 h 2448"/>
                <a:gd name="T84" fmla="*/ 2147483646 w 284"/>
                <a:gd name="T85" fmla="*/ 2147483646 h 2448"/>
                <a:gd name="T86" fmla="*/ 2147483646 w 284"/>
                <a:gd name="T87" fmla="*/ 2147483646 h 2448"/>
                <a:gd name="T88" fmla="*/ 2147483646 w 284"/>
                <a:gd name="T89" fmla="*/ 2147483646 h 2448"/>
                <a:gd name="T90" fmla="*/ 2147483646 w 284"/>
                <a:gd name="T91" fmla="*/ 2147483646 h 2448"/>
                <a:gd name="T92" fmla="*/ 2147483646 w 284"/>
                <a:gd name="T93" fmla="*/ 2147483646 h 2448"/>
                <a:gd name="T94" fmla="*/ 2147483646 w 284"/>
                <a:gd name="T95" fmla="*/ 2147483646 h 2448"/>
                <a:gd name="T96" fmla="*/ 2147483646 w 284"/>
                <a:gd name="T97" fmla="*/ 2147483646 h 2448"/>
                <a:gd name="T98" fmla="*/ 2147483646 w 284"/>
                <a:gd name="T99" fmla="*/ 2147483646 h 2448"/>
                <a:gd name="T100" fmla="*/ 2147483646 w 284"/>
                <a:gd name="T101" fmla="*/ 2147483646 h 2448"/>
                <a:gd name="T102" fmla="*/ 2147483646 w 284"/>
                <a:gd name="T103" fmla="*/ 2147483646 h 2448"/>
                <a:gd name="T104" fmla="*/ 2147483646 w 284"/>
                <a:gd name="T105" fmla="*/ 2147483646 h 2448"/>
                <a:gd name="T106" fmla="*/ 2147483646 w 284"/>
                <a:gd name="T107" fmla="*/ 2147483646 h 2448"/>
                <a:gd name="T108" fmla="*/ 2147483646 w 284"/>
                <a:gd name="T109" fmla="*/ 2147483646 h 2448"/>
                <a:gd name="T110" fmla="*/ 2147483646 w 284"/>
                <a:gd name="T111" fmla="*/ 2147483646 h 2448"/>
                <a:gd name="T112" fmla="*/ 2147483646 w 284"/>
                <a:gd name="T113" fmla="*/ 2147483646 h 2448"/>
                <a:gd name="T114" fmla="*/ 2147483646 w 284"/>
                <a:gd name="T115" fmla="*/ 2147483646 h 2448"/>
                <a:gd name="T116" fmla="*/ 2147483646 w 284"/>
                <a:gd name="T117" fmla="*/ 2147483646 h 24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4"/>
                <a:gd name="T178" fmla="*/ 0 h 2448"/>
                <a:gd name="T179" fmla="*/ 284 w 284"/>
                <a:gd name="T180" fmla="*/ 2448 h 244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4" h="2448">
                  <a:moveTo>
                    <a:pt x="0" y="0"/>
                  </a:moveTo>
                  <a:lnTo>
                    <a:pt x="0" y="8"/>
                  </a:lnTo>
                  <a:lnTo>
                    <a:pt x="7" y="32"/>
                  </a:lnTo>
                  <a:lnTo>
                    <a:pt x="7" y="40"/>
                  </a:lnTo>
                  <a:lnTo>
                    <a:pt x="7" y="48"/>
                  </a:lnTo>
                  <a:lnTo>
                    <a:pt x="7" y="71"/>
                  </a:lnTo>
                  <a:lnTo>
                    <a:pt x="7" y="87"/>
                  </a:lnTo>
                  <a:lnTo>
                    <a:pt x="7" y="95"/>
                  </a:lnTo>
                  <a:lnTo>
                    <a:pt x="7" y="103"/>
                  </a:lnTo>
                  <a:lnTo>
                    <a:pt x="14" y="127"/>
                  </a:lnTo>
                  <a:lnTo>
                    <a:pt x="28" y="199"/>
                  </a:lnTo>
                  <a:lnTo>
                    <a:pt x="42" y="207"/>
                  </a:lnTo>
                  <a:lnTo>
                    <a:pt x="42" y="231"/>
                  </a:lnTo>
                  <a:lnTo>
                    <a:pt x="50" y="247"/>
                  </a:lnTo>
                  <a:lnTo>
                    <a:pt x="50" y="255"/>
                  </a:lnTo>
                  <a:lnTo>
                    <a:pt x="57" y="279"/>
                  </a:lnTo>
                  <a:lnTo>
                    <a:pt x="64" y="295"/>
                  </a:lnTo>
                  <a:lnTo>
                    <a:pt x="71" y="303"/>
                  </a:lnTo>
                  <a:lnTo>
                    <a:pt x="106" y="438"/>
                  </a:lnTo>
                  <a:lnTo>
                    <a:pt x="113" y="462"/>
                  </a:lnTo>
                  <a:lnTo>
                    <a:pt x="113" y="478"/>
                  </a:lnTo>
                  <a:lnTo>
                    <a:pt x="121" y="486"/>
                  </a:lnTo>
                  <a:lnTo>
                    <a:pt x="128" y="502"/>
                  </a:lnTo>
                  <a:lnTo>
                    <a:pt x="128" y="518"/>
                  </a:lnTo>
                  <a:lnTo>
                    <a:pt x="128" y="534"/>
                  </a:lnTo>
                  <a:lnTo>
                    <a:pt x="128" y="558"/>
                  </a:lnTo>
                  <a:lnTo>
                    <a:pt x="128" y="662"/>
                  </a:lnTo>
                  <a:lnTo>
                    <a:pt x="128" y="678"/>
                  </a:lnTo>
                  <a:lnTo>
                    <a:pt x="128" y="694"/>
                  </a:lnTo>
                  <a:lnTo>
                    <a:pt x="128" y="710"/>
                  </a:lnTo>
                  <a:lnTo>
                    <a:pt x="121" y="726"/>
                  </a:lnTo>
                  <a:lnTo>
                    <a:pt x="121" y="749"/>
                  </a:lnTo>
                  <a:lnTo>
                    <a:pt x="121" y="765"/>
                  </a:lnTo>
                  <a:lnTo>
                    <a:pt x="121" y="773"/>
                  </a:lnTo>
                  <a:lnTo>
                    <a:pt x="113" y="789"/>
                  </a:lnTo>
                  <a:lnTo>
                    <a:pt x="106" y="813"/>
                  </a:lnTo>
                  <a:lnTo>
                    <a:pt x="106" y="829"/>
                  </a:lnTo>
                  <a:lnTo>
                    <a:pt x="106" y="837"/>
                  </a:lnTo>
                  <a:lnTo>
                    <a:pt x="99" y="853"/>
                  </a:lnTo>
                  <a:lnTo>
                    <a:pt x="92" y="869"/>
                  </a:lnTo>
                  <a:lnTo>
                    <a:pt x="92" y="877"/>
                  </a:lnTo>
                  <a:lnTo>
                    <a:pt x="92" y="893"/>
                  </a:lnTo>
                  <a:lnTo>
                    <a:pt x="92" y="901"/>
                  </a:lnTo>
                  <a:lnTo>
                    <a:pt x="85" y="909"/>
                  </a:lnTo>
                  <a:lnTo>
                    <a:pt x="85" y="925"/>
                  </a:lnTo>
                  <a:lnTo>
                    <a:pt x="85" y="941"/>
                  </a:lnTo>
                  <a:lnTo>
                    <a:pt x="78" y="965"/>
                  </a:lnTo>
                  <a:lnTo>
                    <a:pt x="78" y="981"/>
                  </a:lnTo>
                  <a:lnTo>
                    <a:pt x="71" y="989"/>
                  </a:lnTo>
                  <a:lnTo>
                    <a:pt x="71" y="1013"/>
                  </a:lnTo>
                  <a:lnTo>
                    <a:pt x="50" y="1124"/>
                  </a:lnTo>
                  <a:lnTo>
                    <a:pt x="50" y="1140"/>
                  </a:lnTo>
                  <a:lnTo>
                    <a:pt x="50" y="1156"/>
                  </a:lnTo>
                  <a:lnTo>
                    <a:pt x="50" y="1172"/>
                  </a:lnTo>
                  <a:lnTo>
                    <a:pt x="50" y="1188"/>
                  </a:lnTo>
                  <a:lnTo>
                    <a:pt x="50" y="1204"/>
                  </a:lnTo>
                  <a:lnTo>
                    <a:pt x="57" y="1220"/>
                  </a:lnTo>
                  <a:lnTo>
                    <a:pt x="57" y="1236"/>
                  </a:lnTo>
                  <a:lnTo>
                    <a:pt x="71" y="1324"/>
                  </a:lnTo>
                  <a:lnTo>
                    <a:pt x="78" y="1332"/>
                  </a:lnTo>
                  <a:lnTo>
                    <a:pt x="85" y="1348"/>
                  </a:lnTo>
                  <a:lnTo>
                    <a:pt x="85" y="1356"/>
                  </a:lnTo>
                  <a:lnTo>
                    <a:pt x="92" y="1372"/>
                  </a:lnTo>
                  <a:lnTo>
                    <a:pt x="92" y="1380"/>
                  </a:lnTo>
                  <a:lnTo>
                    <a:pt x="106" y="1443"/>
                  </a:lnTo>
                  <a:lnTo>
                    <a:pt x="106" y="1451"/>
                  </a:lnTo>
                  <a:lnTo>
                    <a:pt x="106" y="1459"/>
                  </a:lnTo>
                  <a:lnTo>
                    <a:pt x="121" y="1475"/>
                  </a:lnTo>
                  <a:lnTo>
                    <a:pt x="128" y="1483"/>
                  </a:lnTo>
                  <a:lnTo>
                    <a:pt x="128" y="1491"/>
                  </a:lnTo>
                  <a:lnTo>
                    <a:pt x="135" y="1499"/>
                  </a:lnTo>
                  <a:lnTo>
                    <a:pt x="135" y="1515"/>
                  </a:lnTo>
                  <a:lnTo>
                    <a:pt x="170" y="1587"/>
                  </a:lnTo>
                  <a:lnTo>
                    <a:pt x="170" y="1595"/>
                  </a:lnTo>
                  <a:lnTo>
                    <a:pt x="184" y="1611"/>
                  </a:lnTo>
                  <a:lnTo>
                    <a:pt x="184" y="1619"/>
                  </a:lnTo>
                  <a:lnTo>
                    <a:pt x="184" y="1627"/>
                  </a:lnTo>
                  <a:lnTo>
                    <a:pt x="191" y="1635"/>
                  </a:lnTo>
                  <a:lnTo>
                    <a:pt x="191" y="1643"/>
                  </a:lnTo>
                  <a:lnTo>
                    <a:pt x="199" y="1651"/>
                  </a:lnTo>
                  <a:lnTo>
                    <a:pt x="213" y="1723"/>
                  </a:lnTo>
                  <a:lnTo>
                    <a:pt x="220" y="1738"/>
                  </a:lnTo>
                  <a:lnTo>
                    <a:pt x="227" y="1754"/>
                  </a:lnTo>
                  <a:lnTo>
                    <a:pt x="234" y="1770"/>
                  </a:lnTo>
                  <a:lnTo>
                    <a:pt x="234" y="1786"/>
                  </a:lnTo>
                  <a:lnTo>
                    <a:pt x="234" y="1794"/>
                  </a:lnTo>
                  <a:lnTo>
                    <a:pt x="248" y="1810"/>
                  </a:lnTo>
                  <a:lnTo>
                    <a:pt x="248" y="1826"/>
                  </a:lnTo>
                  <a:lnTo>
                    <a:pt x="248" y="1842"/>
                  </a:lnTo>
                  <a:lnTo>
                    <a:pt x="255" y="1866"/>
                  </a:lnTo>
                  <a:lnTo>
                    <a:pt x="262" y="1906"/>
                  </a:lnTo>
                  <a:lnTo>
                    <a:pt x="262" y="1930"/>
                  </a:lnTo>
                  <a:lnTo>
                    <a:pt x="270" y="1946"/>
                  </a:lnTo>
                  <a:lnTo>
                    <a:pt x="270" y="1978"/>
                  </a:lnTo>
                  <a:lnTo>
                    <a:pt x="270" y="1986"/>
                  </a:lnTo>
                  <a:lnTo>
                    <a:pt x="277" y="2010"/>
                  </a:lnTo>
                  <a:lnTo>
                    <a:pt x="277" y="2026"/>
                  </a:lnTo>
                  <a:lnTo>
                    <a:pt x="277" y="2034"/>
                  </a:lnTo>
                  <a:lnTo>
                    <a:pt x="277" y="2050"/>
                  </a:lnTo>
                  <a:lnTo>
                    <a:pt x="277" y="2065"/>
                  </a:lnTo>
                  <a:lnTo>
                    <a:pt x="277" y="2089"/>
                  </a:lnTo>
                  <a:lnTo>
                    <a:pt x="277" y="2113"/>
                  </a:lnTo>
                  <a:lnTo>
                    <a:pt x="284" y="2289"/>
                  </a:lnTo>
                  <a:lnTo>
                    <a:pt x="284" y="2297"/>
                  </a:lnTo>
                  <a:lnTo>
                    <a:pt x="284" y="2305"/>
                  </a:lnTo>
                  <a:lnTo>
                    <a:pt x="284" y="2321"/>
                  </a:lnTo>
                  <a:lnTo>
                    <a:pt x="284" y="2329"/>
                  </a:lnTo>
                  <a:lnTo>
                    <a:pt x="284" y="2337"/>
                  </a:lnTo>
                  <a:lnTo>
                    <a:pt x="284" y="2361"/>
                  </a:lnTo>
                  <a:lnTo>
                    <a:pt x="284" y="2369"/>
                  </a:lnTo>
                  <a:lnTo>
                    <a:pt x="284" y="2385"/>
                  </a:lnTo>
                  <a:lnTo>
                    <a:pt x="277" y="2393"/>
                  </a:lnTo>
                  <a:lnTo>
                    <a:pt x="270" y="2416"/>
                  </a:lnTo>
                  <a:lnTo>
                    <a:pt x="270" y="2432"/>
                  </a:lnTo>
                  <a:lnTo>
                    <a:pt x="270" y="2440"/>
                  </a:lnTo>
                  <a:lnTo>
                    <a:pt x="270" y="2448"/>
                  </a:lnTo>
                  <a:lnTo>
                    <a:pt x="270" y="2440"/>
                  </a:lnTo>
                  <a:lnTo>
                    <a:pt x="277" y="2432"/>
                  </a:lnTo>
                </a:path>
              </a:pathLst>
            </a:custGeom>
            <a:noFill/>
            <a:ln w="112713">
              <a:solidFill>
                <a:srgbClr val="99E6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837" name="Line 33">
              <a:extLst>
                <a:ext uri="{FF2B5EF4-FFF2-40B4-BE49-F238E27FC236}">
                  <a16:creationId xmlns:a16="http://schemas.microsoft.com/office/drawing/2014/main" id="{B77E2275-60DC-4E16-8859-4E797C456E0D}"/>
                </a:ext>
              </a:extLst>
            </p:cNvPr>
            <p:cNvSpPr>
              <a:spLocks noChangeShapeType="1"/>
            </p:cNvSpPr>
            <p:nvPr/>
          </p:nvSpPr>
          <p:spPr bwMode="auto">
            <a:xfrm>
              <a:off x="5554663" y="2646363"/>
              <a:ext cx="349250" cy="1587"/>
            </a:xfrm>
            <a:prstGeom prst="line">
              <a:avLst/>
            </a:prstGeom>
            <a:noFill/>
            <a:ln w="111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38" name="Line 34">
              <a:extLst>
                <a:ext uri="{FF2B5EF4-FFF2-40B4-BE49-F238E27FC236}">
                  <a16:creationId xmlns:a16="http://schemas.microsoft.com/office/drawing/2014/main" id="{60218D4E-978B-414E-B3BE-2553707F168D}"/>
                </a:ext>
              </a:extLst>
            </p:cNvPr>
            <p:cNvSpPr>
              <a:spLocks noChangeShapeType="1"/>
            </p:cNvSpPr>
            <p:nvPr/>
          </p:nvSpPr>
          <p:spPr bwMode="auto">
            <a:xfrm>
              <a:off x="5621338" y="3089275"/>
              <a:ext cx="349250" cy="1588"/>
            </a:xfrm>
            <a:prstGeom prst="line">
              <a:avLst/>
            </a:prstGeom>
            <a:noFill/>
            <a:ln w="111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39" name="Line 35">
              <a:extLst>
                <a:ext uri="{FF2B5EF4-FFF2-40B4-BE49-F238E27FC236}">
                  <a16:creationId xmlns:a16="http://schemas.microsoft.com/office/drawing/2014/main" id="{DD3C9783-4D1E-4D60-9201-A215AE8D1CFC}"/>
                </a:ext>
              </a:extLst>
            </p:cNvPr>
            <p:cNvSpPr>
              <a:spLocks noChangeShapeType="1"/>
            </p:cNvSpPr>
            <p:nvPr/>
          </p:nvSpPr>
          <p:spPr bwMode="auto">
            <a:xfrm>
              <a:off x="5554663" y="3557588"/>
              <a:ext cx="349250" cy="1587"/>
            </a:xfrm>
            <a:prstGeom prst="line">
              <a:avLst/>
            </a:prstGeom>
            <a:noFill/>
            <a:ln w="111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40" name="Line 36">
              <a:extLst>
                <a:ext uri="{FF2B5EF4-FFF2-40B4-BE49-F238E27FC236}">
                  <a16:creationId xmlns:a16="http://schemas.microsoft.com/office/drawing/2014/main" id="{CA86C8CA-2892-4367-AC8A-E72163CF67EA}"/>
                </a:ext>
              </a:extLst>
            </p:cNvPr>
            <p:cNvSpPr>
              <a:spLocks noChangeShapeType="1"/>
            </p:cNvSpPr>
            <p:nvPr/>
          </p:nvSpPr>
          <p:spPr bwMode="auto">
            <a:xfrm>
              <a:off x="5643563" y="4519613"/>
              <a:ext cx="349250" cy="15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41" name="Line 37">
              <a:extLst>
                <a:ext uri="{FF2B5EF4-FFF2-40B4-BE49-F238E27FC236}">
                  <a16:creationId xmlns:a16="http://schemas.microsoft.com/office/drawing/2014/main" id="{608730AF-78F6-4EC1-B899-7EC81D0EB1B8}"/>
                </a:ext>
              </a:extLst>
            </p:cNvPr>
            <p:cNvSpPr>
              <a:spLocks noChangeShapeType="1"/>
            </p:cNvSpPr>
            <p:nvPr/>
          </p:nvSpPr>
          <p:spPr bwMode="auto">
            <a:xfrm>
              <a:off x="5813425" y="5013325"/>
              <a:ext cx="349250" cy="15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42" name="Line 38">
              <a:extLst>
                <a:ext uri="{FF2B5EF4-FFF2-40B4-BE49-F238E27FC236}">
                  <a16:creationId xmlns:a16="http://schemas.microsoft.com/office/drawing/2014/main" id="{FAB8EA92-9A65-4878-8E49-D78703E71725}"/>
                </a:ext>
              </a:extLst>
            </p:cNvPr>
            <p:cNvSpPr>
              <a:spLocks noChangeShapeType="1"/>
            </p:cNvSpPr>
            <p:nvPr/>
          </p:nvSpPr>
          <p:spPr bwMode="auto">
            <a:xfrm>
              <a:off x="5880100" y="6000750"/>
              <a:ext cx="349250" cy="15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43" name="Line 39">
              <a:extLst>
                <a:ext uri="{FF2B5EF4-FFF2-40B4-BE49-F238E27FC236}">
                  <a16:creationId xmlns:a16="http://schemas.microsoft.com/office/drawing/2014/main" id="{BB4392A3-C136-419F-B56D-54DCF96B4A6B}"/>
                </a:ext>
              </a:extLst>
            </p:cNvPr>
            <p:cNvSpPr>
              <a:spLocks noChangeShapeType="1"/>
            </p:cNvSpPr>
            <p:nvPr/>
          </p:nvSpPr>
          <p:spPr bwMode="auto">
            <a:xfrm>
              <a:off x="5880100" y="5507038"/>
              <a:ext cx="349250" cy="1587"/>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44" name="Line 40">
              <a:extLst>
                <a:ext uri="{FF2B5EF4-FFF2-40B4-BE49-F238E27FC236}">
                  <a16:creationId xmlns:a16="http://schemas.microsoft.com/office/drawing/2014/main" id="{BA19A83C-9403-4423-9AA9-90E7AABB8CA8}"/>
                </a:ext>
              </a:extLst>
            </p:cNvPr>
            <p:cNvSpPr>
              <a:spLocks noChangeShapeType="1"/>
            </p:cNvSpPr>
            <p:nvPr/>
          </p:nvSpPr>
          <p:spPr bwMode="auto">
            <a:xfrm>
              <a:off x="5464175" y="2252663"/>
              <a:ext cx="349250" cy="1587"/>
            </a:xfrm>
            <a:prstGeom prst="line">
              <a:avLst/>
            </a:prstGeom>
            <a:noFill/>
            <a:ln w="111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45" name="Rectangle 41">
              <a:extLst>
                <a:ext uri="{FF2B5EF4-FFF2-40B4-BE49-F238E27FC236}">
                  <a16:creationId xmlns:a16="http://schemas.microsoft.com/office/drawing/2014/main" id="{0E160990-C395-4257-BA50-1488288937F6}"/>
                </a:ext>
              </a:extLst>
            </p:cNvPr>
            <p:cNvSpPr>
              <a:spLocks noChangeArrowheads="1"/>
            </p:cNvSpPr>
            <p:nvPr/>
          </p:nvSpPr>
          <p:spPr bwMode="auto">
            <a:xfrm>
              <a:off x="5975350" y="2740025"/>
              <a:ext cx="7223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Control</a:t>
              </a:r>
            </a:p>
          </p:txBody>
        </p:sp>
        <p:sp>
          <p:nvSpPr>
            <p:cNvPr id="77846" name="Rectangle 42">
              <a:extLst>
                <a:ext uri="{FF2B5EF4-FFF2-40B4-BE49-F238E27FC236}">
                  <a16:creationId xmlns:a16="http://schemas.microsoft.com/office/drawing/2014/main" id="{CD1607C8-9AE7-44F0-9428-29554CBA2789}"/>
                </a:ext>
              </a:extLst>
            </p:cNvPr>
            <p:cNvSpPr>
              <a:spLocks noChangeArrowheads="1"/>
            </p:cNvSpPr>
            <p:nvPr/>
          </p:nvSpPr>
          <p:spPr bwMode="auto">
            <a:xfrm>
              <a:off x="5975350" y="2928938"/>
              <a:ext cx="3730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Site</a:t>
              </a:r>
            </a:p>
          </p:txBody>
        </p:sp>
        <p:sp>
          <p:nvSpPr>
            <p:cNvPr id="77847" name="Rectangle 43">
              <a:extLst>
                <a:ext uri="{FF2B5EF4-FFF2-40B4-BE49-F238E27FC236}">
                  <a16:creationId xmlns:a16="http://schemas.microsoft.com/office/drawing/2014/main" id="{9258D58D-4219-4308-B91C-E77F4A2E701B}"/>
                </a:ext>
              </a:extLst>
            </p:cNvPr>
            <p:cNvSpPr>
              <a:spLocks noChangeArrowheads="1"/>
            </p:cNvSpPr>
            <p:nvPr/>
          </p:nvSpPr>
          <p:spPr bwMode="auto">
            <a:xfrm>
              <a:off x="6145213" y="5183188"/>
              <a:ext cx="8477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Test Site</a:t>
              </a:r>
            </a:p>
          </p:txBody>
        </p:sp>
        <p:sp>
          <p:nvSpPr>
            <p:cNvPr id="77848" name="Rectangle 44">
              <a:extLst>
                <a:ext uri="{FF2B5EF4-FFF2-40B4-BE49-F238E27FC236}">
                  <a16:creationId xmlns:a16="http://schemas.microsoft.com/office/drawing/2014/main" id="{424DF028-41A8-41D3-8380-B87C41D0A626}"/>
                </a:ext>
              </a:extLst>
            </p:cNvPr>
            <p:cNvSpPr>
              <a:spLocks noChangeArrowheads="1"/>
            </p:cNvSpPr>
            <p:nvPr/>
          </p:nvSpPr>
          <p:spPr bwMode="auto">
            <a:xfrm>
              <a:off x="5486400" y="3200400"/>
              <a:ext cx="142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A</a:t>
              </a:r>
            </a:p>
          </p:txBody>
        </p:sp>
        <p:sp>
          <p:nvSpPr>
            <p:cNvPr id="77849" name="Rectangle 45">
              <a:extLst>
                <a:ext uri="{FF2B5EF4-FFF2-40B4-BE49-F238E27FC236}">
                  <a16:creationId xmlns:a16="http://schemas.microsoft.com/office/drawing/2014/main" id="{BCAD6584-5549-46C3-A02F-442E67AF16E3}"/>
                </a:ext>
              </a:extLst>
            </p:cNvPr>
            <p:cNvSpPr>
              <a:spLocks noChangeArrowheads="1"/>
            </p:cNvSpPr>
            <p:nvPr/>
          </p:nvSpPr>
          <p:spPr bwMode="auto">
            <a:xfrm>
              <a:off x="5537200" y="2854325"/>
              <a:ext cx="146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B</a:t>
              </a:r>
            </a:p>
          </p:txBody>
        </p:sp>
        <p:sp>
          <p:nvSpPr>
            <p:cNvPr id="77850" name="Rectangle 46">
              <a:extLst>
                <a:ext uri="{FF2B5EF4-FFF2-40B4-BE49-F238E27FC236}">
                  <a16:creationId xmlns:a16="http://schemas.microsoft.com/office/drawing/2014/main" id="{C811F2CF-E4BB-445E-A9F6-AA465B26E43B}"/>
                </a:ext>
              </a:extLst>
            </p:cNvPr>
            <p:cNvSpPr>
              <a:spLocks noChangeArrowheads="1"/>
            </p:cNvSpPr>
            <p:nvPr/>
          </p:nvSpPr>
          <p:spPr bwMode="auto">
            <a:xfrm>
              <a:off x="5424488" y="2409825"/>
              <a:ext cx="146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C</a:t>
              </a:r>
            </a:p>
          </p:txBody>
        </p:sp>
        <p:sp>
          <p:nvSpPr>
            <p:cNvPr id="77851" name="Rectangle 47">
              <a:extLst>
                <a:ext uri="{FF2B5EF4-FFF2-40B4-BE49-F238E27FC236}">
                  <a16:creationId xmlns:a16="http://schemas.microsoft.com/office/drawing/2014/main" id="{9DEECBC8-640E-4388-9627-454DF657E856}"/>
                </a:ext>
              </a:extLst>
            </p:cNvPr>
            <p:cNvSpPr>
              <a:spLocks noChangeArrowheads="1"/>
            </p:cNvSpPr>
            <p:nvPr/>
          </p:nvSpPr>
          <p:spPr bwMode="auto">
            <a:xfrm>
              <a:off x="5840413" y="5727700"/>
              <a:ext cx="142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A</a:t>
              </a:r>
            </a:p>
          </p:txBody>
        </p:sp>
        <p:sp>
          <p:nvSpPr>
            <p:cNvPr id="77852" name="Rectangle 48">
              <a:extLst>
                <a:ext uri="{FF2B5EF4-FFF2-40B4-BE49-F238E27FC236}">
                  <a16:creationId xmlns:a16="http://schemas.microsoft.com/office/drawing/2014/main" id="{2F7A5A15-2AF0-439E-ABA6-414ECA6E13B4}"/>
                </a:ext>
              </a:extLst>
            </p:cNvPr>
            <p:cNvSpPr>
              <a:spLocks noChangeArrowheads="1"/>
            </p:cNvSpPr>
            <p:nvPr/>
          </p:nvSpPr>
          <p:spPr bwMode="auto">
            <a:xfrm>
              <a:off x="5761038" y="5246688"/>
              <a:ext cx="146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B</a:t>
              </a:r>
            </a:p>
          </p:txBody>
        </p:sp>
        <p:sp>
          <p:nvSpPr>
            <p:cNvPr id="77853" name="Rectangle 49">
              <a:extLst>
                <a:ext uri="{FF2B5EF4-FFF2-40B4-BE49-F238E27FC236}">
                  <a16:creationId xmlns:a16="http://schemas.microsoft.com/office/drawing/2014/main" id="{79AC9522-6AA5-432C-9C53-8CEE1187B61E}"/>
                </a:ext>
              </a:extLst>
            </p:cNvPr>
            <p:cNvSpPr>
              <a:spLocks noChangeArrowheads="1"/>
            </p:cNvSpPr>
            <p:nvPr/>
          </p:nvSpPr>
          <p:spPr bwMode="auto">
            <a:xfrm>
              <a:off x="5661025" y="4752975"/>
              <a:ext cx="146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C</a:t>
              </a:r>
            </a:p>
          </p:txBody>
        </p:sp>
        <p:sp>
          <p:nvSpPr>
            <p:cNvPr id="77854" name="Rectangle 50">
              <a:extLst>
                <a:ext uri="{FF2B5EF4-FFF2-40B4-BE49-F238E27FC236}">
                  <a16:creationId xmlns:a16="http://schemas.microsoft.com/office/drawing/2014/main" id="{ACA63355-0283-4CF6-ABC0-A8C249B1A55B}"/>
                </a:ext>
              </a:extLst>
            </p:cNvPr>
            <p:cNvSpPr>
              <a:spLocks noChangeArrowheads="1"/>
            </p:cNvSpPr>
            <p:nvPr/>
          </p:nvSpPr>
          <p:spPr bwMode="auto">
            <a:xfrm>
              <a:off x="6096000" y="4267200"/>
              <a:ext cx="10937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Silviculture</a:t>
              </a:r>
            </a:p>
          </p:txBody>
        </p:sp>
        <p:sp>
          <p:nvSpPr>
            <p:cNvPr id="77855" name="Rectangle 51">
              <a:extLst>
                <a:ext uri="{FF2B5EF4-FFF2-40B4-BE49-F238E27FC236}">
                  <a16:creationId xmlns:a16="http://schemas.microsoft.com/office/drawing/2014/main" id="{4D3EB455-9796-4E87-A158-B7D95AC1B7AD}"/>
                </a:ext>
              </a:extLst>
            </p:cNvPr>
            <p:cNvSpPr>
              <a:spLocks noChangeArrowheads="1"/>
            </p:cNvSpPr>
            <p:nvPr/>
          </p:nvSpPr>
          <p:spPr bwMode="auto">
            <a:xfrm>
              <a:off x="6172200" y="4495800"/>
              <a:ext cx="1035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with BMPs</a:t>
              </a:r>
            </a:p>
          </p:txBody>
        </p:sp>
        <p:grpSp>
          <p:nvGrpSpPr>
            <p:cNvPr id="77856" name="Group 52">
              <a:extLst>
                <a:ext uri="{FF2B5EF4-FFF2-40B4-BE49-F238E27FC236}">
                  <a16:creationId xmlns:a16="http://schemas.microsoft.com/office/drawing/2014/main" id="{FD8EC505-349D-4120-983A-11A268A5D690}"/>
                </a:ext>
              </a:extLst>
            </p:cNvPr>
            <p:cNvGrpSpPr>
              <a:grpSpLocks/>
            </p:cNvGrpSpPr>
            <p:nvPr/>
          </p:nvGrpSpPr>
          <p:grpSpPr bwMode="auto">
            <a:xfrm>
              <a:off x="5892800" y="3557588"/>
              <a:ext cx="77788" cy="468312"/>
              <a:chOff x="3712" y="2241"/>
              <a:chExt cx="49" cy="295"/>
            </a:xfrm>
          </p:grpSpPr>
          <p:sp>
            <p:nvSpPr>
              <p:cNvPr id="77859" name="Freeform 53">
                <a:extLst>
                  <a:ext uri="{FF2B5EF4-FFF2-40B4-BE49-F238E27FC236}">
                    <a16:creationId xmlns:a16="http://schemas.microsoft.com/office/drawing/2014/main" id="{87CB6F6F-195E-4D34-AC45-19B6B9C7BE3E}"/>
                  </a:ext>
                </a:extLst>
              </p:cNvPr>
              <p:cNvSpPr>
                <a:spLocks/>
              </p:cNvSpPr>
              <p:nvPr/>
            </p:nvSpPr>
            <p:spPr bwMode="auto">
              <a:xfrm>
                <a:off x="3712" y="2424"/>
                <a:ext cx="49" cy="112"/>
              </a:xfrm>
              <a:custGeom>
                <a:avLst/>
                <a:gdLst>
                  <a:gd name="T0" fmla="*/ 7 w 49"/>
                  <a:gd name="T1" fmla="*/ 112 h 112"/>
                  <a:gd name="T2" fmla="*/ 0 w 49"/>
                  <a:gd name="T3" fmla="*/ 0 h 112"/>
                  <a:gd name="T4" fmla="*/ 21 w 49"/>
                  <a:gd name="T5" fmla="*/ 0 h 112"/>
                  <a:gd name="T6" fmla="*/ 49 w 49"/>
                  <a:gd name="T7" fmla="*/ 8 h 112"/>
                  <a:gd name="T8" fmla="*/ 7 w 49"/>
                  <a:gd name="T9" fmla="*/ 112 h 112"/>
                  <a:gd name="T10" fmla="*/ 0 60000 65536"/>
                  <a:gd name="T11" fmla="*/ 0 60000 65536"/>
                  <a:gd name="T12" fmla="*/ 0 60000 65536"/>
                  <a:gd name="T13" fmla="*/ 0 60000 65536"/>
                  <a:gd name="T14" fmla="*/ 0 60000 65536"/>
                  <a:gd name="T15" fmla="*/ 0 w 49"/>
                  <a:gd name="T16" fmla="*/ 0 h 112"/>
                  <a:gd name="T17" fmla="*/ 49 w 49"/>
                  <a:gd name="T18" fmla="*/ 112 h 112"/>
                </a:gdLst>
                <a:ahLst/>
                <a:cxnLst>
                  <a:cxn ang="T10">
                    <a:pos x="T0" y="T1"/>
                  </a:cxn>
                  <a:cxn ang="T11">
                    <a:pos x="T2" y="T3"/>
                  </a:cxn>
                  <a:cxn ang="T12">
                    <a:pos x="T4" y="T5"/>
                  </a:cxn>
                  <a:cxn ang="T13">
                    <a:pos x="T6" y="T7"/>
                  </a:cxn>
                  <a:cxn ang="T14">
                    <a:pos x="T8" y="T9"/>
                  </a:cxn>
                </a:cxnLst>
                <a:rect l="T15" t="T16" r="T17" b="T18"/>
                <a:pathLst>
                  <a:path w="49" h="112">
                    <a:moveTo>
                      <a:pt x="7" y="112"/>
                    </a:moveTo>
                    <a:lnTo>
                      <a:pt x="0" y="0"/>
                    </a:lnTo>
                    <a:lnTo>
                      <a:pt x="21" y="0"/>
                    </a:lnTo>
                    <a:lnTo>
                      <a:pt x="49" y="8"/>
                    </a:lnTo>
                    <a:lnTo>
                      <a:pt x="7" y="1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60" name="Line 54">
                <a:extLst>
                  <a:ext uri="{FF2B5EF4-FFF2-40B4-BE49-F238E27FC236}">
                    <a16:creationId xmlns:a16="http://schemas.microsoft.com/office/drawing/2014/main" id="{633E03AD-5465-4D68-9977-D0DFA704F549}"/>
                  </a:ext>
                </a:extLst>
              </p:cNvPr>
              <p:cNvSpPr>
                <a:spLocks noChangeShapeType="1"/>
              </p:cNvSpPr>
              <p:nvPr/>
            </p:nvSpPr>
            <p:spPr bwMode="auto">
              <a:xfrm flipH="1">
                <a:off x="3733" y="2241"/>
                <a:ext cx="28" cy="183"/>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77857" name="Rectangle 55">
              <a:extLst>
                <a:ext uri="{FF2B5EF4-FFF2-40B4-BE49-F238E27FC236}">
                  <a16:creationId xmlns:a16="http://schemas.microsoft.com/office/drawing/2014/main" id="{BD9EE6ED-61A7-4EA9-B3E5-3BE3CD4A87F1}"/>
                </a:ext>
              </a:extLst>
            </p:cNvPr>
            <p:cNvSpPr>
              <a:spLocks noChangeArrowheads="1"/>
            </p:cNvSpPr>
            <p:nvPr/>
          </p:nvSpPr>
          <p:spPr bwMode="auto">
            <a:xfrm>
              <a:off x="6010275" y="3702050"/>
              <a:ext cx="4270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a:latin typeface="Helvetica" panose="020B0604020202020204" pitchFamily="34" charset="0"/>
                </a:rPr>
                <a:t>Flow</a:t>
              </a:r>
              <a:endParaRPr lang="en-US" altLang="en-US" sz="1600" b="1">
                <a:latin typeface="Helvetica" panose="020B0604020202020204" pitchFamily="34" charset="0"/>
              </a:endParaRPr>
            </a:p>
          </p:txBody>
        </p:sp>
        <p:sp>
          <p:nvSpPr>
            <p:cNvPr id="77858" name="Rectangle 56">
              <a:extLst>
                <a:ext uri="{FF2B5EF4-FFF2-40B4-BE49-F238E27FC236}">
                  <a16:creationId xmlns:a16="http://schemas.microsoft.com/office/drawing/2014/main" id="{3EDA4CC9-D3AD-4F79-B6E6-4C6E3B2640FB}"/>
                </a:ext>
              </a:extLst>
            </p:cNvPr>
            <p:cNvSpPr>
              <a:spLocks noChangeArrowheads="1"/>
            </p:cNvSpPr>
            <p:nvPr/>
          </p:nvSpPr>
          <p:spPr bwMode="auto">
            <a:xfrm>
              <a:off x="5181600" y="1905000"/>
              <a:ext cx="1016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b="1">
                  <a:latin typeface="Helvetica" panose="020B0604020202020204" pitchFamily="34" charset="0"/>
                </a:rPr>
                <a:t>1997, 1998</a:t>
              </a:r>
            </a:p>
          </p:txBody>
        </p:sp>
      </p:grpSp>
      <p:sp>
        <p:nvSpPr>
          <p:cNvPr id="77832" name="Rectangle 57">
            <a:extLst>
              <a:ext uri="{FF2B5EF4-FFF2-40B4-BE49-F238E27FC236}">
                <a16:creationId xmlns:a16="http://schemas.microsoft.com/office/drawing/2014/main" id="{748B9371-DBD2-43BB-81E4-C5D4394AADB0}"/>
              </a:ext>
            </a:extLst>
          </p:cNvPr>
          <p:cNvSpPr>
            <a:spLocks noChangeArrowheads="1"/>
          </p:cNvSpPr>
          <p:nvPr/>
        </p:nvSpPr>
        <p:spPr bwMode="auto">
          <a:xfrm>
            <a:off x="1066800" y="2133600"/>
            <a:ext cx="16510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400">
                <a:latin typeface="Tahoma" panose="020B0604030504040204" pitchFamily="34" charset="0"/>
              </a:rPr>
              <a:t>Before</a:t>
            </a:r>
          </a:p>
          <a:p>
            <a:pPr>
              <a:lnSpc>
                <a:spcPct val="100000"/>
              </a:lnSpc>
              <a:spcBef>
                <a:spcPct val="0"/>
              </a:spcBef>
              <a:buFontTx/>
              <a:buNone/>
            </a:pPr>
            <a:r>
              <a:rPr lang="en-US" altLang="en-US" sz="2400">
                <a:latin typeface="Tahoma" panose="020B0604030504040204" pitchFamily="34" charset="0"/>
              </a:rPr>
              <a:t>Silviculture</a:t>
            </a:r>
          </a:p>
          <a:p>
            <a:pPr>
              <a:lnSpc>
                <a:spcPct val="100000"/>
              </a:lnSpc>
              <a:spcBef>
                <a:spcPct val="0"/>
              </a:spcBef>
              <a:buFontTx/>
              <a:buNone/>
            </a:pPr>
            <a:r>
              <a:rPr lang="en-US" altLang="en-US" sz="2400">
                <a:latin typeface="Tahoma" panose="020B0604030504040204" pitchFamily="34" charset="0"/>
              </a:rPr>
              <a:t>Activities</a:t>
            </a:r>
          </a:p>
        </p:txBody>
      </p:sp>
      <p:sp>
        <p:nvSpPr>
          <p:cNvPr id="77833" name="Rectangle 58">
            <a:extLst>
              <a:ext uri="{FF2B5EF4-FFF2-40B4-BE49-F238E27FC236}">
                <a16:creationId xmlns:a16="http://schemas.microsoft.com/office/drawing/2014/main" id="{32609D7B-CEEF-41E8-A95D-586C7CDD6CC4}"/>
              </a:ext>
            </a:extLst>
          </p:cNvPr>
          <p:cNvSpPr>
            <a:spLocks noChangeArrowheads="1"/>
          </p:cNvSpPr>
          <p:nvPr/>
        </p:nvSpPr>
        <p:spPr bwMode="auto">
          <a:xfrm>
            <a:off x="7086600" y="2133600"/>
            <a:ext cx="16510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400">
                <a:latin typeface="Tahoma" panose="020B0604030504040204" pitchFamily="34" charset="0"/>
              </a:rPr>
              <a:t>After</a:t>
            </a:r>
          </a:p>
          <a:p>
            <a:pPr>
              <a:lnSpc>
                <a:spcPct val="100000"/>
              </a:lnSpc>
              <a:spcBef>
                <a:spcPct val="0"/>
              </a:spcBef>
              <a:buFontTx/>
              <a:buNone/>
            </a:pPr>
            <a:r>
              <a:rPr lang="en-US" altLang="en-US" sz="2400">
                <a:latin typeface="Tahoma" panose="020B0604030504040204" pitchFamily="34" charset="0"/>
              </a:rPr>
              <a:t>Silviculture</a:t>
            </a:r>
          </a:p>
          <a:p>
            <a:pPr>
              <a:lnSpc>
                <a:spcPct val="100000"/>
              </a:lnSpc>
              <a:spcBef>
                <a:spcPct val="0"/>
              </a:spcBef>
              <a:buFontTx/>
              <a:buNone/>
            </a:pPr>
            <a:r>
              <a:rPr lang="en-US" altLang="en-US" sz="2400">
                <a:latin typeface="Tahoma" panose="020B0604030504040204" pitchFamily="34" charset="0"/>
              </a:rPr>
              <a:t>Activities</a:t>
            </a: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grpSp>
        <p:nvGrpSpPr>
          <p:cNvPr id="78850" name="Group 2" descr="graph showing results of BMP study, showing no significant impact of silviculture activities.">
            <a:extLst>
              <a:ext uri="{FF2B5EF4-FFF2-40B4-BE49-F238E27FC236}">
                <a16:creationId xmlns:a16="http://schemas.microsoft.com/office/drawing/2014/main" id="{7051B708-35DB-4736-8DAD-1A7B559045F7}"/>
              </a:ext>
            </a:extLst>
          </p:cNvPr>
          <p:cNvGrpSpPr>
            <a:grpSpLocks/>
          </p:cNvGrpSpPr>
          <p:nvPr/>
        </p:nvGrpSpPr>
        <p:grpSpPr bwMode="auto">
          <a:xfrm>
            <a:off x="1371600" y="1862138"/>
            <a:ext cx="6492875" cy="4843462"/>
            <a:chOff x="1104" y="1152"/>
            <a:chExt cx="4090" cy="3051"/>
          </a:xfrm>
        </p:grpSpPr>
        <p:sp>
          <p:nvSpPr>
            <p:cNvPr id="78852" name="Rectangle 3">
              <a:extLst>
                <a:ext uri="{FF2B5EF4-FFF2-40B4-BE49-F238E27FC236}">
                  <a16:creationId xmlns:a16="http://schemas.microsoft.com/office/drawing/2014/main" id="{132147BE-9660-4302-A8AA-84B6F1E2B182}"/>
                </a:ext>
              </a:extLst>
            </p:cNvPr>
            <p:cNvSpPr>
              <a:spLocks noChangeArrowheads="1"/>
            </p:cNvSpPr>
            <p:nvPr/>
          </p:nvSpPr>
          <p:spPr bwMode="auto">
            <a:xfrm>
              <a:off x="1403" y="1190"/>
              <a:ext cx="3141" cy="2631"/>
            </a:xfrm>
            <a:prstGeom prst="rect">
              <a:avLst/>
            </a:prstGeom>
            <a:noFill/>
            <a:ln w="20701">
              <a:solidFill>
                <a:srgbClr val="000C0B"/>
              </a:solidFill>
              <a:miter lim="800000"/>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853" name="Line 4">
              <a:extLst>
                <a:ext uri="{FF2B5EF4-FFF2-40B4-BE49-F238E27FC236}">
                  <a16:creationId xmlns:a16="http://schemas.microsoft.com/office/drawing/2014/main" id="{EA278BD8-98B3-4629-ACF6-C90D558B08C8}"/>
                </a:ext>
              </a:extLst>
            </p:cNvPr>
            <p:cNvSpPr>
              <a:spLocks noChangeShapeType="1"/>
            </p:cNvSpPr>
            <p:nvPr/>
          </p:nvSpPr>
          <p:spPr bwMode="auto">
            <a:xfrm>
              <a:off x="1361" y="3826"/>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4" name="Line 5">
              <a:extLst>
                <a:ext uri="{FF2B5EF4-FFF2-40B4-BE49-F238E27FC236}">
                  <a16:creationId xmlns:a16="http://schemas.microsoft.com/office/drawing/2014/main" id="{D27E0B48-94FE-4F84-8D52-5844A14A5A54}"/>
                </a:ext>
              </a:extLst>
            </p:cNvPr>
            <p:cNvSpPr>
              <a:spLocks noChangeShapeType="1"/>
            </p:cNvSpPr>
            <p:nvPr/>
          </p:nvSpPr>
          <p:spPr bwMode="auto">
            <a:xfrm>
              <a:off x="1361" y="3752"/>
              <a:ext cx="44" cy="0"/>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5" name="Line 6">
              <a:extLst>
                <a:ext uri="{FF2B5EF4-FFF2-40B4-BE49-F238E27FC236}">
                  <a16:creationId xmlns:a16="http://schemas.microsoft.com/office/drawing/2014/main" id="{58B57C27-2883-45F2-AC57-6E8CBB8B918C}"/>
                </a:ext>
              </a:extLst>
            </p:cNvPr>
            <p:cNvSpPr>
              <a:spLocks noChangeShapeType="1"/>
            </p:cNvSpPr>
            <p:nvPr/>
          </p:nvSpPr>
          <p:spPr bwMode="auto">
            <a:xfrm>
              <a:off x="1361" y="3666"/>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6" name="Line 7">
              <a:extLst>
                <a:ext uri="{FF2B5EF4-FFF2-40B4-BE49-F238E27FC236}">
                  <a16:creationId xmlns:a16="http://schemas.microsoft.com/office/drawing/2014/main" id="{FD94F222-992D-4A94-B1D3-2C13DF3E601B}"/>
                </a:ext>
              </a:extLst>
            </p:cNvPr>
            <p:cNvSpPr>
              <a:spLocks noChangeShapeType="1"/>
            </p:cNvSpPr>
            <p:nvPr/>
          </p:nvSpPr>
          <p:spPr bwMode="auto">
            <a:xfrm>
              <a:off x="1361" y="3593"/>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7" name="Line 8">
              <a:extLst>
                <a:ext uri="{FF2B5EF4-FFF2-40B4-BE49-F238E27FC236}">
                  <a16:creationId xmlns:a16="http://schemas.microsoft.com/office/drawing/2014/main" id="{90A081AA-0EDB-4DA4-B78A-81C625A300A9}"/>
                </a:ext>
              </a:extLst>
            </p:cNvPr>
            <p:cNvSpPr>
              <a:spLocks noChangeShapeType="1"/>
            </p:cNvSpPr>
            <p:nvPr/>
          </p:nvSpPr>
          <p:spPr bwMode="auto">
            <a:xfrm>
              <a:off x="1361" y="3519"/>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8" name="Line 9">
              <a:extLst>
                <a:ext uri="{FF2B5EF4-FFF2-40B4-BE49-F238E27FC236}">
                  <a16:creationId xmlns:a16="http://schemas.microsoft.com/office/drawing/2014/main" id="{EC8AC728-C321-4493-B38A-269EC7DC1E22}"/>
                </a:ext>
              </a:extLst>
            </p:cNvPr>
            <p:cNvSpPr>
              <a:spLocks noChangeShapeType="1"/>
            </p:cNvSpPr>
            <p:nvPr/>
          </p:nvSpPr>
          <p:spPr bwMode="auto">
            <a:xfrm>
              <a:off x="1361" y="3446"/>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59" name="Line 10">
              <a:extLst>
                <a:ext uri="{FF2B5EF4-FFF2-40B4-BE49-F238E27FC236}">
                  <a16:creationId xmlns:a16="http://schemas.microsoft.com/office/drawing/2014/main" id="{C54820E1-E150-4261-AD25-E9D561D59F44}"/>
                </a:ext>
              </a:extLst>
            </p:cNvPr>
            <p:cNvSpPr>
              <a:spLocks noChangeShapeType="1"/>
            </p:cNvSpPr>
            <p:nvPr/>
          </p:nvSpPr>
          <p:spPr bwMode="auto">
            <a:xfrm>
              <a:off x="1361" y="3373"/>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0" name="Line 11">
              <a:extLst>
                <a:ext uri="{FF2B5EF4-FFF2-40B4-BE49-F238E27FC236}">
                  <a16:creationId xmlns:a16="http://schemas.microsoft.com/office/drawing/2014/main" id="{5C23D308-D622-4B8B-8B99-0C3AF0370C46}"/>
                </a:ext>
              </a:extLst>
            </p:cNvPr>
            <p:cNvSpPr>
              <a:spLocks noChangeShapeType="1"/>
            </p:cNvSpPr>
            <p:nvPr/>
          </p:nvSpPr>
          <p:spPr bwMode="auto">
            <a:xfrm>
              <a:off x="1361" y="3300"/>
              <a:ext cx="44" cy="0"/>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1" name="Line 12">
              <a:extLst>
                <a:ext uri="{FF2B5EF4-FFF2-40B4-BE49-F238E27FC236}">
                  <a16:creationId xmlns:a16="http://schemas.microsoft.com/office/drawing/2014/main" id="{D144FDD1-FA69-4A23-A821-804657D0BCB0}"/>
                </a:ext>
              </a:extLst>
            </p:cNvPr>
            <p:cNvSpPr>
              <a:spLocks noChangeShapeType="1"/>
            </p:cNvSpPr>
            <p:nvPr/>
          </p:nvSpPr>
          <p:spPr bwMode="auto">
            <a:xfrm>
              <a:off x="1361" y="3225"/>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2" name="Line 13">
              <a:extLst>
                <a:ext uri="{FF2B5EF4-FFF2-40B4-BE49-F238E27FC236}">
                  <a16:creationId xmlns:a16="http://schemas.microsoft.com/office/drawing/2014/main" id="{217C0FBE-0445-403F-8C10-60C68C19633C}"/>
                </a:ext>
              </a:extLst>
            </p:cNvPr>
            <p:cNvSpPr>
              <a:spLocks noChangeShapeType="1"/>
            </p:cNvSpPr>
            <p:nvPr/>
          </p:nvSpPr>
          <p:spPr bwMode="auto">
            <a:xfrm>
              <a:off x="1361" y="3153"/>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3" name="Line 14">
              <a:extLst>
                <a:ext uri="{FF2B5EF4-FFF2-40B4-BE49-F238E27FC236}">
                  <a16:creationId xmlns:a16="http://schemas.microsoft.com/office/drawing/2014/main" id="{8995FA7F-6E47-4EC8-81DC-30BFD660FDEB}"/>
                </a:ext>
              </a:extLst>
            </p:cNvPr>
            <p:cNvSpPr>
              <a:spLocks noChangeShapeType="1"/>
            </p:cNvSpPr>
            <p:nvPr/>
          </p:nvSpPr>
          <p:spPr bwMode="auto">
            <a:xfrm>
              <a:off x="1361" y="3067"/>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4" name="Line 15">
              <a:extLst>
                <a:ext uri="{FF2B5EF4-FFF2-40B4-BE49-F238E27FC236}">
                  <a16:creationId xmlns:a16="http://schemas.microsoft.com/office/drawing/2014/main" id="{56138A24-ECFB-45B9-918C-EE7369AE3877}"/>
                </a:ext>
              </a:extLst>
            </p:cNvPr>
            <p:cNvSpPr>
              <a:spLocks noChangeShapeType="1"/>
            </p:cNvSpPr>
            <p:nvPr/>
          </p:nvSpPr>
          <p:spPr bwMode="auto">
            <a:xfrm>
              <a:off x="1361" y="2993"/>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5" name="Line 16">
              <a:extLst>
                <a:ext uri="{FF2B5EF4-FFF2-40B4-BE49-F238E27FC236}">
                  <a16:creationId xmlns:a16="http://schemas.microsoft.com/office/drawing/2014/main" id="{27C8B3AF-A427-48FB-B727-E345A2413044}"/>
                </a:ext>
              </a:extLst>
            </p:cNvPr>
            <p:cNvSpPr>
              <a:spLocks noChangeShapeType="1"/>
            </p:cNvSpPr>
            <p:nvPr/>
          </p:nvSpPr>
          <p:spPr bwMode="auto">
            <a:xfrm>
              <a:off x="1361" y="2921"/>
              <a:ext cx="44" cy="0"/>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6" name="Line 17">
              <a:extLst>
                <a:ext uri="{FF2B5EF4-FFF2-40B4-BE49-F238E27FC236}">
                  <a16:creationId xmlns:a16="http://schemas.microsoft.com/office/drawing/2014/main" id="{A6D4E214-249B-44BD-88DD-998201CD794A}"/>
                </a:ext>
              </a:extLst>
            </p:cNvPr>
            <p:cNvSpPr>
              <a:spLocks noChangeShapeType="1"/>
            </p:cNvSpPr>
            <p:nvPr/>
          </p:nvSpPr>
          <p:spPr bwMode="auto">
            <a:xfrm>
              <a:off x="1361" y="2847"/>
              <a:ext cx="44" cy="0"/>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7" name="Line 18">
              <a:extLst>
                <a:ext uri="{FF2B5EF4-FFF2-40B4-BE49-F238E27FC236}">
                  <a16:creationId xmlns:a16="http://schemas.microsoft.com/office/drawing/2014/main" id="{4F1AE389-E3B5-4F20-9AC0-054DF9D879CB}"/>
                </a:ext>
              </a:extLst>
            </p:cNvPr>
            <p:cNvSpPr>
              <a:spLocks noChangeShapeType="1"/>
            </p:cNvSpPr>
            <p:nvPr/>
          </p:nvSpPr>
          <p:spPr bwMode="auto">
            <a:xfrm>
              <a:off x="1361" y="2773"/>
              <a:ext cx="44" cy="0"/>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8" name="Line 19">
              <a:extLst>
                <a:ext uri="{FF2B5EF4-FFF2-40B4-BE49-F238E27FC236}">
                  <a16:creationId xmlns:a16="http://schemas.microsoft.com/office/drawing/2014/main" id="{06973A0B-AD3F-4980-9627-195621763AC4}"/>
                </a:ext>
              </a:extLst>
            </p:cNvPr>
            <p:cNvSpPr>
              <a:spLocks noChangeShapeType="1"/>
            </p:cNvSpPr>
            <p:nvPr/>
          </p:nvSpPr>
          <p:spPr bwMode="auto">
            <a:xfrm>
              <a:off x="1361" y="2700"/>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69" name="Line 20">
              <a:extLst>
                <a:ext uri="{FF2B5EF4-FFF2-40B4-BE49-F238E27FC236}">
                  <a16:creationId xmlns:a16="http://schemas.microsoft.com/office/drawing/2014/main" id="{B89610D9-69F2-42A4-A27D-D8521EC437D6}"/>
                </a:ext>
              </a:extLst>
            </p:cNvPr>
            <p:cNvSpPr>
              <a:spLocks noChangeShapeType="1"/>
            </p:cNvSpPr>
            <p:nvPr/>
          </p:nvSpPr>
          <p:spPr bwMode="auto">
            <a:xfrm>
              <a:off x="1361" y="2626"/>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0" name="Line 21">
              <a:extLst>
                <a:ext uri="{FF2B5EF4-FFF2-40B4-BE49-F238E27FC236}">
                  <a16:creationId xmlns:a16="http://schemas.microsoft.com/office/drawing/2014/main" id="{FFB86798-5E07-4E40-9E57-8CE85A710E7A}"/>
                </a:ext>
              </a:extLst>
            </p:cNvPr>
            <p:cNvSpPr>
              <a:spLocks noChangeShapeType="1"/>
            </p:cNvSpPr>
            <p:nvPr/>
          </p:nvSpPr>
          <p:spPr bwMode="auto">
            <a:xfrm>
              <a:off x="1361" y="2553"/>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1" name="Line 22">
              <a:extLst>
                <a:ext uri="{FF2B5EF4-FFF2-40B4-BE49-F238E27FC236}">
                  <a16:creationId xmlns:a16="http://schemas.microsoft.com/office/drawing/2014/main" id="{989DA714-33A5-44E9-B00B-2417000620E3}"/>
                </a:ext>
              </a:extLst>
            </p:cNvPr>
            <p:cNvSpPr>
              <a:spLocks noChangeShapeType="1"/>
            </p:cNvSpPr>
            <p:nvPr/>
          </p:nvSpPr>
          <p:spPr bwMode="auto">
            <a:xfrm>
              <a:off x="1361" y="2479"/>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2" name="Line 23">
              <a:extLst>
                <a:ext uri="{FF2B5EF4-FFF2-40B4-BE49-F238E27FC236}">
                  <a16:creationId xmlns:a16="http://schemas.microsoft.com/office/drawing/2014/main" id="{B1AC9885-4669-4CB8-8026-4CA0836092EA}"/>
                </a:ext>
              </a:extLst>
            </p:cNvPr>
            <p:cNvSpPr>
              <a:spLocks noChangeShapeType="1"/>
            </p:cNvSpPr>
            <p:nvPr/>
          </p:nvSpPr>
          <p:spPr bwMode="auto">
            <a:xfrm>
              <a:off x="1361" y="2394"/>
              <a:ext cx="44" cy="0"/>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3" name="Line 24">
              <a:extLst>
                <a:ext uri="{FF2B5EF4-FFF2-40B4-BE49-F238E27FC236}">
                  <a16:creationId xmlns:a16="http://schemas.microsoft.com/office/drawing/2014/main" id="{A0DA9F9A-2563-4AFB-A9B1-E522E0A4C9C3}"/>
                </a:ext>
              </a:extLst>
            </p:cNvPr>
            <p:cNvSpPr>
              <a:spLocks noChangeShapeType="1"/>
            </p:cNvSpPr>
            <p:nvPr/>
          </p:nvSpPr>
          <p:spPr bwMode="auto">
            <a:xfrm>
              <a:off x="1361" y="2321"/>
              <a:ext cx="44" cy="0"/>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4" name="Line 25">
              <a:extLst>
                <a:ext uri="{FF2B5EF4-FFF2-40B4-BE49-F238E27FC236}">
                  <a16:creationId xmlns:a16="http://schemas.microsoft.com/office/drawing/2014/main" id="{A1372D4A-9A09-40BD-818E-0A65F8B2F12B}"/>
                </a:ext>
              </a:extLst>
            </p:cNvPr>
            <p:cNvSpPr>
              <a:spLocks noChangeShapeType="1"/>
            </p:cNvSpPr>
            <p:nvPr/>
          </p:nvSpPr>
          <p:spPr bwMode="auto">
            <a:xfrm>
              <a:off x="1361" y="2246"/>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5" name="Line 26">
              <a:extLst>
                <a:ext uri="{FF2B5EF4-FFF2-40B4-BE49-F238E27FC236}">
                  <a16:creationId xmlns:a16="http://schemas.microsoft.com/office/drawing/2014/main" id="{FBEE4550-33B8-4F3C-B105-03B8900D0681}"/>
                </a:ext>
              </a:extLst>
            </p:cNvPr>
            <p:cNvSpPr>
              <a:spLocks noChangeShapeType="1"/>
            </p:cNvSpPr>
            <p:nvPr/>
          </p:nvSpPr>
          <p:spPr bwMode="auto">
            <a:xfrm>
              <a:off x="1361" y="2174"/>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6" name="Line 27">
              <a:extLst>
                <a:ext uri="{FF2B5EF4-FFF2-40B4-BE49-F238E27FC236}">
                  <a16:creationId xmlns:a16="http://schemas.microsoft.com/office/drawing/2014/main" id="{948A0394-4A71-4364-8CA5-42155B6462A9}"/>
                </a:ext>
              </a:extLst>
            </p:cNvPr>
            <p:cNvSpPr>
              <a:spLocks noChangeShapeType="1"/>
            </p:cNvSpPr>
            <p:nvPr/>
          </p:nvSpPr>
          <p:spPr bwMode="auto">
            <a:xfrm>
              <a:off x="1361" y="2100"/>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7" name="Line 28">
              <a:extLst>
                <a:ext uri="{FF2B5EF4-FFF2-40B4-BE49-F238E27FC236}">
                  <a16:creationId xmlns:a16="http://schemas.microsoft.com/office/drawing/2014/main" id="{31D783E2-C91F-438F-9495-B0DBE9E5973F}"/>
                </a:ext>
              </a:extLst>
            </p:cNvPr>
            <p:cNvSpPr>
              <a:spLocks noChangeShapeType="1"/>
            </p:cNvSpPr>
            <p:nvPr/>
          </p:nvSpPr>
          <p:spPr bwMode="auto">
            <a:xfrm>
              <a:off x="1361" y="2027"/>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8" name="Line 29">
              <a:extLst>
                <a:ext uri="{FF2B5EF4-FFF2-40B4-BE49-F238E27FC236}">
                  <a16:creationId xmlns:a16="http://schemas.microsoft.com/office/drawing/2014/main" id="{741BB209-DD71-430F-A9A4-04FAABB22054}"/>
                </a:ext>
              </a:extLst>
            </p:cNvPr>
            <p:cNvSpPr>
              <a:spLocks noChangeShapeType="1"/>
            </p:cNvSpPr>
            <p:nvPr/>
          </p:nvSpPr>
          <p:spPr bwMode="auto">
            <a:xfrm>
              <a:off x="1361" y="1954"/>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79" name="Line 30">
              <a:extLst>
                <a:ext uri="{FF2B5EF4-FFF2-40B4-BE49-F238E27FC236}">
                  <a16:creationId xmlns:a16="http://schemas.microsoft.com/office/drawing/2014/main" id="{7C7289C4-8847-446C-8C86-8382B26DFAD7}"/>
                </a:ext>
              </a:extLst>
            </p:cNvPr>
            <p:cNvSpPr>
              <a:spLocks noChangeShapeType="1"/>
            </p:cNvSpPr>
            <p:nvPr/>
          </p:nvSpPr>
          <p:spPr bwMode="auto">
            <a:xfrm>
              <a:off x="1361" y="1881"/>
              <a:ext cx="44" cy="0"/>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80" name="Line 31">
              <a:extLst>
                <a:ext uri="{FF2B5EF4-FFF2-40B4-BE49-F238E27FC236}">
                  <a16:creationId xmlns:a16="http://schemas.microsoft.com/office/drawing/2014/main" id="{172E7339-7F1D-4162-82C9-2708B4382A56}"/>
                </a:ext>
              </a:extLst>
            </p:cNvPr>
            <p:cNvSpPr>
              <a:spLocks noChangeShapeType="1"/>
            </p:cNvSpPr>
            <p:nvPr/>
          </p:nvSpPr>
          <p:spPr bwMode="auto">
            <a:xfrm>
              <a:off x="1361" y="1806"/>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81" name="Line 32">
              <a:extLst>
                <a:ext uri="{FF2B5EF4-FFF2-40B4-BE49-F238E27FC236}">
                  <a16:creationId xmlns:a16="http://schemas.microsoft.com/office/drawing/2014/main" id="{70EB5A5C-4B7D-408D-A838-25244A6A86A0}"/>
                </a:ext>
              </a:extLst>
            </p:cNvPr>
            <p:cNvSpPr>
              <a:spLocks noChangeShapeType="1"/>
            </p:cNvSpPr>
            <p:nvPr/>
          </p:nvSpPr>
          <p:spPr bwMode="auto">
            <a:xfrm>
              <a:off x="1361" y="1721"/>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82" name="Line 33">
              <a:extLst>
                <a:ext uri="{FF2B5EF4-FFF2-40B4-BE49-F238E27FC236}">
                  <a16:creationId xmlns:a16="http://schemas.microsoft.com/office/drawing/2014/main" id="{784DAD3D-254D-43F6-BB07-F2D2C7DDCE67}"/>
                </a:ext>
              </a:extLst>
            </p:cNvPr>
            <p:cNvSpPr>
              <a:spLocks noChangeShapeType="1"/>
            </p:cNvSpPr>
            <p:nvPr/>
          </p:nvSpPr>
          <p:spPr bwMode="auto">
            <a:xfrm>
              <a:off x="1361" y="1648"/>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83" name="Line 34">
              <a:extLst>
                <a:ext uri="{FF2B5EF4-FFF2-40B4-BE49-F238E27FC236}">
                  <a16:creationId xmlns:a16="http://schemas.microsoft.com/office/drawing/2014/main" id="{1FF8D07D-D387-48C7-AEEA-2CCC2E4FA329}"/>
                </a:ext>
              </a:extLst>
            </p:cNvPr>
            <p:cNvSpPr>
              <a:spLocks noChangeShapeType="1"/>
            </p:cNvSpPr>
            <p:nvPr/>
          </p:nvSpPr>
          <p:spPr bwMode="auto">
            <a:xfrm>
              <a:off x="1361" y="1574"/>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84" name="Line 35">
              <a:extLst>
                <a:ext uri="{FF2B5EF4-FFF2-40B4-BE49-F238E27FC236}">
                  <a16:creationId xmlns:a16="http://schemas.microsoft.com/office/drawing/2014/main" id="{FCE4FAB9-4CF7-4697-81E2-F4EC10024EC6}"/>
                </a:ext>
              </a:extLst>
            </p:cNvPr>
            <p:cNvSpPr>
              <a:spLocks noChangeShapeType="1"/>
            </p:cNvSpPr>
            <p:nvPr/>
          </p:nvSpPr>
          <p:spPr bwMode="auto">
            <a:xfrm>
              <a:off x="1361" y="1502"/>
              <a:ext cx="44" cy="0"/>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85" name="Line 36">
              <a:extLst>
                <a:ext uri="{FF2B5EF4-FFF2-40B4-BE49-F238E27FC236}">
                  <a16:creationId xmlns:a16="http://schemas.microsoft.com/office/drawing/2014/main" id="{C7BEB6AC-C2E8-4BC3-8148-FF0D174806E6}"/>
                </a:ext>
              </a:extLst>
            </p:cNvPr>
            <p:cNvSpPr>
              <a:spLocks noChangeShapeType="1"/>
            </p:cNvSpPr>
            <p:nvPr/>
          </p:nvSpPr>
          <p:spPr bwMode="auto">
            <a:xfrm>
              <a:off x="1361" y="1428"/>
              <a:ext cx="44" cy="0"/>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86" name="Line 37">
              <a:extLst>
                <a:ext uri="{FF2B5EF4-FFF2-40B4-BE49-F238E27FC236}">
                  <a16:creationId xmlns:a16="http://schemas.microsoft.com/office/drawing/2014/main" id="{6DD8BB9E-3867-44C8-9B3F-6CE98B18D908}"/>
                </a:ext>
              </a:extLst>
            </p:cNvPr>
            <p:cNvSpPr>
              <a:spLocks noChangeShapeType="1"/>
            </p:cNvSpPr>
            <p:nvPr/>
          </p:nvSpPr>
          <p:spPr bwMode="auto">
            <a:xfrm>
              <a:off x="1361" y="1353"/>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87" name="Line 38">
              <a:extLst>
                <a:ext uri="{FF2B5EF4-FFF2-40B4-BE49-F238E27FC236}">
                  <a16:creationId xmlns:a16="http://schemas.microsoft.com/office/drawing/2014/main" id="{DFEA1AF7-EF95-4346-8921-EA1DD1B5ECA9}"/>
                </a:ext>
              </a:extLst>
            </p:cNvPr>
            <p:cNvSpPr>
              <a:spLocks noChangeShapeType="1"/>
            </p:cNvSpPr>
            <p:nvPr/>
          </p:nvSpPr>
          <p:spPr bwMode="auto">
            <a:xfrm>
              <a:off x="1361" y="1280"/>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88" name="Line 39">
              <a:extLst>
                <a:ext uri="{FF2B5EF4-FFF2-40B4-BE49-F238E27FC236}">
                  <a16:creationId xmlns:a16="http://schemas.microsoft.com/office/drawing/2014/main" id="{11CD90F0-331C-4DDA-91DB-10466E087E7D}"/>
                </a:ext>
              </a:extLst>
            </p:cNvPr>
            <p:cNvSpPr>
              <a:spLocks noChangeShapeType="1"/>
            </p:cNvSpPr>
            <p:nvPr/>
          </p:nvSpPr>
          <p:spPr bwMode="auto">
            <a:xfrm>
              <a:off x="1361" y="1207"/>
              <a:ext cx="44"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89" name="Line 40">
              <a:extLst>
                <a:ext uri="{FF2B5EF4-FFF2-40B4-BE49-F238E27FC236}">
                  <a16:creationId xmlns:a16="http://schemas.microsoft.com/office/drawing/2014/main" id="{C561321A-81B7-4FA2-8B97-41F67128C508}"/>
                </a:ext>
              </a:extLst>
            </p:cNvPr>
            <p:cNvSpPr>
              <a:spLocks noChangeShapeType="1"/>
            </p:cNvSpPr>
            <p:nvPr/>
          </p:nvSpPr>
          <p:spPr bwMode="auto">
            <a:xfrm>
              <a:off x="1316" y="3826"/>
              <a:ext cx="89"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90" name="Line 41">
              <a:extLst>
                <a:ext uri="{FF2B5EF4-FFF2-40B4-BE49-F238E27FC236}">
                  <a16:creationId xmlns:a16="http://schemas.microsoft.com/office/drawing/2014/main" id="{4912DF46-15E5-48F2-B0B2-841832F6B902}"/>
                </a:ext>
              </a:extLst>
            </p:cNvPr>
            <p:cNvSpPr>
              <a:spLocks noChangeShapeType="1"/>
            </p:cNvSpPr>
            <p:nvPr/>
          </p:nvSpPr>
          <p:spPr bwMode="auto">
            <a:xfrm>
              <a:off x="1316" y="3446"/>
              <a:ext cx="89"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91" name="Line 42">
              <a:extLst>
                <a:ext uri="{FF2B5EF4-FFF2-40B4-BE49-F238E27FC236}">
                  <a16:creationId xmlns:a16="http://schemas.microsoft.com/office/drawing/2014/main" id="{E20F9983-3120-44EB-AC67-2AC739797AEE}"/>
                </a:ext>
              </a:extLst>
            </p:cNvPr>
            <p:cNvSpPr>
              <a:spLocks noChangeShapeType="1"/>
            </p:cNvSpPr>
            <p:nvPr/>
          </p:nvSpPr>
          <p:spPr bwMode="auto">
            <a:xfrm>
              <a:off x="1316" y="3067"/>
              <a:ext cx="89"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92" name="Line 43">
              <a:extLst>
                <a:ext uri="{FF2B5EF4-FFF2-40B4-BE49-F238E27FC236}">
                  <a16:creationId xmlns:a16="http://schemas.microsoft.com/office/drawing/2014/main" id="{1D0FD125-58A4-40EE-B3A7-1F7F94E80A7D}"/>
                </a:ext>
              </a:extLst>
            </p:cNvPr>
            <p:cNvSpPr>
              <a:spLocks noChangeShapeType="1"/>
            </p:cNvSpPr>
            <p:nvPr/>
          </p:nvSpPr>
          <p:spPr bwMode="auto">
            <a:xfrm>
              <a:off x="1316" y="2700"/>
              <a:ext cx="89"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93" name="Line 44">
              <a:extLst>
                <a:ext uri="{FF2B5EF4-FFF2-40B4-BE49-F238E27FC236}">
                  <a16:creationId xmlns:a16="http://schemas.microsoft.com/office/drawing/2014/main" id="{C63BFA9F-18D2-4D7C-8DE9-5178AB1AFEAA}"/>
                </a:ext>
              </a:extLst>
            </p:cNvPr>
            <p:cNvSpPr>
              <a:spLocks noChangeShapeType="1"/>
            </p:cNvSpPr>
            <p:nvPr/>
          </p:nvSpPr>
          <p:spPr bwMode="auto">
            <a:xfrm>
              <a:off x="1316" y="2321"/>
              <a:ext cx="89" cy="0"/>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94" name="Line 45">
              <a:extLst>
                <a:ext uri="{FF2B5EF4-FFF2-40B4-BE49-F238E27FC236}">
                  <a16:creationId xmlns:a16="http://schemas.microsoft.com/office/drawing/2014/main" id="{7D37597B-365E-46B9-AD72-F11CE0817357}"/>
                </a:ext>
              </a:extLst>
            </p:cNvPr>
            <p:cNvSpPr>
              <a:spLocks noChangeShapeType="1"/>
            </p:cNvSpPr>
            <p:nvPr/>
          </p:nvSpPr>
          <p:spPr bwMode="auto">
            <a:xfrm>
              <a:off x="1316" y="1954"/>
              <a:ext cx="89"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95" name="Line 46">
              <a:extLst>
                <a:ext uri="{FF2B5EF4-FFF2-40B4-BE49-F238E27FC236}">
                  <a16:creationId xmlns:a16="http://schemas.microsoft.com/office/drawing/2014/main" id="{FCB77086-698C-4890-9202-B0BA088902F1}"/>
                </a:ext>
              </a:extLst>
            </p:cNvPr>
            <p:cNvSpPr>
              <a:spLocks noChangeShapeType="1"/>
            </p:cNvSpPr>
            <p:nvPr/>
          </p:nvSpPr>
          <p:spPr bwMode="auto">
            <a:xfrm>
              <a:off x="1316" y="1574"/>
              <a:ext cx="89"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96" name="Line 47">
              <a:extLst>
                <a:ext uri="{FF2B5EF4-FFF2-40B4-BE49-F238E27FC236}">
                  <a16:creationId xmlns:a16="http://schemas.microsoft.com/office/drawing/2014/main" id="{49E16143-47D6-4379-B61A-F5B48D0C8DAC}"/>
                </a:ext>
              </a:extLst>
            </p:cNvPr>
            <p:cNvSpPr>
              <a:spLocks noChangeShapeType="1"/>
            </p:cNvSpPr>
            <p:nvPr/>
          </p:nvSpPr>
          <p:spPr bwMode="auto">
            <a:xfrm>
              <a:off x="1316" y="1207"/>
              <a:ext cx="89"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97" name="Line 48">
              <a:extLst>
                <a:ext uri="{FF2B5EF4-FFF2-40B4-BE49-F238E27FC236}">
                  <a16:creationId xmlns:a16="http://schemas.microsoft.com/office/drawing/2014/main" id="{74CBB254-8104-4B0A-B931-0E5C04B555C3}"/>
                </a:ext>
              </a:extLst>
            </p:cNvPr>
            <p:cNvSpPr>
              <a:spLocks noChangeShapeType="1"/>
            </p:cNvSpPr>
            <p:nvPr/>
          </p:nvSpPr>
          <p:spPr bwMode="auto">
            <a:xfrm flipV="1">
              <a:off x="1405" y="3826"/>
              <a:ext cx="1" cy="73"/>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98" name="Line 49">
              <a:extLst>
                <a:ext uri="{FF2B5EF4-FFF2-40B4-BE49-F238E27FC236}">
                  <a16:creationId xmlns:a16="http://schemas.microsoft.com/office/drawing/2014/main" id="{4856E60F-5E5E-4793-8221-944DFF3E50E5}"/>
                </a:ext>
              </a:extLst>
            </p:cNvPr>
            <p:cNvSpPr>
              <a:spLocks noChangeShapeType="1"/>
            </p:cNvSpPr>
            <p:nvPr/>
          </p:nvSpPr>
          <p:spPr bwMode="auto">
            <a:xfrm flipV="1">
              <a:off x="1785" y="3826"/>
              <a:ext cx="1" cy="73"/>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899" name="Line 50">
              <a:extLst>
                <a:ext uri="{FF2B5EF4-FFF2-40B4-BE49-F238E27FC236}">
                  <a16:creationId xmlns:a16="http://schemas.microsoft.com/office/drawing/2014/main" id="{78AD711E-ECFF-4D1D-9D49-A77D9978ABC5}"/>
                </a:ext>
              </a:extLst>
            </p:cNvPr>
            <p:cNvSpPr>
              <a:spLocks noChangeShapeType="1"/>
            </p:cNvSpPr>
            <p:nvPr/>
          </p:nvSpPr>
          <p:spPr bwMode="auto">
            <a:xfrm flipV="1">
              <a:off x="2178" y="3826"/>
              <a:ext cx="1" cy="73"/>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00" name="Line 51">
              <a:extLst>
                <a:ext uri="{FF2B5EF4-FFF2-40B4-BE49-F238E27FC236}">
                  <a16:creationId xmlns:a16="http://schemas.microsoft.com/office/drawing/2014/main" id="{54EB358E-DA4F-45B7-9D58-34BF8882D85A}"/>
                </a:ext>
              </a:extLst>
            </p:cNvPr>
            <p:cNvSpPr>
              <a:spLocks noChangeShapeType="1"/>
            </p:cNvSpPr>
            <p:nvPr/>
          </p:nvSpPr>
          <p:spPr bwMode="auto">
            <a:xfrm flipV="1">
              <a:off x="2573" y="3826"/>
              <a:ext cx="1" cy="73"/>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01" name="Line 52">
              <a:extLst>
                <a:ext uri="{FF2B5EF4-FFF2-40B4-BE49-F238E27FC236}">
                  <a16:creationId xmlns:a16="http://schemas.microsoft.com/office/drawing/2014/main" id="{4AF1869D-3838-4682-AD56-45EA7E5C9B2B}"/>
                </a:ext>
              </a:extLst>
            </p:cNvPr>
            <p:cNvSpPr>
              <a:spLocks noChangeShapeType="1"/>
            </p:cNvSpPr>
            <p:nvPr/>
          </p:nvSpPr>
          <p:spPr bwMode="auto">
            <a:xfrm flipV="1">
              <a:off x="2969" y="3826"/>
              <a:ext cx="1" cy="73"/>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02" name="Line 53">
              <a:extLst>
                <a:ext uri="{FF2B5EF4-FFF2-40B4-BE49-F238E27FC236}">
                  <a16:creationId xmlns:a16="http://schemas.microsoft.com/office/drawing/2014/main" id="{378ECFD5-5672-4BE8-8D23-F9C58ED7155D}"/>
                </a:ext>
              </a:extLst>
            </p:cNvPr>
            <p:cNvSpPr>
              <a:spLocks noChangeShapeType="1"/>
            </p:cNvSpPr>
            <p:nvPr/>
          </p:nvSpPr>
          <p:spPr bwMode="auto">
            <a:xfrm flipV="1">
              <a:off x="3349" y="3826"/>
              <a:ext cx="1" cy="73"/>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03" name="Line 54">
              <a:extLst>
                <a:ext uri="{FF2B5EF4-FFF2-40B4-BE49-F238E27FC236}">
                  <a16:creationId xmlns:a16="http://schemas.microsoft.com/office/drawing/2014/main" id="{EB61B1AE-30D4-4986-8828-F26217E46BA6}"/>
                </a:ext>
              </a:extLst>
            </p:cNvPr>
            <p:cNvSpPr>
              <a:spLocks noChangeShapeType="1"/>
            </p:cNvSpPr>
            <p:nvPr/>
          </p:nvSpPr>
          <p:spPr bwMode="auto">
            <a:xfrm flipV="1">
              <a:off x="3742" y="3826"/>
              <a:ext cx="1" cy="73"/>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04" name="Line 55">
              <a:extLst>
                <a:ext uri="{FF2B5EF4-FFF2-40B4-BE49-F238E27FC236}">
                  <a16:creationId xmlns:a16="http://schemas.microsoft.com/office/drawing/2014/main" id="{92B9EC5E-A40E-4152-8247-B902A83D2B0C}"/>
                </a:ext>
              </a:extLst>
            </p:cNvPr>
            <p:cNvSpPr>
              <a:spLocks noChangeShapeType="1"/>
            </p:cNvSpPr>
            <p:nvPr/>
          </p:nvSpPr>
          <p:spPr bwMode="auto">
            <a:xfrm flipV="1">
              <a:off x="4137" y="3826"/>
              <a:ext cx="1" cy="73"/>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05" name="Line 56">
              <a:extLst>
                <a:ext uri="{FF2B5EF4-FFF2-40B4-BE49-F238E27FC236}">
                  <a16:creationId xmlns:a16="http://schemas.microsoft.com/office/drawing/2014/main" id="{E2AC420D-41B3-4600-8890-E8DAE87D6A8E}"/>
                </a:ext>
              </a:extLst>
            </p:cNvPr>
            <p:cNvSpPr>
              <a:spLocks noChangeShapeType="1"/>
            </p:cNvSpPr>
            <p:nvPr/>
          </p:nvSpPr>
          <p:spPr bwMode="auto">
            <a:xfrm flipV="1">
              <a:off x="4532" y="3826"/>
              <a:ext cx="1" cy="73"/>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06" name="Line 57">
              <a:extLst>
                <a:ext uri="{FF2B5EF4-FFF2-40B4-BE49-F238E27FC236}">
                  <a16:creationId xmlns:a16="http://schemas.microsoft.com/office/drawing/2014/main" id="{1593BD23-07BB-4820-B625-6289930E19E9}"/>
                </a:ext>
              </a:extLst>
            </p:cNvPr>
            <p:cNvSpPr>
              <a:spLocks noChangeShapeType="1"/>
            </p:cNvSpPr>
            <p:nvPr/>
          </p:nvSpPr>
          <p:spPr bwMode="auto">
            <a:xfrm flipV="1">
              <a:off x="1405" y="1207"/>
              <a:ext cx="1" cy="2619"/>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07" name="Line 58">
              <a:extLst>
                <a:ext uri="{FF2B5EF4-FFF2-40B4-BE49-F238E27FC236}">
                  <a16:creationId xmlns:a16="http://schemas.microsoft.com/office/drawing/2014/main" id="{9BC489A5-8420-44DF-8A53-ADDB8C665EA9}"/>
                </a:ext>
              </a:extLst>
            </p:cNvPr>
            <p:cNvSpPr>
              <a:spLocks noChangeShapeType="1"/>
            </p:cNvSpPr>
            <p:nvPr/>
          </p:nvSpPr>
          <p:spPr bwMode="auto">
            <a:xfrm>
              <a:off x="1405" y="3826"/>
              <a:ext cx="3127"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08" name="Line 59">
              <a:extLst>
                <a:ext uri="{FF2B5EF4-FFF2-40B4-BE49-F238E27FC236}">
                  <a16:creationId xmlns:a16="http://schemas.microsoft.com/office/drawing/2014/main" id="{D8BFDEA4-AA75-4744-ACF1-A6A19CEDDCC2}"/>
                </a:ext>
              </a:extLst>
            </p:cNvPr>
            <p:cNvSpPr>
              <a:spLocks noChangeShapeType="1"/>
            </p:cNvSpPr>
            <p:nvPr/>
          </p:nvSpPr>
          <p:spPr bwMode="auto">
            <a:xfrm flipH="1" flipV="1">
              <a:off x="1595" y="1353"/>
              <a:ext cx="1" cy="183"/>
            </a:xfrm>
            <a:prstGeom prst="line">
              <a:avLst/>
            </a:prstGeom>
            <a:noFill/>
            <a:ln w="38100">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09" name="Rectangle 60">
              <a:extLst>
                <a:ext uri="{FF2B5EF4-FFF2-40B4-BE49-F238E27FC236}">
                  <a16:creationId xmlns:a16="http://schemas.microsoft.com/office/drawing/2014/main" id="{307A9219-9714-43B0-9E1F-C2FD49C51F77}"/>
                </a:ext>
              </a:extLst>
            </p:cNvPr>
            <p:cNvSpPr>
              <a:spLocks noChangeArrowheads="1"/>
            </p:cNvSpPr>
            <p:nvPr/>
          </p:nvSpPr>
          <p:spPr bwMode="auto">
            <a:xfrm>
              <a:off x="1521" y="1391"/>
              <a:ext cx="161" cy="122"/>
            </a:xfrm>
            <a:prstGeom prst="rect">
              <a:avLst/>
            </a:prstGeom>
            <a:noFill/>
            <a:ln w="38100">
              <a:solidFill>
                <a:srgbClr val="000C0B"/>
              </a:solidFill>
              <a:miter lim="800000"/>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910" name="Line 61">
              <a:extLst>
                <a:ext uri="{FF2B5EF4-FFF2-40B4-BE49-F238E27FC236}">
                  <a16:creationId xmlns:a16="http://schemas.microsoft.com/office/drawing/2014/main" id="{15B9ED19-E321-4746-8EE4-FBC1F4680B91}"/>
                </a:ext>
              </a:extLst>
            </p:cNvPr>
            <p:cNvSpPr>
              <a:spLocks noChangeShapeType="1"/>
            </p:cNvSpPr>
            <p:nvPr/>
          </p:nvSpPr>
          <p:spPr bwMode="auto">
            <a:xfrm>
              <a:off x="1521" y="1502"/>
              <a:ext cx="146" cy="0"/>
            </a:xfrm>
            <a:prstGeom prst="line">
              <a:avLst/>
            </a:prstGeom>
            <a:noFill/>
            <a:ln w="38100">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11" name="Rectangle 62">
              <a:extLst>
                <a:ext uri="{FF2B5EF4-FFF2-40B4-BE49-F238E27FC236}">
                  <a16:creationId xmlns:a16="http://schemas.microsoft.com/office/drawing/2014/main" id="{5653B35A-F28B-4E20-A7E2-FA54BE207F91}"/>
                </a:ext>
              </a:extLst>
            </p:cNvPr>
            <p:cNvSpPr>
              <a:spLocks noChangeArrowheads="1"/>
            </p:cNvSpPr>
            <p:nvPr/>
          </p:nvSpPr>
          <p:spPr bwMode="auto">
            <a:xfrm>
              <a:off x="1536" y="1392"/>
              <a:ext cx="131" cy="110"/>
            </a:xfrm>
            <a:prstGeom prst="rect">
              <a:avLst/>
            </a:prstGeom>
            <a:solidFill>
              <a:schemeClr val="bg1"/>
            </a:solidFill>
            <a:ln w="38100">
              <a:solidFill>
                <a:srgbClr val="000C0B"/>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912" name="Rectangle 63">
              <a:extLst>
                <a:ext uri="{FF2B5EF4-FFF2-40B4-BE49-F238E27FC236}">
                  <a16:creationId xmlns:a16="http://schemas.microsoft.com/office/drawing/2014/main" id="{3D76FD5C-40B1-4548-963E-DBF85D7C65BF}"/>
                </a:ext>
              </a:extLst>
            </p:cNvPr>
            <p:cNvSpPr>
              <a:spLocks noChangeArrowheads="1"/>
            </p:cNvSpPr>
            <p:nvPr/>
          </p:nvSpPr>
          <p:spPr bwMode="auto">
            <a:xfrm>
              <a:off x="1931" y="1305"/>
              <a:ext cx="117" cy="98"/>
            </a:xfrm>
            <a:prstGeom prst="rect">
              <a:avLst/>
            </a:prstGeom>
            <a:noFill/>
            <a:ln w="38100">
              <a:solidFill>
                <a:srgbClr val="000C0B"/>
              </a:solidFill>
              <a:miter lim="800000"/>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913" name="Rectangle 64">
              <a:extLst>
                <a:ext uri="{FF2B5EF4-FFF2-40B4-BE49-F238E27FC236}">
                  <a16:creationId xmlns:a16="http://schemas.microsoft.com/office/drawing/2014/main" id="{EB363ACD-E86D-4F83-96BD-CCAF8EB4D4DC}"/>
                </a:ext>
              </a:extLst>
            </p:cNvPr>
            <p:cNvSpPr>
              <a:spLocks noChangeArrowheads="1"/>
            </p:cNvSpPr>
            <p:nvPr/>
          </p:nvSpPr>
          <p:spPr bwMode="auto">
            <a:xfrm>
              <a:off x="2326" y="1305"/>
              <a:ext cx="116" cy="98"/>
            </a:xfrm>
            <a:prstGeom prst="rect">
              <a:avLst/>
            </a:prstGeom>
            <a:noFill/>
            <a:ln w="38100">
              <a:solidFill>
                <a:srgbClr val="000C0B"/>
              </a:solidFill>
              <a:miter lim="800000"/>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914" name="Rectangle 65">
              <a:extLst>
                <a:ext uri="{FF2B5EF4-FFF2-40B4-BE49-F238E27FC236}">
                  <a16:creationId xmlns:a16="http://schemas.microsoft.com/office/drawing/2014/main" id="{EEB12882-E2A8-4558-86E8-2358115543E9}"/>
                </a:ext>
              </a:extLst>
            </p:cNvPr>
            <p:cNvSpPr>
              <a:spLocks noChangeArrowheads="1"/>
            </p:cNvSpPr>
            <p:nvPr/>
          </p:nvSpPr>
          <p:spPr bwMode="auto">
            <a:xfrm>
              <a:off x="2720" y="1305"/>
              <a:ext cx="117" cy="98"/>
            </a:xfrm>
            <a:prstGeom prst="rect">
              <a:avLst/>
            </a:prstGeom>
            <a:noFill/>
            <a:ln w="38100">
              <a:solidFill>
                <a:srgbClr val="000C0B"/>
              </a:solidFill>
              <a:miter lim="800000"/>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915" name="Line 66">
              <a:extLst>
                <a:ext uri="{FF2B5EF4-FFF2-40B4-BE49-F238E27FC236}">
                  <a16:creationId xmlns:a16="http://schemas.microsoft.com/office/drawing/2014/main" id="{0A1F0BF0-C16F-4272-A691-725A281400A9}"/>
                </a:ext>
              </a:extLst>
            </p:cNvPr>
            <p:cNvSpPr>
              <a:spLocks noChangeShapeType="1"/>
            </p:cNvSpPr>
            <p:nvPr/>
          </p:nvSpPr>
          <p:spPr bwMode="auto">
            <a:xfrm flipV="1">
              <a:off x="3158" y="1353"/>
              <a:ext cx="1" cy="453"/>
            </a:xfrm>
            <a:prstGeom prst="line">
              <a:avLst/>
            </a:prstGeom>
            <a:noFill/>
            <a:ln w="38100">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16" name="Rectangle 67">
              <a:extLst>
                <a:ext uri="{FF2B5EF4-FFF2-40B4-BE49-F238E27FC236}">
                  <a16:creationId xmlns:a16="http://schemas.microsoft.com/office/drawing/2014/main" id="{0DCDAC89-276F-4C02-A99B-E0C02315385F}"/>
                </a:ext>
              </a:extLst>
            </p:cNvPr>
            <p:cNvSpPr>
              <a:spLocks noChangeArrowheads="1"/>
            </p:cNvSpPr>
            <p:nvPr/>
          </p:nvSpPr>
          <p:spPr bwMode="auto">
            <a:xfrm>
              <a:off x="3085" y="1391"/>
              <a:ext cx="162" cy="342"/>
            </a:xfrm>
            <a:prstGeom prst="rect">
              <a:avLst/>
            </a:prstGeom>
            <a:solidFill>
              <a:schemeClr val="bg1"/>
            </a:solidFill>
            <a:ln w="38100">
              <a:solidFill>
                <a:srgbClr val="000C0B"/>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917" name="Line 68">
              <a:extLst>
                <a:ext uri="{FF2B5EF4-FFF2-40B4-BE49-F238E27FC236}">
                  <a16:creationId xmlns:a16="http://schemas.microsoft.com/office/drawing/2014/main" id="{2FB0FD9E-4C50-411C-A69B-FE183908E80C}"/>
                </a:ext>
              </a:extLst>
            </p:cNvPr>
            <p:cNvSpPr>
              <a:spLocks noChangeShapeType="1"/>
            </p:cNvSpPr>
            <p:nvPr/>
          </p:nvSpPr>
          <p:spPr bwMode="auto">
            <a:xfrm>
              <a:off x="3085" y="1502"/>
              <a:ext cx="146" cy="0"/>
            </a:xfrm>
            <a:prstGeom prst="line">
              <a:avLst/>
            </a:prstGeom>
            <a:noFill/>
            <a:ln w="38100">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18" name="Rectangle 69">
              <a:extLst>
                <a:ext uri="{FF2B5EF4-FFF2-40B4-BE49-F238E27FC236}">
                  <a16:creationId xmlns:a16="http://schemas.microsoft.com/office/drawing/2014/main" id="{7A7DB2C3-8CB2-4C9A-A647-F6CCBB15B8ED}"/>
                </a:ext>
              </a:extLst>
            </p:cNvPr>
            <p:cNvSpPr>
              <a:spLocks noChangeArrowheads="1"/>
            </p:cNvSpPr>
            <p:nvPr/>
          </p:nvSpPr>
          <p:spPr bwMode="auto">
            <a:xfrm>
              <a:off x="3099" y="1513"/>
              <a:ext cx="132" cy="98"/>
            </a:xfrm>
            <a:prstGeom prst="rect">
              <a:avLst/>
            </a:prstGeom>
            <a:noFill/>
            <a:ln w="38100">
              <a:solidFill>
                <a:srgbClr val="000C0B"/>
              </a:solidFill>
              <a:miter lim="800000"/>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919" name="Line 70">
              <a:extLst>
                <a:ext uri="{FF2B5EF4-FFF2-40B4-BE49-F238E27FC236}">
                  <a16:creationId xmlns:a16="http://schemas.microsoft.com/office/drawing/2014/main" id="{F6796904-0B29-4D71-8BBF-192D0C3A4BC2}"/>
                </a:ext>
              </a:extLst>
            </p:cNvPr>
            <p:cNvSpPr>
              <a:spLocks noChangeShapeType="1"/>
            </p:cNvSpPr>
            <p:nvPr/>
          </p:nvSpPr>
          <p:spPr bwMode="auto">
            <a:xfrm flipV="1">
              <a:off x="3553" y="1353"/>
              <a:ext cx="1" cy="149"/>
            </a:xfrm>
            <a:prstGeom prst="line">
              <a:avLst/>
            </a:prstGeom>
            <a:noFill/>
            <a:ln w="38100">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20" name="Rectangle 71">
              <a:extLst>
                <a:ext uri="{FF2B5EF4-FFF2-40B4-BE49-F238E27FC236}">
                  <a16:creationId xmlns:a16="http://schemas.microsoft.com/office/drawing/2014/main" id="{F153FE23-522E-4D45-A606-1A0D5E0666F5}"/>
                </a:ext>
              </a:extLst>
            </p:cNvPr>
            <p:cNvSpPr>
              <a:spLocks noChangeArrowheads="1"/>
            </p:cNvSpPr>
            <p:nvPr/>
          </p:nvSpPr>
          <p:spPr bwMode="auto">
            <a:xfrm>
              <a:off x="3466" y="1353"/>
              <a:ext cx="174" cy="124"/>
            </a:xfrm>
            <a:prstGeom prst="rect">
              <a:avLst/>
            </a:prstGeom>
            <a:solidFill>
              <a:schemeClr val="bg1"/>
            </a:solidFill>
            <a:ln w="38100">
              <a:solidFill>
                <a:srgbClr val="000C0B"/>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921" name="Line 72">
              <a:extLst>
                <a:ext uri="{FF2B5EF4-FFF2-40B4-BE49-F238E27FC236}">
                  <a16:creationId xmlns:a16="http://schemas.microsoft.com/office/drawing/2014/main" id="{A95CC37A-B8F5-47B5-98D3-7366DCA8B7A4}"/>
                </a:ext>
              </a:extLst>
            </p:cNvPr>
            <p:cNvSpPr>
              <a:spLocks noChangeShapeType="1"/>
            </p:cNvSpPr>
            <p:nvPr/>
          </p:nvSpPr>
          <p:spPr bwMode="auto">
            <a:xfrm>
              <a:off x="3466" y="1353"/>
              <a:ext cx="159" cy="1"/>
            </a:xfrm>
            <a:prstGeom prst="line">
              <a:avLst/>
            </a:prstGeom>
            <a:noFill/>
            <a:ln w="38100">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22" name="Rectangle 73">
              <a:extLst>
                <a:ext uri="{FF2B5EF4-FFF2-40B4-BE49-F238E27FC236}">
                  <a16:creationId xmlns:a16="http://schemas.microsoft.com/office/drawing/2014/main" id="{2642E81D-B685-4081-BBF9-FD0F17CC5D5F}"/>
                </a:ext>
              </a:extLst>
            </p:cNvPr>
            <p:cNvSpPr>
              <a:spLocks noChangeArrowheads="1"/>
            </p:cNvSpPr>
            <p:nvPr/>
          </p:nvSpPr>
          <p:spPr bwMode="auto">
            <a:xfrm>
              <a:off x="3495" y="1353"/>
              <a:ext cx="116" cy="111"/>
            </a:xfrm>
            <a:prstGeom prst="rect">
              <a:avLst/>
            </a:prstGeom>
            <a:solidFill>
              <a:schemeClr val="bg1"/>
            </a:solidFill>
            <a:ln w="38100">
              <a:solidFill>
                <a:srgbClr val="000C0B"/>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923" name="Line 74">
              <a:extLst>
                <a:ext uri="{FF2B5EF4-FFF2-40B4-BE49-F238E27FC236}">
                  <a16:creationId xmlns:a16="http://schemas.microsoft.com/office/drawing/2014/main" id="{A7EDB38F-3A5C-4752-B5E0-84434408E4A9}"/>
                </a:ext>
              </a:extLst>
            </p:cNvPr>
            <p:cNvSpPr>
              <a:spLocks noChangeShapeType="1"/>
            </p:cNvSpPr>
            <p:nvPr/>
          </p:nvSpPr>
          <p:spPr bwMode="auto">
            <a:xfrm flipV="1">
              <a:off x="3933" y="1353"/>
              <a:ext cx="1" cy="149"/>
            </a:xfrm>
            <a:prstGeom prst="line">
              <a:avLst/>
            </a:prstGeom>
            <a:noFill/>
            <a:ln w="38100">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24" name="Rectangle 75">
              <a:extLst>
                <a:ext uri="{FF2B5EF4-FFF2-40B4-BE49-F238E27FC236}">
                  <a16:creationId xmlns:a16="http://schemas.microsoft.com/office/drawing/2014/main" id="{9188424D-1E14-4CE4-987F-67E830298FF2}"/>
                </a:ext>
              </a:extLst>
            </p:cNvPr>
            <p:cNvSpPr>
              <a:spLocks noChangeArrowheads="1"/>
            </p:cNvSpPr>
            <p:nvPr/>
          </p:nvSpPr>
          <p:spPr bwMode="auto">
            <a:xfrm>
              <a:off x="3859" y="1353"/>
              <a:ext cx="176" cy="124"/>
            </a:xfrm>
            <a:prstGeom prst="rect">
              <a:avLst/>
            </a:prstGeom>
            <a:solidFill>
              <a:schemeClr val="bg1"/>
            </a:solidFill>
            <a:ln w="38100">
              <a:solidFill>
                <a:srgbClr val="000C0B"/>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925" name="Line 76">
              <a:extLst>
                <a:ext uri="{FF2B5EF4-FFF2-40B4-BE49-F238E27FC236}">
                  <a16:creationId xmlns:a16="http://schemas.microsoft.com/office/drawing/2014/main" id="{7C070E0E-38C9-4075-81DD-EC57710BD265}"/>
                </a:ext>
              </a:extLst>
            </p:cNvPr>
            <p:cNvSpPr>
              <a:spLocks noChangeShapeType="1"/>
            </p:cNvSpPr>
            <p:nvPr/>
          </p:nvSpPr>
          <p:spPr bwMode="auto">
            <a:xfrm>
              <a:off x="3859" y="1353"/>
              <a:ext cx="161" cy="1"/>
            </a:xfrm>
            <a:prstGeom prst="line">
              <a:avLst/>
            </a:prstGeom>
            <a:noFill/>
            <a:ln w="38100">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26" name="Rectangle 77">
              <a:extLst>
                <a:ext uri="{FF2B5EF4-FFF2-40B4-BE49-F238E27FC236}">
                  <a16:creationId xmlns:a16="http://schemas.microsoft.com/office/drawing/2014/main" id="{7091D557-3120-4570-809F-6467D033B420}"/>
                </a:ext>
              </a:extLst>
            </p:cNvPr>
            <p:cNvSpPr>
              <a:spLocks noChangeArrowheads="1"/>
            </p:cNvSpPr>
            <p:nvPr/>
          </p:nvSpPr>
          <p:spPr bwMode="auto">
            <a:xfrm>
              <a:off x="3890" y="1353"/>
              <a:ext cx="116" cy="111"/>
            </a:xfrm>
            <a:prstGeom prst="rect">
              <a:avLst/>
            </a:prstGeom>
            <a:noFill/>
            <a:ln w="38100">
              <a:solidFill>
                <a:srgbClr val="000C0B"/>
              </a:solidFill>
              <a:miter lim="800000"/>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927" name="Rectangle 78">
              <a:extLst>
                <a:ext uri="{FF2B5EF4-FFF2-40B4-BE49-F238E27FC236}">
                  <a16:creationId xmlns:a16="http://schemas.microsoft.com/office/drawing/2014/main" id="{C23A4F87-02CF-4F51-887A-6BE42EABA477}"/>
                </a:ext>
              </a:extLst>
            </p:cNvPr>
            <p:cNvSpPr>
              <a:spLocks noChangeArrowheads="1"/>
            </p:cNvSpPr>
            <p:nvPr/>
          </p:nvSpPr>
          <p:spPr bwMode="auto">
            <a:xfrm>
              <a:off x="4272" y="1296"/>
              <a:ext cx="117" cy="98"/>
            </a:xfrm>
            <a:prstGeom prst="rect">
              <a:avLst/>
            </a:prstGeom>
            <a:noFill/>
            <a:ln w="38100">
              <a:solidFill>
                <a:srgbClr val="000C0B"/>
              </a:solidFill>
              <a:miter lim="800000"/>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78928" name="Rectangle 79">
              <a:extLst>
                <a:ext uri="{FF2B5EF4-FFF2-40B4-BE49-F238E27FC236}">
                  <a16:creationId xmlns:a16="http://schemas.microsoft.com/office/drawing/2014/main" id="{38342F44-DB1D-4C2C-A778-11830DDF9414}"/>
                </a:ext>
              </a:extLst>
            </p:cNvPr>
            <p:cNvSpPr>
              <a:spLocks noChangeArrowheads="1"/>
            </p:cNvSpPr>
            <p:nvPr/>
          </p:nvSpPr>
          <p:spPr bwMode="auto">
            <a:xfrm>
              <a:off x="1470" y="3893"/>
              <a:ext cx="28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C 96</a:t>
              </a:r>
              <a:endParaRPr lang="en-US" altLang="en-US" sz="2400" b="1">
                <a:solidFill>
                  <a:srgbClr val="000C0B"/>
                </a:solidFill>
                <a:latin typeface="Helvetica" panose="020B0604020202020204" pitchFamily="34" charset="0"/>
              </a:endParaRPr>
            </a:p>
          </p:txBody>
        </p:sp>
        <p:sp>
          <p:nvSpPr>
            <p:cNvPr id="78929" name="Rectangle 80">
              <a:extLst>
                <a:ext uri="{FF2B5EF4-FFF2-40B4-BE49-F238E27FC236}">
                  <a16:creationId xmlns:a16="http://schemas.microsoft.com/office/drawing/2014/main" id="{20B5E684-57C9-4CB3-893B-FD384956730C}"/>
                </a:ext>
              </a:extLst>
            </p:cNvPr>
            <p:cNvSpPr>
              <a:spLocks noChangeArrowheads="1"/>
            </p:cNvSpPr>
            <p:nvPr/>
          </p:nvSpPr>
          <p:spPr bwMode="auto">
            <a:xfrm>
              <a:off x="1871" y="3893"/>
              <a:ext cx="273"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T 96</a:t>
              </a:r>
              <a:endParaRPr lang="en-US" altLang="en-US" sz="2400" b="1">
                <a:solidFill>
                  <a:srgbClr val="000C0B"/>
                </a:solidFill>
                <a:latin typeface="Helvetica" panose="020B0604020202020204" pitchFamily="34" charset="0"/>
              </a:endParaRPr>
            </a:p>
          </p:txBody>
        </p:sp>
        <p:sp>
          <p:nvSpPr>
            <p:cNvPr id="78930" name="Rectangle 81">
              <a:extLst>
                <a:ext uri="{FF2B5EF4-FFF2-40B4-BE49-F238E27FC236}">
                  <a16:creationId xmlns:a16="http://schemas.microsoft.com/office/drawing/2014/main" id="{7CC16AFC-B145-4E77-A2EA-AB97F70FFAC7}"/>
                </a:ext>
              </a:extLst>
            </p:cNvPr>
            <p:cNvSpPr>
              <a:spLocks noChangeArrowheads="1"/>
            </p:cNvSpPr>
            <p:nvPr/>
          </p:nvSpPr>
          <p:spPr bwMode="auto">
            <a:xfrm>
              <a:off x="2268" y="3893"/>
              <a:ext cx="9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C</a:t>
              </a:r>
              <a:endParaRPr lang="en-US" altLang="en-US" sz="2400" b="1">
                <a:solidFill>
                  <a:srgbClr val="000C0B"/>
                </a:solidFill>
                <a:latin typeface="Helvetica" panose="020B0604020202020204" pitchFamily="34" charset="0"/>
              </a:endParaRPr>
            </a:p>
          </p:txBody>
        </p:sp>
        <p:sp>
          <p:nvSpPr>
            <p:cNvPr id="78931" name="Rectangle 82">
              <a:extLst>
                <a:ext uri="{FF2B5EF4-FFF2-40B4-BE49-F238E27FC236}">
                  <a16:creationId xmlns:a16="http://schemas.microsoft.com/office/drawing/2014/main" id="{1C3CAB0F-C9AD-4765-A389-5B83E51302D1}"/>
                </a:ext>
              </a:extLst>
            </p:cNvPr>
            <p:cNvSpPr>
              <a:spLocks noChangeArrowheads="1"/>
            </p:cNvSpPr>
            <p:nvPr/>
          </p:nvSpPr>
          <p:spPr bwMode="auto">
            <a:xfrm>
              <a:off x="2189" y="4040"/>
              <a:ext cx="311"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 2-97</a:t>
              </a:r>
              <a:endParaRPr lang="en-US" altLang="en-US" sz="2400" b="1">
                <a:solidFill>
                  <a:srgbClr val="000C0B"/>
                </a:solidFill>
                <a:latin typeface="Helvetica" panose="020B0604020202020204" pitchFamily="34" charset="0"/>
              </a:endParaRPr>
            </a:p>
          </p:txBody>
        </p:sp>
        <p:sp>
          <p:nvSpPr>
            <p:cNvPr id="78932" name="Rectangle 83">
              <a:extLst>
                <a:ext uri="{FF2B5EF4-FFF2-40B4-BE49-F238E27FC236}">
                  <a16:creationId xmlns:a16="http://schemas.microsoft.com/office/drawing/2014/main" id="{2AA03952-B60C-42B4-874D-1CE1D252B68C}"/>
                </a:ext>
              </a:extLst>
            </p:cNvPr>
            <p:cNvSpPr>
              <a:spLocks noChangeArrowheads="1"/>
            </p:cNvSpPr>
            <p:nvPr/>
          </p:nvSpPr>
          <p:spPr bwMode="auto">
            <a:xfrm>
              <a:off x="2677" y="3893"/>
              <a:ext cx="83"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T</a:t>
              </a:r>
              <a:endParaRPr lang="en-US" altLang="en-US" sz="2400" b="1">
                <a:solidFill>
                  <a:srgbClr val="000C0B"/>
                </a:solidFill>
                <a:latin typeface="Helvetica" panose="020B0604020202020204" pitchFamily="34" charset="0"/>
              </a:endParaRPr>
            </a:p>
          </p:txBody>
        </p:sp>
        <p:sp>
          <p:nvSpPr>
            <p:cNvPr id="78933" name="Rectangle 84">
              <a:extLst>
                <a:ext uri="{FF2B5EF4-FFF2-40B4-BE49-F238E27FC236}">
                  <a16:creationId xmlns:a16="http://schemas.microsoft.com/office/drawing/2014/main" id="{EBE41732-4E3C-450F-8476-E7A6FBA859F9}"/>
                </a:ext>
              </a:extLst>
            </p:cNvPr>
            <p:cNvSpPr>
              <a:spLocks noChangeArrowheads="1"/>
            </p:cNvSpPr>
            <p:nvPr/>
          </p:nvSpPr>
          <p:spPr bwMode="auto">
            <a:xfrm>
              <a:off x="2544" y="4040"/>
              <a:ext cx="311"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 2-97</a:t>
              </a:r>
              <a:endParaRPr lang="en-US" altLang="en-US" sz="2400" b="1">
                <a:solidFill>
                  <a:srgbClr val="000C0B"/>
                </a:solidFill>
                <a:latin typeface="Helvetica" panose="020B0604020202020204" pitchFamily="34" charset="0"/>
              </a:endParaRPr>
            </a:p>
          </p:txBody>
        </p:sp>
        <p:sp>
          <p:nvSpPr>
            <p:cNvPr id="78934" name="Rectangle 85">
              <a:extLst>
                <a:ext uri="{FF2B5EF4-FFF2-40B4-BE49-F238E27FC236}">
                  <a16:creationId xmlns:a16="http://schemas.microsoft.com/office/drawing/2014/main" id="{A344072C-B981-45EC-81E4-D557588DDF82}"/>
                </a:ext>
              </a:extLst>
            </p:cNvPr>
            <p:cNvSpPr>
              <a:spLocks noChangeArrowheads="1"/>
            </p:cNvSpPr>
            <p:nvPr/>
          </p:nvSpPr>
          <p:spPr bwMode="auto">
            <a:xfrm>
              <a:off x="3100" y="3893"/>
              <a:ext cx="9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C</a:t>
              </a:r>
              <a:endParaRPr lang="en-US" altLang="en-US" sz="2400" b="1">
                <a:solidFill>
                  <a:srgbClr val="000C0B"/>
                </a:solidFill>
                <a:latin typeface="Helvetica" panose="020B0604020202020204" pitchFamily="34" charset="0"/>
              </a:endParaRPr>
            </a:p>
          </p:txBody>
        </p:sp>
        <p:sp>
          <p:nvSpPr>
            <p:cNvPr id="78935" name="Rectangle 86">
              <a:extLst>
                <a:ext uri="{FF2B5EF4-FFF2-40B4-BE49-F238E27FC236}">
                  <a16:creationId xmlns:a16="http://schemas.microsoft.com/office/drawing/2014/main" id="{E4FF84A4-B47E-49D2-BD27-77C4C16838D7}"/>
                </a:ext>
              </a:extLst>
            </p:cNvPr>
            <p:cNvSpPr>
              <a:spLocks noChangeArrowheads="1"/>
            </p:cNvSpPr>
            <p:nvPr/>
          </p:nvSpPr>
          <p:spPr bwMode="auto">
            <a:xfrm>
              <a:off x="3007" y="4040"/>
              <a:ext cx="311"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 7-97</a:t>
              </a:r>
              <a:endParaRPr lang="en-US" altLang="en-US" sz="2400" b="1">
                <a:solidFill>
                  <a:srgbClr val="000C0B"/>
                </a:solidFill>
                <a:latin typeface="Helvetica" panose="020B0604020202020204" pitchFamily="34" charset="0"/>
              </a:endParaRPr>
            </a:p>
          </p:txBody>
        </p:sp>
        <p:sp>
          <p:nvSpPr>
            <p:cNvPr id="78936" name="Rectangle 87">
              <a:extLst>
                <a:ext uri="{FF2B5EF4-FFF2-40B4-BE49-F238E27FC236}">
                  <a16:creationId xmlns:a16="http://schemas.microsoft.com/office/drawing/2014/main" id="{42C85244-90BA-42B2-B29A-D2982B4A5783}"/>
                </a:ext>
              </a:extLst>
            </p:cNvPr>
            <p:cNvSpPr>
              <a:spLocks noChangeArrowheads="1"/>
            </p:cNvSpPr>
            <p:nvPr/>
          </p:nvSpPr>
          <p:spPr bwMode="auto">
            <a:xfrm>
              <a:off x="3493" y="3893"/>
              <a:ext cx="83"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T</a:t>
              </a:r>
              <a:endParaRPr lang="en-US" altLang="en-US" sz="2400" b="1">
                <a:solidFill>
                  <a:srgbClr val="000C0B"/>
                </a:solidFill>
                <a:latin typeface="Helvetica" panose="020B0604020202020204" pitchFamily="34" charset="0"/>
              </a:endParaRPr>
            </a:p>
          </p:txBody>
        </p:sp>
        <p:sp>
          <p:nvSpPr>
            <p:cNvPr id="78937" name="Rectangle 88">
              <a:extLst>
                <a:ext uri="{FF2B5EF4-FFF2-40B4-BE49-F238E27FC236}">
                  <a16:creationId xmlns:a16="http://schemas.microsoft.com/office/drawing/2014/main" id="{7084A6F3-A85A-4798-8C6D-E70F3628B908}"/>
                </a:ext>
              </a:extLst>
            </p:cNvPr>
            <p:cNvSpPr>
              <a:spLocks noChangeArrowheads="1"/>
            </p:cNvSpPr>
            <p:nvPr/>
          </p:nvSpPr>
          <p:spPr bwMode="auto">
            <a:xfrm>
              <a:off x="3392" y="4040"/>
              <a:ext cx="311" cy="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 7-97</a:t>
              </a:r>
              <a:endParaRPr lang="en-US" altLang="en-US" sz="2400" b="1">
                <a:solidFill>
                  <a:srgbClr val="000C0B"/>
                </a:solidFill>
                <a:latin typeface="Helvetica" panose="020B0604020202020204" pitchFamily="34" charset="0"/>
              </a:endParaRPr>
            </a:p>
          </p:txBody>
        </p:sp>
        <p:sp>
          <p:nvSpPr>
            <p:cNvPr id="78938" name="Rectangle 89">
              <a:extLst>
                <a:ext uri="{FF2B5EF4-FFF2-40B4-BE49-F238E27FC236}">
                  <a16:creationId xmlns:a16="http://schemas.microsoft.com/office/drawing/2014/main" id="{D4819F19-0F57-45DC-A2BE-8E479A652767}"/>
                </a:ext>
              </a:extLst>
            </p:cNvPr>
            <p:cNvSpPr>
              <a:spLocks noChangeArrowheads="1"/>
            </p:cNvSpPr>
            <p:nvPr/>
          </p:nvSpPr>
          <p:spPr bwMode="auto">
            <a:xfrm>
              <a:off x="3824" y="3893"/>
              <a:ext cx="288" cy="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C 98</a:t>
              </a:r>
              <a:endParaRPr lang="en-US" altLang="en-US" sz="2400" b="1">
                <a:solidFill>
                  <a:srgbClr val="000C0B"/>
                </a:solidFill>
                <a:latin typeface="Helvetica" panose="020B0604020202020204" pitchFamily="34" charset="0"/>
              </a:endParaRPr>
            </a:p>
          </p:txBody>
        </p:sp>
        <p:sp>
          <p:nvSpPr>
            <p:cNvPr id="78939" name="Rectangle 90">
              <a:extLst>
                <a:ext uri="{FF2B5EF4-FFF2-40B4-BE49-F238E27FC236}">
                  <a16:creationId xmlns:a16="http://schemas.microsoft.com/office/drawing/2014/main" id="{5CDC284D-1829-477F-88B5-CAB26B05EB45}"/>
                </a:ext>
              </a:extLst>
            </p:cNvPr>
            <p:cNvSpPr>
              <a:spLocks noChangeArrowheads="1"/>
            </p:cNvSpPr>
            <p:nvPr/>
          </p:nvSpPr>
          <p:spPr bwMode="auto">
            <a:xfrm>
              <a:off x="4224" y="3893"/>
              <a:ext cx="273" cy="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T 98</a:t>
              </a:r>
              <a:endParaRPr lang="en-US" altLang="en-US" sz="2400" b="1">
                <a:solidFill>
                  <a:srgbClr val="000C0B"/>
                </a:solidFill>
                <a:latin typeface="Helvetica" panose="020B0604020202020204" pitchFamily="34" charset="0"/>
              </a:endParaRPr>
            </a:p>
          </p:txBody>
        </p:sp>
        <p:sp>
          <p:nvSpPr>
            <p:cNvPr id="78940" name="Rectangle 91">
              <a:extLst>
                <a:ext uri="{FF2B5EF4-FFF2-40B4-BE49-F238E27FC236}">
                  <a16:creationId xmlns:a16="http://schemas.microsoft.com/office/drawing/2014/main" id="{4B432182-9BB2-4D25-B60A-F37207C0A4FF}"/>
                </a:ext>
              </a:extLst>
            </p:cNvPr>
            <p:cNvSpPr>
              <a:spLocks noChangeArrowheads="1"/>
            </p:cNvSpPr>
            <p:nvPr/>
          </p:nvSpPr>
          <p:spPr bwMode="auto">
            <a:xfrm>
              <a:off x="1206" y="3770"/>
              <a:ext cx="8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000">
                  <a:solidFill>
                    <a:srgbClr val="000C0B"/>
                  </a:solidFill>
                  <a:latin typeface="Helvetica" panose="020B0604020202020204" pitchFamily="34" charset="0"/>
                </a:rPr>
                <a:t>0</a:t>
              </a:r>
              <a:endParaRPr lang="en-US" altLang="en-US" sz="2400" b="1">
                <a:solidFill>
                  <a:srgbClr val="000C0B"/>
                </a:solidFill>
                <a:latin typeface="Helvetica" panose="020B0604020202020204" pitchFamily="34" charset="0"/>
              </a:endParaRPr>
            </a:p>
          </p:txBody>
        </p:sp>
        <p:sp>
          <p:nvSpPr>
            <p:cNvPr id="78941" name="Rectangle 92">
              <a:extLst>
                <a:ext uri="{FF2B5EF4-FFF2-40B4-BE49-F238E27FC236}">
                  <a16:creationId xmlns:a16="http://schemas.microsoft.com/office/drawing/2014/main" id="{21302EF6-D346-4835-BB9E-EC5CF56EF2FB}"/>
                </a:ext>
              </a:extLst>
            </p:cNvPr>
            <p:cNvSpPr>
              <a:spLocks noChangeArrowheads="1"/>
            </p:cNvSpPr>
            <p:nvPr/>
          </p:nvSpPr>
          <p:spPr bwMode="auto">
            <a:xfrm>
              <a:off x="1206" y="3390"/>
              <a:ext cx="8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000">
                  <a:solidFill>
                    <a:srgbClr val="000C0B"/>
                  </a:solidFill>
                  <a:latin typeface="Helvetica" panose="020B0604020202020204" pitchFamily="34" charset="0"/>
                </a:rPr>
                <a:t>5</a:t>
              </a:r>
              <a:endParaRPr lang="en-US" altLang="en-US" sz="2400" b="1">
                <a:solidFill>
                  <a:srgbClr val="000C0B"/>
                </a:solidFill>
                <a:latin typeface="Helvetica" panose="020B0604020202020204" pitchFamily="34" charset="0"/>
              </a:endParaRPr>
            </a:p>
          </p:txBody>
        </p:sp>
        <p:sp>
          <p:nvSpPr>
            <p:cNvPr id="78942" name="Rectangle 93">
              <a:extLst>
                <a:ext uri="{FF2B5EF4-FFF2-40B4-BE49-F238E27FC236}">
                  <a16:creationId xmlns:a16="http://schemas.microsoft.com/office/drawing/2014/main" id="{DC10CAAA-5F4C-45BF-AAEA-3773DA40C489}"/>
                </a:ext>
              </a:extLst>
            </p:cNvPr>
            <p:cNvSpPr>
              <a:spLocks noChangeArrowheads="1"/>
            </p:cNvSpPr>
            <p:nvPr/>
          </p:nvSpPr>
          <p:spPr bwMode="auto">
            <a:xfrm>
              <a:off x="1104" y="3010"/>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000">
                  <a:solidFill>
                    <a:srgbClr val="000C0B"/>
                  </a:solidFill>
                  <a:latin typeface="Helvetica" panose="020B0604020202020204" pitchFamily="34" charset="0"/>
                </a:rPr>
                <a:t>10</a:t>
              </a:r>
              <a:endParaRPr lang="en-US" altLang="en-US" sz="2400" b="1">
                <a:solidFill>
                  <a:srgbClr val="000C0B"/>
                </a:solidFill>
                <a:latin typeface="Helvetica" panose="020B0604020202020204" pitchFamily="34" charset="0"/>
              </a:endParaRPr>
            </a:p>
          </p:txBody>
        </p:sp>
        <p:sp>
          <p:nvSpPr>
            <p:cNvPr id="78943" name="Rectangle 94">
              <a:extLst>
                <a:ext uri="{FF2B5EF4-FFF2-40B4-BE49-F238E27FC236}">
                  <a16:creationId xmlns:a16="http://schemas.microsoft.com/office/drawing/2014/main" id="{E064AD83-9C42-4FE3-99B7-226B408C4C91}"/>
                </a:ext>
              </a:extLst>
            </p:cNvPr>
            <p:cNvSpPr>
              <a:spLocks noChangeArrowheads="1"/>
            </p:cNvSpPr>
            <p:nvPr/>
          </p:nvSpPr>
          <p:spPr bwMode="auto">
            <a:xfrm>
              <a:off x="1104" y="2645"/>
              <a:ext cx="178"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000">
                  <a:solidFill>
                    <a:srgbClr val="000C0B"/>
                  </a:solidFill>
                  <a:latin typeface="Helvetica" panose="020B0604020202020204" pitchFamily="34" charset="0"/>
                </a:rPr>
                <a:t>15</a:t>
              </a:r>
              <a:endParaRPr lang="en-US" altLang="en-US" sz="2400" b="1">
                <a:solidFill>
                  <a:srgbClr val="000C0B"/>
                </a:solidFill>
                <a:latin typeface="Helvetica" panose="020B0604020202020204" pitchFamily="34" charset="0"/>
              </a:endParaRPr>
            </a:p>
          </p:txBody>
        </p:sp>
        <p:sp>
          <p:nvSpPr>
            <p:cNvPr id="78944" name="Rectangle 95">
              <a:extLst>
                <a:ext uri="{FF2B5EF4-FFF2-40B4-BE49-F238E27FC236}">
                  <a16:creationId xmlns:a16="http://schemas.microsoft.com/office/drawing/2014/main" id="{5BBCFFCA-D0B7-4412-8287-2252446A2F38}"/>
                </a:ext>
              </a:extLst>
            </p:cNvPr>
            <p:cNvSpPr>
              <a:spLocks noChangeArrowheads="1"/>
            </p:cNvSpPr>
            <p:nvPr/>
          </p:nvSpPr>
          <p:spPr bwMode="auto">
            <a:xfrm>
              <a:off x="1104" y="2264"/>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000">
                  <a:solidFill>
                    <a:srgbClr val="000C0B"/>
                  </a:solidFill>
                  <a:latin typeface="Helvetica" panose="020B0604020202020204" pitchFamily="34" charset="0"/>
                </a:rPr>
                <a:t>20</a:t>
              </a:r>
              <a:endParaRPr lang="en-US" altLang="en-US" sz="2400" b="1">
                <a:solidFill>
                  <a:srgbClr val="000C0B"/>
                </a:solidFill>
                <a:latin typeface="Helvetica" panose="020B0604020202020204" pitchFamily="34" charset="0"/>
              </a:endParaRPr>
            </a:p>
          </p:txBody>
        </p:sp>
        <p:sp>
          <p:nvSpPr>
            <p:cNvPr id="78945" name="Rectangle 96">
              <a:extLst>
                <a:ext uri="{FF2B5EF4-FFF2-40B4-BE49-F238E27FC236}">
                  <a16:creationId xmlns:a16="http://schemas.microsoft.com/office/drawing/2014/main" id="{1F9FB237-65B7-46EB-83CD-C86F252464A4}"/>
                </a:ext>
              </a:extLst>
            </p:cNvPr>
            <p:cNvSpPr>
              <a:spLocks noChangeArrowheads="1"/>
            </p:cNvSpPr>
            <p:nvPr/>
          </p:nvSpPr>
          <p:spPr bwMode="auto">
            <a:xfrm>
              <a:off x="1104" y="189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000">
                  <a:solidFill>
                    <a:srgbClr val="000C0B"/>
                  </a:solidFill>
                  <a:latin typeface="Helvetica" panose="020B0604020202020204" pitchFamily="34" charset="0"/>
                </a:rPr>
                <a:t>25</a:t>
              </a:r>
              <a:endParaRPr lang="en-US" altLang="en-US" sz="2400" b="1">
                <a:solidFill>
                  <a:srgbClr val="000C0B"/>
                </a:solidFill>
                <a:latin typeface="Helvetica" panose="020B0604020202020204" pitchFamily="34" charset="0"/>
              </a:endParaRPr>
            </a:p>
          </p:txBody>
        </p:sp>
        <p:sp>
          <p:nvSpPr>
            <p:cNvPr id="78946" name="Rectangle 97">
              <a:extLst>
                <a:ext uri="{FF2B5EF4-FFF2-40B4-BE49-F238E27FC236}">
                  <a16:creationId xmlns:a16="http://schemas.microsoft.com/office/drawing/2014/main" id="{3B3E354F-1555-41E9-BAF5-631A6839F21E}"/>
                </a:ext>
              </a:extLst>
            </p:cNvPr>
            <p:cNvSpPr>
              <a:spLocks noChangeArrowheads="1"/>
            </p:cNvSpPr>
            <p:nvPr/>
          </p:nvSpPr>
          <p:spPr bwMode="auto">
            <a:xfrm>
              <a:off x="1104" y="151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000">
                  <a:solidFill>
                    <a:srgbClr val="000C0B"/>
                  </a:solidFill>
                  <a:latin typeface="Helvetica" panose="020B0604020202020204" pitchFamily="34" charset="0"/>
                </a:rPr>
                <a:t>30</a:t>
              </a:r>
              <a:endParaRPr lang="en-US" altLang="en-US" sz="2400" b="1">
                <a:solidFill>
                  <a:srgbClr val="000C0B"/>
                </a:solidFill>
                <a:latin typeface="Helvetica" panose="020B0604020202020204" pitchFamily="34" charset="0"/>
              </a:endParaRPr>
            </a:p>
          </p:txBody>
        </p:sp>
        <p:sp>
          <p:nvSpPr>
            <p:cNvPr id="78947" name="Rectangle 98">
              <a:extLst>
                <a:ext uri="{FF2B5EF4-FFF2-40B4-BE49-F238E27FC236}">
                  <a16:creationId xmlns:a16="http://schemas.microsoft.com/office/drawing/2014/main" id="{DED4EEE2-118E-4BAA-9E6C-38721ACC0D28}"/>
                </a:ext>
              </a:extLst>
            </p:cNvPr>
            <p:cNvSpPr>
              <a:spLocks noChangeArrowheads="1"/>
            </p:cNvSpPr>
            <p:nvPr/>
          </p:nvSpPr>
          <p:spPr bwMode="auto">
            <a:xfrm>
              <a:off x="1104" y="1152"/>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000">
                  <a:solidFill>
                    <a:srgbClr val="000C0B"/>
                  </a:solidFill>
                  <a:latin typeface="Helvetica" panose="020B0604020202020204" pitchFamily="34" charset="0"/>
                </a:rPr>
                <a:t>35</a:t>
              </a:r>
              <a:endParaRPr lang="en-US" altLang="en-US" sz="2400" b="1">
                <a:solidFill>
                  <a:srgbClr val="000C0B"/>
                </a:solidFill>
                <a:latin typeface="Helvetica" panose="020B0604020202020204" pitchFamily="34" charset="0"/>
              </a:endParaRPr>
            </a:p>
          </p:txBody>
        </p:sp>
        <p:grpSp>
          <p:nvGrpSpPr>
            <p:cNvPr id="78948" name="Group 99">
              <a:extLst>
                <a:ext uri="{FF2B5EF4-FFF2-40B4-BE49-F238E27FC236}">
                  <a16:creationId xmlns:a16="http://schemas.microsoft.com/office/drawing/2014/main" id="{2D5D3DCB-CFB2-4989-A672-1FBE983C461E}"/>
                </a:ext>
              </a:extLst>
            </p:cNvPr>
            <p:cNvGrpSpPr>
              <a:grpSpLocks/>
            </p:cNvGrpSpPr>
            <p:nvPr/>
          </p:nvGrpSpPr>
          <p:grpSpPr bwMode="auto">
            <a:xfrm>
              <a:off x="2095" y="1561"/>
              <a:ext cx="102" cy="783"/>
              <a:chOff x="2243" y="1245"/>
              <a:chExt cx="92" cy="946"/>
            </a:xfrm>
          </p:grpSpPr>
          <p:sp>
            <p:nvSpPr>
              <p:cNvPr id="78963" name="Freeform 100">
                <a:extLst>
                  <a:ext uri="{FF2B5EF4-FFF2-40B4-BE49-F238E27FC236}">
                    <a16:creationId xmlns:a16="http://schemas.microsoft.com/office/drawing/2014/main" id="{A7F83161-8E5B-4728-807F-6006604E1C66}"/>
                  </a:ext>
                </a:extLst>
              </p:cNvPr>
              <p:cNvSpPr>
                <a:spLocks/>
              </p:cNvSpPr>
              <p:nvPr/>
            </p:nvSpPr>
            <p:spPr bwMode="auto">
              <a:xfrm>
                <a:off x="2243" y="1245"/>
                <a:ext cx="92" cy="207"/>
              </a:xfrm>
              <a:custGeom>
                <a:avLst/>
                <a:gdLst>
                  <a:gd name="T0" fmla="*/ 52 w 92"/>
                  <a:gd name="T1" fmla="*/ 0 h 207"/>
                  <a:gd name="T2" fmla="*/ 92 w 92"/>
                  <a:gd name="T3" fmla="*/ 207 h 207"/>
                  <a:gd name="T4" fmla="*/ 52 w 92"/>
                  <a:gd name="T5" fmla="*/ 207 h 207"/>
                  <a:gd name="T6" fmla="*/ 0 w 92"/>
                  <a:gd name="T7" fmla="*/ 207 h 207"/>
                  <a:gd name="T8" fmla="*/ 52 w 92"/>
                  <a:gd name="T9" fmla="*/ 0 h 207"/>
                  <a:gd name="T10" fmla="*/ 0 60000 65536"/>
                  <a:gd name="T11" fmla="*/ 0 60000 65536"/>
                  <a:gd name="T12" fmla="*/ 0 60000 65536"/>
                  <a:gd name="T13" fmla="*/ 0 60000 65536"/>
                  <a:gd name="T14" fmla="*/ 0 60000 65536"/>
                  <a:gd name="T15" fmla="*/ 0 w 92"/>
                  <a:gd name="T16" fmla="*/ 0 h 207"/>
                  <a:gd name="T17" fmla="*/ 92 w 92"/>
                  <a:gd name="T18" fmla="*/ 207 h 207"/>
                </a:gdLst>
                <a:ahLst/>
                <a:cxnLst>
                  <a:cxn ang="T10">
                    <a:pos x="T0" y="T1"/>
                  </a:cxn>
                  <a:cxn ang="T11">
                    <a:pos x="T2" y="T3"/>
                  </a:cxn>
                  <a:cxn ang="T12">
                    <a:pos x="T4" y="T5"/>
                  </a:cxn>
                  <a:cxn ang="T13">
                    <a:pos x="T6" y="T7"/>
                  </a:cxn>
                  <a:cxn ang="T14">
                    <a:pos x="T8" y="T9"/>
                  </a:cxn>
                </a:cxnLst>
                <a:rect l="T15" t="T16" r="T17" b="T18"/>
                <a:pathLst>
                  <a:path w="92" h="207">
                    <a:moveTo>
                      <a:pt x="52" y="0"/>
                    </a:moveTo>
                    <a:lnTo>
                      <a:pt x="92" y="207"/>
                    </a:lnTo>
                    <a:lnTo>
                      <a:pt x="52" y="207"/>
                    </a:lnTo>
                    <a:lnTo>
                      <a:pt x="0" y="207"/>
                    </a:lnTo>
                    <a:lnTo>
                      <a:pt x="52" y="0"/>
                    </a:lnTo>
                    <a:close/>
                  </a:path>
                </a:pathLst>
              </a:custGeom>
              <a:noFill/>
              <a:ln w="9525">
                <a:solidFill>
                  <a:srgbClr val="000C0B"/>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964" name="Line 101">
                <a:extLst>
                  <a:ext uri="{FF2B5EF4-FFF2-40B4-BE49-F238E27FC236}">
                    <a16:creationId xmlns:a16="http://schemas.microsoft.com/office/drawing/2014/main" id="{FF4CF025-FD4C-4625-8BAB-213CCE5FDDD7}"/>
                  </a:ext>
                </a:extLst>
              </p:cNvPr>
              <p:cNvSpPr>
                <a:spLocks noChangeShapeType="1"/>
              </p:cNvSpPr>
              <p:nvPr/>
            </p:nvSpPr>
            <p:spPr bwMode="auto">
              <a:xfrm>
                <a:off x="2295" y="1452"/>
                <a:ext cx="1" cy="739"/>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78949" name="Rectangle 102">
              <a:extLst>
                <a:ext uri="{FF2B5EF4-FFF2-40B4-BE49-F238E27FC236}">
                  <a16:creationId xmlns:a16="http://schemas.microsoft.com/office/drawing/2014/main" id="{CE0BDE3E-C5A5-4D7E-B511-BCCF311394A9}"/>
                </a:ext>
              </a:extLst>
            </p:cNvPr>
            <p:cNvSpPr>
              <a:spLocks noChangeArrowheads="1"/>
            </p:cNvSpPr>
            <p:nvPr/>
          </p:nvSpPr>
          <p:spPr bwMode="auto">
            <a:xfrm>
              <a:off x="1481" y="2408"/>
              <a:ext cx="148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800">
                  <a:solidFill>
                    <a:srgbClr val="000C0B"/>
                  </a:solidFill>
                  <a:latin typeface="Helvetica" panose="020B0604020202020204" pitchFamily="34" charset="0"/>
                </a:rPr>
                <a:t>Clearcutting (3 &amp; 4-96),</a:t>
              </a:r>
              <a:endParaRPr lang="en-US" altLang="en-US" sz="1800" b="1">
                <a:solidFill>
                  <a:srgbClr val="000C0B"/>
                </a:solidFill>
                <a:latin typeface="Helvetica" panose="020B0604020202020204" pitchFamily="34" charset="0"/>
              </a:endParaRPr>
            </a:p>
          </p:txBody>
        </p:sp>
        <p:sp>
          <p:nvSpPr>
            <p:cNvPr id="78950" name="Rectangle 103">
              <a:extLst>
                <a:ext uri="{FF2B5EF4-FFF2-40B4-BE49-F238E27FC236}">
                  <a16:creationId xmlns:a16="http://schemas.microsoft.com/office/drawing/2014/main" id="{300B133C-460A-465A-9E8C-25001AF6E027}"/>
                </a:ext>
              </a:extLst>
            </p:cNvPr>
            <p:cNvSpPr>
              <a:spLocks noChangeArrowheads="1"/>
            </p:cNvSpPr>
            <p:nvPr/>
          </p:nvSpPr>
          <p:spPr bwMode="auto">
            <a:xfrm>
              <a:off x="1481" y="2591"/>
              <a:ext cx="133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800">
                  <a:solidFill>
                    <a:srgbClr val="000C0B"/>
                  </a:solidFill>
                  <a:latin typeface="Helvetica" panose="020B0604020202020204" pitchFamily="34" charset="0"/>
                </a:rPr>
                <a:t>Site Prep (6 to 9-96),</a:t>
              </a:r>
              <a:endParaRPr lang="en-US" altLang="en-US" sz="1800" b="1">
                <a:solidFill>
                  <a:srgbClr val="000C0B"/>
                </a:solidFill>
                <a:latin typeface="Helvetica" panose="020B0604020202020204" pitchFamily="34" charset="0"/>
              </a:endParaRPr>
            </a:p>
          </p:txBody>
        </p:sp>
        <p:sp>
          <p:nvSpPr>
            <p:cNvPr id="78951" name="Rectangle 104">
              <a:extLst>
                <a:ext uri="{FF2B5EF4-FFF2-40B4-BE49-F238E27FC236}">
                  <a16:creationId xmlns:a16="http://schemas.microsoft.com/office/drawing/2014/main" id="{B103370E-7297-4474-BA01-041A3CEBA4E3}"/>
                </a:ext>
              </a:extLst>
            </p:cNvPr>
            <p:cNvSpPr>
              <a:spLocks noChangeArrowheads="1"/>
            </p:cNvSpPr>
            <p:nvPr/>
          </p:nvSpPr>
          <p:spPr bwMode="auto">
            <a:xfrm>
              <a:off x="1481" y="2729"/>
              <a:ext cx="1112"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800">
                  <a:solidFill>
                    <a:srgbClr val="000C0B"/>
                  </a:solidFill>
                  <a:latin typeface="Helvetica" panose="020B0604020202020204" pitchFamily="34" charset="0"/>
                </a:rPr>
                <a:t>Replanting (1-97)</a:t>
              </a:r>
              <a:endParaRPr lang="en-US" altLang="en-US" sz="1800" b="1">
                <a:solidFill>
                  <a:srgbClr val="000C0B"/>
                </a:solidFill>
                <a:latin typeface="Helvetica" panose="020B0604020202020204" pitchFamily="34" charset="0"/>
              </a:endParaRPr>
            </a:p>
          </p:txBody>
        </p:sp>
        <p:sp>
          <p:nvSpPr>
            <p:cNvPr id="78952" name="Line 105">
              <a:extLst>
                <a:ext uri="{FF2B5EF4-FFF2-40B4-BE49-F238E27FC236}">
                  <a16:creationId xmlns:a16="http://schemas.microsoft.com/office/drawing/2014/main" id="{3966DA56-38F5-4A9B-94AD-334F3B45F0F7}"/>
                </a:ext>
              </a:extLst>
            </p:cNvPr>
            <p:cNvSpPr>
              <a:spLocks noChangeShapeType="1"/>
            </p:cNvSpPr>
            <p:nvPr/>
          </p:nvSpPr>
          <p:spPr bwMode="auto">
            <a:xfrm>
              <a:off x="1387" y="1840"/>
              <a:ext cx="3289"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53" name="Line 106">
              <a:extLst>
                <a:ext uri="{FF2B5EF4-FFF2-40B4-BE49-F238E27FC236}">
                  <a16:creationId xmlns:a16="http://schemas.microsoft.com/office/drawing/2014/main" id="{D1AD773E-B8E8-4997-89B4-F6235891A4AA}"/>
                </a:ext>
              </a:extLst>
            </p:cNvPr>
            <p:cNvSpPr>
              <a:spLocks noChangeShapeType="1"/>
            </p:cNvSpPr>
            <p:nvPr/>
          </p:nvSpPr>
          <p:spPr bwMode="auto">
            <a:xfrm>
              <a:off x="1387" y="2252"/>
              <a:ext cx="3289" cy="1"/>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8954" name="Rectangle 107">
              <a:extLst>
                <a:ext uri="{FF2B5EF4-FFF2-40B4-BE49-F238E27FC236}">
                  <a16:creationId xmlns:a16="http://schemas.microsoft.com/office/drawing/2014/main" id="{D6589CF1-95A0-4A4D-A86C-5A525C5FB458}"/>
                </a:ext>
              </a:extLst>
            </p:cNvPr>
            <p:cNvSpPr>
              <a:spLocks noChangeArrowheads="1"/>
            </p:cNvSpPr>
            <p:nvPr/>
          </p:nvSpPr>
          <p:spPr bwMode="auto">
            <a:xfrm>
              <a:off x="4643" y="2023"/>
              <a:ext cx="355"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Good</a:t>
              </a:r>
              <a:endParaRPr lang="en-US" altLang="en-US" sz="2400" b="1">
                <a:solidFill>
                  <a:srgbClr val="000C0B"/>
                </a:solidFill>
                <a:latin typeface="Helvetica" panose="020B0604020202020204" pitchFamily="34" charset="0"/>
              </a:endParaRPr>
            </a:p>
          </p:txBody>
        </p:sp>
        <p:sp>
          <p:nvSpPr>
            <p:cNvPr id="78955" name="Rectangle 108">
              <a:extLst>
                <a:ext uri="{FF2B5EF4-FFF2-40B4-BE49-F238E27FC236}">
                  <a16:creationId xmlns:a16="http://schemas.microsoft.com/office/drawing/2014/main" id="{92D74A95-E15F-4843-BB1E-CF6332E0B1B6}"/>
                </a:ext>
              </a:extLst>
            </p:cNvPr>
            <p:cNvSpPr>
              <a:spLocks noChangeArrowheads="1"/>
            </p:cNvSpPr>
            <p:nvPr/>
          </p:nvSpPr>
          <p:spPr bwMode="auto">
            <a:xfrm>
              <a:off x="4595" y="1473"/>
              <a:ext cx="599"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700" b="1">
                  <a:solidFill>
                    <a:srgbClr val="000C0B"/>
                  </a:solidFill>
                  <a:latin typeface="Helvetica" panose="020B0604020202020204" pitchFamily="34" charset="0"/>
                </a:rPr>
                <a:t>Excellent</a:t>
              </a:r>
              <a:endParaRPr lang="en-US" altLang="en-US" sz="2400" b="1">
                <a:solidFill>
                  <a:srgbClr val="000C0B"/>
                </a:solidFill>
                <a:latin typeface="Helvetica" panose="020B0604020202020204" pitchFamily="34" charset="0"/>
              </a:endParaRPr>
            </a:p>
          </p:txBody>
        </p:sp>
        <p:grpSp>
          <p:nvGrpSpPr>
            <p:cNvPr id="78956" name="Group 109">
              <a:extLst>
                <a:ext uri="{FF2B5EF4-FFF2-40B4-BE49-F238E27FC236}">
                  <a16:creationId xmlns:a16="http://schemas.microsoft.com/office/drawing/2014/main" id="{4CED0172-60BA-45A8-ABC6-40EA05D66F12}"/>
                </a:ext>
              </a:extLst>
            </p:cNvPr>
            <p:cNvGrpSpPr>
              <a:grpSpLocks/>
            </p:cNvGrpSpPr>
            <p:nvPr/>
          </p:nvGrpSpPr>
          <p:grpSpPr bwMode="auto">
            <a:xfrm>
              <a:off x="2939" y="1569"/>
              <a:ext cx="99" cy="1279"/>
              <a:chOff x="2979" y="1245"/>
              <a:chExt cx="92" cy="1656"/>
            </a:xfrm>
          </p:grpSpPr>
          <p:sp>
            <p:nvSpPr>
              <p:cNvPr id="78961" name="Freeform 110">
                <a:extLst>
                  <a:ext uri="{FF2B5EF4-FFF2-40B4-BE49-F238E27FC236}">
                    <a16:creationId xmlns:a16="http://schemas.microsoft.com/office/drawing/2014/main" id="{C5D184C2-7013-45A3-A5DA-582449BFD270}"/>
                  </a:ext>
                </a:extLst>
              </p:cNvPr>
              <p:cNvSpPr>
                <a:spLocks/>
              </p:cNvSpPr>
              <p:nvPr/>
            </p:nvSpPr>
            <p:spPr bwMode="auto">
              <a:xfrm>
                <a:off x="2979" y="1245"/>
                <a:ext cx="92" cy="207"/>
              </a:xfrm>
              <a:custGeom>
                <a:avLst/>
                <a:gdLst>
                  <a:gd name="T0" fmla="*/ 52 w 92"/>
                  <a:gd name="T1" fmla="*/ 0 h 207"/>
                  <a:gd name="T2" fmla="*/ 92 w 92"/>
                  <a:gd name="T3" fmla="*/ 207 h 207"/>
                  <a:gd name="T4" fmla="*/ 52 w 92"/>
                  <a:gd name="T5" fmla="*/ 207 h 207"/>
                  <a:gd name="T6" fmla="*/ 0 w 92"/>
                  <a:gd name="T7" fmla="*/ 207 h 207"/>
                  <a:gd name="T8" fmla="*/ 52 w 92"/>
                  <a:gd name="T9" fmla="*/ 0 h 207"/>
                  <a:gd name="T10" fmla="*/ 0 60000 65536"/>
                  <a:gd name="T11" fmla="*/ 0 60000 65536"/>
                  <a:gd name="T12" fmla="*/ 0 60000 65536"/>
                  <a:gd name="T13" fmla="*/ 0 60000 65536"/>
                  <a:gd name="T14" fmla="*/ 0 60000 65536"/>
                  <a:gd name="T15" fmla="*/ 0 w 92"/>
                  <a:gd name="T16" fmla="*/ 0 h 207"/>
                  <a:gd name="T17" fmla="*/ 92 w 92"/>
                  <a:gd name="T18" fmla="*/ 207 h 207"/>
                </a:gdLst>
                <a:ahLst/>
                <a:cxnLst>
                  <a:cxn ang="T10">
                    <a:pos x="T0" y="T1"/>
                  </a:cxn>
                  <a:cxn ang="T11">
                    <a:pos x="T2" y="T3"/>
                  </a:cxn>
                  <a:cxn ang="T12">
                    <a:pos x="T4" y="T5"/>
                  </a:cxn>
                  <a:cxn ang="T13">
                    <a:pos x="T6" y="T7"/>
                  </a:cxn>
                  <a:cxn ang="T14">
                    <a:pos x="T8" y="T9"/>
                  </a:cxn>
                </a:cxnLst>
                <a:rect l="T15" t="T16" r="T17" b="T18"/>
                <a:pathLst>
                  <a:path w="92" h="207">
                    <a:moveTo>
                      <a:pt x="52" y="0"/>
                    </a:moveTo>
                    <a:lnTo>
                      <a:pt x="92" y="207"/>
                    </a:lnTo>
                    <a:lnTo>
                      <a:pt x="52" y="207"/>
                    </a:lnTo>
                    <a:lnTo>
                      <a:pt x="0" y="207"/>
                    </a:lnTo>
                    <a:lnTo>
                      <a:pt x="52" y="0"/>
                    </a:lnTo>
                    <a:close/>
                  </a:path>
                </a:pathLst>
              </a:custGeom>
              <a:noFill/>
              <a:ln w="9525">
                <a:solidFill>
                  <a:srgbClr val="000C0B"/>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962" name="Line 111">
                <a:extLst>
                  <a:ext uri="{FF2B5EF4-FFF2-40B4-BE49-F238E27FC236}">
                    <a16:creationId xmlns:a16="http://schemas.microsoft.com/office/drawing/2014/main" id="{D50BA08C-83E0-4835-B92D-253CEA1FE8B4}"/>
                  </a:ext>
                </a:extLst>
              </p:cNvPr>
              <p:cNvSpPr>
                <a:spLocks noChangeShapeType="1"/>
              </p:cNvSpPr>
              <p:nvPr/>
            </p:nvSpPr>
            <p:spPr bwMode="auto">
              <a:xfrm>
                <a:off x="3031" y="1452"/>
                <a:ext cx="1" cy="1449"/>
              </a:xfrm>
              <a:prstGeom prst="line">
                <a:avLst/>
              </a:prstGeom>
              <a:noFill/>
              <a:ln w="20638">
                <a:solidFill>
                  <a:srgbClr val="000C0B"/>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78957" name="Rectangle 112">
              <a:extLst>
                <a:ext uri="{FF2B5EF4-FFF2-40B4-BE49-F238E27FC236}">
                  <a16:creationId xmlns:a16="http://schemas.microsoft.com/office/drawing/2014/main" id="{540206FB-A946-4AA9-BD8A-80FD20AB04E0}"/>
                </a:ext>
              </a:extLst>
            </p:cNvPr>
            <p:cNvSpPr>
              <a:spLocks noChangeArrowheads="1"/>
            </p:cNvSpPr>
            <p:nvPr/>
          </p:nvSpPr>
          <p:spPr bwMode="auto">
            <a:xfrm>
              <a:off x="2755" y="2848"/>
              <a:ext cx="60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800">
                  <a:solidFill>
                    <a:srgbClr val="000C0B"/>
                  </a:solidFill>
                  <a:latin typeface="Helvetica" panose="020B0604020202020204" pitchFamily="34" charset="0"/>
                </a:rPr>
                <a:t>Herbicide</a:t>
              </a:r>
              <a:endParaRPr lang="en-US" altLang="en-US" sz="1800" b="1">
                <a:solidFill>
                  <a:srgbClr val="000C0B"/>
                </a:solidFill>
                <a:latin typeface="Helvetica" panose="020B0604020202020204" pitchFamily="34" charset="0"/>
              </a:endParaRPr>
            </a:p>
          </p:txBody>
        </p:sp>
        <p:sp>
          <p:nvSpPr>
            <p:cNvPr id="78958" name="Rectangle 113">
              <a:extLst>
                <a:ext uri="{FF2B5EF4-FFF2-40B4-BE49-F238E27FC236}">
                  <a16:creationId xmlns:a16="http://schemas.microsoft.com/office/drawing/2014/main" id="{BBBF61EF-ECD6-4BCE-8063-3DCFDC9A04E4}"/>
                </a:ext>
              </a:extLst>
            </p:cNvPr>
            <p:cNvSpPr>
              <a:spLocks noChangeArrowheads="1"/>
            </p:cNvSpPr>
            <p:nvPr/>
          </p:nvSpPr>
          <p:spPr bwMode="auto">
            <a:xfrm>
              <a:off x="2755" y="2985"/>
              <a:ext cx="13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800">
                  <a:solidFill>
                    <a:srgbClr val="000C0B"/>
                  </a:solidFill>
                  <a:latin typeface="Helvetica" panose="020B0604020202020204" pitchFamily="34" charset="0"/>
                </a:rPr>
                <a:t>Application (5-15-97, </a:t>
              </a:r>
              <a:endParaRPr lang="en-US" altLang="en-US" sz="1800" b="1">
                <a:solidFill>
                  <a:srgbClr val="000C0B"/>
                </a:solidFill>
                <a:latin typeface="Helvetica" panose="020B0604020202020204" pitchFamily="34" charset="0"/>
              </a:endParaRPr>
            </a:p>
          </p:txBody>
        </p:sp>
        <p:sp>
          <p:nvSpPr>
            <p:cNvPr id="78959" name="Rectangle 114">
              <a:extLst>
                <a:ext uri="{FF2B5EF4-FFF2-40B4-BE49-F238E27FC236}">
                  <a16:creationId xmlns:a16="http://schemas.microsoft.com/office/drawing/2014/main" id="{E8F6507C-444E-416E-A43C-12D7A8E387C9}"/>
                </a:ext>
              </a:extLst>
            </p:cNvPr>
            <p:cNvSpPr>
              <a:spLocks noChangeArrowheads="1"/>
            </p:cNvSpPr>
            <p:nvPr/>
          </p:nvSpPr>
          <p:spPr bwMode="auto">
            <a:xfrm>
              <a:off x="2755" y="3123"/>
              <a:ext cx="94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800">
                  <a:solidFill>
                    <a:srgbClr val="000C0B"/>
                  </a:solidFill>
                  <a:latin typeface="Helvetica" panose="020B0604020202020204" pitchFamily="34" charset="0"/>
                </a:rPr>
                <a:t>Velpar &amp; Oust)</a:t>
              </a:r>
              <a:endParaRPr lang="en-US" altLang="en-US" sz="1800" b="1">
                <a:solidFill>
                  <a:srgbClr val="000C0B"/>
                </a:solidFill>
                <a:latin typeface="Helvetica" panose="020B0604020202020204" pitchFamily="34" charset="0"/>
              </a:endParaRPr>
            </a:p>
          </p:txBody>
        </p:sp>
        <p:sp>
          <p:nvSpPr>
            <p:cNvPr id="78960" name="Rectangle 115">
              <a:extLst>
                <a:ext uri="{FF2B5EF4-FFF2-40B4-BE49-F238E27FC236}">
                  <a16:creationId xmlns:a16="http://schemas.microsoft.com/office/drawing/2014/main" id="{96D6B0C2-E4C3-4ED5-B30A-054E2236DB5A}"/>
                </a:ext>
              </a:extLst>
            </p:cNvPr>
            <p:cNvSpPr>
              <a:spLocks noChangeArrowheads="1"/>
            </p:cNvSpPr>
            <p:nvPr/>
          </p:nvSpPr>
          <p:spPr bwMode="auto">
            <a:xfrm>
              <a:off x="1623" y="3352"/>
              <a:ext cx="251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000" b="1">
                  <a:solidFill>
                    <a:srgbClr val="000C0B"/>
                  </a:solidFill>
                  <a:latin typeface="Helvetica" panose="020B0604020202020204" pitchFamily="34" charset="0"/>
                </a:rPr>
                <a:t>ANOVA:  No significant time or </a:t>
              </a:r>
            </a:p>
            <a:p>
              <a:pPr>
                <a:lnSpc>
                  <a:spcPct val="100000"/>
                </a:lnSpc>
                <a:spcBef>
                  <a:spcPct val="0"/>
                </a:spcBef>
                <a:buFontTx/>
                <a:buNone/>
              </a:pPr>
              <a:r>
                <a:rPr lang="en-US" altLang="en-US" sz="2000" b="1">
                  <a:solidFill>
                    <a:srgbClr val="000C0B"/>
                  </a:solidFill>
                  <a:latin typeface="Helvetica" panose="020B0604020202020204" pitchFamily="34" charset="0"/>
                </a:rPr>
                <a:t>treatment differences</a:t>
              </a:r>
            </a:p>
          </p:txBody>
        </p:sp>
      </p:grpSp>
      <p:sp>
        <p:nvSpPr>
          <p:cNvPr id="78851" name="Text Box 116">
            <a:extLst>
              <a:ext uri="{FF2B5EF4-FFF2-40B4-BE49-F238E27FC236}">
                <a16:creationId xmlns:a16="http://schemas.microsoft.com/office/drawing/2014/main" id="{CD69A0ED-E33D-4F57-A09A-C53B8546B8D7}"/>
              </a:ext>
            </a:extLst>
          </p:cNvPr>
          <p:cNvSpPr txBox="1">
            <a:spLocks noChangeArrowheads="1"/>
          </p:cNvSpPr>
          <p:nvPr/>
        </p:nvSpPr>
        <p:spPr bwMode="auto">
          <a:xfrm>
            <a:off x="533400" y="198438"/>
            <a:ext cx="8305800"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a:solidFill>
                  <a:schemeClr val="tx2"/>
                </a:solidFill>
                <a:latin typeface="Tahoma" panose="020B0604030504040204" pitchFamily="34" charset="0"/>
              </a:rPr>
              <a:t>SCI results of a Before-After-Control-Impact study assessing the effectiveness of forestry Best Management Practices.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5D8617C0-9962-4E72-BF30-60EAD7F80B6B}"/>
              </a:ext>
            </a:extLst>
          </p:cNvPr>
          <p:cNvSpPr>
            <a:spLocks noGrp="1" noChangeArrowheads="1"/>
          </p:cNvSpPr>
          <p:nvPr>
            <p:ph type="title"/>
          </p:nvPr>
        </p:nvSpPr>
        <p:spPr>
          <a:xfrm>
            <a:off x="628650" y="457200"/>
            <a:ext cx="9048750" cy="727075"/>
          </a:xfrm>
        </p:spPr>
        <p:txBody>
          <a:bodyPr/>
          <a:lstStyle/>
          <a:p>
            <a:pPr eaLnBrk="1" hangingPunct="1"/>
            <a:r>
              <a:rPr lang="en-US" altLang="en-US"/>
              <a:t>Objectives for Other DEP Programs</a:t>
            </a:r>
          </a:p>
        </p:txBody>
      </p:sp>
      <p:sp>
        <p:nvSpPr>
          <p:cNvPr id="79875" name="Rectangle 3">
            <a:extLst>
              <a:ext uri="{FF2B5EF4-FFF2-40B4-BE49-F238E27FC236}">
                <a16:creationId xmlns:a16="http://schemas.microsoft.com/office/drawing/2014/main" id="{E23C3A38-B100-4B2F-9AF8-E0642864D5E1}"/>
              </a:ext>
            </a:extLst>
          </p:cNvPr>
          <p:cNvSpPr>
            <a:spLocks noGrp="1" noChangeArrowheads="1"/>
          </p:cNvSpPr>
          <p:nvPr>
            <p:ph idx="1"/>
          </p:nvPr>
        </p:nvSpPr>
        <p:spPr/>
        <p:txBody>
          <a:bodyPr/>
          <a:lstStyle/>
          <a:p>
            <a:pPr eaLnBrk="1" hangingPunct="1"/>
            <a:r>
              <a:rPr lang="en-US" altLang="en-US"/>
              <a:t>BMP Effectiveness Studies</a:t>
            </a:r>
          </a:p>
          <a:p>
            <a:pPr eaLnBrk="1" hangingPunct="1"/>
            <a:r>
              <a:rPr lang="en-US" altLang="en-US"/>
              <a:t>Point Source Studies</a:t>
            </a:r>
          </a:p>
          <a:p>
            <a:pPr eaLnBrk="1" hangingPunct="1"/>
            <a:r>
              <a:rPr lang="en-US" altLang="en-US"/>
              <a:t>Stream Restoration Studies</a:t>
            </a:r>
          </a:p>
          <a:p>
            <a:pPr eaLnBrk="1" hangingPunct="1"/>
            <a:r>
              <a:rPr lang="en-US" altLang="en-US"/>
              <a:t>Minimum Flows and Levels Studies</a:t>
            </a:r>
          </a:p>
          <a:p>
            <a:pPr eaLnBrk="1" hangingPunct="1"/>
            <a:r>
              <a:rPr lang="en-US" altLang="en-US"/>
              <a:t>Status and Trends Monitoring Network</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675ABA1C-7A1F-451B-9998-8D24290C94F5}"/>
              </a:ext>
            </a:extLst>
          </p:cNvPr>
          <p:cNvSpPr>
            <a:spLocks noGrp="1" noChangeArrowheads="1"/>
          </p:cNvSpPr>
          <p:nvPr>
            <p:ph type="title"/>
          </p:nvPr>
        </p:nvSpPr>
        <p:spPr/>
        <p:txBody>
          <a:bodyPr/>
          <a:lstStyle/>
          <a:p>
            <a:pPr eaLnBrk="1" hangingPunct="1"/>
            <a:r>
              <a:rPr lang="en-US" altLang="en-US"/>
              <a:t>Water Level and the SCI</a:t>
            </a:r>
          </a:p>
        </p:txBody>
      </p:sp>
      <p:sp>
        <p:nvSpPr>
          <p:cNvPr id="80899" name="Rectangle 3">
            <a:extLst>
              <a:ext uri="{FF2B5EF4-FFF2-40B4-BE49-F238E27FC236}">
                <a16:creationId xmlns:a16="http://schemas.microsoft.com/office/drawing/2014/main" id="{A1646EC4-51D0-4FBF-A5C8-D42E5FE2616D}"/>
              </a:ext>
            </a:extLst>
          </p:cNvPr>
          <p:cNvSpPr>
            <a:spLocks noGrp="1" noChangeArrowheads="1"/>
          </p:cNvSpPr>
          <p:nvPr>
            <p:ph idx="1"/>
          </p:nvPr>
        </p:nvSpPr>
        <p:spPr/>
        <p:txBody>
          <a:bodyPr/>
          <a:lstStyle/>
          <a:p>
            <a:pPr eaLnBrk="1" hangingPunct="1"/>
            <a:r>
              <a:rPr lang="en-US" altLang="en-US"/>
              <a:t>Method can only effectively capture organisms residing in the top 0.5 m (reachable substrates).</a:t>
            </a:r>
          </a:p>
          <a:p>
            <a:pPr eaLnBrk="1" hangingPunct="1"/>
            <a:r>
              <a:rPr lang="en-US" altLang="en-US"/>
              <a:t>As water level increases, there is a one month lag time for taxa to colonize substrates.</a:t>
            </a:r>
          </a:p>
          <a:p>
            <a:pPr eaLnBrk="1" hangingPunct="1"/>
            <a:r>
              <a:rPr lang="en-US" altLang="en-US"/>
              <a:t>Aquatic organisms die if site goes dry, </a:t>
            </a:r>
            <a:r>
              <a:rPr lang="en-US" altLang="en-US" b="1"/>
              <a:t>minimum</a:t>
            </a:r>
            <a:r>
              <a:rPr lang="en-US" altLang="en-US"/>
              <a:t> of 3 month recovery period.  Wait 6 months if you do not have information about recovery at that site.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grpSp>
        <p:nvGrpSpPr>
          <p:cNvPr id="81922" name="Group 128" descr="Schematic showing how water level increase can cause habitats to be too deep to sample.">
            <a:extLst>
              <a:ext uri="{FF2B5EF4-FFF2-40B4-BE49-F238E27FC236}">
                <a16:creationId xmlns:a16="http://schemas.microsoft.com/office/drawing/2014/main" id="{9A9AE5DB-DBD0-4DBC-999D-3EF18A87AD3B}"/>
              </a:ext>
            </a:extLst>
          </p:cNvPr>
          <p:cNvGrpSpPr>
            <a:grpSpLocks/>
          </p:cNvGrpSpPr>
          <p:nvPr/>
        </p:nvGrpSpPr>
        <p:grpSpPr bwMode="auto">
          <a:xfrm>
            <a:off x="387350" y="2344738"/>
            <a:ext cx="8070850" cy="3751262"/>
            <a:chOff x="244" y="201"/>
            <a:chExt cx="5084" cy="2363"/>
          </a:xfrm>
        </p:grpSpPr>
        <p:sp>
          <p:nvSpPr>
            <p:cNvPr id="81924" name="Freeform 2">
              <a:extLst>
                <a:ext uri="{FF2B5EF4-FFF2-40B4-BE49-F238E27FC236}">
                  <a16:creationId xmlns:a16="http://schemas.microsoft.com/office/drawing/2014/main" id="{C73679AB-86E3-4665-8602-0369DC55AE19}"/>
                </a:ext>
              </a:extLst>
            </p:cNvPr>
            <p:cNvSpPr>
              <a:spLocks/>
            </p:cNvSpPr>
            <p:nvPr/>
          </p:nvSpPr>
          <p:spPr bwMode="auto">
            <a:xfrm>
              <a:off x="916" y="624"/>
              <a:ext cx="3888" cy="1584"/>
            </a:xfrm>
            <a:custGeom>
              <a:avLst/>
              <a:gdLst>
                <a:gd name="T0" fmla="*/ 0 w 2400"/>
                <a:gd name="T1" fmla="*/ 0 h 592"/>
                <a:gd name="T2" fmla="*/ 1021 w 2400"/>
                <a:gd name="T3" fmla="*/ 6435 h 592"/>
                <a:gd name="T4" fmla="*/ 3470 w 2400"/>
                <a:gd name="T5" fmla="*/ 8276 h 592"/>
                <a:gd name="T6" fmla="*/ 6328 w 2400"/>
                <a:gd name="T7" fmla="*/ 11032 h 592"/>
                <a:gd name="T8" fmla="*/ 7959 w 2400"/>
                <a:gd name="T9" fmla="*/ 6435 h 592"/>
                <a:gd name="T10" fmla="*/ 9182 w 2400"/>
                <a:gd name="T11" fmla="*/ 6435 h 592"/>
                <a:gd name="T12" fmla="*/ 10204 w 2400"/>
                <a:gd name="T13" fmla="*/ 0 h 592"/>
                <a:gd name="T14" fmla="*/ 0 60000 65536"/>
                <a:gd name="T15" fmla="*/ 0 60000 65536"/>
                <a:gd name="T16" fmla="*/ 0 60000 65536"/>
                <a:gd name="T17" fmla="*/ 0 60000 65536"/>
                <a:gd name="T18" fmla="*/ 0 60000 65536"/>
                <a:gd name="T19" fmla="*/ 0 60000 65536"/>
                <a:gd name="T20" fmla="*/ 0 60000 65536"/>
                <a:gd name="T21" fmla="*/ 0 w 2400"/>
                <a:gd name="T22" fmla="*/ 0 h 592"/>
                <a:gd name="T23" fmla="*/ 2400 w 2400"/>
                <a:gd name="T24" fmla="*/ 592 h 5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00" h="592">
                  <a:moveTo>
                    <a:pt x="0" y="0"/>
                  </a:moveTo>
                  <a:cubicBezTo>
                    <a:pt x="52" y="132"/>
                    <a:pt x="104" y="264"/>
                    <a:pt x="240" y="336"/>
                  </a:cubicBezTo>
                  <a:cubicBezTo>
                    <a:pt x="376" y="408"/>
                    <a:pt x="608" y="392"/>
                    <a:pt x="816" y="432"/>
                  </a:cubicBezTo>
                  <a:cubicBezTo>
                    <a:pt x="1024" y="472"/>
                    <a:pt x="1312" y="592"/>
                    <a:pt x="1488" y="576"/>
                  </a:cubicBezTo>
                  <a:cubicBezTo>
                    <a:pt x="1664" y="560"/>
                    <a:pt x="1760" y="376"/>
                    <a:pt x="1872" y="336"/>
                  </a:cubicBezTo>
                  <a:cubicBezTo>
                    <a:pt x="1984" y="296"/>
                    <a:pt x="2072" y="392"/>
                    <a:pt x="2160" y="336"/>
                  </a:cubicBezTo>
                  <a:cubicBezTo>
                    <a:pt x="2248" y="280"/>
                    <a:pt x="2360" y="56"/>
                    <a:pt x="240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925" name="Line 3">
              <a:extLst>
                <a:ext uri="{FF2B5EF4-FFF2-40B4-BE49-F238E27FC236}">
                  <a16:creationId xmlns:a16="http://schemas.microsoft.com/office/drawing/2014/main" id="{A32D5001-DD36-45E1-A51A-1096BBB19006}"/>
                </a:ext>
              </a:extLst>
            </p:cNvPr>
            <p:cNvSpPr>
              <a:spLocks noChangeShapeType="1"/>
            </p:cNvSpPr>
            <p:nvPr/>
          </p:nvSpPr>
          <p:spPr bwMode="auto">
            <a:xfrm>
              <a:off x="916" y="624"/>
              <a:ext cx="3888" cy="3"/>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81926" name="Line 4">
              <a:extLst>
                <a:ext uri="{FF2B5EF4-FFF2-40B4-BE49-F238E27FC236}">
                  <a16:creationId xmlns:a16="http://schemas.microsoft.com/office/drawing/2014/main" id="{1DA9398F-F279-4B3F-BBFF-C97769093A37}"/>
                </a:ext>
              </a:extLst>
            </p:cNvPr>
            <p:cNvSpPr>
              <a:spLocks noChangeShapeType="1"/>
            </p:cNvSpPr>
            <p:nvPr/>
          </p:nvSpPr>
          <p:spPr bwMode="auto">
            <a:xfrm>
              <a:off x="1060" y="1200"/>
              <a:ext cx="3696"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81927" name="Line 5">
              <a:extLst>
                <a:ext uri="{FF2B5EF4-FFF2-40B4-BE49-F238E27FC236}">
                  <a16:creationId xmlns:a16="http://schemas.microsoft.com/office/drawing/2014/main" id="{8FCC7475-5242-4C40-B455-31D9B0A9B4CB}"/>
                </a:ext>
              </a:extLst>
            </p:cNvPr>
            <p:cNvSpPr>
              <a:spLocks noChangeShapeType="1"/>
            </p:cNvSpPr>
            <p:nvPr/>
          </p:nvSpPr>
          <p:spPr bwMode="auto">
            <a:xfrm>
              <a:off x="4804" y="624"/>
              <a:ext cx="1" cy="594"/>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1928" name="Text Box 6">
              <a:extLst>
                <a:ext uri="{FF2B5EF4-FFF2-40B4-BE49-F238E27FC236}">
                  <a16:creationId xmlns:a16="http://schemas.microsoft.com/office/drawing/2014/main" id="{291240BB-58B0-4961-AAE6-B2F1E3FDC1F1}"/>
                </a:ext>
              </a:extLst>
            </p:cNvPr>
            <p:cNvSpPr txBox="1">
              <a:spLocks noChangeArrowheads="1"/>
            </p:cNvSpPr>
            <p:nvPr/>
          </p:nvSpPr>
          <p:spPr bwMode="auto">
            <a:xfrm>
              <a:off x="4804" y="864"/>
              <a:ext cx="4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0.8 m</a:t>
              </a:r>
            </a:p>
          </p:txBody>
        </p:sp>
        <p:sp>
          <p:nvSpPr>
            <p:cNvPr id="81929" name="Line 7">
              <a:extLst>
                <a:ext uri="{FF2B5EF4-FFF2-40B4-BE49-F238E27FC236}">
                  <a16:creationId xmlns:a16="http://schemas.microsoft.com/office/drawing/2014/main" id="{C51C1F10-91CA-47C0-A54B-240357EB73B9}"/>
                </a:ext>
              </a:extLst>
            </p:cNvPr>
            <p:cNvSpPr>
              <a:spLocks noChangeShapeType="1"/>
            </p:cNvSpPr>
            <p:nvPr/>
          </p:nvSpPr>
          <p:spPr bwMode="auto">
            <a:xfrm>
              <a:off x="1824" y="432"/>
              <a:ext cx="24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1930" name="Text Box 8">
              <a:extLst>
                <a:ext uri="{FF2B5EF4-FFF2-40B4-BE49-F238E27FC236}">
                  <a16:creationId xmlns:a16="http://schemas.microsoft.com/office/drawing/2014/main" id="{2BF3BA1E-7BE2-4E57-A86E-790DB500CAA2}"/>
                </a:ext>
              </a:extLst>
            </p:cNvPr>
            <p:cNvSpPr txBox="1">
              <a:spLocks noChangeArrowheads="1"/>
            </p:cNvSpPr>
            <p:nvPr/>
          </p:nvSpPr>
          <p:spPr bwMode="auto">
            <a:xfrm>
              <a:off x="1564" y="201"/>
              <a:ext cx="260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Water level during day of sampling trip.</a:t>
              </a:r>
            </a:p>
          </p:txBody>
        </p:sp>
        <p:sp>
          <p:nvSpPr>
            <p:cNvPr id="81931" name="Line 9">
              <a:extLst>
                <a:ext uri="{FF2B5EF4-FFF2-40B4-BE49-F238E27FC236}">
                  <a16:creationId xmlns:a16="http://schemas.microsoft.com/office/drawing/2014/main" id="{5A93B5A2-59AF-4A60-9AF2-13BCA33B25AE}"/>
                </a:ext>
              </a:extLst>
            </p:cNvPr>
            <p:cNvSpPr>
              <a:spLocks noChangeShapeType="1"/>
            </p:cNvSpPr>
            <p:nvPr/>
          </p:nvSpPr>
          <p:spPr bwMode="auto">
            <a:xfrm flipH="1" flipV="1">
              <a:off x="3552" y="1248"/>
              <a:ext cx="244" cy="9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1932" name="Text Box 10">
              <a:extLst>
                <a:ext uri="{FF2B5EF4-FFF2-40B4-BE49-F238E27FC236}">
                  <a16:creationId xmlns:a16="http://schemas.microsoft.com/office/drawing/2014/main" id="{65D0C7B3-C576-402A-80CE-E9460DC950A0}"/>
                </a:ext>
              </a:extLst>
            </p:cNvPr>
            <p:cNvSpPr txBox="1">
              <a:spLocks noChangeArrowheads="1"/>
            </p:cNvSpPr>
            <p:nvPr/>
          </p:nvSpPr>
          <p:spPr bwMode="auto">
            <a:xfrm>
              <a:off x="2736" y="2160"/>
              <a:ext cx="259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Water level 2 weeks ago, which was stable for the previous 6 weeks.</a:t>
              </a:r>
            </a:p>
          </p:txBody>
        </p:sp>
        <p:grpSp>
          <p:nvGrpSpPr>
            <p:cNvPr id="81933" name="Group 11">
              <a:extLst>
                <a:ext uri="{FF2B5EF4-FFF2-40B4-BE49-F238E27FC236}">
                  <a16:creationId xmlns:a16="http://schemas.microsoft.com/office/drawing/2014/main" id="{19712D0A-7FB8-40CF-979B-9526291D7A58}"/>
                </a:ext>
              </a:extLst>
            </p:cNvPr>
            <p:cNvGrpSpPr>
              <a:grpSpLocks/>
            </p:cNvGrpSpPr>
            <p:nvPr/>
          </p:nvGrpSpPr>
          <p:grpSpPr bwMode="auto">
            <a:xfrm>
              <a:off x="1156" y="1248"/>
              <a:ext cx="692" cy="495"/>
              <a:chOff x="2016" y="3360"/>
              <a:chExt cx="624" cy="480"/>
            </a:xfrm>
          </p:grpSpPr>
          <p:sp>
            <p:nvSpPr>
              <p:cNvPr id="81994" name="Line 12">
                <a:extLst>
                  <a:ext uri="{FF2B5EF4-FFF2-40B4-BE49-F238E27FC236}">
                    <a16:creationId xmlns:a16="http://schemas.microsoft.com/office/drawing/2014/main" id="{B2EE2EEE-4046-4AB3-85AC-A2C34535089D}"/>
                  </a:ext>
                </a:extLst>
              </p:cNvPr>
              <p:cNvSpPr>
                <a:spLocks noChangeShapeType="1"/>
              </p:cNvSpPr>
              <p:nvPr/>
            </p:nvSpPr>
            <p:spPr bwMode="auto">
              <a:xfrm flipH="1">
                <a:off x="2016" y="3360"/>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95" name="Line 13">
                <a:extLst>
                  <a:ext uri="{FF2B5EF4-FFF2-40B4-BE49-F238E27FC236}">
                    <a16:creationId xmlns:a16="http://schemas.microsoft.com/office/drawing/2014/main" id="{6C562051-00CB-41D5-B08B-213B5DBB577C}"/>
                  </a:ext>
                </a:extLst>
              </p:cNvPr>
              <p:cNvSpPr>
                <a:spLocks noChangeShapeType="1"/>
              </p:cNvSpPr>
              <p:nvPr/>
            </p:nvSpPr>
            <p:spPr bwMode="auto">
              <a:xfrm>
                <a:off x="2016" y="3360"/>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96" name="Line 14">
                <a:extLst>
                  <a:ext uri="{FF2B5EF4-FFF2-40B4-BE49-F238E27FC236}">
                    <a16:creationId xmlns:a16="http://schemas.microsoft.com/office/drawing/2014/main" id="{0C9B8EEA-47CE-4388-96E5-C4A0F395AE0F}"/>
                  </a:ext>
                </a:extLst>
              </p:cNvPr>
              <p:cNvSpPr>
                <a:spLocks noChangeShapeType="1"/>
              </p:cNvSpPr>
              <p:nvPr/>
            </p:nvSpPr>
            <p:spPr bwMode="auto">
              <a:xfrm flipH="1">
                <a:off x="2112"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97" name="Line 15">
                <a:extLst>
                  <a:ext uri="{FF2B5EF4-FFF2-40B4-BE49-F238E27FC236}">
                    <a16:creationId xmlns:a16="http://schemas.microsoft.com/office/drawing/2014/main" id="{CAB2FBFE-32FB-4A77-9AA9-D32ED80C85C6}"/>
                  </a:ext>
                </a:extLst>
              </p:cNvPr>
              <p:cNvSpPr>
                <a:spLocks noChangeShapeType="1"/>
              </p:cNvSpPr>
              <p:nvPr/>
            </p:nvSpPr>
            <p:spPr bwMode="auto">
              <a:xfrm>
                <a:off x="2112"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98" name="Line 16">
                <a:extLst>
                  <a:ext uri="{FF2B5EF4-FFF2-40B4-BE49-F238E27FC236}">
                    <a16:creationId xmlns:a16="http://schemas.microsoft.com/office/drawing/2014/main" id="{473C8BFE-C26D-469F-8A27-E55C584E8FAC}"/>
                  </a:ext>
                </a:extLst>
              </p:cNvPr>
              <p:cNvSpPr>
                <a:spLocks noChangeShapeType="1"/>
              </p:cNvSpPr>
              <p:nvPr/>
            </p:nvSpPr>
            <p:spPr bwMode="auto">
              <a:xfrm flipH="1">
                <a:off x="2112" y="3360"/>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99" name="Line 17">
                <a:extLst>
                  <a:ext uri="{FF2B5EF4-FFF2-40B4-BE49-F238E27FC236}">
                    <a16:creationId xmlns:a16="http://schemas.microsoft.com/office/drawing/2014/main" id="{B36F4167-C728-40F4-8114-3217BC65892E}"/>
                  </a:ext>
                </a:extLst>
              </p:cNvPr>
              <p:cNvSpPr>
                <a:spLocks noChangeShapeType="1"/>
              </p:cNvSpPr>
              <p:nvPr/>
            </p:nvSpPr>
            <p:spPr bwMode="auto">
              <a:xfrm>
                <a:off x="2112" y="3360"/>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00" name="Line 18">
                <a:extLst>
                  <a:ext uri="{FF2B5EF4-FFF2-40B4-BE49-F238E27FC236}">
                    <a16:creationId xmlns:a16="http://schemas.microsoft.com/office/drawing/2014/main" id="{FFC02970-6B21-4DDD-942E-A6817297D1F5}"/>
                  </a:ext>
                </a:extLst>
              </p:cNvPr>
              <p:cNvSpPr>
                <a:spLocks noChangeShapeType="1"/>
              </p:cNvSpPr>
              <p:nvPr/>
            </p:nvSpPr>
            <p:spPr bwMode="auto">
              <a:xfrm flipH="1">
                <a:off x="2208"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01" name="Line 19">
                <a:extLst>
                  <a:ext uri="{FF2B5EF4-FFF2-40B4-BE49-F238E27FC236}">
                    <a16:creationId xmlns:a16="http://schemas.microsoft.com/office/drawing/2014/main" id="{687F44D6-BB7B-4358-BBED-4F70EA2B5AB3}"/>
                  </a:ext>
                </a:extLst>
              </p:cNvPr>
              <p:cNvSpPr>
                <a:spLocks noChangeShapeType="1"/>
              </p:cNvSpPr>
              <p:nvPr/>
            </p:nvSpPr>
            <p:spPr bwMode="auto">
              <a:xfrm>
                <a:off x="2208"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02" name="Line 20">
                <a:extLst>
                  <a:ext uri="{FF2B5EF4-FFF2-40B4-BE49-F238E27FC236}">
                    <a16:creationId xmlns:a16="http://schemas.microsoft.com/office/drawing/2014/main" id="{C4C218A2-49EE-4C42-B5E7-B0ACA45139F8}"/>
                  </a:ext>
                </a:extLst>
              </p:cNvPr>
              <p:cNvSpPr>
                <a:spLocks noChangeShapeType="1"/>
              </p:cNvSpPr>
              <p:nvPr/>
            </p:nvSpPr>
            <p:spPr bwMode="auto">
              <a:xfrm flipH="1">
                <a:off x="2208" y="3360"/>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03" name="Line 21">
                <a:extLst>
                  <a:ext uri="{FF2B5EF4-FFF2-40B4-BE49-F238E27FC236}">
                    <a16:creationId xmlns:a16="http://schemas.microsoft.com/office/drawing/2014/main" id="{36C4690D-E387-451D-B6B6-C4771F22D339}"/>
                  </a:ext>
                </a:extLst>
              </p:cNvPr>
              <p:cNvSpPr>
                <a:spLocks noChangeShapeType="1"/>
              </p:cNvSpPr>
              <p:nvPr/>
            </p:nvSpPr>
            <p:spPr bwMode="auto">
              <a:xfrm>
                <a:off x="2208" y="3360"/>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04" name="Line 22">
                <a:extLst>
                  <a:ext uri="{FF2B5EF4-FFF2-40B4-BE49-F238E27FC236}">
                    <a16:creationId xmlns:a16="http://schemas.microsoft.com/office/drawing/2014/main" id="{3B3A9CA5-2E19-4550-B8B6-2DD73E7EE54B}"/>
                  </a:ext>
                </a:extLst>
              </p:cNvPr>
              <p:cNvSpPr>
                <a:spLocks noChangeShapeType="1"/>
              </p:cNvSpPr>
              <p:nvPr/>
            </p:nvSpPr>
            <p:spPr bwMode="auto">
              <a:xfrm flipH="1">
                <a:off x="2304"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05" name="Line 23">
                <a:extLst>
                  <a:ext uri="{FF2B5EF4-FFF2-40B4-BE49-F238E27FC236}">
                    <a16:creationId xmlns:a16="http://schemas.microsoft.com/office/drawing/2014/main" id="{0A3E36CB-A46D-4320-812A-9075263925E6}"/>
                  </a:ext>
                </a:extLst>
              </p:cNvPr>
              <p:cNvSpPr>
                <a:spLocks noChangeShapeType="1"/>
              </p:cNvSpPr>
              <p:nvPr/>
            </p:nvSpPr>
            <p:spPr bwMode="auto">
              <a:xfrm>
                <a:off x="2304"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06" name="Line 24">
                <a:extLst>
                  <a:ext uri="{FF2B5EF4-FFF2-40B4-BE49-F238E27FC236}">
                    <a16:creationId xmlns:a16="http://schemas.microsoft.com/office/drawing/2014/main" id="{AA963482-CA78-4C45-90E8-D242C71FC8A4}"/>
                  </a:ext>
                </a:extLst>
              </p:cNvPr>
              <p:cNvSpPr>
                <a:spLocks noChangeShapeType="1"/>
              </p:cNvSpPr>
              <p:nvPr/>
            </p:nvSpPr>
            <p:spPr bwMode="auto">
              <a:xfrm flipH="1">
                <a:off x="2256"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07" name="Line 25">
                <a:extLst>
                  <a:ext uri="{FF2B5EF4-FFF2-40B4-BE49-F238E27FC236}">
                    <a16:creationId xmlns:a16="http://schemas.microsoft.com/office/drawing/2014/main" id="{07CF8B91-2BF6-478A-B267-068719436B47}"/>
                  </a:ext>
                </a:extLst>
              </p:cNvPr>
              <p:cNvSpPr>
                <a:spLocks noChangeShapeType="1"/>
              </p:cNvSpPr>
              <p:nvPr/>
            </p:nvSpPr>
            <p:spPr bwMode="auto">
              <a:xfrm>
                <a:off x="2256"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08" name="Line 26">
                <a:extLst>
                  <a:ext uri="{FF2B5EF4-FFF2-40B4-BE49-F238E27FC236}">
                    <a16:creationId xmlns:a16="http://schemas.microsoft.com/office/drawing/2014/main" id="{C8247DFC-6742-45CA-8A66-7F77F5AB8EA9}"/>
                  </a:ext>
                </a:extLst>
              </p:cNvPr>
              <p:cNvSpPr>
                <a:spLocks noChangeShapeType="1"/>
              </p:cNvSpPr>
              <p:nvPr/>
            </p:nvSpPr>
            <p:spPr bwMode="auto">
              <a:xfrm flipH="1">
                <a:off x="2112"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09" name="Line 27">
                <a:extLst>
                  <a:ext uri="{FF2B5EF4-FFF2-40B4-BE49-F238E27FC236}">
                    <a16:creationId xmlns:a16="http://schemas.microsoft.com/office/drawing/2014/main" id="{ED4B5025-E179-4880-A650-515440DC8596}"/>
                  </a:ext>
                </a:extLst>
              </p:cNvPr>
              <p:cNvSpPr>
                <a:spLocks noChangeShapeType="1"/>
              </p:cNvSpPr>
              <p:nvPr/>
            </p:nvSpPr>
            <p:spPr bwMode="auto">
              <a:xfrm>
                <a:off x="2112"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10" name="Line 28">
                <a:extLst>
                  <a:ext uri="{FF2B5EF4-FFF2-40B4-BE49-F238E27FC236}">
                    <a16:creationId xmlns:a16="http://schemas.microsoft.com/office/drawing/2014/main" id="{28A2F6A1-2880-4761-A093-0EDF32977AB1}"/>
                  </a:ext>
                </a:extLst>
              </p:cNvPr>
              <p:cNvSpPr>
                <a:spLocks noChangeShapeType="1"/>
              </p:cNvSpPr>
              <p:nvPr/>
            </p:nvSpPr>
            <p:spPr bwMode="auto">
              <a:xfrm flipH="1">
                <a:off x="2208"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11" name="Line 29">
                <a:extLst>
                  <a:ext uri="{FF2B5EF4-FFF2-40B4-BE49-F238E27FC236}">
                    <a16:creationId xmlns:a16="http://schemas.microsoft.com/office/drawing/2014/main" id="{7AC864E9-0B0D-4A9D-A87F-3FFFE1B59F7D}"/>
                  </a:ext>
                </a:extLst>
              </p:cNvPr>
              <p:cNvSpPr>
                <a:spLocks noChangeShapeType="1"/>
              </p:cNvSpPr>
              <p:nvPr/>
            </p:nvSpPr>
            <p:spPr bwMode="auto">
              <a:xfrm>
                <a:off x="2208"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12" name="Line 30">
                <a:extLst>
                  <a:ext uri="{FF2B5EF4-FFF2-40B4-BE49-F238E27FC236}">
                    <a16:creationId xmlns:a16="http://schemas.microsoft.com/office/drawing/2014/main" id="{E63BE9C1-F04F-40CA-89B4-0CD09747E61C}"/>
                  </a:ext>
                </a:extLst>
              </p:cNvPr>
              <p:cNvSpPr>
                <a:spLocks noChangeShapeType="1"/>
              </p:cNvSpPr>
              <p:nvPr/>
            </p:nvSpPr>
            <p:spPr bwMode="auto">
              <a:xfrm flipH="1">
                <a:off x="2112"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13" name="Line 31">
                <a:extLst>
                  <a:ext uri="{FF2B5EF4-FFF2-40B4-BE49-F238E27FC236}">
                    <a16:creationId xmlns:a16="http://schemas.microsoft.com/office/drawing/2014/main" id="{883E3AB6-CAD5-4770-8626-3204DAA644D7}"/>
                  </a:ext>
                </a:extLst>
              </p:cNvPr>
              <p:cNvSpPr>
                <a:spLocks noChangeShapeType="1"/>
              </p:cNvSpPr>
              <p:nvPr/>
            </p:nvSpPr>
            <p:spPr bwMode="auto">
              <a:xfrm>
                <a:off x="2112"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14" name="Line 32">
                <a:extLst>
                  <a:ext uri="{FF2B5EF4-FFF2-40B4-BE49-F238E27FC236}">
                    <a16:creationId xmlns:a16="http://schemas.microsoft.com/office/drawing/2014/main" id="{C6D62576-65B3-474C-8262-30495822C1B7}"/>
                  </a:ext>
                </a:extLst>
              </p:cNvPr>
              <p:cNvSpPr>
                <a:spLocks noChangeShapeType="1"/>
              </p:cNvSpPr>
              <p:nvPr/>
            </p:nvSpPr>
            <p:spPr bwMode="auto">
              <a:xfrm flipH="1">
                <a:off x="2304"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15" name="Line 33">
                <a:extLst>
                  <a:ext uri="{FF2B5EF4-FFF2-40B4-BE49-F238E27FC236}">
                    <a16:creationId xmlns:a16="http://schemas.microsoft.com/office/drawing/2014/main" id="{20522CF2-3D5A-4377-93F9-07D5B3674FD6}"/>
                  </a:ext>
                </a:extLst>
              </p:cNvPr>
              <p:cNvSpPr>
                <a:spLocks noChangeShapeType="1"/>
              </p:cNvSpPr>
              <p:nvPr/>
            </p:nvSpPr>
            <p:spPr bwMode="auto">
              <a:xfrm>
                <a:off x="2304"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16" name="Line 34">
                <a:extLst>
                  <a:ext uri="{FF2B5EF4-FFF2-40B4-BE49-F238E27FC236}">
                    <a16:creationId xmlns:a16="http://schemas.microsoft.com/office/drawing/2014/main" id="{72CB5910-B2C4-48F2-BF06-E394448EA076}"/>
                  </a:ext>
                </a:extLst>
              </p:cNvPr>
              <p:cNvSpPr>
                <a:spLocks noChangeShapeType="1"/>
              </p:cNvSpPr>
              <p:nvPr/>
            </p:nvSpPr>
            <p:spPr bwMode="auto">
              <a:xfrm flipH="1">
                <a:off x="2304"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17" name="Line 35">
                <a:extLst>
                  <a:ext uri="{FF2B5EF4-FFF2-40B4-BE49-F238E27FC236}">
                    <a16:creationId xmlns:a16="http://schemas.microsoft.com/office/drawing/2014/main" id="{2E1C356B-BF91-4A32-BCBC-E092553C31BB}"/>
                  </a:ext>
                </a:extLst>
              </p:cNvPr>
              <p:cNvSpPr>
                <a:spLocks noChangeShapeType="1"/>
              </p:cNvSpPr>
              <p:nvPr/>
            </p:nvSpPr>
            <p:spPr bwMode="auto">
              <a:xfrm>
                <a:off x="2304"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18" name="Line 36">
                <a:extLst>
                  <a:ext uri="{FF2B5EF4-FFF2-40B4-BE49-F238E27FC236}">
                    <a16:creationId xmlns:a16="http://schemas.microsoft.com/office/drawing/2014/main" id="{03EEBE26-188D-44F1-8BA9-5B68F19E0895}"/>
                  </a:ext>
                </a:extLst>
              </p:cNvPr>
              <p:cNvSpPr>
                <a:spLocks noChangeShapeType="1"/>
              </p:cNvSpPr>
              <p:nvPr/>
            </p:nvSpPr>
            <p:spPr bwMode="auto">
              <a:xfrm flipH="1">
                <a:off x="2400"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19" name="Line 37">
                <a:extLst>
                  <a:ext uri="{FF2B5EF4-FFF2-40B4-BE49-F238E27FC236}">
                    <a16:creationId xmlns:a16="http://schemas.microsoft.com/office/drawing/2014/main" id="{17201934-D3E6-49F0-BFE5-0FC416283521}"/>
                  </a:ext>
                </a:extLst>
              </p:cNvPr>
              <p:cNvSpPr>
                <a:spLocks noChangeShapeType="1"/>
              </p:cNvSpPr>
              <p:nvPr/>
            </p:nvSpPr>
            <p:spPr bwMode="auto">
              <a:xfrm>
                <a:off x="2400"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20" name="Line 38">
                <a:extLst>
                  <a:ext uri="{FF2B5EF4-FFF2-40B4-BE49-F238E27FC236}">
                    <a16:creationId xmlns:a16="http://schemas.microsoft.com/office/drawing/2014/main" id="{A2EE2663-2C60-4679-AF7C-4716269E4598}"/>
                  </a:ext>
                </a:extLst>
              </p:cNvPr>
              <p:cNvSpPr>
                <a:spLocks noChangeShapeType="1"/>
              </p:cNvSpPr>
              <p:nvPr/>
            </p:nvSpPr>
            <p:spPr bwMode="auto">
              <a:xfrm flipH="1">
                <a:off x="2352" y="364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21" name="Line 39">
                <a:extLst>
                  <a:ext uri="{FF2B5EF4-FFF2-40B4-BE49-F238E27FC236}">
                    <a16:creationId xmlns:a16="http://schemas.microsoft.com/office/drawing/2014/main" id="{DE87582D-011B-44C0-9EFA-10C465B27A08}"/>
                  </a:ext>
                </a:extLst>
              </p:cNvPr>
              <p:cNvSpPr>
                <a:spLocks noChangeShapeType="1"/>
              </p:cNvSpPr>
              <p:nvPr/>
            </p:nvSpPr>
            <p:spPr bwMode="auto">
              <a:xfrm>
                <a:off x="2352" y="364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22" name="Line 40">
                <a:extLst>
                  <a:ext uri="{FF2B5EF4-FFF2-40B4-BE49-F238E27FC236}">
                    <a16:creationId xmlns:a16="http://schemas.microsoft.com/office/drawing/2014/main" id="{BE4096B4-5194-4BFB-8F1D-222B7E73F4A1}"/>
                  </a:ext>
                </a:extLst>
              </p:cNvPr>
              <p:cNvSpPr>
                <a:spLocks noChangeShapeType="1"/>
              </p:cNvSpPr>
              <p:nvPr/>
            </p:nvSpPr>
            <p:spPr bwMode="auto">
              <a:xfrm flipH="1">
                <a:off x="2112"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23" name="Line 41">
                <a:extLst>
                  <a:ext uri="{FF2B5EF4-FFF2-40B4-BE49-F238E27FC236}">
                    <a16:creationId xmlns:a16="http://schemas.microsoft.com/office/drawing/2014/main" id="{AC44BAE7-8185-4C3D-9AAF-EA9CDFB01777}"/>
                  </a:ext>
                </a:extLst>
              </p:cNvPr>
              <p:cNvSpPr>
                <a:spLocks noChangeShapeType="1"/>
              </p:cNvSpPr>
              <p:nvPr/>
            </p:nvSpPr>
            <p:spPr bwMode="auto">
              <a:xfrm>
                <a:off x="2112"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24" name="Line 42">
                <a:extLst>
                  <a:ext uri="{FF2B5EF4-FFF2-40B4-BE49-F238E27FC236}">
                    <a16:creationId xmlns:a16="http://schemas.microsoft.com/office/drawing/2014/main" id="{86A86E78-2264-47FF-98D1-447AB95E2C39}"/>
                  </a:ext>
                </a:extLst>
              </p:cNvPr>
              <p:cNvSpPr>
                <a:spLocks noChangeShapeType="1"/>
              </p:cNvSpPr>
              <p:nvPr/>
            </p:nvSpPr>
            <p:spPr bwMode="auto">
              <a:xfrm flipH="1">
                <a:off x="2208"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25" name="Line 43">
                <a:extLst>
                  <a:ext uri="{FF2B5EF4-FFF2-40B4-BE49-F238E27FC236}">
                    <a16:creationId xmlns:a16="http://schemas.microsoft.com/office/drawing/2014/main" id="{07189BCD-3EDF-40DE-878C-9EA881D3FB57}"/>
                  </a:ext>
                </a:extLst>
              </p:cNvPr>
              <p:cNvSpPr>
                <a:spLocks noChangeShapeType="1"/>
              </p:cNvSpPr>
              <p:nvPr/>
            </p:nvSpPr>
            <p:spPr bwMode="auto">
              <a:xfrm>
                <a:off x="2208"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26" name="Line 44">
                <a:extLst>
                  <a:ext uri="{FF2B5EF4-FFF2-40B4-BE49-F238E27FC236}">
                    <a16:creationId xmlns:a16="http://schemas.microsoft.com/office/drawing/2014/main" id="{B24FB873-8141-4D2F-9830-D10B441FD425}"/>
                  </a:ext>
                </a:extLst>
              </p:cNvPr>
              <p:cNvSpPr>
                <a:spLocks noChangeShapeType="1"/>
              </p:cNvSpPr>
              <p:nvPr/>
            </p:nvSpPr>
            <p:spPr bwMode="auto">
              <a:xfrm flipH="1">
                <a:off x="2352"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27" name="Line 45">
                <a:extLst>
                  <a:ext uri="{FF2B5EF4-FFF2-40B4-BE49-F238E27FC236}">
                    <a16:creationId xmlns:a16="http://schemas.microsoft.com/office/drawing/2014/main" id="{BF18BAA0-3AB8-4F7C-B598-2EF410F37794}"/>
                  </a:ext>
                </a:extLst>
              </p:cNvPr>
              <p:cNvSpPr>
                <a:spLocks noChangeShapeType="1"/>
              </p:cNvSpPr>
              <p:nvPr/>
            </p:nvSpPr>
            <p:spPr bwMode="auto">
              <a:xfrm>
                <a:off x="2352"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28" name="Line 46">
                <a:extLst>
                  <a:ext uri="{FF2B5EF4-FFF2-40B4-BE49-F238E27FC236}">
                    <a16:creationId xmlns:a16="http://schemas.microsoft.com/office/drawing/2014/main" id="{68250DC8-96F8-4480-A141-818B803688B0}"/>
                  </a:ext>
                </a:extLst>
              </p:cNvPr>
              <p:cNvSpPr>
                <a:spLocks noChangeShapeType="1"/>
              </p:cNvSpPr>
              <p:nvPr/>
            </p:nvSpPr>
            <p:spPr bwMode="auto">
              <a:xfrm flipH="1">
                <a:off x="2304"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29" name="Line 47">
                <a:extLst>
                  <a:ext uri="{FF2B5EF4-FFF2-40B4-BE49-F238E27FC236}">
                    <a16:creationId xmlns:a16="http://schemas.microsoft.com/office/drawing/2014/main" id="{8D8D5B71-A170-411B-9C5C-7386BE7D6AFF}"/>
                  </a:ext>
                </a:extLst>
              </p:cNvPr>
              <p:cNvSpPr>
                <a:spLocks noChangeShapeType="1"/>
              </p:cNvSpPr>
              <p:nvPr/>
            </p:nvSpPr>
            <p:spPr bwMode="auto">
              <a:xfrm>
                <a:off x="2304"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30" name="Line 48">
                <a:extLst>
                  <a:ext uri="{FF2B5EF4-FFF2-40B4-BE49-F238E27FC236}">
                    <a16:creationId xmlns:a16="http://schemas.microsoft.com/office/drawing/2014/main" id="{7298D87C-201F-4B4D-B728-2A4B1C029746}"/>
                  </a:ext>
                </a:extLst>
              </p:cNvPr>
              <p:cNvSpPr>
                <a:spLocks noChangeShapeType="1"/>
              </p:cNvSpPr>
              <p:nvPr/>
            </p:nvSpPr>
            <p:spPr bwMode="auto">
              <a:xfrm flipH="1">
                <a:off x="2400"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31" name="Line 49">
                <a:extLst>
                  <a:ext uri="{FF2B5EF4-FFF2-40B4-BE49-F238E27FC236}">
                    <a16:creationId xmlns:a16="http://schemas.microsoft.com/office/drawing/2014/main" id="{9EBAE150-998A-4F99-9096-EA7563E3DA8D}"/>
                  </a:ext>
                </a:extLst>
              </p:cNvPr>
              <p:cNvSpPr>
                <a:spLocks noChangeShapeType="1"/>
              </p:cNvSpPr>
              <p:nvPr/>
            </p:nvSpPr>
            <p:spPr bwMode="auto">
              <a:xfrm>
                <a:off x="2400" y="3456"/>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32" name="Line 50">
                <a:extLst>
                  <a:ext uri="{FF2B5EF4-FFF2-40B4-BE49-F238E27FC236}">
                    <a16:creationId xmlns:a16="http://schemas.microsoft.com/office/drawing/2014/main" id="{DECD4D13-CB11-46BA-A5B6-22097A731D47}"/>
                  </a:ext>
                </a:extLst>
              </p:cNvPr>
              <p:cNvSpPr>
                <a:spLocks noChangeShapeType="1"/>
              </p:cNvSpPr>
              <p:nvPr/>
            </p:nvSpPr>
            <p:spPr bwMode="auto">
              <a:xfrm flipH="1">
                <a:off x="2400"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33" name="Line 51">
                <a:extLst>
                  <a:ext uri="{FF2B5EF4-FFF2-40B4-BE49-F238E27FC236}">
                    <a16:creationId xmlns:a16="http://schemas.microsoft.com/office/drawing/2014/main" id="{530059C9-44BD-46BA-B163-C8C472E42AD8}"/>
                  </a:ext>
                </a:extLst>
              </p:cNvPr>
              <p:cNvSpPr>
                <a:spLocks noChangeShapeType="1"/>
              </p:cNvSpPr>
              <p:nvPr/>
            </p:nvSpPr>
            <p:spPr bwMode="auto">
              <a:xfrm>
                <a:off x="2400"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34" name="Line 52">
                <a:extLst>
                  <a:ext uri="{FF2B5EF4-FFF2-40B4-BE49-F238E27FC236}">
                    <a16:creationId xmlns:a16="http://schemas.microsoft.com/office/drawing/2014/main" id="{0B600D5F-3670-41FD-BEF2-310D3E1C214B}"/>
                  </a:ext>
                </a:extLst>
              </p:cNvPr>
              <p:cNvSpPr>
                <a:spLocks noChangeShapeType="1"/>
              </p:cNvSpPr>
              <p:nvPr/>
            </p:nvSpPr>
            <p:spPr bwMode="auto">
              <a:xfrm flipH="1">
                <a:off x="2352" y="364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35" name="Line 53">
                <a:extLst>
                  <a:ext uri="{FF2B5EF4-FFF2-40B4-BE49-F238E27FC236}">
                    <a16:creationId xmlns:a16="http://schemas.microsoft.com/office/drawing/2014/main" id="{C46BF85A-8505-405A-B3CE-2DE0756F6586}"/>
                  </a:ext>
                </a:extLst>
              </p:cNvPr>
              <p:cNvSpPr>
                <a:spLocks noChangeShapeType="1"/>
              </p:cNvSpPr>
              <p:nvPr/>
            </p:nvSpPr>
            <p:spPr bwMode="auto">
              <a:xfrm flipH="1">
                <a:off x="2064"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36" name="Line 54">
                <a:extLst>
                  <a:ext uri="{FF2B5EF4-FFF2-40B4-BE49-F238E27FC236}">
                    <a16:creationId xmlns:a16="http://schemas.microsoft.com/office/drawing/2014/main" id="{379F24D8-7954-4DBB-92C9-7545BBED0AF7}"/>
                  </a:ext>
                </a:extLst>
              </p:cNvPr>
              <p:cNvSpPr>
                <a:spLocks noChangeShapeType="1"/>
              </p:cNvSpPr>
              <p:nvPr/>
            </p:nvSpPr>
            <p:spPr bwMode="auto">
              <a:xfrm>
                <a:off x="2064"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37" name="Line 55">
                <a:extLst>
                  <a:ext uri="{FF2B5EF4-FFF2-40B4-BE49-F238E27FC236}">
                    <a16:creationId xmlns:a16="http://schemas.microsoft.com/office/drawing/2014/main" id="{AFFB1A57-1246-47A2-8B00-29E803DF4A4F}"/>
                  </a:ext>
                </a:extLst>
              </p:cNvPr>
              <p:cNvSpPr>
                <a:spLocks noChangeShapeType="1"/>
              </p:cNvSpPr>
              <p:nvPr/>
            </p:nvSpPr>
            <p:spPr bwMode="auto">
              <a:xfrm flipH="1">
                <a:off x="2208" y="364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38" name="Line 56">
                <a:extLst>
                  <a:ext uri="{FF2B5EF4-FFF2-40B4-BE49-F238E27FC236}">
                    <a16:creationId xmlns:a16="http://schemas.microsoft.com/office/drawing/2014/main" id="{F5E65551-217E-44DB-A337-1C5D1278C66A}"/>
                  </a:ext>
                </a:extLst>
              </p:cNvPr>
              <p:cNvSpPr>
                <a:spLocks noChangeShapeType="1"/>
              </p:cNvSpPr>
              <p:nvPr/>
            </p:nvSpPr>
            <p:spPr bwMode="auto">
              <a:xfrm>
                <a:off x="2208" y="364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39" name="Line 57">
                <a:extLst>
                  <a:ext uri="{FF2B5EF4-FFF2-40B4-BE49-F238E27FC236}">
                    <a16:creationId xmlns:a16="http://schemas.microsoft.com/office/drawing/2014/main" id="{4D4D34F0-7EDB-4DCD-80FA-1FC400A635E3}"/>
                  </a:ext>
                </a:extLst>
              </p:cNvPr>
              <p:cNvSpPr>
                <a:spLocks noChangeShapeType="1"/>
              </p:cNvSpPr>
              <p:nvPr/>
            </p:nvSpPr>
            <p:spPr bwMode="auto">
              <a:xfrm flipH="1">
                <a:off x="2400"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40" name="Line 58">
                <a:extLst>
                  <a:ext uri="{FF2B5EF4-FFF2-40B4-BE49-F238E27FC236}">
                    <a16:creationId xmlns:a16="http://schemas.microsoft.com/office/drawing/2014/main" id="{CC748DFD-E56F-48C9-958C-06C0F412A8D9}"/>
                  </a:ext>
                </a:extLst>
              </p:cNvPr>
              <p:cNvSpPr>
                <a:spLocks noChangeShapeType="1"/>
              </p:cNvSpPr>
              <p:nvPr/>
            </p:nvSpPr>
            <p:spPr bwMode="auto">
              <a:xfrm>
                <a:off x="2400"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41" name="Line 59">
                <a:extLst>
                  <a:ext uri="{FF2B5EF4-FFF2-40B4-BE49-F238E27FC236}">
                    <a16:creationId xmlns:a16="http://schemas.microsoft.com/office/drawing/2014/main" id="{75B23B8F-FE00-4112-8A31-9E44BA672AA2}"/>
                  </a:ext>
                </a:extLst>
              </p:cNvPr>
              <p:cNvSpPr>
                <a:spLocks noChangeShapeType="1"/>
              </p:cNvSpPr>
              <p:nvPr/>
            </p:nvSpPr>
            <p:spPr bwMode="auto">
              <a:xfrm flipH="1">
                <a:off x="2544" y="364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42" name="Line 60">
                <a:extLst>
                  <a:ext uri="{FF2B5EF4-FFF2-40B4-BE49-F238E27FC236}">
                    <a16:creationId xmlns:a16="http://schemas.microsoft.com/office/drawing/2014/main" id="{11A22536-B122-4563-B4EF-22B51952DFF7}"/>
                  </a:ext>
                </a:extLst>
              </p:cNvPr>
              <p:cNvSpPr>
                <a:spLocks noChangeShapeType="1"/>
              </p:cNvSpPr>
              <p:nvPr/>
            </p:nvSpPr>
            <p:spPr bwMode="auto">
              <a:xfrm>
                <a:off x="2544" y="364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43" name="Line 61">
                <a:extLst>
                  <a:ext uri="{FF2B5EF4-FFF2-40B4-BE49-F238E27FC236}">
                    <a16:creationId xmlns:a16="http://schemas.microsoft.com/office/drawing/2014/main" id="{B9860E75-5789-42CC-B974-175EFF4C46C3}"/>
                  </a:ext>
                </a:extLst>
              </p:cNvPr>
              <p:cNvSpPr>
                <a:spLocks noChangeShapeType="1"/>
              </p:cNvSpPr>
              <p:nvPr/>
            </p:nvSpPr>
            <p:spPr bwMode="auto">
              <a:xfrm flipH="1">
                <a:off x="2496"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44" name="Line 62">
                <a:extLst>
                  <a:ext uri="{FF2B5EF4-FFF2-40B4-BE49-F238E27FC236}">
                    <a16:creationId xmlns:a16="http://schemas.microsoft.com/office/drawing/2014/main" id="{8E9EB1EB-2B2A-4A7C-B915-525AE9534870}"/>
                  </a:ext>
                </a:extLst>
              </p:cNvPr>
              <p:cNvSpPr>
                <a:spLocks noChangeShapeType="1"/>
              </p:cNvSpPr>
              <p:nvPr/>
            </p:nvSpPr>
            <p:spPr bwMode="auto">
              <a:xfrm>
                <a:off x="2496" y="3552"/>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45" name="Line 63">
                <a:extLst>
                  <a:ext uri="{FF2B5EF4-FFF2-40B4-BE49-F238E27FC236}">
                    <a16:creationId xmlns:a16="http://schemas.microsoft.com/office/drawing/2014/main" id="{BE9149BF-74CD-4C0D-911D-C47131BEEF95}"/>
                  </a:ext>
                </a:extLst>
              </p:cNvPr>
              <p:cNvSpPr>
                <a:spLocks noChangeShapeType="1"/>
              </p:cNvSpPr>
              <p:nvPr/>
            </p:nvSpPr>
            <p:spPr bwMode="auto">
              <a:xfrm flipH="1">
                <a:off x="2496" y="364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46" name="Line 64">
                <a:extLst>
                  <a:ext uri="{FF2B5EF4-FFF2-40B4-BE49-F238E27FC236}">
                    <a16:creationId xmlns:a16="http://schemas.microsoft.com/office/drawing/2014/main" id="{6ED6D8E1-51D8-4E50-A9A4-6784ACCBC741}"/>
                  </a:ext>
                </a:extLst>
              </p:cNvPr>
              <p:cNvSpPr>
                <a:spLocks noChangeShapeType="1"/>
              </p:cNvSpPr>
              <p:nvPr/>
            </p:nvSpPr>
            <p:spPr bwMode="auto">
              <a:xfrm>
                <a:off x="2496" y="364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47" name="Line 65">
                <a:extLst>
                  <a:ext uri="{FF2B5EF4-FFF2-40B4-BE49-F238E27FC236}">
                    <a16:creationId xmlns:a16="http://schemas.microsoft.com/office/drawing/2014/main" id="{4B31D517-E03D-4530-9DED-65B2CA99553E}"/>
                  </a:ext>
                </a:extLst>
              </p:cNvPr>
              <p:cNvSpPr>
                <a:spLocks noChangeShapeType="1"/>
              </p:cNvSpPr>
              <p:nvPr/>
            </p:nvSpPr>
            <p:spPr bwMode="auto">
              <a:xfrm flipH="1">
                <a:off x="2448" y="3744"/>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48" name="Line 66">
                <a:extLst>
                  <a:ext uri="{FF2B5EF4-FFF2-40B4-BE49-F238E27FC236}">
                    <a16:creationId xmlns:a16="http://schemas.microsoft.com/office/drawing/2014/main" id="{D22C0B71-E14D-4995-AB1F-7C97B7102F21}"/>
                  </a:ext>
                </a:extLst>
              </p:cNvPr>
              <p:cNvSpPr>
                <a:spLocks noChangeShapeType="1"/>
              </p:cNvSpPr>
              <p:nvPr/>
            </p:nvSpPr>
            <p:spPr bwMode="auto">
              <a:xfrm>
                <a:off x="2448" y="3744"/>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1934" name="Line 67">
              <a:extLst>
                <a:ext uri="{FF2B5EF4-FFF2-40B4-BE49-F238E27FC236}">
                  <a16:creationId xmlns:a16="http://schemas.microsoft.com/office/drawing/2014/main" id="{ED9CF509-35FD-4617-B5DC-7771D88BF816}"/>
                </a:ext>
              </a:extLst>
            </p:cNvPr>
            <p:cNvSpPr>
              <a:spLocks noChangeShapeType="1"/>
            </p:cNvSpPr>
            <p:nvPr/>
          </p:nvSpPr>
          <p:spPr bwMode="auto">
            <a:xfrm flipV="1">
              <a:off x="868" y="1488"/>
              <a:ext cx="320" cy="29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1935" name="Text Box 68">
              <a:extLst>
                <a:ext uri="{FF2B5EF4-FFF2-40B4-BE49-F238E27FC236}">
                  <a16:creationId xmlns:a16="http://schemas.microsoft.com/office/drawing/2014/main" id="{FDD5E41F-05F5-4BF0-99C6-540158FA654D}"/>
                </a:ext>
              </a:extLst>
            </p:cNvPr>
            <p:cNvSpPr txBox="1">
              <a:spLocks noChangeArrowheads="1"/>
            </p:cNvSpPr>
            <p:nvPr/>
          </p:nvSpPr>
          <p:spPr bwMode="auto">
            <a:xfrm>
              <a:off x="244" y="1775"/>
              <a:ext cx="2314"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Substrate suitable for sampling, however, not effectively reached with the dip net method. </a:t>
              </a:r>
              <a:r>
                <a:rPr lang="en-US" altLang="en-US" sz="1800" b="1"/>
                <a:t>Abort sampling</a:t>
              </a:r>
              <a:r>
                <a:rPr lang="en-US" altLang="en-US" sz="1800"/>
                <a:t>.</a:t>
              </a:r>
            </a:p>
          </p:txBody>
        </p:sp>
        <p:grpSp>
          <p:nvGrpSpPr>
            <p:cNvPr id="81936" name="Group 69">
              <a:extLst>
                <a:ext uri="{FF2B5EF4-FFF2-40B4-BE49-F238E27FC236}">
                  <a16:creationId xmlns:a16="http://schemas.microsoft.com/office/drawing/2014/main" id="{85A4ADF7-C13C-46BB-9690-9416B95138CC}"/>
                </a:ext>
              </a:extLst>
            </p:cNvPr>
            <p:cNvGrpSpPr>
              <a:grpSpLocks/>
            </p:cNvGrpSpPr>
            <p:nvPr/>
          </p:nvGrpSpPr>
          <p:grpSpPr bwMode="auto">
            <a:xfrm>
              <a:off x="964" y="672"/>
              <a:ext cx="533" cy="495"/>
              <a:chOff x="3696" y="2832"/>
              <a:chExt cx="480" cy="480"/>
            </a:xfrm>
          </p:grpSpPr>
          <p:sp>
            <p:nvSpPr>
              <p:cNvPr id="81939" name="Line 70">
                <a:extLst>
                  <a:ext uri="{FF2B5EF4-FFF2-40B4-BE49-F238E27FC236}">
                    <a16:creationId xmlns:a16="http://schemas.microsoft.com/office/drawing/2014/main" id="{B5DF0901-C6FF-4853-9189-DC95AA95769F}"/>
                  </a:ext>
                </a:extLst>
              </p:cNvPr>
              <p:cNvSpPr>
                <a:spLocks noChangeShapeType="1"/>
              </p:cNvSpPr>
              <p:nvPr/>
            </p:nvSpPr>
            <p:spPr bwMode="auto">
              <a:xfrm flipH="1">
                <a:off x="3696" y="2832"/>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0" name="Line 71">
                <a:extLst>
                  <a:ext uri="{FF2B5EF4-FFF2-40B4-BE49-F238E27FC236}">
                    <a16:creationId xmlns:a16="http://schemas.microsoft.com/office/drawing/2014/main" id="{9779646F-E246-4D32-9754-C5A6F87A31D3}"/>
                  </a:ext>
                </a:extLst>
              </p:cNvPr>
              <p:cNvSpPr>
                <a:spLocks noChangeShapeType="1"/>
              </p:cNvSpPr>
              <p:nvPr/>
            </p:nvSpPr>
            <p:spPr bwMode="auto">
              <a:xfrm>
                <a:off x="3696" y="2832"/>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1" name="Line 72">
                <a:extLst>
                  <a:ext uri="{FF2B5EF4-FFF2-40B4-BE49-F238E27FC236}">
                    <a16:creationId xmlns:a16="http://schemas.microsoft.com/office/drawing/2014/main" id="{91533F3E-DB61-4464-89E0-E67794224F05}"/>
                  </a:ext>
                </a:extLst>
              </p:cNvPr>
              <p:cNvSpPr>
                <a:spLocks noChangeShapeType="1"/>
              </p:cNvSpPr>
              <p:nvPr/>
            </p:nvSpPr>
            <p:spPr bwMode="auto">
              <a:xfrm flipH="1">
                <a:off x="3792"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2" name="Line 73">
                <a:extLst>
                  <a:ext uri="{FF2B5EF4-FFF2-40B4-BE49-F238E27FC236}">
                    <a16:creationId xmlns:a16="http://schemas.microsoft.com/office/drawing/2014/main" id="{5C175C2C-0078-44CA-96D5-F8A4CF052500}"/>
                  </a:ext>
                </a:extLst>
              </p:cNvPr>
              <p:cNvSpPr>
                <a:spLocks noChangeShapeType="1"/>
              </p:cNvSpPr>
              <p:nvPr/>
            </p:nvSpPr>
            <p:spPr bwMode="auto">
              <a:xfrm>
                <a:off x="3792"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3" name="Line 74">
                <a:extLst>
                  <a:ext uri="{FF2B5EF4-FFF2-40B4-BE49-F238E27FC236}">
                    <a16:creationId xmlns:a16="http://schemas.microsoft.com/office/drawing/2014/main" id="{4D8BD371-B736-4172-9991-482689BE37B3}"/>
                  </a:ext>
                </a:extLst>
              </p:cNvPr>
              <p:cNvSpPr>
                <a:spLocks noChangeShapeType="1"/>
              </p:cNvSpPr>
              <p:nvPr/>
            </p:nvSpPr>
            <p:spPr bwMode="auto">
              <a:xfrm flipH="1">
                <a:off x="3792" y="2832"/>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4" name="Line 75">
                <a:extLst>
                  <a:ext uri="{FF2B5EF4-FFF2-40B4-BE49-F238E27FC236}">
                    <a16:creationId xmlns:a16="http://schemas.microsoft.com/office/drawing/2014/main" id="{F6329CCE-9516-4EFF-9F4F-364223382810}"/>
                  </a:ext>
                </a:extLst>
              </p:cNvPr>
              <p:cNvSpPr>
                <a:spLocks noChangeShapeType="1"/>
              </p:cNvSpPr>
              <p:nvPr/>
            </p:nvSpPr>
            <p:spPr bwMode="auto">
              <a:xfrm>
                <a:off x="3792" y="2832"/>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5" name="Line 76">
                <a:extLst>
                  <a:ext uri="{FF2B5EF4-FFF2-40B4-BE49-F238E27FC236}">
                    <a16:creationId xmlns:a16="http://schemas.microsoft.com/office/drawing/2014/main" id="{362AFA52-D6BD-42B1-99A7-F46470D1D83F}"/>
                  </a:ext>
                </a:extLst>
              </p:cNvPr>
              <p:cNvSpPr>
                <a:spLocks noChangeShapeType="1"/>
              </p:cNvSpPr>
              <p:nvPr/>
            </p:nvSpPr>
            <p:spPr bwMode="auto">
              <a:xfrm flipH="1">
                <a:off x="3888"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6" name="Line 77">
                <a:extLst>
                  <a:ext uri="{FF2B5EF4-FFF2-40B4-BE49-F238E27FC236}">
                    <a16:creationId xmlns:a16="http://schemas.microsoft.com/office/drawing/2014/main" id="{F52CA4F3-C30A-4F9E-8660-182502FF8455}"/>
                  </a:ext>
                </a:extLst>
              </p:cNvPr>
              <p:cNvSpPr>
                <a:spLocks noChangeShapeType="1"/>
              </p:cNvSpPr>
              <p:nvPr/>
            </p:nvSpPr>
            <p:spPr bwMode="auto">
              <a:xfrm>
                <a:off x="3888"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7" name="Line 78">
                <a:extLst>
                  <a:ext uri="{FF2B5EF4-FFF2-40B4-BE49-F238E27FC236}">
                    <a16:creationId xmlns:a16="http://schemas.microsoft.com/office/drawing/2014/main" id="{BB79A267-B9F2-47B1-BBE2-1771BFA9D200}"/>
                  </a:ext>
                </a:extLst>
              </p:cNvPr>
              <p:cNvSpPr>
                <a:spLocks noChangeShapeType="1"/>
              </p:cNvSpPr>
              <p:nvPr/>
            </p:nvSpPr>
            <p:spPr bwMode="auto">
              <a:xfrm flipH="1">
                <a:off x="3888" y="2832"/>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8" name="Line 79">
                <a:extLst>
                  <a:ext uri="{FF2B5EF4-FFF2-40B4-BE49-F238E27FC236}">
                    <a16:creationId xmlns:a16="http://schemas.microsoft.com/office/drawing/2014/main" id="{ACD983B5-F534-4897-9793-5F92F06416E5}"/>
                  </a:ext>
                </a:extLst>
              </p:cNvPr>
              <p:cNvSpPr>
                <a:spLocks noChangeShapeType="1"/>
              </p:cNvSpPr>
              <p:nvPr/>
            </p:nvSpPr>
            <p:spPr bwMode="auto">
              <a:xfrm>
                <a:off x="3888" y="2832"/>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49" name="Line 80">
                <a:extLst>
                  <a:ext uri="{FF2B5EF4-FFF2-40B4-BE49-F238E27FC236}">
                    <a16:creationId xmlns:a16="http://schemas.microsoft.com/office/drawing/2014/main" id="{233BF878-284A-40D6-9C6F-30A7F2A09E34}"/>
                  </a:ext>
                </a:extLst>
              </p:cNvPr>
              <p:cNvSpPr>
                <a:spLocks noChangeShapeType="1"/>
              </p:cNvSpPr>
              <p:nvPr/>
            </p:nvSpPr>
            <p:spPr bwMode="auto">
              <a:xfrm flipH="1">
                <a:off x="3984"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0" name="Line 81">
                <a:extLst>
                  <a:ext uri="{FF2B5EF4-FFF2-40B4-BE49-F238E27FC236}">
                    <a16:creationId xmlns:a16="http://schemas.microsoft.com/office/drawing/2014/main" id="{AB1042FF-8BFC-4913-9B6B-C92F8D82ED5A}"/>
                  </a:ext>
                </a:extLst>
              </p:cNvPr>
              <p:cNvSpPr>
                <a:spLocks noChangeShapeType="1"/>
              </p:cNvSpPr>
              <p:nvPr/>
            </p:nvSpPr>
            <p:spPr bwMode="auto">
              <a:xfrm>
                <a:off x="3984"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1" name="Line 82">
                <a:extLst>
                  <a:ext uri="{FF2B5EF4-FFF2-40B4-BE49-F238E27FC236}">
                    <a16:creationId xmlns:a16="http://schemas.microsoft.com/office/drawing/2014/main" id="{80C21E2F-F9B1-4451-B376-C67EC93F0417}"/>
                  </a:ext>
                </a:extLst>
              </p:cNvPr>
              <p:cNvSpPr>
                <a:spLocks noChangeShapeType="1"/>
              </p:cNvSpPr>
              <p:nvPr/>
            </p:nvSpPr>
            <p:spPr bwMode="auto">
              <a:xfrm flipH="1">
                <a:off x="3936"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2" name="Line 83">
                <a:extLst>
                  <a:ext uri="{FF2B5EF4-FFF2-40B4-BE49-F238E27FC236}">
                    <a16:creationId xmlns:a16="http://schemas.microsoft.com/office/drawing/2014/main" id="{2C0A8066-10C3-4D51-8054-83135A079E2D}"/>
                  </a:ext>
                </a:extLst>
              </p:cNvPr>
              <p:cNvSpPr>
                <a:spLocks noChangeShapeType="1"/>
              </p:cNvSpPr>
              <p:nvPr/>
            </p:nvSpPr>
            <p:spPr bwMode="auto">
              <a:xfrm>
                <a:off x="3936"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3" name="Line 84">
                <a:extLst>
                  <a:ext uri="{FF2B5EF4-FFF2-40B4-BE49-F238E27FC236}">
                    <a16:creationId xmlns:a16="http://schemas.microsoft.com/office/drawing/2014/main" id="{312C2824-76DF-4967-81F3-335FA0210A36}"/>
                  </a:ext>
                </a:extLst>
              </p:cNvPr>
              <p:cNvSpPr>
                <a:spLocks noChangeShapeType="1"/>
              </p:cNvSpPr>
              <p:nvPr/>
            </p:nvSpPr>
            <p:spPr bwMode="auto">
              <a:xfrm flipH="1">
                <a:off x="3792"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4" name="Line 85">
                <a:extLst>
                  <a:ext uri="{FF2B5EF4-FFF2-40B4-BE49-F238E27FC236}">
                    <a16:creationId xmlns:a16="http://schemas.microsoft.com/office/drawing/2014/main" id="{2B592129-E8B4-4492-A9DF-0F1FF616705C}"/>
                  </a:ext>
                </a:extLst>
              </p:cNvPr>
              <p:cNvSpPr>
                <a:spLocks noChangeShapeType="1"/>
              </p:cNvSpPr>
              <p:nvPr/>
            </p:nvSpPr>
            <p:spPr bwMode="auto">
              <a:xfrm>
                <a:off x="3792"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5" name="Line 86">
                <a:extLst>
                  <a:ext uri="{FF2B5EF4-FFF2-40B4-BE49-F238E27FC236}">
                    <a16:creationId xmlns:a16="http://schemas.microsoft.com/office/drawing/2014/main" id="{6AFE1A3D-E618-46FE-A959-966DBD04902B}"/>
                  </a:ext>
                </a:extLst>
              </p:cNvPr>
              <p:cNvSpPr>
                <a:spLocks noChangeShapeType="1"/>
              </p:cNvSpPr>
              <p:nvPr/>
            </p:nvSpPr>
            <p:spPr bwMode="auto">
              <a:xfrm flipH="1">
                <a:off x="3888"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6" name="Line 87">
                <a:extLst>
                  <a:ext uri="{FF2B5EF4-FFF2-40B4-BE49-F238E27FC236}">
                    <a16:creationId xmlns:a16="http://schemas.microsoft.com/office/drawing/2014/main" id="{B3D9B48A-4A75-44A4-A2A8-2883EF34C3B8}"/>
                  </a:ext>
                </a:extLst>
              </p:cNvPr>
              <p:cNvSpPr>
                <a:spLocks noChangeShapeType="1"/>
              </p:cNvSpPr>
              <p:nvPr/>
            </p:nvSpPr>
            <p:spPr bwMode="auto">
              <a:xfrm>
                <a:off x="3888"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7" name="Line 88">
                <a:extLst>
                  <a:ext uri="{FF2B5EF4-FFF2-40B4-BE49-F238E27FC236}">
                    <a16:creationId xmlns:a16="http://schemas.microsoft.com/office/drawing/2014/main" id="{ADB28F6B-6A93-4D0C-AC13-CE06498C676A}"/>
                  </a:ext>
                </a:extLst>
              </p:cNvPr>
              <p:cNvSpPr>
                <a:spLocks noChangeShapeType="1"/>
              </p:cNvSpPr>
              <p:nvPr/>
            </p:nvSpPr>
            <p:spPr bwMode="auto">
              <a:xfrm flipH="1">
                <a:off x="3792"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8" name="Line 89">
                <a:extLst>
                  <a:ext uri="{FF2B5EF4-FFF2-40B4-BE49-F238E27FC236}">
                    <a16:creationId xmlns:a16="http://schemas.microsoft.com/office/drawing/2014/main" id="{EC7887CF-D239-460B-943C-0BD255FC457E}"/>
                  </a:ext>
                </a:extLst>
              </p:cNvPr>
              <p:cNvSpPr>
                <a:spLocks noChangeShapeType="1"/>
              </p:cNvSpPr>
              <p:nvPr/>
            </p:nvSpPr>
            <p:spPr bwMode="auto">
              <a:xfrm>
                <a:off x="3792"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59" name="Line 90">
                <a:extLst>
                  <a:ext uri="{FF2B5EF4-FFF2-40B4-BE49-F238E27FC236}">
                    <a16:creationId xmlns:a16="http://schemas.microsoft.com/office/drawing/2014/main" id="{AC7654AD-F0B0-4F50-BDDD-BD3CE8731C3B}"/>
                  </a:ext>
                </a:extLst>
              </p:cNvPr>
              <p:cNvSpPr>
                <a:spLocks noChangeShapeType="1"/>
              </p:cNvSpPr>
              <p:nvPr/>
            </p:nvSpPr>
            <p:spPr bwMode="auto">
              <a:xfrm flipH="1">
                <a:off x="3984"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60" name="Line 91">
                <a:extLst>
                  <a:ext uri="{FF2B5EF4-FFF2-40B4-BE49-F238E27FC236}">
                    <a16:creationId xmlns:a16="http://schemas.microsoft.com/office/drawing/2014/main" id="{730B0A22-192C-4FC7-B89E-4F97DF43D8A2}"/>
                  </a:ext>
                </a:extLst>
              </p:cNvPr>
              <p:cNvSpPr>
                <a:spLocks noChangeShapeType="1"/>
              </p:cNvSpPr>
              <p:nvPr/>
            </p:nvSpPr>
            <p:spPr bwMode="auto">
              <a:xfrm>
                <a:off x="3984"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61" name="Line 92">
                <a:extLst>
                  <a:ext uri="{FF2B5EF4-FFF2-40B4-BE49-F238E27FC236}">
                    <a16:creationId xmlns:a16="http://schemas.microsoft.com/office/drawing/2014/main" id="{9DD0DC9B-87E4-4665-A7CB-5108C2C41BE8}"/>
                  </a:ext>
                </a:extLst>
              </p:cNvPr>
              <p:cNvSpPr>
                <a:spLocks noChangeShapeType="1"/>
              </p:cNvSpPr>
              <p:nvPr/>
            </p:nvSpPr>
            <p:spPr bwMode="auto">
              <a:xfrm flipH="1">
                <a:off x="3984"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62" name="Line 93">
                <a:extLst>
                  <a:ext uri="{FF2B5EF4-FFF2-40B4-BE49-F238E27FC236}">
                    <a16:creationId xmlns:a16="http://schemas.microsoft.com/office/drawing/2014/main" id="{1B0A78ED-55DA-4125-8166-8DB7C03909B4}"/>
                  </a:ext>
                </a:extLst>
              </p:cNvPr>
              <p:cNvSpPr>
                <a:spLocks noChangeShapeType="1"/>
              </p:cNvSpPr>
              <p:nvPr/>
            </p:nvSpPr>
            <p:spPr bwMode="auto">
              <a:xfrm>
                <a:off x="3984"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63" name="Line 94">
                <a:extLst>
                  <a:ext uri="{FF2B5EF4-FFF2-40B4-BE49-F238E27FC236}">
                    <a16:creationId xmlns:a16="http://schemas.microsoft.com/office/drawing/2014/main" id="{7E569E34-CB17-4F9F-9BC7-75B42D5A1EA1}"/>
                  </a:ext>
                </a:extLst>
              </p:cNvPr>
              <p:cNvSpPr>
                <a:spLocks noChangeShapeType="1"/>
              </p:cNvSpPr>
              <p:nvPr/>
            </p:nvSpPr>
            <p:spPr bwMode="auto">
              <a:xfrm flipH="1">
                <a:off x="4080"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64" name="Line 95">
                <a:extLst>
                  <a:ext uri="{FF2B5EF4-FFF2-40B4-BE49-F238E27FC236}">
                    <a16:creationId xmlns:a16="http://schemas.microsoft.com/office/drawing/2014/main" id="{A5111FBF-662A-4585-BDA4-90A5DDE67193}"/>
                  </a:ext>
                </a:extLst>
              </p:cNvPr>
              <p:cNvSpPr>
                <a:spLocks noChangeShapeType="1"/>
              </p:cNvSpPr>
              <p:nvPr/>
            </p:nvSpPr>
            <p:spPr bwMode="auto">
              <a:xfrm>
                <a:off x="4080"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65" name="Line 96">
                <a:extLst>
                  <a:ext uri="{FF2B5EF4-FFF2-40B4-BE49-F238E27FC236}">
                    <a16:creationId xmlns:a16="http://schemas.microsoft.com/office/drawing/2014/main" id="{B2DAA901-6811-41DC-A06C-51C98C018DB0}"/>
                  </a:ext>
                </a:extLst>
              </p:cNvPr>
              <p:cNvSpPr>
                <a:spLocks noChangeShapeType="1"/>
              </p:cNvSpPr>
              <p:nvPr/>
            </p:nvSpPr>
            <p:spPr bwMode="auto">
              <a:xfrm flipH="1">
                <a:off x="4032" y="3120"/>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66" name="Line 97">
                <a:extLst>
                  <a:ext uri="{FF2B5EF4-FFF2-40B4-BE49-F238E27FC236}">
                    <a16:creationId xmlns:a16="http://schemas.microsoft.com/office/drawing/2014/main" id="{039C5512-B71D-4408-8450-1A345A5F5423}"/>
                  </a:ext>
                </a:extLst>
              </p:cNvPr>
              <p:cNvSpPr>
                <a:spLocks noChangeShapeType="1"/>
              </p:cNvSpPr>
              <p:nvPr/>
            </p:nvSpPr>
            <p:spPr bwMode="auto">
              <a:xfrm>
                <a:off x="4032" y="3120"/>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67" name="Line 98">
                <a:extLst>
                  <a:ext uri="{FF2B5EF4-FFF2-40B4-BE49-F238E27FC236}">
                    <a16:creationId xmlns:a16="http://schemas.microsoft.com/office/drawing/2014/main" id="{C8854851-CFA4-44D9-A4F3-3F013ACB1AD5}"/>
                  </a:ext>
                </a:extLst>
              </p:cNvPr>
              <p:cNvSpPr>
                <a:spLocks noChangeShapeType="1"/>
              </p:cNvSpPr>
              <p:nvPr/>
            </p:nvSpPr>
            <p:spPr bwMode="auto">
              <a:xfrm flipH="1">
                <a:off x="3792"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68" name="Line 99">
                <a:extLst>
                  <a:ext uri="{FF2B5EF4-FFF2-40B4-BE49-F238E27FC236}">
                    <a16:creationId xmlns:a16="http://schemas.microsoft.com/office/drawing/2014/main" id="{B3D6F491-75CA-4E4F-A0E7-1294AAE48150}"/>
                  </a:ext>
                </a:extLst>
              </p:cNvPr>
              <p:cNvSpPr>
                <a:spLocks noChangeShapeType="1"/>
              </p:cNvSpPr>
              <p:nvPr/>
            </p:nvSpPr>
            <p:spPr bwMode="auto">
              <a:xfrm>
                <a:off x="3792"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69" name="Line 100">
                <a:extLst>
                  <a:ext uri="{FF2B5EF4-FFF2-40B4-BE49-F238E27FC236}">
                    <a16:creationId xmlns:a16="http://schemas.microsoft.com/office/drawing/2014/main" id="{C49D9FF5-9253-477B-ACDC-BC5A18BC5FFE}"/>
                  </a:ext>
                </a:extLst>
              </p:cNvPr>
              <p:cNvSpPr>
                <a:spLocks noChangeShapeType="1"/>
              </p:cNvSpPr>
              <p:nvPr/>
            </p:nvSpPr>
            <p:spPr bwMode="auto">
              <a:xfrm flipH="1">
                <a:off x="3888"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70" name="Line 101">
                <a:extLst>
                  <a:ext uri="{FF2B5EF4-FFF2-40B4-BE49-F238E27FC236}">
                    <a16:creationId xmlns:a16="http://schemas.microsoft.com/office/drawing/2014/main" id="{AE65D064-0F71-4FC5-B8EF-ED934A722041}"/>
                  </a:ext>
                </a:extLst>
              </p:cNvPr>
              <p:cNvSpPr>
                <a:spLocks noChangeShapeType="1"/>
              </p:cNvSpPr>
              <p:nvPr/>
            </p:nvSpPr>
            <p:spPr bwMode="auto">
              <a:xfrm>
                <a:off x="3888" y="3024"/>
                <a:ext cx="96" cy="96"/>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81971" name="Line 102">
                <a:extLst>
                  <a:ext uri="{FF2B5EF4-FFF2-40B4-BE49-F238E27FC236}">
                    <a16:creationId xmlns:a16="http://schemas.microsoft.com/office/drawing/2014/main" id="{DD4C7C4B-6116-43D8-9041-DA8C87117B0B}"/>
                  </a:ext>
                </a:extLst>
              </p:cNvPr>
              <p:cNvSpPr>
                <a:spLocks noChangeShapeType="1"/>
              </p:cNvSpPr>
              <p:nvPr/>
            </p:nvSpPr>
            <p:spPr bwMode="auto">
              <a:xfrm flipH="1">
                <a:off x="4032"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72" name="Line 103">
                <a:extLst>
                  <a:ext uri="{FF2B5EF4-FFF2-40B4-BE49-F238E27FC236}">
                    <a16:creationId xmlns:a16="http://schemas.microsoft.com/office/drawing/2014/main" id="{DBA29582-6789-469F-A273-A07A8B90BB19}"/>
                  </a:ext>
                </a:extLst>
              </p:cNvPr>
              <p:cNvSpPr>
                <a:spLocks noChangeShapeType="1"/>
              </p:cNvSpPr>
              <p:nvPr/>
            </p:nvSpPr>
            <p:spPr bwMode="auto">
              <a:xfrm>
                <a:off x="4032"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73" name="Line 104">
                <a:extLst>
                  <a:ext uri="{FF2B5EF4-FFF2-40B4-BE49-F238E27FC236}">
                    <a16:creationId xmlns:a16="http://schemas.microsoft.com/office/drawing/2014/main" id="{3F4F5896-9BAD-42A6-A020-6BBEC4538894}"/>
                  </a:ext>
                </a:extLst>
              </p:cNvPr>
              <p:cNvSpPr>
                <a:spLocks noChangeShapeType="1"/>
              </p:cNvSpPr>
              <p:nvPr/>
            </p:nvSpPr>
            <p:spPr bwMode="auto">
              <a:xfrm flipH="1">
                <a:off x="3984"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74" name="Line 105">
                <a:extLst>
                  <a:ext uri="{FF2B5EF4-FFF2-40B4-BE49-F238E27FC236}">
                    <a16:creationId xmlns:a16="http://schemas.microsoft.com/office/drawing/2014/main" id="{9216485A-25A5-4928-8495-BEB8041637AE}"/>
                  </a:ext>
                </a:extLst>
              </p:cNvPr>
              <p:cNvSpPr>
                <a:spLocks noChangeShapeType="1"/>
              </p:cNvSpPr>
              <p:nvPr/>
            </p:nvSpPr>
            <p:spPr bwMode="auto">
              <a:xfrm>
                <a:off x="3984"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75" name="Line 106">
                <a:extLst>
                  <a:ext uri="{FF2B5EF4-FFF2-40B4-BE49-F238E27FC236}">
                    <a16:creationId xmlns:a16="http://schemas.microsoft.com/office/drawing/2014/main" id="{B2F8E2A4-DE52-4CAE-90B5-FBF7555B147F}"/>
                  </a:ext>
                </a:extLst>
              </p:cNvPr>
              <p:cNvSpPr>
                <a:spLocks noChangeShapeType="1"/>
              </p:cNvSpPr>
              <p:nvPr/>
            </p:nvSpPr>
            <p:spPr bwMode="auto">
              <a:xfrm flipH="1">
                <a:off x="4080"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76" name="Line 107">
                <a:extLst>
                  <a:ext uri="{FF2B5EF4-FFF2-40B4-BE49-F238E27FC236}">
                    <a16:creationId xmlns:a16="http://schemas.microsoft.com/office/drawing/2014/main" id="{479B9614-584C-4A3C-ABE1-E74038108429}"/>
                  </a:ext>
                </a:extLst>
              </p:cNvPr>
              <p:cNvSpPr>
                <a:spLocks noChangeShapeType="1"/>
              </p:cNvSpPr>
              <p:nvPr/>
            </p:nvSpPr>
            <p:spPr bwMode="auto">
              <a:xfrm>
                <a:off x="4080" y="2928"/>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77" name="Line 108">
                <a:extLst>
                  <a:ext uri="{FF2B5EF4-FFF2-40B4-BE49-F238E27FC236}">
                    <a16:creationId xmlns:a16="http://schemas.microsoft.com/office/drawing/2014/main" id="{C9D58064-5FF8-44B3-B82B-475007D762FA}"/>
                  </a:ext>
                </a:extLst>
              </p:cNvPr>
              <p:cNvSpPr>
                <a:spLocks noChangeShapeType="1"/>
              </p:cNvSpPr>
              <p:nvPr/>
            </p:nvSpPr>
            <p:spPr bwMode="auto">
              <a:xfrm flipH="1">
                <a:off x="4080"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78" name="Line 109">
                <a:extLst>
                  <a:ext uri="{FF2B5EF4-FFF2-40B4-BE49-F238E27FC236}">
                    <a16:creationId xmlns:a16="http://schemas.microsoft.com/office/drawing/2014/main" id="{5D89A9EE-EF80-4478-BD40-44308DD94AE1}"/>
                  </a:ext>
                </a:extLst>
              </p:cNvPr>
              <p:cNvSpPr>
                <a:spLocks noChangeShapeType="1"/>
              </p:cNvSpPr>
              <p:nvPr/>
            </p:nvSpPr>
            <p:spPr bwMode="auto">
              <a:xfrm>
                <a:off x="4080"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79" name="Line 110">
                <a:extLst>
                  <a:ext uri="{FF2B5EF4-FFF2-40B4-BE49-F238E27FC236}">
                    <a16:creationId xmlns:a16="http://schemas.microsoft.com/office/drawing/2014/main" id="{6923EEB3-621C-41EC-8809-A21C67FCDB38}"/>
                  </a:ext>
                </a:extLst>
              </p:cNvPr>
              <p:cNvSpPr>
                <a:spLocks noChangeShapeType="1"/>
              </p:cNvSpPr>
              <p:nvPr/>
            </p:nvSpPr>
            <p:spPr bwMode="auto">
              <a:xfrm flipH="1">
                <a:off x="4032" y="3120"/>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80" name="Line 111">
                <a:extLst>
                  <a:ext uri="{FF2B5EF4-FFF2-40B4-BE49-F238E27FC236}">
                    <a16:creationId xmlns:a16="http://schemas.microsoft.com/office/drawing/2014/main" id="{0909BB6E-1FAD-4432-8EE4-B132C65D1229}"/>
                  </a:ext>
                </a:extLst>
              </p:cNvPr>
              <p:cNvSpPr>
                <a:spLocks noChangeShapeType="1"/>
              </p:cNvSpPr>
              <p:nvPr/>
            </p:nvSpPr>
            <p:spPr bwMode="auto">
              <a:xfrm flipH="1">
                <a:off x="3744"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81" name="Line 112">
                <a:extLst>
                  <a:ext uri="{FF2B5EF4-FFF2-40B4-BE49-F238E27FC236}">
                    <a16:creationId xmlns:a16="http://schemas.microsoft.com/office/drawing/2014/main" id="{DEE2D07F-7D10-4CAD-8995-CFC8A13A595B}"/>
                  </a:ext>
                </a:extLst>
              </p:cNvPr>
              <p:cNvSpPr>
                <a:spLocks noChangeShapeType="1"/>
              </p:cNvSpPr>
              <p:nvPr/>
            </p:nvSpPr>
            <p:spPr bwMode="auto">
              <a:xfrm>
                <a:off x="3744"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82" name="Line 113">
                <a:extLst>
                  <a:ext uri="{FF2B5EF4-FFF2-40B4-BE49-F238E27FC236}">
                    <a16:creationId xmlns:a16="http://schemas.microsoft.com/office/drawing/2014/main" id="{603E8739-0F73-416C-819C-61008F560556}"/>
                  </a:ext>
                </a:extLst>
              </p:cNvPr>
              <p:cNvSpPr>
                <a:spLocks noChangeShapeType="1"/>
              </p:cNvSpPr>
              <p:nvPr/>
            </p:nvSpPr>
            <p:spPr bwMode="auto">
              <a:xfrm flipH="1">
                <a:off x="3888" y="3120"/>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83" name="Line 114">
                <a:extLst>
                  <a:ext uri="{FF2B5EF4-FFF2-40B4-BE49-F238E27FC236}">
                    <a16:creationId xmlns:a16="http://schemas.microsoft.com/office/drawing/2014/main" id="{0CA21ECB-311B-44CC-BBD1-088CA3D675C4}"/>
                  </a:ext>
                </a:extLst>
              </p:cNvPr>
              <p:cNvSpPr>
                <a:spLocks noChangeShapeType="1"/>
              </p:cNvSpPr>
              <p:nvPr/>
            </p:nvSpPr>
            <p:spPr bwMode="auto">
              <a:xfrm>
                <a:off x="3888" y="3120"/>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84" name="Line 115">
                <a:extLst>
                  <a:ext uri="{FF2B5EF4-FFF2-40B4-BE49-F238E27FC236}">
                    <a16:creationId xmlns:a16="http://schemas.microsoft.com/office/drawing/2014/main" id="{A00317EB-FB08-463D-A2CD-5009381C59B7}"/>
                  </a:ext>
                </a:extLst>
              </p:cNvPr>
              <p:cNvSpPr>
                <a:spLocks noChangeShapeType="1"/>
              </p:cNvSpPr>
              <p:nvPr/>
            </p:nvSpPr>
            <p:spPr bwMode="auto">
              <a:xfrm flipH="1">
                <a:off x="4080"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85" name="Line 116">
                <a:extLst>
                  <a:ext uri="{FF2B5EF4-FFF2-40B4-BE49-F238E27FC236}">
                    <a16:creationId xmlns:a16="http://schemas.microsoft.com/office/drawing/2014/main" id="{C6529F38-36C7-4E7E-AAC1-FDDB60A0744C}"/>
                  </a:ext>
                </a:extLst>
              </p:cNvPr>
              <p:cNvSpPr>
                <a:spLocks noChangeShapeType="1"/>
              </p:cNvSpPr>
              <p:nvPr/>
            </p:nvSpPr>
            <p:spPr bwMode="auto">
              <a:xfrm>
                <a:off x="4080"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86" name="Line 117">
                <a:extLst>
                  <a:ext uri="{FF2B5EF4-FFF2-40B4-BE49-F238E27FC236}">
                    <a16:creationId xmlns:a16="http://schemas.microsoft.com/office/drawing/2014/main" id="{C66FC31F-D420-46AE-AF9E-3B5FE8C87722}"/>
                  </a:ext>
                </a:extLst>
              </p:cNvPr>
              <p:cNvSpPr>
                <a:spLocks noChangeShapeType="1"/>
              </p:cNvSpPr>
              <p:nvPr/>
            </p:nvSpPr>
            <p:spPr bwMode="auto">
              <a:xfrm flipH="1">
                <a:off x="3792" y="3120"/>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87" name="Line 118">
                <a:extLst>
                  <a:ext uri="{FF2B5EF4-FFF2-40B4-BE49-F238E27FC236}">
                    <a16:creationId xmlns:a16="http://schemas.microsoft.com/office/drawing/2014/main" id="{CEF3C902-754B-4E87-9FD5-C3197129D9C4}"/>
                  </a:ext>
                </a:extLst>
              </p:cNvPr>
              <p:cNvSpPr>
                <a:spLocks noChangeShapeType="1"/>
              </p:cNvSpPr>
              <p:nvPr/>
            </p:nvSpPr>
            <p:spPr bwMode="auto">
              <a:xfrm>
                <a:off x="3744" y="3120"/>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88" name="Line 119">
                <a:extLst>
                  <a:ext uri="{FF2B5EF4-FFF2-40B4-BE49-F238E27FC236}">
                    <a16:creationId xmlns:a16="http://schemas.microsoft.com/office/drawing/2014/main" id="{048FB3FF-F365-4055-8E32-5C2290C2ACA1}"/>
                  </a:ext>
                </a:extLst>
              </p:cNvPr>
              <p:cNvSpPr>
                <a:spLocks noChangeShapeType="1"/>
              </p:cNvSpPr>
              <p:nvPr/>
            </p:nvSpPr>
            <p:spPr bwMode="auto">
              <a:xfrm flipH="1">
                <a:off x="3792"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89" name="Line 120">
                <a:extLst>
                  <a:ext uri="{FF2B5EF4-FFF2-40B4-BE49-F238E27FC236}">
                    <a16:creationId xmlns:a16="http://schemas.microsoft.com/office/drawing/2014/main" id="{9DF43FAF-3F40-4A47-A366-068AC4C5E3FB}"/>
                  </a:ext>
                </a:extLst>
              </p:cNvPr>
              <p:cNvSpPr>
                <a:spLocks noChangeShapeType="1"/>
              </p:cNvSpPr>
              <p:nvPr/>
            </p:nvSpPr>
            <p:spPr bwMode="auto">
              <a:xfrm>
                <a:off x="3792" y="3024"/>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90" name="Line 121">
                <a:extLst>
                  <a:ext uri="{FF2B5EF4-FFF2-40B4-BE49-F238E27FC236}">
                    <a16:creationId xmlns:a16="http://schemas.microsoft.com/office/drawing/2014/main" id="{FF479E2D-E417-4B46-AA95-E301035C6E8F}"/>
                  </a:ext>
                </a:extLst>
              </p:cNvPr>
              <p:cNvSpPr>
                <a:spLocks noChangeShapeType="1"/>
              </p:cNvSpPr>
              <p:nvPr/>
            </p:nvSpPr>
            <p:spPr bwMode="auto">
              <a:xfrm flipH="1">
                <a:off x="3744" y="3120"/>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91" name="Line 122">
                <a:extLst>
                  <a:ext uri="{FF2B5EF4-FFF2-40B4-BE49-F238E27FC236}">
                    <a16:creationId xmlns:a16="http://schemas.microsoft.com/office/drawing/2014/main" id="{DC6AAADD-BB53-4B4D-8388-4282F4761537}"/>
                  </a:ext>
                </a:extLst>
              </p:cNvPr>
              <p:cNvSpPr>
                <a:spLocks noChangeShapeType="1"/>
              </p:cNvSpPr>
              <p:nvPr/>
            </p:nvSpPr>
            <p:spPr bwMode="auto">
              <a:xfrm>
                <a:off x="3936" y="3120"/>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92" name="Line 123">
                <a:extLst>
                  <a:ext uri="{FF2B5EF4-FFF2-40B4-BE49-F238E27FC236}">
                    <a16:creationId xmlns:a16="http://schemas.microsoft.com/office/drawing/2014/main" id="{7AD2377F-8909-41EF-B698-A36779CED6F0}"/>
                  </a:ext>
                </a:extLst>
              </p:cNvPr>
              <p:cNvSpPr>
                <a:spLocks noChangeShapeType="1"/>
              </p:cNvSpPr>
              <p:nvPr/>
            </p:nvSpPr>
            <p:spPr bwMode="auto">
              <a:xfrm flipH="1">
                <a:off x="3888" y="3216"/>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93" name="Line 124">
                <a:extLst>
                  <a:ext uri="{FF2B5EF4-FFF2-40B4-BE49-F238E27FC236}">
                    <a16:creationId xmlns:a16="http://schemas.microsoft.com/office/drawing/2014/main" id="{313C47D9-80C3-4182-A2FA-681224B7C422}"/>
                  </a:ext>
                </a:extLst>
              </p:cNvPr>
              <p:cNvSpPr>
                <a:spLocks noChangeShapeType="1"/>
              </p:cNvSpPr>
              <p:nvPr/>
            </p:nvSpPr>
            <p:spPr bwMode="auto">
              <a:xfrm>
                <a:off x="3888" y="3216"/>
                <a:ext cx="96"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1937" name="Text Box 125">
              <a:extLst>
                <a:ext uri="{FF2B5EF4-FFF2-40B4-BE49-F238E27FC236}">
                  <a16:creationId xmlns:a16="http://schemas.microsoft.com/office/drawing/2014/main" id="{B9263131-D814-4585-A27A-85574EBEE9BE}"/>
                </a:ext>
              </a:extLst>
            </p:cNvPr>
            <p:cNvSpPr txBox="1">
              <a:spLocks noChangeArrowheads="1"/>
            </p:cNvSpPr>
            <p:nvPr/>
          </p:nvSpPr>
          <p:spPr bwMode="auto">
            <a:xfrm>
              <a:off x="1728" y="672"/>
              <a:ext cx="307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Substrate which has </a:t>
              </a:r>
              <a:r>
                <a:rPr lang="en-US" altLang="en-US" sz="1800" b="1"/>
                <a:t>not yet been colonized</a:t>
              </a:r>
              <a:r>
                <a:rPr lang="en-US" altLang="en-US" sz="1800"/>
                <a:t> by benthos since it was dry 2 weeks ago.</a:t>
              </a:r>
            </a:p>
          </p:txBody>
        </p:sp>
        <p:sp>
          <p:nvSpPr>
            <p:cNvPr id="81938" name="Line 126">
              <a:extLst>
                <a:ext uri="{FF2B5EF4-FFF2-40B4-BE49-F238E27FC236}">
                  <a16:creationId xmlns:a16="http://schemas.microsoft.com/office/drawing/2014/main" id="{D857DFBB-A014-4F94-9DEA-100A8BF4EE0A}"/>
                </a:ext>
              </a:extLst>
            </p:cNvPr>
            <p:cNvSpPr>
              <a:spLocks noChangeShapeType="1"/>
            </p:cNvSpPr>
            <p:nvPr/>
          </p:nvSpPr>
          <p:spPr bwMode="auto">
            <a:xfrm flipH="1" flipV="1">
              <a:off x="1584" y="864"/>
              <a:ext cx="24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81923" name="Text Box 127">
            <a:extLst>
              <a:ext uri="{FF2B5EF4-FFF2-40B4-BE49-F238E27FC236}">
                <a16:creationId xmlns:a16="http://schemas.microsoft.com/office/drawing/2014/main" id="{CC2F7887-967A-4CA6-9404-65896DA9DECA}"/>
              </a:ext>
            </a:extLst>
          </p:cNvPr>
          <p:cNvSpPr txBox="1">
            <a:spLocks noChangeArrowheads="1"/>
          </p:cNvSpPr>
          <p:nvPr/>
        </p:nvSpPr>
        <p:spPr bwMode="auto">
          <a:xfrm>
            <a:off x="457200" y="427038"/>
            <a:ext cx="8382000"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a:solidFill>
                  <a:schemeClr val="tx2"/>
                </a:solidFill>
                <a:latin typeface="Tahoma" panose="020B0604030504040204" pitchFamily="34" charset="0"/>
              </a:rPr>
              <a:t>Schematic cross section of a stream showing recent increase in water levels indicating the SCI sampling should not be conducted.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82946" name="Text Box 4">
            <a:extLst>
              <a:ext uri="{FF2B5EF4-FFF2-40B4-BE49-F238E27FC236}">
                <a16:creationId xmlns:a16="http://schemas.microsoft.com/office/drawing/2014/main" id="{4998C5D2-C1A6-4D3D-B563-2B0272330538}"/>
              </a:ext>
            </a:extLst>
          </p:cNvPr>
          <p:cNvSpPr txBox="1">
            <a:spLocks noChangeArrowheads="1"/>
          </p:cNvSpPr>
          <p:nvPr/>
        </p:nvSpPr>
        <p:spPr bwMode="auto">
          <a:xfrm>
            <a:off x="457200" y="609600"/>
            <a:ext cx="84582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a:solidFill>
                  <a:schemeClr val="tx2"/>
                </a:solidFill>
                <a:latin typeface="Tahoma" panose="020B0604030504040204" pitchFamily="34" charset="0"/>
              </a:rPr>
              <a:t>Hydrograph showing the reachable substrates have been inundated more than one month.  This is a good time to sample SCI.</a:t>
            </a:r>
          </a:p>
        </p:txBody>
      </p:sp>
      <p:grpSp>
        <p:nvGrpSpPr>
          <p:cNvPr id="82947" name="Group 20" descr="example hydrograph showing that a declining hydrograph is a good time to sample for SCI">
            <a:extLst>
              <a:ext uri="{FF2B5EF4-FFF2-40B4-BE49-F238E27FC236}">
                <a16:creationId xmlns:a16="http://schemas.microsoft.com/office/drawing/2014/main" id="{7C5686C6-189F-4C96-8B8B-7C7DF2C7C43F}"/>
              </a:ext>
            </a:extLst>
          </p:cNvPr>
          <p:cNvGrpSpPr>
            <a:grpSpLocks/>
          </p:cNvGrpSpPr>
          <p:nvPr/>
        </p:nvGrpSpPr>
        <p:grpSpPr bwMode="auto">
          <a:xfrm>
            <a:off x="336550" y="3008313"/>
            <a:ext cx="8502650" cy="2706687"/>
            <a:chOff x="144" y="1213"/>
            <a:chExt cx="5356" cy="1705"/>
          </a:xfrm>
        </p:grpSpPr>
        <p:sp>
          <p:nvSpPr>
            <p:cNvPr id="82948" name="Line 5">
              <a:extLst>
                <a:ext uri="{FF2B5EF4-FFF2-40B4-BE49-F238E27FC236}">
                  <a16:creationId xmlns:a16="http://schemas.microsoft.com/office/drawing/2014/main" id="{AF949D24-E731-46D7-9660-7CAD4B758845}"/>
                </a:ext>
              </a:extLst>
            </p:cNvPr>
            <p:cNvSpPr>
              <a:spLocks noChangeShapeType="1"/>
            </p:cNvSpPr>
            <p:nvPr/>
          </p:nvSpPr>
          <p:spPr bwMode="auto">
            <a:xfrm>
              <a:off x="672" y="1238"/>
              <a:ext cx="0" cy="12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49" name="Line 6">
              <a:extLst>
                <a:ext uri="{FF2B5EF4-FFF2-40B4-BE49-F238E27FC236}">
                  <a16:creationId xmlns:a16="http://schemas.microsoft.com/office/drawing/2014/main" id="{C00A5D50-733E-49E1-8742-298DBA13FB69}"/>
                </a:ext>
              </a:extLst>
            </p:cNvPr>
            <p:cNvSpPr>
              <a:spLocks noChangeShapeType="1"/>
            </p:cNvSpPr>
            <p:nvPr/>
          </p:nvSpPr>
          <p:spPr bwMode="auto">
            <a:xfrm>
              <a:off x="672" y="2534"/>
              <a:ext cx="451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0" name="Text Box 7">
              <a:extLst>
                <a:ext uri="{FF2B5EF4-FFF2-40B4-BE49-F238E27FC236}">
                  <a16:creationId xmlns:a16="http://schemas.microsoft.com/office/drawing/2014/main" id="{A2587227-7DC1-47B9-847E-F5CCEC17B66A}"/>
                </a:ext>
              </a:extLst>
            </p:cNvPr>
            <p:cNvSpPr txBox="1">
              <a:spLocks noChangeArrowheads="1"/>
            </p:cNvSpPr>
            <p:nvPr/>
          </p:nvSpPr>
          <p:spPr bwMode="auto">
            <a:xfrm>
              <a:off x="374" y="2399"/>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0</a:t>
              </a:r>
            </a:p>
          </p:txBody>
        </p:sp>
        <p:sp>
          <p:nvSpPr>
            <p:cNvPr id="82951" name="Text Box 8">
              <a:extLst>
                <a:ext uri="{FF2B5EF4-FFF2-40B4-BE49-F238E27FC236}">
                  <a16:creationId xmlns:a16="http://schemas.microsoft.com/office/drawing/2014/main" id="{C9DFE767-8F8A-4F49-B163-9C22A75024B3}"/>
                </a:ext>
              </a:extLst>
            </p:cNvPr>
            <p:cNvSpPr txBox="1">
              <a:spLocks noChangeArrowheads="1"/>
            </p:cNvSpPr>
            <p:nvPr/>
          </p:nvSpPr>
          <p:spPr bwMode="auto">
            <a:xfrm>
              <a:off x="326" y="2029"/>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0.5</a:t>
              </a:r>
            </a:p>
          </p:txBody>
        </p:sp>
        <p:sp>
          <p:nvSpPr>
            <p:cNvPr id="82952" name="Text Box 9">
              <a:extLst>
                <a:ext uri="{FF2B5EF4-FFF2-40B4-BE49-F238E27FC236}">
                  <a16:creationId xmlns:a16="http://schemas.microsoft.com/office/drawing/2014/main" id="{2003C3D7-11B9-4D2C-933D-4AB40410A9DA}"/>
                </a:ext>
              </a:extLst>
            </p:cNvPr>
            <p:cNvSpPr txBox="1">
              <a:spLocks noChangeArrowheads="1"/>
            </p:cNvSpPr>
            <p:nvPr/>
          </p:nvSpPr>
          <p:spPr bwMode="auto">
            <a:xfrm>
              <a:off x="308" y="1645"/>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1.0</a:t>
              </a:r>
            </a:p>
          </p:txBody>
        </p:sp>
        <p:sp>
          <p:nvSpPr>
            <p:cNvPr id="82953" name="Text Box 10">
              <a:extLst>
                <a:ext uri="{FF2B5EF4-FFF2-40B4-BE49-F238E27FC236}">
                  <a16:creationId xmlns:a16="http://schemas.microsoft.com/office/drawing/2014/main" id="{353D8703-6A00-4700-91CB-BD24392C0980}"/>
                </a:ext>
              </a:extLst>
            </p:cNvPr>
            <p:cNvSpPr txBox="1">
              <a:spLocks noChangeArrowheads="1"/>
            </p:cNvSpPr>
            <p:nvPr/>
          </p:nvSpPr>
          <p:spPr bwMode="auto">
            <a:xfrm>
              <a:off x="278" y="1213"/>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1.5</a:t>
              </a:r>
            </a:p>
          </p:txBody>
        </p:sp>
        <p:sp>
          <p:nvSpPr>
            <p:cNvPr id="82954" name="Text Box 11">
              <a:extLst>
                <a:ext uri="{FF2B5EF4-FFF2-40B4-BE49-F238E27FC236}">
                  <a16:creationId xmlns:a16="http://schemas.microsoft.com/office/drawing/2014/main" id="{092F9B27-6FA6-46B9-BE50-D136C3025D5E}"/>
                </a:ext>
              </a:extLst>
            </p:cNvPr>
            <p:cNvSpPr txBox="1">
              <a:spLocks noChangeArrowheads="1"/>
            </p:cNvSpPr>
            <p:nvPr/>
          </p:nvSpPr>
          <p:spPr bwMode="auto">
            <a:xfrm>
              <a:off x="806" y="2557"/>
              <a:ext cx="37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0   7   14   21   28   35   42   49   56   63   70   77   84   91 </a:t>
              </a:r>
            </a:p>
          </p:txBody>
        </p:sp>
        <p:sp>
          <p:nvSpPr>
            <p:cNvPr id="82955" name="Freeform 12">
              <a:extLst>
                <a:ext uri="{FF2B5EF4-FFF2-40B4-BE49-F238E27FC236}">
                  <a16:creationId xmlns:a16="http://schemas.microsoft.com/office/drawing/2014/main" id="{FBD873A4-73BA-4A97-B372-619D1E84F45E}"/>
                </a:ext>
              </a:extLst>
            </p:cNvPr>
            <p:cNvSpPr>
              <a:spLocks/>
            </p:cNvSpPr>
            <p:nvPr/>
          </p:nvSpPr>
          <p:spPr bwMode="auto">
            <a:xfrm>
              <a:off x="864" y="1238"/>
              <a:ext cx="3552" cy="776"/>
            </a:xfrm>
            <a:custGeom>
              <a:avLst/>
              <a:gdLst>
                <a:gd name="T0" fmla="*/ 0 w 3552"/>
                <a:gd name="T1" fmla="*/ 528 h 776"/>
                <a:gd name="T2" fmla="*/ 192 w 3552"/>
                <a:gd name="T3" fmla="*/ 480 h 776"/>
                <a:gd name="T4" fmla="*/ 528 w 3552"/>
                <a:gd name="T5" fmla="*/ 384 h 776"/>
                <a:gd name="T6" fmla="*/ 720 w 3552"/>
                <a:gd name="T7" fmla="*/ 432 h 776"/>
                <a:gd name="T8" fmla="*/ 864 w 3552"/>
                <a:gd name="T9" fmla="*/ 720 h 776"/>
                <a:gd name="T10" fmla="*/ 1056 w 3552"/>
                <a:gd name="T11" fmla="*/ 96 h 776"/>
                <a:gd name="T12" fmla="*/ 1392 w 3552"/>
                <a:gd name="T13" fmla="*/ 144 h 776"/>
                <a:gd name="T14" fmla="*/ 2256 w 3552"/>
                <a:gd name="T15" fmla="*/ 336 h 776"/>
                <a:gd name="T16" fmla="*/ 2928 w 3552"/>
                <a:gd name="T17" fmla="*/ 384 h 776"/>
                <a:gd name="T18" fmla="*/ 3552 w 3552"/>
                <a:gd name="T19" fmla="*/ 480 h 7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52"/>
                <a:gd name="T31" fmla="*/ 0 h 776"/>
                <a:gd name="T32" fmla="*/ 3552 w 3552"/>
                <a:gd name="T33" fmla="*/ 776 h 7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52" h="776">
                  <a:moveTo>
                    <a:pt x="0" y="528"/>
                  </a:moveTo>
                  <a:cubicBezTo>
                    <a:pt x="52" y="516"/>
                    <a:pt x="104" y="504"/>
                    <a:pt x="192" y="480"/>
                  </a:cubicBezTo>
                  <a:cubicBezTo>
                    <a:pt x="280" y="456"/>
                    <a:pt x="440" y="392"/>
                    <a:pt x="528" y="384"/>
                  </a:cubicBezTo>
                  <a:cubicBezTo>
                    <a:pt x="616" y="376"/>
                    <a:pt x="664" y="376"/>
                    <a:pt x="720" y="432"/>
                  </a:cubicBezTo>
                  <a:cubicBezTo>
                    <a:pt x="776" y="488"/>
                    <a:pt x="808" y="776"/>
                    <a:pt x="864" y="720"/>
                  </a:cubicBezTo>
                  <a:cubicBezTo>
                    <a:pt x="920" y="664"/>
                    <a:pt x="968" y="192"/>
                    <a:pt x="1056" y="96"/>
                  </a:cubicBezTo>
                  <a:cubicBezTo>
                    <a:pt x="1144" y="0"/>
                    <a:pt x="1192" y="104"/>
                    <a:pt x="1392" y="144"/>
                  </a:cubicBezTo>
                  <a:cubicBezTo>
                    <a:pt x="1592" y="184"/>
                    <a:pt x="2000" y="296"/>
                    <a:pt x="2256" y="336"/>
                  </a:cubicBezTo>
                  <a:cubicBezTo>
                    <a:pt x="2512" y="376"/>
                    <a:pt x="2712" y="360"/>
                    <a:pt x="2928" y="384"/>
                  </a:cubicBezTo>
                  <a:cubicBezTo>
                    <a:pt x="3144" y="408"/>
                    <a:pt x="3348" y="444"/>
                    <a:pt x="3552" y="48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956" name="Line 13">
              <a:extLst>
                <a:ext uri="{FF2B5EF4-FFF2-40B4-BE49-F238E27FC236}">
                  <a16:creationId xmlns:a16="http://schemas.microsoft.com/office/drawing/2014/main" id="{18237246-0806-417C-AC60-39E1D4583F89}"/>
                </a:ext>
              </a:extLst>
            </p:cNvPr>
            <p:cNvSpPr>
              <a:spLocks noChangeShapeType="1"/>
            </p:cNvSpPr>
            <p:nvPr/>
          </p:nvSpPr>
          <p:spPr bwMode="auto">
            <a:xfrm flipH="1">
              <a:off x="3216" y="1766"/>
              <a:ext cx="12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957" name="Line 14">
              <a:extLst>
                <a:ext uri="{FF2B5EF4-FFF2-40B4-BE49-F238E27FC236}">
                  <a16:creationId xmlns:a16="http://schemas.microsoft.com/office/drawing/2014/main" id="{BB93E61F-51C2-4E1A-A381-A3B746DACC80}"/>
                </a:ext>
              </a:extLst>
            </p:cNvPr>
            <p:cNvSpPr>
              <a:spLocks noChangeShapeType="1"/>
            </p:cNvSpPr>
            <p:nvPr/>
          </p:nvSpPr>
          <p:spPr bwMode="auto">
            <a:xfrm flipH="1">
              <a:off x="4464" y="1574"/>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958" name="Text Box 15">
              <a:extLst>
                <a:ext uri="{FF2B5EF4-FFF2-40B4-BE49-F238E27FC236}">
                  <a16:creationId xmlns:a16="http://schemas.microsoft.com/office/drawing/2014/main" id="{0BA4B0F8-B63A-4C5F-91F0-0BDE4BCF4570}"/>
                </a:ext>
              </a:extLst>
            </p:cNvPr>
            <p:cNvSpPr txBox="1">
              <a:spLocks noChangeArrowheads="1"/>
            </p:cNvSpPr>
            <p:nvPr/>
          </p:nvSpPr>
          <p:spPr bwMode="auto">
            <a:xfrm>
              <a:off x="4416" y="1334"/>
              <a:ext cx="10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Day of site visit</a:t>
              </a:r>
            </a:p>
          </p:txBody>
        </p:sp>
        <p:sp>
          <p:nvSpPr>
            <p:cNvPr id="82959" name="Text Box 16">
              <a:extLst>
                <a:ext uri="{FF2B5EF4-FFF2-40B4-BE49-F238E27FC236}">
                  <a16:creationId xmlns:a16="http://schemas.microsoft.com/office/drawing/2014/main" id="{5963F2C2-6408-41D3-81CC-0A0C471D52C8}"/>
                </a:ext>
              </a:extLst>
            </p:cNvPr>
            <p:cNvSpPr txBox="1">
              <a:spLocks noChangeArrowheads="1"/>
            </p:cNvSpPr>
            <p:nvPr/>
          </p:nvSpPr>
          <p:spPr bwMode="auto">
            <a:xfrm rot="-5400000">
              <a:off x="-286" y="1812"/>
              <a:ext cx="10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Water level (m)</a:t>
              </a:r>
            </a:p>
          </p:txBody>
        </p:sp>
        <p:sp>
          <p:nvSpPr>
            <p:cNvPr id="82960" name="Text Box 17">
              <a:extLst>
                <a:ext uri="{FF2B5EF4-FFF2-40B4-BE49-F238E27FC236}">
                  <a16:creationId xmlns:a16="http://schemas.microsoft.com/office/drawing/2014/main" id="{463D47E9-2605-42AC-83A7-A8C87122085B}"/>
                </a:ext>
              </a:extLst>
            </p:cNvPr>
            <p:cNvSpPr txBox="1">
              <a:spLocks noChangeArrowheads="1"/>
            </p:cNvSpPr>
            <p:nvPr/>
          </p:nvSpPr>
          <p:spPr bwMode="auto">
            <a:xfrm>
              <a:off x="2436" y="2687"/>
              <a:ext cx="4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Days</a:t>
              </a:r>
            </a:p>
          </p:txBody>
        </p:sp>
        <p:sp>
          <p:nvSpPr>
            <p:cNvPr id="82961" name="Line 18">
              <a:extLst>
                <a:ext uri="{FF2B5EF4-FFF2-40B4-BE49-F238E27FC236}">
                  <a16:creationId xmlns:a16="http://schemas.microsoft.com/office/drawing/2014/main" id="{41A265FD-D8C9-45B2-A9F3-0F16E4BD54D4}"/>
                </a:ext>
              </a:extLst>
            </p:cNvPr>
            <p:cNvSpPr>
              <a:spLocks noChangeShapeType="1"/>
            </p:cNvSpPr>
            <p:nvPr/>
          </p:nvSpPr>
          <p:spPr bwMode="auto">
            <a:xfrm flipV="1">
              <a:off x="3264" y="1766"/>
              <a:ext cx="0" cy="72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82962" name="Line 19">
              <a:extLst>
                <a:ext uri="{FF2B5EF4-FFF2-40B4-BE49-F238E27FC236}">
                  <a16:creationId xmlns:a16="http://schemas.microsoft.com/office/drawing/2014/main" id="{8FED7A6D-6B6E-4BC8-8E75-34F283AA0135}"/>
                </a:ext>
              </a:extLst>
            </p:cNvPr>
            <p:cNvSpPr>
              <a:spLocks noChangeShapeType="1"/>
            </p:cNvSpPr>
            <p:nvPr/>
          </p:nvSpPr>
          <p:spPr bwMode="auto">
            <a:xfrm flipV="1">
              <a:off x="4416" y="1766"/>
              <a:ext cx="0" cy="72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83970" name="Text Box 30">
            <a:extLst>
              <a:ext uri="{FF2B5EF4-FFF2-40B4-BE49-F238E27FC236}">
                <a16:creationId xmlns:a16="http://schemas.microsoft.com/office/drawing/2014/main" id="{E198F67C-F69A-4356-B06B-DD2913C758F5}"/>
              </a:ext>
            </a:extLst>
          </p:cNvPr>
          <p:cNvSpPr txBox="1">
            <a:spLocks noChangeArrowheads="1"/>
          </p:cNvSpPr>
          <p:nvPr/>
        </p:nvSpPr>
        <p:spPr bwMode="auto">
          <a:xfrm>
            <a:off x="609600" y="533400"/>
            <a:ext cx="77724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a:solidFill>
                  <a:schemeClr val="tx2"/>
                </a:solidFill>
                <a:latin typeface="Tahoma" panose="020B0604030504040204" pitchFamily="34" charset="0"/>
              </a:rPr>
              <a:t>Recent increase in water level. Reachable substrates have been inundated for less than 2 weeks.  Abort sampling.</a:t>
            </a:r>
            <a:r>
              <a:rPr lang="en-US" altLang="en-US" sz="3200"/>
              <a:t> </a:t>
            </a:r>
          </a:p>
        </p:txBody>
      </p:sp>
      <p:grpSp>
        <p:nvGrpSpPr>
          <p:cNvPr id="83971" name="Group 34" descr="example of a hydrograph in which the water levels have just come up and SCI should not be conducted">
            <a:extLst>
              <a:ext uri="{FF2B5EF4-FFF2-40B4-BE49-F238E27FC236}">
                <a16:creationId xmlns:a16="http://schemas.microsoft.com/office/drawing/2014/main" id="{59B41F95-0B08-404F-B28C-F0D3E8334869}"/>
              </a:ext>
            </a:extLst>
          </p:cNvPr>
          <p:cNvGrpSpPr>
            <a:grpSpLocks/>
          </p:cNvGrpSpPr>
          <p:nvPr/>
        </p:nvGrpSpPr>
        <p:grpSpPr bwMode="auto">
          <a:xfrm>
            <a:off x="488950" y="3048000"/>
            <a:ext cx="8197850" cy="2706688"/>
            <a:chOff x="192" y="2183"/>
            <a:chExt cx="5164" cy="1705"/>
          </a:xfrm>
        </p:grpSpPr>
        <p:sp>
          <p:nvSpPr>
            <p:cNvPr id="83972" name="Line 16">
              <a:extLst>
                <a:ext uri="{FF2B5EF4-FFF2-40B4-BE49-F238E27FC236}">
                  <a16:creationId xmlns:a16="http://schemas.microsoft.com/office/drawing/2014/main" id="{BA3E0389-12D9-4B34-A84E-91CF72B777E5}"/>
                </a:ext>
              </a:extLst>
            </p:cNvPr>
            <p:cNvSpPr>
              <a:spLocks noChangeShapeType="1"/>
            </p:cNvSpPr>
            <p:nvPr/>
          </p:nvSpPr>
          <p:spPr bwMode="auto">
            <a:xfrm>
              <a:off x="720" y="2208"/>
              <a:ext cx="0" cy="12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973" name="Line 17">
              <a:extLst>
                <a:ext uri="{FF2B5EF4-FFF2-40B4-BE49-F238E27FC236}">
                  <a16:creationId xmlns:a16="http://schemas.microsoft.com/office/drawing/2014/main" id="{123B960B-6E74-4944-8029-860B2D4DB1EC}"/>
                </a:ext>
              </a:extLst>
            </p:cNvPr>
            <p:cNvSpPr>
              <a:spLocks noChangeShapeType="1"/>
            </p:cNvSpPr>
            <p:nvPr/>
          </p:nvSpPr>
          <p:spPr bwMode="auto">
            <a:xfrm>
              <a:off x="720" y="3504"/>
              <a:ext cx="451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974" name="Text Box 18">
              <a:extLst>
                <a:ext uri="{FF2B5EF4-FFF2-40B4-BE49-F238E27FC236}">
                  <a16:creationId xmlns:a16="http://schemas.microsoft.com/office/drawing/2014/main" id="{8148FDDB-2AC2-4E92-940D-466FAD00FC7F}"/>
                </a:ext>
              </a:extLst>
            </p:cNvPr>
            <p:cNvSpPr txBox="1">
              <a:spLocks noChangeArrowheads="1"/>
            </p:cNvSpPr>
            <p:nvPr/>
          </p:nvSpPr>
          <p:spPr bwMode="auto">
            <a:xfrm>
              <a:off x="422" y="3369"/>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0</a:t>
              </a:r>
            </a:p>
          </p:txBody>
        </p:sp>
        <p:sp>
          <p:nvSpPr>
            <p:cNvPr id="83975" name="Text Box 19">
              <a:extLst>
                <a:ext uri="{FF2B5EF4-FFF2-40B4-BE49-F238E27FC236}">
                  <a16:creationId xmlns:a16="http://schemas.microsoft.com/office/drawing/2014/main" id="{2725D30C-E043-4997-A51B-D886556BD9AC}"/>
                </a:ext>
              </a:extLst>
            </p:cNvPr>
            <p:cNvSpPr txBox="1">
              <a:spLocks noChangeArrowheads="1"/>
            </p:cNvSpPr>
            <p:nvPr/>
          </p:nvSpPr>
          <p:spPr bwMode="auto">
            <a:xfrm>
              <a:off x="374" y="2999"/>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0.5</a:t>
              </a:r>
            </a:p>
          </p:txBody>
        </p:sp>
        <p:sp>
          <p:nvSpPr>
            <p:cNvPr id="83976" name="Text Box 20">
              <a:extLst>
                <a:ext uri="{FF2B5EF4-FFF2-40B4-BE49-F238E27FC236}">
                  <a16:creationId xmlns:a16="http://schemas.microsoft.com/office/drawing/2014/main" id="{52278AB9-2EEA-42A1-BFD1-CADA3ECC662E}"/>
                </a:ext>
              </a:extLst>
            </p:cNvPr>
            <p:cNvSpPr txBox="1">
              <a:spLocks noChangeArrowheads="1"/>
            </p:cNvSpPr>
            <p:nvPr/>
          </p:nvSpPr>
          <p:spPr bwMode="auto">
            <a:xfrm>
              <a:off x="356" y="2615"/>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1.0</a:t>
              </a:r>
            </a:p>
          </p:txBody>
        </p:sp>
        <p:sp>
          <p:nvSpPr>
            <p:cNvPr id="83977" name="Text Box 21">
              <a:extLst>
                <a:ext uri="{FF2B5EF4-FFF2-40B4-BE49-F238E27FC236}">
                  <a16:creationId xmlns:a16="http://schemas.microsoft.com/office/drawing/2014/main" id="{B18054E5-B36C-416B-813F-212EF94CB567}"/>
                </a:ext>
              </a:extLst>
            </p:cNvPr>
            <p:cNvSpPr txBox="1">
              <a:spLocks noChangeArrowheads="1"/>
            </p:cNvSpPr>
            <p:nvPr/>
          </p:nvSpPr>
          <p:spPr bwMode="auto">
            <a:xfrm>
              <a:off x="326" y="2183"/>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1.5</a:t>
              </a:r>
            </a:p>
          </p:txBody>
        </p:sp>
        <p:sp>
          <p:nvSpPr>
            <p:cNvPr id="83978" name="Text Box 22">
              <a:extLst>
                <a:ext uri="{FF2B5EF4-FFF2-40B4-BE49-F238E27FC236}">
                  <a16:creationId xmlns:a16="http://schemas.microsoft.com/office/drawing/2014/main" id="{19F42626-7D3F-4A1C-AB86-D627E1B17A5A}"/>
                </a:ext>
              </a:extLst>
            </p:cNvPr>
            <p:cNvSpPr txBox="1">
              <a:spLocks noChangeArrowheads="1"/>
            </p:cNvSpPr>
            <p:nvPr/>
          </p:nvSpPr>
          <p:spPr bwMode="auto">
            <a:xfrm>
              <a:off x="854" y="3527"/>
              <a:ext cx="37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0   7   14   21   28   35   42   49   56   63   70   77   84   91 </a:t>
              </a:r>
            </a:p>
          </p:txBody>
        </p:sp>
        <p:sp>
          <p:nvSpPr>
            <p:cNvPr id="83979" name="Line 23">
              <a:extLst>
                <a:ext uri="{FF2B5EF4-FFF2-40B4-BE49-F238E27FC236}">
                  <a16:creationId xmlns:a16="http://schemas.microsoft.com/office/drawing/2014/main" id="{6F144080-2B9B-4CBC-91DE-54CF7D9987F7}"/>
                </a:ext>
              </a:extLst>
            </p:cNvPr>
            <p:cNvSpPr>
              <a:spLocks noChangeShapeType="1"/>
            </p:cNvSpPr>
            <p:nvPr/>
          </p:nvSpPr>
          <p:spPr bwMode="auto">
            <a:xfrm flipH="1">
              <a:off x="3984" y="2736"/>
              <a:ext cx="384"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3980" name="Line 24">
              <a:extLst>
                <a:ext uri="{FF2B5EF4-FFF2-40B4-BE49-F238E27FC236}">
                  <a16:creationId xmlns:a16="http://schemas.microsoft.com/office/drawing/2014/main" id="{EE91DB4F-1C65-46FC-96D0-C6498E63DFBB}"/>
                </a:ext>
              </a:extLst>
            </p:cNvPr>
            <p:cNvSpPr>
              <a:spLocks noChangeShapeType="1"/>
            </p:cNvSpPr>
            <p:nvPr/>
          </p:nvSpPr>
          <p:spPr bwMode="auto">
            <a:xfrm flipH="1">
              <a:off x="4368" y="2592"/>
              <a:ext cx="192"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3981" name="Text Box 25">
              <a:extLst>
                <a:ext uri="{FF2B5EF4-FFF2-40B4-BE49-F238E27FC236}">
                  <a16:creationId xmlns:a16="http://schemas.microsoft.com/office/drawing/2014/main" id="{AEA3E269-AAA3-4A8A-9123-ADEF2F56830C}"/>
                </a:ext>
              </a:extLst>
            </p:cNvPr>
            <p:cNvSpPr txBox="1">
              <a:spLocks noChangeArrowheads="1"/>
            </p:cNvSpPr>
            <p:nvPr/>
          </p:nvSpPr>
          <p:spPr bwMode="auto">
            <a:xfrm>
              <a:off x="4272" y="2352"/>
              <a:ext cx="10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Day of site visit</a:t>
              </a:r>
            </a:p>
          </p:txBody>
        </p:sp>
        <p:sp>
          <p:nvSpPr>
            <p:cNvPr id="83982" name="Text Box 26">
              <a:extLst>
                <a:ext uri="{FF2B5EF4-FFF2-40B4-BE49-F238E27FC236}">
                  <a16:creationId xmlns:a16="http://schemas.microsoft.com/office/drawing/2014/main" id="{844D2374-6FCA-4057-A714-A4FE485ED481}"/>
                </a:ext>
              </a:extLst>
            </p:cNvPr>
            <p:cNvSpPr txBox="1">
              <a:spLocks noChangeArrowheads="1"/>
            </p:cNvSpPr>
            <p:nvPr/>
          </p:nvSpPr>
          <p:spPr bwMode="auto">
            <a:xfrm rot="-5400000">
              <a:off x="-238" y="2782"/>
              <a:ext cx="10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Water level (m)</a:t>
              </a:r>
            </a:p>
          </p:txBody>
        </p:sp>
        <p:sp>
          <p:nvSpPr>
            <p:cNvPr id="83983" name="Text Box 27">
              <a:extLst>
                <a:ext uri="{FF2B5EF4-FFF2-40B4-BE49-F238E27FC236}">
                  <a16:creationId xmlns:a16="http://schemas.microsoft.com/office/drawing/2014/main" id="{AF961671-68F2-4627-AD1B-174EB1CC61AE}"/>
                </a:ext>
              </a:extLst>
            </p:cNvPr>
            <p:cNvSpPr txBox="1">
              <a:spLocks noChangeArrowheads="1"/>
            </p:cNvSpPr>
            <p:nvPr/>
          </p:nvSpPr>
          <p:spPr bwMode="auto">
            <a:xfrm>
              <a:off x="2484" y="3657"/>
              <a:ext cx="4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Days</a:t>
              </a:r>
            </a:p>
          </p:txBody>
        </p:sp>
        <p:sp>
          <p:nvSpPr>
            <p:cNvPr id="83984" name="Freeform 28">
              <a:extLst>
                <a:ext uri="{FF2B5EF4-FFF2-40B4-BE49-F238E27FC236}">
                  <a16:creationId xmlns:a16="http://schemas.microsoft.com/office/drawing/2014/main" id="{7D9CBF4A-0DAD-4FC2-AE70-F7CADCDC4036}"/>
                </a:ext>
              </a:extLst>
            </p:cNvPr>
            <p:cNvSpPr>
              <a:spLocks/>
            </p:cNvSpPr>
            <p:nvPr/>
          </p:nvSpPr>
          <p:spPr bwMode="auto">
            <a:xfrm>
              <a:off x="816" y="2272"/>
              <a:ext cx="3552" cy="1248"/>
            </a:xfrm>
            <a:custGeom>
              <a:avLst/>
              <a:gdLst>
                <a:gd name="T0" fmla="*/ 0 w 3552"/>
                <a:gd name="T1" fmla="*/ 320 h 1248"/>
                <a:gd name="T2" fmla="*/ 576 w 3552"/>
                <a:gd name="T3" fmla="*/ 176 h 1248"/>
                <a:gd name="T4" fmla="*/ 864 w 3552"/>
                <a:gd name="T5" fmla="*/ 848 h 1248"/>
                <a:gd name="T6" fmla="*/ 1104 w 3552"/>
                <a:gd name="T7" fmla="*/ 1088 h 1248"/>
                <a:gd name="T8" fmla="*/ 1488 w 3552"/>
                <a:gd name="T9" fmla="*/ 1088 h 1248"/>
                <a:gd name="T10" fmla="*/ 1824 w 3552"/>
                <a:gd name="T11" fmla="*/ 176 h 1248"/>
                <a:gd name="T12" fmla="*/ 2160 w 3552"/>
                <a:gd name="T13" fmla="*/ 32 h 1248"/>
                <a:gd name="T14" fmla="*/ 2496 w 3552"/>
                <a:gd name="T15" fmla="*/ 176 h 1248"/>
                <a:gd name="T16" fmla="*/ 2928 w 3552"/>
                <a:gd name="T17" fmla="*/ 896 h 1248"/>
                <a:gd name="T18" fmla="*/ 3216 w 3552"/>
                <a:gd name="T19" fmla="*/ 1184 h 1248"/>
                <a:gd name="T20" fmla="*/ 3552 w 3552"/>
                <a:gd name="T21" fmla="*/ 512 h 12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52"/>
                <a:gd name="T34" fmla="*/ 0 h 1248"/>
                <a:gd name="T35" fmla="*/ 3552 w 3552"/>
                <a:gd name="T36" fmla="*/ 1248 h 12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52" h="1248">
                  <a:moveTo>
                    <a:pt x="0" y="320"/>
                  </a:moveTo>
                  <a:cubicBezTo>
                    <a:pt x="216" y="204"/>
                    <a:pt x="432" y="88"/>
                    <a:pt x="576" y="176"/>
                  </a:cubicBezTo>
                  <a:cubicBezTo>
                    <a:pt x="720" y="264"/>
                    <a:pt x="776" y="696"/>
                    <a:pt x="864" y="848"/>
                  </a:cubicBezTo>
                  <a:cubicBezTo>
                    <a:pt x="952" y="1000"/>
                    <a:pt x="1000" y="1048"/>
                    <a:pt x="1104" y="1088"/>
                  </a:cubicBezTo>
                  <a:cubicBezTo>
                    <a:pt x="1208" y="1128"/>
                    <a:pt x="1368" y="1240"/>
                    <a:pt x="1488" y="1088"/>
                  </a:cubicBezTo>
                  <a:cubicBezTo>
                    <a:pt x="1608" y="936"/>
                    <a:pt x="1712" y="352"/>
                    <a:pt x="1824" y="176"/>
                  </a:cubicBezTo>
                  <a:cubicBezTo>
                    <a:pt x="1936" y="0"/>
                    <a:pt x="2048" y="32"/>
                    <a:pt x="2160" y="32"/>
                  </a:cubicBezTo>
                  <a:cubicBezTo>
                    <a:pt x="2272" y="32"/>
                    <a:pt x="2368" y="32"/>
                    <a:pt x="2496" y="176"/>
                  </a:cubicBezTo>
                  <a:cubicBezTo>
                    <a:pt x="2624" y="320"/>
                    <a:pt x="2808" y="728"/>
                    <a:pt x="2928" y="896"/>
                  </a:cubicBezTo>
                  <a:cubicBezTo>
                    <a:pt x="3048" y="1064"/>
                    <a:pt x="3112" y="1248"/>
                    <a:pt x="3216" y="1184"/>
                  </a:cubicBezTo>
                  <a:cubicBezTo>
                    <a:pt x="3320" y="1120"/>
                    <a:pt x="3496" y="624"/>
                    <a:pt x="3552" y="51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985" name="Line 29">
              <a:extLst>
                <a:ext uri="{FF2B5EF4-FFF2-40B4-BE49-F238E27FC236}">
                  <a16:creationId xmlns:a16="http://schemas.microsoft.com/office/drawing/2014/main" id="{DC05E08B-A32E-4AED-8AC9-C05DC2B288C8}"/>
                </a:ext>
              </a:extLst>
            </p:cNvPr>
            <p:cNvSpPr>
              <a:spLocks noChangeShapeType="1"/>
            </p:cNvSpPr>
            <p:nvPr/>
          </p:nvSpPr>
          <p:spPr bwMode="auto">
            <a:xfrm flipV="1">
              <a:off x="3984" y="2736"/>
              <a:ext cx="0" cy="72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83986" name="Line 33">
              <a:extLst>
                <a:ext uri="{FF2B5EF4-FFF2-40B4-BE49-F238E27FC236}">
                  <a16:creationId xmlns:a16="http://schemas.microsoft.com/office/drawing/2014/main" id="{D03D9BC1-645D-4198-8557-958CB7F61A70}"/>
                </a:ext>
              </a:extLst>
            </p:cNvPr>
            <p:cNvSpPr>
              <a:spLocks noChangeShapeType="1"/>
            </p:cNvSpPr>
            <p:nvPr/>
          </p:nvSpPr>
          <p:spPr bwMode="auto">
            <a:xfrm flipV="1">
              <a:off x="4368" y="2736"/>
              <a:ext cx="0" cy="72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AF05D877-CC49-4063-8E0D-E6480D74A7A4}"/>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pic>
        <p:nvPicPr>
          <p:cNvPr id="84995" name="Picture 1" descr="photo of river site before heavy rain event">
            <a:extLst>
              <a:ext uri="{FF2B5EF4-FFF2-40B4-BE49-F238E27FC236}">
                <a16:creationId xmlns:a16="http://schemas.microsoft.com/office/drawing/2014/main" id="{DE116C78-3588-444C-AB10-0C5FA3B229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41960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6" name="Picture 9" descr="photo of river site after heavy rain event">
            <a:extLst>
              <a:ext uri="{FF2B5EF4-FFF2-40B4-BE49-F238E27FC236}">
                <a16:creationId xmlns:a16="http://schemas.microsoft.com/office/drawing/2014/main" id="{D7F80E15-7AE5-40F5-A890-067E52232A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05200"/>
            <a:ext cx="4470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7" name="Picture 10" descr="photo of river site before heavy rain event">
            <a:extLst>
              <a:ext uri="{FF2B5EF4-FFF2-40B4-BE49-F238E27FC236}">
                <a16:creationId xmlns:a16="http://schemas.microsoft.com/office/drawing/2014/main" id="{523AF58F-0BBB-4B6E-AB6B-3B6958B4E2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762000"/>
            <a:ext cx="3182938" cy="425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8" name="Picture 5" descr="photo of river site after heavy rain event">
            <a:extLst>
              <a:ext uri="{FF2B5EF4-FFF2-40B4-BE49-F238E27FC236}">
                <a16:creationId xmlns:a16="http://schemas.microsoft.com/office/drawing/2014/main" id="{4F806361-2034-4444-A7C6-B05948E6FE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3608388"/>
            <a:ext cx="4343400"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9" name="TextBox 8">
            <a:extLst>
              <a:ext uri="{FF2B5EF4-FFF2-40B4-BE49-F238E27FC236}">
                <a16:creationId xmlns:a16="http://schemas.microsoft.com/office/drawing/2014/main" id="{380B7B92-A6E2-4023-8B1C-AECA321E9FCE}"/>
              </a:ext>
            </a:extLst>
          </p:cNvPr>
          <p:cNvSpPr txBox="1">
            <a:spLocks noChangeArrowheads="1"/>
          </p:cNvSpPr>
          <p:nvPr/>
        </p:nvSpPr>
        <p:spPr bwMode="auto">
          <a:xfrm>
            <a:off x="1371600" y="2492375"/>
            <a:ext cx="16478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4000">
                <a:solidFill>
                  <a:schemeClr val="bg1"/>
                </a:solidFill>
                <a:latin typeface="Tahoma" panose="020B0604030504040204" pitchFamily="34" charset="0"/>
              </a:rPr>
              <a:t>Before</a:t>
            </a:r>
          </a:p>
        </p:txBody>
      </p:sp>
      <p:sp>
        <p:nvSpPr>
          <p:cNvPr id="85000" name="TextBox 9">
            <a:extLst>
              <a:ext uri="{FF2B5EF4-FFF2-40B4-BE49-F238E27FC236}">
                <a16:creationId xmlns:a16="http://schemas.microsoft.com/office/drawing/2014/main" id="{4A59C802-58D8-4CE9-8D6A-425B5EB55614}"/>
              </a:ext>
            </a:extLst>
          </p:cNvPr>
          <p:cNvSpPr txBox="1">
            <a:spLocks noChangeArrowheads="1"/>
          </p:cNvSpPr>
          <p:nvPr/>
        </p:nvSpPr>
        <p:spPr bwMode="auto">
          <a:xfrm>
            <a:off x="6200775" y="2644775"/>
            <a:ext cx="16478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4000">
                <a:solidFill>
                  <a:schemeClr val="bg1"/>
                </a:solidFill>
                <a:latin typeface="Tahoma" panose="020B0604030504040204" pitchFamily="34" charset="0"/>
              </a:rPr>
              <a:t>Before</a:t>
            </a:r>
          </a:p>
        </p:txBody>
      </p:sp>
      <p:sp>
        <p:nvSpPr>
          <p:cNvPr id="85001" name="TextBox 10">
            <a:extLst>
              <a:ext uri="{FF2B5EF4-FFF2-40B4-BE49-F238E27FC236}">
                <a16:creationId xmlns:a16="http://schemas.microsoft.com/office/drawing/2014/main" id="{FC7375A2-D02D-43FB-8A09-CB4A673BED8D}"/>
              </a:ext>
            </a:extLst>
          </p:cNvPr>
          <p:cNvSpPr txBox="1">
            <a:spLocks noChangeArrowheads="1"/>
          </p:cNvSpPr>
          <p:nvPr/>
        </p:nvSpPr>
        <p:spPr bwMode="auto">
          <a:xfrm>
            <a:off x="1524000" y="5616575"/>
            <a:ext cx="12811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4000">
                <a:solidFill>
                  <a:schemeClr val="bg1"/>
                </a:solidFill>
                <a:latin typeface="Tahoma" panose="020B0604030504040204" pitchFamily="34" charset="0"/>
              </a:rPr>
              <a:t>After</a:t>
            </a:r>
          </a:p>
        </p:txBody>
      </p:sp>
      <p:sp>
        <p:nvSpPr>
          <p:cNvPr id="85002" name="TextBox 11">
            <a:extLst>
              <a:ext uri="{FF2B5EF4-FFF2-40B4-BE49-F238E27FC236}">
                <a16:creationId xmlns:a16="http://schemas.microsoft.com/office/drawing/2014/main" id="{9D099130-02DC-48F6-9B95-07122C88353E}"/>
              </a:ext>
            </a:extLst>
          </p:cNvPr>
          <p:cNvSpPr txBox="1">
            <a:spLocks noChangeArrowheads="1"/>
          </p:cNvSpPr>
          <p:nvPr/>
        </p:nvSpPr>
        <p:spPr bwMode="auto">
          <a:xfrm>
            <a:off x="6415088" y="5715000"/>
            <a:ext cx="12811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4000">
                <a:solidFill>
                  <a:schemeClr val="bg1"/>
                </a:solidFill>
                <a:latin typeface="Tahoma" panose="020B0604030504040204" pitchFamily="34" charset="0"/>
              </a:rPr>
              <a:t>After</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86018" name="Picture 6" descr="photo of river site after heavy rain event">
            <a:extLst>
              <a:ext uri="{FF2B5EF4-FFF2-40B4-BE49-F238E27FC236}">
                <a16:creationId xmlns:a16="http://schemas.microsoft.com/office/drawing/2014/main" id="{30F0E7E4-3031-4BD8-A6A0-EBDFF4DA95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7413"/>
            <a:ext cx="4572000" cy="34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19" name="Picture 2" descr="photo of river site before heavy rain event">
            <a:extLst>
              <a:ext uri="{FF2B5EF4-FFF2-40B4-BE49-F238E27FC236}">
                <a16:creationId xmlns:a16="http://schemas.microsoft.com/office/drawing/2014/main" id="{A8EEC036-B091-45D0-8C16-8FDC1FF5A8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0413"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0" name="TextBox 4">
            <a:extLst>
              <a:ext uri="{FF2B5EF4-FFF2-40B4-BE49-F238E27FC236}">
                <a16:creationId xmlns:a16="http://schemas.microsoft.com/office/drawing/2014/main" id="{0CA12F02-D657-452C-8D8E-28D0D762D893}"/>
              </a:ext>
            </a:extLst>
          </p:cNvPr>
          <p:cNvSpPr txBox="1">
            <a:spLocks noChangeArrowheads="1"/>
          </p:cNvSpPr>
          <p:nvPr/>
        </p:nvSpPr>
        <p:spPr bwMode="auto">
          <a:xfrm>
            <a:off x="1371600" y="2492375"/>
            <a:ext cx="16478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4000">
                <a:solidFill>
                  <a:schemeClr val="bg1"/>
                </a:solidFill>
                <a:latin typeface="Tahoma" panose="020B0604030504040204" pitchFamily="34" charset="0"/>
              </a:rPr>
              <a:t>Before</a:t>
            </a:r>
          </a:p>
        </p:txBody>
      </p:sp>
      <p:sp>
        <p:nvSpPr>
          <p:cNvPr id="86021" name="TextBox 5">
            <a:extLst>
              <a:ext uri="{FF2B5EF4-FFF2-40B4-BE49-F238E27FC236}">
                <a16:creationId xmlns:a16="http://schemas.microsoft.com/office/drawing/2014/main" id="{660A42F3-1625-4ACF-B1DD-BF496B252A13}"/>
              </a:ext>
            </a:extLst>
          </p:cNvPr>
          <p:cNvSpPr txBox="1">
            <a:spLocks noChangeArrowheads="1"/>
          </p:cNvSpPr>
          <p:nvPr/>
        </p:nvSpPr>
        <p:spPr bwMode="auto">
          <a:xfrm>
            <a:off x="1524000" y="5616575"/>
            <a:ext cx="12811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4000">
                <a:solidFill>
                  <a:schemeClr val="bg1"/>
                </a:solidFill>
                <a:latin typeface="Tahoma" panose="020B0604030504040204" pitchFamily="34" charset="0"/>
              </a:rPr>
              <a:t>After</a:t>
            </a:r>
          </a:p>
        </p:txBody>
      </p:sp>
      <p:pic>
        <p:nvPicPr>
          <p:cNvPr id="86022" name="Picture 3" descr="photo of river site before heavy rain event">
            <a:extLst>
              <a:ext uri="{FF2B5EF4-FFF2-40B4-BE49-F238E27FC236}">
                <a16:creationId xmlns:a16="http://schemas.microsoft.com/office/drawing/2014/main" id="{0E5D52CC-0654-4656-B0D2-99F30DB3D4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6125" y="-76200"/>
            <a:ext cx="4664075" cy="348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3" name="Picture 7" descr="photo of river site after heavy rain event">
            <a:extLst>
              <a:ext uri="{FF2B5EF4-FFF2-40B4-BE49-F238E27FC236}">
                <a16:creationId xmlns:a16="http://schemas.microsoft.com/office/drawing/2014/main" id="{B22F582B-292A-4CB0-A840-0C00F52A66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7238" y="3429000"/>
            <a:ext cx="45767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4" name="TextBox 9">
            <a:extLst>
              <a:ext uri="{FF2B5EF4-FFF2-40B4-BE49-F238E27FC236}">
                <a16:creationId xmlns:a16="http://schemas.microsoft.com/office/drawing/2014/main" id="{59393EF9-7AA6-4242-B53C-B86A42426676}"/>
              </a:ext>
            </a:extLst>
          </p:cNvPr>
          <p:cNvSpPr txBox="1">
            <a:spLocks noChangeArrowheads="1"/>
          </p:cNvSpPr>
          <p:nvPr/>
        </p:nvSpPr>
        <p:spPr bwMode="auto">
          <a:xfrm>
            <a:off x="5591175" y="2514600"/>
            <a:ext cx="16478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4000">
                <a:solidFill>
                  <a:schemeClr val="bg1"/>
                </a:solidFill>
                <a:latin typeface="Tahoma" panose="020B0604030504040204" pitchFamily="34" charset="0"/>
              </a:rPr>
              <a:t>Before</a:t>
            </a:r>
          </a:p>
        </p:txBody>
      </p:sp>
      <p:sp>
        <p:nvSpPr>
          <p:cNvPr id="86025" name="TextBox 10">
            <a:extLst>
              <a:ext uri="{FF2B5EF4-FFF2-40B4-BE49-F238E27FC236}">
                <a16:creationId xmlns:a16="http://schemas.microsoft.com/office/drawing/2014/main" id="{7C320F58-8FFE-49B5-916A-9D493F5F6540}"/>
              </a:ext>
            </a:extLst>
          </p:cNvPr>
          <p:cNvSpPr txBox="1">
            <a:spLocks noChangeArrowheads="1"/>
          </p:cNvSpPr>
          <p:nvPr/>
        </p:nvSpPr>
        <p:spPr bwMode="auto">
          <a:xfrm>
            <a:off x="5743575" y="5638800"/>
            <a:ext cx="12811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4000">
                <a:solidFill>
                  <a:schemeClr val="bg1"/>
                </a:solidFill>
                <a:latin typeface="Tahoma" panose="020B0604030504040204" pitchFamily="34" charset="0"/>
              </a:rPr>
              <a:t>After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B3234B00-BEBF-445E-B8F0-DEBDDB94A09B}"/>
              </a:ext>
            </a:extLst>
          </p:cNvPr>
          <p:cNvSpPr>
            <a:spLocks noGrp="1" noChangeArrowheads="1"/>
          </p:cNvSpPr>
          <p:nvPr>
            <p:ph type="title"/>
          </p:nvPr>
        </p:nvSpPr>
        <p:spPr/>
        <p:txBody>
          <a:bodyPr/>
          <a:lstStyle/>
          <a:p>
            <a:pPr eaLnBrk="1" hangingPunct="1"/>
            <a:r>
              <a:rPr lang="en-US" altLang="en-US"/>
              <a:t>Bioassessment Theory</a:t>
            </a:r>
          </a:p>
        </p:txBody>
      </p:sp>
      <p:sp>
        <p:nvSpPr>
          <p:cNvPr id="13315" name="Rectangle 3">
            <a:extLst>
              <a:ext uri="{FF2B5EF4-FFF2-40B4-BE49-F238E27FC236}">
                <a16:creationId xmlns:a16="http://schemas.microsoft.com/office/drawing/2014/main" id="{5880DB84-FC87-4411-BFD0-8197C2BA5514}"/>
              </a:ext>
            </a:extLst>
          </p:cNvPr>
          <p:cNvSpPr>
            <a:spLocks noGrp="1" noChangeArrowheads="1"/>
          </p:cNvSpPr>
          <p:nvPr>
            <p:ph idx="1"/>
          </p:nvPr>
        </p:nvSpPr>
        <p:spPr>
          <a:xfrm>
            <a:off x="533400" y="1905000"/>
            <a:ext cx="8150225" cy="4114800"/>
          </a:xfrm>
        </p:spPr>
        <p:txBody>
          <a:bodyPr/>
          <a:lstStyle/>
          <a:p>
            <a:pPr eaLnBrk="1" hangingPunct="1"/>
            <a:r>
              <a:rPr lang="en-US" altLang="en-US"/>
              <a:t>Biota respond to a wide variety of cumulative factors, both natural and anthropogenic. </a:t>
            </a:r>
          </a:p>
          <a:p>
            <a:pPr eaLnBrk="1" hangingPunct="1"/>
            <a:r>
              <a:rPr lang="en-US" altLang="en-US"/>
              <a:t>As the organisms integrate factors over time, a characteristic community structure emerges.  </a:t>
            </a:r>
          </a:p>
          <a:p>
            <a:pPr eaLnBrk="1" hangingPunct="1"/>
            <a:r>
              <a:rPr lang="en-US" altLang="en-US"/>
              <a:t>When human actions adversely affect a system, the biological population will change, leading to an impaired or imbalanced community.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87042" name="Text Box 2">
            <a:extLst>
              <a:ext uri="{FF2B5EF4-FFF2-40B4-BE49-F238E27FC236}">
                <a16:creationId xmlns:a16="http://schemas.microsoft.com/office/drawing/2014/main" id="{140BE9D5-38BA-45F3-9D89-3A2E4C7251D7}"/>
              </a:ext>
            </a:extLst>
          </p:cNvPr>
          <p:cNvSpPr txBox="1">
            <a:spLocks noChangeArrowheads="1"/>
          </p:cNvSpPr>
          <p:nvPr/>
        </p:nvSpPr>
        <p:spPr bwMode="auto">
          <a:xfrm>
            <a:off x="914400" y="1219200"/>
            <a:ext cx="8001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a:solidFill>
                  <a:schemeClr val="tx2"/>
                </a:solidFill>
                <a:latin typeface="Tahoma" panose="020B0604030504040204" pitchFamily="34" charset="0"/>
              </a:rPr>
              <a:t>Hydrograph showing times when substrates are reachable.</a:t>
            </a:r>
          </a:p>
        </p:txBody>
      </p:sp>
      <p:grpSp>
        <p:nvGrpSpPr>
          <p:cNvPr id="87043" name="Group 22" descr="example hydrograph showing base flow period for which water levels are appropriate for SCI sampling">
            <a:extLst>
              <a:ext uri="{FF2B5EF4-FFF2-40B4-BE49-F238E27FC236}">
                <a16:creationId xmlns:a16="http://schemas.microsoft.com/office/drawing/2014/main" id="{EC100223-9EDD-4C03-A00D-676839E85BA7}"/>
              </a:ext>
            </a:extLst>
          </p:cNvPr>
          <p:cNvGrpSpPr>
            <a:grpSpLocks/>
          </p:cNvGrpSpPr>
          <p:nvPr/>
        </p:nvGrpSpPr>
        <p:grpSpPr bwMode="auto">
          <a:xfrm>
            <a:off x="533400" y="3200400"/>
            <a:ext cx="8001000" cy="2743200"/>
            <a:chOff x="144" y="144"/>
            <a:chExt cx="5040" cy="1728"/>
          </a:xfrm>
        </p:grpSpPr>
        <p:sp>
          <p:nvSpPr>
            <p:cNvPr id="87044" name="Line 3">
              <a:extLst>
                <a:ext uri="{FF2B5EF4-FFF2-40B4-BE49-F238E27FC236}">
                  <a16:creationId xmlns:a16="http://schemas.microsoft.com/office/drawing/2014/main" id="{14F0D8C2-366A-431D-8E5C-4332D45F5C6D}"/>
                </a:ext>
              </a:extLst>
            </p:cNvPr>
            <p:cNvSpPr>
              <a:spLocks noChangeShapeType="1"/>
            </p:cNvSpPr>
            <p:nvPr/>
          </p:nvSpPr>
          <p:spPr bwMode="auto">
            <a:xfrm>
              <a:off x="672" y="192"/>
              <a:ext cx="0" cy="12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7045" name="Line 4">
              <a:extLst>
                <a:ext uri="{FF2B5EF4-FFF2-40B4-BE49-F238E27FC236}">
                  <a16:creationId xmlns:a16="http://schemas.microsoft.com/office/drawing/2014/main" id="{705DAF4C-2A53-4E7A-91D1-C0D747BFFBE8}"/>
                </a:ext>
              </a:extLst>
            </p:cNvPr>
            <p:cNvSpPr>
              <a:spLocks noChangeShapeType="1"/>
            </p:cNvSpPr>
            <p:nvPr/>
          </p:nvSpPr>
          <p:spPr bwMode="auto">
            <a:xfrm>
              <a:off x="672" y="1488"/>
              <a:ext cx="451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7046" name="Text Box 5">
              <a:extLst>
                <a:ext uri="{FF2B5EF4-FFF2-40B4-BE49-F238E27FC236}">
                  <a16:creationId xmlns:a16="http://schemas.microsoft.com/office/drawing/2014/main" id="{8674E210-6C80-48AB-B376-A6B032D3C41E}"/>
                </a:ext>
              </a:extLst>
            </p:cNvPr>
            <p:cNvSpPr txBox="1">
              <a:spLocks noChangeArrowheads="1"/>
            </p:cNvSpPr>
            <p:nvPr/>
          </p:nvSpPr>
          <p:spPr bwMode="auto">
            <a:xfrm>
              <a:off x="374" y="135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0</a:t>
              </a:r>
            </a:p>
          </p:txBody>
        </p:sp>
        <p:sp>
          <p:nvSpPr>
            <p:cNvPr id="87047" name="Text Box 6">
              <a:extLst>
                <a:ext uri="{FF2B5EF4-FFF2-40B4-BE49-F238E27FC236}">
                  <a16:creationId xmlns:a16="http://schemas.microsoft.com/office/drawing/2014/main" id="{497930E4-3E9F-49C5-9534-AAD2231ED339}"/>
                </a:ext>
              </a:extLst>
            </p:cNvPr>
            <p:cNvSpPr txBox="1">
              <a:spLocks noChangeArrowheads="1"/>
            </p:cNvSpPr>
            <p:nvPr/>
          </p:nvSpPr>
          <p:spPr bwMode="auto">
            <a:xfrm>
              <a:off x="326" y="983"/>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0.5</a:t>
              </a:r>
            </a:p>
          </p:txBody>
        </p:sp>
        <p:sp>
          <p:nvSpPr>
            <p:cNvPr id="87048" name="Text Box 7">
              <a:extLst>
                <a:ext uri="{FF2B5EF4-FFF2-40B4-BE49-F238E27FC236}">
                  <a16:creationId xmlns:a16="http://schemas.microsoft.com/office/drawing/2014/main" id="{834300E5-73CB-4DAE-8B36-1FCF6790E976}"/>
                </a:ext>
              </a:extLst>
            </p:cNvPr>
            <p:cNvSpPr txBox="1">
              <a:spLocks noChangeArrowheads="1"/>
            </p:cNvSpPr>
            <p:nvPr/>
          </p:nvSpPr>
          <p:spPr bwMode="auto">
            <a:xfrm>
              <a:off x="308" y="599"/>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1.0</a:t>
              </a:r>
            </a:p>
          </p:txBody>
        </p:sp>
        <p:sp>
          <p:nvSpPr>
            <p:cNvPr id="87049" name="Text Box 8">
              <a:extLst>
                <a:ext uri="{FF2B5EF4-FFF2-40B4-BE49-F238E27FC236}">
                  <a16:creationId xmlns:a16="http://schemas.microsoft.com/office/drawing/2014/main" id="{02BA5E5E-3D24-4F98-BDE3-F09C0FFC77E3}"/>
                </a:ext>
              </a:extLst>
            </p:cNvPr>
            <p:cNvSpPr txBox="1">
              <a:spLocks noChangeArrowheads="1"/>
            </p:cNvSpPr>
            <p:nvPr/>
          </p:nvSpPr>
          <p:spPr bwMode="auto">
            <a:xfrm>
              <a:off x="278" y="167"/>
              <a:ext cx="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1.5</a:t>
              </a:r>
            </a:p>
          </p:txBody>
        </p:sp>
        <p:sp>
          <p:nvSpPr>
            <p:cNvPr id="87050" name="Text Box 9">
              <a:extLst>
                <a:ext uri="{FF2B5EF4-FFF2-40B4-BE49-F238E27FC236}">
                  <a16:creationId xmlns:a16="http://schemas.microsoft.com/office/drawing/2014/main" id="{B2C393B9-C3E0-4F3E-B584-8CC7D479A231}"/>
                </a:ext>
              </a:extLst>
            </p:cNvPr>
            <p:cNvSpPr txBox="1">
              <a:spLocks noChangeArrowheads="1"/>
            </p:cNvSpPr>
            <p:nvPr/>
          </p:nvSpPr>
          <p:spPr bwMode="auto">
            <a:xfrm>
              <a:off x="806" y="1511"/>
              <a:ext cx="37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0   7   14   21   28   35   42   49   56   63   70   77   84   91 </a:t>
              </a:r>
            </a:p>
          </p:txBody>
        </p:sp>
        <p:sp>
          <p:nvSpPr>
            <p:cNvPr id="87051" name="Text Box 10">
              <a:extLst>
                <a:ext uri="{FF2B5EF4-FFF2-40B4-BE49-F238E27FC236}">
                  <a16:creationId xmlns:a16="http://schemas.microsoft.com/office/drawing/2014/main" id="{750C4742-0551-4E00-B21E-9321A133D9DD}"/>
                </a:ext>
              </a:extLst>
            </p:cNvPr>
            <p:cNvSpPr txBox="1">
              <a:spLocks noChangeArrowheads="1"/>
            </p:cNvSpPr>
            <p:nvPr/>
          </p:nvSpPr>
          <p:spPr bwMode="auto">
            <a:xfrm rot="-5400000">
              <a:off x="-286" y="766"/>
              <a:ext cx="10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Water level (m)</a:t>
              </a:r>
            </a:p>
          </p:txBody>
        </p:sp>
        <p:sp>
          <p:nvSpPr>
            <p:cNvPr id="87052" name="Text Box 11">
              <a:extLst>
                <a:ext uri="{FF2B5EF4-FFF2-40B4-BE49-F238E27FC236}">
                  <a16:creationId xmlns:a16="http://schemas.microsoft.com/office/drawing/2014/main" id="{B919C43B-86DC-4811-8157-3DDE47FC2894}"/>
                </a:ext>
              </a:extLst>
            </p:cNvPr>
            <p:cNvSpPr txBox="1">
              <a:spLocks noChangeArrowheads="1"/>
            </p:cNvSpPr>
            <p:nvPr/>
          </p:nvSpPr>
          <p:spPr bwMode="auto">
            <a:xfrm>
              <a:off x="2436" y="1641"/>
              <a:ext cx="4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Days</a:t>
              </a:r>
            </a:p>
          </p:txBody>
        </p:sp>
        <p:sp>
          <p:nvSpPr>
            <p:cNvPr id="87053" name="Text Box 12">
              <a:extLst>
                <a:ext uri="{FF2B5EF4-FFF2-40B4-BE49-F238E27FC236}">
                  <a16:creationId xmlns:a16="http://schemas.microsoft.com/office/drawing/2014/main" id="{337098B5-4313-462E-9325-1F755360FB64}"/>
                </a:ext>
              </a:extLst>
            </p:cNvPr>
            <p:cNvSpPr txBox="1">
              <a:spLocks noChangeArrowheads="1"/>
            </p:cNvSpPr>
            <p:nvPr/>
          </p:nvSpPr>
          <p:spPr bwMode="auto">
            <a:xfrm>
              <a:off x="2160" y="144"/>
              <a:ext cx="13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800"/>
                <a:t>Sampling Windows</a:t>
              </a:r>
            </a:p>
          </p:txBody>
        </p:sp>
        <p:sp>
          <p:nvSpPr>
            <p:cNvPr id="87054" name="Line 13">
              <a:extLst>
                <a:ext uri="{FF2B5EF4-FFF2-40B4-BE49-F238E27FC236}">
                  <a16:creationId xmlns:a16="http://schemas.microsoft.com/office/drawing/2014/main" id="{BC73AFFA-E14C-4FCA-ACA9-9A889294AEC2}"/>
                </a:ext>
              </a:extLst>
            </p:cNvPr>
            <p:cNvSpPr>
              <a:spLocks noChangeShapeType="1"/>
            </p:cNvSpPr>
            <p:nvPr/>
          </p:nvSpPr>
          <p:spPr bwMode="auto">
            <a:xfrm flipV="1">
              <a:off x="3408" y="768"/>
              <a:ext cx="0" cy="72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87055" name="Freeform 14">
              <a:extLst>
                <a:ext uri="{FF2B5EF4-FFF2-40B4-BE49-F238E27FC236}">
                  <a16:creationId xmlns:a16="http://schemas.microsoft.com/office/drawing/2014/main" id="{94F72A03-1237-4AAA-B32B-954EBB41F520}"/>
                </a:ext>
              </a:extLst>
            </p:cNvPr>
            <p:cNvSpPr>
              <a:spLocks/>
            </p:cNvSpPr>
            <p:nvPr/>
          </p:nvSpPr>
          <p:spPr bwMode="auto">
            <a:xfrm>
              <a:off x="672" y="240"/>
              <a:ext cx="2784" cy="1120"/>
            </a:xfrm>
            <a:custGeom>
              <a:avLst/>
              <a:gdLst>
                <a:gd name="T0" fmla="*/ 0 w 2784"/>
                <a:gd name="T1" fmla="*/ 1008 h 1120"/>
                <a:gd name="T2" fmla="*/ 192 w 2784"/>
                <a:gd name="T3" fmla="*/ 672 h 1120"/>
                <a:gd name="T4" fmla="*/ 288 w 2784"/>
                <a:gd name="T5" fmla="*/ 912 h 1120"/>
                <a:gd name="T6" fmla="*/ 432 w 2784"/>
                <a:gd name="T7" fmla="*/ 1008 h 1120"/>
                <a:gd name="T8" fmla="*/ 576 w 2784"/>
                <a:gd name="T9" fmla="*/ 960 h 1120"/>
                <a:gd name="T10" fmla="*/ 672 w 2784"/>
                <a:gd name="T11" fmla="*/ 960 h 1120"/>
                <a:gd name="T12" fmla="*/ 720 w 2784"/>
                <a:gd name="T13" fmla="*/ 0 h 1120"/>
                <a:gd name="T14" fmla="*/ 816 w 2784"/>
                <a:gd name="T15" fmla="*/ 960 h 1120"/>
                <a:gd name="T16" fmla="*/ 912 w 2784"/>
                <a:gd name="T17" fmla="*/ 960 h 1120"/>
                <a:gd name="T18" fmla="*/ 1056 w 2784"/>
                <a:gd name="T19" fmla="*/ 1008 h 1120"/>
                <a:gd name="T20" fmla="*/ 1152 w 2784"/>
                <a:gd name="T21" fmla="*/ 912 h 1120"/>
                <a:gd name="T22" fmla="*/ 2064 w 2784"/>
                <a:gd name="T23" fmla="*/ 960 h 1120"/>
                <a:gd name="T24" fmla="*/ 2352 w 2784"/>
                <a:gd name="T25" fmla="*/ 960 h 1120"/>
                <a:gd name="T26" fmla="*/ 2400 w 2784"/>
                <a:gd name="T27" fmla="*/ 672 h 1120"/>
                <a:gd name="T28" fmla="*/ 2448 w 2784"/>
                <a:gd name="T29" fmla="*/ 960 h 1120"/>
                <a:gd name="T30" fmla="*/ 2784 w 2784"/>
                <a:gd name="T31" fmla="*/ 960 h 1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784"/>
                <a:gd name="T49" fmla="*/ 0 h 1120"/>
                <a:gd name="T50" fmla="*/ 2784 w 2784"/>
                <a:gd name="T51" fmla="*/ 1120 h 112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784" h="1120">
                  <a:moveTo>
                    <a:pt x="0" y="1008"/>
                  </a:moveTo>
                  <a:cubicBezTo>
                    <a:pt x="72" y="848"/>
                    <a:pt x="144" y="688"/>
                    <a:pt x="192" y="672"/>
                  </a:cubicBezTo>
                  <a:cubicBezTo>
                    <a:pt x="240" y="656"/>
                    <a:pt x="248" y="856"/>
                    <a:pt x="288" y="912"/>
                  </a:cubicBezTo>
                  <a:cubicBezTo>
                    <a:pt x="328" y="968"/>
                    <a:pt x="384" y="1000"/>
                    <a:pt x="432" y="1008"/>
                  </a:cubicBezTo>
                  <a:cubicBezTo>
                    <a:pt x="480" y="1016"/>
                    <a:pt x="536" y="968"/>
                    <a:pt x="576" y="960"/>
                  </a:cubicBezTo>
                  <a:cubicBezTo>
                    <a:pt x="616" y="952"/>
                    <a:pt x="648" y="1120"/>
                    <a:pt x="672" y="960"/>
                  </a:cubicBezTo>
                  <a:cubicBezTo>
                    <a:pt x="696" y="800"/>
                    <a:pt x="696" y="0"/>
                    <a:pt x="720" y="0"/>
                  </a:cubicBezTo>
                  <a:cubicBezTo>
                    <a:pt x="744" y="0"/>
                    <a:pt x="784" y="800"/>
                    <a:pt x="816" y="960"/>
                  </a:cubicBezTo>
                  <a:cubicBezTo>
                    <a:pt x="848" y="1120"/>
                    <a:pt x="872" y="952"/>
                    <a:pt x="912" y="960"/>
                  </a:cubicBezTo>
                  <a:cubicBezTo>
                    <a:pt x="952" y="968"/>
                    <a:pt x="1016" y="1016"/>
                    <a:pt x="1056" y="1008"/>
                  </a:cubicBezTo>
                  <a:cubicBezTo>
                    <a:pt x="1096" y="1000"/>
                    <a:pt x="984" y="920"/>
                    <a:pt x="1152" y="912"/>
                  </a:cubicBezTo>
                  <a:cubicBezTo>
                    <a:pt x="1320" y="904"/>
                    <a:pt x="1864" y="952"/>
                    <a:pt x="2064" y="960"/>
                  </a:cubicBezTo>
                  <a:cubicBezTo>
                    <a:pt x="2264" y="968"/>
                    <a:pt x="2296" y="1008"/>
                    <a:pt x="2352" y="960"/>
                  </a:cubicBezTo>
                  <a:cubicBezTo>
                    <a:pt x="2408" y="912"/>
                    <a:pt x="2384" y="672"/>
                    <a:pt x="2400" y="672"/>
                  </a:cubicBezTo>
                  <a:cubicBezTo>
                    <a:pt x="2416" y="672"/>
                    <a:pt x="2384" y="912"/>
                    <a:pt x="2448" y="960"/>
                  </a:cubicBezTo>
                  <a:cubicBezTo>
                    <a:pt x="2512" y="1008"/>
                    <a:pt x="2728" y="960"/>
                    <a:pt x="2784" y="96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056" name="Line 15">
              <a:extLst>
                <a:ext uri="{FF2B5EF4-FFF2-40B4-BE49-F238E27FC236}">
                  <a16:creationId xmlns:a16="http://schemas.microsoft.com/office/drawing/2014/main" id="{F4B0123D-71BD-4845-84B6-BFC598BCF7AD}"/>
                </a:ext>
              </a:extLst>
            </p:cNvPr>
            <p:cNvSpPr>
              <a:spLocks noChangeShapeType="1"/>
            </p:cNvSpPr>
            <p:nvPr/>
          </p:nvSpPr>
          <p:spPr bwMode="auto">
            <a:xfrm flipV="1">
              <a:off x="1584" y="768"/>
              <a:ext cx="0" cy="72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87057" name="Line 16">
              <a:extLst>
                <a:ext uri="{FF2B5EF4-FFF2-40B4-BE49-F238E27FC236}">
                  <a16:creationId xmlns:a16="http://schemas.microsoft.com/office/drawing/2014/main" id="{9AC1AD5E-5210-4B37-AE7D-B63715154AC8}"/>
                </a:ext>
              </a:extLst>
            </p:cNvPr>
            <p:cNvSpPr>
              <a:spLocks noChangeShapeType="1"/>
            </p:cNvSpPr>
            <p:nvPr/>
          </p:nvSpPr>
          <p:spPr bwMode="auto">
            <a:xfrm flipV="1">
              <a:off x="3168" y="768"/>
              <a:ext cx="0" cy="72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87058" name="Line 17">
              <a:extLst>
                <a:ext uri="{FF2B5EF4-FFF2-40B4-BE49-F238E27FC236}">
                  <a16:creationId xmlns:a16="http://schemas.microsoft.com/office/drawing/2014/main" id="{8BF9BBFF-55D0-436C-A7A3-8BA86DB5D1AE}"/>
                </a:ext>
              </a:extLst>
            </p:cNvPr>
            <p:cNvSpPr>
              <a:spLocks noChangeShapeType="1"/>
            </p:cNvSpPr>
            <p:nvPr/>
          </p:nvSpPr>
          <p:spPr bwMode="auto">
            <a:xfrm flipV="1">
              <a:off x="2976" y="768"/>
              <a:ext cx="0" cy="72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87059" name="Line 18">
              <a:extLst>
                <a:ext uri="{FF2B5EF4-FFF2-40B4-BE49-F238E27FC236}">
                  <a16:creationId xmlns:a16="http://schemas.microsoft.com/office/drawing/2014/main" id="{4A437E16-DD16-4BF4-AA22-2165488E66FE}"/>
                </a:ext>
              </a:extLst>
            </p:cNvPr>
            <p:cNvSpPr>
              <a:spLocks noChangeShapeType="1"/>
            </p:cNvSpPr>
            <p:nvPr/>
          </p:nvSpPr>
          <p:spPr bwMode="auto">
            <a:xfrm flipH="1">
              <a:off x="1584" y="768"/>
              <a:ext cx="1392"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060" name="Line 19">
              <a:extLst>
                <a:ext uri="{FF2B5EF4-FFF2-40B4-BE49-F238E27FC236}">
                  <a16:creationId xmlns:a16="http://schemas.microsoft.com/office/drawing/2014/main" id="{3651BCD3-99A1-4B78-9548-51CBA034FEC9}"/>
                </a:ext>
              </a:extLst>
            </p:cNvPr>
            <p:cNvSpPr>
              <a:spLocks noChangeShapeType="1"/>
            </p:cNvSpPr>
            <p:nvPr/>
          </p:nvSpPr>
          <p:spPr bwMode="auto">
            <a:xfrm flipH="1">
              <a:off x="3168" y="768"/>
              <a:ext cx="24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061" name="Line 20">
              <a:extLst>
                <a:ext uri="{FF2B5EF4-FFF2-40B4-BE49-F238E27FC236}">
                  <a16:creationId xmlns:a16="http://schemas.microsoft.com/office/drawing/2014/main" id="{8F048C87-4985-4EA5-96C2-14C9468E3219}"/>
                </a:ext>
              </a:extLst>
            </p:cNvPr>
            <p:cNvSpPr>
              <a:spLocks noChangeShapeType="1"/>
            </p:cNvSpPr>
            <p:nvPr/>
          </p:nvSpPr>
          <p:spPr bwMode="auto">
            <a:xfrm flipH="1">
              <a:off x="2352" y="432"/>
              <a:ext cx="240"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062" name="Line 21">
              <a:extLst>
                <a:ext uri="{FF2B5EF4-FFF2-40B4-BE49-F238E27FC236}">
                  <a16:creationId xmlns:a16="http://schemas.microsoft.com/office/drawing/2014/main" id="{53449F2D-B926-4564-894D-B0104B81E424}"/>
                </a:ext>
              </a:extLst>
            </p:cNvPr>
            <p:cNvSpPr>
              <a:spLocks noChangeShapeType="1"/>
            </p:cNvSpPr>
            <p:nvPr/>
          </p:nvSpPr>
          <p:spPr bwMode="auto">
            <a:xfrm>
              <a:off x="3168" y="432"/>
              <a:ext cx="144"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6D08BDB0-4168-4D92-B372-FC662940BE66}"/>
              </a:ext>
            </a:extLst>
          </p:cNvPr>
          <p:cNvSpPr>
            <a:spLocks noGrp="1" noChangeArrowheads="1"/>
          </p:cNvSpPr>
          <p:nvPr>
            <p:ph type="title"/>
          </p:nvPr>
        </p:nvSpPr>
        <p:spPr>
          <a:xfrm>
            <a:off x="1143000" y="609600"/>
            <a:ext cx="7793038" cy="1462088"/>
          </a:xfrm>
        </p:spPr>
        <p:txBody>
          <a:bodyPr/>
          <a:lstStyle/>
          <a:p>
            <a:pPr eaLnBrk="1" hangingPunct="1"/>
            <a:r>
              <a:rPr lang="en-US" altLang="en-US" sz="3600"/>
              <a:t>SCI Samplers must exercise Best Professional Judgment</a:t>
            </a:r>
          </a:p>
        </p:txBody>
      </p:sp>
      <p:sp>
        <p:nvSpPr>
          <p:cNvPr id="88067" name="Rectangle 3">
            <a:extLst>
              <a:ext uri="{FF2B5EF4-FFF2-40B4-BE49-F238E27FC236}">
                <a16:creationId xmlns:a16="http://schemas.microsoft.com/office/drawing/2014/main" id="{B8F5D75D-69AE-4A9F-BE35-D5654B1C0F03}"/>
              </a:ext>
            </a:extLst>
          </p:cNvPr>
          <p:cNvSpPr>
            <a:spLocks noGrp="1" noChangeArrowheads="1"/>
          </p:cNvSpPr>
          <p:nvPr>
            <p:ph idx="1"/>
          </p:nvPr>
        </p:nvSpPr>
        <p:spPr>
          <a:xfrm>
            <a:off x="1066800" y="2209800"/>
            <a:ext cx="7888288" cy="4459288"/>
          </a:xfrm>
        </p:spPr>
        <p:txBody>
          <a:bodyPr/>
          <a:lstStyle/>
          <a:p>
            <a:pPr eaLnBrk="1" hangingPunct="1"/>
            <a:r>
              <a:rPr lang="en-US" altLang="en-US" sz="2400"/>
              <a:t>Only an experienced, qualified SCI sampler can make the difficult field decisions necessary for proper application of the method.</a:t>
            </a:r>
          </a:p>
          <a:p>
            <a:pPr eaLnBrk="1" hangingPunct="1"/>
            <a:r>
              <a:rPr lang="en-US" altLang="en-US" sz="2400"/>
              <a:t>Samplers MUST understand objectives.</a:t>
            </a:r>
          </a:p>
          <a:p>
            <a:pPr eaLnBrk="1" hangingPunct="1"/>
            <a:r>
              <a:rPr lang="en-US" altLang="en-US" sz="2400"/>
              <a:t>There should be no artificial burdens that prevent samplers from making the correct scientific decision</a:t>
            </a:r>
          </a:p>
          <a:p>
            <a:pPr lvl="1" eaLnBrk="1" hangingPunct="1"/>
            <a:r>
              <a:rPr lang="en-US" altLang="en-US" sz="2000"/>
              <a:t>Contract issues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A7B2C759-2F72-4A56-96A4-072924984A55}"/>
              </a:ext>
            </a:extLst>
          </p:cNvPr>
          <p:cNvSpPr>
            <a:spLocks noGrp="1" noChangeArrowheads="1"/>
          </p:cNvSpPr>
          <p:nvPr>
            <p:ph type="title"/>
          </p:nvPr>
        </p:nvSpPr>
        <p:spPr>
          <a:xfrm>
            <a:off x="1579563" y="457200"/>
            <a:ext cx="7793037" cy="1462088"/>
          </a:xfrm>
        </p:spPr>
        <p:txBody>
          <a:bodyPr rtlCol="0">
            <a:normAutofit fontScale="90000"/>
          </a:bodyPr>
          <a:lstStyle/>
          <a:p>
            <a:pPr eaLnBrk="1" fontAlgn="auto" hangingPunct="1">
              <a:spcAft>
                <a:spcPts val="0"/>
              </a:spcAft>
              <a:defRPr/>
            </a:pPr>
            <a:r>
              <a:rPr lang="en-US" altLang="en-US"/>
              <a:t>Maintaining Linkages between the SCI and Important Associated Data </a:t>
            </a:r>
          </a:p>
        </p:txBody>
      </p:sp>
      <p:sp>
        <p:nvSpPr>
          <p:cNvPr id="89091" name="Rectangle 3">
            <a:extLst>
              <a:ext uri="{FF2B5EF4-FFF2-40B4-BE49-F238E27FC236}">
                <a16:creationId xmlns:a16="http://schemas.microsoft.com/office/drawing/2014/main" id="{611ED0E6-C62A-4ADD-92C7-CA9EE1FF6E8D}"/>
              </a:ext>
            </a:extLst>
          </p:cNvPr>
          <p:cNvSpPr>
            <a:spLocks noGrp="1" noChangeArrowheads="1"/>
          </p:cNvSpPr>
          <p:nvPr>
            <p:ph idx="1"/>
          </p:nvPr>
        </p:nvSpPr>
        <p:spPr>
          <a:xfrm>
            <a:off x="1066800" y="2017713"/>
            <a:ext cx="7888288" cy="4535487"/>
          </a:xfrm>
        </p:spPr>
        <p:txBody>
          <a:bodyPr/>
          <a:lstStyle/>
          <a:p>
            <a:pPr eaLnBrk="1" hangingPunct="1">
              <a:lnSpc>
                <a:spcPct val="80000"/>
              </a:lnSpc>
            </a:pPr>
            <a:r>
              <a:rPr lang="en-US" altLang="en-US" sz="2400"/>
              <a:t>All associated data (flow conditions, habitat scores, etc.) must be linked to the SCI results, so that a determination may be made that each sample was, or was not, consistent with the study objectives. </a:t>
            </a:r>
          </a:p>
          <a:p>
            <a:pPr eaLnBrk="1" hangingPunct="1">
              <a:lnSpc>
                <a:spcPct val="80000"/>
              </a:lnSpc>
            </a:pPr>
            <a:r>
              <a:rPr lang="en-US" altLang="en-US" sz="2400"/>
              <a:t>Indiscriminate use of SCI scores will likely result in inappropriate or incorrect environmental decisions. </a:t>
            </a:r>
          </a:p>
          <a:p>
            <a:pPr eaLnBrk="1" hangingPunct="1">
              <a:lnSpc>
                <a:spcPct val="80000"/>
              </a:lnSpc>
            </a:pPr>
            <a:r>
              <a:rPr lang="en-US" altLang="en-US" sz="2400"/>
              <a:t>Data analysts and managers have responsibility to fully understand the complexities associated with the SCI scores, and use the data appropriately.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A0ADD265-4E7C-4047-AB65-DFE9E8B75CC3}"/>
              </a:ext>
            </a:extLst>
          </p:cNvPr>
          <p:cNvSpPr>
            <a:spLocks noGrp="1" noChangeArrowheads="1"/>
          </p:cNvSpPr>
          <p:nvPr>
            <p:ph type="title"/>
          </p:nvPr>
        </p:nvSpPr>
        <p:spPr/>
        <p:txBody>
          <a:bodyPr/>
          <a:lstStyle/>
          <a:p>
            <a:pPr eaLnBrk="1" hangingPunct="1"/>
            <a:r>
              <a:rPr lang="en-US" altLang="en-US"/>
              <a:t>The SCI Sampling Process </a:t>
            </a:r>
          </a:p>
        </p:txBody>
      </p:sp>
      <p:sp>
        <p:nvSpPr>
          <p:cNvPr id="90115" name="Rectangle 3">
            <a:extLst>
              <a:ext uri="{FF2B5EF4-FFF2-40B4-BE49-F238E27FC236}">
                <a16:creationId xmlns:a16="http://schemas.microsoft.com/office/drawing/2014/main" id="{8C61838E-D728-42A6-996E-A4C278F123E4}"/>
              </a:ext>
            </a:extLst>
          </p:cNvPr>
          <p:cNvSpPr>
            <a:spLocks noGrp="1" noChangeArrowheads="1"/>
          </p:cNvSpPr>
          <p:nvPr>
            <p:ph idx="1"/>
          </p:nvPr>
        </p:nvSpPr>
        <p:spPr/>
        <p:txBody>
          <a:bodyPr/>
          <a:lstStyle/>
          <a:p>
            <a:pPr eaLnBrk="1" hangingPunct="1"/>
            <a:r>
              <a:rPr lang="en-US" altLang="en-US"/>
              <a:t>Sampling Site Selection and System Classification</a:t>
            </a:r>
          </a:p>
          <a:p>
            <a:pPr eaLnBrk="1" hangingPunct="1"/>
            <a:r>
              <a:rPr lang="en-US" altLang="en-US"/>
              <a:t>Appropriate Antecedent Hydrologic Conditions</a:t>
            </a:r>
          </a:p>
          <a:p>
            <a:pPr eaLnBrk="1" hangingPunct="1"/>
            <a:r>
              <a:rPr lang="en-US" altLang="en-US"/>
              <a:t>Optimal Habitat Selection</a:t>
            </a:r>
          </a:p>
          <a:p>
            <a:pPr eaLnBrk="1" hangingPunct="1"/>
            <a:r>
              <a:rPr lang="en-US" altLang="en-US"/>
              <a:t>Sampling Technique</a:t>
            </a:r>
          </a:p>
          <a:p>
            <a:pPr eaLnBrk="1" hangingPunct="1"/>
            <a:r>
              <a:rPr lang="en-US" altLang="en-US"/>
              <a:t>Field Sorting as a Training Tool</a:t>
            </a:r>
          </a:p>
          <a:p>
            <a:pPr eaLnBrk="1" hangingPunct="1"/>
            <a:r>
              <a:rPr lang="en-US" altLang="en-US"/>
              <a:t>Apprenticeship</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91138" name="Title 1">
            <a:extLst>
              <a:ext uri="{FF2B5EF4-FFF2-40B4-BE49-F238E27FC236}">
                <a16:creationId xmlns:a16="http://schemas.microsoft.com/office/drawing/2014/main" id="{D000DF33-4F4B-418E-8F41-04F8C376E08E}"/>
              </a:ext>
            </a:extLst>
          </p:cNvPr>
          <p:cNvSpPr>
            <a:spLocks noGrp="1" noChangeArrowheads="1"/>
          </p:cNvSpPr>
          <p:nvPr>
            <p:ph type="title"/>
          </p:nvPr>
        </p:nvSpPr>
        <p:spPr>
          <a:xfrm>
            <a:off x="1150938" y="685800"/>
            <a:ext cx="7793037" cy="990600"/>
          </a:xfrm>
        </p:spPr>
        <p:txBody>
          <a:bodyPr/>
          <a:lstStyle/>
          <a:p>
            <a:pPr eaLnBrk="1" hangingPunct="1"/>
            <a:r>
              <a:rPr lang="en-US" altLang="en-US"/>
              <a:t>Relevant SCI Field SOPs</a:t>
            </a:r>
          </a:p>
        </p:txBody>
      </p:sp>
      <p:sp>
        <p:nvSpPr>
          <p:cNvPr id="91139" name="Content Placeholder 2">
            <a:extLst>
              <a:ext uri="{FF2B5EF4-FFF2-40B4-BE49-F238E27FC236}">
                <a16:creationId xmlns:a16="http://schemas.microsoft.com/office/drawing/2014/main" id="{140EE471-173B-4A43-B823-FBD6FB369B7E}"/>
              </a:ext>
            </a:extLst>
          </p:cNvPr>
          <p:cNvSpPr>
            <a:spLocks noGrp="1" noChangeArrowheads="1"/>
          </p:cNvSpPr>
          <p:nvPr>
            <p:ph idx="1"/>
          </p:nvPr>
        </p:nvSpPr>
        <p:spPr>
          <a:xfrm>
            <a:off x="1143000" y="1828800"/>
            <a:ext cx="7772400" cy="4114800"/>
          </a:xfrm>
        </p:spPr>
        <p:txBody>
          <a:bodyPr/>
          <a:lstStyle/>
          <a:p>
            <a:pPr eaLnBrk="1" hangingPunct="1"/>
            <a:r>
              <a:rPr lang="en-US" altLang="en-US"/>
              <a:t>SCI 1100 (FS 7420) – sampling method</a:t>
            </a:r>
          </a:p>
          <a:p>
            <a:pPr lvl="1" eaLnBrk="1" hangingPunct="1"/>
            <a:r>
              <a:rPr lang="en-US" altLang="en-US"/>
              <a:t>Assess conditions and appropriateness for sampling, establish 100 m stretch</a:t>
            </a:r>
          </a:p>
          <a:p>
            <a:pPr lvl="1" eaLnBrk="1" hangingPunct="1"/>
            <a:r>
              <a:rPr lang="en-US" altLang="en-US"/>
              <a:t>Complete phys/chem and HA</a:t>
            </a:r>
          </a:p>
          <a:p>
            <a:pPr lvl="1" eaLnBrk="1" hangingPunct="1"/>
            <a:r>
              <a:rPr lang="en-US" altLang="en-US"/>
              <a:t>Determine productive habitats and perform 20 dipnet sweeps </a:t>
            </a:r>
          </a:p>
          <a:p>
            <a:pPr lvl="1" eaLnBrk="1" hangingPunct="1"/>
            <a:r>
              <a:rPr lang="en-US" altLang="en-US"/>
              <a:t>Contain sample in jug and preserve</a:t>
            </a:r>
          </a:p>
          <a:p>
            <a:pPr eaLnBrk="1" hangingPunct="1"/>
            <a:r>
              <a:rPr lang="en-US" altLang="en-US"/>
              <a:t>SCI 1200, 1300 (FA 4310, 5700) contain training and proficiency requirements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3329029C-9001-4C42-8FD7-C00DD000A176}"/>
              </a:ext>
            </a:extLst>
          </p:cNvPr>
          <p:cNvSpPr>
            <a:spLocks noGrp="1" noChangeArrowheads="1"/>
          </p:cNvSpPr>
          <p:nvPr>
            <p:ph type="title"/>
          </p:nvPr>
        </p:nvSpPr>
        <p:spPr>
          <a:xfrm>
            <a:off x="1143000" y="1219200"/>
            <a:ext cx="7313613" cy="682625"/>
          </a:xfrm>
        </p:spPr>
        <p:txBody>
          <a:bodyPr rtlCol="0">
            <a:normAutofit fontScale="90000"/>
          </a:bodyPr>
          <a:lstStyle/>
          <a:p>
            <a:pPr eaLnBrk="1" fontAlgn="auto" hangingPunct="1">
              <a:spcAft>
                <a:spcPts val="0"/>
              </a:spcAft>
              <a:defRPr/>
            </a:pPr>
            <a:r>
              <a:rPr lang="en-US" altLang="en-US"/>
              <a:t>Sampling Site Selection and System Classification</a:t>
            </a:r>
          </a:p>
        </p:txBody>
      </p:sp>
      <p:sp>
        <p:nvSpPr>
          <p:cNvPr id="92163" name="Rectangle 3">
            <a:extLst>
              <a:ext uri="{FF2B5EF4-FFF2-40B4-BE49-F238E27FC236}">
                <a16:creationId xmlns:a16="http://schemas.microsoft.com/office/drawing/2014/main" id="{8BBD5A52-9030-4DE3-80D1-F2C41F9ADB20}"/>
              </a:ext>
            </a:extLst>
          </p:cNvPr>
          <p:cNvSpPr>
            <a:spLocks noGrp="1" noChangeArrowheads="1"/>
          </p:cNvSpPr>
          <p:nvPr>
            <p:ph idx="1"/>
          </p:nvPr>
        </p:nvSpPr>
        <p:spPr>
          <a:xfrm>
            <a:off x="1371600" y="2057400"/>
            <a:ext cx="7313613" cy="4114800"/>
          </a:xfrm>
        </p:spPr>
        <p:txBody>
          <a:bodyPr/>
          <a:lstStyle/>
          <a:p>
            <a:pPr eaLnBrk="1" hangingPunct="1"/>
            <a:r>
              <a:rPr lang="en-US" altLang="en-US"/>
              <a:t>Site should be appropriate for sampling objective.</a:t>
            </a:r>
          </a:p>
          <a:p>
            <a:pPr lvl="1" eaLnBrk="1" hangingPunct="1"/>
            <a:r>
              <a:rPr lang="en-US" altLang="en-US"/>
              <a:t>Compare stream to stream, not stream to swamp-like or lake-like areas.</a:t>
            </a:r>
          </a:p>
          <a:p>
            <a:pPr lvl="1" eaLnBrk="1" hangingPunct="1"/>
            <a:r>
              <a:rPr lang="en-US" altLang="en-US"/>
              <a:t>Unless MFL study, sample during some (0.05 m/sec) flow.</a:t>
            </a:r>
          </a:p>
          <a:p>
            <a:pPr lvl="1" eaLnBrk="1" hangingPunct="1"/>
            <a:r>
              <a:rPr lang="en-US" altLang="en-US"/>
              <a:t>Generally sample areas with representative conditions, not atypical areas</a:t>
            </a:r>
          </a:p>
          <a:p>
            <a:pPr lvl="2" eaLnBrk="1" hangingPunct="1"/>
            <a:r>
              <a:rPr lang="en-US" altLang="en-US"/>
              <a:t>Habitat and flow</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93186" name="Picture 2" descr="photo of lake-like river not appropriate for SCI sampling">
            <a:extLst>
              <a:ext uri="{FF2B5EF4-FFF2-40B4-BE49-F238E27FC236}">
                <a16:creationId xmlns:a16="http://schemas.microsoft.com/office/drawing/2014/main" id="{BBBFD8CA-5CAF-4578-A706-C83DF7EAC3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7" name="Picture 3" descr="photo of lake-like river not appropriate for SCI sampling">
            <a:extLst>
              <a:ext uri="{FF2B5EF4-FFF2-40B4-BE49-F238E27FC236}">
                <a16:creationId xmlns:a16="http://schemas.microsoft.com/office/drawing/2014/main" id="{D87EBA32-0260-4967-B0E4-311C9BA72E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03575"/>
            <a:ext cx="9144000" cy="365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94210" name="Picture 2" descr="photo of wetland site not appropriate for SCI sampling">
            <a:extLst>
              <a:ext uri="{FF2B5EF4-FFF2-40B4-BE49-F238E27FC236}">
                <a16:creationId xmlns:a16="http://schemas.microsoft.com/office/drawing/2014/main" id="{48F14140-126D-46E2-B5BE-68AB73C7B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Rectangle 4">
            <a:extLst>
              <a:ext uri="{FF2B5EF4-FFF2-40B4-BE49-F238E27FC236}">
                <a16:creationId xmlns:a16="http://schemas.microsoft.com/office/drawing/2014/main" id="{22732084-FED8-466B-94E8-64D463106B35}"/>
              </a:ext>
            </a:extLst>
          </p:cNvPr>
          <p:cNvSpPr>
            <a:spLocks noGrp="1" noChangeArrowheads="1"/>
          </p:cNvSpPr>
          <p:nvPr>
            <p:ph type="title"/>
          </p:nvPr>
        </p:nvSpPr>
        <p:spPr/>
        <p:txBody>
          <a:bodyPr/>
          <a:lstStyle/>
          <a:p>
            <a:pPr eaLnBrk="1" hangingPunct="1"/>
            <a:endParaRPr lang="en-US" alt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95234" name="Picture 2" descr="photo of lake-like river not appropriate for SCI sampling">
            <a:extLst>
              <a:ext uri="{FF2B5EF4-FFF2-40B4-BE49-F238E27FC236}">
                <a16:creationId xmlns:a16="http://schemas.microsoft.com/office/drawing/2014/main" id="{65DD92C3-0235-4CDB-8796-B060700428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0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5" name="Rectangle 4">
            <a:extLst>
              <a:ext uri="{FF2B5EF4-FFF2-40B4-BE49-F238E27FC236}">
                <a16:creationId xmlns:a16="http://schemas.microsoft.com/office/drawing/2014/main" id="{BBFE8508-5428-41F9-875F-3BEFEBE284B3}"/>
              </a:ext>
            </a:extLst>
          </p:cNvPr>
          <p:cNvSpPr>
            <a:spLocks noGrp="1" noChangeArrowheads="1"/>
          </p:cNvSpPr>
          <p:nvPr>
            <p:ph type="title"/>
          </p:nvPr>
        </p:nvSpPr>
        <p:spPr/>
        <p:txBody>
          <a:bodyPr/>
          <a:lstStyle/>
          <a:p>
            <a:pPr eaLnBrk="1" hangingPunct="1"/>
            <a:endParaRPr lang="en-US" alt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70A81BFF-0035-4939-B84E-46C64821874B}"/>
              </a:ext>
            </a:extLst>
          </p:cNvPr>
          <p:cNvSpPr>
            <a:spLocks noGrp="1" noChangeArrowheads="1"/>
          </p:cNvSpPr>
          <p:nvPr>
            <p:ph type="title"/>
          </p:nvPr>
        </p:nvSpPr>
        <p:spPr>
          <a:xfrm>
            <a:off x="1143000" y="1143000"/>
            <a:ext cx="7313613" cy="682625"/>
          </a:xfrm>
        </p:spPr>
        <p:txBody>
          <a:bodyPr rtlCol="0">
            <a:normAutofit fontScale="90000"/>
          </a:bodyPr>
          <a:lstStyle/>
          <a:p>
            <a:pPr eaLnBrk="1" fontAlgn="auto" hangingPunct="1">
              <a:spcAft>
                <a:spcPts val="0"/>
              </a:spcAft>
              <a:defRPr/>
            </a:pPr>
            <a:r>
              <a:rPr lang="en-US" altLang="en-US"/>
              <a:t>Appropriate Antecedent Hydrologic Conditions</a:t>
            </a:r>
          </a:p>
        </p:txBody>
      </p:sp>
      <p:sp>
        <p:nvSpPr>
          <p:cNvPr id="96259" name="Rectangle 3">
            <a:extLst>
              <a:ext uri="{FF2B5EF4-FFF2-40B4-BE49-F238E27FC236}">
                <a16:creationId xmlns:a16="http://schemas.microsoft.com/office/drawing/2014/main" id="{9CD10EB8-69A4-40D6-8F60-7FB541CC9566}"/>
              </a:ext>
            </a:extLst>
          </p:cNvPr>
          <p:cNvSpPr>
            <a:spLocks noGrp="1" noChangeArrowheads="1"/>
          </p:cNvSpPr>
          <p:nvPr>
            <p:ph idx="1"/>
          </p:nvPr>
        </p:nvSpPr>
        <p:spPr/>
        <p:txBody>
          <a:bodyPr/>
          <a:lstStyle/>
          <a:p>
            <a:pPr eaLnBrk="1" hangingPunct="1">
              <a:lnSpc>
                <a:spcPct val="80000"/>
              </a:lnSpc>
            </a:pPr>
            <a:r>
              <a:rPr lang="en-US" altLang="en-US"/>
              <a:t>Antecedent hydrologic conditions must be appropriate for the purpose of the study. </a:t>
            </a:r>
          </a:p>
          <a:p>
            <a:pPr eaLnBrk="1" hangingPunct="1">
              <a:lnSpc>
                <a:spcPct val="80000"/>
              </a:lnSpc>
            </a:pPr>
            <a:r>
              <a:rPr lang="en-US" altLang="en-US"/>
              <a:t>How long have habitats in the top 0.5 m of the surface been inundated?  </a:t>
            </a:r>
          </a:p>
          <a:p>
            <a:pPr lvl="1" eaLnBrk="1" hangingPunct="1">
              <a:lnSpc>
                <a:spcPct val="80000"/>
              </a:lnSpc>
            </a:pPr>
            <a:r>
              <a:rPr lang="en-US" altLang="en-US"/>
              <a:t>DO NOT sample recently dry habitats </a:t>
            </a:r>
          </a:p>
          <a:p>
            <a:pPr eaLnBrk="1" hangingPunct="1">
              <a:lnSpc>
                <a:spcPct val="80000"/>
              </a:lnSpc>
            </a:pPr>
            <a:r>
              <a:rPr lang="en-US" altLang="en-US"/>
              <a:t>Hydrographs from area streams should be carefully examined </a:t>
            </a:r>
          </a:p>
          <a:p>
            <a:pPr eaLnBrk="1" hangingPunct="1">
              <a:lnSpc>
                <a:spcPct val="80000"/>
              </a:lnSpc>
            </a:pPr>
            <a:r>
              <a:rPr lang="en-US" altLang="en-US"/>
              <a:t>Samplers need to develop intimate familiarity with the hydrology of streams in their regions.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grpSp>
        <p:nvGrpSpPr>
          <p:cNvPr id="14338" name="Group 47" descr="Diagram listing natural and human stressors to organisms">
            <a:extLst>
              <a:ext uri="{FF2B5EF4-FFF2-40B4-BE49-F238E27FC236}">
                <a16:creationId xmlns:a16="http://schemas.microsoft.com/office/drawing/2014/main" id="{EB9938AD-1EBC-4E56-8BD3-64FD9A05D39C}"/>
              </a:ext>
            </a:extLst>
          </p:cNvPr>
          <p:cNvGrpSpPr>
            <a:grpSpLocks/>
          </p:cNvGrpSpPr>
          <p:nvPr/>
        </p:nvGrpSpPr>
        <p:grpSpPr bwMode="auto">
          <a:xfrm>
            <a:off x="228600" y="2024063"/>
            <a:ext cx="8899525" cy="3629025"/>
            <a:chOff x="228600" y="2024062"/>
            <a:chExt cx="8899525" cy="3629025"/>
          </a:xfrm>
        </p:grpSpPr>
        <p:grpSp>
          <p:nvGrpSpPr>
            <p:cNvPr id="14340" name="Group 2">
              <a:extLst>
                <a:ext uri="{FF2B5EF4-FFF2-40B4-BE49-F238E27FC236}">
                  <a16:creationId xmlns:a16="http://schemas.microsoft.com/office/drawing/2014/main" id="{005FE414-E72A-4C37-A117-1DA172DF335C}"/>
                </a:ext>
              </a:extLst>
            </p:cNvPr>
            <p:cNvGrpSpPr>
              <a:grpSpLocks/>
            </p:cNvGrpSpPr>
            <p:nvPr/>
          </p:nvGrpSpPr>
          <p:grpSpPr bwMode="auto">
            <a:xfrm>
              <a:off x="228600" y="2376487"/>
              <a:ext cx="8899525" cy="3276600"/>
              <a:chOff x="144" y="679"/>
              <a:chExt cx="5606" cy="2064"/>
            </a:xfrm>
          </p:grpSpPr>
          <p:sp>
            <p:nvSpPr>
              <p:cNvPr id="14342" name="Rectangle 3">
                <a:extLst>
                  <a:ext uri="{FF2B5EF4-FFF2-40B4-BE49-F238E27FC236}">
                    <a16:creationId xmlns:a16="http://schemas.microsoft.com/office/drawing/2014/main" id="{3BE5A78E-80C8-4AB0-BFBE-10FD1041153B}"/>
                  </a:ext>
                </a:extLst>
              </p:cNvPr>
              <p:cNvSpPr>
                <a:spLocks noChangeArrowheads="1"/>
              </p:cNvSpPr>
              <p:nvPr/>
            </p:nvSpPr>
            <p:spPr bwMode="auto">
              <a:xfrm>
                <a:off x="1463" y="1876"/>
                <a:ext cx="2370" cy="1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14343" name="Rectangle 4">
                <a:extLst>
                  <a:ext uri="{FF2B5EF4-FFF2-40B4-BE49-F238E27FC236}">
                    <a16:creationId xmlns:a16="http://schemas.microsoft.com/office/drawing/2014/main" id="{2E11AAD0-8A0E-49E5-BBD6-9611B37C3BB7}"/>
                  </a:ext>
                </a:extLst>
              </p:cNvPr>
              <p:cNvSpPr>
                <a:spLocks noChangeArrowheads="1"/>
              </p:cNvSpPr>
              <p:nvPr/>
            </p:nvSpPr>
            <p:spPr bwMode="auto">
              <a:xfrm>
                <a:off x="2013" y="1326"/>
                <a:ext cx="1283" cy="1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endParaRPr lang="en-US" altLang="en-US" sz="1200">
                  <a:latin typeface="Tahoma" panose="020B0604030504040204" pitchFamily="34" charset="0"/>
                </a:endParaRPr>
              </a:p>
            </p:txBody>
          </p:sp>
          <p:sp>
            <p:nvSpPr>
              <p:cNvPr id="14344" name="Rectangle 5">
                <a:extLst>
                  <a:ext uri="{FF2B5EF4-FFF2-40B4-BE49-F238E27FC236}">
                    <a16:creationId xmlns:a16="http://schemas.microsoft.com/office/drawing/2014/main" id="{59E6D224-2FE4-4847-92D2-933875E2DD53}"/>
                  </a:ext>
                </a:extLst>
              </p:cNvPr>
              <p:cNvSpPr>
                <a:spLocks noChangeArrowheads="1"/>
              </p:cNvSpPr>
              <p:nvPr/>
            </p:nvSpPr>
            <p:spPr bwMode="auto">
              <a:xfrm>
                <a:off x="1891" y="1595"/>
                <a:ext cx="1460" cy="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7300" b="1">
                    <a:solidFill>
                      <a:schemeClr val="tx2"/>
                    </a:solidFill>
                  </a:rPr>
                  <a:t>Biota</a:t>
                </a:r>
                <a:endParaRPr lang="en-US" altLang="en-US">
                  <a:solidFill>
                    <a:schemeClr val="tx2"/>
                  </a:solidFill>
                  <a:latin typeface="Book Antiqua" panose="02040602050305030304" pitchFamily="18" charset="0"/>
                </a:endParaRPr>
              </a:p>
            </p:txBody>
          </p:sp>
          <p:sp>
            <p:nvSpPr>
              <p:cNvPr id="14345" name="Line 6">
                <a:extLst>
                  <a:ext uri="{FF2B5EF4-FFF2-40B4-BE49-F238E27FC236}">
                    <a16:creationId xmlns:a16="http://schemas.microsoft.com/office/drawing/2014/main" id="{63D7EEFB-FC97-4897-A584-AF966AE95AAB}"/>
                  </a:ext>
                </a:extLst>
              </p:cNvPr>
              <p:cNvSpPr>
                <a:spLocks noChangeShapeType="1"/>
              </p:cNvSpPr>
              <p:nvPr/>
            </p:nvSpPr>
            <p:spPr bwMode="auto">
              <a:xfrm flipH="1">
                <a:off x="889" y="679"/>
                <a:ext cx="1759" cy="1759"/>
              </a:xfrm>
              <a:prstGeom prst="line">
                <a:avLst/>
              </a:prstGeom>
              <a:noFill/>
              <a:ln w="19050">
                <a:solidFill>
                  <a:schemeClr val="tx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 name="Line 7">
                <a:extLst>
                  <a:ext uri="{FF2B5EF4-FFF2-40B4-BE49-F238E27FC236}">
                    <a16:creationId xmlns:a16="http://schemas.microsoft.com/office/drawing/2014/main" id="{C2BA9D66-B65B-4F81-BDDE-40028D206250}"/>
                  </a:ext>
                </a:extLst>
              </p:cNvPr>
              <p:cNvSpPr>
                <a:spLocks noChangeShapeType="1"/>
              </p:cNvSpPr>
              <p:nvPr/>
            </p:nvSpPr>
            <p:spPr bwMode="auto">
              <a:xfrm>
                <a:off x="2648" y="679"/>
                <a:ext cx="1759" cy="1759"/>
              </a:xfrm>
              <a:prstGeom prst="line">
                <a:avLst/>
              </a:prstGeom>
              <a:noFill/>
              <a:ln w="19050">
                <a:solidFill>
                  <a:schemeClr val="tx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 name="Line 8">
                <a:extLst>
                  <a:ext uri="{FF2B5EF4-FFF2-40B4-BE49-F238E27FC236}">
                    <a16:creationId xmlns:a16="http://schemas.microsoft.com/office/drawing/2014/main" id="{7A4ED1FD-2A44-4F2D-A81B-B0A9F97E1544}"/>
                  </a:ext>
                </a:extLst>
              </p:cNvPr>
              <p:cNvSpPr>
                <a:spLocks noChangeShapeType="1"/>
              </p:cNvSpPr>
              <p:nvPr/>
            </p:nvSpPr>
            <p:spPr bwMode="auto">
              <a:xfrm flipH="1">
                <a:off x="901" y="2438"/>
                <a:ext cx="3494" cy="1"/>
              </a:xfrm>
              <a:prstGeom prst="line">
                <a:avLst/>
              </a:prstGeom>
              <a:noFill/>
              <a:ln w="19050">
                <a:solidFill>
                  <a:schemeClr val="tx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 name="Rectangle 9">
                <a:extLst>
                  <a:ext uri="{FF2B5EF4-FFF2-40B4-BE49-F238E27FC236}">
                    <a16:creationId xmlns:a16="http://schemas.microsoft.com/office/drawing/2014/main" id="{2471FE62-5642-4EED-9F56-260917D8AA05}"/>
                  </a:ext>
                </a:extLst>
              </p:cNvPr>
              <p:cNvSpPr>
                <a:spLocks noChangeArrowheads="1"/>
              </p:cNvSpPr>
              <p:nvPr/>
            </p:nvSpPr>
            <p:spPr bwMode="auto">
              <a:xfrm>
                <a:off x="1622" y="2132"/>
                <a:ext cx="214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Producers:  Algae, macrophytes, terrestrial </a:t>
                </a:r>
                <a:endParaRPr lang="en-US" altLang="en-US">
                  <a:solidFill>
                    <a:schemeClr val="tx2"/>
                  </a:solidFill>
                  <a:latin typeface="Book Antiqua" panose="02040602050305030304" pitchFamily="18" charset="0"/>
                </a:endParaRPr>
              </a:p>
            </p:txBody>
          </p:sp>
          <p:sp>
            <p:nvSpPr>
              <p:cNvPr id="14349" name="Rectangle 10">
                <a:extLst>
                  <a:ext uri="{FF2B5EF4-FFF2-40B4-BE49-F238E27FC236}">
                    <a16:creationId xmlns:a16="http://schemas.microsoft.com/office/drawing/2014/main" id="{13D1233E-EFE0-41C1-B6E6-B5864DBA8663}"/>
                  </a:ext>
                </a:extLst>
              </p:cNvPr>
              <p:cNvSpPr>
                <a:spLocks noChangeArrowheads="1"/>
              </p:cNvSpPr>
              <p:nvPr/>
            </p:nvSpPr>
            <p:spPr bwMode="auto">
              <a:xfrm>
                <a:off x="1903" y="2254"/>
                <a:ext cx="15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plant leaf litter, bacteria/detritus</a:t>
                </a:r>
                <a:endParaRPr lang="en-US" altLang="en-US">
                  <a:solidFill>
                    <a:schemeClr val="tx2"/>
                  </a:solidFill>
                  <a:latin typeface="Book Antiqua" panose="02040602050305030304" pitchFamily="18" charset="0"/>
                </a:endParaRPr>
              </a:p>
            </p:txBody>
          </p:sp>
          <p:sp>
            <p:nvSpPr>
              <p:cNvPr id="14350" name="Rectangle 11">
                <a:extLst>
                  <a:ext uri="{FF2B5EF4-FFF2-40B4-BE49-F238E27FC236}">
                    <a16:creationId xmlns:a16="http://schemas.microsoft.com/office/drawing/2014/main" id="{C5DF6C63-9961-4C6E-8D0F-4FB9926DD430}"/>
                  </a:ext>
                </a:extLst>
              </p:cNvPr>
              <p:cNvSpPr>
                <a:spLocks noChangeArrowheads="1"/>
              </p:cNvSpPr>
              <p:nvPr/>
            </p:nvSpPr>
            <p:spPr bwMode="auto">
              <a:xfrm>
                <a:off x="2318" y="1363"/>
                <a:ext cx="77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1° Consumers: </a:t>
                </a:r>
                <a:endParaRPr lang="en-US" altLang="en-US">
                  <a:solidFill>
                    <a:schemeClr val="tx2"/>
                  </a:solidFill>
                  <a:latin typeface="Book Antiqua" panose="02040602050305030304" pitchFamily="18" charset="0"/>
                </a:endParaRPr>
              </a:p>
            </p:txBody>
          </p:sp>
          <p:sp>
            <p:nvSpPr>
              <p:cNvPr id="14351" name="Rectangle 12">
                <a:extLst>
                  <a:ext uri="{FF2B5EF4-FFF2-40B4-BE49-F238E27FC236}">
                    <a16:creationId xmlns:a16="http://schemas.microsoft.com/office/drawing/2014/main" id="{71BF22DB-18B0-4F3F-A76E-FAACFCF25720}"/>
                  </a:ext>
                </a:extLst>
              </p:cNvPr>
              <p:cNvSpPr>
                <a:spLocks noChangeArrowheads="1"/>
              </p:cNvSpPr>
              <p:nvPr/>
            </p:nvSpPr>
            <p:spPr bwMode="auto">
              <a:xfrm>
                <a:off x="1818" y="1485"/>
                <a:ext cx="1775"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Benthic invertebrates, zooplankton, </a:t>
                </a:r>
                <a:endParaRPr lang="en-US" altLang="en-US">
                  <a:solidFill>
                    <a:schemeClr val="tx2"/>
                  </a:solidFill>
                  <a:latin typeface="Book Antiqua" panose="02040602050305030304" pitchFamily="18" charset="0"/>
                </a:endParaRPr>
              </a:p>
            </p:txBody>
          </p:sp>
          <p:sp>
            <p:nvSpPr>
              <p:cNvPr id="14352" name="Rectangle 13">
                <a:extLst>
                  <a:ext uri="{FF2B5EF4-FFF2-40B4-BE49-F238E27FC236}">
                    <a16:creationId xmlns:a16="http://schemas.microsoft.com/office/drawing/2014/main" id="{A41DD1F5-C84B-4FB9-9F2E-0CD0DAE79B8F}"/>
                  </a:ext>
                </a:extLst>
              </p:cNvPr>
              <p:cNvSpPr>
                <a:spLocks noChangeArrowheads="1"/>
              </p:cNvSpPr>
              <p:nvPr/>
            </p:nvSpPr>
            <p:spPr bwMode="auto">
              <a:xfrm>
                <a:off x="2441" y="1607"/>
                <a:ext cx="478"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some fish</a:t>
                </a:r>
                <a:endParaRPr lang="en-US" altLang="en-US">
                  <a:solidFill>
                    <a:schemeClr val="tx2"/>
                  </a:solidFill>
                  <a:latin typeface="Book Antiqua" panose="02040602050305030304" pitchFamily="18" charset="0"/>
                </a:endParaRPr>
              </a:p>
            </p:txBody>
          </p:sp>
          <p:sp>
            <p:nvSpPr>
              <p:cNvPr id="14353" name="Rectangle 14">
                <a:extLst>
                  <a:ext uri="{FF2B5EF4-FFF2-40B4-BE49-F238E27FC236}">
                    <a16:creationId xmlns:a16="http://schemas.microsoft.com/office/drawing/2014/main" id="{F8C247EA-3DEF-4EFE-8BA2-EF98104EA9A2}"/>
                  </a:ext>
                </a:extLst>
              </p:cNvPr>
              <p:cNvSpPr>
                <a:spLocks noChangeArrowheads="1"/>
              </p:cNvSpPr>
              <p:nvPr/>
            </p:nvSpPr>
            <p:spPr bwMode="auto">
              <a:xfrm>
                <a:off x="2612" y="935"/>
                <a:ext cx="138"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2° </a:t>
                </a:r>
                <a:endParaRPr lang="en-US" altLang="en-US">
                  <a:solidFill>
                    <a:schemeClr val="tx2"/>
                  </a:solidFill>
                  <a:latin typeface="Book Antiqua" panose="02040602050305030304" pitchFamily="18" charset="0"/>
                </a:endParaRPr>
              </a:p>
            </p:txBody>
          </p:sp>
          <p:sp>
            <p:nvSpPr>
              <p:cNvPr id="14354" name="Rectangle 15">
                <a:extLst>
                  <a:ext uri="{FF2B5EF4-FFF2-40B4-BE49-F238E27FC236}">
                    <a16:creationId xmlns:a16="http://schemas.microsoft.com/office/drawing/2014/main" id="{8D71103D-71AA-4F1C-8F1D-882AA0AEFDC0}"/>
                  </a:ext>
                </a:extLst>
              </p:cNvPr>
              <p:cNvSpPr>
                <a:spLocks noChangeArrowheads="1"/>
              </p:cNvSpPr>
              <p:nvPr/>
            </p:nvSpPr>
            <p:spPr bwMode="auto">
              <a:xfrm>
                <a:off x="2367" y="1057"/>
                <a:ext cx="66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Consumers:  </a:t>
                </a:r>
                <a:endParaRPr lang="en-US" altLang="en-US">
                  <a:solidFill>
                    <a:schemeClr val="tx2"/>
                  </a:solidFill>
                  <a:latin typeface="Book Antiqua" panose="02040602050305030304" pitchFamily="18" charset="0"/>
                </a:endParaRPr>
              </a:p>
            </p:txBody>
          </p:sp>
          <p:sp>
            <p:nvSpPr>
              <p:cNvPr id="14355" name="Rectangle 16">
                <a:extLst>
                  <a:ext uri="{FF2B5EF4-FFF2-40B4-BE49-F238E27FC236}">
                    <a16:creationId xmlns:a16="http://schemas.microsoft.com/office/drawing/2014/main" id="{45856BC9-9725-4E57-99F9-9DBD4E300D20}"/>
                  </a:ext>
                </a:extLst>
              </p:cNvPr>
              <p:cNvSpPr>
                <a:spLocks noChangeArrowheads="1"/>
              </p:cNvSpPr>
              <p:nvPr/>
            </p:nvSpPr>
            <p:spPr bwMode="auto">
              <a:xfrm>
                <a:off x="2111" y="1192"/>
                <a:ext cx="1068"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Fish, wildlife, humans</a:t>
                </a:r>
                <a:endParaRPr lang="en-US" altLang="en-US">
                  <a:solidFill>
                    <a:schemeClr val="tx2"/>
                  </a:solidFill>
                  <a:latin typeface="Book Antiqua" panose="02040602050305030304" pitchFamily="18" charset="0"/>
                </a:endParaRPr>
              </a:p>
            </p:txBody>
          </p:sp>
          <p:sp>
            <p:nvSpPr>
              <p:cNvPr id="14356" name="Rectangle 17">
                <a:extLst>
                  <a:ext uri="{FF2B5EF4-FFF2-40B4-BE49-F238E27FC236}">
                    <a16:creationId xmlns:a16="http://schemas.microsoft.com/office/drawing/2014/main" id="{CFB54A09-971A-4794-8A91-E8B8FA3245FD}"/>
                  </a:ext>
                </a:extLst>
              </p:cNvPr>
              <p:cNvSpPr>
                <a:spLocks noChangeArrowheads="1"/>
              </p:cNvSpPr>
              <p:nvPr/>
            </p:nvSpPr>
            <p:spPr bwMode="auto">
              <a:xfrm>
                <a:off x="1989" y="2425"/>
                <a:ext cx="14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800" b="1">
                    <a:solidFill>
                      <a:schemeClr val="tx2"/>
                    </a:solidFill>
                  </a:rPr>
                  <a:t>Water quality factors</a:t>
                </a:r>
                <a:endParaRPr lang="en-US" altLang="en-US">
                  <a:solidFill>
                    <a:schemeClr val="tx2"/>
                  </a:solidFill>
                  <a:latin typeface="Book Antiqua" panose="02040602050305030304" pitchFamily="18" charset="0"/>
                </a:endParaRPr>
              </a:p>
            </p:txBody>
          </p:sp>
          <p:sp>
            <p:nvSpPr>
              <p:cNvPr id="14357" name="Rectangle 18">
                <a:extLst>
                  <a:ext uri="{FF2B5EF4-FFF2-40B4-BE49-F238E27FC236}">
                    <a16:creationId xmlns:a16="http://schemas.microsoft.com/office/drawing/2014/main" id="{56EB075C-15EC-4973-A290-064B45B374C8}"/>
                  </a:ext>
                </a:extLst>
              </p:cNvPr>
              <p:cNvSpPr>
                <a:spLocks noChangeArrowheads="1"/>
              </p:cNvSpPr>
              <p:nvPr/>
            </p:nvSpPr>
            <p:spPr bwMode="auto">
              <a:xfrm rot="-2700000">
                <a:off x="1120" y="1438"/>
                <a:ext cx="110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800" b="1">
                    <a:solidFill>
                      <a:schemeClr val="tx2"/>
                    </a:solidFill>
                  </a:rPr>
                  <a:t>Physical factors</a:t>
                </a:r>
                <a:endParaRPr lang="en-US" altLang="en-US">
                  <a:solidFill>
                    <a:schemeClr val="tx2"/>
                  </a:solidFill>
                  <a:latin typeface="Book Antiqua" panose="02040602050305030304" pitchFamily="18" charset="0"/>
                </a:endParaRPr>
              </a:p>
            </p:txBody>
          </p:sp>
          <p:sp>
            <p:nvSpPr>
              <p:cNvPr id="14358" name="Rectangle 19">
                <a:extLst>
                  <a:ext uri="{FF2B5EF4-FFF2-40B4-BE49-F238E27FC236}">
                    <a16:creationId xmlns:a16="http://schemas.microsoft.com/office/drawing/2014/main" id="{ECC15BC1-1A5A-430B-89BB-3CF8EB6D63DD}"/>
                  </a:ext>
                </a:extLst>
              </p:cNvPr>
              <p:cNvSpPr>
                <a:spLocks noChangeArrowheads="1"/>
              </p:cNvSpPr>
              <p:nvPr/>
            </p:nvSpPr>
            <p:spPr bwMode="auto">
              <a:xfrm rot="2700000">
                <a:off x="3121" y="1451"/>
                <a:ext cx="100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800" b="1">
                    <a:solidFill>
                      <a:schemeClr val="tx2"/>
                    </a:solidFill>
                  </a:rPr>
                  <a:t>Human factors</a:t>
                </a:r>
                <a:endParaRPr lang="en-US" altLang="en-US">
                  <a:solidFill>
                    <a:schemeClr val="tx2"/>
                  </a:solidFill>
                  <a:latin typeface="Book Antiqua" panose="02040602050305030304" pitchFamily="18" charset="0"/>
                </a:endParaRPr>
              </a:p>
            </p:txBody>
          </p:sp>
          <p:sp>
            <p:nvSpPr>
              <p:cNvPr id="14359" name="Rectangle 20">
                <a:extLst>
                  <a:ext uri="{FF2B5EF4-FFF2-40B4-BE49-F238E27FC236}">
                    <a16:creationId xmlns:a16="http://schemas.microsoft.com/office/drawing/2014/main" id="{FF6DBA82-6206-4702-AD49-5DAA915BCA60}"/>
                  </a:ext>
                </a:extLst>
              </p:cNvPr>
              <p:cNvSpPr>
                <a:spLocks noChangeArrowheads="1"/>
              </p:cNvSpPr>
              <p:nvPr/>
            </p:nvSpPr>
            <p:spPr bwMode="auto">
              <a:xfrm>
                <a:off x="1708" y="2609"/>
                <a:ext cx="14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pH</a:t>
                </a:r>
                <a:endParaRPr lang="en-US" altLang="en-US">
                  <a:solidFill>
                    <a:schemeClr val="tx2"/>
                  </a:solidFill>
                  <a:latin typeface="Book Antiqua" panose="02040602050305030304" pitchFamily="18" charset="0"/>
                </a:endParaRPr>
              </a:p>
            </p:txBody>
          </p:sp>
          <p:sp>
            <p:nvSpPr>
              <p:cNvPr id="14360" name="Rectangle 21">
                <a:extLst>
                  <a:ext uri="{FF2B5EF4-FFF2-40B4-BE49-F238E27FC236}">
                    <a16:creationId xmlns:a16="http://schemas.microsoft.com/office/drawing/2014/main" id="{043B6A32-031F-483C-AE15-6E7F55547918}"/>
                  </a:ext>
                </a:extLst>
              </p:cNvPr>
              <p:cNvSpPr>
                <a:spLocks noChangeArrowheads="1"/>
              </p:cNvSpPr>
              <p:nvPr/>
            </p:nvSpPr>
            <p:spPr bwMode="auto">
              <a:xfrm>
                <a:off x="2526" y="2609"/>
                <a:ext cx="90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Dissolved Oxygen</a:t>
                </a:r>
                <a:endParaRPr lang="en-US" altLang="en-US">
                  <a:solidFill>
                    <a:schemeClr val="tx2"/>
                  </a:solidFill>
                  <a:latin typeface="Book Antiqua" panose="02040602050305030304" pitchFamily="18" charset="0"/>
                </a:endParaRPr>
              </a:p>
            </p:txBody>
          </p:sp>
          <p:sp>
            <p:nvSpPr>
              <p:cNvPr id="14361" name="Rectangle 22">
                <a:extLst>
                  <a:ext uri="{FF2B5EF4-FFF2-40B4-BE49-F238E27FC236}">
                    <a16:creationId xmlns:a16="http://schemas.microsoft.com/office/drawing/2014/main" id="{2BC4F592-43F6-40A1-89C6-39C2E436A060}"/>
                  </a:ext>
                </a:extLst>
              </p:cNvPr>
              <p:cNvSpPr>
                <a:spLocks noChangeArrowheads="1"/>
              </p:cNvSpPr>
              <p:nvPr/>
            </p:nvSpPr>
            <p:spPr bwMode="auto">
              <a:xfrm>
                <a:off x="620" y="2609"/>
                <a:ext cx="100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Conductivity/Salinity</a:t>
                </a:r>
                <a:endParaRPr lang="en-US" altLang="en-US">
                  <a:solidFill>
                    <a:schemeClr val="tx2"/>
                  </a:solidFill>
                  <a:latin typeface="Book Antiqua" panose="02040602050305030304" pitchFamily="18" charset="0"/>
                </a:endParaRPr>
              </a:p>
            </p:txBody>
          </p:sp>
          <p:sp>
            <p:nvSpPr>
              <p:cNvPr id="14362" name="Rectangle 23">
                <a:extLst>
                  <a:ext uri="{FF2B5EF4-FFF2-40B4-BE49-F238E27FC236}">
                    <a16:creationId xmlns:a16="http://schemas.microsoft.com/office/drawing/2014/main" id="{FEC22A8C-42EA-440B-A59C-0383581CD191}"/>
                  </a:ext>
                </a:extLst>
              </p:cNvPr>
              <p:cNvSpPr>
                <a:spLocks noChangeArrowheads="1"/>
              </p:cNvSpPr>
              <p:nvPr/>
            </p:nvSpPr>
            <p:spPr bwMode="auto">
              <a:xfrm>
                <a:off x="266" y="1839"/>
                <a:ext cx="83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Light penetration</a:t>
                </a:r>
                <a:endParaRPr lang="en-US" altLang="en-US">
                  <a:solidFill>
                    <a:schemeClr val="tx2"/>
                  </a:solidFill>
                  <a:latin typeface="Book Antiqua" panose="02040602050305030304" pitchFamily="18" charset="0"/>
                </a:endParaRPr>
              </a:p>
            </p:txBody>
          </p:sp>
          <p:sp>
            <p:nvSpPr>
              <p:cNvPr id="14363" name="Rectangle 24">
                <a:extLst>
                  <a:ext uri="{FF2B5EF4-FFF2-40B4-BE49-F238E27FC236}">
                    <a16:creationId xmlns:a16="http://schemas.microsoft.com/office/drawing/2014/main" id="{F40647DE-2CC9-4574-8DD1-8DBA25053A67}"/>
                  </a:ext>
                </a:extLst>
              </p:cNvPr>
              <p:cNvSpPr>
                <a:spLocks noChangeArrowheads="1"/>
              </p:cNvSpPr>
              <p:nvPr/>
            </p:nvSpPr>
            <p:spPr bwMode="auto">
              <a:xfrm>
                <a:off x="144" y="2120"/>
                <a:ext cx="638"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Temperature</a:t>
                </a:r>
                <a:endParaRPr lang="en-US" altLang="en-US">
                  <a:solidFill>
                    <a:schemeClr val="tx2"/>
                  </a:solidFill>
                  <a:latin typeface="Book Antiqua" panose="02040602050305030304" pitchFamily="18" charset="0"/>
                </a:endParaRPr>
              </a:p>
            </p:txBody>
          </p:sp>
          <p:sp>
            <p:nvSpPr>
              <p:cNvPr id="14364" name="Rectangle 25">
                <a:extLst>
                  <a:ext uri="{FF2B5EF4-FFF2-40B4-BE49-F238E27FC236}">
                    <a16:creationId xmlns:a16="http://schemas.microsoft.com/office/drawing/2014/main" id="{A0D860E7-6789-496A-BF41-D287BAECE59D}"/>
                  </a:ext>
                </a:extLst>
              </p:cNvPr>
              <p:cNvSpPr>
                <a:spLocks noChangeArrowheads="1"/>
              </p:cNvSpPr>
              <p:nvPr/>
            </p:nvSpPr>
            <p:spPr bwMode="auto">
              <a:xfrm>
                <a:off x="1427" y="825"/>
                <a:ext cx="7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Hydrology/flow</a:t>
                </a:r>
                <a:endParaRPr lang="en-US" altLang="en-US">
                  <a:solidFill>
                    <a:schemeClr val="tx2"/>
                  </a:solidFill>
                  <a:latin typeface="Book Antiqua" panose="02040602050305030304" pitchFamily="18" charset="0"/>
                </a:endParaRPr>
              </a:p>
            </p:txBody>
          </p:sp>
          <p:sp>
            <p:nvSpPr>
              <p:cNvPr id="14365" name="Rectangle 26">
                <a:extLst>
                  <a:ext uri="{FF2B5EF4-FFF2-40B4-BE49-F238E27FC236}">
                    <a16:creationId xmlns:a16="http://schemas.microsoft.com/office/drawing/2014/main" id="{630C5D04-F3E1-4C6E-81B5-BDE592993946}"/>
                  </a:ext>
                </a:extLst>
              </p:cNvPr>
              <p:cNvSpPr>
                <a:spLocks noChangeArrowheads="1"/>
              </p:cNvSpPr>
              <p:nvPr/>
            </p:nvSpPr>
            <p:spPr bwMode="auto">
              <a:xfrm>
                <a:off x="767" y="1265"/>
                <a:ext cx="81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Habitat structure</a:t>
                </a:r>
                <a:endParaRPr lang="en-US" altLang="en-US">
                  <a:solidFill>
                    <a:schemeClr val="tx2"/>
                  </a:solidFill>
                  <a:latin typeface="Book Antiqua" panose="02040602050305030304" pitchFamily="18" charset="0"/>
                </a:endParaRPr>
              </a:p>
            </p:txBody>
          </p:sp>
          <p:sp>
            <p:nvSpPr>
              <p:cNvPr id="14366" name="Rectangle 27">
                <a:extLst>
                  <a:ext uri="{FF2B5EF4-FFF2-40B4-BE49-F238E27FC236}">
                    <a16:creationId xmlns:a16="http://schemas.microsoft.com/office/drawing/2014/main" id="{CF43ECEE-4D48-498D-A3A7-64677F5217D5}"/>
                  </a:ext>
                </a:extLst>
              </p:cNvPr>
              <p:cNvSpPr>
                <a:spLocks noChangeArrowheads="1"/>
              </p:cNvSpPr>
              <p:nvPr/>
            </p:nvSpPr>
            <p:spPr bwMode="auto">
              <a:xfrm>
                <a:off x="388" y="1546"/>
                <a:ext cx="962"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Sediment/substrate</a:t>
                </a:r>
                <a:endParaRPr lang="en-US" altLang="en-US">
                  <a:solidFill>
                    <a:schemeClr val="tx2"/>
                  </a:solidFill>
                  <a:latin typeface="Book Antiqua" panose="02040602050305030304" pitchFamily="18" charset="0"/>
                </a:endParaRPr>
              </a:p>
            </p:txBody>
          </p:sp>
          <p:sp>
            <p:nvSpPr>
              <p:cNvPr id="14367" name="Rectangle 28">
                <a:extLst>
                  <a:ext uri="{FF2B5EF4-FFF2-40B4-BE49-F238E27FC236}">
                    <a16:creationId xmlns:a16="http://schemas.microsoft.com/office/drawing/2014/main" id="{FAA0E30C-872B-4F10-93DD-C1DAFE241C85}"/>
                  </a:ext>
                </a:extLst>
              </p:cNvPr>
              <p:cNvSpPr>
                <a:spLocks noChangeArrowheads="1"/>
              </p:cNvSpPr>
              <p:nvPr/>
            </p:nvSpPr>
            <p:spPr bwMode="auto">
              <a:xfrm>
                <a:off x="4322" y="2609"/>
                <a:ext cx="447"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Nutrients</a:t>
                </a:r>
                <a:endParaRPr lang="en-US" altLang="en-US">
                  <a:solidFill>
                    <a:schemeClr val="tx2"/>
                  </a:solidFill>
                  <a:latin typeface="Book Antiqua" panose="02040602050305030304" pitchFamily="18" charset="0"/>
                </a:endParaRPr>
              </a:p>
            </p:txBody>
          </p:sp>
          <p:sp>
            <p:nvSpPr>
              <p:cNvPr id="14368" name="Rectangle 29">
                <a:extLst>
                  <a:ext uri="{FF2B5EF4-FFF2-40B4-BE49-F238E27FC236}">
                    <a16:creationId xmlns:a16="http://schemas.microsoft.com/office/drawing/2014/main" id="{1A0776A9-4B2F-4358-9D68-79A241EB64AE}"/>
                  </a:ext>
                </a:extLst>
              </p:cNvPr>
              <p:cNvSpPr>
                <a:spLocks noChangeArrowheads="1"/>
              </p:cNvSpPr>
              <p:nvPr/>
            </p:nvSpPr>
            <p:spPr bwMode="auto">
              <a:xfrm>
                <a:off x="1256" y="1045"/>
                <a:ext cx="578"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Desiccation</a:t>
                </a:r>
                <a:endParaRPr lang="en-US" altLang="en-US">
                  <a:solidFill>
                    <a:schemeClr val="tx2"/>
                  </a:solidFill>
                  <a:latin typeface="Book Antiqua" panose="02040602050305030304" pitchFamily="18" charset="0"/>
                </a:endParaRPr>
              </a:p>
            </p:txBody>
          </p:sp>
          <p:sp>
            <p:nvSpPr>
              <p:cNvPr id="14369" name="Rectangle 30">
                <a:extLst>
                  <a:ext uri="{FF2B5EF4-FFF2-40B4-BE49-F238E27FC236}">
                    <a16:creationId xmlns:a16="http://schemas.microsoft.com/office/drawing/2014/main" id="{2E6D8089-16C8-404E-9917-F639433344C6}"/>
                  </a:ext>
                </a:extLst>
              </p:cNvPr>
              <p:cNvSpPr>
                <a:spLocks noChangeArrowheads="1"/>
              </p:cNvSpPr>
              <p:nvPr/>
            </p:nvSpPr>
            <p:spPr bwMode="auto">
              <a:xfrm>
                <a:off x="1940" y="2609"/>
                <a:ext cx="515"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Major ions</a:t>
                </a:r>
                <a:endParaRPr lang="en-US" altLang="en-US">
                  <a:solidFill>
                    <a:schemeClr val="tx2"/>
                  </a:solidFill>
                  <a:latin typeface="Book Antiqua" panose="02040602050305030304" pitchFamily="18" charset="0"/>
                </a:endParaRPr>
              </a:p>
            </p:txBody>
          </p:sp>
          <p:sp>
            <p:nvSpPr>
              <p:cNvPr id="14370" name="Rectangle 31">
                <a:extLst>
                  <a:ext uri="{FF2B5EF4-FFF2-40B4-BE49-F238E27FC236}">
                    <a16:creationId xmlns:a16="http://schemas.microsoft.com/office/drawing/2014/main" id="{D404164D-F6DA-41B5-86A5-7CDE6DD8C212}"/>
                  </a:ext>
                </a:extLst>
              </p:cNvPr>
              <p:cNvSpPr>
                <a:spLocks noChangeArrowheads="1"/>
              </p:cNvSpPr>
              <p:nvPr/>
            </p:nvSpPr>
            <p:spPr bwMode="auto">
              <a:xfrm>
                <a:off x="3503" y="2609"/>
                <a:ext cx="76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Organic carbon</a:t>
                </a:r>
                <a:endParaRPr lang="en-US" altLang="en-US">
                  <a:solidFill>
                    <a:schemeClr val="tx2"/>
                  </a:solidFill>
                  <a:latin typeface="Book Antiqua" panose="02040602050305030304" pitchFamily="18" charset="0"/>
                </a:endParaRPr>
              </a:p>
            </p:txBody>
          </p:sp>
          <p:grpSp>
            <p:nvGrpSpPr>
              <p:cNvPr id="14371" name="Group 32">
                <a:extLst>
                  <a:ext uri="{FF2B5EF4-FFF2-40B4-BE49-F238E27FC236}">
                    <a16:creationId xmlns:a16="http://schemas.microsoft.com/office/drawing/2014/main" id="{3255B306-BB87-4F5B-8747-3BBF1B7EA4B6}"/>
                  </a:ext>
                </a:extLst>
              </p:cNvPr>
              <p:cNvGrpSpPr>
                <a:grpSpLocks/>
              </p:cNvGrpSpPr>
              <p:nvPr/>
            </p:nvGrpSpPr>
            <p:grpSpPr bwMode="auto">
              <a:xfrm>
                <a:off x="4126" y="1839"/>
                <a:ext cx="1624" cy="513"/>
                <a:chOff x="4126" y="1839"/>
                <a:chExt cx="1624" cy="513"/>
              </a:xfrm>
            </p:grpSpPr>
            <p:sp>
              <p:nvSpPr>
                <p:cNvPr id="14381" name="Rectangle 33">
                  <a:extLst>
                    <a:ext uri="{FF2B5EF4-FFF2-40B4-BE49-F238E27FC236}">
                      <a16:creationId xmlns:a16="http://schemas.microsoft.com/office/drawing/2014/main" id="{809FEF59-D321-475D-AFEC-7C406F875AA1}"/>
                    </a:ext>
                  </a:extLst>
                </p:cNvPr>
                <p:cNvSpPr>
                  <a:spLocks noChangeArrowheads="1"/>
                </p:cNvSpPr>
                <p:nvPr/>
              </p:nvSpPr>
              <p:spPr bwMode="auto">
                <a:xfrm>
                  <a:off x="4578" y="1961"/>
                  <a:ext cx="86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Toxic substances</a:t>
                  </a:r>
                  <a:endParaRPr lang="en-US" altLang="en-US">
                    <a:solidFill>
                      <a:schemeClr val="tx2"/>
                    </a:solidFill>
                    <a:latin typeface="Book Antiqua" panose="02040602050305030304" pitchFamily="18" charset="0"/>
                  </a:endParaRPr>
                </a:p>
              </p:txBody>
            </p:sp>
            <p:sp>
              <p:nvSpPr>
                <p:cNvPr id="14382" name="Rectangle 34">
                  <a:extLst>
                    <a:ext uri="{FF2B5EF4-FFF2-40B4-BE49-F238E27FC236}">
                      <a16:creationId xmlns:a16="http://schemas.microsoft.com/office/drawing/2014/main" id="{A0AEE9F3-FE0D-4E13-9A62-48912F3092E1}"/>
                    </a:ext>
                  </a:extLst>
                </p:cNvPr>
                <p:cNvSpPr>
                  <a:spLocks noChangeArrowheads="1"/>
                </p:cNvSpPr>
                <p:nvPr/>
              </p:nvSpPr>
              <p:spPr bwMode="auto">
                <a:xfrm>
                  <a:off x="4591" y="2096"/>
                  <a:ext cx="97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Organic enrichment</a:t>
                  </a:r>
                  <a:endParaRPr lang="en-US" altLang="en-US">
                    <a:solidFill>
                      <a:schemeClr val="tx2"/>
                    </a:solidFill>
                    <a:latin typeface="Book Antiqua" panose="02040602050305030304" pitchFamily="18" charset="0"/>
                  </a:endParaRPr>
                </a:p>
              </p:txBody>
            </p:sp>
            <p:sp>
              <p:nvSpPr>
                <p:cNvPr id="14383" name="Rectangle 35">
                  <a:extLst>
                    <a:ext uri="{FF2B5EF4-FFF2-40B4-BE49-F238E27FC236}">
                      <a16:creationId xmlns:a16="http://schemas.microsoft.com/office/drawing/2014/main" id="{3A470588-370B-466F-B6DC-184015054493}"/>
                    </a:ext>
                  </a:extLst>
                </p:cNvPr>
                <p:cNvSpPr>
                  <a:spLocks noChangeArrowheads="1"/>
                </p:cNvSpPr>
                <p:nvPr/>
              </p:nvSpPr>
              <p:spPr bwMode="auto">
                <a:xfrm>
                  <a:off x="4603" y="2218"/>
                  <a:ext cx="97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Nutrient enrichment</a:t>
                  </a:r>
                  <a:endParaRPr lang="en-US" altLang="en-US">
                    <a:solidFill>
                      <a:schemeClr val="tx2"/>
                    </a:solidFill>
                    <a:latin typeface="Book Antiqua" panose="02040602050305030304" pitchFamily="18" charset="0"/>
                  </a:endParaRPr>
                </a:p>
              </p:txBody>
            </p:sp>
            <p:sp>
              <p:nvSpPr>
                <p:cNvPr id="14384" name="Rectangle 36">
                  <a:extLst>
                    <a:ext uri="{FF2B5EF4-FFF2-40B4-BE49-F238E27FC236}">
                      <a16:creationId xmlns:a16="http://schemas.microsoft.com/office/drawing/2014/main" id="{BC4FB922-73AE-40C0-923E-85B5BF976072}"/>
                    </a:ext>
                  </a:extLst>
                </p:cNvPr>
                <p:cNvSpPr>
                  <a:spLocks noChangeArrowheads="1"/>
                </p:cNvSpPr>
                <p:nvPr/>
              </p:nvSpPr>
              <p:spPr bwMode="auto">
                <a:xfrm>
                  <a:off x="4126" y="1839"/>
                  <a:ext cx="162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a:solidFill>
                        <a:schemeClr val="tx2"/>
                      </a:solidFill>
                    </a:rPr>
                    <a:t>Degradation of water quality</a:t>
                  </a:r>
                  <a:r>
                    <a:rPr lang="en-US" altLang="en-US" sz="1400">
                      <a:solidFill>
                        <a:schemeClr val="tx2"/>
                      </a:solidFill>
                    </a:rPr>
                    <a:t>:</a:t>
                  </a:r>
                  <a:endParaRPr lang="en-US" altLang="en-US">
                    <a:solidFill>
                      <a:schemeClr val="tx2"/>
                    </a:solidFill>
                    <a:latin typeface="Book Antiqua" panose="02040602050305030304" pitchFamily="18" charset="0"/>
                  </a:endParaRPr>
                </a:p>
              </p:txBody>
            </p:sp>
          </p:grpSp>
          <p:grpSp>
            <p:nvGrpSpPr>
              <p:cNvPr id="14372" name="Group 37">
                <a:extLst>
                  <a:ext uri="{FF2B5EF4-FFF2-40B4-BE49-F238E27FC236}">
                    <a16:creationId xmlns:a16="http://schemas.microsoft.com/office/drawing/2014/main" id="{D23F082C-E53D-4A81-A7B7-B58248BD3495}"/>
                  </a:ext>
                </a:extLst>
              </p:cNvPr>
              <p:cNvGrpSpPr>
                <a:grpSpLocks/>
              </p:cNvGrpSpPr>
              <p:nvPr/>
            </p:nvGrpSpPr>
            <p:grpSpPr bwMode="auto">
              <a:xfrm>
                <a:off x="3797" y="1363"/>
                <a:ext cx="1387" cy="378"/>
                <a:chOff x="3797" y="1363"/>
                <a:chExt cx="1387" cy="378"/>
              </a:xfrm>
            </p:grpSpPr>
            <p:sp>
              <p:nvSpPr>
                <p:cNvPr id="14378" name="Rectangle 38">
                  <a:extLst>
                    <a:ext uri="{FF2B5EF4-FFF2-40B4-BE49-F238E27FC236}">
                      <a16:creationId xmlns:a16="http://schemas.microsoft.com/office/drawing/2014/main" id="{282430E8-209B-47D4-8BCA-D73A87D6351A}"/>
                    </a:ext>
                  </a:extLst>
                </p:cNvPr>
                <p:cNvSpPr>
                  <a:spLocks noChangeArrowheads="1"/>
                </p:cNvSpPr>
                <p:nvPr/>
              </p:nvSpPr>
              <p:spPr bwMode="auto">
                <a:xfrm>
                  <a:off x="3797" y="1363"/>
                  <a:ext cx="102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a:solidFill>
                        <a:schemeClr val="tx2"/>
                      </a:solidFill>
                    </a:rPr>
                    <a:t>Habitat disruption</a:t>
                  </a:r>
                  <a:r>
                    <a:rPr lang="en-US" altLang="en-US" sz="1400">
                      <a:solidFill>
                        <a:schemeClr val="tx2"/>
                      </a:solidFill>
                    </a:rPr>
                    <a:t>:</a:t>
                  </a:r>
                  <a:endParaRPr lang="en-US" altLang="en-US">
                    <a:solidFill>
                      <a:schemeClr val="tx2"/>
                    </a:solidFill>
                    <a:latin typeface="Book Antiqua" panose="02040602050305030304" pitchFamily="18" charset="0"/>
                  </a:endParaRPr>
                </a:p>
              </p:txBody>
            </p:sp>
            <p:sp>
              <p:nvSpPr>
                <p:cNvPr id="14379" name="Rectangle 39">
                  <a:extLst>
                    <a:ext uri="{FF2B5EF4-FFF2-40B4-BE49-F238E27FC236}">
                      <a16:creationId xmlns:a16="http://schemas.microsoft.com/office/drawing/2014/main" id="{95B9AF5F-E5C7-46A4-A21F-A4F06BD7647D}"/>
                    </a:ext>
                  </a:extLst>
                </p:cNvPr>
                <p:cNvSpPr>
                  <a:spLocks noChangeArrowheads="1"/>
                </p:cNvSpPr>
                <p:nvPr/>
              </p:nvSpPr>
              <p:spPr bwMode="auto">
                <a:xfrm>
                  <a:off x="4029" y="1485"/>
                  <a:ext cx="99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Physical destruction</a:t>
                  </a:r>
                  <a:endParaRPr lang="en-US" altLang="en-US">
                    <a:solidFill>
                      <a:schemeClr val="tx2"/>
                    </a:solidFill>
                    <a:latin typeface="Book Antiqua" panose="02040602050305030304" pitchFamily="18" charset="0"/>
                  </a:endParaRPr>
                </a:p>
              </p:txBody>
            </p:sp>
            <p:sp>
              <p:nvSpPr>
                <p:cNvPr id="14380" name="Rectangle 40">
                  <a:extLst>
                    <a:ext uri="{FF2B5EF4-FFF2-40B4-BE49-F238E27FC236}">
                      <a16:creationId xmlns:a16="http://schemas.microsoft.com/office/drawing/2014/main" id="{35D3FF26-905B-4804-9E09-0F51AE11E42B}"/>
                    </a:ext>
                  </a:extLst>
                </p:cNvPr>
                <p:cNvSpPr>
                  <a:spLocks noChangeArrowheads="1"/>
                </p:cNvSpPr>
                <p:nvPr/>
              </p:nvSpPr>
              <p:spPr bwMode="auto">
                <a:xfrm>
                  <a:off x="4041" y="1607"/>
                  <a:ext cx="114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Siltation/Sedimentation</a:t>
                  </a:r>
                  <a:endParaRPr lang="en-US" altLang="en-US">
                    <a:solidFill>
                      <a:schemeClr val="tx2"/>
                    </a:solidFill>
                    <a:latin typeface="Book Antiqua" panose="02040602050305030304" pitchFamily="18" charset="0"/>
                  </a:endParaRPr>
                </a:p>
              </p:txBody>
            </p:sp>
          </p:grpSp>
          <p:grpSp>
            <p:nvGrpSpPr>
              <p:cNvPr id="14373" name="Group 41">
                <a:extLst>
                  <a:ext uri="{FF2B5EF4-FFF2-40B4-BE49-F238E27FC236}">
                    <a16:creationId xmlns:a16="http://schemas.microsoft.com/office/drawing/2014/main" id="{084DBE55-1185-4237-A268-D59AF69DD50E}"/>
                  </a:ext>
                </a:extLst>
              </p:cNvPr>
              <p:cNvGrpSpPr>
                <a:grpSpLocks/>
              </p:cNvGrpSpPr>
              <p:nvPr/>
            </p:nvGrpSpPr>
            <p:grpSpPr bwMode="auto">
              <a:xfrm>
                <a:off x="3210" y="801"/>
                <a:ext cx="1484" cy="488"/>
                <a:chOff x="3210" y="801"/>
                <a:chExt cx="1484" cy="488"/>
              </a:xfrm>
            </p:grpSpPr>
            <p:sp>
              <p:nvSpPr>
                <p:cNvPr id="14374" name="Rectangle 42">
                  <a:extLst>
                    <a:ext uri="{FF2B5EF4-FFF2-40B4-BE49-F238E27FC236}">
                      <a16:creationId xmlns:a16="http://schemas.microsoft.com/office/drawing/2014/main" id="{04561ADD-A475-4F37-8F6C-F51AA83EDBE9}"/>
                    </a:ext>
                  </a:extLst>
                </p:cNvPr>
                <p:cNvSpPr>
                  <a:spLocks noChangeArrowheads="1"/>
                </p:cNvSpPr>
                <p:nvPr/>
              </p:nvSpPr>
              <p:spPr bwMode="auto">
                <a:xfrm>
                  <a:off x="3210" y="801"/>
                  <a:ext cx="148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600">
                      <a:solidFill>
                        <a:schemeClr val="tx2"/>
                      </a:solidFill>
                    </a:rPr>
                    <a:t>Hydrological modifications</a:t>
                  </a:r>
                  <a:endParaRPr lang="en-US" altLang="en-US" sz="3200">
                    <a:solidFill>
                      <a:schemeClr val="tx2"/>
                    </a:solidFill>
                    <a:latin typeface="Book Antiqua" panose="02040602050305030304" pitchFamily="18" charset="0"/>
                  </a:endParaRPr>
                </a:p>
              </p:txBody>
            </p:sp>
            <p:sp>
              <p:nvSpPr>
                <p:cNvPr id="14375" name="Rectangle 43">
                  <a:extLst>
                    <a:ext uri="{FF2B5EF4-FFF2-40B4-BE49-F238E27FC236}">
                      <a16:creationId xmlns:a16="http://schemas.microsoft.com/office/drawing/2014/main" id="{A0EBECCB-5B78-4F9A-85F8-A3B2B781338F}"/>
                    </a:ext>
                  </a:extLst>
                </p:cNvPr>
                <p:cNvSpPr>
                  <a:spLocks noChangeArrowheads="1"/>
                </p:cNvSpPr>
                <p:nvPr/>
              </p:nvSpPr>
              <p:spPr bwMode="auto">
                <a:xfrm>
                  <a:off x="3613" y="1155"/>
                  <a:ext cx="832"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Ditching/draining</a:t>
                  </a:r>
                  <a:endParaRPr lang="en-US" altLang="en-US">
                    <a:solidFill>
                      <a:schemeClr val="tx2"/>
                    </a:solidFill>
                    <a:latin typeface="Book Antiqua" panose="02040602050305030304" pitchFamily="18" charset="0"/>
                  </a:endParaRPr>
                </a:p>
              </p:txBody>
            </p:sp>
            <p:sp>
              <p:nvSpPr>
                <p:cNvPr id="14376" name="Rectangle 44">
                  <a:extLst>
                    <a:ext uri="{FF2B5EF4-FFF2-40B4-BE49-F238E27FC236}">
                      <a16:creationId xmlns:a16="http://schemas.microsoft.com/office/drawing/2014/main" id="{55F5575E-CA16-49C8-9D12-FBF76D337B2B}"/>
                    </a:ext>
                  </a:extLst>
                </p:cNvPr>
                <p:cNvSpPr>
                  <a:spLocks noChangeArrowheads="1"/>
                </p:cNvSpPr>
                <p:nvPr/>
              </p:nvSpPr>
              <p:spPr bwMode="auto">
                <a:xfrm>
                  <a:off x="3613" y="1033"/>
                  <a:ext cx="58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Impounding</a:t>
                  </a:r>
                  <a:endParaRPr lang="en-US" altLang="en-US">
                    <a:solidFill>
                      <a:schemeClr val="tx2"/>
                    </a:solidFill>
                    <a:latin typeface="Book Antiqua" panose="02040602050305030304" pitchFamily="18" charset="0"/>
                  </a:endParaRPr>
                </a:p>
              </p:txBody>
            </p:sp>
            <p:sp>
              <p:nvSpPr>
                <p:cNvPr id="14377" name="Rectangle 45">
                  <a:extLst>
                    <a:ext uri="{FF2B5EF4-FFF2-40B4-BE49-F238E27FC236}">
                      <a16:creationId xmlns:a16="http://schemas.microsoft.com/office/drawing/2014/main" id="{E26EB992-65E9-4202-AD77-5D7B0A39761F}"/>
                    </a:ext>
                  </a:extLst>
                </p:cNvPr>
                <p:cNvSpPr>
                  <a:spLocks noChangeArrowheads="1"/>
                </p:cNvSpPr>
                <p:nvPr/>
              </p:nvSpPr>
              <p:spPr bwMode="auto">
                <a:xfrm>
                  <a:off x="3601" y="923"/>
                  <a:ext cx="86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solidFill>
                        <a:schemeClr val="tx2"/>
                      </a:solidFill>
                    </a:rPr>
                    <a:t>Consumptive use</a:t>
                  </a:r>
                  <a:endParaRPr lang="en-US" altLang="en-US">
                    <a:solidFill>
                      <a:schemeClr val="tx2"/>
                    </a:solidFill>
                    <a:latin typeface="Book Antiqua" panose="02040602050305030304" pitchFamily="18" charset="0"/>
                  </a:endParaRPr>
                </a:p>
              </p:txBody>
            </p:sp>
          </p:grpSp>
        </p:grpSp>
        <p:sp>
          <p:nvSpPr>
            <p:cNvPr id="14341" name="Text Box 46">
              <a:extLst>
                <a:ext uri="{FF2B5EF4-FFF2-40B4-BE49-F238E27FC236}">
                  <a16:creationId xmlns:a16="http://schemas.microsoft.com/office/drawing/2014/main" id="{88DC8EBC-1ADA-4295-A237-D1DA235D8936}"/>
                </a:ext>
              </a:extLst>
            </p:cNvPr>
            <p:cNvSpPr txBox="1">
              <a:spLocks noChangeArrowheads="1"/>
            </p:cNvSpPr>
            <p:nvPr/>
          </p:nvSpPr>
          <p:spPr bwMode="auto">
            <a:xfrm>
              <a:off x="4495800" y="2024062"/>
              <a:ext cx="2692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a:solidFill>
                    <a:schemeClr val="tx2"/>
                  </a:solidFill>
                </a:rPr>
                <a:t>Introduction of exotics, </a:t>
              </a:r>
            </a:p>
            <a:p>
              <a:pPr eaLnBrk="1" hangingPunct="1">
                <a:lnSpc>
                  <a:spcPct val="100000"/>
                </a:lnSpc>
                <a:spcBef>
                  <a:spcPct val="0"/>
                </a:spcBef>
                <a:buFontTx/>
                <a:buNone/>
              </a:pPr>
              <a:r>
                <a:rPr lang="en-US" altLang="en-US" sz="1600">
                  <a:solidFill>
                    <a:schemeClr val="tx2"/>
                  </a:solidFill>
                </a:rPr>
                <a:t>    Harvesting game species</a:t>
              </a:r>
            </a:p>
          </p:txBody>
        </p:sp>
      </p:grpSp>
      <p:sp>
        <p:nvSpPr>
          <p:cNvPr id="14339" name="Rectangle 48">
            <a:extLst>
              <a:ext uri="{FF2B5EF4-FFF2-40B4-BE49-F238E27FC236}">
                <a16:creationId xmlns:a16="http://schemas.microsoft.com/office/drawing/2014/main" id="{2421707D-C482-47E8-AAAF-182DEF0E2C0E}"/>
              </a:ext>
            </a:extLst>
          </p:cNvPr>
          <p:cNvSpPr>
            <a:spLocks noGrp="1" noChangeArrowheads="1"/>
          </p:cNvSpPr>
          <p:nvPr>
            <p:ph type="title"/>
          </p:nvPr>
        </p:nvSpPr>
        <p:spPr>
          <a:xfrm>
            <a:off x="152400" y="-14288"/>
            <a:ext cx="9296400" cy="1538288"/>
          </a:xfrm>
        </p:spPr>
        <p:txBody>
          <a:bodyPr/>
          <a:lstStyle/>
          <a:p>
            <a:pPr eaLnBrk="1" hangingPunct="1"/>
            <a:r>
              <a:rPr lang="en-US" altLang="en-US"/>
              <a:t>Human Stressors &amp;Natural Factors Shape Biota</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97282" name="Picture 2" descr="photo of low water site not appropriate for SCI sampling">
            <a:extLst>
              <a:ext uri="{FF2B5EF4-FFF2-40B4-BE49-F238E27FC236}">
                <a16:creationId xmlns:a16="http://schemas.microsoft.com/office/drawing/2014/main" id="{F19E7F7F-9BED-4A70-917E-F2C8E07C28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9936"/>
          <a:stretch>
            <a:fillRect/>
          </a:stretch>
        </p:blipFill>
        <p:spPr bwMode="auto">
          <a:xfrm>
            <a:off x="3941763" y="3962400"/>
            <a:ext cx="5202237"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3" name="Picture 3" descr="photo of low water site not appropriate for SCI sampling">
            <a:extLst>
              <a:ext uri="{FF2B5EF4-FFF2-40B4-BE49-F238E27FC236}">
                <a16:creationId xmlns:a16="http://schemas.microsoft.com/office/drawing/2014/main" id="{95189502-32D0-498E-9758-CBD905E2A7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0"/>
            <a:ext cx="4000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4" name="Picture 4" descr="photo of low water site not appropriate for SCI sampling">
            <a:extLst>
              <a:ext uri="{FF2B5EF4-FFF2-40B4-BE49-F238E27FC236}">
                <a16:creationId xmlns:a16="http://schemas.microsoft.com/office/drawing/2014/main" id="{6B889CBC-F8C3-4BBA-8575-61D2D72D6A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0"/>
            <a:ext cx="5181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54A09916-EA5F-4C8E-A75D-FD882203550B}"/>
              </a:ext>
            </a:extLst>
          </p:cNvPr>
          <p:cNvSpPr>
            <a:spLocks noGrp="1" noChangeArrowheads="1"/>
          </p:cNvSpPr>
          <p:nvPr>
            <p:ph type="title"/>
          </p:nvPr>
        </p:nvSpPr>
        <p:spPr/>
        <p:txBody>
          <a:bodyPr/>
          <a:lstStyle/>
          <a:p>
            <a:pPr eaLnBrk="1" hangingPunct="1"/>
            <a:r>
              <a:rPr lang="en-US" altLang="en-US"/>
              <a:t>Optimal Habitat Selection</a:t>
            </a:r>
          </a:p>
        </p:txBody>
      </p:sp>
      <p:sp>
        <p:nvSpPr>
          <p:cNvPr id="98307" name="Rectangle 3">
            <a:extLst>
              <a:ext uri="{FF2B5EF4-FFF2-40B4-BE49-F238E27FC236}">
                <a16:creationId xmlns:a16="http://schemas.microsoft.com/office/drawing/2014/main" id="{0B571CD1-4487-45B9-995A-5297948021F9}"/>
              </a:ext>
            </a:extLst>
          </p:cNvPr>
          <p:cNvSpPr>
            <a:spLocks noGrp="1" noChangeArrowheads="1"/>
          </p:cNvSpPr>
          <p:nvPr>
            <p:ph idx="1"/>
          </p:nvPr>
        </p:nvSpPr>
        <p:spPr/>
        <p:txBody>
          <a:bodyPr/>
          <a:lstStyle/>
          <a:p>
            <a:pPr eaLnBrk="1" hangingPunct="1"/>
            <a:r>
              <a:rPr lang="en-US" altLang="en-US"/>
              <a:t>Target productive habitats (roots, woody debris, leaf material, macrophytes and rock) </a:t>
            </a:r>
          </a:p>
          <a:p>
            <a:pPr eaLnBrk="1" hangingPunct="1"/>
            <a:r>
              <a:rPr lang="en-US" altLang="en-US"/>
              <a:t>To be “major”, must have surface area greater than 2 m</a:t>
            </a:r>
            <a:r>
              <a:rPr lang="en-US" altLang="en-US" baseline="30000"/>
              <a:t>2</a:t>
            </a:r>
            <a:r>
              <a:rPr lang="en-US" altLang="en-US"/>
              <a:t> </a:t>
            </a:r>
          </a:p>
          <a:p>
            <a:pPr eaLnBrk="1" hangingPunct="1"/>
            <a:r>
              <a:rPr lang="en-US" altLang="en-US"/>
              <a:t>Target optimal flow</a:t>
            </a:r>
          </a:p>
          <a:p>
            <a:pPr eaLnBrk="1" hangingPunct="1"/>
            <a:r>
              <a:rPr lang="en-US" altLang="en-US"/>
              <a:t>Think like a bug</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00354" name="Rectangle 4">
            <a:extLst>
              <a:ext uri="{FF2B5EF4-FFF2-40B4-BE49-F238E27FC236}">
                <a16:creationId xmlns:a16="http://schemas.microsoft.com/office/drawing/2014/main" id="{18CA3817-2C0A-434E-B930-A139A2F1A815}"/>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a:t>Optimal Habitat Selection (cont.)</a:t>
            </a:r>
          </a:p>
        </p:txBody>
      </p:sp>
      <p:sp>
        <p:nvSpPr>
          <p:cNvPr id="99331" name="Rectangle 3">
            <a:extLst>
              <a:ext uri="{FF2B5EF4-FFF2-40B4-BE49-F238E27FC236}">
                <a16:creationId xmlns:a16="http://schemas.microsoft.com/office/drawing/2014/main" id="{89AEBD89-2DA7-45D9-B04F-6518DDE91D23}"/>
              </a:ext>
            </a:extLst>
          </p:cNvPr>
          <p:cNvSpPr>
            <a:spLocks noGrp="1" noChangeArrowheads="1"/>
          </p:cNvSpPr>
          <p:nvPr>
            <p:ph idx="1"/>
          </p:nvPr>
        </p:nvSpPr>
        <p:spPr/>
        <p:txBody>
          <a:bodyPr/>
          <a:lstStyle/>
          <a:p>
            <a:pPr eaLnBrk="1" hangingPunct="1"/>
            <a:r>
              <a:rPr lang="en-US" altLang="en-US"/>
              <a:t>Stream taxa are rheophyllic </a:t>
            </a:r>
          </a:p>
          <a:p>
            <a:pPr lvl="1" eaLnBrk="1" hangingPunct="1"/>
            <a:r>
              <a:rPr lang="en-US" altLang="en-US"/>
              <a:t>Prefer areas with water velocity, which usually have higher DO and food availability </a:t>
            </a:r>
          </a:p>
          <a:p>
            <a:pPr eaLnBrk="1" hangingPunct="1"/>
            <a:r>
              <a:rPr lang="en-US" altLang="en-US"/>
              <a:t>Texture and architecture</a:t>
            </a:r>
          </a:p>
          <a:p>
            <a:pPr lvl="1" eaLnBrk="1" hangingPunct="1"/>
            <a:r>
              <a:rPr lang="en-US" altLang="en-US"/>
              <a:t>Fine roots, peeling bark, nooks and crannies</a:t>
            </a:r>
          </a:p>
          <a:p>
            <a:pPr eaLnBrk="1" hangingPunct="1"/>
            <a:r>
              <a:rPr lang="en-US" altLang="en-US"/>
              <a:t>Ensure habitats have been inundated</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00354" name="Title 1">
            <a:extLst>
              <a:ext uri="{FF2B5EF4-FFF2-40B4-BE49-F238E27FC236}">
                <a16:creationId xmlns:a16="http://schemas.microsoft.com/office/drawing/2014/main" id="{F392AAEA-0234-409B-9ABC-665EF02B29C0}"/>
              </a:ext>
            </a:extLst>
          </p:cNvPr>
          <p:cNvSpPr>
            <a:spLocks noGrp="1" noChangeArrowheads="1"/>
          </p:cNvSpPr>
          <p:nvPr>
            <p:ph type="title"/>
          </p:nvPr>
        </p:nvSpPr>
        <p:spPr/>
        <p:txBody>
          <a:bodyPr/>
          <a:lstStyle/>
          <a:p>
            <a:pPr eaLnBrk="1" hangingPunct="1"/>
            <a:endParaRPr lang="en-US" altLang="en-US"/>
          </a:p>
        </p:txBody>
      </p:sp>
      <p:pic>
        <p:nvPicPr>
          <p:cNvPr id="100355" name="Content Placeholder 3" descr="photo of leaf pack">
            <a:extLst>
              <a:ext uri="{FF2B5EF4-FFF2-40B4-BE49-F238E27FC236}">
                <a16:creationId xmlns:a16="http://schemas.microsoft.com/office/drawing/2014/main" id="{D1EFF419-4F51-49ED-8CBF-115D6650343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0"/>
            <a:ext cx="9144000" cy="6858000"/>
          </a:xfrm>
        </p:spPr>
      </p:pic>
      <p:pic>
        <p:nvPicPr>
          <p:cNvPr id="100356" name="Picture 4" descr="photo of leaf pack">
            <a:extLst>
              <a:ext uri="{FF2B5EF4-FFF2-40B4-BE49-F238E27FC236}">
                <a16:creationId xmlns:a16="http://schemas.microsoft.com/office/drawing/2014/main" id="{E52277B6-ADE5-4FE9-B63B-6FE62A1719C5}"/>
              </a:ext>
            </a:extLst>
          </p:cNvPr>
          <p:cNvPicPr>
            <a:picLocks noChangeAspect="1"/>
          </p:cNvPicPr>
          <p:nvPr/>
        </p:nvPicPr>
        <p:blipFill>
          <a:blip r:embed="rId4">
            <a:extLst>
              <a:ext uri="{28A0092B-C50C-407E-A947-70E740481C1C}">
                <a14:useLocalDpi xmlns:a14="http://schemas.microsoft.com/office/drawing/2010/main" val="0"/>
              </a:ext>
            </a:extLst>
          </a:blip>
          <a:srcRect l="26151" t="26151" r="25298" b="12492"/>
          <a:stretch>
            <a:fillRect/>
          </a:stretch>
        </p:blipFill>
        <p:spPr bwMode="auto">
          <a:xfrm>
            <a:off x="0" y="2741613"/>
            <a:ext cx="4343400" cy="411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EE54A2AA-67C1-4B42-8BC7-6FBB2308E9D1}"/>
              </a:ext>
            </a:extLst>
          </p:cNvPr>
          <p:cNvSpPr txBox="1">
            <a:spLocks/>
          </p:cNvSpPr>
          <p:nvPr/>
        </p:nvSpPr>
        <p:spPr bwMode="auto">
          <a:xfrm>
            <a:off x="5410200" y="1066800"/>
            <a:ext cx="3198813" cy="682625"/>
          </a:xfrm>
          <a:prstGeom prst="rect">
            <a:avLst/>
          </a:prstGeom>
          <a:noFill/>
          <a:ln w="9525">
            <a:noFill/>
            <a:miter lim="800000"/>
            <a:headEnd/>
            <a:tailEnd/>
          </a:ln>
        </p:spPr>
        <p:txBody>
          <a:bodyPr anchor="b"/>
          <a:lstStyle/>
          <a:p>
            <a:pPr eaLnBrk="1" hangingPunct="1">
              <a:defRPr/>
            </a:pPr>
            <a:r>
              <a:rPr lang="en-US" sz="3200" b="1" i="1" kern="0" dirty="0">
                <a:solidFill>
                  <a:schemeClr val="accent3"/>
                </a:solidFill>
                <a:latin typeface="+mj-lt"/>
                <a:ea typeface="+mj-ea"/>
                <a:cs typeface="+mj-cs"/>
              </a:rPr>
              <a:t>Leaf packs/mats</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02402" name="Title 1">
            <a:extLst>
              <a:ext uri="{FF2B5EF4-FFF2-40B4-BE49-F238E27FC236}">
                <a16:creationId xmlns:a16="http://schemas.microsoft.com/office/drawing/2014/main" id="{94CAB211-EC0D-4C89-8958-C3E27D442646}"/>
              </a:ext>
            </a:extLst>
          </p:cNvPr>
          <p:cNvSpPr>
            <a:spLocks noGrp="1" noChangeArrowheads="1"/>
          </p:cNvSpPr>
          <p:nvPr>
            <p:ph type="title"/>
          </p:nvPr>
        </p:nvSpPr>
        <p:spPr/>
        <p:txBody>
          <a:bodyPr/>
          <a:lstStyle/>
          <a:p>
            <a:pPr eaLnBrk="1" hangingPunct="1"/>
            <a:r>
              <a:rPr lang="en-US" altLang="en-US"/>
              <a:t>Roots</a:t>
            </a:r>
          </a:p>
        </p:txBody>
      </p:sp>
      <p:pic>
        <p:nvPicPr>
          <p:cNvPr id="102403" name="Content Placeholder 3" descr="photo of root habitat">
            <a:extLst>
              <a:ext uri="{FF2B5EF4-FFF2-40B4-BE49-F238E27FC236}">
                <a16:creationId xmlns:a16="http://schemas.microsoft.com/office/drawing/2014/main" id="{D0324B77-09F6-4A7B-A636-6D923BB117A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8056" b="29630"/>
          <a:stretch>
            <a:fillRect/>
          </a:stretch>
        </p:blipFill>
        <p:spPr>
          <a:xfrm>
            <a:off x="0" y="2538413"/>
            <a:ext cx="6705600" cy="4319587"/>
          </a:xfrm>
        </p:spPr>
      </p:pic>
      <p:pic>
        <p:nvPicPr>
          <p:cNvPr id="102404" name="Picture 6" descr="photo of root habitat">
            <a:extLst>
              <a:ext uri="{FF2B5EF4-FFF2-40B4-BE49-F238E27FC236}">
                <a16:creationId xmlns:a16="http://schemas.microsoft.com/office/drawing/2014/main" id="{C9DE8276-5F44-4D33-B32A-6BCA1305B320}"/>
              </a:ext>
            </a:extLst>
          </p:cNvPr>
          <p:cNvPicPr>
            <a:picLocks noChangeAspect="1"/>
          </p:cNvPicPr>
          <p:nvPr/>
        </p:nvPicPr>
        <p:blipFill>
          <a:blip r:embed="rId3">
            <a:extLst>
              <a:ext uri="{28A0092B-C50C-407E-A947-70E740481C1C}">
                <a14:useLocalDpi xmlns:a14="http://schemas.microsoft.com/office/drawing/2010/main" val="0"/>
              </a:ext>
            </a:extLst>
          </a:blip>
          <a:srcRect l="35519" t="33702" r="21039" b="1619"/>
          <a:stretch>
            <a:fillRect/>
          </a:stretch>
        </p:blipFill>
        <p:spPr bwMode="auto">
          <a:xfrm>
            <a:off x="4572000" y="0"/>
            <a:ext cx="4572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04450" name="Title 1">
            <a:extLst>
              <a:ext uri="{FF2B5EF4-FFF2-40B4-BE49-F238E27FC236}">
                <a16:creationId xmlns:a16="http://schemas.microsoft.com/office/drawing/2014/main" id="{177E91E0-B4CC-48FA-BD16-CBA208A59B7C}"/>
              </a:ext>
            </a:extLst>
          </p:cNvPr>
          <p:cNvSpPr>
            <a:spLocks noGrp="1" noChangeArrowheads="1"/>
          </p:cNvSpPr>
          <p:nvPr>
            <p:ph type="title"/>
          </p:nvPr>
        </p:nvSpPr>
        <p:spPr>
          <a:xfrm>
            <a:off x="5334000" y="914400"/>
            <a:ext cx="3810000" cy="1828800"/>
          </a:xfrm>
        </p:spPr>
        <p:txBody>
          <a:bodyPr rtlCol="0">
            <a:normAutofit fontScale="90000"/>
          </a:bodyPr>
          <a:lstStyle/>
          <a:p>
            <a:pPr eaLnBrk="1" fontAlgn="auto" hangingPunct="1">
              <a:spcAft>
                <a:spcPts val="0"/>
              </a:spcAft>
              <a:defRPr/>
            </a:pPr>
            <a:r>
              <a:rPr lang="en-US" altLang="en-US"/>
              <a:t>Aquatic vegetation</a:t>
            </a:r>
            <a:br>
              <a:rPr lang="en-US" altLang="en-US"/>
            </a:br>
            <a:br>
              <a:rPr lang="en-US" altLang="en-US"/>
            </a:br>
            <a:r>
              <a:rPr lang="en-US" altLang="en-US"/>
              <a:t>Rock</a:t>
            </a:r>
          </a:p>
        </p:txBody>
      </p:sp>
      <p:pic>
        <p:nvPicPr>
          <p:cNvPr id="103427" name="Content Placeholder 5" descr="photo of rock habitat">
            <a:extLst>
              <a:ext uri="{FF2B5EF4-FFF2-40B4-BE49-F238E27FC236}">
                <a16:creationId xmlns:a16="http://schemas.microsoft.com/office/drawing/2014/main" id="{D63BAF50-5454-4A25-AEC3-BAE579B6A88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47850" y="2090738"/>
            <a:ext cx="5448300" cy="4086225"/>
          </a:xfrm>
        </p:spPr>
      </p:pic>
      <p:pic>
        <p:nvPicPr>
          <p:cNvPr id="103428" name="Picture 6" descr="photo of plant habitat">
            <a:extLst>
              <a:ext uri="{FF2B5EF4-FFF2-40B4-BE49-F238E27FC236}">
                <a16:creationId xmlns:a16="http://schemas.microsoft.com/office/drawing/2014/main" id="{D0C3A86A-F27B-4850-8C43-BB3B928D5F19}"/>
              </a:ext>
            </a:extLst>
          </p:cNvPr>
          <p:cNvPicPr>
            <a:picLocks noChangeAspect="1"/>
          </p:cNvPicPr>
          <p:nvPr/>
        </p:nvPicPr>
        <p:blipFill>
          <a:blip r:embed="rId3">
            <a:extLst>
              <a:ext uri="{28A0092B-C50C-407E-A947-70E740481C1C}">
                <a14:useLocalDpi xmlns:a14="http://schemas.microsoft.com/office/drawing/2010/main" val="0"/>
              </a:ext>
            </a:extLst>
          </a:blip>
          <a:srcRect t="25555" r="35001"/>
          <a:stretch>
            <a:fillRect/>
          </a:stretch>
        </p:blipFill>
        <p:spPr bwMode="auto">
          <a:xfrm>
            <a:off x="0" y="0"/>
            <a:ext cx="532288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6F8271E4-7DEF-4EA6-8011-CE3038C92630}"/>
              </a:ext>
            </a:extLst>
          </p:cNvPr>
          <p:cNvSpPr>
            <a:spLocks noGrp="1" noChangeArrowheads="1"/>
          </p:cNvSpPr>
          <p:nvPr>
            <p:ph type="title"/>
          </p:nvPr>
        </p:nvSpPr>
        <p:spPr/>
        <p:txBody>
          <a:bodyPr/>
          <a:lstStyle/>
          <a:p>
            <a:pPr eaLnBrk="1" hangingPunct="1"/>
            <a:r>
              <a:rPr lang="en-US" altLang="en-US"/>
              <a:t>Sampling Technique</a:t>
            </a:r>
          </a:p>
        </p:txBody>
      </p:sp>
      <p:sp>
        <p:nvSpPr>
          <p:cNvPr id="104451" name="Rectangle 3">
            <a:extLst>
              <a:ext uri="{FF2B5EF4-FFF2-40B4-BE49-F238E27FC236}">
                <a16:creationId xmlns:a16="http://schemas.microsoft.com/office/drawing/2014/main" id="{1AC51AA3-9B4D-4E93-B1F9-7B2D2416FECD}"/>
              </a:ext>
            </a:extLst>
          </p:cNvPr>
          <p:cNvSpPr>
            <a:spLocks noGrp="1" noChangeArrowheads="1"/>
          </p:cNvSpPr>
          <p:nvPr>
            <p:ph idx="1"/>
          </p:nvPr>
        </p:nvSpPr>
        <p:spPr>
          <a:xfrm>
            <a:off x="1066800" y="2017713"/>
            <a:ext cx="7888288" cy="4383087"/>
          </a:xfrm>
        </p:spPr>
        <p:txBody>
          <a:bodyPr/>
          <a:lstStyle/>
          <a:p>
            <a:pPr eaLnBrk="1" hangingPunct="1"/>
            <a:r>
              <a:rPr lang="en-US" altLang="en-US"/>
              <a:t>Samplers absolutely must provide sufficient agitation of substrates to dislodge the organisms, and ensure that all organisms are captured (into the net) without loss. </a:t>
            </a:r>
          </a:p>
          <a:p>
            <a:pPr lvl="1" eaLnBrk="1" hangingPunct="1"/>
            <a:r>
              <a:rPr lang="en-US" altLang="en-US"/>
              <a:t>Dip net should always be placed perpendicular to the flow </a:t>
            </a:r>
          </a:p>
          <a:p>
            <a:pPr lvl="1" eaLnBrk="1" hangingPunct="1"/>
            <a:r>
              <a:rPr lang="en-US" altLang="en-US"/>
              <a:t>Agitate substrates with net very close</a:t>
            </a:r>
          </a:p>
          <a:p>
            <a:pPr lvl="1" eaLnBrk="1" hangingPunct="1"/>
            <a:r>
              <a:rPr lang="en-US" altLang="en-US"/>
              <a:t>Scrub into the net (not parallel)</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05474" name="Rectangle 4">
            <a:extLst>
              <a:ext uri="{FF2B5EF4-FFF2-40B4-BE49-F238E27FC236}">
                <a16:creationId xmlns:a16="http://schemas.microsoft.com/office/drawing/2014/main" id="{9CE7A667-E852-4757-AA2A-0C7F32703A53}"/>
              </a:ext>
            </a:extLst>
          </p:cNvPr>
          <p:cNvSpPr>
            <a:spLocks noGrp="1" noChangeArrowheads="1"/>
          </p:cNvSpPr>
          <p:nvPr>
            <p:ph type="title"/>
          </p:nvPr>
        </p:nvSpPr>
        <p:spPr/>
        <p:txBody>
          <a:bodyPr/>
          <a:lstStyle/>
          <a:p>
            <a:pPr eaLnBrk="1" hangingPunct="1"/>
            <a:r>
              <a:rPr lang="en-US" altLang="en-US"/>
              <a:t>Sampling Technique (cont.)</a:t>
            </a:r>
          </a:p>
        </p:txBody>
      </p:sp>
      <p:sp>
        <p:nvSpPr>
          <p:cNvPr id="105475" name="Rectangle 3">
            <a:extLst>
              <a:ext uri="{FF2B5EF4-FFF2-40B4-BE49-F238E27FC236}">
                <a16:creationId xmlns:a16="http://schemas.microsoft.com/office/drawing/2014/main" id="{A7E198CA-C862-433E-92E4-B714338ECF64}"/>
              </a:ext>
            </a:extLst>
          </p:cNvPr>
          <p:cNvSpPr>
            <a:spLocks noGrp="1" noChangeArrowheads="1"/>
          </p:cNvSpPr>
          <p:nvPr>
            <p:ph idx="1"/>
          </p:nvPr>
        </p:nvSpPr>
        <p:spPr>
          <a:xfrm>
            <a:off x="914400" y="1828800"/>
            <a:ext cx="8040688" cy="5145088"/>
          </a:xfrm>
        </p:spPr>
        <p:txBody>
          <a:bodyPr/>
          <a:lstStyle/>
          <a:p>
            <a:pPr lvl="1" eaLnBrk="1" hangingPunct="1"/>
            <a:r>
              <a:rPr lang="en-US" altLang="en-US"/>
              <a:t>Vigorously shake and scrape all surfaces of the habitats </a:t>
            </a:r>
            <a:r>
              <a:rPr lang="en-US" altLang="en-US" u="sng"/>
              <a:t>at least</a:t>
            </a:r>
            <a:r>
              <a:rPr lang="en-US" altLang="en-US"/>
              <a:t> 3 times, without organism loss</a:t>
            </a:r>
          </a:p>
          <a:p>
            <a:pPr lvl="1" eaLnBrk="1" hangingPunct="1"/>
            <a:r>
              <a:rPr lang="en-US" altLang="en-US"/>
              <a:t>Leaf packs are placed directly into the net and the organisms dislodged “one leaf at a time” before discarding excess leaves </a:t>
            </a:r>
          </a:p>
          <a:p>
            <a:pPr lvl="2" eaLnBrk="1" hangingPunct="1"/>
            <a:r>
              <a:rPr lang="en-US" altLang="en-US"/>
              <a:t>Box technique for measuring packs</a:t>
            </a:r>
          </a:p>
          <a:p>
            <a:pPr lvl="1" eaLnBrk="1" hangingPunct="1"/>
            <a:r>
              <a:rPr lang="en-US" altLang="en-US"/>
              <a:t>Penetrate sand with fingers, to approximately 2 cm deep, and using a pulling motion, draw the organisms from the sand into the waiting dip net </a:t>
            </a:r>
          </a:p>
          <a:p>
            <a:pPr lvl="2" eaLnBrk="1" hangingPunct="1"/>
            <a:r>
              <a:rPr lang="en-US" altLang="en-US"/>
              <a:t>Include partially buried bivalves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06498" name="Rectangle 4">
            <a:extLst>
              <a:ext uri="{FF2B5EF4-FFF2-40B4-BE49-F238E27FC236}">
                <a16:creationId xmlns:a16="http://schemas.microsoft.com/office/drawing/2014/main" id="{5E8EE0E5-6AF6-4E09-B7FD-39A621862A4B}"/>
              </a:ext>
            </a:extLst>
          </p:cNvPr>
          <p:cNvSpPr>
            <a:spLocks noGrp="1" noChangeArrowheads="1"/>
          </p:cNvSpPr>
          <p:nvPr>
            <p:ph type="title"/>
          </p:nvPr>
        </p:nvSpPr>
        <p:spPr/>
        <p:txBody>
          <a:bodyPr/>
          <a:lstStyle/>
          <a:p>
            <a:pPr eaLnBrk="1" hangingPunct="1"/>
            <a:r>
              <a:rPr lang="en-US" altLang="en-US"/>
              <a:t>Sampling Technique (cont.)</a:t>
            </a:r>
          </a:p>
        </p:txBody>
      </p:sp>
      <p:sp>
        <p:nvSpPr>
          <p:cNvPr id="106499" name="Rectangle 3">
            <a:extLst>
              <a:ext uri="{FF2B5EF4-FFF2-40B4-BE49-F238E27FC236}">
                <a16:creationId xmlns:a16="http://schemas.microsoft.com/office/drawing/2014/main" id="{15564184-57EE-4FF9-A063-971AEE9F89CB}"/>
              </a:ext>
            </a:extLst>
          </p:cNvPr>
          <p:cNvSpPr>
            <a:spLocks noGrp="1" noChangeArrowheads="1"/>
          </p:cNvSpPr>
          <p:nvPr>
            <p:ph idx="1"/>
          </p:nvPr>
        </p:nvSpPr>
        <p:spPr>
          <a:xfrm>
            <a:off x="1182688" y="2017713"/>
            <a:ext cx="6970712" cy="4230687"/>
          </a:xfrm>
        </p:spPr>
        <p:txBody>
          <a:bodyPr/>
          <a:lstStyle/>
          <a:p>
            <a:pPr lvl="1" eaLnBrk="1" hangingPunct="1"/>
            <a:r>
              <a:rPr lang="en-US" altLang="en-US"/>
              <a:t>Leaf packs are preferred over leaf mats, unless only mats available</a:t>
            </a:r>
          </a:p>
          <a:p>
            <a:pPr lvl="1" eaLnBrk="1" hangingPunct="1"/>
            <a:r>
              <a:rPr lang="en-US" altLang="en-US"/>
              <a:t>For leaf mats, only sample the top 1-2 cm to avoid the anoxic layers below</a:t>
            </a:r>
          </a:p>
          <a:p>
            <a:pPr lvl="1" eaLnBrk="1" hangingPunct="1"/>
            <a:r>
              <a:rPr lang="en-US" altLang="en-US"/>
              <a:t>Large rivers can be sampled from the bow of a boat (best for reachable snags in deep areas) or by wading along the shoreline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07522" name="Title 1">
            <a:extLst>
              <a:ext uri="{FF2B5EF4-FFF2-40B4-BE49-F238E27FC236}">
                <a16:creationId xmlns:a16="http://schemas.microsoft.com/office/drawing/2014/main" id="{0A289141-EF4E-44B0-8BF7-158490167630}"/>
              </a:ext>
            </a:extLst>
          </p:cNvPr>
          <p:cNvSpPr>
            <a:spLocks noGrp="1" noChangeArrowheads="1"/>
          </p:cNvSpPr>
          <p:nvPr>
            <p:ph type="title"/>
          </p:nvPr>
        </p:nvSpPr>
        <p:spPr/>
        <p:txBody>
          <a:bodyPr/>
          <a:lstStyle/>
          <a:p>
            <a:pPr eaLnBrk="1" hangingPunct="1"/>
            <a:r>
              <a:rPr lang="en-US" altLang="en-US"/>
              <a:t>20 Dipnet Sweeps for SCI</a:t>
            </a:r>
          </a:p>
        </p:txBody>
      </p:sp>
      <p:sp>
        <p:nvSpPr>
          <p:cNvPr id="107523" name="Content Placeholder 2">
            <a:extLst>
              <a:ext uri="{FF2B5EF4-FFF2-40B4-BE49-F238E27FC236}">
                <a16:creationId xmlns:a16="http://schemas.microsoft.com/office/drawing/2014/main" id="{C7A9C67C-B7D1-480C-B9CB-CCE3DA9ABED5}"/>
              </a:ext>
            </a:extLst>
          </p:cNvPr>
          <p:cNvSpPr>
            <a:spLocks noGrp="1" noChangeArrowheads="1"/>
          </p:cNvSpPr>
          <p:nvPr>
            <p:ph idx="1"/>
          </p:nvPr>
        </p:nvSpPr>
        <p:spPr>
          <a:xfrm>
            <a:off x="1066800" y="1828800"/>
            <a:ext cx="8077200" cy="4114800"/>
          </a:xfrm>
        </p:spPr>
        <p:txBody>
          <a:bodyPr/>
          <a:lstStyle/>
          <a:p>
            <a:pPr eaLnBrk="1" hangingPunct="1"/>
            <a:r>
              <a:rPr lang="en-US" altLang="en-US"/>
              <a:t>Productive habitats – snags, roots, leaves, rock, aquatic vegetation (need 2m</a:t>
            </a:r>
            <a:r>
              <a:rPr lang="en-US" altLang="en-US" baseline="30000"/>
              <a:t>2</a:t>
            </a:r>
            <a:r>
              <a:rPr lang="en-US" altLang="en-US"/>
              <a:t> for “major”)</a:t>
            </a:r>
          </a:p>
          <a:p>
            <a:pPr eaLnBrk="1" hangingPunct="1"/>
            <a:r>
              <a:rPr lang="en-US" altLang="en-US"/>
              <a:t>“Minor” sweeps are in sand, muck, and in productive habitats with &lt; 2m</a:t>
            </a:r>
            <a:r>
              <a:rPr lang="en-US" altLang="en-US" baseline="30000"/>
              <a:t>2</a:t>
            </a:r>
            <a:r>
              <a:rPr lang="en-US" altLang="en-US"/>
              <a:t> cover. </a:t>
            </a:r>
          </a:p>
          <a:p>
            <a:pPr eaLnBrk="1" hangingPunct="1">
              <a:buFontTx/>
              <a:buNone/>
            </a:pPr>
            <a:endParaRPr lang="en-US" altLang="en-US"/>
          </a:p>
        </p:txBody>
      </p:sp>
      <p:graphicFrame>
        <p:nvGraphicFramePr>
          <p:cNvPr id="4" name="Table 3">
            <a:extLst>
              <a:ext uri="{FF2B5EF4-FFF2-40B4-BE49-F238E27FC236}">
                <a16:creationId xmlns:a16="http://schemas.microsoft.com/office/drawing/2014/main" id="{92C9B6B1-07F1-4301-9644-0AEA84DFA358}"/>
              </a:ext>
            </a:extLst>
          </p:cNvPr>
          <p:cNvGraphicFramePr>
            <a:graphicFrameLocks noGrp="1"/>
          </p:cNvGraphicFramePr>
          <p:nvPr/>
        </p:nvGraphicFramePr>
        <p:xfrm>
          <a:off x="2133600" y="3810000"/>
          <a:ext cx="4572000" cy="2682875"/>
        </p:xfrm>
        <a:graphic>
          <a:graphicData uri="http://schemas.openxmlformats.org/drawingml/2006/table">
            <a:tbl>
              <a:tblPr firstRow="1" bandRow="1">
                <a:tableStyleId>{5C22544A-7EE6-4342-B048-85BDC9FD1C3A}</a:tableStyleId>
              </a:tblPr>
              <a:tblGrid>
                <a:gridCol w="16002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tblGrid>
              <a:tr h="701206">
                <a:tc>
                  <a:txBody>
                    <a:bodyPr/>
                    <a:lstStyle/>
                    <a:p>
                      <a:pPr algn="ctr"/>
                      <a:r>
                        <a:rPr lang="en-US" sz="2000" dirty="0">
                          <a:solidFill>
                            <a:schemeClr val="tx1"/>
                          </a:solidFill>
                        </a:rPr>
                        <a:t># Major</a:t>
                      </a:r>
                      <a:r>
                        <a:rPr lang="en-US" sz="2000" baseline="0" dirty="0">
                          <a:solidFill>
                            <a:schemeClr val="tx1"/>
                          </a:solidFill>
                        </a:rPr>
                        <a:t> habitats</a:t>
                      </a:r>
                      <a:endParaRPr lang="en-US" sz="2000" dirty="0">
                        <a:solidFill>
                          <a:schemeClr val="tx1"/>
                        </a:solidFill>
                      </a:endParaRPr>
                    </a:p>
                  </a:txBody>
                  <a:tcPr marT="45731" marB="45731"/>
                </a:tc>
                <a:tc>
                  <a:txBody>
                    <a:bodyPr/>
                    <a:lstStyle/>
                    <a:p>
                      <a:pPr algn="ctr"/>
                      <a:r>
                        <a:rPr lang="en-US" sz="2000" dirty="0">
                          <a:solidFill>
                            <a:schemeClr val="tx1"/>
                          </a:solidFill>
                        </a:rPr>
                        <a:t># Sweeps</a:t>
                      </a:r>
                      <a:r>
                        <a:rPr lang="en-US" sz="2000" baseline="0" dirty="0">
                          <a:solidFill>
                            <a:schemeClr val="tx1"/>
                          </a:solidFill>
                        </a:rPr>
                        <a:t> in Majors</a:t>
                      </a:r>
                      <a:endParaRPr lang="en-US" sz="2000" dirty="0">
                        <a:solidFill>
                          <a:schemeClr val="tx1"/>
                        </a:solidFill>
                      </a:endParaRPr>
                    </a:p>
                  </a:txBody>
                  <a:tcPr marT="45731" marB="45731"/>
                </a:tc>
                <a:tc>
                  <a:txBody>
                    <a:bodyPr/>
                    <a:lstStyle/>
                    <a:p>
                      <a:pPr algn="ctr"/>
                      <a:r>
                        <a:rPr lang="en-US" sz="2000" dirty="0">
                          <a:solidFill>
                            <a:schemeClr val="tx1"/>
                          </a:solidFill>
                        </a:rPr>
                        <a:t># Sweeps in Minor</a:t>
                      </a:r>
                    </a:p>
                  </a:txBody>
                  <a:tcPr marT="45731" marB="45731"/>
                </a:tc>
                <a:extLst>
                  <a:ext uri="{0D108BD9-81ED-4DB2-BD59-A6C34878D82A}">
                    <a16:rowId xmlns:a16="http://schemas.microsoft.com/office/drawing/2014/main" val="10000"/>
                  </a:ext>
                </a:extLst>
              </a:tr>
              <a:tr h="396334">
                <a:tc>
                  <a:txBody>
                    <a:bodyPr/>
                    <a:lstStyle/>
                    <a:p>
                      <a:pPr algn="ctr"/>
                      <a:r>
                        <a:rPr lang="en-US" sz="2000" dirty="0"/>
                        <a:t>1</a:t>
                      </a:r>
                    </a:p>
                  </a:txBody>
                  <a:tcPr marT="45731" marB="45731"/>
                </a:tc>
                <a:tc>
                  <a:txBody>
                    <a:bodyPr/>
                    <a:lstStyle/>
                    <a:p>
                      <a:pPr algn="ctr"/>
                      <a:r>
                        <a:rPr lang="en-US" sz="2000" dirty="0"/>
                        <a:t>10</a:t>
                      </a:r>
                    </a:p>
                  </a:txBody>
                  <a:tcPr marT="45731" marB="45731"/>
                </a:tc>
                <a:tc>
                  <a:txBody>
                    <a:bodyPr/>
                    <a:lstStyle/>
                    <a:p>
                      <a:pPr algn="ctr"/>
                      <a:r>
                        <a:rPr lang="en-US" sz="2000" dirty="0"/>
                        <a:t>10</a:t>
                      </a:r>
                    </a:p>
                  </a:txBody>
                  <a:tcPr marT="45731" marB="45731"/>
                </a:tc>
                <a:extLst>
                  <a:ext uri="{0D108BD9-81ED-4DB2-BD59-A6C34878D82A}">
                    <a16:rowId xmlns:a16="http://schemas.microsoft.com/office/drawing/2014/main" val="10001"/>
                  </a:ext>
                </a:extLst>
              </a:tr>
              <a:tr h="396334">
                <a:tc>
                  <a:txBody>
                    <a:bodyPr/>
                    <a:lstStyle/>
                    <a:p>
                      <a:pPr algn="ctr"/>
                      <a:r>
                        <a:rPr lang="en-US" sz="2000" dirty="0"/>
                        <a:t>2</a:t>
                      </a:r>
                    </a:p>
                  </a:txBody>
                  <a:tcPr marT="45731" marB="45731"/>
                </a:tc>
                <a:tc>
                  <a:txBody>
                    <a:bodyPr/>
                    <a:lstStyle/>
                    <a:p>
                      <a:pPr algn="ctr"/>
                      <a:r>
                        <a:rPr lang="en-US" sz="2000" dirty="0"/>
                        <a:t>7,7</a:t>
                      </a:r>
                    </a:p>
                  </a:txBody>
                  <a:tcPr marT="45731" marB="45731"/>
                </a:tc>
                <a:tc>
                  <a:txBody>
                    <a:bodyPr/>
                    <a:lstStyle/>
                    <a:p>
                      <a:pPr algn="ctr"/>
                      <a:r>
                        <a:rPr lang="en-US" sz="2000" dirty="0"/>
                        <a:t>6</a:t>
                      </a:r>
                    </a:p>
                  </a:txBody>
                  <a:tcPr marT="45731" marB="45731"/>
                </a:tc>
                <a:extLst>
                  <a:ext uri="{0D108BD9-81ED-4DB2-BD59-A6C34878D82A}">
                    <a16:rowId xmlns:a16="http://schemas.microsoft.com/office/drawing/2014/main" val="10002"/>
                  </a:ext>
                </a:extLst>
              </a:tr>
              <a:tr h="396334">
                <a:tc>
                  <a:txBody>
                    <a:bodyPr/>
                    <a:lstStyle/>
                    <a:p>
                      <a:pPr algn="ctr"/>
                      <a:r>
                        <a:rPr lang="en-US" sz="2000" dirty="0"/>
                        <a:t>3</a:t>
                      </a:r>
                    </a:p>
                  </a:txBody>
                  <a:tcPr marT="45731" marB="45731"/>
                </a:tc>
                <a:tc>
                  <a:txBody>
                    <a:bodyPr/>
                    <a:lstStyle/>
                    <a:p>
                      <a:pPr algn="ctr"/>
                      <a:r>
                        <a:rPr lang="en-US" sz="2000" dirty="0"/>
                        <a:t>5,5,5</a:t>
                      </a:r>
                    </a:p>
                  </a:txBody>
                  <a:tcPr marT="45731" marB="45731"/>
                </a:tc>
                <a:tc>
                  <a:txBody>
                    <a:bodyPr/>
                    <a:lstStyle/>
                    <a:p>
                      <a:pPr algn="ctr"/>
                      <a:r>
                        <a:rPr lang="en-US" sz="2000" dirty="0"/>
                        <a:t>5</a:t>
                      </a:r>
                    </a:p>
                  </a:txBody>
                  <a:tcPr marT="45731" marB="45731"/>
                </a:tc>
                <a:extLst>
                  <a:ext uri="{0D108BD9-81ED-4DB2-BD59-A6C34878D82A}">
                    <a16:rowId xmlns:a16="http://schemas.microsoft.com/office/drawing/2014/main" val="10003"/>
                  </a:ext>
                </a:extLst>
              </a:tr>
              <a:tr h="396334">
                <a:tc>
                  <a:txBody>
                    <a:bodyPr/>
                    <a:lstStyle/>
                    <a:p>
                      <a:pPr algn="ctr"/>
                      <a:r>
                        <a:rPr lang="en-US" sz="2000" dirty="0"/>
                        <a:t>4</a:t>
                      </a:r>
                    </a:p>
                  </a:txBody>
                  <a:tcPr marT="45731" marB="45731"/>
                </a:tc>
                <a:tc>
                  <a:txBody>
                    <a:bodyPr/>
                    <a:lstStyle/>
                    <a:p>
                      <a:pPr algn="ctr"/>
                      <a:r>
                        <a:rPr lang="en-US" sz="2000" dirty="0"/>
                        <a:t>4,4,4,4</a:t>
                      </a:r>
                    </a:p>
                  </a:txBody>
                  <a:tcPr marT="45731" marB="45731"/>
                </a:tc>
                <a:tc>
                  <a:txBody>
                    <a:bodyPr/>
                    <a:lstStyle/>
                    <a:p>
                      <a:pPr algn="ctr"/>
                      <a:r>
                        <a:rPr lang="en-US" sz="2000" dirty="0"/>
                        <a:t>4</a:t>
                      </a:r>
                    </a:p>
                  </a:txBody>
                  <a:tcPr marT="45731" marB="45731"/>
                </a:tc>
                <a:extLst>
                  <a:ext uri="{0D108BD9-81ED-4DB2-BD59-A6C34878D82A}">
                    <a16:rowId xmlns:a16="http://schemas.microsoft.com/office/drawing/2014/main" val="10004"/>
                  </a:ext>
                </a:extLst>
              </a:tr>
              <a:tr h="396334">
                <a:tc>
                  <a:txBody>
                    <a:bodyPr/>
                    <a:lstStyle/>
                    <a:p>
                      <a:pPr algn="ctr"/>
                      <a:r>
                        <a:rPr lang="en-US" sz="2000" dirty="0"/>
                        <a:t>5</a:t>
                      </a:r>
                    </a:p>
                  </a:txBody>
                  <a:tcPr marT="45731" marB="45731"/>
                </a:tc>
                <a:tc>
                  <a:txBody>
                    <a:bodyPr/>
                    <a:lstStyle/>
                    <a:p>
                      <a:pPr algn="ctr"/>
                      <a:r>
                        <a:rPr lang="en-US" sz="2000" dirty="0"/>
                        <a:t>3,3,3,3,3</a:t>
                      </a:r>
                    </a:p>
                  </a:txBody>
                  <a:tcPr marT="45731" marB="45731"/>
                </a:tc>
                <a:tc>
                  <a:txBody>
                    <a:bodyPr/>
                    <a:lstStyle/>
                    <a:p>
                      <a:pPr algn="ctr"/>
                      <a:r>
                        <a:rPr lang="en-US" sz="2000" dirty="0"/>
                        <a:t>5</a:t>
                      </a:r>
                    </a:p>
                  </a:txBody>
                  <a:tcPr marT="45731" marB="45731"/>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BDE04D1E-7C53-4305-9B9A-9CAF50C122F7}"/>
              </a:ext>
            </a:extLst>
          </p:cNvPr>
          <p:cNvSpPr>
            <a:spLocks noGrp="1" noChangeArrowheads="1"/>
          </p:cNvSpPr>
          <p:nvPr>
            <p:ph type="title"/>
          </p:nvPr>
        </p:nvSpPr>
        <p:spPr>
          <a:xfrm>
            <a:off x="1082675" y="811213"/>
            <a:ext cx="6978650" cy="788987"/>
          </a:xfrm>
        </p:spPr>
        <p:txBody>
          <a:bodyPr lIns="90487" tIns="44450" rIns="90487" bIns="44450"/>
          <a:lstStyle/>
          <a:p>
            <a:pPr eaLnBrk="1" hangingPunct="1"/>
            <a:r>
              <a:rPr lang="en-US" altLang="en-US"/>
              <a:t>Adverse Human Factors</a:t>
            </a:r>
          </a:p>
        </p:txBody>
      </p:sp>
      <p:sp>
        <p:nvSpPr>
          <p:cNvPr id="15363" name="Rectangle 3">
            <a:extLst>
              <a:ext uri="{FF2B5EF4-FFF2-40B4-BE49-F238E27FC236}">
                <a16:creationId xmlns:a16="http://schemas.microsoft.com/office/drawing/2014/main" id="{991C334F-4CD6-48DC-A6C8-07B6BBCB0C81}"/>
              </a:ext>
            </a:extLst>
          </p:cNvPr>
          <p:cNvSpPr>
            <a:spLocks noGrp="1" noChangeArrowheads="1"/>
          </p:cNvSpPr>
          <p:nvPr>
            <p:ph idx="1"/>
          </p:nvPr>
        </p:nvSpPr>
        <p:spPr>
          <a:xfrm>
            <a:off x="1079500" y="1752600"/>
            <a:ext cx="7577138" cy="4343400"/>
          </a:xfrm>
        </p:spPr>
        <p:txBody>
          <a:bodyPr lIns="90487" tIns="44450" rIns="90487" bIns="44450"/>
          <a:lstStyle/>
          <a:p>
            <a:pPr eaLnBrk="1" hangingPunct="1"/>
            <a:r>
              <a:rPr lang="en-US" altLang="en-US" sz="2000">
                <a:solidFill>
                  <a:schemeClr val="tx2"/>
                </a:solidFill>
              </a:rPr>
              <a:t>Hydrologic modifications</a:t>
            </a:r>
          </a:p>
          <a:p>
            <a:pPr lvl="1" eaLnBrk="1" hangingPunct="1"/>
            <a:r>
              <a:rPr lang="en-US" altLang="en-US" sz="2000"/>
              <a:t>Consumptive use, impounding, ditching/draining</a:t>
            </a:r>
          </a:p>
          <a:p>
            <a:pPr eaLnBrk="1" hangingPunct="1"/>
            <a:r>
              <a:rPr lang="en-US" altLang="en-US" sz="2000">
                <a:solidFill>
                  <a:schemeClr val="tx2"/>
                </a:solidFill>
              </a:rPr>
              <a:t>Habitat disturbance</a:t>
            </a:r>
          </a:p>
          <a:p>
            <a:pPr lvl="1" eaLnBrk="1" hangingPunct="1"/>
            <a:r>
              <a:rPr lang="en-US" altLang="en-US" sz="2000"/>
              <a:t>Physical removal, sedimentation</a:t>
            </a:r>
          </a:p>
          <a:p>
            <a:pPr eaLnBrk="1" hangingPunct="1"/>
            <a:r>
              <a:rPr lang="en-US" altLang="en-US" sz="2000">
                <a:solidFill>
                  <a:schemeClr val="tx2"/>
                </a:solidFill>
              </a:rPr>
              <a:t>Degradation of water quality</a:t>
            </a:r>
            <a:endParaRPr lang="en-US" altLang="en-US" sz="2000"/>
          </a:p>
          <a:p>
            <a:pPr lvl="1" eaLnBrk="1" hangingPunct="1"/>
            <a:r>
              <a:rPr lang="en-US" altLang="en-US" sz="2000"/>
              <a:t>Toxic substances, nutrient and organic enrichment</a:t>
            </a:r>
          </a:p>
          <a:p>
            <a:pPr eaLnBrk="1" hangingPunct="1"/>
            <a:r>
              <a:rPr lang="en-US" altLang="en-US" sz="2000">
                <a:solidFill>
                  <a:schemeClr val="tx2"/>
                </a:solidFill>
              </a:rPr>
              <a:t>Introduction of invasive exotic taxa</a:t>
            </a:r>
          </a:p>
          <a:p>
            <a:pPr lvl="1" eaLnBrk="1" hangingPunct="1"/>
            <a:r>
              <a:rPr lang="en-US" altLang="en-US" sz="2000"/>
              <a:t>Displaces natives</a:t>
            </a:r>
          </a:p>
          <a:p>
            <a:pPr eaLnBrk="1" hangingPunct="1"/>
            <a:r>
              <a:rPr lang="en-US" altLang="en-US" sz="2000">
                <a:solidFill>
                  <a:schemeClr val="tx2"/>
                </a:solidFill>
              </a:rPr>
              <a:t>Harvesting biomass</a:t>
            </a:r>
          </a:p>
          <a:p>
            <a:pPr lvl="1" eaLnBrk="1" hangingPunct="1"/>
            <a:r>
              <a:rPr lang="en-US" altLang="en-US" sz="2000"/>
              <a:t>Disturbing predator-prey relationships</a:t>
            </a:r>
          </a:p>
        </p:txBody>
      </p: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D32529A7-C7B7-493D-BE89-68F996CE9A12}"/>
              </a:ext>
            </a:extLst>
          </p:cNvPr>
          <p:cNvSpPr>
            <a:spLocks noGrp="1" noChangeArrowheads="1"/>
          </p:cNvSpPr>
          <p:nvPr>
            <p:ph type="title"/>
          </p:nvPr>
        </p:nvSpPr>
        <p:spPr/>
        <p:txBody>
          <a:bodyPr/>
          <a:lstStyle/>
          <a:p>
            <a:pPr eaLnBrk="1" hangingPunct="1"/>
            <a:r>
              <a:rPr lang="en-US" altLang="en-US"/>
              <a:t>Field Sorting as a Training Tool </a:t>
            </a:r>
          </a:p>
        </p:txBody>
      </p:sp>
      <p:sp>
        <p:nvSpPr>
          <p:cNvPr id="108547" name="Rectangle 3">
            <a:extLst>
              <a:ext uri="{FF2B5EF4-FFF2-40B4-BE49-F238E27FC236}">
                <a16:creationId xmlns:a16="http://schemas.microsoft.com/office/drawing/2014/main" id="{FE90BCC4-C637-4FAD-AFD8-BFD9E470C757}"/>
              </a:ext>
            </a:extLst>
          </p:cNvPr>
          <p:cNvSpPr>
            <a:spLocks noGrp="1" noChangeArrowheads="1"/>
          </p:cNvSpPr>
          <p:nvPr>
            <p:ph idx="1"/>
          </p:nvPr>
        </p:nvSpPr>
        <p:spPr/>
        <p:txBody>
          <a:bodyPr/>
          <a:lstStyle/>
          <a:p>
            <a:pPr eaLnBrk="1" hangingPunct="1"/>
            <a:r>
              <a:rPr lang="en-US" altLang="en-US"/>
              <a:t>Field sorting provides the sampler immediate feedback regarding the degree of success associated with the field decisions and sampling effectiveness.</a:t>
            </a:r>
          </a:p>
          <a:p>
            <a:pPr eaLnBrk="1" hangingPunct="1"/>
            <a:r>
              <a:rPr lang="en-US" altLang="en-US"/>
              <a:t>Sort individual sweeps via white tray, and examine taxa with hand lens.</a:t>
            </a:r>
          </a:p>
          <a:p>
            <a:pPr eaLnBrk="1" hangingPunct="1"/>
            <a:r>
              <a:rPr lang="en-US" altLang="en-US"/>
              <a:t>Field sorting not part of actual SCI (Biorecon only).</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pic>
        <p:nvPicPr>
          <p:cNvPr id="109570" name="Picture 2" descr="photo of gator flea">
            <a:extLst>
              <a:ext uri="{FF2B5EF4-FFF2-40B4-BE49-F238E27FC236}">
                <a16:creationId xmlns:a16="http://schemas.microsoft.com/office/drawing/2014/main" id="{7F51CD0A-480F-4EB2-BF43-2D8BAA2B3D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4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Text Box 3">
            <a:extLst>
              <a:ext uri="{FF2B5EF4-FFF2-40B4-BE49-F238E27FC236}">
                <a16:creationId xmlns:a16="http://schemas.microsoft.com/office/drawing/2014/main" id="{92824D86-75CD-4010-BCA1-B0389E7B2AA9}"/>
              </a:ext>
            </a:extLst>
          </p:cNvPr>
          <p:cNvSpPr txBox="1">
            <a:spLocks noChangeArrowheads="1"/>
          </p:cNvSpPr>
          <p:nvPr/>
        </p:nvSpPr>
        <p:spPr bwMode="auto">
          <a:xfrm>
            <a:off x="1712913" y="212725"/>
            <a:ext cx="6696075" cy="1431925"/>
          </a:xfrm>
          <a:prstGeom prst="rect">
            <a:avLst/>
          </a:prstGeom>
          <a:solidFill>
            <a:srgbClr val="F6F97B"/>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4400">
                <a:solidFill>
                  <a:schemeClr val="tx2"/>
                </a:solidFill>
                <a:latin typeface="Tahoma" panose="020B0604030504040204" pitchFamily="34" charset="0"/>
              </a:rPr>
              <a:t>Field Sorting Yields </a:t>
            </a:r>
          </a:p>
          <a:p>
            <a:pPr>
              <a:lnSpc>
                <a:spcPct val="100000"/>
              </a:lnSpc>
              <a:spcBef>
                <a:spcPct val="0"/>
              </a:spcBef>
              <a:buFontTx/>
              <a:buNone/>
            </a:pPr>
            <a:r>
              <a:rPr lang="en-US" altLang="en-US" sz="4400">
                <a:solidFill>
                  <a:schemeClr val="tx2"/>
                </a:solidFill>
                <a:latin typeface="Tahoma" panose="020B0604030504040204" pitchFamily="34" charset="0"/>
              </a:rPr>
              <a:t>Megalopteran,“Gator Flea”</a:t>
            </a:r>
            <a:endParaRPr lang="en-US" altLang="en-US" sz="2400">
              <a:solidFill>
                <a:schemeClr val="tx2"/>
              </a:solidFill>
              <a:latin typeface="Tahoma" panose="020B0604030504040204" pitchFamily="34"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3A778A80-009D-4142-91A3-E02D00A0CD69}"/>
              </a:ext>
            </a:extLst>
          </p:cNvPr>
          <p:cNvSpPr>
            <a:spLocks noGrp="1" noChangeArrowheads="1"/>
          </p:cNvSpPr>
          <p:nvPr>
            <p:ph type="title"/>
          </p:nvPr>
        </p:nvSpPr>
        <p:spPr/>
        <p:txBody>
          <a:bodyPr/>
          <a:lstStyle/>
          <a:p>
            <a:pPr eaLnBrk="1" hangingPunct="1"/>
            <a:r>
              <a:rPr lang="en-US" altLang="en-US"/>
              <a:t>Apprenticeship </a:t>
            </a:r>
          </a:p>
        </p:txBody>
      </p:sp>
      <p:sp>
        <p:nvSpPr>
          <p:cNvPr id="110595" name="Rectangle 3">
            <a:extLst>
              <a:ext uri="{FF2B5EF4-FFF2-40B4-BE49-F238E27FC236}">
                <a16:creationId xmlns:a16="http://schemas.microsoft.com/office/drawing/2014/main" id="{F9E84932-942F-47AB-8A45-4CB52A20A631}"/>
              </a:ext>
            </a:extLst>
          </p:cNvPr>
          <p:cNvSpPr>
            <a:spLocks noGrp="1" noChangeArrowheads="1"/>
          </p:cNvSpPr>
          <p:nvPr>
            <p:ph idx="1"/>
          </p:nvPr>
        </p:nvSpPr>
        <p:spPr/>
        <p:txBody>
          <a:bodyPr/>
          <a:lstStyle/>
          <a:p>
            <a:pPr eaLnBrk="1" hangingPunct="1"/>
            <a:r>
              <a:rPr lang="en-US" altLang="en-US"/>
              <a:t>Experienced SCI samplers must contribute to the training of novice staff.  </a:t>
            </a:r>
          </a:p>
          <a:p>
            <a:pPr eaLnBrk="1" hangingPunct="1"/>
            <a:r>
              <a:rPr lang="en-US" altLang="en-US"/>
              <a:t>Goal is to produce SCI samplers with the necessary critical thinking skills and sampling technique required by the SOP.  </a:t>
            </a:r>
          </a:p>
          <a:p>
            <a:pPr eaLnBrk="1" hangingPunct="1"/>
            <a:r>
              <a:rPr lang="en-US" altLang="en-US"/>
              <a:t>Training should consist of numerous field visits (minimum of 10), at a variety of sites (starting at reference sites, followed by disturbed sites) and different water levels.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11618" name="TextBox 3">
            <a:extLst>
              <a:ext uri="{FF2B5EF4-FFF2-40B4-BE49-F238E27FC236}">
                <a16:creationId xmlns:a16="http://schemas.microsoft.com/office/drawing/2014/main" id="{6AE5F00D-C8C3-43D2-9A14-61D86F13AA71}"/>
              </a:ext>
            </a:extLst>
          </p:cNvPr>
          <p:cNvSpPr txBox="1">
            <a:spLocks noChangeArrowheads="1"/>
          </p:cNvSpPr>
          <p:nvPr/>
        </p:nvSpPr>
        <p:spPr bwMode="auto">
          <a:xfrm>
            <a:off x="60325" y="6096000"/>
            <a:ext cx="9102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400">
                <a:latin typeface="Tahoma" panose="020B0604030504040204" pitchFamily="34" charset="0"/>
                <a:hlinkClick r:id="rId2"/>
              </a:rPr>
              <a:t>https://floridadep.gov/dear/bioassessment/content/bioassessment-training-evaluation-and-quality-assurance#sci</a:t>
            </a:r>
            <a:endParaRPr lang="en-US" altLang="en-US" sz="1400">
              <a:latin typeface="Tahoma" panose="020B0604030504040204" pitchFamily="34" charset="0"/>
            </a:endParaRPr>
          </a:p>
        </p:txBody>
      </p:sp>
      <p:pic>
        <p:nvPicPr>
          <p:cNvPr id="111619" name="Picture 2">
            <a:extLst>
              <a:ext uri="{FF2B5EF4-FFF2-40B4-BE49-F238E27FC236}">
                <a16:creationId xmlns:a16="http://schemas.microsoft.com/office/drawing/2014/main" id="{054F0060-2A67-42D8-B78C-3B602A8C98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88" y="-76200"/>
            <a:ext cx="9144000" cy="610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12642" name="Title 1">
            <a:extLst>
              <a:ext uri="{FF2B5EF4-FFF2-40B4-BE49-F238E27FC236}">
                <a16:creationId xmlns:a16="http://schemas.microsoft.com/office/drawing/2014/main" id="{B3AF3763-0C37-42E4-A2D6-2A2720070115}"/>
              </a:ext>
            </a:extLst>
          </p:cNvPr>
          <p:cNvSpPr>
            <a:spLocks noGrp="1" noChangeArrowheads="1"/>
          </p:cNvSpPr>
          <p:nvPr>
            <p:ph type="title"/>
          </p:nvPr>
        </p:nvSpPr>
        <p:spPr/>
        <p:txBody>
          <a:bodyPr/>
          <a:lstStyle/>
          <a:p>
            <a:pPr eaLnBrk="1" hangingPunct="1"/>
            <a:r>
              <a:rPr lang="en-US" altLang="en-US"/>
              <a:t>Training Log	</a:t>
            </a:r>
          </a:p>
        </p:txBody>
      </p:sp>
      <p:sp>
        <p:nvSpPr>
          <p:cNvPr id="112643" name="Content Placeholder 2">
            <a:extLst>
              <a:ext uri="{FF2B5EF4-FFF2-40B4-BE49-F238E27FC236}">
                <a16:creationId xmlns:a16="http://schemas.microsoft.com/office/drawing/2014/main" id="{B4CFBE36-5F7C-45AB-BD8E-804AE3C91BFD}"/>
              </a:ext>
            </a:extLst>
          </p:cNvPr>
          <p:cNvSpPr>
            <a:spLocks noGrp="1" noChangeArrowheads="1"/>
          </p:cNvSpPr>
          <p:nvPr>
            <p:ph idx="1"/>
          </p:nvPr>
        </p:nvSpPr>
        <p:spPr>
          <a:xfrm>
            <a:off x="1447800" y="1828800"/>
            <a:ext cx="7313613" cy="4114800"/>
          </a:xfrm>
        </p:spPr>
        <p:txBody>
          <a:bodyPr/>
          <a:lstStyle/>
          <a:p>
            <a:pPr eaLnBrk="1" hangingPunct="1"/>
            <a:r>
              <a:rPr lang="en-US" altLang="en-US" sz="2400"/>
              <a:t>Complete for minimum of 10 practice sites (include 3 low impact sites, 3 high impact sites)</a:t>
            </a:r>
          </a:p>
          <a:p>
            <a:pPr eaLnBrk="1" hangingPunct="1"/>
            <a:r>
              <a:rPr lang="en-US" altLang="en-US" sz="2400"/>
              <a:t>Trainer signs off on training</a:t>
            </a:r>
          </a:p>
          <a:p>
            <a:pPr eaLnBrk="1" hangingPunct="1"/>
            <a:r>
              <a:rPr lang="en-US" altLang="en-US" sz="2400"/>
              <a:t>Evaluator conducts a “mock audit” when training is complete to ensure readiness</a:t>
            </a:r>
          </a:p>
          <a:p>
            <a:pPr eaLnBrk="1" hangingPunct="1"/>
            <a:r>
              <a:rPr lang="en-US" altLang="en-US" sz="2400"/>
              <a:t>Contact DEP for audit</a:t>
            </a:r>
          </a:p>
          <a:p>
            <a:pPr eaLnBrk="1" hangingPunct="1"/>
            <a:r>
              <a:rPr lang="en-US" altLang="en-US" sz="2400"/>
              <a:t>Pass online test and field audit</a:t>
            </a:r>
          </a:p>
          <a:p>
            <a:pPr eaLnBrk="1" hangingPunct="1"/>
            <a:r>
              <a:rPr lang="en-US" altLang="en-US" sz="2400"/>
              <a:t>Online registry of SCI samplers</a:t>
            </a:r>
          </a:p>
          <a:p>
            <a:pPr lvl="1" eaLnBrk="1" hangingPunct="1"/>
            <a:r>
              <a:rPr lang="en-US" altLang="en-US" sz="2000">
                <a:hlinkClick r:id="rId2"/>
              </a:rPr>
              <a:t>http://fldeploc.dep.state.fl.us/sci/query.asp</a:t>
            </a:r>
            <a:endParaRPr lang="en-US" altLang="en-US" sz="200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776B0E51-63DE-4F43-8245-F2D5B92304BD}"/>
              </a:ext>
            </a:extLst>
          </p:cNvPr>
          <p:cNvSpPr>
            <a:spLocks noGrp="1" noChangeArrowheads="1"/>
          </p:cNvSpPr>
          <p:nvPr>
            <p:ph type="title"/>
          </p:nvPr>
        </p:nvSpPr>
        <p:spPr/>
        <p:txBody>
          <a:bodyPr/>
          <a:lstStyle/>
          <a:p>
            <a:pPr eaLnBrk="1" hangingPunct="1"/>
            <a:r>
              <a:rPr lang="en-US" altLang="en-US"/>
              <a:t>Auditing</a:t>
            </a:r>
          </a:p>
        </p:txBody>
      </p:sp>
      <p:sp>
        <p:nvSpPr>
          <p:cNvPr id="113667" name="Rectangle 3">
            <a:extLst>
              <a:ext uri="{FF2B5EF4-FFF2-40B4-BE49-F238E27FC236}">
                <a16:creationId xmlns:a16="http://schemas.microsoft.com/office/drawing/2014/main" id="{F009FB7D-CED1-4D5C-B2C1-422F1999068C}"/>
              </a:ext>
            </a:extLst>
          </p:cNvPr>
          <p:cNvSpPr>
            <a:spLocks noGrp="1" noChangeArrowheads="1"/>
          </p:cNvSpPr>
          <p:nvPr>
            <p:ph idx="1"/>
          </p:nvPr>
        </p:nvSpPr>
        <p:spPr/>
        <p:txBody>
          <a:bodyPr/>
          <a:lstStyle/>
          <a:p>
            <a:pPr eaLnBrk="1" hangingPunct="1"/>
            <a:r>
              <a:rPr lang="en-US" altLang="en-US"/>
              <a:t>The initial demonstration of capability audit is just a starting point</a:t>
            </a:r>
          </a:p>
          <a:p>
            <a:pPr eaLnBrk="1" hangingPunct="1"/>
            <a:r>
              <a:rPr lang="en-US" altLang="en-US"/>
              <a:t>Samplers should be periodically observed while conducting the entire 20 dip nets to ensure acceptable data.</a:t>
            </a:r>
          </a:p>
          <a:p>
            <a:pPr eaLnBrk="1" hangingPunct="1"/>
            <a:r>
              <a:rPr lang="en-US" altLang="en-US"/>
              <a:t>Refresher audit every 5 years</a:t>
            </a:r>
          </a:p>
          <a:p>
            <a:pPr lvl="1" eaLnBrk="1" hangingPunct="1"/>
            <a:r>
              <a:rPr lang="en-US" altLang="en-US"/>
              <a:t>On-line test and submitting actual data from a reference site</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5DF97357-172E-4369-BD21-90F86B1B9D2A}"/>
              </a:ext>
            </a:extLst>
          </p:cNvPr>
          <p:cNvSpPr>
            <a:spLocks noGrp="1" noChangeArrowheads="1"/>
          </p:cNvSpPr>
          <p:nvPr>
            <p:ph type="title"/>
          </p:nvPr>
        </p:nvSpPr>
        <p:spPr/>
        <p:txBody>
          <a:bodyPr/>
          <a:lstStyle/>
          <a:p>
            <a:pPr eaLnBrk="1" hangingPunct="1"/>
            <a:r>
              <a:rPr lang="en-US" altLang="en-US"/>
              <a:t>Conclusions</a:t>
            </a:r>
          </a:p>
        </p:txBody>
      </p:sp>
      <p:sp>
        <p:nvSpPr>
          <p:cNvPr id="114691" name="Rectangle 3">
            <a:extLst>
              <a:ext uri="{FF2B5EF4-FFF2-40B4-BE49-F238E27FC236}">
                <a16:creationId xmlns:a16="http://schemas.microsoft.com/office/drawing/2014/main" id="{7E84812E-BE48-42A0-9EDC-569B8C0CDF81}"/>
              </a:ext>
            </a:extLst>
          </p:cNvPr>
          <p:cNvSpPr>
            <a:spLocks noGrp="1" noChangeArrowheads="1"/>
          </p:cNvSpPr>
          <p:nvPr>
            <p:ph idx="1"/>
          </p:nvPr>
        </p:nvSpPr>
        <p:spPr/>
        <p:txBody>
          <a:bodyPr/>
          <a:lstStyle/>
          <a:p>
            <a:pPr eaLnBrk="1" hangingPunct="1"/>
            <a:r>
              <a:rPr lang="en-US" altLang="en-US"/>
              <a:t>A scientifically robust SCI requires proper application of the method and correct interpretation of the results</a:t>
            </a:r>
          </a:p>
          <a:p>
            <a:pPr lvl="1" eaLnBrk="1" hangingPunct="1"/>
            <a:r>
              <a:rPr lang="en-US" altLang="en-US"/>
              <a:t>Clearly defined objectives</a:t>
            </a:r>
          </a:p>
          <a:p>
            <a:pPr lvl="1" eaLnBrk="1" hangingPunct="1"/>
            <a:r>
              <a:rPr lang="en-US" altLang="en-US"/>
              <a:t>Control of confounding variables</a:t>
            </a:r>
          </a:p>
          <a:p>
            <a:pPr lvl="1" eaLnBrk="1" hangingPunct="1"/>
            <a:r>
              <a:rPr lang="en-US" altLang="en-US"/>
              <a:t>Post-hoc evaluation of associated data</a:t>
            </a:r>
          </a:p>
          <a:p>
            <a:pPr lvl="1" eaLnBrk="1" hangingPunct="1"/>
            <a:r>
              <a:rPr lang="en-US" altLang="en-US"/>
              <a:t>Trained professional staff for sampling and analysis</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bg>
      <p:bgPr>
        <a:solidFill>
          <a:srgbClr val="DEFEFC"/>
        </a:solidFill>
        <a:effectLst/>
      </p:bgPr>
    </p:bg>
    <p:spTree>
      <p:nvGrpSpPr>
        <p:cNvPr id="1" name=""/>
        <p:cNvGrpSpPr/>
        <p:nvPr/>
      </p:nvGrpSpPr>
      <p:grpSpPr>
        <a:xfrm>
          <a:off x="0" y="0"/>
          <a:ext cx="0" cy="0"/>
          <a:chOff x="0" y="0"/>
          <a:chExt cx="0" cy="0"/>
        </a:xfrm>
      </p:grpSpPr>
      <p:sp>
        <p:nvSpPr>
          <p:cNvPr id="115714" name="Title 1">
            <a:extLst>
              <a:ext uri="{FF2B5EF4-FFF2-40B4-BE49-F238E27FC236}">
                <a16:creationId xmlns:a16="http://schemas.microsoft.com/office/drawing/2014/main" id="{0324EBF6-5631-48F7-8FAD-9499FBCF7882}"/>
              </a:ext>
            </a:extLst>
          </p:cNvPr>
          <p:cNvSpPr>
            <a:spLocks noGrp="1" noChangeArrowheads="1"/>
          </p:cNvSpPr>
          <p:nvPr>
            <p:ph type="title"/>
          </p:nvPr>
        </p:nvSpPr>
        <p:spPr>
          <a:xfrm>
            <a:off x="457200" y="381000"/>
            <a:ext cx="7313613" cy="682625"/>
          </a:xfrm>
        </p:spPr>
        <p:txBody>
          <a:bodyPr/>
          <a:lstStyle/>
          <a:p>
            <a:pPr eaLnBrk="1" hangingPunct="1"/>
            <a:r>
              <a:rPr lang="en-US" altLang="en-US"/>
              <a:t>For More Information</a:t>
            </a:r>
          </a:p>
        </p:txBody>
      </p:sp>
      <p:sp>
        <p:nvSpPr>
          <p:cNvPr id="115715" name="Rectangle 1">
            <a:extLst>
              <a:ext uri="{FF2B5EF4-FFF2-40B4-BE49-F238E27FC236}">
                <a16:creationId xmlns:a16="http://schemas.microsoft.com/office/drawing/2014/main" id="{2D2CB152-FD6A-498A-925C-11E650575F05}"/>
              </a:ext>
            </a:extLst>
          </p:cNvPr>
          <p:cNvSpPr>
            <a:spLocks noGrp="1" noChangeArrowheads="1"/>
          </p:cNvSpPr>
          <p:nvPr>
            <p:ph idx="1"/>
          </p:nvPr>
        </p:nvSpPr>
        <p:spPr>
          <a:xfrm>
            <a:off x="190500" y="2787650"/>
            <a:ext cx="8763000" cy="708025"/>
          </a:xfrm>
        </p:spPr>
        <p:txBody>
          <a:bodyPr anchor="ctr">
            <a:spAutoFit/>
          </a:bodyPr>
          <a:lstStyle/>
          <a:p>
            <a:pPr marL="0" indent="0" eaLnBrk="1" hangingPunct="1">
              <a:spcBef>
                <a:spcPct val="0"/>
              </a:spcBef>
              <a:buFontTx/>
              <a:buNone/>
            </a:pPr>
            <a:r>
              <a:rPr lang="en-US" altLang="en-US" sz="2000">
                <a:solidFill>
                  <a:srgbClr val="1F497D"/>
                </a:solidFill>
              </a:rPr>
              <a:t>https://floridadep.gov/dear/bioassessment/content/bioassessment-training-evaluation-and-quality-assurance</a:t>
            </a:r>
            <a:endParaRPr lang="en-US" altLang="en-US" sz="2000"/>
          </a:p>
        </p:txBody>
      </p:sp>
    </p:spTree>
  </p:cSld>
  <p:clrMapOvr>
    <a:masterClrMapping/>
  </p:clrMapOvr>
</p:sld>
</file>

<file path=ppt/theme/theme1.xml><?xml version="1.0" encoding="utf-8"?>
<a:theme xmlns:a="http://schemas.openxmlformats.org/drawingml/2006/main" name="4_DEP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 template" id="{D16913C4-BED6-4BFF-B97A-7D592DEAFCD3}" vid="{AC6F2D3A-3AB5-491D-9A87-A72F1CE97059}"/>
    </a:ext>
  </a:extLst>
</a:theme>
</file>

<file path=ppt/theme/theme2.xml><?xml version="1.0" encoding="utf-8"?>
<a:theme xmlns:a="http://schemas.openxmlformats.org/drawingml/2006/main" name="3_DEP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 template" id="{D16913C4-BED6-4BFF-B97A-7D592DEAFCD3}" vid="{AC6F2D3A-3AB5-491D-9A87-A72F1CE97059}"/>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2464</TotalTime>
  <Words>4626</Words>
  <Application>Microsoft Office PowerPoint</Application>
  <PresentationFormat>On-screen Show (4:3)</PresentationFormat>
  <Paragraphs>834</Paragraphs>
  <Slides>97</Slides>
  <Notes>11</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97</vt:i4>
      </vt:variant>
    </vt:vector>
  </HeadingPairs>
  <TitlesOfParts>
    <vt:vector size="110" baseType="lpstr">
      <vt:lpstr>Arial</vt:lpstr>
      <vt:lpstr>Arial Black</vt:lpstr>
      <vt:lpstr>Book Antiqua</vt:lpstr>
      <vt:lpstr>Calibri Light</vt:lpstr>
      <vt:lpstr>Comic Sans MS</vt:lpstr>
      <vt:lpstr>Helvetica</vt:lpstr>
      <vt:lpstr>Tahoma</vt:lpstr>
      <vt:lpstr>Times New Roman</vt:lpstr>
      <vt:lpstr>Verdana</vt:lpstr>
      <vt:lpstr>Wingdings</vt:lpstr>
      <vt:lpstr>4_DEP template</vt:lpstr>
      <vt:lpstr>3_DEP template</vt:lpstr>
      <vt:lpstr>Graph</vt:lpstr>
      <vt:lpstr>Sampling and Application of the Stream Condition Index</vt:lpstr>
      <vt:lpstr>SCI and Accompanying Protocols</vt:lpstr>
      <vt:lpstr>Course Overview</vt:lpstr>
      <vt:lpstr>History of Bioassessment in Florida</vt:lpstr>
      <vt:lpstr>PowerPoint Presentation</vt:lpstr>
      <vt:lpstr>PowerPoint Presentation</vt:lpstr>
      <vt:lpstr>Bioassessment Theory</vt:lpstr>
      <vt:lpstr>Human Stressors &amp;Natural Factors Shape Biota</vt:lpstr>
      <vt:lpstr>Adverse Human Factors</vt:lpstr>
      <vt:lpstr>Interpreting Bioassessment Results</vt:lpstr>
      <vt:lpstr>Using the Human Disturbance Gradient to  Develop SCI Metrics </vt:lpstr>
      <vt:lpstr>Landscape Development Intensity Index (Brown and Vivas 2004, UF Center for Wetlands)</vt:lpstr>
      <vt:lpstr>PowerPoint Presentation</vt:lpstr>
      <vt:lpstr>Habitat Assessment Components</vt:lpstr>
      <vt:lpstr>HDG as the x- axis</vt:lpstr>
      <vt:lpstr>PowerPoint Presentation</vt:lpstr>
      <vt:lpstr>Metric Selection</vt:lpstr>
      <vt:lpstr>PowerPoint Presentation</vt:lpstr>
      <vt:lpstr>Taxa Richness Metrics</vt:lpstr>
      <vt:lpstr>PowerPoint Presentation</vt:lpstr>
      <vt:lpstr>Trichoptera Taxa.  The photo is of a caddisfly, Brachycentrus.</vt:lpstr>
      <vt:lpstr>Taxa Richness</vt:lpstr>
      <vt:lpstr>Feeding Groups Metric</vt:lpstr>
      <vt:lpstr>PowerPoint Presentation</vt:lpstr>
      <vt:lpstr>Voltinism Metric</vt:lpstr>
      <vt:lpstr>PowerPoint Presentation</vt:lpstr>
      <vt:lpstr>Organism Habit Metric</vt:lpstr>
      <vt:lpstr>PowerPoint Presentation</vt:lpstr>
      <vt:lpstr>Community Structure Metrics</vt:lpstr>
      <vt:lpstr>% Dominance Metric.  Photo is Hyalla azteca, a tolerant amphipod.</vt:lpstr>
      <vt:lpstr>% Tanytarsini (Sensitive midges)</vt:lpstr>
      <vt:lpstr>Tolerance Metrics</vt:lpstr>
      <vt:lpstr>PowerPoint Presentation</vt:lpstr>
      <vt:lpstr>PowerPoint Presentation</vt:lpstr>
      <vt:lpstr>PowerPoint Presentation</vt:lpstr>
      <vt:lpstr>Linking the Human Disturbance Gradient to SCI Thresholds</vt:lpstr>
      <vt:lpstr>Establishing SCI Thresholds for Impairment</vt:lpstr>
      <vt:lpstr>PowerPoint Presentation</vt:lpstr>
      <vt:lpstr>PowerPoint Presentation</vt:lpstr>
      <vt:lpstr>10 BCG Attributes Extracted from Site Community Information</vt:lpstr>
      <vt:lpstr>BCG Ranking Criteria</vt:lpstr>
      <vt:lpstr>BCG Experts</vt:lpstr>
      <vt:lpstr>Proportional Odds Model  Assignment of BCG Category vs. SCI Score</vt:lpstr>
      <vt:lpstr>BCG Workshop (October 24, 2006)</vt:lpstr>
      <vt:lpstr>Linear Regression Model</vt:lpstr>
      <vt:lpstr>PowerPoint Presentation</vt:lpstr>
      <vt:lpstr>PowerPoint Presentation</vt:lpstr>
      <vt:lpstr>PowerPoint Presentation</vt:lpstr>
      <vt:lpstr>PowerPoint Presentation</vt:lpstr>
      <vt:lpstr>PowerPoint Presentation</vt:lpstr>
      <vt:lpstr>PowerPoint Presentation</vt:lpstr>
      <vt:lpstr>Reference Site Approach</vt:lpstr>
      <vt:lpstr>Reference Selection Criteria</vt:lpstr>
      <vt:lpstr>Category III (“Impairment”) Line Based on Reference Sites</vt:lpstr>
      <vt:lpstr>Establishing SCI Thresholds for Impairment</vt:lpstr>
      <vt:lpstr>Using Multiples Lines of Evidence to Set the Exceptional Category</vt:lpstr>
      <vt:lpstr>Objectives Affect SCI Sampling Decisions and Interpretation of Results – from SCI PRIMER</vt:lpstr>
      <vt:lpstr>Example TMDL Objective</vt:lpstr>
      <vt:lpstr>Factors to Control For During TMDL Sampling</vt:lpstr>
      <vt:lpstr>BMP Effectiveness Example</vt:lpstr>
      <vt:lpstr>Experimental Design</vt:lpstr>
      <vt:lpstr>PowerPoint Presentation</vt:lpstr>
      <vt:lpstr>Objectives for Other DEP Programs</vt:lpstr>
      <vt:lpstr>Water Level and the SCI</vt:lpstr>
      <vt:lpstr>PowerPoint Presentation</vt:lpstr>
      <vt:lpstr>PowerPoint Presentation</vt:lpstr>
      <vt:lpstr>PowerPoint Presentation</vt:lpstr>
      <vt:lpstr>PowerPoint Presentation</vt:lpstr>
      <vt:lpstr>PowerPoint Presentation</vt:lpstr>
      <vt:lpstr>PowerPoint Presentation</vt:lpstr>
      <vt:lpstr>SCI Samplers must exercise Best Professional Judgment</vt:lpstr>
      <vt:lpstr>Maintaining Linkages between the SCI and Important Associated Data </vt:lpstr>
      <vt:lpstr>The SCI Sampling Process </vt:lpstr>
      <vt:lpstr>Relevant SCI Field SOPs</vt:lpstr>
      <vt:lpstr>Sampling Site Selection and System Classification</vt:lpstr>
      <vt:lpstr>PowerPoint Presentation</vt:lpstr>
      <vt:lpstr>PowerPoint Presentation</vt:lpstr>
      <vt:lpstr>PowerPoint Presentation</vt:lpstr>
      <vt:lpstr>Appropriate Antecedent Hydrologic Conditions</vt:lpstr>
      <vt:lpstr>PowerPoint Presentation</vt:lpstr>
      <vt:lpstr>Optimal Habitat Selection</vt:lpstr>
      <vt:lpstr>Optimal Habitat Selection (cont.)</vt:lpstr>
      <vt:lpstr>PowerPoint Presentation</vt:lpstr>
      <vt:lpstr>Roots</vt:lpstr>
      <vt:lpstr>Aquatic vegetation  Rock</vt:lpstr>
      <vt:lpstr>Sampling Technique</vt:lpstr>
      <vt:lpstr>Sampling Technique (cont.)</vt:lpstr>
      <vt:lpstr>Sampling Technique (cont.)</vt:lpstr>
      <vt:lpstr>20 Dipnet Sweeps for SCI</vt:lpstr>
      <vt:lpstr>Field Sorting as a Training Tool </vt:lpstr>
      <vt:lpstr>PowerPoint Presentation</vt:lpstr>
      <vt:lpstr>Apprenticeship </vt:lpstr>
      <vt:lpstr>PowerPoint Presentation</vt:lpstr>
      <vt:lpstr>Training Log </vt:lpstr>
      <vt:lpstr>Auditing</vt:lpstr>
      <vt:lpstr>Conclusions</vt:lpstr>
      <vt:lpstr>For More Information</vt:lpstr>
    </vt:vector>
  </TitlesOfParts>
  <Company>FLORIDADEP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 Recalibration Update</dc:title>
  <dc:creator>Frydenborg_R</dc:creator>
  <cp:lastModifiedBy>Claypool, Jennifer</cp:lastModifiedBy>
  <cp:revision>140</cp:revision>
  <dcterms:created xsi:type="dcterms:W3CDTF">2007-03-20T12:21:04Z</dcterms:created>
  <dcterms:modified xsi:type="dcterms:W3CDTF">2018-06-11T19:12:06Z</dcterms:modified>
</cp:coreProperties>
</file>