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media/image39.jpg" ContentType="image/jpg"/>
  <Override PartName="/ppt/media/image40.jpg" ContentType="image/jpg"/>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50"/>
  </p:notesMasterIdLst>
  <p:handoutMasterIdLst>
    <p:handoutMasterId r:id="rId51"/>
  </p:handoutMasterIdLst>
  <p:sldIdLst>
    <p:sldId id="335" r:id="rId5"/>
    <p:sldId id="359" r:id="rId6"/>
    <p:sldId id="351" r:id="rId7"/>
    <p:sldId id="363" r:id="rId8"/>
    <p:sldId id="361" r:id="rId9"/>
    <p:sldId id="362" r:id="rId10"/>
    <p:sldId id="424" r:id="rId11"/>
    <p:sldId id="350" r:id="rId12"/>
    <p:sldId id="367" r:id="rId13"/>
    <p:sldId id="374" r:id="rId14"/>
    <p:sldId id="383" r:id="rId15"/>
    <p:sldId id="389" r:id="rId16"/>
    <p:sldId id="391" r:id="rId17"/>
    <p:sldId id="392" r:id="rId18"/>
    <p:sldId id="422" r:id="rId19"/>
    <p:sldId id="423" r:id="rId20"/>
    <p:sldId id="386" r:id="rId21"/>
    <p:sldId id="387" r:id="rId22"/>
    <p:sldId id="388" r:id="rId23"/>
    <p:sldId id="397" r:id="rId24"/>
    <p:sldId id="398" r:id="rId25"/>
    <p:sldId id="399" r:id="rId26"/>
    <p:sldId id="400" r:id="rId27"/>
    <p:sldId id="385" r:id="rId28"/>
    <p:sldId id="404" r:id="rId29"/>
    <p:sldId id="405" r:id="rId30"/>
    <p:sldId id="406" r:id="rId31"/>
    <p:sldId id="407" r:id="rId32"/>
    <p:sldId id="410" r:id="rId33"/>
    <p:sldId id="408" r:id="rId34"/>
    <p:sldId id="393" r:id="rId35"/>
    <p:sldId id="411" r:id="rId36"/>
    <p:sldId id="401" r:id="rId37"/>
    <p:sldId id="402" r:id="rId38"/>
    <p:sldId id="414" r:id="rId39"/>
    <p:sldId id="415" r:id="rId40"/>
    <p:sldId id="420" r:id="rId41"/>
    <p:sldId id="349" r:id="rId42"/>
    <p:sldId id="378" r:id="rId43"/>
    <p:sldId id="379" r:id="rId44"/>
    <p:sldId id="380" r:id="rId45"/>
    <p:sldId id="381" r:id="rId46"/>
    <p:sldId id="417" r:id="rId47"/>
    <p:sldId id="418" r:id="rId48"/>
    <p:sldId id="419" r:id="rId49"/>
  </p:sldIdLst>
  <p:sldSz cx="12192000" cy="6858000"/>
  <p:notesSz cx="7010400" cy="92964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spy, Julie" initials="EJ" lastIdx="10" clrIdx="0">
    <p:extLst>
      <p:ext uri="{19B8F6BF-5375-455C-9EA6-DF929625EA0E}">
        <p15:presenceInfo xmlns:p15="http://schemas.microsoft.com/office/powerpoint/2012/main" userId="S::Julie.Espy@dep.state.fl.us::774ae6b0-6c72-442f-a3b4-b1709e0da25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BE53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40511D-94F4-459E-802D-30E99A5192EE}" v="38" dt="2021-10-25T15:31:10.77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5691" autoAdjust="0"/>
    <p:restoredTop sz="96357" autoAdjust="0"/>
  </p:normalViewPr>
  <p:slideViewPr>
    <p:cSldViewPr snapToGrid="0" snapToObjects="1">
      <p:cViewPr varScale="1">
        <p:scale>
          <a:sx n="114" d="100"/>
          <a:sy n="114" d="100"/>
        </p:scale>
        <p:origin x="1218" y="186"/>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handoutMaster" Target="handoutMasters/handoutMaster1.xml"/><Relationship Id="rId3" Type="http://schemas.openxmlformats.org/officeDocument/2006/relationships/customXml" Target="../customXml/item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A57D0D1-486D-424B-B94E-669C31797E19}"/>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7E42F427-F0E5-4296-8146-2E0F0BBB3E2F}"/>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B83D10F9-2C34-4AB8-B910-E601ACD94DDE}" type="datetimeFigureOut">
              <a:rPr lang="en-US"/>
              <a:pPr>
                <a:defRPr/>
              </a:pPr>
              <a:t>10/25/2021</a:t>
            </a:fld>
            <a:endParaRPr lang="en-US"/>
          </a:p>
        </p:txBody>
      </p:sp>
      <p:sp>
        <p:nvSpPr>
          <p:cNvPr id="4" name="Footer Placeholder 3">
            <a:extLst>
              <a:ext uri="{FF2B5EF4-FFF2-40B4-BE49-F238E27FC236}">
                <a16:creationId xmlns:a16="http://schemas.microsoft.com/office/drawing/2014/main" id="{CC66EAAD-AC09-4D3F-BE7A-E6AC5D9FB6D5}"/>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a:extLst>
              <a:ext uri="{FF2B5EF4-FFF2-40B4-BE49-F238E27FC236}">
                <a16:creationId xmlns:a16="http://schemas.microsoft.com/office/drawing/2014/main" id="{D1F2406A-AA7E-468B-8288-ED6CA1CAD442}"/>
              </a:ext>
            </a:extLst>
          </p:cNvPr>
          <p:cNvSpPr>
            <a:spLocks noGrp="1"/>
          </p:cNvSpPr>
          <p:nvPr>
            <p:ph type="sldNum" sz="quarter" idx="3"/>
          </p:nvPr>
        </p:nvSpPr>
        <p:spPr>
          <a:xfrm>
            <a:off x="3970338" y="8829675"/>
            <a:ext cx="3038475" cy="4667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F61A855D-2AA8-41A4-B8EC-380B48A03E15}"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D6B5FAB-09F0-43D6-BCF6-306E670DB31E}"/>
              </a:ext>
            </a:extLst>
          </p:cNvPr>
          <p:cNvSpPr>
            <a:spLocks noGrp="1"/>
          </p:cNvSpPr>
          <p:nvPr>
            <p:ph type="hdr" sz="quarter"/>
          </p:nvPr>
        </p:nvSpPr>
        <p:spPr>
          <a:xfrm>
            <a:off x="0" y="0"/>
            <a:ext cx="3038475" cy="466725"/>
          </a:xfrm>
          <a:prstGeom prst="rect">
            <a:avLst/>
          </a:prstGeom>
        </p:spPr>
        <p:txBody>
          <a:bodyPr vert="horz" lIns="93177" tIns="46589" rIns="93177" bIns="46589"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F54988E2-E5FF-4799-84DC-6B4C694597D8}"/>
              </a:ext>
            </a:extLst>
          </p:cNvPr>
          <p:cNvSpPr>
            <a:spLocks noGrp="1"/>
          </p:cNvSpPr>
          <p:nvPr>
            <p:ph type="dt" idx="1"/>
          </p:nvPr>
        </p:nvSpPr>
        <p:spPr>
          <a:xfrm>
            <a:off x="3970338" y="0"/>
            <a:ext cx="3038475" cy="466725"/>
          </a:xfrm>
          <a:prstGeom prst="rect">
            <a:avLst/>
          </a:prstGeom>
        </p:spPr>
        <p:txBody>
          <a:bodyPr vert="horz" lIns="93177" tIns="46589" rIns="93177" bIns="46589" rtlCol="0"/>
          <a:lstStyle>
            <a:lvl1pPr algn="r" eaLnBrk="1" fontAlgn="auto" hangingPunct="1">
              <a:spcBef>
                <a:spcPts val="0"/>
              </a:spcBef>
              <a:spcAft>
                <a:spcPts val="0"/>
              </a:spcAft>
              <a:defRPr sz="1200">
                <a:latin typeface="+mn-lt"/>
              </a:defRPr>
            </a:lvl1pPr>
          </a:lstStyle>
          <a:p>
            <a:pPr>
              <a:defRPr/>
            </a:pPr>
            <a:fld id="{F47ABF61-F908-4E2B-9341-2DE0E8CC4278}" type="datetimeFigureOut">
              <a:rPr lang="en-US"/>
              <a:pPr>
                <a:defRPr/>
              </a:pPr>
              <a:t>10/25/2021</a:t>
            </a:fld>
            <a:endParaRPr lang="en-US"/>
          </a:p>
        </p:txBody>
      </p:sp>
      <p:sp>
        <p:nvSpPr>
          <p:cNvPr id="4" name="Slide Image Placeholder 3">
            <a:extLst>
              <a:ext uri="{FF2B5EF4-FFF2-40B4-BE49-F238E27FC236}">
                <a16:creationId xmlns:a16="http://schemas.microsoft.com/office/drawing/2014/main" id="{F706CA08-0A43-4DC7-BE6F-DF18CFC434FE}"/>
              </a:ext>
            </a:extLst>
          </p:cNvPr>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a:extLst>
              <a:ext uri="{FF2B5EF4-FFF2-40B4-BE49-F238E27FC236}">
                <a16:creationId xmlns:a16="http://schemas.microsoft.com/office/drawing/2014/main" id="{1CECDA3B-824E-44C5-95BA-D48F74DA29BC}"/>
              </a:ext>
            </a:extLst>
          </p:cNvPr>
          <p:cNvSpPr>
            <a:spLocks noGrp="1"/>
          </p:cNvSpPr>
          <p:nvPr>
            <p:ph type="body" sz="quarter" idx="3"/>
          </p:nvPr>
        </p:nvSpPr>
        <p:spPr>
          <a:xfrm>
            <a:off x="701675" y="4473575"/>
            <a:ext cx="5607050" cy="3660775"/>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E7D038F2-47D8-4108-9E18-060E4CD169BB}"/>
              </a:ext>
            </a:extLst>
          </p:cNvPr>
          <p:cNvSpPr>
            <a:spLocks noGrp="1"/>
          </p:cNvSpPr>
          <p:nvPr>
            <p:ph type="ftr" sz="quarter" idx="4"/>
          </p:nvPr>
        </p:nvSpPr>
        <p:spPr>
          <a:xfrm>
            <a:off x="0" y="8829675"/>
            <a:ext cx="3038475" cy="466725"/>
          </a:xfrm>
          <a:prstGeom prst="rect">
            <a:avLst/>
          </a:prstGeom>
        </p:spPr>
        <p:txBody>
          <a:bodyPr vert="horz" lIns="93177" tIns="46589" rIns="93177" bIns="46589"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F03B9C02-0644-4E52-9F95-13EEB713F645}"/>
              </a:ext>
            </a:extLst>
          </p:cNvPr>
          <p:cNvSpPr>
            <a:spLocks noGrp="1"/>
          </p:cNvSpPr>
          <p:nvPr>
            <p:ph type="sldNum" sz="quarter" idx="5"/>
          </p:nvPr>
        </p:nvSpPr>
        <p:spPr>
          <a:xfrm>
            <a:off x="3970338" y="8829675"/>
            <a:ext cx="3038475" cy="466725"/>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smtClean="0"/>
            </a:lvl1pPr>
          </a:lstStyle>
          <a:p>
            <a:pPr>
              <a:defRPr/>
            </a:pPr>
            <a:fld id="{DE3AEB48-6410-4735-B3CB-5C70C22157C7}"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41CC69AE-DEB5-4411-90B1-986D0A40902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83FFC9E0-2DAD-46F8-8C96-C65609CC6EF8}"/>
              </a:ext>
            </a:extLst>
          </p:cNvPr>
          <p:cNvSpPr>
            <a:spLocks noGrp="1"/>
          </p:cNvSpPr>
          <p:nvPr>
            <p:ph type="body" idx="1"/>
          </p:nvPr>
        </p:nvSpPr>
        <p:spPr/>
        <p:txBody>
          <a:bodyPr/>
          <a:lstStyle/>
          <a:p>
            <a:pPr>
              <a:defRPr/>
            </a:pPr>
            <a:endParaRPr lang="en-US" sz="1500" b="1" dirty="0"/>
          </a:p>
        </p:txBody>
      </p:sp>
      <p:sp>
        <p:nvSpPr>
          <p:cNvPr id="8196" name="Slide Number Placeholder 3">
            <a:extLst>
              <a:ext uri="{FF2B5EF4-FFF2-40B4-BE49-F238E27FC236}">
                <a16:creationId xmlns:a16="http://schemas.microsoft.com/office/drawing/2014/main" id="{FCC8F10C-304D-46C5-BABD-600520D9182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495E9FA-B6D9-48B6-809C-1B4ABDF059D6}" type="slidenum">
              <a:rPr lang="en-US" altLang="en-US"/>
              <a:pPr/>
              <a:t>1</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E3AEB48-6410-4735-B3CB-5C70C22157C7}" type="slidenum">
              <a:rPr lang="en-US" altLang="en-US" smtClean="0"/>
              <a:pPr>
                <a:defRPr/>
              </a:pPr>
              <a:t>15</a:t>
            </a:fld>
            <a:endParaRPr lang="en-US" altLang="en-US"/>
          </a:p>
        </p:txBody>
      </p:sp>
    </p:spTree>
    <p:extLst>
      <p:ext uri="{BB962C8B-B14F-4D97-AF65-F5344CB8AC3E}">
        <p14:creationId xmlns:p14="http://schemas.microsoft.com/office/powerpoint/2010/main" val="10851097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E3AEB48-6410-4735-B3CB-5C70C22157C7}" type="slidenum">
              <a:rPr lang="en-US" altLang="en-US" smtClean="0"/>
              <a:pPr>
                <a:defRPr/>
              </a:pPr>
              <a:t>16</a:t>
            </a:fld>
            <a:endParaRPr lang="en-US" altLang="en-US"/>
          </a:p>
        </p:txBody>
      </p:sp>
    </p:spTree>
    <p:extLst>
      <p:ext uri="{BB962C8B-B14F-4D97-AF65-F5344CB8AC3E}">
        <p14:creationId xmlns:p14="http://schemas.microsoft.com/office/powerpoint/2010/main" val="12478033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NMC decided that the allocation alternatives dependent upon baseline and future loads were not as useful for this process as those using only the current loads.  This was because baseline loads were representative of past conditions which included facilities which have since been closed, and did not include all currently active facilities.  Additionally, estimates for future loads were considered to be of varying degrees of confidence, and perhaps not reliable enough as a whole to utilize for this effort.  The Consortium thus decided to continue evaluation of the allocation alternative which utilized the proportion of the current load only to derive entity and source allocations, as the current period was most representative of the current distribution of loads. </a:t>
            </a:r>
            <a:endParaRPr lang="en-US" dirty="0"/>
          </a:p>
        </p:txBody>
      </p:sp>
      <p:sp>
        <p:nvSpPr>
          <p:cNvPr id="4" name="Slide Number Placeholder 3"/>
          <p:cNvSpPr>
            <a:spLocks noGrp="1"/>
          </p:cNvSpPr>
          <p:nvPr>
            <p:ph type="sldNum" sz="quarter" idx="5"/>
          </p:nvPr>
        </p:nvSpPr>
        <p:spPr/>
        <p:txBody>
          <a:bodyPr/>
          <a:lstStyle/>
          <a:p>
            <a:pPr>
              <a:defRPr/>
            </a:pPr>
            <a:fld id="{DE3AEB48-6410-4735-B3CB-5C70C22157C7}" type="slidenum">
              <a:rPr lang="en-US" altLang="en-US" smtClean="0"/>
              <a:pPr>
                <a:defRPr/>
              </a:pPr>
              <a:t>26</a:t>
            </a:fld>
            <a:endParaRPr lang="en-US" altLang="en-US"/>
          </a:p>
        </p:txBody>
      </p:sp>
    </p:spTree>
    <p:extLst>
      <p:ext uri="{BB962C8B-B14F-4D97-AF65-F5344CB8AC3E}">
        <p14:creationId xmlns:p14="http://schemas.microsoft.com/office/powerpoint/2010/main" val="8720074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E3AEB48-6410-4735-B3CB-5C70C22157C7}" type="slidenum">
              <a:rPr lang="en-US" altLang="en-US" smtClean="0"/>
              <a:pPr>
                <a:defRPr/>
              </a:pPr>
              <a:t>29</a:t>
            </a:fld>
            <a:endParaRPr lang="en-US" altLang="en-US"/>
          </a:p>
        </p:txBody>
      </p:sp>
    </p:spTree>
    <p:extLst>
      <p:ext uri="{BB962C8B-B14F-4D97-AF65-F5344CB8AC3E}">
        <p14:creationId xmlns:p14="http://schemas.microsoft.com/office/powerpoint/2010/main" val="423570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E3AEB48-6410-4735-B3CB-5C70C22157C7}" type="slidenum">
              <a:rPr lang="en-US" altLang="en-US" smtClean="0"/>
              <a:pPr>
                <a:defRPr/>
              </a:pPr>
              <a:t>31</a:t>
            </a:fld>
            <a:endParaRPr lang="en-US" altLang="en-US"/>
          </a:p>
        </p:txBody>
      </p:sp>
    </p:spTree>
    <p:extLst>
      <p:ext uri="{BB962C8B-B14F-4D97-AF65-F5344CB8AC3E}">
        <p14:creationId xmlns:p14="http://schemas.microsoft.com/office/powerpoint/2010/main" val="28440817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A34ABC64-D425-4361-B077-A26A81D5A73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id="{04161AA5-EDA9-4005-A740-07F07777C30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a:t>This is your closing slide. You may choose to include your contact information where appropriate. If you would like toCustomization: You may choose to use or switch out the photo in the background. To change out the picture, right-click the image and select “Change Picture” from the drop-down menu. From there, browse to select your desired photo replacement. Make sure to select a high-resolution photo that is horizontally oriented. If the photo needs to be resized to fill the PowerPoint frame, adjust the size from the corners of the image so as not to stretch the photo out of proportion. There should be no white frame peeking from behind your selected image.</a:t>
            </a:r>
          </a:p>
          <a:p>
            <a:endParaRPr lang="en-US" altLang="en-US" b="1"/>
          </a:p>
        </p:txBody>
      </p:sp>
      <p:sp>
        <p:nvSpPr>
          <p:cNvPr id="20484" name="Slide Number Placeholder 3">
            <a:extLst>
              <a:ext uri="{FF2B5EF4-FFF2-40B4-BE49-F238E27FC236}">
                <a16:creationId xmlns:a16="http://schemas.microsoft.com/office/drawing/2014/main" id="{83B6D652-240F-41CC-8838-F0B7B3204F7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346263A-557F-43CD-9689-9069E882A199}" type="slidenum">
              <a:rPr lang="en-US" altLang="en-US"/>
              <a:pPr/>
              <a:t>38</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16">
            <a:extLst>
              <a:ext uri="{FF2B5EF4-FFF2-40B4-BE49-F238E27FC236}">
                <a16:creationId xmlns:a16="http://schemas.microsoft.com/office/drawing/2014/main" id="{27166A47-04E0-4B2A-8D25-0152EFFF3F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247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4">
            <a:extLst>
              <a:ext uri="{FF2B5EF4-FFF2-40B4-BE49-F238E27FC236}">
                <a16:creationId xmlns:a16="http://schemas.microsoft.com/office/drawing/2014/main" id="{BE662F02-3953-4DB5-92E8-A5B96262A91B}"/>
              </a:ext>
            </a:extLst>
          </p:cNvPr>
          <p:cNvGrpSpPr>
            <a:grpSpLocks/>
          </p:cNvGrpSpPr>
          <p:nvPr/>
        </p:nvGrpSpPr>
        <p:grpSpPr bwMode="auto">
          <a:xfrm>
            <a:off x="782638" y="-144463"/>
            <a:ext cx="1016000" cy="1536701"/>
            <a:chOff x="782638" y="-144463"/>
            <a:chExt cx="1016000" cy="1536701"/>
          </a:xfrm>
        </p:grpSpPr>
        <p:sp>
          <p:nvSpPr>
            <p:cNvPr id="5" name="Freeform 14">
              <a:extLst>
                <a:ext uri="{FF2B5EF4-FFF2-40B4-BE49-F238E27FC236}">
                  <a16:creationId xmlns:a16="http://schemas.microsoft.com/office/drawing/2014/main" id="{1F18A14E-CB1B-41BF-9341-A5B934B81E73}"/>
                </a:ext>
              </a:extLst>
            </p:cNvPr>
            <p:cNvSpPr/>
            <p:nvPr/>
          </p:nvSpPr>
          <p:spPr>
            <a:xfrm>
              <a:off x="815975" y="-144463"/>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6" name="Picture 14" descr="Florida Department of Environmental Protection Logo">
              <a:extLst>
                <a:ext uri="{FF2B5EF4-FFF2-40B4-BE49-F238E27FC236}">
                  <a16:creationId xmlns:a16="http://schemas.microsoft.com/office/drawing/2014/main" id="{0F368467-D5C6-4D24-A70F-5AE8D49D3A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638" y="304800"/>
              <a:ext cx="1016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Content Placeholder 2"/>
          <p:cNvSpPr>
            <a:spLocks noGrp="1"/>
          </p:cNvSpPr>
          <p:nvPr>
            <p:ph idx="1"/>
          </p:nvPr>
        </p:nvSpPr>
        <p:spPr>
          <a:xfrm>
            <a:off x="838200" y="2874723"/>
            <a:ext cx="10515600" cy="330224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36223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5C040AF5-7EFC-4A93-BDDF-0917C52FAB4B}"/>
              </a:ext>
            </a:extLst>
          </p:cNvPr>
          <p:cNvGrpSpPr>
            <a:grpSpLocks/>
          </p:cNvGrpSpPr>
          <p:nvPr/>
        </p:nvGrpSpPr>
        <p:grpSpPr bwMode="auto">
          <a:xfrm>
            <a:off x="782638" y="-144463"/>
            <a:ext cx="1016000" cy="1536701"/>
            <a:chOff x="782638" y="-144463"/>
            <a:chExt cx="1016000" cy="1536701"/>
          </a:xfrm>
        </p:grpSpPr>
        <p:sp>
          <p:nvSpPr>
            <p:cNvPr id="4" name="Freeform 14">
              <a:extLst>
                <a:ext uri="{FF2B5EF4-FFF2-40B4-BE49-F238E27FC236}">
                  <a16:creationId xmlns:a16="http://schemas.microsoft.com/office/drawing/2014/main" id="{E0DF476E-78CE-4B6B-AF5D-8A8B9417B80B}"/>
                </a:ext>
              </a:extLst>
            </p:cNvPr>
            <p:cNvSpPr/>
            <p:nvPr/>
          </p:nvSpPr>
          <p:spPr>
            <a:xfrm>
              <a:off x="815975" y="-144463"/>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68B1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5" name="Picture 14" descr="Florida Department of Environmental Protection Logo">
              <a:extLst>
                <a:ext uri="{FF2B5EF4-FFF2-40B4-BE49-F238E27FC236}">
                  <a16:creationId xmlns:a16="http://schemas.microsoft.com/office/drawing/2014/main" id="{A802FEEC-200A-4DBE-9E5D-E9FCA16CC0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638" y="304800"/>
              <a:ext cx="1016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Content Placeholder 2"/>
          <p:cNvSpPr>
            <a:spLocks noGrp="1"/>
          </p:cNvSpPr>
          <p:nvPr>
            <p:ph idx="1"/>
          </p:nvPr>
        </p:nvSpPr>
        <p:spPr>
          <a:xfrm>
            <a:off x="815975" y="2874723"/>
            <a:ext cx="10537825" cy="330224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60274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15140A35-757C-4621-9BA7-ED6396D52810}"/>
              </a:ext>
            </a:extLst>
          </p:cNvPr>
          <p:cNvGrpSpPr>
            <a:grpSpLocks/>
          </p:cNvGrpSpPr>
          <p:nvPr/>
        </p:nvGrpSpPr>
        <p:grpSpPr bwMode="auto">
          <a:xfrm>
            <a:off x="782638" y="-144463"/>
            <a:ext cx="1016000" cy="1536701"/>
            <a:chOff x="782638" y="-144463"/>
            <a:chExt cx="1016000" cy="1536701"/>
          </a:xfrm>
        </p:grpSpPr>
        <p:sp>
          <p:nvSpPr>
            <p:cNvPr id="7" name="Freeform 14">
              <a:extLst>
                <a:ext uri="{FF2B5EF4-FFF2-40B4-BE49-F238E27FC236}">
                  <a16:creationId xmlns:a16="http://schemas.microsoft.com/office/drawing/2014/main" id="{8901DB51-3B02-4C9A-B55A-CA856ADB7840}"/>
                </a:ext>
              </a:extLst>
            </p:cNvPr>
            <p:cNvSpPr/>
            <p:nvPr/>
          </p:nvSpPr>
          <p:spPr>
            <a:xfrm>
              <a:off x="815975" y="-144463"/>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68B1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8" name="Picture 14" descr="Florida Department of Environmental Protection Logo">
              <a:extLst>
                <a:ext uri="{FF2B5EF4-FFF2-40B4-BE49-F238E27FC236}">
                  <a16:creationId xmlns:a16="http://schemas.microsoft.com/office/drawing/2014/main" id="{164C758D-7608-4910-B853-8B67694B8F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638" y="304800"/>
              <a:ext cx="1016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Content Placeholder 2"/>
          <p:cNvSpPr>
            <a:spLocks noGrp="1"/>
          </p:cNvSpPr>
          <p:nvPr>
            <p:ph idx="1"/>
          </p:nvPr>
        </p:nvSpPr>
        <p:spPr>
          <a:xfrm>
            <a:off x="838200" y="2874723"/>
            <a:ext cx="10515600" cy="330224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Placeholder 1"/>
          <p:cNvSpPr>
            <a:spLocks noGrp="1" noChangeArrowheads="1"/>
          </p:cNvSpPr>
          <p:nvPr>
            <p:ph type="title"/>
          </p:nvPr>
        </p:nvSpPr>
        <p:spPr bwMode="auto">
          <a:xfrm>
            <a:off x="2031274" y="365125"/>
            <a:ext cx="9322526" cy="1325563"/>
          </a:xfrm>
          <a:prstGeom prst="rect">
            <a:avLst/>
          </a:prstGeom>
          <a:noFill/>
          <a:ln>
            <a:noFill/>
          </a:ln>
        </p:spPr>
        <p:txBody>
          <a:bodyPr/>
          <a:lstStyle/>
          <a:p>
            <a:pPr lvl="0"/>
            <a:r>
              <a:rPr lang="en-US" altLang="en-US"/>
              <a:t>Click to edit Master title style</a:t>
            </a:r>
            <a:endParaRPr lang="en-US" altLang="en-US" dirty="0"/>
          </a:p>
        </p:txBody>
      </p:sp>
    </p:spTree>
    <p:extLst>
      <p:ext uri="{BB962C8B-B14F-4D97-AF65-F5344CB8AC3E}">
        <p14:creationId xmlns:p14="http://schemas.microsoft.com/office/powerpoint/2010/main" val="2084200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926770" y="365125"/>
            <a:ext cx="9427029" cy="1325563"/>
          </a:xfrm>
          <a:prstGeom prst="rect">
            <a:avLst/>
          </a:prstGeom>
        </p:spPr>
        <p:txBody>
          <a:bodyPr/>
          <a:lstStyle>
            <a:lvl1pPr>
              <a:defRPr b="1" i="0">
                <a:latin typeface="Franklin Gothic Demi Cond" panose="020B060302010202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a:prstGeom prst="rect">
            <a:avLst/>
          </a:prstGeom>
        </p:spPr>
        <p:txBody>
          <a:bodyPr/>
          <a:lstStyle>
            <a:lvl1pPr>
              <a:defRPr b="0" i="0">
                <a:latin typeface="Franklin Gothic Medium Cond" panose="020B0606030402020204" pitchFamily="34" charset="0"/>
              </a:defRPr>
            </a:lvl1pPr>
            <a:lvl2pPr>
              <a:defRPr b="0" i="0">
                <a:latin typeface="Franklin Gothic Medium Cond" panose="020B0606030402020204" pitchFamily="34" charset="0"/>
              </a:defRPr>
            </a:lvl2pPr>
            <a:lvl3pPr>
              <a:defRPr b="0" i="0">
                <a:latin typeface="Franklin Gothic Medium Cond" panose="020B0606030402020204" pitchFamily="34" charset="0"/>
              </a:defRPr>
            </a:lvl3pPr>
            <a:lvl4pPr>
              <a:defRPr b="0" i="0">
                <a:latin typeface="Franklin Gothic Medium Cond" panose="020B0606030402020204" pitchFamily="34" charset="0"/>
              </a:defRPr>
            </a:lvl4pPr>
            <a:lvl5pPr>
              <a:defRPr b="0" i="0">
                <a:latin typeface="Franklin Gothic Medium Cond" panose="020B06060304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a:prstGeom prst="rect">
            <a:avLst/>
          </a:prstGeom>
        </p:spPr>
        <p:txBody>
          <a:bodyPr/>
          <a:lstStyle>
            <a:lvl1pPr>
              <a:defRPr b="0" i="0">
                <a:latin typeface="Franklin Gothic Medium Cond" panose="020B0606030402020204" pitchFamily="34" charset="0"/>
              </a:defRPr>
            </a:lvl1pPr>
            <a:lvl2pPr>
              <a:defRPr b="0" i="0">
                <a:latin typeface="Franklin Gothic Medium Cond" panose="020B0606030402020204" pitchFamily="34" charset="0"/>
              </a:defRPr>
            </a:lvl2pPr>
            <a:lvl3pPr>
              <a:defRPr b="0" i="0">
                <a:latin typeface="Franklin Gothic Medium Cond" panose="020B0606030402020204" pitchFamily="34" charset="0"/>
              </a:defRPr>
            </a:lvl3pPr>
            <a:lvl4pPr>
              <a:defRPr b="0" i="0">
                <a:latin typeface="Franklin Gothic Medium Cond" panose="020B0606030402020204" pitchFamily="34" charset="0"/>
              </a:defRPr>
            </a:lvl4pPr>
            <a:lvl5pPr>
              <a:defRPr b="0" i="0">
                <a:latin typeface="Franklin Gothic Medium Cond" panose="020B06060304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81618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1"/>
          <p:cNvSpPr>
            <a:spLocks noGrp="1"/>
          </p:cNvSpPr>
          <p:nvPr>
            <p:ph type="title"/>
          </p:nvPr>
        </p:nvSpPr>
        <p:spPr>
          <a:xfrm>
            <a:off x="1848394" y="365125"/>
            <a:ext cx="9505406" cy="1325563"/>
          </a:xfrm>
          <a:prstGeom prst="rect">
            <a:avLst/>
          </a:prstGeom>
        </p:spPr>
        <p:txBody>
          <a:bodyPr/>
          <a:lstStyle/>
          <a:p>
            <a:r>
              <a:rPr lang="en-US"/>
              <a:t>Click to edit Master title style</a:t>
            </a:r>
            <a:endParaRPr lang="en-US" dirty="0"/>
          </a:p>
        </p:txBody>
      </p:sp>
      <p:sp>
        <p:nvSpPr>
          <p:cNvPr id="6" name="Content Placeholder 2"/>
          <p:cNvSpPr>
            <a:spLocks noGrp="1"/>
          </p:cNvSpPr>
          <p:nvPr>
            <p:ph idx="1"/>
          </p:nvPr>
        </p:nvSpPr>
        <p:spPr>
          <a:xfrm>
            <a:off x="838200" y="2874723"/>
            <a:ext cx="10515600" cy="330224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3626483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904B8548-8780-4E1C-9600-A3252480D4FC}"/>
              </a:ext>
            </a:extLst>
          </p:cNvPr>
          <p:cNvSpPr>
            <a:spLocks noGrp="1" noChangeArrowheads="1"/>
          </p:cNvSpPr>
          <p:nvPr>
            <p:ph type="title"/>
          </p:nvPr>
        </p:nvSpPr>
        <p:spPr bwMode="auto">
          <a:xfrm>
            <a:off x="2032000" y="365125"/>
            <a:ext cx="93218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4D98559D-FD0D-46C0-B8C1-2FF8183332E6}"/>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grpSp>
        <p:nvGrpSpPr>
          <p:cNvPr id="1028" name="Group 4">
            <a:extLst>
              <a:ext uri="{FF2B5EF4-FFF2-40B4-BE49-F238E27FC236}">
                <a16:creationId xmlns:a16="http://schemas.microsoft.com/office/drawing/2014/main" id="{4127D984-D5E2-4955-A21C-9BE8151BE396}"/>
              </a:ext>
            </a:extLst>
          </p:cNvPr>
          <p:cNvGrpSpPr>
            <a:grpSpLocks/>
          </p:cNvGrpSpPr>
          <p:nvPr/>
        </p:nvGrpSpPr>
        <p:grpSpPr bwMode="auto">
          <a:xfrm>
            <a:off x="782638" y="-144463"/>
            <a:ext cx="1016000" cy="1536701"/>
            <a:chOff x="782638" y="-144463"/>
            <a:chExt cx="1016000" cy="1536701"/>
          </a:xfrm>
        </p:grpSpPr>
        <p:sp>
          <p:nvSpPr>
            <p:cNvPr id="5" name="Freeform 14">
              <a:extLst>
                <a:ext uri="{FF2B5EF4-FFF2-40B4-BE49-F238E27FC236}">
                  <a16:creationId xmlns:a16="http://schemas.microsoft.com/office/drawing/2014/main" id="{AD004622-2E42-48F4-93F9-FBB752E50C93}"/>
                </a:ext>
              </a:extLst>
            </p:cNvPr>
            <p:cNvSpPr/>
            <p:nvPr/>
          </p:nvSpPr>
          <p:spPr>
            <a:xfrm>
              <a:off x="815975" y="-144463"/>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68B1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030" name="Picture 14" descr="Florida Department of Environmental Protection Logo">
              <a:extLst>
                <a:ext uri="{FF2B5EF4-FFF2-40B4-BE49-F238E27FC236}">
                  <a16:creationId xmlns:a16="http://schemas.microsoft.com/office/drawing/2014/main" id="{617A5CE8-122C-4F41-8BA0-858EBA70D61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2638" y="304800"/>
              <a:ext cx="1016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27" r:id="rId4"/>
    <p:sldLayoutId id="2147483728" r:id="rId5"/>
  </p:sldLayoutIdLst>
  <p:hf hdr="0" ftr="0" dt="0"/>
  <p:txStyles>
    <p:titleStyle>
      <a:lvl1pPr algn="l" rtl="0" eaLnBrk="1" fontAlgn="base" hangingPunct="1">
        <a:lnSpc>
          <a:spcPct val="90000"/>
        </a:lnSpc>
        <a:spcBef>
          <a:spcPct val="0"/>
        </a:spcBef>
        <a:spcAft>
          <a:spcPct val="0"/>
        </a:spcAft>
        <a:defRPr sz="4400" b="1" kern="1200">
          <a:solidFill>
            <a:schemeClr val="tx1"/>
          </a:solidFill>
          <a:latin typeface="Franklin Gothic Demi Cond" panose="020B0603020102020204" pitchFamily="34" charset="0"/>
          <a:ea typeface="+mj-ea"/>
          <a:cs typeface="+mj-cs"/>
        </a:defRPr>
      </a:lvl1pPr>
      <a:lvl2pPr algn="l" rtl="0" eaLnBrk="1" fontAlgn="base" hangingPunct="1">
        <a:lnSpc>
          <a:spcPct val="90000"/>
        </a:lnSpc>
        <a:spcBef>
          <a:spcPct val="0"/>
        </a:spcBef>
        <a:spcAft>
          <a:spcPct val="0"/>
        </a:spcAft>
        <a:defRPr sz="4400" b="1">
          <a:solidFill>
            <a:schemeClr val="tx1"/>
          </a:solidFill>
          <a:latin typeface="Franklin Gothic Demi Cond" panose="020B0603020102020204" pitchFamily="34" charset="0"/>
        </a:defRPr>
      </a:lvl2pPr>
      <a:lvl3pPr algn="l" rtl="0" eaLnBrk="1" fontAlgn="base" hangingPunct="1">
        <a:lnSpc>
          <a:spcPct val="90000"/>
        </a:lnSpc>
        <a:spcBef>
          <a:spcPct val="0"/>
        </a:spcBef>
        <a:spcAft>
          <a:spcPct val="0"/>
        </a:spcAft>
        <a:defRPr sz="4400" b="1">
          <a:solidFill>
            <a:schemeClr val="tx1"/>
          </a:solidFill>
          <a:latin typeface="Franklin Gothic Demi Cond" panose="020B0603020102020204" pitchFamily="34" charset="0"/>
        </a:defRPr>
      </a:lvl3pPr>
      <a:lvl4pPr algn="l" rtl="0" eaLnBrk="1" fontAlgn="base" hangingPunct="1">
        <a:lnSpc>
          <a:spcPct val="90000"/>
        </a:lnSpc>
        <a:spcBef>
          <a:spcPct val="0"/>
        </a:spcBef>
        <a:spcAft>
          <a:spcPct val="0"/>
        </a:spcAft>
        <a:defRPr sz="4400" b="1">
          <a:solidFill>
            <a:schemeClr val="tx1"/>
          </a:solidFill>
          <a:latin typeface="Franklin Gothic Demi Cond" panose="020B0603020102020204" pitchFamily="34" charset="0"/>
        </a:defRPr>
      </a:lvl4pPr>
      <a:lvl5pPr algn="l" rtl="0" eaLnBrk="1" fontAlgn="base" hangingPunct="1">
        <a:lnSpc>
          <a:spcPct val="90000"/>
        </a:lnSpc>
        <a:spcBef>
          <a:spcPct val="0"/>
        </a:spcBef>
        <a:spcAft>
          <a:spcPct val="0"/>
        </a:spcAft>
        <a:defRPr sz="4400" b="1">
          <a:solidFill>
            <a:schemeClr val="tx1"/>
          </a:solidFill>
          <a:latin typeface="Franklin Gothic Demi Cond" panose="020B060302010202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Franklin Gothic Medium Cond" panose="020B0606030402020204" pitchFamily="34" charset="0"/>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Franklin Gothic Medium Cond" panose="020B0606030402020204" pitchFamily="34" charset="0"/>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Franklin Gothic Medium Cond" panose="020B0606030402020204" pitchFamily="34" charset="0"/>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Franklin Gothic Medium Cond" panose="020B0606030402020204" pitchFamily="34" charset="0"/>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Franklin Gothic Medium Cond" panose="020B0606030402020204" pitchFamily="34"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9.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31.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39.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37.png"/><Relationship Id="rId4" Type="http://schemas.openxmlformats.org/officeDocument/2006/relationships/image" Target="../media/image36.emf"/></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g"/><Relationship Id="rId1" Type="http://schemas.openxmlformats.org/officeDocument/2006/relationships/slideLayout" Target="../slideLayouts/slideLayout3.xml"/><Relationship Id="rId5" Type="http://schemas.openxmlformats.org/officeDocument/2006/relationships/image" Target="../media/image42.png"/><Relationship Id="rId4" Type="http://schemas.openxmlformats.org/officeDocument/2006/relationships/image" Target="../media/image41.png"/></Relationships>
</file>

<file path=ppt/slides/_rels/slide4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g"/><Relationship Id="rId1" Type="http://schemas.openxmlformats.org/officeDocument/2006/relationships/slideLayout" Target="../slideLayouts/slideLayout3.xml"/><Relationship Id="rId4" Type="http://schemas.openxmlformats.org/officeDocument/2006/relationships/image" Target="../media/image4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hyperlink" Target="https://tbep.org/our-work/boards-committees/nitrogen-management-consortium/"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Slide Number Placeholder 3">
            <a:extLst>
              <a:ext uri="{FF2B5EF4-FFF2-40B4-BE49-F238E27FC236}">
                <a16:creationId xmlns:a16="http://schemas.microsoft.com/office/drawing/2014/main" id="{A33EBAD4-7232-4557-B2CB-55998C11A827}"/>
              </a:ext>
            </a:extLst>
          </p:cNvPr>
          <p:cNvSpPr>
            <a:spLocks noGrp="1" noChangeArrowheads="1"/>
          </p:cNvSpPr>
          <p:nvPr>
            <p:ph type="sldNum" sz="quarter" idx="4294967295"/>
          </p:nvPr>
        </p:nvSpPr>
        <p:spPr bwMode="auto">
          <a:xfrm>
            <a:off x="86106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nSpc>
                <a:spcPct val="100000"/>
              </a:lnSpc>
              <a:spcBef>
                <a:spcPct val="0"/>
              </a:spcBef>
              <a:buFontTx/>
              <a:buNone/>
            </a:pPr>
            <a:fld id="{A2603966-C1C7-404B-8704-E00DD2BB1C26}" type="slidenum">
              <a:rPr lang="en-US" altLang="en-US" sz="1800">
                <a:latin typeface="Calibri" panose="020F0502020204030204" pitchFamily="34" charset="0"/>
              </a:rPr>
              <a:pPr>
                <a:lnSpc>
                  <a:spcPct val="100000"/>
                </a:lnSpc>
                <a:spcBef>
                  <a:spcPct val="0"/>
                </a:spcBef>
                <a:buFontTx/>
                <a:buNone/>
              </a:pPr>
              <a:t>1</a:t>
            </a:fld>
            <a:endParaRPr lang="en-US" altLang="en-US" sz="1800">
              <a:latin typeface="Calibri" panose="020F0502020204030204" pitchFamily="34" charset="0"/>
            </a:endParaRPr>
          </a:p>
        </p:txBody>
      </p:sp>
      <p:grpSp>
        <p:nvGrpSpPr>
          <p:cNvPr id="7172" name="Group 1">
            <a:extLst>
              <a:ext uri="{FF2B5EF4-FFF2-40B4-BE49-F238E27FC236}">
                <a16:creationId xmlns:a16="http://schemas.microsoft.com/office/drawing/2014/main" id="{C3A13BC4-6B8A-404D-968F-E49268EA062D}"/>
              </a:ext>
            </a:extLst>
          </p:cNvPr>
          <p:cNvGrpSpPr>
            <a:grpSpLocks/>
          </p:cNvGrpSpPr>
          <p:nvPr/>
        </p:nvGrpSpPr>
        <p:grpSpPr bwMode="auto">
          <a:xfrm>
            <a:off x="782638" y="-144463"/>
            <a:ext cx="1016000" cy="1536701"/>
            <a:chOff x="782638" y="-144463"/>
            <a:chExt cx="1016000" cy="1536701"/>
          </a:xfrm>
        </p:grpSpPr>
        <p:sp>
          <p:nvSpPr>
            <p:cNvPr id="14" name="Freeform 14">
              <a:extLst>
                <a:ext uri="{FF2B5EF4-FFF2-40B4-BE49-F238E27FC236}">
                  <a16:creationId xmlns:a16="http://schemas.microsoft.com/office/drawing/2014/main" id="{FF79F76B-62E6-4A0A-86B4-665772D378FC}"/>
                </a:ext>
              </a:extLst>
            </p:cNvPr>
            <p:cNvSpPr/>
            <p:nvPr/>
          </p:nvSpPr>
          <p:spPr>
            <a:xfrm>
              <a:off x="815975" y="-144463"/>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7175" name="Picture 14" descr="Florida Department of Environmental Protection Logo">
              <a:extLst>
                <a:ext uri="{FF2B5EF4-FFF2-40B4-BE49-F238E27FC236}">
                  <a16:creationId xmlns:a16="http://schemas.microsoft.com/office/drawing/2014/main" id="{2EAB3199-2FD6-48D8-8BDE-D299768EFD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638" y="304800"/>
              <a:ext cx="1016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173" name="TextBox 1">
            <a:extLst>
              <a:ext uri="{FF2B5EF4-FFF2-40B4-BE49-F238E27FC236}">
                <a16:creationId xmlns:a16="http://schemas.microsoft.com/office/drawing/2014/main" id="{AC744D00-C063-4495-ABFC-7139321CEB60}"/>
              </a:ext>
            </a:extLst>
          </p:cNvPr>
          <p:cNvSpPr txBox="1">
            <a:spLocks noChangeArrowheads="1"/>
          </p:cNvSpPr>
          <p:nvPr/>
        </p:nvSpPr>
        <p:spPr bwMode="auto">
          <a:xfrm>
            <a:off x="1058863" y="2114550"/>
            <a:ext cx="10010775"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gn="ctr">
              <a:lnSpc>
                <a:spcPct val="100000"/>
              </a:lnSpc>
              <a:spcBef>
                <a:spcPct val="0"/>
              </a:spcBef>
              <a:buFontTx/>
              <a:buNone/>
            </a:pPr>
            <a:r>
              <a:rPr lang="en-US" altLang="en-US" sz="7000" b="1" dirty="0">
                <a:solidFill>
                  <a:schemeClr val="bg1"/>
                </a:solidFill>
                <a:latin typeface="Franklin Gothic Demi Cond" panose="020B0706030402020204" pitchFamily="34" charset="0"/>
              </a:rPr>
              <a:t>Add relevant picture as slide background and include section title, if needed.</a:t>
            </a:r>
          </a:p>
        </p:txBody>
      </p:sp>
      <p:sp>
        <p:nvSpPr>
          <p:cNvPr id="8" name="Slide Number Placeholder 3">
            <a:extLst>
              <a:ext uri="{FF2B5EF4-FFF2-40B4-BE49-F238E27FC236}">
                <a16:creationId xmlns:a16="http://schemas.microsoft.com/office/drawing/2014/main" id="{4A887FC4-C3BA-4306-B179-51B81EDF96D2}"/>
              </a:ext>
            </a:extLst>
          </p:cNvPr>
          <p:cNvSpPr txBox="1">
            <a:spLocks noChangeArrowheads="1"/>
          </p:cNvSpPr>
          <p:nvPr/>
        </p:nvSpPr>
        <p:spPr bwMode="auto">
          <a:xfrm>
            <a:off x="86106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Franklin Gothic Medium Cond" panose="020B0606030402020204" pitchFamily="34" charset="0"/>
                <a:ea typeface="+mn-ea"/>
                <a:cs typeface="+mn-cs"/>
              </a:defRPr>
            </a:lvl1pPr>
            <a:lvl2pPr marL="742950" indent="-28575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Franklin Gothic Medium Cond" panose="020B0606030402020204" pitchFamily="34"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Franklin Gothic Medium Cond" panose="020B060603040202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Franklin Gothic Medium Cond" panose="020B060603040202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Franklin Gothic Medium Cond" panose="020B0606030402020204" pitchFamily="34" charset="0"/>
                <a:ea typeface="+mn-ea"/>
                <a:cs typeface="+mn-cs"/>
              </a:defRPr>
            </a:lvl5pPr>
            <a:lvl6pPr marL="2514600" indent="-228600" algn="l" defTabSz="9144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Franklin Gothic Medium Cond" panose="020B0606030402020204" pitchFamily="34" charset="0"/>
                <a:ea typeface="+mn-ea"/>
                <a:cs typeface="+mn-cs"/>
              </a:defRPr>
            </a:lvl6pPr>
            <a:lvl7pPr marL="2971800" indent="-228600" algn="l" defTabSz="9144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Franklin Gothic Medium Cond" panose="020B0606030402020204" pitchFamily="34" charset="0"/>
                <a:ea typeface="+mn-ea"/>
                <a:cs typeface="+mn-cs"/>
              </a:defRPr>
            </a:lvl7pPr>
            <a:lvl8pPr marL="3429000" indent="-228600" algn="l" defTabSz="9144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Franklin Gothic Medium Cond" panose="020B0606030402020204" pitchFamily="34" charset="0"/>
                <a:ea typeface="+mn-ea"/>
                <a:cs typeface="+mn-cs"/>
              </a:defRPr>
            </a:lvl8pPr>
            <a:lvl9pPr marL="3886200" indent="-228600" algn="l" defTabSz="9144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Franklin Gothic Medium Cond" panose="020B0606030402020204" pitchFamily="34" charset="0"/>
                <a:ea typeface="+mn-ea"/>
                <a:cs typeface="+mn-cs"/>
              </a:defRPr>
            </a:lvl9pPr>
          </a:lstStyle>
          <a:p>
            <a:pPr>
              <a:lnSpc>
                <a:spcPct val="100000"/>
              </a:lnSpc>
              <a:spcBef>
                <a:spcPct val="0"/>
              </a:spcBef>
              <a:buFontTx/>
              <a:buNone/>
            </a:pPr>
            <a:fld id="{A2603966-C1C7-404B-8704-E00DD2BB1C26}" type="slidenum">
              <a:rPr lang="en-US" altLang="en-US" sz="1800" smtClean="0">
                <a:latin typeface="Calibri" panose="020F0502020204030204" pitchFamily="34" charset="0"/>
              </a:rPr>
              <a:pPr>
                <a:lnSpc>
                  <a:spcPct val="100000"/>
                </a:lnSpc>
                <a:spcBef>
                  <a:spcPct val="0"/>
                </a:spcBef>
                <a:buFontTx/>
                <a:buNone/>
              </a:pPr>
              <a:t>1</a:t>
            </a:fld>
            <a:endParaRPr lang="en-US" altLang="en-US" sz="1800">
              <a:latin typeface="Calibri" panose="020F0502020204030204" pitchFamily="34" charset="0"/>
            </a:endParaRPr>
          </a:p>
        </p:txBody>
      </p:sp>
      <p:grpSp>
        <p:nvGrpSpPr>
          <p:cNvPr id="9" name="Group 1">
            <a:extLst>
              <a:ext uri="{FF2B5EF4-FFF2-40B4-BE49-F238E27FC236}">
                <a16:creationId xmlns:a16="http://schemas.microsoft.com/office/drawing/2014/main" id="{8C3E8DD2-10F1-4DA6-B6C0-4C9E3DF55CAC}"/>
              </a:ext>
            </a:extLst>
          </p:cNvPr>
          <p:cNvGrpSpPr>
            <a:grpSpLocks/>
          </p:cNvGrpSpPr>
          <p:nvPr/>
        </p:nvGrpSpPr>
        <p:grpSpPr bwMode="auto">
          <a:xfrm>
            <a:off x="782638" y="-144463"/>
            <a:ext cx="1016000" cy="1536701"/>
            <a:chOff x="782638" y="-144463"/>
            <a:chExt cx="1016000" cy="1536701"/>
          </a:xfrm>
        </p:grpSpPr>
        <p:sp>
          <p:nvSpPr>
            <p:cNvPr id="10" name="Freeform 14">
              <a:extLst>
                <a:ext uri="{FF2B5EF4-FFF2-40B4-BE49-F238E27FC236}">
                  <a16:creationId xmlns:a16="http://schemas.microsoft.com/office/drawing/2014/main" id="{75C0E09F-6E2F-42FB-82B3-188D68D14D19}"/>
                </a:ext>
              </a:extLst>
            </p:cNvPr>
            <p:cNvSpPr/>
            <p:nvPr/>
          </p:nvSpPr>
          <p:spPr>
            <a:xfrm>
              <a:off x="815975" y="-144463"/>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4" descr="Florida Department of Environmental Protection Logo">
              <a:extLst>
                <a:ext uri="{FF2B5EF4-FFF2-40B4-BE49-F238E27FC236}">
                  <a16:creationId xmlns:a16="http://schemas.microsoft.com/office/drawing/2014/main" id="{9F9813CF-9E0F-4CB5-A216-CD9855D3A3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638" y="304800"/>
              <a:ext cx="1016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2" name="Picture 11" descr="A body of water with trees around it&#10;&#10;Description automatically generated with medium confidence">
            <a:extLst>
              <a:ext uri="{FF2B5EF4-FFF2-40B4-BE49-F238E27FC236}">
                <a16:creationId xmlns:a16="http://schemas.microsoft.com/office/drawing/2014/main" id="{8CAD1189-558C-4B3D-9962-559EDD23079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F9C56CD1-AE75-481E-9E5D-62D1C3B6B13C}"/>
              </a:ext>
            </a:extLst>
          </p:cNvPr>
          <p:cNvSpPr/>
          <p:nvPr/>
        </p:nvSpPr>
        <p:spPr>
          <a:xfrm>
            <a:off x="2019655" y="1392238"/>
            <a:ext cx="8340749" cy="2942934"/>
          </a:xfrm>
          <a:prstGeom prst="rect">
            <a:avLst/>
          </a:prstGeom>
          <a:solidFill>
            <a:srgbClr val="234F65">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5" name="Group 14">
            <a:extLst>
              <a:ext uri="{FF2B5EF4-FFF2-40B4-BE49-F238E27FC236}">
                <a16:creationId xmlns:a16="http://schemas.microsoft.com/office/drawing/2014/main" id="{2E7B200E-D3BB-4A6E-8630-EB8BD6E27559}"/>
              </a:ext>
            </a:extLst>
          </p:cNvPr>
          <p:cNvGrpSpPr/>
          <p:nvPr/>
        </p:nvGrpSpPr>
        <p:grpSpPr>
          <a:xfrm>
            <a:off x="2864546" y="2374504"/>
            <a:ext cx="7414476" cy="1619254"/>
            <a:chOff x="2946321" y="2374504"/>
            <a:chExt cx="7414476" cy="1619254"/>
          </a:xfrm>
        </p:grpSpPr>
        <p:sp>
          <p:nvSpPr>
            <p:cNvPr id="16" name="Subtitle 2">
              <a:extLst>
                <a:ext uri="{FF2B5EF4-FFF2-40B4-BE49-F238E27FC236}">
                  <a16:creationId xmlns:a16="http://schemas.microsoft.com/office/drawing/2014/main" id="{344BFE96-E303-4D56-93E8-BC2CB0344781}"/>
                </a:ext>
              </a:extLst>
            </p:cNvPr>
            <p:cNvSpPr txBox="1">
              <a:spLocks/>
            </p:cNvSpPr>
            <p:nvPr/>
          </p:nvSpPr>
          <p:spPr>
            <a:xfrm>
              <a:off x="4508060" y="2374504"/>
              <a:ext cx="5852737" cy="1619254"/>
            </a:xfrm>
            <a:prstGeom prst="rect">
              <a:avLst/>
            </a:prstGeom>
          </p:spPr>
          <p:txBody>
            <a:bodyPr>
              <a:normAutofit fontScale="8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800" kern="1200">
                  <a:ln>
                    <a:solidFill>
                      <a:schemeClr val="accent4"/>
                    </a:solidFill>
                  </a:ln>
                  <a:solidFill>
                    <a:schemeClr val="bg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fontAlgn="auto">
                <a:spcBef>
                  <a:spcPts val="0"/>
                </a:spcBef>
                <a:spcAft>
                  <a:spcPts val="600"/>
                </a:spcAft>
                <a:defRPr/>
              </a:pPr>
              <a:r>
                <a:rPr lang="en-US" b="1" dirty="0">
                  <a:ln>
                    <a:noFill/>
                  </a:ln>
                  <a:latin typeface="Franklin Gothic Demi" panose="020B0603020102020204" pitchFamily="34" charset="0"/>
                </a:rPr>
                <a:t>FLORIDA DEPARTMENT OF </a:t>
              </a:r>
            </a:p>
            <a:p>
              <a:pPr algn="l" fontAlgn="auto">
                <a:spcBef>
                  <a:spcPts val="0"/>
                </a:spcBef>
                <a:spcAft>
                  <a:spcPts val="600"/>
                </a:spcAft>
                <a:defRPr/>
              </a:pPr>
              <a:r>
                <a:rPr lang="en-US" b="1" dirty="0">
                  <a:ln>
                    <a:noFill/>
                  </a:ln>
                  <a:latin typeface="Franklin Gothic Demi" panose="020B0603020102020204" pitchFamily="34" charset="0"/>
                </a:rPr>
                <a:t>ENVIRONMENTAL PROTECTION</a:t>
              </a:r>
            </a:p>
            <a:p>
              <a:pPr algn="l" fontAlgn="auto">
                <a:spcAft>
                  <a:spcPts val="0"/>
                </a:spcAft>
                <a:defRPr/>
              </a:pPr>
              <a:endParaRPr lang="en-US" sz="600" b="1" dirty="0">
                <a:ln>
                  <a:noFill/>
                </a:ln>
                <a:latin typeface="Franklin Gothic Demi" panose="020B0603020102020204" pitchFamily="34" charset="0"/>
              </a:endParaRPr>
            </a:p>
            <a:p>
              <a:pPr algn="l" fontAlgn="auto">
                <a:spcBef>
                  <a:spcPts val="400"/>
                </a:spcBef>
                <a:spcAft>
                  <a:spcPts val="0"/>
                </a:spcAft>
                <a:defRPr/>
              </a:pPr>
              <a:r>
                <a:rPr lang="en-US" sz="1800" b="1" dirty="0">
                  <a:ln>
                    <a:noFill/>
                  </a:ln>
                  <a:latin typeface="Franklin Gothic Demi" panose="020B0603020102020204" pitchFamily="34" charset="0"/>
                </a:rPr>
                <a:t>Ken Weaver</a:t>
              </a:r>
            </a:p>
            <a:p>
              <a:pPr algn="l" fontAlgn="auto">
                <a:spcBef>
                  <a:spcPts val="400"/>
                </a:spcBef>
                <a:spcAft>
                  <a:spcPts val="0"/>
                </a:spcAft>
                <a:defRPr/>
              </a:pPr>
              <a:r>
                <a:rPr lang="en-US" sz="1800" dirty="0">
                  <a:ln>
                    <a:noFill/>
                  </a:ln>
                  <a:latin typeface="Franklin Gothic Medium" panose="020B0603020102020204" pitchFamily="34" charset="0"/>
                </a:rPr>
                <a:t>Division of Environmental Assessment and Restoration </a:t>
              </a:r>
            </a:p>
            <a:p>
              <a:pPr algn="l" fontAlgn="auto">
                <a:spcBef>
                  <a:spcPts val="400"/>
                </a:spcBef>
                <a:spcAft>
                  <a:spcPts val="0"/>
                </a:spcAft>
                <a:defRPr/>
              </a:pPr>
              <a:r>
                <a:rPr lang="en-US" sz="1800" dirty="0">
                  <a:ln>
                    <a:noFill/>
                  </a:ln>
                  <a:latin typeface="Franklin Gothic Medium" panose="020B0603020102020204" pitchFamily="34" charset="0"/>
                </a:rPr>
                <a:t>October 28, 2021</a:t>
              </a:r>
            </a:p>
          </p:txBody>
        </p:sp>
        <p:pic>
          <p:nvPicPr>
            <p:cNvPr id="17" name="Picture 16" descr="A close up of a sign&#10;&#10;Description automatically generated">
              <a:extLst>
                <a:ext uri="{FF2B5EF4-FFF2-40B4-BE49-F238E27FC236}">
                  <a16:creationId xmlns:a16="http://schemas.microsoft.com/office/drawing/2014/main" id="{EEF18F02-7B50-435E-A315-0851BEA05F6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946321" y="2493519"/>
              <a:ext cx="1337143" cy="1381225"/>
            </a:xfrm>
            <a:prstGeom prst="rect">
              <a:avLst/>
            </a:prstGeom>
          </p:spPr>
        </p:pic>
      </p:grpSp>
      <p:sp>
        <p:nvSpPr>
          <p:cNvPr id="18" name="TextBox 17">
            <a:extLst>
              <a:ext uri="{FF2B5EF4-FFF2-40B4-BE49-F238E27FC236}">
                <a16:creationId xmlns:a16="http://schemas.microsoft.com/office/drawing/2014/main" id="{EE521091-3A23-4EA7-85D3-9A2C84AD4020}"/>
              </a:ext>
            </a:extLst>
          </p:cNvPr>
          <p:cNvSpPr txBox="1"/>
          <p:nvPr/>
        </p:nvSpPr>
        <p:spPr>
          <a:xfrm>
            <a:off x="2072412" y="1533061"/>
            <a:ext cx="8232802" cy="646331"/>
          </a:xfrm>
          <a:prstGeom prst="rect">
            <a:avLst/>
          </a:prstGeom>
          <a:noFill/>
        </p:spPr>
        <p:txBody>
          <a:bodyPr wrap="square">
            <a:spAutoFit/>
          </a:bodyPr>
          <a:lstStyle/>
          <a:p>
            <a:pPr algn="ctr" fontAlgn="auto">
              <a:spcAft>
                <a:spcPts val="0"/>
              </a:spcAft>
              <a:defRPr/>
            </a:pPr>
            <a:r>
              <a:rPr lang="en-US" sz="3600" b="1" dirty="0">
                <a:solidFill>
                  <a:schemeClr val="bg1"/>
                </a:solidFill>
                <a:latin typeface="Franklin Gothic Demi" panose="020B0603020102020204" pitchFamily="34" charset="0"/>
              </a:rPr>
              <a:t>Tampa Bay Reasonable Assurance Plan</a:t>
            </a:r>
          </a:p>
        </p:txBody>
      </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9F4A0AD-3CCA-47CE-8E6E-C78CAC366F77}"/>
              </a:ext>
            </a:extLst>
          </p:cNvPr>
          <p:cNvPicPr>
            <a:picLocks noChangeAspect="1"/>
          </p:cNvPicPr>
          <p:nvPr/>
        </p:nvPicPr>
        <p:blipFill>
          <a:blip r:embed="rId2"/>
          <a:stretch>
            <a:fillRect/>
          </a:stretch>
        </p:blipFill>
        <p:spPr>
          <a:xfrm>
            <a:off x="6247955" y="1825625"/>
            <a:ext cx="5676190" cy="3419048"/>
          </a:xfrm>
          <a:prstGeom prst="rect">
            <a:avLst/>
          </a:prstGeom>
        </p:spPr>
      </p:pic>
      <p:sp>
        <p:nvSpPr>
          <p:cNvPr id="4" name="Title 3">
            <a:extLst>
              <a:ext uri="{FF2B5EF4-FFF2-40B4-BE49-F238E27FC236}">
                <a16:creationId xmlns:a16="http://schemas.microsoft.com/office/drawing/2014/main" id="{15FF07A9-2A09-4F27-A1B8-A27BB850243D}"/>
              </a:ext>
            </a:extLst>
          </p:cNvPr>
          <p:cNvSpPr>
            <a:spLocks noGrp="1"/>
          </p:cNvSpPr>
          <p:nvPr>
            <p:ph type="title"/>
          </p:nvPr>
        </p:nvSpPr>
        <p:spPr/>
        <p:txBody>
          <a:bodyPr/>
          <a:lstStyle/>
          <a:p>
            <a:r>
              <a:rPr lang="en-US" dirty="0"/>
              <a:t>Permitting Concerns - 2004</a:t>
            </a:r>
          </a:p>
        </p:txBody>
      </p:sp>
      <p:sp>
        <p:nvSpPr>
          <p:cNvPr id="2" name="Content Placeholder 1">
            <a:extLst>
              <a:ext uri="{FF2B5EF4-FFF2-40B4-BE49-F238E27FC236}">
                <a16:creationId xmlns:a16="http://schemas.microsoft.com/office/drawing/2014/main" id="{02C7A5D0-752E-4A0B-A9D3-353BCD203B4F}"/>
              </a:ext>
            </a:extLst>
          </p:cNvPr>
          <p:cNvSpPr>
            <a:spLocks noGrp="1"/>
          </p:cNvSpPr>
          <p:nvPr>
            <p:ph sz="half" idx="1"/>
          </p:nvPr>
        </p:nvSpPr>
        <p:spPr>
          <a:xfrm>
            <a:off x="267855" y="1690688"/>
            <a:ext cx="5980100" cy="5005676"/>
          </a:xfrm>
        </p:spPr>
        <p:txBody>
          <a:bodyPr/>
          <a:lstStyle/>
          <a:p>
            <a:pPr>
              <a:spcAft>
                <a:spcPts val="600"/>
              </a:spcAft>
            </a:pPr>
            <a:r>
              <a:rPr lang="en-US" sz="3200" dirty="0"/>
              <a:t>EPA and DEP advised the NMC that existing and future surface water discharge permit limits must not cumulatively exceed the TMDL. </a:t>
            </a:r>
          </a:p>
          <a:p>
            <a:pPr lvl="1">
              <a:spcAft>
                <a:spcPts val="600"/>
              </a:spcAft>
            </a:pPr>
            <a:r>
              <a:rPr lang="en-US" sz="2800" dirty="0"/>
              <a:t>Could not issue renewals or new permits.</a:t>
            </a:r>
          </a:p>
          <a:p>
            <a:pPr>
              <a:spcAft>
                <a:spcPts val="600"/>
              </a:spcAft>
            </a:pPr>
            <a:r>
              <a:rPr lang="en-US" sz="3200" dirty="0"/>
              <a:t>RA renewal required specific allocations for all permitted sources.</a:t>
            </a:r>
          </a:p>
        </p:txBody>
      </p:sp>
    </p:spTree>
    <p:extLst>
      <p:ext uri="{BB962C8B-B14F-4D97-AF65-F5344CB8AC3E}">
        <p14:creationId xmlns:p14="http://schemas.microsoft.com/office/powerpoint/2010/main" val="29087472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99DCA-62AD-41D9-B5DB-8837B3C41017}"/>
              </a:ext>
            </a:extLst>
          </p:cNvPr>
          <p:cNvSpPr>
            <a:spLocks noGrp="1"/>
          </p:cNvSpPr>
          <p:nvPr>
            <p:ph type="title"/>
          </p:nvPr>
        </p:nvSpPr>
        <p:spPr>
          <a:xfrm>
            <a:off x="1926770" y="200294"/>
            <a:ext cx="9427029" cy="1325563"/>
          </a:xfrm>
        </p:spPr>
        <p:txBody>
          <a:bodyPr/>
          <a:lstStyle/>
          <a:p>
            <a:r>
              <a:rPr lang="en-US" dirty="0"/>
              <a:t> Tampa Bay RA</a:t>
            </a:r>
          </a:p>
        </p:txBody>
      </p:sp>
      <p:sp>
        <p:nvSpPr>
          <p:cNvPr id="3" name="Content Placeholder 2">
            <a:extLst>
              <a:ext uri="{FF2B5EF4-FFF2-40B4-BE49-F238E27FC236}">
                <a16:creationId xmlns:a16="http://schemas.microsoft.com/office/drawing/2014/main" id="{50E229F5-694E-4927-9790-631D2E395B16}"/>
              </a:ext>
            </a:extLst>
          </p:cNvPr>
          <p:cNvSpPr>
            <a:spLocks noGrp="1"/>
          </p:cNvSpPr>
          <p:nvPr>
            <p:ph sz="half" idx="1"/>
          </p:nvPr>
        </p:nvSpPr>
        <p:spPr>
          <a:xfrm>
            <a:off x="578093" y="1442519"/>
            <a:ext cx="5734050" cy="4646037"/>
          </a:xfrm>
        </p:spPr>
        <p:txBody>
          <a:bodyPr/>
          <a:lstStyle/>
          <a:p>
            <a:pPr>
              <a:spcAft>
                <a:spcPts val="0"/>
              </a:spcAft>
            </a:pPr>
            <a:r>
              <a:rPr lang="en-US" sz="2400" dirty="0"/>
              <a:t>In December 2007, the NMC submitted to the DEP the “Declaration of Cooperation of the Tampa Bay Nitrogen Management Consortium.”</a:t>
            </a:r>
          </a:p>
          <a:p>
            <a:pPr lvl="1">
              <a:spcAft>
                <a:spcPts val="0"/>
              </a:spcAft>
            </a:pPr>
            <a:r>
              <a:rPr lang="en-US" sz="2000" dirty="0"/>
              <a:t>Committed an equitable process for the development of load  allocations for all sources. </a:t>
            </a:r>
          </a:p>
          <a:p>
            <a:pPr>
              <a:spcAft>
                <a:spcPts val="0"/>
              </a:spcAft>
            </a:pPr>
            <a:r>
              <a:rPr lang="en-US" sz="2400" dirty="0"/>
              <a:t>40+ public and private partners throughout watershed.</a:t>
            </a:r>
          </a:p>
          <a:p>
            <a:pPr>
              <a:spcAft>
                <a:spcPts val="0"/>
              </a:spcAft>
            </a:pPr>
            <a:r>
              <a:rPr lang="en-US" sz="2400" dirty="0"/>
              <a:t>Consortium developed and agreed to limits on nitrogen loads for 189 sources in September 2009. </a:t>
            </a:r>
          </a:p>
          <a:p>
            <a:pPr>
              <a:spcAft>
                <a:spcPts val="0"/>
              </a:spcAft>
            </a:pPr>
            <a:r>
              <a:rPr lang="en-US" sz="2400" dirty="0"/>
              <a:t>Incorporated Load Allocations into permits as WQBEL.</a:t>
            </a:r>
          </a:p>
          <a:p>
            <a:pPr lvl="1">
              <a:spcAft>
                <a:spcPts val="0"/>
              </a:spcAft>
            </a:pPr>
            <a:r>
              <a:rPr lang="en-US" sz="2000" dirty="0"/>
              <a:t>Florida DEP approved the WQBEL on November 16, 2010.</a:t>
            </a:r>
          </a:p>
          <a:p>
            <a:endParaRPr lang="en-US" dirty="0"/>
          </a:p>
        </p:txBody>
      </p:sp>
      <p:pic>
        <p:nvPicPr>
          <p:cNvPr id="5" name="Content Placeholder 4">
            <a:extLst>
              <a:ext uri="{FF2B5EF4-FFF2-40B4-BE49-F238E27FC236}">
                <a16:creationId xmlns:a16="http://schemas.microsoft.com/office/drawing/2014/main" id="{5B100FAA-C0E2-4829-8975-3584B5A375A2}"/>
              </a:ext>
            </a:extLst>
          </p:cNvPr>
          <p:cNvPicPr>
            <a:picLocks noGrp="1" noChangeAspect="1"/>
          </p:cNvPicPr>
          <p:nvPr>
            <p:ph sz="half" idx="2"/>
          </p:nvPr>
        </p:nvPicPr>
        <p:blipFill>
          <a:blip r:embed="rId2"/>
          <a:stretch>
            <a:fillRect/>
          </a:stretch>
        </p:blipFill>
        <p:spPr>
          <a:xfrm>
            <a:off x="6838950" y="200294"/>
            <a:ext cx="5041656" cy="6457411"/>
          </a:xfrm>
          <a:prstGeom prst="rect">
            <a:avLst/>
          </a:prstGeom>
        </p:spPr>
      </p:pic>
    </p:spTree>
    <p:extLst>
      <p:ext uri="{BB962C8B-B14F-4D97-AF65-F5344CB8AC3E}">
        <p14:creationId xmlns:p14="http://schemas.microsoft.com/office/powerpoint/2010/main" val="40488934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0E74DF5-D139-4FEA-BE12-DE0A47CFFE57}"/>
              </a:ext>
            </a:extLst>
          </p:cNvPr>
          <p:cNvSpPr>
            <a:spLocks noGrp="1"/>
          </p:cNvSpPr>
          <p:nvPr>
            <p:ph idx="1"/>
          </p:nvPr>
        </p:nvSpPr>
        <p:spPr>
          <a:xfrm>
            <a:off x="838200" y="1465023"/>
            <a:ext cx="10677525" cy="3302240"/>
          </a:xfrm>
        </p:spPr>
        <p:txBody>
          <a:bodyPr/>
          <a:lstStyle/>
          <a:p>
            <a:r>
              <a:rPr lang="en-US" sz="2600" dirty="0"/>
              <a:t>A primary goal was to restore seagrass back to estimated 1950s acreage, a total of 38,000 acres across the bay.  </a:t>
            </a:r>
          </a:p>
          <a:p>
            <a:pPr lvl="1"/>
            <a:r>
              <a:rPr lang="en-US" dirty="0"/>
              <a:t>Goal included preservation of the existing acreage, 29,647 acres in 2008, and recovery of an additional 8,353 acres.  </a:t>
            </a:r>
          </a:p>
          <a:p>
            <a:r>
              <a:rPr lang="en-US" sz="2600" dirty="0"/>
              <a:t>TBEP’s and the NMC, adopted a goal of maintaining nitrogen loadings to the bay at the 1992-1994 average annual loads.</a:t>
            </a:r>
          </a:p>
          <a:p>
            <a:r>
              <a:rPr lang="en-US" sz="2600" dirty="0"/>
              <a:t>This “hold-the-line” approach was expected to be commensurate with water quality conditions sufficient to allow continued recovery of seagrasses.</a:t>
            </a:r>
          </a:p>
        </p:txBody>
      </p:sp>
      <p:sp>
        <p:nvSpPr>
          <p:cNvPr id="3" name="Title 2">
            <a:extLst>
              <a:ext uri="{FF2B5EF4-FFF2-40B4-BE49-F238E27FC236}">
                <a16:creationId xmlns:a16="http://schemas.microsoft.com/office/drawing/2014/main" id="{E56334E4-B91F-4EDA-8767-5463A26992C1}"/>
              </a:ext>
            </a:extLst>
          </p:cNvPr>
          <p:cNvSpPr>
            <a:spLocks noGrp="1"/>
          </p:cNvSpPr>
          <p:nvPr>
            <p:ph type="title"/>
          </p:nvPr>
        </p:nvSpPr>
        <p:spPr>
          <a:xfrm>
            <a:off x="1930606" y="143858"/>
            <a:ext cx="9322526" cy="1325563"/>
          </a:xfrm>
        </p:spPr>
        <p:txBody>
          <a:bodyPr/>
          <a:lstStyle/>
          <a:p>
            <a:r>
              <a:rPr lang="en-US" dirty="0"/>
              <a:t>Restoration Targets - Seagrass</a:t>
            </a:r>
          </a:p>
        </p:txBody>
      </p:sp>
      <p:pic>
        <p:nvPicPr>
          <p:cNvPr id="4" name="Picture 3">
            <a:extLst>
              <a:ext uri="{FF2B5EF4-FFF2-40B4-BE49-F238E27FC236}">
                <a16:creationId xmlns:a16="http://schemas.microsoft.com/office/drawing/2014/main" id="{1A066107-AEBF-4229-AF53-BE9601979DF7}"/>
              </a:ext>
            </a:extLst>
          </p:cNvPr>
          <p:cNvPicPr>
            <a:picLocks noChangeAspect="1"/>
          </p:cNvPicPr>
          <p:nvPr/>
        </p:nvPicPr>
        <p:blipFill>
          <a:blip r:embed="rId2"/>
          <a:stretch>
            <a:fillRect/>
          </a:stretch>
        </p:blipFill>
        <p:spPr>
          <a:xfrm>
            <a:off x="3828825" y="4767263"/>
            <a:ext cx="5182049" cy="2042337"/>
          </a:xfrm>
          <a:prstGeom prst="rect">
            <a:avLst/>
          </a:prstGeom>
        </p:spPr>
      </p:pic>
    </p:spTree>
    <p:extLst>
      <p:ext uri="{BB962C8B-B14F-4D97-AF65-F5344CB8AC3E}">
        <p14:creationId xmlns:p14="http://schemas.microsoft.com/office/powerpoint/2010/main" val="19044279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89A77-B0E6-4DF7-83E4-774AD5E873AF}"/>
              </a:ext>
            </a:extLst>
          </p:cNvPr>
          <p:cNvSpPr>
            <a:spLocks noGrp="1"/>
          </p:cNvSpPr>
          <p:nvPr>
            <p:ph type="title"/>
          </p:nvPr>
        </p:nvSpPr>
        <p:spPr/>
        <p:txBody>
          <a:bodyPr/>
          <a:lstStyle/>
          <a:p>
            <a:r>
              <a:rPr lang="en-US" dirty="0"/>
              <a:t>Development of Chlorophyll a Thresholds</a:t>
            </a:r>
          </a:p>
        </p:txBody>
      </p:sp>
      <p:pic>
        <p:nvPicPr>
          <p:cNvPr id="5" name="Content Placeholder 4">
            <a:extLst>
              <a:ext uri="{FF2B5EF4-FFF2-40B4-BE49-F238E27FC236}">
                <a16:creationId xmlns:a16="http://schemas.microsoft.com/office/drawing/2014/main" id="{58278DCC-D267-492B-BAA2-F64A627BD18D}"/>
              </a:ext>
            </a:extLst>
          </p:cNvPr>
          <p:cNvPicPr>
            <a:picLocks noGrp="1" noChangeAspect="1"/>
          </p:cNvPicPr>
          <p:nvPr>
            <p:ph sz="half" idx="1"/>
          </p:nvPr>
        </p:nvPicPr>
        <p:blipFill>
          <a:blip r:embed="rId2"/>
          <a:stretch>
            <a:fillRect/>
          </a:stretch>
        </p:blipFill>
        <p:spPr>
          <a:xfrm>
            <a:off x="416110" y="1986142"/>
            <a:ext cx="5679890" cy="3328833"/>
          </a:xfrm>
          <a:prstGeom prst="rect">
            <a:avLst/>
          </a:prstGeom>
        </p:spPr>
      </p:pic>
      <p:sp>
        <p:nvSpPr>
          <p:cNvPr id="4" name="Content Placeholder 3">
            <a:extLst>
              <a:ext uri="{FF2B5EF4-FFF2-40B4-BE49-F238E27FC236}">
                <a16:creationId xmlns:a16="http://schemas.microsoft.com/office/drawing/2014/main" id="{5D35322C-6481-4C06-AAC3-494DD050C088}"/>
              </a:ext>
            </a:extLst>
          </p:cNvPr>
          <p:cNvSpPr>
            <a:spLocks noGrp="1"/>
          </p:cNvSpPr>
          <p:nvPr>
            <p:ph sz="half" idx="2"/>
          </p:nvPr>
        </p:nvSpPr>
        <p:spPr>
          <a:xfrm>
            <a:off x="6381750" y="1690688"/>
            <a:ext cx="5295900" cy="4351338"/>
          </a:xfrm>
        </p:spPr>
        <p:txBody>
          <a:bodyPr/>
          <a:lstStyle/>
          <a:p>
            <a:r>
              <a:rPr lang="en-US" dirty="0"/>
              <a:t>Janicki and Wade (1996) developed empirical relationships between:</a:t>
            </a:r>
          </a:p>
          <a:p>
            <a:pPr lvl="1"/>
            <a:r>
              <a:rPr lang="en-US" dirty="0"/>
              <a:t>External TN loads and resulting average chlorophyll-a  concentrations, and</a:t>
            </a:r>
          </a:p>
          <a:p>
            <a:pPr lvl="1"/>
            <a:r>
              <a:rPr lang="en-US" dirty="0"/>
              <a:t>Chlorophyll-a, turbidity, and color and resulting subsurface light conditions.</a:t>
            </a:r>
          </a:p>
          <a:p>
            <a:r>
              <a:rPr lang="en-US" dirty="0"/>
              <a:t>Relationships were developed for the Old Tampa Bay, Hillsborough Bay, Middle Tampa Bay, and Lower Tampa Bay segments.</a:t>
            </a:r>
          </a:p>
        </p:txBody>
      </p:sp>
    </p:spTree>
    <p:extLst>
      <p:ext uri="{BB962C8B-B14F-4D97-AF65-F5344CB8AC3E}">
        <p14:creationId xmlns:p14="http://schemas.microsoft.com/office/powerpoint/2010/main" val="18124457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CD820-7D07-4C1A-BF34-474C05FB4EC3}"/>
              </a:ext>
            </a:extLst>
          </p:cNvPr>
          <p:cNvSpPr>
            <a:spLocks noGrp="1"/>
          </p:cNvSpPr>
          <p:nvPr>
            <p:ph type="title"/>
          </p:nvPr>
        </p:nvSpPr>
        <p:spPr/>
        <p:txBody>
          <a:bodyPr/>
          <a:lstStyle/>
          <a:p>
            <a:r>
              <a:rPr lang="en-US" dirty="0"/>
              <a:t>Modeling Results</a:t>
            </a:r>
          </a:p>
        </p:txBody>
      </p:sp>
      <p:sp>
        <p:nvSpPr>
          <p:cNvPr id="3" name="Content Placeholder 2">
            <a:extLst>
              <a:ext uri="{FF2B5EF4-FFF2-40B4-BE49-F238E27FC236}">
                <a16:creationId xmlns:a16="http://schemas.microsoft.com/office/drawing/2014/main" id="{7E9FC190-32ED-471F-8EEE-A6B539BC82D9}"/>
              </a:ext>
            </a:extLst>
          </p:cNvPr>
          <p:cNvSpPr>
            <a:spLocks noGrp="1"/>
          </p:cNvSpPr>
          <p:nvPr>
            <p:ph sz="half" idx="1"/>
          </p:nvPr>
        </p:nvSpPr>
        <p:spPr>
          <a:xfrm>
            <a:off x="533401" y="1811799"/>
            <a:ext cx="5181600" cy="4351338"/>
          </a:xfrm>
        </p:spPr>
        <p:txBody>
          <a:bodyPr/>
          <a:lstStyle/>
          <a:p>
            <a:r>
              <a:rPr lang="en-US" dirty="0"/>
              <a:t>Seagrass restoration goals could be met by constraining chlorophyll-a concentrations to remain at the estimated average levels of 1992-1994.</a:t>
            </a:r>
          </a:p>
          <a:p>
            <a:r>
              <a:rPr lang="en-US" dirty="0"/>
              <a:t>Chlorophyll-a targets expressed as annual averages.</a:t>
            </a:r>
          </a:p>
          <a:p>
            <a:r>
              <a:rPr lang="en-US" dirty="0"/>
              <a:t>Subsequently (2012) adopted as numeric nutrient criteria by DEP.</a:t>
            </a:r>
          </a:p>
          <a:p>
            <a:pPr lvl="1"/>
            <a:r>
              <a:rPr lang="en-US" dirty="0"/>
              <a:t>Added Boca </a:t>
            </a:r>
            <a:r>
              <a:rPr lang="en-US" dirty="0" err="1"/>
              <a:t>Ciega</a:t>
            </a:r>
            <a:r>
              <a:rPr lang="en-US" dirty="0"/>
              <a:t> Bay.</a:t>
            </a:r>
          </a:p>
        </p:txBody>
      </p:sp>
      <p:pic>
        <p:nvPicPr>
          <p:cNvPr id="6" name="Picture 5">
            <a:extLst>
              <a:ext uri="{FF2B5EF4-FFF2-40B4-BE49-F238E27FC236}">
                <a16:creationId xmlns:a16="http://schemas.microsoft.com/office/drawing/2014/main" id="{F682348F-0FDE-4E16-B119-47A60223C5D3}"/>
              </a:ext>
            </a:extLst>
          </p:cNvPr>
          <p:cNvPicPr>
            <a:picLocks noChangeAspect="1"/>
          </p:cNvPicPr>
          <p:nvPr/>
        </p:nvPicPr>
        <p:blipFill>
          <a:blip r:embed="rId2"/>
          <a:stretch>
            <a:fillRect/>
          </a:stretch>
        </p:blipFill>
        <p:spPr>
          <a:xfrm>
            <a:off x="5980547" y="559222"/>
            <a:ext cx="6128326" cy="6128326"/>
          </a:xfrm>
          <a:prstGeom prst="rect">
            <a:avLst/>
          </a:prstGeom>
        </p:spPr>
      </p:pic>
      <p:sp>
        <p:nvSpPr>
          <p:cNvPr id="7" name="TextBox 6">
            <a:extLst>
              <a:ext uri="{FF2B5EF4-FFF2-40B4-BE49-F238E27FC236}">
                <a16:creationId xmlns:a16="http://schemas.microsoft.com/office/drawing/2014/main" id="{2C6F58C2-895A-43A5-BFED-AA503C31B646}"/>
              </a:ext>
            </a:extLst>
          </p:cNvPr>
          <p:cNvSpPr txBox="1"/>
          <p:nvPr/>
        </p:nvSpPr>
        <p:spPr>
          <a:xfrm>
            <a:off x="8719128" y="1884785"/>
            <a:ext cx="960712" cy="369332"/>
          </a:xfrm>
          <a:prstGeom prst="rect">
            <a:avLst/>
          </a:prstGeom>
          <a:noFill/>
        </p:spPr>
        <p:txBody>
          <a:bodyPr wrap="none" rtlCol="0">
            <a:spAutoFit/>
          </a:bodyPr>
          <a:lstStyle/>
          <a:p>
            <a:r>
              <a:rPr lang="en-US" dirty="0"/>
              <a:t>9.3 µg/L</a:t>
            </a:r>
          </a:p>
        </p:txBody>
      </p:sp>
      <p:sp>
        <p:nvSpPr>
          <p:cNvPr id="8" name="TextBox 7">
            <a:extLst>
              <a:ext uri="{FF2B5EF4-FFF2-40B4-BE49-F238E27FC236}">
                <a16:creationId xmlns:a16="http://schemas.microsoft.com/office/drawing/2014/main" id="{92B3BCB0-26A3-4C64-AB35-2E5D56AD8482}"/>
              </a:ext>
            </a:extLst>
          </p:cNvPr>
          <p:cNvSpPr txBox="1"/>
          <p:nvPr/>
        </p:nvSpPr>
        <p:spPr>
          <a:xfrm>
            <a:off x="10276068" y="2151544"/>
            <a:ext cx="1077731" cy="369332"/>
          </a:xfrm>
          <a:prstGeom prst="rect">
            <a:avLst/>
          </a:prstGeom>
          <a:noFill/>
        </p:spPr>
        <p:txBody>
          <a:bodyPr wrap="none" rtlCol="0">
            <a:spAutoFit/>
          </a:bodyPr>
          <a:lstStyle/>
          <a:p>
            <a:r>
              <a:rPr lang="en-US" dirty="0"/>
              <a:t>15.0 µg/L</a:t>
            </a:r>
          </a:p>
        </p:txBody>
      </p:sp>
      <p:sp>
        <p:nvSpPr>
          <p:cNvPr id="9" name="TextBox 8">
            <a:extLst>
              <a:ext uri="{FF2B5EF4-FFF2-40B4-BE49-F238E27FC236}">
                <a16:creationId xmlns:a16="http://schemas.microsoft.com/office/drawing/2014/main" id="{70D75F28-6B6B-48AB-B63A-D69C889E43D6}"/>
              </a:ext>
            </a:extLst>
          </p:cNvPr>
          <p:cNvSpPr txBox="1"/>
          <p:nvPr/>
        </p:nvSpPr>
        <p:spPr>
          <a:xfrm>
            <a:off x="9194932" y="3141263"/>
            <a:ext cx="960712" cy="369332"/>
          </a:xfrm>
          <a:prstGeom prst="rect">
            <a:avLst/>
          </a:prstGeom>
          <a:noFill/>
        </p:spPr>
        <p:txBody>
          <a:bodyPr wrap="none" rtlCol="0">
            <a:spAutoFit/>
          </a:bodyPr>
          <a:lstStyle/>
          <a:p>
            <a:r>
              <a:rPr lang="en-US" dirty="0"/>
              <a:t>8.5 µg/L</a:t>
            </a:r>
          </a:p>
        </p:txBody>
      </p:sp>
      <p:sp>
        <p:nvSpPr>
          <p:cNvPr id="10" name="TextBox 9">
            <a:extLst>
              <a:ext uri="{FF2B5EF4-FFF2-40B4-BE49-F238E27FC236}">
                <a16:creationId xmlns:a16="http://schemas.microsoft.com/office/drawing/2014/main" id="{FA065DA2-DDB0-472F-B0DB-02807725007C}"/>
              </a:ext>
            </a:extLst>
          </p:cNvPr>
          <p:cNvSpPr txBox="1"/>
          <p:nvPr/>
        </p:nvSpPr>
        <p:spPr>
          <a:xfrm>
            <a:off x="7911922" y="5171948"/>
            <a:ext cx="960712" cy="369332"/>
          </a:xfrm>
          <a:prstGeom prst="rect">
            <a:avLst/>
          </a:prstGeom>
          <a:noFill/>
        </p:spPr>
        <p:txBody>
          <a:bodyPr wrap="none" rtlCol="0">
            <a:spAutoFit/>
          </a:bodyPr>
          <a:lstStyle/>
          <a:p>
            <a:r>
              <a:rPr lang="en-US" dirty="0"/>
              <a:t>5.1 µg/L</a:t>
            </a:r>
          </a:p>
        </p:txBody>
      </p:sp>
      <p:sp>
        <p:nvSpPr>
          <p:cNvPr id="11" name="TextBox 10">
            <a:extLst>
              <a:ext uri="{FF2B5EF4-FFF2-40B4-BE49-F238E27FC236}">
                <a16:creationId xmlns:a16="http://schemas.microsoft.com/office/drawing/2014/main" id="{CBFEE798-177F-41AC-A444-08B0D66855CE}"/>
              </a:ext>
            </a:extLst>
          </p:cNvPr>
          <p:cNvSpPr txBox="1"/>
          <p:nvPr/>
        </p:nvSpPr>
        <p:spPr>
          <a:xfrm>
            <a:off x="6640284" y="4143658"/>
            <a:ext cx="1392382" cy="369332"/>
          </a:xfrm>
          <a:prstGeom prst="rect">
            <a:avLst/>
          </a:prstGeom>
          <a:noFill/>
        </p:spPr>
        <p:txBody>
          <a:bodyPr wrap="square" rtlCol="0">
            <a:spAutoFit/>
          </a:bodyPr>
          <a:lstStyle/>
          <a:p>
            <a:r>
              <a:rPr lang="en-US" dirty="0"/>
              <a:t>6.3 µg/L</a:t>
            </a:r>
          </a:p>
        </p:txBody>
      </p:sp>
      <p:sp>
        <p:nvSpPr>
          <p:cNvPr id="12" name="Arrow: Right 11">
            <a:extLst>
              <a:ext uri="{FF2B5EF4-FFF2-40B4-BE49-F238E27FC236}">
                <a16:creationId xmlns:a16="http://schemas.microsoft.com/office/drawing/2014/main" id="{340BA275-E6CF-4252-BB26-516BDC0A357A}"/>
              </a:ext>
            </a:extLst>
          </p:cNvPr>
          <p:cNvSpPr/>
          <p:nvPr/>
        </p:nvSpPr>
        <p:spPr>
          <a:xfrm>
            <a:off x="7592037" y="4261637"/>
            <a:ext cx="549948" cy="1333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27992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A3B063D-021C-4357-827A-28B24A54A511}"/>
              </a:ext>
            </a:extLst>
          </p:cNvPr>
          <p:cNvSpPr>
            <a:spLocks noGrp="1"/>
          </p:cNvSpPr>
          <p:nvPr>
            <p:ph idx="1"/>
          </p:nvPr>
        </p:nvSpPr>
        <p:spPr/>
        <p:txBody>
          <a:bodyPr/>
          <a:lstStyle/>
          <a:p>
            <a:endParaRPr lang="en-US"/>
          </a:p>
        </p:txBody>
      </p:sp>
      <p:sp>
        <p:nvSpPr>
          <p:cNvPr id="6" name="Title 5">
            <a:extLst>
              <a:ext uri="{FF2B5EF4-FFF2-40B4-BE49-F238E27FC236}">
                <a16:creationId xmlns:a16="http://schemas.microsoft.com/office/drawing/2014/main" id="{43A5D6C9-DCB9-43FD-864D-AE911AFC23BE}"/>
              </a:ext>
            </a:extLst>
          </p:cNvPr>
          <p:cNvSpPr>
            <a:spLocks noGrp="1"/>
          </p:cNvSpPr>
          <p:nvPr>
            <p:ph type="title"/>
          </p:nvPr>
        </p:nvSpPr>
        <p:spPr/>
        <p:txBody>
          <a:bodyPr/>
          <a:lstStyle/>
          <a:p>
            <a:r>
              <a:rPr lang="en-US" dirty="0"/>
              <a:t>Temporal Trends in Chlorophyll-a</a:t>
            </a:r>
            <a:br>
              <a:rPr lang="en-US" dirty="0"/>
            </a:br>
            <a:r>
              <a:rPr lang="en-US" sz="3600" dirty="0"/>
              <a:t>2009 RA Addendum</a:t>
            </a:r>
          </a:p>
        </p:txBody>
      </p:sp>
      <p:pic>
        <p:nvPicPr>
          <p:cNvPr id="5" name="Picture 4">
            <a:extLst>
              <a:ext uri="{FF2B5EF4-FFF2-40B4-BE49-F238E27FC236}">
                <a16:creationId xmlns:a16="http://schemas.microsoft.com/office/drawing/2014/main" id="{AFEECA4A-A956-44D0-83B6-247A5AD7E59D}"/>
              </a:ext>
            </a:extLst>
          </p:cNvPr>
          <p:cNvPicPr>
            <a:picLocks noChangeAspect="1"/>
          </p:cNvPicPr>
          <p:nvPr/>
        </p:nvPicPr>
        <p:blipFill rotWithShape="1">
          <a:blip r:embed="rId3"/>
          <a:srcRect l="12610" t="25203" r="7528" b="21465"/>
          <a:stretch/>
        </p:blipFill>
        <p:spPr>
          <a:xfrm>
            <a:off x="305009" y="1826248"/>
            <a:ext cx="11581982" cy="4350715"/>
          </a:xfrm>
          <a:prstGeom prst="rect">
            <a:avLst/>
          </a:prstGeom>
        </p:spPr>
      </p:pic>
    </p:spTree>
    <p:extLst>
      <p:ext uri="{BB962C8B-B14F-4D97-AF65-F5344CB8AC3E}">
        <p14:creationId xmlns:p14="http://schemas.microsoft.com/office/powerpoint/2010/main" val="306599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A3B063D-021C-4357-827A-28B24A54A511}"/>
              </a:ext>
            </a:extLst>
          </p:cNvPr>
          <p:cNvSpPr>
            <a:spLocks noGrp="1"/>
          </p:cNvSpPr>
          <p:nvPr>
            <p:ph idx="1"/>
          </p:nvPr>
        </p:nvSpPr>
        <p:spPr/>
        <p:txBody>
          <a:bodyPr/>
          <a:lstStyle/>
          <a:p>
            <a:endParaRPr lang="en-US"/>
          </a:p>
        </p:txBody>
      </p:sp>
      <p:sp>
        <p:nvSpPr>
          <p:cNvPr id="6" name="Title 5">
            <a:extLst>
              <a:ext uri="{FF2B5EF4-FFF2-40B4-BE49-F238E27FC236}">
                <a16:creationId xmlns:a16="http://schemas.microsoft.com/office/drawing/2014/main" id="{43A5D6C9-DCB9-43FD-864D-AE911AFC23BE}"/>
              </a:ext>
            </a:extLst>
          </p:cNvPr>
          <p:cNvSpPr>
            <a:spLocks noGrp="1"/>
          </p:cNvSpPr>
          <p:nvPr>
            <p:ph type="title"/>
          </p:nvPr>
        </p:nvSpPr>
        <p:spPr/>
        <p:txBody>
          <a:bodyPr/>
          <a:lstStyle/>
          <a:p>
            <a:r>
              <a:rPr lang="en-US" dirty="0"/>
              <a:t>Temporal Trends in Chlorophyll-a</a:t>
            </a:r>
            <a:br>
              <a:rPr lang="en-US" dirty="0"/>
            </a:br>
            <a:r>
              <a:rPr lang="en-US" sz="3600" dirty="0"/>
              <a:t>2009 RA Addendum</a:t>
            </a:r>
          </a:p>
        </p:txBody>
      </p:sp>
      <p:pic>
        <p:nvPicPr>
          <p:cNvPr id="3" name="Picture 2">
            <a:extLst>
              <a:ext uri="{FF2B5EF4-FFF2-40B4-BE49-F238E27FC236}">
                <a16:creationId xmlns:a16="http://schemas.microsoft.com/office/drawing/2014/main" id="{C2FAB891-1C14-4EB2-9E4D-9959281100FF}"/>
              </a:ext>
            </a:extLst>
          </p:cNvPr>
          <p:cNvPicPr>
            <a:picLocks noChangeAspect="1"/>
          </p:cNvPicPr>
          <p:nvPr/>
        </p:nvPicPr>
        <p:blipFill rotWithShape="1">
          <a:blip r:embed="rId3"/>
          <a:srcRect l="12871" t="30452" r="7869" b="15062"/>
          <a:stretch/>
        </p:blipFill>
        <p:spPr>
          <a:xfrm>
            <a:off x="381292" y="1757420"/>
            <a:ext cx="11429415" cy="4419543"/>
          </a:xfrm>
          <a:prstGeom prst="rect">
            <a:avLst/>
          </a:prstGeom>
        </p:spPr>
      </p:pic>
    </p:spTree>
    <p:extLst>
      <p:ext uri="{BB962C8B-B14F-4D97-AF65-F5344CB8AC3E}">
        <p14:creationId xmlns:p14="http://schemas.microsoft.com/office/powerpoint/2010/main" val="14394648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251CF32-3B6B-4446-BFE0-903E01423BFF}"/>
              </a:ext>
            </a:extLst>
          </p:cNvPr>
          <p:cNvSpPr>
            <a:spLocks noGrp="1"/>
          </p:cNvSpPr>
          <p:nvPr>
            <p:ph idx="1"/>
          </p:nvPr>
        </p:nvSpPr>
        <p:spPr>
          <a:xfrm>
            <a:off x="628650" y="1624021"/>
            <a:ext cx="10515600" cy="3302240"/>
          </a:xfrm>
        </p:spPr>
        <p:txBody>
          <a:bodyPr/>
          <a:lstStyle/>
          <a:p>
            <a:r>
              <a:rPr lang="en-US" dirty="0"/>
              <a:t>Estimated TN loads from all major sources to Tampa Bay were developed for 1985-2007. </a:t>
            </a:r>
          </a:p>
          <a:p>
            <a:r>
              <a:rPr lang="en-US" dirty="0"/>
              <a:t>Loads were developed for each bay segment, and for six source categories within each segment. These source categories include the following:</a:t>
            </a:r>
          </a:p>
          <a:p>
            <a:pPr lvl="1"/>
            <a:r>
              <a:rPr lang="en-US" dirty="0"/>
              <a:t>Nonpoint Sources (Stormwater).</a:t>
            </a:r>
          </a:p>
          <a:p>
            <a:pPr lvl="1"/>
            <a:r>
              <a:rPr lang="en-US" dirty="0"/>
              <a:t>Direct Atmospheric Deposition (only that which falls directly on the bay water surface).</a:t>
            </a:r>
          </a:p>
          <a:p>
            <a:pPr lvl="1"/>
            <a:r>
              <a:rPr lang="en-US" dirty="0"/>
              <a:t>Domestic Wastewater.</a:t>
            </a:r>
          </a:p>
          <a:p>
            <a:pPr lvl="1"/>
            <a:r>
              <a:rPr lang="en-US" dirty="0"/>
              <a:t>Industrial Wastewater.</a:t>
            </a:r>
          </a:p>
          <a:p>
            <a:pPr lvl="1"/>
            <a:r>
              <a:rPr lang="en-US" dirty="0"/>
              <a:t>Fertilizer Material Losses.</a:t>
            </a:r>
          </a:p>
          <a:p>
            <a:pPr lvl="1"/>
            <a:r>
              <a:rPr lang="en-US" dirty="0"/>
              <a:t>Groundwater and Springs.</a:t>
            </a:r>
          </a:p>
          <a:p>
            <a:pPr marL="0" indent="0">
              <a:buNone/>
            </a:pPr>
            <a:endParaRPr lang="en-US" dirty="0"/>
          </a:p>
        </p:txBody>
      </p:sp>
      <p:sp>
        <p:nvSpPr>
          <p:cNvPr id="3" name="Title 2">
            <a:extLst>
              <a:ext uri="{FF2B5EF4-FFF2-40B4-BE49-F238E27FC236}">
                <a16:creationId xmlns:a16="http://schemas.microsoft.com/office/drawing/2014/main" id="{EEE4D30D-7EED-454E-8529-E1D6630F5B14}"/>
              </a:ext>
            </a:extLst>
          </p:cNvPr>
          <p:cNvSpPr>
            <a:spLocks noGrp="1"/>
          </p:cNvSpPr>
          <p:nvPr>
            <p:ph type="title"/>
          </p:nvPr>
        </p:nvSpPr>
        <p:spPr>
          <a:xfrm>
            <a:off x="2031274" y="250825"/>
            <a:ext cx="9322526" cy="1325563"/>
          </a:xfrm>
        </p:spPr>
        <p:txBody>
          <a:bodyPr/>
          <a:lstStyle/>
          <a:p>
            <a:r>
              <a:rPr lang="en-US" dirty="0"/>
              <a:t>Nitrogen Loads to Tampa Bay</a:t>
            </a:r>
          </a:p>
        </p:txBody>
      </p:sp>
    </p:spTree>
    <p:extLst>
      <p:ext uri="{BB962C8B-B14F-4D97-AF65-F5344CB8AC3E}">
        <p14:creationId xmlns:p14="http://schemas.microsoft.com/office/powerpoint/2010/main" val="39890486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276292A-013C-4BC2-8266-18F5DDD33A93}"/>
              </a:ext>
            </a:extLst>
          </p:cNvPr>
          <p:cNvSpPr>
            <a:spLocks noGrp="1"/>
          </p:cNvSpPr>
          <p:nvPr>
            <p:ph type="title"/>
          </p:nvPr>
        </p:nvSpPr>
        <p:spPr/>
        <p:txBody>
          <a:bodyPr/>
          <a:lstStyle/>
          <a:p>
            <a:r>
              <a:rPr lang="en-US" dirty="0"/>
              <a:t>Temporal Trends in TN</a:t>
            </a:r>
          </a:p>
        </p:txBody>
      </p:sp>
      <p:pic>
        <p:nvPicPr>
          <p:cNvPr id="7" name="Content Placeholder 6">
            <a:extLst>
              <a:ext uri="{FF2B5EF4-FFF2-40B4-BE49-F238E27FC236}">
                <a16:creationId xmlns:a16="http://schemas.microsoft.com/office/drawing/2014/main" id="{34027EE2-1069-4BB0-9DBC-70E3B416A8AC}"/>
              </a:ext>
            </a:extLst>
          </p:cNvPr>
          <p:cNvPicPr>
            <a:picLocks noGrp="1" noChangeAspect="1"/>
          </p:cNvPicPr>
          <p:nvPr>
            <p:ph sz="half" idx="1"/>
          </p:nvPr>
        </p:nvPicPr>
        <p:blipFill>
          <a:blip r:embed="rId2"/>
          <a:stretch>
            <a:fillRect/>
          </a:stretch>
        </p:blipFill>
        <p:spPr>
          <a:xfrm>
            <a:off x="561364" y="2025641"/>
            <a:ext cx="5181600" cy="3951306"/>
          </a:xfrm>
          <a:prstGeom prst="rect">
            <a:avLst/>
          </a:prstGeom>
        </p:spPr>
      </p:pic>
      <p:pic>
        <p:nvPicPr>
          <p:cNvPr id="8" name="Content Placeholder 7">
            <a:extLst>
              <a:ext uri="{FF2B5EF4-FFF2-40B4-BE49-F238E27FC236}">
                <a16:creationId xmlns:a16="http://schemas.microsoft.com/office/drawing/2014/main" id="{CF9D44DE-9ACB-4A58-AA39-4A84D245FBE3}"/>
              </a:ext>
            </a:extLst>
          </p:cNvPr>
          <p:cNvPicPr>
            <a:picLocks noGrp="1" noChangeAspect="1"/>
          </p:cNvPicPr>
          <p:nvPr>
            <p:ph sz="half" idx="2"/>
          </p:nvPr>
        </p:nvPicPr>
        <p:blipFill>
          <a:blip r:embed="rId3"/>
          <a:stretch>
            <a:fillRect/>
          </a:stretch>
        </p:blipFill>
        <p:spPr>
          <a:xfrm>
            <a:off x="6449037" y="2115579"/>
            <a:ext cx="4904762" cy="3771429"/>
          </a:xfrm>
          <a:prstGeom prst="rect">
            <a:avLst/>
          </a:prstGeom>
        </p:spPr>
      </p:pic>
      <p:sp>
        <p:nvSpPr>
          <p:cNvPr id="2" name="TextBox 1">
            <a:extLst>
              <a:ext uri="{FF2B5EF4-FFF2-40B4-BE49-F238E27FC236}">
                <a16:creationId xmlns:a16="http://schemas.microsoft.com/office/drawing/2014/main" id="{1E6A0E84-F032-40C2-847F-CF78CA597C55}"/>
              </a:ext>
            </a:extLst>
          </p:cNvPr>
          <p:cNvSpPr txBox="1"/>
          <p:nvPr/>
        </p:nvSpPr>
        <p:spPr>
          <a:xfrm>
            <a:off x="5634492" y="4001293"/>
            <a:ext cx="535724" cy="369332"/>
          </a:xfrm>
          <a:prstGeom prst="rect">
            <a:avLst/>
          </a:prstGeom>
          <a:noFill/>
        </p:spPr>
        <p:txBody>
          <a:bodyPr wrap="none" rtlCol="0">
            <a:spAutoFit/>
          </a:bodyPr>
          <a:lstStyle/>
          <a:p>
            <a:r>
              <a:rPr lang="en-US" dirty="0"/>
              <a:t>486</a:t>
            </a:r>
          </a:p>
        </p:txBody>
      </p:sp>
      <p:sp>
        <p:nvSpPr>
          <p:cNvPr id="6" name="TextBox 5">
            <a:extLst>
              <a:ext uri="{FF2B5EF4-FFF2-40B4-BE49-F238E27FC236}">
                <a16:creationId xmlns:a16="http://schemas.microsoft.com/office/drawing/2014/main" id="{5F3980B9-0C1A-4437-B12C-EEA642A318A7}"/>
              </a:ext>
            </a:extLst>
          </p:cNvPr>
          <p:cNvSpPr txBox="1"/>
          <p:nvPr/>
        </p:nvSpPr>
        <p:spPr>
          <a:xfrm>
            <a:off x="11261520" y="4329970"/>
            <a:ext cx="652743" cy="369332"/>
          </a:xfrm>
          <a:prstGeom prst="rect">
            <a:avLst/>
          </a:prstGeom>
          <a:noFill/>
        </p:spPr>
        <p:txBody>
          <a:bodyPr wrap="none" rtlCol="0">
            <a:spAutoFit/>
          </a:bodyPr>
          <a:lstStyle/>
          <a:p>
            <a:r>
              <a:rPr lang="en-US" dirty="0"/>
              <a:t>1451</a:t>
            </a:r>
          </a:p>
        </p:txBody>
      </p:sp>
    </p:spTree>
    <p:extLst>
      <p:ext uri="{BB962C8B-B14F-4D97-AF65-F5344CB8AC3E}">
        <p14:creationId xmlns:p14="http://schemas.microsoft.com/office/powerpoint/2010/main" val="23967447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E04BF-35F9-493D-9FF2-496E758EF57E}"/>
              </a:ext>
            </a:extLst>
          </p:cNvPr>
          <p:cNvSpPr>
            <a:spLocks noGrp="1"/>
          </p:cNvSpPr>
          <p:nvPr>
            <p:ph type="title"/>
          </p:nvPr>
        </p:nvSpPr>
        <p:spPr/>
        <p:txBody>
          <a:bodyPr/>
          <a:lstStyle/>
          <a:p>
            <a:r>
              <a:rPr lang="en-US" dirty="0"/>
              <a:t>Temporal Trends in TN</a:t>
            </a:r>
          </a:p>
        </p:txBody>
      </p:sp>
      <p:pic>
        <p:nvPicPr>
          <p:cNvPr id="5" name="Content Placeholder 4">
            <a:extLst>
              <a:ext uri="{FF2B5EF4-FFF2-40B4-BE49-F238E27FC236}">
                <a16:creationId xmlns:a16="http://schemas.microsoft.com/office/drawing/2014/main" id="{8E47A210-7A52-4D43-9F9D-F66CAA63D3A1}"/>
              </a:ext>
            </a:extLst>
          </p:cNvPr>
          <p:cNvPicPr>
            <a:picLocks noGrp="1" noChangeAspect="1"/>
          </p:cNvPicPr>
          <p:nvPr>
            <p:ph sz="half" idx="1"/>
          </p:nvPr>
        </p:nvPicPr>
        <p:blipFill>
          <a:blip r:embed="rId2"/>
          <a:stretch>
            <a:fillRect/>
          </a:stretch>
        </p:blipFill>
        <p:spPr>
          <a:xfrm>
            <a:off x="738101" y="2248446"/>
            <a:ext cx="4895238" cy="3723809"/>
          </a:xfrm>
          <a:prstGeom prst="rect">
            <a:avLst/>
          </a:prstGeom>
        </p:spPr>
      </p:pic>
      <p:pic>
        <p:nvPicPr>
          <p:cNvPr id="6" name="Content Placeholder 5">
            <a:extLst>
              <a:ext uri="{FF2B5EF4-FFF2-40B4-BE49-F238E27FC236}">
                <a16:creationId xmlns:a16="http://schemas.microsoft.com/office/drawing/2014/main" id="{E061F12B-EB19-4ADA-8FF8-38B9BA4C79DE}"/>
              </a:ext>
            </a:extLst>
          </p:cNvPr>
          <p:cNvPicPr>
            <a:picLocks noGrp="1" noChangeAspect="1"/>
          </p:cNvPicPr>
          <p:nvPr>
            <p:ph sz="half" idx="2"/>
          </p:nvPr>
        </p:nvPicPr>
        <p:blipFill>
          <a:blip r:embed="rId3"/>
          <a:stretch>
            <a:fillRect/>
          </a:stretch>
        </p:blipFill>
        <p:spPr>
          <a:xfrm>
            <a:off x="6310619" y="2153675"/>
            <a:ext cx="4904762" cy="3695238"/>
          </a:xfrm>
          <a:prstGeom prst="rect">
            <a:avLst/>
          </a:prstGeom>
        </p:spPr>
      </p:pic>
      <p:sp>
        <p:nvSpPr>
          <p:cNvPr id="7" name="TextBox 6">
            <a:extLst>
              <a:ext uri="{FF2B5EF4-FFF2-40B4-BE49-F238E27FC236}">
                <a16:creationId xmlns:a16="http://schemas.microsoft.com/office/drawing/2014/main" id="{0E62C404-4828-4DEE-A86C-BD7208C998EE}"/>
              </a:ext>
            </a:extLst>
          </p:cNvPr>
          <p:cNvSpPr txBox="1"/>
          <p:nvPr/>
        </p:nvSpPr>
        <p:spPr>
          <a:xfrm>
            <a:off x="5568268" y="3816628"/>
            <a:ext cx="535724" cy="369332"/>
          </a:xfrm>
          <a:prstGeom prst="rect">
            <a:avLst/>
          </a:prstGeom>
          <a:noFill/>
        </p:spPr>
        <p:txBody>
          <a:bodyPr wrap="none" rtlCol="0">
            <a:spAutoFit/>
          </a:bodyPr>
          <a:lstStyle/>
          <a:p>
            <a:r>
              <a:rPr lang="en-US" dirty="0"/>
              <a:t>799</a:t>
            </a:r>
          </a:p>
        </p:txBody>
      </p:sp>
      <p:sp>
        <p:nvSpPr>
          <p:cNvPr id="8" name="TextBox 7">
            <a:extLst>
              <a:ext uri="{FF2B5EF4-FFF2-40B4-BE49-F238E27FC236}">
                <a16:creationId xmlns:a16="http://schemas.microsoft.com/office/drawing/2014/main" id="{32533639-390D-477C-8D26-99CE6B270F1E}"/>
              </a:ext>
            </a:extLst>
          </p:cNvPr>
          <p:cNvSpPr txBox="1"/>
          <p:nvPr/>
        </p:nvSpPr>
        <p:spPr>
          <a:xfrm>
            <a:off x="11112503" y="3699290"/>
            <a:ext cx="535724" cy="369332"/>
          </a:xfrm>
          <a:prstGeom prst="rect">
            <a:avLst/>
          </a:prstGeom>
          <a:noFill/>
        </p:spPr>
        <p:txBody>
          <a:bodyPr wrap="none" rtlCol="0">
            <a:spAutoFit/>
          </a:bodyPr>
          <a:lstStyle/>
          <a:p>
            <a:r>
              <a:rPr lang="en-US" dirty="0"/>
              <a:t>349</a:t>
            </a:r>
          </a:p>
        </p:txBody>
      </p:sp>
    </p:spTree>
    <p:extLst>
      <p:ext uri="{BB962C8B-B14F-4D97-AF65-F5344CB8AC3E}">
        <p14:creationId xmlns:p14="http://schemas.microsoft.com/office/powerpoint/2010/main" val="23894065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F5188144-940B-4AA6-8631-2FECE7EB139F}"/>
              </a:ext>
            </a:extLst>
          </p:cNvPr>
          <p:cNvGrpSpPr/>
          <p:nvPr/>
        </p:nvGrpSpPr>
        <p:grpSpPr>
          <a:xfrm>
            <a:off x="0" y="75501"/>
            <a:ext cx="3471178" cy="6858000"/>
            <a:chOff x="343442" y="0"/>
            <a:chExt cx="3471178" cy="6858000"/>
          </a:xfrm>
        </p:grpSpPr>
        <p:pic>
          <p:nvPicPr>
            <p:cNvPr id="3" name="Picture 2">
              <a:extLst>
                <a:ext uri="{FF2B5EF4-FFF2-40B4-BE49-F238E27FC236}">
                  <a16:creationId xmlns:a16="http://schemas.microsoft.com/office/drawing/2014/main" id="{532B2A66-D768-478D-825D-5E2DAF433F0A}"/>
                </a:ext>
              </a:extLst>
            </p:cNvPr>
            <p:cNvPicPr>
              <a:picLocks noChangeAspect="1"/>
            </p:cNvPicPr>
            <p:nvPr/>
          </p:nvPicPr>
          <p:blipFill rotWithShape="1">
            <a:blip r:embed="rId2"/>
            <a:srcRect t="1101" r="70190" b="-1101"/>
            <a:stretch/>
          </p:blipFill>
          <p:spPr>
            <a:xfrm>
              <a:off x="343442" y="0"/>
              <a:ext cx="3388050" cy="6858000"/>
            </a:xfrm>
            <a:prstGeom prst="rect">
              <a:avLst/>
            </a:prstGeom>
          </p:spPr>
        </p:pic>
        <p:pic>
          <p:nvPicPr>
            <p:cNvPr id="7" name="Picture 6">
              <a:extLst>
                <a:ext uri="{FF2B5EF4-FFF2-40B4-BE49-F238E27FC236}">
                  <a16:creationId xmlns:a16="http://schemas.microsoft.com/office/drawing/2014/main" id="{D4894E79-B53E-4D25-9CA7-35BA8D01DF06}"/>
                </a:ext>
              </a:extLst>
            </p:cNvPr>
            <p:cNvPicPr>
              <a:picLocks noChangeAspect="1"/>
            </p:cNvPicPr>
            <p:nvPr/>
          </p:nvPicPr>
          <p:blipFill rotWithShape="1">
            <a:blip r:embed="rId3"/>
            <a:srcRect l="72891" t="91786"/>
            <a:stretch/>
          </p:blipFill>
          <p:spPr>
            <a:xfrm rot="16200000">
              <a:off x="3073494" y="4161125"/>
              <a:ext cx="918833" cy="563419"/>
            </a:xfrm>
            <a:prstGeom prst="rect">
              <a:avLst/>
            </a:prstGeom>
          </p:spPr>
        </p:pic>
      </p:grpSp>
      <p:pic>
        <p:nvPicPr>
          <p:cNvPr id="11" name="Picture 10" descr="Map&#10;&#10;Description automatically generated">
            <a:extLst>
              <a:ext uri="{FF2B5EF4-FFF2-40B4-BE49-F238E27FC236}">
                <a16:creationId xmlns:a16="http://schemas.microsoft.com/office/drawing/2014/main" id="{90E6002F-C2B2-4DB4-A2C1-466A37C3B188}"/>
              </a:ext>
            </a:extLst>
          </p:cNvPr>
          <p:cNvPicPr>
            <a:picLocks noChangeAspect="1"/>
          </p:cNvPicPr>
          <p:nvPr/>
        </p:nvPicPr>
        <p:blipFill>
          <a:blip r:embed="rId4"/>
          <a:stretch>
            <a:fillRect/>
          </a:stretch>
        </p:blipFill>
        <p:spPr>
          <a:xfrm>
            <a:off x="3446318" y="0"/>
            <a:ext cx="5299364" cy="6858000"/>
          </a:xfrm>
          <a:prstGeom prst="rect">
            <a:avLst/>
          </a:prstGeom>
        </p:spPr>
      </p:pic>
      <p:pic>
        <p:nvPicPr>
          <p:cNvPr id="6" name="Content Placeholder 5" descr="Map&#10;&#10;Description automatically generated">
            <a:extLst>
              <a:ext uri="{FF2B5EF4-FFF2-40B4-BE49-F238E27FC236}">
                <a16:creationId xmlns:a16="http://schemas.microsoft.com/office/drawing/2014/main" id="{E81B9C7F-9570-4820-B9AA-3EA5ADB8F60E}"/>
              </a:ext>
            </a:extLst>
          </p:cNvPr>
          <p:cNvPicPr>
            <a:picLocks noGrp="1" noChangeAspect="1"/>
          </p:cNvPicPr>
          <p:nvPr>
            <p:ph idx="1"/>
          </p:nvPr>
        </p:nvPicPr>
        <p:blipFill>
          <a:blip r:embed="rId5"/>
          <a:stretch>
            <a:fillRect/>
          </a:stretch>
        </p:blipFill>
        <p:spPr>
          <a:xfrm>
            <a:off x="8803950" y="75501"/>
            <a:ext cx="3318142" cy="4294066"/>
          </a:xfrm>
        </p:spPr>
      </p:pic>
    </p:spTree>
    <p:extLst>
      <p:ext uri="{BB962C8B-B14F-4D97-AF65-F5344CB8AC3E}">
        <p14:creationId xmlns:p14="http://schemas.microsoft.com/office/powerpoint/2010/main" val="6041961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F5F23A8C-80E4-45B2-9A70-4C994493B81A}"/>
              </a:ext>
            </a:extLst>
          </p:cNvPr>
          <p:cNvSpPr>
            <a:spLocks noGrp="1"/>
          </p:cNvSpPr>
          <p:nvPr>
            <p:ph idx="1"/>
          </p:nvPr>
        </p:nvSpPr>
        <p:spPr>
          <a:xfrm>
            <a:off x="580588" y="1690688"/>
            <a:ext cx="10515600" cy="3302240"/>
          </a:xfrm>
        </p:spPr>
        <p:txBody>
          <a:bodyPr/>
          <a:lstStyle/>
          <a:p>
            <a:pPr>
              <a:spcAft>
                <a:spcPts val="600"/>
              </a:spcAft>
            </a:pPr>
            <a:r>
              <a:rPr lang="en-US" dirty="0"/>
              <a:t>Capped the segment TN loads at levels that would ensure adequate water clarity and light to sustain seagrass recovery based on annual average 1992-1994 TN loads by bay segment:</a:t>
            </a:r>
          </a:p>
          <a:p>
            <a:pPr lvl="1">
              <a:spcAft>
                <a:spcPts val="600"/>
              </a:spcAft>
            </a:pPr>
            <a:r>
              <a:rPr lang="en-US" dirty="0"/>
              <a:t>Old Tampa Bay:  486 tons/year.</a:t>
            </a:r>
          </a:p>
          <a:p>
            <a:pPr lvl="1">
              <a:spcAft>
                <a:spcPts val="600"/>
              </a:spcAft>
            </a:pPr>
            <a:r>
              <a:rPr lang="en-US" dirty="0"/>
              <a:t>Hillsborough Bay: 1451 tons/year.</a:t>
            </a:r>
          </a:p>
          <a:p>
            <a:pPr lvl="1">
              <a:spcAft>
                <a:spcPts val="600"/>
              </a:spcAft>
            </a:pPr>
            <a:r>
              <a:rPr lang="en-US" dirty="0"/>
              <a:t>Middle Tampa Bay:  799 tons/year.</a:t>
            </a:r>
          </a:p>
          <a:p>
            <a:pPr lvl="1">
              <a:spcAft>
                <a:spcPts val="600"/>
              </a:spcAft>
            </a:pPr>
            <a:r>
              <a:rPr lang="en-US" dirty="0"/>
              <a:t>Lower Tampa Bay:  349 tons/year.</a:t>
            </a:r>
          </a:p>
          <a:p>
            <a:pPr>
              <a:spcAft>
                <a:spcPts val="600"/>
              </a:spcAft>
            </a:pPr>
            <a:r>
              <a:rPr lang="en-US" dirty="0"/>
              <a:t>Loads were commensurate with good water quality that would promote seagrass recovery.</a:t>
            </a:r>
          </a:p>
          <a:p>
            <a:pPr>
              <a:spcAft>
                <a:spcPts val="600"/>
              </a:spcAft>
            </a:pPr>
            <a:endParaRPr lang="en-US" dirty="0"/>
          </a:p>
          <a:p>
            <a:endParaRPr lang="en-US" dirty="0"/>
          </a:p>
        </p:txBody>
      </p:sp>
      <p:sp>
        <p:nvSpPr>
          <p:cNvPr id="5" name="Title 4">
            <a:extLst>
              <a:ext uri="{FF2B5EF4-FFF2-40B4-BE49-F238E27FC236}">
                <a16:creationId xmlns:a16="http://schemas.microsoft.com/office/drawing/2014/main" id="{055F3DAD-487C-4F51-A49A-0DE1EEBDBFA1}"/>
              </a:ext>
            </a:extLst>
          </p:cNvPr>
          <p:cNvSpPr>
            <a:spLocks noGrp="1"/>
          </p:cNvSpPr>
          <p:nvPr>
            <p:ph type="title"/>
          </p:nvPr>
        </p:nvSpPr>
        <p:spPr/>
        <p:txBody>
          <a:bodyPr/>
          <a:lstStyle/>
          <a:p>
            <a:r>
              <a:rPr lang="en-US" dirty="0"/>
              <a:t>Total Nitrogen Target Loads</a:t>
            </a:r>
          </a:p>
        </p:txBody>
      </p:sp>
    </p:spTree>
    <p:extLst>
      <p:ext uri="{BB962C8B-B14F-4D97-AF65-F5344CB8AC3E}">
        <p14:creationId xmlns:p14="http://schemas.microsoft.com/office/powerpoint/2010/main" val="31851472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A068D6C-5432-47AC-ACD8-37414CC8D991}"/>
              </a:ext>
            </a:extLst>
          </p:cNvPr>
          <p:cNvSpPr>
            <a:spLocks noGrp="1"/>
          </p:cNvSpPr>
          <p:nvPr>
            <p:ph type="title"/>
          </p:nvPr>
        </p:nvSpPr>
        <p:spPr/>
        <p:txBody>
          <a:bodyPr/>
          <a:lstStyle/>
          <a:p>
            <a:r>
              <a:rPr lang="en-US" dirty="0"/>
              <a:t>Hydrologic (Residence Time) Adjustment</a:t>
            </a:r>
          </a:p>
        </p:txBody>
      </p:sp>
      <p:pic>
        <p:nvPicPr>
          <p:cNvPr id="4" name="Content Placeholder 3">
            <a:extLst>
              <a:ext uri="{FF2B5EF4-FFF2-40B4-BE49-F238E27FC236}">
                <a16:creationId xmlns:a16="http://schemas.microsoft.com/office/drawing/2014/main" id="{2A25BE0C-2AD1-475B-9E31-B6335A50BFED}"/>
              </a:ext>
            </a:extLst>
          </p:cNvPr>
          <p:cNvPicPr>
            <a:picLocks noGrp="1" noChangeAspect="1"/>
          </p:cNvPicPr>
          <p:nvPr>
            <p:ph sz="half" idx="1"/>
          </p:nvPr>
        </p:nvPicPr>
        <p:blipFill>
          <a:blip r:embed="rId2"/>
          <a:stretch>
            <a:fillRect/>
          </a:stretch>
        </p:blipFill>
        <p:spPr>
          <a:xfrm>
            <a:off x="933734" y="1972690"/>
            <a:ext cx="4552381" cy="3542857"/>
          </a:xfrm>
          <a:prstGeom prst="rect">
            <a:avLst/>
          </a:prstGeom>
        </p:spPr>
      </p:pic>
      <p:sp>
        <p:nvSpPr>
          <p:cNvPr id="6" name="Content Placeholder 5">
            <a:extLst>
              <a:ext uri="{FF2B5EF4-FFF2-40B4-BE49-F238E27FC236}">
                <a16:creationId xmlns:a16="http://schemas.microsoft.com/office/drawing/2014/main" id="{022C5C5A-679D-4479-A311-D68F3893A9D9}"/>
              </a:ext>
            </a:extLst>
          </p:cNvPr>
          <p:cNvSpPr>
            <a:spLocks noGrp="1"/>
          </p:cNvSpPr>
          <p:nvPr>
            <p:ph sz="half" idx="2"/>
          </p:nvPr>
        </p:nvSpPr>
        <p:spPr>
          <a:xfrm>
            <a:off x="5934075" y="1677987"/>
            <a:ext cx="5695950" cy="4351338"/>
          </a:xfrm>
        </p:spPr>
        <p:txBody>
          <a:bodyPr/>
          <a:lstStyle/>
          <a:p>
            <a:r>
              <a:rPr lang="en-US" sz="2600" dirty="0"/>
              <a:t>Residence time was shown to influence the chlorophyll response.</a:t>
            </a:r>
          </a:p>
          <a:p>
            <a:pPr lvl="1"/>
            <a:r>
              <a:rPr lang="en-US" sz="2200" dirty="0"/>
              <a:t>As residence time shortens, and loadings move more quickly out of the estuary, biological processes have less time to convert nutrients to chlorophyll-a.</a:t>
            </a:r>
          </a:p>
          <a:p>
            <a:pPr lvl="1"/>
            <a:r>
              <a:rPr lang="en-US" sz="2200" dirty="0"/>
              <a:t>As residence time lengthens, loadings remain within the system longer, and thus more nutrients can be converted to chlorophyll-a.</a:t>
            </a:r>
          </a:p>
          <a:p>
            <a:r>
              <a:rPr lang="en-US" sz="2600" dirty="0"/>
              <a:t>Given the same nutrient loads, different residence times within the system can result in different chlorophyll-a responses.</a:t>
            </a:r>
          </a:p>
        </p:txBody>
      </p:sp>
    </p:spTree>
    <p:extLst>
      <p:ext uri="{BB962C8B-B14F-4D97-AF65-F5344CB8AC3E}">
        <p14:creationId xmlns:p14="http://schemas.microsoft.com/office/powerpoint/2010/main" val="19985493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049C70A-8EB0-4ACB-90AF-5C02B4527BA5}"/>
              </a:ext>
            </a:extLst>
          </p:cNvPr>
          <p:cNvSpPr>
            <a:spLocks noGrp="1"/>
          </p:cNvSpPr>
          <p:nvPr>
            <p:ph idx="1"/>
          </p:nvPr>
        </p:nvSpPr>
        <p:spPr>
          <a:xfrm>
            <a:off x="695325" y="1690688"/>
            <a:ext cx="10515600" cy="3302240"/>
          </a:xfrm>
        </p:spPr>
        <p:txBody>
          <a:bodyPr/>
          <a:lstStyle/>
          <a:p>
            <a:r>
              <a:rPr lang="en-US" dirty="0"/>
              <a:t>The amount of TN delivered per unit water delivered to the bay was determined to be a more reliable predicator of good water quality. </a:t>
            </a:r>
          </a:p>
          <a:p>
            <a:pPr lvl="1"/>
            <a:r>
              <a:rPr lang="en-US" dirty="0"/>
              <a:t>Denoted as the Nitrogen Delivery Ratio.</a:t>
            </a:r>
          </a:p>
          <a:p>
            <a:pPr lvl="1"/>
            <a:r>
              <a:rPr lang="en-US" dirty="0"/>
              <a:t>Defined as the amount of TN delivered, in tons, per million m</a:t>
            </a:r>
            <a:r>
              <a:rPr lang="en-US" baseline="30000" dirty="0"/>
              <a:t>3</a:t>
            </a:r>
            <a:r>
              <a:rPr lang="en-US" dirty="0"/>
              <a:t> of freshwater delivered.</a:t>
            </a:r>
          </a:p>
          <a:p>
            <a:pPr lvl="1"/>
            <a:r>
              <a:rPr lang="en-US" dirty="0"/>
              <a:t>Units of the Nitrogen Delivery Ratio are tons TN/million m</a:t>
            </a:r>
            <a:r>
              <a:rPr lang="en-US" baseline="30000" dirty="0"/>
              <a:t>3</a:t>
            </a:r>
            <a:r>
              <a:rPr lang="en-US" dirty="0"/>
              <a:t>.</a:t>
            </a:r>
          </a:p>
          <a:p>
            <a:r>
              <a:rPr lang="en-US" dirty="0"/>
              <a:t>Nitrogen Delivery Ratios:</a:t>
            </a:r>
          </a:p>
          <a:p>
            <a:pPr lvl="1"/>
            <a:r>
              <a:rPr lang="en-US" dirty="0"/>
              <a:t>Old Tampa Bay:  1.08 tons TN/million m</a:t>
            </a:r>
            <a:r>
              <a:rPr lang="en-US" baseline="30000" dirty="0"/>
              <a:t>3</a:t>
            </a:r>
            <a:r>
              <a:rPr lang="en-US" dirty="0"/>
              <a:t>.</a:t>
            </a:r>
          </a:p>
          <a:p>
            <a:pPr lvl="1"/>
            <a:r>
              <a:rPr lang="en-US" dirty="0"/>
              <a:t>Hillsborough Bay: 1.62 tons TN/million m</a:t>
            </a:r>
            <a:r>
              <a:rPr lang="en-US" baseline="30000" dirty="0"/>
              <a:t>3</a:t>
            </a:r>
            <a:r>
              <a:rPr lang="en-US" dirty="0"/>
              <a:t>.</a:t>
            </a:r>
          </a:p>
          <a:p>
            <a:pPr lvl="1"/>
            <a:r>
              <a:rPr lang="en-US" dirty="0"/>
              <a:t>Middle Tampa Bay: 1.24 tons TN/million m</a:t>
            </a:r>
            <a:r>
              <a:rPr lang="en-US" baseline="30000" dirty="0"/>
              <a:t>3</a:t>
            </a:r>
            <a:r>
              <a:rPr lang="en-US" dirty="0"/>
              <a:t>.</a:t>
            </a:r>
          </a:p>
          <a:p>
            <a:pPr lvl="1"/>
            <a:r>
              <a:rPr lang="en-US" dirty="0"/>
              <a:t>Lower Tampa Bay:  0.97 tons TN/million m</a:t>
            </a:r>
            <a:r>
              <a:rPr lang="en-US" baseline="30000" dirty="0"/>
              <a:t>3</a:t>
            </a:r>
            <a:r>
              <a:rPr lang="en-US" dirty="0"/>
              <a:t>.</a:t>
            </a:r>
            <a:endParaRPr lang="en-US" baseline="30000" dirty="0"/>
          </a:p>
          <a:p>
            <a:pPr lvl="1"/>
            <a:r>
              <a:rPr lang="en-US" dirty="0"/>
              <a:t>Remainder of Lower Tampa Bay:  1.59 tons TN/million m</a:t>
            </a:r>
            <a:r>
              <a:rPr lang="en-US" baseline="30000" dirty="0"/>
              <a:t>3</a:t>
            </a:r>
            <a:r>
              <a:rPr lang="en-US" dirty="0"/>
              <a:t>.</a:t>
            </a:r>
            <a:endParaRPr lang="en-US" baseline="30000" dirty="0"/>
          </a:p>
        </p:txBody>
      </p:sp>
      <p:sp>
        <p:nvSpPr>
          <p:cNvPr id="7" name="Title 6">
            <a:extLst>
              <a:ext uri="{FF2B5EF4-FFF2-40B4-BE49-F238E27FC236}">
                <a16:creationId xmlns:a16="http://schemas.microsoft.com/office/drawing/2014/main" id="{674D2B1C-C4D2-47E9-89F0-AA6AD350969A}"/>
              </a:ext>
            </a:extLst>
          </p:cNvPr>
          <p:cNvSpPr>
            <a:spLocks noGrp="1"/>
          </p:cNvSpPr>
          <p:nvPr>
            <p:ph type="title"/>
          </p:nvPr>
        </p:nvSpPr>
        <p:spPr/>
        <p:txBody>
          <a:bodyPr/>
          <a:lstStyle/>
          <a:p>
            <a:r>
              <a:rPr lang="en-US" dirty="0"/>
              <a:t>Nitrogen Delivery Ratio</a:t>
            </a:r>
          </a:p>
        </p:txBody>
      </p:sp>
    </p:spTree>
    <p:extLst>
      <p:ext uri="{BB962C8B-B14F-4D97-AF65-F5344CB8AC3E}">
        <p14:creationId xmlns:p14="http://schemas.microsoft.com/office/powerpoint/2010/main" val="33455725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D17A2-584E-4A1C-9912-80E8439F6B57}"/>
              </a:ext>
            </a:extLst>
          </p:cNvPr>
          <p:cNvSpPr>
            <a:spLocks noGrp="1"/>
          </p:cNvSpPr>
          <p:nvPr>
            <p:ph type="title"/>
          </p:nvPr>
        </p:nvSpPr>
        <p:spPr/>
        <p:txBody>
          <a:bodyPr/>
          <a:lstStyle/>
          <a:p>
            <a:r>
              <a:rPr lang="en-US" dirty="0"/>
              <a:t>Example Hydrologic Loads</a:t>
            </a:r>
          </a:p>
        </p:txBody>
      </p:sp>
      <p:pic>
        <p:nvPicPr>
          <p:cNvPr id="5" name="Content Placeholder 4">
            <a:extLst>
              <a:ext uri="{FF2B5EF4-FFF2-40B4-BE49-F238E27FC236}">
                <a16:creationId xmlns:a16="http://schemas.microsoft.com/office/drawing/2014/main" id="{75F16D30-7079-494D-875C-A3CB8BB1EC3D}"/>
              </a:ext>
            </a:extLst>
          </p:cNvPr>
          <p:cNvPicPr>
            <a:picLocks noGrp="1" noChangeAspect="1"/>
          </p:cNvPicPr>
          <p:nvPr>
            <p:ph sz="half" idx="1"/>
          </p:nvPr>
        </p:nvPicPr>
        <p:blipFill>
          <a:blip r:embed="rId2"/>
          <a:stretch>
            <a:fillRect/>
          </a:stretch>
        </p:blipFill>
        <p:spPr>
          <a:xfrm>
            <a:off x="552489" y="1866830"/>
            <a:ext cx="5161300" cy="4030630"/>
          </a:xfrm>
          <a:prstGeom prst="rect">
            <a:avLst/>
          </a:prstGeom>
        </p:spPr>
      </p:pic>
      <p:pic>
        <p:nvPicPr>
          <p:cNvPr id="6" name="Content Placeholder 5">
            <a:extLst>
              <a:ext uri="{FF2B5EF4-FFF2-40B4-BE49-F238E27FC236}">
                <a16:creationId xmlns:a16="http://schemas.microsoft.com/office/drawing/2014/main" id="{CC627B27-AADB-40E6-8AD5-8FE63523F3AD}"/>
              </a:ext>
            </a:extLst>
          </p:cNvPr>
          <p:cNvPicPr>
            <a:picLocks noGrp="1" noChangeAspect="1"/>
          </p:cNvPicPr>
          <p:nvPr>
            <p:ph sz="half" idx="2"/>
          </p:nvPr>
        </p:nvPicPr>
        <p:blipFill>
          <a:blip r:embed="rId3"/>
          <a:stretch>
            <a:fillRect/>
          </a:stretch>
        </p:blipFill>
        <p:spPr>
          <a:xfrm>
            <a:off x="6184212" y="1866830"/>
            <a:ext cx="5161299" cy="3978284"/>
          </a:xfrm>
          <a:prstGeom prst="rect">
            <a:avLst/>
          </a:prstGeom>
        </p:spPr>
      </p:pic>
    </p:spTree>
    <p:extLst>
      <p:ext uri="{BB962C8B-B14F-4D97-AF65-F5344CB8AC3E}">
        <p14:creationId xmlns:p14="http://schemas.microsoft.com/office/powerpoint/2010/main" val="20211431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39C4EB1-CBF9-4493-8CAF-E3B76AE0C653}"/>
              </a:ext>
            </a:extLst>
          </p:cNvPr>
          <p:cNvSpPr>
            <a:spLocks noGrp="1"/>
          </p:cNvSpPr>
          <p:nvPr>
            <p:ph idx="1"/>
          </p:nvPr>
        </p:nvSpPr>
        <p:spPr>
          <a:xfrm>
            <a:off x="485862" y="2522385"/>
            <a:ext cx="10515600" cy="3302240"/>
          </a:xfrm>
        </p:spPr>
        <p:txBody>
          <a:bodyPr/>
          <a:lstStyle/>
          <a:p>
            <a:r>
              <a:rPr lang="en-US" dirty="0"/>
              <a:t>The WQBELs were based on nitrogen load allocations developed and approved as part of the 2009 RA Addendum for Tampa Bay. </a:t>
            </a:r>
          </a:p>
          <a:p>
            <a:r>
              <a:rPr lang="en-US" dirty="0"/>
              <a:t>RA Addendum expressed allocations as:</a:t>
            </a:r>
          </a:p>
          <a:p>
            <a:pPr lvl="1"/>
            <a:r>
              <a:rPr lang="en-US" dirty="0"/>
              <a:t>Set load for domestic wastewater sources and several industrial wastewater sources.</a:t>
            </a:r>
          </a:p>
          <a:p>
            <a:pPr lvl="1"/>
            <a:r>
              <a:rPr lang="en-US" dirty="0"/>
              <a:t>Set load for the combined discharge of small source facilities (&lt;0.1 MGD).</a:t>
            </a:r>
          </a:p>
          <a:p>
            <a:pPr lvl="1"/>
            <a:r>
              <a:rPr lang="en-US" dirty="0"/>
              <a:t>Percentage method was applied to rainfall-driven sources.</a:t>
            </a:r>
          </a:p>
          <a:p>
            <a:pPr lvl="2"/>
            <a:r>
              <a:rPr lang="en-US" dirty="0"/>
              <a:t>Atmospheric deposition.</a:t>
            </a:r>
          </a:p>
          <a:p>
            <a:pPr lvl="2"/>
            <a:r>
              <a:rPr lang="en-US" dirty="0"/>
              <a:t>Groundwater and springs.</a:t>
            </a:r>
          </a:p>
          <a:p>
            <a:pPr lvl="2"/>
            <a:r>
              <a:rPr lang="en-US" dirty="0"/>
              <a:t>Stormwater discharges including Municipal Separate Storm Sewer Systems (“MS4”). </a:t>
            </a:r>
          </a:p>
          <a:p>
            <a:pPr lvl="2"/>
            <a:r>
              <a:rPr lang="en-US" dirty="0"/>
              <a:t>Any remaining industrial wastewater sources and nonpoint sources.</a:t>
            </a:r>
          </a:p>
        </p:txBody>
      </p:sp>
      <p:sp>
        <p:nvSpPr>
          <p:cNvPr id="3" name="Title 2">
            <a:extLst>
              <a:ext uri="{FF2B5EF4-FFF2-40B4-BE49-F238E27FC236}">
                <a16:creationId xmlns:a16="http://schemas.microsoft.com/office/drawing/2014/main" id="{92A174B0-2101-419B-8163-64AC1521C481}"/>
              </a:ext>
            </a:extLst>
          </p:cNvPr>
          <p:cNvSpPr>
            <a:spLocks noGrp="1"/>
          </p:cNvSpPr>
          <p:nvPr>
            <p:ph type="title" idx="4294967295"/>
          </p:nvPr>
        </p:nvSpPr>
        <p:spPr>
          <a:xfrm>
            <a:off x="1864199" y="18255"/>
            <a:ext cx="9321800" cy="1325563"/>
          </a:xfrm>
        </p:spPr>
        <p:txBody>
          <a:bodyPr/>
          <a:lstStyle/>
          <a:p>
            <a:r>
              <a:rPr lang="en-US" dirty="0">
                <a:solidFill>
                  <a:schemeClr val="bg1"/>
                </a:solidFill>
              </a:rPr>
              <a:t>WQBEL Development</a:t>
            </a:r>
          </a:p>
        </p:txBody>
      </p:sp>
    </p:spTree>
    <p:extLst>
      <p:ext uri="{BB962C8B-B14F-4D97-AF65-F5344CB8AC3E}">
        <p14:creationId xmlns:p14="http://schemas.microsoft.com/office/powerpoint/2010/main" val="24987623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F16FFB0-8391-4E3B-A2E5-E9416B334607}"/>
              </a:ext>
            </a:extLst>
          </p:cNvPr>
          <p:cNvSpPr>
            <a:spLocks noGrp="1"/>
          </p:cNvSpPr>
          <p:nvPr>
            <p:ph idx="1"/>
          </p:nvPr>
        </p:nvSpPr>
        <p:spPr>
          <a:xfrm>
            <a:off x="847727" y="1480963"/>
            <a:ext cx="10515600" cy="3302240"/>
          </a:xfrm>
        </p:spPr>
        <p:txBody>
          <a:bodyPr/>
          <a:lstStyle/>
          <a:p>
            <a:pPr marL="0" indent="0">
              <a:spcAft>
                <a:spcPts val="1200"/>
              </a:spcAft>
              <a:buNone/>
            </a:pPr>
            <a:r>
              <a:rPr lang="en-US" dirty="0"/>
              <a:t>Allocations for a given entity/source within a segment were derived in a 4-step process, as follows:</a:t>
            </a:r>
            <a:endParaRPr lang="en-US" sz="1200" dirty="0"/>
          </a:p>
          <a:p>
            <a:pPr marL="514350" indent="-514350">
              <a:spcAft>
                <a:spcPts val="600"/>
              </a:spcAft>
              <a:buFont typeface="+mj-lt"/>
              <a:buAutoNum type="arabicPeriod"/>
            </a:pPr>
            <a:r>
              <a:rPr lang="en-US" dirty="0"/>
              <a:t>Estimate mean 2003-2007 bay segment TN load.</a:t>
            </a:r>
          </a:p>
          <a:p>
            <a:pPr marL="514350" indent="-514350">
              <a:spcAft>
                <a:spcPts val="600"/>
              </a:spcAft>
              <a:buFont typeface="+mj-lt"/>
              <a:buAutoNum type="arabicPeriod"/>
            </a:pPr>
            <a:r>
              <a:rPr lang="en-US" dirty="0"/>
              <a:t>Estimate mean 2003-2007 Set Allocations.</a:t>
            </a:r>
          </a:p>
          <a:p>
            <a:pPr marL="514350" indent="-514350">
              <a:spcAft>
                <a:spcPts val="600"/>
              </a:spcAft>
              <a:buFont typeface="+mj-lt"/>
              <a:buAutoNum type="arabicPeriod"/>
            </a:pPr>
            <a:r>
              <a:rPr lang="en-US" dirty="0"/>
              <a:t>Calculate Remaining Load as the difference between the segment TN load and the Set Allocations. This provides the segment TN load remaining after the Set Allocations are removed.</a:t>
            </a:r>
          </a:p>
          <a:p>
            <a:pPr marL="514350" indent="-514350">
              <a:spcAft>
                <a:spcPts val="600"/>
              </a:spcAft>
              <a:buFont typeface="+mj-lt"/>
              <a:buAutoNum type="arabicPeriod"/>
            </a:pPr>
            <a:r>
              <a:rPr lang="en-US" dirty="0"/>
              <a:t>Estimate the percentage contribution for a given entity/source as the ratio of the entity/source 2003-2007 average annual TN load to the Remaining Load for the segment.</a:t>
            </a:r>
          </a:p>
          <a:p>
            <a:endParaRPr lang="en-US" dirty="0"/>
          </a:p>
        </p:txBody>
      </p:sp>
      <p:sp>
        <p:nvSpPr>
          <p:cNvPr id="3" name="Title 2">
            <a:extLst>
              <a:ext uri="{FF2B5EF4-FFF2-40B4-BE49-F238E27FC236}">
                <a16:creationId xmlns:a16="http://schemas.microsoft.com/office/drawing/2014/main" id="{B310E7E9-64AD-48BA-9577-228BAE58AD16}"/>
              </a:ext>
            </a:extLst>
          </p:cNvPr>
          <p:cNvSpPr>
            <a:spLocks noGrp="1"/>
          </p:cNvSpPr>
          <p:nvPr>
            <p:ph type="title"/>
          </p:nvPr>
        </p:nvSpPr>
        <p:spPr>
          <a:xfrm>
            <a:off x="2040801" y="155400"/>
            <a:ext cx="9322526" cy="1325563"/>
          </a:xfrm>
        </p:spPr>
        <p:txBody>
          <a:bodyPr/>
          <a:lstStyle/>
          <a:p>
            <a:r>
              <a:rPr lang="en-US" dirty="0"/>
              <a:t>WBQEL – Allocation Approach</a:t>
            </a:r>
          </a:p>
        </p:txBody>
      </p:sp>
    </p:spTree>
    <p:extLst>
      <p:ext uri="{BB962C8B-B14F-4D97-AF65-F5344CB8AC3E}">
        <p14:creationId xmlns:p14="http://schemas.microsoft.com/office/powerpoint/2010/main" val="20811998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E2AA399-AD56-4B2C-995A-CAC275B1D4DB}"/>
              </a:ext>
            </a:extLst>
          </p:cNvPr>
          <p:cNvSpPr>
            <a:spLocks noGrp="1"/>
          </p:cNvSpPr>
          <p:nvPr>
            <p:ph idx="1"/>
          </p:nvPr>
        </p:nvSpPr>
        <p:spPr>
          <a:xfrm>
            <a:off x="882485" y="1777880"/>
            <a:ext cx="6250497" cy="3302240"/>
          </a:xfrm>
        </p:spPr>
        <p:txBody>
          <a:bodyPr/>
          <a:lstStyle/>
          <a:p>
            <a:r>
              <a:rPr lang="en-US" dirty="0"/>
              <a:t>2003-2007 loads reduced from baseline.</a:t>
            </a:r>
          </a:p>
          <a:p>
            <a:pPr lvl="1"/>
            <a:r>
              <a:rPr lang="en-US" sz="2000" dirty="0"/>
              <a:t>TECO installed air pollution controls to reduce nitrogen oxide.</a:t>
            </a:r>
          </a:p>
          <a:p>
            <a:pPr lvl="1"/>
            <a:r>
              <a:rPr lang="en-US" sz="2000" dirty="0"/>
              <a:t>Surface water withdraws by Tampa Bay Water for drinking water.</a:t>
            </a:r>
          </a:p>
          <a:p>
            <a:pPr lvl="1"/>
            <a:r>
              <a:rPr lang="en-US" sz="2000" dirty="0"/>
              <a:t>Industrial facility closures.</a:t>
            </a:r>
          </a:p>
          <a:p>
            <a:r>
              <a:rPr lang="en-US" dirty="0"/>
              <a:t>Segment load estimates were based on six major sources: </a:t>
            </a:r>
          </a:p>
          <a:p>
            <a:pPr lvl="1"/>
            <a:r>
              <a:rPr lang="en-US" sz="2000" dirty="0"/>
              <a:t>Nonpoint Sources  (Stormwater, NPS).</a:t>
            </a:r>
          </a:p>
          <a:p>
            <a:pPr lvl="1"/>
            <a:r>
              <a:rPr lang="en-US" sz="2000" dirty="0"/>
              <a:t>Direct Atmospheric Deposition (AD).</a:t>
            </a:r>
          </a:p>
          <a:p>
            <a:pPr lvl="1"/>
            <a:r>
              <a:rPr lang="en-US" sz="2000" dirty="0"/>
              <a:t>Domestic Wastewater (DPS).</a:t>
            </a:r>
          </a:p>
          <a:p>
            <a:pPr lvl="1"/>
            <a:r>
              <a:rPr lang="en-US" sz="2000" dirty="0"/>
              <a:t>Industrial Wastewater (IPS).</a:t>
            </a:r>
          </a:p>
          <a:p>
            <a:pPr lvl="1"/>
            <a:r>
              <a:rPr lang="en-US" sz="2000" dirty="0"/>
              <a:t>Fertilizer Material Losses (FE).</a:t>
            </a:r>
          </a:p>
          <a:p>
            <a:pPr lvl="1"/>
            <a:r>
              <a:rPr lang="en-US" sz="2000" dirty="0"/>
              <a:t>Groundwater and Springs (GWS).</a:t>
            </a:r>
          </a:p>
          <a:p>
            <a:pPr lvl="1"/>
            <a:endParaRPr lang="en-US" sz="2800" dirty="0"/>
          </a:p>
        </p:txBody>
      </p:sp>
      <p:sp>
        <p:nvSpPr>
          <p:cNvPr id="3" name="Title 2">
            <a:extLst>
              <a:ext uri="{FF2B5EF4-FFF2-40B4-BE49-F238E27FC236}">
                <a16:creationId xmlns:a16="http://schemas.microsoft.com/office/drawing/2014/main" id="{96E19CEB-29B2-45FE-8195-149E6BFB53BB}"/>
              </a:ext>
            </a:extLst>
          </p:cNvPr>
          <p:cNvSpPr>
            <a:spLocks noGrp="1"/>
          </p:cNvSpPr>
          <p:nvPr>
            <p:ph type="title"/>
          </p:nvPr>
        </p:nvSpPr>
        <p:spPr/>
        <p:txBody>
          <a:bodyPr/>
          <a:lstStyle/>
          <a:p>
            <a:r>
              <a:rPr lang="en-US" dirty="0"/>
              <a:t>Step 1: Estimate 2003-2007 Segment Loads</a:t>
            </a:r>
          </a:p>
        </p:txBody>
      </p:sp>
      <p:pic>
        <p:nvPicPr>
          <p:cNvPr id="4" name="Picture 3">
            <a:extLst>
              <a:ext uri="{FF2B5EF4-FFF2-40B4-BE49-F238E27FC236}">
                <a16:creationId xmlns:a16="http://schemas.microsoft.com/office/drawing/2014/main" id="{2E1765DF-AC80-4036-882C-0613377E77C2}"/>
              </a:ext>
            </a:extLst>
          </p:cNvPr>
          <p:cNvPicPr>
            <a:picLocks noChangeAspect="1"/>
          </p:cNvPicPr>
          <p:nvPr/>
        </p:nvPicPr>
        <p:blipFill>
          <a:blip r:embed="rId3"/>
          <a:stretch>
            <a:fillRect/>
          </a:stretch>
        </p:blipFill>
        <p:spPr>
          <a:xfrm>
            <a:off x="7673215" y="1541707"/>
            <a:ext cx="3636300" cy="2417070"/>
          </a:xfrm>
          <a:prstGeom prst="rect">
            <a:avLst/>
          </a:prstGeom>
        </p:spPr>
      </p:pic>
      <p:pic>
        <p:nvPicPr>
          <p:cNvPr id="2050" name="Picture 2">
            <a:extLst>
              <a:ext uri="{FF2B5EF4-FFF2-40B4-BE49-F238E27FC236}">
                <a16:creationId xmlns:a16="http://schemas.microsoft.com/office/drawing/2014/main" id="{FD9ED198-982C-43E4-82B9-84EFC8F7A3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0522" y="4107758"/>
            <a:ext cx="3940218" cy="2531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25651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C0F3113-DB63-49DD-95AA-D62C9E303214}"/>
              </a:ext>
            </a:extLst>
          </p:cNvPr>
          <p:cNvSpPr>
            <a:spLocks noGrp="1"/>
          </p:cNvSpPr>
          <p:nvPr>
            <p:ph idx="1"/>
          </p:nvPr>
        </p:nvSpPr>
        <p:spPr>
          <a:xfrm>
            <a:off x="947257" y="1584933"/>
            <a:ext cx="10515600" cy="3302240"/>
          </a:xfrm>
        </p:spPr>
        <p:txBody>
          <a:bodyPr/>
          <a:lstStyle/>
          <a:p>
            <a:r>
              <a:rPr lang="en-US" dirty="0"/>
              <a:t>Sources that have less-rainfall related variability.</a:t>
            </a:r>
          </a:p>
          <a:p>
            <a:r>
              <a:rPr lang="en-US" dirty="0"/>
              <a:t>Set allocations were primarily for those domestic wastewater facilities which are already at AWT treatment standards and/or discharge for reuse (irrigation).</a:t>
            </a:r>
          </a:p>
          <a:p>
            <a:r>
              <a:rPr lang="en-US" dirty="0"/>
              <a:t>All domestic point sources facilities discharging &gt;0.1 MGD. </a:t>
            </a:r>
          </a:p>
          <a:p>
            <a:r>
              <a:rPr lang="en-US" dirty="0"/>
              <a:t>Additional set allocations:</a:t>
            </a:r>
          </a:p>
          <a:p>
            <a:pPr lvl="1"/>
            <a:r>
              <a:rPr lang="en-US" dirty="0"/>
              <a:t>Material loss facilities (phosphate mines).</a:t>
            </a:r>
          </a:p>
          <a:p>
            <a:pPr lvl="1"/>
            <a:r>
              <a:rPr lang="en-US" dirty="0"/>
              <a:t>Small point sources received aggregate set allocations as developed by DEP.</a:t>
            </a:r>
          </a:p>
          <a:p>
            <a:r>
              <a:rPr lang="en-US" dirty="0"/>
              <a:t>Set Allocations were derived as the average annual load for the 2003-2007 period for direct surface water discharge loads and estimated loads associated with reuse discharges.</a:t>
            </a:r>
          </a:p>
        </p:txBody>
      </p:sp>
      <p:sp>
        <p:nvSpPr>
          <p:cNvPr id="3" name="Title 2">
            <a:extLst>
              <a:ext uri="{FF2B5EF4-FFF2-40B4-BE49-F238E27FC236}">
                <a16:creationId xmlns:a16="http://schemas.microsoft.com/office/drawing/2014/main" id="{3DA308C5-A380-41D1-A1A5-82B2C8B221F1}"/>
              </a:ext>
            </a:extLst>
          </p:cNvPr>
          <p:cNvSpPr>
            <a:spLocks noGrp="1"/>
          </p:cNvSpPr>
          <p:nvPr>
            <p:ph type="title"/>
          </p:nvPr>
        </p:nvSpPr>
        <p:spPr/>
        <p:txBody>
          <a:bodyPr/>
          <a:lstStyle/>
          <a:p>
            <a:r>
              <a:rPr lang="en-US" dirty="0"/>
              <a:t>Step 2: Set Allocations</a:t>
            </a:r>
          </a:p>
        </p:txBody>
      </p:sp>
    </p:spTree>
    <p:extLst>
      <p:ext uri="{BB962C8B-B14F-4D97-AF65-F5344CB8AC3E}">
        <p14:creationId xmlns:p14="http://schemas.microsoft.com/office/powerpoint/2010/main" val="21575547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A1EB33D-8ADC-48D2-BE6B-A062BEF6EB04}"/>
              </a:ext>
            </a:extLst>
          </p:cNvPr>
          <p:cNvSpPr>
            <a:spLocks noGrp="1"/>
          </p:cNvSpPr>
          <p:nvPr>
            <p:ph idx="1"/>
          </p:nvPr>
        </p:nvSpPr>
        <p:spPr>
          <a:xfrm>
            <a:off x="838200" y="1960323"/>
            <a:ext cx="10881220" cy="3302240"/>
          </a:xfrm>
        </p:spPr>
        <p:txBody>
          <a:bodyPr/>
          <a:lstStyle/>
          <a:p>
            <a:r>
              <a:rPr lang="en-US" dirty="0"/>
              <a:t>Calculated Remaining Load as the difference between the actual bay segment TN load and the Set Allocations for the 2003-2007 period.</a:t>
            </a:r>
          </a:p>
          <a:p>
            <a:r>
              <a:rPr lang="en-US" dirty="0"/>
              <a:t>Provided the segment TN load remaining after the Set allocations were removed:</a:t>
            </a:r>
          </a:p>
          <a:p>
            <a:pPr marL="0" indent="0">
              <a:buNone/>
            </a:pPr>
            <a:endParaRPr lang="en-US" dirty="0"/>
          </a:p>
          <a:p>
            <a:pPr marL="0" indent="0">
              <a:buNone/>
            </a:pPr>
            <a:r>
              <a:rPr lang="en-US" i="1" dirty="0"/>
              <a:t>Remaining Segment Load = Total Segment Load – Sum (Segment Set Allocations)</a:t>
            </a:r>
            <a:endParaRPr lang="en-US" dirty="0"/>
          </a:p>
        </p:txBody>
      </p:sp>
      <p:sp>
        <p:nvSpPr>
          <p:cNvPr id="3" name="Title 2">
            <a:extLst>
              <a:ext uri="{FF2B5EF4-FFF2-40B4-BE49-F238E27FC236}">
                <a16:creationId xmlns:a16="http://schemas.microsoft.com/office/drawing/2014/main" id="{5C259724-6E37-441D-A3F7-A20A344D244B}"/>
              </a:ext>
            </a:extLst>
          </p:cNvPr>
          <p:cNvSpPr>
            <a:spLocks noGrp="1"/>
          </p:cNvSpPr>
          <p:nvPr>
            <p:ph type="title"/>
          </p:nvPr>
        </p:nvSpPr>
        <p:spPr/>
        <p:txBody>
          <a:bodyPr/>
          <a:lstStyle/>
          <a:p>
            <a:r>
              <a:rPr lang="en-US" dirty="0"/>
              <a:t>Step 3: Calculate Remaining Load</a:t>
            </a:r>
          </a:p>
        </p:txBody>
      </p:sp>
    </p:spTree>
    <p:extLst>
      <p:ext uri="{BB962C8B-B14F-4D97-AF65-F5344CB8AC3E}">
        <p14:creationId xmlns:p14="http://schemas.microsoft.com/office/powerpoint/2010/main" val="17090076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8F2E9AB-BF4C-473C-A801-6B9F247642D0}"/>
              </a:ext>
            </a:extLst>
          </p:cNvPr>
          <p:cNvSpPr>
            <a:spLocks noGrp="1"/>
          </p:cNvSpPr>
          <p:nvPr>
            <p:ph idx="1"/>
          </p:nvPr>
        </p:nvSpPr>
        <p:spPr>
          <a:xfrm>
            <a:off x="838200" y="1678411"/>
            <a:ext cx="10515600" cy="3302240"/>
          </a:xfrm>
        </p:spPr>
        <p:txBody>
          <a:bodyPr/>
          <a:lstStyle/>
          <a:p>
            <a:r>
              <a:rPr lang="en-US" dirty="0"/>
              <a:t>Percentage contributions developed for sources with more highly variable rainfall-related loadings.</a:t>
            </a:r>
          </a:p>
          <a:p>
            <a:r>
              <a:rPr lang="en-US" dirty="0"/>
              <a:t>Sources other than permitted point sources and MS4 sources.</a:t>
            </a:r>
          </a:p>
          <a:p>
            <a:r>
              <a:rPr lang="en-US" dirty="0"/>
              <a:t>These sources included:</a:t>
            </a:r>
          </a:p>
          <a:p>
            <a:pPr lvl="1"/>
            <a:r>
              <a:rPr lang="en-US" dirty="0"/>
              <a:t>Atmospheric Deposition.</a:t>
            </a:r>
          </a:p>
          <a:p>
            <a:pPr lvl="1"/>
            <a:r>
              <a:rPr lang="en-US" dirty="0"/>
              <a:t>Groundwater and Springs.</a:t>
            </a:r>
          </a:p>
          <a:p>
            <a:pPr lvl="1"/>
            <a:r>
              <a:rPr lang="en-US" dirty="0"/>
              <a:t>Non-MS4/Non-Agricultural Lands.</a:t>
            </a:r>
          </a:p>
          <a:p>
            <a:pPr lvl="1"/>
            <a:r>
              <a:rPr lang="en-US" dirty="0"/>
              <a:t>Conservation Lands.</a:t>
            </a:r>
          </a:p>
          <a:p>
            <a:pPr lvl="1"/>
            <a:r>
              <a:rPr lang="en-US" dirty="0"/>
              <a:t>Agricultural Land.</a:t>
            </a:r>
          </a:p>
          <a:p>
            <a:endParaRPr lang="en-US" dirty="0"/>
          </a:p>
          <a:p>
            <a:endParaRPr lang="en-US" dirty="0"/>
          </a:p>
          <a:p>
            <a:pPr lvl="1"/>
            <a:endParaRPr lang="en-US" dirty="0"/>
          </a:p>
          <a:p>
            <a:pPr lvl="1"/>
            <a:endParaRPr lang="en-US" dirty="0"/>
          </a:p>
        </p:txBody>
      </p:sp>
      <p:sp>
        <p:nvSpPr>
          <p:cNvPr id="3" name="Title 2">
            <a:extLst>
              <a:ext uri="{FF2B5EF4-FFF2-40B4-BE49-F238E27FC236}">
                <a16:creationId xmlns:a16="http://schemas.microsoft.com/office/drawing/2014/main" id="{603D53F9-8376-4058-A74E-DC65780F606E}"/>
              </a:ext>
            </a:extLst>
          </p:cNvPr>
          <p:cNvSpPr>
            <a:spLocks noGrp="1"/>
          </p:cNvSpPr>
          <p:nvPr>
            <p:ph type="title"/>
          </p:nvPr>
        </p:nvSpPr>
        <p:spPr/>
        <p:txBody>
          <a:bodyPr/>
          <a:lstStyle/>
          <a:p>
            <a:r>
              <a:rPr lang="en-US" dirty="0"/>
              <a:t>Step 4: Estimate Percentage Contributions </a:t>
            </a:r>
          </a:p>
        </p:txBody>
      </p:sp>
    </p:spTree>
    <p:extLst>
      <p:ext uri="{BB962C8B-B14F-4D97-AF65-F5344CB8AC3E}">
        <p14:creationId xmlns:p14="http://schemas.microsoft.com/office/powerpoint/2010/main" val="2603046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CF4D1A1-7C5F-440A-A249-DCB8FE70C267}"/>
              </a:ext>
            </a:extLst>
          </p:cNvPr>
          <p:cNvSpPr>
            <a:spLocks noGrp="1"/>
          </p:cNvSpPr>
          <p:nvPr>
            <p:ph idx="1"/>
          </p:nvPr>
        </p:nvSpPr>
        <p:spPr>
          <a:xfrm>
            <a:off x="763555" y="2922270"/>
            <a:ext cx="10515600" cy="3302240"/>
          </a:xfrm>
        </p:spPr>
        <p:txBody>
          <a:bodyPr/>
          <a:lstStyle/>
          <a:p>
            <a:pPr>
              <a:spcAft>
                <a:spcPts val="1200"/>
              </a:spcAft>
            </a:pPr>
            <a:r>
              <a:rPr lang="en-US" dirty="0"/>
              <a:t>Water clarity in Tampa Bay declined markedly in the 1950s, 60s, and 70s as rapid population growth led to increased discharges of partially treated sewage with large amounts of nitrogen.</a:t>
            </a:r>
          </a:p>
          <a:p>
            <a:pPr>
              <a:spcAft>
                <a:spcPts val="1200"/>
              </a:spcAft>
            </a:pPr>
            <a:r>
              <a:rPr lang="en-US" dirty="0"/>
              <a:t>Algae blooms and fish kills were common and almost 50% of seagrass in the bay died off as a result of insufficient light.</a:t>
            </a:r>
          </a:p>
          <a:p>
            <a:pPr>
              <a:spcAft>
                <a:spcPts val="1200"/>
              </a:spcAft>
            </a:pPr>
            <a:r>
              <a:rPr lang="en-US" dirty="0"/>
              <a:t>Unregulated dredge and fill operations contributed to the problem by further clouding the water.</a:t>
            </a:r>
          </a:p>
        </p:txBody>
      </p:sp>
      <p:sp>
        <p:nvSpPr>
          <p:cNvPr id="2" name="TextBox 1">
            <a:extLst>
              <a:ext uri="{FF2B5EF4-FFF2-40B4-BE49-F238E27FC236}">
                <a16:creationId xmlns:a16="http://schemas.microsoft.com/office/drawing/2014/main" id="{0D9D2207-8553-4BAD-99DE-6D9ADC7410D3}"/>
              </a:ext>
            </a:extLst>
          </p:cNvPr>
          <p:cNvSpPr txBox="1"/>
          <p:nvPr/>
        </p:nvSpPr>
        <p:spPr>
          <a:xfrm>
            <a:off x="1968760" y="442431"/>
            <a:ext cx="7484485" cy="1107996"/>
          </a:xfrm>
          <a:prstGeom prst="rect">
            <a:avLst/>
          </a:prstGeom>
          <a:noFill/>
        </p:spPr>
        <p:txBody>
          <a:bodyPr wrap="none" rtlCol="0">
            <a:spAutoFit/>
          </a:bodyPr>
          <a:lstStyle/>
          <a:p>
            <a:r>
              <a:rPr lang="en-US" sz="6600" dirty="0">
                <a:solidFill>
                  <a:schemeClr val="bg1"/>
                </a:solidFill>
              </a:rPr>
              <a:t>Defining the Problem</a:t>
            </a:r>
          </a:p>
        </p:txBody>
      </p:sp>
    </p:spTree>
    <p:extLst>
      <p:ext uri="{BB962C8B-B14F-4D97-AF65-F5344CB8AC3E}">
        <p14:creationId xmlns:p14="http://schemas.microsoft.com/office/powerpoint/2010/main" val="29828944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8F2E9AB-BF4C-473C-A801-6B9F247642D0}"/>
              </a:ext>
            </a:extLst>
          </p:cNvPr>
          <p:cNvSpPr>
            <a:spLocks noGrp="1"/>
          </p:cNvSpPr>
          <p:nvPr>
            <p:ph idx="1"/>
          </p:nvPr>
        </p:nvSpPr>
        <p:spPr>
          <a:xfrm>
            <a:off x="838200" y="1528596"/>
            <a:ext cx="10515600" cy="3302240"/>
          </a:xfrm>
        </p:spPr>
        <p:txBody>
          <a:bodyPr/>
          <a:lstStyle/>
          <a:p>
            <a:r>
              <a:rPr lang="en-US" dirty="0"/>
              <a:t>Entity loads were calculated based on land use-specific TN concentrations and areal extent.</a:t>
            </a:r>
          </a:p>
          <a:p>
            <a:pPr>
              <a:spcAft>
                <a:spcPts val="1200"/>
              </a:spcAft>
            </a:pPr>
            <a:r>
              <a:rPr lang="en-US" dirty="0"/>
              <a:t>Estimate the percentage contribution for a given source as the ratio of the source 2003-2007 average annual TN load to the Remaining Load for the segment:</a:t>
            </a:r>
          </a:p>
          <a:p>
            <a:pPr marL="0" indent="0" algn="ctr">
              <a:spcAft>
                <a:spcPts val="1200"/>
              </a:spcAft>
              <a:buNone/>
            </a:pPr>
            <a:r>
              <a:rPr lang="en-US" i="1" dirty="0"/>
              <a:t>Percentage Contribution = 100* Entity Load / Remaining Segment Load</a:t>
            </a:r>
            <a:endParaRPr lang="en-US" dirty="0"/>
          </a:p>
          <a:p>
            <a:r>
              <a:rPr lang="en-US" dirty="0"/>
              <a:t>Percentage allocations associated with regulated entities were converted to set loads.</a:t>
            </a:r>
          </a:p>
          <a:p>
            <a:pPr marL="0" indent="0" algn="ctr">
              <a:buNone/>
            </a:pPr>
            <a:endParaRPr lang="en-US" dirty="0"/>
          </a:p>
          <a:p>
            <a:endParaRPr lang="en-US" dirty="0"/>
          </a:p>
          <a:p>
            <a:endParaRPr lang="en-US" dirty="0"/>
          </a:p>
          <a:p>
            <a:pPr lvl="1"/>
            <a:endParaRPr lang="en-US" dirty="0"/>
          </a:p>
          <a:p>
            <a:pPr lvl="1"/>
            <a:endParaRPr lang="en-US" dirty="0"/>
          </a:p>
        </p:txBody>
      </p:sp>
      <p:sp>
        <p:nvSpPr>
          <p:cNvPr id="3" name="Title 2">
            <a:extLst>
              <a:ext uri="{FF2B5EF4-FFF2-40B4-BE49-F238E27FC236}">
                <a16:creationId xmlns:a16="http://schemas.microsoft.com/office/drawing/2014/main" id="{603D53F9-8376-4058-A74E-DC65780F606E}"/>
              </a:ext>
            </a:extLst>
          </p:cNvPr>
          <p:cNvSpPr>
            <a:spLocks noGrp="1"/>
          </p:cNvSpPr>
          <p:nvPr>
            <p:ph type="title"/>
          </p:nvPr>
        </p:nvSpPr>
        <p:spPr/>
        <p:txBody>
          <a:bodyPr/>
          <a:lstStyle/>
          <a:p>
            <a:r>
              <a:rPr lang="en-US" dirty="0"/>
              <a:t>Step 4: Estimate Percentage Contributions </a:t>
            </a:r>
          </a:p>
        </p:txBody>
      </p:sp>
    </p:spTree>
    <p:extLst>
      <p:ext uri="{BB962C8B-B14F-4D97-AF65-F5344CB8AC3E}">
        <p14:creationId xmlns:p14="http://schemas.microsoft.com/office/powerpoint/2010/main" val="10653675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5663D2-DE79-4B42-BC6E-E7CF2D7FAB9A}"/>
              </a:ext>
            </a:extLst>
          </p:cNvPr>
          <p:cNvSpPr>
            <a:spLocks noGrp="1"/>
          </p:cNvSpPr>
          <p:nvPr>
            <p:ph type="title"/>
          </p:nvPr>
        </p:nvSpPr>
        <p:spPr>
          <a:xfrm>
            <a:off x="2031274" y="210160"/>
            <a:ext cx="9322526" cy="1325563"/>
          </a:xfrm>
        </p:spPr>
        <p:txBody>
          <a:bodyPr/>
          <a:lstStyle/>
          <a:p>
            <a:r>
              <a:rPr lang="en-US" dirty="0"/>
              <a:t>Example Nitrogen Load Allocation Table Middle Tampa Bay</a:t>
            </a:r>
            <a:br>
              <a:rPr lang="en-US" sz="2400" dirty="0"/>
            </a:br>
            <a:r>
              <a:rPr lang="en-US" sz="2400" dirty="0"/>
              <a:t>SW=Surface water discharge allocations, RE=Reuse discharge allocations</a:t>
            </a:r>
          </a:p>
        </p:txBody>
      </p:sp>
      <p:pic>
        <p:nvPicPr>
          <p:cNvPr id="13" name="Content Placeholder 12" descr="Table&#10;&#10;Description automatically generated">
            <a:extLst>
              <a:ext uri="{FF2B5EF4-FFF2-40B4-BE49-F238E27FC236}">
                <a16:creationId xmlns:a16="http://schemas.microsoft.com/office/drawing/2014/main" id="{44AC2199-8B8B-4EFB-80BA-747500D7F97C}"/>
              </a:ext>
            </a:extLst>
          </p:cNvPr>
          <p:cNvPicPr>
            <a:picLocks noGrp="1" noChangeAspect="1"/>
          </p:cNvPicPr>
          <p:nvPr>
            <p:ph idx="1"/>
          </p:nvPr>
        </p:nvPicPr>
        <p:blipFill rotWithShape="1">
          <a:blip r:embed="rId3"/>
          <a:srcRect l="3769" t="8773" r="8048" b="37070"/>
          <a:stretch/>
        </p:blipFill>
        <p:spPr>
          <a:xfrm>
            <a:off x="371049" y="1621533"/>
            <a:ext cx="6424247" cy="5105838"/>
          </a:xfrm>
        </p:spPr>
      </p:pic>
      <p:pic>
        <p:nvPicPr>
          <p:cNvPr id="4" name="Picture 3" descr="Map&#10;&#10;Description automatically generated">
            <a:extLst>
              <a:ext uri="{FF2B5EF4-FFF2-40B4-BE49-F238E27FC236}">
                <a16:creationId xmlns:a16="http://schemas.microsoft.com/office/drawing/2014/main" id="{704E94DB-5D00-4CB5-A192-4E4642973EF2}"/>
              </a:ext>
            </a:extLst>
          </p:cNvPr>
          <p:cNvPicPr>
            <a:picLocks noChangeAspect="1"/>
          </p:cNvPicPr>
          <p:nvPr/>
        </p:nvPicPr>
        <p:blipFill rotWithShape="1">
          <a:blip r:embed="rId4"/>
          <a:srcRect t="2901"/>
          <a:stretch/>
        </p:blipFill>
        <p:spPr>
          <a:xfrm>
            <a:off x="6963124" y="1567543"/>
            <a:ext cx="4908069" cy="4765717"/>
          </a:xfrm>
          <a:prstGeom prst="rect">
            <a:avLst/>
          </a:prstGeom>
        </p:spPr>
      </p:pic>
      <p:sp>
        <p:nvSpPr>
          <p:cNvPr id="2" name="TextBox 1">
            <a:extLst>
              <a:ext uri="{FF2B5EF4-FFF2-40B4-BE49-F238E27FC236}">
                <a16:creationId xmlns:a16="http://schemas.microsoft.com/office/drawing/2014/main" id="{3E87701C-63B8-4D6F-ABBA-D6082DE099B8}"/>
              </a:ext>
            </a:extLst>
          </p:cNvPr>
          <p:cNvSpPr txBox="1"/>
          <p:nvPr/>
        </p:nvSpPr>
        <p:spPr>
          <a:xfrm>
            <a:off x="7063416" y="6333260"/>
            <a:ext cx="4561952" cy="369332"/>
          </a:xfrm>
          <a:prstGeom prst="rect">
            <a:avLst/>
          </a:prstGeom>
          <a:noFill/>
        </p:spPr>
        <p:txBody>
          <a:bodyPr wrap="square" rtlCol="0">
            <a:spAutoFit/>
          </a:bodyPr>
          <a:lstStyle/>
          <a:p>
            <a:r>
              <a:rPr lang="en-US" dirty="0"/>
              <a:t>403 tons/</a:t>
            </a:r>
            <a:r>
              <a:rPr lang="en-US" dirty="0" err="1"/>
              <a:t>yr</a:t>
            </a:r>
            <a:r>
              <a:rPr lang="en-US" dirty="0"/>
              <a:t> remaining for Percent Allocations</a:t>
            </a:r>
          </a:p>
        </p:txBody>
      </p:sp>
      <p:sp>
        <p:nvSpPr>
          <p:cNvPr id="5" name="Arrow: Right 4">
            <a:extLst>
              <a:ext uri="{FF2B5EF4-FFF2-40B4-BE49-F238E27FC236}">
                <a16:creationId xmlns:a16="http://schemas.microsoft.com/office/drawing/2014/main" id="{2616FDC7-61B4-4E1F-A9C0-329C76AD154B}"/>
              </a:ext>
            </a:extLst>
          </p:cNvPr>
          <p:cNvSpPr/>
          <p:nvPr/>
        </p:nvSpPr>
        <p:spPr>
          <a:xfrm flipV="1">
            <a:off x="6734431" y="6419070"/>
            <a:ext cx="328985"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77721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D010666-EFCA-4FA6-9FFD-48294E21AF31}"/>
              </a:ext>
            </a:extLst>
          </p:cNvPr>
          <p:cNvSpPr>
            <a:spLocks noGrp="1"/>
          </p:cNvSpPr>
          <p:nvPr>
            <p:ph idx="1"/>
          </p:nvPr>
        </p:nvSpPr>
        <p:spPr/>
        <p:txBody>
          <a:bodyPr/>
          <a:lstStyle/>
          <a:p>
            <a:pPr>
              <a:spcAft>
                <a:spcPts val="600"/>
              </a:spcAft>
            </a:pPr>
            <a:r>
              <a:rPr lang="en-US" sz="3200" dirty="0"/>
              <a:t>Rolling 5-year average of annual TN loads is used to demonstrate compliance.</a:t>
            </a:r>
          </a:p>
          <a:p>
            <a:pPr>
              <a:spcAft>
                <a:spcPts val="600"/>
              </a:spcAft>
            </a:pPr>
            <a:r>
              <a:rPr lang="en-US" sz="3200" dirty="0"/>
              <a:t>Compliance for percent allocations uses a hydrologic normalization.</a:t>
            </a:r>
          </a:p>
          <a:p>
            <a:pPr lvl="1">
              <a:spcAft>
                <a:spcPts val="600"/>
              </a:spcAft>
            </a:pPr>
            <a:r>
              <a:rPr lang="en-US" sz="2800" dirty="0"/>
              <a:t>The method is utilized to normalize observed annual TN loads based on differences in observed hydrologic loads from the observed 1992-1994 hydrologic load.</a:t>
            </a:r>
          </a:p>
          <a:p>
            <a:pPr lvl="1"/>
            <a:endParaRPr lang="en-US" dirty="0"/>
          </a:p>
        </p:txBody>
      </p:sp>
      <p:sp>
        <p:nvSpPr>
          <p:cNvPr id="3" name="Title 2">
            <a:extLst>
              <a:ext uri="{FF2B5EF4-FFF2-40B4-BE49-F238E27FC236}">
                <a16:creationId xmlns:a16="http://schemas.microsoft.com/office/drawing/2014/main" id="{19A8E9AC-D2CB-4E49-A344-8B7CE6DF339B}"/>
              </a:ext>
            </a:extLst>
          </p:cNvPr>
          <p:cNvSpPr>
            <a:spLocks noGrp="1"/>
          </p:cNvSpPr>
          <p:nvPr>
            <p:ph type="title" idx="4294967295"/>
          </p:nvPr>
        </p:nvSpPr>
        <p:spPr>
          <a:xfrm>
            <a:off x="2032000" y="245052"/>
            <a:ext cx="9321800" cy="1325563"/>
          </a:xfrm>
        </p:spPr>
        <p:txBody>
          <a:bodyPr/>
          <a:lstStyle/>
          <a:p>
            <a:r>
              <a:rPr lang="en-US" dirty="0">
                <a:solidFill>
                  <a:schemeClr val="bg1"/>
                </a:solidFill>
              </a:rPr>
              <a:t>WQBEL Compliance Assessment</a:t>
            </a:r>
          </a:p>
        </p:txBody>
      </p:sp>
    </p:spTree>
    <p:extLst>
      <p:ext uri="{BB962C8B-B14F-4D97-AF65-F5344CB8AC3E}">
        <p14:creationId xmlns:p14="http://schemas.microsoft.com/office/powerpoint/2010/main" val="21191939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B69B9955-7F47-4FE8-9581-119F228B1E4D}"/>
              </a:ext>
            </a:extLst>
          </p:cNvPr>
          <p:cNvSpPr>
            <a:spLocks noGrp="1"/>
          </p:cNvSpPr>
          <p:nvPr>
            <p:ph idx="1"/>
          </p:nvPr>
        </p:nvSpPr>
        <p:spPr>
          <a:xfrm>
            <a:off x="687475" y="1614689"/>
            <a:ext cx="10515600" cy="3302240"/>
          </a:xfrm>
        </p:spPr>
        <p:txBody>
          <a:bodyPr/>
          <a:lstStyle/>
          <a:p>
            <a:r>
              <a:rPr lang="en-US" sz="3000" dirty="0"/>
              <a:t>TN loads from 1995-2007 exceeded the target loads established in the federally-recognized TMDL in 48% of the bay segment/year combinations.</a:t>
            </a:r>
          </a:p>
          <a:p>
            <a:r>
              <a:rPr lang="en-US" sz="3000" dirty="0"/>
              <a:t>However, the chlorophyll-a concentration thresholds were met in 81% of the bay segment/year combinations  during the same years.</a:t>
            </a:r>
          </a:p>
          <a:p>
            <a:r>
              <a:rPr lang="en-US" sz="3000" dirty="0"/>
              <a:t>By converting the percentage allocations to set loads and subsequently normalizing the set loads to the hydrologic load observed in 1992-1994, the observed TN load was reconciled with the chlorophyll-a  threshold monitoring. </a:t>
            </a:r>
          </a:p>
          <a:p>
            <a:r>
              <a:rPr lang="en-US" sz="3000" dirty="0"/>
              <a:t>Therefore, percentage allocations were converted to hydrologically-normalized set loads.</a:t>
            </a:r>
          </a:p>
        </p:txBody>
      </p:sp>
      <p:sp>
        <p:nvSpPr>
          <p:cNvPr id="2" name="Title 1">
            <a:extLst>
              <a:ext uri="{FF2B5EF4-FFF2-40B4-BE49-F238E27FC236}">
                <a16:creationId xmlns:a16="http://schemas.microsoft.com/office/drawing/2014/main" id="{4A5C9B44-62D2-49F7-8996-B9CAF633CC89}"/>
              </a:ext>
            </a:extLst>
          </p:cNvPr>
          <p:cNvSpPr>
            <a:spLocks noGrp="1"/>
          </p:cNvSpPr>
          <p:nvPr>
            <p:ph type="title"/>
          </p:nvPr>
        </p:nvSpPr>
        <p:spPr/>
        <p:txBody>
          <a:bodyPr/>
          <a:lstStyle/>
          <a:p>
            <a:r>
              <a:rPr lang="en-US" dirty="0"/>
              <a:t>Hydrologic Normalization</a:t>
            </a:r>
          </a:p>
        </p:txBody>
      </p:sp>
    </p:spTree>
    <p:extLst>
      <p:ext uri="{BB962C8B-B14F-4D97-AF65-F5344CB8AC3E}">
        <p14:creationId xmlns:p14="http://schemas.microsoft.com/office/powerpoint/2010/main" val="30405383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3F27330-FD67-42F0-A1C3-4AA4686B934E}"/>
              </a:ext>
            </a:extLst>
          </p:cNvPr>
          <p:cNvSpPr>
            <a:spLocks noGrp="1"/>
          </p:cNvSpPr>
          <p:nvPr>
            <p:ph idx="1"/>
          </p:nvPr>
        </p:nvSpPr>
        <p:spPr>
          <a:xfrm>
            <a:off x="1115038" y="1568155"/>
            <a:ext cx="10515600" cy="3302240"/>
          </a:xfrm>
        </p:spPr>
        <p:txBody>
          <a:bodyPr/>
          <a:lstStyle/>
          <a:p>
            <a:pPr marL="0" indent="0">
              <a:buNone/>
            </a:pPr>
            <a:r>
              <a:rPr lang="en-US" sz="2600" dirty="0"/>
              <a:t>For any calendar year, the normalized annual TN load is calculated as follows:</a:t>
            </a:r>
            <a:endParaRPr lang="en-US" sz="2600" i="1" dirty="0"/>
          </a:p>
          <a:p>
            <a:pPr marL="0" indent="0">
              <a:buNone/>
            </a:pPr>
            <a:r>
              <a:rPr lang="en-US" sz="2600" dirty="0"/>
              <a:t>Normalized Annual TN Load =</a:t>
            </a:r>
            <a:r>
              <a:rPr lang="en-US" sz="2600" u="sng" dirty="0"/>
              <a:t> </a:t>
            </a:r>
          </a:p>
          <a:p>
            <a:pPr marL="0" indent="0">
              <a:buNone/>
            </a:pPr>
            <a:endParaRPr lang="en-US" sz="2600" dirty="0"/>
          </a:p>
          <a:p>
            <a:pPr marL="0" indent="0">
              <a:buNone/>
            </a:pPr>
            <a:r>
              <a:rPr lang="en-US" sz="2600" dirty="0"/>
              <a:t>where:</a:t>
            </a:r>
          </a:p>
          <a:p>
            <a:pPr marL="0" indent="0">
              <a:buNone/>
            </a:pPr>
            <a:r>
              <a:rPr lang="en-US" sz="2600" dirty="0"/>
              <a:t>	Observed Annual TN Load = reported calendar year load. </a:t>
            </a:r>
          </a:p>
          <a:p>
            <a:pPr marL="0" indent="0">
              <a:buNone/>
            </a:pPr>
            <a:r>
              <a:rPr lang="en-US" sz="2600" dirty="0"/>
              <a:t>	Observed Hydrologic Load = to be calculated by major bay segment.</a:t>
            </a:r>
          </a:p>
          <a:p>
            <a:pPr marL="0" indent="0">
              <a:buNone/>
            </a:pPr>
            <a:r>
              <a:rPr lang="en-US" sz="2600" dirty="0"/>
              <a:t>	1992-94 Hydrologic Load by Major Bay Segment=</a:t>
            </a:r>
          </a:p>
          <a:p>
            <a:pPr lvl="3"/>
            <a:r>
              <a:rPr lang="en-US" dirty="0"/>
              <a:t>Old Tampa Bay = 449.44 million cubic meters/year.</a:t>
            </a:r>
          </a:p>
          <a:p>
            <a:pPr lvl="3"/>
            <a:r>
              <a:rPr lang="en-US" dirty="0"/>
              <a:t>Hillsborough Bay = 895.62 million cubic meters/year.</a:t>
            </a:r>
          </a:p>
          <a:p>
            <a:pPr lvl="3"/>
            <a:r>
              <a:rPr lang="en-US" dirty="0"/>
              <a:t>Middle Tampa Bay = 645.25 million cubic meters/year.</a:t>
            </a:r>
          </a:p>
          <a:p>
            <a:pPr lvl="3"/>
            <a:r>
              <a:rPr lang="en-US" dirty="0"/>
              <a:t>Lower Tampa Bay = 361.19 million cubic meters/year.</a:t>
            </a:r>
          </a:p>
          <a:p>
            <a:pPr lvl="3"/>
            <a:r>
              <a:rPr lang="en-US" dirty="0"/>
              <a:t>Expanded Lower Tampa Bay = 422.71 million cubic meters/year.</a:t>
            </a:r>
          </a:p>
          <a:p>
            <a:endParaRPr lang="en-US" dirty="0"/>
          </a:p>
        </p:txBody>
      </p:sp>
      <p:sp>
        <p:nvSpPr>
          <p:cNvPr id="3" name="Title 2">
            <a:extLst>
              <a:ext uri="{FF2B5EF4-FFF2-40B4-BE49-F238E27FC236}">
                <a16:creationId xmlns:a16="http://schemas.microsoft.com/office/drawing/2014/main" id="{41093196-C633-41DB-94E0-891C49797A59}"/>
              </a:ext>
            </a:extLst>
          </p:cNvPr>
          <p:cNvSpPr>
            <a:spLocks noGrp="1"/>
          </p:cNvSpPr>
          <p:nvPr>
            <p:ph type="title"/>
          </p:nvPr>
        </p:nvSpPr>
        <p:spPr/>
        <p:txBody>
          <a:bodyPr/>
          <a:lstStyle/>
          <a:p>
            <a:r>
              <a:rPr lang="en-US" dirty="0"/>
              <a:t>Hydrologic Normalized TN Load</a:t>
            </a:r>
          </a:p>
        </p:txBody>
      </p:sp>
      <p:pic>
        <p:nvPicPr>
          <p:cNvPr id="5" name="Picture 4">
            <a:extLst>
              <a:ext uri="{FF2B5EF4-FFF2-40B4-BE49-F238E27FC236}">
                <a16:creationId xmlns:a16="http://schemas.microsoft.com/office/drawing/2014/main" id="{784B9F48-5BCC-4B6D-B5CD-6A6217CECADA}"/>
              </a:ext>
            </a:extLst>
          </p:cNvPr>
          <p:cNvPicPr>
            <a:picLocks noChangeAspect="1"/>
          </p:cNvPicPr>
          <p:nvPr/>
        </p:nvPicPr>
        <p:blipFill>
          <a:blip r:embed="rId2"/>
          <a:stretch>
            <a:fillRect/>
          </a:stretch>
        </p:blipFill>
        <p:spPr>
          <a:xfrm>
            <a:off x="2031274" y="2600961"/>
            <a:ext cx="8231626" cy="585514"/>
          </a:xfrm>
          <a:prstGeom prst="rect">
            <a:avLst/>
          </a:prstGeom>
        </p:spPr>
      </p:pic>
    </p:spTree>
    <p:extLst>
      <p:ext uri="{BB962C8B-B14F-4D97-AF65-F5344CB8AC3E}">
        <p14:creationId xmlns:p14="http://schemas.microsoft.com/office/powerpoint/2010/main" val="18686323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018D5-110A-4720-8ECD-A732FD34A2C4}"/>
              </a:ext>
            </a:extLst>
          </p:cNvPr>
          <p:cNvSpPr>
            <a:spLocks noGrp="1"/>
          </p:cNvSpPr>
          <p:nvPr>
            <p:ph type="title"/>
          </p:nvPr>
        </p:nvSpPr>
        <p:spPr/>
        <p:txBody>
          <a:bodyPr/>
          <a:lstStyle/>
          <a:p>
            <a:r>
              <a:rPr lang="en-US" dirty="0"/>
              <a:t>Example WBEL Compliance- Middle Tampa Bay (2012 – 2016)</a:t>
            </a:r>
            <a:br>
              <a:rPr lang="en-US" dirty="0"/>
            </a:br>
            <a:r>
              <a:rPr lang="en-US" dirty="0"/>
              <a:t> </a:t>
            </a:r>
            <a:r>
              <a:rPr lang="en-US" sz="2400" dirty="0"/>
              <a:t>(SW=Surface water discharge allocations, RE=Reuse discharge allocations)</a:t>
            </a:r>
          </a:p>
        </p:txBody>
      </p:sp>
      <p:pic>
        <p:nvPicPr>
          <p:cNvPr id="3" name="Picture 2">
            <a:extLst>
              <a:ext uri="{FF2B5EF4-FFF2-40B4-BE49-F238E27FC236}">
                <a16:creationId xmlns:a16="http://schemas.microsoft.com/office/drawing/2014/main" id="{E1031449-F099-4A15-B3EA-6D1218B30E9D}"/>
              </a:ext>
            </a:extLst>
          </p:cNvPr>
          <p:cNvPicPr>
            <a:picLocks noChangeAspect="1"/>
          </p:cNvPicPr>
          <p:nvPr/>
        </p:nvPicPr>
        <p:blipFill>
          <a:blip r:embed="rId2"/>
          <a:stretch>
            <a:fillRect/>
          </a:stretch>
        </p:blipFill>
        <p:spPr>
          <a:xfrm>
            <a:off x="6862618" y="1881304"/>
            <a:ext cx="4907705" cy="4907705"/>
          </a:xfrm>
          <a:prstGeom prst="rect">
            <a:avLst/>
          </a:prstGeom>
        </p:spPr>
      </p:pic>
      <p:pic>
        <p:nvPicPr>
          <p:cNvPr id="7" name="Content Placeholder 6" descr="Table&#10;&#10;Description automatically generated">
            <a:extLst>
              <a:ext uri="{FF2B5EF4-FFF2-40B4-BE49-F238E27FC236}">
                <a16:creationId xmlns:a16="http://schemas.microsoft.com/office/drawing/2014/main" id="{86B94A83-93B1-4228-93B3-770E519196A7}"/>
              </a:ext>
            </a:extLst>
          </p:cNvPr>
          <p:cNvPicPr>
            <a:picLocks noGrp="1" noChangeAspect="1"/>
          </p:cNvPicPr>
          <p:nvPr>
            <p:ph idx="1"/>
          </p:nvPr>
        </p:nvPicPr>
        <p:blipFill rotWithShape="1">
          <a:blip r:embed="rId3"/>
          <a:srcRect l="7871" t="14048" r="8301" b="26756"/>
          <a:stretch/>
        </p:blipFill>
        <p:spPr>
          <a:xfrm>
            <a:off x="240224" y="2067885"/>
            <a:ext cx="7259534" cy="3961293"/>
          </a:xfrm>
        </p:spPr>
      </p:pic>
    </p:spTree>
    <p:extLst>
      <p:ext uri="{BB962C8B-B14F-4D97-AF65-F5344CB8AC3E}">
        <p14:creationId xmlns:p14="http://schemas.microsoft.com/office/powerpoint/2010/main" val="41609682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3B8438-967B-41DB-A48F-A921D07E6147}"/>
              </a:ext>
            </a:extLst>
          </p:cNvPr>
          <p:cNvSpPr>
            <a:spLocks noGrp="1"/>
          </p:cNvSpPr>
          <p:nvPr>
            <p:ph type="title"/>
          </p:nvPr>
        </p:nvSpPr>
        <p:spPr/>
        <p:txBody>
          <a:bodyPr/>
          <a:lstStyle/>
          <a:p>
            <a:r>
              <a:rPr lang="en-US" dirty="0"/>
              <a:t>2017 Reasonable Assurance Update</a:t>
            </a:r>
          </a:p>
        </p:txBody>
      </p:sp>
      <p:sp>
        <p:nvSpPr>
          <p:cNvPr id="2" name="Content Placeholder 1">
            <a:extLst>
              <a:ext uri="{FF2B5EF4-FFF2-40B4-BE49-F238E27FC236}">
                <a16:creationId xmlns:a16="http://schemas.microsoft.com/office/drawing/2014/main" id="{053E3F72-6833-4035-A005-3279D458975D}"/>
              </a:ext>
            </a:extLst>
          </p:cNvPr>
          <p:cNvSpPr>
            <a:spLocks noGrp="1"/>
          </p:cNvSpPr>
          <p:nvPr>
            <p:ph sz="half" idx="1"/>
          </p:nvPr>
        </p:nvSpPr>
        <p:spPr>
          <a:xfrm>
            <a:off x="182417" y="1714934"/>
            <a:ext cx="5479473" cy="4565939"/>
          </a:xfrm>
        </p:spPr>
        <p:txBody>
          <a:bodyPr/>
          <a:lstStyle/>
          <a:p>
            <a:r>
              <a:rPr lang="en-US" sz="2200" dirty="0"/>
              <a:t>Hydrologically-normalized total loads to Tampa Bay were at the lowest levels.</a:t>
            </a:r>
          </a:p>
          <a:p>
            <a:r>
              <a:rPr lang="en-US" sz="2200" dirty="0"/>
              <a:t>Allocations for interim, new and transferred sources were reviewed and updated during the update.</a:t>
            </a:r>
          </a:p>
          <a:p>
            <a:pPr lvl="1"/>
            <a:r>
              <a:rPr lang="en-US" sz="1800" dirty="0"/>
              <a:t>Led to formal NMC concurrence of allocations assigned to each entity for the 2017-2021 Reasonable Assurance implementation period.</a:t>
            </a:r>
          </a:p>
          <a:p>
            <a:pPr lvl="1"/>
            <a:r>
              <a:rPr lang="en-US" sz="1800" dirty="0"/>
              <a:t>Total allocations continue to remain within the TMDL limits for the Tampa Bay segments recognized under the 2002-2012 RA periods.</a:t>
            </a:r>
          </a:p>
          <a:p>
            <a:r>
              <a:rPr lang="en-US" sz="2200" dirty="0"/>
              <a:t>Provided Allocation (WQBEL) assessment for the 2012-2016 period.</a:t>
            </a:r>
          </a:p>
        </p:txBody>
      </p:sp>
      <p:pic>
        <p:nvPicPr>
          <p:cNvPr id="8" name="Content Placeholder 7">
            <a:extLst>
              <a:ext uri="{FF2B5EF4-FFF2-40B4-BE49-F238E27FC236}">
                <a16:creationId xmlns:a16="http://schemas.microsoft.com/office/drawing/2014/main" id="{3DF5E692-529E-49A9-8BE1-1CA140647BD2}"/>
              </a:ext>
            </a:extLst>
          </p:cNvPr>
          <p:cNvPicPr>
            <a:picLocks noGrp="1" noChangeAspect="1"/>
          </p:cNvPicPr>
          <p:nvPr>
            <p:ph sz="half" idx="2"/>
          </p:nvPr>
        </p:nvPicPr>
        <p:blipFill>
          <a:blip r:embed="rId2"/>
          <a:stretch>
            <a:fillRect/>
          </a:stretch>
        </p:blipFill>
        <p:spPr>
          <a:xfrm>
            <a:off x="5879837" y="1690689"/>
            <a:ext cx="6249817" cy="4368414"/>
          </a:xfrm>
          <a:prstGeom prst="rect">
            <a:avLst/>
          </a:prstGeom>
        </p:spPr>
      </p:pic>
    </p:spTree>
    <p:extLst>
      <p:ext uri="{BB962C8B-B14F-4D97-AF65-F5344CB8AC3E}">
        <p14:creationId xmlns:p14="http://schemas.microsoft.com/office/powerpoint/2010/main" val="24948466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
            <a:extLst>
              <a:ext uri="{FF2B5EF4-FFF2-40B4-BE49-F238E27FC236}">
                <a16:creationId xmlns:a16="http://schemas.microsoft.com/office/drawing/2014/main" id="{91522797-9C98-47B9-B115-69E4ED24F9A9}"/>
              </a:ext>
            </a:extLst>
          </p:cNvPr>
          <p:cNvSpPr>
            <a:spLocks noGrp="1"/>
          </p:cNvSpPr>
          <p:nvPr>
            <p:ph idx="1"/>
          </p:nvPr>
        </p:nvSpPr>
        <p:spPr>
          <a:xfrm>
            <a:off x="580767" y="1599436"/>
            <a:ext cx="10515600" cy="3302240"/>
          </a:xfrm>
        </p:spPr>
        <p:txBody>
          <a:bodyPr/>
          <a:lstStyle/>
          <a:p>
            <a:r>
              <a:rPr lang="en-US" sz="2400" dirty="0"/>
              <a:t>Old Tampa Bay Working Group Research and Recommendations.</a:t>
            </a:r>
          </a:p>
          <a:p>
            <a:pPr lvl="1"/>
            <a:r>
              <a:rPr lang="en-US" sz="2000" dirty="0"/>
              <a:t>(Met 1/2020, 6/2020; 11/2020; 8/2021; Complete by Fall 2021 – Summer 2022).</a:t>
            </a:r>
          </a:p>
          <a:p>
            <a:r>
              <a:rPr lang="en-US" sz="2400" dirty="0"/>
              <a:t>2017-21 Loading Updates.</a:t>
            </a:r>
          </a:p>
          <a:p>
            <a:pPr lvl="1"/>
            <a:r>
              <a:rPr lang="en-US" sz="2000" dirty="0"/>
              <a:t>(Complete by early 2022).</a:t>
            </a:r>
          </a:p>
          <a:p>
            <a:r>
              <a:rPr lang="en-US" sz="2400" dirty="0"/>
              <a:t>2017-21 Allocation Assessment.</a:t>
            </a:r>
          </a:p>
          <a:p>
            <a:pPr lvl="1"/>
            <a:r>
              <a:rPr lang="en-US" sz="2000" dirty="0"/>
              <a:t>(Complete by mid-2022).</a:t>
            </a:r>
          </a:p>
          <a:p>
            <a:r>
              <a:rPr lang="en-US" sz="2400" dirty="0"/>
              <a:t>Action Plan Projects Update.</a:t>
            </a:r>
          </a:p>
          <a:p>
            <a:pPr lvl="1"/>
            <a:r>
              <a:rPr lang="en-US" sz="2000" dirty="0"/>
              <a:t>(Complete by late 2022).</a:t>
            </a:r>
          </a:p>
          <a:p>
            <a:r>
              <a:rPr lang="en-US" sz="2400" dirty="0"/>
              <a:t>Updating 2022-2026 Allocation / Assimilative Capacity Recommendations.</a:t>
            </a:r>
          </a:p>
          <a:p>
            <a:pPr lvl="1"/>
            <a:r>
              <a:rPr lang="en-US" sz="2000" dirty="0"/>
              <a:t>(Complete by late-2022).</a:t>
            </a:r>
          </a:p>
          <a:p>
            <a:r>
              <a:rPr lang="en-US" sz="2400" dirty="0"/>
              <a:t>Submit 2022 RA Update to DEP/EPA.</a:t>
            </a:r>
          </a:p>
          <a:p>
            <a:pPr lvl="1"/>
            <a:r>
              <a:rPr lang="en-US" sz="2000" dirty="0"/>
              <a:t>(Complete by 12/31/2022).</a:t>
            </a:r>
          </a:p>
        </p:txBody>
      </p:sp>
      <p:sp>
        <p:nvSpPr>
          <p:cNvPr id="5" name="Title 2">
            <a:extLst>
              <a:ext uri="{FF2B5EF4-FFF2-40B4-BE49-F238E27FC236}">
                <a16:creationId xmlns:a16="http://schemas.microsoft.com/office/drawing/2014/main" id="{80990653-5D20-448F-A255-BF205F958D3E}"/>
              </a:ext>
            </a:extLst>
          </p:cNvPr>
          <p:cNvSpPr>
            <a:spLocks noGrp="1"/>
          </p:cNvSpPr>
          <p:nvPr>
            <p:ph type="title"/>
          </p:nvPr>
        </p:nvSpPr>
        <p:spPr>
          <a:xfrm>
            <a:off x="2031274" y="365125"/>
            <a:ext cx="9322526" cy="1325563"/>
          </a:xfrm>
        </p:spPr>
        <p:txBody>
          <a:bodyPr/>
          <a:lstStyle/>
          <a:p>
            <a:r>
              <a:rPr lang="en-US" dirty="0"/>
              <a:t>2022 RA Update</a:t>
            </a:r>
          </a:p>
        </p:txBody>
      </p:sp>
    </p:spTree>
    <p:extLst>
      <p:ext uri="{BB962C8B-B14F-4D97-AF65-F5344CB8AC3E}">
        <p14:creationId xmlns:p14="http://schemas.microsoft.com/office/powerpoint/2010/main" val="28279904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8F89AB2-0D25-47FD-A020-E4428E57FF10}"/>
              </a:ext>
            </a:extLst>
          </p:cNvPr>
          <p:cNvPicPr>
            <a:picLocks noChangeAspect="1"/>
          </p:cNvPicPr>
          <p:nvPr/>
        </p:nvPicPr>
        <p:blipFill>
          <a:blip r:embed="rId3"/>
          <a:stretch>
            <a:fillRect/>
          </a:stretch>
        </p:blipFill>
        <p:spPr>
          <a:xfrm>
            <a:off x="0" y="-1205706"/>
            <a:ext cx="12192000" cy="8128000"/>
          </a:xfrm>
          <a:prstGeom prst="rect">
            <a:avLst/>
          </a:prstGeom>
        </p:spPr>
      </p:pic>
      <p:pic>
        <p:nvPicPr>
          <p:cNvPr id="24578" name="Picture 14" descr="Florida Department of Environmental Protection Logo">
            <a:extLst>
              <a:ext uri="{FF2B5EF4-FFF2-40B4-BE49-F238E27FC236}">
                <a16:creationId xmlns:a16="http://schemas.microsoft.com/office/drawing/2014/main" id="{D407ECC9-672F-493E-AED2-DD525B1F0FAE}"/>
              </a:ext>
            </a:extLst>
          </p:cNvPr>
          <p:cNvPicPr>
            <a:picLocks noChangeAspect="1" noChangeArrowheads="1"/>
          </p:cNvPicPr>
          <p:nvPr/>
        </p:nvPicPr>
        <p:blipFill>
          <a:blip r:embed="rId4"/>
          <a:srcRect/>
          <a:stretch>
            <a:fillRect/>
          </a:stretch>
        </p:blipFill>
        <p:spPr bwMode="auto">
          <a:xfrm>
            <a:off x="4395788" y="654050"/>
            <a:ext cx="3400425" cy="3060700"/>
          </a:xfrm>
          <a:prstGeom prst="rect">
            <a:avLst/>
          </a:prstGeom>
          <a:noFill/>
          <a:ln>
            <a:noFill/>
          </a:ln>
          <a:effectLst>
            <a:outerShdw blurRad="63500" sx="103000" sy="103000" algn="ctr" rotWithShape="0">
              <a:srgbClr val="000000">
                <a:alpha val="75999"/>
              </a:srgbClr>
            </a:outerShdw>
          </a:effectLst>
        </p:spPr>
      </p:pic>
      <p:sp>
        <p:nvSpPr>
          <p:cNvPr id="19460" name="TextBox 1">
            <a:extLst>
              <a:ext uri="{FF2B5EF4-FFF2-40B4-BE49-F238E27FC236}">
                <a16:creationId xmlns:a16="http://schemas.microsoft.com/office/drawing/2014/main" id="{DF9EAEAB-F010-42CB-8C0A-2FB172A8F5B2}"/>
              </a:ext>
            </a:extLst>
          </p:cNvPr>
          <p:cNvSpPr txBox="1">
            <a:spLocks noChangeArrowheads="1"/>
          </p:cNvSpPr>
          <p:nvPr/>
        </p:nvSpPr>
        <p:spPr bwMode="auto">
          <a:xfrm>
            <a:off x="1616075" y="3821113"/>
            <a:ext cx="9024938" cy="163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gn="ctr">
              <a:lnSpc>
                <a:spcPct val="100000"/>
              </a:lnSpc>
              <a:spcBef>
                <a:spcPct val="0"/>
              </a:spcBef>
              <a:buFontTx/>
              <a:buNone/>
            </a:pPr>
            <a:r>
              <a:rPr lang="en-US" altLang="en-US" sz="5000" b="1" dirty="0">
                <a:solidFill>
                  <a:schemeClr val="bg1"/>
                </a:solidFill>
                <a:latin typeface="Franklin Gothic Demi Cond" panose="020B0706030402020204" pitchFamily="34" charset="0"/>
              </a:rPr>
              <a:t>Ken Weaver</a:t>
            </a:r>
          </a:p>
          <a:p>
            <a:pPr algn="ctr">
              <a:lnSpc>
                <a:spcPct val="100000"/>
              </a:lnSpc>
              <a:spcBef>
                <a:spcPct val="0"/>
              </a:spcBef>
              <a:buFontTx/>
              <a:buNone/>
            </a:pPr>
            <a:r>
              <a:rPr lang="en-US" altLang="en-US" sz="5000" b="1" dirty="0">
                <a:solidFill>
                  <a:schemeClr val="bg1"/>
                </a:solidFill>
                <a:latin typeface="Franklin Gothic Demi Cond" panose="020B0706030402020204" pitchFamily="34" charset="0"/>
              </a:rPr>
              <a:t>Kenneth.Weaver@FloridaDEP.gov</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391992F-2615-489A-9CD1-3A8F2731DA64}"/>
              </a:ext>
            </a:extLst>
          </p:cNvPr>
          <p:cNvSpPr>
            <a:spLocks noGrp="1"/>
          </p:cNvSpPr>
          <p:nvPr>
            <p:ph type="title" idx="4294967295"/>
          </p:nvPr>
        </p:nvSpPr>
        <p:spPr>
          <a:xfrm>
            <a:off x="2765425" y="365125"/>
            <a:ext cx="9426575" cy="1325563"/>
          </a:xfrm>
        </p:spPr>
        <p:txBody>
          <a:bodyPr/>
          <a:lstStyle/>
          <a:p>
            <a:r>
              <a:rPr lang="en-US" dirty="0">
                <a:solidFill>
                  <a:schemeClr val="bg1"/>
                </a:solidFill>
              </a:rPr>
              <a:t>Annual</a:t>
            </a:r>
            <a:r>
              <a:rPr lang="en-US" dirty="0"/>
              <a:t> </a:t>
            </a:r>
            <a:r>
              <a:rPr lang="en-US" dirty="0">
                <a:solidFill>
                  <a:schemeClr val="bg1"/>
                </a:solidFill>
              </a:rPr>
              <a:t>TBNMC RA Assessment </a:t>
            </a:r>
          </a:p>
        </p:txBody>
      </p:sp>
      <p:graphicFrame>
        <p:nvGraphicFramePr>
          <p:cNvPr id="6" name="Object 5">
            <a:extLst>
              <a:ext uri="{FF2B5EF4-FFF2-40B4-BE49-F238E27FC236}">
                <a16:creationId xmlns:a16="http://schemas.microsoft.com/office/drawing/2014/main" id="{17612F1B-5B1D-4E2A-A595-C709BF02AFA7}"/>
              </a:ext>
            </a:extLst>
          </p:cNvPr>
          <p:cNvGraphicFramePr>
            <a:graphicFrameLocks noChangeAspect="1"/>
          </p:cNvGraphicFramePr>
          <p:nvPr>
            <p:extLst>
              <p:ext uri="{D42A27DB-BD31-4B8C-83A1-F6EECF244321}">
                <p14:modId xmlns:p14="http://schemas.microsoft.com/office/powerpoint/2010/main" val="2304544505"/>
              </p:ext>
            </p:extLst>
          </p:nvPr>
        </p:nvGraphicFramePr>
        <p:xfrm>
          <a:off x="6019801" y="2688570"/>
          <a:ext cx="6200402" cy="3234058"/>
        </p:xfrm>
        <a:graphic>
          <a:graphicData uri="http://schemas.openxmlformats.org/presentationml/2006/ole">
            <mc:AlternateContent xmlns:mc="http://schemas.openxmlformats.org/markup-compatibility/2006">
              <mc:Choice xmlns:v="urn:schemas-microsoft-com:vml" Requires="v">
                <p:oleObj spid="_x0000_s1027" name="Document" r:id="rId3" imgW="5956042" imgH="3106702" progId="Word.Document.12">
                  <p:embed/>
                </p:oleObj>
              </mc:Choice>
              <mc:Fallback>
                <p:oleObj name="Document" r:id="rId3" imgW="5956042" imgH="3106702" progId="Word.Document.12">
                  <p:embed/>
                  <p:pic>
                    <p:nvPicPr>
                      <p:cNvPr id="6" name="Object 5">
                        <a:extLst>
                          <a:ext uri="{FF2B5EF4-FFF2-40B4-BE49-F238E27FC236}">
                            <a16:creationId xmlns:a16="http://schemas.microsoft.com/office/drawing/2014/main" id="{17612F1B-5B1D-4E2A-A595-C709BF02AFA7}"/>
                          </a:ext>
                        </a:extLst>
                      </p:cNvPr>
                      <p:cNvPicPr/>
                      <p:nvPr/>
                    </p:nvPicPr>
                    <p:blipFill>
                      <a:blip r:embed="rId4"/>
                      <a:stretch>
                        <a:fillRect/>
                      </a:stretch>
                    </p:blipFill>
                    <p:spPr>
                      <a:xfrm>
                        <a:off x="6019801" y="2688570"/>
                        <a:ext cx="6200402" cy="3234058"/>
                      </a:xfrm>
                      <a:prstGeom prst="rect">
                        <a:avLst/>
                      </a:prstGeom>
                    </p:spPr>
                  </p:pic>
                </p:oleObj>
              </mc:Fallback>
            </mc:AlternateContent>
          </a:graphicData>
        </a:graphic>
      </p:graphicFrame>
      <p:pic>
        <p:nvPicPr>
          <p:cNvPr id="5" name="Google Shape;156;p14">
            <a:extLst>
              <a:ext uri="{FF2B5EF4-FFF2-40B4-BE49-F238E27FC236}">
                <a16:creationId xmlns:a16="http://schemas.microsoft.com/office/drawing/2014/main" id="{B5085842-AB46-4BE8-A470-958C08C4AD04}"/>
              </a:ext>
            </a:extLst>
          </p:cNvPr>
          <p:cNvPicPr preferRelativeResize="0"/>
          <p:nvPr/>
        </p:nvPicPr>
        <p:blipFill>
          <a:blip r:embed="rId5">
            <a:alphaModFix/>
          </a:blip>
          <a:stretch>
            <a:fillRect/>
          </a:stretch>
        </p:blipFill>
        <p:spPr>
          <a:xfrm>
            <a:off x="922091" y="1690688"/>
            <a:ext cx="4430085" cy="4693334"/>
          </a:xfrm>
          <a:prstGeom prst="rect">
            <a:avLst/>
          </a:prstGeom>
          <a:noFill/>
          <a:ln>
            <a:noFill/>
          </a:ln>
        </p:spPr>
      </p:pic>
    </p:spTree>
    <p:extLst>
      <p:ext uri="{BB962C8B-B14F-4D97-AF65-F5344CB8AC3E}">
        <p14:creationId xmlns:p14="http://schemas.microsoft.com/office/powerpoint/2010/main" val="25586043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BFAAC9C9-91AB-4884-A0C6-E3215838229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040" t="11973" r="3112" b="8299"/>
          <a:stretch/>
        </p:blipFill>
        <p:spPr bwMode="auto">
          <a:xfrm>
            <a:off x="569168" y="1"/>
            <a:ext cx="4553338" cy="6841683"/>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7840D19F-B2F6-4169-B511-43E696306D46}"/>
              </a:ext>
            </a:extLst>
          </p:cNvPr>
          <p:cNvGrpSpPr/>
          <p:nvPr/>
        </p:nvGrpSpPr>
        <p:grpSpPr>
          <a:xfrm>
            <a:off x="5874721" y="1"/>
            <a:ext cx="5725886" cy="6857999"/>
            <a:chOff x="5790745" y="1"/>
            <a:chExt cx="5725886" cy="6857999"/>
          </a:xfrm>
        </p:grpSpPr>
        <p:pic>
          <p:nvPicPr>
            <p:cNvPr id="3" name="Picture 2">
              <a:extLst>
                <a:ext uri="{FF2B5EF4-FFF2-40B4-BE49-F238E27FC236}">
                  <a16:creationId xmlns:a16="http://schemas.microsoft.com/office/drawing/2014/main" id="{93F2CA3B-FEA6-4446-AFC9-365E1F12F76A}"/>
                </a:ext>
              </a:extLst>
            </p:cNvPr>
            <p:cNvPicPr>
              <a:picLocks noChangeAspect="1"/>
            </p:cNvPicPr>
            <p:nvPr/>
          </p:nvPicPr>
          <p:blipFill rotWithShape="1">
            <a:blip r:embed="rId3"/>
            <a:srcRect l="53036"/>
            <a:stretch/>
          </p:blipFill>
          <p:spPr>
            <a:xfrm>
              <a:off x="5790745" y="1"/>
              <a:ext cx="5725886" cy="6857999"/>
            </a:xfrm>
            <a:prstGeom prst="rect">
              <a:avLst/>
            </a:prstGeom>
          </p:spPr>
        </p:pic>
        <p:pic>
          <p:nvPicPr>
            <p:cNvPr id="4" name="Picture 3">
              <a:extLst>
                <a:ext uri="{FF2B5EF4-FFF2-40B4-BE49-F238E27FC236}">
                  <a16:creationId xmlns:a16="http://schemas.microsoft.com/office/drawing/2014/main" id="{E23E3AC8-5D55-44BF-BA17-03E61D62EC3E}"/>
                </a:ext>
              </a:extLst>
            </p:cNvPr>
            <p:cNvPicPr>
              <a:picLocks noChangeAspect="1"/>
            </p:cNvPicPr>
            <p:nvPr/>
          </p:nvPicPr>
          <p:blipFill rotWithShape="1">
            <a:blip r:embed="rId4"/>
            <a:srcRect l="23865" t="90070" r="6357" b="6258"/>
            <a:stretch/>
          </p:blipFill>
          <p:spPr>
            <a:xfrm>
              <a:off x="6960979" y="5981214"/>
              <a:ext cx="3994186" cy="251830"/>
            </a:xfrm>
            <a:prstGeom prst="rect">
              <a:avLst/>
            </a:prstGeom>
          </p:spPr>
        </p:pic>
      </p:grpSp>
    </p:spTree>
    <p:extLst>
      <p:ext uri="{BB962C8B-B14F-4D97-AF65-F5344CB8AC3E}">
        <p14:creationId xmlns:p14="http://schemas.microsoft.com/office/powerpoint/2010/main" val="2349380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A46DB142-61DD-44C1-8288-CC8ABC0890DD}"/>
              </a:ext>
            </a:extLst>
          </p:cNvPr>
          <p:cNvSpPr>
            <a:spLocks noGrp="1"/>
          </p:cNvSpPr>
          <p:nvPr>
            <p:ph idx="1"/>
          </p:nvPr>
        </p:nvSpPr>
        <p:spPr>
          <a:xfrm>
            <a:off x="745837" y="1690688"/>
            <a:ext cx="10515600" cy="3302240"/>
          </a:xfrm>
        </p:spPr>
        <p:txBody>
          <a:bodyPr/>
          <a:lstStyle/>
          <a:p>
            <a:pPr lvl="0"/>
            <a:r>
              <a:rPr lang="en-US" sz="2400" b="1" dirty="0"/>
              <a:t>Action 1</a:t>
            </a:r>
            <a:r>
              <a:rPr lang="en-US" sz="2400" dirty="0"/>
              <a:t>:  A report assessing attainment of bay segment specific chlorophyll-a thresholds, as traditionally assessed using the Decision Matrix management strategy developed by the TBEP will be delivered to DEP and EPA.</a:t>
            </a:r>
          </a:p>
          <a:p>
            <a:pPr lvl="0"/>
            <a:r>
              <a:rPr lang="en-US" sz="2400" b="1" dirty="0"/>
              <a:t>Action 2</a:t>
            </a:r>
            <a:r>
              <a:rPr lang="en-US" sz="2400" dirty="0"/>
              <a:t>: A report of the anomalous event(s) or data which influenced the bay segment chlorophyll-a</a:t>
            </a:r>
            <a:r>
              <a:rPr lang="en-US" sz="2400" i="1" dirty="0"/>
              <a:t> </a:t>
            </a:r>
            <a:r>
              <a:rPr lang="en-US" sz="2400" dirty="0"/>
              <a:t>exceedance will be delivered to DEP and EPA, upon review by NMC participants.</a:t>
            </a:r>
          </a:p>
          <a:p>
            <a:pPr lvl="0"/>
            <a:r>
              <a:rPr lang="en-US" sz="2400" b="1" dirty="0"/>
              <a:t>Action 3</a:t>
            </a:r>
            <a:r>
              <a:rPr lang="en-US" sz="2400" dirty="0"/>
              <a:t>: Consider re-evaluation of the bay segment assimilative capacity based on nonattainment of bay segment chlorophyll-a threshold while meeting federally-recognized TMDL.</a:t>
            </a:r>
          </a:p>
          <a:p>
            <a:r>
              <a:rPr lang="en-US" sz="2400" b="1" dirty="0"/>
              <a:t>Action 4</a:t>
            </a:r>
            <a:r>
              <a:rPr lang="en-US" sz="2400" dirty="0"/>
              <a:t>:  If federally-recognized TMDL not achieved, compile results of hydrologic evaluation for DEP’s review and identify potential further actions needed to achieve reasonable assurance for bay segment allocations.</a:t>
            </a:r>
          </a:p>
        </p:txBody>
      </p:sp>
      <p:sp>
        <p:nvSpPr>
          <p:cNvPr id="5" name="Title 4">
            <a:extLst>
              <a:ext uri="{FF2B5EF4-FFF2-40B4-BE49-F238E27FC236}">
                <a16:creationId xmlns:a16="http://schemas.microsoft.com/office/drawing/2014/main" id="{F693E586-B35B-406F-9164-832A63934F81}"/>
              </a:ext>
            </a:extLst>
          </p:cNvPr>
          <p:cNvSpPr>
            <a:spLocks noGrp="1"/>
          </p:cNvSpPr>
          <p:nvPr>
            <p:ph type="title"/>
          </p:nvPr>
        </p:nvSpPr>
        <p:spPr>
          <a:xfrm>
            <a:off x="1938911" y="106506"/>
            <a:ext cx="9322526" cy="1325563"/>
          </a:xfrm>
        </p:spPr>
        <p:txBody>
          <a:bodyPr/>
          <a:lstStyle/>
          <a:p>
            <a:r>
              <a:rPr lang="en-US" dirty="0"/>
              <a:t>NMC Actions</a:t>
            </a:r>
          </a:p>
        </p:txBody>
      </p:sp>
    </p:spTree>
    <p:extLst>
      <p:ext uri="{BB962C8B-B14F-4D97-AF65-F5344CB8AC3E}">
        <p14:creationId xmlns:p14="http://schemas.microsoft.com/office/powerpoint/2010/main" val="20640367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DEDD52-CBA8-4EA3-B855-D834925D9360}"/>
              </a:ext>
            </a:extLst>
          </p:cNvPr>
          <p:cNvSpPr>
            <a:spLocks noGrp="1"/>
          </p:cNvSpPr>
          <p:nvPr>
            <p:ph type="title"/>
          </p:nvPr>
        </p:nvSpPr>
        <p:spPr/>
        <p:txBody>
          <a:bodyPr/>
          <a:lstStyle/>
          <a:p>
            <a:r>
              <a:rPr lang="en-US" dirty="0"/>
              <a:t>2017 - 2021 RA Compliance Period Results</a:t>
            </a:r>
          </a:p>
        </p:txBody>
      </p:sp>
      <p:graphicFrame>
        <p:nvGraphicFramePr>
          <p:cNvPr id="8" name="Google Shape;94;p15">
            <a:extLst>
              <a:ext uri="{FF2B5EF4-FFF2-40B4-BE49-F238E27FC236}">
                <a16:creationId xmlns:a16="http://schemas.microsoft.com/office/drawing/2014/main" id="{A47739A7-3450-4069-87E9-51111C931A0E}"/>
              </a:ext>
            </a:extLst>
          </p:cNvPr>
          <p:cNvGraphicFramePr/>
          <p:nvPr>
            <p:extLst>
              <p:ext uri="{D42A27DB-BD31-4B8C-83A1-F6EECF244321}">
                <p14:modId xmlns:p14="http://schemas.microsoft.com/office/powerpoint/2010/main" val="2280173408"/>
              </p:ext>
            </p:extLst>
          </p:nvPr>
        </p:nvGraphicFramePr>
        <p:xfrm>
          <a:off x="1580188" y="1837021"/>
          <a:ext cx="9031623" cy="4056541"/>
        </p:xfrm>
        <a:graphic>
          <a:graphicData uri="http://schemas.openxmlformats.org/drawingml/2006/table">
            <a:tbl>
              <a:tblPr>
                <a:noFill/>
              </a:tblPr>
              <a:tblGrid>
                <a:gridCol w="2516824">
                  <a:extLst>
                    <a:ext uri="{9D8B030D-6E8A-4147-A177-3AD203B41FA5}">
                      <a16:colId xmlns:a16="http://schemas.microsoft.com/office/drawing/2014/main" val="20000"/>
                    </a:ext>
                  </a:extLst>
                </a:gridCol>
                <a:gridCol w="1256564">
                  <a:extLst>
                    <a:ext uri="{9D8B030D-6E8A-4147-A177-3AD203B41FA5}">
                      <a16:colId xmlns:a16="http://schemas.microsoft.com/office/drawing/2014/main" val="20001"/>
                    </a:ext>
                  </a:extLst>
                </a:gridCol>
                <a:gridCol w="1051647">
                  <a:extLst>
                    <a:ext uri="{9D8B030D-6E8A-4147-A177-3AD203B41FA5}">
                      <a16:colId xmlns:a16="http://schemas.microsoft.com/office/drawing/2014/main" val="20002"/>
                    </a:ext>
                  </a:extLst>
                </a:gridCol>
                <a:gridCol w="1051647">
                  <a:extLst>
                    <a:ext uri="{9D8B030D-6E8A-4147-A177-3AD203B41FA5}">
                      <a16:colId xmlns:a16="http://schemas.microsoft.com/office/drawing/2014/main" val="20003"/>
                    </a:ext>
                  </a:extLst>
                </a:gridCol>
                <a:gridCol w="1051647">
                  <a:extLst>
                    <a:ext uri="{9D8B030D-6E8A-4147-A177-3AD203B41FA5}">
                      <a16:colId xmlns:a16="http://schemas.microsoft.com/office/drawing/2014/main" val="20004"/>
                    </a:ext>
                  </a:extLst>
                </a:gridCol>
                <a:gridCol w="1051647">
                  <a:extLst>
                    <a:ext uri="{9D8B030D-6E8A-4147-A177-3AD203B41FA5}">
                      <a16:colId xmlns:a16="http://schemas.microsoft.com/office/drawing/2014/main" val="20005"/>
                    </a:ext>
                  </a:extLst>
                </a:gridCol>
                <a:gridCol w="1051647">
                  <a:extLst>
                    <a:ext uri="{9D8B030D-6E8A-4147-A177-3AD203B41FA5}">
                      <a16:colId xmlns:a16="http://schemas.microsoft.com/office/drawing/2014/main" val="20006"/>
                    </a:ext>
                  </a:extLst>
                </a:gridCol>
              </a:tblGrid>
              <a:tr h="455965">
                <a:tc rowSpan="2">
                  <a:txBody>
                    <a:bodyPr/>
                    <a:lstStyle/>
                    <a:p>
                      <a:pPr marL="0" lvl="0" indent="0" algn="ctr" rtl="0">
                        <a:spcBef>
                          <a:spcPts val="0"/>
                        </a:spcBef>
                        <a:spcAft>
                          <a:spcPts val="0"/>
                        </a:spcAft>
                        <a:buNone/>
                      </a:pPr>
                      <a:r>
                        <a:rPr lang="en" sz="1600" b="1" dirty="0">
                          <a:latin typeface="Roboto"/>
                          <a:ea typeface="Roboto"/>
                          <a:cs typeface="Roboto"/>
                          <a:sym typeface="Roboto"/>
                        </a:rPr>
                        <a:t>Bay Segment</a:t>
                      </a:r>
                      <a:endParaRPr sz="1600" b="1" dirty="0">
                        <a:latin typeface="Roboto"/>
                        <a:ea typeface="Roboto"/>
                        <a:cs typeface="Roboto"/>
                        <a:sym typeface="Roboto"/>
                      </a:endParaRPr>
                    </a:p>
                  </a:txBody>
                  <a:tcPr marL="91425" marR="91425" marT="91425" marB="91425" anchor="ctr">
                    <a:solidFill>
                      <a:srgbClr val="F3F3F3"/>
                    </a:solidFill>
                  </a:tcPr>
                </a:tc>
                <a:tc rowSpan="2">
                  <a:txBody>
                    <a:bodyPr/>
                    <a:lstStyle/>
                    <a:p>
                      <a:pPr marL="0" lvl="0" indent="0" algn="ctr" rtl="0">
                        <a:spcBef>
                          <a:spcPts val="0"/>
                        </a:spcBef>
                        <a:spcAft>
                          <a:spcPts val="0"/>
                        </a:spcAft>
                        <a:buNone/>
                      </a:pPr>
                      <a:r>
                        <a:rPr lang="en" sz="1600" b="1" dirty="0">
                          <a:latin typeface="Roboto"/>
                          <a:ea typeface="Roboto"/>
                          <a:cs typeface="Roboto"/>
                          <a:sym typeface="Roboto"/>
                        </a:rPr>
                        <a:t>Chl-a Criteria (μg/L) </a:t>
                      </a:r>
                      <a:endParaRPr sz="1600" b="1" dirty="0">
                        <a:latin typeface="Roboto"/>
                        <a:ea typeface="Roboto"/>
                        <a:cs typeface="Roboto"/>
                        <a:sym typeface="Roboto"/>
                      </a:endParaRPr>
                    </a:p>
                  </a:txBody>
                  <a:tcPr marL="91425" marR="91425" marT="91425" marB="91425" anchor="ctr">
                    <a:solidFill>
                      <a:srgbClr val="F3F3F3"/>
                    </a:solidFill>
                  </a:tcPr>
                </a:tc>
                <a:tc gridSpan="5">
                  <a:txBody>
                    <a:bodyPr/>
                    <a:lstStyle/>
                    <a:p>
                      <a:pPr marL="0" lvl="0" indent="0" algn="ctr" rtl="0">
                        <a:spcBef>
                          <a:spcPts val="0"/>
                        </a:spcBef>
                        <a:spcAft>
                          <a:spcPts val="0"/>
                        </a:spcAft>
                        <a:buNone/>
                      </a:pPr>
                      <a:r>
                        <a:rPr lang="en" sz="1600" b="1">
                          <a:latin typeface="Roboto"/>
                          <a:ea typeface="Roboto"/>
                          <a:cs typeface="Roboto"/>
                          <a:sym typeface="Roboto"/>
                        </a:rPr>
                        <a:t>2022 Reasonable Assurance Update Period</a:t>
                      </a:r>
                      <a:endParaRPr sz="1600" b="1">
                        <a:latin typeface="Roboto"/>
                        <a:ea typeface="Roboto"/>
                        <a:cs typeface="Roboto"/>
                        <a:sym typeface="Roboto"/>
                      </a:endParaRPr>
                    </a:p>
                  </a:txBody>
                  <a:tcPr marL="91425" marR="91425" marT="91425" marB="91425">
                    <a:solidFill>
                      <a:srgbClr val="F3F3F3"/>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77584">
                <a:tc vMerge="1">
                  <a:txBody>
                    <a:bodyPr/>
                    <a:lstStyle/>
                    <a:p>
                      <a:endParaRPr lang="en-US"/>
                    </a:p>
                  </a:txBody>
                  <a:tcPr/>
                </a:tc>
                <a:tc vMerge="1">
                  <a:txBody>
                    <a:bodyPr/>
                    <a:lstStyle/>
                    <a:p>
                      <a:endParaRPr lang="en-US"/>
                    </a:p>
                  </a:txBody>
                  <a:tcPr/>
                </a:tc>
                <a:tc>
                  <a:txBody>
                    <a:bodyPr/>
                    <a:lstStyle/>
                    <a:p>
                      <a:pPr marL="0" lvl="0" indent="0" algn="ctr" rtl="0">
                        <a:spcBef>
                          <a:spcPts val="0"/>
                        </a:spcBef>
                        <a:spcAft>
                          <a:spcPts val="0"/>
                        </a:spcAft>
                        <a:buNone/>
                      </a:pPr>
                      <a:r>
                        <a:rPr lang="en" sz="1600" b="1">
                          <a:latin typeface="Roboto"/>
                          <a:ea typeface="Roboto"/>
                          <a:cs typeface="Roboto"/>
                          <a:sym typeface="Roboto"/>
                        </a:rPr>
                        <a:t>2017</a:t>
                      </a:r>
                      <a:endParaRPr sz="1600" b="1">
                        <a:latin typeface="Roboto"/>
                        <a:ea typeface="Roboto"/>
                        <a:cs typeface="Roboto"/>
                        <a:sym typeface="Roboto"/>
                      </a:endParaRPr>
                    </a:p>
                  </a:txBody>
                  <a:tcPr marL="91425" marR="91425" marT="91425" marB="91425" anchor="ctr">
                    <a:solidFill>
                      <a:srgbClr val="F3F3F3"/>
                    </a:solidFill>
                  </a:tcPr>
                </a:tc>
                <a:tc>
                  <a:txBody>
                    <a:bodyPr/>
                    <a:lstStyle/>
                    <a:p>
                      <a:pPr marL="0" lvl="0" indent="0" algn="ctr" rtl="0">
                        <a:spcBef>
                          <a:spcPts val="0"/>
                        </a:spcBef>
                        <a:spcAft>
                          <a:spcPts val="0"/>
                        </a:spcAft>
                        <a:buNone/>
                      </a:pPr>
                      <a:r>
                        <a:rPr lang="en" sz="1600" b="1">
                          <a:latin typeface="Roboto"/>
                          <a:ea typeface="Roboto"/>
                          <a:cs typeface="Roboto"/>
                          <a:sym typeface="Roboto"/>
                        </a:rPr>
                        <a:t>2018</a:t>
                      </a:r>
                      <a:endParaRPr sz="1600" b="1">
                        <a:latin typeface="Roboto"/>
                        <a:ea typeface="Roboto"/>
                        <a:cs typeface="Roboto"/>
                        <a:sym typeface="Roboto"/>
                      </a:endParaRPr>
                    </a:p>
                  </a:txBody>
                  <a:tcPr marL="91425" marR="91425" marT="91425" marB="91425" anchor="ctr">
                    <a:solidFill>
                      <a:srgbClr val="F3F3F3"/>
                    </a:solidFill>
                  </a:tcPr>
                </a:tc>
                <a:tc>
                  <a:txBody>
                    <a:bodyPr/>
                    <a:lstStyle/>
                    <a:p>
                      <a:pPr marL="0" lvl="0" indent="0" algn="ctr" rtl="0">
                        <a:spcBef>
                          <a:spcPts val="0"/>
                        </a:spcBef>
                        <a:spcAft>
                          <a:spcPts val="0"/>
                        </a:spcAft>
                        <a:buNone/>
                      </a:pPr>
                      <a:r>
                        <a:rPr lang="en" sz="1600" b="1">
                          <a:latin typeface="Roboto"/>
                          <a:ea typeface="Roboto"/>
                          <a:cs typeface="Roboto"/>
                          <a:sym typeface="Roboto"/>
                        </a:rPr>
                        <a:t>2019</a:t>
                      </a:r>
                      <a:endParaRPr sz="1600" b="1">
                        <a:latin typeface="Roboto"/>
                        <a:ea typeface="Roboto"/>
                        <a:cs typeface="Roboto"/>
                        <a:sym typeface="Roboto"/>
                      </a:endParaRPr>
                    </a:p>
                  </a:txBody>
                  <a:tcPr marL="91425" marR="91425" marT="91425" marB="91425" anchor="ctr">
                    <a:solidFill>
                      <a:srgbClr val="F3F3F3"/>
                    </a:solidFill>
                  </a:tcPr>
                </a:tc>
                <a:tc>
                  <a:txBody>
                    <a:bodyPr/>
                    <a:lstStyle/>
                    <a:p>
                      <a:pPr marL="0" lvl="0" indent="0" algn="ctr" rtl="0">
                        <a:spcBef>
                          <a:spcPts val="0"/>
                        </a:spcBef>
                        <a:spcAft>
                          <a:spcPts val="0"/>
                        </a:spcAft>
                        <a:buNone/>
                      </a:pPr>
                      <a:r>
                        <a:rPr lang="en" sz="1600" b="1">
                          <a:latin typeface="Roboto"/>
                          <a:ea typeface="Roboto"/>
                          <a:cs typeface="Roboto"/>
                          <a:sym typeface="Roboto"/>
                        </a:rPr>
                        <a:t>2020</a:t>
                      </a:r>
                      <a:endParaRPr sz="1600" b="1">
                        <a:latin typeface="Roboto"/>
                        <a:ea typeface="Roboto"/>
                        <a:cs typeface="Roboto"/>
                        <a:sym typeface="Roboto"/>
                      </a:endParaRPr>
                    </a:p>
                  </a:txBody>
                  <a:tcPr marL="91425" marR="91425" marT="91425" marB="91425" anchor="ctr">
                    <a:solidFill>
                      <a:srgbClr val="F3F3F3"/>
                    </a:solidFill>
                  </a:tcPr>
                </a:tc>
                <a:tc>
                  <a:txBody>
                    <a:bodyPr/>
                    <a:lstStyle/>
                    <a:p>
                      <a:pPr marL="0" lvl="0" indent="0" algn="ctr" rtl="0">
                        <a:spcBef>
                          <a:spcPts val="0"/>
                        </a:spcBef>
                        <a:spcAft>
                          <a:spcPts val="0"/>
                        </a:spcAft>
                        <a:buNone/>
                      </a:pPr>
                      <a:r>
                        <a:rPr lang="en" sz="1600" b="1" dirty="0">
                          <a:latin typeface="Roboto"/>
                          <a:ea typeface="Roboto"/>
                          <a:cs typeface="Roboto"/>
                          <a:sym typeface="Roboto"/>
                        </a:rPr>
                        <a:t>2021</a:t>
                      </a:r>
                      <a:endParaRPr sz="1600" b="1" dirty="0">
                        <a:latin typeface="Roboto"/>
                        <a:ea typeface="Roboto"/>
                        <a:cs typeface="Roboto"/>
                        <a:sym typeface="Roboto"/>
                      </a:endParaRPr>
                    </a:p>
                  </a:txBody>
                  <a:tcPr marL="91425" marR="91425" marT="91425" marB="91425" anchor="ctr">
                    <a:solidFill>
                      <a:srgbClr val="F3F3F3"/>
                    </a:solidFill>
                  </a:tcPr>
                </a:tc>
                <a:extLst>
                  <a:ext uri="{0D108BD9-81ED-4DB2-BD59-A6C34878D82A}">
                    <a16:rowId xmlns:a16="http://schemas.microsoft.com/office/drawing/2014/main" val="10001"/>
                  </a:ext>
                </a:extLst>
              </a:tr>
              <a:tr h="755748">
                <a:tc>
                  <a:txBody>
                    <a:bodyPr/>
                    <a:lstStyle/>
                    <a:p>
                      <a:pPr marL="0" lvl="0" indent="0" algn="ctr" rtl="0">
                        <a:spcBef>
                          <a:spcPts val="0"/>
                        </a:spcBef>
                        <a:spcAft>
                          <a:spcPts val="0"/>
                        </a:spcAft>
                        <a:buNone/>
                      </a:pPr>
                      <a:r>
                        <a:rPr lang="en" sz="1600" b="1">
                          <a:latin typeface="Roboto"/>
                          <a:ea typeface="Roboto"/>
                          <a:cs typeface="Roboto"/>
                          <a:sym typeface="Roboto"/>
                        </a:rPr>
                        <a:t>Old Tampa Bay</a:t>
                      </a:r>
                      <a:endParaRPr sz="1600" b="1">
                        <a:latin typeface="Roboto"/>
                        <a:ea typeface="Roboto"/>
                        <a:cs typeface="Roboto"/>
                        <a:sym typeface="Roboto"/>
                      </a:endParaRPr>
                    </a:p>
                  </a:txBody>
                  <a:tcPr marL="91425" marR="91425" marT="91425" marB="91425" anchor="ctr">
                    <a:solidFill>
                      <a:srgbClr val="F3F3F3"/>
                    </a:solidFill>
                  </a:tcPr>
                </a:tc>
                <a:tc>
                  <a:txBody>
                    <a:bodyPr/>
                    <a:lstStyle/>
                    <a:p>
                      <a:pPr marL="0" lvl="0" indent="0" algn="ctr" rtl="0">
                        <a:spcBef>
                          <a:spcPts val="0"/>
                        </a:spcBef>
                        <a:spcAft>
                          <a:spcPts val="0"/>
                        </a:spcAft>
                        <a:buNone/>
                      </a:pPr>
                      <a:r>
                        <a:rPr lang="en" sz="1800" dirty="0">
                          <a:latin typeface="Roboto"/>
                          <a:ea typeface="Roboto"/>
                          <a:cs typeface="Roboto"/>
                          <a:sym typeface="Roboto"/>
                        </a:rPr>
                        <a:t>9.3</a:t>
                      </a:r>
                      <a:endParaRPr sz="1800" dirty="0">
                        <a:latin typeface="Roboto"/>
                        <a:ea typeface="Roboto"/>
                        <a:cs typeface="Roboto"/>
                        <a:sym typeface="Roboto"/>
                      </a:endParaRPr>
                    </a:p>
                  </a:txBody>
                  <a:tcPr marL="91425" marR="91425" marT="91425" marB="91425" anchor="ctr">
                    <a:solidFill>
                      <a:schemeClr val="bg1"/>
                    </a:solidFill>
                  </a:tcPr>
                </a:tc>
                <a:tc>
                  <a:txBody>
                    <a:bodyPr/>
                    <a:lstStyle/>
                    <a:p>
                      <a:pPr marL="0" lvl="0" indent="0" algn="ctr" rtl="0">
                        <a:spcBef>
                          <a:spcPts val="0"/>
                        </a:spcBef>
                        <a:spcAft>
                          <a:spcPts val="0"/>
                        </a:spcAft>
                        <a:buNone/>
                      </a:pPr>
                      <a:r>
                        <a:rPr lang="en" sz="1800">
                          <a:latin typeface="Roboto"/>
                          <a:ea typeface="Roboto"/>
                          <a:cs typeface="Roboto"/>
                          <a:sym typeface="Roboto"/>
                        </a:rPr>
                        <a:t>9.5</a:t>
                      </a:r>
                      <a:endParaRPr sz="1800">
                        <a:latin typeface="Roboto"/>
                        <a:ea typeface="Roboto"/>
                        <a:cs typeface="Roboto"/>
                        <a:sym typeface="Roboto"/>
                      </a:endParaRPr>
                    </a:p>
                  </a:txBody>
                  <a:tcPr marL="91425" marR="91425" marT="91425" marB="91425" anchor="ctr">
                    <a:solidFill>
                      <a:srgbClr val="FF0000"/>
                    </a:solidFill>
                  </a:tcPr>
                </a:tc>
                <a:tc>
                  <a:txBody>
                    <a:bodyPr/>
                    <a:lstStyle/>
                    <a:p>
                      <a:pPr marL="0" lvl="0" indent="0" algn="ctr" rtl="0">
                        <a:spcBef>
                          <a:spcPts val="0"/>
                        </a:spcBef>
                        <a:spcAft>
                          <a:spcPts val="0"/>
                        </a:spcAft>
                        <a:buNone/>
                      </a:pPr>
                      <a:r>
                        <a:rPr lang="en" sz="1800">
                          <a:latin typeface="Roboto"/>
                          <a:ea typeface="Roboto"/>
                          <a:cs typeface="Roboto"/>
                          <a:sym typeface="Roboto"/>
                        </a:rPr>
                        <a:t>9.2</a:t>
                      </a:r>
                      <a:endParaRPr sz="1800">
                        <a:latin typeface="Roboto"/>
                        <a:ea typeface="Roboto"/>
                        <a:cs typeface="Roboto"/>
                        <a:sym typeface="Roboto"/>
                      </a:endParaRPr>
                    </a:p>
                  </a:txBody>
                  <a:tcPr marL="91425" marR="91425" marT="91425" marB="91425" anchor="ctr">
                    <a:solidFill>
                      <a:srgbClr val="00FF00"/>
                    </a:solidFill>
                  </a:tcPr>
                </a:tc>
                <a:tc>
                  <a:txBody>
                    <a:bodyPr/>
                    <a:lstStyle/>
                    <a:p>
                      <a:pPr marL="0" lvl="0" indent="0" algn="ctr" rtl="0">
                        <a:spcBef>
                          <a:spcPts val="0"/>
                        </a:spcBef>
                        <a:spcAft>
                          <a:spcPts val="0"/>
                        </a:spcAft>
                        <a:buNone/>
                      </a:pPr>
                      <a:r>
                        <a:rPr lang="en" sz="1800">
                          <a:latin typeface="Roboto"/>
                          <a:ea typeface="Roboto"/>
                          <a:cs typeface="Roboto"/>
                          <a:sym typeface="Roboto"/>
                        </a:rPr>
                        <a:t>9.8</a:t>
                      </a:r>
                      <a:endParaRPr sz="1800">
                        <a:latin typeface="Roboto"/>
                        <a:ea typeface="Roboto"/>
                        <a:cs typeface="Roboto"/>
                        <a:sym typeface="Roboto"/>
                      </a:endParaRPr>
                    </a:p>
                  </a:txBody>
                  <a:tcPr marL="91425" marR="91425" marT="91425" marB="91425" anchor="ctr">
                    <a:solidFill>
                      <a:srgbClr val="FF0000"/>
                    </a:solidFill>
                  </a:tcPr>
                </a:tc>
                <a:tc>
                  <a:txBody>
                    <a:bodyPr/>
                    <a:lstStyle/>
                    <a:p>
                      <a:pPr marL="0" lvl="0" indent="0" algn="ctr" rtl="0">
                        <a:spcBef>
                          <a:spcPts val="0"/>
                        </a:spcBef>
                        <a:spcAft>
                          <a:spcPts val="0"/>
                        </a:spcAft>
                        <a:buNone/>
                      </a:pPr>
                      <a:r>
                        <a:rPr lang="en" sz="1800" dirty="0">
                          <a:latin typeface="Roboto"/>
                          <a:ea typeface="Roboto"/>
                          <a:cs typeface="Roboto"/>
                          <a:sym typeface="Roboto"/>
                        </a:rPr>
                        <a:t>*9.5</a:t>
                      </a:r>
                      <a:endParaRPr sz="1800" dirty="0">
                        <a:latin typeface="Roboto"/>
                        <a:ea typeface="Roboto"/>
                        <a:cs typeface="Roboto"/>
                        <a:sym typeface="Roboto"/>
                      </a:endParaRPr>
                    </a:p>
                  </a:txBody>
                  <a:tcPr marL="91425" marR="91425" marT="91425" marB="91425" anchor="ctr">
                    <a:solidFill>
                      <a:srgbClr val="F4CCCC"/>
                    </a:solidFill>
                  </a:tcPr>
                </a:tc>
                <a:tc>
                  <a:txBody>
                    <a:bodyPr/>
                    <a:lstStyle/>
                    <a:p>
                      <a:pPr marL="0" lvl="0" indent="0" algn="ctr" rtl="0">
                        <a:spcBef>
                          <a:spcPts val="0"/>
                        </a:spcBef>
                        <a:spcAft>
                          <a:spcPts val="0"/>
                        </a:spcAft>
                        <a:buNone/>
                      </a:pPr>
                      <a:r>
                        <a:rPr lang="en-US" sz="1800" dirty="0">
                          <a:latin typeface="Roboto"/>
                          <a:ea typeface="Roboto"/>
                          <a:cs typeface="Roboto"/>
                          <a:sym typeface="Roboto"/>
                        </a:rPr>
                        <a:t>?</a:t>
                      </a:r>
                      <a:endParaRPr sz="1800" dirty="0">
                        <a:latin typeface="Roboto"/>
                        <a:ea typeface="Roboto"/>
                        <a:cs typeface="Roboto"/>
                        <a:sym typeface="Roboto"/>
                      </a:endParaRPr>
                    </a:p>
                  </a:txBody>
                  <a:tcPr marL="91425" marR="91425" marT="91425" marB="91425" anchor="ctr">
                    <a:solidFill>
                      <a:srgbClr val="F3F3F3"/>
                    </a:solidFill>
                  </a:tcPr>
                </a:tc>
                <a:extLst>
                  <a:ext uri="{0D108BD9-81ED-4DB2-BD59-A6C34878D82A}">
                    <a16:rowId xmlns:a16="http://schemas.microsoft.com/office/drawing/2014/main" val="10002"/>
                  </a:ext>
                </a:extLst>
              </a:tr>
              <a:tr h="755748">
                <a:tc>
                  <a:txBody>
                    <a:bodyPr/>
                    <a:lstStyle/>
                    <a:p>
                      <a:pPr marL="0" lvl="0" indent="0" algn="ctr" rtl="0">
                        <a:spcBef>
                          <a:spcPts val="0"/>
                        </a:spcBef>
                        <a:spcAft>
                          <a:spcPts val="0"/>
                        </a:spcAft>
                        <a:buNone/>
                      </a:pPr>
                      <a:r>
                        <a:rPr lang="en" sz="1600" b="1">
                          <a:latin typeface="Roboto"/>
                          <a:ea typeface="Roboto"/>
                          <a:cs typeface="Roboto"/>
                          <a:sym typeface="Roboto"/>
                        </a:rPr>
                        <a:t>Hillsborough Bay</a:t>
                      </a:r>
                      <a:endParaRPr sz="1600" b="1">
                        <a:latin typeface="Roboto"/>
                        <a:ea typeface="Roboto"/>
                        <a:cs typeface="Roboto"/>
                        <a:sym typeface="Roboto"/>
                      </a:endParaRPr>
                    </a:p>
                  </a:txBody>
                  <a:tcPr marL="91425" marR="91425" marT="91425" marB="91425" anchor="ctr">
                    <a:solidFill>
                      <a:srgbClr val="F3F3F3"/>
                    </a:solidFill>
                  </a:tcPr>
                </a:tc>
                <a:tc>
                  <a:txBody>
                    <a:bodyPr/>
                    <a:lstStyle/>
                    <a:p>
                      <a:pPr marL="0" lvl="0" indent="0" algn="ctr" rtl="0">
                        <a:spcBef>
                          <a:spcPts val="0"/>
                        </a:spcBef>
                        <a:spcAft>
                          <a:spcPts val="0"/>
                        </a:spcAft>
                        <a:buNone/>
                      </a:pPr>
                      <a:r>
                        <a:rPr lang="en" sz="1800" dirty="0">
                          <a:latin typeface="Roboto"/>
                          <a:ea typeface="Roboto"/>
                          <a:cs typeface="Roboto"/>
                          <a:sym typeface="Roboto"/>
                        </a:rPr>
                        <a:t>15.0</a:t>
                      </a:r>
                      <a:endParaRPr sz="1800" dirty="0">
                        <a:latin typeface="Roboto"/>
                        <a:ea typeface="Roboto"/>
                        <a:cs typeface="Roboto"/>
                        <a:sym typeface="Roboto"/>
                      </a:endParaRPr>
                    </a:p>
                  </a:txBody>
                  <a:tcPr marL="91425" marR="91425" marT="91425" marB="91425" anchor="ctr">
                    <a:solidFill>
                      <a:schemeClr val="bg1"/>
                    </a:solidFill>
                  </a:tcPr>
                </a:tc>
                <a:tc>
                  <a:txBody>
                    <a:bodyPr/>
                    <a:lstStyle/>
                    <a:p>
                      <a:pPr marL="0" lvl="0" indent="0" algn="ctr" rtl="0">
                        <a:spcBef>
                          <a:spcPts val="0"/>
                        </a:spcBef>
                        <a:spcAft>
                          <a:spcPts val="0"/>
                        </a:spcAft>
                        <a:buNone/>
                      </a:pPr>
                      <a:r>
                        <a:rPr lang="en" sz="1800">
                          <a:latin typeface="Roboto"/>
                          <a:ea typeface="Roboto"/>
                          <a:cs typeface="Roboto"/>
                          <a:sym typeface="Roboto"/>
                        </a:rPr>
                        <a:t>9.7</a:t>
                      </a:r>
                      <a:endParaRPr sz="1800">
                        <a:latin typeface="Roboto"/>
                        <a:ea typeface="Roboto"/>
                        <a:cs typeface="Roboto"/>
                        <a:sym typeface="Roboto"/>
                      </a:endParaRPr>
                    </a:p>
                  </a:txBody>
                  <a:tcPr marL="91425" marR="91425" marT="91425" marB="91425" anchor="ctr">
                    <a:solidFill>
                      <a:srgbClr val="00FF00"/>
                    </a:solidFill>
                  </a:tcPr>
                </a:tc>
                <a:tc>
                  <a:txBody>
                    <a:bodyPr/>
                    <a:lstStyle/>
                    <a:p>
                      <a:pPr marL="0" lvl="0" indent="0" algn="ctr" rtl="0">
                        <a:spcBef>
                          <a:spcPts val="0"/>
                        </a:spcBef>
                        <a:spcAft>
                          <a:spcPts val="0"/>
                        </a:spcAft>
                        <a:buNone/>
                      </a:pPr>
                      <a:r>
                        <a:rPr lang="en" sz="1800">
                          <a:latin typeface="Roboto"/>
                          <a:ea typeface="Roboto"/>
                          <a:cs typeface="Roboto"/>
                          <a:sym typeface="Roboto"/>
                        </a:rPr>
                        <a:t>13.9</a:t>
                      </a:r>
                      <a:endParaRPr sz="1800">
                        <a:latin typeface="Roboto"/>
                        <a:ea typeface="Roboto"/>
                        <a:cs typeface="Roboto"/>
                        <a:sym typeface="Roboto"/>
                      </a:endParaRPr>
                    </a:p>
                  </a:txBody>
                  <a:tcPr marL="91425" marR="91425" marT="91425" marB="91425" anchor="ctr">
                    <a:solidFill>
                      <a:srgbClr val="00FF00"/>
                    </a:solidFill>
                  </a:tcPr>
                </a:tc>
                <a:tc>
                  <a:txBody>
                    <a:bodyPr/>
                    <a:lstStyle/>
                    <a:p>
                      <a:pPr marL="0" lvl="0" indent="0" algn="ctr" rtl="0">
                        <a:spcBef>
                          <a:spcPts val="0"/>
                        </a:spcBef>
                        <a:spcAft>
                          <a:spcPts val="0"/>
                        </a:spcAft>
                        <a:buNone/>
                      </a:pPr>
                      <a:r>
                        <a:rPr lang="en" sz="1800">
                          <a:latin typeface="Roboto"/>
                          <a:ea typeface="Roboto"/>
                          <a:cs typeface="Roboto"/>
                          <a:sym typeface="Roboto"/>
                        </a:rPr>
                        <a:t>11.0</a:t>
                      </a:r>
                      <a:endParaRPr sz="1800">
                        <a:latin typeface="Roboto"/>
                        <a:ea typeface="Roboto"/>
                        <a:cs typeface="Roboto"/>
                        <a:sym typeface="Roboto"/>
                      </a:endParaRPr>
                    </a:p>
                  </a:txBody>
                  <a:tcPr marL="91425" marR="91425" marT="91425" marB="91425" anchor="ctr">
                    <a:solidFill>
                      <a:srgbClr val="00FF00"/>
                    </a:solidFill>
                  </a:tcPr>
                </a:tc>
                <a:tc>
                  <a:txBody>
                    <a:bodyPr/>
                    <a:lstStyle/>
                    <a:p>
                      <a:pPr marL="0" lvl="0" indent="0" algn="ctr" rtl="0">
                        <a:spcBef>
                          <a:spcPts val="0"/>
                        </a:spcBef>
                        <a:spcAft>
                          <a:spcPts val="0"/>
                        </a:spcAft>
                        <a:buNone/>
                      </a:pPr>
                      <a:r>
                        <a:rPr lang="en" sz="1800" dirty="0">
                          <a:latin typeface="Roboto"/>
                          <a:ea typeface="Roboto"/>
                          <a:cs typeface="Roboto"/>
                          <a:sym typeface="Roboto"/>
                        </a:rPr>
                        <a:t>*10.5</a:t>
                      </a:r>
                      <a:endParaRPr sz="1800" dirty="0">
                        <a:latin typeface="Roboto"/>
                        <a:ea typeface="Roboto"/>
                        <a:cs typeface="Roboto"/>
                        <a:sym typeface="Roboto"/>
                      </a:endParaRPr>
                    </a:p>
                  </a:txBody>
                  <a:tcPr marL="91425" marR="91425" marT="91425" marB="91425" anchor="ctr">
                    <a:solidFill>
                      <a:srgbClr val="DDFFDD"/>
                    </a:solidFill>
                  </a:tcPr>
                </a:tc>
                <a:tc>
                  <a:txBody>
                    <a:bodyPr/>
                    <a:lstStyle/>
                    <a:p>
                      <a:pPr marL="0" lvl="0" indent="0" algn="ctr" rtl="0">
                        <a:spcBef>
                          <a:spcPts val="0"/>
                        </a:spcBef>
                        <a:spcAft>
                          <a:spcPts val="0"/>
                        </a:spcAft>
                        <a:buNone/>
                      </a:pPr>
                      <a:r>
                        <a:rPr lang="en-US" sz="1800" dirty="0">
                          <a:latin typeface="Roboto"/>
                          <a:ea typeface="Roboto"/>
                          <a:cs typeface="Roboto"/>
                          <a:sym typeface="Roboto"/>
                        </a:rPr>
                        <a:t>?</a:t>
                      </a:r>
                      <a:endParaRPr sz="1800" dirty="0">
                        <a:latin typeface="Roboto"/>
                        <a:ea typeface="Roboto"/>
                        <a:cs typeface="Roboto"/>
                        <a:sym typeface="Roboto"/>
                      </a:endParaRPr>
                    </a:p>
                  </a:txBody>
                  <a:tcPr marL="91425" marR="91425" marT="91425" marB="91425" anchor="ctr">
                    <a:solidFill>
                      <a:srgbClr val="F3F3F3"/>
                    </a:solidFill>
                  </a:tcPr>
                </a:tc>
                <a:extLst>
                  <a:ext uri="{0D108BD9-81ED-4DB2-BD59-A6C34878D82A}">
                    <a16:rowId xmlns:a16="http://schemas.microsoft.com/office/drawing/2014/main" val="10003"/>
                  </a:ext>
                </a:extLst>
              </a:tr>
              <a:tr h="755748">
                <a:tc>
                  <a:txBody>
                    <a:bodyPr/>
                    <a:lstStyle/>
                    <a:p>
                      <a:pPr marL="0" lvl="0" indent="0" algn="ctr" rtl="0">
                        <a:spcBef>
                          <a:spcPts val="0"/>
                        </a:spcBef>
                        <a:spcAft>
                          <a:spcPts val="0"/>
                        </a:spcAft>
                        <a:buNone/>
                      </a:pPr>
                      <a:r>
                        <a:rPr lang="en" sz="1600" b="1">
                          <a:latin typeface="Roboto"/>
                          <a:ea typeface="Roboto"/>
                          <a:cs typeface="Roboto"/>
                          <a:sym typeface="Roboto"/>
                        </a:rPr>
                        <a:t>Middle Tampa Bay</a:t>
                      </a:r>
                      <a:endParaRPr sz="1600" b="1">
                        <a:latin typeface="Roboto"/>
                        <a:ea typeface="Roboto"/>
                        <a:cs typeface="Roboto"/>
                        <a:sym typeface="Roboto"/>
                      </a:endParaRPr>
                    </a:p>
                  </a:txBody>
                  <a:tcPr marL="91425" marR="91425" marT="91425" marB="91425" anchor="ctr">
                    <a:solidFill>
                      <a:srgbClr val="F3F3F3"/>
                    </a:solidFill>
                  </a:tcPr>
                </a:tc>
                <a:tc>
                  <a:txBody>
                    <a:bodyPr/>
                    <a:lstStyle/>
                    <a:p>
                      <a:pPr marL="0" lvl="0" indent="0" algn="ctr" rtl="0">
                        <a:spcBef>
                          <a:spcPts val="0"/>
                        </a:spcBef>
                        <a:spcAft>
                          <a:spcPts val="0"/>
                        </a:spcAft>
                        <a:buNone/>
                      </a:pPr>
                      <a:r>
                        <a:rPr lang="en" sz="1800" dirty="0">
                          <a:latin typeface="Roboto"/>
                          <a:ea typeface="Roboto"/>
                          <a:cs typeface="Roboto"/>
                          <a:sym typeface="Roboto"/>
                        </a:rPr>
                        <a:t>8.5</a:t>
                      </a:r>
                      <a:endParaRPr sz="1800" dirty="0">
                        <a:latin typeface="Roboto"/>
                        <a:ea typeface="Roboto"/>
                        <a:cs typeface="Roboto"/>
                        <a:sym typeface="Roboto"/>
                      </a:endParaRPr>
                    </a:p>
                  </a:txBody>
                  <a:tcPr marL="91425" marR="91425" marT="91425" marB="91425" anchor="ctr">
                    <a:solidFill>
                      <a:schemeClr val="bg1"/>
                    </a:solidFill>
                  </a:tcPr>
                </a:tc>
                <a:tc>
                  <a:txBody>
                    <a:bodyPr/>
                    <a:lstStyle/>
                    <a:p>
                      <a:pPr marL="0" lvl="0" indent="0" algn="ctr" rtl="0">
                        <a:spcBef>
                          <a:spcPts val="0"/>
                        </a:spcBef>
                        <a:spcAft>
                          <a:spcPts val="0"/>
                        </a:spcAft>
                        <a:buNone/>
                      </a:pPr>
                      <a:r>
                        <a:rPr lang="en" sz="1800">
                          <a:latin typeface="Roboto"/>
                          <a:ea typeface="Roboto"/>
                          <a:cs typeface="Roboto"/>
                          <a:sym typeface="Roboto"/>
                        </a:rPr>
                        <a:t>5.8</a:t>
                      </a:r>
                      <a:endParaRPr sz="1800">
                        <a:latin typeface="Roboto"/>
                        <a:ea typeface="Roboto"/>
                        <a:cs typeface="Roboto"/>
                        <a:sym typeface="Roboto"/>
                      </a:endParaRPr>
                    </a:p>
                  </a:txBody>
                  <a:tcPr marL="91425" marR="91425" marT="91425" marB="91425" anchor="ctr">
                    <a:solidFill>
                      <a:srgbClr val="00FF00"/>
                    </a:solidFill>
                  </a:tcPr>
                </a:tc>
                <a:tc>
                  <a:txBody>
                    <a:bodyPr/>
                    <a:lstStyle/>
                    <a:p>
                      <a:pPr marL="0" lvl="0" indent="0" algn="ctr" rtl="0">
                        <a:spcBef>
                          <a:spcPts val="0"/>
                        </a:spcBef>
                        <a:spcAft>
                          <a:spcPts val="0"/>
                        </a:spcAft>
                        <a:buNone/>
                      </a:pPr>
                      <a:r>
                        <a:rPr lang="en" sz="1800">
                          <a:latin typeface="Roboto"/>
                          <a:ea typeface="Roboto"/>
                          <a:cs typeface="Roboto"/>
                          <a:sym typeface="Roboto"/>
                        </a:rPr>
                        <a:t>7.0</a:t>
                      </a:r>
                      <a:endParaRPr sz="1800">
                        <a:latin typeface="Roboto"/>
                        <a:ea typeface="Roboto"/>
                        <a:cs typeface="Roboto"/>
                        <a:sym typeface="Roboto"/>
                      </a:endParaRPr>
                    </a:p>
                  </a:txBody>
                  <a:tcPr marL="91425" marR="91425" marT="91425" marB="91425" anchor="ctr">
                    <a:solidFill>
                      <a:srgbClr val="00FF00"/>
                    </a:solidFill>
                  </a:tcPr>
                </a:tc>
                <a:tc>
                  <a:txBody>
                    <a:bodyPr/>
                    <a:lstStyle/>
                    <a:p>
                      <a:pPr marL="0" lvl="0" indent="0" algn="ctr" rtl="0">
                        <a:spcBef>
                          <a:spcPts val="0"/>
                        </a:spcBef>
                        <a:spcAft>
                          <a:spcPts val="0"/>
                        </a:spcAft>
                        <a:buNone/>
                      </a:pPr>
                      <a:r>
                        <a:rPr lang="en" sz="1800">
                          <a:latin typeface="Roboto"/>
                          <a:ea typeface="Roboto"/>
                          <a:cs typeface="Roboto"/>
                          <a:sym typeface="Roboto"/>
                        </a:rPr>
                        <a:t>5.7</a:t>
                      </a:r>
                      <a:endParaRPr sz="1800">
                        <a:latin typeface="Roboto"/>
                        <a:ea typeface="Roboto"/>
                        <a:cs typeface="Roboto"/>
                        <a:sym typeface="Roboto"/>
                      </a:endParaRPr>
                    </a:p>
                  </a:txBody>
                  <a:tcPr marL="91425" marR="91425" marT="91425" marB="91425" anchor="ctr">
                    <a:solidFill>
                      <a:srgbClr val="00FF00"/>
                    </a:solidFill>
                  </a:tcPr>
                </a:tc>
                <a:tc>
                  <a:txBody>
                    <a:bodyPr/>
                    <a:lstStyle/>
                    <a:p>
                      <a:pPr marL="0" lvl="0" indent="0" algn="ctr" rtl="0">
                        <a:spcBef>
                          <a:spcPts val="0"/>
                        </a:spcBef>
                        <a:spcAft>
                          <a:spcPts val="0"/>
                        </a:spcAft>
                        <a:buNone/>
                      </a:pPr>
                      <a:r>
                        <a:rPr lang="en" sz="1800" dirty="0">
                          <a:latin typeface="Roboto"/>
                          <a:ea typeface="Roboto"/>
                          <a:cs typeface="Roboto"/>
                          <a:sym typeface="Roboto"/>
                        </a:rPr>
                        <a:t>*5.5</a:t>
                      </a:r>
                      <a:endParaRPr sz="1800" dirty="0">
                        <a:latin typeface="Roboto"/>
                        <a:ea typeface="Roboto"/>
                        <a:cs typeface="Roboto"/>
                        <a:sym typeface="Roboto"/>
                      </a:endParaRPr>
                    </a:p>
                  </a:txBody>
                  <a:tcPr marL="91425" marR="91425" marT="91425" marB="91425" anchor="ctr">
                    <a:solidFill>
                      <a:srgbClr val="DDFFDD"/>
                    </a:solidFill>
                  </a:tcPr>
                </a:tc>
                <a:tc>
                  <a:txBody>
                    <a:bodyPr/>
                    <a:lstStyle/>
                    <a:p>
                      <a:pPr marL="0" lvl="0" indent="0" algn="ctr" rtl="0">
                        <a:spcBef>
                          <a:spcPts val="0"/>
                        </a:spcBef>
                        <a:spcAft>
                          <a:spcPts val="0"/>
                        </a:spcAft>
                        <a:buNone/>
                      </a:pPr>
                      <a:r>
                        <a:rPr lang="en-US" sz="1800" dirty="0">
                          <a:latin typeface="Roboto"/>
                          <a:ea typeface="Roboto"/>
                          <a:cs typeface="Roboto"/>
                          <a:sym typeface="Roboto"/>
                        </a:rPr>
                        <a:t>?</a:t>
                      </a:r>
                      <a:endParaRPr sz="1800" dirty="0">
                        <a:latin typeface="Roboto"/>
                        <a:ea typeface="Roboto"/>
                        <a:cs typeface="Roboto"/>
                        <a:sym typeface="Roboto"/>
                      </a:endParaRPr>
                    </a:p>
                  </a:txBody>
                  <a:tcPr marL="91425" marR="91425" marT="91425" marB="91425" anchor="ctr">
                    <a:solidFill>
                      <a:srgbClr val="F3F3F3"/>
                    </a:solidFill>
                  </a:tcPr>
                </a:tc>
                <a:extLst>
                  <a:ext uri="{0D108BD9-81ED-4DB2-BD59-A6C34878D82A}">
                    <a16:rowId xmlns:a16="http://schemas.microsoft.com/office/drawing/2014/main" val="10004"/>
                  </a:ext>
                </a:extLst>
              </a:tr>
              <a:tr h="755748">
                <a:tc>
                  <a:txBody>
                    <a:bodyPr/>
                    <a:lstStyle/>
                    <a:p>
                      <a:pPr marL="0" lvl="0" indent="0" algn="ctr" rtl="0">
                        <a:spcBef>
                          <a:spcPts val="0"/>
                        </a:spcBef>
                        <a:spcAft>
                          <a:spcPts val="0"/>
                        </a:spcAft>
                        <a:buNone/>
                      </a:pPr>
                      <a:r>
                        <a:rPr lang="en" sz="1600" b="1">
                          <a:latin typeface="Roboto"/>
                          <a:ea typeface="Roboto"/>
                          <a:cs typeface="Roboto"/>
                          <a:sym typeface="Roboto"/>
                        </a:rPr>
                        <a:t>LTB / Remainder LTB</a:t>
                      </a:r>
                      <a:endParaRPr sz="1600" b="1">
                        <a:latin typeface="Roboto"/>
                        <a:ea typeface="Roboto"/>
                        <a:cs typeface="Roboto"/>
                        <a:sym typeface="Roboto"/>
                      </a:endParaRPr>
                    </a:p>
                  </a:txBody>
                  <a:tcPr marL="91425" marR="91425" marT="91425" marB="91425" anchor="ctr">
                    <a:solidFill>
                      <a:srgbClr val="F3F3F3"/>
                    </a:solidFill>
                  </a:tcPr>
                </a:tc>
                <a:tc>
                  <a:txBody>
                    <a:bodyPr/>
                    <a:lstStyle/>
                    <a:p>
                      <a:pPr marL="0" lvl="0" indent="0" algn="ctr" rtl="0">
                        <a:spcBef>
                          <a:spcPts val="0"/>
                        </a:spcBef>
                        <a:spcAft>
                          <a:spcPts val="0"/>
                        </a:spcAft>
                        <a:buNone/>
                      </a:pPr>
                      <a:r>
                        <a:rPr lang="en" sz="1800" dirty="0">
                          <a:latin typeface="Roboto"/>
                          <a:ea typeface="Roboto"/>
                          <a:cs typeface="Roboto"/>
                          <a:sym typeface="Roboto"/>
                        </a:rPr>
                        <a:t>5.1</a:t>
                      </a:r>
                      <a:endParaRPr sz="1800" dirty="0">
                        <a:latin typeface="Roboto"/>
                        <a:ea typeface="Roboto"/>
                        <a:cs typeface="Roboto"/>
                        <a:sym typeface="Roboto"/>
                      </a:endParaRPr>
                    </a:p>
                  </a:txBody>
                  <a:tcPr marL="91425" marR="91425" marT="91425" marB="91425" anchor="ctr">
                    <a:solidFill>
                      <a:schemeClr val="bg1"/>
                    </a:solidFill>
                  </a:tcPr>
                </a:tc>
                <a:tc>
                  <a:txBody>
                    <a:bodyPr/>
                    <a:lstStyle/>
                    <a:p>
                      <a:pPr marL="0" lvl="0" indent="0" algn="ctr" rtl="0">
                        <a:spcBef>
                          <a:spcPts val="0"/>
                        </a:spcBef>
                        <a:spcAft>
                          <a:spcPts val="0"/>
                        </a:spcAft>
                        <a:buNone/>
                      </a:pPr>
                      <a:r>
                        <a:rPr lang="en" sz="1800">
                          <a:latin typeface="Roboto"/>
                          <a:ea typeface="Roboto"/>
                          <a:cs typeface="Roboto"/>
                          <a:sym typeface="Roboto"/>
                        </a:rPr>
                        <a:t>3.3</a:t>
                      </a:r>
                      <a:endParaRPr sz="1800">
                        <a:latin typeface="Roboto"/>
                        <a:ea typeface="Roboto"/>
                        <a:cs typeface="Roboto"/>
                        <a:sym typeface="Roboto"/>
                      </a:endParaRPr>
                    </a:p>
                  </a:txBody>
                  <a:tcPr marL="91425" marR="91425" marT="91425" marB="91425" anchor="ctr">
                    <a:solidFill>
                      <a:srgbClr val="00FF00"/>
                    </a:solidFill>
                  </a:tcPr>
                </a:tc>
                <a:tc>
                  <a:txBody>
                    <a:bodyPr/>
                    <a:lstStyle/>
                    <a:p>
                      <a:pPr marL="0" lvl="0" indent="0" algn="ctr" rtl="0">
                        <a:spcBef>
                          <a:spcPts val="0"/>
                        </a:spcBef>
                        <a:spcAft>
                          <a:spcPts val="0"/>
                        </a:spcAft>
                        <a:buNone/>
                      </a:pPr>
                      <a:r>
                        <a:rPr lang="en" sz="1800">
                          <a:latin typeface="Roboto"/>
                          <a:ea typeface="Roboto"/>
                          <a:cs typeface="Roboto"/>
                          <a:sym typeface="Roboto"/>
                        </a:rPr>
                        <a:t>4.7</a:t>
                      </a:r>
                      <a:endParaRPr sz="1800">
                        <a:latin typeface="Roboto"/>
                        <a:ea typeface="Roboto"/>
                        <a:cs typeface="Roboto"/>
                        <a:sym typeface="Roboto"/>
                      </a:endParaRPr>
                    </a:p>
                  </a:txBody>
                  <a:tcPr marL="91425" marR="91425" marT="91425" marB="91425" anchor="ctr">
                    <a:solidFill>
                      <a:srgbClr val="00FF00"/>
                    </a:solidFill>
                  </a:tcPr>
                </a:tc>
                <a:tc>
                  <a:txBody>
                    <a:bodyPr/>
                    <a:lstStyle/>
                    <a:p>
                      <a:pPr marL="0" lvl="0" indent="0" algn="ctr" rtl="0">
                        <a:spcBef>
                          <a:spcPts val="0"/>
                        </a:spcBef>
                        <a:spcAft>
                          <a:spcPts val="0"/>
                        </a:spcAft>
                        <a:buNone/>
                      </a:pPr>
                      <a:r>
                        <a:rPr lang="en" sz="1800">
                          <a:latin typeface="Roboto"/>
                          <a:ea typeface="Roboto"/>
                          <a:cs typeface="Roboto"/>
                          <a:sym typeface="Roboto"/>
                        </a:rPr>
                        <a:t>3.9</a:t>
                      </a:r>
                      <a:endParaRPr sz="1800">
                        <a:latin typeface="Roboto"/>
                        <a:ea typeface="Roboto"/>
                        <a:cs typeface="Roboto"/>
                        <a:sym typeface="Roboto"/>
                      </a:endParaRPr>
                    </a:p>
                  </a:txBody>
                  <a:tcPr marL="91425" marR="91425" marT="91425" marB="91425" anchor="ctr">
                    <a:solidFill>
                      <a:srgbClr val="00FF00"/>
                    </a:solidFill>
                  </a:tcPr>
                </a:tc>
                <a:tc>
                  <a:txBody>
                    <a:bodyPr/>
                    <a:lstStyle/>
                    <a:p>
                      <a:pPr marL="0" lvl="0" indent="0" algn="ctr" rtl="0">
                        <a:spcBef>
                          <a:spcPts val="0"/>
                        </a:spcBef>
                        <a:spcAft>
                          <a:spcPts val="0"/>
                        </a:spcAft>
                        <a:buNone/>
                      </a:pPr>
                      <a:r>
                        <a:rPr lang="en" sz="1800" dirty="0">
                          <a:latin typeface="Roboto"/>
                          <a:ea typeface="Roboto"/>
                          <a:cs typeface="Roboto"/>
                          <a:sym typeface="Roboto"/>
                        </a:rPr>
                        <a:t>*3.0</a:t>
                      </a:r>
                      <a:endParaRPr sz="1800" dirty="0">
                        <a:latin typeface="Roboto"/>
                        <a:ea typeface="Roboto"/>
                        <a:cs typeface="Roboto"/>
                        <a:sym typeface="Roboto"/>
                      </a:endParaRPr>
                    </a:p>
                  </a:txBody>
                  <a:tcPr marL="91425" marR="91425" marT="91425" marB="91425" anchor="ctr">
                    <a:solidFill>
                      <a:srgbClr val="DDFFDD"/>
                    </a:solidFill>
                  </a:tcPr>
                </a:tc>
                <a:tc>
                  <a:txBody>
                    <a:bodyPr/>
                    <a:lstStyle/>
                    <a:p>
                      <a:pPr marL="0" lvl="0" indent="0" algn="ctr" rtl="0">
                        <a:spcBef>
                          <a:spcPts val="0"/>
                        </a:spcBef>
                        <a:spcAft>
                          <a:spcPts val="0"/>
                        </a:spcAft>
                        <a:buNone/>
                      </a:pPr>
                      <a:r>
                        <a:rPr lang="en-US" sz="1800" dirty="0">
                          <a:latin typeface="Roboto"/>
                          <a:ea typeface="Roboto"/>
                          <a:cs typeface="Roboto"/>
                          <a:sym typeface="Roboto"/>
                        </a:rPr>
                        <a:t>?</a:t>
                      </a:r>
                      <a:endParaRPr sz="1800" dirty="0">
                        <a:latin typeface="Roboto"/>
                        <a:ea typeface="Roboto"/>
                        <a:cs typeface="Roboto"/>
                        <a:sym typeface="Roboto"/>
                      </a:endParaRPr>
                    </a:p>
                  </a:txBody>
                  <a:tcPr marL="91425" marR="91425" marT="91425" marB="91425" anchor="ctr">
                    <a:solidFill>
                      <a:srgbClr val="F3F3F3"/>
                    </a:solidFill>
                  </a:tcPr>
                </a:tc>
                <a:extLst>
                  <a:ext uri="{0D108BD9-81ED-4DB2-BD59-A6C34878D82A}">
                    <a16:rowId xmlns:a16="http://schemas.microsoft.com/office/drawing/2014/main" val="10005"/>
                  </a:ext>
                </a:extLst>
              </a:tr>
            </a:tbl>
          </a:graphicData>
        </a:graphic>
      </p:graphicFrame>
      <p:sp>
        <p:nvSpPr>
          <p:cNvPr id="9" name="Google Shape;95;p15">
            <a:extLst>
              <a:ext uri="{FF2B5EF4-FFF2-40B4-BE49-F238E27FC236}">
                <a16:creationId xmlns:a16="http://schemas.microsoft.com/office/drawing/2014/main" id="{08C7D84E-DD23-4F51-A083-3910C64AD916}"/>
              </a:ext>
            </a:extLst>
          </p:cNvPr>
          <p:cNvSpPr txBox="1"/>
          <p:nvPr/>
        </p:nvSpPr>
        <p:spPr>
          <a:xfrm>
            <a:off x="864447" y="6039895"/>
            <a:ext cx="10127080" cy="301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dirty="0">
                <a:latin typeface="Roboto"/>
                <a:ea typeface="Roboto"/>
                <a:cs typeface="Roboto"/>
                <a:sym typeface="Roboto"/>
              </a:rPr>
              <a:t>*April </a:t>
            </a:r>
            <a:r>
              <a:rPr lang="en-US" dirty="0">
                <a:latin typeface="Roboto"/>
                <a:ea typeface="Roboto"/>
                <a:cs typeface="Roboto"/>
                <a:sym typeface="Roboto"/>
              </a:rPr>
              <a:t>and </a:t>
            </a:r>
            <a:r>
              <a:rPr lang="en" dirty="0">
                <a:latin typeface="Roboto"/>
                <a:ea typeface="Roboto"/>
                <a:cs typeface="Roboto"/>
                <a:sym typeface="Roboto"/>
              </a:rPr>
              <a:t> May 2020 samples were not collected &amp; analyzed due to COVID-19 pandemic</a:t>
            </a:r>
            <a:endParaRPr dirty="0">
              <a:latin typeface="Roboto"/>
              <a:ea typeface="Roboto"/>
              <a:cs typeface="Roboto"/>
              <a:sym typeface="Roboto"/>
            </a:endParaRPr>
          </a:p>
        </p:txBody>
      </p:sp>
      <p:sp>
        <p:nvSpPr>
          <p:cNvPr id="5" name="TextBox 4">
            <a:extLst>
              <a:ext uri="{FF2B5EF4-FFF2-40B4-BE49-F238E27FC236}">
                <a16:creationId xmlns:a16="http://schemas.microsoft.com/office/drawing/2014/main" id="{EC6E0364-EC1C-46CD-A407-2FE7FBD413E8}"/>
              </a:ext>
            </a:extLst>
          </p:cNvPr>
          <p:cNvSpPr txBox="1"/>
          <p:nvPr/>
        </p:nvSpPr>
        <p:spPr>
          <a:xfrm>
            <a:off x="140156" y="6477532"/>
            <a:ext cx="4926874" cy="369332"/>
          </a:xfrm>
          <a:prstGeom prst="rect">
            <a:avLst/>
          </a:prstGeom>
          <a:noFill/>
        </p:spPr>
        <p:txBody>
          <a:bodyPr wrap="square" rtlCol="0">
            <a:spAutoFit/>
          </a:bodyPr>
          <a:lstStyle/>
          <a:p>
            <a:r>
              <a:rPr lang="en-US" dirty="0"/>
              <a:t>Credit: Ed Sherwood, TBEP Executive Director</a:t>
            </a:r>
          </a:p>
        </p:txBody>
      </p:sp>
    </p:spTree>
    <p:extLst>
      <p:ext uri="{BB962C8B-B14F-4D97-AF65-F5344CB8AC3E}">
        <p14:creationId xmlns:p14="http://schemas.microsoft.com/office/powerpoint/2010/main" val="30582216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F937BC-46F6-41C1-AEE9-F72C32ED598C}"/>
              </a:ext>
            </a:extLst>
          </p:cNvPr>
          <p:cNvSpPr>
            <a:spLocks noGrp="1"/>
          </p:cNvSpPr>
          <p:nvPr>
            <p:ph type="title"/>
          </p:nvPr>
        </p:nvSpPr>
        <p:spPr/>
        <p:txBody>
          <a:bodyPr/>
          <a:lstStyle/>
          <a:p>
            <a:r>
              <a:rPr lang="en-US" dirty="0"/>
              <a:t>Additional RA Assessment Steps for OTB </a:t>
            </a:r>
          </a:p>
        </p:txBody>
      </p:sp>
      <p:graphicFrame>
        <p:nvGraphicFramePr>
          <p:cNvPr id="4" name="Google Shape;188;p18">
            <a:extLst>
              <a:ext uri="{FF2B5EF4-FFF2-40B4-BE49-F238E27FC236}">
                <a16:creationId xmlns:a16="http://schemas.microsoft.com/office/drawing/2014/main" id="{6974ACCE-525D-4685-BA82-855C1391FC40}"/>
              </a:ext>
            </a:extLst>
          </p:cNvPr>
          <p:cNvGraphicFramePr/>
          <p:nvPr>
            <p:extLst>
              <p:ext uri="{D42A27DB-BD31-4B8C-83A1-F6EECF244321}">
                <p14:modId xmlns:p14="http://schemas.microsoft.com/office/powerpoint/2010/main" val="3166196631"/>
              </p:ext>
            </p:extLst>
          </p:nvPr>
        </p:nvGraphicFramePr>
        <p:xfrm>
          <a:off x="952354" y="1534104"/>
          <a:ext cx="10287292" cy="4713075"/>
        </p:xfrm>
        <a:graphic>
          <a:graphicData uri="http://schemas.openxmlformats.org/drawingml/2006/table">
            <a:tbl>
              <a:tblPr>
                <a:noFill/>
              </a:tblPr>
              <a:tblGrid>
                <a:gridCol w="3871328">
                  <a:extLst>
                    <a:ext uri="{9D8B030D-6E8A-4147-A177-3AD203B41FA5}">
                      <a16:colId xmlns:a16="http://schemas.microsoft.com/office/drawing/2014/main" val="20000"/>
                    </a:ext>
                  </a:extLst>
                </a:gridCol>
                <a:gridCol w="739467">
                  <a:extLst>
                    <a:ext uri="{9D8B030D-6E8A-4147-A177-3AD203B41FA5}">
                      <a16:colId xmlns:a16="http://schemas.microsoft.com/office/drawing/2014/main" val="20001"/>
                    </a:ext>
                  </a:extLst>
                </a:gridCol>
                <a:gridCol w="739467">
                  <a:extLst>
                    <a:ext uri="{9D8B030D-6E8A-4147-A177-3AD203B41FA5}">
                      <a16:colId xmlns:a16="http://schemas.microsoft.com/office/drawing/2014/main" val="20002"/>
                    </a:ext>
                  </a:extLst>
                </a:gridCol>
                <a:gridCol w="739467">
                  <a:extLst>
                    <a:ext uri="{9D8B030D-6E8A-4147-A177-3AD203B41FA5}">
                      <a16:colId xmlns:a16="http://schemas.microsoft.com/office/drawing/2014/main" val="20003"/>
                    </a:ext>
                  </a:extLst>
                </a:gridCol>
                <a:gridCol w="739467">
                  <a:extLst>
                    <a:ext uri="{9D8B030D-6E8A-4147-A177-3AD203B41FA5}">
                      <a16:colId xmlns:a16="http://schemas.microsoft.com/office/drawing/2014/main" val="20004"/>
                    </a:ext>
                  </a:extLst>
                </a:gridCol>
                <a:gridCol w="739467">
                  <a:extLst>
                    <a:ext uri="{9D8B030D-6E8A-4147-A177-3AD203B41FA5}">
                      <a16:colId xmlns:a16="http://schemas.microsoft.com/office/drawing/2014/main" val="20005"/>
                    </a:ext>
                  </a:extLst>
                </a:gridCol>
                <a:gridCol w="2718629">
                  <a:extLst>
                    <a:ext uri="{9D8B030D-6E8A-4147-A177-3AD203B41FA5}">
                      <a16:colId xmlns:a16="http://schemas.microsoft.com/office/drawing/2014/main" val="20006"/>
                    </a:ext>
                  </a:extLst>
                </a:gridCol>
              </a:tblGrid>
              <a:tr h="454922">
                <a:tc rowSpan="2">
                  <a:txBody>
                    <a:bodyPr/>
                    <a:lstStyle/>
                    <a:p>
                      <a:pPr marL="0" lvl="0" indent="0" algn="ctr" rtl="0">
                        <a:lnSpc>
                          <a:spcPct val="115000"/>
                        </a:lnSpc>
                        <a:spcBef>
                          <a:spcPts val="0"/>
                        </a:spcBef>
                        <a:spcAft>
                          <a:spcPts val="0"/>
                        </a:spcAft>
                        <a:buNone/>
                      </a:pPr>
                      <a:r>
                        <a:rPr lang="en" sz="1200" b="1" dirty="0">
                          <a:solidFill>
                            <a:schemeClr val="tx1"/>
                          </a:solidFill>
                          <a:latin typeface="Arial" panose="020B0604020202020204" pitchFamily="34" charset="0"/>
                          <a:ea typeface="Roboto"/>
                          <a:cs typeface="Arial" panose="020B0604020202020204" pitchFamily="34" charset="0"/>
                          <a:sym typeface="Roboto"/>
                        </a:rPr>
                        <a:t>Bay Segment Reasonable Assurance Assessment Steps</a:t>
                      </a:r>
                      <a:endParaRPr sz="1200" b="1" dirty="0">
                        <a:solidFill>
                          <a:schemeClr val="tx1"/>
                        </a:solidFill>
                        <a:latin typeface="Arial" panose="020B0604020202020204" pitchFamily="34" charset="0"/>
                        <a:ea typeface="Roboto"/>
                        <a:cs typeface="Arial" panose="020B0604020202020204" pitchFamily="34" charset="0"/>
                        <a:sym typeface="Roboto"/>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F0F4"/>
                    </a:solidFill>
                  </a:tcPr>
                </a:tc>
                <a:tc gridSpan="5">
                  <a:txBody>
                    <a:bodyPr/>
                    <a:lstStyle/>
                    <a:p>
                      <a:pPr marL="0" lvl="0" indent="0" algn="ctr" rtl="0">
                        <a:lnSpc>
                          <a:spcPct val="115000"/>
                        </a:lnSpc>
                        <a:spcBef>
                          <a:spcPts val="0"/>
                        </a:spcBef>
                        <a:spcAft>
                          <a:spcPts val="0"/>
                        </a:spcAft>
                        <a:buNone/>
                      </a:pPr>
                      <a:r>
                        <a:rPr lang="en" sz="1200" b="1" dirty="0">
                          <a:solidFill>
                            <a:schemeClr val="tx1"/>
                          </a:solidFill>
                          <a:latin typeface="Arial" panose="020B0604020202020204" pitchFamily="34" charset="0"/>
                          <a:ea typeface="Roboto"/>
                          <a:cs typeface="Arial" panose="020B0604020202020204" pitchFamily="34" charset="0"/>
                          <a:sym typeface="Roboto"/>
                        </a:rPr>
                        <a:t>DATA USED TO ASSESS ANNUAL REASONABLE ASSURANCE</a:t>
                      </a:r>
                      <a:endParaRPr sz="1200" b="1" dirty="0">
                        <a:solidFill>
                          <a:schemeClr val="tx1"/>
                        </a:solidFill>
                        <a:latin typeface="Arial" panose="020B0604020202020204" pitchFamily="34" charset="0"/>
                        <a:ea typeface="Roboto"/>
                        <a:cs typeface="Arial" panose="020B0604020202020204" pitchFamily="34" charset="0"/>
                        <a:sym typeface="Roboto"/>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F0F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lvl="0" indent="0" algn="ctr" rtl="0">
                        <a:lnSpc>
                          <a:spcPct val="115000"/>
                        </a:lnSpc>
                        <a:spcBef>
                          <a:spcPts val="0"/>
                        </a:spcBef>
                        <a:spcAft>
                          <a:spcPts val="0"/>
                        </a:spcAft>
                        <a:buNone/>
                      </a:pPr>
                      <a:r>
                        <a:rPr lang="en" sz="1200" b="1" dirty="0">
                          <a:solidFill>
                            <a:schemeClr val="tx1"/>
                          </a:solidFill>
                          <a:latin typeface="Arial" panose="020B0604020202020204" pitchFamily="34" charset="0"/>
                          <a:ea typeface="Roboto"/>
                          <a:cs typeface="Arial" panose="020B0604020202020204" pitchFamily="34" charset="0"/>
                          <a:sym typeface="Roboto"/>
                        </a:rPr>
                        <a:t>OUTCOME</a:t>
                      </a:r>
                      <a:endParaRPr sz="1200" b="1" dirty="0">
                        <a:solidFill>
                          <a:schemeClr val="tx1"/>
                        </a:solidFill>
                        <a:latin typeface="Arial" panose="020B0604020202020204" pitchFamily="34" charset="0"/>
                        <a:ea typeface="Roboto"/>
                        <a:cs typeface="Arial" panose="020B0604020202020204" pitchFamily="34" charset="0"/>
                        <a:sym typeface="Roboto"/>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F0F4"/>
                    </a:solidFill>
                  </a:tcPr>
                </a:tc>
                <a:extLst>
                  <a:ext uri="{0D108BD9-81ED-4DB2-BD59-A6C34878D82A}">
                    <a16:rowId xmlns:a16="http://schemas.microsoft.com/office/drawing/2014/main" val="10000"/>
                  </a:ext>
                </a:extLst>
              </a:tr>
              <a:tr h="454653">
                <a:tc vMerge="1">
                  <a:txBody>
                    <a:bodyPr/>
                    <a:lstStyle/>
                    <a:p>
                      <a:endParaRPr lang="en-US"/>
                    </a:p>
                  </a:txBody>
                  <a:tcPr/>
                </a:tc>
                <a:tc>
                  <a:txBody>
                    <a:bodyPr/>
                    <a:lstStyle/>
                    <a:p>
                      <a:pPr marL="0" lvl="0" indent="0" algn="ctr" rtl="0">
                        <a:lnSpc>
                          <a:spcPct val="115000"/>
                        </a:lnSpc>
                        <a:spcBef>
                          <a:spcPts val="0"/>
                        </a:spcBef>
                        <a:spcAft>
                          <a:spcPts val="0"/>
                        </a:spcAft>
                        <a:buNone/>
                      </a:pPr>
                      <a:r>
                        <a:rPr lang="en" sz="1200" b="1" dirty="0">
                          <a:solidFill>
                            <a:schemeClr val="tx1"/>
                          </a:solidFill>
                          <a:latin typeface="Arial" panose="020B0604020202020204" pitchFamily="34" charset="0"/>
                          <a:ea typeface="Roboto"/>
                          <a:cs typeface="Arial" panose="020B0604020202020204" pitchFamily="34" charset="0"/>
                          <a:sym typeface="Roboto"/>
                        </a:rPr>
                        <a:t>Year 1 (2017)</a:t>
                      </a:r>
                      <a:endParaRPr sz="1200" b="1" dirty="0">
                        <a:solidFill>
                          <a:schemeClr val="tx1"/>
                        </a:solidFill>
                        <a:latin typeface="Arial" panose="020B0604020202020204" pitchFamily="34" charset="0"/>
                        <a:ea typeface="Roboto"/>
                        <a:cs typeface="Arial" panose="020B0604020202020204" pitchFamily="34" charset="0"/>
                        <a:sym typeface="Roboto"/>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F0F4"/>
                    </a:solidFill>
                  </a:tcPr>
                </a:tc>
                <a:tc>
                  <a:txBody>
                    <a:bodyPr/>
                    <a:lstStyle/>
                    <a:p>
                      <a:pPr marL="0" lvl="0" indent="0" algn="ctr" rtl="0">
                        <a:lnSpc>
                          <a:spcPct val="115000"/>
                        </a:lnSpc>
                        <a:spcBef>
                          <a:spcPts val="0"/>
                        </a:spcBef>
                        <a:spcAft>
                          <a:spcPts val="0"/>
                        </a:spcAft>
                        <a:buNone/>
                      </a:pPr>
                      <a:r>
                        <a:rPr lang="en" sz="1200" b="1" dirty="0">
                          <a:solidFill>
                            <a:schemeClr val="tx1"/>
                          </a:solidFill>
                          <a:latin typeface="Arial" panose="020B0604020202020204" pitchFamily="34" charset="0"/>
                          <a:ea typeface="Roboto"/>
                          <a:cs typeface="Arial" panose="020B0604020202020204" pitchFamily="34" charset="0"/>
                          <a:sym typeface="Roboto"/>
                        </a:rPr>
                        <a:t>Year 2 (2018)</a:t>
                      </a:r>
                      <a:endParaRPr sz="1200" b="1" dirty="0">
                        <a:solidFill>
                          <a:schemeClr val="tx1"/>
                        </a:solidFill>
                        <a:latin typeface="Arial" panose="020B0604020202020204" pitchFamily="34" charset="0"/>
                        <a:ea typeface="Roboto"/>
                        <a:cs typeface="Arial" panose="020B0604020202020204" pitchFamily="34" charset="0"/>
                        <a:sym typeface="Roboto"/>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F0F4"/>
                    </a:solidFill>
                  </a:tcPr>
                </a:tc>
                <a:tc>
                  <a:txBody>
                    <a:bodyPr/>
                    <a:lstStyle/>
                    <a:p>
                      <a:pPr marL="0" lvl="0" indent="0" algn="ctr" rtl="0">
                        <a:lnSpc>
                          <a:spcPct val="115000"/>
                        </a:lnSpc>
                        <a:spcBef>
                          <a:spcPts val="0"/>
                        </a:spcBef>
                        <a:spcAft>
                          <a:spcPts val="0"/>
                        </a:spcAft>
                        <a:buNone/>
                      </a:pPr>
                      <a:r>
                        <a:rPr lang="en" sz="1200" b="1" dirty="0">
                          <a:solidFill>
                            <a:schemeClr val="tx1"/>
                          </a:solidFill>
                          <a:latin typeface="Arial" panose="020B0604020202020204" pitchFamily="34" charset="0"/>
                          <a:ea typeface="Roboto"/>
                          <a:cs typeface="Arial" panose="020B0604020202020204" pitchFamily="34" charset="0"/>
                          <a:sym typeface="Roboto"/>
                        </a:rPr>
                        <a:t>Year 3 (2019)</a:t>
                      </a:r>
                      <a:endParaRPr sz="1200" b="1" dirty="0">
                        <a:solidFill>
                          <a:schemeClr val="tx1"/>
                        </a:solidFill>
                        <a:latin typeface="Arial" panose="020B0604020202020204" pitchFamily="34" charset="0"/>
                        <a:ea typeface="Roboto"/>
                        <a:cs typeface="Arial" panose="020B0604020202020204" pitchFamily="34" charset="0"/>
                        <a:sym typeface="Roboto"/>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F0F4"/>
                    </a:solidFill>
                  </a:tcPr>
                </a:tc>
                <a:tc>
                  <a:txBody>
                    <a:bodyPr/>
                    <a:lstStyle/>
                    <a:p>
                      <a:pPr marL="0" lvl="0" indent="0" algn="ctr" rtl="0">
                        <a:lnSpc>
                          <a:spcPct val="115000"/>
                        </a:lnSpc>
                        <a:spcBef>
                          <a:spcPts val="0"/>
                        </a:spcBef>
                        <a:spcAft>
                          <a:spcPts val="0"/>
                        </a:spcAft>
                        <a:buNone/>
                      </a:pPr>
                      <a:r>
                        <a:rPr lang="en" sz="1200" b="1" dirty="0">
                          <a:solidFill>
                            <a:schemeClr val="tx1"/>
                          </a:solidFill>
                          <a:latin typeface="Arial" panose="020B0604020202020204" pitchFamily="34" charset="0"/>
                          <a:ea typeface="Roboto"/>
                          <a:cs typeface="Arial" panose="020B0604020202020204" pitchFamily="34" charset="0"/>
                          <a:sym typeface="Roboto"/>
                        </a:rPr>
                        <a:t>Year 4 (2020)</a:t>
                      </a:r>
                      <a:endParaRPr sz="1200" b="1" dirty="0">
                        <a:solidFill>
                          <a:schemeClr val="tx1"/>
                        </a:solidFill>
                        <a:latin typeface="Arial" panose="020B0604020202020204" pitchFamily="34" charset="0"/>
                        <a:ea typeface="Roboto"/>
                        <a:cs typeface="Arial" panose="020B0604020202020204" pitchFamily="34" charset="0"/>
                        <a:sym typeface="Roboto"/>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F0F4"/>
                    </a:solidFill>
                  </a:tcPr>
                </a:tc>
                <a:tc>
                  <a:txBody>
                    <a:bodyPr/>
                    <a:lstStyle/>
                    <a:p>
                      <a:pPr marL="0" lvl="0" indent="0" algn="ctr" rtl="0">
                        <a:lnSpc>
                          <a:spcPct val="115000"/>
                        </a:lnSpc>
                        <a:spcBef>
                          <a:spcPts val="0"/>
                        </a:spcBef>
                        <a:spcAft>
                          <a:spcPts val="0"/>
                        </a:spcAft>
                        <a:buNone/>
                      </a:pPr>
                      <a:r>
                        <a:rPr lang="en" sz="1200" b="1" dirty="0">
                          <a:solidFill>
                            <a:schemeClr val="tx1"/>
                          </a:solidFill>
                          <a:latin typeface="Arial" panose="020B0604020202020204" pitchFamily="34" charset="0"/>
                          <a:ea typeface="Roboto"/>
                          <a:cs typeface="Arial" panose="020B0604020202020204" pitchFamily="34" charset="0"/>
                          <a:sym typeface="Roboto"/>
                        </a:rPr>
                        <a:t>Year 5 (2021)</a:t>
                      </a:r>
                      <a:endParaRPr sz="1200" b="1" dirty="0">
                        <a:solidFill>
                          <a:schemeClr val="tx1"/>
                        </a:solidFill>
                        <a:latin typeface="Arial" panose="020B0604020202020204" pitchFamily="34" charset="0"/>
                        <a:ea typeface="Roboto"/>
                        <a:cs typeface="Arial" panose="020B0604020202020204" pitchFamily="34" charset="0"/>
                        <a:sym typeface="Roboto"/>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F0F4"/>
                    </a:solidFill>
                  </a:tcPr>
                </a:tc>
                <a:tc vMerge="1">
                  <a:txBody>
                    <a:bodyPr/>
                    <a:lstStyle/>
                    <a:p>
                      <a:endParaRPr lang="en-US"/>
                    </a:p>
                  </a:txBody>
                  <a:tcPr/>
                </a:tc>
                <a:extLst>
                  <a:ext uri="{0D108BD9-81ED-4DB2-BD59-A6C34878D82A}">
                    <a16:rowId xmlns:a16="http://schemas.microsoft.com/office/drawing/2014/main" val="10001"/>
                  </a:ext>
                </a:extLst>
              </a:tr>
              <a:tr h="956714">
                <a:tc>
                  <a:txBody>
                    <a:bodyPr/>
                    <a:lstStyle/>
                    <a:p>
                      <a:pPr marL="0" lvl="0" indent="0" algn="l" rtl="0">
                        <a:lnSpc>
                          <a:spcPct val="115000"/>
                        </a:lnSpc>
                        <a:spcBef>
                          <a:spcPts val="0"/>
                        </a:spcBef>
                        <a:spcAft>
                          <a:spcPts val="0"/>
                        </a:spcAft>
                        <a:buNone/>
                      </a:pPr>
                      <a:r>
                        <a:rPr lang="en" sz="1200" b="1" dirty="0">
                          <a:solidFill>
                            <a:srgbClr val="0070C0"/>
                          </a:solidFill>
                          <a:latin typeface="Arial" panose="020B0604020202020204" pitchFamily="34" charset="0"/>
                          <a:ea typeface="Roboto"/>
                          <a:cs typeface="Arial" panose="020B0604020202020204" pitchFamily="34" charset="0"/>
                          <a:sym typeface="Roboto"/>
                        </a:rPr>
                        <a:t>NMC Action 1</a:t>
                      </a:r>
                      <a:r>
                        <a:rPr lang="en" sz="1200" b="1" dirty="0">
                          <a:solidFill>
                            <a:schemeClr val="tx1"/>
                          </a:solidFill>
                          <a:latin typeface="Arial" panose="020B0604020202020204" pitchFamily="34" charset="0"/>
                          <a:ea typeface="Roboto"/>
                          <a:cs typeface="Arial" panose="020B0604020202020204" pitchFamily="34" charset="0"/>
                          <a:sym typeface="Roboto"/>
                        </a:rPr>
                        <a:t>: Determine if observed chlorophyll-</a:t>
                      </a:r>
                      <a:r>
                        <a:rPr lang="en" sz="1200" b="1" i="1" dirty="0">
                          <a:solidFill>
                            <a:schemeClr val="tx1"/>
                          </a:solidFill>
                          <a:latin typeface="Arial" panose="020B0604020202020204" pitchFamily="34" charset="0"/>
                          <a:ea typeface="Roboto"/>
                          <a:cs typeface="Arial" panose="020B0604020202020204" pitchFamily="34" charset="0"/>
                          <a:sym typeface="Roboto"/>
                        </a:rPr>
                        <a:t>a</a:t>
                      </a:r>
                      <a:r>
                        <a:rPr lang="en" sz="1200" b="1" dirty="0">
                          <a:solidFill>
                            <a:schemeClr val="tx1"/>
                          </a:solidFill>
                          <a:latin typeface="Arial" panose="020B0604020202020204" pitchFamily="34" charset="0"/>
                          <a:ea typeface="Roboto"/>
                          <a:cs typeface="Arial" panose="020B0604020202020204" pitchFamily="34" charset="0"/>
                          <a:sym typeface="Roboto"/>
                        </a:rPr>
                        <a:t> exceeds FDEP threshold, 9.3 𝜇g/L</a:t>
                      </a:r>
                      <a:endParaRPr sz="1200" b="1" dirty="0">
                        <a:solidFill>
                          <a:schemeClr val="tx1"/>
                        </a:solidFill>
                        <a:latin typeface="Arial" panose="020B0604020202020204" pitchFamily="34" charset="0"/>
                        <a:ea typeface="Roboto"/>
                        <a:cs typeface="Arial" panose="020B0604020202020204" pitchFamily="34" charset="0"/>
                        <a:sym typeface="Roboto"/>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F0F4"/>
                    </a:solidFill>
                  </a:tcPr>
                </a:tc>
                <a:tc>
                  <a:txBody>
                    <a:bodyPr/>
                    <a:lstStyle/>
                    <a:p>
                      <a:pPr marL="0" lvl="0" indent="0" algn="ctr" rtl="0">
                        <a:lnSpc>
                          <a:spcPct val="115000"/>
                        </a:lnSpc>
                        <a:spcBef>
                          <a:spcPts val="0"/>
                        </a:spcBef>
                        <a:spcAft>
                          <a:spcPts val="0"/>
                        </a:spcAft>
                        <a:buNone/>
                      </a:pPr>
                      <a:r>
                        <a:rPr lang="en" sz="1200" dirty="0">
                          <a:solidFill>
                            <a:schemeClr val="tx1"/>
                          </a:solidFill>
                          <a:latin typeface="Arial" panose="020B0604020202020204" pitchFamily="34" charset="0"/>
                          <a:ea typeface="Roboto"/>
                          <a:cs typeface="Arial" panose="020B0604020202020204" pitchFamily="34" charset="0"/>
                          <a:sym typeface="Roboto"/>
                        </a:rPr>
                        <a:t>9.5 𝜇g/L (Yes)</a:t>
                      </a:r>
                      <a:endParaRPr sz="1200" dirty="0">
                        <a:solidFill>
                          <a:schemeClr val="tx1"/>
                        </a:solidFill>
                        <a:latin typeface="Arial" panose="020B0604020202020204" pitchFamily="34" charset="0"/>
                        <a:ea typeface="Roboto"/>
                        <a:cs typeface="Arial" panose="020B0604020202020204" pitchFamily="34" charset="0"/>
                        <a:sym typeface="Roboto"/>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F99"/>
                    </a:solidFill>
                  </a:tcPr>
                </a:tc>
                <a:tc>
                  <a:txBody>
                    <a:bodyPr/>
                    <a:lstStyle/>
                    <a:p>
                      <a:pPr marL="0" lvl="0" indent="0" algn="ctr" rtl="0">
                        <a:lnSpc>
                          <a:spcPct val="115000"/>
                        </a:lnSpc>
                        <a:spcBef>
                          <a:spcPts val="0"/>
                        </a:spcBef>
                        <a:spcAft>
                          <a:spcPts val="0"/>
                        </a:spcAft>
                        <a:buNone/>
                      </a:pPr>
                      <a:r>
                        <a:rPr lang="en" sz="1200" dirty="0">
                          <a:solidFill>
                            <a:schemeClr val="tx1"/>
                          </a:solidFill>
                          <a:latin typeface="Arial" panose="020B0604020202020204" pitchFamily="34" charset="0"/>
                          <a:ea typeface="Roboto"/>
                          <a:cs typeface="Arial" panose="020B0604020202020204" pitchFamily="34" charset="0"/>
                          <a:sym typeface="Roboto"/>
                        </a:rPr>
                        <a:t>9.2 𝜇g/L (No)</a:t>
                      </a:r>
                      <a:endParaRPr sz="1200" dirty="0">
                        <a:solidFill>
                          <a:schemeClr val="tx1"/>
                        </a:solidFill>
                        <a:latin typeface="Arial" panose="020B0604020202020204" pitchFamily="34" charset="0"/>
                        <a:ea typeface="Roboto"/>
                        <a:cs typeface="Arial" panose="020B0604020202020204" pitchFamily="34" charset="0"/>
                        <a:sym typeface="Roboto"/>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CFFCC"/>
                    </a:solidFill>
                  </a:tcPr>
                </a:tc>
                <a:tc>
                  <a:txBody>
                    <a:bodyPr/>
                    <a:lstStyle/>
                    <a:p>
                      <a:pPr marL="0" lvl="0" indent="0" algn="ctr" rtl="0">
                        <a:lnSpc>
                          <a:spcPct val="115000"/>
                        </a:lnSpc>
                        <a:spcBef>
                          <a:spcPts val="0"/>
                        </a:spcBef>
                        <a:spcAft>
                          <a:spcPts val="0"/>
                        </a:spcAft>
                        <a:buNone/>
                      </a:pPr>
                      <a:r>
                        <a:rPr lang="en" sz="1200" dirty="0">
                          <a:solidFill>
                            <a:schemeClr val="tx1"/>
                          </a:solidFill>
                          <a:latin typeface="Arial" panose="020B0604020202020204" pitchFamily="34" charset="0"/>
                          <a:ea typeface="Roboto"/>
                          <a:cs typeface="Arial" panose="020B0604020202020204" pitchFamily="34" charset="0"/>
                          <a:sym typeface="Roboto"/>
                        </a:rPr>
                        <a:t>9.8 𝜇g/L (Yes)</a:t>
                      </a:r>
                      <a:endParaRPr sz="1200" dirty="0">
                        <a:solidFill>
                          <a:schemeClr val="tx1"/>
                        </a:solidFill>
                        <a:latin typeface="Arial" panose="020B0604020202020204" pitchFamily="34" charset="0"/>
                        <a:ea typeface="Roboto"/>
                        <a:cs typeface="Arial" panose="020B0604020202020204" pitchFamily="34" charset="0"/>
                        <a:sym typeface="Roboto"/>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F99"/>
                    </a:solidFill>
                  </a:tcPr>
                </a:tc>
                <a:tc>
                  <a:txBody>
                    <a:bodyPr/>
                    <a:lstStyle/>
                    <a:p>
                      <a:pPr marL="0" lvl="0" indent="0" algn="ctr" rtl="0">
                        <a:lnSpc>
                          <a:spcPct val="115000"/>
                        </a:lnSpc>
                        <a:spcBef>
                          <a:spcPts val="0"/>
                        </a:spcBef>
                        <a:spcAft>
                          <a:spcPts val="0"/>
                        </a:spcAft>
                        <a:buNone/>
                      </a:pPr>
                      <a:r>
                        <a:rPr lang="en" sz="1200">
                          <a:solidFill>
                            <a:schemeClr val="tx1"/>
                          </a:solidFill>
                          <a:latin typeface="Arial" panose="020B0604020202020204" pitchFamily="34" charset="0"/>
                          <a:ea typeface="Roboto"/>
                          <a:cs typeface="Arial" panose="020B0604020202020204" pitchFamily="34" charset="0"/>
                          <a:sym typeface="Roboto"/>
                        </a:rPr>
                        <a:t>9.5** 𝜇g/L (Yes**)</a:t>
                      </a:r>
                      <a:endParaRPr sz="1200">
                        <a:solidFill>
                          <a:schemeClr val="tx1"/>
                        </a:solidFill>
                        <a:latin typeface="Arial" panose="020B0604020202020204" pitchFamily="34" charset="0"/>
                        <a:ea typeface="Roboto"/>
                        <a:cs typeface="Arial" panose="020B0604020202020204" pitchFamily="34" charset="0"/>
                        <a:sym typeface="Roboto"/>
                      </a:endParaRPr>
                    </a:p>
                  </a:txBody>
                  <a:tcPr marL="0" marR="0"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8D0D2"/>
                    </a:solidFill>
                  </a:tcPr>
                </a:tc>
                <a:tc>
                  <a:txBody>
                    <a:bodyPr/>
                    <a:lstStyle/>
                    <a:p>
                      <a:pPr marL="0" lvl="0" indent="0" algn="ctr" rtl="0">
                        <a:spcBef>
                          <a:spcPts val="0"/>
                        </a:spcBef>
                        <a:spcAft>
                          <a:spcPts val="0"/>
                        </a:spcAft>
                        <a:buNone/>
                      </a:pPr>
                      <a:endParaRPr sz="1200" dirty="0">
                        <a:solidFill>
                          <a:schemeClr val="tx1"/>
                        </a:solidFill>
                        <a:latin typeface="Arial" panose="020B0604020202020204" pitchFamily="34" charset="0"/>
                        <a:ea typeface="Roboto"/>
                        <a:cs typeface="Arial" panose="020B0604020202020204" pitchFamily="34" charset="0"/>
                        <a:sym typeface="Roboto"/>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FFF"/>
                    </a:solidFill>
                  </a:tcPr>
                </a:tc>
                <a:tc>
                  <a:txBody>
                    <a:bodyPr/>
                    <a:lstStyle/>
                    <a:p>
                      <a:pPr marL="0" lvl="0" indent="0" algn="l" rtl="0">
                        <a:lnSpc>
                          <a:spcPct val="115000"/>
                        </a:lnSpc>
                        <a:spcBef>
                          <a:spcPts val="0"/>
                        </a:spcBef>
                        <a:spcAft>
                          <a:spcPts val="0"/>
                        </a:spcAft>
                        <a:buNone/>
                      </a:pPr>
                      <a:r>
                        <a:rPr lang="en" sz="1200" dirty="0">
                          <a:solidFill>
                            <a:schemeClr val="tx1"/>
                          </a:solidFill>
                          <a:latin typeface="Arial" panose="020B0604020202020204" pitchFamily="34" charset="0"/>
                          <a:ea typeface="Roboto"/>
                          <a:cs typeface="Arial" panose="020B0604020202020204" pitchFamily="34" charset="0"/>
                          <a:sym typeface="Roboto"/>
                        </a:rPr>
                        <a:t>2nd concurrent exceedance, but data gaps in 2020 estimate.</a:t>
                      </a:r>
                      <a:endParaRPr sz="1200" dirty="0">
                        <a:solidFill>
                          <a:schemeClr val="tx1"/>
                        </a:solidFill>
                        <a:latin typeface="Arial" panose="020B0604020202020204" pitchFamily="34" charset="0"/>
                        <a:ea typeface="Roboto"/>
                        <a:cs typeface="Arial" panose="020B0604020202020204" pitchFamily="34" charset="0"/>
                        <a:sym typeface="Roboto"/>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948505">
                <a:tc>
                  <a:txBody>
                    <a:bodyPr/>
                    <a:lstStyle/>
                    <a:p>
                      <a:pPr marL="0" lvl="0" indent="0" algn="l" rtl="0">
                        <a:lnSpc>
                          <a:spcPct val="115000"/>
                        </a:lnSpc>
                        <a:spcBef>
                          <a:spcPts val="0"/>
                        </a:spcBef>
                        <a:spcAft>
                          <a:spcPts val="0"/>
                        </a:spcAft>
                        <a:buNone/>
                      </a:pPr>
                      <a:r>
                        <a:rPr lang="en" sz="1200" b="1" dirty="0">
                          <a:solidFill>
                            <a:srgbClr val="0070C0"/>
                          </a:solidFill>
                          <a:latin typeface="Arial" panose="020B0604020202020204" pitchFamily="34" charset="0"/>
                          <a:ea typeface="Roboto"/>
                          <a:cs typeface="Arial" panose="020B0604020202020204" pitchFamily="34" charset="0"/>
                          <a:sym typeface="Roboto"/>
                        </a:rPr>
                        <a:t>NMC Action 2</a:t>
                      </a:r>
                      <a:r>
                        <a:rPr lang="en" sz="1200" b="1" dirty="0">
                          <a:solidFill>
                            <a:schemeClr val="tx1"/>
                          </a:solidFill>
                          <a:latin typeface="Arial" panose="020B0604020202020204" pitchFamily="34" charset="0"/>
                          <a:ea typeface="Roboto"/>
                          <a:cs typeface="Arial" panose="020B0604020202020204" pitchFamily="34" charset="0"/>
                          <a:sym typeface="Roboto"/>
                        </a:rPr>
                        <a:t>: Determine if any observed chlorophyll-</a:t>
                      </a:r>
                      <a:r>
                        <a:rPr lang="en" sz="1200" b="1" i="1" dirty="0">
                          <a:solidFill>
                            <a:schemeClr val="tx1"/>
                          </a:solidFill>
                          <a:latin typeface="Arial" panose="020B0604020202020204" pitchFamily="34" charset="0"/>
                          <a:ea typeface="Roboto"/>
                          <a:cs typeface="Arial" panose="020B0604020202020204" pitchFamily="34" charset="0"/>
                          <a:sym typeface="Roboto"/>
                        </a:rPr>
                        <a:t>a</a:t>
                      </a:r>
                      <a:r>
                        <a:rPr lang="en" sz="1200" b="1" dirty="0">
                          <a:solidFill>
                            <a:schemeClr val="tx1"/>
                          </a:solidFill>
                          <a:latin typeface="Arial" panose="020B0604020202020204" pitchFamily="34" charset="0"/>
                          <a:ea typeface="Roboto"/>
                          <a:cs typeface="Arial" panose="020B0604020202020204" pitchFamily="34" charset="0"/>
                          <a:sym typeface="Roboto"/>
                        </a:rPr>
                        <a:t> exceedances occurred for 2 consecutive years, review / report on any anomalous events and data.</a:t>
                      </a:r>
                      <a:endParaRPr sz="1200" b="1" dirty="0">
                        <a:solidFill>
                          <a:schemeClr val="tx1"/>
                        </a:solidFill>
                        <a:latin typeface="Arial" panose="020B0604020202020204" pitchFamily="34" charset="0"/>
                        <a:ea typeface="Roboto"/>
                        <a:cs typeface="Arial" panose="020B0604020202020204" pitchFamily="34" charset="0"/>
                        <a:sym typeface="Roboto"/>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F0F4"/>
                    </a:solidFill>
                  </a:tcPr>
                </a:tc>
                <a:tc>
                  <a:txBody>
                    <a:bodyPr/>
                    <a:lstStyle/>
                    <a:p>
                      <a:pPr marL="0" lvl="0" indent="0" algn="ctr" rtl="0">
                        <a:lnSpc>
                          <a:spcPct val="115000"/>
                        </a:lnSpc>
                        <a:spcBef>
                          <a:spcPts val="0"/>
                        </a:spcBef>
                        <a:spcAft>
                          <a:spcPts val="0"/>
                        </a:spcAft>
                        <a:buNone/>
                      </a:pPr>
                      <a:r>
                        <a:rPr lang="en" sz="1200" dirty="0">
                          <a:solidFill>
                            <a:schemeClr val="tx1"/>
                          </a:solidFill>
                          <a:latin typeface="Arial" panose="020B0604020202020204" pitchFamily="34" charset="0"/>
                          <a:ea typeface="Roboto"/>
                          <a:cs typeface="Arial" panose="020B0604020202020204" pitchFamily="34" charset="0"/>
                          <a:sym typeface="Roboto"/>
                        </a:rPr>
                        <a:t>No</a:t>
                      </a:r>
                      <a:endParaRPr sz="1200" dirty="0">
                        <a:solidFill>
                          <a:schemeClr val="tx1"/>
                        </a:solidFill>
                        <a:latin typeface="Arial" panose="020B0604020202020204" pitchFamily="34" charset="0"/>
                        <a:ea typeface="Roboto"/>
                        <a:cs typeface="Arial" panose="020B0604020202020204" pitchFamily="34" charset="0"/>
                        <a:sym typeface="Roboto"/>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CFFCC"/>
                    </a:solidFill>
                  </a:tcPr>
                </a:tc>
                <a:tc>
                  <a:txBody>
                    <a:bodyPr/>
                    <a:lstStyle/>
                    <a:p>
                      <a:pPr marL="0" lvl="0" indent="0" algn="ctr" rtl="0">
                        <a:lnSpc>
                          <a:spcPct val="115000"/>
                        </a:lnSpc>
                        <a:spcBef>
                          <a:spcPts val="0"/>
                        </a:spcBef>
                        <a:spcAft>
                          <a:spcPts val="0"/>
                        </a:spcAft>
                        <a:buNone/>
                      </a:pPr>
                      <a:r>
                        <a:rPr lang="en" sz="1200" dirty="0">
                          <a:solidFill>
                            <a:schemeClr val="tx1"/>
                          </a:solidFill>
                          <a:latin typeface="Arial" panose="020B0604020202020204" pitchFamily="34" charset="0"/>
                          <a:ea typeface="Roboto"/>
                          <a:cs typeface="Arial" panose="020B0604020202020204" pitchFamily="34" charset="0"/>
                          <a:sym typeface="Roboto"/>
                        </a:rPr>
                        <a:t>No</a:t>
                      </a:r>
                      <a:endParaRPr sz="1200" dirty="0">
                        <a:solidFill>
                          <a:schemeClr val="tx1"/>
                        </a:solidFill>
                        <a:latin typeface="Arial" panose="020B0604020202020204" pitchFamily="34" charset="0"/>
                        <a:ea typeface="Roboto"/>
                        <a:cs typeface="Arial" panose="020B0604020202020204" pitchFamily="34" charset="0"/>
                        <a:sym typeface="Roboto"/>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CFFCC"/>
                    </a:solidFill>
                  </a:tcPr>
                </a:tc>
                <a:tc>
                  <a:txBody>
                    <a:bodyPr/>
                    <a:lstStyle/>
                    <a:p>
                      <a:pPr marL="0" lvl="0" indent="0" algn="ctr" rtl="0">
                        <a:lnSpc>
                          <a:spcPct val="115000"/>
                        </a:lnSpc>
                        <a:spcBef>
                          <a:spcPts val="0"/>
                        </a:spcBef>
                        <a:spcAft>
                          <a:spcPts val="0"/>
                        </a:spcAft>
                        <a:buNone/>
                      </a:pPr>
                      <a:r>
                        <a:rPr lang="en" sz="1200" dirty="0">
                          <a:solidFill>
                            <a:schemeClr val="tx1"/>
                          </a:solidFill>
                          <a:latin typeface="Arial" panose="020B0604020202020204" pitchFamily="34" charset="0"/>
                          <a:ea typeface="Roboto"/>
                          <a:cs typeface="Arial" panose="020B0604020202020204" pitchFamily="34" charset="0"/>
                          <a:sym typeface="Roboto"/>
                        </a:rPr>
                        <a:t>No</a:t>
                      </a:r>
                      <a:endParaRPr sz="1200" dirty="0">
                        <a:solidFill>
                          <a:schemeClr val="tx1"/>
                        </a:solidFill>
                        <a:latin typeface="Arial" panose="020B0604020202020204" pitchFamily="34" charset="0"/>
                        <a:ea typeface="Roboto"/>
                        <a:cs typeface="Arial" panose="020B0604020202020204" pitchFamily="34" charset="0"/>
                        <a:sym typeface="Roboto"/>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CFFCC"/>
                    </a:solidFill>
                  </a:tcPr>
                </a:tc>
                <a:tc>
                  <a:txBody>
                    <a:bodyPr/>
                    <a:lstStyle/>
                    <a:p>
                      <a:pPr marL="0" lvl="0" indent="0" algn="ctr" rtl="0">
                        <a:spcBef>
                          <a:spcPts val="0"/>
                        </a:spcBef>
                        <a:spcAft>
                          <a:spcPts val="0"/>
                        </a:spcAft>
                        <a:buNone/>
                      </a:pPr>
                      <a:r>
                        <a:rPr lang="en" sz="1200" dirty="0">
                          <a:solidFill>
                            <a:schemeClr val="tx1"/>
                          </a:solidFill>
                          <a:latin typeface="Arial" panose="020B0604020202020204" pitchFamily="34" charset="0"/>
                          <a:ea typeface="Roboto"/>
                          <a:cs typeface="Arial" panose="020B0604020202020204" pitchFamily="34" charset="0"/>
                          <a:sym typeface="Roboto"/>
                        </a:rPr>
                        <a:t>Yes**</a:t>
                      </a:r>
                      <a:endParaRPr sz="1200" dirty="0">
                        <a:solidFill>
                          <a:schemeClr val="tx1"/>
                        </a:solidFill>
                        <a:latin typeface="Arial" panose="020B0604020202020204" pitchFamily="34" charset="0"/>
                        <a:ea typeface="Roboto"/>
                        <a:cs typeface="Arial" panose="020B0604020202020204" pitchFamily="34" charset="0"/>
                        <a:sym typeface="Roboto"/>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8D0D2"/>
                    </a:solidFill>
                  </a:tcPr>
                </a:tc>
                <a:tc>
                  <a:txBody>
                    <a:bodyPr/>
                    <a:lstStyle/>
                    <a:p>
                      <a:pPr marL="0" lvl="0" indent="0" algn="ctr" rtl="0">
                        <a:spcBef>
                          <a:spcPts val="0"/>
                        </a:spcBef>
                        <a:spcAft>
                          <a:spcPts val="0"/>
                        </a:spcAft>
                        <a:buNone/>
                      </a:pPr>
                      <a:endParaRPr sz="1200" dirty="0">
                        <a:solidFill>
                          <a:schemeClr val="tx1"/>
                        </a:solidFill>
                        <a:latin typeface="Arial" panose="020B0604020202020204" pitchFamily="34" charset="0"/>
                        <a:ea typeface="Roboto"/>
                        <a:cs typeface="Arial" panose="020B0604020202020204" pitchFamily="34" charset="0"/>
                        <a:sym typeface="Roboto"/>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 sz="1200" dirty="0">
                          <a:solidFill>
                            <a:schemeClr val="tx1"/>
                          </a:solidFill>
                          <a:latin typeface="Arial" panose="020B0604020202020204" pitchFamily="34" charset="0"/>
                          <a:ea typeface="Roboto"/>
                          <a:cs typeface="Arial" panose="020B0604020202020204" pitchFamily="34" charset="0"/>
                          <a:sym typeface="Roboto"/>
                        </a:rPr>
                        <a:t>Two month (Apr. - May) gap most likely influenced exceedence. Other data sources have proven to be poor surrogates for those months. </a:t>
                      </a:r>
                      <a:endParaRPr sz="1200" dirty="0">
                        <a:solidFill>
                          <a:schemeClr val="tx1"/>
                        </a:solidFill>
                        <a:latin typeface="Arial" panose="020B0604020202020204" pitchFamily="34" charset="0"/>
                        <a:ea typeface="Roboto"/>
                        <a:cs typeface="Arial" panose="020B0604020202020204" pitchFamily="34" charset="0"/>
                        <a:sym typeface="Roboto"/>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1063805">
                <a:tc>
                  <a:txBody>
                    <a:bodyPr/>
                    <a:lstStyle/>
                    <a:p>
                      <a:pPr marL="0" lvl="0" indent="0" algn="l" rtl="0">
                        <a:lnSpc>
                          <a:spcPct val="115000"/>
                        </a:lnSpc>
                        <a:spcBef>
                          <a:spcPts val="0"/>
                        </a:spcBef>
                        <a:spcAft>
                          <a:spcPts val="0"/>
                        </a:spcAft>
                        <a:buNone/>
                      </a:pPr>
                      <a:r>
                        <a:rPr lang="en" sz="1200" b="1" dirty="0">
                          <a:solidFill>
                            <a:srgbClr val="0070C0"/>
                          </a:solidFill>
                          <a:latin typeface="Arial" panose="020B0604020202020204" pitchFamily="34" charset="0"/>
                          <a:ea typeface="Roboto"/>
                          <a:cs typeface="Arial" panose="020B0604020202020204" pitchFamily="34" charset="0"/>
                          <a:sym typeface="Roboto"/>
                        </a:rPr>
                        <a:t>NMC Action 3</a:t>
                      </a:r>
                      <a:r>
                        <a:rPr lang="en" sz="1200" b="1" dirty="0">
                          <a:solidFill>
                            <a:schemeClr val="tx1"/>
                          </a:solidFill>
                          <a:latin typeface="Arial" panose="020B0604020202020204" pitchFamily="34" charset="0"/>
                          <a:ea typeface="Roboto"/>
                          <a:cs typeface="Arial" panose="020B0604020202020204" pitchFamily="34" charset="0"/>
                          <a:sym typeface="Roboto"/>
                        </a:rPr>
                        <a:t>: Determine if observed hydrologically-normalized total load exceeds federally-recognized TMDL of 486 tons/year</a:t>
                      </a:r>
                      <a:endParaRPr sz="1200" b="1" dirty="0">
                        <a:solidFill>
                          <a:schemeClr val="tx1"/>
                        </a:solidFill>
                        <a:latin typeface="Arial" panose="020B0604020202020204" pitchFamily="34" charset="0"/>
                        <a:ea typeface="Roboto"/>
                        <a:cs typeface="Arial" panose="020B0604020202020204" pitchFamily="34" charset="0"/>
                        <a:sym typeface="Roboto"/>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F0F4"/>
                    </a:solidFill>
                  </a:tcPr>
                </a:tc>
                <a:tc>
                  <a:txBody>
                    <a:bodyPr/>
                    <a:lstStyle/>
                    <a:p>
                      <a:pPr marL="0" lvl="0" indent="0" algn="ctr" rtl="0">
                        <a:lnSpc>
                          <a:spcPct val="115000"/>
                        </a:lnSpc>
                        <a:spcBef>
                          <a:spcPts val="0"/>
                        </a:spcBef>
                        <a:spcAft>
                          <a:spcPts val="0"/>
                        </a:spcAft>
                        <a:buNone/>
                      </a:pPr>
                      <a:r>
                        <a:rPr lang="en" sz="1200" dirty="0">
                          <a:solidFill>
                            <a:schemeClr val="tx1"/>
                          </a:solidFill>
                          <a:latin typeface="Arial" panose="020B0604020202020204" pitchFamily="34" charset="0"/>
                          <a:ea typeface="Roboto"/>
                          <a:cs typeface="Arial" panose="020B0604020202020204" pitchFamily="34" charset="0"/>
                          <a:sym typeface="Roboto"/>
                        </a:rPr>
                        <a:t>No*</a:t>
                      </a:r>
                      <a:endParaRPr sz="1200" dirty="0">
                        <a:solidFill>
                          <a:schemeClr val="tx1"/>
                        </a:solidFill>
                        <a:latin typeface="Arial" panose="020B0604020202020204" pitchFamily="34" charset="0"/>
                        <a:ea typeface="Roboto"/>
                        <a:cs typeface="Arial" panose="020B0604020202020204" pitchFamily="34" charset="0"/>
                        <a:sym typeface="Roboto"/>
                      </a:endParaRPr>
                    </a:p>
                    <a:p>
                      <a:pPr marL="0" lvl="0" indent="0" algn="ctr" rtl="0">
                        <a:lnSpc>
                          <a:spcPct val="115000"/>
                        </a:lnSpc>
                        <a:spcBef>
                          <a:spcPts val="0"/>
                        </a:spcBef>
                        <a:spcAft>
                          <a:spcPts val="0"/>
                        </a:spcAft>
                        <a:buNone/>
                      </a:pPr>
                      <a:r>
                        <a:rPr lang="en" sz="1200" dirty="0">
                          <a:solidFill>
                            <a:schemeClr val="tx1"/>
                          </a:solidFill>
                          <a:latin typeface="Arial" panose="020B0604020202020204" pitchFamily="34" charset="0"/>
                          <a:ea typeface="Roboto"/>
                          <a:cs typeface="Arial" panose="020B0604020202020204" pitchFamily="34" charset="0"/>
                          <a:sym typeface="Roboto"/>
                        </a:rPr>
                        <a:t>(332)</a:t>
                      </a:r>
                      <a:endParaRPr sz="1200" dirty="0">
                        <a:solidFill>
                          <a:schemeClr val="tx1"/>
                        </a:solidFill>
                        <a:latin typeface="Arial" panose="020B0604020202020204" pitchFamily="34" charset="0"/>
                        <a:ea typeface="Roboto"/>
                        <a:cs typeface="Arial" panose="020B0604020202020204" pitchFamily="34" charset="0"/>
                        <a:sym typeface="Roboto"/>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CFFCC"/>
                    </a:solidFill>
                  </a:tcPr>
                </a:tc>
                <a:tc>
                  <a:txBody>
                    <a:bodyPr/>
                    <a:lstStyle/>
                    <a:p>
                      <a:pPr marL="0" lvl="0" indent="0" algn="ctr" rtl="0">
                        <a:lnSpc>
                          <a:spcPct val="115000"/>
                        </a:lnSpc>
                        <a:spcBef>
                          <a:spcPts val="0"/>
                        </a:spcBef>
                        <a:spcAft>
                          <a:spcPts val="0"/>
                        </a:spcAft>
                        <a:buNone/>
                      </a:pPr>
                      <a:r>
                        <a:rPr lang="en" sz="1200" dirty="0">
                          <a:solidFill>
                            <a:schemeClr val="tx1"/>
                          </a:solidFill>
                          <a:latin typeface="Arial" panose="020B0604020202020204" pitchFamily="34" charset="0"/>
                          <a:ea typeface="Roboto"/>
                          <a:cs typeface="Arial" panose="020B0604020202020204" pitchFamily="34" charset="0"/>
                          <a:sym typeface="Roboto"/>
                        </a:rPr>
                        <a:t>No* (346)</a:t>
                      </a:r>
                      <a:endParaRPr sz="1200" dirty="0">
                        <a:solidFill>
                          <a:schemeClr val="tx1"/>
                        </a:solidFill>
                        <a:latin typeface="Arial" panose="020B0604020202020204" pitchFamily="34" charset="0"/>
                        <a:ea typeface="Roboto"/>
                        <a:cs typeface="Arial" panose="020B0604020202020204" pitchFamily="34" charset="0"/>
                        <a:sym typeface="Roboto"/>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CFFCC"/>
                    </a:solidFill>
                  </a:tcPr>
                </a:tc>
                <a:tc>
                  <a:txBody>
                    <a:bodyPr/>
                    <a:lstStyle/>
                    <a:p>
                      <a:pPr marL="0" lvl="0" indent="0" algn="ctr" rtl="0">
                        <a:lnSpc>
                          <a:spcPct val="115000"/>
                        </a:lnSpc>
                        <a:spcBef>
                          <a:spcPts val="0"/>
                        </a:spcBef>
                        <a:spcAft>
                          <a:spcPts val="0"/>
                        </a:spcAft>
                        <a:buNone/>
                      </a:pPr>
                      <a:r>
                        <a:rPr lang="en" sz="1200" dirty="0">
                          <a:solidFill>
                            <a:schemeClr val="tx1"/>
                          </a:solidFill>
                          <a:latin typeface="Arial" panose="020B0604020202020204" pitchFamily="34" charset="0"/>
                          <a:ea typeface="Roboto"/>
                          <a:cs typeface="Arial" panose="020B0604020202020204" pitchFamily="34" charset="0"/>
                          <a:sym typeface="Roboto"/>
                        </a:rPr>
                        <a:t>No* (369)</a:t>
                      </a:r>
                      <a:endParaRPr sz="1200" dirty="0">
                        <a:solidFill>
                          <a:schemeClr val="tx1"/>
                        </a:solidFill>
                        <a:latin typeface="Arial" panose="020B0604020202020204" pitchFamily="34" charset="0"/>
                        <a:ea typeface="Roboto"/>
                        <a:cs typeface="Arial" panose="020B0604020202020204" pitchFamily="34" charset="0"/>
                        <a:sym typeface="Roboto"/>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CFFCC"/>
                    </a:solidFill>
                  </a:tcPr>
                </a:tc>
                <a:tc>
                  <a:txBody>
                    <a:bodyPr/>
                    <a:lstStyle/>
                    <a:p>
                      <a:pPr marL="0" lvl="0" indent="0" algn="ctr" rtl="0">
                        <a:lnSpc>
                          <a:spcPct val="115000"/>
                        </a:lnSpc>
                        <a:spcBef>
                          <a:spcPts val="0"/>
                        </a:spcBef>
                        <a:spcAft>
                          <a:spcPts val="0"/>
                        </a:spcAft>
                        <a:buNone/>
                      </a:pPr>
                      <a:r>
                        <a:rPr lang="en-US" sz="1200" dirty="0">
                          <a:solidFill>
                            <a:schemeClr val="tx1"/>
                          </a:solidFill>
                          <a:latin typeface="Arial" panose="020B0604020202020204" pitchFamily="34" charset="0"/>
                          <a:ea typeface="Roboto"/>
                          <a:cs typeface="Arial" panose="020B0604020202020204" pitchFamily="34" charset="0"/>
                          <a:sym typeface="Roboto"/>
                        </a:rPr>
                        <a:t>No* (355)</a:t>
                      </a: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CFFCC"/>
                    </a:solidFill>
                  </a:tcPr>
                </a:tc>
                <a:tc>
                  <a:txBody>
                    <a:bodyPr/>
                    <a:lstStyle/>
                    <a:p>
                      <a:pPr marL="0" lvl="0" indent="0" algn="ctr" rtl="0">
                        <a:spcBef>
                          <a:spcPts val="0"/>
                        </a:spcBef>
                        <a:spcAft>
                          <a:spcPts val="0"/>
                        </a:spcAft>
                        <a:buNone/>
                      </a:pPr>
                      <a:endParaRPr sz="1200" dirty="0">
                        <a:solidFill>
                          <a:schemeClr val="tx1"/>
                        </a:solidFill>
                        <a:latin typeface="Arial" panose="020B0604020202020204" pitchFamily="34" charset="0"/>
                        <a:ea typeface="Roboto"/>
                        <a:cs typeface="Arial" panose="020B0604020202020204" pitchFamily="34" charset="0"/>
                        <a:sym typeface="Roboto"/>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FFF"/>
                    </a:solidFill>
                  </a:tcPr>
                </a:tc>
                <a:tc>
                  <a:txBody>
                    <a:bodyPr/>
                    <a:lstStyle/>
                    <a:p>
                      <a:pPr marL="0" lvl="0" indent="0" algn="l" rtl="0">
                        <a:lnSpc>
                          <a:spcPct val="115000"/>
                        </a:lnSpc>
                        <a:spcBef>
                          <a:spcPts val="0"/>
                        </a:spcBef>
                        <a:spcAft>
                          <a:spcPts val="0"/>
                        </a:spcAft>
                        <a:buNone/>
                      </a:pPr>
                      <a:r>
                        <a:rPr lang="en" sz="1200" b="1" dirty="0">
                          <a:solidFill>
                            <a:schemeClr val="tx1"/>
                          </a:solidFill>
                          <a:latin typeface="Arial" panose="020B0604020202020204" pitchFamily="34" charset="0"/>
                          <a:ea typeface="Roboto"/>
                          <a:cs typeface="Arial" panose="020B0604020202020204" pitchFamily="34" charset="0"/>
                          <a:sym typeface="Roboto"/>
                        </a:rPr>
                        <a:t>Prep. for NMC Action 3:</a:t>
                      </a:r>
                      <a:endParaRPr sz="1200" b="1" dirty="0">
                        <a:solidFill>
                          <a:schemeClr val="tx1"/>
                        </a:solidFill>
                        <a:latin typeface="Arial" panose="020B0604020202020204" pitchFamily="34" charset="0"/>
                        <a:ea typeface="Roboto"/>
                        <a:cs typeface="Arial" panose="020B0604020202020204" pitchFamily="34" charset="0"/>
                        <a:sym typeface="Roboto"/>
                      </a:endParaRPr>
                    </a:p>
                    <a:p>
                      <a:pPr marL="0" lvl="0" indent="0" algn="l" rtl="0">
                        <a:lnSpc>
                          <a:spcPct val="115000"/>
                        </a:lnSpc>
                        <a:spcBef>
                          <a:spcPts val="0"/>
                        </a:spcBef>
                        <a:spcAft>
                          <a:spcPts val="0"/>
                        </a:spcAft>
                        <a:buNone/>
                      </a:pPr>
                      <a:r>
                        <a:rPr lang="en" sz="1200" b="1" dirty="0">
                          <a:solidFill>
                            <a:schemeClr val="tx1"/>
                          </a:solidFill>
                          <a:latin typeface="Arial" panose="020B0604020202020204" pitchFamily="34" charset="0"/>
                          <a:ea typeface="Roboto"/>
                          <a:cs typeface="Arial" panose="020B0604020202020204" pitchFamily="34" charset="0"/>
                          <a:sym typeface="Roboto"/>
                        </a:rPr>
                        <a:t>Assemble 2020 loading info; Further scrutinize data; </a:t>
                      </a:r>
                      <a:r>
                        <a:rPr lang="en" sz="1200" b="1" i="1" dirty="0">
                          <a:solidFill>
                            <a:srgbClr val="C00000"/>
                          </a:solidFill>
                          <a:effectLst>
                            <a:outerShdw blurRad="38100" dist="38100" dir="2700000" algn="tl">
                              <a:srgbClr val="000000">
                                <a:alpha val="43137"/>
                              </a:srgbClr>
                            </a:outerShdw>
                          </a:effectLst>
                          <a:latin typeface="Arial" panose="020B0604020202020204" pitchFamily="34" charset="0"/>
                          <a:ea typeface="Roboto"/>
                          <a:cs typeface="Arial" panose="020B0604020202020204" pitchFamily="34" charset="0"/>
                          <a:sym typeface="Roboto"/>
                        </a:rPr>
                        <a:t>Assess re-evaluation of bay segment assimilative capacity</a:t>
                      </a:r>
                      <a:endParaRPr sz="1200" b="1" i="1" dirty="0">
                        <a:solidFill>
                          <a:srgbClr val="C00000"/>
                        </a:solidFill>
                        <a:effectLst>
                          <a:outerShdw blurRad="38100" dist="38100" dir="2700000" algn="tl">
                            <a:srgbClr val="000000">
                              <a:alpha val="43137"/>
                            </a:srgbClr>
                          </a:outerShdw>
                        </a:effectLst>
                        <a:latin typeface="Arial" panose="020B0604020202020204" pitchFamily="34" charset="0"/>
                        <a:ea typeface="Roboto"/>
                        <a:cs typeface="Arial" panose="020B0604020202020204" pitchFamily="34" charset="0"/>
                        <a:sym typeface="Roboto"/>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4"/>
                  </a:ext>
                </a:extLst>
              </a:tr>
              <a:tr h="623964">
                <a:tc gridSpan="6">
                  <a:txBody>
                    <a:bodyPr/>
                    <a:lstStyle/>
                    <a:p>
                      <a:pPr marL="0" lvl="0" indent="0" algn="l" rtl="0">
                        <a:lnSpc>
                          <a:spcPct val="115000"/>
                        </a:lnSpc>
                        <a:spcBef>
                          <a:spcPts val="0"/>
                        </a:spcBef>
                        <a:spcAft>
                          <a:spcPts val="0"/>
                        </a:spcAft>
                        <a:buNone/>
                      </a:pPr>
                      <a:r>
                        <a:rPr lang="en" sz="1200" b="1" dirty="0">
                          <a:solidFill>
                            <a:srgbClr val="0070C0"/>
                          </a:solidFill>
                          <a:latin typeface="Arial" panose="020B0604020202020204" pitchFamily="34" charset="0"/>
                          <a:ea typeface="Roboto"/>
                          <a:cs typeface="Arial" panose="020B0604020202020204" pitchFamily="34" charset="0"/>
                          <a:sym typeface="Roboto"/>
                        </a:rPr>
                        <a:t>NMC Action 4</a:t>
                      </a:r>
                      <a:r>
                        <a:rPr lang="en" sz="1200" b="1" dirty="0">
                          <a:solidFill>
                            <a:schemeClr val="tx1"/>
                          </a:solidFill>
                          <a:latin typeface="Arial" panose="020B0604020202020204" pitchFamily="34" charset="0"/>
                          <a:ea typeface="Roboto"/>
                          <a:cs typeface="Arial" panose="020B0604020202020204" pitchFamily="34" charset="0"/>
                          <a:sym typeface="Roboto"/>
                        </a:rPr>
                        <a:t>: Determine if any entity/source/facility specific exceedances of 5-yr average allocation occurred during implementation period</a:t>
                      </a:r>
                      <a:endParaRPr sz="1200" b="1" dirty="0">
                        <a:solidFill>
                          <a:schemeClr val="tx1"/>
                        </a:solidFill>
                        <a:latin typeface="Arial" panose="020B0604020202020204" pitchFamily="34" charset="0"/>
                        <a:ea typeface="Roboto"/>
                        <a:cs typeface="Arial" panose="020B0604020202020204" pitchFamily="34" charset="0"/>
                        <a:sym typeface="Roboto"/>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F0F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lvl="0" indent="0" algn="l" rtl="0">
                        <a:spcBef>
                          <a:spcPts val="0"/>
                        </a:spcBef>
                        <a:spcAft>
                          <a:spcPts val="0"/>
                        </a:spcAft>
                        <a:buNone/>
                      </a:pPr>
                      <a:endParaRPr sz="1200" dirty="0">
                        <a:solidFill>
                          <a:schemeClr val="tx1"/>
                        </a:solidFill>
                        <a:latin typeface="Arial" panose="020B0604020202020204" pitchFamily="34" charset="0"/>
                        <a:ea typeface="Roboto"/>
                        <a:cs typeface="Arial" panose="020B0604020202020204" pitchFamily="34" charset="0"/>
                        <a:sym typeface="Roboto"/>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5"/>
                  </a:ext>
                </a:extLst>
              </a:tr>
            </a:tbl>
          </a:graphicData>
        </a:graphic>
      </p:graphicFrame>
      <p:sp>
        <p:nvSpPr>
          <p:cNvPr id="5" name="Google Shape;189;p18">
            <a:extLst>
              <a:ext uri="{FF2B5EF4-FFF2-40B4-BE49-F238E27FC236}">
                <a16:creationId xmlns:a16="http://schemas.microsoft.com/office/drawing/2014/main" id="{4A217F70-0565-44EF-BD55-C622FD59055B}"/>
              </a:ext>
            </a:extLst>
          </p:cNvPr>
          <p:cNvSpPr/>
          <p:nvPr/>
        </p:nvSpPr>
        <p:spPr>
          <a:xfrm rot="5400000">
            <a:off x="4135380" y="3082102"/>
            <a:ext cx="348300" cy="535800"/>
          </a:xfrm>
          <a:prstGeom prst="bentArrow">
            <a:avLst>
              <a:gd name="adj1" fmla="val 25000"/>
              <a:gd name="adj2" fmla="val 26366"/>
              <a:gd name="adj3" fmla="val 25000"/>
              <a:gd name="adj4" fmla="val 43750"/>
            </a:avLst>
          </a:prstGeom>
          <a:solidFill>
            <a:srgbClr val="DA1F2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89;p18">
            <a:extLst>
              <a:ext uri="{FF2B5EF4-FFF2-40B4-BE49-F238E27FC236}">
                <a16:creationId xmlns:a16="http://schemas.microsoft.com/office/drawing/2014/main" id="{9F99E466-253B-4952-A21B-39C2D6169B45}"/>
              </a:ext>
            </a:extLst>
          </p:cNvPr>
          <p:cNvSpPr/>
          <p:nvPr/>
        </p:nvSpPr>
        <p:spPr>
          <a:xfrm rot="5400000">
            <a:off x="4280445" y="4086221"/>
            <a:ext cx="348300" cy="535800"/>
          </a:xfrm>
          <a:prstGeom prst="bentArrow">
            <a:avLst>
              <a:gd name="adj1" fmla="val 25000"/>
              <a:gd name="adj2" fmla="val 26366"/>
              <a:gd name="adj3" fmla="val 25000"/>
              <a:gd name="adj4" fmla="val 43750"/>
            </a:avLst>
          </a:prstGeom>
          <a:solidFill>
            <a:srgbClr val="DA1F2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90;p18">
            <a:extLst>
              <a:ext uri="{FF2B5EF4-FFF2-40B4-BE49-F238E27FC236}">
                <a16:creationId xmlns:a16="http://schemas.microsoft.com/office/drawing/2014/main" id="{634AE35E-B9F5-4764-81A3-0DE919ABD52A}"/>
              </a:ext>
            </a:extLst>
          </p:cNvPr>
          <p:cNvSpPr txBox="1"/>
          <p:nvPr/>
        </p:nvSpPr>
        <p:spPr>
          <a:xfrm>
            <a:off x="4129930" y="3429006"/>
            <a:ext cx="715400" cy="461635"/>
          </a:xfrm>
          <a:prstGeom prst="rect">
            <a:avLst/>
          </a:prstGeom>
          <a:noFill/>
          <a:ln>
            <a:noFill/>
          </a:ln>
          <a:effectLst>
            <a:outerShdw blurRad="57150" dist="19050" dir="5400000" algn="bl" rotWithShape="0">
              <a:srgbClr val="FFFFFF">
                <a:alpha val="50000"/>
              </a:srgbClr>
            </a:outerShdw>
          </a:effectLst>
        </p:spPr>
        <p:txBody>
          <a:bodyPr spcFirstLastPara="1" wrap="square" lIns="91425" tIns="91425" rIns="91425" bIns="91425" anchor="t" anchorCtr="0">
            <a:spAutoFit/>
          </a:bodyPr>
          <a:lstStyle/>
          <a:p>
            <a:pPr marL="0" lvl="0" indent="0" algn="l" rtl="0">
              <a:spcBef>
                <a:spcPts val="0"/>
              </a:spcBef>
              <a:spcAft>
                <a:spcPts val="0"/>
              </a:spcAft>
              <a:buNone/>
            </a:pPr>
            <a:r>
              <a:rPr lang="en" dirty="0">
                <a:latin typeface="Roboto"/>
                <a:ea typeface="Roboto"/>
                <a:cs typeface="Roboto"/>
                <a:sym typeface="Roboto"/>
              </a:rPr>
              <a:t>YES</a:t>
            </a:r>
            <a:endParaRPr dirty="0">
              <a:latin typeface="Roboto"/>
              <a:ea typeface="Roboto"/>
              <a:cs typeface="Roboto"/>
              <a:sym typeface="Roboto"/>
            </a:endParaRPr>
          </a:p>
        </p:txBody>
      </p:sp>
      <p:sp>
        <p:nvSpPr>
          <p:cNvPr id="8" name="Google Shape;192;p18">
            <a:extLst>
              <a:ext uri="{FF2B5EF4-FFF2-40B4-BE49-F238E27FC236}">
                <a16:creationId xmlns:a16="http://schemas.microsoft.com/office/drawing/2014/main" id="{9745D769-6425-4AEA-93EB-2D87E6BFC36D}"/>
              </a:ext>
            </a:extLst>
          </p:cNvPr>
          <p:cNvSpPr txBox="1"/>
          <p:nvPr/>
        </p:nvSpPr>
        <p:spPr>
          <a:xfrm>
            <a:off x="4411174" y="4462313"/>
            <a:ext cx="622643" cy="461635"/>
          </a:xfrm>
          <a:prstGeom prst="rect">
            <a:avLst/>
          </a:prstGeom>
          <a:noFill/>
          <a:ln>
            <a:noFill/>
          </a:ln>
          <a:effectLst>
            <a:outerShdw blurRad="57150" dist="19050" dir="5400000" algn="bl" rotWithShape="0">
              <a:srgbClr val="FFFFFF">
                <a:alpha val="50000"/>
              </a:srgbClr>
            </a:outerShdw>
          </a:effectLst>
        </p:spPr>
        <p:txBody>
          <a:bodyPr spcFirstLastPara="1" wrap="square" lIns="91425" tIns="91425" rIns="91425" bIns="91425" anchor="t" anchorCtr="0">
            <a:spAutoFit/>
          </a:bodyPr>
          <a:lstStyle/>
          <a:p>
            <a:pPr marL="0" lvl="0" indent="0" algn="l" rtl="0">
              <a:spcBef>
                <a:spcPts val="0"/>
              </a:spcBef>
              <a:spcAft>
                <a:spcPts val="0"/>
              </a:spcAft>
              <a:buNone/>
            </a:pPr>
            <a:r>
              <a:rPr lang="en" dirty="0">
                <a:latin typeface="Roboto"/>
                <a:ea typeface="Roboto"/>
                <a:cs typeface="Roboto"/>
                <a:sym typeface="Roboto"/>
              </a:rPr>
              <a:t>NO</a:t>
            </a:r>
            <a:endParaRPr dirty="0">
              <a:latin typeface="Roboto"/>
              <a:ea typeface="Roboto"/>
              <a:cs typeface="Roboto"/>
              <a:sym typeface="Roboto"/>
            </a:endParaRPr>
          </a:p>
        </p:txBody>
      </p:sp>
      <p:sp>
        <p:nvSpPr>
          <p:cNvPr id="9" name="Rectangle 8">
            <a:extLst>
              <a:ext uri="{FF2B5EF4-FFF2-40B4-BE49-F238E27FC236}">
                <a16:creationId xmlns:a16="http://schemas.microsoft.com/office/drawing/2014/main" id="{B1D9F3C3-544D-461F-B017-EA2156C21B88}"/>
              </a:ext>
            </a:extLst>
          </p:cNvPr>
          <p:cNvSpPr/>
          <p:nvPr/>
        </p:nvSpPr>
        <p:spPr>
          <a:xfrm>
            <a:off x="1261530" y="6394516"/>
            <a:ext cx="9978116" cy="369332"/>
          </a:xfrm>
          <a:prstGeom prst="rect">
            <a:avLst/>
          </a:prstGeom>
        </p:spPr>
        <p:txBody>
          <a:bodyPr wrap="square">
            <a:spAutoFit/>
          </a:bodyPr>
          <a:lstStyle/>
          <a:p>
            <a:pPr lvl="0">
              <a:spcBef>
                <a:spcPts val="0"/>
              </a:spcBef>
              <a:spcAft>
                <a:spcPts val="0"/>
              </a:spcAft>
            </a:pPr>
            <a:r>
              <a:rPr lang="en-US" dirty="0">
                <a:latin typeface="Roboto"/>
                <a:ea typeface="Roboto"/>
                <a:cs typeface="Roboto"/>
                <a:sym typeface="Roboto"/>
              </a:rPr>
              <a:t>*Provisional loading data;  </a:t>
            </a:r>
            <a:r>
              <a:rPr lang="en-US" dirty="0">
                <a:solidFill>
                  <a:schemeClr val="dk1"/>
                </a:solidFill>
                <a:latin typeface="Roboto"/>
                <a:ea typeface="Roboto"/>
                <a:cs typeface="Roboto"/>
                <a:sym typeface="Roboto"/>
              </a:rPr>
              <a:t>**April-May data not collected &amp; analyzed due to COVID-19 pandemic</a:t>
            </a:r>
            <a:endParaRPr lang="en-US" dirty="0">
              <a:solidFill>
                <a:srgbClr val="FF0000"/>
              </a:solidFill>
              <a:latin typeface="Roboto"/>
              <a:ea typeface="Roboto"/>
              <a:cs typeface="Roboto"/>
              <a:sym typeface="Roboto"/>
            </a:endParaRPr>
          </a:p>
        </p:txBody>
      </p:sp>
    </p:spTree>
    <p:extLst>
      <p:ext uri="{BB962C8B-B14F-4D97-AF65-F5344CB8AC3E}">
        <p14:creationId xmlns:p14="http://schemas.microsoft.com/office/powerpoint/2010/main" val="15662798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D41A812C-E52C-4D36-AC7B-F22FDE05F8DF}"/>
              </a:ext>
            </a:extLst>
          </p:cNvPr>
          <p:cNvSpPr>
            <a:spLocks noGrp="1"/>
          </p:cNvSpPr>
          <p:nvPr>
            <p:ph type="title"/>
          </p:nvPr>
        </p:nvSpPr>
        <p:spPr>
          <a:xfrm>
            <a:off x="2031274" y="222512"/>
            <a:ext cx="9322526" cy="1325563"/>
          </a:xfrm>
        </p:spPr>
        <p:txBody>
          <a:bodyPr/>
          <a:lstStyle/>
          <a:p>
            <a:r>
              <a:rPr lang="en-US" dirty="0"/>
              <a:t>Seagrass Coverage – Recent vs. Goal</a:t>
            </a:r>
          </a:p>
        </p:txBody>
      </p:sp>
      <p:grpSp>
        <p:nvGrpSpPr>
          <p:cNvPr id="6" name="Group 5">
            <a:extLst>
              <a:ext uri="{FF2B5EF4-FFF2-40B4-BE49-F238E27FC236}">
                <a16:creationId xmlns:a16="http://schemas.microsoft.com/office/drawing/2014/main" id="{645D2138-7E32-4386-8169-9EE0667C5F4B}"/>
              </a:ext>
            </a:extLst>
          </p:cNvPr>
          <p:cNvGrpSpPr/>
          <p:nvPr/>
        </p:nvGrpSpPr>
        <p:grpSpPr>
          <a:xfrm>
            <a:off x="280377" y="1735795"/>
            <a:ext cx="11911623" cy="4255497"/>
            <a:chOff x="194734" y="1886797"/>
            <a:chExt cx="11911623" cy="4255497"/>
          </a:xfrm>
        </p:grpSpPr>
        <p:pic>
          <p:nvPicPr>
            <p:cNvPr id="7" name="Picture 6">
              <a:extLst>
                <a:ext uri="{FF2B5EF4-FFF2-40B4-BE49-F238E27FC236}">
                  <a16:creationId xmlns:a16="http://schemas.microsoft.com/office/drawing/2014/main" id="{882C0806-935A-4DDD-BCE1-DE5649C90AB8}"/>
                </a:ext>
              </a:extLst>
            </p:cNvPr>
            <p:cNvPicPr>
              <a:picLocks noChangeAspect="1"/>
            </p:cNvPicPr>
            <p:nvPr/>
          </p:nvPicPr>
          <p:blipFill>
            <a:blip r:embed="rId2"/>
            <a:stretch>
              <a:fillRect/>
            </a:stretch>
          </p:blipFill>
          <p:spPr>
            <a:xfrm>
              <a:off x="194734" y="1886797"/>
              <a:ext cx="10267680" cy="4255497"/>
            </a:xfrm>
            <a:prstGeom prst="rect">
              <a:avLst/>
            </a:prstGeom>
          </p:spPr>
        </p:pic>
        <p:cxnSp>
          <p:nvCxnSpPr>
            <p:cNvPr id="8" name="Straight Connector 7">
              <a:extLst>
                <a:ext uri="{FF2B5EF4-FFF2-40B4-BE49-F238E27FC236}">
                  <a16:creationId xmlns:a16="http://schemas.microsoft.com/office/drawing/2014/main" id="{F92E8C1E-FD1C-49CD-B76E-F06821FF4B32}"/>
                </a:ext>
              </a:extLst>
            </p:cNvPr>
            <p:cNvCxnSpPr>
              <a:cxnSpLocks/>
            </p:cNvCxnSpPr>
            <p:nvPr/>
          </p:nvCxnSpPr>
          <p:spPr>
            <a:xfrm>
              <a:off x="1208855" y="2879392"/>
              <a:ext cx="9346256" cy="0"/>
            </a:xfrm>
            <a:prstGeom prst="line">
              <a:avLst/>
            </a:prstGeom>
            <a:ln w="28575">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F6BA5D8-EC44-4F61-922F-22D8640A5E96}"/>
                </a:ext>
              </a:extLst>
            </p:cNvPr>
            <p:cNvSpPr txBox="1"/>
            <p:nvPr/>
          </p:nvSpPr>
          <p:spPr>
            <a:xfrm>
              <a:off x="10555111" y="2694726"/>
              <a:ext cx="1551246" cy="369332"/>
            </a:xfrm>
            <a:prstGeom prst="rect">
              <a:avLst/>
            </a:prstGeom>
            <a:noFill/>
          </p:spPr>
          <p:txBody>
            <a:bodyPr wrap="square" rtlCol="0">
              <a:spAutoFit/>
            </a:bodyPr>
            <a:lstStyle/>
            <a:p>
              <a:r>
                <a:rPr lang="en-US" dirty="0"/>
                <a:t>Goal: 38,000</a:t>
              </a:r>
            </a:p>
          </p:txBody>
        </p:sp>
      </p:grpSp>
      <p:sp>
        <p:nvSpPr>
          <p:cNvPr id="10" name="TextBox 9">
            <a:extLst>
              <a:ext uri="{FF2B5EF4-FFF2-40B4-BE49-F238E27FC236}">
                <a16:creationId xmlns:a16="http://schemas.microsoft.com/office/drawing/2014/main" id="{2FF70F07-E3CA-4EFA-B2D0-B0D44C3EE69F}"/>
              </a:ext>
            </a:extLst>
          </p:cNvPr>
          <p:cNvSpPr txBox="1"/>
          <p:nvPr/>
        </p:nvSpPr>
        <p:spPr>
          <a:xfrm>
            <a:off x="172372" y="6388378"/>
            <a:ext cx="7268663" cy="369332"/>
          </a:xfrm>
          <a:prstGeom prst="rect">
            <a:avLst/>
          </a:prstGeom>
          <a:noFill/>
        </p:spPr>
        <p:txBody>
          <a:bodyPr wrap="square" rtlCol="0">
            <a:spAutoFit/>
          </a:bodyPr>
          <a:lstStyle/>
          <a:p>
            <a:r>
              <a:rPr lang="en-US" dirty="0"/>
              <a:t>Credit: Chris </a:t>
            </a:r>
            <a:r>
              <a:rPr lang="en-US" dirty="0" err="1"/>
              <a:t>Anastasiou</a:t>
            </a:r>
            <a:r>
              <a:rPr lang="en-US" dirty="0"/>
              <a:t>,  Southwest Florida Water Management District</a:t>
            </a:r>
          </a:p>
        </p:txBody>
      </p:sp>
    </p:spTree>
    <p:extLst>
      <p:ext uri="{BB962C8B-B14F-4D97-AF65-F5344CB8AC3E}">
        <p14:creationId xmlns:p14="http://schemas.microsoft.com/office/powerpoint/2010/main" val="36346637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
            <a:extLst>
              <a:ext uri="{FF2B5EF4-FFF2-40B4-BE49-F238E27FC236}">
                <a16:creationId xmlns:a16="http://schemas.microsoft.com/office/drawing/2014/main" id="{C002FDFD-DB4F-4BFA-B477-1ABF32A6CDC9}"/>
              </a:ext>
            </a:extLst>
          </p:cNvPr>
          <p:cNvSpPr>
            <a:spLocks noGrp="1"/>
          </p:cNvSpPr>
          <p:nvPr>
            <p:ph idx="1"/>
          </p:nvPr>
        </p:nvSpPr>
        <p:spPr>
          <a:xfrm>
            <a:off x="838200" y="2874723"/>
            <a:ext cx="10515600" cy="3302240"/>
          </a:xfrm>
        </p:spPr>
        <p:txBody>
          <a:bodyPr/>
          <a:lstStyle/>
          <a:p>
            <a:endParaRPr lang="en-US" dirty="0"/>
          </a:p>
        </p:txBody>
      </p:sp>
      <p:sp>
        <p:nvSpPr>
          <p:cNvPr id="5" name="Title 2">
            <a:extLst>
              <a:ext uri="{FF2B5EF4-FFF2-40B4-BE49-F238E27FC236}">
                <a16:creationId xmlns:a16="http://schemas.microsoft.com/office/drawing/2014/main" id="{634D061D-0661-415F-B90B-ED70813639D1}"/>
              </a:ext>
            </a:extLst>
          </p:cNvPr>
          <p:cNvSpPr>
            <a:spLocks noGrp="1"/>
          </p:cNvSpPr>
          <p:nvPr>
            <p:ph type="title"/>
          </p:nvPr>
        </p:nvSpPr>
        <p:spPr>
          <a:xfrm>
            <a:off x="2137029" y="37747"/>
            <a:ext cx="9322526" cy="1325563"/>
          </a:xfrm>
        </p:spPr>
        <p:txBody>
          <a:bodyPr/>
          <a:lstStyle/>
          <a:p>
            <a:r>
              <a:rPr lang="en-US" dirty="0"/>
              <a:t>Greatest Loss in Old Tampa Bay</a:t>
            </a:r>
          </a:p>
        </p:txBody>
      </p:sp>
      <p:pic>
        <p:nvPicPr>
          <p:cNvPr id="6" name="object 4">
            <a:extLst>
              <a:ext uri="{FF2B5EF4-FFF2-40B4-BE49-F238E27FC236}">
                <a16:creationId xmlns:a16="http://schemas.microsoft.com/office/drawing/2014/main" id="{7C8B797B-81ED-4CB0-B3F0-59B2D4E5D8E8}"/>
              </a:ext>
            </a:extLst>
          </p:cNvPr>
          <p:cNvPicPr/>
          <p:nvPr/>
        </p:nvPicPr>
        <p:blipFill>
          <a:blip r:embed="rId2" cstate="print"/>
          <a:stretch>
            <a:fillRect/>
          </a:stretch>
        </p:blipFill>
        <p:spPr>
          <a:xfrm>
            <a:off x="4056888" y="1267996"/>
            <a:ext cx="3556253" cy="3637026"/>
          </a:xfrm>
          <a:prstGeom prst="rect">
            <a:avLst/>
          </a:prstGeom>
        </p:spPr>
      </p:pic>
      <p:pic>
        <p:nvPicPr>
          <p:cNvPr id="7" name="object 30">
            <a:extLst>
              <a:ext uri="{FF2B5EF4-FFF2-40B4-BE49-F238E27FC236}">
                <a16:creationId xmlns:a16="http://schemas.microsoft.com/office/drawing/2014/main" id="{4D882640-A11A-4E9C-B944-01A8BA0C9A7B}"/>
              </a:ext>
            </a:extLst>
          </p:cNvPr>
          <p:cNvPicPr/>
          <p:nvPr/>
        </p:nvPicPr>
        <p:blipFill>
          <a:blip r:embed="rId3" cstate="print"/>
          <a:stretch>
            <a:fillRect/>
          </a:stretch>
        </p:blipFill>
        <p:spPr>
          <a:xfrm>
            <a:off x="358902" y="1267995"/>
            <a:ext cx="3556254" cy="3637026"/>
          </a:xfrm>
          <a:prstGeom prst="rect">
            <a:avLst/>
          </a:prstGeom>
        </p:spPr>
      </p:pic>
      <p:pic>
        <p:nvPicPr>
          <p:cNvPr id="8" name="object 31">
            <a:extLst>
              <a:ext uri="{FF2B5EF4-FFF2-40B4-BE49-F238E27FC236}">
                <a16:creationId xmlns:a16="http://schemas.microsoft.com/office/drawing/2014/main" id="{CB45C23C-21EF-43E9-AA31-E176BB5CCE46}"/>
              </a:ext>
            </a:extLst>
          </p:cNvPr>
          <p:cNvPicPr/>
          <p:nvPr/>
        </p:nvPicPr>
        <p:blipFill>
          <a:blip r:embed="rId4" cstate="print"/>
          <a:stretch>
            <a:fillRect/>
          </a:stretch>
        </p:blipFill>
        <p:spPr>
          <a:xfrm>
            <a:off x="7719822" y="1267995"/>
            <a:ext cx="4472178" cy="3728466"/>
          </a:xfrm>
          <a:prstGeom prst="rect">
            <a:avLst/>
          </a:prstGeom>
        </p:spPr>
      </p:pic>
      <p:pic>
        <p:nvPicPr>
          <p:cNvPr id="9" name="Picture 8">
            <a:extLst>
              <a:ext uri="{FF2B5EF4-FFF2-40B4-BE49-F238E27FC236}">
                <a16:creationId xmlns:a16="http://schemas.microsoft.com/office/drawing/2014/main" id="{F5F869DB-1217-46EF-8BDE-6741A25B3878}"/>
              </a:ext>
            </a:extLst>
          </p:cNvPr>
          <p:cNvPicPr>
            <a:picLocks noChangeAspect="1"/>
          </p:cNvPicPr>
          <p:nvPr/>
        </p:nvPicPr>
        <p:blipFill>
          <a:blip r:embed="rId5"/>
          <a:stretch>
            <a:fillRect/>
          </a:stretch>
        </p:blipFill>
        <p:spPr>
          <a:xfrm>
            <a:off x="228091" y="5058356"/>
            <a:ext cx="11735817" cy="1761897"/>
          </a:xfrm>
          <a:prstGeom prst="rect">
            <a:avLst/>
          </a:prstGeom>
        </p:spPr>
      </p:pic>
    </p:spTree>
    <p:extLst>
      <p:ext uri="{BB962C8B-B14F-4D97-AF65-F5344CB8AC3E}">
        <p14:creationId xmlns:p14="http://schemas.microsoft.com/office/powerpoint/2010/main" val="27722649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7A350C3F-7A9A-4B60-9ADE-2CEE6782D269}"/>
              </a:ext>
            </a:extLst>
          </p:cNvPr>
          <p:cNvGrpSpPr/>
          <p:nvPr/>
        </p:nvGrpSpPr>
        <p:grpSpPr>
          <a:xfrm>
            <a:off x="7504601" y="4580521"/>
            <a:ext cx="4317944" cy="2092740"/>
            <a:chOff x="5143370" y="2487838"/>
            <a:chExt cx="4639694" cy="2658931"/>
          </a:xfrm>
        </p:grpSpPr>
        <p:pic>
          <p:nvPicPr>
            <p:cNvPr id="18" name="Picture 17">
              <a:extLst>
                <a:ext uri="{FF2B5EF4-FFF2-40B4-BE49-F238E27FC236}">
                  <a16:creationId xmlns:a16="http://schemas.microsoft.com/office/drawing/2014/main" id="{A22A6B7D-3892-4E8D-BB67-36C0D4F6F829}"/>
                </a:ext>
              </a:extLst>
            </p:cNvPr>
            <p:cNvPicPr>
              <a:picLocks noChangeAspect="1"/>
            </p:cNvPicPr>
            <p:nvPr/>
          </p:nvPicPr>
          <p:blipFill>
            <a:blip r:embed="rId2"/>
            <a:stretch>
              <a:fillRect/>
            </a:stretch>
          </p:blipFill>
          <p:spPr>
            <a:xfrm>
              <a:off x="5143370" y="2487838"/>
              <a:ext cx="3988397" cy="2658931"/>
            </a:xfrm>
            <a:prstGeom prst="rect">
              <a:avLst/>
            </a:prstGeom>
          </p:spPr>
        </p:pic>
        <p:sp>
          <p:nvSpPr>
            <p:cNvPr id="19" name="TextBox 18">
              <a:extLst>
                <a:ext uri="{FF2B5EF4-FFF2-40B4-BE49-F238E27FC236}">
                  <a16:creationId xmlns:a16="http://schemas.microsoft.com/office/drawing/2014/main" id="{78E60245-1581-4DBC-AF40-DAB850216E95}"/>
                </a:ext>
              </a:extLst>
            </p:cNvPr>
            <p:cNvSpPr txBox="1"/>
            <p:nvPr/>
          </p:nvSpPr>
          <p:spPr>
            <a:xfrm>
              <a:off x="5143370" y="2487838"/>
              <a:ext cx="4639694" cy="299159"/>
            </a:xfrm>
            <a:prstGeom prst="rect">
              <a:avLst/>
            </a:prstGeom>
            <a:noFill/>
          </p:spPr>
          <p:txBody>
            <a:bodyPr wrap="square" rtlCol="0">
              <a:spAutoFit/>
            </a:bodyPr>
            <a:lstStyle/>
            <a:p>
              <a:r>
                <a:rPr lang="en-US" sz="1100" i="1" dirty="0">
                  <a:effectLst>
                    <a:outerShdw blurRad="38100" dist="38100" dir="2700000" algn="tl">
                      <a:srgbClr val="000000">
                        <a:alpha val="43137"/>
                      </a:srgbClr>
                    </a:outerShdw>
                  </a:effectLst>
                </a:rPr>
                <a:t>Pyrodinium</a:t>
              </a:r>
              <a:r>
                <a:rPr lang="en-US" sz="1100" dirty="0">
                  <a:effectLst>
                    <a:outerShdw blurRad="38100" dist="38100" dir="2700000" algn="tl">
                      <a:srgbClr val="000000">
                        <a:alpha val="43137"/>
                      </a:srgbClr>
                    </a:outerShdw>
                  </a:effectLst>
                </a:rPr>
                <a:t> Bloom, Old Tampa Bay: 7/18/21</a:t>
              </a:r>
            </a:p>
          </p:txBody>
        </p:sp>
        <p:sp>
          <p:nvSpPr>
            <p:cNvPr id="20" name="TextBox 19">
              <a:extLst>
                <a:ext uri="{FF2B5EF4-FFF2-40B4-BE49-F238E27FC236}">
                  <a16:creationId xmlns:a16="http://schemas.microsoft.com/office/drawing/2014/main" id="{B5DF389D-2F54-4663-BB35-1851EE4C36A1}"/>
                </a:ext>
              </a:extLst>
            </p:cNvPr>
            <p:cNvSpPr txBox="1"/>
            <p:nvPr/>
          </p:nvSpPr>
          <p:spPr>
            <a:xfrm>
              <a:off x="7274702" y="4740323"/>
              <a:ext cx="2087064" cy="312836"/>
            </a:xfrm>
            <a:prstGeom prst="rect">
              <a:avLst/>
            </a:prstGeom>
            <a:noFill/>
          </p:spPr>
          <p:txBody>
            <a:bodyPr wrap="square" rtlCol="0">
              <a:spAutoFit/>
            </a:bodyPr>
            <a:lstStyle/>
            <a:p>
              <a:r>
                <a:rPr lang="en-US" sz="1000" dirty="0">
                  <a:solidFill>
                    <a:schemeClr val="bg1"/>
                  </a:solidFill>
                  <a:effectLst>
                    <a:outerShdw blurRad="38100" dist="38100" dir="2700000" algn="tl">
                      <a:srgbClr val="000000">
                        <a:alpha val="43137"/>
                      </a:srgbClr>
                    </a:outerShdw>
                  </a:effectLst>
                </a:rPr>
                <a:t>Dorian Aerial </a:t>
              </a:r>
              <a:r>
                <a:rPr lang="en-US" sz="1000" dirty="0" err="1">
                  <a:solidFill>
                    <a:schemeClr val="bg1"/>
                  </a:solidFill>
                  <a:effectLst>
                    <a:outerShdw blurRad="38100" dist="38100" dir="2700000" algn="tl">
                      <a:srgbClr val="000000">
                        <a:alpha val="43137"/>
                      </a:srgbClr>
                    </a:outerShdw>
                  </a:effectLst>
                </a:rPr>
                <a:t>Photographics</a:t>
              </a:r>
              <a:endParaRPr lang="en-US" sz="1000" dirty="0">
                <a:solidFill>
                  <a:schemeClr val="bg1"/>
                </a:solidFill>
                <a:effectLst>
                  <a:outerShdw blurRad="38100" dist="38100" dir="2700000" algn="tl">
                    <a:srgbClr val="000000">
                      <a:alpha val="43137"/>
                    </a:srgbClr>
                  </a:outerShdw>
                </a:effectLst>
              </a:endParaRPr>
            </a:p>
          </p:txBody>
        </p:sp>
      </p:grpSp>
      <p:pic>
        <p:nvPicPr>
          <p:cNvPr id="21" name="Picture 20">
            <a:extLst>
              <a:ext uri="{FF2B5EF4-FFF2-40B4-BE49-F238E27FC236}">
                <a16:creationId xmlns:a16="http://schemas.microsoft.com/office/drawing/2014/main" id="{84E3D6E5-BB38-4F2C-BBDA-0800595FEC50}"/>
              </a:ext>
            </a:extLst>
          </p:cNvPr>
          <p:cNvPicPr>
            <a:picLocks noChangeAspect="1"/>
          </p:cNvPicPr>
          <p:nvPr/>
        </p:nvPicPr>
        <p:blipFill>
          <a:blip r:embed="rId3"/>
          <a:stretch>
            <a:fillRect/>
          </a:stretch>
        </p:blipFill>
        <p:spPr>
          <a:xfrm>
            <a:off x="620944" y="1674389"/>
            <a:ext cx="4066456" cy="4649551"/>
          </a:xfrm>
          <a:prstGeom prst="rect">
            <a:avLst/>
          </a:prstGeom>
        </p:spPr>
      </p:pic>
      <p:sp>
        <p:nvSpPr>
          <p:cNvPr id="23" name="Title 22">
            <a:extLst>
              <a:ext uri="{FF2B5EF4-FFF2-40B4-BE49-F238E27FC236}">
                <a16:creationId xmlns:a16="http://schemas.microsoft.com/office/drawing/2014/main" id="{FD9629A3-B349-4558-B55D-7ACE55B389D4}"/>
              </a:ext>
            </a:extLst>
          </p:cNvPr>
          <p:cNvSpPr>
            <a:spLocks noGrp="1"/>
          </p:cNvSpPr>
          <p:nvPr>
            <p:ph type="title"/>
          </p:nvPr>
        </p:nvSpPr>
        <p:spPr>
          <a:xfrm>
            <a:off x="1930606" y="284388"/>
            <a:ext cx="9322526" cy="1325563"/>
          </a:xfrm>
        </p:spPr>
        <p:txBody>
          <a:bodyPr/>
          <a:lstStyle/>
          <a:p>
            <a:r>
              <a:rPr lang="en-US" dirty="0"/>
              <a:t>Old Tampa Bay Working Group</a:t>
            </a:r>
            <a:br>
              <a:rPr lang="en-US" dirty="0"/>
            </a:br>
            <a:r>
              <a:rPr lang="en-US" dirty="0"/>
              <a:t>Evaluating Conditions and other Drivers</a:t>
            </a:r>
          </a:p>
        </p:txBody>
      </p:sp>
      <p:pic>
        <p:nvPicPr>
          <p:cNvPr id="34" name="Picture 33">
            <a:extLst>
              <a:ext uri="{FF2B5EF4-FFF2-40B4-BE49-F238E27FC236}">
                <a16:creationId xmlns:a16="http://schemas.microsoft.com/office/drawing/2014/main" id="{DCD52904-5526-4E12-B96F-6D225D284945}"/>
              </a:ext>
            </a:extLst>
          </p:cNvPr>
          <p:cNvPicPr>
            <a:picLocks noChangeAspect="1"/>
          </p:cNvPicPr>
          <p:nvPr/>
        </p:nvPicPr>
        <p:blipFill>
          <a:blip r:embed="rId4"/>
          <a:stretch>
            <a:fillRect/>
          </a:stretch>
        </p:blipFill>
        <p:spPr>
          <a:xfrm>
            <a:off x="5695442" y="1579409"/>
            <a:ext cx="5949069" cy="3001221"/>
          </a:xfrm>
          <a:prstGeom prst="rect">
            <a:avLst/>
          </a:prstGeom>
        </p:spPr>
      </p:pic>
      <p:sp>
        <p:nvSpPr>
          <p:cNvPr id="9" name="TextBox 8">
            <a:extLst>
              <a:ext uri="{FF2B5EF4-FFF2-40B4-BE49-F238E27FC236}">
                <a16:creationId xmlns:a16="http://schemas.microsoft.com/office/drawing/2014/main" id="{B82DADCB-0C15-4A9B-A83D-B36E768C3204}"/>
              </a:ext>
            </a:extLst>
          </p:cNvPr>
          <p:cNvSpPr txBox="1"/>
          <p:nvPr/>
        </p:nvSpPr>
        <p:spPr>
          <a:xfrm>
            <a:off x="172373" y="6388378"/>
            <a:ext cx="4926874" cy="369332"/>
          </a:xfrm>
          <a:prstGeom prst="rect">
            <a:avLst/>
          </a:prstGeom>
          <a:noFill/>
        </p:spPr>
        <p:txBody>
          <a:bodyPr wrap="square" rtlCol="0">
            <a:spAutoFit/>
          </a:bodyPr>
          <a:lstStyle/>
          <a:p>
            <a:r>
              <a:rPr lang="en-US" dirty="0"/>
              <a:t>Credit: Ed Sherwood, TBEP Executive Director</a:t>
            </a:r>
          </a:p>
        </p:txBody>
      </p:sp>
    </p:spTree>
    <p:extLst>
      <p:ext uri="{BB962C8B-B14F-4D97-AF65-F5344CB8AC3E}">
        <p14:creationId xmlns:p14="http://schemas.microsoft.com/office/powerpoint/2010/main" val="17069563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7570510-AB75-41A0-AB5D-A64EC0F4D3AD}"/>
              </a:ext>
            </a:extLst>
          </p:cNvPr>
          <p:cNvSpPr>
            <a:spLocks noGrp="1"/>
          </p:cNvSpPr>
          <p:nvPr>
            <p:ph idx="1"/>
          </p:nvPr>
        </p:nvSpPr>
        <p:spPr>
          <a:xfrm>
            <a:off x="772886" y="1970827"/>
            <a:ext cx="10515600" cy="3302240"/>
          </a:xfrm>
        </p:spPr>
        <p:txBody>
          <a:bodyPr/>
          <a:lstStyle/>
          <a:p>
            <a:pPr>
              <a:spcAft>
                <a:spcPts val="1200"/>
              </a:spcAft>
            </a:pPr>
            <a:r>
              <a:rPr lang="en-US" dirty="0"/>
              <a:t>Created in 1991.</a:t>
            </a:r>
          </a:p>
          <a:p>
            <a:pPr>
              <a:spcAft>
                <a:spcPts val="1200"/>
              </a:spcAft>
            </a:pPr>
            <a:r>
              <a:rPr lang="en-US" dirty="0"/>
              <a:t>Intergovernmental partnership coordinating the overall restoration of the bay according to a comprehensive management plan adopted in 1997.</a:t>
            </a:r>
          </a:p>
          <a:p>
            <a:pPr>
              <a:spcAft>
                <a:spcPts val="1200"/>
              </a:spcAft>
            </a:pPr>
            <a:r>
              <a:rPr lang="en-US" dirty="0"/>
              <a:t>One of 28 National Estuary Programs. </a:t>
            </a:r>
          </a:p>
          <a:p>
            <a:pPr>
              <a:spcAft>
                <a:spcPts val="1200"/>
              </a:spcAft>
            </a:pPr>
            <a:r>
              <a:rPr lang="en-US" dirty="0"/>
              <a:t>Partnership of Hillsborough, Manatee, Pinellas, and Pasco counties, the cities of Clearwater, St. Petersburg, and Tampa, the Florida Department of Environmental Protection (DEP), the Southwest Florida Water Management District, and U.S. Environmental Protection Agency (EPA).</a:t>
            </a:r>
          </a:p>
        </p:txBody>
      </p:sp>
      <p:sp>
        <p:nvSpPr>
          <p:cNvPr id="3" name="Title 2">
            <a:extLst>
              <a:ext uri="{FF2B5EF4-FFF2-40B4-BE49-F238E27FC236}">
                <a16:creationId xmlns:a16="http://schemas.microsoft.com/office/drawing/2014/main" id="{B30DEDA1-4D8E-4C10-879F-804F9523514F}"/>
              </a:ext>
            </a:extLst>
          </p:cNvPr>
          <p:cNvSpPr>
            <a:spLocks noGrp="1"/>
          </p:cNvSpPr>
          <p:nvPr>
            <p:ph type="title"/>
          </p:nvPr>
        </p:nvSpPr>
        <p:spPr/>
        <p:txBody>
          <a:bodyPr/>
          <a:lstStyle/>
          <a:p>
            <a:r>
              <a:rPr lang="en-US" dirty="0"/>
              <a:t>Tampa Bay Estuary Program (TBEP)</a:t>
            </a:r>
          </a:p>
        </p:txBody>
      </p:sp>
    </p:spTree>
    <p:extLst>
      <p:ext uri="{BB962C8B-B14F-4D97-AF65-F5344CB8AC3E}">
        <p14:creationId xmlns:p14="http://schemas.microsoft.com/office/powerpoint/2010/main" val="142796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CE4C2FDE-34CA-478E-A4AD-767452D3B388}"/>
              </a:ext>
            </a:extLst>
          </p:cNvPr>
          <p:cNvSpPr>
            <a:spLocks noGrp="1"/>
          </p:cNvSpPr>
          <p:nvPr>
            <p:ph idx="1"/>
          </p:nvPr>
        </p:nvSpPr>
        <p:spPr>
          <a:xfrm>
            <a:off x="838200" y="1841398"/>
            <a:ext cx="10515600" cy="3302240"/>
          </a:xfrm>
        </p:spPr>
        <p:txBody>
          <a:bodyPr/>
          <a:lstStyle/>
          <a:p>
            <a:pPr>
              <a:spcAft>
                <a:spcPts val="1200"/>
              </a:spcAft>
            </a:pPr>
            <a:r>
              <a:rPr lang="en-US" sz="3200" dirty="0"/>
              <a:t>Local governments and private industries joined together in 1996 to form the Tampa Bay NMC.</a:t>
            </a:r>
          </a:p>
          <a:p>
            <a:pPr>
              <a:spcAft>
                <a:spcPts val="1200"/>
              </a:spcAft>
            </a:pPr>
            <a:r>
              <a:rPr lang="en-US" sz="3200" dirty="0"/>
              <a:t>Proactively manages nitrogen loads entering the bay.</a:t>
            </a:r>
          </a:p>
          <a:p>
            <a:pPr>
              <a:spcAft>
                <a:spcPts val="1200"/>
              </a:spcAft>
            </a:pPr>
            <a:r>
              <a:rPr lang="en-US" sz="3200" dirty="0"/>
              <a:t>Together, these partners implement various projects to “hold-the-line” on nutrient pollution and improve water quality for the benefit of seagrass habitat in Tampa Bay.</a:t>
            </a:r>
          </a:p>
          <a:p>
            <a:pPr>
              <a:spcAft>
                <a:spcPts val="1200"/>
              </a:spcAft>
            </a:pPr>
            <a:r>
              <a:rPr lang="en-US" sz="3200" dirty="0">
                <a:solidFill>
                  <a:srgbClr val="0070C0"/>
                </a:solidFill>
                <a:hlinkClick r:id="rId2"/>
              </a:rPr>
              <a:t>https://tbep.org/our-work/boards-committees/nitrogen-management-consortium/</a:t>
            </a:r>
            <a:endParaRPr lang="en-US" sz="3200" dirty="0">
              <a:solidFill>
                <a:srgbClr val="0070C0"/>
              </a:solidFill>
            </a:endParaRPr>
          </a:p>
        </p:txBody>
      </p:sp>
      <p:sp>
        <p:nvSpPr>
          <p:cNvPr id="3" name="Title 2">
            <a:extLst>
              <a:ext uri="{FF2B5EF4-FFF2-40B4-BE49-F238E27FC236}">
                <a16:creationId xmlns:a16="http://schemas.microsoft.com/office/drawing/2014/main" id="{BF3CBDAC-63D6-4664-A809-6A4A0F7A4117}"/>
              </a:ext>
            </a:extLst>
          </p:cNvPr>
          <p:cNvSpPr>
            <a:spLocks noGrp="1"/>
          </p:cNvSpPr>
          <p:nvPr>
            <p:ph type="title"/>
          </p:nvPr>
        </p:nvSpPr>
        <p:spPr/>
        <p:txBody>
          <a:bodyPr/>
          <a:lstStyle/>
          <a:p>
            <a:r>
              <a:rPr lang="en-US" dirty="0"/>
              <a:t>Tampa Bay Nitrogen Management Consortium (NMC)</a:t>
            </a:r>
          </a:p>
        </p:txBody>
      </p:sp>
    </p:spTree>
    <p:extLst>
      <p:ext uri="{BB962C8B-B14F-4D97-AF65-F5344CB8AC3E}">
        <p14:creationId xmlns:p14="http://schemas.microsoft.com/office/powerpoint/2010/main" val="2229083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99AB6AA-9DE6-4FA0-9C00-9C9EBEB8F69D}"/>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F1982915-8AD6-4694-9CB7-EC14EA7762CB}"/>
              </a:ext>
            </a:extLst>
          </p:cNvPr>
          <p:cNvPicPr>
            <a:picLocks noChangeAspect="1"/>
          </p:cNvPicPr>
          <p:nvPr/>
        </p:nvPicPr>
        <p:blipFill>
          <a:blip r:embed="rId2"/>
          <a:stretch>
            <a:fillRect/>
          </a:stretch>
        </p:blipFill>
        <p:spPr>
          <a:xfrm>
            <a:off x="-768242" y="-447551"/>
            <a:ext cx="13335990" cy="7501494"/>
          </a:xfrm>
          <a:prstGeom prst="rect">
            <a:avLst/>
          </a:prstGeom>
        </p:spPr>
      </p:pic>
      <p:sp>
        <p:nvSpPr>
          <p:cNvPr id="6" name="TextBox 5">
            <a:extLst>
              <a:ext uri="{FF2B5EF4-FFF2-40B4-BE49-F238E27FC236}">
                <a16:creationId xmlns:a16="http://schemas.microsoft.com/office/drawing/2014/main" id="{0A472530-FBD4-4255-9A9C-63FD913CFB6F}"/>
              </a:ext>
            </a:extLst>
          </p:cNvPr>
          <p:cNvSpPr txBox="1"/>
          <p:nvPr/>
        </p:nvSpPr>
        <p:spPr>
          <a:xfrm>
            <a:off x="-152301" y="6488668"/>
            <a:ext cx="1454437" cy="369332"/>
          </a:xfrm>
          <a:prstGeom prst="rect">
            <a:avLst/>
          </a:prstGeom>
          <a:noFill/>
        </p:spPr>
        <p:txBody>
          <a:bodyPr wrap="none" rtlCol="0">
            <a:spAutoFit/>
          </a:bodyPr>
          <a:lstStyle/>
          <a:p>
            <a:r>
              <a:rPr lang="en-US" dirty="0"/>
              <a:t>Credit: TPBEP</a:t>
            </a:r>
          </a:p>
        </p:txBody>
      </p:sp>
      <p:sp>
        <p:nvSpPr>
          <p:cNvPr id="7" name="Arrow: Right 6">
            <a:extLst>
              <a:ext uri="{FF2B5EF4-FFF2-40B4-BE49-F238E27FC236}">
                <a16:creationId xmlns:a16="http://schemas.microsoft.com/office/drawing/2014/main" id="{A9D69D92-FB20-4ACD-90D1-E62EADBD518E}"/>
              </a:ext>
            </a:extLst>
          </p:cNvPr>
          <p:cNvSpPr/>
          <p:nvPr/>
        </p:nvSpPr>
        <p:spPr>
          <a:xfrm rot="16200000">
            <a:off x="2280237" y="6589439"/>
            <a:ext cx="369333" cy="270346"/>
          </a:xfrm>
          <a:prstGeom prst="right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7C014ADF-6F61-449F-AA11-AEB34BC75835}"/>
              </a:ext>
            </a:extLst>
          </p:cNvPr>
          <p:cNvPicPr>
            <a:picLocks noChangeAspect="1"/>
          </p:cNvPicPr>
          <p:nvPr/>
        </p:nvPicPr>
        <p:blipFill>
          <a:blip r:embed="rId3"/>
          <a:stretch>
            <a:fillRect/>
          </a:stretch>
        </p:blipFill>
        <p:spPr>
          <a:xfrm>
            <a:off x="9329505" y="290859"/>
            <a:ext cx="304826" cy="390178"/>
          </a:xfrm>
          <a:prstGeom prst="rect">
            <a:avLst/>
          </a:prstGeom>
        </p:spPr>
      </p:pic>
      <p:pic>
        <p:nvPicPr>
          <p:cNvPr id="10" name="Picture 9">
            <a:extLst>
              <a:ext uri="{FF2B5EF4-FFF2-40B4-BE49-F238E27FC236}">
                <a16:creationId xmlns:a16="http://schemas.microsoft.com/office/drawing/2014/main" id="{024F8D14-1D9F-4ED4-A8A1-B4D411B0DBBE}"/>
              </a:ext>
            </a:extLst>
          </p:cNvPr>
          <p:cNvPicPr>
            <a:picLocks noChangeAspect="1"/>
          </p:cNvPicPr>
          <p:nvPr/>
        </p:nvPicPr>
        <p:blipFill>
          <a:blip r:embed="rId3"/>
          <a:stretch>
            <a:fillRect/>
          </a:stretch>
        </p:blipFill>
        <p:spPr>
          <a:xfrm>
            <a:off x="6317286" y="172914"/>
            <a:ext cx="304826" cy="390178"/>
          </a:xfrm>
          <a:prstGeom prst="rect">
            <a:avLst/>
          </a:prstGeom>
        </p:spPr>
      </p:pic>
      <p:sp>
        <p:nvSpPr>
          <p:cNvPr id="11" name="Arrow: Right 10">
            <a:extLst>
              <a:ext uri="{FF2B5EF4-FFF2-40B4-BE49-F238E27FC236}">
                <a16:creationId xmlns:a16="http://schemas.microsoft.com/office/drawing/2014/main" id="{3D9BA7FC-CCF4-4620-B0D3-C5ECCE81CC25}"/>
              </a:ext>
            </a:extLst>
          </p:cNvPr>
          <p:cNvSpPr/>
          <p:nvPr/>
        </p:nvSpPr>
        <p:spPr>
          <a:xfrm rot="16200000">
            <a:off x="7441961" y="6185715"/>
            <a:ext cx="369333" cy="270346"/>
          </a:xfrm>
          <a:prstGeom prst="right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F3A052F4-C6F5-43F6-A676-84EE435EB76B}"/>
              </a:ext>
            </a:extLst>
          </p:cNvPr>
          <p:cNvPicPr>
            <a:picLocks noChangeAspect="1"/>
          </p:cNvPicPr>
          <p:nvPr/>
        </p:nvPicPr>
        <p:blipFill>
          <a:blip r:embed="rId3"/>
          <a:stretch>
            <a:fillRect/>
          </a:stretch>
        </p:blipFill>
        <p:spPr>
          <a:xfrm>
            <a:off x="10161414" y="1466126"/>
            <a:ext cx="304826" cy="390178"/>
          </a:xfrm>
          <a:prstGeom prst="rect">
            <a:avLst/>
          </a:prstGeom>
        </p:spPr>
      </p:pic>
    </p:spTree>
    <p:extLst>
      <p:ext uri="{BB962C8B-B14F-4D97-AF65-F5344CB8AC3E}">
        <p14:creationId xmlns:p14="http://schemas.microsoft.com/office/powerpoint/2010/main" val="37923214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FA3C44C-1BF1-41FD-A10A-BCAA6807DF98}"/>
              </a:ext>
            </a:extLst>
          </p:cNvPr>
          <p:cNvSpPr>
            <a:spLocks noGrp="1"/>
          </p:cNvSpPr>
          <p:nvPr>
            <p:ph idx="1"/>
          </p:nvPr>
        </p:nvSpPr>
        <p:spPr>
          <a:xfrm>
            <a:off x="519418" y="1545409"/>
            <a:ext cx="10515600" cy="3302240"/>
          </a:xfrm>
        </p:spPr>
        <p:txBody>
          <a:bodyPr/>
          <a:lstStyle/>
          <a:p>
            <a:pPr>
              <a:spcAft>
                <a:spcPts val="600"/>
              </a:spcAft>
            </a:pPr>
            <a:r>
              <a:rPr lang="en-US" sz="3200" dirty="0"/>
              <a:t>DEP developed TMDL for Tampa Bay approved in 1998.</a:t>
            </a:r>
          </a:p>
          <a:p>
            <a:pPr lvl="1">
              <a:spcAft>
                <a:spcPts val="600"/>
              </a:spcAft>
            </a:pPr>
            <a:r>
              <a:rPr lang="en-US" sz="2800" dirty="0"/>
              <a:t>TMDL based on TBEP’s nitrogen targets for each bay segment.</a:t>
            </a:r>
          </a:p>
          <a:p>
            <a:pPr lvl="1">
              <a:spcAft>
                <a:spcPts val="600"/>
              </a:spcAft>
            </a:pPr>
            <a:r>
              <a:rPr lang="en-US" sz="2800" dirty="0"/>
              <a:t> Goal of “holding the line” on nitrogen loading to the bay at 1992-94 levels to meet seagrass, clarity, and chlorophyll-a targets by offsetting projected increased stormwater loads from growth.</a:t>
            </a:r>
          </a:p>
          <a:p>
            <a:pPr>
              <a:spcAft>
                <a:spcPts val="600"/>
              </a:spcAft>
            </a:pPr>
            <a:r>
              <a:rPr lang="en-US" sz="3200" dirty="0"/>
              <a:t>Did not include individual allocations (WQBELs).</a:t>
            </a:r>
          </a:p>
          <a:p>
            <a:pPr>
              <a:spcAft>
                <a:spcPts val="600"/>
              </a:spcAft>
            </a:pPr>
            <a:r>
              <a:rPr lang="en-US" sz="3200" dirty="0"/>
              <a:t>The TMDL pre-dated the 1999 Florida Watershed Restoration Act (FWRA) and the TMDL was never adopted into state rule.</a:t>
            </a:r>
          </a:p>
          <a:p>
            <a:pPr lvl="1">
              <a:spcAft>
                <a:spcPts val="600"/>
              </a:spcAft>
            </a:pPr>
            <a:r>
              <a:rPr lang="en-US" sz="2800" dirty="0"/>
              <a:t>Florida considers it a federal TMDL</a:t>
            </a:r>
          </a:p>
          <a:p>
            <a:endParaRPr lang="en-US" dirty="0"/>
          </a:p>
        </p:txBody>
      </p:sp>
      <p:sp>
        <p:nvSpPr>
          <p:cNvPr id="3" name="Title 2">
            <a:extLst>
              <a:ext uri="{FF2B5EF4-FFF2-40B4-BE49-F238E27FC236}">
                <a16:creationId xmlns:a16="http://schemas.microsoft.com/office/drawing/2014/main" id="{5DD63FA5-A7ED-4CF3-A9E1-B400A5044C10}"/>
              </a:ext>
            </a:extLst>
          </p:cNvPr>
          <p:cNvSpPr>
            <a:spLocks noGrp="1"/>
          </p:cNvSpPr>
          <p:nvPr>
            <p:ph type="title"/>
          </p:nvPr>
        </p:nvSpPr>
        <p:spPr>
          <a:xfrm>
            <a:off x="2031274" y="219846"/>
            <a:ext cx="9322526" cy="1325563"/>
          </a:xfrm>
        </p:spPr>
        <p:txBody>
          <a:bodyPr/>
          <a:lstStyle/>
          <a:p>
            <a:r>
              <a:rPr lang="en-US" dirty="0"/>
              <a:t>Tampa Bay TMDL</a:t>
            </a:r>
          </a:p>
        </p:txBody>
      </p:sp>
    </p:spTree>
    <p:extLst>
      <p:ext uri="{BB962C8B-B14F-4D97-AF65-F5344CB8AC3E}">
        <p14:creationId xmlns:p14="http://schemas.microsoft.com/office/powerpoint/2010/main" val="4089087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5DDA42A-A15C-4569-B404-039D8E7FC8C2}"/>
              </a:ext>
            </a:extLst>
          </p:cNvPr>
          <p:cNvSpPr>
            <a:spLocks noGrp="1"/>
          </p:cNvSpPr>
          <p:nvPr>
            <p:ph idx="1"/>
          </p:nvPr>
        </p:nvSpPr>
        <p:spPr>
          <a:xfrm>
            <a:off x="670605" y="1563195"/>
            <a:ext cx="10515600" cy="3302240"/>
          </a:xfrm>
        </p:spPr>
        <p:txBody>
          <a:bodyPr/>
          <a:lstStyle/>
          <a:p>
            <a:pPr>
              <a:spcAft>
                <a:spcPts val="600"/>
              </a:spcAft>
            </a:pPr>
            <a:r>
              <a:rPr lang="en-US" sz="3200" dirty="0"/>
              <a:t>In November 2002, the DEP approved the Reasonable Assurance plan developed by the NMC. </a:t>
            </a:r>
          </a:p>
          <a:p>
            <a:pPr>
              <a:spcAft>
                <a:spcPts val="600"/>
              </a:spcAft>
            </a:pPr>
            <a:r>
              <a:rPr lang="en-US" sz="3200" dirty="0"/>
              <a:t>DEP developed individual WQBELs (allocations) under TMDL.</a:t>
            </a:r>
          </a:p>
          <a:p>
            <a:pPr>
              <a:spcAft>
                <a:spcPts val="600"/>
              </a:spcAft>
            </a:pPr>
            <a:r>
              <a:rPr lang="en-US" sz="3200" dirty="0"/>
              <a:t>DEP did not list Tampa Bay as impaired in 2002 because there was Reasonable Assurance that the target loads would be met. </a:t>
            </a:r>
          </a:p>
          <a:p>
            <a:pPr>
              <a:spcAft>
                <a:spcPts val="600"/>
              </a:spcAft>
            </a:pPr>
            <a:r>
              <a:rPr lang="en-US" sz="3200" dirty="0"/>
              <a:t>Submitted this position to EPA as part of 2002 303(d) Impaired Waters List.</a:t>
            </a:r>
          </a:p>
          <a:p>
            <a:pPr lvl="1">
              <a:spcAft>
                <a:spcPts val="600"/>
              </a:spcAft>
            </a:pPr>
            <a:r>
              <a:rPr lang="en-US" sz="2800" dirty="0"/>
              <a:t>EPA did not take a position on RA determination because they said there was already a TMDL.</a:t>
            </a:r>
          </a:p>
          <a:p>
            <a:endParaRPr lang="en-US" dirty="0"/>
          </a:p>
        </p:txBody>
      </p:sp>
      <p:sp>
        <p:nvSpPr>
          <p:cNvPr id="3" name="Title 2">
            <a:extLst>
              <a:ext uri="{FF2B5EF4-FFF2-40B4-BE49-F238E27FC236}">
                <a16:creationId xmlns:a16="http://schemas.microsoft.com/office/drawing/2014/main" id="{08DA5A6C-B274-4480-BAC9-B754AFADD382}"/>
              </a:ext>
            </a:extLst>
          </p:cNvPr>
          <p:cNvSpPr>
            <a:spLocks noGrp="1"/>
          </p:cNvSpPr>
          <p:nvPr>
            <p:ph type="title"/>
          </p:nvPr>
        </p:nvSpPr>
        <p:spPr>
          <a:xfrm>
            <a:off x="2136049" y="127000"/>
            <a:ext cx="9322526" cy="1325563"/>
          </a:xfrm>
        </p:spPr>
        <p:txBody>
          <a:bodyPr/>
          <a:lstStyle/>
          <a:p>
            <a:r>
              <a:rPr lang="en-US" dirty="0"/>
              <a:t>Initial Reasonable Assurance (RA) Determination</a:t>
            </a:r>
          </a:p>
        </p:txBody>
      </p:sp>
    </p:spTree>
    <p:extLst>
      <p:ext uri="{BB962C8B-B14F-4D97-AF65-F5344CB8AC3E}">
        <p14:creationId xmlns:p14="http://schemas.microsoft.com/office/powerpoint/2010/main" val="6006964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template-widescreen (1)  -  Compatibility Mode" id="{837CFC98-090B-4D62-A98B-3BFC7D1F0555}" vid="{38B12F0E-046B-4BB4-90D7-2447B704A7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3EA1F4EEFF5A04D84C15973E0B7232B" ma:contentTypeVersion="13" ma:contentTypeDescription="Create a new document." ma:contentTypeScope="" ma:versionID="1eb24fcae226400e014e5c0706033b59">
  <xsd:schema xmlns:xsd="http://www.w3.org/2001/XMLSchema" xmlns:xs="http://www.w3.org/2001/XMLSchema" xmlns:p="http://schemas.microsoft.com/office/2006/metadata/properties" xmlns:ns1="http://schemas.microsoft.com/sharepoint/v3" xmlns:ns3="2502af35-a6cd-4fe8-bbcb-55f3a90bc7f7" xmlns:ns4="2f22cd05-7bc0-47de-874e-62cc13ae114e" targetNamespace="http://schemas.microsoft.com/office/2006/metadata/properties" ma:root="true" ma:fieldsID="3ccfe6165e400decc09fffeeca991768" ns1:_="" ns3:_="" ns4:_="">
    <xsd:import namespace="http://schemas.microsoft.com/sharepoint/v3"/>
    <xsd:import namespace="2502af35-a6cd-4fe8-bbcb-55f3a90bc7f7"/>
    <xsd:import namespace="2f22cd05-7bc0-47de-874e-62cc13ae114e"/>
    <xsd:element name="properties">
      <xsd:complexType>
        <xsd:sequence>
          <xsd:element name="documentManagement">
            <xsd:complexType>
              <xsd:all>
                <xsd:element ref="ns3:SharedWithUsers" minOccurs="0"/>
                <xsd:element ref="ns3:SharedWithDetails" minOccurs="0"/>
                <xsd:element ref="ns3:SharingHintHash" minOccurs="0"/>
                <xsd:element ref="ns1:_ip_UnifiedCompliancePolicyProperties" minOccurs="0"/>
                <xsd:element ref="ns1:_ip_UnifiedCompliancePolicyUIAction"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DateTaken"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1" nillable="true" ma:displayName="Unified Compliance Policy Properties" ma:description="" ma:hidden="true" ma:internalName="_ip_UnifiedCompliancePolicyProperties">
      <xsd:simpleType>
        <xsd:restriction base="dms:Note"/>
      </xsd:simpleType>
    </xsd:element>
    <xsd:element name="_ip_UnifiedCompliancePolicyUIAction" ma:index="12" nillable="true" ma:displayName="Unified Compliance Policy UI Action" ma:descrip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02af35-a6cd-4fe8-bbcb-55f3a90bc7f7"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f22cd05-7bc0-47de-874e-62cc13ae114e" elementFormDefault="qualified">
    <xsd:import namespace="http://schemas.microsoft.com/office/2006/documentManagement/types"/>
    <xsd:import namespace="http://schemas.microsoft.com/office/infopath/2007/PartnerControls"/>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B191DBE-0CEC-4E61-9944-5A18D0BE993E}">
  <ds:schemaRefs>
    <ds:schemaRef ds:uri="http://schemas.microsoft.com/sharepoint/v3/contenttype/forms"/>
  </ds:schemaRefs>
</ds:datastoreItem>
</file>

<file path=customXml/itemProps2.xml><?xml version="1.0" encoding="utf-8"?>
<ds:datastoreItem xmlns:ds="http://schemas.openxmlformats.org/officeDocument/2006/customXml" ds:itemID="{B93F398D-DDFE-4D31-85B4-4B1B3E5ACB6A}">
  <ds:schemaRefs>
    <ds:schemaRef ds:uri="http://purl.org/dc/dcmitype/"/>
    <ds:schemaRef ds:uri="http://schemas.microsoft.com/sharepoint/v3"/>
    <ds:schemaRef ds:uri="http://schemas.microsoft.com/office/2006/documentManagement/types"/>
    <ds:schemaRef ds:uri="http://schemas.microsoft.com/office/2006/metadata/properties"/>
    <ds:schemaRef ds:uri="2502af35-a6cd-4fe8-bbcb-55f3a90bc7f7"/>
    <ds:schemaRef ds:uri="http://schemas.microsoft.com/office/infopath/2007/PartnerControls"/>
    <ds:schemaRef ds:uri="http://schemas.openxmlformats.org/package/2006/metadata/core-properties"/>
    <ds:schemaRef ds:uri="http://purl.org/dc/terms/"/>
    <ds:schemaRef ds:uri="2f22cd05-7bc0-47de-874e-62cc13ae114e"/>
    <ds:schemaRef ds:uri="http://www.w3.org/XML/1998/namespace"/>
    <ds:schemaRef ds:uri="http://purl.org/dc/elements/1.1/"/>
  </ds:schemaRefs>
</ds:datastoreItem>
</file>

<file path=customXml/itemProps3.xml><?xml version="1.0" encoding="utf-8"?>
<ds:datastoreItem xmlns:ds="http://schemas.openxmlformats.org/officeDocument/2006/customXml" ds:itemID="{F499D966-C0A5-483B-8561-541188F9CAA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502af35-a6cd-4fe8-bbcb-55f3a90bc7f7"/>
    <ds:schemaRef ds:uri="2f22cd05-7bc0-47de-874e-62cc13ae114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4339</TotalTime>
  <Words>3048</Words>
  <Application>Microsoft Office PowerPoint</Application>
  <PresentationFormat>Widescreen</PresentationFormat>
  <Paragraphs>311</Paragraphs>
  <Slides>45</Slides>
  <Notes>7</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45</vt:i4>
      </vt:variant>
    </vt:vector>
  </HeadingPairs>
  <TitlesOfParts>
    <vt:vector size="55" baseType="lpstr">
      <vt:lpstr>Arial</vt:lpstr>
      <vt:lpstr>Calibri</vt:lpstr>
      <vt:lpstr>Calibri Light</vt:lpstr>
      <vt:lpstr>Franklin Gothic Demi</vt:lpstr>
      <vt:lpstr>Franklin Gothic Demi Cond</vt:lpstr>
      <vt:lpstr>Franklin Gothic Medium</vt:lpstr>
      <vt:lpstr>Franklin Gothic Medium Cond</vt:lpstr>
      <vt:lpstr>Roboto</vt:lpstr>
      <vt:lpstr>Office Theme</vt:lpstr>
      <vt:lpstr>Document</vt:lpstr>
      <vt:lpstr>PowerPoint Presentation</vt:lpstr>
      <vt:lpstr>PowerPoint Presentation</vt:lpstr>
      <vt:lpstr>PowerPoint Presentation</vt:lpstr>
      <vt:lpstr>PowerPoint Presentation</vt:lpstr>
      <vt:lpstr>Tampa Bay Estuary Program (TBEP)</vt:lpstr>
      <vt:lpstr>Tampa Bay Nitrogen Management Consortium (NMC)</vt:lpstr>
      <vt:lpstr>PowerPoint Presentation</vt:lpstr>
      <vt:lpstr>Tampa Bay TMDL</vt:lpstr>
      <vt:lpstr>Initial Reasonable Assurance (RA) Determination</vt:lpstr>
      <vt:lpstr>Permitting Concerns - 2004</vt:lpstr>
      <vt:lpstr> Tampa Bay RA</vt:lpstr>
      <vt:lpstr>Restoration Targets - Seagrass</vt:lpstr>
      <vt:lpstr>Development of Chlorophyll a Thresholds</vt:lpstr>
      <vt:lpstr>Modeling Results</vt:lpstr>
      <vt:lpstr>Temporal Trends in Chlorophyll-a 2009 RA Addendum</vt:lpstr>
      <vt:lpstr>Temporal Trends in Chlorophyll-a 2009 RA Addendum</vt:lpstr>
      <vt:lpstr>Nitrogen Loads to Tampa Bay</vt:lpstr>
      <vt:lpstr>Temporal Trends in TN</vt:lpstr>
      <vt:lpstr>Temporal Trends in TN</vt:lpstr>
      <vt:lpstr>Total Nitrogen Target Loads</vt:lpstr>
      <vt:lpstr>Hydrologic (Residence Time) Adjustment</vt:lpstr>
      <vt:lpstr>Nitrogen Delivery Ratio</vt:lpstr>
      <vt:lpstr>Example Hydrologic Loads</vt:lpstr>
      <vt:lpstr>WQBEL Development</vt:lpstr>
      <vt:lpstr>WBQEL – Allocation Approach</vt:lpstr>
      <vt:lpstr>Step 1: Estimate 2003-2007 Segment Loads</vt:lpstr>
      <vt:lpstr>Step 2: Set Allocations</vt:lpstr>
      <vt:lpstr>Step 3: Calculate Remaining Load</vt:lpstr>
      <vt:lpstr>Step 4: Estimate Percentage Contributions </vt:lpstr>
      <vt:lpstr>Step 4: Estimate Percentage Contributions </vt:lpstr>
      <vt:lpstr>Example Nitrogen Load Allocation Table Middle Tampa Bay SW=Surface water discharge allocations, RE=Reuse discharge allocations</vt:lpstr>
      <vt:lpstr>WQBEL Compliance Assessment</vt:lpstr>
      <vt:lpstr>Hydrologic Normalization</vt:lpstr>
      <vt:lpstr>Hydrologic Normalized TN Load</vt:lpstr>
      <vt:lpstr>Example WBEL Compliance- Middle Tampa Bay (2012 – 2016)  (SW=Surface water discharge allocations, RE=Reuse discharge allocations)</vt:lpstr>
      <vt:lpstr>2017 Reasonable Assurance Update</vt:lpstr>
      <vt:lpstr>2022 RA Update</vt:lpstr>
      <vt:lpstr>PowerPoint Presentation</vt:lpstr>
      <vt:lpstr>Annual TBNMC RA Assessment </vt:lpstr>
      <vt:lpstr>NMC Actions</vt:lpstr>
      <vt:lpstr>2017 - 2021 RA Compliance Period Results</vt:lpstr>
      <vt:lpstr>Additional RA Assessment Steps for OTB </vt:lpstr>
      <vt:lpstr>Seagrass Coverage – Recent vs. Goal</vt:lpstr>
      <vt:lpstr>Greatest Loss in Old Tampa Bay</vt:lpstr>
      <vt:lpstr>Old Tampa Bay Working Group Evaluating Conditions and other Drivers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Weaver, Kenneth</dc:creator>
  <cp:lastModifiedBy>Weaver, Kenneth</cp:lastModifiedBy>
  <cp:revision>31</cp:revision>
  <cp:lastPrinted>2021-10-25T11:40:36Z</cp:lastPrinted>
  <dcterms:created xsi:type="dcterms:W3CDTF">2021-10-07T18:15:30Z</dcterms:created>
  <dcterms:modified xsi:type="dcterms:W3CDTF">2021-10-25T17:28:44Z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0x010100D3EA1F4EEFF5A04D84C15973E0B7232B</vt:lpwstr>
  </property>
</Properties>
</file>