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59" r:id="rId3"/>
    <p:sldId id="257" r:id="rId4"/>
    <p:sldId id="261" r:id="rId5"/>
    <p:sldId id="258" r:id="rId6"/>
    <p:sldId id="266" r:id="rId7"/>
    <p:sldId id="260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61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06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12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8613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88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76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76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7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1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24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24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201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92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933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99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47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54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8B9B3499-6851-4655-A5BA-4D11F5C9687C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574B1C4-5C6A-4EFC-B78E-001D3A100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030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219200"/>
            <a:ext cx="8763000" cy="20574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Analytical Priority List for 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‘</a:t>
            </a:r>
            <a:r>
              <a:rPr lang="en-US" sz="4400" dirty="0" smtClean="0"/>
              <a:t>Emerging Contaminants’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5562600"/>
            <a:ext cx="6858000" cy="618523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dirty="0" smtClean="0"/>
              <a:t>Tim Fitzpatrick</a:t>
            </a:r>
          </a:p>
          <a:p>
            <a:pPr algn="ctr"/>
            <a:r>
              <a:rPr lang="en-US" dirty="0" smtClean="0"/>
              <a:t>FDEP Bureau of Laboratories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Target Compounds - </a:t>
            </a:r>
            <a:r>
              <a:rPr lang="en-US" sz="2800" dirty="0" err="1" smtClean="0"/>
              <a:t>Alkylphenols</a:t>
            </a:r>
            <a:endParaRPr lang="en-US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545121"/>
              </p:ext>
            </p:extLst>
          </p:nvPr>
        </p:nvGraphicFramePr>
        <p:xfrm>
          <a:off x="2514600" y="1600199"/>
          <a:ext cx="4419600" cy="3810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19600"/>
              </a:tblGrid>
              <a:tr h="9525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4-Nonylphenol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monoethoxylate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(NP1EO)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4-Nonylphenol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diethoxylate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(NP2EO)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Nonylphenol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(NP)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Octylphenol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(OP)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9459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Target Compounds </a:t>
            </a:r>
            <a:r>
              <a:rPr lang="en-US" sz="2800" dirty="0" smtClean="0"/>
              <a:t>– </a:t>
            </a:r>
            <a:r>
              <a:rPr lang="en-US" sz="2800" dirty="0" err="1" smtClean="0"/>
              <a:t>Perfluorinated</a:t>
            </a:r>
            <a:r>
              <a:rPr lang="en-US" sz="2800" dirty="0" smtClean="0"/>
              <a:t> Compounds</a:t>
            </a:r>
            <a:endParaRPr lang="en-US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956942"/>
              </p:ext>
            </p:extLst>
          </p:nvPr>
        </p:nvGraphicFramePr>
        <p:xfrm>
          <a:off x="1600200" y="1417636"/>
          <a:ext cx="6172200" cy="5212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4416"/>
                <a:gridCol w="2877784"/>
              </a:tblGrid>
              <a:tr h="2662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Analyte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Acronym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98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N-ethyl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perfluorooctanesulfonamidoacetic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acid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NEtFOSAA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7988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N-methyl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perfluorooctanesulfonamidoacetic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 acid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NMeFOSAA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Perfluorobutanesulfonic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PFBS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Perfluorodecanoic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PFDA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Perfluorododecanoic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PFDoA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Perfluoroheptanoic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PFHpA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Perfluorohexanesulfonic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PFHxS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Perfluorohexanoic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PFHxA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Perfluorononanoic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PFNA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Perfluorooctanesulfonic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PFOS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Perfluorooctanoic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PFOA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Perfluorotetradecanoic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PFTA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Perfluorotridecanoic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PFTrDA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662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Perfluoroundecanoic acid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</a:rPr>
                        <a:t>PFUnA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085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Biomarkers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Evaluate assays that might be used as indicators for potential aquatic life effects:</a:t>
            </a:r>
            <a:endParaRPr lang="en-US" dirty="0"/>
          </a:p>
          <a:p>
            <a:r>
              <a:rPr lang="en-US" dirty="0" smtClean="0"/>
              <a:t>BLYES - bioluminescent yeast estrogen assay </a:t>
            </a:r>
          </a:p>
          <a:p>
            <a:r>
              <a:rPr lang="en-US" dirty="0" smtClean="0"/>
              <a:t>Binding and Estrogen Receptor Transactivation Assays</a:t>
            </a:r>
          </a:p>
          <a:p>
            <a:r>
              <a:rPr lang="en-US" dirty="0" smtClean="0"/>
              <a:t>SOS </a:t>
            </a:r>
            <a:r>
              <a:rPr lang="en-US" dirty="0" err="1" smtClean="0"/>
              <a:t>Chromotest</a:t>
            </a:r>
            <a:r>
              <a:rPr lang="en-US" dirty="0" smtClean="0"/>
              <a:t> – </a:t>
            </a:r>
            <a:r>
              <a:rPr lang="en-US" dirty="0" err="1" smtClean="0"/>
              <a:t>genotoxicity</a:t>
            </a:r>
            <a:r>
              <a:rPr lang="en-US" dirty="0" smtClean="0"/>
              <a:t> assay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741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Development of an Analytical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Targeted analyses based on:</a:t>
            </a:r>
          </a:p>
          <a:p>
            <a:pPr lvl="1"/>
            <a:r>
              <a:rPr lang="en-US" sz="2800" dirty="0" smtClean="0"/>
              <a:t>Occurrence in published literature</a:t>
            </a:r>
          </a:p>
          <a:p>
            <a:pPr lvl="1"/>
            <a:r>
              <a:rPr lang="en-US" sz="2800" dirty="0" smtClean="0"/>
              <a:t>Occurrence gleaned from an RFI</a:t>
            </a:r>
          </a:p>
          <a:p>
            <a:pPr lvl="1"/>
            <a:r>
              <a:rPr lang="en-US" sz="2800" dirty="0" smtClean="0"/>
              <a:t>Availability of methods</a:t>
            </a:r>
          </a:p>
          <a:p>
            <a:pPr lvl="1"/>
            <a:r>
              <a:rPr lang="en-US" sz="2800" dirty="0" smtClean="0"/>
              <a:t>Capability of laboratories responding to an RFI</a:t>
            </a:r>
          </a:p>
          <a:p>
            <a:pPr lvl="1"/>
            <a:r>
              <a:rPr lang="en-US" sz="2800" dirty="0" smtClean="0"/>
              <a:t>Known agricultural use (pesticides/herbicides)</a:t>
            </a:r>
          </a:p>
          <a:p>
            <a:pPr lvl="1"/>
            <a:r>
              <a:rPr lang="en-US" sz="2800" dirty="0" smtClean="0"/>
              <a:t>Observations from existing monitoring programs</a:t>
            </a:r>
          </a:p>
          <a:p>
            <a:pPr lvl="1"/>
            <a:r>
              <a:rPr lang="en-US" sz="2800" dirty="0" smtClean="0"/>
              <a:t>Potential for adverse environmental effects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758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Whole Water – a ‘snapshot’ of the characteristics of the water at the time of sampling;</a:t>
            </a:r>
          </a:p>
          <a:p>
            <a:r>
              <a:rPr lang="en-US" dirty="0" smtClean="0"/>
              <a:t>POCIS  (Polar Organic Chemical Integrative Sampler) – a </a:t>
            </a:r>
            <a:r>
              <a:rPr lang="en-US" dirty="0" err="1" smtClean="0"/>
              <a:t>hydrophyllic</a:t>
            </a:r>
            <a:r>
              <a:rPr lang="en-US" dirty="0" smtClean="0"/>
              <a:t>/</a:t>
            </a:r>
            <a:r>
              <a:rPr lang="en-US" dirty="0" err="1" smtClean="0"/>
              <a:t>lipophyllic</a:t>
            </a:r>
            <a:r>
              <a:rPr lang="en-US" dirty="0" smtClean="0"/>
              <a:t> balanced (HLB) solid phase substrate that integrates chemicals over the exposure period;</a:t>
            </a:r>
          </a:p>
          <a:p>
            <a:r>
              <a:rPr lang="en-US" dirty="0" smtClean="0"/>
              <a:t>SPMD (Semi-Permeable Membrane Device) – a </a:t>
            </a:r>
            <a:r>
              <a:rPr lang="en-US" dirty="0" err="1" smtClean="0"/>
              <a:t>lipophyllic</a:t>
            </a:r>
            <a:r>
              <a:rPr lang="en-US" dirty="0" smtClean="0"/>
              <a:t> passive sampler designed to integrate non-polar organic chemicals over the exposure period;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846789"/>
              </p:ext>
            </p:extLst>
          </p:nvPr>
        </p:nvGraphicFramePr>
        <p:xfrm>
          <a:off x="990600" y="381000"/>
          <a:ext cx="7467600" cy="62353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0308"/>
                <a:gridCol w="1753646"/>
                <a:gridCol w="1753646"/>
              </a:tblGrid>
              <a:tr h="515982">
                <a:tc rowSpan="2"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Priority Chemical Category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Sample Collection Method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41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POCIS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SPMD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4162">
                <a:tc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Sterols &amp; Hormones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X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4162">
                <a:tc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PPCP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4162">
                <a:tc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Pesticides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X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1782486">
                <a:tc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Alkylphenols</a:t>
                      </a:r>
                      <a:r>
                        <a:rPr lang="en-US" sz="2400" dirty="0">
                          <a:effectLst/>
                        </a:rPr>
                        <a:t> (</a:t>
                      </a:r>
                      <a:r>
                        <a:rPr lang="en-US" sz="2400" dirty="0" err="1">
                          <a:effectLst/>
                        </a:rPr>
                        <a:t>Octylphenol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r>
                        <a:rPr lang="en-US" sz="2400" dirty="0" err="1">
                          <a:effectLst/>
                        </a:rPr>
                        <a:t>Nonylphenol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r>
                        <a:rPr lang="en-US" sz="2400" dirty="0" err="1">
                          <a:effectLst/>
                        </a:rPr>
                        <a:t>Nonylphenol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ethoxylates</a:t>
                      </a:r>
                      <a:r>
                        <a:rPr lang="en-US" sz="2400" dirty="0">
                          <a:effectLst/>
                        </a:rPr>
                        <a:t>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594162">
                <a:tc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Perfluorinated</a:t>
                      </a:r>
                      <a:r>
                        <a:rPr lang="en-US" sz="2400" dirty="0">
                          <a:effectLst/>
                        </a:rPr>
                        <a:t> Compounds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X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750521">
                <a:tc>
                  <a:txBody>
                    <a:bodyPr/>
                    <a:lstStyle/>
                    <a:p>
                      <a:pPr marL="0" marR="7302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Polybrominated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Diphenyl</a:t>
                      </a:r>
                      <a:r>
                        <a:rPr lang="en-US" sz="2400" dirty="0">
                          <a:effectLst/>
                        </a:rPr>
                        <a:t> Ethers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7302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X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619188" y="2188250"/>
            <a:ext cx="15872092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02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Priority Analytical Suites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Pharmaceutical and Personal Care Products (PPCPs)</a:t>
            </a:r>
          </a:p>
          <a:p>
            <a:r>
              <a:rPr lang="en-US" sz="2800" dirty="0" smtClean="0"/>
              <a:t>Hormones</a:t>
            </a:r>
          </a:p>
          <a:p>
            <a:r>
              <a:rPr lang="en-US" sz="2800" dirty="0" err="1" smtClean="0"/>
              <a:t>Polybrominated</a:t>
            </a:r>
            <a:r>
              <a:rPr lang="en-US" sz="2800" dirty="0" smtClean="0"/>
              <a:t> </a:t>
            </a:r>
            <a:r>
              <a:rPr lang="en-US" sz="2800" dirty="0" err="1" smtClean="0"/>
              <a:t>Diphenyl</a:t>
            </a:r>
            <a:r>
              <a:rPr lang="en-US" sz="2800" dirty="0" smtClean="0"/>
              <a:t> Ethers (PBDEs)</a:t>
            </a:r>
          </a:p>
          <a:p>
            <a:r>
              <a:rPr lang="en-US" sz="2800" dirty="0" err="1" smtClean="0"/>
              <a:t>Alkylphenols</a:t>
            </a:r>
            <a:endParaRPr lang="en-US" sz="2800" dirty="0" smtClean="0"/>
          </a:p>
          <a:p>
            <a:r>
              <a:rPr lang="en-US" sz="2800" dirty="0" err="1" smtClean="0"/>
              <a:t>Perfluorinated</a:t>
            </a:r>
            <a:r>
              <a:rPr lang="en-US" sz="2800" dirty="0" smtClean="0"/>
              <a:t> Compounds</a:t>
            </a:r>
          </a:p>
          <a:p>
            <a:r>
              <a:rPr lang="en-US" sz="2800" dirty="0" smtClean="0"/>
              <a:t>Pesticides</a:t>
            </a:r>
          </a:p>
          <a:p>
            <a:r>
              <a:rPr lang="en-US" sz="2800" dirty="0" smtClean="0"/>
              <a:t>Biomarkers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Rationale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277" y="1676621"/>
            <a:ext cx="7675350" cy="4351338"/>
          </a:xfrm>
        </p:spPr>
        <p:txBody>
          <a:bodyPr>
            <a:noAutofit/>
          </a:bodyPr>
          <a:lstStyle/>
          <a:p>
            <a:r>
              <a:rPr lang="en-US" sz="2800" dirty="0" smtClean="0"/>
              <a:t>Pharmaceuticals – potential for shifts in genetics (esp. w/ bacterial populations); possible endocrine disruption, behavioral changes, etc.</a:t>
            </a:r>
          </a:p>
          <a:p>
            <a:r>
              <a:rPr lang="en-US" sz="2800" dirty="0" smtClean="0"/>
              <a:t>Hormones – possible endocrine disruption;</a:t>
            </a:r>
          </a:p>
          <a:p>
            <a:r>
              <a:rPr lang="en-US" sz="2800" dirty="0" smtClean="0"/>
              <a:t>PBDEs – bioaccumulation, possible endocrine disruption and neurotoxicity;</a:t>
            </a:r>
          </a:p>
          <a:p>
            <a:r>
              <a:rPr lang="en-US" sz="2800" dirty="0" err="1" smtClean="0"/>
              <a:t>Alkylphenols</a:t>
            </a:r>
            <a:r>
              <a:rPr lang="en-US" sz="2800" dirty="0" smtClean="0"/>
              <a:t> – potential toxicity, endocrine disruption;</a:t>
            </a:r>
          </a:p>
          <a:p>
            <a:r>
              <a:rPr lang="en-US" sz="2800" dirty="0" err="1" smtClean="0"/>
              <a:t>Perfluorinated</a:t>
            </a:r>
            <a:r>
              <a:rPr lang="en-US" sz="2800" dirty="0" smtClean="0"/>
              <a:t> Compounds – membrane-related toxicity;</a:t>
            </a:r>
          </a:p>
          <a:p>
            <a:r>
              <a:rPr lang="en-US" sz="2800" dirty="0" smtClean="0"/>
              <a:t>Pesticides – toxicity, endocrine disruption, etc.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88612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72"/>
            <a:ext cx="8534400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/>
              <a:t>Target Compounds - PPCPs</a:t>
            </a:r>
            <a:endParaRPr lang="en-US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983109"/>
              </p:ext>
            </p:extLst>
          </p:nvPr>
        </p:nvGraphicFramePr>
        <p:xfrm>
          <a:off x="228600" y="1142997"/>
          <a:ext cx="8686800" cy="52578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7779"/>
                <a:gridCol w="2297698"/>
                <a:gridCol w="2170396"/>
                <a:gridCol w="1630927"/>
              </a:tblGrid>
              <a:tr h="5809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10-hydroxy-amitriptyline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Clarithromycin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Ibuprofen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Triamterene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2-Hydroxy-ibuprofen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Cocaine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Lincomycin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Triclosan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627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Albuterol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Codeine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Meprobamate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Trimethoprim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Amitriptyline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Cotinine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Metformin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Valsartan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Amitriptyline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Dehydronifedipine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Metoprolol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Verapamil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Amphetamine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Desmethyldiltiazem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Naproxen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96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Atenolol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Diltiazem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Oxycodone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Atenolol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Diphenhydramine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Propranolol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Azithromycin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Diphenhydramine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Ranitidine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Benzoylecgonine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Erythromysin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Salicylic acid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Bisphenol A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Fluoxetine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Sertraline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Caffeine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Furosemide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Sucralose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Carbamazepine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Gemfibrozil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Sulfamethoxozole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Cimetidine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Hydrochlorothiazide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Theophylline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1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Ciprofloxacin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Hydrocodone</a:t>
                      </a:r>
                      <a:endParaRPr lang="en-US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Thiabendazole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928813" y="22558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1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Target Compounds - </a:t>
            </a:r>
            <a:r>
              <a:rPr lang="en-US" sz="2800" dirty="0" smtClean="0"/>
              <a:t>Hormones</a:t>
            </a:r>
            <a:endParaRPr lang="en-US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637215"/>
              </p:ext>
            </p:extLst>
          </p:nvPr>
        </p:nvGraphicFramePr>
        <p:xfrm>
          <a:off x="2286000" y="1447800"/>
          <a:ext cx="4724400" cy="5135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24400"/>
              </a:tblGrid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Androstenedione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Androsterone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Desogestrel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17α-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Dihydroequilin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Equilenin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Equilin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17α-Estradiol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17α-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Ethynyl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Estradiol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17β-Estradiol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Estriol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Estrone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Mestranol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Norethindrone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Norgestrel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423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Progesterone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1361282" y="2311797"/>
            <a:ext cx="17644703" cy="855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347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Target Compounds - </a:t>
            </a:r>
            <a:r>
              <a:rPr lang="en-US" sz="2800" dirty="0" smtClean="0"/>
              <a:t>PBDEs</a:t>
            </a:r>
            <a:endParaRPr lang="en-US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762040"/>
              </p:ext>
            </p:extLst>
          </p:nvPr>
        </p:nvGraphicFramePr>
        <p:xfrm>
          <a:off x="2133600" y="1417638"/>
          <a:ext cx="4876800" cy="41449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400"/>
                <a:gridCol w="2438400"/>
              </a:tblGrid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PBDE 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Congener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2,4,4'-TrBDE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2,2',4,4'-TeBDE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47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2,2',4,4',5-PeBDE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99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2,2',4,4',6-PeBDE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2,2',4,4',5,5'-HxBDE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153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2,2',4,4',5',6-HxBDE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154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2,2',3,4,4',5',6-HpBDE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183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4605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DeBDE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209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85319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TC104033923[[fn=Depth]]</Template>
  <TotalTime>114</TotalTime>
  <Words>481</Words>
  <Application>Microsoft Office PowerPoint</Application>
  <PresentationFormat>On-screen Show (4:3)</PresentationFormat>
  <Paragraphs>190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Corbel</vt:lpstr>
      <vt:lpstr>Times New Roman</vt:lpstr>
      <vt:lpstr>Depth</vt:lpstr>
      <vt:lpstr>Analytical Priority List for  ‘Emerging Contaminants’</vt:lpstr>
      <vt:lpstr>Development of an Analytical Strategy</vt:lpstr>
      <vt:lpstr>Sample Types</vt:lpstr>
      <vt:lpstr>PowerPoint Presentation</vt:lpstr>
      <vt:lpstr>Priority Analytical Suites</vt:lpstr>
      <vt:lpstr>Rationale</vt:lpstr>
      <vt:lpstr>Target Compounds - PPCPs</vt:lpstr>
      <vt:lpstr>Target Compounds - Hormones</vt:lpstr>
      <vt:lpstr>Target Compounds - PBDEs</vt:lpstr>
      <vt:lpstr>Target Compounds - Alkylphenols</vt:lpstr>
      <vt:lpstr>Target Compounds – Perfluorinated Compounds</vt:lpstr>
      <vt:lpstr>Biomarkers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Analytical Priority List for ‘Emerging Contaminants’</dc:title>
  <dc:creator>Fitz_T</dc:creator>
  <cp:lastModifiedBy>Fitzpatrick, Timothy</cp:lastModifiedBy>
  <cp:revision>14</cp:revision>
  <dcterms:created xsi:type="dcterms:W3CDTF">2014-04-15T14:56:45Z</dcterms:created>
  <dcterms:modified xsi:type="dcterms:W3CDTF">2014-04-16T14:53:04Z</dcterms:modified>
</cp:coreProperties>
</file>