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306" r:id="rId3"/>
    <p:sldId id="259" r:id="rId4"/>
    <p:sldId id="294" r:id="rId5"/>
    <p:sldId id="296" r:id="rId6"/>
    <p:sldId id="295" r:id="rId7"/>
    <p:sldId id="292" r:id="rId8"/>
    <p:sldId id="297" r:id="rId9"/>
    <p:sldId id="307" r:id="rId10"/>
    <p:sldId id="303" r:id="rId11"/>
    <p:sldId id="301" r:id="rId12"/>
    <p:sldId id="304" r:id="rId13"/>
    <p:sldId id="305" r:id="rId14"/>
    <p:sldId id="29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E82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024" autoAdjust="0"/>
    <p:restoredTop sz="94660"/>
  </p:normalViewPr>
  <p:slideViewPr>
    <p:cSldViewPr>
      <p:cViewPr varScale="1">
        <p:scale>
          <a:sx n="111" d="100"/>
          <a:sy n="111" d="100"/>
        </p:scale>
        <p:origin x="-151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D0F159-E6DB-412D-AA49-B17C99EAC912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EE303C-DFDE-44D4-BB5C-AA85BAB3CAC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Water solubility; need</a:t>
            </a:r>
            <a:r>
              <a:rPr lang="en-US" baseline="0" dirty="0" smtClean="0"/>
              <a:t> definition of polar and non polar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E303C-DFDE-44D4-BB5C-AA85BAB3CACF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However, one must keep in mind that whole</a:t>
            </a:r>
            <a:r>
              <a:rPr lang="en-US" baseline="0" dirty="0" smtClean="0"/>
              <a:t> water sampling will not collect episodic events, is not integrative, there are many non-detects.  Which is why we are adding the SPMDs and POCIS.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E303C-DFDE-44D4-BB5C-AA85BAB3CACF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human estrogen receptor gene is integrated into the main genome and is expressed in a form capable of binding to estrogen response elements (ERE) within a hybrid promoter on the expression plasmid. Activation of the receptor by binding of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ligand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causes expression of the reporter gene </a:t>
            </a:r>
            <a:r>
              <a:rPr lang="en-US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Lac-Z (4) which produces the enzyme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b-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galactosidase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This enzyme is secreted into the medium (5) and metabolizes the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chromogenic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substrate CPRG (normally yellow) into a red product (6), which can be measured by absorbance. (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Routeledge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1996)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E303C-DFDE-44D4-BB5C-AA85BAB3CACF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EF230-E689-4F55-BED9-6984A6927085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F098-FFD2-497F-8065-570330FAFC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EF230-E689-4F55-BED9-6984A6927085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F098-FFD2-497F-8065-570330FAFC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EF230-E689-4F55-BED9-6984A6927085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F098-FFD2-497F-8065-570330FAFC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EF230-E689-4F55-BED9-6984A6927085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F098-FFD2-497F-8065-570330FAFC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EF230-E689-4F55-BED9-6984A6927085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F098-FFD2-497F-8065-570330FAFC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EF230-E689-4F55-BED9-6984A6927085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F098-FFD2-497F-8065-570330FAFC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EF230-E689-4F55-BED9-6984A6927085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F098-FFD2-497F-8065-570330FAFC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EF230-E689-4F55-BED9-6984A6927085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F098-FFD2-497F-8065-570330FAFC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EF230-E689-4F55-BED9-6984A6927085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F098-FFD2-497F-8065-570330FAFC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EF230-E689-4F55-BED9-6984A6927085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F098-FFD2-497F-8065-570330FAFC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EF230-E689-4F55-BED9-6984A6927085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F098-FFD2-497F-8065-570330FAFC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7EF230-E689-4F55-BED9-6984A6927085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48F098-FFD2-497F-8065-570330FAFCA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oogle.com/imgres?imgurl=http://oceanexplorer.noaa.gov/technology/tools/spmds/media/open_512.jpg&amp;imgrefurl=http://oceanexplorer.noaa.gov/technology/tools/spmds/media/open.html&amp;usg=__NKiYi7M705QkjxoW3SaL7fhWpA4=&amp;h=720&amp;w=512&amp;sz=78&amp;hl=en&amp;start=7&amp;zoom=1&amp;tbnid=c1LL5fOcneLXyM:&amp;tbnh=140&amp;tbnw=100&amp;ei=SjcZUcKQOJTG9gT2_IDYBw&amp;prev=/search?q=spmd&amp;um=1&amp;hl=en&amp;safe=active&amp;rlz=1T4RNTN_enUS346US346&amp;tbm=isch&amp;um=1&amp;itbs=1&amp;sa=X&amp;ved=0CDYQrQMwBg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jpeg"/><Relationship Id="rId4" Type="http://schemas.openxmlformats.org/officeDocument/2006/relationships/hyperlink" Target="http://www.google.com/imgres?imgurl=http://clu-in.org/characterization/technologies/images/passsamp/fig25-sm.jpg&amp;imgrefurl=http://clu-in.org/characterization/technologies/default.focus/sec/Passive_(no%20purge)_Samplers/cat/Integrating_Samplers/&amp;usg=__QeVgMfbziZCVTIhWcadTgcMbDSs=&amp;h=431&amp;w=280&amp;sz=35&amp;hl=en&amp;start=6&amp;zoom=1&amp;tbnid=SPb8Wv97H59VSM:&amp;tbnh=126&amp;tbnw=82&amp;ei=CTcZUeCPA4ee9QTOuYCABA&amp;prev=/search?q=pocis&amp;um=1&amp;hl=en&amp;safe=active&amp;sa=N&amp;rlz=1T4RNTN_enUS346US346&amp;tbm=isch&amp;um=1&amp;itbs=1&amp;sa=X&amp;ved=0CDQQrQMwBQ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imgres?imgurl=http://farm4.staticflickr.com/3129/2801667247_5f93fb5b09_z.jpg&amp;imgrefurl=http://www.flickr.com/photos/gaulke/2801667247/&amp;usg=__yzeqxTCy1vGqsKctnNaVZQnKgeQ=&amp;h=488&amp;w=640&amp;sz=85&amp;hl=en&amp;start=6&amp;zoom=1&amp;tbnid=KpJcjxeuqmvK2M:&amp;tbnh=104&amp;tbnw=137&amp;ei=KkIZUa6OOYy89QSr84HwAQ&amp;prev=/search?q=yeast+estrogen+screen&amp;um=1&amp;hl=en&amp;safe=active&amp;sa=N&amp;rlz=1T4RNTN_enUS346US346&amp;tbm=isch&amp;um=1&amp;itbs=1&amp;sa=X&amp;ved=0CDQQrQMwBQ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14401"/>
            <a:ext cx="7772400" cy="1752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FDEP Pilot Study on the Occurrence of Emerging Substances of Concern (ESOCs) in Florida’s Flowing Waters</a:t>
            </a:r>
            <a:r>
              <a:rPr lang="en-US" sz="1600" dirty="0" smtClean="0"/>
              <a:t/>
            </a:r>
            <a:br>
              <a:rPr lang="en-US" sz="1600" dirty="0" smtClean="0"/>
            </a:br>
            <a:endParaRPr lang="en-US" sz="1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l"/>
            <a:endParaRPr lang="en-US" sz="2400" dirty="0">
              <a:solidFill>
                <a:schemeClr val="tx1"/>
              </a:solidFill>
            </a:endParaRPr>
          </a:p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    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" y="4953000"/>
            <a:ext cx="800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Division of Environmental Assessment &amp; Restoration</a:t>
            </a:r>
          </a:p>
          <a:p>
            <a:r>
              <a:rPr lang="en-US" sz="2400" dirty="0" smtClean="0"/>
              <a:t>Florida Department of Environmental Protection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30 Selected SW Trend Sites - 5-28-1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-152400"/>
            <a:ext cx="8763000" cy="1143000"/>
          </a:xfrm>
        </p:spPr>
        <p:txBody>
          <a:bodyPr>
            <a:noAutofit/>
          </a:bodyPr>
          <a:lstStyle/>
          <a:p>
            <a:pPr algn="l"/>
            <a:r>
              <a:rPr lang="en-US" sz="2400" dirty="0" smtClean="0"/>
              <a:t>Cost estimates – Option 1: Whole water,  POCIS, and SPMD  chemistry analysis with estrogen and mutagen assays </a:t>
            </a:r>
            <a:endParaRPr lang="en-US" sz="2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81000" y="838200"/>
          <a:ext cx="8305800" cy="57283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9160"/>
                <a:gridCol w="822960"/>
                <a:gridCol w="822960"/>
                <a:gridCol w="822960"/>
                <a:gridCol w="822960"/>
                <a:gridCol w="822960"/>
                <a:gridCol w="822960"/>
                <a:gridCol w="822960"/>
                <a:gridCol w="822960"/>
                <a:gridCol w="822960"/>
              </a:tblGrid>
              <a:tr h="348615"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AXYS Chemistry analyses</a:t>
                      </a:r>
                    </a:p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Whole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POCIS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SPMD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Per site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 smpl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  <a:tr h="426031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Hormones LCMSMS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525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525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15,750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  <a:tr h="426031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Hormones HR-GCMS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       925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    925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27,750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  <a:tr h="426031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PPCP LCMSMS  (AXYS List 1-6)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   1,875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1,875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3,750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112,500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  <a:tr h="426031">
                <a:tc gridSpan="4">
                  <a:txBody>
                    <a:bodyPr/>
                    <a:lstStyle/>
                    <a:p>
                      <a:pPr algn="l" fontAlgn="t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Pesticides* (whole analyzed by DEP)</a:t>
                      </a:r>
                    </a:p>
                  </a:txBody>
                  <a:tcPr marL="9525" marR="9525" marT="9525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            -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-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-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-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  <a:tr h="426031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Alkylphenols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500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500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1,000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30,000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  <a:tr h="42603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PFCs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385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    385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    770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23,100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  <a:tr h="42603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PBDEs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750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    750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1,500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45,000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  <a:tr h="21145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Telomers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375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    375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    750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22,500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  <a:tr h="30861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HBCDD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450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450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    900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27,000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  <a:tr h="32956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Sum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   5,260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2,900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1,960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10,120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303,600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  <a:tr h="274320">
                <a:tc gridSpan="5"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USGS BLYES and SOS Chromotest  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90,000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  <a:tr h="297830">
                <a:tc gridSpan="5"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EST-lab POCIS &amp;  SPMD  sampling devices </a:t>
                      </a:r>
                      <a:r>
                        <a:rPr lang="fr-FR" sz="1400" b="1" i="0" u="sng" strike="noStrike">
                          <a:solidFill>
                            <a:srgbClr val="000000"/>
                          </a:solidFill>
                          <a:latin typeface="Calibri"/>
                        </a:rPr>
                        <a:t>rental</a:t>
                      </a:r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cost**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$479.10/site 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15,061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  <a:tr h="35749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   408,661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2400" dirty="0" smtClean="0"/>
              <a:t>Cost estimates – Option 2: Whole water and POCIS chemistry analysis with estrogen assay </a:t>
            </a:r>
            <a:endParaRPr lang="en-US" sz="2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19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"/>
                <a:gridCol w="822960"/>
                <a:gridCol w="822960"/>
                <a:gridCol w="822960"/>
                <a:gridCol w="822960"/>
                <a:gridCol w="822960"/>
                <a:gridCol w="822960"/>
                <a:gridCol w="822960"/>
                <a:gridCol w="822960"/>
                <a:gridCol w="822960"/>
              </a:tblGrid>
              <a:tr h="370840"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AXYS Chemistry 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analyses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Whole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POCIS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1" i="0" u="none" strike="sngStrike">
                          <a:solidFill>
                            <a:srgbClr val="000000"/>
                          </a:solidFill>
                          <a:latin typeface="Calibri"/>
                        </a:rPr>
                        <a:t>SPMD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Per site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 smpl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  <a:tr h="37084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Hormones LCMSMS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525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525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15,750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  <a:tr h="37084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Hormones HR-GCMS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925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925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27,750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  <a:tr h="370840"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PPCP LCMSMS  (AXYS List 1-6)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   1,875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1,875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3,750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112,500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  <a:tr h="370840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Pesticides* (whole analyzed by DEP)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            -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-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-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-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  <a:tr h="37084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Alkylphenols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       500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500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1,000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30,000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Sum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3,300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2,900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6,200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186,000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  <a:tr h="370840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USGS 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BLYES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48,040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  <a:tr h="370840"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EST-lab POCIS only sampling devices </a:t>
                      </a:r>
                      <a:r>
                        <a:rPr lang="en-US" sz="1600" b="1" i="0" u="sng" strike="noStrike">
                          <a:solidFill>
                            <a:srgbClr val="000000"/>
                          </a:solidFill>
                          <a:latin typeface="Calibri"/>
                        </a:rPr>
                        <a:t>rental</a:t>
                      </a: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cost**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$300.44 per site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9,013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$243,053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400" dirty="0" smtClean="0"/>
              <a:t>Cost estimates – Option 3: Whole water and POCIS chemistry analysis with estrogen assay </a:t>
            </a:r>
            <a:endParaRPr lang="en-US" sz="2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2221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"/>
                <a:gridCol w="822960"/>
                <a:gridCol w="822960"/>
                <a:gridCol w="822960"/>
                <a:gridCol w="822960"/>
                <a:gridCol w="822960"/>
                <a:gridCol w="822960"/>
                <a:gridCol w="822960"/>
                <a:gridCol w="822960"/>
                <a:gridCol w="822960"/>
              </a:tblGrid>
              <a:tr h="37084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AXYS Chemistry analyses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Whole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POCIS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sngStrike">
                          <a:solidFill>
                            <a:srgbClr val="000000"/>
                          </a:solidFill>
                          <a:latin typeface="Calibri"/>
                        </a:rPr>
                        <a:t>SPMD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Per site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 smpl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  <a:tr h="37084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Hormones LCMSMS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525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525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15,750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  <a:tr h="37084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Hormones HR-GCMS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925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    925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27,750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  <a:tr h="370840"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PPCP LCMSMS  (AXYS List 1-6)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1,875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1,875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3,750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112,500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  <a:tr h="370840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Pesticides* (whole analyzed by DEP)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            -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-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         -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     -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Sum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   2,800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2,400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5,200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156,000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  <a:tr h="370840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USGS 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BLYES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48,040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  <a:tr h="370840"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EST-lab POCIS only sampling devices </a:t>
                      </a:r>
                      <a:r>
                        <a:rPr lang="en-US" sz="1600" b="1" i="0" u="sng" strike="noStrike">
                          <a:solidFill>
                            <a:srgbClr val="000000"/>
                          </a:solidFill>
                          <a:latin typeface="Calibri"/>
                        </a:rPr>
                        <a:t>rental</a:t>
                      </a: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cost**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$300.44 per site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9,013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$213,053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96962"/>
          </a:xfrm>
        </p:spPr>
        <p:txBody>
          <a:bodyPr/>
          <a:lstStyle/>
          <a:p>
            <a:r>
              <a:rPr lang="en-US" sz="4000" dirty="0" smtClean="0"/>
              <a:t>Next Steps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FDEP can create agreements with a series of labs, one for whole water chemical analysis and one for bioassay (YES) work.</a:t>
            </a:r>
          </a:p>
          <a:p>
            <a:r>
              <a:rPr lang="en-US" dirty="0" smtClean="0"/>
              <a:t>Pending Division Approval, we hope to initiate a pilot </a:t>
            </a:r>
            <a:r>
              <a:rPr lang="en-US" smtClean="0"/>
              <a:t>study for fiscal </a:t>
            </a:r>
            <a:r>
              <a:rPr lang="en-US" dirty="0" smtClean="0"/>
              <a:t>year starting July 2013. </a:t>
            </a:r>
          </a:p>
          <a:p>
            <a:r>
              <a:rPr lang="en-US" dirty="0" smtClean="0"/>
              <a:t>We propose that DEP WMS field team(s) collect the samples to save funding.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Questions/Objectives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678363"/>
          </a:xfrm>
        </p:spPr>
        <p:txBody>
          <a:bodyPr>
            <a:noAutofit/>
          </a:bodyPr>
          <a:lstStyle/>
          <a:p>
            <a:pPr lvl="0"/>
            <a:r>
              <a:rPr lang="en-US" sz="2200" dirty="0" smtClean="0"/>
              <a:t>Are ESOCs occurring at detectable limits in Florida ambient waters?  What is DEP doing about it? </a:t>
            </a:r>
          </a:p>
          <a:p>
            <a:pPr lvl="0"/>
            <a:endParaRPr lang="en-US" sz="800" dirty="0" smtClean="0"/>
          </a:p>
          <a:p>
            <a:pPr lvl="0"/>
            <a:r>
              <a:rPr lang="en-US" sz="2200" dirty="0" smtClean="0"/>
              <a:t>What is the appropriate monitoring design for a pilot study as a first step? </a:t>
            </a:r>
          </a:p>
          <a:p>
            <a:pPr lvl="0"/>
            <a:endParaRPr lang="en-US" sz="800" dirty="0" smtClean="0"/>
          </a:p>
          <a:p>
            <a:pPr lvl="0"/>
            <a:r>
              <a:rPr lang="en-US" sz="2200" dirty="0" smtClean="0"/>
              <a:t>Do ESOCs have potential biological effects to Florida biota?  </a:t>
            </a:r>
          </a:p>
          <a:p>
            <a:pPr lvl="1"/>
            <a:r>
              <a:rPr lang="en-US" sz="2200" dirty="0" smtClean="0"/>
              <a:t>Screen water samples for estrogenic/mutagenic effects.</a:t>
            </a:r>
          </a:p>
          <a:p>
            <a:pPr lvl="1"/>
            <a:r>
              <a:rPr lang="en-US" sz="2200" dirty="0" smtClean="0"/>
              <a:t>Study fish health (</a:t>
            </a:r>
            <a:r>
              <a:rPr lang="en-US" sz="2200" dirty="0" err="1" smtClean="0"/>
              <a:t>vitellogenin</a:t>
            </a:r>
            <a:r>
              <a:rPr lang="en-US" sz="2200" dirty="0" smtClean="0"/>
              <a:t>, intersex occurrence).</a:t>
            </a:r>
          </a:p>
          <a:p>
            <a:pPr lvl="0"/>
            <a:endParaRPr lang="en-US" sz="800" dirty="0" smtClean="0"/>
          </a:p>
          <a:p>
            <a:pPr lvl="0"/>
            <a:r>
              <a:rPr lang="en-US" sz="2200" dirty="0" smtClean="0"/>
              <a:t>Are we interested in potential health effects from ESOCs bioaccumulation and fish consumption by Floridians?</a:t>
            </a:r>
          </a:p>
          <a:p>
            <a:pPr lvl="0"/>
            <a:endParaRPr lang="en-US" sz="800" dirty="0" smtClean="0"/>
          </a:p>
          <a:p>
            <a:pPr lvl="0"/>
            <a:r>
              <a:rPr lang="en-US" sz="2200" dirty="0" smtClean="0"/>
              <a:t>Can </a:t>
            </a:r>
            <a:r>
              <a:rPr lang="en-US" sz="2200" dirty="0" err="1" smtClean="0"/>
              <a:t>sucralose</a:t>
            </a:r>
            <a:r>
              <a:rPr lang="en-US" sz="2200" dirty="0" smtClean="0"/>
              <a:t> be used as a reliable tracer compound for ESOCs?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Categories of ESOCs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524000"/>
            <a:ext cx="7543800" cy="48006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smtClean="0"/>
              <a:t>Organic Waste Water Compounds (OWC)</a:t>
            </a:r>
          </a:p>
          <a:p>
            <a:pPr lvl="1">
              <a:buFont typeface="Arial" pitchFamily="34" charset="0"/>
              <a:buChar char="•"/>
            </a:pPr>
            <a:r>
              <a:rPr lang="en-US" sz="3200" dirty="0" smtClean="0"/>
              <a:t>Pharmaceuticals and Personal Care Products (PPCP)</a:t>
            </a:r>
          </a:p>
          <a:p>
            <a:pPr lvl="1">
              <a:buFont typeface="Arial" pitchFamily="34" charset="0"/>
              <a:buChar char="•"/>
            </a:pPr>
            <a:r>
              <a:rPr lang="en-US" sz="3200" dirty="0" smtClean="0"/>
              <a:t>Synthetic Hormones</a:t>
            </a:r>
          </a:p>
          <a:p>
            <a:pPr>
              <a:buNone/>
            </a:pPr>
            <a:r>
              <a:rPr lang="en-US" dirty="0" smtClean="0"/>
              <a:t>Current Use Pesticides </a:t>
            </a:r>
          </a:p>
          <a:p>
            <a:pPr>
              <a:buNone/>
            </a:pPr>
            <a:r>
              <a:rPr lang="en-US" dirty="0" smtClean="0"/>
              <a:t>Brominated </a:t>
            </a:r>
            <a:r>
              <a:rPr lang="en-US" dirty="0"/>
              <a:t>Flame Retardants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Akylphenolic </a:t>
            </a:r>
            <a:r>
              <a:rPr lang="en-US" dirty="0"/>
              <a:t>Substances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Perfluorinated Compounds (PFCs)</a:t>
            </a:r>
          </a:p>
          <a:p>
            <a:pPr>
              <a:buNone/>
            </a:pPr>
            <a:endParaRPr lang="en-US" sz="2100" dirty="0" smtClean="0"/>
          </a:p>
          <a:p>
            <a:pPr>
              <a:buNone/>
            </a:pPr>
            <a:r>
              <a:rPr lang="en-US" sz="2100" dirty="0" smtClean="0"/>
              <a:t>ESOCs are compounds with a wide array of chemical characteristics that occur at very low levels of detection (parts per trillion or </a:t>
            </a:r>
            <a:r>
              <a:rPr lang="en-US" sz="2100" dirty="0" err="1" smtClean="0"/>
              <a:t>ng</a:t>
            </a:r>
            <a:r>
              <a:rPr lang="en-US" sz="2100" dirty="0" smtClean="0"/>
              <a:t>/L).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143000"/>
          <a:ext cx="8229600" cy="466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47831">
                <a:tc>
                  <a:txBody>
                    <a:bodyPr/>
                    <a:lstStyle/>
                    <a:p>
                      <a:r>
                        <a:rPr lang="en-US" dirty="0" smtClean="0"/>
                        <a:t>Category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Exposure routes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Aquatic life effects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Water</a:t>
                      </a:r>
                      <a:r>
                        <a:rPr lang="en-US" baseline="0" dirty="0" smtClean="0"/>
                        <a:t> Solubility</a:t>
                      </a:r>
                      <a:endParaRPr lang="en-US" dirty="0"/>
                    </a:p>
                  </a:txBody>
                  <a:tcPr/>
                </a:tc>
              </a:tr>
              <a:tr h="1130449">
                <a:tc>
                  <a:txBody>
                    <a:bodyPr/>
                    <a:lstStyle/>
                    <a:p>
                      <a:r>
                        <a:rPr lang="en-US" dirty="0" smtClean="0"/>
                        <a:t>Brominated</a:t>
                      </a:r>
                      <a:r>
                        <a:rPr lang="en-US" baseline="0" dirty="0" smtClean="0"/>
                        <a:t> fire retardants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House</a:t>
                      </a:r>
                      <a:r>
                        <a:rPr lang="en-US" baseline="0" dirty="0" smtClean="0"/>
                        <a:t> dust, sediment, food web, carcinogen, breast milk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Bioaccumulative, endocrine disrupting, toxic, persistent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Low</a:t>
                      </a:r>
                      <a:endParaRPr lang="en-US" dirty="0"/>
                    </a:p>
                  </a:txBody>
                  <a:tcPr/>
                </a:tc>
              </a:tr>
              <a:tr h="869576">
                <a:tc>
                  <a:txBody>
                    <a:bodyPr/>
                    <a:lstStyle/>
                    <a:p>
                      <a:r>
                        <a:rPr lang="en-US" dirty="0" smtClean="0"/>
                        <a:t>Pharmaceuticals</a:t>
                      </a:r>
                      <a:r>
                        <a:rPr lang="en-US" baseline="0" dirty="0" smtClean="0"/>
                        <a:t> &amp; </a:t>
                      </a:r>
                      <a:r>
                        <a:rPr lang="en-US" dirty="0" smtClean="0"/>
                        <a:t>Personal</a:t>
                      </a:r>
                      <a:r>
                        <a:rPr lang="en-US" baseline="0" dirty="0" smtClean="0"/>
                        <a:t> Care Products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surface and ground w</a:t>
                      </a:r>
                      <a:r>
                        <a:rPr lang="en-US" dirty="0" smtClean="0"/>
                        <a:t>ater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Endocrine disrupting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High</a:t>
                      </a:r>
                      <a:endParaRPr lang="en-US" dirty="0"/>
                    </a:p>
                  </a:txBody>
                  <a:tcPr/>
                </a:tc>
              </a:tr>
              <a:tr h="608704">
                <a:tc>
                  <a:txBody>
                    <a:bodyPr/>
                    <a:lstStyle/>
                    <a:p>
                      <a:r>
                        <a:rPr lang="en-US" dirty="0" smtClean="0"/>
                        <a:t>Synthetic</a:t>
                      </a:r>
                      <a:r>
                        <a:rPr lang="en-US" baseline="0" dirty="0" smtClean="0"/>
                        <a:t> hormones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surface and ground w</a:t>
                      </a:r>
                      <a:r>
                        <a:rPr lang="en-US" dirty="0" smtClean="0"/>
                        <a:t>ater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Endocrine</a:t>
                      </a:r>
                      <a:r>
                        <a:rPr lang="en-US" baseline="0" dirty="0" smtClean="0"/>
                        <a:t> disrupting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High</a:t>
                      </a:r>
                      <a:endParaRPr lang="en-US" dirty="0"/>
                    </a:p>
                  </a:txBody>
                  <a:tcPr/>
                </a:tc>
              </a:tr>
              <a:tr h="608704">
                <a:tc>
                  <a:txBody>
                    <a:bodyPr/>
                    <a:lstStyle/>
                    <a:p>
                      <a:r>
                        <a:rPr lang="en-US" dirty="0" smtClean="0"/>
                        <a:t>Current Use Pesticides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Water, sediment, food web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Toxic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High</a:t>
                      </a:r>
                      <a:endParaRPr lang="en-US" dirty="0"/>
                    </a:p>
                  </a:txBody>
                  <a:tcPr/>
                </a:tc>
              </a:tr>
              <a:tr h="869576">
                <a:tc>
                  <a:txBody>
                    <a:bodyPr/>
                    <a:lstStyle/>
                    <a:p>
                      <a:r>
                        <a:rPr lang="en-US" dirty="0" smtClean="0"/>
                        <a:t>Perfluorinated</a:t>
                      </a:r>
                      <a:r>
                        <a:rPr lang="en-US" baseline="0" dirty="0" smtClean="0"/>
                        <a:t> Compounds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Food web, breast milk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Bioaccumulative, Endocrine</a:t>
                      </a:r>
                      <a:r>
                        <a:rPr lang="en-US" baseline="0" dirty="0" smtClean="0"/>
                        <a:t> disrupting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Low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0" y="304800"/>
            <a:ext cx="899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Categories and Sampling Approach for ESOCs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Benefits of Whole Water Grab Samples</a:t>
            </a:r>
            <a:endParaRPr lang="en-US" dirty="0"/>
          </a:p>
        </p:txBody>
      </p:sp>
      <p:pic>
        <p:nvPicPr>
          <p:cNvPr id="44038" name="Picture 6" descr="Van Dorn Bottl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0" y="3886200"/>
            <a:ext cx="4724400" cy="2514600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381000" y="1143000"/>
            <a:ext cx="79248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800" dirty="0" smtClean="0"/>
              <a:t>Only one sampling trip required. </a:t>
            </a:r>
          </a:p>
          <a:p>
            <a:pPr marL="342900" indent="-342900">
              <a:buAutoNum type="arabicPeriod"/>
            </a:pPr>
            <a:r>
              <a:rPr lang="en-US" sz="2800" dirty="0" smtClean="0"/>
              <a:t>Provides quantitative results. </a:t>
            </a:r>
          </a:p>
          <a:p>
            <a:pPr marL="342900" indent="-342900">
              <a:buAutoNum type="arabicPeriod"/>
            </a:pPr>
            <a:r>
              <a:rPr lang="en-US" sz="2800" dirty="0" smtClean="0"/>
              <a:t>Allows a comparison to </a:t>
            </a:r>
            <a:r>
              <a:rPr lang="en-US" sz="2800" dirty="0" err="1" smtClean="0"/>
              <a:t>sucralose</a:t>
            </a:r>
            <a:r>
              <a:rPr lang="en-US" sz="2800" dirty="0" smtClean="0"/>
              <a:t> concentrations.</a:t>
            </a:r>
          </a:p>
          <a:p>
            <a:pPr marL="342900" indent="-342900">
              <a:buAutoNum type="arabicPeriod"/>
            </a:pPr>
            <a:r>
              <a:rPr lang="en-US" sz="2800" dirty="0" smtClean="0"/>
              <a:t>Provides  an ambient water sample to test for biological effects.</a:t>
            </a:r>
          </a:p>
          <a:p>
            <a:pPr marL="342900" indent="-342900"/>
            <a:r>
              <a:rPr lang="en-US" sz="2800" dirty="0" smtClean="0"/>
              <a:t> 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smtClean="0"/>
              <a:t>Benefits of Integrative Samplers</a:t>
            </a:r>
            <a:endParaRPr lang="en-US" dirty="0"/>
          </a:p>
        </p:txBody>
      </p:sp>
      <p:pic>
        <p:nvPicPr>
          <p:cNvPr id="1030" name="Picture 6" descr="http://t3.gstatic.com/images?q=tbn:ANd9GcQpo_xznEWmAC5EkKIT4Jlq2VH7qoF0d5lAl4co9PD-RxfU-Rh_vxVeDUSc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2743200"/>
            <a:ext cx="2362200" cy="2933703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4800600" y="5638800"/>
            <a:ext cx="337765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Semi Permeable Membrane</a:t>
            </a:r>
          </a:p>
          <a:p>
            <a:r>
              <a:rPr lang="en-US" sz="2200" dirty="0" smtClean="0"/>
              <a:t>Device (SPMD) useful for nonpolar compounds</a:t>
            </a:r>
            <a:endParaRPr lang="en-US" sz="2200" dirty="0"/>
          </a:p>
        </p:txBody>
      </p:sp>
      <p:pic>
        <p:nvPicPr>
          <p:cNvPr id="10" name="Picture 2" descr="http://t0.gstatic.com/images?q=tbn:ANd9GcRJoGFf2beIpyXO6n9H9rcPImzeZbACkDDtaZbZz2OsAuvKFjjrzL6ZqA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33600" y="2667000"/>
            <a:ext cx="1981200" cy="304428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1371600" y="5791200"/>
            <a:ext cx="3352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Polar Organic Compound </a:t>
            </a:r>
          </a:p>
          <a:p>
            <a:r>
              <a:rPr lang="en-US" sz="2200" dirty="0" smtClean="0"/>
              <a:t>Integrative Sampler (POCIS)</a:t>
            </a:r>
            <a:endParaRPr lang="en-US" sz="2200" dirty="0"/>
          </a:p>
        </p:txBody>
      </p:sp>
      <p:sp>
        <p:nvSpPr>
          <p:cNvPr id="13" name="TextBox 12"/>
          <p:cNvSpPr txBox="1"/>
          <p:nvPr/>
        </p:nvSpPr>
        <p:spPr>
          <a:xfrm>
            <a:off x="304800" y="914400"/>
            <a:ext cx="861059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800" dirty="0" smtClean="0"/>
              <a:t>Time-Integrated Sample, capturing episodic events. </a:t>
            </a:r>
          </a:p>
          <a:p>
            <a:pPr marL="342900" indent="-342900">
              <a:buAutoNum type="arabicPeriod"/>
            </a:pPr>
            <a:r>
              <a:rPr lang="en-US" sz="2800" dirty="0" smtClean="0"/>
              <a:t>Allows for higher number of ESOCs based on greater exposure time. </a:t>
            </a:r>
          </a:p>
          <a:p>
            <a:pPr marL="342900" indent="-342900">
              <a:buAutoNum type="arabicPeriod"/>
            </a:pPr>
            <a:r>
              <a:rPr lang="en-US" sz="2800" dirty="0" smtClean="0"/>
              <a:t>May mimic contaminant accumulation in fish tissue.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Measuring Biological Effects</a:t>
            </a:r>
            <a:endParaRPr lang="en-US" dirty="0"/>
          </a:p>
        </p:txBody>
      </p:sp>
      <p:pic>
        <p:nvPicPr>
          <p:cNvPr id="4102" name="Picture 6" descr="http://t0.gstatic.com/images?q=tbn:ANd9GcSDIDJnEK4TU3DF_iCpL_SLxg5APooVzGHMXgj0gI6wSJkP8HeoTwau9L4X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1200" y="1524000"/>
            <a:ext cx="3200400" cy="25908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81000" y="1447800"/>
            <a:ext cx="5029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Samples are extracted from both POCIS &amp; SPMD and screened for potential estrogenic activity using bioassay techniques such as the yeast estrogen screen (YES) to measure hormonal effects.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71277" y="4572000"/>
            <a:ext cx="877272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 err="1" smtClean="0"/>
              <a:t>Oocytes</a:t>
            </a:r>
            <a:r>
              <a:rPr lang="en-US" sz="2400" dirty="0" smtClean="0"/>
              <a:t> in testes – evaluation of intersex  characteristics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err="1" smtClean="0"/>
              <a:t>Vitellogenin</a:t>
            </a:r>
            <a:r>
              <a:rPr lang="en-US" sz="2400" dirty="0" smtClean="0"/>
              <a:t> (egg yolk protein) in male fish blood 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Human Cell lines – webinar/talk on Thursday with Dr. Nancy      	</a:t>
            </a:r>
            <a:r>
              <a:rPr lang="en-US" sz="2400" dirty="0" err="1" smtClean="0"/>
              <a:t>Denslow</a:t>
            </a:r>
            <a:r>
              <a:rPr lang="en-US" sz="2400" dirty="0" smtClean="0"/>
              <a:t>, UF researcher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Mutagenic bioassay (SOS Chromotest)</a:t>
            </a:r>
          </a:p>
          <a:p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533400" y="4114800"/>
            <a:ext cx="43699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Other biological tests of interest:</a:t>
            </a:r>
            <a:endParaRPr lang="en-US" sz="24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Study Design: Sucralose as a Tracer for Site Selection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752600"/>
            <a:ext cx="8915400" cy="4800600"/>
          </a:xfrm>
        </p:spPr>
        <p:txBody>
          <a:bodyPr>
            <a:normAutofit/>
          </a:bodyPr>
          <a:lstStyle/>
          <a:p>
            <a:r>
              <a:rPr lang="en-US" dirty="0" smtClean="0"/>
              <a:t>Studies across the nation detect sucralose in surface waters with waste water influence. </a:t>
            </a:r>
          </a:p>
          <a:p>
            <a:r>
              <a:rPr lang="en-US" dirty="0" smtClean="0"/>
              <a:t>Sucralose passes through waste water treatment systems with virtually no degradation, unaffected by chlorination and tertiary-grade treatment.  </a:t>
            </a:r>
          </a:p>
          <a:p>
            <a:r>
              <a:rPr lang="en-US" dirty="0" smtClean="0"/>
              <a:t>Therefore FDEP added sucralose to their surface and ground water monitoring networks for the year 2012.</a:t>
            </a:r>
          </a:p>
          <a:p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ESOCs Survey Site Evaluation Criteria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610600" cy="48006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WMS monthly trend stations </a:t>
            </a:r>
          </a:p>
          <a:p>
            <a:pPr lvl="1"/>
            <a:r>
              <a:rPr lang="en-US" dirty="0" smtClean="0"/>
              <a:t>One year of sucralose data at each station </a:t>
            </a:r>
          </a:p>
          <a:p>
            <a:r>
              <a:rPr lang="en-US" dirty="0" smtClean="0"/>
              <a:t>Three categories of detection:</a:t>
            </a:r>
          </a:p>
          <a:p>
            <a:pPr lvl="1"/>
            <a:r>
              <a:rPr lang="en-US" dirty="0" smtClean="0"/>
              <a:t>Consistent detections – Occurring  &gt; 80% of the time</a:t>
            </a:r>
            <a:endParaRPr lang="en-US" sz="2400" dirty="0" smtClean="0"/>
          </a:p>
          <a:p>
            <a:pPr lvl="1"/>
            <a:r>
              <a:rPr lang="en-US" dirty="0" smtClean="0"/>
              <a:t>Inconsistent detections – Occurring &lt; 80% of the time</a:t>
            </a:r>
            <a:endParaRPr lang="en-US" sz="2400" dirty="0" smtClean="0"/>
          </a:p>
          <a:p>
            <a:pPr lvl="1"/>
            <a:r>
              <a:rPr lang="en-US" dirty="0" smtClean="0"/>
              <a:t>No detections</a:t>
            </a:r>
            <a:endParaRPr lang="en-US" sz="2400" dirty="0" smtClean="0"/>
          </a:p>
          <a:p>
            <a:r>
              <a:rPr lang="en-US" dirty="0" smtClean="0"/>
              <a:t>Within two miles of upstream waste water discharge site(s)</a:t>
            </a:r>
          </a:p>
          <a:p>
            <a:r>
              <a:rPr lang="en-US" dirty="0" smtClean="0"/>
              <a:t>Regional coverage – sites selected in each region of state</a:t>
            </a:r>
          </a:p>
          <a:p>
            <a:r>
              <a:rPr lang="en-US" dirty="0" smtClean="0"/>
              <a:t>Sucralose concentration level taken into consideration</a:t>
            </a:r>
          </a:p>
          <a:p>
            <a:pPr lvl="1"/>
            <a:r>
              <a:rPr lang="en-US" dirty="0" smtClean="0"/>
              <a:t>Concentration ranges from 0.024 </a:t>
            </a:r>
            <a:r>
              <a:rPr lang="en-US" dirty="0" err="1" smtClean="0"/>
              <a:t>ug</a:t>
            </a:r>
            <a:r>
              <a:rPr lang="en-US" dirty="0" smtClean="0"/>
              <a:t>/L – 7.3 </a:t>
            </a:r>
            <a:r>
              <a:rPr lang="en-US" dirty="0" err="1" smtClean="0"/>
              <a:t>ug</a:t>
            </a:r>
            <a:r>
              <a:rPr lang="en-US" dirty="0" smtClean="0"/>
              <a:t>/L.</a:t>
            </a:r>
          </a:p>
          <a:p>
            <a:r>
              <a:rPr lang="en-US" dirty="0" smtClean="0"/>
              <a:t>Landscape (LDI) Development Intensity Index taken into account </a:t>
            </a:r>
            <a:endParaRPr lang="en-US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1981</TotalTime>
  <Words>1055</Words>
  <Application>Microsoft Office PowerPoint</Application>
  <PresentationFormat>On-screen Show (4:3)</PresentationFormat>
  <Paragraphs>312</Paragraphs>
  <Slides>14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FDEP Pilot Study on the Occurrence of Emerging Substances of Concern (ESOCs) in Florida’s Flowing Waters </vt:lpstr>
      <vt:lpstr>Questions/Objectives</vt:lpstr>
      <vt:lpstr>Categories of ESOCs</vt:lpstr>
      <vt:lpstr>Slide 4</vt:lpstr>
      <vt:lpstr>Benefits of Whole Water Grab Samples</vt:lpstr>
      <vt:lpstr>Benefits of Integrative Samplers</vt:lpstr>
      <vt:lpstr>Measuring Biological Effects</vt:lpstr>
      <vt:lpstr> Study Design: Sucralose as a Tracer for Site Selection</vt:lpstr>
      <vt:lpstr>ESOCs Survey Site Evaluation Criteria</vt:lpstr>
      <vt:lpstr>Slide 10</vt:lpstr>
      <vt:lpstr>Cost estimates – Option 1: Whole water,  POCIS, and SPMD  chemistry analysis with estrogen and mutagen assays </vt:lpstr>
      <vt:lpstr>Cost estimates – Option 2: Whole water and POCIS chemistry analysis with estrogen assay </vt:lpstr>
      <vt:lpstr>Cost estimates – Option 3: Whole water and POCIS chemistry analysis with estrogen assay </vt:lpstr>
      <vt:lpstr>Next Steps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Pilot Study on the Occurrence of Emerging Contaminants of Concern in Florida’s Flowing Waters</dc:title>
  <dc:creator>seal_T</dc:creator>
  <cp:lastModifiedBy>Wilson_A</cp:lastModifiedBy>
  <cp:revision>241</cp:revision>
  <dcterms:created xsi:type="dcterms:W3CDTF">2013-02-04T19:55:07Z</dcterms:created>
  <dcterms:modified xsi:type="dcterms:W3CDTF">2013-05-29T19:00:23Z</dcterms:modified>
</cp:coreProperties>
</file>