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32"/>
  </p:notesMasterIdLst>
  <p:handoutMasterIdLst>
    <p:handoutMasterId r:id="rId33"/>
  </p:handoutMasterIdLst>
  <p:sldIdLst>
    <p:sldId id="338" r:id="rId3"/>
    <p:sldId id="564" r:id="rId4"/>
    <p:sldId id="454" r:id="rId5"/>
    <p:sldId id="394" r:id="rId6"/>
    <p:sldId id="439" r:id="rId7"/>
    <p:sldId id="562" r:id="rId8"/>
    <p:sldId id="393" r:id="rId9"/>
    <p:sldId id="396" r:id="rId10"/>
    <p:sldId id="525" r:id="rId11"/>
    <p:sldId id="583" r:id="rId12"/>
    <p:sldId id="584" r:id="rId13"/>
    <p:sldId id="585" r:id="rId14"/>
    <p:sldId id="586" r:id="rId15"/>
    <p:sldId id="591" r:id="rId16"/>
    <p:sldId id="587" r:id="rId17"/>
    <p:sldId id="588" r:id="rId18"/>
    <p:sldId id="589" r:id="rId19"/>
    <p:sldId id="590" r:id="rId20"/>
    <p:sldId id="573" r:id="rId21"/>
    <p:sldId id="574" r:id="rId22"/>
    <p:sldId id="575" r:id="rId23"/>
    <p:sldId id="576" r:id="rId24"/>
    <p:sldId id="578" r:id="rId25"/>
    <p:sldId id="580" r:id="rId26"/>
    <p:sldId id="581" r:id="rId27"/>
    <p:sldId id="570" r:id="rId28"/>
    <p:sldId id="582" r:id="rId29"/>
    <p:sldId id="571" r:id="rId30"/>
    <p:sldId id="304"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99"/>
    <a:srgbClr val="99CC00"/>
    <a:srgbClr val="CCECFF"/>
    <a:srgbClr val="CCFF66"/>
    <a:srgbClr val="CCFFFF"/>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1598" autoAdjust="0"/>
  </p:normalViewPr>
  <p:slideViewPr>
    <p:cSldViewPr>
      <p:cViewPr varScale="1">
        <p:scale>
          <a:sx n="81" d="100"/>
          <a:sy n="81" d="100"/>
        </p:scale>
        <p:origin x="1056" y="84"/>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p:cViewPr varScale="1">
        <p:scale>
          <a:sx n="88" d="100"/>
          <a:sy n="88" d="100"/>
        </p:scale>
        <p:origin x="-3822"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L:\2013-5-10%20FP%20for%20UGA%20Sample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ndenslow:Dropbox:Projects:Maruya%20SCCWRP-project:Beate%20Escher:AUS%20water%20samples%20-%20GeneBLAzer%20ERa%20assay%20-%20041013.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ndenslow:Dropbox:Projects:Beate%20Escher:Australia%20Water%20Samples%20GeneBLAzer%20Assay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abo\AppData\Local\Microsoft\Windows\Temporary%20Internet%20Files\Low\Content.IE5\CLG3Z9WS\GeneBLAzer%2520ERa%2520&amp;%2520PR%2520assay%2520calculations%2520-%2520Kiawah%2520project-final%2520-%2520030514%5b1%5d.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abo\AppData\Local\Microsoft\Windows\Temporary%20Internet%20Files\Low\Content.IE5\CLG3Z9WS\GeneBLAzer%2520ERa%2520&amp;%2520PR%2520assay%2520calculations%2520-%2520Kiawah%2520project-final%2520-%2520030514%5b1%5d.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errBars>
            <c:errBarType val="both"/>
            <c:errValType val="cust"/>
            <c:noEndCap val="0"/>
            <c:plus>
              <c:numRef>
                <c:f>'Plate 1 - Sheet1'!$Q$75:$AA$75</c:f>
                <c:numCache>
                  <c:formatCode>General</c:formatCode>
                  <c:ptCount val="11"/>
                  <c:pt idx="0">
                    <c:v>1.1095662915026887</c:v>
                  </c:pt>
                  <c:pt idx="1">
                    <c:v>0.43786537130683811</c:v>
                  </c:pt>
                  <c:pt idx="2">
                    <c:v>0.66921723645769715</c:v>
                  </c:pt>
                  <c:pt idx="3">
                    <c:v>0.79160673678641902</c:v>
                  </c:pt>
                  <c:pt idx="4">
                    <c:v>1.7174547074047688</c:v>
                  </c:pt>
                  <c:pt idx="5">
                    <c:v>0.64674106483780613</c:v>
                  </c:pt>
                  <c:pt idx="6">
                    <c:v>0.71404791480621099</c:v>
                  </c:pt>
                  <c:pt idx="7">
                    <c:v>0.46818261815949108</c:v>
                  </c:pt>
                  <c:pt idx="8">
                    <c:v>0.56654049174454202</c:v>
                  </c:pt>
                  <c:pt idx="9">
                    <c:v>5.8135846607200587</c:v>
                  </c:pt>
                  <c:pt idx="10">
                    <c:v>0.11502115747638303</c:v>
                  </c:pt>
                </c:numCache>
              </c:numRef>
            </c:plus>
            <c:minus>
              <c:numRef>
                <c:f>'Plate 1 - Sheet1'!$Q$75:$AA$75</c:f>
                <c:numCache>
                  <c:formatCode>General</c:formatCode>
                  <c:ptCount val="11"/>
                  <c:pt idx="0">
                    <c:v>1.1095662915026887</c:v>
                  </c:pt>
                  <c:pt idx="1">
                    <c:v>0.43786537130683811</c:v>
                  </c:pt>
                  <c:pt idx="2">
                    <c:v>0.66921723645769715</c:v>
                  </c:pt>
                  <c:pt idx="3">
                    <c:v>0.79160673678641902</c:v>
                  </c:pt>
                  <c:pt idx="4">
                    <c:v>1.7174547074047688</c:v>
                  </c:pt>
                  <c:pt idx="5">
                    <c:v>0.64674106483780613</c:v>
                  </c:pt>
                  <c:pt idx="6">
                    <c:v>0.71404791480621099</c:v>
                  </c:pt>
                  <c:pt idx="7">
                    <c:v>0.46818261815949108</c:v>
                  </c:pt>
                  <c:pt idx="8">
                    <c:v>0.56654049174454202</c:v>
                  </c:pt>
                  <c:pt idx="9">
                    <c:v>5.8135846607200587</c:v>
                  </c:pt>
                  <c:pt idx="10">
                    <c:v>0.11502115747638303</c:v>
                  </c:pt>
                </c:numCache>
              </c:numRef>
            </c:minus>
          </c:errBars>
          <c:cat>
            <c:strRef>
              <c:f>'Plate 1 - Sheet1'!$Q$57:$AA$57</c:f>
              <c:strCache>
                <c:ptCount val="11"/>
                <c:pt idx="0">
                  <c:v>Lease</c:v>
                </c:pt>
                <c:pt idx="1">
                  <c:v>WFG</c:v>
                </c:pt>
                <c:pt idx="2">
                  <c:v>Seminole</c:v>
                </c:pt>
                <c:pt idx="3">
                  <c:v>Blackshear</c:v>
                </c:pt>
                <c:pt idx="4">
                  <c:v>Whorley</c:v>
                </c:pt>
                <c:pt idx="5">
                  <c:v>Heath</c:v>
                </c:pt>
                <c:pt idx="6">
                  <c:v>Antioch</c:v>
                </c:pt>
                <c:pt idx="7">
                  <c:v>Hatcher</c:v>
                </c:pt>
                <c:pt idx="8">
                  <c:v>Dodge</c:v>
                </c:pt>
                <c:pt idx="9">
                  <c:v>Paradise</c:v>
                </c:pt>
                <c:pt idx="10">
                  <c:v>H2O</c:v>
                </c:pt>
              </c:strCache>
            </c:strRef>
          </c:cat>
          <c:val>
            <c:numRef>
              <c:f>'Plate 1 - Sheet1'!$Q$74:$Z$74</c:f>
              <c:numCache>
                <c:formatCode>General</c:formatCode>
                <c:ptCount val="10"/>
                <c:pt idx="0">
                  <c:v>11.777483957275312</c:v>
                </c:pt>
                <c:pt idx="1">
                  <c:v>7.9625533136314317</c:v>
                </c:pt>
                <c:pt idx="2">
                  <c:v>4.5963809980592396</c:v>
                </c:pt>
                <c:pt idx="3">
                  <c:v>12.51340153335167</c:v>
                </c:pt>
                <c:pt idx="4">
                  <c:v>10.29222043286598</c:v>
                </c:pt>
                <c:pt idx="5">
                  <c:v>5.9635347123898956</c:v>
                </c:pt>
                <c:pt idx="6">
                  <c:v>5.0271094675989927</c:v>
                </c:pt>
                <c:pt idx="7">
                  <c:v>4.312693642889128</c:v>
                </c:pt>
                <c:pt idx="8">
                  <c:v>5.2691538579397266</c:v>
                </c:pt>
                <c:pt idx="9">
                  <c:v>11.515335866253221</c:v>
                </c:pt>
              </c:numCache>
            </c:numRef>
          </c:val>
        </c:ser>
        <c:dLbls>
          <c:showLegendKey val="0"/>
          <c:showVal val="0"/>
          <c:showCatName val="0"/>
          <c:showSerName val="0"/>
          <c:showPercent val="0"/>
          <c:showBubbleSize val="0"/>
        </c:dLbls>
        <c:gapWidth val="150"/>
        <c:axId val="184843232"/>
        <c:axId val="184841272"/>
      </c:barChart>
      <c:catAx>
        <c:axId val="184843232"/>
        <c:scaling>
          <c:orientation val="minMax"/>
        </c:scaling>
        <c:delete val="0"/>
        <c:axPos val="b"/>
        <c:numFmt formatCode="General" sourceLinked="0"/>
        <c:majorTickMark val="out"/>
        <c:minorTickMark val="none"/>
        <c:tickLblPos val="nextTo"/>
        <c:crossAx val="184841272"/>
        <c:crosses val="autoZero"/>
        <c:auto val="1"/>
        <c:lblAlgn val="ctr"/>
        <c:lblOffset val="100"/>
        <c:noMultiLvlLbl val="0"/>
      </c:catAx>
      <c:valAx>
        <c:axId val="184841272"/>
        <c:scaling>
          <c:orientation val="minMax"/>
        </c:scaling>
        <c:delete val="0"/>
        <c:axPos val="l"/>
        <c:title>
          <c:tx>
            <c:rich>
              <a:bodyPr rot="-5400000" vert="horz"/>
              <a:lstStyle/>
              <a:p>
                <a:pPr>
                  <a:defRPr/>
                </a:pPr>
                <a:r>
                  <a:rPr lang="en-US"/>
                  <a:t>Estridiol Binding Equivilancy (ng/L)</a:t>
                </a:r>
              </a:p>
            </c:rich>
          </c:tx>
          <c:overlay val="0"/>
        </c:title>
        <c:numFmt formatCode="General" sourceLinked="1"/>
        <c:majorTickMark val="out"/>
        <c:minorTickMark val="none"/>
        <c:tickLblPos val="nextTo"/>
        <c:crossAx val="184843232"/>
        <c:crosses val="autoZero"/>
        <c:crossBetween val="between"/>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Calibri"/>
                <a:ea typeface="Calibri"/>
                <a:cs typeface="Calibri"/>
              </a:defRPr>
            </a:pPr>
            <a:r>
              <a:rPr lang="en-US" sz="1800" b="1" i="0" u="none" strike="noStrike" baseline="0">
                <a:solidFill>
                  <a:srgbClr val="000000"/>
                </a:solidFill>
                <a:latin typeface="Calibri"/>
                <a:ea typeface="Calibri"/>
                <a:cs typeface="Calibri"/>
              </a:rPr>
              <a:t>GeneBLAzer ERa assay</a:t>
            </a:r>
          </a:p>
          <a:p>
            <a:pPr>
              <a:defRPr sz="1000" b="0" i="0" u="none" strike="noStrike" baseline="0">
                <a:solidFill>
                  <a:srgbClr val="000000"/>
                </a:solidFill>
                <a:latin typeface="Calibri"/>
                <a:ea typeface="Calibri"/>
                <a:cs typeface="Calibri"/>
              </a:defRPr>
            </a:pPr>
            <a:r>
              <a:rPr lang="en-US" sz="1800" b="1" i="0" u="none" strike="noStrike" baseline="0">
                <a:solidFill>
                  <a:srgbClr val="000000"/>
                </a:solidFill>
                <a:latin typeface="Calibri"/>
                <a:ea typeface="Calibri"/>
                <a:cs typeface="Calibri"/>
              </a:rPr>
              <a:t>AUS and CA water extracts</a:t>
            </a:r>
          </a:p>
        </c:rich>
      </c:tx>
      <c:overlay val="0"/>
      <c:spPr>
        <a:noFill/>
        <a:ln w="25400">
          <a:noFill/>
        </a:ln>
      </c:spPr>
    </c:title>
    <c:autoTitleDeleted val="0"/>
    <c:plotArea>
      <c:layout>
        <c:manualLayout>
          <c:layoutTarget val="inner"/>
          <c:xMode val="edge"/>
          <c:yMode val="edge"/>
          <c:x val="0.107461520034975"/>
          <c:y val="0.17669656764668601"/>
          <c:w val="0.83998016212069204"/>
          <c:h val="0.66202994036819296"/>
        </c:manualLayout>
      </c:layout>
      <c:barChart>
        <c:barDir val="col"/>
        <c:grouping val="clustered"/>
        <c:varyColors val="0"/>
        <c:ser>
          <c:idx val="0"/>
          <c:order val="0"/>
          <c:tx>
            <c:strRef>
              <c:f>'ERa assay -E2 and water samples'!$B$91</c:f>
              <c:strCache>
                <c:ptCount val="1"/>
                <c:pt idx="0">
                  <c:v>Dilution series - 1</c:v>
                </c:pt>
              </c:strCache>
            </c:strRef>
          </c:tx>
          <c:spPr>
            <a:solidFill>
              <a:srgbClr val="4F81BD"/>
            </a:solidFill>
            <a:ln w="25400">
              <a:noFill/>
            </a:ln>
          </c:spPr>
          <c:invertIfNegative val="0"/>
          <c:errBars>
            <c:errBarType val="both"/>
            <c:errValType val="cust"/>
            <c:noEndCap val="0"/>
            <c:plus>
              <c:numRef>
                <c:f>'ERa assay -E2 and water samples'!$C$92:$C$103</c:f>
                <c:numCache>
                  <c:formatCode>General</c:formatCode>
                  <c:ptCount val="12"/>
                  <c:pt idx="0">
                    <c:v>4.7453544001088102E-2</c:v>
                  </c:pt>
                  <c:pt idx="1">
                    <c:v>1.77089338040947E-2</c:v>
                  </c:pt>
                  <c:pt idx="2">
                    <c:v>2.04999999305563E-2</c:v>
                  </c:pt>
                  <c:pt idx="3">
                    <c:v>3.4950369965658702E-3</c:v>
                  </c:pt>
                  <c:pt idx="4">
                    <c:v>8.7872856299510901E-2</c:v>
                  </c:pt>
                  <c:pt idx="5">
                    <c:v>9.6281647953017704E-3</c:v>
                  </c:pt>
                  <c:pt idx="6">
                    <c:v>1.2082830513216901E-2</c:v>
                  </c:pt>
                  <c:pt idx="7">
                    <c:v>7.2065042765531606E-2</c:v>
                  </c:pt>
                  <c:pt idx="8">
                    <c:v>1.2704768459348099E-2</c:v>
                  </c:pt>
                  <c:pt idx="9">
                    <c:v>3.8407882499059798E-2</c:v>
                  </c:pt>
                  <c:pt idx="10">
                    <c:v>6.3170883824830701E-2</c:v>
                  </c:pt>
                  <c:pt idx="11">
                    <c:v>2.9533544973913198E-2</c:v>
                  </c:pt>
                </c:numCache>
              </c:numRef>
            </c:plus>
            <c:minus>
              <c:numRef>
                <c:f>'ERa assay -E2 and water samples'!$C$92:$C$103</c:f>
                <c:numCache>
                  <c:formatCode>General</c:formatCode>
                  <c:ptCount val="12"/>
                  <c:pt idx="0">
                    <c:v>4.7453544001088102E-2</c:v>
                  </c:pt>
                  <c:pt idx="1">
                    <c:v>1.77089338040947E-2</c:v>
                  </c:pt>
                  <c:pt idx="2">
                    <c:v>2.04999999305563E-2</c:v>
                  </c:pt>
                  <c:pt idx="3">
                    <c:v>3.4950369965658702E-3</c:v>
                  </c:pt>
                  <c:pt idx="4">
                    <c:v>8.7872856299510901E-2</c:v>
                  </c:pt>
                  <c:pt idx="5">
                    <c:v>9.6281647953017704E-3</c:v>
                  </c:pt>
                  <c:pt idx="6">
                    <c:v>1.2082830513216901E-2</c:v>
                  </c:pt>
                  <c:pt idx="7">
                    <c:v>7.2065042765531606E-2</c:v>
                  </c:pt>
                  <c:pt idx="8">
                    <c:v>1.2704768459348099E-2</c:v>
                  </c:pt>
                  <c:pt idx="9">
                    <c:v>3.8407882499059798E-2</c:v>
                  </c:pt>
                  <c:pt idx="10">
                    <c:v>6.3170883824830701E-2</c:v>
                  </c:pt>
                  <c:pt idx="11">
                    <c:v>2.9533544973913198E-2</c:v>
                  </c:pt>
                </c:numCache>
              </c:numRef>
            </c:minus>
            <c:spPr>
              <a:ln w="3175">
                <a:solidFill>
                  <a:srgbClr val="000000"/>
                </a:solidFill>
                <a:prstDash val="solid"/>
              </a:ln>
            </c:spPr>
          </c:errBars>
          <c:cat>
            <c:strRef>
              <c:f>'ERa assay -E2 and water samples'!$A$92:$A$103</c:f>
              <c:strCache>
                <c:ptCount val="12"/>
                <c:pt idx="0">
                  <c:v>AUS - A</c:v>
                </c:pt>
                <c:pt idx="1">
                  <c:v>AUS - B</c:v>
                </c:pt>
                <c:pt idx="2">
                  <c:v>AUS - C</c:v>
                </c:pt>
                <c:pt idx="3">
                  <c:v>AUS - D</c:v>
                </c:pt>
                <c:pt idx="4">
                  <c:v>AUS - E</c:v>
                </c:pt>
                <c:pt idx="5">
                  <c:v>AUS - F</c:v>
                </c:pt>
                <c:pt idx="6">
                  <c:v>AUS - G</c:v>
                </c:pt>
                <c:pt idx="7">
                  <c:v>AUS - H</c:v>
                </c:pt>
                <c:pt idx="8">
                  <c:v>AUS - J</c:v>
                </c:pt>
                <c:pt idx="9">
                  <c:v>AUS - K</c:v>
                </c:pt>
                <c:pt idx="10">
                  <c:v>CA - A</c:v>
                </c:pt>
                <c:pt idx="11">
                  <c:v>DMSO </c:v>
                </c:pt>
              </c:strCache>
            </c:strRef>
          </c:cat>
          <c:val>
            <c:numRef>
              <c:f>'ERa assay -E2 and water samples'!$B$92:$B$103</c:f>
              <c:numCache>
                <c:formatCode>0.00</c:formatCode>
                <c:ptCount val="12"/>
                <c:pt idx="0">
                  <c:v>1.1001919121745569</c:v>
                </c:pt>
                <c:pt idx="1">
                  <c:v>0.43670691588688798</c:v>
                </c:pt>
                <c:pt idx="2">
                  <c:v>9.6441933124037593E-2</c:v>
                </c:pt>
                <c:pt idx="3">
                  <c:v>0.103499253005228</c:v>
                </c:pt>
                <c:pt idx="4">
                  <c:v>0.70458811396363197</c:v>
                </c:pt>
                <c:pt idx="5">
                  <c:v>0.14494792110218499</c:v>
                </c:pt>
                <c:pt idx="6">
                  <c:v>0.15560999741866899</c:v>
                </c:pt>
                <c:pt idx="7">
                  <c:v>0.124407722227034</c:v>
                </c:pt>
                <c:pt idx="8">
                  <c:v>9.8838157019825096E-2</c:v>
                </c:pt>
                <c:pt idx="9">
                  <c:v>0.115684414819106</c:v>
                </c:pt>
                <c:pt idx="10">
                  <c:v>0.94760243731997296</c:v>
                </c:pt>
                <c:pt idx="11">
                  <c:v>0.112103532135129</c:v>
                </c:pt>
              </c:numCache>
            </c:numRef>
          </c:val>
        </c:ser>
        <c:ser>
          <c:idx val="1"/>
          <c:order val="1"/>
          <c:tx>
            <c:strRef>
              <c:f>'ERa assay -E2 and water samples'!$D$91</c:f>
              <c:strCache>
                <c:ptCount val="1"/>
                <c:pt idx="0">
                  <c:v>Dilution series - 2</c:v>
                </c:pt>
              </c:strCache>
            </c:strRef>
          </c:tx>
          <c:spPr>
            <a:solidFill>
              <a:srgbClr val="C0504D"/>
            </a:solidFill>
            <a:ln w="25400">
              <a:noFill/>
            </a:ln>
          </c:spPr>
          <c:invertIfNegative val="0"/>
          <c:errBars>
            <c:errBarType val="both"/>
            <c:errValType val="cust"/>
            <c:noEndCap val="0"/>
            <c:plus>
              <c:numRef>
                <c:f>'ERa assay -E2 and water samples'!$E$92:$E$103</c:f>
                <c:numCache>
                  <c:formatCode>General</c:formatCode>
                  <c:ptCount val="12"/>
                  <c:pt idx="0">
                    <c:v>2.54160648841435E-2</c:v>
                  </c:pt>
                  <c:pt idx="1">
                    <c:v>1.6076672035088699E-2</c:v>
                  </c:pt>
                  <c:pt idx="2">
                    <c:v>3.01133083359922E-3</c:v>
                  </c:pt>
                  <c:pt idx="3">
                    <c:v>1.1303613993053799E-2</c:v>
                  </c:pt>
                  <c:pt idx="4">
                    <c:v>6.7405371829367802E-2</c:v>
                  </c:pt>
                  <c:pt idx="5">
                    <c:v>2.3840335883015901E-2</c:v>
                  </c:pt>
                  <c:pt idx="6">
                    <c:v>1.34765313975217E-2</c:v>
                  </c:pt>
                  <c:pt idx="7">
                    <c:v>1.6834554782218399E-2</c:v>
                  </c:pt>
                  <c:pt idx="8">
                    <c:v>2.9968536853509201E-2</c:v>
                  </c:pt>
                  <c:pt idx="9">
                    <c:v>2.28381948854539E-2</c:v>
                  </c:pt>
                  <c:pt idx="10">
                    <c:v>8.3574369721797895E-2</c:v>
                  </c:pt>
                </c:numCache>
              </c:numRef>
            </c:plus>
            <c:minus>
              <c:numRef>
                <c:f>'ERa assay -E2 and water samples'!$E$92:$E$103</c:f>
                <c:numCache>
                  <c:formatCode>General</c:formatCode>
                  <c:ptCount val="12"/>
                  <c:pt idx="0">
                    <c:v>2.54160648841435E-2</c:v>
                  </c:pt>
                  <c:pt idx="1">
                    <c:v>1.6076672035088699E-2</c:v>
                  </c:pt>
                  <c:pt idx="2">
                    <c:v>3.01133083359922E-3</c:v>
                  </c:pt>
                  <c:pt idx="3">
                    <c:v>1.1303613993053799E-2</c:v>
                  </c:pt>
                  <c:pt idx="4">
                    <c:v>6.7405371829367802E-2</c:v>
                  </c:pt>
                  <c:pt idx="5">
                    <c:v>2.3840335883015901E-2</c:v>
                  </c:pt>
                  <c:pt idx="6">
                    <c:v>1.34765313975217E-2</c:v>
                  </c:pt>
                  <c:pt idx="7">
                    <c:v>1.6834554782218399E-2</c:v>
                  </c:pt>
                  <c:pt idx="8">
                    <c:v>2.9968536853509201E-2</c:v>
                  </c:pt>
                  <c:pt idx="9">
                    <c:v>2.28381948854539E-2</c:v>
                  </c:pt>
                  <c:pt idx="10">
                    <c:v>8.3574369721797895E-2</c:v>
                  </c:pt>
                </c:numCache>
              </c:numRef>
            </c:minus>
            <c:spPr>
              <a:ln w="3175">
                <a:solidFill>
                  <a:srgbClr val="000000"/>
                </a:solidFill>
                <a:prstDash val="solid"/>
              </a:ln>
            </c:spPr>
          </c:errBars>
          <c:cat>
            <c:strRef>
              <c:f>'ERa assay -E2 and water samples'!$A$92:$A$103</c:f>
              <c:strCache>
                <c:ptCount val="12"/>
                <c:pt idx="0">
                  <c:v>AUS - A</c:v>
                </c:pt>
                <c:pt idx="1">
                  <c:v>AUS - B</c:v>
                </c:pt>
                <c:pt idx="2">
                  <c:v>AUS - C</c:v>
                </c:pt>
                <c:pt idx="3">
                  <c:v>AUS - D</c:v>
                </c:pt>
                <c:pt idx="4">
                  <c:v>AUS - E</c:v>
                </c:pt>
                <c:pt idx="5">
                  <c:v>AUS - F</c:v>
                </c:pt>
                <c:pt idx="6">
                  <c:v>AUS - G</c:v>
                </c:pt>
                <c:pt idx="7">
                  <c:v>AUS - H</c:v>
                </c:pt>
                <c:pt idx="8">
                  <c:v>AUS - J</c:v>
                </c:pt>
                <c:pt idx="9">
                  <c:v>AUS - K</c:v>
                </c:pt>
                <c:pt idx="10">
                  <c:v>CA - A</c:v>
                </c:pt>
                <c:pt idx="11">
                  <c:v>DMSO </c:v>
                </c:pt>
              </c:strCache>
            </c:strRef>
          </c:cat>
          <c:val>
            <c:numRef>
              <c:f>'ERa assay -E2 and water samples'!$D$92:$D$103</c:f>
              <c:numCache>
                <c:formatCode>0.00</c:formatCode>
                <c:ptCount val="12"/>
                <c:pt idx="0">
                  <c:v>0.72622612400257003</c:v>
                </c:pt>
                <c:pt idx="1">
                  <c:v>0.22997541212477099</c:v>
                </c:pt>
                <c:pt idx="2">
                  <c:v>0.103897756710431</c:v>
                </c:pt>
                <c:pt idx="3">
                  <c:v>0.10113953137781299</c:v>
                </c:pt>
                <c:pt idx="4">
                  <c:v>0.42805386815511398</c:v>
                </c:pt>
                <c:pt idx="5">
                  <c:v>0.16019986751074899</c:v>
                </c:pt>
                <c:pt idx="6">
                  <c:v>0.1301530394971</c:v>
                </c:pt>
                <c:pt idx="7">
                  <c:v>0.101257329023745</c:v>
                </c:pt>
                <c:pt idx="8">
                  <c:v>7.8023967574590403E-2</c:v>
                </c:pt>
                <c:pt idx="9">
                  <c:v>0.135418497764868</c:v>
                </c:pt>
                <c:pt idx="10">
                  <c:v>0.42036257299160501</c:v>
                </c:pt>
              </c:numCache>
            </c:numRef>
          </c:val>
        </c:ser>
        <c:ser>
          <c:idx val="2"/>
          <c:order val="2"/>
          <c:tx>
            <c:strRef>
              <c:f>'ERa assay -E2 and water samples'!$F$91</c:f>
              <c:strCache>
                <c:ptCount val="1"/>
                <c:pt idx="0">
                  <c:v>Dilution series - 3</c:v>
                </c:pt>
              </c:strCache>
            </c:strRef>
          </c:tx>
          <c:spPr>
            <a:solidFill>
              <a:srgbClr val="9BBB59"/>
            </a:solidFill>
            <a:ln w="25400">
              <a:noFill/>
            </a:ln>
          </c:spPr>
          <c:invertIfNegative val="0"/>
          <c:errBars>
            <c:errBarType val="both"/>
            <c:errValType val="cust"/>
            <c:noEndCap val="0"/>
            <c:plus>
              <c:numRef>
                <c:f>'ERa assay -E2 and water samples'!$G$92:$G$103</c:f>
                <c:numCache>
                  <c:formatCode>General</c:formatCode>
                  <c:ptCount val="12"/>
                  <c:pt idx="0">
                    <c:v>1.59868611226999E-2</c:v>
                  </c:pt>
                  <c:pt idx="1">
                    <c:v>9.2038706211347108E-3</c:v>
                  </c:pt>
                  <c:pt idx="2">
                    <c:v>4.3963136102328796E-3</c:v>
                  </c:pt>
                  <c:pt idx="3">
                    <c:v>8.1935716961078695E-3</c:v>
                  </c:pt>
                  <c:pt idx="4">
                    <c:v>2.65336831732981E-2</c:v>
                  </c:pt>
                  <c:pt idx="5">
                    <c:v>3.4125790917130597E-2</c:v>
                  </c:pt>
                  <c:pt idx="6">
                    <c:v>9.5603165078062199E-3</c:v>
                  </c:pt>
                  <c:pt idx="7">
                    <c:v>9.8940016366024196E-3</c:v>
                  </c:pt>
                  <c:pt idx="8">
                    <c:v>3.8338211717790997E-2</c:v>
                  </c:pt>
                  <c:pt idx="9">
                    <c:v>1.85407804606211E-2</c:v>
                  </c:pt>
                  <c:pt idx="10">
                    <c:v>4.8089616117267101E-2</c:v>
                  </c:pt>
                </c:numCache>
              </c:numRef>
            </c:plus>
            <c:minus>
              <c:numRef>
                <c:f>'ERa assay -E2 and water samples'!$G$92:$G$103</c:f>
                <c:numCache>
                  <c:formatCode>General</c:formatCode>
                  <c:ptCount val="12"/>
                  <c:pt idx="0">
                    <c:v>1.59868611226999E-2</c:v>
                  </c:pt>
                  <c:pt idx="1">
                    <c:v>9.2038706211347108E-3</c:v>
                  </c:pt>
                  <c:pt idx="2">
                    <c:v>4.3963136102328796E-3</c:v>
                  </c:pt>
                  <c:pt idx="3">
                    <c:v>8.1935716961078695E-3</c:v>
                  </c:pt>
                  <c:pt idx="4">
                    <c:v>2.65336831732981E-2</c:v>
                  </c:pt>
                  <c:pt idx="5">
                    <c:v>3.4125790917130597E-2</c:v>
                  </c:pt>
                  <c:pt idx="6">
                    <c:v>9.5603165078062199E-3</c:v>
                  </c:pt>
                  <c:pt idx="7">
                    <c:v>9.8940016366024196E-3</c:v>
                  </c:pt>
                  <c:pt idx="8">
                    <c:v>3.8338211717790997E-2</c:v>
                  </c:pt>
                  <c:pt idx="9">
                    <c:v>1.85407804606211E-2</c:v>
                  </c:pt>
                  <c:pt idx="10">
                    <c:v>4.8089616117267101E-2</c:v>
                  </c:pt>
                </c:numCache>
              </c:numRef>
            </c:minus>
            <c:spPr>
              <a:ln w="3175">
                <a:solidFill>
                  <a:srgbClr val="000000"/>
                </a:solidFill>
                <a:prstDash val="solid"/>
              </a:ln>
            </c:spPr>
          </c:errBars>
          <c:cat>
            <c:strRef>
              <c:f>'ERa assay -E2 and water samples'!$A$92:$A$103</c:f>
              <c:strCache>
                <c:ptCount val="12"/>
                <c:pt idx="0">
                  <c:v>AUS - A</c:v>
                </c:pt>
                <c:pt idx="1">
                  <c:v>AUS - B</c:v>
                </c:pt>
                <c:pt idx="2">
                  <c:v>AUS - C</c:v>
                </c:pt>
                <c:pt idx="3">
                  <c:v>AUS - D</c:v>
                </c:pt>
                <c:pt idx="4">
                  <c:v>AUS - E</c:v>
                </c:pt>
                <c:pt idx="5">
                  <c:v>AUS - F</c:v>
                </c:pt>
                <c:pt idx="6">
                  <c:v>AUS - G</c:v>
                </c:pt>
                <c:pt idx="7">
                  <c:v>AUS - H</c:v>
                </c:pt>
                <c:pt idx="8">
                  <c:v>AUS - J</c:v>
                </c:pt>
                <c:pt idx="9">
                  <c:v>AUS - K</c:v>
                </c:pt>
                <c:pt idx="10">
                  <c:v>CA - A</c:v>
                </c:pt>
                <c:pt idx="11">
                  <c:v>DMSO </c:v>
                </c:pt>
              </c:strCache>
            </c:strRef>
          </c:cat>
          <c:val>
            <c:numRef>
              <c:f>'ERa assay -E2 and water samples'!$F$92:$F$103</c:f>
              <c:numCache>
                <c:formatCode>0.00</c:formatCode>
                <c:ptCount val="12"/>
                <c:pt idx="0">
                  <c:v>0.43987523747632101</c:v>
                </c:pt>
                <c:pt idx="1">
                  <c:v>0.164638840670359</c:v>
                </c:pt>
                <c:pt idx="2">
                  <c:v>8.2299659210773604E-2</c:v>
                </c:pt>
                <c:pt idx="3">
                  <c:v>9.0212931864119703E-2</c:v>
                </c:pt>
                <c:pt idx="4">
                  <c:v>0.23109121050283399</c:v>
                </c:pt>
                <c:pt idx="5">
                  <c:v>0.136411574768209</c:v>
                </c:pt>
                <c:pt idx="6">
                  <c:v>0.11159254908260299</c:v>
                </c:pt>
                <c:pt idx="7">
                  <c:v>0.113089200265741</c:v>
                </c:pt>
                <c:pt idx="8">
                  <c:v>9.2075300778188901E-2</c:v>
                </c:pt>
                <c:pt idx="9">
                  <c:v>0.12421107139426101</c:v>
                </c:pt>
                <c:pt idx="10">
                  <c:v>0.18074544954623201</c:v>
                </c:pt>
              </c:numCache>
            </c:numRef>
          </c:val>
        </c:ser>
        <c:ser>
          <c:idx val="3"/>
          <c:order val="3"/>
          <c:tx>
            <c:strRef>
              <c:f>'ERa assay -E2 and water samples'!$H$91</c:f>
              <c:strCache>
                <c:ptCount val="1"/>
                <c:pt idx="0">
                  <c:v>Dilution series - 4</c:v>
                </c:pt>
              </c:strCache>
            </c:strRef>
          </c:tx>
          <c:spPr>
            <a:solidFill>
              <a:srgbClr val="8064A2"/>
            </a:solidFill>
            <a:ln w="25400">
              <a:noFill/>
            </a:ln>
          </c:spPr>
          <c:invertIfNegative val="0"/>
          <c:errBars>
            <c:errBarType val="both"/>
            <c:errValType val="cust"/>
            <c:noEndCap val="0"/>
            <c:plus>
              <c:numRef>
                <c:f>'ERa assay -E2 and water samples'!$I$92:$I$103</c:f>
                <c:numCache>
                  <c:formatCode>General</c:formatCode>
                  <c:ptCount val="12"/>
                  <c:pt idx="0">
                    <c:v>3.52952907813424E-2</c:v>
                  </c:pt>
                  <c:pt idx="1">
                    <c:v>1.11405988099089E-2</c:v>
                  </c:pt>
                  <c:pt idx="2">
                    <c:v>1.5868949188703501E-2</c:v>
                  </c:pt>
                  <c:pt idx="3">
                    <c:v>3.6874992523493601E-3</c:v>
                  </c:pt>
                  <c:pt idx="4">
                    <c:v>2.3748442744002101E-2</c:v>
                  </c:pt>
                  <c:pt idx="5">
                    <c:v>2.33448339206896E-2</c:v>
                  </c:pt>
                  <c:pt idx="6">
                    <c:v>2.0916427499192401E-2</c:v>
                  </c:pt>
                  <c:pt idx="7">
                    <c:v>2.6047596120118002E-2</c:v>
                  </c:pt>
                  <c:pt idx="8">
                    <c:v>6.8951597687435598E-3</c:v>
                  </c:pt>
                  <c:pt idx="9">
                    <c:v>1.2283773591198401E-2</c:v>
                  </c:pt>
                  <c:pt idx="10">
                    <c:v>3.3028312996446402E-2</c:v>
                  </c:pt>
                </c:numCache>
              </c:numRef>
            </c:plus>
            <c:minus>
              <c:numRef>
                <c:f>'ERa assay -E2 and water samples'!$I$92:$I$103</c:f>
                <c:numCache>
                  <c:formatCode>General</c:formatCode>
                  <c:ptCount val="12"/>
                  <c:pt idx="0">
                    <c:v>3.52952907813424E-2</c:v>
                  </c:pt>
                  <c:pt idx="1">
                    <c:v>1.11405988099089E-2</c:v>
                  </c:pt>
                  <c:pt idx="2">
                    <c:v>1.5868949188703501E-2</c:v>
                  </c:pt>
                  <c:pt idx="3">
                    <c:v>3.6874992523493601E-3</c:v>
                  </c:pt>
                  <c:pt idx="4">
                    <c:v>2.3748442744002101E-2</c:v>
                  </c:pt>
                  <c:pt idx="5">
                    <c:v>2.33448339206896E-2</c:v>
                  </c:pt>
                  <c:pt idx="6">
                    <c:v>2.0916427499192401E-2</c:v>
                  </c:pt>
                  <c:pt idx="7">
                    <c:v>2.6047596120118002E-2</c:v>
                  </c:pt>
                  <c:pt idx="8">
                    <c:v>6.8951597687435598E-3</c:v>
                  </c:pt>
                  <c:pt idx="9">
                    <c:v>1.2283773591198401E-2</c:v>
                  </c:pt>
                  <c:pt idx="10">
                    <c:v>3.3028312996446402E-2</c:v>
                  </c:pt>
                </c:numCache>
              </c:numRef>
            </c:minus>
            <c:spPr>
              <a:ln w="3175">
                <a:solidFill>
                  <a:srgbClr val="000000"/>
                </a:solidFill>
                <a:prstDash val="solid"/>
              </a:ln>
            </c:spPr>
          </c:errBars>
          <c:cat>
            <c:strRef>
              <c:f>'ERa assay -E2 and water samples'!$A$92:$A$103</c:f>
              <c:strCache>
                <c:ptCount val="12"/>
                <c:pt idx="0">
                  <c:v>AUS - A</c:v>
                </c:pt>
                <c:pt idx="1">
                  <c:v>AUS - B</c:v>
                </c:pt>
                <c:pt idx="2">
                  <c:v>AUS - C</c:v>
                </c:pt>
                <c:pt idx="3">
                  <c:v>AUS - D</c:v>
                </c:pt>
                <c:pt idx="4">
                  <c:v>AUS - E</c:v>
                </c:pt>
                <c:pt idx="5">
                  <c:v>AUS - F</c:v>
                </c:pt>
                <c:pt idx="6">
                  <c:v>AUS - G</c:v>
                </c:pt>
                <c:pt idx="7">
                  <c:v>AUS - H</c:v>
                </c:pt>
                <c:pt idx="8">
                  <c:v>AUS - J</c:v>
                </c:pt>
                <c:pt idx="9">
                  <c:v>AUS - K</c:v>
                </c:pt>
                <c:pt idx="10">
                  <c:v>CA - A</c:v>
                </c:pt>
                <c:pt idx="11">
                  <c:v>DMSO </c:v>
                </c:pt>
              </c:strCache>
            </c:strRef>
          </c:cat>
          <c:val>
            <c:numRef>
              <c:f>'ERa assay -E2 and water samples'!$H$92:$H$103</c:f>
              <c:numCache>
                <c:formatCode>0.00</c:formatCode>
                <c:ptCount val="12"/>
                <c:pt idx="0">
                  <c:v>0.19542954037490601</c:v>
                </c:pt>
                <c:pt idx="1">
                  <c:v>0.109693374926877</c:v>
                </c:pt>
                <c:pt idx="2">
                  <c:v>8.2105494301414797E-2</c:v>
                </c:pt>
                <c:pt idx="3">
                  <c:v>5.9720525984096398E-2</c:v>
                </c:pt>
                <c:pt idx="4">
                  <c:v>0.155058966465045</c:v>
                </c:pt>
                <c:pt idx="5">
                  <c:v>5.8325221086844799E-2</c:v>
                </c:pt>
                <c:pt idx="6">
                  <c:v>0.103428073750435</c:v>
                </c:pt>
                <c:pt idx="7">
                  <c:v>9.9644579769236505E-2</c:v>
                </c:pt>
                <c:pt idx="8">
                  <c:v>0.10400154789430301</c:v>
                </c:pt>
                <c:pt idx="9">
                  <c:v>0.112717567054108</c:v>
                </c:pt>
                <c:pt idx="10">
                  <c:v>0.13717251903708499</c:v>
                </c:pt>
              </c:numCache>
            </c:numRef>
          </c:val>
        </c:ser>
        <c:dLbls>
          <c:showLegendKey val="0"/>
          <c:showVal val="0"/>
          <c:showCatName val="0"/>
          <c:showSerName val="0"/>
          <c:showPercent val="0"/>
          <c:showBubbleSize val="0"/>
        </c:dLbls>
        <c:gapWidth val="150"/>
        <c:axId val="184838920"/>
        <c:axId val="184837744"/>
      </c:barChart>
      <c:catAx>
        <c:axId val="184838920"/>
        <c:scaling>
          <c:orientation val="minMax"/>
        </c:scaling>
        <c:delete val="0"/>
        <c:axPos val="b"/>
        <c:title>
          <c:tx>
            <c:rich>
              <a:bodyPr/>
              <a:lstStyle/>
              <a:p>
                <a:pPr>
                  <a:defRPr sz="1000" b="1" i="0" u="none" strike="noStrike" baseline="0">
                    <a:solidFill>
                      <a:srgbClr val="000000"/>
                    </a:solidFill>
                    <a:latin typeface="Calibri"/>
                    <a:ea typeface="Calibri"/>
                    <a:cs typeface="Calibri"/>
                  </a:defRPr>
                </a:pPr>
                <a:r>
                  <a:rPr lang="en-US"/>
                  <a:t>Water samples</a:t>
                </a:r>
              </a:p>
            </c:rich>
          </c:tx>
          <c:overlay val="0"/>
          <c:spPr>
            <a:noFill/>
            <a:ln w="25400">
              <a:noFill/>
            </a:ln>
          </c:spPr>
        </c:title>
        <c:numFmt formatCode="General" sourceLinked="1"/>
        <c:majorTickMark val="out"/>
        <c:minorTickMark val="none"/>
        <c:tickLblPos val="nextTo"/>
        <c:spPr>
          <a:ln w="25400">
            <a:solidFill>
              <a:srgbClr val="000000"/>
            </a:solidFill>
            <a:prstDash val="solid"/>
          </a:ln>
        </c:spPr>
        <c:txPr>
          <a:bodyPr rot="0" vert="horz"/>
          <a:lstStyle/>
          <a:p>
            <a:pPr>
              <a:defRPr sz="1000" b="1" i="0" u="none" strike="noStrike" baseline="0">
                <a:solidFill>
                  <a:srgbClr val="000000"/>
                </a:solidFill>
                <a:latin typeface="Calibri"/>
                <a:ea typeface="Calibri"/>
                <a:cs typeface="Calibri"/>
              </a:defRPr>
            </a:pPr>
            <a:endParaRPr lang="en-US"/>
          </a:p>
        </c:txPr>
        <c:crossAx val="184837744"/>
        <c:crosses val="autoZero"/>
        <c:auto val="1"/>
        <c:lblAlgn val="ctr"/>
        <c:lblOffset val="100"/>
        <c:noMultiLvlLbl val="0"/>
      </c:catAx>
      <c:valAx>
        <c:axId val="184837744"/>
        <c:scaling>
          <c:orientation val="minMax"/>
        </c:scaling>
        <c:delete val="0"/>
        <c:axPos val="l"/>
        <c:majorGridlines>
          <c:spPr>
            <a:ln w="3175">
              <a:solidFill>
                <a:srgbClr val="808080"/>
              </a:solidFill>
              <a:prstDash val="solid"/>
            </a:ln>
          </c:spPr>
        </c:majorGridlines>
        <c:title>
          <c:tx>
            <c:rich>
              <a:bodyPr/>
              <a:lstStyle/>
              <a:p>
                <a:pPr>
                  <a:defRPr sz="1000" b="1" i="0" u="none" strike="noStrike" baseline="0">
                    <a:solidFill>
                      <a:srgbClr val="000000"/>
                    </a:solidFill>
                    <a:latin typeface="Calibri"/>
                    <a:ea typeface="Calibri"/>
                    <a:cs typeface="Calibri"/>
                  </a:defRPr>
                </a:pPr>
                <a:r>
                  <a:rPr lang="en-US"/>
                  <a:t>Blue/ Green Ratio</a:t>
                </a:r>
              </a:p>
            </c:rich>
          </c:tx>
          <c:overlay val="0"/>
          <c:spPr>
            <a:noFill/>
            <a:ln w="25400">
              <a:noFill/>
            </a:ln>
          </c:spPr>
        </c:title>
        <c:numFmt formatCode="0.0" sourceLinked="0"/>
        <c:majorTickMark val="out"/>
        <c:minorTickMark val="none"/>
        <c:tickLblPos val="nextTo"/>
        <c:spPr>
          <a:ln w="25400">
            <a:solidFill>
              <a:srgbClr val="000000"/>
            </a:solidFill>
            <a:prstDash val="solid"/>
          </a:ln>
        </c:spPr>
        <c:txPr>
          <a:bodyPr rot="0" vert="horz"/>
          <a:lstStyle/>
          <a:p>
            <a:pPr>
              <a:defRPr sz="1000" b="1" i="0" u="none" strike="noStrike" baseline="0">
                <a:solidFill>
                  <a:srgbClr val="000000"/>
                </a:solidFill>
                <a:latin typeface="Calibri"/>
                <a:ea typeface="Calibri"/>
                <a:cs typeface="Calibri"/>
              </a:defRPr>
            </a:pPr>
            <a:endParaRPr lang="en-US"/>
          </a:p>
        </c:txPr>
        <c:crossAx val="184838920"/>
        <c:crosses val="autoZero"/>
        <c:crossBetween val="between"/>
      </c:valAx>
      <c:spPr>
        <a:noFill/>
        <a:ln w="25400">
          <a:noFill/>
        </a:ln>
      </c:spPr>
    </c:plotArea>
    <c:plotVisOnly val="1"/>
    <c:dispBlanksAs val="gap"/>
    <c:showDLblsOverMax val="0"/>
  </c:chart>
  <c:spPr>
    <a:solidFill>
      <a:srgbClr val="FFFFFF"/>
    </a:solidFill>
    <a:ln w="3175">
      <a:noFill/>
      <a:prstDash val="solid"/>
    </a:ln>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Calibri"/>
                <a:ea typeface="Calibri"/>
                <a:cs typeface="Calibri"/>
              </a:defRPr>
            </a:pPr>
            <a:r>
              <a:rPr lang="en-US" sz="1800" b="1" i="0" u="none" strike="noStrike" baseline="0">
                <a:solidFill>
                  <a:srgbClr val="000000"/>
                </a:solidFill>
                <a:latin typeface="Calibri"/>
              </a:rPr>
              <a:t>GeneBLAzer AR assay</a:t>
            </a:r>
          </a:p>
          <a:p>
            <a:pPr>
              <a:defRPr sz="1000" b="0" i="0" u="none" strike="noStrike" baseline="0">
                <a:solidFill>
                  <a:srgbClr val="000000"/>
                </a:solidFill>
                <a:latin typeface="Calibri"/>
                <a:ea typeface="Calibri"/>
                <a:cs typeface="Calibri"/>
              </a:defRPr>
            </a:pPr>
            <a:r>
              <a:rPr lang="en-US" sz="1200" b="0" i="0" u="none" strike="noStrike" baseline="0">
                <a:solidFill>
                  <a:srgbClr val="000000"/>
                </a:solidFill>
                <a:latin typeface="Calibri"/>
              </a:rPr>
              <a:t>AUS water extracts</a:t>
            </a:r>
          </a:p>
        </c:rich>
      </c:tx>
      <c:overlay val="0"/>
      <c:spPr>
        <a:noFill/>
        <a:ln w="25400">
          <a:noFill/>
        </a:ln>
      </c:spPr>
    </c:title>
    <c:autoTitleDeleted val="0"/>
    <c:plotArea>
      <c:layout>
        <c:manualLayout>
          <c:layoutTarget val="inner"/>
          <c:xMode val="edge"/>
          <c:yMode val="edge"/>
          <c:x val="0.107461520034975"/>
          <c:y val="0.17669656764668601"/>
          <c:w val="0.83998016212069204"/>
          <c:h val="0.66202994036819396"/>
        </c:manualLayout>
      </c:layout>
      <c:barChart>
        <c:barDir val="col"/>
        <c:grouping val="clustered"/>
        <c:varyColors val="0"/>
        <c:ser>
          <c:idx val="0"/>
          <c:order val="0"/>
          <c:tx>
            <c:strRef>
              <c:f>'AR Assay'!$B$87</c:f>
              <c:strCache>
                <c:ptCount val="1"/>
                <c:pt idx="0">
                  <c:v>Dilution series - 1</c:v>
                </c:pt>
              </c:strCache>
            </c:strRef>
          </c:tx>
          <c:spPr>
            <a:solidFill>
              <a:srgbClr val="4F81BD"/>
            </a:solidFill>
            <a:ln w="25400">
              <a:noFill/>
            </a:ln>
          </c:spPr>
          <c:invertIfNegative val="0"/>
          <c:errBars>
            <c:errBarType val="both"/>
            <c:errValType val="cust"/>
            <c:noEndCap val="0"/>
            <c:plus>
              <c:numRef>
                <c:f>'AR Assay'!$C$88:$C$98</c:f>
                <c:numCache>
                  <c:formatCode>General</c:formatCode>
                  <c:ptCount val="11"/>
                  <c:pt idx="0">
                    <c:v>2.9212180416279598E-2</c:v>
                  </c:pt>
                  <c:pt idx="1">
                    <c:v>1.47769546935945E-2</c:v>
                  </c:pt>
                  <c:pt idx="2">
                    <c:v>6.7279442924574398E-2</c:v>
                  </c:pt>
                  <c:pt idx="3">
                    <c:v>2.4427468702313501E-3</c:v>
                  </c:pt>
                  <c:pt idx="4">
                    <c:v>1.02489398667223E-2</c:v>
                  </c:pt>
                  <c:pt idx="5">
                    <c:v>1.33712816648954E-2</c:v>
                  </c:pt>
                  <c:pt idx="6">
                    <c:v>2.0334959282804099E-2</c:v>
                  </c:pt>
                  <c:pt idx="7">
                    <c:v>1.6492459709776801E-2</c:v>
                  </c:pt>
                  <c:pt idx="8">
                    <c:v>1.9607736620925399E-2</c:v>
                  </c:pt>
                  <c:pt idx="9">
                    <c:v>8.2714587228510401E-3</c:v>
                  </c:pt>
                  <c:pt idx="10">
                    <c:v>3.0489303805560201E-2</c:v>
                  </c:pt>
                </c:numCache>
              </c:numRef>
            </c:plus>
            <c:minus>
              <c:numRef>
                <c:f>'AR Assay'!$C$88:$C$98</c:f>
                <c:numCache>
                  <c:formatCode>General</c:formatCode>
                  <c:ptCount val="11"/>
                  <c:pt idx="0">
                    <c:v>2.9212180416279598E-2</c:v>
                  </c:pt>
                  <c:pt idx="1">
                    <c:v>1.47769546935945E-2</c:v>
                  </c:pt>
                  <c:pt idx="2">
                    <c:v>6.7279442924574398E-2</c:v>
                  </c:pt>
                  <c:pt idx="3">
                    <c:v>2.4427468702313501E-3</c:v>
                  </c:pt>
                  <c:pt idx="4">
                    <c:v>1.02489398667223E-2</c:v>
                  </c:pt>
                  <c:pt idx="5">
                    <c:v>1.33712816648954E-2</c:v>
                  </c:pt>
                  <c:pt idx="6">
                    <c:v>2.0334959282804099E-2</c:v>
                  </c:pt>
                  <c:pt idx="7">
                    <c:v>1.6492459709776801E-2</c:v>
                  </c:pt>
                  <c:pt idx="8">
                    <c:v>1.9607736620925399E-2</c:v>
                  </c:pt>
                  <c:pt idx="9">
                    <c:v>8.2714587228510401E-3</c:v>
                  </c:pt>
                  <c:pt idx="10">
                    <c:v>3.0489303805560201E-2</c:v>
                  </c:pt>
                </c:numCache>
              </c:numRef>
            </c:minus>
            <c:spPr>
              <a:ln w="3175">
                <a:solidFill>
                  <a:srgbClr val="000000"/>
                </a:solidFill>
                <a:prstDash val="solid"/>
              </a:ln>
            </c:spPr>
          </c:errBars>
          <c:cat>
            <c:strRef>
              <c:f>'AR Assay'!$A$88:$A$98</c:f>
              <c:strCache>
                <c:ptCount val="11"/>
                <c:pt idx="0">
                  <c:v>AUS - A</c:v>
                </c:pt>
                <c:pt idx="1">
                  <c:v>AUS - B</c:v>
                </c:pt>
                <c:pt idx="2">
                  <c:v>AUS - C</c:v>
                </c:pt>
                <c:pt idx="3">
                  <c:v>AUS - D</c:v>
                </c:pt>
                <c:pt idx="4">
                  <c:v>AUS - E</c:v>
                </c:pt>
                <c:pt idx="5">
                  <c:v>AUS - F</c:v>
                </c:pt>
                <c:pt idx="6">
                  <c:v>AUS - G</c:v>
                </c:pt>
                <c:pt idx="7">
                  <c:v>AUS - H</c:v>
                </c:pt>
                <c:pt idx="8">
                  <c:v>AUS - J</c:v>
                </c:pt>
                <c:pt idx="9">
                  <c:v>AUS - K</c:v>
                </c:pt>
                <c:pt idx="10">
                  <c:v>DMSO </c:v>
                </c:pt>
              </c:strCache>
            </c:strRef>
          </c:cat>
          <c:val>
            <c:numRef>
              <c:f>'AR Assay'!$B$88:$B$98</c:f>
              <c:numCache>
                <c:formatCode>0.00</c:formatCode>
                <c:ptCount val="11"/>
                <c:pt idx="0">
                  <c:v>0.39129926657537401</c:v>
                </c:pt>
                <c:pt idx="1">
                  <c:v>0.31383176823727699</c:v>
                </c:pt>
                <c:pt idx="2">
                  <c:v>0.45535443209012599</c:v>
                </c:pt>
                <c:pt idx="3">
                  <c:v>0.26908526554560702</c:v>
                </c:pt>
                <c:pt idx="4">
                  <c:v>0.31558041154933097</c:v>
                </c:pt>
                <c:pt idx="5">
                  <c:v>0.33783704766705802</c:v>
                </c:pt>
                <c:pt idx="6">
                  <c:v>0.26699026336294801</c:v>
                </c:pt>
                <c:pt idx="7">
                  <c:v>0.29482454853607898</c:v>
                </c:pt>
                <c:pt idx="8">
                  <c:v>0.31783974097689499</c:v>
                </c:pt>
                <c:pt idx="9">
                  <c:v>0.341279327469246</c:v>
                </c:pt>
                <c:pt idx="10">
                  <c:v>0.28664686520062299</c:v>
                </c:pt>
              </c:numCache>
            </c:numRef>
          </c:val>
        </c:ser>
        <c:ser>
          <c:idx val="1"/>
          <c:order val="1"/>
          <c:tx>
            <c:strRef>
              <c:f>'AR Assay'!$D$87</c:f>
              <c:strCache>
                <c:ptCount val="1"/>
                <c:pt idx="0">
                  <c:v>Dilution series - 2</c:v>
                </c:pt>
              </c:strCache>
            </c:strRef>
          </c:tx>
          <c:spPr>
            <a:solidFill>
              <a:srgbClr val="C0504D"/>
            </a:solidFill>
            <a:ln w="25400">
              <a:noFill/>
            </a:ln>
          </c:spPr>
          <c:invertIfNegative val="0"/>
          <c:errBars>
            <c:errBarType val="both"/>
            <c:errValType val="cust"/>
            <c:noEndCap val="0"/>
            <c:plus>
              <c:numRef>
                <c:f>'AR Assay'!$E$88:$E$98</c:f>
                <c:numCache>
                  <c:formatCode>General</c:formatCode>
                  <c:ptCount val="11"/>
                  <c:pt idx="0">
                    <c:v>9.0832169635275805E-3</c:v>
                  </c:pt>
                  <c:pt idx="1">
                    <c:v>9.5837045691737795E-3</c:v>
                  </c:pt>
                  <c:pt idx="2">
                    <c:v>4.1340760961891404E-3</c:v>
                  </c:pt>
                  <c:pt idx="3">
                    <c:v>8.0101716596962004E-3</c:v>
                  </c:pt>
                  <c:pt idx="4">
                    <c:v>3.7105471141467999E-3</c:v>
                  </c:pt>
                  <c:pt idx="5">
                    <c:v>4.8709413524393704E-3</c:v>
                  </c:pt>
                  <c:pt idx="6">
                    <c:v>1.01468226575496E-2</c:v>
                  </c:pt>
                  <c:pt idx="7">
                    <c:v>4.3917889497421597E-3</c:v>
                  </c:pt>
                  <c:pt idx="8">
                    <c:v>4.8752393886638996E-3</c:v>
                  </c:pt>
                  <c:pt idx="9">
                    <c:v>1.23077432394956E-2</c:v>
                  </c:pt>
                </c:numCache>
              </c:numRef>
            </c:plus>
            <c:minus>
              <c:numRef>
                <c:f>'AR Assay'!$E$88:$E$98</c:f>
                <c:numCache>
                  <c:formatCode>General</c:formatCode>
                  <c:ptCount val="11"/>
                  <c:pt idx="0">
                    <c:v>9.0832169635275805E-3</c:v>
                  </c:pt>
                  <c:pt idx="1">
                    <c:v>9.5837045691737795E-3</c:v>
                  </c:pt>
                  <c:pt idx="2">
                    <c:v>4.1340760961891404E-3</c:v>
                  </c:pt>
                  <c:pt idx="3">
                    <c:v>8.0101716596962004E-3</c:v>
                  </c:pt>
                  <c:pt idx="4">
                    <c:v>3.7105471141467999E-3</c:v>
                  </c:pt>
                  <c:pt idx="5">
                    <c:v>4.8709413524393704E-3</c:v>
                  </c:pt>
                  <c:pt idx="6">
                    <c:v>1.01468226575496E-2</c:v>
                  </c:pt>
                  <c:pt idx="7">
                    <c:v>4.3917889497421597E-3</c:v>
                  </c:pt>
                  <c:pt idx="8">
                    <c:v>4.8752393886638996E-3</c:v>
                  </c:pt>
                  <c:pt idx="9">
                    <c:v>1.23077432394956E-2</c:v>
                  </c:pt>
                </c:numCache>
              </c:numRef>
            </c:minus>
            <c:spPr>
              <a:ln w="3175">
                <a:solidFill>
                  <a:srgbClr val="000000"/>
                </a:solidFill>
                <a:prstDash val="solid"/>
              </a:ln>
            </c:spPr>
          </c:errBars>
          <c:cat>
            <c:strRef>
              <c:f>'AR Assay'!$A$88:$A$98</c:f>
              <c:strCache>
                <c:ptCount val="11"/>
                <c:pt idx="0">
                  <c:v>AUS - A</c:v>
                </c:pt>
                <c:pt idx="1">
                  <c:v>AUS - B</c:v>
                </c:pt>
                <c:pt idx="2">
                  <c:v>AUS - C</c:v>
                </c:pt>
                <c:pt idx="3">
                  <c:v>AUS - D</c:v>
                </c:pt>
                <c:pt idx="4">
                  <c:v>AUS - E</c:v>
                </c:pt>
                <c:pt idx="5">
                  <c:v>AUS - F</c:v>
                </c:pt>
                <c:pt idx="6">
                  <c:v>AUS - G</c:v>
                </c:pt>
                <c:pt idx="7">
                  <c:v>AUS - H</c:v>
                </c:pt>
                <c:pt idx="8">
                  <c:v>AUS - J</c:v>
                </c:pt>
                <c:pt idx="9">
                  <c:v>AUS - K</c:v>
                </c:pt>
                <c:pt idx="10">
                  <c:v>DMSO </c:v>
                </c:pt>
              </c:strCache>
            </c:strRef>
          </c:cat>
          <c:val>
            <c:numRef>
              <c:f>'AR Assay'!$D$88:$D$98</c:f>
              <c:numCache>
                <c:formatCode>0.00</c:formatCode>
                <c:ptCount val="11"/>
                <c:pt idx="0">
                  <c:v>0.328741334793267</c:v>
                </c:pt>
                <c:pt idx="1">
                  <c:v>0.29827915826636098</c:v>
                </c:pt>
                <c:pt idx="2">
                  <c:v>0.31110511400122998</c:v>
                </c:pt>
                <c:pt idx="3">
                  <c:v>0.298774159231671</c:v>
                </c:pt>
                <c:pt idx="4">
                  <c:v>0.31131236150546399</c:v>
                </c:pt>
                <c:pt idx="5">
                  <c:v>0.31706942532689297</c:v>
                </c:pt>
                <c:pt idx="6">
                  <c:v>0.29712894448895899</c:v>
                </c:pt>
                <c:pt idx="7">
                  <c:v>0.30936347106937301</c:v>
                </c:pt>
                <c:pt idx="8">
                  <c:v>0.31661469502962403</c:v>
                </c:pt>
                <c:pt idx="9">
                  <c:v>0.30365930028906002</c:v>
                </c:pt>
              </c:numCache>
            </c:numRef>
          </c:val>
        </c:ser>
        <c:ser>
          <c:idx val="2"/>
          <c:order val="2"/>
          <c:tx>
            <c:strRef>
              <c:f>'AR Assay'!$F$87</c:f>
              <c:strCache>
                <c:ptCount val="1"/>
                <c:pt idx="0">
                  <c:v>Dilution series - 3</c:v>
                </c:pt>
              </c:strCache>
            </c:strRef>
          </c:tx>
          <c:spPr>
            <a:solidFill>
              <a:srgbClr val="9BBB59"/>
            </a:solidFill>
            <a:ln w="25400">
              <a:noFill/>
            </a:ln>
          </c:spPr>
          <c:invertIfNegative val="0"/>
          <c:errBars>
            <c:errBarType val="both"/>
            <c:errValType val="cust"/>
            <c:noEndCap val="0"/>
            <c:plus>
              <c:numRef>
                <c:f>'AR Assay'!$G$88:$G$98</c:f>
                <c:numCache>
                  <c:formatCode>General</c:formatCode>
                  <c:ptCount val="11"/>
                  <c:pt idx="0">
                    <c:v>1.30951054149971E-2</c:v>
                  </c:pt>
                  <c:pt idx="1">
                    <c:v>1.3737246892694101E-2</c:v>
                  </c:pt>
                  <c:pt idx="2">
                    <c:v>0.10610412921244999</c:v>
                  </c:pt>
                  <c:pt idx="3">
                    <c:v>5.0673766483707401E-3</c:v>
                  </c:pt>
                  <c:pt idx="4">
                    <c:v>2.5362160059048001E-3</c:v>
                  </c:pt>
                  <c:pt idx="5">
                    <c:v>3.6008689900640599E-3</c:v>
                  </c:pt>
                  <c:pt idx="6">
                    <c:v>4.0022172951073897E-3</c:v>
                  </c:pt>
                  <c:pt idx="7">
                    <c:v>2.5015462394195401E-2</c:v>
                  </c:pt>
                  <c:pt idx="8">
                    <c:v>5.1048704965774303E-3</c:v>
                  </c:pt>
                  <c:pt idx="9">
                    <c:v>4.7885226129015098E-3</c:v>
                  </c:pt>
                </c:numCache>
              </c:numRef>
            </c:plus>
            <c:minus>
              <c:numRef>
                <c:f>'AR Assay'!$G$88:$G$98</c:f>
                <c:numCache>
                  <c:formatCode>General</c:formatCode>
                  <c:ptCount val="11"/>
                  <c:pt idx="0">
                    <c:v>1.30951054149971E-2</c:v>
                  </c:pt>
                  <c:pt idx="1">
                    <c:v>1.3737246892694101E-2</c:v>
                  </c:pt>
                  <c:pt idx="2">
                    <c:v>0.10610412921244999</c:v>
                  </c:pt>
                  <c:pt idx="3">
                    <c:v>5.0673766483707401E-3</c:v>
                  </c:pt>
                  <c:pt idx="4">
                    <c:v>2.5362160059048001E-3</c:v>
                  </c:pt>
                  <c:pt idx="5">
                    <c:v>3.6008689900640599E-3</c:v>
                  </c:pt>
                  <c:pt idx="6">
                    <c:v>4.0022172951073897E-3</c:v>
                  </c:pt>
                  <c:pt idx="7">
                    <c:v>2.5015462394195401E-2</c:v>
                  </c:pt>
                  <c:pt idx="8">
                    <c:v>5.1048704965774303E-3</c:v>
                  </c:pt>
                  <c:pt idx="9">
                    <c:v>4.7885226129015098E-3</c:v>
                  </c:pt>
                </c:numCache>
              </c:numRef>
            </c:minus>
            <c:spPr>
              <a:ln w="3175">
                <a:solidFill>
                  <a:srgbClr val="000000"/>
                </a:solidFill>
                <a:prstDash val="solid"/>
              </a:ln>
            </c:spPr>
          </c:errBars>
          <c:cat>
            <c:strRef>
              <c:f>'AR Assay'!$A$88:$A$98</c:f>
              <c:strCache>
                <c:ptCount val="11"/>
                <c:pt idx="0">
                  <c:v>AUS - A</c:v>
                </c:pt>
                <c:pt idx="1">
                  <c:v>AUS - B</c:v>
                </c:pt>
                <c:pt idx="2">
                  <c:v>AUS - C</c:v>
                </c:pt>
                <c:pt idx="3">
                  <c:v>AUS - D</c:v>
                </c:pt>
                <c:pt idx="4">
                  <c:v>AUS - E</c:v>
                </c:pt>
                <c:pt idx="5">
                  <c:v>AUS - F</c:v>
                </c:pt>
                <c:pt idx="6">
                  <c:v>AUS - G</c:v>
                </c:pt>
                <c:pt idx="7">
                  <c:v>AUS - H</c:v>
                </c:pt>
                <c:pt idx="8">
                  <c:v>AUS - J</c:v>
                </c:pt>
                <c:pt idx="9">
                  <c:v>AUS - K</c:v>
                </c:pt>
                <c:pt idx="10">
                  <c:v>DMSO </c:v>
                </c:pt>
              </c:strCache>
            </c:strRef>
          </c:cat>
          <c:val>
            <c:numRef>
              <c:f>'AR Assay'!$F$88:$F$98</c:f>
              <c:numCache>
                <c:formatCode>0.00</c:formatCode>
                <c:ptCount val="11"/>
                <c:pt idx="0">
                  <c:v>0.29605406096157799</c:v>
                </c:pt>
                <c:pt idx="1">
                  <c:v>0.30403050208274301</c:v>
                </c:pt>
                <c:pt idx="2">
                  <c:v>0.36537601586387097</c:v>
                </c:pt>
                <c:pt idx="3">
                  <c:v>0.28625453599888301</c:v>
                </c:pt>
                <c:pt idx="4">
                  <c:v>0.302731906283566</c:v>
                </c:pt>
                <c:pt idx="5">
                  <c:v>0.30301156161582699</c:v>
                </c:pt>
                <c:pt idx="6">
                  <c:v>0.29231374386852099</c:v>
                </c:pt>
                <c:pt idx="7">
                  <c:v>0.32040703682638499</c:v>
                </c:pt>
                <c:pt idx="8">
                  <c:v>0.31573616943541699</c:v>
                </c:pt>
                <c:pt idx="9">
                  <c:v>0.28476370657980599</c:v>
                </c:pt>
              </c:numCache>
            </c:numRef>
          </c:val>
        </c:ser>
        <c:ser>
          <c:idx val="3"/>
          <c:order val="3"/>
          <c:tx>
            <c:strRef>
              <c:f>'AR Assay'!$H$87</c:f>
              <c:strCache>
                <c:ptCount val="1"/>
                <c:pt idx="0">
                  <c:v>Dilution series - 4</c:v>
                </c:pt>
              </c:strCache>
            </c:strRef>
          </c:tx>
          <c:spPr>
            <a:solidFill>
              <a:srgbClr val="8064A2"/>
            </a:solidFill>
            <a:ln w="25400">
              <a:noFill/>
            </a:ln>
          </c:spPr>
          <c:invertIfNegative val="0"/>
          <c:errBars>
            <c:errBarType val="both"/>
            <c:errValType val="cust"/>
            <c:noEndCap val="0"/>
            <c:plus>
              <c:numRef>
                <c:f>'AR Assay'!$I$88:$I$98</c:f>
                <c:numCache>
                  <c:formatCode>General</c:formatCode>
                  <c:ptCount val="11"/>
                  <c:pt idx="0">
                    <c:v>2.43145302452949E-2</c:v>
                  </c:pt>
                  <c:pt idx="1">
                    <c:v>3.03421250581693E-2</c:v>
                  </c:pt>
                  <c:pt idx="2">
                    <c:v>2.1224847763655401E-2</c:v>
                  </c:pt>
                  <c:pt idx="3">
                    <c:v>2.6165153924537901E-2</c:v>
                  </c:pt>
                  <c:pt idx="4">
                    <c:v>2.1373929055262399E-2</c:v>
                  </c:pt>
                  <c:pt idx="5">
                    <c:v>1.1421397657621599E-2</c:v>
                  </c:pt>
                  <c:pt idx="6">
                    <c:v>1.5777247320496599E-2</c:v>
                  </c:pt>
                  <c:pt idx="7">
                    <c:v>1.7837669691703702E-2</c:v>
                  </c:pt>
                  <c:pt idx="8">
                    <c:v>2.6021855376431698E-2</c:v>
                  </c:pt>
                  <c:pt idx="9">
                    <c:v>1.47438480153335E-2</c:v>
                  </c:pt>
                </c:numCache>
              </c:numRef>
            </c:plus>
            <c:minus>
              <c:numRef>
                <c:f>'AR Assay'!$I$88:$I$98</c:f>
                <c:numCache>
                  <c:formatCode>General</c:formatCode>
                  <c:ptCount val="11"/>
                  <c:pt idx="0">
                    <c:v>2.43145302452949E-2</c:v>
                  </c:pt>
                  <c:pt idx="1">
                    <c:v>3.03421250581693E-2</c:v>
                  </c:pt>
                  <c:pt idx="2">
                    <c:v>2.1224847763655401E-2</c:v>
                  </c:pt>
                  <c:pt idx="3">
                    <c:v>2.6165153924537901E-2</c:v>
                  </c:pt>
                  <c:pt idx="4">
                    <c:v>2.1373929055262399E-2</c:v>
                  </c:pt>
                  <c:pt idx="5">
                    <c:v>1.1421397657621599E-2</c:v>
                  </c:pt>
                  <c:pt idx="6">
                    <c:v>1.5777247320496599E-2</c:v>
                  </c:pt>
                  <c:pt idx="7">
                    <c:v>1.7837669691703702E-2</c:v>
                  </c:pt>
                  <c:pt idx="8">
                    <c:v>2.6021855376431698E-2</c:v>
                  </c:pt>
                  <c:pt idx="9">
                    <c:v>1.47438480153335E-2</c:v>
                  </c:pt>
                </c:numCache>
              </c:numRef>
            </c:minus>
            <c:spPr>
              <a:ln w="3175">
                <a:solidFill>
                  <a:srgbClr val="000000"/>
                </a:solidFill>
                <a:prstDash val="solid"/>
              </a:ln>
            </c:spPr>
          </c:errBars>
          <c:cat>
            <c:strRef>
              <c:f>'AR Assay'!$A$88:$A$98</c:f>
              <c:strCache>
                <c:ptCount val="11"/>
                <c:pt idx="0">
                  <c:v>AUS - A</c:v>
                </c:pt>
                <c:pt idx="1">
                  <c:v>AUS - B</c:v>
                </c:pt>
                <c:pt idx="2">
                  <c:v>AUS - C</c:v>
                </c:pt>
                <c:pt idx="3">
                  <c:v>AUS - D</c:v>
                </c:pt>
                <c:pt idx="4">
                  <c:v>AUS - E</c:v>
                </c:pt>
                <c:pt idx="5">
                  <c:v>AUS - F</c:v>
                </c:pt>
                <c:pt idx="6">
                  <c:v>AUS - G</c:v>
                </c:pt>
                <c:pt idx="7">
                  <c:v>AUS - H</c:v>
                </c:pt>
                <c:pt idx="8">
                  <c:v>AUS - J</c:v>
                </c:pt>
                <c:pt idx="9">
                  <c:v>AUS - K</c:v>
                </c:pt>
                <c:pt idx="10">
                  <c:v>DMSO </c:v>
                </c:pt>
              </c:strCache>
            </c:strRef>
          </c:cat>
          <c:val>
            <c:numRef>
              <c:f>'AR Assay'!$H$88:$H$98</c:f>
              <c:numCache>
                <c:formatCode>0.00</c:formatCode>
                <c:ptCount val="11"/>
                <c:pt idx="0">
                  <c:v>0.29862051444082599</c:v>
                </c:pt>
                <c:pt idx="1">
                  <c:v>0.29743879500396803</c:v>
                </c:pt>
                <c:pt idx="2">
                  <c:v>0.29639897174927199</c:v>
                </c:pt>
                <c:pt idx="3">
                  <c:v>0.28606999105118103</c:v>
                </c:pt>
                <c:pt idx="4">
                  <c:v>0.29558808702302602</c:v>
                </c:pt>
                <c:pt idx="5">
                  <c:v>0.30018810779246002</c:v>
                </c:pt>
                <c:pt idx="6">
                  <c:v>0.28055797358555101</c:v>
                </c:pt>
                <c:pt idx="7">
                  <c:v>0.28581328498224501</c:v>
                </c:pt>
                <c:pt idx="8">
                  <c:v>0.30394986304509802</c:v>
                </c:pt>
                <c:pt idx="9">
                  <c:v>0.27989555153624601</c:v>
                </c:pt>
              </c:numCache>
            </c:numRef>
          </c:val>
        </c:ser>
        <c:dLbls>
          <c:showLegendKey val="0"/>
          <c:showVal val="0"/>
          <c:showCatName val="0"/>
          <c:showSerName val="0"/>
          <c:showPercent val="0"/>
          <c:showBubbleSize val="0"/>
        </c:dLbls>
        <c:gapWidth val="150"/>
        <c:axId val="184843624"/>
        <c:axId val="184838528"/>
      </c:barChart>
      <c:catAx>
        <c:axId val="184843624"/>
        <c:scaling>
          <c:orientation val="minMax"/>
        </c:scaling>
        <c:delete val="0"/>
        <c:axPos val="b"/>
        <c:title>
          <c:tx>
            <c:rich>
              <a:bodyPr/>
              <a:lstStyle/>
              <a:p>
                <a:pPr>
                  <a:defRPr sz="1000" b="1" i="0" u="none" strike="noStrike" baseline="0">
                    <a:solidFill>
                      <a:srgbClr val="000000"/>
                    </a:solidFill>
                    <a:latin typeface="Calibri"/>
                    <a:ea typeface="Calibri"/>
                    <a:cs typeface="Calibri"/>
                  </a:defRPr>
                </a:pPr>
                <a:r>
                  <a:rPr lang="en-US"/>
                  <a:t>Water samples</a:t>
                </a:r>
              </a:p>
            </c:rich>
          </c:tx>
          <c:overlay val="0"/>
          <c:spPr>
            <a:noFill/>
            <a:ln w="25400">
              <a:noFill/>
            </a:ln>
          </c:spPr>
        </c:title>
        <c:numFmt formatCode="General" sourceLinked="1"/>
        <c:majorTickMark val="out"/>
        <c:minorTickMark val="none"/>
        <c:tickLblPos val="nextTo"/>
        <c:spPr>
          <a:ln w="25400">
            <a:solidFill>
              <a:srgbClr val="000000"/>
            </a:solidFill>
            <a:prstDash val="solid"/>
          </a:ln>
        </c:spPr>
        <c:txPr>
          <a:bodyPr rot="0" vert="horz"/>
          <a:lstStyle/>
          <a:p>
            <a:pPr>
              <a:defRPr sz="1000" b="1" i="0" u="none" strike="noStrike" baseline="0">
                <a:solidFill>
                  <a:srgbClr val="000000"/>
                </a:solidFill>
                <a:latin typeface="Calibri"/>
                <a:ea typeface="Calibri"/>
                <a:cs typeface="Calibri"/>
              </a:defRPr>
            </a:pPr>
            <a:endParaRPr lang="en-US"/>
          </a:p>
        </c:txPr>
        <c:crossAx val="184838528"/>
        <c:crosses val="autoZero"/>
        <c:auto val="1"/>
        <c:lblAlgn val="ctr"/>
        <c:lblOffset val="100"/>
        <c:noMultiLvlLbl val="0"/>
      </c:catAx>
      <c:valAx>
        <c:axId val="184838528"/>
        <c:scaling>
          <c:orientation val="minMax"/>
        </c:scaling>
        <c:delete val="0"/>
        <c:axPos val="l"/>
        <c:majorGridlines>
          <c:spPr>
            <a:ln w="3175">
              <a:solidFill>
                <a:srgbClr val="808080"/>
              </a:solidFill>
              <a:prstDash val="solid"/>
            </a:ln>
          </c:spPr>
        </c:majorGridlines>
        <c:title>
          <c:tx>
            <c:rich>
              <a:bodyPr/>
              <a:lstStyle/>
              <a:p>
                <a:pPr>
                  <a:defRPr sz="1000" b="1" i="0" u="none" strike="noStrike" baseline="0">
                    <a:solidFill>
                      <a:srgbClr val="000000"/>
                    </a:solidFill>
                    <a:latin typeface="Calibri"/>
                    <a:ea typeface="Calibri"/>
                    <a:cs typeface="Calibri"/>
                  </a:defRPr>
                </a:pPr>
                <a:r>
                  <a:rPr lang="en-US"/>
                  <a:t>Blue/ Green Ratio</a:t>
                </a:r>
              </a:p>
            </c:rich>
          </c:tx>
          <c:overlay val="0"/>
          <c:spPr>
            <a:noFill/>
            <a:ln w="25400">
              <a:noFill/>
            </a:ln>
          </c:spPr>
        </c:title>
        <c:numFmt formatCode="0.0" sourceLinked="0"/>
        <c:majorTickMark val="out"/>
        <c:minorTickMark val="none"/>
        <c:tickLblPos val="nextTo"/>
        <c:spPr>
          <a:ln w="25400">
            <a:solidFill>
              <a:srgbClr val="000000"/>
            </a:solidFill>
            <a:prstDash val="solid"/>
          </a:ln>
        </c:spPr>
        <c:txPr>
          <a:bodyPr rot="0" vert="horz"/>
          <a:lstStyle/>
          <a:p>
            <a:pPr>
              <a:defRPr sz="1000" b="1" i="0" u="none" strike="noStrike" baseline="0">
                <a:solidFill>
                  <a:srgbClr val="000000"/>
                </a:solidFill>
                <a:latin typeface="Calibri"/>
                <a:ea typeface="Calibri"/>
                <a:cs typeface="Calibri"/>
              </a:defRPr>
            </a:pPr>
            <a:endParaRPr lang="en-US"/>
          </a:p>
        </c:txPr>
        <c:crossAx val="184843624"/>
        <c:crosses val="autoZero"/>
        <c:crossBetween val="between"/>
      </c:valAx>
      <c:spPr>
        <a:noFill/>
        <a:ln w="25400">
          <a:noFill/>
        </a:ln>
      </c:spPr>
    </c:plotArea>
    <c:plotVisOnly val="1"/>
    <c:dispBlanksAs val="gap"/>
    <c:showDLblsOverMax val="0"/>
  </c:chart>
  <c:spPr>
    <a:solidFill>
      <a:srgbClr val="FFFFFF"/>
    </a:solidFill>
    <a:ln w="3175">
      <a:noFill/>
      <a:prstDash val="solid"/>
    </a:ln>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Arial"/>
                <a:ea typeface="Arial"/>
                <a:cs typeface="Arial"/>
              </a:defRPr>
            </a:pPr>
            <a:r>
              <a:rPr lang="en-US" sz="1800" b="1" i="0" baseline="0" dirty="0" err="1"/>
              <a:t>GeneBLAzer</a:t>
            </a:r>
            <a:r>
              <a:rPr lang="en-US" sz="1800" b="1" i="0" baseline="0" dirty="0"/>
              <a:t> </a:t>
            </a:r>
            <a:r>
              <a:rPr lang="en-US" sz="1800" b="1" i="0" baseline="0" dirty="0" err="1"/>
              <a:t>ERa</a:t>
            </a:r>
            <a:r>
              <a:rPr lang="en-US" sz="1800" b="1" i="0" baseline="0" dirty="0"/>
              <a:t> </a:t>
            </a:r>
            <a:r>
              <a:rPr lang="en-US" sz="1800" b="1" i="0" baseline="0" dirty="0" smtClean="0"/>
              <a:t>Assay </a:t>
            </a:r>
            <a:endParaRPr lang="en-US" dirty="0"/>
          </a:p>
        </c:rich>
      </c:tx>
      <c:overlay val="0"/>
      <c:spPr>
        <a:noFill/>
        <a:ln w="25400">
          <a:noFill/>
        </a:ln>
      </c:spPr>
    </c:title>
    <c:autoTitleDeleted val="0"/>
    <c:plotArea>
      <c:layout>
        <c:manualLayout>
          <c:layoutTarget val="inner"/>
          <c:xMode val="edge"/>
          <c:yMode val="edge"/>
          <c:x val="0.11118702369963961"/>
          <c:y val="0.18864391951006138"/>
          <c:w val="0.83998016212069215"/>
          <c:h val="0.66202994036819374"/>
        </c:manualLayout>
      </c:layout>
      <c:barChart>
        <c:barDir val="col"/>
        <c:grouping val="clustered"/>
        <c:varyColors val="0"/>
        <c:ser>
          <c:idx val="0"/>
          <c:order val="0"/>
          <c:tx>
            <c:strRef>
              <c:f>'[GeneBLAzer%20ERa%20&amp;%20PR%20assay%20calculations%20-%20Kiawah%20project-final%20-%20030514(1).xls]ERa assay - Kiawah extracts'!$B$104</c:f>
              <c:strCache>
                <c:ptCount val="1"/>
                <c:pt idx="0">
                  <c:v>Dilution 1</c:v>
                </c:pt>
              </c:strCache>
            </c:strRef>
          </c:tx>
          <c:spPr>
            <a:solidFill>
              <a:srgbClr val="4F81BD"/>
            </a:solidFill>
            <a:ln w="25400">
              <a:noFill/>
            </a:ln>
          </c:spPr>
          <c:invertIfNegative val="0"/>
          <c:errBars>
            <c:errBarType val="both"/>
            <c:errValType val="cust"/>
            <c:noEndCap val="0"/>
            <c:plus>
              <c:numRef>
                <c:f>'[GeneBLAzer%20ERa%20&amp;%20PR%20assay%20calculations%20-%20Kiawah%20project-final%20-%20030514(1).xls]ERa assay - Kiawah extracts'!$C$105:$C$109</c:f>
                <c:numCache>
                  <c:formatCode>General</c:formatCode>
                  <c:ptCount val="5"/>
                  <c:pt idx="0">
                    <c:v>7.1590409905415764E-2</c:v>
                  </c:pt>
                  <c:pt idx="1">
                    <c:v>1.749630627819428E-2</c:v>
                  </c:pt>
                  <c:pt idx="2">
                    <c:v>3.5451751783427195E-2</c:v>
                  </c:pt>
                  <c:pt idx="3">
                    <c:v>2.5142948576994568E-2</c:v>
                  </c:pt>
                  <c:pt idx="4">
                    <c:v>7.682013449394301E-3</c:v>
                  </c:pt>
                </c:numCache>
              </c:numRef>
            </c:plus>
            <c:minus>
              <c:numRef>
                <c:f>'[GeneBLAzer%20ERa%20&amp;%20PR%20assay%20calculations%20-%20Kiawah%20project-final%20-%20030514(1).xls]ERa assay - Kiawah extracts'!$C$105:$C$109</c:f>
                <c:numCache>
                  <c:formatCode>General</c:formatCode>
                  <c:ptCount val="5"/>
                  <c:pt idx="0">
                    <c:v>7.1590409905415764E-2</c:v>
                  </c:pt>
                  <c:pt idx="1">
                    <c:v>1.749630627819428E-2</c:v>
                  </c:pt>
                  <c:pt idx="2">
                    <c:v>3.5451751783427195E-2</c:v>
                  </c:pt>
                  <c:pt idx="3">
                    <c:v>2.5142948576994568E-2</c:v>
                  </c:pt>
                  <c:pt idx="4">
                    <c:v>7.682013449394301E-3</c:v>
                  </c:pt>
                </c:numCache>
              </c:numRef>
            </c:minus>
            <c:spPr>
              <a:ln w="3175">
                <a:solidFill>
                  <a:srgbClr val="000000"/>
                </a:solidFill>
                <a:prstDash val="solid"/>
              </a:ln>
            </c:spPr>
          </c:errBars>
          <c:cat>
            <c:strRef>
              <c:f>'[GeneBLAzer%20ERa%20&amp;%20PR%20assay%20calculations%20-%20Kiawah%20project-final%20-%20030514(1).xls]ERa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'[GeneBLAzer%20ERa%20&amp;%20PR%20assay%20calculations%20-%20Kiawah%20project-final%20-%20030514(1).xls]ERa assay - Kiawah extracts'!$B$105:$B$109</c:f>
              <c:numCache>
                <c:formatCode>0.00</c:formatCode>
                <c:ptCount val="5"/>
                <c:pt idx="0">
                  <c:v>0.41244204783483895</c:v>
                </c:pt>
                <c:pt idx="1">
                  <c:v>0.27756437706786147</c:v>
                </c:pt>
                <c:pt idx="2">
                  <c:v>0.33327833669079987</c:v>
                </c:pt>
                <c:pt idx="3">
                  <c:v>0.61785992216177921</c:v>
                </c:pt>
                <c:pt idx="4">
                  <c:v>-6.3869065613064019E-2</c:v>
                </c:pt>
              </c:numCache>
            </c:numRef>
          </c:val>
        </c:ser>
        <c:ser>
          <c:idx val="1"/>
          <c:order val="1"/>
          <c:tx>
            <c:strRef>
              <c:f>'[GeneBLAzer%20ERa%20&amp;%20PR%20assay%20calculations%20-%20Kiawah%20project-final%20-%20030514(1).xls]ERa assay - Kiawah extracts'!$D$104</c:f>
              <c:strCache>
                <c:ptCount val="1"/>
                <c:pt idx="0">
                  <c:v>Dilution 2</c:v>
                </c:pt>
              </c:strCache>
            </c:strRef>
          </c:tx>
          <c:spPr>
            <a:solidFill>
              <a:srgbClr val="C0504D"/>
            </a:solidFill>
            <a:ln w="25400">
              <a:noFill/>
            </a:ln>
          </c:spPr>
          <c:invertIfNegative val="0"/>
          <c:errBars>
            <c:errBarType val="both"/>
            <c:errValType val="cust"/>
            <c:noEndCap val="0"/>
            <c:plus>
              <c:numRef>
                <c:f>'[GeneBLAzer%20ERa%20&amp;%20PR%20assay%20calculations%20-%20Kiawah%20project-final%20-%20030514(1).xls]ERa assay - Kiawah extracts'!$E$105:$E$109</c:f>
                <c:numCache>
                  <c:formatCode>General</c:formatCode>
                  <c:ptCount val="5"/>
                  <c:pt idx="0">
                    <c:v>1.2337120991254915E-3</c:v>
                  </c:pt>
                  <c:pt idx="1">
                    <c:v>5.7773707637963294E-2</c:v>
                  </c:pt>
                  <c:pt idx="2">
                    <c:v>3.6077445764250475E-2</c:v>
                  </c:pt>
                  <c:pt idx="3">
                    <c:v>0.11614760204962911</c:v>
                  </c:pt>
                  <c:pt idx="4">
                    <c:v>3.5972083499563511E-2</c:v>
                  </c:pt>
                </c:numCache>
              </c:numRef>
            </c:plus>
            <c:minus>
              <c:numRef>
                <c:f>'[GeneBLAzer%20ERa%20&amp;%20PR%20assay%20calculations%20-%20Kiawah%20project-final%20-%20030514(1).xls]ERa assay - Kiawah extracts'!$E$105:$E$109</c:f>
                <c:numCache>
                  <c:formatCode>General</c:formatCode>
                  <c:ptCount val="5"/>
                  <c:pt idx="0">
                    <c:v>1.2337120991254915E-3</c:v>
                  </c:pt>
                  <c:pt idx="1">
                    <c:v>5.7773707637963294E-2</c:v>
                  </c:pt>
                  <c:pt idx="2">
                    <c:v>3.6077445764250475E-2</c:v>
                  </c:pt>
                  <c:pt idx="3">
                    <c:v>0.11614760204962911</c:v>
                  </c:pt>
                  <c:pt idx="4">
                    <c:v>3.5972083499563511E-2</c:v>
                  </c:pt>
                </c:numCache>
              </c:numRef>
            </c:minus>
            <c:spPr>
              <a:ln w="3175">
                <a:solidFill>
                  <a:srgbClr val="000000"/>
                </a:solidFill>
                <a:prstDash val="solid"/>
              </a:ln>
            </c:spPr>
          </c:errBars>
          <c:cat>
            <c:strRef>
              <c:f>'[GeneBLAzer%20ERa%20&amp;%20PR%20assay%20calculations%20-%20Kiawah%20project-final%20-%20030514(1).xls]ERa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'[GeneBLAzer%20ERa%20&amp;%20PR%20assay%20calculations%20-%20Kiawah%20project-final%20-%20030514(1).xls]ERa assay - Kiawah extracts'!$D$105:$D$109</c:f>
              <c:numCache>
                <c:formatCode>0.00</c:formatCode>
                <c:ptCount val="5"/>
                <c:pt idx="0">
                  <c:v>0.17304268380957333</c:v>
                </c:pt>
                <c:pt idx="1">
                  <c:v>0.1358555638514681</c:v>
                </c:pt>
                <c:pt idx="2">
                  <c:v>0.18416507637600787</c:v>
                </c:pt>
                <c:pt idx="3">
                  <c:v>0.31985448538901134</c:v>
                </c:pt>
                <c:pt idx="4">
                  <c:v>-0.10730639447809937</c:v>
                </c:pt>
              </c:numCache>
            </c:numRef>
          </c:val>
        </c:ser>
        <c:ser>
          <c:idx val="2"/>
          <c:order val="2"/>
          <c:tx>
            <c:strRef>
              <c:f>'[GeneBLAzer%20ERa%20&amp;%20PR%20assay%20calculations%20-%20Kiawah%20project-final%20-%20030514(1).xls]ERa assay - Kiawah extracts'!$F$104</c:f>
              <c:strCache>
                <c:ptCount val="1"/>
                <c:pt idx="0">
                  <c:v>Dilution 3</c:v>
                </c:pt>
              </c:strCache>
            </c:strRef>
          </c:tx>
          <c:spPr>
            <a:solidFill>
              <a:srgbClr val="9BBB59"/>
            </a:solidFill>
            <a:ln w="25400">
              <a:noFill/>
            </a:ln>
          </c:spPr>
          <c:invertIfNegative val="0"/>
          <c:errBars>
            <c:errBarType val="both"/>
            <c:errValType val="cust"/>
            <c:noEndCap val="0"/>
            <c:plus>
              <c:numRef>
                <c:f>'[GeneBLAzer%20ERa%20&amp;%20PR%20assay%20calculations%20-%20Kiawah%20project-final%20-%20030514(1).xls]ERa assay - Kiawah extracts'!$G$105:$G$109</c:f>
                <c:numCache>
                  <c:formatCode>General</c:formatCode>
                  <c:ptCount val="5"/>
                  <c:pt idx="0">
                    <c:v>8.1482310856881388E-2</c:v>
                  </c:pt>
                  <c:pt idx="1">
                    <c:v>2.6473564761312879E-2</c:v>
                  </c:pt>
                  <c:pt idx="2">
                    <c:v>2.2687480033465754E-2</c:v>
                  </c:pt>
                  <c:pt idx="3">
                    <c:v>4.372465266218032E-2</c:v>
                  </c:pt>
                  <c:pt idx="4">
                    <c:v>4.5393937340790835E-2</c:v>
                  </c:pt>
                </c:numCache>
              </c:numRef>
            </c:plus>
            <c:minus>
              <c:numRef>
                <c:f>'[GeneBLAzer%20ERa%20&amp;%20PR%20assay%20calculations%20-%20Kiawah%20project-final%20-%20030514(1).xls]ERa assay - Kiawah extracts'!$G$105:$G$109</c:f>
                <c:numCache>
                  <c:formatCode>General</c:formatCode>
                  <c:ptCount val="5"/>
                  <c:pt idx="0">
                    <c:v>8.1482310856881388E-2</c:v>
                  </c:pt>
                  <c:pt idx="1">
                    <c:v>2.6473564761312879E-2</c:v>
                  </c:pt>
                  <c:pt idx="2">
                    <c:v>2.2687480033465754E-2</c:v>
                  </c:pt>
                  <c:pt idx="3">
                    <c:v>4.372465266218032E-2</c:v>
                  </c:pt>
                  <c:pt idx="4">
                    <c:v>4.5393937340790835E-2</c:v>
                  </c:pt>
                </c:numCache>
              </c:numRef>
            </c:minus>
            <c:spPr>
              <a:ln w="3175">
                <a:solidFill>
                  <a:srgbClr val="000000"/>
                </a:solidFill>
                <a:prstDash val="solid"/>
              </a:ln>
            </c:spPr>
          </c:errBars>
          <c:cat>
            <c:strRef>
              <c:f>'[GeneBLAzer%20ERa%20&amp;%20PR%20assay%20calculations%20-%20Kiawah%20project-final%20-%20030514(1).xls]ERa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'[GeneBLAzer%20ERa%20&amp;%20PR%20assay%20calculations%20-%20Kiawah%20project-final%20-%20030514(1).xls]ERa assay - Kiawah extracts'!$F$105:$F$109</c:f>
              <c:numCache>
                <c:formatCode>0.00</c:formatCode>
                <c:ptCount val="5"/>
                <c:pt idx="0">
                  <c:v>0.10812745215144776</c:v>
                </c:pt>
                <c:pt idx="1">
                  <c:v>4.9056470997554114E-2</c:v>
                </c:pt>
                <c:pt idx="2">
                  <c:v>2.5783593080973704E-2</c:v>
                </c:pt>
                <c:pt idx="3">
                  <c:v>0.19515714731396816</c:v>
                </c:pt>
                <c:pt idx="4">
                  <c:v>-9.6112270994126822E-2</c:v>
                </c:pt>
              </c:numCache>
            </c:numRef>
          </c:val>
        </c:ser>
        <c:ser>
          <c:idx val="3"/>
          <c:order val="3"/>
          <c:tx>
            <c:strRef>
              <c:f>'[GeneBLAzer%20ERa%20&amp;%20PR%20assay%20calculations%20-%20Kiawah%20project-final%20-%20030514(1).xls]ERa assay - Kiawah extracts'!$H$104</c:f>
              <c:strCache>
                <c:ptCount val="1"/>
                <c:pt idx="0">
                  <c:v>Dilution 4</c:v>
                </c:pt>
              </c:strCache>
            </c:strRef>
          </c:tx>
          <c:spPr>
            <a:solidFill>
              <a:srgbClr val="8064A2"/>
            </a:solidFill>
            <a:ln w="25400">
              <a:noFill/>
            </a:ln>
          </c:spPr>
          <c:invertIfNegative val="0"/>
          <c:errBars>
            <c:errBarType val="both"/>
            <c:errValType val="cust"/>
            <c:noEndCap val="0"/>
            <c:plus>
              <c:numRef>
                <c:f>'[GeneBLAzer%20ERa%20&amp;%20PR%20assay%20calculations%20-%20Kiawah%20project-final%20-%20030514(1).xls]ERa assay - Kiawah extracts'!$I$105:$I$109</c:f>
                <c:numCache>
                  <c:formatCode>General</c:formatCode>
                  <c:ptCount val="5"/>
                  <c:pt idx="0">
                    <c:v>6.3042884195517776E-2</c:v>
                  </c:pt>
                  <c:pt idx="1">
                    <c:v>8.1722427720961555E-2</c:v>
                  </c:pt>
                  <c:pt idx="2">
                    <c:v>2.019726448185748E-2</c:v>
                  </c:pt>
                  <c:pt idx="3">
                    <c:v>8.7052143690965478E-2</c:v>
                  </c:pt>
                  <c:pt idx="4">
                    <c:v>8.9654708817997308E-2</c:v>
                  </c:pt>
                </c:numCache>
              </c:numRef>
            </c:plus>
            <c:minus>
              <c:numRef>
                <c:f>'[GeneBLAzer%20ERa%20&amp;%20PR%20assay%20calculations%20-%20Kiawah%20project-final%20-%20030514(1).xls]ERa assay - Kiawah extracts'!$I$105:$I$109</c:f>
                <c:numCache>
                  <c:formatCode>General</c:formatCode>
                  <c:ptCount val="5"/>
                  <c:pt idx="0">
                    <c:v>6.3042884195517776E-2</c:v>
                  </c:pt>
                  <c:pt idx="1">
                    <c:v>8.1722427720961555E-2</c:v>
                  </c:pt>
                  <c:pt idx="2">
                    <c:v>2.019726448185748E-2</c:v>
                  </c:pt>
                  <c:pt idx="3">
                    <c:v>8.7052143690965478E-2</c:v>
                  </c:pt>
                  <c:pt idx="4">
                    <c:v>8.9654708817997308E-2</c:v>
                  </c:pt>
                </c:numCache>
              </c:numRef>
            </c:minus>
            <c:spPr>
              <a:ln w="3175">
                <a:solidFill>
                  <a:srgbClr val="000000"/>
                </a:solidFill>
                <a:prstDash val="solid"/>
              </a:ln>
            </c:spPr>
          </c:errBars>
          <c:cat>
            <c:strRef>
              <c:f>'[GeneBLAzer%20ERa%20&amp;%20PR%20assay%20calculations%20-%20Kiawah%20project-final%20-%20030514(1).xls]ERa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'[GeneBLAzer%20ERa%20&amp;%20PR%20assay%20calculations%20-%20Kiawah%20project-final%20-%20030514(1).xls]ERa assay - Kiawah extracts'!$H$105:$H$109</c:f>
              <c:numCache>
                <c:formatCode>0.00</c:formatCode>
                <c:ptCount val="5"/>
                <c:pt idx="0">
                  <c:v>3.4324796039047277E-2</c:v>
                </c:pt>
                <c:pt idx="1">
                  <c:v>-4.0676802811331729E-2</c:v>
                </c:pt>
                <c:pt idx="2">
                  <c:v>7.8177407470176128E-3</c:v>
                </c:pt>
                <c:pt idx="3">
                  <c:v>-5.0252660306831558E-2</c:v>
                </c:pt>
                <c:pt idx="4">
                  <c:v>-9.1418061630837141E-2</c:v>
                </c:pt>
              </c:numCache>
            </c:numRef>
          </c:val>
        </c:ser>
        <c:dLbls>
          <c:showLegendKey val="0"/>
          <c:showVal val="0"/>
          <c:showCatName val="0"/>
          <c:showSerName val="0"/>
          <c:showPercent val="0"/>
          <c:showBubbleSize val="0"/>
        </c:dLbls>
        <c:gapWidth val="150"/>
        <c:axId val="184839312"/>
        <c:axId val="184839704"/>
      </c:barChart>
      <c:catAx>
        <c:axId val="184839312"/>
        <c:scaling>
          <c:orientation val="minMax"/>
        </c:scaling>
        <c:delete val="0"/>
        <c:axPos val="b"/>
        <c:numFmt formatCode="General" sourceLinked="1"/>
        <c:majorTickMark val="out"/>
        <c:minorTickMark val="none"/>
        <c:tickLblPos val="nextTo"/>
        <c:spPr>
          <a:ln w="2540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84839704"/>
        <c:crosses val="autoZero"/>
        <c:auto val="1"/>
        <c:lblAlgn val="ctr"/>
        <c:lblOffset val="100"/>
        <c:noMultiLvlLbl val="0"/>
      </c:catAx>
      <c:valAx>
        <c:axId val="184839704"/>
        <c:scaling>
          <c:orientation val="minMax"/>
          <c:max val="0.5"/>
        </c:scaling>
        <c:delete val="0"/>
        <c:axPos val="l"/>
        <c:title>
          <c:tx>
            <c:rich>
              <a:bodyPr/>
              <a:lstStyle/>
              <a:p>
                <a:pPr>
                  <a:defRPr sz="1200" b="1" i="0" u="none" strike="noStrike" baseline="0">
                    <a:solidFill>
                      <a:srgbClr val="000000"/>
                    </a:solidFill>
                    <a:latin typeface="Arial"/>
                    <a:ea typeface="Arial"/>
                    <a:cs typeface="Arial"/>
                  </a:defRPr>
                </a:pPr>
                <a:r>
                  <a:rPr lang="en-US"/>
                  <a:t>Blue/ Green Ratio</a:t>
                </a:r>
              </a:p>
            </c:rich>
          </c:tx>
          <c:overlay val="0"/>
          <c:spPr>
            <a:noFill/>
            <a:ln w="25400">
              <a:noFill/>
            </a:ln>
          </c:spPr>
        </c:title>
        <c:numFmt formatCode="0.0" sourceLinked="0"/>
        <c:majorTickMark val="out"/>
        <c:minorTickMark val="none"/>
        <c:tickLblPos val="nextTo"/>
        <c:spPr>
          <a:ln w="2540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84839312"/>
        <c:crosses val="autoZero"/>
        <c:crossBetween val="between"/>
        <c:majorUnit val="0.1"/>
      </c:valAx>
      <c:spPr>
        <a:noFill/>
        <a:ln w="25400">
          <a:noFill/>
        </a:ln>
      </c:spPr>
    </c:plotArea>
    <c:legend>
      <c:legendPos val="r"/>
      <c:layout>
        <c:manualLayout>
          <c:xMode val="edge"/>
          <c:yMode val="edge"/>
          <c:x val="0.15561029792905981"/>
          <c:y val="0.79045589654372939"/>
          <c:w val="0.20308152657388415"/>
          <c:h val="0.17844519882241908"/>
        </c:manualLayout>
      </c:layout>
      <c:overlay val="0"/>
      <c:spPr>
        <a:solidFill>
          <a:srgbClr val="FFFFFF"/>
        </a:solidFill>
        <a:ln w="3175">
          <a:solidFill>
            <a:srgbClr val="000000"/>
          </a:solidFill>
          <a:prstDash val="solid"/>
        </a:ln>
      </c:spPr>
      <c:txPr>
        <a:bodyPr/>
        <a:lstStyle/>
        <a:p>
          <a:pPr>
            <a:defRPr sz="900"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Arial"/>
                <a:ea typeface="Arial"/>
                <a:cs typeface="Arial"/>
              </a:defRPr>
            </a:pPr>
            <a:r>
              <a:rPr lang="en-US" sz="1800" b="1" i="0" baseline="0" dirty="0" err="1"/>
              <a:t>GeneBLAzer</a:t>
            </a:r>
            <a:r>
              <a:rPr lang="en-US" sz="1800" b="1" i="0" baseline="0" dirty="0"/>
              <a:t> PR </a:t>
            </a:r>
            <a:r>
              <a:rPr lang="en-US" sz="1800" b="1" i="0" baseline="0" dirty="0" smtClean="0"/>
              <a:t>Assay </a:t>
            </a:r>
            <a:endParaRPr lang="en-US" dirty="0"/>
          </a:p>
        </c:rich>
      </c:tx>
      <c:overlay val="0"/>
      <c:spPr>
        <a:noFill/>
        <a:ln w="25400">
          <a:noFill/>
        </a:ln>
      </c:spPr>
    </c:title>
    <c:autoTitleDeleted val="0"/>
    <c:plotArea>
      <c:layout>
        <c:manualLayout>
          <c:layoutTarget val="inner"/>
          <c:xMode val="edge"/>
          <c:yMode val="edge"/>
          <c:x val="0.11118702369963961"/>
          <c:y val="0.18864391951006129"/>
          <c:w val="0.83998016212069215"/>
          <c:h val="0.66202994036819307"/>
        </c:manualLayout>
      </c:layout>
      <c:barChart>
        <c:barDir val="col"/>
        <c:grouping val="clustered"/>
        <c:varyColors val="0"/>
        <c:ser>
          <c:idx val="0"/>
          <c:order val="0"/>
          <c:tx>
            <c:strRef>
              <c:f>'[GeneBLAzer%20ERa%20&amp;%20PR%20assay%20calculations%20-%20Kiawah%20project-final%20-%20030514(1).xls]PR assay - Kiawah extracts'!$B$104</c:f>
              <c:strCache>
                <c:ptCount val="1"/>
                <c:pt idx="0">
                  <c:v>Dilution 1</c:v>
                </c:pt>
              </c:strCache>
            </c:strRef>
          </c:tx>
          <c:spPr>
            <a:solidFill>
              <a:srgbClr val="4F81BD"/>
            </a:solidFill>
            <a:ln w="25400">
              <a:noFill/>
            </a:ln>
          </c:spPr>
          <c:invertIfNegative val="0"/>
          <c:errBars>
            <c:errBarType val="both"/>
            <c:errValType val="cust"/>
            <c:noEndCap val="0"/>
            <c:plus>
              <c:numRef>
                <c:f>'[GeneBLAzer%20ERa%20&amp;%20PR%20assay%20calculations%20-%20Kiawah%20project-final%20-%20030514(1).xls]PR assay - Kiawah extracts'!$C$105:$C$109</c:f>
                <c:numCache>
                  <c:formatCode>General</c:formatCode>
                  <c:ptCount val="5"/>
                  <c:pt idx="0">
                    <c:v>4.8359257507941386E-2</c:v>
                  </c:pt>
                  <c:pt idx="1">
                    <c:v>5.8279997638689587E-2</c:v>
                  </c:pt>
                  <c:pt idx="2">
                    <c:v>6.8649064517185734E-2</c:v>
                  </c:pt>
                  <c:pt idx="3">
                    <c:v>2.7658358729154463E-2</c:v>
                  </c:pt>
                  <c:pt idx="4">
                    <c:v>1.7402740659519651E-2</c:v>
                  </c:pt>
                </c:numCache>
              </c:numRef>
            </c:plus>
            <c:minus>
              <c:numRef>
                <c:f>'[GeneBLAzer%20ERa%20&amp;%20PR%20assay%20calculations%20-%20Kiawah%20project-final%20-%20030514(1).xls]PR assay - Kiawah extracts'!$C$105:$C$109</c:f>
                <c:numCache>
                  <c:formatCode>General</c:formatCode>
                  <c:ptCount val="5"/>
                  <c:pt idx="0">
                    <c:v>4.8359257507941386E-2</c:v>
                  </c:pt>
                  <c:pt idx="1">
                    <c:v>5.8279997638689587E-2</c:v>
                  </c:pt>
                  <c:pt idx="2">
                    <c:v>6.8649064517185734E-2</c:v>
                  </c:pt>
                  <c:pt idx="3">
                    <c:v>2.7658358729154463E-2</c:v>
                  </c:pt>
                  <c:pt idx="4">
                    <c:v>1.7402740659519651E-2</c:v>
                  </c:pt>
                </c:numCache>
              </c:numRef>
            </c:minus>
            <c:spPr>
              <a:ln w="3175">
                <a:solidFill>
                  <a:srgbClr val="000000"/>
                </a:solidFill>
                <a:prstDash val="solid"/>
              </a:ln>
            </c:spPr>
          </c:errBars>
          <c:cat>
            <c:strRef>
              <c:f>'[GeneBLAzer%20ERa%20&amp;%20PR%20assay%20calculations%20-%20Kiawah%20project-final%20-%20030514(1).xls]PR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'[GeneBLAzer%20ERa%20&amp;%20PR%20assay%20calculations%20-%20Kiawah%20project-final%20-%20030514(1).xls]PR assay - Kiawah extracts'!$B$105:$B$109</c:f>
              <c:numCache>
                <c:formatCode>0.00</c:formatCode>
                <c:ptCount val="5"/>
                <c:pt idx="0">
                  <c:v>0.21217118228837969</c:v>
                </c:pt>
                <c:pt idx="1">
                  <c:v>0.19424361914244381</c:v>
                </c:pt>
                <c:pt idx="2">
                  <c:v>0.14317158442952788</c:v>
                </c:pt>
                <c:pt idx="3">
                  <c:v>5.9493170099054006E-2</c:v>
                </c:pt>
                <c:pt idx="4">
                  <c:v>-2.681169497416842E-2</c:v>
                </c:pt>
              </c:numCache>
            </c:numRef>
          </c:val>
        </c:ser>
        <c:ser>
          <c:idx val="1"/>
          <c:order val="1"/>
          <c:tx>
            <c:strRef>
              <c:f>'[GeneBLAzer%20ERa%20&amp;%20PR%20assay%20calculations%20-%20Kiawah%20project-final%20-%20030514(1).xls]PR assay - Kiawah extracts'!$D$104</c:f>
              <c:strCache>
                <c:ptCount val="1"/>
                <c:pt idx="0">
                  <c:v>Dilution 2</c:v>
                </c:pt>
              </c:strCache>
            </c:strRef>
          </c:tx>
          <c:spPr>
            <a:solidFill>
              <a:srgbClr val="C0504D"/>
            </a:solidFill>
            <a:ln w="25400">
              <a:noFill/>
            </a:ln>
          </c:spPr>
          <c:invertIfNegative val="0"/>
          <c:errBars>
            <c:errBarType val="both"/>
            <c:errValType val="cust"/>
            <c:noEndCap val="0"/>
            <c:plus>
              <c:numRef>
                <c:f>'[GeneBLAzer%20ERa%20&amp;%20PR%20assay%20calculations%20-%20Kiawah%20project-final%20-%20030514(1).xls]PR assay - Kiawah extracts'!$E$105:$E$109</c:f>
                <c:numCache>
                  <c:formatCode>General</c:formatCode>
                  <c:ptCount val="5"/>
                  <c:pt idx="0">
                    <c:v>1.5581341493078412E-2</c:v>
                  </c:pt>
                  <c:pt idx="1">
                    <c:v>2.7621165098704964E-2</c:v>
                  </c:pt>
                  <c:pt idx="2">
                    <c:v>5.4314752883751025E-2</c:v>
                  </c:pt>
                  <c:pt idx="3">
                    <c:v>9.7733680211275781E-4</c:v>
                  </c:pt>
                  <c:pt idx="4">
                    <c:v>1.9810606390950749E-2</c:v>
                  </c:pt>
                </c:numCache>
              </c:numRef>
            </c:plus>
            <c:minus>
              <c:numRef>
                <c:f>'[GeneBLAzer%20ERa%20&amp;%20PR%20assay%20calculations%20-%20Kiawah%20project-final%20-%20030514(1).xls]PR assay - Kiawah extracts'!$E$105:$E$109</c:f>
                <c:numCache>
                  <c:formatCode>General</c:formatCode>
                  <c:ptCount val="5"/>
                  <c:pt idx="0">
                    <c:v>1.5581341493078412E-2</c:v>
                  </c:pt>
                  <c:pt idx="1">
                    <c:v>2.7621165098704964E-2</c:v>
                  </c:pt>
                  <c:pt idx="2">
                    <c:v>5.4314752883751025E-2</c:v>
                  </c:pt>
                  <c:pt idx="3">
                    <c:v>9.7733680211275781E-4</c:v>
                  </c:pt>
                  <c:pt idx="4">
                    <c:v>1.9810606390950749E-2</c:v>
                  </c:pt>
                </c:numCache>
              </c:numRef>
            </c:minus>
            <c:spPr>
              <a:ln w="3175">
                <a:solidFill>
                  <a:srgbClr val="000000"/>
                </a:solidFill>
                <a:prstDash val="solid"/>
              </a:ln>
            </c:spPr>
          </c:errBars>
          <c:cat>
            <c:strRef>
              <c:f>'[GeneBLAzer%20ERa%20&amp;%20PR%20assay%20calculations%20-%20Kiawah%20project-final%20-%20030514(1).xls]PR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'[GeneBLAzer%20ERa%20&amp;%20PR%20assay%20calculations%20-%20Kiawah%20project-final%20-%20030514(1).xls]PR assay - Kiawah extracts'!$D$105:$D$109</c:f>
              <c:numCache>
                <c:formatCode>0.00</c:formatCode>
                <c:ptCount val="5"/>
                <c:pt idx="0">
                  <c:v>8.3178671529304193E-2</c:v>
                </c:pt>
                <c:pt idx="1">
                  <c:v>8.6813630755964766E-2</c:v>
                </c:pt>
                <c:pt idx="2">
                  <c:v>0.12241294574519813</c:v>
                </c:pt>
                <c:pt idx="3">
                  <c:v>4.7154186803023829E-2</c:v>
                </c:pt>
                <c:pt idx="4">
                  <c:v>-4.270052075186858E-2</c:v>
                </c:pt>
              </c:numCache>
            </c:numRef>
          </c:val>
        </c:ser>
        <c:ser>
          <c:idx val="2"/>
          <c:order val="2"/>
          <c:tx>
            <c:strRef>
              <c:f>'[GeneBLAzer%20ERa%20&amp;%20PR%20assay%20calculations%20-%20Kiawah%20project-final%20-%20030514(1).xls]PR assay - Kiawah extracts'!$F$104</c:f>
              <c:strCache>
                <c:ptCount val="1"/>
                <c:pt idx="0">
                  <c:v>Dilution 3</c:v>
                </c:pt>
              </c:strCache>
            </c:strRef>
          </c:tx>
          <c:spPr>
            <a:solidFill>
              <a:srgbClr val="9BBB59"/>
            </a:solidFill>
            <a:ln w="25400">
              <a:noFill/>
            </a:ln>
          </c:spPr>
          <c:invertIfNegative val="0"/>
          <c:errBars>
            <c:errBarType val="both"/>
            <c:errValType val="cust"/>
            <c:noEndCap val="0"/>
            <c:plus>
              <c:numRef>
                <c:f>'[GeneBLAzer%20ERa%20&amp;%20PR%20assay%20calculations%20-%20Kiawah%20project-final%20-%20030514(1).xls]PR assay - Kiawah extracts'!$G$105:$G$109</c:f>
                <c:numCache>
                  <c:formatCode>General</c:formatCode>
                  <c:ptCount val="5"/>
                  <c:pt idx="0">
                    <c:v>1.2377004829473803E-2</c:v>
                  </c:pt>
                  <c:pt idx="1">
                    <c:v>2.2726350403851795E-2</c:v>
                  </c:pt>
                  <c:pt idx="2">
                    <c:v>3.715850319231416E-2</c:v>
                  </c:pt>
                  <c:pt idx="3">
                    <c:v>1.9421772166884135E-2</c:v>
                  </c:pt>
                  <c:pt idx="4">
                    <c:v>2.5455133738970629E-2</c:v>
                  </c:pt>
                </c:numCache>
              </c:numRef>
            </c:plus>
            <c:minus>
              <c:numRef>
                <c:f>'[GeneBLAzer%20ERa%20&amp;%20PR%20assay%20calculations%20-%20Kiawah%20project-final%20-%20030514(1).xls]PR assay - Kiawah extracts'!$G$105:$G$109</c:f>
                <c:numCache>
                  <c:formatCode>General</c:formatCode>
                  <c:ptCount val="5"/>
                  <c:pt idx="0">
                    <c:v>1.2377004829473803E-2</c:v>
                  </c:pt>
                  <c:pt idx="1">
                    <c:v>2.2726350403851795E-2</c:v>
                  </c:pt>
                  <c:pt idx="2">
                    <c:v>3.715850319231416E-2</c:v>
                  </c:pt>
                  <c:pt idx="3">
                    <c:v>1.9421772166884135E-2</c:v>
                  </c:pt>
                  <c:pt idx="4">
                    <c:v>2.5455133738970629E-2</c:v>
                  </c:pt>
                </c:numCache>
              </c:numRef>
            </c:minus>
            <c:spPr>
              <a:ln w="3175">
                <a:solidFill>
                  <a:srgbClr val="000000"/>
                </a:solidFill>
                <a:prstDash val="solid"/>
              </a:ln>
            </c:spPr>
          </c:errBars>
          <c:cat>
            <c:strRef>
              <c:f>'[GeneBLAzer%20ERa%20&amp;%20PR%20assay%20calculations%20-%20Kiawah%20project-final%20-%20030514(1).xls]PR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'[GeneBLAzer%20ERa%20&amp;%20PR%20assay%20calculations%20-%20Kiawah%20project-final%20-%20030514(1).xls]PR assay - Kiawah extracts'!$F$105:$F$109</c:f>
              <c:numCache>
                <c:formatCode>0.00</c:formatCode>
                <c:ptCount val="5"/>
                <c:pt idx="0">
                  <c:v>-1.878183720492449E-3</c:v>
                </c:pt>
                <c:pt idx="1">
                  <c:v>1.9305762157260552E-2</c:v>
                </c:pt>
                <c:pt idx="2">
                  <c:v>4.5925506797044081E-2</c:v>
                </c:pt>
                <c:pt idx="3">
                  <c:v>-2.1377870744211585E-2</c:v>
                </c:pt>
                <c:pt idx="4">
                  <c:v>-2.2235270995799961E-2</c:v>
                </c:pt>
              </c:numCache>
            </c:numRef>
          </c:val>
        </c:ser>
        <c:ser>
          <c:idx val="3"/>
          <c:order val="3"/>
          <c:tx>
            <c:strRef>
              <c:f>'[GeneBLAzer%20ERa%20&amp;%20PR%20assay%20calculations%20-%20Kiawah%20project-final%20-%20030514(1).xls]PR assay - Kiawah extracts'!$H$104</c:f>
              <c:strCache>
                <c:ptCount val="1"/>
                <c:pt idx="0">
                  <c:v>Dilution 4</c:v>
                </c:pt>
              </c:strCache>
            </c:strRef>
          </c:tx>
          <c:spPr>
            <a:solidFill>
              <a:srgbClr val="8064A2"/>
            </a:solidFill>
            <a:ln w="25400">
              <a:noFill/>
            </a:ln>
          </c:spPr>
          <c:invertIfNegative val="0"/>
          <c:errBars>
            <c:errBarType val="both"/>
            <c:errValType val="cust"/>
            <c:noEndCap val="0"/>
            <c:plus>
              <c:numRef>
                <c:f>'[GeneBLAzer%20ERa%20&amp;%20PR%20assay%20calculations%20-%20Kiawah%20project-final%20-%20030514(1).xls]PR assay - Kiawah extracts'!$I$105:$I$109</c:f>
                <c:numCache>
                  <c:formatCode>General</c:formatCode>
                  <c:ptCount val="5"/>
                  <c:pt idx="0">
                    <c:v>4.4704556787581423E-2</c:v>
                  </c:pt>
                  <c:pt idx="1">
                    <c:v>1.1114973977147008E-2</c:v>
                  </c:pt>
                  <c:pt idx="2">
                    <c:v>1.9118820903331293E-2</c:v>
                  </c:pt>
                  <c:pt idx="3">
                    <c:v>2.3549378284978252E-2</c:v>
                  </c:pt>
                  <c:pt idx="4">
                    <c:v>5.5813383153555324E-3</c:v>
                  </c:pt>
                </c:numCache>
              </c:numRef>
            </c:plus>
            <c:minus>
              <c:numRef>
                <c:f>'[GeneBLAzer%20ERa%20&amp;%20PR%20assay%20calculations%20-%20Kiawah%20project-final%20-%20030514(1).xls]PR assay - Kiawah extracts'!$I$105:$I$109</c:f>
                <c:numCache>
                  <c:formatCode>General</c:formatCode>
                  <c:ptCount val="5"/>
                  <c:pt idx="0">
                    <c:v>4.4704556787581423E-2</c:v>
                  </c:pt>
                  <c:pt idx="1">
                    <c:v>1.1114973977147008E-2</c:v>
                  </c:pt>
                  <c:pt idx="2">
                    <c:v>1.9118820903331293E-2</c:v>
                  </c:pt>
                  <c:pt idx="3">
                    <c:v>2.3549378284978252E-2</c:v>
                  </c:pt>
                  <c:pt idx="4">
                    <c:v>5.5813383153555324E-3</c:v>
                  </c:pt>
                </c:numCache>
              </c:numRef>
            </c:minus>
            <c:spPr>
              <a:ln w="3175">
                <a:solidFill>
                  <a:srgbClr val="000000"/>
                </a:solidFill>
                <a:prstDash val="solid"/>
              </a:ln>
            </c:spPr>
          </c:errBars>
          <c:cat>
            <c:strRef>
              <c:f>'[GeneBLAzer%20ERa%20&amp;%20PR%20assay%20calculations%20-%20Kiawah%20project-final%20-%20030514(1).xls]PR assay - Kiawah extracts'!$A$105:$A$109</c:f>
              <c:strCache>
                <c:ptCount val="5"/>
                <c:pt idx="0">
                  <c:v>P5</c:v>
                </c:pt>
                <c:pt idx="1">
                  <c:v>P25</c:v>
                </c:pt>
                <c:pt idx="2">
                  <c:v>P43</c:v>
                </c:pt>
                <c:pt idx="3">
                  <c:v>WWTE</c:v>
                </c:pt>
                <c:pt idx="4">
                  <c:v>C</c:v>
                </c:pt>
              </c:strCache>
            </c:strRef>
          </c:cat>
          <c:val>
            <c:numRef>
              <c:f>'[GeneBLAzer%20ERa%20&amp;%20PR%20assay%20calculations%20-%20Kiawah%20project-final%20-%20030514(1).xls]PR assay - Kiawah extracts'!$H$105:$H$109</c:f>
              <c:numCache>
                <c:formatCode>0.00</c:formatCode>
                <c:ptCount val="5"/>
                <c:pt idx="0">
                  <c:v>9.5599668170554732E-3</c:v>
                </c:pt>
                <c:pt idx="1">
                  <c:v>-2.8807747861627559E-2</c:v>
                </c:pt>
                <c:pt idx="2">
                  <c:v>8.7347004371166742E-3</c:v>
                </c:pt>
                <c:pt idx="3">
                  <c:v>6.8658765761482887E-3</c:v>
                </c:pt>
                <c:pt idx="4">
                  <c:v>-2.6371194828117579E-2</c:v>
                </c:pt>
              </c:numCache>
            </c:numRef>
          </c:val>
        </c:ser>
        <c:dLbls>
          <c:showLegendKey val="0"/>
          <c:showVal val="0"/>
          <c:showCatName val="0"/>
          <c:showSerName val="0"/>
          <c:showPercent val="0"/>
          <c:showBubbleSize val="0"/>
        </c:dLbls>
        <c:gapWidth val="150"/>
        <c:axId val="183776512"/>
        <c:axId val="183776904"/>
      </c:barChart>
      <c:catAx>
        <c:axId val="183776512"/>
        <c:scaling>
          <c:orientation val="minMax"/>
        </c:scaling>
        <c:delete val="0"/>
        <c:axPos val="b"/>
        <c:numFmt formatCode="General" sourceLinked="1"/>
        <c:majorTickMark val="out"/>
        <c:minorTickMark val="none"/>
        <c:tickLblPos val="nextTo"/>
        <c:spPr>
          <a:ln w="2540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83776904"/>
        <c:crosses val="autoZero"/>
        <c:auto val="1"/>
        <c:lblAlgn val="ctr"/>
        <c:lblOffset val="100"/>
        <c:noMultiLvlLbl val="0"/>
      </c:catAx>
      <c:valAx>
        <c:axId val="183776904"/>
        <c:scaling>
          <c:orientation val="minMax"/>
          <c:max val="0.5"/>
        </c:scaling>
        <c:delete val="0"/>
        <c:axPos val="l"/>
        <c:title>
          <c:tx>
            <c:rich>
              <a:bodyPr/>
              <a:lstStyle/>
              <a:p>
                <a:pPr>
                  <a:defRPr sz="1200" b="1" i="0" u="none" strike="noStrike" baseline="0">
                    <a:solidFill>
                      <a:srgbClr val="000000"/>
                    </a:solidFill>
                    <a:latin typeface="Arial"/>
                    <a:ea typeface="Arial"/>
                    <a:cs typeface="Arial"/>
                  </a:defRPr>
                </a:pPr>
                <a:r>
                  <a:rPr lang="en-US"/>
                  <a:t>Blue/ Green Ratio</a:t>
                </a:r>
              </a:p>
            </c:rich>
          </c:tx>
          <c:overlay val="0"/>
          <c:spPr>
            <a:noFill/>
            <a:ln w="25400">
              <a:noFill/>
            </a:ln>
          </c:spPr>
        </c:title>
        <c:numFmt formatCode="0.0" sourceLinked="0"/>
        <c:majorTickMark val="out"/>
        <c:minorTickMark val="none"/>
        <c:tickLblPos val="nextTo"/>
        <c:spPr>
          <a:ln w="2540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83776512"/>
        <c:crosses val="autoZero"/>
        <c:crossBetween val="between"/>
        <c:majorUnit val="0.1"/>
      </c:valAx>
      <c:spPr>
        <a:noFill/>
        <a:ln w="25400">
          <a:noFill/>
        </a:ln>
      </c:spPr>
    </c:plotArea>
    <c:plotVisOnly val="1"/>
    <c:dispBlanksAs val="gap"/>
    <c:showDLblsOverMax val="0"/>
  </c:chart>
  <c:spPr>
    <a:solidFill>
      <a:srgbClr val="FFFFFF"/>
    </a:solid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0605605-1F04-4424-976F-C6425BEF4C50}" type="datetimeFigureOut">
              <a:rPr lang="en-US" smtClean="0"/>
              <a:t>4/29/2014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2E58DBD-F900-44CC-91FF-0057E334C15E}" type="slidenum">
              <a:rPr lang="en-US" smtClean="0"/>
              <a:t>‹#›</a:t>
            </a:fld>
            <a:endParaRPr lang="en-US"/>
          </a:p>
        </p:txBody>
      </p:sp>
    </p:spTree>
    <p:extLst>
      <p:ext uri="{BB962C8B-B14F-4D97-AF65-F5344CB8AC3E}">
        <p14:creationId xmlns:p14="http://schemas.microsoft.com/office/powerpoint/2010/main" val="3248968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23A39E3-8627-4679-B9A3-7EA750F328C8}" type="datetimeFigureOut">
              <a:rPr lang="en-US" smtClean="0"/>
              <a:pPr/>
              <a:t>4/29/2014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20D16C6-15AC-4005-B494-8F14B05A9D8C}" type="slidenum">
              <a:rPr lang="en-US" smtClean="0"/>
              <a:pPr/>
              <a:t>‹#›</a:t>
            </a:fld>
            <a:endParaRPr lang="en-US"/>
          </a:p>
        </p:txBody>
      </p:sp>
    </p:spTree>
    <p:extLst>
      <p:ext uri="{BB962C8B-B14F-4D97-AF65-F5344CB8AC3E}">
        <p14:creationId xmlns:p14="http://schemas.microsoft.com/office/powerpoint/2010/main" val="682832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a:lstStyle/>
          <a:p>
            <a:fld id="{D7E99D1B-F51E-4B5D-B9A3-A213D7618558}" type="slidenum">
              <a:rPr lang="en-US" smtClean="0"/>
              <a:pPr/>
              <a:t>2</a:t>
            </a:fld>
            <a:endParaRPr lang="en-US" smtClean="0"/>
          </a:p>
        </p:txBody>
      </p:sp>
      <p:sp>
        <p:nvSpPr>
          <p:cNvPr id="81923" name="Rectangle 2"/>
          <p:cNvSpPr>
            <a:spLocks noGrp="1" noRot="1" noChangeAspect="1" noChangeArrowheads="1" noTextEdit="1"/>
          </p:cNvSpPr>
          <p:nvPr>
            <p:ph type="sldImg"/>
          </p:nvPr>
        </p:nvSpPr>
        <p:spPr bwMode="auto">
          <a:xfrm>
            <a:off x="1168400" y="685800"/>
            <a:ext cx="4673600" cy="3505200"/>
          </a:xfrm>
          <a:noFill/>
          <a:ln>
            <a:solidFill>
              <a:srgbClr val="000000"/>
            </a:solidFill>
            <a:miter lim="800000"/>
            <a:headEnd/>
            <a:tailEnd/>
          </a:ln>
        </p:spPr>
      </p:sp>
      <p:sp>
        <p:nvSpPr>
          <p:cNvPr id="81924" name="Rectangle 3"/>
          <p:cNvSpPr>
            <a:spLocks noGrp="1" noChangeArrowheads="1"/>
          </p:cNvSpPr>
          <p:nvPr>
            <p:ph type="body" idx="1"/>
          </p:nvPr>
        </p:nvSpPr>
        <p:spPr bwMode="auto">
          <a:xfrm>
            <a:off x="913625" y="4419018"/>
            <a:ext cx="5183152" cy="4191450"/>
          </a:xfrm>
          <a:noFill/>
        </p:spPr>
        <p:txBody>
          <a:bodyPr wrap="square" lIns="91435" tIns="45717" rIns="91435" bIns="45717"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val="3630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Concentrated</a:t>
            </a:r>
            <a:r>
              <a:rPr lang="en-US" baseline="0" dirty="0" smtClean="0"/>
              <a:t> extracts from contaminated sites in rural </a:t>
            </a:r>
            <a:r>
              <a:rPr lang="en-US" baseline="0" dirty="0" err="1" smtClean="0"/>
              <a:t>georgia</a:t>
            </a:r>
            <a:r>
              <a:rPr lang="en-US" baseline="0" dirty="0" smtClean="0"/>
              <a:t> were found to contain low to non-detect levels of estrogens.  But the estrogen data alone cannot explain the effects they were seeing in the biota.  Other contaminants have been shown to cause endocrine disrupting effects associated with estrogenic exposures but the researchers were unable to measure every chemical in their extracts.  They were looking for a method to determine total </a:t>
            </a:r>
            <a:r>
              <a:rPr lang="en-US" baseline="0" dirty="0" err="1" smtClean="0"/>
              <a:t>estrogenicity</a:t>
            </a:r>
            <a:r>
              <a:rPr lang="en-US" baseline="0" dirty="0" smtClean="0"/>
              <a:t> without trying to measuring every contaminant.  Using our fluorescence polarization assay we were able to measure detectable estrogen receptor binding in all sample extracts from the sites they are interested in.  These include sites with no measureable estrogen concentrations.  The graph on the left shows our repeatable estradiol competitive binding curve that we used to calculate a estradiol binding equivalence.  The graph on the right shows the measured estradiol binding equivalence for their sites.  We are still in the process of comparing our assay data with measured chemical concentrations and biological impact.  It is important to note that this assay only give us information about binding and that bind does not always directly lead to a predictable downstream effect.  But it is a starting point for determining total </a:t>
            </a:r>
            <a:r>
              <a:rPr lang="en-US" baseline="0" dirty="0" err="1" smtClean="0"/>
              <a:t>estrogenicity</a:t>
            </a:r>
            <a:r>
              <a:rPr lang="en-US" baseline="0" dirty="0" smtClean="0"/>
              <a:t> of water samples, or comparing chemical estrogen affinity to known estrogenic contaminants.</a:t>
            </a:r>
            <a:endParaRPr lang="en-US" dirty="0"/>
          </a:p>
        </p:txBody>
      </p:sp>
      <p:sp>
        <p:nvSpPr>
          <p:cNvPr id="4" name="Slide Number Placeholder 3"/>
          <p:cNvSpPr>
            <a:spLocks noGrp="1"/>
          </p:cNvSpPr>
          <p:nvPr>
            <p:ph type="sldNum" sz="quarter" idx="10"/>
          </p:nvPr>
        </p:nvSpPr>
        <p:spPr/>
        <p:txBody>
          <a:bodyPr/>
          <a:lstStyle/>
          <a:p>
            <a:fld id="{7772C79E-552F-453D-9669-FAF2654666B9}" type="slidenum">
              <a:rPr lang="en-US" smtClean="0"/>
              <a:pPr/>
              <a:t>17</a:t>
            </a:fld>
            <a:endParaRPr lang="en-US"/>
          </a:p>
        </p:txBody>
      </p:sp>
    </p:spTree>
    <p:extLst>
      <p:ext uri="{BB962C8B-B14F-4D97-AF65-F5344CB8AC3E}">
        <p14:creationId xmlns:p14="http://schemas.microsoft.com/office/powerpoint/2010/main" val="1248002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FRET – fluorescence resonance</a:t>
            </a:r>
            <a:r>
              <a:rPr lang="en-US" baseline="0" dirty="0" smtClean="0"/>
              <a:t> excitation transfer</a:t>
            </a:r>
            <a:endParaRPr lang="en-US" dirty="0"/>
          </a:p>
        </p:txBody>
      </p:sp>
      <p:sp>
        <p:nvSpPr>
          <p:cNvPr id="4" name="Slide Number Placeholder 3"/>
          <p:cNvSpPr>
            <a:spLocks noGrp="1"/>
          </p:cNvSpPr>
          <p:nvPr>
            <p:ph type="sldNum" sz="quarter" idx="10"/>
          </p:nvPr>
        </p:nvSpPr>
        <p:spPr/>
        <p:txBody>
          <a:bodyPr/>
          <a:lstStyle/>
          <a:p>
            <a:fld id="{B20D16C6-15AC-4005-B494-8F14B05A9D8C}"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197994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a:lstStyle/>
          <a:p>
            <a:fld id="{D7E99D1B-F51E-4B5D-B9A3-A213D7618558}" type="slidenum">
              <a:rPr lang="en-US" smtClean="0"/>
              <a:pPr/>
              <a:t>27</a:t>
            </a:fld>
            <a:endParaRPr lang="en-US" smtClean="0"/>
          </a:p>
        </p:txBody>
      </p:sp>
      <p:sp>
        <p:nvSpPr>
          <p:cNvPr id="81923" name="Rectangle 2"/>
          <p:cNvSpPr>
            <a:spLocks noGrp="1" noRot="1" noChangeAspect="1" noChangeArrowheads="1" noTextEdit="1"/>
          </p:cNvSpPr>
          <p:nvPr>
            <p:ph type="sldImg"/>
          </p:nvPr>
        </p:nvSpPr>
        <p:spPr bwMode="auto">
          <a:xfrm>
            <a:off x="1168400" y="685800"/>
            <a:ext cx="4673600" cy="3505200"/>
          </a:xfrm>
          <a:noFill/>
          <a:ln>
            <a:solidFill>
              <a:srgbClr val="000000"/>
            </a:solidFill>
            <a:miter lim="800000"/>
            <a:headEnd/>
            <a:tailEnd/>
          </a:ln>
        </p:spPr>
      </p:sp>
      <p:sp>
        <p:nvSpPr>
          <p:cNvPr id="81924" name="Rectangle 3"/>
          <p:cNvSpPr>
            <a:spLocks noGrp="1" noChangeArrowheads="1"/>
          </p:cNvSpPr>
          <p:nvPr>
            <p:ph type="body" idx="1"/>
          </p:nvPr>
        </p:nvSpPr>
        <p:spPr bwMode="auto">
          <a:xfrm>
            <a:off x="913625" y="4419018"/>
            <a:ext cx="5183152" cy="4191450"/>
          </a:xfrm>
          <a:noFill/>
        </p:spPr>
        <p:txBody>
          <a:bodyPr wrap="square" lIns="91435" tIns="45717" rIns="91435" bIns="45717"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val="3127037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a:lstStyle/>
          <a:p>
            <a:fld id="{D7E99D1B-F51E-4B5D-B9A3-A213D7618558}" type="slidenum">
              <a:rPr lang="en-US" smtClean="0"/>
              <a:pPr/>
              <a:t>29</a:t>
            </a:fld>
            <a:endParaRPr lang="en-US" smtClean="0"/>
          </a:p>
        </p:txBody>
      </p:sp>
      <p:sp>
        <p:nvSpPr>
          <p:cNvPr id="81923" name="Rectangle 2"/>
          <p:cNvSpPr>
            <a:spLocks noGrp="1" noRot="1" noChangeAspect="1" noChangeArrowheads="1" noTextEdit="1"/>
          </p:cNvSpPr>
          <p:nvPr>
            <p:ph type="sldImg"/>
          </p:nvPr>
        </p:nvSpPr>
        <p:spPr bwMode="auto">
          <a:xfrm>
            <a:off x="1168400" y="685800"/>
            <a:ext cx="4673600" cy="3505200"/>
          </a:xfrm>
          <a:noFill/>
          <a:ln>
            <a:solidFill>
              <a:srgbClr val="000000"/>
            </a:solidFill>
            <a:miter lim="800000"/>
            <a:headEnd/>
            <a:tailEnd/>
          </a:ln>
        </p:spPr>
      </p:sp>
      <p:sp>
        <p:nvSpPr>
          <p:cNvPr id="81924" name="Rectangle 3"/>
          <p:cNvSpPr>
            <a:spLocks noGrp="1" noChangeArrowheads="1"/>
          </p:cNvSpPr>
          <p:nvPr>
            <p:ph type="body" idx="1"/>
          </p:nvPr>
        </p:nvSpPr>
        <p:spPr bwMode="auto">
          <a:xfrm>
            <a:off x="913625" y="4419018"/>
            <a:ext cx="5183152" cy="4191450"/>
          </a:xfrm>
          <a:noFill/>
        </p:spPr>
        <p:txBody>
          <a:bodyPr wrap="square" lIns="91435" tIns="45717" rIns="91435" bIns="45717"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val="787920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eaLnBrk="0" hangingPunct="0">
                  <a:defRPr/>
                </a:pPr>
                <a:endParaRPr lang="en-US">
                  <a:solidFill>
                    <a:srgbClr val="000000"/>
                  </a:solidFill>
                  <a:latin typeface="+mn-lt"/>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eaLnBrk="0" hangingPunct="0">
                  <a:defRPr/>
                </a:pPr>
                <a:endParaRPr lang="en-US">
                  <a:solidFill>
                    <a:srgbClr val="000000"/>
                  </a:solidFill>
                  <a:latin typeface="+mn-lt"/>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eaLnBrk="0" hangingPunct="0">
                  <a:defRPr/>
                </a:pPr>
                <a:endParaRPr lang="en-US">
                  <a:solidFill>
                    <a:srgbClr val="000000"/>
                  </a:solidFill>
                  <a:latin typeface="+mn-lt"/>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eaLnBrk="0" hangingPunct="0">
                  <a:defRPr/>
                </a:pPr>
                <a:endParaRPr lang="en-US">
                  <a:solidFill>
                    <a:srgbClr val="000000"/>
                  </a:solidFill>
                  <a:latin typeface="+mn-lt"/>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eaLnBrk="0" hangingPunct="0">
                <a:defRPr/>
              </a:pPr>
              <a:endParaRPr lang="en-US">
                <a:solidFill>
                  <a:srgbClr val="000000"/>
                </a:solidFill>
                <a:latin typeface="+mn-lt"/>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eaLnBrk="0" hangingPunct="0">
                <a:defRPr/>
              </a:pPr>
              <a:endParaRPr lang="en-US">
                <a:solidFill>
                  <a:srgbClr val="000000"/>
                </a:solidFill>
                <a:latin typeface="+mn-lt"/>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eaLnBrk="0" hangingPunct="0">
                <a:defRPr/>
              </a:pPr>
              <a:endParaRPr lang="en-US">
                <a:solidFill>
                  <a:srgbClr val="000000"/>
                </a:solidFill>
                <a:latin typeface="+mn-lt"/>
              </a:endParaRPr>
            </a:p>
          </p:txBody>
        </p:sp>
      </p:grpSp>
      <p:sp>
        <p:nvSpPr>
          <p:cNvPr id="5132" name="Rectangle 12"/>
          <p:cNvSpPr>
            <a:spLocks noGrp="1" noChangeArrowheads="1"/>
          </p:cNvSpPr>
          <p:nvPr>
            <p:ph type="ctrTitle"/>
          </p:nvPr>
        </p:nvSpPr>
        <p:spPr>
          <a:xfrm>
            <a:off x="990600" y="1676400"/>
            <a:ext cx="7772400" cy="1462088"/>
          </a:xfrm>
        </p:spPr>
        <p:txBody>
          <a:bodyPr/>
          <a:lstStyle>
            <a:lvl1pPr>
              <a:defRPr/>
            </a:lvl1pPr>
          </a:lstStyle>
          <a:p>
            <a:r>
              <a:rPr lang="en-US" smtClean="0"/>
              <a:t>Click to edit Master title style</a:t>
            </a:r>
            <a:endParaRPr lang="en-US"/>
          </a:p>
        </p:txBody>
      </p:sp>
      <p:sp>
        <p:nvSpPr>
          <p:cNvPr id="513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14" name="Rectangle 14"/>
          <p:cNvSpPr>
            <a:spLocks noGrp="1" noChangeArrowheads="1"/>
          </p:cNvSpPr>
          <p:nvPr>
            <p:ph type="dt" sz="half" idx="10"/>
          </p:nvPr>
        </p:nvSpPr>
        <p:spPr>
          <a:xfrm>
            <a:off x="990600" y="6248400"/>
            <a:ext cx="1905000" cy="457200"/>
          </a:xfrm>
        </p:spPr>
        <p:txBody>
          <a:bodyPr/>
          <a:lstStyle>
            <a:lvl1pPr fontAlgn="auto">
              <a:spcBef>
                <a:spcPts val="0"/>
              </a:spcBef>
              <a:spcAft>
                <a:spcPts val="0"/>
              </a:spcAft>
              <a:defRPr>
                <a:solidFill>
                  <a:srgbClr val="1C1C1C"/>
                </a:solidFill>
              </a:defRPr>
            </a:lvl1pPr>
          </a:lstStyle>
          <a:p>
            <a:fld id="{7A55EEBA-49A0-4E4D-8719-5D6B25245152}" type="datetimeFigureOut">
              <a:rPr lang="en-US" smtClean="0"/>
              <a:pPr/>
              <a:t>4/29/2014</a:t>
            </a:fld>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fontAlgn="auto">
              <a:spcBef>
                <a:spcPts val="0"/>
              </a:spcBef>
              <a:spcAft>
                <a:spcPts val="0"/>
              </a:spcAft>
              <a:defRPr>
                <a:solidFill>
                  <a:srgbClr val="1C1C1C"/>
                </a:solidFill>
              </a:defRPr>
            </a:lvl1pPr>
          </a:lstStyle>
          <a:p>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fontAlgn="auto">
              <a:spcBef>
                <a:spcPts val="0"/>
              </a:spcBef>
              <a:spcAft>
                <a:spcPts val="0"/>
              </a:spcAft>
              <a:defRPr>
                <a:solidFill>
                  <a:srgbClr val="1C1C1C"/>
                </a:solidFill>
              </a:defRPr>
            </a:lvl1pPr>
          </a:lstStyle>
          <a:p>
            <a:fld id="{CBFF3671-BA8A-42F2-AC7E-5CDD6249066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6" name="Slide Number Placeholder 5"/>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6" name="Slide Number Placeholder 5"/>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1000" y="152400"/>
            <a:ext cx="8305800" cy="5973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vl1pPr>
          </a:lstStyle>
          <a:p>
            <a:pPr eaLnBrk="0" fontAlgn="base" hangingPunct="0">
              <a:spcBef>
                <a:spcPct val="0"/>
              </a:spcBef>
              <a:spcAft>
                <a:spcPct val="0"/>
              </a:spcAft>
            </a:pPr>
            <a:endParaRPr lang="en-US">
              <a:solidFill>
                <a:srgbClr val="000000"/>
              </a:solidFill>
              <a:latin typeface="Tahoma" pitchFamily="26" charset="0"/>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smtClean="0"/>
            </a:lvl1pPr>
          </a:lstStyle>
          <a:p>
            <a:pPr eaLnBrk="0" fontAlgn="base" hangingPunct="0">
              <a:spcBef>
                <a:spcPct val="0"/>
              </a:spcBef>
              <a:spcAft>
                <a:spcPct val="0"/>
              </a:spcAft>
            </a:pPr>
            <a:fld id="{943F9E15-1639-A341-9FD3-3814E83A070D}" type="slidenum">
              <a:rPr lang="en-US">
                <a:solidFill>
                  <a:srgbClr val="000000"/>
                </a:solidFill>
                <a:latin typeface="Tahoma" pitchFamily="26" charset="0"/>
              </a:rPr>
              <a:pPr eaLnBrk="0" fontAlgn="base" hangingPunct="0">
                <a:spcBef>
                  <a:spcPct val="0"/>
                </a:spcBef>
                <a:spcAft>
                  <a:spcPct val="0"/>
                </a:spcAft>
              </a:pPr>
              <a:t>‹#›</a:t>
            </a:fld>
            <a:endParaRPr lang="en-US">
              <a:solidFill>
                <a:srgbClr val="000000"/>
              </a:solidFill>
              <a:latin typeface="Tahoma" pitchFamily="26" charset="0"/>
            </a:endParaRPr>
          </a:p>
        </p:txBody>
      </p:sp>
    </p:spTree>
    <p:extLst>
      <p:ext uri="{BB962C8B-B14F-4D97-AF65-F5344CB8AC3E}">
        <p14:creationId xmlns:p14="http://schemas.microsoft.com/office/powerpoint/2010/main" val="3325020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467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eaLnBrk="0" fontAlgn="base" hangingPunct="0">
              <a:spcBef>
                <a:spcPct val="0"/>
              </a:spcBef>
              <a:spcAft>
                <a:spcPct val="0"/>
              </a:spcAft>
            </a:pPr>
            <a:endParaRPr lang="en-US">
              <a:solidFill>
                <a:srgbClr val="000000"/>
              </a:solidFill>
              <a:latin typeface="Tahoma" pitchFamily="26"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eaLnBrk="0" fontAlgn="base" hangingPunct="0">
              <a:spcBef>
                <a:spcPct val="0"/>
              </a:spcBef>
              <a:spcAft>
                <a:spcPct val="0"/>
              </a:spcAft>
            </a:pPr>
            <a:endParaRPr lang="en-US">
              <a:solidFill>
                <a:srgbClr val="000000"/>
              </a:solidFill>
              <a:latin typeface="Tahoma" pitchFamily="26"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smtClean="0"/>
            </a:lvl1pPr>
          </a:lstStyle>
          <a:p>
            <a:pPr eaLnBrk="0" fontAlgn="base" hangingPunct="0">
              <a:spcBef>
                <a:spcPct val="0"/>
              </a:spcBef>
              <a:spcAft>
                <a:spcPct val="0"/>
              </a:spcAft>
            </a:pPr>
            <a:fld id="{097A3A7E-B4AB-C246-B1AE-00A314516041}" type="slidenum">
              <a:rPr lang="en-US">
                <a:solidFill>
                  <a:srgbClr val="000000"/>
                </a:solidFill>
                <a:latin typeface="Tahoma" pitchFamily="26" charset="0"/>
              </a:rPr>
              <a:pPr eaLnBrk="0" fontAlgn="base" hangingPunct="0">
                <a:spcBef>
                  <a:spcPct val="0"/>
                </a:spcBef>
                <a:spcAft>
                  <a:spcPct val="0"/>
                </a:spcAft>
              </a:pPr>
              <a:t>‹#›</a:t>
            </a:fld>
            <a:endParaRPr lang="en-US">
              <a:solidFill>
                <a:srgbClr val="000000"/>
              </a:solidFill>
              <a:latin typeface="Tahoma" pitchFamily="26" charset="0"/>
            </a:endParaRPr>
          </a:p>
        </p:txBody>
      </p:sp>
    </p:spTree>
    <p:extLst>
      <p:ext uri="{BB962C8B-B14F-4D97-AF65-F5344CB8AC3E}">
        <p14:creationId xmlns:p14="http://schemas.microsoft.com/office/powerpoint/2010/main" val="1737527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053089C-2C69-4DE0-87BD-958FB30CD6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67993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11629C6-C856-4956-8555-66BF1804560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60935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62DF004-C82B-4C71-9E88-422EF1B0C0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62712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135A879-0E4E-411A-87FD-FD3D84E23FE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23491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D6EAC92-12FB-4425-99EF-1BF90B7E319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8727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2D2E9D0-AC87-4660-ABD7-B10BFC99742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6896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6" name="Slide Number Placeholder 5"/>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E82FA21B-190C-45AD-8F5F-5FCC108F526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657017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48B8FFA-C67B-4BC9-9D63-409883B99C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52604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3841F51-F7F9-4784-AFEB-853471C79D2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46725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82DBAEF-C2D9-445A-BF1D-FD82114F3E8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425773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B7047C3-F67A-43C2-91AD-7B23C4A893F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110963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E9167FA7-0460-4FC2-9F1F-4AD046AEF96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460617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836644D8-37DB-4C6A-B104-B738DD8FADE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6155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6" name="Slide Number Placeholder 5"/>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6" name="Footer Placeholder 5"/>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7" name="Slide Number Placeholder 6"/>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8" name="Footer Placeholder 7"/>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9" name="Slide Number Placeholder 8"/>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4" name="Footer Placeholder 3"/>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5" name="Slide Number Placeholder 4"/>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3" name="Footer Placeholder 2"/>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4" name="Slide Number Placeholder 3"/>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6" name="Footer Placeholder 5"/>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7" name="Slide Number Placeholder 6"/>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auto">
              <a:spcBef>
                <a:spcPts val="0"/>
              </a:spcBef>
              <a:spcAft>
                <a:spcPts val="0"/>
              </a:spcAft>
              <a:defRPr/>
            </a:lvl1pPr>
          </a:lstStyle>
          <a:p>
            <a:fld id="{7A55EEBA-49A0-4E4D-8719-5D6B25245152}" type="datetimeFigureOut">
              <a:rPr lang="en-US" smtClean="0"/>
              <a:pPr/>
              <a:t>4/29/2014</a:t>
            </a:fld>
            <a:endParaRPr lang="en-US"/>
          </a:p>
        </p:txBody>
      </p:sp>
      <p:sp>
        <p:nvSpPr>
          <p:cNvPr id="6" name="Footer Placeholder 5"/>
          <p:cNvSpPr>
            <a:spLocks noGrp="1"/>
          </p:cNvSpPr>
          <p:nvPr>
            <p:ph type="ftr" sz="quarter" idx="11"/>
          </p:nvPr>
        </p:nvSpPr>
        <p:spPr/>
        <p:txBody>
          <a:bodyPr/>
          <a:lstStyle>
            <a:lvl1pPr fontAlgn="auto">
              <a:spcBef>
                <a:spcPts val="0"/>
              </a:spcBef>
              <a:spcAft>
                <a:spcPts val="0"/>
              </a:spcAft>
              <a:defRPr/>
            </a:lvl1pPr>
          </a:lstStyle>
          <a:p>
            <a:endParaRPr lang="en-US"/>
          </a:p>
        </p:txBody>
      </p:sp>
      <p:sp>
        <p:nvSpPr>
          <p:cNvPr id="7" name="Slide Number Placeholder 6"/>
          <p:cNvSpPr>
            <a:spLocks noGrp="1"/>
          </p:cNvSpPr>
          <p:nvPr>
            <p:ph type="sldNum" sz="quarter" idx="12"/>
          </p:nvPr>
        </p:nvSpPr>
        <p:spPr/>
        <p:txBody>
          <a:bodyPr/>
          <a:lstStyle>
            <a:lvl1pPr fontAlgn="auto">
              <a:spcBef>
                <a:spcPts val="0"/>
              </a:spcBef>
              <a:spcAft>
                <a:spcPts val="0"/>
              </a:spcAft>
              <a:defRPr/>
            </a:lvl1pPr>
          </a:lstStyle>
          <a:p>
            <a:fld id="{CBFF3671-BA8A-42F2-AC7E-5CDD6249066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n-US" sz="2400">
              <a:solidFill>
                <a:srgbClr val="000000"/>
              </a:solidFill>
              <a:latin typeface="+mn-lt"/>
            </a:endParaRPr>
          </a:p>
        </p:txBody>
      </p:sp>
      <p:sp>
        <p:nvSpPr>
          <p:cNvPr id="409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n-US" sz="2400">
              <a:solidFill>
                <a:srgbClr val="000000"/>
              </a:solidFill>
              <a:latin typeface="+mn-lt"/>
            </a:endParaRPr>
          </a:p>
        </p:txBody>
      </p:sp>
      <p:sp>
        <p:nvSpPr>
          <p:cNvPr id="410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n-US" sz="2400">
              <a:solidFill>
                <a:srgbClr val="000000"/>
              </a:solidFill>
              <a:latin typeface="+mn-lt"/>
            </a:endParaRPr>
          </a:p>
        </p:txBody>
      </p:sp>
      <p:sp>
        <p:nvSpPr>
          <p:cNvPr id="410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n-US" sz="2400">
              <a:solidFill>
                <a:srgbClr val="000000"/>
              </a:solidFill>
              <a:latin typeface="+mn-lt"/>
            </a:endParaRPr>
          </a:p>
        </p:txBody>
      </p:sp>
      <p:sp>
        <p:nvSpPr>
          <p:cNvPr id="410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n-US" sz="2400">
              <a:solidFill>
                <a:srgbClr val="000000"/>
              </a:solidFill>
              <a:latin typeface="+mn-lt"/>
            </a:endParaRPr>
          </a:p>
        </p:txBody>
      </p:sp>
      <p:sp>
        <p:nvSpPr>
          <p:cNvPr id="410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n-US" sz="2400">
              <a:solidFill>
                <a:srgbClr val="000000"/>
              </a:solidFill>
              <a:latin typeface="+mn-lt"/>
            </a:endParaRPr>
          </a:p>
        </p:txBody>
      </p:sp>
      <p:sp>
        <p:nvSpPr>
          <p:cNvPr id="410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n-US" sz="2400">
              <a:solidFill>
                <a:srgbClr val="000000"/>
              </a:solidFill>
              <a:latin typeface="+mn-lt"/>
            </a:endParaRPr>
          </a:p>
        </p:txBody>
      </p:sp>
      <p:sp>
        <p:nvSpPr>
          <p:cNvPr id="29705"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9706"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latin typeface="+mn-lt"/>
              </a:defRPr>
            </a:lvl1pPr>
          </a:lstStyle>
          <a:p>
            <a:fld id="{7A55EEBA-49A0-4E4D-8719-5D6B25245152}" type="datetimeFigureOut">
              <a:rPr lang="en-US" smtClean="0"/>
              <a:pPr/>
              <a:t>4/29/2014</a:t>
            </a:fld>
            <a:endParaRPr lang="en-US"/>
          </a:p>
        </p:txBody>
      </p:sp>
      <p:sp>
        <p:nvSpPr>
          <p:cNvPr id="410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latin typeface="+mn-lt"/>
              </a:defRPr>
            </a:lvl1pPr>
          </a:lstStyle>
          <a:p>
            <a:endParaRPr lang="en-US"/>
          </a:p>
        </p:txBody>
      </p:sp>
      <p:sp>
        <p:nvSpPr>
          <p:cNvPr id="410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latin typeface="+mn-lt"/>
              </a:defRPr>
            </a:lvl1pPr>
          </a:lstStyle>
          <a:p>
            <a:fld id="{CBFF3671-BA8A-42F2-AC7E-5CDD6249066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 id="2147483676" r:id="rId13"/>
  </p:sldLayoutIdLst>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1D8D223-CF40-4937-859A-C0C1F0178AA5}"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35551521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19.emf"/><Relationship Id="rId7" Type="http://schemas.openxmlformats.org/officeDocument/2006/relationships/image" Target="../media/image23.emf"/><Relationship Id="rId2" Type="http://schemas.openxmlformats.org/officeDocument/2006/relationships/image" Target="../media/image18.emf"/><Relationship Id="rId1" Type="http://schemas.openxmlformats.org/officeDocument/2006/relationships/slideLayout" Target="../slideLayouts/slideLayout14.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 Id="rId9" Type="http://schemas.openxmlformats.org/officeDocument/2006/relationships/image" Target="../media/image25.emf"/></Relationships>
</file>

<file path=ppt/slides/_rels/slide15.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2.bin"/><Relationship Id="rId3" Type="http://schemas.openxmlformats.org/officeDocument/2006/relationships/image" Target="../media/image28.wmf"/><Relationship Id="rId7" Type="http://schemas.openxmlformats.org/officeDocument/2006/relationships/image" Target="../media/image32.wmf"/><Relationship Id="rId12" Type="http://schemas.openxmlformats.org/officeDocument/2006/relationships/image" Target="../media/image26.e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31.wmf"/><Relationship Id="rId11" Type="http://schemas.openxmlformats.org/officeDocument/2006/relationships/oleObject" Target="../embeddings/oleObject1.bin"/><Relationship Id="rId5" Type="http://schemas.openxmlformats.org/officeDocument/2006/relationships/image" Target="../media/image30.wmf"/><Relationship Id="rId10" Type="http://schemas.openxmlformats.org/officeDocument/2006/relationships/image" Target="../media/image35.wmf"/><Relationship Id="rId4" Type="http://schemas.openxmlformats.org/officeDocument/2006/relationships/image" Target="../media/image29.wmf"/><Relationship Id="rId9" Type="http://schemas.openxmlformats.org/officeDocument/2006/relationships/image" Target="../media/image34.wmf"/><Relationship Id="rId14" Type="http://schemas.openxmlformats.org/officeDocument/2006/relationships/image" Target="../media/image27.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chart" Target="../charts/chart1.xml"/><Relationship Id="rId5" Type="http://schemas.openxmlformats.org/officeDocument/2006/relationships/image" Target="../media/image36.w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emf"/></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e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682" name="Picture 2" descr="062807%20look%20out%20for%20gators2"/>
          <p:cNvPicPr>
            <a:picLocks noGrp="1" noChangeAspect="1" noChangeArrowheads="1"/>
          </p:cNvPicPr>
          <p:nvPr>
            <p:ph/>
          </p:nvPr>
        </p:nvPicPr>
        <p:blipFill rotWithShape="1">
          <a:blip r:embed="rId2"/>
          <a:srcRect b="9419"/>
          <a:stretch/>
        </p:blipFill>
        <p:spPr>
          <a:xfrm>
            <a:off x="0" y="1524000"/>
            <a:ext cx="9144000" cy="5334000"/>
          </a:xfrm>
          <a:noFill/>
          <a:ln/>
        </p:spPr>
      </p:pic>
      <p:sp>
        <p:nvSpPr>
          <p:cNvPr id="327684" name="Rectangle 4"/>
          <p:cNvSpPr>
            <a:spLocks noChangeArrowheads="1"/>
          </p:cNvSpPr>
          <p:nvPr/>
        </p:nvSpPr>
        <p:spPr bwMode="auto">
          <a:xfrm>
            <a:off x="0" y="-1"/>
            <a:ext cx="9144000" cy="3048001"/>
          </a:xfrm>
          <a:prstGeom prst="rect">
            <a:avLst/>
          </a:prstGeom>
          <a:solidFill>
            <a:schemeClr val="bg1"/>
          </a:solidFill>
          <a:ln w="9525">
            <a:noFill/>
            <a:miter lim="800000"/>
            <a:headEnd/>
            <a:tailEnd/>
          </a:ln>
          <a:effectLst/>
        </p:spPr>
        <p:txBody>
          <a:bodyPr anchor="ctr"/>
          <a:lstStyle/>
          <a:p>
            <a:pPr algn="ctr" fontAlgn="base">
              <a:spcBef>
                <a:spcPct val="0"/>
              </a:spcBef>
              <a:spcAft>
                <a:spcPct val="0"/>
              </a:spcAft>
            </a:pPr>
            <a:r>
              <a:rPr lang="en-US" sz="3000" b="1" dirty="0" smtClean="0">
                <a:latin typeface="Calibri" pitchFamily="34" charset="0"/>
              </a:rPr>
              <a:t>Molecular Approaches to Assessing Contamination and Biological Effects in Aquatic Field Sites</a:t>
            </a:r>
          </a:p>
          <a:p>
            <a:pPr algn="ctr" fontAlgn="base">
              <a:spcBef>
                <a:spcPct val="0"/>
              </a:spcBef>
              <a:spcAft>
                <a:spcPct val="0"/>
              </a:spcAft>
            </a:pPr>
            <a:r>
              <a:rPr lang="en-US" sz="2400" b="1" dirty="0" smtClean="0">
                <a:solidFill>
                  <a:srgbClr val="003300"/>
                </a:solidFill>
                <a:latin typeface="Calibri" pitchFamily="34" charset="0"/>
              </a:rPr>
              <a:t>Tara Sabo-Attwood, PhD</a:t>
            </a:r>
          </a:p>
          <a:p>
            <a:pPr algn="ctr" fontAlgn="base">
              <a:spcBef>
                <a:spcPct val="0"/>
              </a:spcBef>
              <a:spcAft>
                <a:spcPct val="0"/>
              </a:spcAft>
            </a:pPr>
            <a:r>
              <a:rPr lang="en-US" sz="2400" b="1" dirty="0" smtClean="0">
                <a:solidFill>
                  <a:srgbClr val="003300"/>
                </a:solidFill>
                <a:latin typeface="Calibri" pitchFamily="34" charset="0"/>
              </a:rPr>
              <a:t>Joseph </a:t>
            </a:r>
            <a:r>
              <a:rPr lang="en-US" sz="2400" b="1" dirty="0" err="1" smtClean="0">
                <a:solidFill>
                  <a:srgbClr val="003300"/>
                </a:solidFill>
                <a:latin typeface="Calibri" pitchFamily="34" charset="0"/>
              </a:rPr>
              <a:t>Bisesi</a:t>
            </a:r>
            <a:r>
              <a:rPr lang="en-US" sz="2400" b="1" dirty="0" smtClean="0">
                <a:solidFill>
                  <a:srgbClr val="003300"/>
                </a:solidFill>
                <a:latin typeface="Calibri" pitchFamily="34" charset="0"/>
              </a:rPr>
              <a:t>, PhD, Nancy </a:t>
            </a:r>
            <a:r>
              <a:rPr lang="en-US" sz="2400" b="1" dirty="0" err="1" smtClean="0">
                <a:solidFill>
                  <a:srgbClr val="003300"/>
                </a:solidFill>
                <a:latin typeface="Calibri" pitchFamily="34" charset="0"/>
              </a:rPr>
              <a:t>Denslow</a:t>
            </a:r>
            <a:r>
              <a:rPr lang="en-US" sz="2400" b="1" dirty="0" smtClean="0">
                <a:solidFill>
                  <a:srgbClr val="003300"/>
                </a:solidFill>
                <a:latin typeface="Calibri" pitchFamily="34" charset="0"/>
              </a:rPr>
              <a:t>, PhD</a:t>
            </a:r>
          </a:p>
          <a:p>
            <a:pPr algn="ctr" fontAlgn="base">
              <a:spcBef>
                <a:spcPct val="0"/>
              </a:spcBef>
              <a:spcAft>
                <a:spcPct val="0"/>
              </a:spcAft>
            </a:pPr>
            <a:r>
              <a:rPr lang="en-US" sz="2400" b="1" dirty="0" smtClean="0">
                <a:solidFill>
                  <a:srgbClr val="003300"/>
                </a:solidFill>
                <a:latin typeface="Calibri" pitchFamily="34" charset="0"/>
              </a:rPr>
              <a:t>University of Florida, USA</a:t>
            </a:r>
          </a:p>
          <a:p>
            <a:pPr algn="ctr" fontAlgn="base">
              <a:spcBef>
                <a:spcPct val="0"/>
              </a:spcBef>
              <a:spcAft>
                <a:spcPct val="0"/>
              </a:spcAft>
            </a:pPr>
            <a:r>
              <a:rPr lang="en-US" sz="2400" b="1" dirty="0" smtClean="0">
                <a:solidFill>
                  <a:srgbClr val="003300"/>
                </a:solidFill>
                <a:latin typeface="Calibri" pitchFamily="34" charset="0"/>
              </a:rPr>
              <a:t>Department of Environmental &amp; Global Health</a:t>
            </a:r>
          </a:p>
          <a:p>
            <a:pPr algn="ctr" fontAlgn="base">
              <a:spcBef>
                <a:spcPct val="0"/>
              </a:spcBef>
              <a:spcAft>
                <a:spcPct val="0"/>
              </a:spcAft>
            </a:pPr>
            <a:r>
              <a:rPr lang="en-US" sz="2400" b="1" dirty="0" smtClean="0">
                <a:solidFill>
                  <a:srgbClr val="003300"/>
                </a:solidFill>
                <a:latin typeface="Calibri" pitchFamily="34" charset="0"/>
              </a:rPr>
              <a:t>Center for Environmental and Human Toxicology</a:t>
            </a:r>
          </a:p>
        </p:txBody>
      </p:sp>
    </p:spTree>
    <p:extLst>
      <p:ext uri="{BB962C8B-B14F-4D97-AF65-F5344CB8AC3E}">
        <p14:creationId xmlns:p14="http://schemas.microsoft.com/office/powerpoint/2010/main" val="29602257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635617" y="457200"/>
            <a:ext cx="5943600" cy="914400"/>
          </a:xfrm>
        </p:spPr>
        <p:txBody>
          <a:bodyPr>
            <a:normAutofit fontScale="90000"/>
          </a:bodyPr>
          <a:lstStyle/>
          <a:p>
            <a:r>
              <a:rPr lang="en-US" sz="3600" dirty="0"/>
              <a:t>What is currently known about </a:t>
            </a:r>
            <a:r>
              <a:rPr lang="en-US" sz="3600" dirty="0" err="1"/>
              <a:t>xenoestrogen</a:t>
            </a:r>
            <a:r>
              <a:rPr lang="en-US" sz="3600" dirty="0"/>
              <a:t>-ER binding?</a:t>
            </a:r>
          </a:p>
        </p:txBody>
      </p:sp>
      <p:sp>
        <p:nvSpPr>
          <p:cNvPr id="65539" name="Rectangle 3"/>
          <p:cNvSpPr>
            <a:spLocks noGrp="1" noChangeArrowheads="1"/>
          </p:cNvSpPr>
          <p:nvPr>
            <p:ph type="body" idx="1"/>
          </p:nvPr>
        </p:nvSpPr>
        <p:spPr/>
        <p:txBody>
          <a:bodyPr/>
          <a:lstStyle/>
          <a:p>
            <a:pPr>
              <a:buFontTx/>
              <a:buNone/>
            </a:pPr>
            <a:r>
              <a:rPr lang="en-US" sz="1800" dirty="0"/>
              <a:t>     Various </a:t>
            </a:r>
            <a:r>
              <a:rPr lang="en-US" sz="1800" dirty="0" err="1"/>
              <a:t>xenoestrogens</a:t>
            </a:r>
            <a:r>
              <a:rPr lang="en-US" sz="1800" dirty="0"/>
              <a:t> (&gt; 188) have been shown to bind the ER through a heterogeneous </a:t>
            </a:r>
            <a:r>
              <a:rPr lang="en-US" sz="1800" dirty="0" err="1"/>
              <a:t>radioligand</a:t>
            </a:r>
            <a:r>
              <a:rPr lang="en-US" sz="1800" dirty="0"/>
              <a:t> competitive binding assay, which measures the ability of compounds to displace [</a:t>
            </a:r>
            <a:r>
              <a:rPr lang="en-US" sz="1800" baseline="30000" dirty="0"/>
              <a:t>3</a:t>
            </a:r>
            <a:r>
              <a:rPr lang="en-US" sz="1800" dirty="0"/>
              <a:t>H]-</a:t>
            </a:r>
            <a:r>
              <a:rPr lang="en-US" sz="1800" dirty="0" err="1"/>
              <a:t>estradiol</a:t>
            </a:r>
            <a:r>
              <a:rPr lang="en-US" sz="1800" dirty="0"/>
              <a:t> from the ER </a:t>
            </a:r>
            <a:endParaRPr lang="en-US" dirty="0"/>
          </a:p>
        </p:txBody>
      </p:sp>
      <p:pic>
        <p:nvPicPr>
          <p:cNvPr id="65540" name="Picture 4"/>
          <p:cNvPicPr>
            <a:picLocks noChangeAspect="1" noChangeArrowheads="1"/>
          </p:cNvPicPr>
          <p:nvPr/>
        </p:nvPicPr>
        <p:blipFill>
          <a:blip r:embed="rId2"/>
          <a:srcRect/>
          <a:stretch>
            <a:fillRect/>
          </a:stretch>
        </p:blipFill>
        <p:spPr bwMode="auto">
          <a:xfrm>
            <a:off x="381000" y="2667000"/>
            <a:ext cx="5257800" cy="4014788"/>
          </a:xfrm>
          <a:prstGeom prst="rect">
            <a:avLst/>
          </a:prstGeom>
          <a:noFill/>
          <a:ln w="9525">
            <a:noFill/>
            <a:miter lim="800000"/>
            <a:headEnd/>
            <a:tailEnd/>
          </a:ln>
          <a:effectLst/>
        </p:spPr>
      </p:pic>
      <p:sp>
        <p:nvSpPr>
          <p:cNvPr id="65541" name="Text Box 5"/>
          <p:cNvSpPr txBox="1">
            <a:spLocks noChangeArrowheads="1"/>
          </p:cNvSpPr>
          <p:nvPr/>
        </p:nvSpPr>
        <p:spPr bwMode="auto">
          <a:xfrm>
            <a:off x="5943600" y="3657600"/>
            <a:ext cx="3352800" cy="2703513"/>
          </a:xfrm>
          <a:prstGeom prst="rect">
            <a:avLst/>
          </a:prstGeom>
          <a:noFill/>
          <a:ln w="9525">
            <a:noFill/>
            <a:miter lim="800000"/>
            <a:headEnd/>
            <a:tailEnd/>
          </a:ln>
          <a:effectLst/>
        </p:spPr>
        <p:txBody>
          <a:bodyPr>
            <a:spAutoFit/>
          </a:bodyPr>
          <a:lstStyle/>
          <a:p>
            <a:pPr>
              <a:spcBef>
                <a:spcPct val="50000"/>
              </a:spcBef>
            </a:pPr>
            <a:r>
              <a:rPr lang="en-US" b="0" dirty="0">
                <a:solidFill>
                  <a:srgbClr val="FF0000"/>
                </a:solidFill>
              </a:rPr>
              <a:t> </a:t>
            </a:r>
            <a:r>
              <a:rPr lang="en-US" b="1" dirty="0">
                <a:solidFill>
                  <a:srgbClr val="C00000"/>
                </a:solidFill>
              </a:rPr>
              <a:t>Major shortcoming:</a:t>
            </a:r>
          </a:p>
          <a:p>
            <a:pPr>
              <a:spcBef>
                <a:spcPct val="50000"/>
              </a:spcBef>
            </a:pPr>
            <a:r>
              <a:rPr lang="en-US" b="0" dirty="0"/>
              <a:t>Time-consuming separations steps are needed to remove unbound probe before performing </a:t>
            </a:r>
            <a:r>
              <a:rPr lang="en-US" b="0" dirty="0" err="1"/>
              <a:t>radioligand</a:t>
            </a:r>
            <a:r>
              <a:rPr lang="en-US" b="0" dirty="0"/>
              <a:t> measurements </a:t>
            </a:r>
          </a:p>
          <a:p>
            <a:pPr>
              <a:spcBef>
                <a:spcPct val="50000"/>
              </a:spcBef>
            </a:pPr>
            <a:endParaRPr lang="en-US" b="0" dirty="0">
              <a:solidFill>
                <a:srgbClr val="FF0000"/>
              </a:solidFill>
            </a:endParaRPr>
          </a:p>
          <a:p>
            <a:pPr>
              <a:spcBef>
                <a:spcPct val="50000"/>
              </a:spcBef>
            </a:pPr>
            <a:endParaRPr lang="en-US" b="0" dirty="0">
              <a:solidFill>
                <a:srgbClr val="FF0000"/>
              </a:solidFill>
            </a:endParaRPr>
          </a:p>
        </p:txBody>
      </p:sp>
      <p:sp>
        <p:nvSpPr>
          <p:cNvPr id="65542" name="Line 6"/>
          <p:cNvSpPr>
            <a:spLocks noChangeShapeType="1"/>
          </p:cNvSpPr>
          <p:nvPr/>
        </p:nvSpPr>
        <p:spPr bwMode="auto">
          <a:xfrm>
            <a:off x="6096000" y="4038600"/>
            <a:ext cx="1905000" cy="0"/>
          </a:xfrm>
          <a:prstGeom prst="line">
            <a:avLst/>
          </a:prstGeom>
          <a:noFill/>
          <a:ln w="9525">
            <a:solidFill>
              <a:srgbClr val="C00000"/>
            </a:solidFill>
            <a:round/>
            <a:headEnd/>
            <a:tailEnd/>
          </a:ln>
          <a:effectLst/>
        </p:spPr>
        <p:txBody>
          <a:bodyPr/>
          <a:lstStyle/>
          <a:p>
            <a:endParaRPr lang="en-US"/>
          </a:p>
        </p:txBody>
      </p:sp>
      <p:sp>
        <p:nvSpPr>
          <p:cNvPr id="65545" name="Text Box 9"/>
          <p:cNvSpPr txBox="1">
            <a:spLocks noChangeArrowheads="1"/>
          </p:cNvSpPr>
          <p:nvPr/>
        </p:nvSpPr>
        <p:spPr bwMode="auto">
          <a:xfrm>
            <a:off x="5638800" y="6172200"/>
            <a:ext cx="3276600" cy="517525"/>
          </a:xfrm>
          <a:prstGeom prst="rect">
            <a:avLst/>
          </a:prstGeom>
          <a:noFill/>
          <a:ln w="9525">
            <a:noFill/>
            <a:miter lim="800000"/>
            <a:headEnd/>
            <a:tailEnd/>
          </a:ln>
          <a:effectLst/>
        </p:spPr>
        <p:txBody>
          <a:bodyPr>
            <a:spAutoFit/>
          </a:bodyPr>
          <a:lstStyle/>
          <a:p>
            <a:pPr>
              <a:spcBef>
                <a:spcPct val="50000"/>
              </a:spcBef>
            </a:pPr>
            <a:r>
              <a:rPr lang="en-US" sz="1400" b="0" dirty="0"/>
              <a:t>Blair et al., </a:t>
            </a:r>
            <a:r>
              <a:rPr lang="en-US" sz="1400" b="0" i="1" dirty="0"/>
              <a:t>Toxicological Sciences</a:t>
            </a:r>
            <a:r>
              <a:rPr lang="en-US" sz="1400" b="0" dirty="0"/>
              <a:t>, 2000, 54: 138-54</a:t>
            </a:r>
          </a:p>
        </p:txBody>
      </p:sp>
    </p:spTree>
    <p:extLst>
      <p:ext uri="{BB962C8B-B14F-4D97-AF65-F5344CB8AC3E}">
        <p14:creationId xmlns:p14="http://schemas.microsoft.com/office/powerpoint/2010/main" val="138271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762000" y="533400"/>
            <a:ext cx="8686800" cy="1143000"/>
          </a:xfrm>
        </p:spPr>
        <p:txBody>
          <a:bodyPr>
            <a:normAutofit fontScale="90000"/>
          </a:bodyPr>
          <a:lstStyle/>
          <a:p>
            <a:r>
              <a:rPr lang="en-US" sz="3600" dirty="0"/>
              <a:t>Fluorescence polarization (FP): a novel approach for probing </a:t>
            </a:r>
            <a:r>
              <a:rPr lang="en-US" sz="3600" dirty="0" err="1"/>
              <a:t>xenoestrogen</a:t>
            </a:r>
            <a:r>
              <a:rPr lang="en-US" sz="3600" dirty="0"/>
              <a:t>-ER interactions </a:t>
            </a:r>
            <a:r>
              <a:rPr lang="en-US" sz="3600" i="1" dirty="0"/>
              <a:t>in vitro</a:t>
            </a:r>
          </a:p>
        </p:txBody>
      </p:sp>
      <p:sp>
        <p:nvSpPr>
          <p:cNvPr id="67587" name="Rectangle 3"/>
          <p:cNvSpPr>
            <a:spLocks noGrp="1" noChangeArrowheads="1"/>
          </p:cNvSpPr>
          <p:nvPr>
            <p:ph type="body" idx="1"/>
          </p:nvPr>
        </p:nvSpPr>
        <p:spPr>
          <a:xfrm>
            <a:off x="457200" y="2057400"/>
            <a:ext cx="8229600" cy="4525963"/>
          </a:xfrm>
        </p:spPr>
        <p:txBody>
          <a:bodyPr/>
          <a:lstStyle/>
          <a:p>
            <a:pPr>
              <a:buFontTx/>
              <a:buNone/>
            </a:pPr>
            <a:r>
              <a:rPr lang="en-US" sz="2000" dirty="0"/>
              <a:t>     Fluorescence polarization measures the ability of </a:t>
            </a:r>
            <a:r>
              <a:rPr lang="en-US" sz="2000" dirty="0" smtClean="0"/>
              <a:t>compounds </a:t>
            </a:r>
            <a:r>
              <a:rPr lang="en-US" sz="2000" dirty="0"/>
              <a:t>to competitively displace a high affinity fluorescent-ligand from the ER  </a:t>
            </a:r>
          </a:p>
        </p:txBody>
      </p:sp>
      <p:sp>
        <p:nvSpPr>
          <p:cNvPr id="67588" name="Text Box 4"/>
          <p:cNvSpPr txBox="1">
            <a:spLocks noChangeArrowheads="1"/>
          </p:cNvSpPr>
          <p:nvPr/>
        </p:nvSpPr>
        <p:spPr bwMode="auto">
          <a:xfrm>
            <a:off x="304800" y="3429000"/>
            <a:ext cx="3810000" cy="2566988"/>
          </a:xfrm>
          <a:prstGeom prst="rect">
            <a:avLst/>
          </a:prstGeom>
          <a:noFill/>
          <a:ln w="9525">
            <a:noFill/>
            <a:miter lim="800000"/>
            <a:headEnd/>
            <a:tailEnd/>
          </a:ln>
          <a:effectLst/>
        </p:spPr>
        <p:txBody>
          <a:bodyPr>
            <a:spAutoFit/>
          </a:bodyPr>
          <a:lstStyle/>
          <a:p>
            <a:pPr>
              <a:spcBef>
                <a:spcPct val="50000"/>
              </a:spcBef>
            </a:pPr>
            <a:r>
              <a:rPr lang="en-US" b="1" dirty="0">
                <a:solidFill>
                  <a:srgbClr val="008000"/>
                </a:solidFill>
              </a:rPr>
              <a:t>           Advantages:</a:t>
            </a:r>
          </a:p>
          <a:p>
            <a:pPr>
              <a:spcBef>
                <a:spcPct val="50000"/>
              </a:spcBef>
              <a:buFontTx/>
              <a:buChar char="•"/>
            </a:pPr>
            <a:r>
              <a:rPr lang="en-US" b="0" dirty="0">
                <a:solidFill>
                  <a:srgbClr val="008000"/>
                </a:solidFill>
              </a:rPr>
              <a:t> Homogeneous, sensitive assay </a:t>
            </a:r>
          </a:p>
          <a:p>
            <a:pPr>
              <a:spcBef>
                <a:spcPct val="50000"/>
              </a:spcBef>
              <a:buFontTx/>
              <a:buChar char="•"/>
            </a:pPr>
            <a:r>
              <a:rPr lang="en-US" b="0" dirty="0">
                <a:solidFill>
                  <a:srgbClr val="008000"/>
                </a:solidFill>
              </a:rPr>
              <a:t> Non-radioactive </a:t>
            </a:r>
          </a:p>
          <a:p>
            <a:pPr>
              <a:spcBef>
                <a:spcPct val="50000"/>
              </a:spcBef>
              <a:buFontTx/>
              <a:buChar char="•"/>
            </a:pPr>
            <a:r>
              <a:rPr lang="en-US" b="0" dirty="0">
                <a:solidFill>
                  <a:srgbClr val="008000"/>
                </a:solidFill>
              </a:rPr>
              <a:t> Amenable to view binding events at equilibrium </a:t>
            </a:r>
          </a:p>
          <a:p>
            <a:pPr>
              <a:spcBef>
                <a:spcPct val="50000"/>
              </a:spcBef>
              <a:buFontTx/>
              <a:buChar char="•"/>
            </a:pPr>
            <a:r>
              <a:rPr lang="en-US" b="0" dirty="0">
                <a:solidFill>
                  <a:srgbClr val="008000"/>
                </a:solidFill>
              </a:rPr>
              <a:t> High-throughput format (96-well plates)</a:t>
            </a:r>
          </a:p>
        </p:txBody>
      </p:sp>
      <p:sp>
        <p:nvSpPr>
          <p:cNvPr id="67590" name="Line 6"/>
          <p:cNvSpPr>
            <a:spLocks noChangeShapeType="1"/>
          </p:cNvSpPr>
          <p:nvPr/>
        </p:nvSpPr>
        <p:spPr bwMode="auto">
          <a:xfrm>
            <a:off x="304800" y="3810000"/>
            <a:ext cx="3276600" cy="0"/>
          </a:xfrm>
          <a:prstGeom prst="line">
            <a:avLst/>
          </a:prstGeom>
          <a:noFill/>
          <a:ln w="9525">
            <a:solidFill>
              <a:srgbClr val="008000"/>
            </a:solidFill>
            <a:round/>
            <a:headEnd/>
            <a:tailEnd/>
          </a:ln>
          <a:effectLst/>
        </p:spPr>
        <p:txBody>
          <a:bodyPr/>
          <a:lstStyle/>
          <a:p>
            <a:endParaRPr lang="en-US"/>
          </a:p>
        </p:txBody>
      </p:sp>
      <p:pic>
        <p:nvPicPr>
          <p:cNvPr id="67592" name="Picture 8"/>
          <p:cNvPicPr>
            <a:picLocks noChangeAspect="1" noChangeArrowheads="1"/>
          </p:cNvPicPr>
          <p:nvPr/>
        </p:nvPicPr>
        <p:blipFill>
          <a:blip r:embed="rId2"/>
          <a:srcRect/>
          <a:stretch>
            <a:fillRect/>
          </a:stretch>
        </p:blipFill>
        <p:spPr bwMode="auto">
          <a:xfrm>
            <a:off x="4724400" y="3086100"/>
            <a:ext cx="3556000" cy="3571875"/>
          </a:xfrm>
          <a:prstGeom prst="rect">
            <a:avLst/>
          </a:prstGeom>
          <a:noFill/>
          <a:ln w="9525">
            <a:noFill/>
            <a:miter lim="800000"/>
            <a:headEnd/>
            <a:tailEnd/>
          </a:ln>
          <a:effectLst/>
        </p:spPr>
      </p:pic>
      <p:sp>
        <p:nvSpPr>
          <p:cNvPr id="67593" name="Text Box 9"/>
          <p:cNvSpPr txBox="1">
            <a:spLocks noChangeArrowheads="1"/>
          </p:cNvSpPr>
          <p:nvPr/>
        </p:nvSpPr>
        <p:spPr bwMode="auto">
          <a:xfrm>
            <a:off x="152400" y="6532563"/>
            <a:ext cx="4419600" cy="274637"/>
          </a:xfrm>
          <a:prstGeom prst="rect">
            <a:avLst/>
          </a:prstGeom>
          <a:noFill/>
          <a:ln w="9525">
            <a:noFill/>
            <a:miter lim="800000"/>
            <a:headEnd/>
            <a:tailEnd/>
          </a:ln>
          <a:effectLst/>
        </p:spPr>
        <p:txBody>
          <a:bodyPr>
            <a:spAutoFit/>
          </a:bodyPr>
          <a:lstStyle/>
          <a:p>
            <a:pPr>
              <a:spcBef>
                <a:spcPct val="50000"/>
              </a:spcBef>
            </a:pPr>
            <a:r>
              <a:rPr lang="en-US" sz="1200" b="0"/>
              <a:t>Bolger et al., </a:t>
            </a:r>
            <a:r>
              <a:rPr lang="en-US" sz="1200" b="0" i="1"/>
              <a:t>Environ. Health Perspectives</a:t>
            </a:r>
            <a:r>
              <a:rPr lang="en-US" sz="1200" b="0"/>
              <a:t>, 1998, 106: 551-57</a:t>
            </a:r>
          </a:p>
        </p:txBody>
      </p:sp>
    </p:spTree>
    <p:extLst>
      <p:ext uri="{BB962C8B-B14F-4D97-AF65-F5344CB8AC3E}">
        <p14:creationId xmlns:p14="http://schemas.microsoft.com/office/powerpoint/2010/main" val="667264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3400" y="381000"/>
            <a:ext cx="8229600" cy="1143000"/>
          </a:xfrm>
        </p:spPr>
        <p:txBody>
          <a:bodyPr>
            <a:normAutofit fontScale="90000"/>
          </a:bodyPr>
          <a:lstStyle/>
          <a:p>
            <a:pPr algn="ctr"/>
            <a:r>
              <a:rPr lang="en-US" sz="4000" dirty="0"/>
              <a:t>Fluorescence </a:t>
            </a:r>
            <a:r>
              <a:rPr lang="en-US" sz="4000" dirty="0" smtClean="0"/>
              <a:t>Polarization -</a:t>
            </a:r>
            <a:br>
              <a:rPr lang="en-US" sz="4000" dirty="0" smtClean="0"/>
            </a:br>
            <a:r>
              <a:rPr lang="en-US" sz="4000" dirty="0" smtClean="0"/>
              <a:t>How </a:t>
            </a:r>
            <a:r>
              <a:rPr lang="en-US" sz="4000" dirty="0"/>
              <a:t>it </a:t>
            </a:r>
            <a:r>
              <a:rPr lang="en-US" sz="4000" dirty="0" smtClean="0"/>
              <a:t>Works</a:t>
            </a:r>
            <a:endParaRPr lang="en-US" sz="4000" i="1" dirty="0"/>
          </a:p>
        </p:txBody>
      </p:sp>
      <p:pic>
        <p:nvPicPr>
          <p:cNvPr id="17412" name="Picture 4"/>
          <p:cNvPicPr>
            <a:picLocks noChangeAspect="1" noChangeArrowheads="1"/>
          </p:cNvPicPr>
          <p:nvPr/>
        </p:nvPicPr>
        <p:blipFill>
          <a:blip r:embed="rId2"/>
          <a:srcRect/>
          <a:stretch>
            <a:fillRect/>
          </a:stretch>
        </p:blipFill>
        <p:spPr bwMode="auto">
          <a:xfrm>
            <a:off x="0" y="1828800"/>
            <a:ext cx="8991600" cy="3754438"/>
          </a:xfrm>
          <a:prstGeom prst="rect">
            <a:avLst/>
          </a:prstGeom>
          <a:noFill/>
          <a:ln w="9525">
            <a:noFill/>
            <a:miter lim="800000"/>
            <a:headEnd/>
            <a:tailEnd/>
          </a:ln>
          <a:effectLst/>
        </p:spPr>
      </p:pic>
      <p:sp>
        <p:nvSpPr>
          <p:cNvPr id="17418" name="Line 10"/>
          <p:cNvSpPr>
            <a:spLocks noChangeShapeType="1"/>
          </p:cNvSpPr>
          <p:nvPr/>
        </p:nvSpPr>
        <p:spPr bwMode="auto">
          <a:xfrm flipH="1" flipV="1">
            <a:off x="3124200" y="4038600"/>
            <a:ext cx="533400" cy="1066800"/>
          </a:xfrm>
          <a:prstGeom prst="line">
            <a:avLst/>
          </a:prstGeom>
          <a:noFill/>
          <a:ln w="9525">
            <a:solidFill>
              <a:srgbClr val="FF0000"/>
            </a:solidFill>
            <a:round/>
            <a:headEnd/>
            <a:tailEnd type="triangle" w="med" len="med"/>
          </a:ln>
          <a:effectLst/>
        </p:spPr>
        <p:txBody>
          <a:bodyPr/>
          <a:lstStyle/>
          <a:p>
            <a:endParaRPr lang="en-US"/>
          </a:p>
        </p:txBody>
      </p:sp>
      <p:sp>
        <p:nvSpPr>
          <p:cNvPr id="17419" name="Text Box 11"/>
          <p:cNvSpPr txBox="1">
            <a:spLocks noChangeArrowheads="1"/>
          </p:cNvSpPr>
          <p:nvPr/>
        </p:nvSpPr>
        <p:spPr bwMode="auto">
          <a:xfrm>
            <a:off x="3352800" y="5257800"/>
            <a:ext cx="4648200" cy="641350"/>
          </a:xfrm>
          <a:prstGeom prst="rect">
            <a:avLst/>
          </a:prstGeom>
          <a:noFill/>
          <a:ln w="9525">
            <a:noFill/>
            <a:miter lim="800000"/>
            <a:headEnd/>
            <a:tailEnd/>
          </a:ln>
          <a:effectLst/>
        </p:spPr>
        <p:txBody>
          <a:bodyPr>
            <a:spAutoFit/>
          </a:bodyPr>
          <a:lstStyle/>
          <a:p>
            <a:pPr>
              <a:spcBef>
                <a:spcPct val="50000"/>
              </a:spcBef>
            </a:pPr>
            <a:r>
              <a:rPr lang="en-US" b="0" dirty="0"/>
              <a:t>ER </a:t>
            </a:r>
            <a:r>
              <a:rPr lang="en-US" b="0" dirty="0" err="1"/>
              <a:t>ligand</a:t>
            </a:r>
            <a:r>
              <a:rPr lang="en-US" b="0" dirty="0"/>
              <a:t> binding domain (LBD) with N-terminal </a:t>
            </a:r>
            <a:r>
              <a:rPr lang="en-US" b="0" dirty="0" err="1"/>
              <a:t>thioredoxin</a:t>
            </a:r>
            <a:r>
              <a:rPr lang="en-US" b="0" dirty="0"/>
              <a:t> and </a:t>
            </a:r>
            <a:r>
              <a:rPr lang="en-US" b="0" dirty="0" err="1"/>
              <a:t>hexahistidine</a:t>
            </a:r>
            <a:r>
              <a:rPr lang="en-US" b="0" dirty="0"/>
              <a:t> tags </a:t>
            </a:r>
          </a:p>
        </p:txBody>
      </p:sp>
    </p:spTree>
    <p:extLst>
      <p:ext uri="{BB962C8B-B14F-4D97-AF65-F5344CB8AC3E}">
        <p14:creationId xmlns:p14="http://schemas.microsoft.com/office/powerpoint/2010/main" val="27793971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676400" y="381000"/>
            <a:ext cx="5910330" cy="855663"/>
          </a:xfrm>
        </p:spPr>
        <p:txBody>
          <a:bodyPr>
            <a:normAutofit/>
          </a:bodyPr>
          <a:lstStyle/>
          <a:p>
            <a:r>
              <a:rPr lang="en-US" sz="3600" dirty="0" smtClean="0"/>
              <a:t>FP – Experimental Methods</a:t>
            </a:r>
            <a:endParaRPr lang="en-US" sz="3600" dirty="0"/>
          </a:p>
        </p:txBody>
      </p:sp>
      <p:sp>
        <p:nvSpPr>
          <p:cNvPr id="68615" name="Text Box 7"/>
          <p:cNvSpPr txBox="1">
            <a:spLocks noChangeArrowheads="1"/>
          </p:cNvSpPr>
          <p:nvPr/>
        </p:nvSpPr>
        <p:spPr bwMode="auto">
          <a:xfrm>
            <a:off x="381000" y="1524000"/>
            <a:ext cx="8064500" cy="2530475"/>
          </a:xfrm>
          <a:prstGeom prst="rect">
            <a:avLst/>
          </a:prstGeom>
          <a:noFill/>
          <a:ln w="9525">
            <a:noFill/>
            <a:miter lim="800000"/>
            <a:headEnd/>
            <a:tailEnd/>
          </a:ln>
          <a:effectLst/>
        </p:spPr>
        <p:txBody>
          <a:bodyPr>
            <a:spAutoFit/>
          </a:bodyPr>
          <a:lstStyle/>
          <a:p>
            <a:pPr>
              <a:spcBef>
                <a:spcPct val="50000"/>
              </a:spcBef>
              <a:buFontTx/>
              <a:buChar char="•"/>
            </a:pPr>
            <a:r>
              <a:rPr lang="en-US" sz="2000" b="0" dirty="0"/>
              <a:t> Triplicate 12-point serial dilutions of </a:t>
            </a:r>
            <a:r>
              <a:rPr lang="en-US" sz="2000" b="0" dirty="0" err="1"/>
              <a:t>xenoestrogens</a:t>
            </a:r>
            <a:r>
              <a:rPr lang="en-US" sz="2000" b="0" dirty="0"/>
              <a:t> were prepared in 96-well plates</a:t>
            </a:r>
          </a:p>
          <a:p>
            <a:pPr>
              <a:spcBef>
                <a:spcPct val="50000"/>
              </a:spcBef>
              <a:buFontTx/>
              <a:buChar char="•"/>
            </a:pPr>
            <a:r>
              <a:rPr lang="en-US" sz="2000" b="0" dirty="0"/>
              <a:t>  10 </a:t>
            </a:r>
            <a:r>
              <a:rPr lang="en-US" sz="2000" b="0" dirty="0" err="1"/>
              <a:t>nM</a:t>
            </a:r>
            <a:r>
              <a:rPr lang="en-US" sz="2000" b="0" dirty="0"/>
              <a:t> recombinant ER-LBD and 0.5 </a:t>
            </a:r>
            <a:r>
              <a:rPr lang="en-US" sz="2000" b="0" dirty="0" err="1"/>
              <a:t>nM</a:t>
            </a:r>
            <a:r>
              <a:rPr lang="en-US" sz="2000" b="0" dirty="0"/>
              <a:t> fluorescent-</a:t>
            </a:r>
            <a:r>
              <a:rPr lang="en-US" sz="2000" b="0" dirty="0" err="1"/>
              <a:t>estrone</a:t>
            </a:r>
            <a:r>
              <a:rPr lang="en-US" sz="2000" b="0" dirty="0"/>
              <a:t> probe were added to </a:t>
            </a:r>
            <a:r>
              <a:rPr lang="en-US" sz="2000" b="0" dirty="0" err="1"/>
              <a:t>ligand</a:t>
            </a:r>
            <a:r>
              <a:rPr lang="en-US" sz="2000" b="0" dirty="0"/>
              <a:t> dilutions and incubated at 25 </a:t>
            </a:r>
            <a:r>
              <a:rPr lang="en-US" sz="2000" b="0" dirty="0">
                <a:cs typeface="Arial" charset="0"/>
              </a:rPr>
              <a:t>°</a:t>
            </a:r>
            <a:r>
              <a:rPr lang="en-US" sz="2000" b="0" dirty="0"/>
              <a:t>C for 1 hour prior to </a:t>
            </a:r>
            <a:r>
              <a:rPr lang="en-US" sz="2000" b="0" dirty="0" err="1"/>
              <a:t>fluorometric</a:t>
            </a:r>
            <a:r>
              <a:rPr lang="en-US" sz="2000" b="0" dirty="0"/>
              <a:t> measurements (ex </a:t>
            </a:r>
            <a:r>
              <a:rPr lang="el-GR" sz="2000" b="0" dirty="0">
                <a:cs typeface="Arial" charset="0"/>
              </a:rPr>
              <a:t>λ</a:t>
            </a:r>
            <a:r>
              <a:rPr lang="en-US" sz="2000" b="0" dirty="0">
                <a:cs typeface="Arial" charset="0"/>
              </a:rPr>
              <a:t> = 488 nm, </a:t>
            </a:r>
            <a:r>
              <a:rPr lang="en-US" sz="2000" b="0" dirty="0" err="1">
                <a:cs typeface="Arial" charset="0"/>
              </a:rPr>
              <a:t>em</a:t>
            </a:r>
            <a:r>
              <a:rPr lang="en-US" sz="2000" b="0" dirty="0">
                <a:cs typeface="Arial" charset="0"/>
              </a:rPr>
              <a:t> </a:t>
            </a:r>
            <a:r>
              <a:rPr lang="el-GR" sz="2000" b="0" dirty="0"/>
              <a:t>λ</a:t>
            </a:r>
            <a:r>
              <a:rPr lang="en-US" sz="2000" b="0" dirty="0"/>
              <a:t> = 520 nm)</a:t>
            </a:r>
            <a:endParaRPr lang="el-GR" sz="2000" b="0" dirty="0">
              <a:cs typeface="Arial" charset="0"/>
            </a:endParaRPr>
          </a:p>
          <a:p>
            <a:pPr>
              <a:spcBef>
                <a:spcPct val="50000"/>
              </a:spcBef>
              <a:buFontTx/>
              <a:buChar char="•"/>
            </a:pPr>
            <a:r>
              <a:rPr lang="en-US" sz="2000" b="0" dirty="0"/>
              <a:t>  FP values were converted to % inhibition using the following equation:  I</a:t>
            </a:r>
            <a:r>
              <a:rPr lang="en-US" sz="2000" b="0" baseline="-25000" dirty="0"/>
              <a:t>% </a:t>
            </a:r>
            <a:r>
              <a:rPr lang="en-US" sz="2000" b="0" dirty="0"/>
              <a:t>= (A</a:t>
            </a:r>
            <a:r>
              <a:rPr lang="en-US" sz="2000" b="0" baseline="-25000" dirty="0"/>
              <a:t>0</a:t>
            </a:r>
            <a:r>
              <a:rPr lang="en-US" sz="2000" b="0" dirty="0"/>
              <a:t> – A)/(A</a:t>
            </a:r>
            <a:r>
              <a:rPr lang="en-US" sz="2000" b="0" baseline="-25000" dirty="0"/>
              <a:t>0</a:t>
            </a:r>
            <a:r>
              <a:rPr lang="en-US" sz="2000" b="0" dirty="0"/>
              <a:t> – A</a:t>
            </a:r>
            <a:r>
              <a:rPr lang="en-US" sz="2000" b="0" baseline="-25000" dirty="0"/>
              <a:t>100</a:t>
            </a:r>
            <a:r>
              <a:rPr lang="en-US" sz="2000" b="0" dirty="0"/>
              <a:t>) * 100</a:t>
            </a:r>
          </a:p>
        </p:txBody>
      </p:sp>
      <p:pic>
        <p:nvPicPr>
          <p:cNvPr id="43010" name="Picture 2" descr="http://medent.usyd.edu.au/arbovirus/about/96well.jpg"/>
          <p:cNvPicPr>
            <a:picLocks noChangeAspect="1" noChangeArrowheads="1"/>
          </p:cNvPicPr>
          <p:nvPr/>
        </p:nvPicPr>
        <p:blipFill>
          <a:blip r:embed="rId2"/>
          <a:srcRect/>
          <a:stretch>
            <a:fillRect/>
          </a:stretch>
        </p:blipFill>
        <p:spPr bwMode="auto">
          <a:xfrm>
            <a:off x="5334000" y="4191000"/>
            <a:ext cx="3429000" cy="2362500"/>
          </a:xfrm>
          <a:prstGeom prst="rect">
            <a:avLst/>
          </a:prstGeom>
          <a:noFill/>
        </p:spPr>
      </p:pic>
    </p:spTree>
    <p:extLst>
      <p:ext uri="{BB962C8B-B14F-4D97-AF65-F5344CB8AC3E}">
        <p14:creationId xmlns:p14="http://schemas.microsoft.com/office/powerpoint/2010/main" val="5722304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4489" y="1499286"/>
            <a:ext cx="2435553" cy="1696046"/>
          </a:xfrm>
          <a:prstGeom prst="rect">
            <a:avLst/>
          </a:prstGeom>
        </p:spPr>
      </p:pic>
      <p:pic>
        <p:nvPicPr>
          <p:cNvPr id="4" name="Picture 3"/>
          <p:cNvPicPr>
            <a:picLocks noChangeAspect="1"/>
          </p:cNvPicPr>
          <p:nvPr/>
        </p:nvPicPr>
        <p:blipFill>
          <a:blip r:embed="rId3"/>
          <a:stretch>
            <a:fillRect/>
          </a:stretch>
        </p:blipFill>
        <p:spPr>
          <a:xfrm>
            <a:off x="2551178" y="1499286"/>
            <a:ext cx="2515933" cy="1696046"/>
          </a:xfrm>
          <a:prstGeom prst="rect">
            <a:avLst/>
          </a:prstGeom>
        </p:spPr>
      </p:pic>
      <p:pic>
        <p:nvPicPr>
          <p:cNvPr id="5" name="Picture 4"/>
          <p:cNvPicPr>
            <a:picLocks noChangeAspect="1"/>
          </p:cNvPicPr>
          <p:nvPr/>
        </p:nvPicPr>
        <p:blipFill rotWithShape="1">
          <a:blip r:embed="rId4"/>
          <a:srcRect r="9406"/>
          <a:stretch/>
        </p:blipFill>
        <p:spPr>
          <a:xfrm>
            <a:off x="4871744" y="1499286"/>
            <a:ext cx="2279305" cy="1696046"/>
          </a:xfrm>
          <a:prstGeom prst="rect">
            <a:avLst/>
          </a:prstGeom>
        </p:spPr>
      </p:pic>
      <p:pic>
        <p:nvPicPr>
          <p:cNvPr id="9" name="Picture 8"/>
          <p:cNvPicPr>
            <a:picLocks noChangeAspect="1"/>
          </p:cNvPicPr>
          <p:nvPr/>
        </p:nvPicPr>
        <p:blipFill>
          <a:blip r:embed="rId5"/>
          <a:stretch>
            <a:fillRect/>
          </a:stretch>
        </p:blipFill>
        <p:spPr>
          <a:xfrm>
            <a:off x="368643" y="4857154"/>
            <a:ext cx="2515933" cy="1696046"/>
          </a:xfrm>
          <a:prstGeom prst="rect">
            <a:avLst/>
          </a:prstGeom>
        </p:spPr>
      </p:pic>
      <p:pic>
        <p:nvPicPr>
          <p:cNvPr id="10" name="Picture 9"/>
          <p:cNvPicPr>
            <a:picLocks noChangeAspect="1"/>
          </p:cNvPicPr>
          <p:nvPr/>
        </p:nvPicPr>
        <p:blipFill>
          <a:blip r:embed="rId6"/>
          <a:stretch>
            <a:fillRect/>
          </a:stretch>
        </p:blipFill>
        <p:spPr>
          <a:xfrm>
            <a:off x="2572759" y="4857154"/>
            <a:ext cx="2504066" cy="1696046"/>
          </a:xfrm>
          <a:prstGeom prst="rect">
            <a:avLst/>
          </a:prstGeom>
        </p:spPr>
      </p:pic>
      <p:pic>
        <p:nvPicPr>
          <p:cNvPr id="11" name="Picture 10"/>
          <p:cNvPicPr>
            <a:picLocks noChangeAspect="1"/>
          </p:cNvPicPr>
          <p:nvPr/>
        </p:nvPicPr>
        <p:blipFill>
          <a:blip r:embed="rId7"/>
          <a:stretch>
            <a:fillRect/>
          </a:stretch>
        </p:blipFill>
        <p:spPr>
          <a:xfrm>
            <a:off x="384489" y="3154586"/>
            <a:ext cx="2515934" cy="1696046"/>
          </a:xfrm>
          <a:prstGeom prst="rect">
            <a:avLst/>
          </a:prstGeom>
        </p:spPr>
      </p:pic>
      <p:pic>
        <p:nvPicPr>
          <p:cNvPr id="7" name="Picture 6"/>
          <p:cNvPicPr>
            <a:picLocks noChangeAspect="1"/>
          </p:cNvPicPr>
          <p:nvPr/>
        </p:nvPicPr>
        <p:blipFill>
          <a:blip r:embed="rId8"/>
          <a:stretch>
            <a:fillRect/>
          </a:stretch>
        </p:blipFill>
        <p:spPr>
          <a:xfrm>
            <a:off x="2549111" y="3154586"/>
            <a:ext cx="2520066" cy="1696046"/>
          </a:xfrm>
          <a:prstGeom prst="rect">
            <a:avLst/>
          </a:prstGeom>
        </p:spPr>
      </p:pic>
      <p:pic>
        <p:nvPicPr>
          <p:cNvPr id="8" name="Picture 7"/>
          <p:cNvPicPr>
            <a:picLocks noChangeAspect="1"/>
          </p:cNvPicPr>
          <p:nvPr/>
        </p:nvPicPr>
        <p:blipFill rotWithShape="1">
          <a:blip r:embed="rId9"/>
          <a:srcRect r="9345"/>
          <a:stretch/>
        </p:blipFill>
        <p:spPr>
          <a:xfrm>
            <a:off x="4855667" y="3154586"/>
            <a:ext cx="2295382" cy="1696046"/>
          </a:xfrm>
          <a:prstGeom prst="rect">
            <a:avLst/>
          </a:prstGeom>
        </p:spPr>
      </p:pic>
      <p:sp>
        <p:nvSpPr>
          <p:cNvPr id="12" name="Rectangle 2"/>
          <p:cNvSpPr txBox="1">
            <a:spLocks noChangeArrowheads="1"/>
          </p:cNvSpPr>
          <p:nvPr/>
        </p:nvSpPr>
        <p:spPr bwMode="auto">
          <a:xfrm>
            <a:off x="-228600" y="-156014"/>
            <a:ext cx="7793037" cy="1462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600" kern="0" smtClean="0"/>
              <a:t>Results for Single Chemicals</a:t>
            </a:r>
            <a:endParaRPr lang="en-US" sz="4000" kern="0" dirty="0"/>
          </a:p>
        </p:txBody>
      </p:sp>
      <p:sp>
        <p:nvSpPr>
          <p:cNvPr id="6" name="TextBox 5"/>
          <p:cNvSpPr txBox="1"/>
          <p:nvPr/>
        </p:nvSpPr>
        <p:spPr>
          <a:xfrm>
            <a:off x="7315199" y="2057400"/>
            <a:ext cx="1791093"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E2</a:t>
            </a:r>
          </a:p>
          <a:p>
            <a:pPr marL="285750" indent="-285750">
              <a:buFont typeface="Arial" panose="020B0604020202020204" pitchFamily="34" charset="0"/>
              <a:buChar char="•"/>
            </a:pPr>
            <a:r>
              <a:rPr lang="en-US" dirty="0" err="1" smtClean="0"/>
              <a:t>Genistein</a:t>
            </a:r>
            <a:endParaRPr lang="en-US" dirty="0" smtClean="0"/>
          </a:p>
          <a:p>
            <a:pPr marL="285750" indent="-285750">
              <a:buFont typeface="Arial" panose="020B0604020202020204" pitchFamily="34" charset="0"/>
              <a:buChar char="•"/>
            </a:pPr>
            <a:r>
              <a:rPr lang="en-US" dirty="0" err="1" smtClean="0"/>
              <a:t>Tamoxifen</a:t>
            </a:r>
            <a:endParaRPr lang="en-US" dirty="0" smtClean="0"/>
          </a:p>
          <a:p>
            <a:pPr marL="285750" indent="-285750">
              <a:buFont typeface="Arial" panose="020B0604020202020204" pitchFamily="34" charset="0"/>
              <a:buChar char="•"/>
            </a:pPr>
            <a:r>
              <a:rPr lang="en-US" dirty="0" err="1" smtClean="0"/>
              <a:t>Nonylphenol</a:t>
            </a:r>
            <a:endParaRPr lang="en-US" dirty="0" smtClean="0"/>
          </a:p>
          <a:p>
            <a:pPr marL="285750" indent="-285750">
              <a:buFont typeface="Arial" panose="020B0604020202020204" pitchFamily="34" charset="0"/>
              <a:buChar char="•"/>
            </a:pPr>
            <a:r>
              <a:rPr lang="en-US" dirty="0" smtClean="0"/>
              <a:t>BPA</a:t>
            </a:r>
          </a:p>
          <a:p>
            <a:pPr marL="285750" indent="-285750">
              <a:buFont typeface="Arial" panose="020B0604020202020204" pitchFamily="34" charset="0"/>
              <a:buChar char="•"/>
            </a:pPr>
            <a:r>
              <a:rPr lang="en-US" dirty="0" smtClean="0"/>
              <a:t>OH-PCB</a:t>
            </a:r>
          </a:p>
          <a:p>
            <a:pPr marL="285750" indent="-285750">
              <a:buFont typeface="Arial" panose="020B0604020202020204" pitchFamily="34" charset="0"/>
              <a:buChar char="•"/>
            </a:pPr>
            <a:r>
              <a:rPr lang="en-US" dirty="0" smtClean="0"/>
              <a:t>DDE</a:t>
            </a:r>
          </a:p>
          <a:p>
            <a:pPr marL="285750" indent="-285750">
              <a:buFont typeface="Arial" panose="020B0604020202020204" pitchFamily="34" charset="0"/>
              <a:buChar char="•"/>
            </a:pPr>
            <a:r>
              <a:rPr lang="en-US" dirty="0" smtClean="0"/>
              <a:t>PBDE-100</a:t>
            </a:r>
            <a:endParaRPr lang="en-US" dirty="0"/>
          </a:p>
        </p:txBody>
      </p:sp>
    </p:spTree>
    <p:extLst>
      <p:ext uri="{BB962C8B-B14F-4D97-AF65-F5344CB8AC3E}">
        <p14:creationId xmlns:p14="http://schemas.microsoft.com/office/powerpoint/2010/main" val="1834246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447800" y="-152400"/>
            <a:ext cx="7793037" cy="1462087"/>
          </a:xfrm>
        </p:spPr>
        <p:txBody>
          <a:bodyPr>
            <a:normAutofit/>
          </a:bodyPr>
          <a:lstStyle/>
          <a:p>
            <a:r>
              <a:rPr lang="en-US" sz="3600" dirty="0" smtClean="0"/>
              <a:t>Results for Single Chemicals</a:t>
            </a:r>
            <a:endParaRPr lang="en-US" sz="4000" dirty="0"/>
          </a:p>
        </p:txBody>
      </p:sp>
      <p:pic>
        <p:nvPicPr>
          <p:cNvPr id="29702" name="Picture 6"/>
          <p:cNvPicPr>
            <a:picLocks noChangeArrowheads="1"/>
          </p:cNvPicPr>
          <p:nvPr/>
        </p:nvPicPr>
        <p:blipFill>
          <a:blip r:embed="rId3"/>
          <a:srcRect/>
          <a:stretch>
            <a:fillRect/>
          </a:stretch>
        </p:blipFill>
        <p:spPr bwMode="auto">
          <a:xfrm>
            <a:off x="6019800" y="1600200"/>
            <a:ext cx="2741613" cy="1901825"/>
          </a:xfrm>
          <a:prstGeom prst="rect">
            <a:avLst/>
          </a:prstGeom>
          <a:noFill/>
          <a:ln w="9525">
            <a:noFill/>
            <a:miter lim="800000"/>
            <a:headEnd/>
            <a:tailEnd/>
          </a:ln>
          <a:effectLst/>
        </p:spPr>
      </p:pic>
      <p:pic>
        <p:nvPicPr>
          <p:cNvPr id="29704" name="Picture 8"/>
          <p:cNvPicPr>
            <a:picLocks noChangeArrowheads="1"/>
          </p:cNvPicPr>
          <p:nvPr/>
        </p:nvPicPr>
        <p:blipFill>
          <a:blip r:embed="rId4"/>
          <a:srcRect/>
          <a:stretch>
            <a:fillRect/>
          </a:stretch>
        </p:blipFill>
        <p:spPr bwMode="auto">
          <a:xfrm>
            <a:off x="3467100" y="4648200"/>
            <a:ext cx="2741613" cy="1901825"/>
          </a:xfrm>
          <a:prstGeom prst="rect">
            <a:avLst/>
          </a:prstGeom>
          <a:noFill/>
          <a:ln w="9525">
            <a:noFill/>
            <a:miter lim="800000"/>
            <a:headEnd/>
            <a:tailEnd/>
          </a:ln>
          <a:effectLst/>
        </p:spPr>
      </p:pic>
      <p:pic>
        <p:nvPicPr>
          <p:cNvPr id="29703" name="Picture 7"/>
          <p:cNvPicPr>
            <a:picLocks noChangeArrowheads="1"/>
          </p:cNvPicPr>
          <p:nvPr/>
        </p:nvPicPr>
        <p:blipFill>
          <a:blip r:embed="rId5"/>
          <a:srcRect/>
          <a:stretch>
            <a:fillRect/>
          </a:stretch>
        </p:blipFill>
        <p:spPr bwMode="auto">
          <a:xfrm>
            <a:off x="6019800" y="3886200"/>
            <a:ext cx="2741613" cy="1901825"/>
          </a:xfrm>
          <a:prstGeom prst="rect">
            <a:avLst/>
          </a:prstGeom>
          <a:noFill/>
          <a:ln w="9525">
            <a:noFill/>
            <a:miter lim="800000"/>
            <a:headEnd/>
            <a:tailEnd/>
          </a:ln>
          <a:effectLst/>
        </p:spPr>
      </p:pic>
      <p:pic>
        <p:nvPicPr>
          <p:cNvPr id="29705" name="Picture 9"/>
          <p:cNvPicPr>
            <a:picLocks noChangeArrowheads="1"/>
          </p:cNvPicPr>
          <p:nvPr/>
        </p:nvPicPr>
        <p:blipFill>
          <a:blip r:embed="rId6"/>
          <a:srcRect/>
          <a:stretch>
            <a:fillRect/>
          </a:stretch>
        </p:blipFill>
        <p:spPr bwMode="auto">
          <a:xfrm>
            <a:off x="381000" y="4648200"/>
            <a:ext cx="2741613" cy="1901825"/>
          </a:xfrm>
          <a:prstGeom prst="rect">
            <a:avLst/>
          </a:prstGeom>
          <a:noFill/>
          <a:ln w="9525">
            <a:noFill/>
            <a:miter lim="800000"/>
            <a:headEnd/>
            <a:tailEnd/>
          </a:ln>
          <a:effectLst/>
        </p:spPr>
      </p:pic>
      <p:pic>
        <p:nvPicPr>
          <p:cNvPr id="29708" name="Picture 12"/>
          <p:cNvPicPr>
            <a:picLocks noChangeArrowheads="1"/>
          </p:cNvPicPr>
          <p:nvPr/>
        </p:nvPicPr>
        <p:blipFill>
          <a:blip r:embed="rId7"/>
          <a:srcRect/>
          <a:stretch>
            <a:fillRect/>
          </a:stretch>
        </p:blipFill>
        <p:spPr bwMode="auto">
          <a:xfrm>
            <a:off x="3352800" y="4648200"/>
            <a:ext cx="2741613" cy="1901825"/>
          </a:xfrm>
          <a:prstGeom prst="rect">
            <a:avLst/>
          </a:prstGeom>
          <a:noFill/>
          <a:ln w="9525">
            <a:noFill/>
            <a:miter lim="800000"/>
            <a:headEnd/>
            <a:tailEnd/>
          </a:ln>
          <a:effectLst/>
        </p:spPr>
      </p:pic>
      <p:pic>
        <p:nvPicPr>
          <p:cNvPr id="29707" name="Picture 11"/>
          <p:cNvPicPr>
            <a:picLocks noChangeArrowheads="1"/>
          </p:cNvPicPr>
          <p:nvPr/>
        </p:nvPicPr>
        <p:blipFill>
          <a:blip r:embed="rId8"/>
          <a:srcRect/>
          <a:stretch>
            <a:fillRect/>
          </a:stretch>
        </p:blipFill>
        <p:spPr bwMode="auto">
          <a:xfrm>
            <a:off x="6019800" y="3810000"/>
            <a:ext cx="2741613" cy="1901825"/>
          </a:xfrm>
          <a:prstGeom prst="rect">
            <a:avLst/>
          </a:prstGeom>
          <a:noFill/>
          <a:ln w="9525">
            <a:noFill/>
            <a:miter lim="800000"/>
            <a:headEnd/>
            <a:tailEnd/>
          </a:ln>
          <a:effectLst/>
        </p:spPr>
      </p:pic>
      <p:pic>
        <p:nvPicPr>
          <p:cNvPr id="29709" name="Picture 13"/>
          <p:cNvPicPr>
            <a:picLocks noChangeArrowheads="1"/>
          </p:cNvPicPr>
          <p:nvPr/>
        </p:nvPicPr>
        <p:blipFill>
          <a:blip r:embed="rId9"/>
          <a:srcRect/>
          <a:stretch>
            <a:fillRect/>
          </a:stretch>
        </p:blipFill>
        <p:spPr bwMode="auto">
          <a:xfrm>
            <a:off x="381000" y="4648200"/>
            <a:ext cx="2741613" cy="1901825"/>
          </a:xfrm>
          <a:prstGeom prst="rect">
            <a:avLst/>
          </a:prstGeom>
          <a:noFill/>
          <a:ln w="9525">
            <a:noFill/>
            <a:miter lim="800000"/>
            <a:headEnd/>
            <a:tailEnd/>
          </a:ln>
          <a:effectLst/>
        </p:spPr>
      </p:pic>
      <p:pic>
        <p:nvPicPr>
          <p:cNvPr id="29710" name="Picture 14"/>
          <p:cNvPicPr>
            <a:picLocks noChangeAspect="1" noChangeArrowheads="1"/>
          </p:cNvPicPr>
          <p:nvPr/>
        </p:nvPicPr>
        <p:blipFill>
          <a:blip r:embed="rId10"/>
          <a:srcRect/>
          <a:stretch>
            <a:fillRect/>
          </a:stretch>
        </p:blipFill>
        <p:spPr bwMode="auto">
          <a:xfrm>
            <a:off x="6208713" y="6383338"/>
            <a:ext cx="2871787" cy="360362"/>
          </a:xfrm>
          <a:prstGeom prst="rect">
            <a:avLst/>
          </a:prstGeom>
          <a:noFill/>
          <a:ln w="9525">
            <a:noFill/>
            <a:miter lim="800000"/>
            <a:headEnd/>
            <a:tailEnd/>
          </a:ln>
          <a:effectLst/>
        </p:spPr>
      </p:pic>
      <p:sp>
        <p:nvSpPr>
          <p:cNvPr id="29711" name="Line 15"/>
          <p:cNvSpPr>
            <a:spLocks noChangeShapeType="1"/>
          </p:cNvSpPr>
          <p:nvPr/>
        </p:nvSpPr>
        <p:spPr bwMode="auto">
          <a:xfrm flipV="1">
            <a:off x="7239000" y="1752600"/>
            <a:ext cx="0" cy="1295400"/>
          </a:xfrm>
          <a:prstGeom prst="line">
            <a:avLst/>
          </a:prstGeom>
          <a:noFill/>
          <a:ln w="9525">
            <a:solidFill>
              <a:schemeClr val="tx1"/>
            </a:solidFill>
            <a:prstDash val="dash"/>
            <a:round/>
            <a:headEnd/>
            <a:tailEnd/>
          </a:ln>
          <a:effectLst/>
        </p:spPr>
        <p:txBody>
          <a:bodyPr/>
          <a:lstStyle/>
          <a:p>
            <a:endParaRPr lang="en-US"/>
          </a:p>
        </p:txBody>
      </p:sp>
      <p:sp>
        <p:nvSpPr>
          <p:cNvPr id="29712" name="Line 16"/>
          <p:cNvSpPr>
            <a:spLocks noChangeShapeType="1"/>
          </p:cNvSpPr>
          <p:nvPr/>
        </p:nvSpPr>
        <p:spPr bwMode="auto">
          <a:xfrm flipV="1">
            <a:off x="7162800" y="4038600"/>
            <a:ext cx="0" cy="1295400"/>
          </a:xfrm>
          <a:prstGeom prst="line">
            <a:avLst/>
          </a:prstGeom>
          <a:noFill/>
          <a:ln w="9525">
            <a:solidFill>
              <a:schemeClr val="tx1"/>
            </a:solidFill>
            <a:prstDash val="dash"/>
            <a:round/>
            <a:headEnd/>
            <a:tailEnd/>
          </a:ln>
          <a:effectLst/>
        </p:spPr>
        <p:txBody>
          <a:bodyPr/>
          <a:lstStyle/>
          <a:p>
            <a:endParaRPr lang="en-US"/>
          </a:p>
        </p:txBody>
      </p:sp>
      <p:sp>
        <p:nvSpPr>
          <p:cNvPr id="29713" name="Line 17"/>
          <p:cNvSpPr>
            <a:spLocks noChangeShapeType="1"/>
          </p:cNvSpPr>
          <p:nvPr/>
        </p:nvSpPr>
        <p:spPr bwMode="auto">
          <a:xfrm flipV="1">
            <a:off x="5029200" y="4811713"/>
            <a:ext cx="0" cy="1295400"/>
          </a:xfrm>
          <a:prstGeom prst="line">
            <a:avLst/>
          </a:prstGeom>
          <a:noFill/>
          <a:ln w="9525">
            <a:solidFill>
              <a:schemeClr val="tx1"/>
            </a:solidFill>
            <a:prstDash val="dash"/>
            <a:round/>
            <a:headEnd/>
            <a:tailEnd/>
          </a:ln>
          <a:effectLst/>
        </p:spPr>
        <p:txBody>
          <a:bodyPr/>
          <a:lstStyle/>
          <a:p>
            <a:endParaRPr lang="en-US"/>
          </a:p>
        </p:txBody>
      </p:sp>
      <p:sp>
        <p:nvSpPr>
          <p:cNvPr id="29714" name="Line 18"/>
          <p:cNvSpPr>
            <a:spLocks noChangeShapeType="1"/>
          </p:cNvSpPr>
          <p:nvPr/>
        </p:nvSpPr>
        <p:spPr bwMode="auto">
          <a:xfrm flipV="1">
            <a:off x="2133600" y="4800600"/>
            <a:ext cx="0" cy="1295400"/>
          </a:xfrm>
          <a:prstGeom prst="line">
            <a:avLst/>
          </a:prstGeom>
          <a:noFill/>
          <a:ln w="9525">
            <a:solidFill>
              <a:schemeClr val="tx1"/>
            </a:solidFill>
            <a:prstDash val="dash"/>
            <a:round/>
            <a:headEnd/>
            <a:tailEnd/>
          </a:ln>
          <a:effectLst/>
        </p:spPr>
        <p:txBody>
          <a:bodyPr/>
          <a:lstStyle/>
          <a:p>
            <a:endParaRPr lang="en-US"/>
          </a:p>
        </p:txBody>
      </p:sp>
      <p:sp>
        <p:nvSpPr>
          <p:cNvPr id="29715" name="Line 19"/>
          <p:cNvSpPr>
            <a:spLocks noChangeShapeType="1"/>
          </p:cNvSpPr>
          <p:nvPr/>
        </p:nvSpPr>
        <p:spPr bwMode="auto">
          <a:xfrm flipV="1">
            <a:off x="7416800" y="1803400"/>
            <a:ext cx="0" cy="1295400"/>
          </a:xfrm>
          <a:prstGeom prst="line">
            <a:avLst/>
          </a:prstGeom>
          <a:noFill/>
          <a:ln w="9525">
            <a:solidFill>
              <a:schemeClr val="tx1"/>
            </a:solidFill>
            <a:prstDash val="dash"/>
            <a:round/>
            <a:headEnd/>
            <a:tailEnd/>
          </a:ln>
          <a:effectLst/>
        </p:spPr>
        <p:txBody>
          <a:bodyPr/>
          <a:lstStyle/>
          <a:p>
            <a:endParaRPr lang="en-US"/>
          </a:p>
        </p:txBody>
      </p:sp>
      <p:sp>
        <p:nvSpPr>
          <p:cNvPr id="29716" name="Line 20"/>
          <p:cNvSpPr>
            <a:spLocks noChangeShapeType="1"/>
          </p:cNvSpPr>
          <p:nvPr/>
        </p:nvSpPr>
        <p:spPr bwMode="auto">
          <a:xfrm flipV="1">
            <a:off x="7800975" y="3962400"/>
            <a:ext cx="0" cy="1295400"/>
          </a:xfrm>
          <a:prstGeom prst="line">
            <a:avLst/>
          </a:prstGeom>
          <a:noFill/>
          <a:ln w="9525">
            <a:solidFill>
              <a:schemeClr val="tx1"/>
            </a:solidFill>
            <a:prstDash val="dash"/>
            <a:round/>
            <a:headEnd/>
            <a:tailEnd/>
          </a:ln>
          <a:effectLst/>
        </p:spPr>
        <p:txBody>
          <a:bodyPr/>
          <a:lstStyle/>
          <a:p>
            <a:endParaRPr lang="en-US"/>
          </a:p>
        </p:txBody>
      </p:sp>
      <p:graphicFrame>
        <p:nvGraphicFramePr>
          <p:cNvPr id="29722" name="Object 26"/>
          <p:cNvGraphicFramePr>
            <a:graphicFrameLocks noGrp="1" noChangeAspect="1"/>
          </p:cNvGraphicFramePr>
          <p:nvPr>
            <p:ph sz="half" idx="2"/>
          </p:nvPr>
        </p:nvGraphicFramePr>
        <p:xfrm>
          <a:off x="304800" y="1676400"/>
          <a:ext cx="5334000" cy="2795588"/>
        </p:xfrm>
        <a:graphic>
          <a:graphicData uri="http://schemas.openxmlformats.org/presentationml/2006/ole">
            <mc:AlternateContent xmlns:mc="http://schemas.openxmlformats.org/markup-compatibility/2006">
              <mc:Choice xmlns:v="urn:schemas-microsoft-com:vml" Requires="v">
                <p:oleObj spid="_x0000_s75784" name="Prism Project" r:id="rId11" imgW="5148000" imgH="2700000" progId="">
                  <p:embed/>
                </p:oleObj>
              </mc:Choice>
              <mc:Fallback>
                <p:oleObj name="Prism Project" r:id="rId11" imgW="5148000" imgH="2700000" progId="">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4800" y="1676400"/>
                        <a:ext cx="5334000" cy="279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18" name="Object 22"/>
          <p:cNvGraphicFramePr>
            <a:graphicFrameLocks noGrp="1"/>
          </p:cNvGraphicFramePr>
          <p:nvPr>
            <p:ph sz="half" idx="1"/>
          </p:nvPr>
        </p:nvGraphicFramePr>
        <p:xfrm>
          <a:off x="5867400" y="1524000"/>
          <a:ext cx="2741613" cy="1901825"/>
        </p:xfrm>
        <a:graphic>
          <a:graphicData uri="http://schemas.openxmlformats.org/presentationml/2006/ole">
            <mc:AlternateContent xmlns:mc="http://schemas.openxmlformats.org/markup-compatibility/2006">
              <mc:Choice xmlns:v="urn:schemas-microsoft-com:vml" Requires="v">
                <p:oleObj spid="_x0000_s75785" name="Prism Project" r:id="rId13" imgW="3960000" imgH="2628000" progId="">
                  <p:embed/>
                </p:oleObj>
              </mc:Choice>
              <mc:Fallback>
                <p:oleObj name="Prism Project" r:id="rId13" imgW="3960000" imgH="2628000" progId="">
                  <p:embed/>
                  <p:pic>
                    <p:nvPicPr>
                      <p:cNvPr id="0" name=""/>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67400" y="1524000"/>
                        <a:ext cx="2741613"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1014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970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970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2970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29705"/>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9714"/>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29713"/>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9712"/>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2971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715"/>
                                        </p:tgtEl>
                                        <p:attrNameLst>
                                          <p:attrName>style.visibility</p:attrName>
                                        </p:attrNameLst>
                                      </p:cBhvr>
                                      <p:to>
                                        <p:strVal val="visible"/>
                                      </p:to>
                                    </p:set>
                                    <p:anim calcmode="lin" valueType="num">
                                      <p:cBhvr additive="base">
                                        <p:cTn id="25" dur="500" fill="hold"/>
                                        <p:tgtEl>
                                          <p:spTgt spid="29715"/>
                                        </p:tgtEl>
                                        <p:attrNameLst>
                                          <p:attrName>ppt_x</p:attrName>
                                        </p:attrNameLst>
                                      </p:cBhvr>
                                      <p:tavLst>
                                        <p:tav tm="0">
                                          <p:val>
                                            <p:strVal val="#ppt_x"/>
                                          </p:val>
                                        </p:tav>
                                        <p:tav tm="100000">
                                          <p:val>
                                            <p:strVal val="#ppt_x"/>
                                          </p:val>
                                        </p:tav>
                                      </p:tavLst>
                                    </p:anim>
                                    <p:anim calcmode="lin" valueType="num">
                                      <p:cBhvr additive="base">
                                        <p:cTn id="26" dur="500" fill="hold"/>
                                        <p:tgtEl>
                                          <p:spTgt spid="29715"/>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9718"/>
                                        </p:tgtEl>
                                        <p:attrNameLst>
                                          <p:attrName>style.visibility</p:attrName>
                                        </p:attrNameLst>
                                      </p:cBhvr>
                                      <p:to>
                                        <p:strVal val="visible"/>
                                      </p:to>
                                    </p:set>
                                    <p:anim calcmode="lin" valueType="num">
                                      <p:cBhvr additive="base">
                                        <p:cTn id="29" dur="500" fill="hold"/>
                                        <p:tgtEl>
                                          <p:spTgt spid="29718"/>
                                        </p:tgtEl>
                                        <p:attrNameLst>
                                          <p:attrName>ppt_x</p:attrName>
                                        </p:attrNameLst>
                                      </p:cBhvr>
                                      <p:tavLst>
                                        <p:tav tm="0">
                                          <p:val>
                                            <p:strVal val="#ppt_x"/>
                                          </p:val>
                                        </p:tav>
                                        <p:tav tm="100000">
                                          <p:val>
                                            <p:strVal val="#ppt_x"/>
                                          </p:val>
                                        </p:tav>
                                      </p:tavLst>
                                    </p:anim>
                                    <p:anim calcmode="lin" valueType="num">
                                      <p:cBhvr additive="base">
                                        <p:cTn id="30" dur="500" fill="hold"/>
                                        <p:tgtEl>
                                          <p:spTgt spid="29718"/>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9707"/>
                                        </p:tgtEl>
                                        <p:attrNameLst>
                                          <p:attrName>style.visibility</p:attrName>
                                        </p:attrNameLst>
                                      </p:cBhvr>
                                      <p:to>
                                        <p:strVal val="visible"/>
                                      </p:to>
                                    </p:set>
                                    <p:anim calcmode="lin" valueType="num">
                                      <p:cBhvr additive="base">
                                        <p:cTn id="33" dur="500" fill="hold"/>
                                        <p:tgtEl>
                                          <p:spTgt spid="29707"/>
                                        </p:tgtEl>
                                        <p:attrNameLst>
                                          <p:attrName>ppt_x</p:attrName>
                                        </p:attrNameLst>
                                      </p:cBhvr>
                                      <p:tavLst>
                                        <p:tav tm="0">
                                          <p:val>
                                            <p:strVal val="#ppt_x"/>
                                          </p:val>
                                        </p:tav>
                                        <p:tav tm="100000">
                                          <p:val>
                                            <p:strVal val="#ppt_x"/>
                                          </p:val>
                                        </p:tav>
                                      </p:tavLst>
                                    </p:anim>
                                    <p:anim calcmode="lin" valueType="num">
                                      <p:cBhvr additive="base">
                                        <p:cTn id="34" dur="500" fill="hold"/>
                                        <p:tgtEl>
                                          <p:spTgt spid="2970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9716"/>
                                        </p:tgtEl>
                                        <p:attrNameLst>
                                          <p:attrName>style.visibility</p:attrName>
                                        </p:attrNameLst>
                                      </p:cBhvr>
                                      <p:to>
                                        <p:strVal val="visible"/>
                                      </p:to>
                                    </p:set>
                                    <p:anim calcmode="lin" valueType="num">
                                      <p:cBhvr additive="base">
                                        <p:cTn id="37" dur="500" fill="hold"/>
                                        <p:tgtEl>
                                          <p:spTgt spid="29716"/>
                                        </p:tgtEl>
                                        <p:attrNameLst>
                                          <p:attrName>ppt_x</p:attrName>
                                        </p:attrNameLst>
                                      </p:cBhvr>
                                      <p:tavLst>
                                        <p:tav tm="0">
                                          <p:val>
                                            <p:strVal val="#ppt_x"/>
                                          </p:val>
                                        </p:tav>
                                        <p:tav tm="100000">
                                          <p:val>
                                            <p:strVal val="#ppt_x"/>
                                          </p:val>
                                        </p:tav>
                                      </p:tavLst>
                                    </p:anim>
                                    <p:anim calcmode="lin" valueType="num">
                                      <p:cBhvr additive="base">
                                        <p:cTn id="38" dur="500" fill="hold"/>
                                        <p:tgtEl>
                                          <p:spTgt spid="297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9708"/>
                                        </p:tgtEl>
                                        <p:attrNameLst>
                                          <p:attrName>style.visibility</p:attrName>
                                        </p:attrNameLst>
                                      </p:cBhvr>
                                      <p:to>
                                        <p:strVal val="visible"/>
                                      </p:to>
                                    </p:set>
                                    <p:anim calcmode="lin" valueType="num">
                                      <p:cBhvr additive="base">
                                        <p:cTn id="41" dur="500" fill="hold"/>
                                        <p:tgtEl>
                                          <p:spTgt spid="29708"/>
                                        </p:tgtEl>
                                        <p:attrNameLst>
                                          <p:attrName>ppt_x</p:attrName>
                                        </p:attrNameLst>
                                      </p:cBhvr>
                                      <p:tavLst>
                                        <p:tav tm="0">
                                          <p:val>
                                            <p:strVal val="#ppt_x"/>
                                          </p:val>
                                        </p:tav>
                                        <p:tav tm="100000">
                                          <p:val>
                                            <p:strVal val="#ppt_x"/>
                                          </p:val>
                                        </p:tav>
                                      </p:tavLst>
                                    </p:anim>
                                    <p:anim calcmode="lin" valueType="num">
                                      <p:cBhvr additive="base">
                                        <p:cTn id="42" dur="500" fill="hold"/>
                                        <p:tgtEl>
                                          <p:spTgt spid="29708"/>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9709"/>
                                        </p:tgtEl>
                                        <p:attrNameLst>
                                          <p:attrName>style.visibility</p:attrName>
                                        </p:attrNameLst>
                                      </p:cBhvr>
                                      <p:to>
                                        <p:strVal val="visible"/>
                                      </p:to>
                                    </p:set>
                                    <p:anim calcmode="lin" valueType="num">
                                      <p:cBhvr additive="base">
                                        <p:cTn id="45" dur="500" fill="hold"/>
                                        <p:tgtEl>
                                          <p:spTgt spid="29709"/>
                                        </p:tgtEl>
                                        <p:attrNameLst>
                                          <p:attrName>ppt_x</p:attrName>
                                        </p:attrNameLst>
                                      </p:cBhvr>
                                      <p:tavLst>
                                        <p:tav tm="0">
                                          <p:val>
                                            <p:strVal val="#ppt_x"/>
                                          </p:val>
                                        </p:tav>
                                        <p:tav tm="100000">
                                          <p:val>
                                            <p:strVal val="#ppt_x"/>
                                          </p:val>
                                        </p:tav>
                                      </p:tavLst>
                                    </p:anim>
                                    <p:anim calcmode="lin" valueType="num">
                                      <p:cBhvr additive="base">
                                        <p:cTn id="46" dur="500" fill="hold"/>
                                        <p:tgtEl>
                                          <p:spTgt spid="297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1" grpId="0" animBg="1"/>
      <p:bldP spid="29712" grpId="0" animBg="1"/>
      <p:bldP spid="29713" grpId="0" animBg="1"/>
      <p:bldP spid="29714" grpId="0" animBg="1"/>
      <p:bldP spid="29715" grpId="0" animBg="1"/>
      <p:bldP spid="297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7" name="Rectangle 7"/>
          <p:cNvSpPr>
            <a:spLocks noChangeArrowheads="1"/>
          </p:cNvSpPr>
          <p:nvPr/>
        </p:nvSpPr>
        <p:spPr bwMode="auto">
          <a:xfrm>
            <a:off x="1295400" y="1524000"/>
            <a:ext cx="4953000" cy="3733800"/>
          </a:xfrm>
          <a:prstGeom prst="rect">
            <a:avLst/>
          </a:prstGeom>
          <a:solidFill>
            <a:srgbClr val="CCFF99"/>
          </a:solidFill>
          <a:ln w="9525">
            <a:solidFill>
              <a:schemeClr val="tx1"/>
            </a:solidFill>
            <a:miter lim="800000"/>
            <a:headEnd/>
            <a:tailEnd/>
          </a:ln>
          <a:effectLst/>
        </p:spPr>
        <p:txBody>
          <a:bodyPr wrap="none" anchor="ctr"/>
          <a:lstStyle/>
          <a:p>
            <a:endParaRPr lang="en-US"/>
          </a:p>
        </p:txBody>
      </p:sp>
      <p:sp>
        <p:nvSpPr>
          <p:cNvPr id="30722" name="Rectangle 2"/>
          <p:cNvSpPr>
            <a:spLocks noGrp="1" noChangeArrowheads="1"/>
          </p:cNvSpPr>
          <p:nvPr>
            <p:ph type="title"/>
          </p:nvPr>
        </p:nvSpPr>
        <p:spPr>
          <a:xfrm>
            <a:off x="457200" y="152400"/>
            <a:ext cx="8229600" cy="1143000"/>
          </a:xfrm>
        </p:spPr>
        <p:txBody>
          <a:bodyPr>
            <a:normAutofit fontScale="90000"/>
          </a:bodyPr>
          <a:lstStyle/>
          <a:p>
            <a:pPr algn="ctr"/>
            <a:r>
              <a:rPr lang="en-US" sz="4000" dirty="0"/>
              <a:t>Binding </a:t>
            </a:r>
            <a:r>
              <a:rPr lang="en-US" sz="4000" dirty="0" smtClean="0"/>
              <a:t>Parameters </a:t>
            </a:r>
            <a:r>
              <a:rPr lang="en-US" sz="4000" dirty="0"/>
              <a:t>of </a:t>
            </a:r>
            <a:r>
              <a:rPr lang="en-US" sz="4000" dirty="0" smtClean="0"/>
              <a:t/>
            </a:r>
            <a:br>
              <a:rPr lang="en-US" sz="4000" dirty="0" smtClean="0"/>
            </a:br>
            <a:r>
              <a:rPr lang="en-US" sz="4000" dirty="0" smtClean="0"/>
              <a:t>Tested </a:t>
            </a:r>
            <a:r>
              <a:rPr lang="en-US" sz="4000" dirty="0" err="1"/>
              <a:t>X</a:t>
            </a:r>
            <a:r>
              <a:rPr lang="en-US" sz="4000" dirty="0" err="1" smtClean="0"/>
              <a:t>enoestrogens</a:t>
            </a:r>
            <a:r>
              <a:rPr lang="en-US" sz="4000" dirty="0" smtClean="0"/>
              <a:t> </a:t>
            </a:r>
            <a:endParaRPr lang="en-US" sz="4000" dirty="0"/>
          </a:p>
        </p:txBody>
      </p:sp>
      <p:sp>
        <p:nvSpPr>
          <p:cNvPr id="30724" name="Text Box 4"/>
          <p:cNvSpPr txBox="1">
            <a:spLocks noChangeArrowheads="1"/>
          </p:cNvSpPr>
          <p:nvPr/>
        </p:nvSpPr>
        <p:spPr bwMode="auto">
          <a:xfrm>
            <a:off x="1371600" y="1590675"/>
            <a:ext cx="8534400" cy="336550"/>
          </a:xfrm>
          <a:prstGeom prst="rect">
            <a:avLst/>
          </a:prstGeom>
          <a:noFill/>
          <a:ln w="9525">
            <a:noFill/>
            <a:miter lim="800000"/>
            <a:headEnd/>
            <a:tailEnd/>
          </a:ln>
          <a:effectLst/>
        </p:spPr>
        <p:txBody>
          <a:bodyPr>
            <a:spAutoFit/>
          </a:bodyPr>
          <a:lstStyle/>
          <a:p>
            <a:pPr>
              <a:spcBef>
                <a:spcPct val="50000"/>
              </a:spcBef>
            </a:pPr>
            <a:r>
              <a:rPr lang="en-US" sz="1600" b="0" dirty="0"/>
              <a:t>  Ligand                </a:t>
            </a:r>
            <a:r>
              <a:rPr lang="en-US" sz="1600" b="0" dirty="0" smtClean="0"/>
              <a:t>	Calculated </a:t>
            </a:r>
            <a:r>
              <a:rPr lang="en-US" sz="1600" b="0" dirty="0"/>
              <a:t>IC</a:t>
            </a:r>
            <a:r>
              <a:rPr lang="en-US" sz="1600" b="0" baseline="-25000" dirty="0"/>
              <a:t>50</a:t>
            </a:r>
            <a:r>
              <a:rPr lang="en-US" sz="1600" b="0" dirty="0"/>
              <a:t>         RBA </a:t>
            </a:r>
            <a:r>
              <a:rPr lang="en-US" sz="1600" b="0" dirty="0" smtClean="0"/>
              <a:t>(%)</a:t>
            </a:r>
            <a:endParaRPr lang="en-US" sz="1600" b="0" dirty="0"/>
          </a:p>
        </p:txBody>
      </p:sp>
      <p:sp>
        <p:nvSpPr>
          <p:cNvPr id="30725" name="Line 5"/>
          <p:cNvSpPr>
            <a:spLocks noChangeShapeType="1"/>
          </p:cNvSpPr>
          <p:nvPr/>
        </p:nvSpPr>
        <p:spPr bwMode="auto">
          <a:xfrm>
            <a:off x="1447800" y="2057400"/>
            <a:ext cx="4800600" cy="0"/>
          </a:xfrm>
          <a:prstGeom prst="line">
            <a:avLst/>
          </a:prstGeom>
          <a:noFill/>
          <a:ln w="9525">
            <a:solidFill>
              <a:schemeClr val="tx1"/>
            </a:solidFill>
            <a:round/>
            <a:headEnd/>
            <a:tailEnd/>
          </a:ln>
          <a:effectLst/>
        </p:spPr>
        <p:txBody>
          <a:bodyPr/>
          <a:lstStyle/>
          <a:p>
            <a:endParaRPr lang="en-US"/>
          </a:p>
        </p:txBody>
      </p:sp>
      <p:sp>
        <p:nvSpPr>
          <p:cNvPr id="30726" name="Text Box 6"/>
          <p:cNvSpPr txBox="1">
            <a:spLocks noChangeArrowheads="1"/>
          </p:cNvSpPr>
          <p:nvPr/>
        </p:nvSpPr>
        <p:spPr bwMode="auto">
          <a:xfrm>
            <a:off x="1432775" y="2099793"/>
            <a:ext cx="4815625" cy="2585323"/>
          </a:xfrm>
          <a:prstGeom prst="rect">
            <a:avLst/>
          </a:prstGeom>
          <a:solidFill>
            <a:srgbClr val="CCFF99"/>
          </a:solidFill>
          <a:ln w="9525">
            <a:noFill/>
            <a:miter lim="800000"/>
            <a:headEnd/>
            <a:tailEnd/>
          </a:ln>
          <a:effectLst/>
        </p:spPr>
        <p:txBody>
          <a:bodyPr wrap="square">
            <a:spAutoFit/>
          </a:bodyPr>
          <a:lstStyle/>
          <a:p>
            <a:pPr>
              <a:spcBef>
                <a:spcPct val="50000"/>
              </a:spcBef>
            </a:pPr>
            <a:r>
              <a:rPr lang="en-US" sz="1200" b="0" dirty="0"/>
              <a:t>Estradiol                 </a:t>
            </a:r>
            <a:r>
              <a:rPr lang="en-US" sz="1200" b="0" dirty="0" smtClean="0"/>
              <a:t>	17.1 </a:t>
            </a:r>
            <a:r>
              <a:rPr lang="en-US" sz="1200" b="0" dirty="0" err="1"/>
              <a:t>nM</a:t>
            </a:r>
            <a:r>
              <a:rPr lang="en-US" sz="1200" b="0" dirty="0"/>
              <a:t>	              </a:t>
            </a:r>
            <a:r>
              <a:rPr lang="en-US" sz="1200" b="0" dirty="0" smtClean="0"/>
              <a:t>	100                                               	                              </a:t>
            </a:r>
            <a:endParaRPr lang="en-US" sz="1200" b="0" dirty="0"/>
          </a:p>
          <a:p>
            <a:pPr>
              <a:spcBef>
                <a:spcPct val="50000"/>
              </a:spcBef>
            </a:pPr>
            <a:r>
              <a:rPr lang="en-US" sz="1200" b="0" dirty="0"/>
              <a:t>4-OH-Tamoxifen     </a:t>
            </a:r>
            <a:r>
              <a:rPr lang="en-US" sz="1200" b="0" dirty="0" smtClean="0"/>
              <a:t>	5.79 </a:t>
            </a:r>
            <a:r>
              <a:rPr lang="en-US" sz="1200" b="0" dirty="0" err="1"/>
              <a:t>nM</a:t>
            </a:r>
            <a:r>
              <a:rPr lang="en-US" sz="1200" b="0" dirty="0"/>
              <a:t>                  </a:t>
            </a:r>
            <a:r>
              <a:rPr lang="en-US" sz="1200" b="0" dirty="0" smtClean="0"/>
              <a:t>	 </a:t>
            </a:r>
            <a:r>
              <a:rPr lang="en-US" sz="1200" b="0" dirty="0"/>
              <a:t>295                       </a:t>
            </a:r>
            <a:r>
              <a:rPr lang="en-US" sz="1200" b="0" dirty="0" smtClean="0"/>
              <a:t>                          	</a:t>
            </a:r>
          </a:p>
          <a:p>
            <a:pPr>
              <a:spcBef>
                <a:spcPct val="50000"/>
              </a:spcBef>
            </a:pPr>
            <a:r>
              <a:rPr lang="en-US" sz="1200" b="0" dirty="0" smtClean="0"/>
              <a:t>4-Nonylphenol         	212 </a:t>
            </a:r>
            <a:r>
              <a:rPr lang="en-US" sz="1200" b="0" dirty="0" err="1"/>
              <a:t>nM</a:t>
            </a:r>
            <a:r>
              <a:rPr lang="en-US" sz="1200" b="0" dirty="0"/>
              <a:t>                   </a:t>
            </a:r>
            <a:r>
              <a:rPr lang="en-US" sz="1200" b="0" dirty="0" smtClean="0"/>
              <a:t> 	8.08</a:t>
            </a:r>
            <a:endParaRPr lang="en-US" sz="1200" b="0" dirty="0"/>
          </a:p>
          <a:p>
            <a:pPr>
              <a:spcBef>
                <a:spcPct val="50000"/>
              </a:spcBef>
            </a:pPr>
            <a:r>
              <a:rPr lang="en-US" sz="1200" b="0" dirty="0" err="1"/>
              <a:t>Bisphenol</a:t>
            </a:r>
            <a:r>
              <a:rPr lang="en-US" sz="1200" b="0" dirty="0"/>
              <a:t>-A           </a:t>
            </a:r>
            <a:r>
              <a:rPr lang="en-US" sz="1200" b="0" dirty="0" smtClean="0"/>
              <a:t>	1.48 </a:t>
            </a:r>
            <a:r>
              <a:rPr lang="el-GR" sz="1200" b="0" dirty="0">
                <a:cs typeface="Arial" charset="0"/>
              </a:rPr>
              <a:t>μ</a:t>
            </a:r>
            <a:r>
              <a:rPr lang="en-US" sz="1200" b="0" dirty="0">
                <a:cs typeface="Arial" charset="0"/>
              </a:rPr>
              <a:t>M                   </a:t>
            </a:r>
            <a:r>
              <a:rPr lang="en-US" sz="1200" b="0" dirty="0" smtClean="0">
                <a:cs typeface="Arial" charset="0"/>
              </a:rPr>
              <a:t>	1.15                          </a:t>
            </a:r>
          </a:p>
          <a:p>
            <a:pPr>
              <a:spcBef>
                <a:spcPct val="50000"/>
              </a:spcBef>
            </a:pPr>
            <a:r>
              <a:rPr lang="en-US" sz="1200" b="0" dirty="0" smtClean="0"/>
              <a:t>OH-PCB                	142 </a:t>
            </a:r>
            <a:r>
              <a:rPr lang="en-US" sz="1200" b="0" dirty="0" err="1"/>
              <a:t>nM</a:t>
            </a:r>
            <a:r>
              <a:rPr lang="en-US" sz="1200" b="0" dirty="0"/>
              <a:t>	              </a:t>
            </a:r>
            <a:r>
              <a:rPr lang="en-US" sz="1200" b="0" dirty="0" smtClean="0"/>
              <a:t>	12.0                          </a:t>
            </a:r>
          </a:p>
          <a:p>
            <a:pPr>
              <a:spcBef>
                <a:spcPct val="50000"/>
              </a:spcBef>
            </a:pPr>
            <a:r>
              <a:rPr lang="en-US" sz="1200" b="0" dirty="0" smtClean="0"/>
              <a:t>DDE                      	 </a:t>
            </a:r>
            <a:r>
              <a:rPr lang="en-US" sz="1200" b="0" dirty="0"/>
              <a:t>2.10 </a:t>
            </a:r>
            <a:r>
              <a:rPr lang="el-GR" sz="1200" b="0" dirty="0">
                <a:cs typeface="Arial" charset="0"/>
              </a:rPr>
              <a:t>μ</a:t>
            </a:r>
            <a:r>
              <a:rPr lang="en-US" sz="1200" b="0" dirty="0">
                <a:cs typeface="Arial" charset="0"/>
              </a:rPr>
              <a:t>M                  </a:t>
            </a:r>
            <a:r>
              <a:rPr lang="en-US" sz="1200" b="0" dirty="0" smtClean="0">
                <a:cs typeface="Arial" charset="0"/>
              </a:rPr>
              <a:t>	0.813</a:t>
            </a:r>
            <a:endParaRPr lang="el-GR" sz="1200" b="0" dirty="0">
              <a:cs typeface="Arial" charset="0"/>
            </a:endParaRPr>
          </a:p>
          <a:p>
            <a:pPr>
              <a:spcBef>
                <a:spcPct val="50000"/>
              </a:spcBef>
            </a:pPr>
            <a:r>
              <a:rPr lang="en-US" sz="1200" b="0" dirty="0"/>
              <a:t>PBDE-100                </a:t>
            </a:r>
            <a:r>
              <a:rPr lang="en-US" sz="1200" b="0" dirty="0" smtClean="0"/>
              <a:t>	N.D</a:t>
            </a:r>
            <a:r>
              <a:rPr lang="en-US" sz="1200" b="0" dirty="0"/>
              <a:t>.                        </a:t>
            </a:r>
            <a:r>
              <a:rPr lang="en-US" sz="1200" b="0" dirty="0" smtClean="0"/>
              <a:t>   	N.D..</a:t>
            </a:r>
            <a:endParaRPr lang="en-US" sz="1200" b="0" dirty="0"/>
          </a:p>
          <a:p>
            <a:pPr>
              <a:spcBef>
                <a:spcPct val="50000"/>
              </a:spcBef>
            </a:pPr>
            <a:r>
              <a:rPr lang="en-US" sz="1200" b="0" dirty="0"/>
              <a:t>OPEC                      </a:t>
            </a:r>
            <a:r>
              <a:rPr lang="en-US" sz="1200" b="0" dirty="0" smtClean="0"/>
              <a:t>	N.D</a:t>
            </a:r>
            <a:r>
              <a:rPr lang="en-US" sz="1200" b="0" dirty="0"/>
              <a:t>.	</a:t>
            </a:r>
            <a:r>
              <a:rPr lang="en-US" sz="1200" dirty="0" smtClean="0"/>
              <a:t>               	</a:t>
            </a:r>
            <a:r>
              <a:rPr lang="en-US" sz="1200" b="0" dirty="0" smtClean="0"/>
              <a:t>N.D</a:t>
            </a:r>
            <a:r>
              <a:rPr lang="en-US" sz="1200" b="0" dirty="0"/>
              <a:t>.                        </a:t>
            </a:r>
            <a:r>
              <a:rPr lang="en-US" sz="1200" b="0" dirty="0" smtClean="0"/>
              <a:t>    </a:t>
            </a:r>
            <a:endParaRPr lang="en-US" sz="1200" b="0" dirty="0"/>
          </a:p>
        </p:txBody>
      </p:sp>
      <p:sp>
        <p:nvSpPr>
          <p:cNvPr id="30730" name="Text Box 10"/>
          <p:cNvSpPr txBox="1">
            <a:spLocks noChangeArrowheads="1"/>
          </p:cNvSpPr>
          <p:nvPr/>
        </p:nvSpPr>
        <p:spPr bwMode="auto">
          <a:xfrm>
            <a:off x="4914900" y="5988843"/>
            <a:ext cx="2667000" cy="366713"/>
          </a:xfrm>
          <a:prstGeom prst="rect">
            <a:avLst/>
          </a:prstGeom>
          <a:noFill/>
          <a:ln w="9525">
            <a:noFill/>
            <a:miter lim="800000"/>
            <a:headEnd/>
            <a:tailEnd/>
          </a:ln>
          <a:effectLst/>
        </p:spPr>
        <p:txBody>
          <a:bodyPr>
            <a:spAutoFit/>
          </a:bodyPr>
          <a:lstStyle/>
          <a:p>
            <a:pPr>
              <a:spcBef>
                <a:spcPct val="50000"/>
              </a:spcBef>
            </a:pPr>
            <a:r>
              <a:rPr lang="en-US" b="0" dirty="0"/>
              <a:t>K</a:t>
            </a:r>
            <a:r>
              <a:rPr lang="en-US" b="0" baseline="-25000" dirty="0"/>
              <a:t>i</a:t>
            </a:r>
            <a:r>
              <a:rPr lang="en-US" b="0" dirty="0"/>
              <a:t> = IC</a:t>
            </a:r>
            <a:r>
              <a:rPr lang="en-US" b="0" baseline="-25000" dirty="0"/>
              <a:t>50</a:t>
            </a:r>
            <a:r>
              <a:rPr lang="en-US" b="0" dirty="0"/>
              <a:t>/[1+(D/</a:t>
            </a:r>
            <a:r>
              <a:rPr lang="en-US" b="0" dirty="0" err="1"/>
              <a:t>K</a:t>
            </a:r>
            <a:r>
              <a:rPr lang="en-US" b="0" baseline="-25000" dirty="0" err="1"/>
              <a:t>d</a:t>
            </a:r>
            <a:r>
              <a:rPr lang="en-US" b="0" dirty="0"/>
              <a:t>)]</a:t>
            </a:r>
          </a:p>
        </p:txBody>
      </p:sp>
      <p:sp>
        <p:nvSpPr>
          <p:cNvPr id="30731" name="Text Box 11"/>
          <p:cNvSpPr txBox="1">
            <a:spLocks noChangeArrowheads="1"/>
          </p:cNvSpPr>
          <p:nvPr/>
        </p:nvSpPr>
        <p:spPr bwMode="auto">
          <a:xfrm>
            <a:off x="4191000" y="5531643"/>
            <a:ext cx="4114800" cy="366713"/>
          </a:xfrm>
          <a:prstGeom prst="rect">
            <a:avLst/>
          </a:prstGeom>
          <a:noFill/>
          <a:ln w="9525">
            <a:noFill/>
            <a:miter lim="800000"/>
            <a:headEnd/>
            <a:tailEnd/>
          </a:ln>
          <a:effectLst/>
        </p:spPr>
        <p:txBody>
          <a:bodyPr>
            <a:spAutoFit/>
          </a:bodyPr>
          <a:lstStyle/>
          <a:p>
            <a:pPr>
              <a:spcBef>
                <a:spcPct val="50000"/>
              </a:spcBef>
            </a:pPr>
            <a:r>
              <a:rPr lang="en-US" b="0" dirty="0"/>
              <a:t>RBA = (IC</a:t>
            </a:r>
            <a:r>
              <a:rPr lang="en-US" b="0" baseline="-25000" dirty="0"/>
              <a:t>50 </a:t>
            </a:r>
            <a:r>
              <a:rPr lang="en-US" b="0" dirty="0"/>
              <a:t>E</a:t>
            </a:r>
            <a:r>
              <a:rPr lang="en-US" b="0" baseline="-25000" dirty="0"/>
              <a:t>2</a:t>
            </a:r>
            <a:r>
              <a:rPr lang="en-US" b="0" dirty="0"/>
              <a:t>)/ (IC</a:t>
            </a:r>
            <a:r>
              <a:rPr lang="en-US" b="0" baseline="-25000" dirty="0"/>
              <a:t>50</a:t>
            </a:r>
            <a:r>
              <a:rPr lang="en-US" b="0" dirty="0"/>
              <a:t> test </a:t>
            </a:r>
            <a:r>
              <a:rPr lang="en-US" b="0" dirty="0" err="1"/>
              <a:t>cpd</a:t>
            </a:r>
            <a:r>
              <a:rPr lang="en-US" b="0" dirty="0"/>
              <a:t>) * 100</a:t>
            </a:r>
          </a:p>
        </p:txBody>
      </p:sp>
    </p:spTree>
    <p:extLst>
      <p:ext uri="{BB962C8B-B14F-4D97-AF65-F5344CB8AC3E}">
        <p14:creationId xmlns:p14="http://schemas.microsoft.com/office/powerpoint/2010/main" val="47202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52400" y="533400"/>
            <a:ext cx="4800600" cy="3943348"/>
            <a:chOff x="0" y="1143000"/>
            <a:chExt cx="5334000" cy="4210048"/>
          </a:xfrm>
        </p:grpSpPr>
        <p:graphicFrame>
          <p:nvGraphicFramePr>
            <p:cNvPr id="5" name="Object 4"/>
            <p:cNvGraphicFramePr>
              <a:graphicFrameLocks noChangeAspect="1"/>
            </p:cNvGraphicFramePr>
            <p:nvPr>
              <p:extLst/>
            </p:nvPr>
          </p:nvGraphicFramePr>
          <p:xfrm>
            <a:off x="0" y="1143000"/>
            <a:ext cx="5334000" cy="4210048"/>
          </p:xfrm>
          <a:graphic>
            <a:graphicData uri="http://schemas.openxmlformats.org/presentationml/2006/ole">
              <mc:AlternateContent xmlns:mc="http://schemas.openxmlformats.org/markup-compatibility/2006">
                <mc:Choice xmlns:v="urn:schemas-microsoft-com:vml" Requires="v">
                  <p:oleObj spid="_x0000_s76805" name="SPW 11.0 Graph" r:id="rId4" imgW="5991840" imgH="4721760" progId="">
                    <p:embed/>
                  </p:oleObj>
                </mc:Choice>
                <mc:Fallback>
                  <p:oleObj name="SPW 11.0 Graph" r:id="rId4" imgW="5991840" imgH="4721760" progId="">
                    <p:embed/>
                    <p:pic>
                      <p:nvPicPr>
                        <p:cNvPr id="0" name=""/>
                        <p:cNvPicPr>
                          <a:picLocks noChangeAspect="1" noChangeArrowheads="1"/>
                        </p:cNvPicPr>
                        <p:nvPr/>
                      </p:nvPicPr>
                      <p:blipFill>
                        <a:blip r:embed="rId5"/>
                        <a:srcRect/>
                        <a:stretch>
                          <a:fillRect/>
                        </a:stretch>
                      </p:blipFill>
                      <p:spPr bwMode="auto">
                        <a:xfrm>
                          <a:off x="0" y="1143000"/>
                          <a:ext cx="5334000" cy="4210048"/>
                        </a:xfrm>
                        <a:prstGeom prst="rect">
                          <a:avLst/>
                        </a:prstGeom>
                        <a:solidFill>
                          <a:schemeClr val="bg1"/>
                        </a:solidFill>
                        <a:ln>
                          <a:solidFill>
                            <a:schemeClr val="bg1"/>
                          </a:solidFill>
                        </a:ln>
                        <a:extLst/>
                      </p:spPr>
                    </p:pic>
                  </p:oleObj>
                </mc:Fallback>
              </mc:AlternateContent>
            </a:graphicData>
          </a:graphic>
        </p:graphicFrame>
        <p:sp>
          <p:nvSpPr>
            <p:cNvPr id="3" name="Rectangle 2"/>
            <p:cNvSpPr/>
            <p:nvPr/>
          </p:nvSpPr>
          <p:spPr bwMode="auto">
            <a:xfrm>
              <a:off x="3581400" y="1219200"/>
              <a:ext cx="1066800" cy="381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grpSp>
      <p:sp>
        <p:nvSpPr>
          <p:cNvPr id="4" name="Rectangle 2"/>
          <p:cNvSpPr txBox="1">
            <a:spLocks noChangeArrowheads="1"/>
          </p:cNvSpPr>
          <p:nvPr/>
        </p:nvSpPr>
        <p:spPr>
          <a:xfrm>
            <a:off x="5334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solidFill>
                  <a:srgbClr val="220FB1"/>
                </a:solidFill>
              </a:rPr>
              <a:t>Fluorescence Polarization: Field Example</a:t>
            </a:r>
            <a:endParaRPr lang="en-US" sz="3600" i="1" dirty="0">
              <a:solidFill>
                <a:srgbClr val="220FB1"/>
              </a:solidFill>
            </a:endParaRPr>
          </a:p>
        </p:txBody>
      </p:sp>
      <p:graphicFrame>
        <p:nvGraphicFramePr>
          <p:cNvPr id="6" name="Chart 5"/>
          <p:cNvGraphicFramePr>
            <a:graphicFrameLocks/>
          </p:cNvGraphicFramePr>
          <p:nvPr>
            <p:extLst/>
          </p:nvPr>
        </p:nvGraphicFramePr>
        <p:xfrm>
          <a:off x="4114800" y="4038600"/>
          <a:ext cx="4943475" cy="2686050"/>
        </p:xfrm>
        <a:graphic>
          <a:graphicData uri="http://schemas.openxmlformats.org/drawingml/2006/chart">
            <c:chart xmlns:c="http://schemas.openxmlformats.org/drawingml/2006/chart" xmlns:r="http://schemas.openxmlformats.org/officeDocument/2006/relationships" r:id="rId6"/>
          </a:graphicData>
        </a:graphic>
      </p:graphicFrame>
      <p:sp>
        <p:nvSpPr>
          <p:cNvPr id="2" name="Rectangle 1"/>
          <p:cNvSpPr/>
          <p:nvPr/>
        </p:nvSpPr>
        <p:spPr bwMode="auto">
          <a:xfrm>
            <a:off x="2895600" y="2514600"/>
            <a:ext cx="838200" cy="381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1811668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928687"/>
          </a:xfrm>
        </p:spPr>
        <p:txBody>
          <a:bodyPr/>
          <a:lstStyle/>
          <a:p>
            <a:r>
              <a:rPr lang="en-US" dirty="0" smtClean="0"/>
              <a:t>Androgen Receptor Binding</a:t>
            </a:r>
            <a:endParaRPr lang="en-US" dirty="0"/>
          </a:p>
        </p:txBody>
      </p:sp>
      <p:pic>
        <p:nvPicPr>
          <p:cNvPr id="4" name="Content Placeholder 3"/>
          <p:cNvPicPr>
            <a:picLocks noGrp="1" noChangeAspect="1"/>
          </p:cNvPicPr>
          <p:nvPr>
            <p:ph idx="1"/>
          </p:nvPr>
        </p:nvPicPr>
        <p:blipFill>
          <a:blip r:embed="rId2"/>
          <a:stretch>
            <a:fillRect/>
          </a:stretch>
        </p:blipFill>
        <p:spPr>
          <a:xfrm>
            <a:off x="990600" y="1981199"/>
            <a:ext cx="7239000" cy="2197553"/>
          </a:xfrm>
          <a:prstGeom prst="rect">
            <a:avLst/>
          </a:prstGeom>
        </p:spPr>
      </p:pic>
      <p:sp>
        <p:nvSpPr>
          <p:cNvPr id="5" name="TextBox 4"/>
          <p:cNvSpPr txBox="1"/>
          <p:nvPr/>
        </p:nvSpPr>
        <p:spPr>
          <a:xfrm>
            <a:off x="1150938" y="4495800"/>
            <a:ext cx="707866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Rat androgen receptor ligand binding domain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Commercially available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Potential to build our own to decrease cost</a:t>
            </a:r>
            <a:endParaRPr lang="en-US" dirty="0"/>
          </a:p>
        </p:txBody>
      </p:sp>
    </p:spTree>
    <p:extLst>
      <p:ext uri="{BB962C8B-B14F-4D97-AF65-F5344CB8AC3E}">
        <p14:creationId xmlns:p14="http://schemas.microsoft.com/office/powerpoint/2010/main" val="3753446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616" y="228600"/>
            <a:ext cx="7793037" cy="1462087"/>
          </a:xfrm>
        </p:spPr>
        <p:txBody>
          <a:bodyPr/>
          <a:lstStyle/>
          <a:p>
            <a:pPr algn="ctr"/>
            <a:r>
              <a:rPr lang="en-US" dirty="0" smtClean="0"/>
              <a:t>Receptor Activation - Invitrogen </a:t>
            </a:r>
            <a:r>
              <a:rPr lang="en-US" dirty="0" err="1" smtClean="0"/>
              <a:t>GeneBLAzer</a:t>
            </a:r>
            <a:r>
              <a:rPr lang="en-US" dirty="0" smtClean="0"/>
              <a:t> Assays</a:t>
            </a:r>
            <a:endParaRPr lang="en-US" dirty="0"/>
          </a:p>
        </p:txBody>
      </p:sp>
      <p:grpSp>
        <p:nvGrpSpPr>
          <p:cNvPr id="103" name="Group 102"/>
          <p:cNvGrpSpPr/>
          <p:nvPr/>
        </p:nvGrpSpPr>
        <p:grpSpPr>
          <a:xfrm>
            <a:off x="203200" y="3007361"/>
            <a:ext cx="6613227" cy="2556727"/>
            <a:chOff x="1369026" y="2769960"/>
            <a:chExt cx="6613227" cy="3702879"/>
          </a:xfrm>
        </p:grpSpPr>
        <p:sp>
          <p:nvSpPr>
            <p:cNvPr id="116" name="Oval 115"/>
            <p:cNvSpPr/>
            <p:nvPr/>
          </p:nvSpPr>
          <p:spPr bwMode="auto">
            <a:xfrm>
              <a:off x="1369026" y="2769960"/>
              <a:ext cx="6613227" cy="3702879"/>
            </a:xfrm>
            <a:prstGeom prst="ellipse">
              <a:avLst/>
            </a:prstGeom>
            <a:solidFill>
              <a:srgbClr val="A5CEA5"/>
            </a:solidFill>
            <a:ln w="9525" cap="flat" cmpd="sng" algn="ctr">
              <a:solidFill>
                <a:srgbClr val="CCFFCC"/>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ahoma" charset="0"/>
                <a:ea typeface="ＭＳ Ｐゴシック" charset="0"/>
              </a:endParaRPr>
            </a:p>
          </p:txBody>
        </p:sp>
        <p:sp>
          <p:nvSpPr>
            <p:cNvPr id="124" name="Oval 123"/>
            <p:cNvSpPr/>
            <p:nvPr/>
          </p:nvSpPr>
          <p:spPr bwMode="auto">
            <a:xfrm>
              <a:off x="2029428" y="3249773"/>
              <a:ext cx="5353385" cy="2911151"/>
            </a:xfrm>
            <a:prstGeom prst="ellipse">
              <a:avLst/>
            </a:prstGeom>
            <a:solidFill>
              <a:srgbClr val="CCFFCC"/>
            </a:solidFill>
            <a:ln w="9525" cap="flat" cmpd="sng" algn="ctr">
              <a:solidFill>
                <a:srgbClr val="CCFFCC"/>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ahoma" charset="0"/>
                <a:ea typeface="ＭＳ Ｐゴシック" charset="0"/>
              </a:endParaRPr>
            </a:p>
          </p:txBody>
        </p:sp>
      </p:grpSp>
      <p:sp>
        <p:nvSpPr>
          <p:cNvPr id="125" name="Oval 124"/>
          <p:cNvSpPr/>
          <p:nvPr/>
        </p:nvSpPr>
        <p:spPr bwMode="auto">
          <a:xfrm>
            <a:off x="2685365" y="3480127"/>
            <a:ext cx="955040" cy="650240"/>
          </a:xfrm>
          <a:prstGeom prst="ellipse">
            <a:avLst/>
          </a:prstGeom>
          <a:solidFill>
            <a:srgbClr val="0000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FFFF"/>
                </a:solidFill>
                <a:effectLst/>
                <a:latin typeface="Tahoma" charset="0"/>
                <a:ea typeface="ＭＳ Ｐゴシック" charset="0"/>
              </a:rPr>
              <a:t>NHR</a:t>
            </a:r>
            <a:endParaRPr kumimoji="0" lang="en-US" sz="1800" b="0" i="0" u="none" strike="noStrike" cap="none" normalizeH="0" baseline="0" dirty="0">
              <a:ln>
                <a:noFill/>
              </a:ln>
              <a:solidFill>
                <a:srgbClr val="FFFFFF"/>
              </a:solidFill>
              <a:effectLst/>
              <a:latin typeface="Tahoma" charset="0"/>
              <a:ea typeface="ＭＳ Ｐゴシック" charset="0"/>
            </a:endParaRPr>
          </a:p>
        </p:txBody>
      </p:sp>
      <p:grpSp>
        <p:nvGrpSpPr>
          <p:cNvPr id="126" name="Group 125"/>
          <p:cNvGrpSpPr/>
          <p:nvPr/>
        </p:nvGrpSpPr>
        <p:grpSpPr>
          <a:xfrm>
            <a:off x="1656080" y="4531360"/>
            <a:ext cx="3820160" cy="647224"/>
            <a:chOff x="1666240" y="3302000"/>
            <a:chExt cx="3820160" cy="647224"/>
          </a:xfrm>
        </p:grpSpPr>
        <p:cxnSp>
          <p:nvCxnSpPr>
            <p:cNvPr id="127" name="Straight Connector 126"/>
            <p:cNvCxnSpPr/>
            <p:nvPr/>
          </p:nvCxnSpPr>
          <p:spPr bwMode="auto">
            <a:xfrm>
              <a:off x="1666240" y="3556000"/>
              <a:ext cx="3820160" cy="2032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28" name="Rectangle 127"/>
            <p:cNvSpPr/>
            <p:nvPr/>
          </p:nvSpPr>
          <p:spPr bwMode="auto">
            <a:xfrm>
              <a:off x="2092960" y="3342640"/>
              <a:ext cx="528320" cy="21336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ahoma" charset="0"/>
                <a:ea typeface="ＭＳ Ｐゴシック" charset="0"/>
              </a:endParaRPr>
            </a:p>
          </p:txBody>
        </p:sp>
        <p:sp>
          <p:nvSpPr>
            <p:cNvPr id="129" name="Rectangle 128"/>
            <p:cNvSpPr/>
            <p:nvPr/>
          </p:nvSpPr>
          <p:spPr bwMode="auto">
            <a:xfrm>
              <a:off x="3667760" y="3469640"/>
              <a:ext cx="1717040" cy="213360"/>
            </a:xfrm>
            <a:prstGeom prst="rect">
              <a:avLst/>
            </a:prstGeom>
            <a:solidFill>
              <a:srgbClr val="FFFF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ahoma" charset="0"/>
                <a:ea typeface="ＭＳ Ｐゴシック" charset="0"/>
              </a:endParaRPr>
            </a:p>
          </p:txBody>
        </p:sp>
        <p:sp>
          <p:nvSpPr>
            <p:cNvPr id="130" name="TextBox 129"/>
            <p:cNvSpPr txBox="1"/>
            <p:nvPr/>
          </p:nvSpPr>
          <p:spPr>
            <a:xfrm>
              <a:off x="3669339" y="3383280"/>
              <a:ext cx="1743912" cy="369332"/>
            </a:xfrm>
            <a:prstGeom prst="rect">
              <a:avLst/>
            </a:prstGeom>
            <a:noFill/>
          </p:spPr>
          <p:txBody>
            <a:bodyPr wrap="none" rtlCol="0">
              <a:spAutoFit/>
            </a:bodyPr>
            <a:lstStyle/>
            <a:p>
              <a:r>
                <a:rPr lang="en-US" dirty="0" smtClean="0"/>
                <a:t>Beta-lactamase</a:t>
              </a:r>
              <a:endParaRPr lang="en-US" dirty="0"/>
            </a:p>
          </p:txBody>
        </p:sp>
        <p:cxnSp>
          <p:nvCxnSpPr>
            <p:cNvPr id="131" name="Straight Connector 130"/>
            <p:cNvCxnSpPr/>
            <p:nvPr/>
          </p:nvCxnSpPr>
          <p:spPr bwMode="auto">
            <a:xfrm flipV="1">
              <a:off x="3362960" y="3302000"/>
              <a:ext cx="0" cy="2540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2" name="Straight Arrow Connector 131"/>
            <p:cNvCxnSpPr/>
            <p:nvPr/>
          </p:nvCxnSpPr>
          <p:spPr bwMode="auto">
            <a:xfrm>
              <a:off x="3362960" y="3302000"/>
              <a:ext cx="601446"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33" name="TextBox 132"/>
            <p:cNvSpPr txBox="1"/>
            <p:nvPr/>
          </p:nvSpPr>
          <p:spPr>
            <a:xfrm>
              <a:off x="1828800" y="3579892"/>
              <a:ext cx="1145078" cy="369332"/>
            </a:xfrm>
            <a:prstGeom prst="rect">
              <a:avLst/>
            </a:prstGeom>
            <a:noFill/>
          </p:spPr>
          <p:txBody>
            <a:bodyPr wrap="none" rtlCol="0">
              <a:spAutoFit/>
            </a:bodyPr>
            <a:lstStyle/>
            <a:p>
              <a:r>
                <a:rPr lang="en-US" dirty="0" smtClean="0"/>
                <a:t>GAL4 site</a:t>
              </a:r>
              <a:endParaRPr lang="en-US" dirty="0"/>
            </a:p>
          </p:txBody>
        </p:sp>
      </p:grpSp>
      <p:sp>
        <p:nvSpPr>
          <p:cNvPr id="134" name="TextBox 133"/>
          <p:cNvSpPr txBox="1"/>
          <p:nvPr/>
        </p:nvSpPr>
        <p:spPr>
          <a:xfrm>
            <a:off x="7073768" y="3110795"/>
            <a:ext cx="2070232" cy="646331"/>
          </a:xfrm>
          <a:prstGeom prst="rect">
            <a:avLst/>
          </a:prstGeom>
          <a:noFill/>
        </p:spPr>
        <p:txBody>
          <a:bodyPr wrap="square" rtlCol="0">
            <a:spAutoFit/>
          </a:bodyPr>
          <a:lstStyle/>
          <a:p>
            <a:r>
              <a:rPr lang="en-US" dirty="0" smtClean="0"/>
              <a:t>Fluorescent BLA substrate</a:t>
            </a:r>
            <a:endParaRPr lang="en-US" dirty="0"/>
          </a:p>
        </p:txBody>
      </p:sp>
      <p:sp>
        <p:nvSpPr>
          <p:cNvPr id="135" name="TextBox 134"/>
          <p:cNvSpPr txBox="1"/>
          <p:nvPr/>
        </p:nvSpPr>
        <p:spPr>
          <a:xfrm>
            <a:off x="7073768" y="4572000"/>
            <a:ext cx="2127548" cy="646331"/>
          </a:xfrm>
          <a:prstGeom prst="rect">
            <a:avLst/>
          </a:prstGeom>
          <a:noFill/>
        </p:spPr>
        <p:txBody>
          <a:bodyPr wrap="square" rtlCol="0">
            <a:spAutoFit/>
          </a:bodyPr>
          <a:lstStyle/>
          <a:p>
            <a:r>
              <a:rPr lang="en-US" dirty="0" smtClean="0"/>
              <a:t>Fluorescence  measurement</a:t>
            </a:r>
            <a:endParaRPr lang="en-US" dirty="0"/>
          </a:p>
        </p:txBody>
      </p:sp>
      <p:sp>
        <p:nvSpPr>
          <p:cNvPr id="136" name="TextBox 135"/>
          <p:cNvSpPr txBox="1"/>
          <p:nvPr/>
        </p:nvSpPr>
        <p:spPr>
          <a:xfrm>
            <a:off x="7488550" y="2532182"/>
            <a:ext cx="569387" cy="369332"/>
          </a:xfrm>
          <a:prstGeom prst="rect">
            <a:avLst/>
          </a:prstGeom>
          <a:noFill/>
        </p:spPr>
        <p:txBody>
          <a:bodyPr wrap="none" rtlCol="0">
            <a:spAutoFit/>
          </a:bodyPr>
          <a:lstStyle/>
          <a:p>
            <a:r>
              <a:rPr lang="en-US" dirty="0" smtClean="0"/>
              <a:t>BLA</a:t>
            </a:r>
            <a:endParaRPr lang="en-US" dirty="0"/>
          </a:p>
        </p:txBody>
      </p:sp>
      <p:sp>
        <p:nvSpPr>
          <p:cNvPr id="137" name="TextBox 136"/>
          <p:cNvSpPr txBox="1"/>
          <p:nvPr/>
        </p:nvSpPr>
        <p:spPr>
          <a:xfrm>
            <a:off x="863602" y="2347516"/>
            <a:ext cx="1203575" cy="369332"/>
          </a:xfrm>
          <a:prstGeom prst="rect">
            <a:avLst/>
          </a:prstGeom>
          <a:noFill/>
        </p:spPr>
        <p:txBody>
          <a:bodyPr wrap="none" rtlCol="0">
            <a:spAutoFit/>
          </a:bodyPr>
          <a:lstStyle/>
          <a:p>
            <a:r>
              <a:rPr lang="en-US" dirty="0" smtClean="0"/>
              <a:t>Chemicals</a:t>
            </a:r>
            <a:endParaRPr lang="en-US" dirty="0"/>
          </a:p>
        </p:txBody>
      </p:sp>
      <p:cxnSp>
        <p:nvCxnSpPr>
          <p:cNvPr id="138" name="Straight Arrow Connector 137"/>
          <p:cNvCxnSpPr/>
          <p:nvPr/>
        </p:nvCxnSpPr>
        <p:spPr bwMode="auto">
          <a:xfrm>
            <a:off x="1463040" y="2895600"/>
            <a:ext cx="10160" cy="800854"/>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9" name="Straight Arrow Connector 138"/>
          <p:cNvCxnSpPr/>
          <p:nvPr/>
        </p:nvCxnSpPr>
        <p:spPr bwMode="auto">
          <a:xfrm>
            <a:off x="6054427" y="3936614"/>
            <a:ext cx="762000" cy="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0" name="TextBox 139"/>
          <p:cNvSpPr txBox="1"/>
          <p:nvPr/>
        </p:nvSpPr>
        <p:spPr>
          <a:xfrm>
            <a:off x="7646737" y="2844741"/>
            <a:ext cx="352606" cy="369332"/>
          </a:xfrm>
          <a:prstGeom prst="rect">
            <a:avLst/>
          </a:prstGeom>
          <a:noFill/>
        </p:spPr>
        <p:txBody>
          <a:bodyPr wrap="none" rtlCol="0">
            <a:spAutoFit/>
          </a:bodyPr>
          <a:lstStyle/>
          <a:p>
            <a:r>
              <a:rPr lang="en-US" dirty="0" smtClean="0"/>
              <a:t>+</a:t>
            </a:r>
            <a:endParaRPr lang="en-US" dirty="0"/>
          </a:p>
        </p:txBody>
      </p:sp>
      <p:cxnSp>
        <p:nvCxnSpPr>
          <p:cNvPr id="141" name="Straight Arrow Connector 140"/>
          <p:cNvCxnSpPr/>
          <p:nvPr/>
        </p:nvCxnSpPr>
        <p:spPr bwMode="auto">
          <a:xfrm>
            <a:off x="7853680" y="3757126"/>
            <a:ext cx="10160" cy="604242"/>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3" name="TextBox 142"/>
          <p:cNvSpPr txBox="1"/>
          <p:nvPr/>
        </p:nvSpPr>
        <p:spPr>
          <a:xfrm>
            <a:off x="203200" y="5849416"/>
            <a:ext cx="5840060" cy="830997"/>
          </a:xfrm>
          <a:prstGeom prst="rect">
            <a:avLst/>
          </a:prstGeom>
          <a:noFill/>
        </p:spPr>
        <p:txBody>
          <a:bodyPr wrap="none" rtlCol="0">
            <a:spAutoFit/>
          </a:bodyPr>
          <a:lstStyle/>
          <a:p>
            <a:pPr marL="285750" indent="-285750">
              <a:buFont typeface="Arial"/>
              <a:buChar char="•"/>
            </a:pPr>
            <a:r>
              <a:rPr lang="en-US" sz="1600" dirty="0" smtClean="0"/>
              <a:t>Individual stable cell lines:  ER, AR, PR, p53, </a:t>
            </a:r>
            <a:r>
              <a:rPr lang="en-US" sz="1600" dirty="0" err="1" smtClean="0"/>
              <a:t>PPAR</a:t>
            </a:r>
            <a:r>
              <a:rPr lang="en-US" sz="1600" dirty="0" err="1" smtClean="0">
                <a:latin typeface="Symbol" charset="2"/>
                <a:cs typeface="Symbol" charset="2"/>
              </a:rPr>
              <a:t>g</a:t>
            </a:r>
            <a:r>
              <a:rPr lang="en-US" sz="1600" dirty="0" smtClean="0"/>
              <a:t> and GR</a:t>
            </a:r>
          </a:p>
          <a:p>
            <a:pPr marL="285750" indent="-285750">
              <a:buFont typeface="Arial"/>
              <a:buChar char="•"/>
            </a:pPr>
            <a:endParaRPr lang="en-US" sz="1600" dirty="0" smtClean="0"/>
          </a:p>
          <a:p>
            <a:pPr marL="285750" indent="-285750">
              <a:buFont typeface="Arial"/>
              <a:buChar char="•"/>
            </a:pPr>
            <a:r>
              <a:rPr lang="en-US" sz="1600" dirty="0" smtClean="0"/>
              <a:t>High-throughput</a:t>
            </a:r>
            <a:endParaRPr lang="en-US" sz="1600" dirty="0"/>
          </a:p>
        </p:txBody>
      </p:sp>
      <p:sp>
        <p:nvSpPr>
          <p:cNvPr id="144" name="Oval 143"/>
          <p:cNvSpPr/>
          <p:nvPr/>
        </p:nvSpPr>
        <p:spPr bwMode="auto">
          <a:xfrm>
            <a:off x="1818640" y="3936614"/>
            <a:ext cx="955040" cy="650240"/>
          </a:xfrm>
          <a:prstGeom prst="ellipse">
            <a:avLst/>
          </a:prstGeom>
          <a:solidFill>
            <a:srgbClr val="660066"/>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Tahoma" charset="0"/>
                <a:ea typeface="ＭＳ Ｐゴシック" charset="0"/>
              </a:rPr>
              <a:t>GAL4 DBD</a:t>
            </a:r>
            <a:endParaRPr kumimoji="0" lang="en-US" sz="1600" b="0" i="0" u="none" strike="noStrike" cap="none" normalizeH="0" baseline="0" dirty="0">
              <a:ln>
                <a:noFill/>
              </a:ln>
              <a:solidFill>
                <a:srgbClr val="FFFFFF"/>
              </a:solidFill>
              <a:effectLst/>
              <a:latin typeface="Tahoma" charset="0"/>
              <a:ea typeface="ＭＳ Ｐゴシック" charset="0"/>
            </a:endParaRPr>
          </a:p>
        </p:txBody>
      </p:sp>
      <p:cxnSp>
        <p:nvCxnSpPr>
          <p:cNvPr id="6" name="Straight Connector 5"/>
          <p:cNvCxnSpPr/>
          <p:nvPr/>
        </p:nvCxnSpPr>
        <p:spPr bwMode="auto">
          <a:xfrm flipV="1">
            <a:off x="2668378" y="4014374"/>
            <a:ext cx="191409" cy="95225"/>
          </a:xfrm>
          <a:prstGeom prst="line">
            <a:avLst/>
          </a:prstGeom>
          <a:solidFill>
            <a:schemeClr val="accent1"/>
          </a:solidFill>
          <a:ln w="57150" cap="flat" cmpd="sng" algn="ctr">
            <a:solidFill>
              <a:srgbClr val="008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5" name="TextBox 144"/>
          <p:cNvSpPr txBox="1"/>
          <p:nvPr/>
        </p:nvSpPr>
        <p:spPr>
          <a:xfrm>
            <a:off x="2470978" y="2393682"/>
            <a:ext cx="3176583" cy="646331"/>
          </a:xfrm>
          <a:prstGeom prst="rect">
            <a:avLst/>
          </a:prstGeom>
          <a:noFill/>
        </p:spPr>
        <p:txBody>
          <a:bodyPr wrap="none" rtlCol="0">
            <a:spAutoFit/>
          </a:bodyPr>
          <a:lstStyle/>
          <a:p>
            <a:r>
              <a:rPr lang="en-US" dirty="0" smtClean="0"/>
              <a:t>Stably Transfected 293T Cells</a:t>
            </a:r>
          </a:p>
          <a:p>
            <a:r>
              <a:rPr lang="en-US" dirty="0" smtClean="0"/>
              <a:t>Division-Arrested</a:t>
            </a:r>
            <a:endParaRPr lang="en-US" dirty="0"/>
          </a:p>
        </p:txBody>
      </p:sp>
    </p:spTree>
    <p:extLst>
      <p:ext uri="{BB962C8B-B14F-4D97-AF65-F5344CB8AC3E}">
        <p14:creationId xmlns:p14="http://schemas.microsoft.com/office/powerpoint/2010/main" val="3354673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Sabo\AppData\Local\Microsoft\Windows\Temporary Internet Files\Content.IE5\WKZL8TL0\photo.JPG"/>
          <p:cNvPicPr>
            <a:picLocks noChangeAspect="1" noChangeArrowheads="1"/>
          </p:cNvPicPr>
          <p:nvPr/>
        </p:nvPicPr>
        <p:blipFill>
          <a:blip r:embed="rId3">
            <a:extLst>
              <a:ext uri="{28A0092B-C50C-407E-A947-70E740481C1C}">
                <a14:useLocalDpi xmlns:a14="http://schemas.microsoft.com/office/drawing/2010/main" val="0"/>
              </a:ext>
            </a:extLst>
          </a:blip>
          <a:srcRect l="9966" r="4227" b="6448"/>
          <a:stretch>
            <a:fillRect/>
          </a:stretch>
        </p:blipFill>
        <p:spPr bwMode="auto">
          <a:xfrm>
            <a:off x="228600" y="4067175"/>
            <a:ext cx="2757488"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descr="C:\Users\Sabo\AppData\Local\Microsoft\Windows\Temporary Internet Files\Content.IE5\S9XUC1QO\photo.JPG"/>
          <p:cNvPicPr>
            <a:picLocks noChangeAspect="1" noChangeArrowheads="1"/>
          </p:cNvPicPr>
          <p:nvPr/>
        </p:nvPicPr>
        <p:blipFill>
          <a:blip r:embed="rId4">
            <a:extLst>
              <a:ext uri="{28A0092B-C50C-407E-A947-70E740481C1C}">
                <a14:useLocalDpi xmlns:a14="http://schemas.microsoft.com/office/drawing/2010/main" val="0"/>
              </a:ext>
            </a:extLst>
          </a:blip>
          <a:srcRect l="17940" t="11168" b="7841"/>
          <a:stretch>
            <a:fillRect/>
          </a:stretch>
        </p:blipFill>
        <p:spPr bwMode="auto">
          <a:xfrm>
            <a:off x="5943600" y="4065588"/>
            <a:ext cx="30480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descr="C:\Users\Sabo\Desktop\fishfacility.JPG"/>
          <p:cNvPicPr>
            <a:picLocks noChangeAspect="1" noChangeArrowheads="1"/>
          </p:cNvPicPr>
          <p:nvPr/>
        </p:nvPicPr>
        <p:blipFill>
          <a:blip r:embed="rId5">
            <a:extLst>
              <a:ext uri="{28A0092B-C50C-407E-A947-70E740481C1C}">
                <a14:useLocalDpi xmlns:a14="http://schemas.microsoft.com/office/drawing/2010/main" val="0"/>
              </a:ext>
            </a:extLst>
          </a:blip>
          <a:srcRect l="-363" t="10141" r="-813" b="11549"/>
          <a:stretch>
            <a:fillRect/>
          </a:stretch>
        </p:blipFill>
        <p:spPr bwMode="auto">
          <a:xfrm>
            <a:off x="3276600" y="3948113"/>
            <a:ext cx="2395538" cy="248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descr="http://www.vetmed.ufl.edu/files/2012/04/EZ_20111216_UF_Nancy_Denslow_023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6088" y="1114223"/>
            <a:ext cx="3962400"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919278" y="218940"/>
            <a:ext cx="6045309" cy="707886"/>
          </a:xfrm>
          <a:prstGeom prst="rect">
            <a:avLst/>
          </a:prstGeom>
          <a:noFill/>
        </p:spPr>
        <p:txBody>
          <a:bodyPr wrap="none" rtlCol="0">
            <a:spAutoFit/>
          </a:bodyPr>
          <a:lstStyle/>
          <a:p>
            <a:r>
              <a:rPr lang="en-US" sz="4000" dirty="0" smtClean="0">
                <a:solidFill>
                  <a:schemeClr val="tx2"/>
                </a:solidFill>
              </a:rPr>
              <a:t>Aquatic Toxicology Facility</a:t>
            </a:r>
            <a:endParaRPr lang="en-US" sz="4000" dirty="0">
              <a:solidFill>
                <a:schemeClr val="tx2"/>
              </a:solidFill>
            </a:endParaRPr>
          </a:p>
        </p:txBody>
      </p:sp>
      <p:pic>
        <p:nvPicPr>
          <p:cNvPr id="7" name="Picture 2" descr="C:\Users\Sabo\Downloads\verticalSignature.tif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2400" y="1073"/>
            <a:ext cx="1371600" cy="116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88640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819921" y="381000"/>
            <a:ext cx="7620000" cy="928687"/>
          </a:xfrm>
        </p:spPr>
        <p:txBody>
          <a:bodyPr/>
          <a:lstStyle/>
          <a:p>
            <a:pPr algn="ctr"/>
            <a:r>
              <a:rPr lang="en-US" sz="3600" dirty="0" smtClean="0">
                <a:solidFill>
                  <a:srgbClr val="0000FF"/>
                </a:solidFill>
              </a:rPr>
              <a:t>Example: Estrogen Receptor Assay</a:t>
            </a:r>
            <a:endParaRPr lang="en-US" sz="3200" dirty="0">
              <a:solidFill>
                <a:srgbClr val="0000FF"/>
              </a:solidFill>
            </a:endParaRPr>
          </a:p>
        </p:txBody>
      </p:sp>
      <p:sp>
        <p:nvSpPr>
          <p:cNvPr id="71683" name="Line 3"/>
          <p:cNvSpPr>
            <a:spLocks noChangeShapeType="1"/>
          </p:cNvSpPr>
          <p:nvPr/>
        </p:nvSpPr>
        <p:spPr bwMode="auto">
          <a:xfrm>
            <a:off x="685800" y="2743618"/>
            <a:ext cx="4876800" cy="0"/>
          </a:xfrm>
          <a:prstGeom prst="line">
            <a:avLst/>
          </a:prstGeom>
          <a:noFill/>
          <a:ln w="28575">
            <a:solidFill>
              <a:srgbClr val="0000FF"/>
            </a:solidFill>
            <a:round/>
            <a:headEnd/>
            <a:tailEnd/>
          </a:ln>
          <a:effectLst/>
        </p:spPr>
        <p:txBody>
          <a:bodyPr/>
          <a:lstStyle/>
          <a:p>
            <a:endParaRPr lang="en-US">
              <a:solidFill>
                <a:srgbClr val="000000"/>
              </a:solidFill>
            </a:endParaRPr>
          </a:p>
        </p:txBody>
      </p:sp>
      <p:grpSp>
        <p:nvGrpSpPr>
          <p:cNvPr id="2" name="Group 4"/>
          <p:cNvGrpSpPr>
            <a:grpSpLocks/>
          </p:cNvGrpSpPr>
          <p:nvPr/>
        </p:nvGrpSpPr>
        <p:grpSpPr bwMode="auto">
          <a:xfrm>
            <a:off x="2362200" y="2362618"/>
            <a:ext cx="609600" cy="381000"/>
            <a:chOff x="1920" y="1440"/>
            <a:chExt cx="384" cy="240"/>
          </a:xfrm>
        </p:grpSpPr>
        <p:sp>
          <p:nvSpPr>
            <p:cNvPr id="71685" name="Line 5"/>
            <p:cNvSpPr>
              <a:spLocks noChangeShapeType="1"/>
            </p:cNvSpPr>
            <p:nvPr/>
          </p:nvSpPr>
          <p:spPr bwMode="auto">
            <a:xfrm>
              <a:off x="1920" y="1440"/>
              <a:ext cx="384" cy="0"/>
            </a:xfrm>
            <a:prstGeom prst="line">
              <a:avLst/>
            </a:prstGeom>
            <a:noFill/>
            <a:ln w="9525">
              <a:solidFill>
                <a:schemeClr val="tx1"/>
              </a:solidFill>
              <a:round/>
              <a:headEnd/>
              <a:tailEnd type="triangle" w="med" len="med"/>
            </a:ln>
            <a:effectLst/>
          </p:spPr>
          <p:txBody>
            <a:bodyPr/>
            <a:lstStyle/>
            <a:p>
              <a:endParaRPr lang="en-US">
                <a:solidFill>
                  <a:srgbClr val="000000"/>
                </a:solidFill>
              </a:endParaRPr>
            </a:p>
          </p:txBody>
        </p:sp>
        <p:sp>
          <p:nvSpPr>
            <p:cNvPr id="71686" name="Line 6"/>
            <p:cNvSpPr>
              <a:spLocks noChangeShapeType="1"/>
            </p:cNvSpPr>
            <p:nvPr/>
          </p:nvSpPr>
          <p:spPr bwMode="auto">
            <a:xfrm flipV="1">
              <a:off x="1920" y="1440"/>
              <a:ext cx="0" cy="240"/>
            </a:xfrm>
            <a:prstGeom prst="line">
              <a:avLst/>
            </a:prstGeom>
            <a:noFill/>
            <a:ln w="9525">
              <a:solidFill>
                <a:schemeClr val="tx1"/>
              </a:solidFill>
              <a:round/>
              <a:headEnd/>
              <a:tailEnd/>
            </a:ln>
            <a:effectLst/>
          </p:spPr>
          <p:txBody>
            <a:bodyPr/>
            <a:lstStyle/>
            <a:p>
              <a:endParaRPr lang="en-US">
                <a:solidFill>
                  <a:srgbClr val="000000"/>
                </a:solidFill>
              </a:endParaRPr>
            </a:p>
          </p:txBody>
        </p:sp>
      </p:grpSp>
      <p:sp>
        <p:nvSpPr>
          <p:cNvPr id="71687" name="Text Box 7"/>
          <p:cNvSpPr txBox="1">
            <a:spLocks noChangeArrowheads="1"/>
          </p:cNvSpPr>
          <p:nvPr/>
        </p:nvSpPr>
        <p:spPr bwMode="auto">
          <a:xfrm>
            <a:off x="2971800" y="2016543"/>
            <a:ext cx="4054476" cy="461665"/>
          </a:xfrm>
          <a:prstGeom prst="rect">
            <a:avLst/>
          </a:prstGeom>
          <a:noFill/>
          <a:ln w="9525">
            <a:noFill/>
            <a:miter lim="800000"/>
            <a:headEnd/>
            <a:tailEnd/>
          </a:ln>
          <a:effectLst/>
        </p:spPr>
        <p:txBody>
          <a:bodyPr wrap="square">
            <a:spAutoFit/>
          </a:bodyPr>
          <a:lstStyle/>
          <a:p>
            <a:r>
              <a:rPr lang="en-US" sz="2400" dirty="0">
                <a:solidFill>
                  <a:srgbClr val="000000"/>
                </a:solidFill>
                <a:latin typeface="Times New Roman" pitchFamily="18" charset="0"/>
              </a:rPr>
              <a:t>GAl4-ER LBD = receptor</a:t>
            </a:r>
          </a:p>
        </p:txBody>
      </p:sp>
      <p:sp>
        <p:nvSpPr>
          <p:cNvPr id="71688" name="Line 8"/>
          <p:cNvSpPr>
            <a:spLocks noChangeShapeType="1"/>
          </p:cNvSpPr>
          <p:nvPr/>
        </p:nvSpPr>
        <p:spPr bwMode="auto">
          <a:xfrm>
            <a:off x="685800" y="3886618"/>
            <a:ext cx="4953000" cy="0"/>
          </a:xfrm>
          <a:prstGeom prst="line">
            <a:avLst/>
          </a:prstGeom>
          <a:noFill/>
          <a:ln w="28575">
            <a:solidFill>
              <a:srgbClr val="FF0000"/>
            </a:solidFill>
            <a:round/>
            <a:headEnd/>
            <a:tailEnd/>
          </a:ln>
          <a:effectLst/>
        </p:spPr>
        <p:txBody>
          <a:bodyPr/>
          <a:lstStyle/>
          <a:p>
            <a:endParaRPr lang="en-US">
              <a:solidFill>
                <a:srgbClr val="000000"/>
              </a:solidFill>
            </a:endParaRPr>
          </a:p>
        </p:txBody>
      </p:sp>
      <p:grpSp>
        <p:nvGrpSpPr>
          <p:cNvPr id="3" name="Group 9"/>
          <p:cNvGrpSpPr>
            <a:grpSpLocks/>
          </p:cNvGrpSpPr>
          <p:nvPr/>
        </p:nvGrpSpPr>
        <p:grpSpPr bwMode="auto">
          <a:xfrm>
            <a:off x="2362200" y="3429418"/>
            <a:ext cx="609600" cy="381000"/>
            <a:chOff x="1920" y="1440"/>
            <a:chExt cx="384" cy="240"/>
          </a:xfrm>
        </p:grpSpPr>
        <p:sp>
          <p:nvSpPr>
            <p:cNvPr id="71690" name="Line 10"/>
            <p:cNvSpPr>
              <a:spLocks noChangeShapeType="1"/>
            </p:cNvSpPr>
            <p:nvPr/>
          </p:nvSpPr>
          <p:spPr bwMode="auto">
            <a:xfrm>
              <a:off x="1920" y="1440"/>
              <a:ext cx="384" cy="0"/>
            </a:xfrm>
            <a:prstGeom prst="line">
              <a:avLst/>
            </a:prstGeom>
            <a:noFill/>
            <a:ln w="9525">
              <a:solidFill>
                <a:schemeClr val="tx1"/>
              </a:solidFill>
              <a:round/>
              <a:headEnd/>
              <a:tailEnd type="triangle" w="med" len="med"/>
            </a:ln>
            <a:effectLst/>
          </p:spPr>
          <p:txBody>
            <a:bodyPr/>
            <a:lstStyle/>
            <a:p>
              <a:endParaRPr lang="en-US">
                <a:solidFill>
                  <a:srgbClr val="000000"/>
                </a:solidFill>
              </a:endParaRPr>
            </a:p>
          </p:txBody>
        </p:sp>
        <p:sp>
          <p:nvSpPr>
            <p:cNvPr id="71691" name="Line 11"/>
            <p:cNvSpPr>
              <a:spLocks noChangeShapeType="1"/>
            </p:cNvSpPr>
            <p:nvPr/>
          </p:nvSpPr>
          <p:spPr bwMode="auto">
            <a:xfrm flipV="1">
              <a:off x="1920" y="1440"/>
              <a:ext cx="0" cy="240"/>
            </a:xfrm>
            <a:prstGeom prst="line">
              <a:avLst/>
            </a:prstGeom>
            <a:noFill/>
            <a:ln w="9525">
              <a:solidFill>
                <a:schemeClr val="tx1"/>
              </a:solidFill>
              <a:round/>
              <a:headEnd/>
              <a:tailEnd/>
            </a:ln>
            <a:effectLst/>
          </p:spPr>
          <p:txBody>
            <a:bodyPr/>
            <a:lstStyle/>
            <a:p>
              <a:endParaRPr lang="en-US">
                <a:solidFill>
                  <a:srgbClr val="000000"/>
                </a:solidFill>
              </a:endParaRPr>
            </a:p>
          </p:txBody>
        </p:sp>
      </p:grpSp>
      <p:sp>
        <p:nvSpPr>
          <p:cNvPr id="71693" name="Text Box 13"/>
          <p:cNvSpPr txBox="1">
            <a:spLocks noChangeArrowheads="1"/>
          </p:cNvSpPr>
          <p:nvPr/>
        </p:nvSpPr>
        <p:spPr bwMode="auto">
          <a:xfrm>
            <a:off x="685800" y="3048000"/>
            <a:ext cx="1415772" cy="646331"/>
          </a:xfrm>
          <a:prstGeom prst="rect">
            <a:avLst/>
          </a:prstGeom>
          <a:noFill/>
          <a:ln w="9525">
            <a:noFill/>
            <a:miter lim="800000"/>
            <a:headEnd/>
            <a:tailEnd/>
          </a:ln>
          <a:effectLst/>
        </p:spPr>
        <p:txBody>
          <a:bodyPr wrap="none">
            <a:spAutoFit/>
          </a:bodyPr>
          <a:lstStyle/>
          <a:p>
            <a:r>
              <a:rPr lang="en-US" dirty="0">
                <a:solidFill>
                  <a:srgbClr val="000000"/>
                </a:solidFill>
                <a:latin typeface="Times New Roman" pitchFamily="18" charset="0"/>
              </a:rPr>
              <a:t>Gal 4 DNA </a:t>
            </a:r>
          </a:p>
          <a:p>
            <a:r>
              <a:rPr lang="en-US" dirty="0">
                <a:solidFill>
                  <a:srgbClr val="000000"/>
                </a:solidFill>
                <a:latin typeface="Times New Roman" pitchFamily="18" charset="0"/>
              </a:rPr>
              <a:t>binding  sites</a:t>
            </a:r>
          </a:p>
        </p:txBody>
      </p:sp>
      <p:sp>
        <p:nvSpPr>
          <p:cNvPr id="19" name="Rectangle 18"/>
          <p:cNvSpPr/>
          <p:nvPr/>
        </p:nvSpPr>
        <p:spPr bwMode="auto">
          <a:xfrm>
            <a:off x="990600" y="3733800"/>
            <a:ext cx="152400" cy="2286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20" name="Rectangle 19"/>
          <p:cNvSpPr/>
          <p:nvPr/>
        </p:nvSpPr>
        <p:spPr bwMode="auto">
          <a:xfrm>
            <a:off x="1600200" y="3733800"/>
            <a:ext cx="152400" cy="2286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21" name="Rectangle 20"/>
          <p:cNvSpPr/>
          <p:nvPr/>
        </p:nvSpPr>
        <p:spPr bwMode="auto">
          <a:xfrm>
            <a:off x="1295400" y="3733800"/>
            <a:ext cx="152400" cy="2286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22" name="TextBox 21"/>
          <p:cNvSpPr txBox="1"/>
          <p:nvPr/>
        </p:nvSpPr>
        <p:spPr>
          <a:xfrm>
            <a:off x="2895600" y="3200400"/>
            <a:ext cx="1734321" cy="646331"/>
          </a:xfrm>
          <a:prstGeom prst="rect">
            <a:avLst/>
          </a:prstGeom>
          <a:noFill/>
        </p:spPr>
        <p:txBody>
          <a:bodyPr wrap="none" rtlCol="0">
            <a:spAutoFit/>
          </a:bodyPr>
          <a:lstStyle/>
          <a:p>
            <a:r>
              <a:rPr lang="en-US" dirty="0" err="1">
                <a:solidFill>
                  <a:srgbClr val="000000"/>
                </a:solidFill>
              </a:rPr>
              <a:t>Bla</a:t>
            </a:r>
            <a:r>
              <a:rPr lang="en-US" dirty="0">
                <a:solidFill>
                  <a:srgbClr val="000000"/>
                </a:solidFill>
              </a:rPr>
              <a:t> protein</a:t>
            </a:r>
          </a:p>
          <a:p>
            <a:r>
              <a:rPr lang="en-US" dirty="0">
                <a:solidFill>
                  <a:srgbClr val="000000"/>
                </a:solidFill>
              </a:rPr>
              <a:t>Beta </a:t>
            </a:r>
            <a:r>
              <a:rPr lang="en-US" dirty="0" err="1">
                <a:solidFill>
                  <a:srgbClr val="000000"/>
                </a:solidFill>
              </a:rPr>
              <a:t>lactamase</a:t>
            </a:r>
            <a:endParaRPr lang="en-US" dirty="0">
              <a:solidFill>
                <a:srgbClr val="000000"/>
              </a:solidFill>
            </a:endParaRPr>
          </a:p>
        </p:txBody>
      </p:sp>
      <p:grpSp>
        <p:nvGrpSpPr>
          <p:cNvPr id="4" name="Group 34"/>
          <p:cNvGrpSpPr/>
          <p:nvPr/>
        </p:nvGrpSpPr>
        <p:grpSpPr>
          <a:xfrm>
            <a:off x="5892557" y="1681520"/>
            <a:ext cx="3304303" cy="2664856"/>
            <a:chOff x="5892557" y="1472030"/>
            <a:chExt cx="3304303" cy="2664856"/>
          </a:xfrm>
        </p:grpSpPr>
        <p:sp>
          <p:nvSpPr>
            <p:cNvPr id="26" name="TextBox 25"/>
            <p:cNvSpPr txBox="1"/>
            <p:nvPr/>
          </p:nvSpPr>
          <p:spPr>
            <a:xfrm>
              <a:off x="6324600" y="2971800"/>
              <a:ext cx="958917" cy="369332"/>
            </a:xfrm>
            <a:prstGeom prst="rect">
              <a:avLst/>
            </a:prstGeom>
            <a:noFill/>
          </p:spPr>
          <p:txBody>
            <a:bodyPr wrap="none" rtlCol="0">
              <a:spAutoFit/>
            </a:bodyPr>
            <a:lstStyle/>
            <a:p>
              <a:r>
                <a:rPr lang="en-US" dirty="0">
                  <a:solidFill>
                    <a:srgbClr val="000000"/>
                  </a:solidFill>
                </a:rPr>
                <a:t>409 nm</a:t>
              </a:r>
            </a:p>
          </p:txBody>
        </p:sp>
        <p:grpSp>
          <p:nvGrpSpPr>
            <p:cNvPr id="5" name="Group 33"/>
            <p:cNvGrpSpPr/>
            <p:nvPr/>
          </p:nvGrpSpPr>
          <p:grpSpPr>
            <a:xfrm>
              <a:off x="5892557" y="1472030"/>
              <a:ext cx="3304303" cy="2664856"/>
              <a:chOff x="5892557" y="1472030"/>
              <a:chExt cx="3304303" cy="2664856"/>
            </a:xfrm>
          </p:grpSpPr>
          <p:sp>
            <p:nvSpPr>
              <p:cNvPr id="71692" name="Text Box 12"/>
              <p:cNvSpPr txBox="1">
                <a:spLocks noChangeArrowheads="1"/>
              </p:cNvSpPr>
              <p:nvPr/>
            </p:nvSpPr>
            <p:spPr bwMode="auto">
              <a:xfrm>
                <a:off x="5892557" y="3429000"/>
                <a:ext cx="3304303" cy="707886"/>
              </a:xfrm>
              <a:prstGeom prst="rect">
                <a:avLst/>
              </a:prstGeom>
              <a:noFill/>
              <a:ln w="38100">
                <a:solidFill>
                  <a:schemeClr val="accent1"/>
                </a:solidFill>
                <a:miter lim="800000"/>
                <a:headEnd/>
                <a:tailEnd/>
              </a:ln>
              <a:effectLst/>
            </p:spPr>
            <p:txBody>
              <a:bodyPr wrap="none">
                <a:spAutoFit/>
              </a:bodyPr>
              <a:lstStyle/>
              <a:p>
                <a:r>
                  <a:rPr lang="en-US" sz="2000" dirty="0">
                    <a:solidFill>
                      <a:srgbClr val="000000"/>
                    </a:solidFill>
                    <a:latin typeface="Times New Roman" pitchFamily="18" charset="0"/>
                  </a:rPr>
                  <a:t>FRET, </a:t>
                </a:r>
                <a:r>
                  <a:rPr lang="en-US" sz="2000" dirty="0" smtClean="0">
                    <a:solidFill>
                      <a:srgbClr val="000000"/>
                    </a:solidFill>
                    <a:latin typeface="Times New Roman" pitchFamily="18" charset="0"/>
                  </a:rPr>
                  <a:t>fluorescence </a:t>
                </a:r>
                <a:r>
                  <a:rPr lang="en-US" sz="2000" dirty="0">
                    <a:solidFill>
                      <a:srgbClr val="000000"/>
                    </a:solidFill>
                    <a:latin typeface="Times New Roman" pitchFamily="18" charset="0"/>
                  </a:rPr>
                  <a:t>resonance</a:t>
                </a:r>
              </a:p>
              <a:p>
                <a:r>
                  <a:rPr lang="en-US" sz="2000" dirty="0">
                    <a:solidFill>
                      <a:srgbClr val="000000"/>
                    </a:solidFill>
                    <a:latin typeface="Times New Roman" pitchFamily="18" charset="0"/>
                  </a:rPr>
                  <a:t>            </a:t>
                </a:r>
                <a:r>
                  <a:rPr lang="en-US" sz="2000" dirty="0" smtClean="0">
                    <a:solidFill>
                      <a:srgbClr val="000000"/>
                    </a:solidFill>
                    <a:latin typeface="Times New Roman" pitchFamily="18" charset="0"/>
                  </a:rPr>
                  <a:t>energy </a:t>
                </a:r>
                <a:r>
                  <a:rPr lang="en-US" sz="2000" dirty="0">
                    <a:solidFill>
                      <a:srgbClr val="000000"/>
                    </a:solidFill>
                    <a:latin typeface="Times New Roman" pitchFamily="18" charset="0"/>
                  </a:rPr>
                  <a:t>transfer</a:t>
                </a:r>
              </a:p>
            </p:txBody>
          </p:sp>
          <p:sp>
            <p:nvSpPr>
              <p:cNvPr id="71694" name="AutoShape 14"/>
              <p:cNvSpPr>
                <a:spLocks noChangeArrowheads="1"/>
              </p:cNvSpPr>
              <p:nvPr/>
            </p:nvSpPr>
            <p:spPr bwMode="auto">
              <a:xfrm rot="-4047912">
                <a:off x="5757646" y="1860967"/>
                <a:ext cx="2122488" cy="1344613"/>
              </a:xfrm>
              <a:prstGeom prst="lightningBolt">
                <a:avLst/>
              </a:prstGeom>
              <a:solidFill>
                <a:srgbClr val="FFCC00"/>
              </a:solidFill>
              <a:ln w="9525">
                <a:solidFill>
                  <a:schemeClr val="accent1"/>
                </a:solidFill>
                <a:miter lim="800000"/>
                <a:headEnd/>
                <a:tailEnd/>
              </a:ln>
              <a:effectLst/>
            </p:spPr>
            <p:txBody>
              <a:bodyPr vert="eaVert" wrap="none" anchor="ctr"/>
              <a:lstStyle/>
              <a:p>
                <a:pPr algn="ctr"/>
                <a:endParaRPr lang="en-US" sz="2400">
                  <a:solidFill>
                    <a:srgbClr val="FFCC00"/>
                  </a:solidFill>
                  <a:latin typeface="Times New Roman" pitchFamily="18" charset="0"/>
                </a:endParaRPr>
              </a:p>
            </p:txBody>
          </p:sp>
          <p:sp>
            <p:nvSpPr>
              <p:cNvPr id="27" name="TextBox 26"/>
              <p:cNvSpPr txBox="1"/>
              <p:nvPr/>
            </p:nvSpPr>
            <p:spPr>
              <a:xfrm>
                <a:off x="7696200" y="2438400"/>
                <a:ext cx="958917" cy="369332"/>
              </a:xfrm>
              <a:prstGeom prst="rect">
                <a:avLst/>
              </a:prstGeom>
              <a:noFill/>
            </p:spPr>
            <p:txBody>
              <a:bodyPr wrap="none" rtlCol="0">
                <a:spAutoFit/>
              </a:bodyPr>
              <a:lstStyle/>
              <a:p>
                <a:r>
                  <a:rPr lang="en-US" dirty="0">
                    <a:solidFill>
                      <a:srgbClr val="000000"/>
                    </a:solidFill>
                  </a:rPr>
                  <a:t>520 nm</a:t>
                </a:r>
              </a:p>
            </p:txBody>
          </p:sp>
          <p:sp>
            <p:nvSpPr>
              <p:cNvPr id="30" name="Curved Down Arrow 29"/>
              <p:cNvSpPr/>
              <p:nvPr/>
            </p:nvSpPr>
            <p:spPr bwMode="auto">
              <a:xfrm rot="18584325">
                <a:off x="7025774" y="2628420"/>
                <a:ext cx="609600" cy="245968"/>
              </a:xfrm>
              <a:prstGeom prst="curved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grpSp>
      </p:grpSp>
      <p:sp>
        <p:nvSpPr>
          <p:cNvPr id="31" name="TextBox 30"/>
          <p:cNvSpPr txBox="1"/>
          <p:nvPr/>
        </p:nvSpPr>
        <p:spPr>
          <a:xfrm>
            <a:off x="304800" y="2133600"/>
            <a:ext cx="1658467" cy="369332"/>
          </a:xfrm>
          <a:prstGeom prst="rect">
            <a:avLst/>
          </a:prstGeom>
          <a:noFill/>
          <a:ln>
            <a:solidFill>
              <a:srgbClr val="FF0000"/>
            </a:solidFill>
          </a:ln>
        </p:spPr>
        <p:txBody>
          <a:bodyPr wrap="none" rtlCol="0">
            <a:spAutoFit/>
          </a:bodyPr>
          <a:lstStyle/>
          <a:p>
            <a:r>
              <a:rPr lang="en-US" dirty="0">
                <a:solidFill>
                  <a:srgbClr val="000000"/>
                </a:solidFill>
              </a:rPr>
              <a:t>Receptor gene</a:t>
            </a:r>
          </a:p>
        </p:txBody>
      </p:sp>
      <p:sp>
        <p:nvSpPr>
          <p:cNvPr id="32" name="TextBox 31"/>
          <p:cNvSpPr txBox="1"/>
          <p:nvPr/>
        </p:nvSpPr>
        <p:spPr>
          <a:xfrm>
            <a:off x="304800" y="4038600"/>
            <a:ext cx="1636025" cy="369332"/>
          </a:xfrm>
          <a:prstGeom prst="rect">
            <a:avLst/>
          </a:prstGeom>
          <a:noFill/>
          <a:ln>
            <a:solidFill>
              <a:srgbClr val="FF0000"/>
            </a:solidFill>
          </a:ln>
        </p:spPr>
        <p:txBody>
          <a:bodyPr wrap="none" rtlCol="0">
            <a:spAutoFit/>
          </a:bodyPr>
          <a:lstStyle/>
          <a:p>
            <a:r>
              <a:rPr lang="en-US" dirty="0">
                <a:solidFill>
                  <a:srgbClr val="000000"/>
                </a:solidFill>
              </a:rPr>
              <a:t>Reporter gene</a:t>
            </a:r>
          </a:p>
        </p:txBody>
      </p:sp>
      <p:grpSp>
        <p:nvGrpSpPr>
          <p:cNvPr id="6" name="Group 36"/>
          <p:cNvGrpSpPr/>
          <p:nvPr/>
        </p:nvGrpSpPr>
        <p:grpSpPr>
          <a:xfrm>
            <a:off x="3810000" y="2895600"/>
            <a:ext cx="1828800" cy="2362200"/>
            <a:chOff x="3810000" y="2743200"/>
            <a:chExt cx="1828800" cy="2362200"/>
          </a:xfrm>
        </p:grpSpPr>
        <p:grpSp>
          <p:nvGrpSpPr>
            <p:cNvPr id="7" name="Group 32"/>
            <p:cNvGrpSpPr/>
            <p:nvPr/>
          </p:nvGrpSpPr>
          <p:grpSpPr>
            <a:xfrm>
              <a:off x="4191000" y="2895600"/>
              <a:ext cx="1381853" cy="1752600"/>
              <a:chOff x="4191000" y="2895600"/>
              <a:chExt cx="1381853" cy="1752600"/>
            </a:xfrm>
          </p:grpSpPr>
          <p:sp>
            <p:nvSpPr>
              <p:cNvPr id="23" name="TextBox 22"/>
              <p:cNvSpPr txBox="1"/>
              <p:nvPr/>
            </p:nvSpPr>
            <p:spPr>
              <a:xfrm>
                <a:off x="4337496" y="2895600"/>
                <a:ext cx="1148904" cy="369332"/>
              </a:xfrm>
              <a:prstGeom prst="rect">
                <a:avLst/>
              </a:prstGeom>
              <a:noFill/>
            </p:spPr>
            <p:txBody>
              <a:bodyPr wrap="none" rtlCol="0">
                <a:spAutoFit/>
              </a:bodyPr>
              <a:lstStyle/>
              <a:p>
                <a:r>
                  <a:rPr lang="en-US" dirty="0">
                    <a:solidFill>
                      <a:srgbClr val="000000"/>
                    </a:solidFill>
                  </a:rPr>
                  <a:t>Substrate</a:t>
                </a:r>
              </a:p>
            </p:txBody>
          </p:sp>
          <p:sp>
            <p:nvSpPr>
              <p:cNvPr id="24" name="TextBox 23"/>
              <p:cNvSpPr txBox="1"/>
              <p:nvPr/>
            </p:nvSpPr>
            <p:spPr>
              <a:xfrm>
                <a:off x="4191000" y="4001869"/>
                <a:ext cx="1381853" cy="646331"/>
              </a:xfrm>
              <a:prstGeom prst="rect">
                <a:avLst/>
              </a:prstGeom>
              <a:noFill/>
            </p:spPr>
            <p:txBody>
              <a:bodyPr wrap="none" rtlCol="0">
                <a:spAutoFit/>
              </a:bodyPr>
              <a:lstStyle/>
              <a:p>
                <a:r>
                  <a:rPr lang="en-US" dirty="0">
                    <a:solidFill>
                      <a:srgbClr val="000000"/>
                    </a:solidFill>
                  </a:rPr>
                  <a:t>Hydrolyzed </a:t>
                </a:r>
              </a:p>
              <a:p>
                <a:r>
                  <a:rPr lang="en-US" dirty="0">
                    <a:solidFill>
                      <a:srgbClr val="000000"/>
                    </a:solidFill>
                  </a:rPr>
                  <a:t>substrate</a:t>
                </a:r>
              </a:p>
            </p:txBody>
          </p:sp>
          <p:sp>
            <p:nvSpPr>
              <p:cNvPr id="25" name="Down Arrow 24"/>
              <p:cNvSpPr/>
              <p:nvPr/>
            </p:nvSpPr>
            <p:spPr bwMode="auto">
              <a:xfrm>
                <a:off x="4876800" y="3352800"/>
                <a:ext cx="228600" cy="6096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grpSp>
        <p:sp>
          <p:nvSpPr>
            <p:cNvPr id="33" name="Diamond 32"/>
            <p:cNvSpPr/>
            <p:nvPr/>
          </p:nvSpPr>
          <p:spPr bwMode="auto">
            <a:xfrm>
              <a:off x="4191000" y="2743200"/>
              <a:ext cx="228600" cy="381000"/>
            </a:xfrm>
            <a:prstGeom prst="diamond">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34" name="Diamond 33"/>
            <p:cNvSpPr/>
            <p:nvPr/>
          </p:nvSpPr>
          <p:spPr bwMode="auto">
            <a:xfrm>
              <a:off x="5410200" y="2743200"/>
              <a:ext cx="228600" cy="381000"/>
            </a:xfrm>
            <a:prstGeom prst="diamond">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35" name="Diamond 34"/>
            <p:cNvSpPr/>
            <p:nvPr/>
          </p:nvSpPr>
          <p:spPr bwMode="auto">
            <a:xfrm>
              <a:off x="3810000" y="4724400"/>
              <a:ext cx="228600" cy="381000"/>
            </a:xfrm>
            <a:prstGeom prst="diamond">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36" name="Diamond 35"/>
            <p:cNvSpPr/>
            <p:nvPr/>
          </p:nvSpPr>
          <p:spPr bwMode="auto">
            <a:xfrm>
              <a:off x="5334000" y="4724400"/>
              <a:ext cx="228600" cy="381000"/>
            </a:xfrm>
            <a:prstGeom prst="diamond">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grpSp>
      <p:sp>
        <p:nvSpPr>
          <p:cNvPr id="8" name="TextBox 7"/>
          <p:cNvSpPr txBox="1"/>
          <p:nvPr/>
        </p:nvSpPr>
        <p:spPr>
          <a:xfrm>
            <a:off x="8077200" y="2062709"/>
            <a:ext cx="767005" cy="369332"/>
          </a:xfrm>
          <a:prstGeom prst="rect">
            <a:avLst/>
          </a:prstGeom>
          <a:noFill/>
        </p:spPr>
        <p:txBody>
          <a:bodyPr wrap="none" rtlCol="0">
            <a:spAutoFit/>
          </a:bodyPr>
          <a:lstStyle/>
          <a:p>
            <a:r>
              <a:rPr lang="en-US" dirty="0" smtClean="0"/>
              <a:t>green</a:t>
            </a:r>
            <a:endParaRPr lang="en-US" dirty="0"/>
          </a:p>
        </p:txBody>
      </p:sp>
      <p:sp>
        <p:nvSpPr>
          <p:cNvPr id="37" name="TextBox 36"/>
          <p:cNvSpPr txBox="1"/>
          <p:nvPr/>
        </p:nvSpPr>
        <p:spPr>
          <a:xfrm>
            <a:off x="5791200" y="5073134"/>
            <a:ext cx="615874" cy="369332"/>
          </a:xfrm>
          <a:prstGeom prst="rect">
            <a:avLst/>
          </a:prstGeom>
          <a:noFill/>
        </p:spPr>
        <p:txBody>
          <a:bodyPr wrap="none" rtlCol="0">
            <a:spAutoFit/>
          </a:bodyPr>
          <a:lstStyle/>
          <a:p>
            <a:r>
              <a:rPr lang="en-US" dirty="0" smtClean="0"/>
              <a:t>blue</a:t>
            </a:r>
            <a:endParaRPr lang="en-US" dirty="0"/>
          </a:p>
        </p:txBody>
      </p:sp>
    </p:spTree>
    <p:extLst>
      <p:ext uri="{BB962C8B-B14F-4D97-AF65-F5344CB8AC3E}">
        <p14:creationId xmlns:p14="http://schemas.microsoft.com/office/powerpoint/2010/main" val="31417059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0938" y="0"/>
            <a:ext cx="7793037" cy="1462087"/>
          </a:xfrm>
        </p:spPr>
        <p:txBody>
          <a:bodyPr>
            <a:normAutofit/>
          </a:bodyPr>
          <a:lstStyle/>
          <a:p>
            <a:r>
              <a:rPr lang="en-US" sz="3600" dirty="0" smtClean="0"/>
              <a:t>In vitro assay protocol</a:t>
            </a:r>
            <a:endParaRPr lang="en-US" sz="3600" dirty="0"/>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8197" y="1539147"/>
            <a:ext cx="4132613" cy="5188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077589" y="3116243"/>
            <a:ext cx="2560648" cy="338554"/>
          </a:xfrm>
          <a:prstGeom prst="rect">
            <a:avLst/>
          </a:prstGeom>
          <a:noFill/>
        </p:spPr>
        <p:txBody>
          <a:bodyPr wrap="square" rtlCol="0">
            <a:spAutoFit/>
          </a:bodyPr>
          <a:lstStyle/>
          <a:p>
            <a:r>
              <a:rPr lang="en-US" sz="1600" b="1" dirty="0" smtClean="0"/>
              <a:t>Seed cells</a:t>
            </a:r>
          </a:p>
        </p:txBody>
      </p:sp>
      <p:sp>
        <p:nvSpPr>
          <p:cNvPr id="12" name="TextBox 11"/>
          <p:cNvSpPr txBox="1"/>
          <p:nvPr/>
        </p:nvSpPr>
        <p:spPr>
          <a:xfrm>
            <a:off x="5960750" y="4090395"/>
            <a:ext cx="2560648" cy="338554"/>
          </a:xfrm>
          <a:prstGeom prst="rect">
            <a:avLst/>
          </a:prstGeom>
          <a:noFill/>
        </p:spPr>
        <p:txBody>
          <a:bodyPr wrap="square" rtlCol="0">
            <a:spAutoFit/>
          </a:bodyPr>
          <a:lstStyle/>
          <a:p>
            <a:r>
              <a:rPr lang="en-US" sz="1600" b="1" dirty="0" smtClean="0"/>
              <a:t>Chemical exposure</a:t>
            </a:r>
            <a:endParaRPr lang="en-US" sz="1600" b="1" dirty="0"/>
          </a:p>
        </p:txBody>
      </p:sp>
      <p:sp>
        <p:nvSpPr>
          <p:cNvPr id="13" name="TextBox 12"/>
          <p:cNvSpPr txBox="1"/>
          <p:nvPr/>
        </p:nvSpPr>
        <p:spPr>
          <a:xfrm>
            <a:off x="5605620" y="5050324"/>
            <a:ext cx="2560648" cy="584775"/>
          </a:xfrm>
          <a:prstGeom prst="rect">
            <a:avLst/>
          </a:prstGeom>
          <a:noFill/>
        </p:spPr>
        <p:txBody>
          <a:bodyPr wrap="square" rtlCol="0">
            <a:spAutoFit/>
          </a:bodyPr>
          <a:lstStyle/>
          <a:p>
            <a:r>
              <a:rPr lang="en-US" sz="1600" b="1" dirty="0" smtClean="0"/>
              <a:t>Add assay reagents </a:t>
            </a:r>
          </a:p>
          <a:p>
            <a:r>
              <a:rPr lang="en-US" sz="1600" b="1" dirty="0" smtClean="0"/>
              <a:t>and incubation</a:t>
            </a:r>
            <a:endParaRPr lang="en-US" sz="1600" b="1" dirty="0"/>
          </a:p>
        </p:txBody>
      </p:sp>
      <p:sp>
        <p:nvSpPr>
          <p:cNvPr id="14" name="TextBox 13"/>
          <p:cNvSpPr txBox="1"/>
          <p:nvPr/>
        </p:nvSpPr>
        <p:spPr>
          <a:xfrm>
            <a:off x="5593745" y="5898583"/>
            <a:ext cx="2560648" cy="338554"/>
          </a:xfrm>
          <a:prstGeom prst="rect">
            <a:avLst/>
          </a:prstGeom>
          <a:noFill/>
        </p:spPr>
        <p:txBody>
          <a:bodyPr wrap="square" rtlCol="0">
            <a:spAutoFit/>
          </a:bodyPr>
          <a:lstStyle/>
          <a:p>
            <a:r>
              <a:rPr lang="en-US" sz="1600" b="1" dirty="0" smtClean="0"/>
              <a:t>Fluorescence reading</a:t>
            </a:r>
            <a:endParaRPr lang="en-US" sz="1600" b="1" dirty="0"/>
          </a:p>
        </p:txBody>
      </p:sp>
      <p:cxnSp>
        <p:nvCxnSpPr>
          <p:cNvPr id="15" name="Straight Arrow Connector 14"/>
          <p:cNvCxnSpPr/>
          <p:nvPr/>
        </p:nvCxnSpPr>
        <p:spPr>
          <a:xfrm>
            <a:off x="4910446" y="3883230"/>
            <a:ext cx="0" cy="380518"/>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4914404" y="4800690"/>
            <a:ext cx="0" cy="380518"/>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4910446" y="5611349"/>
            <a:ext cx="0" cy="380518"/>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H="1">
            <a:off x="5550201" y="3883230"/>
            <a:ext cx="826848" cy="380518"/>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3530929" y="2122725"/>
            <a:ext cx="0" cy="380518"/>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3519054" y="2960158"/>
            <a:ext cx="969819" cy="471809"/>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1474751" y="2122725"/>
            <a:ext cx="2560648" cy="338554"/>
          </a:xfrm>
          <a:prstGeom prst="rect">
            <a:avLst/>
          </a:prstGeom>
          <a:noFill/>
        </p:spPr>
        <p:txBody>
          <a:bodyPr wrap="square" rtlCol="0">
            <a:spAutoFit/>
          </a:bodyPr>
          <a:lstStyle/>
          <a:p>
            <a:r>
              <a:rPr lang="en-US" sz="1600" b="1" dirty="0" smtClean="0"/>
              <a:t>Cell culture</a:t>
            </a:r>
            <a:endParaRPr lang="en-US" sz="1600" b="1" dirty="0"/>
          </a:p>
        </p:txBody>
      </p:sp>
      <p:pic>
        <p:nvPicPr>
          <p:cNvPr id="16" name="Picture 2"/>
          <p:cNvPicPr>
            <a:picLocks noChangeAspect="1" noChangeArrowheads="1"/>
          </p:cNvPicPr>
          <p:nvPr/>
        </p:nvPicPr>
        <p:blipFill>
          <a:blip r:embed="rId3" cstate="print"/>
          <a:srcRect/>
          <a:stretch>
            <a:fillRect/>
          </a:stretch>
        </p:blipFill>
        <p:spPr bwMode="auto">
          <a:xfrm>
            <a:off x="532163" y="4221646"/>
            <a:ext cx="2825750" cy="2015491"/>
          </a:xfrm>
          <a:prstGeom prst="rect">
            <a:avLst/>
          </a:prstGeom>
          <a:noFill/>
          <a:ln w="9525">
            <a:noFill/>
            <a:miter lim="800000"/>
            <a:headEnd/>
            <a:tailEnd/>
          </a:ln>
          <a:effectLst/>
        </p:spPr>
      </p:pic>
    </p:spTree>
    <p:extLst>
      <p:ext uri="{BB962C8B-B14F-4D97-AF65-F5344CB8AC3E}">
        <p14:creationId xmlns:p14="http://schemas.microsoft.com/office/powerpoint/2010/main" val="18848985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4572000" y="4203573"/>
            <a:ext cx="3657601" cy="2445583"/>
          </a:xfrm>
          <a:prstGeom prst="rect">
            <a:avLst/>
          </a:prstGeom>
        </p:spPr>
      </p:pic>
      <p:pic>
        <p:nvPicPr>
          <p:cNvPr id="15" name="Picture 14"/>
          <p:cNvPicPr>
            <a:picLocks noChangeAspect="1"/>
          </p:cNvPicPr>
          <p:nvPr/>
        </p:nvPicPr>
        <p:blipFill>
          <a:blip r:embed="rId3"/>
          <a:stretch>
            <a:fillRect/>
          </a:stretch>
        </p:blipFill>
        <p:spPr>
          <a:xfrm>
            <a:off x="762000" y="4267200"/>
            <a:ext cx="3778645" cy="2378725"/>
          </a:xfrm>
          <a:prstGeom prst="rect">
            <a:avLst/>
          </a:prstGeom>
        </p:spPr>
      </p:pic>
      <p:pic>
        <p:nvPicPr>
          <p:cNvPr id="13" name="Picture 12"/>
          <p:cNvPicPr>
            <a:picLocks noChangeAspect="1"/>
          </p:cNvPicPr>
          <p:nvPr/>
        </p:nvPicPr>
        <p:blipFill>
          <a:blip r:embed="rId4"/>
          <a:stretch>
            <a:fillRect/>
          </a:stretch>
        </p:blipFill>
        <p:spPr>
          <a:xfrm>
            <a:off x="4611512" y="1816637"/>
            <a:ext cx="3581400" cy="2365895"/>
          </a:xfrm>
          <a:prstGeom prst="rect">
            <a:avLst/>
          </a:prstGeom>
        </p:spPr>
      </p:pic>
      <p:sp>
        <p:nvSpPr>
          <p:cNvPr id="2" name="Title 1"/>
          <p:cNvSpPr>
            <a:spLocks noGrp="1"/>
          </p:cNvSpPr>
          <p:nvPr>
            <p:ph type="title"/>
          </p:nvPr>
        </p:nvSpPr>
        <p:spPr>
          <a:xfrm>
            <a:off x="762000" y="-152400"/>
            <a:ext cx="7793037" cy="1462087"/>
          </a:xfrm>
        </p:spPr>
        <p:txBody>
          <a:bodyPr/>
          <a:lstStyle/>
          <a:p>
            <a:pPr algn="ctr"/>
            <a:r>
              <a:rPr lang="en-US" dirty="0" smtClean="0">
                <a:solidFill>
                  <a:srgbClr val="0000FF"/>
                </a:solidFill>
              </a:rPr>
              <a:t>Profiles for Single Chemicals</a:t>
            </a:r>
            <a:endParaRPr lang="en-US" dirty="0">
              <a:solidFill>
                <a:srgbClr val="0000FF"/>
              </a:solidFill>
            </a:endParaRPr>
          </a:p>
        </p:txBody>
      </p:sp>
      <p:pic>
        <p:nvPicPr>
          <p:cNvPr id="4" name="Picture 3"/>
          <p:cNvPicPr/>
          <p:nvPr/>
        </p:nvPicPr>
        <p:blipFill>
          <a:blip r:embed="rId5">
            <a:extLst>
              <a:ext uri="{28A0092B-C50C-407E-A947-70E740481C1C}">
                <a14:useLocalDpi xmlns:a14="http://schemas.microsoft.com/office/drawing/2010/main" val="0"/>
              </a:ext>
            </a:extLst>
          </a:blip>
          <a:srcRect/>
          <a:stretch>
            <a:fillRect/>
          </a:stretch>
        </p:blipFill>
        <p:spPr bwMode="auto">
          <a:xfrm>
            <a:off x="755380" y="1828800"/>
            <a:ext cx="3754531" cy="2362200"/>
          </a:xfrm>
          <a:prstGeom prst="rect">
            <a:avLst/>
          </a:prstGeom>
          <a:noFill/>
          <a:ln>
            <a:solidFill>
              <a:schemeClr val="bg1"/>
            </a:solidFill>
          </a:ln>
        </p:spPr>
      </p:pic>
      <p:sp>
        <p:nvSpPr>
          <p:cNvPr id="8" name="TextBox 7"/>
          <p:cNvSpPr txBox="1"/>
          <p:nvPr/>
        </p:nvSpPr>
        <p:spPr>
          <a:xfrm>
            <a:off x="762000" y="1809044"/>
            <a:ext cx="582211" cy="369332"/>
          </a:xfrm>
          <a:prstGeom prst="rect">
            <a:avLst/>
          </a:prstGeom>
          <a:noFill/>
        </p:spPr>
        <p:txBody>
          <a:bodyPr wrap="none" rtlCol="0">
            <a:spAutoFit/>
          </a:bodyPr>
          <a:lstStyle/>
          <a:p>
            <a:r>
              <a:rPr lang="en-US" dirty="0">
                <a:solidFill>
                  <a:srgbClr val="000000"/>
                </a:solidFill>
              </a:rPr>
              <a:t>BPA</a:t>
            </a:r>
          </a:p>
        </p:txBody>
      </p:sp>
      <p:sp>
        <p:nvSpPr>
          <p:cNvPr id="10" name="TextBox 9"/>
          <p:cNvSpPr txBox="1"/>
          <p:nvPr/>
        </p:nvSpPr>
        <p:spPr>
          <a:xfrm>
            <a:off x="762000" y="4343400"/>
            <a:ext cx="466794" cy="369332"/>
          </a:xfrm>
          <a:prstGeom prst="rect">
            <a:avLst/>
          </a:prstGeom>
          <a:noFill/>
        </p:spPr>
        <p:txBody>
          <a:bodyPr wrap="none" rtlCol="0">
            <a:spAutoFit/>
          </a:bodyPr>
          <a:lstStyle/>
          <a:p>
            <a:r>
              <a:rPr lang="en-US" dirty="0">
                <a:solidFill>
                  <a:srgbClr val="000000"/>
                </a:solidFill>
              </a:rPr>
              <a:t>NP</a:t>
            </a:r>
          </a:p>
        </p:txBody>
      </p:sp>
      <p:sp>
        <p:nvSpPr>
          <p:cNvPr id="11" name="TextBox 10"/>
          <p:cNvSpPr txBox="1"/>
          <p:nvPr/>
        </p:nvSpPr>
        <p:spPr>
          <a:xfrm>
            <a:off x="4572000" y="4289778"/>
            <a:ext cx="453970" cy="369332"/>
          </a:xfrm>
          <a:prstGeom prst="rect">
            <a:avLst/>
          </a:prstGeom>
          <a:noFill/>
        </p:spPr>
        <p:txBody>
          <a:bodyPr wrap="none" rtlCol="0">
            <a:spAutoFit/>
          </a:bodyPr>
          <a:lstStyle/>
          <a:p>
            <a:r>
              <a:rPr lang="en-US" dirty="0" err="1">
                <a:solidFill>
                  <a:srgbClr val="000000"/>
                </a:solidFill>
              </a:rPr>
              <a:t>Bif</a:t>
            </a:r>
            <a:endParaRPr lang="en-US" dirty="0">
              <a:solidFill>
                <a:srgbClr val="000000"/>
              </a:solidFill>
            </a:endParaRPr>
          </a:p>
        </p:txBody>
      </p:sp>
      <p:sp>
        <p:nvSpPr>
          <p:cNvPr id="9" name="TextBox 8"/>
          <p:cNvSpPr txBox="1"/>
          <p:nvPr/>
        </p:nvSpPr>
        <p:spPr>
          <a:xfrm>
            <a:off x="4732909" y="1828800"/>
            <a:ext cx="440182" cy="369332"/>
          </a:xfrm>
          <a:prstGeom prst="rect">
            <a:avLst/>
          </a:prstGeom>
          <a:noFill/>
        </p:spPr>
        <p:txBody>
          <a:bodyPr wrap="none" rtlCol="0">
            <a:spAutoFit/>
          </a:bodyPr>
          <a:lstStyle/>
          <a:p>
            <a:r>
              <a:rPr lang="en-US" dirty="0">
                <a:solidFill>
                  <a:srgbClr val="1C1C1C"/>
                </a:solidFill>
              </a:rPr>
              <a:t>E1</a:t>
            </a:r>
          </a:p>
        </p:txBody>
      </p:sp>
    </p:spTree>
    <p:extLst>
      <p:ext uri="{BB962C8B-B14F-4D97-AF65-F5344CB8AC3E}">
        <p14:creationId xmlns:p14="http://schemas.microsoft.com/office/powerpoint/2010/main" val="41679413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563" y="228600"/>
            <a:ext cx="7793037" cy="1066800"/>
          </a:xfrm>
        </p:spPr>
        <p:txBody>
          <a:bodyPr/>
          <a:lstStyle/>
          <a:p>
            <a:r>
              <a:rPr lang="en-US" dirty="0" smtClean="0">
                <a:solidFill>
                  <a:srgbClr val="0000FF"/>
                </a:solidFill>
              </a:rPr>
              <a:t>ER Antagonist Profiles</a:t>
            </a:r>
            <a:endParaRPr lang="en-US" dirty="0">
              <a:solidFill>
                <a:srgbClr val="0000FF"/>
              </a:solidFill>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680085" y="2057400"/>
            <a:ext cx="3429000" cy="2133600"/>
          </a:xfrm>
          <a:prstGeom prst="rect">
            <a:avLst/>
          </a:prstGeom>
          <a:noFill/>
          <a:ln>
            <a:solidFill>
              <a:schemeClr val="tx1"/>
            </a:solid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4947285" y="2051755"/>
            <a:ext cx="3358515" cy="2133600"/>
          </a:xfrm>
          <a:prstGeom prst="rect">
            <a:avLst/>
          </a:prstGeom>
          <a:noFill/>
          <a:ln>
            <a:solidFill>
              <a:schemeClr val="tx1"/>
            </a:solidFill>
          </a:ln>
        </p:spPr>
      </p:pic>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2737485" y="4343400"/>
            <a:ext cx="3886200" cy="2286000"/>
          </a:xfrm>
          <a:prstGeom prst="rect">
            <a:avLst/>
          </a:prstGeom>
          <a:noFill/>
          <a:ln>
            <a:solidFill>
              <a:schemeClr val="tx1"/>
            </a:solidFill>
          </a:ln>
        </p:spPr>
      </p:pic>
      <p:sp>
        <p:nvSpPr>
          <p:cNvPr id="7" name="TextBox 6"/>
          <p:cNvSpPr txBox="1"/>
          <p:nvPr/>
        </p:nvSpPr>
        <p:spPr>
          <a:xfrm>
            <a:off x="1823085" y="1600200"/>
            <a:ext cx="952003" cy="369332"/>
          </a:xfrm>
          <a:prstGeom prst="rect">
            <a:avLst/>
          </a:prstGeom>
          <a:noFill/>
        </p:spPr>
        <p:txBody>
          <a:bodyPr wrap="none" rtlCol="0">
            <a:spAutoFit/>
          </a:bodyPr>
          <a:lstStyle/>
          <a:p>
            <a:r>
              <a:rPr lang="en-US" dirty="0" err="1">
                <a:solidFill>
                  <a:srgbClr val="000000"/>
                </a:solidFill>
              </a:rPr>
              <a:t>Estrone</a:t>
            </a:r>
            <a:endParaRPr lang="en-US" dirty="0">
              <a:solidFill>
                <a:srgbClr val="000000"/>
              </a:solidFill>
            </a:endParaRPr>
          </a:p>
        </p:txBody>
      </p:sp>
      <p:sp>
        <p:nvSpPr>
          <p:cNvPr id="8" name="TextBox 7"/>
          <p:cNvSpPr txBox="1"/>
          <p:nvPr/>
        </p:nvSpPr>
        <p:spPr>
          <a:xfrm>
            <a:off x="5633085" y="1676400"/>
            <a:ext cx="1443086" cy="369332"/>
          </a:xfrm>
          <a:prstGeom prst="rect">
            <a:avLst/>
          </a:prstGeom>
          <a:noFill/>
        </p:spPr>
        <p:txBody>
          <a:bodyPr wrap="none" rtlCol="0">
            <a:spAutoFit/>
          </a:bodyPr>
          <a:lstStyle/>
          <a:p>
            <a:r>
              <a:rPr lang="en-US" dirty="0" err="1">
                <a:solidFill>
                  <a:srgbClr val="000000"/>
                </a:solidFill>
              </a:rPr>
              <a:t>Nonylphenol</a:t>
            </a:r>
            <a:endParaRPr lang="en-US" dirty="0">
              <a:solidFill>
                <a:srgbClr val="000000"/>
              </a:solidFill>
            </a:endParaRPr>
          </a:p>
        </p:txBody>
      </p:sp>
      <p:sp>
        <p:nvSpPr>
          <p:cNvPr id="9" name="TextBox 8"/>
          <p:cNvSpPr txBox="1"/>
          <p:nvPr/>
        </p:nvSpPr>
        <p:spPr>
          <a:xfrm>
            <a:off x="1213485" y="4953000"/>
            <a:ext cx="1167056" cy="369332"/>
          </a:xfrm>
          <a:prstGeom prst="rect">
            <a:avLst/>
          </a:prstGeom>
          <a:noFill/>
        </p:spPr>
        <p:txBody>
          <a:bodyPr wrap="none" rtlCol="0">
            <a:spAutoFit/>
          </a:bodyPr>
          <a:lstStyle/>
          <a:p>
            <a:r>
              <a:rPr lang="en-US" dirty="0" err="1">
                <a:solidFill>
                  <a:srgbClr val="000000"/>
                </a:solidFill>
              </a:rPr>
              <a:t>Bifenthrin</a:t>
            </a:r>
            <a:endParaRPr lang="en-US" dirty="0">
              <a:solidFill>
                <a:srgbClr val="000000"/>
              </a:solidFill>
            </a:endParaRPr>
          </a:p>
        </p:txBody>
      </p:sp>
    </p:spTree>
    <p:extLst>
      <p:ext uri="{BB962C8B-B14F-4D97-AF65-F5344CB8AC3E}">
        <p14:creationId xmlns:p14="http://schemas.microsoft.com/office/powerpoint/2010/main" val="6379281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2800" y="152400"/>
            <a:ext cx="7793037" cy="1462087"/>
          </a:xfrm>
        </p:spPr>
        <p:txBody>
          <a:bodyPr/>
          <a:lstStyle/>
          <a:p>
            <a:r>
              <a:rPr lang="en-US" dirty="0" smtClean="0"/>
              <a:t>ER Round Robin Results</a:t>
            </a:r>
            <a:endParaRPr lang="en-US" dirty="0">
              <a:latin typeface="Symbol" charset="2"/>
              <a:cs typeface="Symbol" charset="2"/>
            </a:endParaRPr>
          </a:p>
        </p:txBody>
      </p:sp>
      <p:graphicFrame>
        <p:nvGraphicFramePr>
          <p:cNvPr id="4" name="Chart 3"/>
          <p:cNvGraphicFramePr>
            <a:graphicFrameLocks/>
          </p:cNvGraphicFramePr>
          <p:nvPr>
            <p:extLst>
              <p:ext uri="{D42A27DB-BD31-4B8C-83A1-F6EECF244321}">
                <p14:modId xmlns:p14="http://schemas.microsoft.com/office/powerpoint/2010/main" val="486912843"/>
              </p:ext>
            </p:extLst>
          </p:nvPr>
        </p:nvGraphicFramePr>
        <p:xfrm>
          <a:off x="275795" y="1824749"/>
          <a:ext cx="6214760" cy="402385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882496" y="2461746"/>
            <a:ext cx="2173341" cy="3416320"/>
          </a:xfrm>
          <a:prstGeom prst="rect">
            <a:avLst/>
          </a:prstGeom>
          <a:noFill/>
        </p:spPr>
        <p:txBody>
          <a:bodyPr wrap="none" rtlCol="0">
            <a:spAutoFit/>
          </a:bodyPr>
          <a:lstStyle/>
          <a:p>
            <a:r>
              <a:rPr lang="en-US" dirty="0" smtClean="0"/>
              <a:t>Legend for samples</a:t>
            </a:r>
          </a:p>
          <a:p>
            <a:r>
              <a:rPr lang="en-US" dirty="0" smtClean="0">
                <a:solidFill>
                  <a:srgbClr val="FF0000"/>
                </a:solidFill>
              </a:rPr>
              <a:t>A=  Effluent 2</a:t>
            </a:r>
          </a:p>
          <a:p>
            <a:r>
              <a:rPr lang="en-US" dirty="0" smtClean="0">
                <a:solidFill>
                  <a:srgbClr val="FF0000"/>
                </a:solidFill>
              </a:rPr>
              <a:t>B=  Effluent 1</a:t>
            </a:r>
          </a:p>
          <a:p>
            <a:r>
              <a:rPr lang="en-US" dirty="0" smtClean="0"/>
              <a:t>C=  </a:t>
            </a:r>
            <a:r>
              <a:rPr lang="en-US" dirty="0" err="1" smtClean="0"/>
              <a:t>Ozonation</a:t>
            </a:r>
            <a:endParaRPr lang="en-US" dirty="0" smtClean="0"/>
          </a:p>
          <a:p>
            <a:r>
              <a:rPr lang="en-US" dirty="0" smtClean="0"/>
              <a:t>D=  Storm water</a:t>
            </a:r>
          </a:p>
          <a:p>
            <a:r>
              <a:rPr lang="en-US" dirty="0" smtClean="0">
                <a:solidFill>
                  <a:srgbClr val="FF0000"/>
                </a:solidFill>
              </a:rPr>
              <a:t>E=  Membrane</a:t>
            </a:r>
          </a:p>
          <a:p>
            <a:r>
              <a:rPr lang="en-US" dirty="0" smtClean="0"/>
              <a:t>F=  RO</a:t>
            </a:r>
          </a:p>
          <a:p>
            <a:r>
              <a:rPr lang="en-US" dirty="0" smtClean="0"/>
              <a:t>G=  River Water</a:t>
            </a:r>
          </a:p>
          <a:p>
            <a:r>
              <a:rPr lang="en-US" dirty="0" smtClean="0"/>
              <a:t>H = AO</a:t>
            </a:r>
          </a:p>
          <a:p>
            <a:r>
              <a:rPr lang="en-US" dirty="0" smtClean="0"/>
              <a:t>J=  Blank</a:t>
            </a:r>
          </a:p>
          <a:p>
            <a:r>
              <a:rPr lang="en-US" dirty="0" smtClean="0"/>
              <a:t>K=  Drinking water</a:t>
            </a:r>
          </a:p>
          <a:p>
            <a:r>
              <a:rPr lang="en-US" dirty="0" smtClean="0">
                <a:solidFill>
                  <a:srgbClr val="FF0000"/>
                </a:solidFill>
              </a:rPr>
              <a:t>CA= SCCWRP </a:t>
            </a:r>
            <a:r>
              <a:rPr lang="en-US" dirty="0" err="1" smtClean="0">
                <a:solidFill>
                  <a:srgbClr val="FF0000"/>
                </a:solidFill>
              </a:rPr>
              <a:t>proj</a:t>
            </a:r>
            <a:endParaRPr lang="en-US" dirty="0">
              <a:solidFill>
                <a:srgbClr val="FF0000"/>
              </a:solidFill>
            </a:endParaRPr>
          </a:p>
        </p:txBody>
      </p:sp>
      <p:cxnSp>
        <p:nvCxnSpPr>
          <p:cNvPr id="8" name="Straight Connector 7"/>
          <p:cNvCxnSpPr/>
          <p:nvPr/>
        </p:nvCxnSpPr>
        <p:spPr bwMode="auto">
          <a:xfrm flipV="1">
            <a:off x="940660" y="4923493"/>
            <a:ext cx="4985499" cy="47038"/>
          </a:xfrm>
          <a:prstGeom prst="line">
            <a:avLst/>
          </a:prstGeom>
          <a:solidFill>
            <a:schemeClr val="accent1"/>
          </a:solidFill>
          <a:ln w="38100" cap="flat" cmpd="dbl" algn="ctr">
            <a:solidFill>
              <a:srgbClr val="FF0000"/>
            </a:solidFill>
            <a:prstDash val="sysDot"/>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 name="TextBox 2"/>
          <p:cNvSpPr txBox="1"/>
          <p:nvPr/>
        </p:nvSpPr>
        <p:spPr>
          <a:xfrm>
            <a:off x="985403" y="5295884"/>
            <a:ext cx="5622052" cy="830997"/>
          </a:xfrm>
          <a:prstGeom prst="rect">
            <a:avLst/>
          </a:prstGeom>
          <a:solidFill>
            <a:schemeClr val="bg1"/>
          </a:solidFill>
        </p:spPr>
        <p:txBody>
          <a:bodyPr wrap="none" rtlCol="0">
            <a:spAutoFit/>
          </a:bodyPr>
          <a:lstStyle/>
          <a:p>
            <a:r>
              <a:rPr lang="en-US" sz="1600" dirty="0" smtClean="0"/>
              <a:t>A    B      C     D    E     F      G     H     J     K     CA   DMSO</a:t>
            </a:r>
          </a:p>
          <a:p>
            <a:r>
              <a:rPr lang="en-US" sz="1600" dirty="0"/>
              <a:t> </a:t>
            </a:r>
            <a:r>
              <a:rPr lang="en-US" sz="1600" dirty="0" smtClean="0"/>
              <a:t>                 </a:t>
            </a:r>
          </a:p>
          <a:p>
            <a:r>
              <a:rPr lang="en-US" sz="1600" dirty="0"/>
              <a:t> </a:t>
            </a:r>
            <a:r>
              <a:rPr lang="en-US" sz="1600" dirty="0" smtClean="0"/>
              <a:t>                                 Water Samples</a:t>
            </a:r>
            <a:endParaRPr lang="en-US" sz="1600" dirty="0"/>
          </a:p>
        </p:txBody>
      </p:sp>
    </p:spTree>
    <p:extLst>
      <p:ext uri="{BB962C8B-B14F-4D97-AF65-F5344CB8AC3E}">
        <p14:creationId xmlns:p14="http://schemas.microsoft.com/office/powerpoint/2010/main" val="363924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2800" y="152400"/>
            <a:ext cx="7793037" cy="1462087"/>
          </a:xfrm>
        </p:spPr>
        <p:txBody>
          <a:bodyPr/>
          <a:lstStyle/>
          <a:p>
            <a:r>
              <a:rPr lang="en-US" dirty="0" smtClean="0"/>
              <a:t>Androgen Receptor Assay</a:t>
            </a:r>
            <a:endParaRPr lang="en-US" dirty="0"/>
          </a:p>
        </p:txBody>
      </p:sp>
      <p:sp>
        <p:nvSpPr>
          <p:cNvPr id="5" name="TextBox 4"/>
          <p:cNvSpPr txBox="1"/>
          <p:nvPr/>
        </p:nvSpPr>
        <p:spPr>
          <a:xfrm>
            <a:off x="6882496" y="2461746"/>
            <a:ext cx="2173341" cy="3416320"/>
          </a:xfrm>
          <a:prstGeom prst="rect">
            <a:avLst/>
          </a:prstGeom>
          <a:noFill/>
        </p:spPr>
        <p:txBody>
          <a:bodyPr wrap="none" rtlCol="0">
            <a:spAutoFit/>
          </a:bodyPr>
          <a:lstStyle/>
          <a:p>
            <a:r>
              <a:rPr lang="en-US" dirty="0" smtClean="0"/>
              <a:t>Legend for samples</a:t>
            </a:r>
          </a:p>
          <a:p>
            <a:r>
              <a:rPr lang="en-US" dirty="0" smtClean="0">
                <a:solidFill>
                  <a:srgbClr val="FF0000"/>
                </a:solidFill>
              </a:rPr>
              <a:t>A=  Effluent 2</a:t>
            </a:r>
          </a:p>
          <a:p>
            <a:r>
              <a:rPr lang="en-US" dirty="0" smtClean="0"/>
              <a:t>B=  Effluent 1</a:t>
            </a:r>
          </a:p>
          <a:p>
            <a:r>
              <a:rPr lang="en-US" dirty="0" smtClean="0"/>
              <a:t>C=  </a:t>
            </a:r>
            <a:r>
              <a:rPr lang="en-US" dirty="0" err="1" smtClean="0"/>
              <a:t>Ozonation</a:t>
            </a:r>
            <a:endParaRPr lang="en-US" dirty="0" smtClean="0"/>
          </a:p>
          <a:p>
            <a:r>
              <a:rPr lang="en-US" dirty="0" smtClean="0"/>
              <a:t>D=  Storm water</a:t>
            </a:r>
          </a:p>
          <a:p>
            <a:r>
              <a:rPr lang="en-US" dirty="0" smtClean="0"/>
              <a:t>E=  Membrane</a:t>
            </a:r>
          </a:p>
          <a:p>
            <a:r>
              <a:rPr lang="en-US" dirty="0" smtClean="0"/>
              <a:t>F=  RO</a:t>
            </a:r>
          </a:p>
          <a:p>
            <a:r>
              <a:rPr lang="en-US" dirty="0" smtClean="0"/>
              <a:t>G=  River Water</a:t>
            </a:r>
          </a:p>
          <a:p>
            <a:r>
              <a:rPr lang="en-US" dirty="0" smtClean="0"/>
              <a:t>H = AO</a:t>
            </a:r>
          </a:p>
          <a:p>
            <a:r>
              <a:rPr lang="en-US" dirty="0" smtClean="0"/>
              <a:t>J=  Blank</a:t>
            </a:r>
          </a:p>
          <a:p>
            <a:r>
              <a:rPr lang="en-US" dirty="0" smtClean="0"/>
              <a:t>K=  Drinking water</a:t>
            </a:r>
          </a:p>
          <a:p>
            <a:r>
              <a:rPr lang="en-US" dirty="0" smtClean="0"/>
              <a:t> </a:t>
            </a:r>
            <a:endParaRPr lang="en-US" dirty="0"/>
          </a:p>
        </p:txBody>
      </p:sp>
      <p:graphicFrame>
        <p:nvGraphicFramePr>
          <p:cNvPr id="7" name="Chart 6"/>
          <p:cNvGraphicFramePr>
            <a:graphicFrameLocks/>
          </p:cNvGraphicFramePr>
          <p:nvPr>
            <p:extLst>
              <p:ext uri="{D42A27DB-BD31-4B8C-83A1-F6EECF244321}">
                <p14:modId xmlns:p14="http://schemas.microsoft.com/office/powerpoint/2010/main" val="293978393"/>
              </p:ext>
            </p:extLst>
          </p:nvPr>
        </p:nvGraphicFramePr>
        <p:xfrm>
          <a:off x="146486" y="2336085"/>
          <a:ext cx="6577256" cy="332085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883363" y="5241445"/>
            <a:ext cx="5750292" cy="830997"/>
          </a:xfrm>
          <a:prstGeom prst="rect">
            <a:avLst/>
          </a:prstGeom>
          <a:solidFill>
            <a:schemeClr val="bg1"/>
          </a:solidFill>
        </p:spPr>
        <p:txBody>
          <a:bodyPr wrap="none" rtlCol="0">
            <a:spAutoFit/>
          </a:bodyPr>
          <a:lstStyle/>
          <a:p>
            <a:r>
              <a:rPr lang="en-US" sz="1600" dirty="0" smtClean="0"/>
              <a:t>A       B      C     D       E      F      G       H     J      K    DMSO          </a:t>
            </a:r>
          </a:p>
          <a:p>
            <a:r>
              <a:rPr lang="en-US" sz="1600" dirty="0"/>
              <a:t> </a:t>
            </a:r>
            <a:r>
              <a:rPr lang="en-US" sz="1600" dirty="0" smtClean="0"/>
              <a:t>                 </a:t>
            </a:r>
          </a:p>
          <a:p>
            <a:r>
              <a:rPr lang="en-US" sz="1600" dirty="0"/>
              <a:t> </a:t>
            </a:r>
            <a:r>
              <a:rPr lang="en-US" sz="1600" dirty="0" smtClean="0"/>
              <a:t>                                 Water Samples</a:t>
            </a:r>
            <a:endParaRPr lang="en-US" sz="1600" dirty="0"/>
          </a:p>
        </p:txBody>
      </p:sp>
      <p:cxnSp>
        <p:nvCxnSpPr>
          <p:cNvPr id="8" name="Straight Connector 7"/>
          <p:cNvCxnSpPr/>
          <p:nvPr/>
        </p:nvCxnSpPr>
        <p:spPr bwMode="auto">
          <a:xfrm flipV="1">
            <a:off x="883363" y="4038973"/>
            <a:ext cx="5054136" cy="47038"/>
          </a:xfrm>
          <a:prstGeom prst="line">
            <a:avLst/>
          </a:prstGeom>
          <a:solidFill>
            <a:schemeClr val="accent1"/>
          </a:solidFill>
          <a:ln w="38100" cap="flat" cmpd="dbl" algn="ctr">
            <a:solidFill>
              <a:srgbClr val="FF0000"/>
            </a:solidFill>
            <a:prstDash val="sysDot"/>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0334263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OutfallEastUSC"/>
          <p:cNvPicPr>
            <a:picLocks noChangeAspect="1" noChangeArrowheads="1"/>
          </p:cNvPicPr>
          <p:nvPr/>
        </p:nvPicPr>
        <p:blipFill>
          <a:blip r:embed="rId2" cstate="print">
            <a:lum bright="9000" contrast="10000"/>
          </a:blip>
          <a:srcRect l="3081" t="9293" r="20667" b="31503"/>
          <a:stretch>
            <a:fillRect/>
          </a:stretch>
        </p:blipFill>
        <p:spPr bwMode="auto">
          <a:xfrm>
            <a:off x="259080" y="2306132"/>
            <a:ext cx="7008717" cy="3625043"/>
          </a:xfrm>
          <a:prstGeom prst="rect">
            <a:avLst/>
          </a:prstGeom>
          <a:noFill/>
          <a:effectLst>
            <a:outerShdw dist="35921" dir="2700000" algn="ctr" rotWithShape="0">
              <a:schemeClr val="bg2"/>
            </a:outerShdw>
          </a:effectLst>
        </p:spPr>
      </p:pic>
      <p:pic>
        <p:nvPicPr>
          <p:cNvPr id="6" name="Picture 5" descr="OutfallEastUSC"/>
          <p:cNvPicPr>
            <a:picLocks noChangeAspect="1" noChangeArrowheads="1"/>
          </p:cNvPicPr>
          <p:nvPr/>
        </p:nvPicPr>
        <p:blipFill>
          <a:blip r:embed="rId2" cstate="print"/>
          <a:srcRect l="82586" t="11400" b="54641"/>
          <a:stretch>
            <a:fillRect/>
          </a:stretch>
        </p:blipFill>
        <p:spPr bwMode="auto">
          <a:xfrm>
            <a:off x="7438538" y="1772424"/>
            <a:ext cx="1415902" cy="1839441"/>
          </a:xfrm>
          <a:prstGeom prst="rect">
            <a:avLst/>
          </a:prstGeom>
          <a:noFill/>
          <a:effectLst>
            <a:outerShdw dist="35921" dir="2700000" algn="ctr" rotWithShape="0">
              <a:schemeClr val="bg2"/>
            </a:outerShdw>
          </a:effectLst>
        </p:spPr>
      </p:pic>
      <p:grpSp>
        <p:nvGrpSpPr>
          <p:cNvPr id="9" name="Group 8"/>
          <p:cNvGrpSpPr/>
          <p:nvPr/>
        </p:nvGrpSpPr>
        <p:grpSpPr>
          <a:xfrm>
            <a:off x="6949218" y="2288362"/>
            <a:ext cx="855789" cy="459422"/>
            <a:chOff x="9580032" y="13893800"/>
            <a:chExt cx="1773768" cy="1257300"/>
          </a:xfrm>
        </p:grpSpPr>
        <p:sp>
          <p:nvSpPr>
            <p:cNvPr id="10" name="Right Arrow 9"/>
            <p:cNvSpPr/>
            <p:nvPr/>
          </p:nvSpPr>
          <p:spPr>
            <a:xfrm>
              <a:off x="9931400" y="13893800"/>
              <a:ext cx="1422400" cy="1257300"/>
            </a:xfrm>
            <a:prstGeom prst="rightArrow">
              <a:avLst/>
            </a:prstGeom>
            <a:solidFill>
              <a:schemeClr val="bg1"/>
            </a:solidFill>
            <a:ln w="28575">
              <a:solidFill>
                <a:srgbClr val="0033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9719733" y="14211300"/>
              <a:ext cx="152400" cy="618067"/>
            </a:xfrm>
            <a:prstGeom prst="rect">
              <a:avLst/>
            </a:prstGeom>
            <a:solidFill>
              <a:schemeClr val="bg1"/>
            </a:solidFill>
            <a:ln w="28575">
              <a:solidFill>
                <a:srgbClr val="0033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9580032" y="14211300"/>
              <a:ext cx="80433" cy="618067"/>
            </a:xfrm>
            <a:prstGeom prst="rect">
              <a:avLst/>
            </a:prstGeom>
            <a:solidFill>
              <a:schemeClr val="bg1"/>
            </a:solidFill>
            <a:ln w="28575">
              <a:solidFill>
                <a:srgbClr val="0033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6" descr="OutfallEastUSC"/>
          <p:cNvPicPr>
            <a:picLocks noChangeAspect="1" noChangeArrowheads="1"/>
          </p:cNvPicPr>
          <p:nvPr/>
        </p:nvPicPr>
        <p:blipFill>
          <a:blip r:embed="rId2" cstate="print"/>
          <a:srcRect l="94264" t="41704" b="54641"/>
          <a:stretch>
            <a:fillRect/>
          </a:stretch>
        </p:blipFill>
        <p:spPr bwMode="auto">
          <a:xfrm>
            <a:off x="6505708" y="5611318"/>
            <a:ext cx="782911" cy="332282"/>
          </a:xfrm>
          <a:prstGeom prst="rect">
            <a:avLst/>
          </a:prstGeom>
          <a:noFill/>
          <a:effectLst>
            <a:outerShdw dist="35921" dir="2700000" algn="ctr" rotWithShape="0">
              <a:schemeClr val="bg2"/>
            </a:outerShdw>
          </a:effectLst>
        </p:spPr>
      </p:pic>
      <p:cxnSp>
        <p:nvCxnSpPr>
          <p:cNvPr id="30" name="Straight Arrow Connector 29"/>
          <p:cNvCxnSpPr/>
          <p:nvPr/>
        </p:nvCxnSpPr>
        <p:spPr>
          <a:xfrm rot="16200000" flipH="1">
            <a:off x="1120140" y="2770644"/>
            <a:ext cx="1447800" cy="396240"/>
          </a:xfrm>
          <a:prstGeom prst="straightConnector1">
            <a:avLst/>
          </a:prstGeom>
          <a:ln w="571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779520" y="1757184"/>
            <a:ext cx="1249680" cy="777240"/>
          </a:xfrm>
          <a:prstGeom prst="straightConnector1">
            <a:avLst/>
          </a:prstGeom>
          <a:ln w="571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6200000" flipH="1">
            <a:off x="7757160" y="1565234"/>
            <a:ext cx="746760" cy="198120"/>
          </a:xfrm>
          <a:prstGeom prst="straightConnector1">
            <a:avLst/>
          </a:prstGeom>
          <a:ln w="571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6200000" flipV="1">
            <a:off x="6204319" y="3233631"/>
            <a:ext cx="1590942" cy="1290578"/>
          </a:xfrm>
          <a:prstGeom prst="straightConnector1">
            <a:avLst/>
          </a:prstGeom>
          <a:ln w="57150">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19" name="Title 4"/>
          <p:cNvSpPr txBox="1">
            <a:spLocks/>
          </p:cNvSpPr>
          <p:nvPr/>
        </p:nvSpPr>
        <p:spPr>
          <a:xfrm>
            <a:off x="159128" y="128146"/>
            <a:ext cx="8518026" cy="74648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0000FF"/>
                </a:solidFill>
              </a:rPr>
              <a:t>Water Reuse in Turf-Management: Kiawah Island, SC</a:t>
            </a:r>
            <a:endParaRPr lang="en-US" sz="3200" dirty="0">
              <a:solidFill>
                <a:srgbClr val="0000FF"/>
              </a:solidFill>
            </a:endParaRPr>
          </a:p>
        </p:txBody>
      </p:sp>
      <p:sp>
        <p:nvSpPr>
          <p:cNvPr id="3" name="TextBox 2"/>
          <p:cNvSpPr txBox="1"/>
          <p:nvPr/>
        </p:nvSpPr>
        <p:spPr>
          <a:xfrm>
            <a:off x="1371600" y="1772424"/>
            <a:ext cx="522900" cy="461665"/>
          </a:xfrm>
          <a:prstGeom prst="rect">
            <a:avLst/>
          </a:prstGeom>
          <a:noFill/>
        </p:spPr>
        <p:txBody>
          <a:bodyPr wrap="none" rtlCol="0">
            <a:spAutoFit/>
          </a:bodyPr>
          <a:lstStyle/>
          <a:p>
            <a:r>
              <a:rPr lang="en-US" sz="2400" dirty="0" smtClean="0"/>
              <a:t>P5</a:t>
            </a:r>
            <a:endParaRPr lang="en-US" sz="2400" dirty="0"/>
          </a:p>
        </p:txBody>
      </p:sp>
      <p:sp>
        <p:nvSpPr>
          <p:cNvPr id="32" name="TextBox 31"/>
          <p:cNvSpPr txBox="1"/>
          <p:nvPr/>
        </p:nvSpPr>
        <p:spPr>
          <a:xfrm>
            <a:off x="3210900" y="1371600"/>
            <a:ext cx="691215" cy="461665"/>
          </a:xfrm>
          <a:prstGeom prst="rect">
            <a:avLst/>
          </a:prstGeom>
          <a:noFill/>
        </p:spPr>
        <p:txBody>
          <a:bodyPr wrap="none" rtlCol="0">
            <a:spAutoFit/>
          </a:bodyPr>
          <a:lstStyle/>
          <a:p>
            <a:r>
              <a:rPr lang="en-US" sz="2400" dirty="0" smtClean="0"/>
              <a:t>P25</a:t>
            </a:r>
            <a:endParaRPr lang="en-US" sz="2400" dirty="0"/>
          </a:p>
        </p:txBody>
      </p:sp>
      <p:sp>
        <p:nvSpPr>
          <p:cNvPr id="34" name="TextBox 33"/>
          <p:cNvSpPr txBox="1"/>
          <p:nvPr/>
        </p:nvSpPr>
        <p:spPr>
          <a:xfrm>
            <a:off x="7614585" y="838200"/>
            <a:ext cx="691215" cy="461665"/>
          </a:xfrm>
          <a:prstGeom prst="rect">
            <a:avLst/>
          </a:prstGeom>
          <a:noFill/>
        </p:spPr>
        <p:txBody>
          <a:bodyPr wrap="none" rtlCol="0">
            <a:spAutoFit/>
          </a:bodyPr>
          <a:lstStyle/>
          <a:p>
            <a:r>
              <a:rPr lang="en-US" sz="2400" dirty="0" smtClean="0"/>
              <a:t>P43</a:t>
            </a:r>
            <a:endParaRPr lang="en-US" sz="2400" dirty="0"/>
          </a:p>
        </p:txBody>
      </p:sp>
      <p:sp>
        <p:nvSpPr>
          <p:cNvPr id="38" name="TextBox 37"/>
          <p:cNvSpPr txBox="1"/>
          <p:nvPr/>
        </p:nvSpPr>
        <p:spPr>
          <a:xfrm>
            <a:off x="7735578" y="4443558"/>
            <a:ext cx="1088760" cy="461665"/>
          </a:xfrm>
          <a:prstGeom prst="rect">
            <a:avLst/>
          </a:prstGeom>
          <a:noFill/>
        </p:spPr>
        <p:txBody>
          <a:bodyPr wrap="none" rtlCol="0">
            <a:spAutoFit/>
          </a:bodyPr>
          <a:lstStyle/>
          <a:p>
            <a:r>
              <a:rPr lang="en-US" sz="2400" dirty="0" smtClean="0"/>
              <a:t>WWTP</a:t>
            </a:r>
            <a:endParaRPr lang="en-US" sz="2400" dirty="0"/>
          </a:p>
        </p:txBody>
      </p:sp>
    </p:spTree>
    <p:extLst>
      <p:ext uri="{BB962C8B-B14F-4D97-AF65-F5344CB8AC3E}">
        <p14:creationId xmlns:p14="http://schemas.microsoft.com/office/powerpoint/2010/main" val="1265799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a:graphicFrameLocks/>
          </p:cNvGraphicFramePr>
          <p:nvPr>
            <p:extLst>
              <p:ext uri="{D42A27DB-BD31-4B8C-83A1-F6EECF244321}">
                <p14:modId xmlns:p14="http://schemas.microsoft.com/office/powerpoint/2010/main" val="2126496649"/>
              </p:ext>
            </p:extLst>
          </p:nvPr>
        </p:nvGraphicFramePr>
        <p:xfrm>
          <a:off x="152400" y="1600200"/>
          <a:ext cx="4191000" cy="28495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3304238773"/>
              </p:ext>
            </p:extLst>
          </p:nvPr>
        </p:nvGraphicFramePr>
        <p:xfrm>
          <a:off x="4495800" y="1600200"/>
          <a:ext cx="4343400" cy="28745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462619485"/>
              </p:ext>
            </p:extLst>
          </p:nvPr>
        </p:nvGraphicFramePr>
        <p:xfrm>
          <a:off x="5257800" y="4648200"/>
          <a:ext cx="3124200" cy="1381125"/>
        </p:xfrm>
        <a:graphic>
          <a:graphicData uri="http://schemas.openxmlformats.org/drawingml/2006/table">
            <a:tbl>
              <a:tblPr>
                <a:tableStyleId>{5C22544A-7EE6-4342-B048-85BDC9FD1C3A}</a:tableStyleId>
              </a:tblPr>
              <a:tblGrid>
                <a:gridCol w="1066800"/>
                <a:gridCol w="2057400"/>
              </a:tblGrid>
              <a:tr h="381000">
                <a:tc>
                  <a:txBody>
                    <a:bodyPr/>
                    <a:lstStyle/>
                    <a:p>
                      <a:pPr algn="l" fontAlgn="b"/>
                      <a:r>
                        <a:rPr lang="en-US" sz="1100" u="none" strike="noStrike" dirty="0">
                          <a:effectLst/>
                        </a:rPr>
                        <a:t>Sample</a:t>
                      </a:r>
                      <a:endParaRPr lang="en-US" sz="1100" b="1" i="0" u="none" strike="noStrike" dirty="0">
                        <a:solidFill>
                          <a:srgbClr val="000000"/>
                        </a:solidFill>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BEQ using EC</a:t>
                      </a:r>
                      <a:r>
                        <a:rPr lang="en-US" sz="1200" u="none" strike="noStrike" baseline="-25000">
                          <a:effectLst/>
                        </a:rPr>
                        <a:t>10</a:t>
                      </a:r>
                      <a:r>
                        <a:rPr lang="en-US" sz="1200" u="none" strike="noStrike">
                          <a:effectLst/>
                        </a:rPr>
                        <a:t> values (nM)</a:t>
                      </a:r>
                      <a:endParaRPr lang="en-US" sz="1200" b="1"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b="0" i="0" u="none" strike="noStrike" dirty="0" smtClean="0">
                          <a:effectLst/>
                          <a:latin typeface="+mn-lt"/>
                        </a:rPr>
                        <a:t>P5</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106.3</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u="none" strike="noStrike" dirty="0" smtClean="0">
                          <a:effectLst/>
                        </a:rPr>
                        <a:t>P25</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28.7</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u="none" strike="noStrike" dirty="0" smtClean="0">
                          <a:effectLst/>
                        </a:rPr>
                        <a:t>P43</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93.5</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u="none" strike="noStrike" dirty="0" smtClean="0">
                          <a:effectLst/>
                        </a:rPr>
                        <a:t>WWTP</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45.1</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b="0" i="0" u="none" strike="noStrike" dirty="0" smtClean="0">
                          <a:effectLst/>
                          <a:latin typeface="+mn-lt"/>
                        </a:rPr>
                        <a:t>C</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ND</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316295299"/>
              </p:ext>
            </p:extLst>
          </p:nvPr>
        </p:nvGraphicFramePr>
        <p:xfrm>
          <a:off x="685800" y="4648200"/>
          <a:ext cx="3124200" cy="1381125"/>
        </p:xfrm>
        <a:graphic>
          <a:graphicData uri="http://schemas.openxmlformats.org/drawingml/2006/table">
            <a:tbl>
              <a:tblPr>
                <a:tableStyleId>{5C22544A-7EE6-4342-B048-85BDC9FD1C3A}</a:tableStyleId>
              </a:tblPr>
              <a:tblGrid>
                <a:gridCol w="1066800"/>
                <a:gridCol w="2057400"/>
              </a:tblGrid>
              <a:tr h="381000">
                <a:tc>
                  <a:txBody>
                    <a:bodyPr/>
                    <a:lstStyle/>
                    <a:p>
                      <a:pPr algn="l" fontAlgn="b"/>
                      <a:r>
                        <a:rPr lang="en-US" sz="1100" u="none" strike="noStrike" dirty="0">
                          <a:effectLst/>
                        </a:rPr>
                        <a:t>Sample</a:t>
                      </a:r>
                      <a:endParaRPr lang="en-US" sz="1100" b="1" i="0" u="none" strike="noStrike" dirty="0">
                        <a:solidFill>
                          <a:srgbClr val="000000"/>
                        </a:solidFill>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BEQ using EC</a:t>
                      </a:r>
                      <a:r>
                        <a:rPr lang="en-US" sz="1200" u="none" strike="noStrike" baseline="-25000">
                          <a:effectLst/>
                        </a:rPr>
                        <a:t>10</a:t>
                      </a:r>
                      <a:r>
                        <a:rPr lang="en-US" sz="1200" u="none" strike="noStrike">
                          <a:effectLst/>
                        </a:rPr>
                        <a:t> values (nM)</a:t>
                      </a:r>
                      <a:endParaRPr lang="en-US" sz="1200" b="1"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b="0" i="0" u="none" strike="noStrike" dirty="0" smtClean="0">
                          <a:effectLst/>
                          <a:latin typeface="+mn-lt"/>
                        </a:rPr>
                        <a:t>P5</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smtClean="0">
                          <a:effectLst/>
                        </a:rPr>
                        <a:t>0.9</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u="none" strike="noStrike" dirty="0" smtClean="0">
                          <a:effectLst/>
                        </a:rPr>
                        <a:t>P25</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smtClean="0">
                          <a:solidFill>
                            <a:schemeClr val="dk1"/>
                          </a:solidFill>
                          <a:effectLst/>
                          <a:latin typeface="+mn-lt"/>
                        </a:rPr>
                        <a:t>0.3</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u="none" strike="noStrike" dirty="0" smtClean="0">
                          <a:effectLst/>
                        </a:rPr>
                        <a:t>P43</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smtClean="0">
                          <a:solidFill>
                            <a:schemeClr val="dk1"/>
                          </a:solidFill>
                          <a:effectLst/>
                          <a:latin typeface="+mn-lt"/>
                        </a:rPr>
                        <a:t>0.6</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u="none" strike="noStrike" dirty="0" smtClean="0">
                          <a:effectLst/>
                        </a:rPr>
                        <a:t>WWTP</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smtClean="0">
                          <a:solidFill>
                            <a:schemeClr val="dk1"/>
                          </a:solidFill>
                          <a:effectLst/>
                          <a:latin typeface="+mn-lt"/>
                        </a:rPr>
                        <a:t>2.1</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0025">
                <a:tc>
                  <a:txBody>
                    <a:bodyPr/>
                    <a:lstStyle/>
                    <a:p>
                      <a:pPr algn="l" fontAlgn="b"/>
                      <a:r>
                        <a:rPr lang="en-US" sz="1100" b="0" i="0" u="none" strike="noStrike" dirty="0" smtClean="0">
                          <a:effectLst/>
                          <a:latin typeface="+mn-lt"/>
                        </a:rPr>
                        <a:t>C</a:t>
                      </a:r>
                      <a:endParaRPr lang="en-US" sz="1100" b="1" i="0" u="none" strike="noStrike" dirty="0">
                        <a:effectLst/>
                        <a:latin typeface="Helvetica"/>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ND</a:t>
                      </a:r>
                      <a:endParaRPr lang="en-US" sz="12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8" name="Title 4"/>
          <p:cNvSpPr txBox="1">
            <a:spLocks/>
          </p:cNvSpPr>
          <p:nvPr/>
        </p:nvSpPr>
        <p:spPr>
          <a:xfrm>
            <a:off x="159128" y="304800"/>
            <a:ext cx="8518026" cy="74648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0000FF"/>
                </a:solidFill>
              </a:rPr>
              <a:t>Estrogen and Progesterone Activity of Kiawah Waters</a:t>
            </a:r>
            <a:endParaRPr lang="en-US" sz="3200" dirty="0">
              <a:solidFill>
                <a:srgbClr val="0000FF"/>
              </a:solidFill>
            </a:endParaRPr>
          </a:p>
        </p:txBody>
      </p:sp>
    </p:spTree>
    <p:extLst>
      <p:ext uri="{BB962C8B-B14F-4D97-AF65-F5344CB8AC3E}">
        <p14:creationId xmlns:p14="http://schemas.microsoft.com/office/powerpoint/2010/main" val="1092204239"/>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3421062" cy="1462087"/>
          </a:xfrm>
        </p:spPr>
        <p:txBody>
          <a:bodyPr/>
          <a:lstStyle/>
          <a:p>
            <a:r>
              <a:rPr lang="en-US" dirty="0" smtClean="0"/>
              <a:t>Conclusions</a:t>
            </a:r>
            <a:endParaRPr lang="en-US" dirty="0"/>
          </a:p>
        </p:txBody>
      </p:sp>
      <p:sp>
        <p:nvSpPr>
          <p:cNvPr id="3" name="Content Placeholder 2"/>
          <p:cNvSpPr>
            <a:spLocks noGrp="1"/>
          </p:cNvSpPr>
          <p:nvPr>
            <p:ph idx="1"/>
          </p:nvPr>
        </p:nvSpPr>
        <p:spPr>
          <a:xfrm>
            <a:off x="533400" y="2133600"/>
            <a:ext cx="8269288" cy="4459287"/>
          </a:xfrm>
        </p:spPr>
        <p:txBody>
          <a:bodyPr/>
          <a:lstStyle/>
          <a:p>
            <a:r>
              <a:rPr lang="en-US" sz="2600" dirty="0" err="1" smtClean="0"/>
              <a:t>Bioanalytical</a:t>
            </a:r>
            <a:r>
              <a:rPr lang="en-US" sz="2600" dirty="0" smtClean="0"/>
              <a:t> approaches are complementary to analytical chemical approaches and can be used for monitoring – fast, easy, high-throughput</a:t>
            </a:r>
          </a:p>
          <a:p>
            <a:r>
              <a:rPr lang="en-US" sz="2600" dirty="0" err="1" smtClean="0"/>
              <a:t>Bioanalytical</a:t>
            </a:r>
            <a:r>
              <a:rPr lang="en-US" sz="2600" dirty="0" smtClean="0"/>
              <a:t> approaches distinguish the bioactive fraction from the total</a:t>
            </a:r>
          </a:p>
          <a:p>
            <a:r>
              <a:rPr lang="en-US" sz="2600" dirty="0" smtClean="0"/>
              <a:t>Potential to provide information to higher order population level effects</a:t>
            </a:r>
          </a:p>
          <a:p>
            <a:pPr marL="0" indent="0">
              <a:buNone/>
            </a:pPr>
            <a:endParaRPr lang="en-US" sz="2600" dirty="0"/>
          </a:p>
        </p:txBody>
      </p:sp>
    </p:spTree>
    <p:extLst>
      <p:ext uri="{BB962C8B-B14F-4D97-AF65-F5344CB8AC3E}">
        <p14:creationId xmlns:p14="http://schemas.microsoft.com/office/powerpoint/2010/main" val="32468238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757737" y="381000"/>
            <a:ext cx="5943600" cy="762000"/>
          </a:xfrm>
        </p:spPr>
        <p:txBody>
          <a:bodyPr/>
          <a:lstStyle/>
          <a:p>
            <a:pPr eaLnBrk="1" hangingPunct="1">
              <a:defRPr/>
            </a:pPr>
            <a:r>
              <a:rPr lang="en-US" dirty="0" smtClean="0">
                <a:solidFill>
                  <a:srgbClr val="0000CC"/>
                </a:solidFill>
                <a:ea typeface="+mj-ea"/>
              </a:rPr>
              <a:t>Acknowledgements</a:t>
            </a:r>
          </a:p>
        </p:txBody>
      </p:sp>
      <p:sp>
        <p:nvSpPr>
          <p:cNvPr id="77828" name="Text Box 4"/>
          <p:cNvSpPr txBox="1">
            <a:spLocks noChangeArrowheads="1"/>
          </p:cNvSpPr>
          <p:nvPr/>
        </p:nvSpPr>
        <p:spPr bwMode="auto">
          <a:xfrm>
            <a:off x="914400" y="2286000"/>
            <a:ext cx="3102003" cy="2677656"/>
          </a:xfrm>
          <a:prstGeom prst="rect">
            <a:avLst/>
          </a:prstGeom>
          <a:noFill/>
          <a:ln>
            <a:noFill/>
          </a:ln>
          <a:effectLst/>
          <a:extLst/>
        </p:spPr>
        <p:txBody>
          <a:bodyPr wrap="none">
            <a:spAutoFit/>
          </a:bodyPr>
          <a:lstStyle/>
          <a:p>
            <a:pPr>
              <a:defRPr/>
            </a:pPr>
            <a:r>
              <a:rPr lang="en-US" sz="2400" dirty="0">
                <a:solidFill>
                  <a:srgbClr val="0000CC"/>
                </a:solidFill>
                <a:latin typeface="Tahoma" charset="0"/>
                <a:ea typeface="ＭＳ Ｐゴシック" charset="0"/>
              </a:rPr>
              <a:t>Denslow Lab</a:t>
            </a:r>
          </a:p>
          <a:p>
            <a:pPr marL="342900" indent="-342900">
              <a:buFont typeface="Arial"/>
              <a:buChar char="•"/>
              <a:defRPr/>
            </a:pPr>
            <a:r>
              <a:rPr lang="en-US" sz="1600" dirty="0">
                <a:solidFill>
                  <a:srgbClr val="000000"/>
                </a:solidFill>
                <a:latin typeface="Tahoma" charset="0"/>
                <a:ea typeface="ＭＳ Ｐゴシック" charset="0"/>
              </a:rPr>
              <a:t>Kevin Kroll</a:t>
            </a:r>
          </a:p>
          <a:p>
            <a:pPr marL="342900" indent="-342900">
              <a:buFont typeface="Arial"/>
              <a:buChar char="•"/>
              <a:defRPr/>
            </a:pPr>
            <a:r>
              <a:rPr lang="en-US" sz="1600" dirty="0">
                <a:solidFill>
                  <a:srgbClr val="000000"/>
                </a:solidFill>
                <a:latin typeface="Tahoma" charset="0"/>
                <a:ea typeface="ＭＳ Ｐゴシック" charset="0"/>
              </a:rPr>
              <a:t>Candice Lavelle</a:t>
            </a:r>
          </a:p>
          <a:p>
            <a:pPr marL="342900" indent="-342900">
              <a:buFont typeface="Arial"/>
              <a:buChar char="•"/>
              <a:defRPr/>
            </a:pPr>
            <a:r>
              <a:rPr lang="en-US" sz="1600" dirty="0">
                <a:solidFill>
                  <a:srgbClr val="000000"/>
                </a:solidFill>
                <a:latin typeface="Tahoma" charset="0"/>
                <a:ea typeface="ＭＳ Ｐゴシック" charset="0"/>
              </a:rPr>
              <a:t>Erica </a:t>
            </a:r>
            <a:r>
              <a:rPr lang="en-US" sz="1600" dirty="0" err="1">
                <a:solidFill>
                  <a:srgbClr val="000000"/>
                </a:solidFill>
                <a:latin typeface="Tahoma" charset="0"/>
                <a:ea typeface="ＭＳ Ｐゴシック" charset="0"/>
              </a:rPr>
              <a:t>Brokemeier</a:t>
            </a:r>
            <a:endParaRPr lang="en-US" sz="1600" dirty="0">
              <a:solidFill>
                <a:srgbClr val="000000"/>
              </a:solidFill>
              <a:latin typeface="Tahoma" charset="0"/>
              <a:ea typeface="ＭＳ Ｐゴシック" charset="0"/>
            </a:endParaRPr>
          </a:p>
          <a:p>
            <a:pPr marL="342900" indent="-342900">
              <a:buFont typeface="Arial"/>
              <a:buChar char="•"/>
              <a:defRPr/>
            </a:pPr>
            <a:r>
              <a:rPr lang="en-US" sz="1600" dirty="0">
                <a:solidFill>
                  <a:srgbClr val="000000"/>
                </a:solidFill>
                <a:latin typeface="Tahoma" charset="0"/>
                <a:ea typeface="ＭＳ Ｐゴシック" charset="0"/>
              </a:rPr>
              <a:t>Ignacio Rodriguez</a:t>
            </a:r>
          </a:p>
          <a:p>
            <a:pPr marL="342900" indent="-342900">
              <a:buFont typeface="Arial"/>
              <a:buChar char="•"/>
              <a:defRPr/>
            </a:pPr>
            <a:endParaRPr lang="en-US" sz="1600" dirty="0">
              <a:solidFill>
                <a:srgbClr val="000000"/>
              </a:solidFill>
              <a:latin typeface="Tahoma" charset="0"/>
              <a:ea typeface="ＭＳ Ｐゴシック" charset="0"/>
            </a:endParaRPr>
          </a:p>
          <a:p>
            <a:pPr marL="342900" indent="-342900">
              <a:buFont typeface="Arial"/>
              <a:buChar char="•"/>
              <a:defRPr/>
            </a:pPr>
            <a:r>
              <a:rPr lang="en-US" sz="1600" dirty="0">
                <a:solidFill>
                  <a:srgbClr val="000000"/>
                </a:solidFill>
                <a:latin typeface="Tahoma" charset="0"/>
                <a:ea typeface="ＭＳ Ｐゴシック" charset="0"/>
              </a:rPr>
              <a:t>Dr. Reyna </a:t>
            </a:r>
            <a:r>
              <a:rPr lang="en-US" sz="1600" dirty="0" err="1">
                <a:solidFill>
                  <a:srgbClr val="000000"/>
                </a:solidFill>
                <a:latin typeface="Tahoma" charset="0"/>
                <a:ea typeface="ＭＳ Ｐゴシック" charset="0"/>
              </a:rPr>
              <a:t>Cristinia</a:t>
            </a:r>
            <a:r>
              <a:rPr lang="en-US" sz="1600" dirty="0">
                <a:solidFill>
                  <a:srgbClr val="000000"/>
                </a:solidFill>
                <a:latin typeface="Tahoma" charset="0"/>
                <a:ea typeface="ＭＳ Ｐゴシック" charset="0"/>
              </a:rPr>
              <a:t> </a:t>
            </a:r>
            <a:r>
              <a:rPr lang="en-US" sz="1600" dirty="0" err="1">
                <a:solidFill>
                  <a:srgbClr val="000000"/>
                </a:solidFill>
                <a:latin typeface="Tahoma" charset="0"/>
                <a:ea typeface="ＭＳ Ｐゴシック" charset="0"/>
              </a:rPr>
              <a:t>Colli-Dula</a:t>
            </a:r>
            <a:endParaRPr lang="en-US" sz="1600" dirty="0">
              <a:solidFill>
                <a:srgbClr val="000000"/>
              </a:solidFill>
              <a:latin typeface="Tahoma" charset="0"/>
              <a:ea typeface="ＭＳ Ｐゴシック" charset="0"/>
            </a:endParaRPr>
          </a:p>
          <a:p>
            <a:pPr marL="342900" indent="-342900">
              <a:buFont typeface="Arial"/>
              <a:buChar char="•"/>
              <a:defRPr/>
            </a:pPr>
            <a:r>
              <a:rPr lang="en-US" sz="1600" dirty="0" smtClean="0">
                <a:solidFill>
                  <a:srgbClr val="000000"/>
                </a:solidFill>
                <a:latin typeface="Tahoma" charset="0"/>
                <a:ea typeface="ＭＳ Ｐゴシック" charset="0"/>
              </a:rPr>
              <a:t>Dr</a:t>
            </a:r>
            <a:r>
              <a:rPr lang="en-US" sz="1600" dirty="0">
                <a:solidFill>
                  <a:srgbClr val="000000"/>
                </a:solidFill>
                <a:latin typeface="Tahoma" charset="0"/>
                <a:ea typeface="ＭＳ Ｐゴシック" charset="0"/>
              </a:rPr>
              <a:t>. Sumith Jayasinghe</a:t>
            </a:r>
          </a:p>
          <a:p>
            <a:pPr marL="342900" indent="-342900">
              <a:buFont typeface="Arial"/>
              <a:buChar char="•"/>
              <a:defRPr/>
            </a:pPr>
            <a:r>
              <a:rPr lang="en-US" sz="1600" dirty="0">
                <a:solidFill>
                  <a:srgbClr val="000000"/>
                </a:solidFill>
                <a:latin typeface="Tahoma" charset="0"/>
                <a:ea typeface="ＭＳ Ｐゴシック" charset="0"/>
              </a:rPr>
              <a:t>Dr. Viet </a:t>
            </a:r>
            <a:r>
              <a:rPr lang="en-US" sz="1600" dirty="0" smtClean="0">
                <a:solidFill>
                  <a:srgbClr val="000000"/>
                </a:solidFill>
                <a:latin typeface="Tahoma" charset="0"/>
                <a:ea typeface="ＭＳ Ｐゴシック" charset="0"/>
              </a:rPr>
              <a:t>Dang</a:t>
            </a:r>
          </a:p>
          <a:p>
            <a:pPr marL="342900" indent="-342900">
              <a:buFont typeface="Arial"/>
              <a:buChar char="•"/>
              <a:defRPr/>
            </a:pPr>
            <a:endParaRPr lang="en-US" sz="1600" dirty="0">
              <a:solidFill>
                <a:srgbClr val="000000"/>
              </a:solidFill>
              <a:latin typeface="Tahoma" charset="0"/>
              <a:ea typeface="ＭＳ Ｐゴシック" charset="0"/>
            </a:endParaRPr>
          </a:p>
        </p:txBody>
      </p:sp>
      <p:sp>
        <p:nvSpPr>
          <p:cNvPr id="77829" name="Text Box 5"/>
          <p:cNvSpPr txBox="1">
            <a:spLocks noChangeArrowheads="1"/>
          </p:cNvSpPr>
          <p:nvPr/>
        </p:nvSpPr>
        <p:spPr bwMode="auto">
          <a:xfrm>
            <a:off x="4693176" y="2286000"/>
            <a:ext cx="4309128" cy="2185214"/>
          </a:xfrm>
          <a:prstGeom prst="rect">
            <a:avLst/>
          </a:prstGeom>
          <a:noFill/>
          <a:ln>
            <a:noFill/>
          </a:ln>
          <a:effectLst/>
          <a:extLst/>
        </p:spPr>
        <p:txBody>
          <a:bodyPr wrap="none">
            <a:spAutoFit/>
          </a:bodyPr>
          <a:lstStyle/>
          <a:p>
            <a:pPr>
              <a:defRPr/>
            </a:pPr>
            <a:r>
              <a:rPr lang="en-US" sz="2400" dirty="0" smtClean="0">
                <a:solidFill>
                  <a:srgbClr val="0000CC"/>
                </a:solidFill>
                <a:latin typeface="Tahoma" charset="0"/>
                <a:ea typeface="ＭＳ Ｐゴシック" charset="0"/>
              </a:rPr>
              <a:t>Sabo-Attwood Lab</a:t>
            </a:r>
            <a:endParaRPr lang="en-US" sz="2400" dirty="0">
              <a:solidFill>
                <a:srgbClr val="0000CC"/>
              </a:solidFill>
              <a:latin typeface="Tahoma" charset="0"/>
              <a:ea typeface="ＭＳ Ｐゴシック" charset="0"/>
            </a:endParaRPr>
          </a:p>
          <a:p>
            <a:pPr marL="285750" indent="-285750">
              <a:buFont typeface="Arial"/>
              <a:buChar char="•"/>
              <a:defRPr/>
            </a:pPr>
            <a:r>
              <a:rPr lang="en-US" sz="1600" dirty="0">
                <a:solidFill>
                  <a:srgbClr val="000000"/>
                </a:solidFill>
                <a:latin typeface="Tahoma" charset="0"/>
                <a:ea typeface="ＭＳ Ｐゴシック" charset="0"/>
              </a:rPr>
              <a:t>Dr. </a:t>
            </a:r>
            <a:r>
              <a:rPr lang="en-US" sz="1600" dirty="0" smtClean="0">
                <a:solidFill>
                  <a:srgbClr val="000000"/>
                </a:solidFill>
                <a:latin typeface="Tahoma" charset="0"/>
                <a:ea typeface="ＭＳ Ｐゴシック" charset="0"/>
              </a:rPr>
              <a:t>Joe Bisesi</a:t>
            </a:r>
          </a:p>
          <a:p>
            <a:pPr marL="285750" indent="-285750">
              <a:buFont typeface="Arial"/>
              <a:buChar char="•"/>
              <a:defRPr/>
            </a:pPr>
            <a:r>
              <a:rPr lang="en-US" sz="1600" dirty="0" smtClean="0">
                <a:solidFill>
                  <a:srgbClr val="000000"/>
                </a:solidFill>
                <a:latin typeface="Tahoma" charset="0"/>
                <a:ea typeface="ＭＳ Ｐゴシック" charset="0"/>
              </a:rPr>
              <a:t>Dr. Sumith Jayasinghe</a:t>
            </a:r>
          </a:p>
          <a:p>
            <a:pPr marL="285750" indent="-285750">
              <a:buFont typeface="Arial"/>
              <a:buChar char="•"/>
              <a:defRPr/>
            </a:pPr>
            <a:r>
              <a:rPr lang="en-US" sz="1600" dirty="0" smtClean="0">
                <a:solidFill>
                  <a:srgbClr val="000000"/>
                </a:solidFill>
                <a:latin typeface="Tahoma" charset="0"/>
                <a:ea typeface="ＭＳ Ｐゴシック" charset="0"/>
              </a:rPr>
              <a:t>Cody Smith</a:t>
            </a:r>
          </a:p>
          <a:p>
            <a:pPr marL="285750" indent="-285750">
              <a:buFont typeface="Arial"/>
              <a:buChar char="•"/>
              <a:defRPr/>
            </a:pPr>
            <a:endParaRPr lang="en-US" sz="1600" dirty="0">
              <a:solidFill>
                <a:srgbClr val="000000"/>
              </a:solidFill>
              <a:latin typeface="Tahoma" charset="0"/>
              <a:ea typeface="ＭＳ Ｐゴシック" charset="0"/>
            </a:endParaRPr>
          </a:p>
          <a:p>
            <a:pPr>
              <a:defRPr/>
            </a:pPr>
            <a:r>
              <a:rPr lang="en-US" sz="2400" dirty="0" smtClean="0">
                <a:solidFill>
                  <a:srgbClr val="0000FF"/>
                </a:solidFill>
                <a:latin typeface="Tahoma" charset="0"/>
                <a:ea typeface="ＭＳ Ｐゴシック" charset="0"/>
              </a:rPr>
              <a:t>Lee Ferguson, Duke University</a:t>
            </a:r>
          </a:p>
          <a:p>
            <a:pPr marL="285750" indent="-285750">
              <a:buFont typeface="Arial"/>
              <a:buChar char="•"/>
              <a:defRPr/>
            </a:pPr>
            <a:endParaRPr lang="en-US" sz="2400" dirty="0">
              <a:solidFill>
                <a:srgbClr val="0000CC"/>
              </a:solidFill>
              <a:latin typeface="Tahoma" charset="0"/>
              <a:ea typeface="ＭＳ Ｐゴシック" charset="0"/>
            </a:endParaRPr>
          </a:p>
        </p:txBody>
      </p:sp>
      <p:sp>
        <p:nvSpPr>
          <p:cNvPr id="61449" name="Slide Number Placeholder 9"/>
          <p:cNvSpPr>
            <a:spLocks noGrp="1"/>
          </p:cNvSpPr>
          <p:nvPr>
            <p:ph type="sldNum" sz="quarter" idx="12"/>
          </p:nvPr>
        </p:nvSpPr>
        <p:spPr>
          <a:noFill/>
          <a:ln>
            <a:miter lim="800000"/>
            <a:headEnd/>
            <a:tailEnd/>
          </a:ln>
        </p:spPr>
        <p:txBody>
          <a:bodyPr/>
          <a:lstStyle/>
          <a:p>
            <a:fld id="{635FF77A-E317-4844-9F0F-E95095AED9B7}" type="slidenum">
              <a:rPr lang="en-US" smtClean="0"/>
              <a:pPr/>
              <a:t>29</a:t>
            </a:fld>
            <a:endParaRPr lang="en-US" smtClean="0"/>
          </a:p>
        </p:txBody>
      </p:sp>
      <p:sp>
        <p:nvSpPr>
          <p:cNvPr id="9" name="TextBox 8"/>
          <p:cNvSpPr txBox="1"/>
          <p:nvPr/>
        </p:nvSpPr>
        <p:spPr>
          <a:xfrm>
            <a:off x="23611" y="5310664"/>
            <a:ext cx="1813317" cy="1477328"/>
          </a:xfrm>
          <a:prstGeom prst="rect">
            <a:avLst/>
          </a:prstGeom>
          <a:noFill/>
          <a:ln>
            <a:solidFill>
              <a:schemeClr val="accent1"/>
            </a:solidFill>
          </a:ln>
        </p:spPr>
        <p:txBody>
          <a:bodyPr wrap="none" rtlCol="0">
            <a:spAutoFit/>
          </a:bodyPr>
          <a:lstStyle/>
          <a:p>
            <a:r>
              <a:rPr lang="en-US" dirty="0" smtClean="0">
                <a:solidFill>
                  <a:schemeClr val="tx2"/>
                </a:solidFill>
              </a:rPr>
              <a:t>Funding:</a:t>
            </a:r>
            <a:r>
              <a:rPr lang="en-US" dirty="0" smtClean="0"/>
              <a:t>  NIH  </a:t>
            </a:r>
          </a:p>
          <a:p>
            <a:r>
              <a:rPr lang="en-US" dirty="0" smtClean="0"/>
              <a:t>	  EPA </a:t>
            </a:r>
          </a:p>
          <a:p>
            <a:r>
              <a:rPr lang="en-US" dirty="0"/>
              <a:t>	</a:t>
            </a:r>
            <a:r>
              <a:rPr lang="en-US" dirty="0" smtClean="0"/>
              <a:t>  NSF</a:t>
            </a:r>
          </a:p>
          <a:p>
            <a:r>
              <a:rPr lang="en-US" dirty="0" smtClean="0"/>
              <a:t>	  SFEI</a:t>
            </a:r>
          </a:p>
          <a:p>
            <a:r>
              <a:rPr lang="en-US" dirty="0" smtClean="0"/>
              <a:t>	  USGS</a:t>
            </a:r>
            <a:endParaRPr lang="en-US" dirty="0"/>
          </a:p>
        </p:txBody>
      </p:sp>
      <p:sp>
        <p:nvSpPr>
          <p:cNvPr id="2" name="TextBox 1"/>
          <p:cNvSpPr txBox="1"/>
          <p:nvPr/>
        </p:nvSpPr>
        <p:spPr>
          <a:xfrm>
            <a:off x="609600" y="1796352"/>
            <a:ext cx="7856574" cy="523220"/>
          </a:xfrm>
          <a:prstGeom prst="rect">
            <a:avLst/>
          </a:prstGeom>
          <a:noFill/>
        </p:spPr>
        <p:txBody>
          <a:bodyPr wrap="none" rtlCol="0">
            <a:spAutoFit/>
          </a:bodyPr>
          <a:lstStyle/>
          <a:p>
            <a:r>
              <a:rPr lang="en-US" sz="2800" u="sng" dirty="0" smtClean="0"/>
              <a:t>Center for Environmental and Human Toxicology</a:t>
            </a:r>
            <a:endParaRPr lang="en-US" sz="2800" u="sng" dirty="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05224" y="1656462"/>
            <a:ext cx="3991896" cy="2981448"/>
          </a:xfrm>
          <a:prstGeom prst="rect">
            <a:avLst/>
          </a:prstGeom>
        </p:spPr>
      </p:pic>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17609" t="25523" r="22812"/>
          <a:stretch/>
        </p:blipFill>
        <p:spPr>
          <a:xfrm rot="5400000">
            <a:off x="6385473" y="4099473"/>
            <a:ext cx="2897198" cy="2619856"/>
          </a:xfrm>
          <a:prstGeom prst="rect">
            <a:avLst/>
          </a:prstGeom>
        </p:spPr>
      </p:pic>
      <p:pic>
        <p:nvPicPr>
          <p:cNvPr id="18" name="Picture 4" descr="IMG_4292"/>
          <p:cNvPicPr>
            <a:picLocks noChangeAspect="1" noChangeArrowheads="1"/>
          </p:cNvPicPr>
          <p:nvPr/>
        </p:nvPicPr>
        <p:blipFill rotWithShape="1">
          <a:blip r:embed="rId4" cstate="print"/>
          <a:srcRect l="15201" t="15648" r="5038" b="21249"/>
          <a:stretch/>
        </p:blipFill>
        <p:spPr bwMode="auto">
          <a:xfrm>
            <a:off x="6352958" y="1157160"/>
            <a:ext cx="2791042" cy="2943965"/>
          </a:xfrm>
          <a:prstGeom prst="rect">
            <a:avLst/>
          </a:prstGeom>
          <a:noFill/>
          <a:ln w="9525">
            <a:noFill/>
            <a:miter lim="800000"/>
            <a:headEnd/>
            <a:tailEnd/>
          </a:ln>
        </p:spPr>
      </p:pic>
      <p:pic>
        <p:nvPicPr>
          <p:cNvPr id="6146" name="Picture 2" descr="C:\Users\Sabo\Desktop\website\exposure tanks.JPG"/>
          <p:cNvPicPr>
            <a:picLocks noChangeAspect="1" noChangeArrowheads="1"/>
          </p:cNvPicPr>
          <p:nvPr/>
        </p:nvPicPr>
        <p:blipFill rotWithShape="1">
          <a:blip r:embed="rId5">
            <a:extLst>
              <a:ext uri="{28A0092B-C50C-407E-A947-70E740481C1C}">
                <a14:useLocalDpi xmlns:a14="http://schemas.microsoft.com/office/drawing/2010/main" val="0"/>
              </a:ext>
            </a:extLst>
          </a:blip>
          <a:srcRect l="15586" t="9063" r="14617" b="16811"/>
          <a:stretch/>
        </p:blipFill>
        <p:spPr bwMode="auto">
          <a:xfrm>
            <a:off x="2706321" y="1151234"/>
            <a:ext cx="3719002" cy="29498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 descr="E:\P5280992.jpg"/>
          <p:cNvPicPr>
            <a:picLocks noChangeArrowheads="1"/>
          </p:cNvPicPr>
          <p:nvPr/>
        </p:nvPicPr>
        <p:blipFill>
          <a:blip r:embed="rId6" cstate="print"/>
          <a:srcRect/>
          <a:stretch>
            <a:fillRect/>
          </a:stretch>
        </p:blipFill>
        <p:spPr bwMode="auto">
          <a:xfrm>
            <a:off x="0" y="4648200"/>
            <a:ext cx="3124200" cy="2208770"/>
          </a:xfrm>
          <a:prstGeom prst="rect">
            <a:avLst/>
          </a:prstGeom>
          <a:noFill/>
        </p:spPr>
      </p:pic>
      <p:pic>
        <p:nvPicPr>
          <p:cNvPr id="15" name="Picture 14" descr="2009 June-Kiawah 100.JPG"/>
          <p:cNvPicPr>
            <a:picLocks noChangeAspect="1"/>
          </p:cNvPicPr>
          <p:nvPr/>
        </p:nvPicPr>
        <p:blipFill rotWithShape="1">
          <a:blip r:embed="rId7" cstate="print"/>
          <a:srcRect l="14537" t="14885" r="9826" b="12988"/>
          <a:stretch/>
        </p:blipFill>
        <p:spPr>
          <a:xfrm>
            <a:off x="2686656" y="3984166"/>
            <a:ext cx="3837488" cy="2893499"/>
          </a:xfrm>
          <a:prstGeom prst="rect">
            <a:avLst/>
          </a:prstGeom>
        </p:spPr>
      </p:pic>
      <p:sp>
        <p:nvSpPr>
          <p:cNvPr id="2" name="TextBox 1"/>
          <p:cNvSpPr txBox="1"/>
          <p:nvPr/>
        </p:nvSpPr>
        <p:spPr>
          <a:xfrm>
            <a:off x="1574691" y="152400"/>
            <a:ext cx="5810501" cy="707886"/>
          </a:xfrm>
          <a:prstGeom prst="rect">
            <a:avLst/>
          </a:prstGeom>
          <a:noFill/>
        </p:spPr>
        <p:txBody>
          <a:bodyPr wrap="none" rtlCol="0">
            <a:spAutoFit/>
          </a:bodyPr>
          <a:lstStyle/>
          <a:p>
            <a:r>
              <a:rPr lang="en-US" sz="4000" dirty="0" smtClean="0">
                <a:solidFill>
                  <a:schemeClr val="tx2"/>
                </a:solidFill>
              </a:rPr>
              <a:t>Molecular Toxicology Lab</a:t>
            </a:r>
            <a:endParaRPr lang="en-US" sz="4000" dirty="0">
              <a:solidFill>
                <a:schemeClr val="tx2"/>
              </a:solidFill>
            </a:endParaRPr>
          </a:p>
        </p:txBody>
      </p:sp>
    </p:spTree>
    <p:extLst>
      <p:ext uri="{BB962C8B-B14F-4D97-AF65-F5344CB8AC3E}">
        <p14:creationId xmlns:p14="http://schemas.microsoft.com/office/powerpoint/2010/main" val="2438579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0"/>
            <a:ext cx="2506662" cy="1462087"/>
          </a:xfrm>
        </p:spPr>
        <p:txBody>
          <a:bodyPr/>
          <a:lstStyle/>
          <a:p>
            <a:r>
              <a:rPr lang="en-US" dirty="0" smtClean="0">
                <a:latin typeface="+mn-lt"/>
              </a:rPr>
              <a:t>Outline</a:t>
            </a:r>
            <a:endParaRPr lang="en-US" dirty="0">
              <a:latin typeface="+mn-lt"/>
            </a:endParaRPr>
          </a:p>
        </p:txBody>
      </p:sp>
      <p:sp>
        <p:nvSpPr>
          <p:cNvPr id="3" name="Content Placeholder 2"/>
          <p:cNvSpPr>
            <a:spLocks noGrp="1"/>
          </p:cNvSpPr>
          <p:nvPr>
            <p:ph idx="1"/>
          </p:nvPr>
        </p:nvSpPr>
        <p:spPr>
          <a:xfrm>
            <a:off x="533400" y="1828800"/>
            <a:ext cx="8229600" cy="4114800"/>
          </a:xfrm>
        </p:spPr>
        <p:txBody>
          <a:bodyPr/>
          <a:lstStyle/>
          <a:p>
            <a:r>
              <a:rPr lang="en-US" dirty="0" smtClean="0">
                <a:latin typeface="Calibri" pitchFamily="34" charset="0"/>
              </a:rPr>
              <a:t>Aquatic Contaminants (Hormonally Active Agents)</a:t>
            </a:r>
          </a:p>
          <a:p>
            <a:r>
              <a:rPr lang="en-US" dirty="0" smtClean="0">
                <a:latin typeface="Calibri" pitchFamily="34" charset="0"/>
              </a:rPr>
              <a:t>Focus on 2 molecular assays</a:t>
            </a:r>
          </a:p>
          <a:p>
            <a:pPr lvl="1"/>
            <a:r>
              <a:rPr lang="en-US" dirty="0">
                <a:latin typeface="Calibri" pitchFamily="34" charset="0"/>
              </a:rPr>
              <a:t>Hormone receptor binding with fluorescence polarization (Bisesi</a:t>
            </a:r>
            <a:r>
              <a:rPr lang="en-US" dirty="0" smtClean="0">
                <a:latin typeface="Calibri" pitchFamily="34" charset="0"/>
              </a:rPr>
              <a:t>)</a:t>
            </a:r>
          </a:p>
          <a:p>
            <a:pPr lvl="1"/>
            <a:r>
              <a:rPr lang="en-US" dirty="0" err="1" smtClean="0">
                <a:latin typeface="Calibri" pitchFamily="34" charset="0"/>
              </a:rPr>
              <a:t>GeneBLAzer</a:t>
            </a:r>
            <a:r>
              <a:rPr lang="en-US" dirty="0" smtClean="0">
                <a:latin typeface="Calibri" pitchFamily="34" charset="0"/>
              </a:rPr>
              <a:t> hormone receptor activity (Sabo-Attwood)</a:t>
            </a:r>
          </a:p>
          <a:p>
            <a:pPr lvl="1"/>
            <a:r>
              <a:rPr lang="en-US" dirty="0" smtClean="0">
                <a:latin typeface="Calibri" pitchFamily="34" charset="0"/>
              </a:rPr>
              <a:t>Utility in field applications</a:t>
            </a:r>
            <a:endParaRPr lang="en-US" dirty="0">
              <a:latin typeface="Calibri" pitchFamily="34" charset="0"/>
            </a:endParaRPr>
          </a:p>
        </p:txBody>
      </p:sp>
    </p:spTree>
    <p:extLst>
      <p:ext uri="{BB962C8B-B14F-4D97-AF65-F5344CB8AC3E}">
        <p14:creationId xmlns:p14="http://schemas.microsoft.com/office/powerpoint/2010/main" val="15970983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bwMode="auto">
          <a:xfrm>
            <a:off x="2819400" y="2195168"/>
            <a:ext cx="3505200" cy="2905355"/>
          </a:xfrm>
          <a:prstGeom prst="ellipse">
            <a:avLst/>
          </a:prstGeom>
          <a:solidFill>
            <a:srgbClr val="99CC00">
              <a:alpha val="39000"/>
            </a:srgbClr>
          </a:solidFill>
          <a:ln w="9525" cap="flat" cmpd="sng" algn="ctr">
            <a:solidFill>
              <a:srgbClr val="99C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26" name="Oval 25"/>
          <p:cNvSpPr/>
          <p:nvPr/>
        </p:nvSpPr>
        <p:spPr bwMode="auto">
          <a:xfrm>
            <a:off x="1219200" y="3647845"/>
            <a:ext cx="2362200" cy="1452677"/>
          </a:xfrm>
          <a:prstGeom prst="ellipse">
            <a:avLst/>
          </a:prstGeom>
          <a:solidFill>
            <a:srgbClr val="99CC00">
              <a:alpha val="43000"/>
            </a:srgbClr>
          </a:solidFill>
          <a:ln w="9525" cap="flat" cmpd="sng" algn="ctr">
            <a:solidFill>
              <a:srgbClr val="99C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ahoma" pitchFamily="34" charset="0"/>
              </a:rPr>
              <a:t>Pesticides</a:t>
            </a:r>
          </a:p>
        </p:txBody>
      </p:sp>
      <p:sp>
        <p:nvSpPr>
          <p:cNvPr id="3" name="TextBox 2"/>
          <p:cNvSpPr txBox="1"/>
          <p:nvPr/>
        </p:nvSpPr>
        <p:spPr>
          <a:xfrm>
            <a:off x="3581400" y="3148932"/>
            <a:ext cx="2092239" cy="954107"/>
          </a:xfrm>
          <a:prstGeom prst="rect">
            <a:avLst/>
          </a:prstGeom>
          <a:noFill/>
        </p:spPr>
        <p:txBody>
          <a:bodyPr wrap="none" rtlCol="0">
            <a:spAutoFit/>
          </a:bodyPr>
          <a:lstStyle/>
          <a:p>
            <a:pPr algn="ctr"/>
            <a:r>
              <a:rPr lang="en-US" sz="2800" dirty="0" smtClean="0"/>
              <a:t>SUSPECTED</a:t>
            </a:r>
          </a:p>
          <a:p>
            <a:pPr algn="ctr"/>
            <a:r>
              <a:rPr lang="en-US" sz="2800" dirty="0" smtClean="0"/>
              <a:t>HAAs</a:t>
            </a:r>
            <a:endParaRPr lang="en-US" sz="2800" dirty="0"/>
          </a:p>
        </p:txBody>
      </p:sp>
      <p:sp>
        <p:nvSpPr>
          <p:cNvPr id="29" name="Oval 28"/>
          <p:cNvSpPr/>
          <p:nvPr/>
        </p:nvSpPr>
        <p:spPr bwMode="auto">
          <a:xfrm>
            <a:off x="1066800" y="2015143"/>
            <a:ext cx="2362200" cy="1452677"/>
          </a:xfrm>
          <a:prstGeom prst="ellipse">
            <a:avLst/>
          </a:prstGeom>
          <a:solidFill>
            <a:srgbClr val="99CC00">
              <a:alpha val="43000"/>
            </a:srgbClr>
          </a:solidFill>
          <a:ln w="9525" cap="flat" cmpd="sng" algn="ctr">
            <a:solidFill>
              <a:srgbClr val="99C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400" dirty="0" smtClean="0">
                <a:latin typeface="Tahoma" pitchFamily="34" charset="0"/>
              </a:rPr>
              <a:t>Personal care products</a:t>
            </a:r>
            <a:endParaRPr kumimoji="0" lang="en-US" sz="2400" b="0" i="0" u="none" strike="noStrike" cap="none" normalizeH="0" baseline="0" dirty="0" smtClean="0">
              <a:ln>
                <a:noFill/>
              </a:ln>
              <a:solidFill>
                <a:schemeClr val="tx1"/>
              </a:solidFill>
              <a:effectLst/>
              <a:latin typeface="Tahoma" pitchFamily="34" charset="0"/>
            </a:endParaRPr>
          </a:p>
        </p:txBody>
      </p:sp>
      <p:sp>
        <p:nvSpPr>
          <p:cNvPr id="30" name="Oval 29"/>
          <p:cNvSpPr/>
          <p:nvPr/>
        </p:nvSpPr>
        <p:spPr bwMode="auto">
          <a:xfrm>
            <a:off x="3200400" y="1153875"/>
            <a:ext cx="2362200" cy="1452677"/>
          </a:xfrm>
          <a:prstGeom prst="ellipse">
            <a:avLst/>
          </a:prstGeom>
          <a:solidFill>
            <a:srgbClr val="99CC00">
              <a:alpha val="43000"/>
            </a:srgbClr>
          </a:solidFill>
          <a:ln w="9525" cap="flat" cmpd="sng" algn="ctr">
            <a:solidFill>
              <a:srgbClr val="99C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ahoma" pitchFamily="34" charset="0"/>
              </a:rPr>
              <a:t>Metals</a:t>
            </a:r>
          </a:p>
        </p:txBody>
      </p:sp>
      <p:sp>
        <p:nvSpPr>
          <p:cNvPr id="31" name="Oval 30"/>
          <p:cNvSpPr/>
          <p:nvPr/>
        </p:nvSpPr>
        <p:spPr bwMode="auto">
          <a:xfrm>
            <a:off x="3200400" y="4719523"/>
            <a:ext cx="2362200" cy="1452677"/>
          </a:xfrm>
          <a:prstGeom prst="ellipse">
            <a:avLst/>
          </a:prstGeom>
          <a:solidFill>
            <a:srgbClr val="99CC00">
              <a:alpha val="43000"/>
            </a:srgbClr>
          </a:solidFill>
          <a:ln w="9525" cap="flat" cmpd="sng" algn="ctr">
            <a:solidFill>
              <a:srgbClr val="99C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Tahoma" pitchFamily="34" charset="0"/>
              </a:rPr>
              <a:t>Pharmace-uticals</a:t>
            </a:r>
            <a:endParaRPr kumimoji="0" lang="en-US" sz="2400" b="0" i="0" u="none" strike="noStrike" cap="none" normalizeH="0" baseline="0" dirty="0" smtClean="0">
              <a:ln>
                <a:noFill/>
              </a:ln>
              <a:solidFill>
                <a:schemeClr val="tx1"/>
              </a:solidFill>
              <a:effectLst/>
              <a:latin typeface="Tahoma" pitchFamily="34" charset="0"/>
            </a:endParaRPr>
          </a:p>
        </p:txBody>
      </p:sp>
      <p:sp>
        <p:nvSpPr>
          <p:cNvPr id="32" name="Oval 31"/>
          <p:cNvSpPr/>
          <p:nvPr/>
        </p:nvSpPr>
        <p:spPr bwMode="auto">
          <a:xfrm>
            <a:off x="5562600" y="2015144"/>
            <a:ext cx="2362200" cy="1452677"/>
          </a:xfrm>
          <a:prstGeom prst="ellipse">
            <a:avLst/>
          </a:prstGeom>
          <a:solidFill>
            <a:srgbClr val="99CC00">
              <a:alpha val="43000"/>
            </a:srgbClr>
          </a:solidFill>
          <a:ln w="9525" cap="flat" cmpd="sng" algn="ctr">
            <a:solidFill>
              <a:srgbClr val="99C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ahoma" pitchFamily="34" charset="0"/>
              </a:rPr>
              <a:t>Industrial</a:t>
            </a:r>
          </a:p>
          <a:p>
            <a:pPr marL="0" marR="0" indent="0" algn="ctr" defTabSz="914400" rtl="0" eaLnBrk="0" fontAlgn="base" latinLnBrk="0" hangingPunct="0">
              <a:lnSpc>
                <a:spcPct val="100000"/>
              </a:lnSpc>
              <a:spcBef>
                <a:spcPct val="0"/>
              </a:spcBef>
              <a:spcAft>
                <a:spcPct val="0"/>
              </a:spcAft>
              <a:buClrTx/>
              <a:buSzTx/>
              <a:buFontTx/>
              <a:buNone/>
              <a:tabLst/>
            </a:pPr>
            <a:r>
              <a:rPr lang="en-US" sz="2400" dirty="0" smtClean="0">
                <a:latin typeface="Tahoma" pitchFamily="34" charset="0"/>
              </a:rPr>
              <a:t>chemicals</a:t>
            </a:r>
            <a:endParaRPr kumimoji="0" lang="en-US" sz="2400" b="0" i="0" u="none" strike="noStrike" cap="none" normalizeH="0" baseline="0" dirty="0" smtClean="0">
              <a:ln>
                <a:noFill/>
              </a:ln>
              <a:solidFill>
                <a:schemeClr val="tx1"/>
              </a:solidFill>
              <a:effectLst/>
              <a:latin typeface="Tahoma" pitchFamily="34" charset="0"/>
            </a:endParaRPr>
          </a:p>
        </p:txBody>
      </p:sp>
      <p:sp>
        <p:nvSpPr>
          <p:cNvPr id="33" name="Oval 32"/>
          <p:cNvSpPr/>
          <p:nvPr/>
        </p:nvSpPr>
        <p:spPr bwMode="auto">
          <a:xfrm>
            <a:off x="5562600" y="3763002"/>
            <a:ext cx="2362200" cy="1452677"/>
          </a:xfrm>
          <a:prstGeom prst="ellipse">
            <a:avLst/>
          </a:prstGeom>
          <a:solidFill>
            <a:srgbClr val="99CC00">
              <a:alpha val="43000"/>
            </a:srgbClr>
          </a:solidFill>
          <a:ln w="9525" cap="flat" cmpd="sng" algn="ctr">
            <a:solidFill>
              <a:srgbClr val="99C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ahoma" pitchFamily="34" charset="0"/>
              </a:rPr>
              <a:t>Synthetic &amp; natural hormones</a:t>
            </a:r>
          </a:p>
        </p:txBody>
      </p:sp>
      <p:sp>
        <p:nvSpPr>
          <p:cNvPr id="4" name="TextBox 3"/>
          <p:cNvSpPr txBox="1"/>
          <p:nvPr/>
        </p:nvSpPr>
        <p:spPr>
          <a:xfrm>
            <a:off x="762000" y="228600"/>
            <a:ext cx="7716215" cy="707886"/>
          </a:xfrm>
          <a:prstGeom prst="rect">
            <a:avLst/>
          </a:prstGeom>
          <a:noFill/>
        </p:spPr>
        <p:txBody>
          <a:bodyPr wrap="none" rtlCol="0">
            <a:spAutoFit/>
          </a:bodyPr>
          <a:lstStyle/>
          <a:p>
            <a:r>
              <a:rPr lang="en-US" sz="4000" dirty="0" smtClean="0">
                <a:solidFill>
                  <a:schemeClr val="tx2"/>
                </a:solidFill>
              </a:rPr>
              <a:t>Hormonally Active Agents (HAAs)</a:t>
            </a:r>
            <a:endParaRPr lang="en-US" sz="4000" dirty="0">
              <a:solidFill>
                <a:schemeClr val="tx2"/>
              </a:solidFill>
            </a:endParaRPr>
          </a:p>
        </p:txBody>
      </p:sp>
      <p:sp>
        <p:nvSpPr>
          <p:cNvPr id="5" name="TextBox 4"/>
          <p:cNvSpPr txBox="1"/>
          <p:nvPr/>
        </p:nvSpPr>
        <p:spPr>
          <a:xfrm>
            <a:off x="2076932" y="6336268"/>
            <a:ext cx="5203860" cy="369332"/>
          </a:xfrm>
          <a:prstGeom prst="rect">
            <a:avLst/>
          </a:prstGeom>
          <a:noFill/>
        </p:spPr>
        <p:txBody>
          <a:bodyPr wrap="none" rtlCol="0">
            <a:spAutoFit/>
          </a:bodyPr>
          <a:lstStyle/>
          <a:p>
            <a:r>
              <a:rPr lang="en-US" dirty="0"/>
              <a:t>e</a:t>
            </a:r>
            <a:r>
              <a:rPr lang="en-US" dirty="0" smtClean="0"/>
              <a:t>strogen, androgen, progesterone, glucocorticoid</a:t>
            </a:r>
            <a:endParaRPr lang="en-US" dirty="0"/>
          </a:p>
        </p:txBody>
      </p:sp>
    </p:spTree>
    <p:extLst>
      <p:ext uri="{BB962C8B-B14F-4D97-AF65-F5344CB8AC3E}">
        <p14:creationId xmlns:p14="http://schemas.microsoft.com/office/powerpoint/2010/main" val="2882442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7793037" cy="1462087"/>
          </a:xfrm>
        </p:spPr>
        <p:txBody>
          <a:bodyPr/>
          <a:lstStyle/>
          <a:p>
            <a:r>
              <a:rPr lang="en-US" dirty="0" smtClean="0"/>
              <a:t>Environmental Assays</a:t>
            </a:r>
            <a:endParaRPr lang="en-US" dirty="0"/>
          </a:p>
        </p:txBody>
      </p:sp>
      <p:sp>
        <p:nvSpPr>
          <p:cNvPr id="3" name="Content Placeholder 2"/>
          <p:cNvSpPr>
            <a:spLocks noGrp="1"/>
          </p:cNvSpPr>
          <p:nvPr>
            <p:ph sz="half" idx="1"/>
          </p:nvPr>
        </p:nvSpPr>
        <p:spPr>
          <a:xfrm>
            <a:off x="609600" y="2057400"/>
            <a:ext cx="4191000" cy="4114800"/>
          </a:xfrm>
        </p:spPr>
        <p:txBody>
          <a:bodyPr/>
          <a:lstStyle/>
          <a:p>
            <a:pPr marL="0" indent="0">
              <a:buNone/>
            </a:pPr>
            <a:r>
              <a:rPr lang="en-US" sz="2400" u="sng" dirty="0" smtClean="0"/>
              <a:t>In vivo fish assays</a:t>
            </a:r>
          </a:p>
          <a:p>
            <a:r>
              <a:rPr lang="en-US" sz="2400" dirty="0" smtClean="0"/>
              <a:t>Plasma </a:t>
            </a:r>
            <a:r>
              <a:rPr lang="en-US" sz="2400" dirty="0" err="1" smtClean="0"/>
              <a:t>Vtg</a:t>
            </a:r>
            <a:endParaRPr lang="en-US" sz="2400" dirty="0" smtClean="0"/>
          </a:p>
          <a:p>
            <a:r>
              <a:rPr lang="en-US" sz="2400" dirty="0" smtClean="0"/>
              <a:t>Plasma hormones</a:t>
            </a:r>
          </a:p>
          <a:p>
            <a:pPr lvl="1"/>
            <a:r>
              <a:rPr lang="en-US" sz="2000" dirty="0" smtClean="0"/>
              <a:t>E2, T, 11-KT</a:t>
            </a:r>
          </a:p>
          <a:p>
            <a:r>
              <a:rPr lang="en-US" sz="2400" dirty="0" smtClean="0"/>
              <a:t>Microarray analysis</a:t>
            </a:r>
          </a:p>
          <a:p>
            <a:r>
              <a:rPr lang="en-US" sz="2400" dirty="0" smtClean="0"/>
              <a:t>In vivo toxicity bioassays</a:t>
            </a:r>
          </a:p>
          <a:p>
            <a:r>
              <a:rPr lang="en-US" sz="2400" dirty="0" smtClean="0"/>
              <a:t>FHM cumulative egg production</a:t>
            </a:r>
            <a:endParaRPr lang="en-US" sz="2400" dirty="0"/>
          </a:p>
        </p:txBody>
      </p:sp>
      <p:sp>
        <p:nvSpPr>
          <p:cNvPr id="4" name="Content Placeholder 3"/>
          <p:cNvSpPr>
            <a:spLocks noGrp="1"/>
          </p:cNvSpPr>
          <p:nvPr>
            <p:ph sz="half" idx="2"/>
          </p:nvPr>
        </p:nvSpPr>
        <p:spPr/>
        <p:txBody>
          <a:bodyPr/>
          <a:lstStyle/>
          <a:p>
            <a:pPr marL="0" indent="0">
              <a:buNone/>
            </a:pPr>
            <a:r>
              <a:rPr lang="en-US" sz="2400" b="1" u="sng" dirty="0" smtClean="0"/>
              <a:t>High-throughput in vitro assays</a:t>
            </a:r>
          </a:p>
          <a:p>
            <a:r>
              <a:rPr lang="en-US" sz="2400" b="1" dirty="0" smtClean="0"/>
              <a:t>ER/AR/PR/GR transactivation assays</a:t>
            </a:r>
          </a:p>
          <a:p>
            <a:r>
              <a:rPr lang="en-US" sz="2400" b="1" dirty="0" smtClean="0"/>
              <a:t>ER/AR </a:t>
            </a:r>
            <a:r>
              <a:rPr lang="en-US" sz="2400" b="1" dirty="0"/>
              <a:t>binding assay</a:t>
            </a:r>
          </a:p>
          <a:p>
            <a:pPr marL="0" indent="0">
              <a:buNone/>
            </a:pPr>
            <a:endParaRPr lang="en-US" sz="2400" b="1" dirty="0" smtClean="0"/>
          </a:p>
          <a:p>
            <a:pPr marL="0" indent="0">
              <a:buNone/>
            </a:pPr>
            <a:endParaRPr lang="en-US" sz="2400" dirty="0"/>
          </a:p>
        </p:txBody>
      </p:sp>
    </p:spTree>
    <p:extLst>
      <p:ext uri="{BB962C8B-B14F-4D97-AF65-F5344CB8AC3E}">
        <p14:creationId xmlns:p14="http://schemas.microsoft.com/office/powerpoint/2010/main" val="3397997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85800" y="152400"/>
            <a:ext cx="8153400" cy="1093788"/>
          </a:xfrm>
        </p:spPr>
        <p:txBody>
          <a:bodyPr/>
          <a:lstStyle/>
          <a:p>
            <a:r>
              <a:rPr lang="en-US" dirty="0" smtClean="0"/>
              <a:t>Sensitivity of Molecular Assays</a:t>
            </a:r>
            <a:endParaRPr lang="en-US" dirty="0"/>
          </a:p>
        </p:txBody>
      </p:sp>
      <p:sp>
        <p:nvSpPr>
          <p:cNvPr id="70659" name="Text Box 3"/>
          <p:cNvSpPr txBox="1">
            <a:spLocks noChangeArrowheads="1"/>
          </p:cNvSpPr>
          <p:nvPr/>
        </p:nvSpPr>
        <p:spPr bwMode="auto">
          <a:xfrm rot="-5400000">
            <a:off x="-913429" y="4039571"/>
            <a:ext cx="3651192" cy="461665"/>
          </a:xfrm>
          <a:prstGeom prst="rect">
            <a:avLst/>
          </a:prstGeom>
          <a:noFill/>
          <a:ln w="9525">
            <a:noFill/>
            <a:miter lim="800000"/>
            <a:headEnd/>
            <a:tailEnd/>
          </a:ln>
          <a:effectLst/>
        </p:spPr>
        <p:txBody>
          <a:bodyPr wrap="none">
            <a:spAutoFit/>
          </a:bodyPr>
          <a:lstStyle/>
          <a:p>
            <a:pPr eaLnBrk="1" hangingPunct="1"/>
            <a:r>
              <a:rPr lang="en-US" sz="2400" dirty="0">
                <a:latin typeface="Arial" pitchFamily="34" charset="0"/>
                <a:cs typeface="Arial" pitchFamily="34" charset="0"/>
              </a:rPr>
              <a:t> Percent Measured Effect</a:t>
            </a:r>
          </a:p>
        </p:txBody>
      </p:sp>
      <p:grpSp>
        <p:nvGrpSpPr>
          <p:cNvPr id="2" name="Group 4"/>
          <p:cNvGrpSpPr>
            <a:grpSpLocks/>
          </p:cNvGrpSpPr>
          <p:nvPr/>
        </p:nvGrpSpPr>
        <p:grpSpPr bwMode="auto">
          <a:xfrm>
            <a:off x="1447800" y="1676400"/>
            <a:ext cx="7043738" cy="949325"/>
            <a:chOff x="768" y="816"/>
            <a:chExt cx="4437" cy="598"/>
          </a:xfrm>
        </p:grpSpPr>
        <p:sp>
          <p:nvSpPr>
            <p:cNvPr id="70661" name="AutoShape 5"/>
            <p:cNvSpPr>
              <a:spLocks noChangeArrowheads="1"/>
            </p:cNvSpPr>
            <p:nvPr/>
          </p:nvSpPr>
          <p:spPr bwMode="auto">
            <a:xfrm>
              <a:off x="1258" y="1126"/>
              <a:ext cx="3744" cy="288"/>
            </a:xfrm>
            <a:prstGeom prst="rightArrow">
              <a:avLst>
                <a:gd name="adj1" fmla="val 50000"/>
                <a:gd name="adj2" fmla="val 325000"/>
              </a:avLst>
            </a:prstGeom>
            <a:solidFill>
              <a:schemeClr val="accent1"/>
            </a:solidFill>
            <a:ln w="9525">
              <a:solidFill>
                <a:schemeClr val="tx1"/>
              </a:solidFill>
              <a:miter lim="800000"/>
              <a:headEnd/>
              <a:tailEnd/>
            </a:ln>
            <a:effectLst/>
          </p:spPr>
          <p:txBody>
            <a:bodyPr wrap="none" anchor="ctr"/>
            <a:lstStyle/>
            <a:p>
              <a:endParaRPr lang="en-US"/>
            </a:p>
          </p:txBody>
        </p:sp>
        <p:sp>
          <p:nvSpPr>
            <p:cNvPr id="70662" name="Text Box 6"/>
            <p:cNvSpPr txBox="1">
              <a:spLocks noChangeArrowheads="1"/>
            </p:cNvSpPr>
            <p:nvPr/>
          </p:nvSpPr>
          <p:spPr bwMode="auto">
            <a:xfrm>
              <a:off x="768" y="864"/>
              <a:ext cx="1034" cy="291"/>
            </a:xfrm>
            <a:prstGeom prst="rect">
              <a:avLst/>
            </a:prstGeom>
            <a:noFill/>
            <a:ln w="9525">
              <a:noFill/>
              <a:miter lim="800000"/>
              <a:headEnd/>
              <a:tailEnd/>
            </a:ln>
            <a:effectLst/>
          </p:spPr>
          <p:txBody>
            <a:bodyPr wrap="none">
              <a:spAutoFit/>
            </a:bodyPr>
            <a:lstStyle/>
            <a:p>
              <a:pPr eaLnBrk="1" hangingPunct="1"/>
              <a:r>
                <a:rPr lang="en-US" sz="2400" dirty="0">
                  <a:latin typeface="Arial" pitchFamily="34" charset="0"/>
                  <a:cs typeface="Arial" pitchFamily="34" charset="0"/>
                </a:rPr>
                <a:t>Reversible</a:t>
              </a:r>
            </a:p>
          </p:txBody>
        </p:sp>
        <p:sp>
          <p:nvSpPr>
            <p:cNvPr id="70663" name="Text Box 7"/>
            <p:cNvSpPr txBox="1">
              <a:spLocks noChangeArrowheads="1"/>
            </p:cNvSpPr>
            <p:nvPr/>
          </p:nvSpPr>
          <p:spPr bwMode="auto">
            <a:xfrm>
              <a:off x="4128" y="816"/>
              <a:ext cx="1077" cy="291"/>
            </a:xfrm>
            <a:prstGeom prst="rect">
              <a:avLst/>
            </a:prstGeom>
            <a:noFill/>
            <a:ln w="9525">
              <a:noFill/>
              <a:miter lim="800000"/>
              <a:headEnd/>
              <a:tailEnd/>
            </a:ln>
            <a:effectLst/>
          </p:spPr>
          <p:txBody>
            <a:bodyPr wrap="none">
              <a:spAutoFit/>
            </a:bodyPr>
            <a:lstStyle/>
            <a:p>
              <a:pPr eaLnBrk="1" hangingPunct="1"/>
              <a:r>
                <a:rPr lang="en-US" sz="2400" dirty="0">
                  <a:latin typeface="Arial" pitchFamily="34" charset="0"/>
                  <a:cs typeface="Arial" pitchFamily="34" charset="0"/>
                </a:rPr>
                <a:t>Irreversible</a:t>
              </a:r>
            </a:p>
          </p:txBody>
        </p:sp>
      </p:grpSp>
      <p:sp>
        <p:nvSpPr>
          <p:cNvPr id="70664" name="Rectangle 8"/>
          <p:cNvSpPr>
            <a:spLocks noChangeArrowheads="1"/>
          </p:cNvSpPr>
          <p:nvPr/>
        </p:nvSpPr>
        <p:spPr bwMode="auto">
          <a:xfrm>
            <a:off x="1981200" y="2743200"/>
            <a:ext cx="6629400" cy="2667000"/>
          </a:xfrm>
          <a:prstGeom prst="rect">
            <a:avLst/>
          </a:prstGeom>
          <a:solidFill>
            <a:srgbClr val="CCFFFF">
              <a:alpha val="50000"/>
            </a:srgbClr>
          </a:solidFill>
          <a:ln w="9525">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70665" name="Freeform 9"/>
          <p:cNvSpPr>
            <a:spLocks/>
          </p:cNvSpPr>
          <p:nvPr/>
        </p:nvSpPr>
        <p:spPr bwMode="auto">
          <a:xfrm>
            <a:off x="2057400" y="2833687"/>
            <a:ext cx="2286000" cy="2576513"/>
          </a:xfrm>
          <a:custGeom>
            <a:avLst/>
            <a:gdLst/>
            <a:ahLst/>
            <a:cxnLst>
              <a:cxn ang="0">
                <a:pos x="0" y="1570"/>
              </a:cxn>
              <a:cxn ang="0">
                <a:pos x="587" y="1398"/>
              </a:cxn>
              <a:cxn ang="0">
                <a:pos x="947" y="220"/>
              </a:cxn>
              <a:cxn ang="0">
                <a:pos x="1440" y="76"/>
              </a:cxn>
            </a:cxnLst>
            <a:rect l="0" t="0" r="r" b="b"/>
            <a:pathLst>
              <a:path w="1440" h="1623">
                <a:moveTo>
                  <a:pt x="0" y="1570"/>
                </a:moveTo>
                <a:cubicBezTo>
                  <a:pt x="98" y="1541"/>
                  <a:pt x="429" y="1623"/>
                  <a:pt x="587" y="1398"/>
                </a:cubicBezTo>
                <a:cubicBezTo>
                  <a:pt x="745" y="1173"/>
                  <a:pt x="805" y="440"/>
                  <a:pt x="947" y="220"/>
                </a:cubicBezTo>
                <a:cubicBezTo>
                  <a:pt x="1089" y="0"/>
                  <a:pt x="1337" y="106"/>
                  <a:pt x="1440" y="76"/>
                </a:cubicBezTo>
              </a:path>
            </a:pathLst>
          </a:custGeom>
          <a:noFill/>
          <a:ln w="9525">
            <a:solidFill>
              <a:schemeClr val="tx1"/>
            </a:solidFill>
            <a:round/>
            <a:headEnd/>
            <a:tailEnd/>
          </a:ln>
          <a:effectLst/>
        </p:spPr>
        <p:txBody>
          <a:bodyPr/>
          <a:lstStyle/>
          <a:p>
            <a:endParaRPr lang="en-US"/>
          </a:p>
        </p:txBody>
      </p:sp>
      <p:sp>
        <p:nvSpPr>
          <p:cNvPr id="70666" name="Freeform 10"/>
          <p:cNvSpPr>
            <a:spLocks/>
          </p:cNvSpPr>
          <p:nvPr/>
        </p:nvSpPr>
        <p:spPr bwMode="auto">
          <a:xfrm>
            <a:off x="2057400" y="3581400"/>
            <a:ext cx="2819400" cy="1722439"/>
          </a:xfrm>
          <a:custGeom>
            <a:avLst/>
            <a:gdLst/>
            <a:ahLst/>
            <a:cxnLst>
              <a:cxn ang="0">
                <a:pos x="0" y="911"/>
              </a:cxn>
              <a:cxn ang="0">
                <a:pos x="863" y="799"/>
              </a:cxn>
              <a:cxn ang="0">
                <a:pos x="1377" y="360"/>
              </a:cxn>
              <a:cxn ang="0">
                <a:pos x="1431" y="288"/>
              </a:cxn>
              <a:cxn ang="0">
                <a:pos x="1692" y="54"/>
              </a:cxn>
              <a:cxn ang="0">
                <a:pos x="2052" y="0"/>
              </a:cxn>
            </a:cxnLst>
            <a:rect l="0" t="0" r="r" b="b"/>
            <a:pathLst>
              <a:path w="2052" h="911">
                <a:moveTo>
                  <a:pt x="0" y="911"/>
                </a:moveTo>
                <a:cubicBezTo>
                  <a:pt x="144" y="892"/>
                  <a:pt x="634" y="891"/>
                  <a:pt x="863" y="799"/>
                </a:cubicBezTo>
                <a:cubicBezTo>
                  <a:pt x="1092" y="707"/>
                  <a:pt x="1282" y="445"/>
                  <a:pt x="1377" y="360"/>
                </a:cubicBezTo>
                <a:cubicBezTo>
                  <a:pt x="1472" y="275"/>
                  <a:pt x="1379" y="339"/>
                  <a:pt x="1431" y="288"/>
                </a:cubicBezTo>
                <a:cubicBezTo>
                  <a:pt x="1483" y="237"/>
                  <a:pt x="1589" y="102"/>
                  <a:pt x="1692" y="54"/>
                </a:cubicBezTo>
                <a:cubicBezTo>
                  <a:pt x="1795" y="6"/>
                  <a:pt x="1977" y="11"/>
                  <a:pt x="2052" y="0"/>
                </a:cubicBezTo>
              </a:path>
            </a:pathLst>
          </a:custGeom>
          <a:noFill/>
          <a:ln w="9525">
            <a:solidFill>
              <a:schemeClr val="tx1"/>
            </a:solidFill>
            <a:round/>
            <a:headEnd/>
            <a:tailEnd/>
          </a:ln>
          <a:effectLst/>
        </p:spPr>
        <p:txBody>
          <a:bodyPr/>
          <a:lstStyle/>
          <a:p>
            <a:endParaRPr lang="en-US"/>
          </a:p>
        </p:txBody>
      </p:sp>
      <p:sp>
        <p:nvSpPr>
          <p:cNvPr id="70667" name="Freeform 11"/>
          <p:cNvSpPr>
            <a:spLocks/>
          </p:cNvSpPr>
          <p:nvPr/>
        </p:nvSpPr>
        <p:spPr bwMode="auto">
          <a:xfrm>
            <a:off x="2743200" y="4367212"/>
            <a:ext cx="2057400" cy="890588"/>
          </a:xfrm>
          <a:custGeom>
            <a:avLst/>
            <a:gdLst/>
            <a:ahLst/>
            <a:cxnLst>
              <a:cxn ang="0">
                <a:pos x="0" y="606"/>
              </a:cxn>
              <a:cxn ang="0">
                <a:pos x="551" y="521"/>
              </a:cxn>
              <a:cxn ang="0">
                <a:pos x="885" y="324"/>
              </a:cxn>
              <a:cxn ang="0">
                <a:pos x="1344" y="0"/>
              </a:cxn>
            </a:cxnLst>
            <a:rect l="0" t="0" r="r" b="b"/>
            <a:pathLst>
              <a:path w="1344" h="606">
                <a:moveTo>
                  <a:pt x="0" y="606"/>
                </a:moveTo>
                <a:cubicBezTo>
                  <a:pt x="92" y="593"/>
                  <a:pt x="404" y="568"/>
                  <a:pt x="551" y="521"/>
                </a:cubicBezTo>
                <a:cubicBezTo>
                  <a:pt x="698" y="474"/>
                  <a:pt x="753" y="411"/>
                  <a:pt x="885" y="324"/>
                </a:cubicBezTo>
                <a:cubicBezTo>
                  <a:pt x="1017" y="237"/>
                  <a:pt x="1249" y="67"/>
                  <a:pt x="1344" y="0"/>
                </a:cubicBezTo>
              </a:path>
            </a:pathLst>
          </a:custGeom>
          <a:noFill/>
          <a:ln w="9525">
            <a:solidFill>
              <a:schemeClr val="tx1"/>
            </a:solidFill>
            <a:round/>
            <a:headEnd/>
            <a:tailEnd/>
          </a:ln>
          <a:effectLst/>
        </p:spPr>
        <p:txBody>
          <a:bodyPr/>
          <a:lstStyle/>
          <a:p>
            <a:endParaRPr lang="en-US"/>
          </a:p>
        </p:txBody>
      </p:sp>
      <p:sp>
        <p:nvSpPr>
          <p:cNvPr id="70668" name="Text Box 12"/>
          <p:cNvSpPr txBox="1">
            <a:spLocks noChangeArrowheads="1"/>
          </p:cNvSpPr>
          <p:nvPr/>
        </p:nvSpPr>
        <p:spPr bwMode="auto">
          <a:xfrm>
            <a:off x="2109788" y="5943600"/>
            <a:ext cx="6424579" cy="461665"/>
          </a:xfrm>
          <a:prstGeom prst="rect">
            <a:avLst/>
          </a:prstGeom>
          <a:noFill/>
          <a:ln w="9525">
            <a:noFill/>
            <a:miter lim="800000"/>
            <a:headEnd/>
            <a:tailEnd/>
          </a:ln>
          <a:effectLst/>
        </p:spPr>
        <p:txBody>
          <a:bodyPr wrap="none">
            <a:spAutoFit/>
          </a:bodyPr>
          <a:lstStyle/>
          <a:p>
            <a:pPr eaLnBrk="1" hangingPunct="1"/>
            <a:r>
              <a:rPr lang="en-US" sz="2400" dirty="0">
                <a:latin typeface="Arial" pitchFamily="34" charset="0"/>
                <a:cs typeface="Arial" pitchFamily="34" charset="0"/>
              </a:rPr>
              <a:t>Concentration of Toxicant X Time of Exposure</a:t>
            </a:r>
          </a:p>
        </p:txBody>
      </p:sp>
      <p:sp>
        <p:nvSpPr>
          <p:cNvPr id="70669" name="Text Box 13"/>
          <p:cNvSpPr txBox="1">
            <a:spLocks noChangeArrowheads="1"/>
          </p:cNvSpPr>
          <p:nvPr/>
        </p:nvSpPr>
        <p:spPr bwMode="auto">
          <a:xfrm rot="21408438">
            <a:off x="6141597" y="4006784"/>
            <a:ext cx="1606550" cy="457200"/>
          </a:xfrm>
          <a:prstGeom prst="rect">
            <a:avLst/>
          </a:prstGeom>
          <a:noFill/>
          <a:ln w="9525">
            <a:noFill/>
            <a:miter lim="800000"/>
            <a:headEnd/>
            <a:tailEnd/>
          </a:ln>
          <a:effectLst/>
        </p:spPr>
        <p:txBody>
          <a:bodyPr wrap="none">
            <a:spAutoFit/>
          </a:bodyPr>
          <a:lstStyle/>
          <a:p>
            <a:pPr eaLnBrk="1" hangingPunct="1"/>
            <a:r>
              <a:rPr lang="en-US" sz="2400" b="1" dirty="0">
                <a:solidFill>
                  <a:srgbClr val="FF0000"/>
                </a:solidFill>
                <a:latin typeface="Times New Roman" pitchFamily="18" charset="0"/>
              </a:rPr>
              <a:t>Population</a:t>
            </a:r>
          </a:p>
        </p:txBody>
      </p:sp>
      <p:sp>
        <p:nvSpPr>
          <p:cNvPr id="70670" name="Text Box 14"/>
          <p:cNvSpPr txBox="1">
            <a:spLocks noChangeArrowheads="1"/>
          </p:cNvSpPr>
          <p:nvPr/>
        </p:nvSpPr>
        <p:spPr bwMode="auto">
          <a:xfrm>
            <a:off x="4657671" y="3048000"/>
            <a:ext cx="1014413" cy="457200"/>
          </a:xfrm>
          <a:prstGeom prst="rect">
            <a:avLst/>
          </a:prstGeom>
          <a:noFill/>
          <a:ln w="9525">
            <a:noFill/>
            <a:miter lim="800000"/>
            <a:headEnd/>
            <a:tailEnd/>
          </a:ln>
          <a:effectLst/>
        </p:spPr>
        <p:txBody>
          <a:bodyPr wrap="none">
            <a:spAutoFit/>
          </a:bodyPr>
          <a:lstStyle/>
          <a:p>
            <a:pPr eaLnBrk="1" hangingPunct="1"/>
            <a:r>
              <a:rPr lang="en-US" sz="2400" b="1" dirty="0">
                <a:solidFill>
                  <a:srgbClr val="FF0000"/>
                </a:solidFill>
                <a:latin typeface="Times New Roman" pitchFamily="18" charset="0"/>
              </a:rPr>
              <a:t>Tissue</a:t>
            </a:r>
          </a:p>
        </p:txBody>
      </p:sp>
      <p:sp>
        <p:nvSpPr>
          <p:cNvPr id="70671" name="Text Box 15"/>
          <p:cNvSpPr txBox="1">
            <a:spLocks noChangeArrowheads="1"/>
          </p:cNvSpPr>
          <p:nvPr/>
        </p:nvSpPr>
        <p:spPr bwMode="auto">
          <a:xfrm rot="18035638">
            <a:off x="2139800" y="3527994"/>
            <a:ext cx="1519238" cy="457200"/>
          </a:xfrm>
          <a:prstGeom prst="rect">
            <a:avLst/>
          </a:prstGeom>
          <a:noFill/>
          <a:ln w="9525">
            <a:noFill/>
            <a:miter lim="800000"/>
            <a:headEnd/>
            <a:tailEnd/>
          </a:ln>
          <a:effectLst/>
        </p:spPr>
        <p:txBody>
          <a:bodyPr wrap="none">
            <a:spAutoFit/>
          </a:bodyPr>
          <a:lstStyle/>
          <a:p>
            <a:pPr eaLnBrk="1" hangingPunct="1"/>
            <a:r>
              <a:rPr lang="en-US" sz="2400" b="1" dirty="0">
                <a:solidFill>
                  <a:srgbClr val="FF0000"/>
                </a:solidFill>
                <a:latin typeface="Times New Roman" pitchFamily="18" charset="0"/>
              </a:rPr>
              <a:t>Molecular</a:t>
            </a:r>
          </a:p>
        </p:txBody>
      </p:sp>
      <p:sp>
        <p:nvSpPr>
          <p:cNvPr id="70672" name="Text Box 16"/>
          <p:cNvSpPr txBox="1">
            <a:spLocks noChangeArrowheads="1"/>
          </p:cNvSpPr>
          <p:nvPr/>
        </p:nvSpPr>
        <p:spPr bwMode="auto">
          <a:xfrm>
            <a:off x="1066800" y="2667000"/>
            <a:ext cx="641350" cy="457200"/>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100</a:t>
            </a:r>
          </a:p>
        </p:txBody>
      </p:sp>
      <p:sp>
        <p:nvSpPr>
          <p:cNvPr id="70673" name="Text Box 17"/>
          <p:cNvSpPr txBox="1">
            <a:spLocks noChangeArrowheads="1"/>
          </p:cNvSpPr>
          <p:nvPr/>
        </p:nvSpPr>
        <p:spPr bwMode="auto">
          <a:xfrm>
            <a:off x="1143000" y="3886200"/>
            <a:ext cx="488950" cy="457200"/>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50</a:t>
            </a:r>
          </a:p>
        </p:txBody>
      </p:sp>
      <p:sp>
        <p:nvSpPr>
          <p:cNvPr id="70674" name="Text Box 18"/>
          <p:cNvSpPr txBox="1">
            <a:spLocks noChangeArrowheads="1"/>
          </p:cNvSpPr>
          <p:nvPr/>
        </p:nvSpPr>
        <p:spPr bwMode="auto">
          <a:xfrm>
            <a:off x="1355725" y="5070475"/>
            <a:ext cx="336550" cy="457200"/>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0</a:t>
            </a:r>
          </a:p>
        </p:txBody>
      </p:sp>
      <p:sp>
        <p:nvSpPr>
          <p:cNvPr id="70675" name="Line 19"/>
          <p:cNvSpPr>
            <a:spLocks noChangeShapeType="1"/>
          </p:cNvSpPr>
          <p:nvPr/>
        </p:nvSpPr>
        <p:spPr bwMode="auto">
          <a:xfrm>
            <a:off x="1752600" y="4114800"/>
            <a:ext cx="228600" cy="0"/>
          </a:xfrm>
          <a:prstGeom prst="line">
            <a:avLst/>
          </a:prstGeom>
          <a:noFill/>
          <a:ln w="9525">
            <a:solidFill>
              <a:schemeClr val="tx1"/>
            </a:solidFill>
            <a:round/>
            <a:headEnd/>
            <a:tailEnd/>
          </a:ln>
          <a:effectLst/>
        </p:spPr>
        <p:txBody>
          <a:bodyPr/>
          <a:lstStyle/>
          <a:p>
            <a:endParaRPr lang="en-US"/>
          </a:p>
        </p:txBody>
      </p:sp>
      <p:sp>
        <p:nvSpPr>
          <p:cNvPr id="70676" name="Text Box 20"/>
          <p:cNvSpPr txBox="1">
            <a:spLocks noChangeArrowheads="1"/>
          </p:cNvSpPr>
          <p:nvPr/>
        </p:nvSpPr>
        <p:spPr bwMode="auto">
          <a:xfrm>
            <a:off x="2270125" y="5375275"/>
            <a:ext cx="4816475" cy="457200"/>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    nM                   uM                    mM</a:t>
            </a:r>
          </a:p>
        </p:txBody>
      </p:sp>
      <p:sp>
        <p:nvSpPr>
          <p:cNvPr id="26" name="Freeform 25"/>
          <p:cNvSpPr/>
          <p:nvPr/>
        </p:nvSpPr>
        <p:spPr bwMode="auto">
          <a:xfrm>
            <a:off x="4689231" y="3657600"/>
            <a:ext cx="2579077" cy="797169"/>
          </a:xfrm>
          <a:custGeom>
            <a:avLst/>
            <a:gdLst>
              <a:gd name="connsiteX0" fmla="*/ 0 w 2579077"/>
              <a:gd name="connsiteY0" fmla="*/ 797169 h 797169"/>
              <a:gd name="connsiteX1" fmla="*/ 726831 w 2579077"/>
              <a:gd name="connsiteY1" fmla="*/ 351692 h 797169"/>
              <a:gd name="connsiteX2" fmla="*/ 1383323 w 2579077"/>
              <a:gd name="connsiteY2" fmla="*/ 211015 h 797169"/>
              <a:gd name="connsiteX3" fmla="*/ 2110154 w 2579077"/>
              <a:gd name="connsiteY3" fmla="*/ 70338 h 797169"/>
              <a:gd name="connsiteX4" fmla="*/ 2579077 w 2579077"/>
              <a:gd name="connsiteY4" fmla="*/ 0 h 797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9077" h="797169">
                <a:moveTo>
                  <a:pt x="0" y="797169"/>
                </a:moveTo>
                <a:cubicBezTo>
                  <a:pt x="248138" y="623276"/>
                  <a:pt x="496277" y="449384"/>
                  <a:pt x="726831" y="351692"/>
                </a:cubicBezTo>
                <a:cubicBezTo>
                  <a:pt x="957385" y="254000"/>
                  <a:pt x="1383323" y="211015"/>
                  <a:pt x="1383323" y="211015"/>
                </a:cubicBezTo>
                <a:lnTo>
                  <a:pt x="2110154" y="70338"/>
                </a:lnTo>
                <a:cubicBezTo>
                  <a:pt x="2309446" y="35169"/>
                  <a:pt x="2444261" y="17584"/>
                  <a:pt x="2579077" y="0"/>
                </a:cubicBezTo>
              </a:path>
            </a:pathLst>
          </a:cu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grpSp>
        <p:nvGrpSpPr>
          <p:cNvPr id="29" name="Group 28"/>
          <p:cNvGrpSpPr/>
          <p:nvPr/>
        </p:nvGrpSpPr>
        <p:grpSpPr>
          <a:xfrm>
            <a:off x="3429000" y="3124200"/>
            <a:ext cx="228600" cy="2309446"/>
            <a:chOff x="3505200" y="3124200"/>
            <a:chExt cx="228600" cy="2309446"/>
          </a:xfrm>
        </p:grpSpPr>
        <p:cxnSp>
          <p:nvCxnSpPr>
            <p:cNvPr id="24" name="Straight Connector 23"/>
            <p:cNvCxnSpPr/>
            <p:nvPr/>
          </p:nvCxnSpPr>
          <p:spPr bwMode="auto">
            <a:xfrm>
              <a:off x="3505200" y="3581400"/>
              <a:ext cx="0" cy="1752600"/>
            </a:xfrm>
            <a:prstGeom prst="line">
              <a:avLst/>
            </a:prstGeom>
            <a:solidFill>
              <a:schemeClr val="accent1"/>
            </a:solidFill>
            <a:ln w="15875" cap="flat" cmpd="sng" algn="ctr">
              <a:solidFill>
                <a:srgbClr val="FF0000"/>
              </a:solidFill>
              <a:prstDash val="dashDot"/>
              <a:round/>
              <a:headEnd type="none" w="med" len="med"/>
              <a:tailEnd type="none" w="med" len="med"/>
            </a:ln>
            <a:effectLst/>
          </p:spPr>
        </p:cxnSp>
        <p:cxnSp>
          <p:nvCxnSpPr>
            <p:cNvPr id="27" name="Straight Connector 26"/>
            <p:cNvCxnSpPr/>
            <p:nvPr/>
          </p:nvCxnSpPr>
          <p:spPr bwMode="auto">
            <a:xfrm>
              <a:off x="3733800" y="3124200"/>
              <a:ext cx="0" cy="2309446"/>
            </a:xfrm>
            <a:prstGeom prst="line">
              <a:avLst/>
            </a:prstGeom>
            <a:solidFill>
              <a:schemeClr val="accent1"/>
            </a:solidFill>
            <a:ln w="15875" cap="flat" cmpd="sng" algn="ctr">
              <a:solidFill>
                <a:srgbClr val="FF0000"/>
              </a:solidFill>
              <a:prstDash val="dashDot"/>
              <a:round/>
              <a:headEnd type="none" w="med" len="med"/>
              <a:tailEnd type="none" w="med" len="med"/>
            </a:ln>
            <a:effectLst/>
          </p:spPr>
        </p:cxnSp>
      </p:grpSp>
    </p:spTree>
    <p:extLst>
      <p:ext uri="{BB962C8B-B14F-4D97-AF65-F5344CB8AC3E}">
        <p14:creationId xmlns:p14="http://schemas.microsoft.com/office/powerpoint/2010/main" val="135059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0563" y="-90487"/>
            <a:ext cx="7793037" cy="1462087"/>
          </a:xfrm>
        </p:spPr>
        <p:txBody>
          <a:bodyPr/>
          <a:lstStyle/>
          <a:p>
            <a:r>
              <a:rPr lang="en-US" dirty="0" smtClean="0"/>
              <a:t>Estrogen Equivalency</a:t>
            </a:r>
            <a:endParaRPr lang="en-US" dirty="0"/>
          </a:p>
        </p:txBody>
      </p:sp>
      <p:pic>
        <p:nvPicPr>
          <p:cNvPr id="4" name="Content Placeholder 3"/>
          <p:cNvPicPr>
            <a:picLocks noGrp="1"/>
          </p:cNvPicPr>
          <p:nvPr>
            <p:ph idx="1"/>
          </p:nvPr>
        </p:nvPicPr>
        <p:blipFill>
          <a:blip r:embed="rId2" cstate="print">
            <a:lum bright="-20000" contrast="30000"/>
          </a:blip>
          <a:srcRect t="10062"/>
          <a:stretch>
            <a:fillRect/>
          </a:stretch>
        </p:blipFill>
        <p:spPr bwMode="auto">
          <a:xfrm>
            <a:off x="0" y="1905000"/>
            <a:ext cx="8955088" cy="4086391"/>
          </a:xfrm>
          <a:prstGeom prst="rect">
            <a:avLst/>
          </a:prstGeom>
          <a:noFill/>
          <a:ln w="9525">
            <a:noFill/>
            <a:miter lim="800000"/>
            <a:headEnd/>
            <a:tailEnd/>
          </a:ln>
        </p:spPr>
      </p:pic>
      <p:sp>
        <p:nvSpPr>
          <p:cNvPr id="5" name="Rectangle 4"/>
          <p:cNvSpPr/>
          <p:nvPr/>
        </p:nvSpPr>
        <p:spPr>
          <a:xfrm>
            <a:off x="1828800" y="5867400"/>
            <a:ext cx="6248400" cy="646331"/>
          </a:xfrm>
          <a:prstGeom prst="rect">
            <a:avLst/>
          </a:prstGeom>
        </p:spPr>
        <p:txBody>
          <a:bodyPr wrap="square">
            <a:spAutoFit/>
          </a:bodyPr>
          <a:lstStyle/>
          <a:p>
            <a:r>
              <a:rPr lang="en-US" b="1" dirty="0" smtClean="0"/>
              <a:t>Correlation between chemically estimated EEQs and bioassay EEQs (Bulloch </a:t>
            </a:r>
            <a:r>
              <a:rPr lang="en-US" b="1" i="1" dirty="0" smtClean="0"/>
              <a:t>et al</a:t>
            </a:r>
            <a:r>
              <a:rPr lang="en-US" b="1" dirty="0" smtClean="0"/>
              <a:t>., 2010).</a:t>
            </a:r>
            <a:endParaRPr lang="en-US" b="1" dirty="0"/>
          </a:p>
        </p:txBody>
      </p:sp>
    </p:spTree>
    <p:extLst>
      <p:ext uri="{BB962C8B-B14F-4D97-AF65-F5344CB8AC3E}">
        <p14:creationId xmlns:p14="http://schemas.microsoft.com/office/powerpoint/2010/main" val="2964727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AutoShape 2"/>
          <p:cNvSpPr>
            <a:spLocks noChangeArrowheads="1"/>
          </p:cNvSpPr>
          <p:nvPr/>
        </p:nvSpPr>
        <p:spPr bwMode="auto">
          <a:xfrm>
            <a:off x="1447800" y="1804095"/>
            <a:ext cx="7162800" cy="4724400"/>
          </a:xfrm>
          <a:prstGeom prst="roundRect">
            <a:avLst>
              <a:gd name="adj" fmla="val 16667"/>
            </a:avLst>
          </a:prstGeom>
          <a:solidFill>
            <a:srgbClr val="FFCC99"/>
          </a:solidFill>
          <a:ln w="9525">
            <a:solidFill>
              <a:schemeClr val="tx2"/>
            </a:solidFill>
            <a:round/>
            <a:headEnd/>
            <a:tailEnd/>
          </a:ln>
          <a:effectLst/>
        </p:spPr>
        <p:txBody>
          <a:bodyPr wrap="none" anchor="ctr"/>
          <a:lstStyle/>
          <a:p>
            <a:endParaRPr lang="en-US" sz="2400" b="0" dirty="0">
              <a:latin typeface="Times New Roman" pitchFamily="18" charset="0"/>
            </a:endParaRPr>
          </a:p>
        </p:txBody>
      </p:sp>
      <p:sp>
        <p:nvSpPr>
          <p:cNvPr id="418819" name="Oval 3"/>
          <p:cNvSpPr>
            <a:spLocks noChangeArrowheads="1"/>
          </p:cNvSpPr>
          <p:nvPr/>
        </p:nvSpPr>
        <p:spPr bwMode="auto">
          <a:xfrm rot="-5400000">
            <a:off x="643067" y="2898182"/>
            <a:ext cx="495300" cy="343930"/>
          </a:xfrm>
          <a:prstGeom prst="ellipse">
            <a:avLst/>
          </a:prstGeom>
          <a:solidFill>
            <a:srgbClr val="FFFF00"/>
          </a:solidFill>
          <a:ln w="9525">
            <a:solidFill>
              <a:schemeClr val="tx2"/>
            </a:solidFill>
            <a:round/>
            <a:headEnd/>
            <a:tailEnd/>
          </a:ln>
          <a:effectLst/>
        </p:spPr>
        <p:txBody>
          <a:bodyPr vert="eaVert" wrap="none" anchor="ctr"/>
          <a:lstStyle/>
          <a:p>
            <a:endParaRPr lang="en-US" sz="2400" b="0">
              <a:latin typeface="Times New Roman" pitchFamily="18" charset="0"/>
            </a:endParaRPr>
          </a:p>
        </p:txBody>
      </p:sp>
      <p:sp>
        <p:nvSpPr>
          <p:cNvPr id="418820" name="Line 4"/>
          <p:cNvSpPr>
            <a:spLocks noChangeShapeType="1"/>
          </p:cNvSpPr>
          <p:nvPr/>
        </p:nvSpPr>
        <p:spPr bwMode="auto">
          <a:xfrm>
            <a:off x="1219200" y="3099495"/>
            <a:ext cx="1295400" cy="0"/>
          </a:xfrm>
          <a:prstGeom prst="line">
            <a:avLst/>
          </a:prstGeom>
          <a:noFill/>
          <a:ln w="9525">
            <a:solidFill>
              <a:schemeClr val="tx2"/>
            </a:solidFill>
            <a:round/>
            <a:headEnd/>
            <a:tailEnd type="triangle" w="med" len="med"/>
          </a:ln>
          <a:effectLst/>
        </p:spPr>
        <p:txBody>
          <a:bodyPr/>
          <a:lstStyle/>
          <a:p>
            <a:endParaRPr lang="en-US"/>
          </a:p>
        </p:txBody>
      </p:sp>
      <p:sp>
        <p:nvSpPr>
          <p:cNvPr id="418821" name="Line 5"/>
          <p:cNvSpPr>
            <a:spLocks noChangeShapeType="1"/>
          </p:cNvSpPr>
          <p:nvPr/>
        </p:nvSpPr>
        <p:spPr bwMode="auto">
          <a:xfrm>
            <a:off x="3581400" y="3099495"/>
            <a:ext cx="1143000" cy="0"/>
          </a:xfrm>
          <a:prstGeom prst="line">
            <a:avLst/>
          </a:prstGeom>
          <a:noFill/>
          <a:ln w="9525">
            <a:solidFill>
              <a:schemeClr val="tx2"/>
            </a:solidFill>
            <a:round/>
            <a:headEnd/>
            <a:tailEnd type="triangle" w="med" len="med"/>
          </a:ln>
          <a:effectLst/>
        </p:spPr>
        <p:txBody>
          <a:bodyPr/>
          <a:lstStyle/>
          <a:p>
            <a:endParaRPr lang="en-US"/>
          </a:p>
        </p:txBody>
      </p:sp>
      <p:grpSp>
        <p:nvGrpSpPr>
          <p:cNvPr id="2" name="Group 6"/>
          <p:cNvGrpSpPr>
            <a:grpSpLocks/>
          </p:cNvGrpSpPr>
          <p:nvPr/>
        </p:nvGrpSpPr>
        <p:grpSpPr bwMode="auto">
          <a:xfrm>
            <a:off x="2971800" y="4775895"/>
            <a:ext cx="5257800" cy="304800"/>
            <a:chOff x="1440" y="3168"/>
            <a:chExt cx="3312" cy="192"/>
          </a:xfrm>
        </p:grpSpPr>
        <p:sp>
          <p:nvSpPr>
            <p:cNvPr id="418823" name="Rectangle 7"/>
            <p:cNvSpPr>
              <a:spLocks noChangeArrowheads="1"/>
            </p:cNvSpPr>
            <p:nvPr/>
          </p:nvSpPr>
          <p:spPr bwMode="auto">
            <a:xfrm>
              <a:off x="2352" y="3168"/>
              <a:ext cx="2400" cy="192"/>
            </a:xfrm>
            <a:prstGeom prst="rect">
              <a:avLst/>
            </a:prstGeom>
            <a:solidFill>
              <a:srgbClr val="00FF00"/>
            </a:solidFill>
            <a:ln w="9525">
              <a:solidFill>
                <a:schemeClr val="tx2"/>
              </a:solidFill>
              <a:miter lim="800000"/>
              <a:headEnd/>
              <a:tailEnd/>
            </a:ln>
            <a:effectLst/>
          </p:spPr>
          <p:txBody>
            <a:bodyPr wrap="none" anchor="ctr"/>
            <a:lstStyle/>
            <a:p>
              <a:r>
                <a:rPr lang="en-US" b="0" dirty="0">
                  <a:latin typeface="+mn-lt"/>
                </a:rPr>
                <a:t>VTG, ER</a:t>
              </a:r>
            </a:p>
          </p:txBody>
        </p:sp>
        <p:sp>
          <p:nvSpPr>
            <p:cNvPr id="418824" name="Rectangle 8"/>
            <p:cNvSpPr>
              <a:spLocks noChangeArrowheads="1"/>
            </p:cNvSpPr>
            <p:nvPr/>
          </p:nvSpPr>
          <p:spPr bwMode="auto">
            <a:xfrm>
              <a:off x="1440" y="3168"/>
              <a:ext cx="912" cy="192"/>
            </a:xfrm>
            <a:prstGeom prst="rect">
              <a:avLst/>
            </a:prstGeom>
            <a:solidFill>
              <a:srgbClr val="CCFFCC"/>
            </a:solidFill>
            <a:ln w="9525">
              <a:solidFill>
                <a:schemeClr val="tx2"/>
              </a:solidFill>
              <a:miter lim="800000"/>
              <a:headEnd/>
              <a:tailEnd/>
            </a:ln>
            <a:effectLst/>
          </p:spPr>
          <p:txBody>
            <a:bodyPr wrap="none" anchor="ctr"/>
            <a:lstStyle/>
            <a:p>
              <a:r>
                <a:rPr lang="en-US" b="0">
                  <a:latin typeface="+mn-lt"/>
                </a:rPr>
                <a:t>ERE</a:t>
              </a:r>
            </a:p>
          </p:txBody>
        </p:sp>
      </p:grpSp>
      <p:sp>
        <p:nvSpPr>
          <p:cNvPr id="418825" name="Line 9"/>
          <p:cNvSpPr>
            <a:spLocks noChangeShapeType="1"/>
          </p:cNvSpPr>
          <p:nvPr/>
        </p:nvSpPr>
        <p:spPr bwMode="auto">
          <a:xfrm flipH="1">
            <a:off x="3886200" y="3937695"/>
            <a:ext cx="990600" cy="685800"/>
          </a:xfrm>
          <a:prstGeom prst="line">
            <a:avLst/>
          </a:prstGeom>
          <a:noFill/>
          <a:ln w="9525">
            <a:solidFill>
              <a:schemeClr val="tx2"/>
            </a:solidFill>
            <a:round/>
            <a:headEnd/>
            <a:tailEnd type="triangle" w="med" len="med"/>
          </a:ln>
          <a:effectLst/>
        </p:spPr>
        <p:txBody>
          <a:bodyPr/>
          <a:lstStyle/>
          <a:p>
            <a:endParaRPr lang="en-US"/>
          </a:p>
        </p:txBody>
      </p:sp>
      <p:sp>
        <p:nvSpPr>
          <p:cNvPr id="418826" name="Text Box 10"/>
          <p:cNvSpPr txBox="1">
            <a:spLocks noChangeArrowheads="1"/>
          </p:cNvSpPr>
          <p:nvPr/>
        </p:nvSpPr>
        <p:spPr bwMode="auto">
          <a:xfrm>
            <a:off x="1640222" y="157806"/>
            <a:ext cx="6168355" cy="1200329"/>
          </a:xfrm>
          <a:prstGeom prst="rect">
            <a:avLst/>
          </a:prstGeom>
          <a:noFill/>
          <a:ln w="9525">
            <a:noFill/>
            <a:miter lim="800000"/>
            <a:headEnd/>
            <a:tailEnd/>
          </a:ln>
          <a:effectLst/>
        </p:spPr>
        <p:txBody>
          <a:bodyPr wrap="none">
            <a:spAutoFit/>
          </a:bodyPr>
          <a:lstStyle/>
          <a:p>
            <a:pPr algn="ctr"/>
            <a:r>
              <a:rPr lang="en-US" sz="3600" dirty="0" smtClean="0">
                <a:solidFill>
                  <a:srgbClr val="0000CC"/>
                </a:solidFill>
                <a:latin typeface="+mj-lt"/>
              </a:rPr>
              <a:t>Hormone-Receptor </a:t>
            </a:r>
            <a:r>
              <a:rPr lang="en-US" sz="3600" dirty="0">
                <a:solidFill>
                  <a:srgbClr val="0000CC"/>
                </a:solidFill>
                <a:latin typeface="+mj-lt"/>
              </a:rPr>
              <a:t>Mediated </a:t>
            </a:r>
            <a:endParaRPr lang="en-US" sz="3600" dirty="0" smtClean="0">
              <a:solidFill>
                <a:srgbClr val="0000CC"/>
              </a:solidFill>
              <a:latin typeface="+mj-lt"/>
            </a:endParaRPr>
          </a:p>
          <a:p>
            <a:pPr algn="ctr"/>
            <a:r>
              <a:rPr lang="en-US" sz="3600" dirty="0" smtClean="0">
                <a:solidFill>
                  <a:srgbClr val="0000CC"/>
                </a:solidFill>
                <a:latin typeface="+mj-lt"/>
              </a:rPr>
              <a:t>Gene </a:t>
            </a:r>
            <a:r>
              <a:rPr lang="en-US" sz="3600" dirty="0">
                <a:solidFill>
                  <a:srgbClr val="0000CC"/>
                </a:solidFill>
                <a:latin typeface="+mj-lt"/>
              </a:rPr>
              <a:t>Regulation</a:t>
            </a:r>
          </a:p>
        </p:txBody>
      </p:sp>
      <p:sp>
        <p:nvSpPr>
          <p:cNvPr id="418827" name="Text Box 11"/>
          <p:cNvSpPr txBox="1">
            <a:spLocks noChangeArrowheads="1"/>
          </p:cNvSpPr>
          <p:nvPr/>
        </p:nvSpPr>
        <p:spPr bwMode="auto">
          <a:xfrm>
            <a:off x="426908" y="3383786"/>
            <a:ext cx="478016" cy="369332"/>
          </a:xfrm>
          <a:prstGeom prst="rect">
            <a:avLst/>
          </a:prstGeom>
          <a:noFill/>
          <a:ln w="9525">
            <a:noFill/>
            <a:miter lim="800000"/>
            <a:headEnd/>
            <a:tailEnd/>
          </a:ln>
          <a:effectLst/>
        </p:spPr>
        <p:txBody>
          <a:bodyPr wrap="none">
            <a:spAutoFit/>
          </a:bodyPr>
          <a:lstStyle/>
          <a:p>
            <a:pPr algn="l"/>
            <a:r>
              <a:rPr lang="en-US" dirty="0">
                <a:latin typeface="+mn-lt"/>
              </a:rPr>
              <a:t>E2</a:t>
            </a:r>
          </a:p>
        </p:txBody>
      </p:sp>
      <p:sp>
        <p:nvSpPr>
          <p:cNvPr id="418829" name="Line 13"/>
          <p:cNvSpPr>
            <a:spLocks noChangeShapeType="1"/>
          </p:cNvSpPr>
          <p:nvPr/>
        </p:nvSpPr>
        <p:spPr bwMode="auto">
          <a:xfrm>
            <a:off x="6400800" y="5309295"/>
            <a:ext cx="0" cy="381000"/>
          </a:xfrm>
          <a:prstGeom prst="line">
            <a:avLst/>
          </a:prstGeom>
          <a:noFill/>
          <a:ln w="9525">
            <a:solidFill>
              <a:schemeClr val="tx2"/>
            </a:solidFill>
            <a:round/>
            <a:headEnd/>
            <a:tailEnd type="triangle" w="med" len="med"/>
          </a:ln>
          <a:effectLst/>
        </p:spPr>
        <p:txBody>
          <a:bodyPr/>
          <a:lstStyle/>
          <a:p>
            <a:endParaRPr lang="en-US"/>
          </a:p>
        </p:txBody>
      </p:sp>
      <p:sp>
        <p:nvSpPr>
          <p:cNvPr id="418830" name="Text Box 14"/>
          <p:cNvSpPr txBox="1">
            <a:spLocks noChangeArrowheads="1"/>
          </p:cNvSpPr>
          <p:nvPr/>
        </p:nvSpPr>
        <p:spPr bwMode="auto">
          <a:xfrm>
            <a:off x="5851525" y="5807770"/>
            <a:ext cx="899605" cy="369332"/>
          </a:xfrm>
          <a:prstGeom prst="rect">
            <a:avLst/>
          </a:prstGeom>
          <a:noFill/>
          <a:ln w="9525">
            <a:noFill/>
            <a:miter lim="800000"/>
            <a:headEnd/>
            <a:tailEnd/>
          </a:ln>
          <a:effectLst/>
        </p:spPr>
        <p:txBody>
          <a:bodyPr wrap="none">
            <a:spAutoFit/>
          </a:bodyPr>
          <a:lstStyle/>
          <a:p>
            <a:pPr algn="l"/>
            <a:r>
              <a:rPr lang="en-US" b="0">
                <a:latin typeface="+mn-lt"/>
              </a:rPr>
              <a:t>mRNA</a:t>
            </a:r>
          </a:p>
        </p:txBody>
      </p:sp>
      <p:grpSp>
        <p:nvGrpSpPr>
          <p:cNvPr id="3" name="Group 15"/>
          <p:cNvGrpSpPr>
            <a:grpSpLocks/>
          </p:cNvGrpSpPr>
          <p:nvPr/>
        </p:nvGrpSpPr>
        <p:grpSpPr bwMode="auto">
          <a:xfrm>
            <a:off x="457200" y="1042095"/>
            <a:ext cx="2286000" cy="1828800"/>
            <a:chOff x="288" y="240"/>
            <a:chExt cx="1440" cy="1152"/>
          </a:xfrm>
        </p:grpSpPr>
        <p:sp>
          <p:nvSpPr>
            <p:cNvPr id="418832" name="AutoShape 16"/>
            <p:cNvSpPr>
              <a:spLocks noChangeArrowheads="1"/>
            </p:cNvSpPr>
            <p:nvPr/>
          </p:nvSpPr>
          <p:spPr bwMode="auto">
            <a:xfrm>
              <a:off x="720" y="480"/>
              <a:ext cx="336" cy="336"/>
            </a:xfrm>
            <a:prstGeom prst="triangle">
              <a:avLst>
                <a:gd name="adj" fmla="val 50000"/>
              </a:avLst>
            </a:prstGeom>
            <a:solidFill>
              <a:srgbClr val="FA0421"/>
            </a:solidFill>
            <a:ln w="9525">
              <a:solidFill>
                <a:schemeClr val="tx2"/>
              </a:solidFill>
              <a:miter lim="800000"/>
              <a:headEnd/>
              <a:tailEnd/>
            </a:ln>
            <a:effectLst/>
          </p:spPr>
          <p:txBody>
            <a:bodyPr wrap="none" anchor="ctr"/>
            <a:lstStyle/>
            <a:p>
              <a:endParaRPr lang="en-US">
                <a:latin typeface="+mn-lt"/>
              </a:endParaRPr>
            </a:p>
          </p:txBody>
        </p:sp>
        <p:sp>
          <p:nvSpPr>
            <p:cNvPr id="418833" name="Line 17"/>
            <p:cNvSpPr>
              <a:spLocks noChangeShapeType="1"/>
            </p:cNvSpPr>
            <p:nvPr/>
          </p:nvSpPr>
          <p:spPr bwMode="auto">
            <a:xfrm>
              <a:off x="1104" y="864"/>
              <a:ext cx="624" cy="528"/>
            </a:xfrm>
            <a:prstGeom prst="line">
              <a:avLst/>
            </a:prstGeom>
            <a:noFill/>
            <a:ln w="9525">
              <a:solidFill>
                <a:schemeClr val="tx2"/>
              </a:solidFill>
              <a:round/>
              <a:headEnd/>
              <a:tailEnd type="triangle" w="med" len="med"/>
            </a:ln>
            <a:effectLst/>
          </p:spPr>
          <p:txBody>
            <a:bodyPr wrap="none" anchor="ctr"/>
            <a:lstStyle/>
            <a:p>
              <a:endParaRPr lang="en-US">
                <a:latin typeface="+mn-lt"/>
              </a:endParaRPr>
            </a:p>
          </p:txBody>
        </p:sp>
        <p:sp>
          <p:nvSpPr>
            <p:cNvPr id="418834" name="Text Box 18"/>
            <p:cNvSpPr txBox="1">
              <a:spLocks noChangeArrowheads="1"/>
            </p:cNvSpPr>
            <p:nvPr/>
          </p:nvSpPr>
          <p:spPr bwMode="auto">
            <a:xfrm>
              <a:off x="288" y="240"/>
              <a:ext cx="1106" cy="233"/>
            </a:xfrm>
            <a:prstGeom prst="rect">
              <a:avLst/>
            </a:prstGeom>
            <a:noFill/>
            <a:ln w="9525">
              <a:noFill/>
              <a:miter lim="800000"/>
              <a:headEnd/>
              <a:tailEnd/>
            </a:ln>
            <a:effectLst/>
          </p:spPr>
          <p:txBody>
            <a:bodyPr wrap="none">
              <a:spAutoFit/>
            </a:bodyPr>
            <a:lstStyle/>
            <a:p>
              <a:pPr algn="l"/>
              <a:r>
                <a:rPr lang="en-US" b="0" dirty="0" err="1">
                  <a:latin typeface="+mn-lt"/>
                </a:rPr>
                <a:t>xenoestrogen</a:t>
              </a:r>
              <a:endParaRPr lang="en-US" b="0" dirty="0">
                <a:latin typeface="+mn-lt"/>
              </a:endParaRPr>
            </a:p>
          </p:txBody>
        </p:sp>
      </p:grpSp>
      <p:sp>
        <p:nvSpPr>
          <p:cNvPr id="418835" name="Text Box 19"/>
          <p:cNvSpPr txBox="1">
            <a:spLocks noChangeArrowheads="1"/>
          </p:cNvSpPr>
          <p:nvPr/>
        </p:nvSpPr>
        <p:spPr bwMode="auto">
          <a:xfrm>
            <a:off x="2362200" y="6147495"/>
            <a:ext cx="2322513" cy="366713"/>
          </a:xfrm>
          <a:prstGeom prst="rect">
            <a:avLst/>
          </a:prstGeom>
          <a:noFill/>
          <a:ln w="9525">
            <a:noFill/>
            <a:miter lim="800000"/>
            <a:headEnd/>
            <a:tailEnd/>
          </a:ln>
          <a:effectLst/>
        </p:spPr>
        <p:txBody>
          <a:bodyPr wrap="none">
            <a:spAutoFit/>
          </a:bodyPr>
          <a:lstStyle/>
          <a:p>
            <a:pPr algn="l"/>
            <a:r>
              <a:rPr lang="en-US"/>
              <a:t>Hepatocyte nucleus</a:t>
            </a:r>
          </a:p>
        </p:txBody>
      </p:sp>
      <p:grpSp>
        <p:nvGrpSpPr>
          <p:cNvPr id="4" name="Group 34"/>
          <p:cNvGrpSpPr/>
          <p:nvPr/>
        </p:nvGrpSpPr>
        <p:grpSpPr>
          <a:xfrm>
            <a:off x="2803525" y="2642295"/>
            <a:ext cx="490840" cy="1401207"/>
            <a:chOff x="2803525" y="2642295"/>
            <a:chExt cx="490840" cy="1401207"/>
          </a:xfrm>
        </p:grpSpPr>
        <p:sp>
          <p:nvSpPr>
            <p:cNvPr id="418828" name="Text Box 12"/>
            <p:cNvSpPr txBox="1">
              <a:spLocks noChangeArrowheads="1"/>
            </p:cNvSpPr>
            <p:nvPr/>
          </p:nvSpPr>
          <p:spPr bwMode="auto">
            <a:xfrm>
              <a:off x="2803525" y="3674170"/>
              <a:ext cx="490840" cy="369332"/>
            </a:xfrm>
            <a:prstGeom prst="rect">
              <a:avLst/>
            </a:prstGeom>
            <a:noFill/>
            <a:ln w="9525">
              <a:noFill/>
              <a:miter lim="800000"/>
              <a:headEnd/>
              <a:tailEnd/>
            </a:ln>
            <a:effectLst/>
          </p:spPr>
          <p:txBody>
            <a:bodyPr wrap="none">
              <a:spAutoFit/>
            </a:bodyPr>
            <a:lstStyle/>
            <a:p>
              <a:pPr algn="l"/>
              <a:r>
                <a:rPr lang="en-US" b="0">
                  <a:latin typeface="+mn-lt"/>
                </a:rPr>
                <a:t>ER</a:t>
              </a:r>
            </a:p>
          </p:txBody>
        </p:sp>
        <p:grpSp>
          <p:nvGrpSpPr>
            <p:cNvPr id="5" name="Group 20"/>
            <p:cNvGrpSpPr>
              <a:grpSpLocks/>
            </p:cNvGrpSpPr>
            <p:nvPr/>
          </p:nvGrpSpPr>
          <p:grpSpPr bwMode="auto">
            <a:xfrm>
              <a:off x="2895600" y="2642295"/>
              <a:ext cx="342900" cy="1028700"/>
              <a:chOff x="1824" y="1392"/>
              <a:chExt cx="216" cy="648"/>
            </a:xfrm>
          </p:grpSpPr>
          <p:grpSp>
            <p:nvGrpSpPr>
              <p:cNvPr id="6" name="Group 21"/>
              <p:cNvGrpSpPr>
                <a:grpSpLocks/>
              </p:cNvGrpSpPr>
              <p:nvPr/>
            </p:nvGrpSpPr>
            <p:grpSpPr bwMode="auto">
              <a:xfrm>
                <a:off x="1824" y="1392"/>
                <a:ext cx="216" cy="648"/>
                <a:chOff x="1824" y="1728"/>
                <a:chExt cx="216" cy="648"/>
              </a:xfrm>
            </p:grpSpPr>
            <p:sp>
              <p:nvSpPr>
                <p:cNvPr id="418838" name="AutoShape 22"/>
                <p:cNvSpPr>
                  <a:spLocks noChangeArrowheads="1"/>
                </p:cNvSpPr>
                <p:nvPr/>
              </p:nvSpPr>
              <p:spPr bwMode="auto">
                <a:xfrm rot="-5400000">
                  <a:off x="1728" y="2064"/>
                  <a:ext cx="408" cy="216"/>
                </a:xfrm>
                <a:prstGeom prst="flowChartOnlineStorage">
                  <a:avLst/>
                </a:prstGeom>
                <a:solidFill>
                  <a:srgbClr val="00CCFF"/>
                </a:solidFill>
                <a:ln w="9525">
                  <a:solidFill>
                    <a:schemeClr val="tx2"/>
                  </a:solidFill>
                  <a:miter lim="800000"/>
                  <a:headEnd/>
                  <a:tailEnd/>
                </a:ln>
                <a:effectLst/>
              </p:spPr>
              <p:txBody>
                <a:bodyPr wrap="none" anchor="ctr"/>
                <a:lstStyle/>
                <a:p>
                  <a:endParaRPr lang="en-US"/>
                </a:p>
              </p:txBody>
            </p:sp>
            <p:sp>
              <p:nvSpPr>
                <p:cNvPr id="418839" name="Oval 23"/>
                <p:cNvSpPr>
                  <a:spLocks noChangeArrowheads="1"/>
                </p:cNvSpPr>
                <p:nvPr/>
              </p:nvSpPr>
              <p:spPr bwMode="auto">
                <a:xfrm rot="-5400000">
                  <a:off x="1776" y="1776"/>
                  <a:ext cx="312" cy="216"/>
                </a:xfrm>
                <a:prstGeom prst="ellipse">
                  <a:avLst/>
                </a:prstGeom>
                <a:solidFill>
                  <a:srgbClr val="FFFF00"/>
                </a:solidFill>
                <a:ln w="9525">
                  <a:solidFill>
                    <a:schemeClr val="tx2"/>
                  </a:solidFill>
                  <a:round/>
                  <a:headEnd/>
                  <a:tailEnd/>
                </a:ln>
                <a:effectLst/>
              </p:spPr>
              <p:txBody>
                <a:bodyPr vert="eaVert" wrap="none" anchor="ctr"/>
                <a:lstStyle/>
                <a:p>
                  <a:endParaRPr lang="en-US" sz="2400" b="0">
                    <a:latin typeface="Times New Roman" pitchFamily="18" charset="0"/>
                  </a:endParaRPr>
                </a:p>
              </p:txBody>
            </p:sp>
          </p:grpSp>
          <p:sp>
            <p:nvSpPr>
              <p:cNvPr id="418840" name="Text Box 24"/>
              <p:cNvSpPr txBox="1">
                <a:spLocks noChangeArrowheads="1"/>
              </p:cNvSpPr>
              <p:nvPr/>
            </p:nvSpPr>
            <p:spPr bwMode="auto">
              <a:xfrm>
                <a:off x="1869" y="1728"/>
                <a:ext cx="116" cy="231"/>
              </a:xfrm>
              <a:prstGeom prst="rect">
                <a:avLst/>
              </a:prstGeom>
              <a:noFill/>
              <a:ln w="9525">
                <a:noFill/>
                <a:miter lim="800000"/>
                <a:headEnd/>
                <a:tailEnd/>
              </a:ln>
              <a:effectLst/>
            </p:spPr>
            <p:txBody>
              <a:bodyPr wrap="none">
                <a:spAutoFit/>
              </a:bodyPr>
              <a:lstStyle/>
              <a:p>
                <a:endParaRPr lang="en-US">
                  <a:sym typeface="Symbol" pitchFamily="18" charset="2"/>
                </a:endParaRPr>
              </a:p>
            </p:txBody>
          </p:sp>
        </p:grpSp>
      </p:grpSp>
      <p:grpSp>
        <p:nvGrpSpPr>
          <p:cNvPr id="7" name="Group 25"/>
          <p:cNvGrpSpPr>
            <a:grpSpLocks/>
          </p:cNvGrpSpPr>
          <p:nvPr/>
        </p:nvGrpSpPr>
        <p:grpSpPr bwMode="auto">
          <a:xfrm>
            <a:off x="4876800" y="2718495"/>
            <a:ext cx="723900" cy="1028700"/>
            <a:chOff x="3072" y="1440"/>
            <a:chExt cx="456" cy="648"/>
          </a:xfrm>
        </p:grpSpPr>
        <p:grpSp>
          <p:nvGrpSpPr>
            <p:cNvPr id="8" name="Group 26"/>
            <p:cNvGrpSpPr>
              <a:grpSpLocks/>
            </p:cNvGrpSpPr>
            <p:nvPr/>
          </p:nvGrpSpPr>
          <p:grpSpPr bwMode="auto">
            <a:xfrm>
              <a:off x="3072" y="1440"/>
              <a:ext cx="456" cy="648"/>
              <a:chOff x="3264" y="1728"/>
              <a:chExt cx="456" cy="648"/>
            </a:xfrm>
          </p:grpSpPr>
          <p:grpSp>
            <p:nvGrpSpPr>
              <p:cNvPr id="9" name="Group 27"/>
              <p:cNvGrpSpPr>
                <a:grpSpLocks/>
              </p:cNvGrpSpPr>
              <p:nvPr/>
            </p:nvGrpSpPr>
            <p:grpSpPr bwMode="auto">
              <a:xfrm>
                <a:off x="3264" y="1728"/>
                <a:ext cx="216" cy="648"/>
                <a:chOff x="1824" y="1728"/>
                <a:chExt cx="216" cy="648"/>
              </a:xfrm>
            </p:grpSpPr>
            <p:sp>
              <p:nvSpPr>
                <p:cNvPr id="418844" name="AutoShape 28"/>
                <p:cNvSpPr>
                  <a:spLocks noChangeArrowheads="1"/>
                </p:cNvSpPr>
                <p:nvPr/>
              </p:nvSpPr>
              <p:spPr bwMode="auto">
                <a:xfrm rot="-5400000">
                  <a:off x="1728" y="2064"/>
                  <a:ext cx="408" cy="216"/>
                </a:xfrm>
                <a:prstGeom prst="flowChartOnlineStorage">
                  <a:avLst/>
                </a:prstGeom>
                <a:solidFill>
                  <a:srgbClr val="00CCFF"/>
                </a:solidFill>
                <a:ln w="9525">
                  <a:solidFill>
                    <a:schemeClr val="tx2"/>
                  </a:solidFill>
                  <a:miter lim="800000"/>
                  <a:headEnd/>
                  <a:tailEnd/>
                </a:ln>
                <a:effectLst/>
              </p:spPr>
              <p:txBody>
                <a:bodyPr wrap="none" anchor="ctr"/>
                <a:lstStyle/>
                <a:p>
                  <a:endParaRPr lang="en-US"/>
                </a:p>
              </p:txBody>
            </p:sp>
            <p:sp>
              <p:nvSpPr>
                <p:cNvPr id="418845" name="Oval 29"/>
                <p:cNvSpPr>
                  <a:spLocks noChangeArrowheads="1"/>
                </p:cNvSpPr>
                <p:nvPr/>
              </p:nvSpPr>
              <p:spPr bwMode="auto">
                <a:xfrm rot="-5400000">
                  <a:off x="1776" y="1776"/>
                  <a:ext cx="312" cy="216"/>
                </a:xfrm>
                <a:prstGeom prst="ellipse">
                  <a:avLst/>
                </a:prstGeom>
                <a:solidFill>
                  <a:srgbClr val="FFFF00"/>
                </a:solidFill>
                <a:ln w="9525">
                  <a:solidFill>
                    <a:schemeClr val="tx2"/>
                  </a:solidFill>
                  <a:round/>
                  <a:headEnd/>
                  <a:tailEnd/>
                </a:ln>
                <a:effectLst/>
              </p:spPr>
              <p:txBody>
                <a:bodyPr vert="eaVert" wrap="none" anchor="ctr"/>
                <a:lstStyle/>
                <a:p>
                  <a:endParaRPr lang="en-US" sz="2400" b="0">
                    <a:latin typeface="Times New Roman" pitchFamily="18" charset="0"/>
                  </a:endParaRPr>
                </a:p>
              </p:txBody>
            </p:sp>
          </p:grpSp>
          <p:grpSp>
            <p:nvGrpSpPr>
              <p:cNvPr id="10" name="Group 30"/>
              <p:cNvGrpSpPr>
                <a:grpSpLocks/>
              </p:cNvGrpSpPr>
              <p:nvPr/>
            </p:nvGrpSpPr>
            <p:grpSpPr bwMode="auto">
              <a:xfrm>
                <a:off x="3504" y="1728"/>
                <a:ext cx="216" cy="648"/>
                <a:chOff x="1824" y="1728"/>
                <a:chExt cx="216" cy="648"/>
              </a:xfrm>
            </p:grpSpPr>
            <p:sp>
              <p:nvSpPr>
                <p:cNvPr id="418847" name="AutoShape 31"/>
                <p:cNvSpPr>
                  <a:spLocks noChangeArrowheads="1"/>
                </p:cNvSpPr>
                <p:nvPr/>
              </p:nvSpPr>
              <p:spPr bwMode="auto">
                <a:xfrm rot="-5400000">
                  <a:off x="1728" y="2064"/>
                  <a:ext cx="408" cy="216"/>
                </a:xfrm>
                <a:prstGeom prst="flowChartOnlineStorage">
                  <a:avLst/>
                </a:prstGeom>
                <a:solidFill>
                  <a:srgbClr val="00CCFF"/>
                </a:solidFill>
                <a:ln w="9525">
                  <a:solidFill>
                    <a:schemeClr val="tx2"/>
                  </a:solidFill>
                  <a:miter lim="800000"/>
                  <a:headEnd/>
                  <a:tailEnd/>
                </a:ln>
                <a:effectLst/>
              </p:spPr>
              <p:txBody>
                <a:bodyPr wrap="none" anchor="ctr"/>
                <a:lstStyle/>
                <a:p>
                  <a:endParaRPr lang="en-US"/>
                </a:p>
              </p:txBody>
            </p:sp>
            <p:sp>
              <p:nvSpPr>
                <p:cNvPr id="418848" name="Oval 32"/>
                <p:cNvSpPr>
                  <a:spLocks noChangeArrowheads="1"/>
                </p:cNvSpPr>
                <p:nvPr/>
              </p:nvSpPr>
              <p:spPr bwMode="auto">
                <a:xfrm rot="-5400000">
                  <a:off x="1776" y="1776"/>
                  <a:ext cx="312" cy="216"/>
                </a:xfrm>
                <a:prstGeom prst="ellipse">
                  <a:avLst/>
                </a:prstGeom>
                <a:solidFill>
                  <a:srgbClr val="FFFF00"/>
                </a:solidFill>
                <a:ln w="9525">
                  <a:solidFill>
                    <a:schemeClr val="tx2"/>
                  </a:solidFill>
                  <a:round/>
                  <a:headEnd/>
                  <a:tailEnd/>
                </a:ln>
                <a:effectLst/>
              </p:spPr>
              <p:txBody>
                <a:bodyPr vert="eaVert" wrap="none" anchor="ctr"/>
                <a:lstStyle/>
                <a:p>
                  <a:endParaRPr lang="en-US" sz="2400" b="0">
                    <a:latin typeface="Times New Roman" pitchFamily="18" charset="0"/>
                  </a:endParaRPr>
                </a:p>
              </p:txBody>
            </p:sp>
          </p:grpSp>
        </p:grpSp>
        <p:sp>
          <p:nvSpPr>
            <p:cNvPr id="418849" name="Text Box 33"/>
            <p:cNvSpPr txBox="1">
              <a:spLocks noChangeArrowheads="1"/>
            </p:cNvSpPr>
            <p:nvPr/>
          </p:nvSpPr>
          <p:spPr bwMode="auto">
            <a:xfrm>
              <a:off x="3117" y="1776"/>
              <a:ext cx="116" cy="231"/>
            </a:xfrm>
            <a:prstGeom prst="rect">
              <a:avLst/>
            </a:prstGeom>
            <a:noFill/>
            <a:ln w="9525">
              <a:noFill/>
              <a:miter lim="800000"/>
              <a:headEnd/>
              <a:tailEnd/>
            </a:ln>
            <a:effectLst/>
          </p:spPr>
          <p:txBody>
            <a:bodyPr wrap="none">
              <a:spAutoFit/>
            </a:bodyPr>
            <a:lstStyle/>
            <a:p>
              <a:endParaRPr lang="en-US">
                <a:sym typeface="Symbol" pitchFamily="18" charset="2"/>
              </a:endParaRPr>
            </a:p>
          </p:txBody>
        </p:sp>
        <p:sp>
          <p:nvSpPr>
            <p:cNvPr id="418850" name="Text Box 34"/>
            <p:cNvSpPr txBox="1">
              <a:spLocks noChangeArrowheads="1"/>
            </p:cNvSpPr>
            <p:nvPr/>
          </p:nvSpPr>
          <p:spPr bwMode="auto">
            <a:xfrm>
              <a:off x="3357" y="1776"/>
              <a:ext cx="116" cy="231"/>
            </a:xfrm>
            <a:prstGeom prst="rect">
              <a:avLst/>
            </a:prstGeom>
            <a:noFill/>
            <a:ln w="9525">
              <a:noFill/>
              <a:miter lim="800000"/>
              <a:headEnd/>
              <a:tailEnd/>
            </a:ln>
            <a:effectLst/>
          </p:spPr>
          <p:txBody>
            <a:bodyPr wrap="none">
              <a:spAutoFit/>
            </a:bodyPr>
            <a:lstStyle/>
            <a:p>
              <a:endParaRPr lang="en-US">
                <a:sym typeface="Symbol" pitchFamily="18" charset="2"/>
              </a:endParaRPr>
            </a:p>
          </p:txBody>
        </p:sp>
      </p:grpSp>
      <p:grpSp>
        <p:nvGrpSpPr>
          <p:cNvPr id="11" name="Group 41"/>
          <p:cNvGrpSpPr/>
          <p:nvPr/>
        </p:nvGrpSpPr>
        <p:grpSpPr>
          <a:xfrm>
            <a:off x="1531429" y="923737"/>
            <a:ext cx="7068869" cy="5242280"/>
            <a:chOff x="1531429" y="923737"/>
            <a:chExt cx="7068869" cy="5242280"/>
          </a:xfrm>
        </p:grpSpPr>
        <p:grpSp>
          <p:nvGrpSpPr>
            <p:cNvPr id="12" name="Group 38"/>
            <p:cNvGrpSpPr/>
            <p:nvPr/>
          </p:nvGrpSpPr>
          <p:grpSpPr>
            <a:xfrm>
              <a:off x="1531429" y="923737"/>
              <a:ext cx="3362925" cy="3466415"/>
              <a:chOff x="1531429" y="923737"/>
              <a:chExt cx="3362925" cy="3466415"/>
            </a:xfrm>
          </p:grpSpPr>
          <p:sp>
            <p:nvSpPr>
              <p:cNvPr id="36" name="Oval 35"/>
              <p:cNvSpPr/>
              <p:nvPr/>
            </p:nvSpPr>
            <p:spPr>
              <a:xfrm rot="19261376">
                <a:off x="1531429" y="923737"/>
                <a:ext cx="1560852" cy="3466415"/>
              </a:xfrm>
              <a:prstGeom prst="ellipse">
                <a:avLst/>
              </a:pr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2965621" y="1841157"/>
                <a:ext cx="1928733" cy="369332"/>
              </a:xfrm>
              <a:prstGeom prst="rect">
                <a:avLst/>
              </a:prstGeom>
              <a:noFill/>
            </p:spPr>
            <p:txBody>
              <a:bodyPr wrap="none" rtlCol="0">
                <a:spAutoFit/>
              </a:bodyPr>
              <a:lstStyle/>
              <a:p>
                <a:r>
                  <a:rPr lang="en-US" dirty="0" smtClean="0">
                    <a:solidFill>
                      <a:srgbClr val="000099"/>
                    </a:solidFill>
                  </a:rPr>
                  <a:t>Receptor binding</a:t>
                </a:r>
                <a:endParaRPr lang="en-US" dirty="0">
                  <a:solidFill>
                    <a:srgbClr val="000099"/>
                  </a:solidFill>
                </a:endParaRPr>
              </a:p>
            </p:txBody>
          </p:sp>
        </p:grpSp>
        <p:grpSp>
          <p:nvGrpSpPr>
            <p:cNvPr id="13" name="Group 40"/>
            <p:cNvGrpSpPr/>
            <p:nvPr/>
          </p:nvGrpSpPr>
          <p:grpSpPr>
            <a:xfrm>
              <a:off x="2458989" y="4077726"/>
              <a:ext cx="6141309" cy="2088291"/>
              <a:chOff x="2458989" y="4077726"/>
              <a:chExt cx="6141309" cy="2088291"/>
            </a:xfrm>
          </p:grpSpPr>
          <p:sp>
            <p:nvSpPr>
              <p:cNvPr id="37" name="Oval 36"/>
              <p:cNvSpPr/>
              <p:nvPr/>
            </p:nvSpPr>
            <p:spPr>
              <a:xfrm>
                <a:off x="2458989" y="4077726"/>
                <a:ext cx="6141309" cy="2088291"/>
              </a:xfrm>
              <a:prstGeom prst="ellipse">
                <a:avLst/>
              </a:pr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4805771" y="4269944"/>
                <a:ext cx="2159566" cy="369332"/>
              </a:xfrm>
              <a:prstGeom prst="rect">
                <a:avLst/>
              </a:prstGeom>
            </p:spPr>
            <p:txBody>
              <a:bodyPr wrap="none">
                <a:spAutoFit/>
              </a:bodyPr>
              <a:lstStyle/>
              <a:p>
                <a:r>
                  <a:rPr lang="en-US" dirty="0" smtClean="0">
                    <a:solidFill>
                      <a:srgbClr val="000099"/>
                    </a:solidFill>
                  </a:rPr>
                  <a:t>Receptor activation</a:t>
                </a:r>
                <a:endParaRPr lang="en-US" dirty="0">
                  <a:solidFill>
                    <a:srgbClr val="000099"/>
                  </a:solidFill>
                </a:endParaRPr>
              </a:p>
            </p:txBody>
          </p:sp>
        </p:grpSp>
      </p:grpSp>
    </p:spTree>
    <p:extLst>
      <p:ext uri="{BB962C8B-B14F-4D97-AF65-F5344CB8AC3E}">
        <p14:creationId xmlns:p14="http://schemas.microsoft.com/office/powerpoint/2010/main" val="31573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4731</TotalTime>
  <Words>1172</Words>
  <Application>Microsoft Office PowerPoint</Application>
  <PresentationFormat>On-screen Show (4:3)</PresentationFormat>
  <Paragraphs>266</Paragraphs>
  <Slides>29</Slides>
  <Notes>5</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2</vt:i4>
      </vt:variant>
      <vt:variant>
        <vt:lpstr>Slide Titles</vt:lpstr>
      </vt:variant>
      <vt:variant>
        <vt:i4>29</vt:i4>
      </vt:variant>
    </vt:vector>
  </HeadingPairs>
  <TitlesOfParts>
    <vt:vector size="41" baseType="lpstr">
      <vt:lpstr>ＭＳ Ｐゴシック</vt:lpstr>
      <vt:lpstr>Arial</vt:lpstr>
      <vt:lpstr>Calibri</vt:lpstr>
      <vt:lpstr>Helvetica</vt:lpstr>
      <vt:lpstr>Symbol</vt:lpstr>
      <vt:lpstr>Tahoma</vt:lpstr>
      <vt:lpstr>Times New Roman</vt:lpstr>
      <vt:lpstr>Wingdings</vt:lpstr>
      <vt:lpstr>Theme1</vt:lpstr>
      <vt:lpstr>Default Design</vt:lpstr>
      <vt:lpstr>SPW 11.0 Graph</vt:lpstr>
      <vt:lpstr>Prism Project</vt:lpstr>
      <vt:lpstr>PowerPoint Presentation</vt:lpstr>
      <vt:lpstr>PowerPoint Presentation</vt:lpstr>
      <vt:lpstr>PowerPoint Presentation</vt:lpstr>
      <vt:lpstr>Outline</vt:lpstr>
      <vt:lpstr>PowerPoint Presentation</vt:lpstr>
      <vt:lpstr>Environmental Assays</vt:lpstr>
      <vt:lpstr>Sensitivity of Molecular Assays</vt:lpstr>
      <vt:lpstr>Estrogen Equivalency</vt:lpstr>
      <vt:lpstr>PowerPoint Presentation</vt:lpstr>
      <vt:lpstr>What is currently known about xenoestrogen-ER binding?</vt:lpstr>
      <vt:lpstr>Fluorescence polarization (FP): a novel approach for probing xenoestrogen-ER interactions in vitro</vt:lpstr>
      <vt:lpstr>Fluorescence Polarization - How it Works</vt:lpstr>
      <vt:lpstr>FP – Experimental Methods</vt:lpstr>
      <vt:lpstr>PowerPoint Presentation</vt:lpstr>
      <vt:lpstr>Results for Single Chemicals</vt:lpstr>
      <vt:lpstr>Binding Parameters of  Tested Xenoestrogens </vt:lpstr>
      <vt:lpstr>PowerPoint Presentation</vt:lpstr>
      <vt:lpstr>Androgen Receptor Binding</vt:lpstr>
      <vt:lpstr>Receptor Activation - Invitrogen GeneBLAzer Assays</vt:lpstr>
      <vt:lpstr>Example: Estrogen Receptor Assay</vt:lpstr>
      <vt:lpstr>In vitro assay protocol</vt:lpstr>
      <vt:lpstr>Profiles for Single Chemicals</vt:lpstr>
      <vt:lpstr>ER Antagonist Profiles</vt:lpstr>
      <vt:lpstr>ER Round Robin Results</vt:lpstr>
      <vt:lpstr>Androgen Receptor Assay</vt:lpstr>
      <vt:lpstr>PowerPoint Presentation</vt:lpstr>
      <vt:lpstr>PowerPoint Presentation</vt:lpstr>
      <vt:lpstr>Conclusions</vt:lpstr>
      <vt:lpstr>Acknowledgements</vt:lpstr>
    </vt:vector>
  </TitlesOfParts>
  <Company>College of Veterinary Medicine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Linkage of In Vitro Assay Results With In Vivo End Points</dc:title>
  <dc:creator>Denslow, Nancy D</dc:creator>
  <cp:lastModifiedBy>Joseph Bisesi</cp:lastModifiedBy>
  <cp:revision>114</cp:revision>
  <cp:lastPrinted>2013-06-04T19:38:08Z</cp:lastPrinted>
  <dcterms:created xsi:type="dcterms:W3CDTF">2012-05-06T19:12:49Z</dcterms:created>
  <dcterms:modified xsi:type="dcterms:W3CDTF">2014-04-29T14:49:56Z</dcterms:modified>
</cp:coreProperties>
</file>