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2"/>
  </p:notesMasterIdLst>
  <p:handoutMasterIdLst>
    <p:handoutMasterId r:id="rId23"/>
  </p:handoutMasterIdLst>
  <p:sldIdLst>
    <p:sldId id="545" r:id="rId2"/>
    <p:sldId id="533" r:id="rId3"/>
    <p:sldId id="486" r:id="rId4"/>
    <p:sldId id="550" r:id="rId5"/>
    <p:sldId id="551" r:id="rId6"/>
    <p:sldId id="557" r:id="rId7"/>
    <p:sldId id="524" r:id="rId8"/>
    <p:sldId id="520" r:id="rId9"/>
    <p:sldId id="541" r:id="rId10"/>
    <p:sldId id="424" r:id="rId11"/>
    <p:sldId id="475" r:id="rId12"/>
    <p:sldId id="366" r:id="rId13"/>
    <p:sldId id="548" r:id="rId14"/>
    <p:sldId id="561" r:id="rId15"/>
    <p:sldId id="560" r:id="rId16"/>
    <p:sldId id="559" r:id="rId17"/>
    <p:sldId id="553" r:id="rId18"/>
    <p:sldId id="558" r:id="rId19"/>
    <p:sldId id="461" r:id="rId20"/>
    <p:sldId id="340" r:id="rId21"/>
  </p:sldIdLst>
  <p:sldSz cx="9144000" cy="6858000" type="screen4x3"/>
  <p:notesSz cx="7010400" cy="9296400"/>
  <p:defaultTextStyle>
    <a:defPPr>
      <a:defRPr lang="en-US"/>
    </a:defPPr>
    <a:lvl1pPr algn="ctr" rtl="0" fontAlgn="base">
      <a:lnSpc>
        <a:spcPct val="90000"/>
      </a:lnSpc>
      <a:spcBef>
        <a:spcPct val="50000"/>
      </a:spcBef>
      <a:spcAft>
        <a:spcPct val="0"/>
      </a:spcAft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1pPr>
    <a:lvl2pPr marL="457200" algn="ctr" rtl="0" fontAlgn="base">
      <a:lnSpc>
        <a:spcPct val="90000"/>
      </a:lnSpc>
      <a:spcBef>
        <a:spcPct val="50000"/>
      </a:spcBef>
      <a:spcAft>
        <a:spcPct val="0"/>
      </a:spcAft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2pPr>
    <a:lvl3pPr marL="914400" algn="ctr" rtl="0" fontAlgn="base">
      <a:lnSpc>
        <a:spcPct val="90000"/>
      </a:lnSpc>
      <a:spcBef>
        <a:spcPct val="50000"/>
      </a:spcBef>
      <a:spcAft>
        <a:spcPct val="0"/>
      </a:spcAft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3pPr>
    <a:lvl4pPr marL="1371600" algn="ctr" rtl="0" fontAlgn="base">
      <a:lnSpc>
        <a:spcPct val="90000"/>
      </a:lnSpc>
      <a:spcBef>
        <a:spcPct val="50000"/>
      </a:spcBef>
      <a:spcAft>
        <a:spcPct val="0"/>
      </a:spcAft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4pPr>
    <a:lvl5pPr marL="1828800" algn="ctr" rtl="0" fontAlgn="base">
      <a:lnSpc>
        <a:spcPct val="90000"/>
      </a:lnSpc>
      <a:spcBef>
        <a:spcPct val="50000"/>
      </a:spcBef>
      <a:spcAft>
        <a:spcPct val="0"/>
      </a:spcAft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8000" kern="1200">
        <a:solidFill>
          <a:srgbClr val="0066FF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00"/>
    <a:srgbClr val="FF9966"/>
    <a:srgbClr val="070175"/>
    <a:srgbClr val="0066FF"/>
    <a:srgbClr val="99FF33"/>
    <a:srgbClr val="FF99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681" autoAdjust="0"/>
    <p:restoredTop sz="97856" autoAdjust="0"/>
  </p:normalViewPr>
  <p:slideViewPr>
    <p:cSldViewPr>
      <p:cViewPr>
        <p:scale>
          <a:sx n="80" d="100"/>
          <a:sy n="80" d="100"/>
        </p:scale>
        <p:origin x="-1794" y="-10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1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890" y="-84"/>
      </p:cViewPr>
      <p:guideLst>
        <p:guide orient="horz" pos="292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410143FE-2B3E-4476-8F17-CB7A1E2E0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0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513" y="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6612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4838"/>
            <a:ext cx="5140325" cy="418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513" y="883285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916E521-CA66-4859-ABE9-B9A1D6420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30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16E521-CA66-4859-ABE9-B9A1D64200B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</a:t>
            </a:r>
          </a:p>
          <a:p>
            <a:r>
              <a:rPr lang="en-US" dirty="0" smtClean="0"/>
              <a:t>QA includes 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16E521-CA66-4859-ABE9-B9A1D64200B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16E521-CA66-4859-ABE9-B9A1D64200B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Both Surface and Ground Water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16E521-CA66-4859-ABE9-B9A1D64200B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16E521-CA66-4859-ABE9-B9A1D64200B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762000" y="4038600"/>
            <a:ext cx="7772400" cy="990600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51054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82669-1B84-4440-B808-81C791C025B7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402E1-BCEA-4EC6-BF89-CC7B1F83C7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0CC28-3D1E-49D8-BC96-0525B253B8B0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E086-9666-462E-9459-927F3929A7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5478C-638E-4F4B-B6B8-4061A1097103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41ADD-6F95-49A7-977B-05B1DEDC09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E9103-8189-4EE9-8534-DB30DD7C1F3D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6A815-B28F-4B17-BEA0-A294F209AF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6F604-D15E-4E78-8BAE-9E44BE231358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17B36-B82A-4D04-A7EC-ECF0FBDC47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8A78F-A1E9-4046-9E1D-D530F2185E33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03D66-481A-4508-82EE-33B3187730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DCAD2-7339-4707-AEB2-462D120F1428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D7ABB-5653-4953-B7D6-9CAE7AF1C7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344DC-807F-4E50-AC2C-225B17838F5A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6795B-28A0-424C-A529-3752AFBBCC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8912E-35A8-4864-B5A6-7CB15C3AB5AA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A6C9-7E28-472F-9606-1A383DF1F1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DF4F1-C2BC-4A40-8C3A-5783B2CFACE7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C935-7C19-458E-A831-975B691519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6FF69-D9C6-47CE-B6C4-6BD1FF1F2080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B5A1-612F-40A0-98E1-3D27A77BDA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737DE-11AB-4CBE-BAC7-22E377E8FAE0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A750B-7FD0-4A19-8E81-BB346DEDFC4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A13E9103-8189-4EE9-8534-DB30DD7C1F3D}" type="datetimeFigureOut">
              <a:rPr lang="en-US" smtClean="0"/>
              <a:pPr>
                <a:defRPr/>
              </a:pPr>
              <a:t>4/28/2014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6C6A815-B28F-4B17-BEA0-A294F209AF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76200"/>
            <a:ext cx="8991600" cy="6934200"/>
          </a:xfrm>
          <a:noFill/>
        </p:spPr>
        <p:txBody>
          <a:bodyPr/>
          <a:lstStyle/>
          <a:p>
            <a:pPr algn="r" eaLnBrk="0" hangingPunct="0"/>
            <a:r>
              <a:rPr lang="en-US" i="1" dirty="0" smtClean="0">
                <a:latin typeface="Candara" pitchFamily="34" charset="0"/>
              </a:rPr>
              <a:t/>
            </a:r>
            <a:br>
              <a:rPr lang="en-US" i="1" dirty="0" smtClean="0">
                <a:latin typeface="Candara" pitchFamily="34" charset="0"/>
              </a:rPr>
            </a:br>
            <a:r>
              <a:rPr lang="en-US" i="1" dirty="0" smtClean="0">
                <a:latin typeface="Candara" pitchFamily="34" charset="0"/>
              </a:rPr>
              <a:t/>
            </a:r>
            <a:br>
              <a:rPr lang="en-US" i="1" dirty="0" smtClean="0">
                <a:latin typeface="Candara" pitchFamily="34" charset="0"/>
              </a:rPr>
            </a:br>
            <a:r>
              <a:rPr lang="en-US" i="1" dirty="0" smtClean="0">
                <a:latin typeface="Candara" pitchFamily="34" charset="0"/>
              </a:rPr>
              <a:t>Selection of   </a:t>
            </a:r>
            <a:br>
              <a:rPr lang="en-US" i="1" dirty="0" smtClean="0">
                <a:latin typeface="Candara" pitchFamily="34" charset="0"/>
              </a:rPr>
            </a:br>
            <a:r>
              <a:rPr lang="en-US" i="1" dirty="0" smtClean="0">
                <a:latin typeface="Candara" pitchFamily="34" charset="0"/>
              </a:rPr>
              <a:t>Sampling Sites</a:t>
            </a:r>
            <a:br>
              <a:rPr lang="en-US" i="1" dirty="0" smtClean="0">
                <a:latin typeface="Candara" pitchFamily="34" charset="0"/>
              </a:rPr>
            </a:br>
            <a:r>
              <a:rPr lang="en-US" i="1" dirty="0" smtClean="0">
                <a:latin typeface="Candara" pitchFamily="34" charset="0"/>
              </a:rPr>
              <a:t> Using the WMS Trend </a:t>
            </a:r>
            <a:br>
              <a:rPr lang="en-US" i="1" dirty="0" smtClean="0">
                <a:latin typeface="Candara" pitchFamily="34" charset="0"/>
              </a:rPr>
            </a:br>
            <a:r>
              <a:rPr lang="en-US" i="1" dirty="0" smtClean="0">
                <a:latin typeface="Candara" pitchFamily="34" charset="0"/>
              </a:rPr>
              <a:t>Monitoring Network</a:t>
            </a:r>
            <a:br>
              <a:rPr lang="en-US" i="1" dirty="0" smtClean="0">
                <a:latin typeface="Candara" pitchFamily="34" charset="0"/>
              </a:rPr>
            </a:br>
            <a:r>
              <a:rPr lang="en-US" i="1" dirty="0" smtClean="0">
                <a:latin typeface="Candara" pitchFamily="34" charset="0"/>
              </a:rPr>
              <a:t/>
            </a:r>
            <a:br>
              <a:rPr lang="en-US" i="1" dirty="0" smtClean="0">
                <a:latin typeface="Candara" pitchFamily="34" charset="0"/>
              </a:rPr>
            </a:br>
            <a:r>
              <a:rPr lang="en-US" sz="3200" i="1" dirty="0" smtClean="0">
                <a:latin typeface="Candara" pitchFamily="34" charset="0"/>
              </a:rPr>
              <a:t>ESOC Workshop</a:t>
            </a:r>
            <a:r>
              <a:rPr lang="en-US" sz="3600" dirty="0" smtClean="0">
                <a:latin typeface="Candara" pitchFamily="34" charset="0"/>
              </a:rPr>
              <a:t/>
            </a:r>
            <a:br>
              <a:rPr lang="en-US" sz="3600" dirty="0" smtClean="0">
                <a:latin typeface="Candara" pitchFamily="34" charset="0"/>
              </a:rPr>
            </a:br>
            <a:r>
              <a:rPr lang="en-US" sz="3600" dirty="0" smtClean="0">
                <a:latin typeface="Candara" pitchFamily="34" charset="0"/>
              </a:rPr>
              <a:t>      </a:t>
            </a:r>
            <a:r>
              <a:rPr lang="en-US" sz="2800" dirty="0" smtClean="0">
                <a:latin typeface="Candara" pitchFamily="34" charset="0"/>
              </a:rPr>
              <a:t>April 29, 2014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76200" y="381000"/>
            <a:ext cx="2057400" cy="550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sz="2800" b="1" dirty="0">
                <a:solidFill>
                  <a:schemeClr val="tx2"/>
                </a:solidFill>
                <a:latin typeface="Candara" pitchFamily="34" charset="0"/>
              </a:rPr>
              <a:t>Surface Water     Trend Network</a:t>
            </a:r>
          </a:p>
          <a:p>
            <a:pPr eaLnBrk="0" hangingPunct="0">
              <a:lnSpc>
                <a:spcPct val="100000"/>
              </a:lnSpc>
            </a:pPr>
            <a:endParaRPr lang="en-US" sz="2400" b="1" dirty="0">
              <a:solidFill>
                <a:schemeClr val="tx2"/>
              </a:solidFill>
              <a:latin typeface="Candara" pitchFamily="34" charset="0"/>
            </a:endParaRPr>
          </a:p>
          <a:p>
            <a:pPr eaLnBrk="0" hangingPunct="0">
              <a:lnSpc>
                <a:spcPct val="10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Candara" pitchFamily="34" charset="0"/>
              </a:rPr>
              <a:t>75 </a:t>
            </a:r>
            <a:r>
              <a:rPr lang="en-US" sz="2400" b="1" dirty="0">
                <a:solidFill>
                  <a:schemeClr val="tx1"/>
                </a:solidFill>
                <a:latin typeface="Candara" pitchFamily="34" charset="0"/>
              </a:rPr>
              <a:t>surface water fixed sites sampled on a monthly basis</a:t>
            </a:r>
          </a:p>
          <a:p>
            <a:pPr eaLnBrk="0" hangingPunct="0">
              <a:lnSpc>
                <a:spcPct val="100000"/>
              </a:lnSpc>
            </a:pPr>
            <a:endParaRPr lang="en-US" sz="2400" b="1" dirty="0">
              <a:solidFill>
                <a:schemeClr val="folHlink"/>
              </a:solidFill>
            </a:endParaRPr>
          </a:p>
          <a:p>
            <a:pPr eaLnBrk="0" hangingPunct="0">
              <a:lnSpc>
                <a:spcPct val="100000"/>
              </a:lnSpc>
            </a:pPr>
            <a:endParaRPr lang="en-US" sz="2400" b="1" dirty="0">
              <a:solidFill>
                <a:schemeClr val="folHlink"/>
              </a:solidFill>
            </a:endParaRPr>
          </a:p>
        </p:txBody>
      </p:sp>
      <p:pic>
        <p:nvPicPr>
          <p:cNvPr id="4" name="Picture 3" descr="Map of Surface Water Trend Network sites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7270" y="0"/>
            <a:ext cx="685673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39825"/>
          </a:xfrm>
          <a:solidFill>
            <a:schemeClr val="bg2">
              <a:alpha val="53000"/>
            </a:schemeClr>
          </a:solidFill>
          <a:effectLst/>
        </p:spPr>
        <p:txBody>
          <a:bodyPr anchorCtr="1"/>
          <a:lstStyle/>
          <a:p>
            <a:pPr eaLnBrk="1" hangingPunct="1">
              <a:defRPr/>
            </a:pPr>
            <a:r>
              <a:rPr lang="en-US" b="0" dirty="0" smtClean="0">
                <a:latin typeface="Candara" pitchFamily="34" charset="0"/>
              </a:rPr>
              <a:t>Status Monitoring Network</a:t>
            </a:r>
          </a:p>
        </p:txBody>
      </p:sp>
      <p:pic>
        <p:nvPicPr>
          <p:cNvPr id="94209" name="Picture 1" descr="Screenshot of Status Network public website, available at http://www.dep.state.fl.us/water/monitoring/status.htm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7162800" cy="5761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0" y="5026765"/>
            <a:ext cx="4572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http://www.dep.state.fl.us/water/monitoring/status.htm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2971800" cy="54168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Candara" pitchFamily="34" charset="0"/>
              </a:rPr>
              <a:t>Status Network Sampling Design</a:t>
            </a:r>
            <a:endParaRPr lang="en-US" sz="3200" b="1" dirty="0">
              <a:solidFill>
                <a:schemeClr val="tx1"/>
              </a:solidFill>
              <a:latin typeface="Candara" pitchFamily="34" charset="0"/>
            </a:endParaRPr>
          </a:p>
          <a:p>
            <a:pPr eaLnBrk="0" hangingPunct="0">
              <a:lnSpc>
                <a:spcPct val="10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 6  </a:t>
            </a:r>
            <a:r>
              <a:rPr lang="en-US" sz="2000" b="1" dirty="0">
                <a:solidFill>
                  <a:schemeClr val="tx1"/>
                </a:solidFill>
                <a:latin typeface="Candara" pitchFamily="34" charset="0"/>
              </a:rPr>
              <a:t>zones</a:t>
            </a:r>
          </a:p>
          <a:p>
            <a:pPr eaLnBrk="0" hangingPunct="0">
              <a:lnSpc>
                <a:spcPct val="100000"/>
              </a:lnSpc>
              <a:buFontTx/>
              <a:buChar char="•"/>
            </a:pPr>
            <a:r>
              <a:rPr lang="en-US" sz="2000" b="1" dirty="0">
                <a:solidFill>
                  <a:schemeClr val="tx1"/>
                </a:solidFill>
                <a:latin typeface="Candara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7 </a:t>
            </a:r>
            <a:r>
              <a:rPr lang="en-US" sz="2000" b="1" dirty="0">
                <a:solidFill>
                  <a:schemeClr val="tx1"/>
                </a:solidFill>
                <a:latin typeface="Candara" pitchFamily="34" charset="0"/>
              </a:rPr>
              <a:t>resources</a:t>
            </a:r>
          </a:p>
          <a:p>
            <a:pPr eaLnBrk="0" hangingPunct="0">
              <a:lnSpc>
                <a:spcPct val="100000"/>
              </a:lnSpc>
              <a:buFontTx/>
              <a:buChar char="•"/>
            </a:pPr>
            <a:r>
              <a:rPr lang="en-US" sz="2000" b="1" dirty="0">
                <a:solidFill>
                  <a:schemeClr val="tx1"/>
                </a:solidFill>
                <a:latin typeface="Candara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90 </a:t>
            </a:r>
            <a:r>
              <a:rPr lang="en-US" sz="2000" b="1" dirty="0">
                <a:solidFill>
                  <a:schemeClr val="tx1"/>
                </a:solidFill>
                <a:latin typeface="Candara" pitchFamily="34" charset="0"/>
              </a:rPr>
              <a:t>samples per sw resource </a:t>
            </a: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type per year (15 per zone)</a:t>
            </a:r>
          </a:p>
          <a:p>
            <a:pPr eaLnBrk="0" hangingPunct="0">
              <a:lnSpc>
                <a:spcPct val="100000"/>
              </a:lnSpc>
              <a:buFontTx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 60 samples for canals per year (15 per zone)</a:t>
            </a:r>
            <a:endParaRPr lang="en-US" sz="2000" b="1" dirty="0">
              <a:solidFill>
                <a:schemeClr val="tx1"/>
              </a:solidFill>
              <a:latin typeface="Candara" pitchFamily="34" charset="0"/>
            </a:endParaRPr>
          </a:p>
          <a:p>
            <a:pPr eaLnBrk="0" hangingPunct="0">
              <a:lnSpc>
                <a:spcPct val="100000"/>
              </a:lnSpc>
              <a:buFontTx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 120 </a:t>
            </a:r>
            <a:r>
              <a:rPr lang="en-US" sz="2000" b="1" dirty="0">
                <a:solidFill>
                  <a:schemeClr val="tx1"/>
                </a:solidFill>
                <a:latin typeface="Candara" pitchFamily="34" charset="0"/>
              </a:rPr>
              <a:t>samples for gw </a:t>
            </a: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resources per year </a:t>
            </a:r>
          </a:p>
          <a:p>
            <a:pPr eaLnBrk="0" hangingPunct="0">
              <a:lnSpc>
                <a:spcPct val="100000"/>
              </a:lnSpc>
              <a:spcBef>
                <a:spcPts val="0"/>
              </a:spcBef>
            </a:pPr>
            <a:r>
              <a:rPr lang="en-US" sz="2000" b="1" dirty="0" smtClean="0">
                <a:solidFill>
                  <a:schemeClr val="tx1"/>
                </a:solidFill>
                <a:latin typeface="Candara" pitchFamily="34" charset="0"/>
              </a:rPr>
              <a:t>(20 per zone)</a:t>
            </a:r>
            <a:endParaRPr lang="en-US" sz="2000" b="1" dirty="0">
              <a:solidFill>
                <a:schemeClr val="tx1"/>
              </a:solidFill>
              <a:latin typeface="Candara" pitchFamily="34" charset="0"/>
            </a:endParaRPr>
          </a:p>
        </p:txBody>
      </p:sp>
      <p:pic>
        <p:nvPicPr>
          <p:cNvPr id="16385" name="Picture 1" descr="Map of Status Network reporting units (zones)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838200"/>
            <a:ext cx="4732892" cy="538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Results from Sucralose Monitoring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36576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latin typeface="Candara" panose="020E0502030303020204" pitchFamily="34" charset="0"/>
              </a:rPr>
              <a:t>Status Network</a:t>
            </a:r>
            <a:r>
              <a:rPr lang="en-US" dirty="0" smtClean="0">
                <a:latin typeface="Candara" panose="020E0502030303020204" pitchFamily="34" charset="0"/>
              </a:rPr>
              <a:t>:</a:t>
            </a:r>
            <a:endParaRPr lang="en-US" dirty="0"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en-US" sz="1000" dirty="0" smtClean="0">
              <a:latin typeface="Candara" panose="020E0502030303020204" pitchFamily="34" charset="0"/>
            </a:endParaRPr>
          </a:p>
          <a:p>
            <a:r>
              <a:rPr lang="en-US" dirty="0" smtClean="0">
                <a:latin typeface="Candara" panose="020E0502030303020204" pitchFamily="34" charset="0"/>
              </a:rPr>
              <a:t>Allows unbiased evaluation of distribution across   different resource types</a:t>
            </a:r>
          </a:p>
          <a:p>
            <a:endParaRPr lang="en-US" sz="900" dirty="0">
              <a:latin typeface="Candara" panose="020E0502030303020204" pitchFamily="34" charset="0"/>
            </a:endParaRPr>
          </a:p>
          <a:p>
            <a:r>
              <a:rPr lang="en-US" dirty="0" smtClean="0">
                <a:latin typeface="Candara" panose="020E0502030303020204" pitchFamily="34" charset="0"/>
              </a:rPr>
              <a:t>Good for determining potential focus areas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914400"/>
            <a:ext cx="501192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Results from Sucralose Monitoring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3505200" cy="4830763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latin typeface="Candara" panose="020E0502030303020204" pitchFamily="34" charset="0"/>
              </a:rPr>
              <a:t>Trend Network: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Allows repeat sampling verification 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Can review both frequency and magnitude of results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412" y="1066800"/>
            <a:ext cx="5533159" cy="556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3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Selecting Sites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Highest values?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Most frequent detections?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Inflows to Florida?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Near facilities?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Away from facilities?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Control sites?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How many?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 What can we afford?</a:t>
            </a:r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The Study Design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900" dirty="0">
              <a:latin typeface="Candara" panose="020E0502030303020204" pitchFamily="34" charset="0"/>
            </a:endParaRPr>
          </a:p>
          <a:p>
            <a:r>
              <a:rPr lang="en-US" dirty="0" smtClean="0">
                <a:latin typeface="Candara" panose="020E0502030303020204" pitchFamily="34" charset="0"/>
              </a:rPr>
              <a:t>Narrow site selections to test the approach</a:t>
            </a:r>
          </a:p>
          <a:p>
            <a:endParaRPr lang="en-US" sz="1100" dirty="0" smtClean="0">
              <a:latin typeface="Candara" panose="020E0502030303020204" pitchFamily="34" charset="0"/>
            </a:endParaRPr>
          </a:p>
          <a:p>
            <a:r>
              <a:rPr lang="en-US" dirty="0" smtClean="0">
                <a:latin typeface="Candara" panose="020E0502030303020204" pitchFamily="34" charset="0"/>
              </a:rPr>
              <a:t>Select sites with highest and most frequent detections of sucralose</a:t>
            </a:r>
          </a:p>
          <a:p>
            <a:endParaRPr lang="en-US" sz="900" dirty="0" smtClean="0">
              <a:latin typeface="Candara" panose="020E0502030303020204" pitchFamily="34" charset="0"/>
            </a:endParaRPr>
          </a:p>
          <a:p>
            <a:endParaRPr lang="en-US" dirty="0" smtClean="0">
              <a:latin typeface="Candara" panose="020E0502030303020204" pitchFamily="34" charset="0"/>
            </a:endParaRPr>
          </a:p>
          <a:p>
            <a:endParaRPr lang="en-US" dirty="0">
              <a:latin typeface="Candara" panose="020E0502030303020204" pitchFamily="34" charset="0"/>
            </a:endParaRPr>
          </a:p>
          <a:p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2743200" cy="5867400"/>
          </a:xfrm>
        </p:spPr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Potential Sites for Pilot Study </a:t>
            </a:r>
            <a:r>
              <a:rPr lang="en-US" dirty="0">
                <a:latin typeface="Candara" panose="020E0502030303020204" pitchFamily="34" charset="0"/>
              </a:rPr>
              <a:t>D</a:t>
            </a:r>
            <a:r>
              <a:rPr lang="en-US" dirty="0" smtClean="0">
                <a:latin typeface="Candara" panose="020E0502030303020204" pitchFamily="34" charset="0"/>
              </a:rPr>
              <a:t>esign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163767"/>
            <a:ext cx="5562600" cy="655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9400" cy="5668962"/>
          </a:xfrm>
        </p:spPr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Sites for Pilot Study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4800"/>
            <a:ext cx="5638800" cy="649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2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Photo of Nassau River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399" y="0"/>
            <a:ext cx="9296399" cy="6858000"/>
          </a:xfrm>
          <a:prstGeom prst="rect">
            <a:avLst/>
          </a:prstGeom>
          <a:noFill/>
        </p:spPr>
      </p:pic>
      <p:sp>
        <p:nvSpPr>
          <p:cNvPr id="52226" name="Text Box 4"/>
          <p:cNvSpPr txBox="1">
            <a:spLocks noChangeArrowheads="1"/>
          </p:cNvSpPr>
          <p:nvPr/>
        </p:nvSpPr>
        <p:spPr bwMode="auto">
          <a:xfrm>
            <a:off x="1447800" y="1143000"/>
            <a:ext cx="6248400" cy="1189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285750"/>
            <a:endParaRPr lang="en-US"/>
          </a:p>
        </p:txBody>
      </p:sp>
      <p:sp>
        <p:nvSpPr>
          <p:cNvPr id="52228" name="Text Box 8"/>
          <p:cNvSpPr txBox="1">
            <a:spLocks noChangeArrowheads="1"/>
          </p:cNvSpPr>
          <p:nvPr/>
        </p:nvSpPr>
        <p:spPr bwMode="auto">
          <a:xfrm>
            <a:off x="2438400" y="1254179"/>
            <a:ext cx="6705600" cy="10318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285750"/>
            <a:r>
              <a:rPr lang="en-US" sz="6600" b="1" i="1" dirty="0">
                <a:solidFill>
                  <a:schemeClr val="accent2">
                    <a:lumMod val="50000"/>
                  </a:schemeClr>
                </a:solidFill>
                <a:latin typeface="Bradley Hand ITC" pitchFamily="66" charset="0"/>
              </a:rPr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304800"/>
            <a:ext cx="7772400" cy="1143000"/>
          </a:xfrm>
          <a:effectLst/>
        </p:spPr>
        <p:txBody>
          <a:bodyPr anchorCtr="1"/>
          <a:lstStyle/>
          <a:p>
            <a:pPr eaLnBrk="1" hangingPunct="1"/>
            <a:r>
              <a:rPr lang="en-US" dirty="0" smtClean="0">
                <a:latin typeface="Candara" pitchFamily="34" charset="0"/>
              </a:rPr>
              <a:t>Monitoring Questions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676400"/>
            <a:ext cx="8610600" cy="5181600"/>
          </a:xfrm>
          <a:solidFill>
            <a:schemeClr val="bg2">
              <a:alpha val="25000"/>
            </a:schemeClr>
          </a:solidFill>
        </p:spPr>
        <p:txBody>
          <a:bodyPr/>
          <a:lstStyle/>
          <a:p>
            <a:pPr marL="382588" indent="-382588" defTabSz="1019175" eaLnBrk="1" hangingPunct="1">
              <a:lnSpc>
                <a:spcPct val="90000"/>
              </a:lnSpc>
            </a:pPr>
            <a:r>
              <a:rPr lang="en-US" dirty="0" smtClean="0">
                <a:latin typeface="Candara" pitchFamily="34" charset="0"/>
              </a:rPr>
              <a:t>Do ESOCs occur in Florida waters?</a:t>
            </a:r>
          </a:p>
          <a:p>
            <a:pPr marL="382588" indent="-382588" defTabSz="1019175" eaLnBrk="1" hangingPunct="1">
              <a:lnSpc>
                <a:spcPct val="90000"/>
              </a:lnSpc>
            </a:pPr>
            <a:endParaRPr lang="en-US" sz="1600" dirty="0" smtClean="0">
              <a:latin typeface="Candara" pitchFamily="34" charset="0"/>
            </a:endParaRPr>
          </a:p>
          <a:p>
            <a:pPr marL="382588" indent="-382588" defTabSz="1019175" eaLnBrk="1" hangingPunct="1">
              <a:lnSpc>
                <a:spcPct val="90000"/>
              </a:lnSpc>
            </a:pPr>
            <a:r>
              <a:rPr lang="en-US" dirty="0" smtClean="0">
                <a:latin typeface="Candara" pitchFamily="34" charset="0"/>
              </a:rPr>
              <a:t>How/where would we </a:t>
            </a:r>
            <a:r>
              <a:rPr lang="en-US" dirty="0" smtClean="0">
                <a:latin typeface="Candara" pitchFamily="34" charset="0"/>
              </a:rPr>
              <a:t>monitor for them?</a:t>
            </a:r>
          </a:p>
          <a:p>
            <a:pPr marL="382588" indent="-382588" defTabSz="1019175" eaLnBrk="1" hangingPunct="1">
              <a:lnSpc>
                <a:spcPct val="90000"/>
              </a:lnSpc>
            </a:pPr>
            <a:endParaRPr lang="en-US" sz="1600" dirty="0" smtClean="0">
              <a:latin typeface="Candara" pitchFamily="34" charset="0"/>
            </a:endParaRPr>
          </a:p>
          <a:p>
            <a:pPr marL="382588" indent="-382588" defTabSz="1019175">
              <a:lnSpc>
                <a:spcPct val="90000"/>
              </a:lnSpc>
            </a:pPr>
            <a:r>
              <a:rPr lang="en-US" dirty="0">
                <a:latin typeface="Candara" pitchFamily="34" charset="0"/>
              </a:rPr>
              <a:t>What analytes </a:t>
            </a:r>
            <a:r>
              <a:rPr lang="en-US" dirty="0" smtClean="0">
                <a:latin typeface="Candara" pitchFamily="34" charset="0"/>
              </a:rPr>
              <a:t>would we </a:t>
            </a:r>
            <a:r>
              <a:rPr lang="en-US" dirty="0">
                <a:latin typeface="Candara" pitchFamily="34" charset="0"/>
              </a:rPr>
              <a:t>focus on</a:t>
            </a:r>
            <a:r>
              <a:rPr lang="en-US" dirty="0" smtClean="0">
                <a:latin typeface="Candara" pitchFamily="34" charset="0"/>
              </a:rPr>
              <a:t>?</a:t>
            </a:r>
          </a:p>
          <a:p>
            <a:pPr marL="382588" indent="-382588" defTabSz="1019175">
              <a:lnSpc>
                <a:spcPct val="90000"/>
              </a:lnSpc>
            </a:pPr>
            <a:endParaRPr lang="en-US" sz="1400" dirty="0">
              <a:latin typeface="Candara" pitchFamily="34" charset="0"/>
            </a:endParaRPr>
          </a:p>
          <a:p>
            <a:pPr marL="382588" indent="-382588" defTabSz="1019175">
              <a:lnSpc>
                <a:spcPct val="90000"/>
              </a:lnSpc>
            </a:pPr>
            <a:r>
              <a:rPr lang="en-US" dirty="0" smtClean="0">
                <a:latin typeface="Candara" pitchFamily="34" charset="0"/>
              </a:rPr>
              <a:t>Are </a:t>
            </a:r>
            <a:r>
              <a:rPr lang="en-US" dirty="0">
                <a:latin typeface="Candara" pitchFamily="34" charset="0"/>
              </a:rPr>
              <a:t>there any standards/thresholds</a:t>
            </a:r>
            <a:r>
              <a:rPr lang="en-US" dirty="0" smtClean="0">
                <a:latin typeface="Candara" pitchFamily="34" charset="0"/>
              </a:rPr>
              <a:t>?</a:t>
            </a:r>
          </a:p>
          <a:p>
            <a:pPr marL="382588" indent="-382588" defTabSz="1019175">
              <a:lnSpc>
                <a:spcPct val="90000"/>
              </a:lnSpc>
            </a:pPr>
            <a:endParaRPr lang="en-US" sz="1200" dirty="0">
              <a:latin typeface="Candara" pitchFamily="34" charset="0"/>
            </a:endParaRPr>
          </a:p>
          <a:p>
            <a:pPr marL="382588" indent="-382588" defTabSz="1019175">
              <a:lnSpc>
                <a:spcPct val="90000"/>
              </a:lnSpc>
            </a:pPr>
            <a:r>
              <a:rPr lang="en-US" dirty="0" smtClean="0">
                <a:latin typeface="Candara" pitchFamily="34" charset="0"/>
              </a:rPr>
              <a:t>How to analyze </a:t>
            </a:r>
            <a:r>
              <a:rPr lang="en-US" dirty="0">
                <a:latin typeface="Candara" pitchFamily="34" charset="0"/>
              </a:rPr>
              <a:t>these substances</a:t>
            </a:r>
            <a:r>
              <a:rPr lang="en-US" dirty="0" smtClean="0">
                <a:latin typeface="Candara" pitchFamily="34" charset="0"/>
              </a:rPr>
              <a:t>?</a:t>
            </a:r>
          </a:p>
          <a:p>
            <a:pPr marL="382588" indent="-382588" defTabSz="1019175" eaLnBrk="1" hangingPunct="1">
              <a:lnSpc>
                <a:spcPct val="90000"/>
              </a:lnSpc>
            </a:pPr>
            <a:endParaRPr lang="en-US" sz="1400" dirty="0" smtClean="0">
              <a:latin typeface="Candara" pitchFamily="34" charset="0"/>
            </a:endParaRPr>
          </a:p>
          <a:p>
            <a:pPr marL="382588" indent="-382588" defTabSz="1019175" eaLnBrk="1" hangingPunct="1">
              <a:lnSpc>
                <a:spcPct val="90000"/>
              </a:lnSpc>
            </a:pPr>
            <a:r>
              <a:rPr lang="en-US" dirty="0" smtClean="0">
                <a:latin typeface="Candara" pitchFamily="34" charset="0"/>
              </a:rPr>
              <a:t>What monitoring approach </a:t>
            </a:r>
            <a:r>
              <a:rPr lang="en-US" dirty="0" smtClean="0">
                <a:latin typeface="Candara" pitchFamily="34" charset="0"/>
              </a:rPr>
              <a:t>is appropriate</a:t>
            </a:r>
            <a:r>
              <a:rPr lang="en-US" dirty="0" smtClean="0">
                <a:latin typeface="Candara" pitchFamily="34" charset="0"/>
              </a:rPr>
              <a:t>?</a:t>
            </a:r>
            <a:endParaRPr lang="en-US" sz="1400" dirty="0">
              <a:latin typeface="Candara" pitchFamily="34" charset="0"/>
            </a:endParaRPr>
          </a:p>
          <a:p>
            <a:pPr marL="382588" indent="-382588" defTabSz="1019175" eaLnBrk="1" hangingPunct="1">
              <a:lnSpc>
                <a:spcPct val="90000"/>
              </a:lnSpc>
            </a:pPr>
            <a:endParaRPr lang="en-US" dirty="0" smtClean="0"/>
          </a:p>
          <a:p>
            <a:pPr marL="382588" indent="-382588" defTabSz="1019175" eaLnBrk="1" hangingPunct="1"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1000" y="1843806"/>
            <a:ext cx="8610600" cy="5014193"/>
          </a:xfrm>
          <a:prstGeom prst="rect">
            <a:avLst/>
          </a:prstGeom>
          <a:solidFill>
            <a:schemeClr val="bg2">
              <a:alpha val="2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Watershed </a:t>
            </a:r>
            <a:r>
              <a:rPr lang="en-US" sz="2000" b="1" dirty="0">
                <a:solidFill>
                  <a:schemeClr val="tx1"/>
                </a:solidFill>
              </a:rPr>
              <a:t>Monitoring Section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Water Quality Assessment Program</a:t>
            </a:r>
            <a:endParaRPr lang="en-US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>
                <a:solidFill>
                  <a:schemeClr val="tx1"/>
                </a:solidFill>
              </a:rPr>
              <a:t>Division Of Environmental Assessment and Restoration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2600 </a:t>
            </a:r>
            <a:r>
              <a:rPr lang="en-US" sz="2000" b="1" dirty="0">
                <a:solidFill>
                  <a:schemeClr val="tx1"/>
                </a:solidFill>
              </a:rPr>
              <a:t>Blair Stone Road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>
                <a:solidFill>
                  <a:schemeClr val="tx1"/>
                </a:solidFill>
              </a:rPr>
              <a:t>Mail Station 3525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>
                <a:solidFill>
                  <a:schemeClr val="tx1"/>
                </a:solidFill>
              </a:rPr>
              <a:t>Tallahassee, Fl </a:t>
            </a:r>
            <a:r>
              <a:rPr lang="en-US" sz="2000" b="1" dirty="0" smtClean="0">
                <a:solidFill>
                  <a:schemeClr val="tx1"/>
                </a:solidFill>
              </a:rPr>
              <a:t>32399-2400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Gail.Sloane@dep.state.fl.us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850-245-8512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b="1" dirty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9144000" cy="838200"/>
          </a:xfrm>
          <a:effectLst/>
        </p:spPr>
        <p:txBody>
          <a:bodyPr anchorCtr="1"/>
          <a:lstStyle/>
          <a:p>
            <a:r>
              <a:rPr lang="en-US" sz="3600" dirty="0" smtClean="0">
                <a:latin typeface="Candara" pitchFamily="34" charset="0"/>
              </a:rPr>
              <a:t>Building the ESOCs Monitoring Program.…</a:t>
            </a:r>
            <a:endParaRPr lang="en-US" sz="3600" b="1" dirty="0" smtClean="0">
              <a:latin typeface="Candara" pitchFamily="34" charset="0"/>
            </a:endParaRP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9144000" cy="5638800"/>
          </a:xfrm>
          <a:solidFill>
            <a:schemeClr val="bg2">
              <a:alpha val="25000"/>
            </a:schemeClr>
          </a:solidFill>
        </p:spPr>
        <p:txBody>
          <a:bodyPr/>
          <a:lstStyle/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Monitoring Design</a:t>
            </a:r>
          </a:p>
          <a:p>
            <a:pPr marL="838200" lvl="1" indent="-381000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Selecting the Sample Sites </a:t>
            </a: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Quality </a:t>
            </a:r>
            <a:r>
              <a:rPr lang="en-US" sz="2400" dirty="0" smtClean="0">
                <a:latin typeface="Candara" pitchFamily="34" charset="0"/>
              </a:rPr>
              <a:t>Assurance</a:t>
            </a: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Indicators (chemical/biological/other?)</a:t>
            </a:r>
            <a:endParaRPr lang="en-US" sz="2400" dirty="0" smtClean="0">
              <a:latin typeface="Candara" pitchFamily="34" charset="0"/>
            </a:endParaRP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Collecting the Samples</a:t>
            </a: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Handling/Shipping</a:t>
            </a: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Analyzing Samples</a:t>
            </a: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Data </a:t>
            </a:r>
            <a:r>
              <a:rPr lang="en-US" sz="2400" dirty="0" smtClean="0">
                <a:latin typeface="Candara" pitchFamily="34" charset="0"/>
              </a:rPr>
              <a:t>Management </a:t>
            </a: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Data Analysis</a:t>
            </a:r>
          </a:p>
          <a:p>
            <a:pPr marL="838200" lvl="1" indent="-381000" eaLnBrk="1" hangingPunct="1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Reporting</a:t>
            </a:r>
          </a:p>
          <a:p>
            <a:pPr marL="838200" lvl="1" indent="-381000">
              <a:lnSpc>
                <a:spcPct val="115000"/>
              </a:lnSpc>
              <a:defRPr/>
            </a:pPr>
            <a:r>
              <a:rPr lang="en-US" sz="2400" dirty="0" smtClean="0">
                <a:latin typeface="Candara" pitchFamily="34" charset="0"/>
              </a:rPr>
              <a:t>Next steps?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latin typeface="Candara" pitchFamily="34" charset="0"/>
              </a:rPr>
              <a:t>Considerations for Selecting Sites</a:t>
            </a:r>
            <a:endParaRPr lang="en-US" b="0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562600"/>
          </a:xfrm>
          <a:solidFill>
            <a:schemeClr val="bg2">
              <a:alpha val="26000"/>
            </a:schemeClr>
          </a:solidFill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We knew that these substances were </a:t>
            </a:r>
            <a:r>
              <a:rPr lang="en-US" dirty="0" smtClean="0">
                <a:latin typeface="Candara" pitchFamily="34" charset="0"/>
              </a:rPr>
              <a:t>present in waste water and throughout the US due </a:t>
            </a:r>
            <a:r>
              <a:rPr lang="en-US" dirty="0" smtClean="0">
                <a:latin typeface="Candara" pitchFamily="34" charset="0"/>
              </a:rPr>
              <a:t>to </a:t>
            </a:r>
            <a:r>
              <a:rPr lang="en-US" dirty="0" smtClean="0">
                <a:latin typeface="Candara" pitchFamily="34" charset="0"/>
              </a:rPr>
              <a:t>other studies </a:t>
            </a:r>
            <a:r>
              <a:rPr lang="en-US" dirty="0" smtClean="0">
                <a:latin typeface="Candara" pitchFamily="34" charset="0"/>
              </a:rPr>
              <a:t>and background </a:t>
            </a:r>
            <a:r>
              <a:rPr lang="en-US" dirty="0" smtClean="0">
                <a:latin typeface="Candara" pitchFamily="34" charset="0"/>
              </a:rPr>
              <a:t>research</a:t>
            </a:r>
          </a:p>
          <a:p>
            <a:endParaRPr lang="en-US" sz="1400" dirty="0" smtClean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Sampling for these substances would take </a:t>
            </a:r>
            <a:r>
              <a:rPr lang="en-US" dirty="0" smtClean="0">
                <a:latin typeface="Candara" pitchFamily="34" charset="0"/>
              </a:rPr>
              <a:t>a well thought out design – consult others!</a:t>
            </a:r>
          </a:p>
          <a:p>
            <a:endParaRPr lang="en-US" sz="1400" dirty="0" smtClean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Analyzing for these substances</a:t>
            </a:r>
          </a:p>
          <a:p>
            <a:pPr>
              <a:buNone/>
            </a:pPr>
            <a:r>
              <a:rPr lang="en-US" dirty="0" smtClean="0">
                <a:latin typeface="Candara" pitchFamily="34" charset="0"/>
              </a:rPr>
              <a:t>	</a:t>
            </a:r>
            <a:r>
              <a:rPr lang="en-US" dirty="0" smtClean="0">
                <a:latin typeface="Candara" pitchFamily="34" charset="0"/>
              </a:rPr>
              <a:t>would </a:t>
            </a:r>
            <a:r>
              <a:rPr lang="en-US" dirty="0" smtClean="0">
                <a:latin typeface="Candara" pitchFamily="34" charset="0"/>
              </a:rPr>
              <a:t>be </a:t>
            </a:r>
            <a:r>
              <a:rPr lang="en-US" dirty="0" smtClean="0">
                <a:latin typeface="Candara" pitchFamily="34" charset="0"/>
              </a:rPr>
              <a:t>expensive</a:t>
            </a:r>
            <a:r>
              <a:rPr lang="en-US" dirty="0" smtClean="0">
                <a:latin typeface="Candara" pitchFamily="34" charset="0"/>
              </a:rPr>
              <a:t>…needed to determine best approach</a:t>
            </a:r>
            <a:endParaRPr lang="en-US" dirty="0" smtClean="0">
              <a:latin typeface="Candara" pitchFamily="34" charset="0"/>
            </a:endParaRPr>
          </a:p>
          <a:p>
            <a:endParaRPr lang="en-US" dirty="0" smtClean="0">
              <a:latin typeface="Candara" pitchFamily="34" charset="0"/>
            </a:endParaRPr>
          </a:p>
          <a:p>
            <a:endParaRPr lang="en-US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/>
          <a:lstStyle/>
          <a:p>
            <a:r>
              <a:rPr lang="en-US" b="0" dirty="0" smtClean="0">
                <a:latin typeface="Candara" pitchFamily="34" charset="0"/>
              </a:rPr>
              <a:t>Screening </a:t>
            </a:r>
            <a:r>
              <a:rPr lang="en-US" b="0" dirty="0" smtClean="0">
                <a:latin typeface="Candara" pitchFamily="34" charset="0"/>
              </a:rPr>
              <a:t>Approach</a:t>
            </a:r>
            <a:endParaRPr lang="en-US" b="0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5562600"/>
          </a:xfrm>
          <a:solidFill>
            <a:schemeClr val="bg2">
              <a:alpha val="25000"/>
            </a:schemeClr>
          </a:solidFill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To address the proper monitoring approach, we needed to devise a method that would be both cost effective and still provide </a:t>
            </a:r>
            <a:r>
              <a:rPr lang="en-US" dirty="0" smtClean="0">
                <a:latin typeface="Candara" pitchFamily="34" charset="0"/>
              </a:rPr>
              <a:t>good information </a:t>
            </a:r>
            <a:r>
              <a:rPr lang="en-US" dirty="0" smtClean="0">
                <a:latin typeface="Candara" pitchFamily="34" charset="0"/>
              </a:rPr>
              <a:t>to inform </a:t>
            </a:r>
            <a:r>
              <a:rPr lang="en-US" dirty="0" smtClean="0">
                <a:latin typeface="Candara" pitchFamily="34" charset="0"/>
              </a:rPr>
              <a:t>decisions</a:t>
            </a:r>
            <a:endParaRPr lang="en-US" dirty="0" smtClean="0">
              <a:latin typeface="Candara" pitchFamily="34" charset="0"/>
            </a:endParaRPr>
          </a:p>
          <a:p>
            <a:endParaRPr lang="en-US" sz="1000" dirty="0" smtClean="0">
              <a:latin typeface="Candara" pitchFamily="34" charset="0"/>
            </a:endParaRPr>
          </a:p>
          <a:p>
            <a:r>
              <a:rPr lang="en-US" dirty="0">
                <a:latin typeface="Candara" pitchFamily="34" charset="0"/>
              </a:rPr>
              <a:t>Target chemicals are found associated</a:t>
            </a:r>
          </a:p>
          <a:p>
            <a:pPr marL="0" indent="0">
              <a:buNone/>
            </a:pPr>
            <a:r>
              <a:rPr lang="en-US" dirty="0">
                <a:latin typeface="Candara" pitchFamily="34" charset="0"/>
              </a:rPr>
              <a:t>     with human use, as is </a:t>
            </a:r>
            <a:r>
              <a:rPr lang="en-US" dirty="0" smtClean="0">
                <a:latin typeface="Candara" pitchFamily="34" charset="0"/>
              </a:rPr>
              <a:t>sucralose</a:t>
            </a:r>
          </a:p>
          <a:p>
            <a:pPr marL="0" indent="0">
              <a:buNone/>
            </a:pPr>
            <a:endParaRPr lang="en-US" sz="900" dirty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Selected sucralose, </a:t>
            </a:r>
            <a:r>
              <a:rPr lang="en-US" dirty="0" smtClean="0">
                <a:latin typeface="Candara" pitchFamily="34" charset="0"/>
              </a:rPr>
              <a:t>as it is </a:t>
            </a:r>
            <a:r>
              <a:rPr lang="en-US" dirty="0" smtClean="0">
                <a:latin typeface="Candara" pitchFamily="34" charset="0"/>
              </a:rPr>
              <a:t>found </a:t>
            </a:r>
            <a:r>
              <a:rPr lang="en-US" dirty="0" smtClean="0">
                <a:latin typeface="Candara" pitchFamily="34" charset="0"/>
              </a:rPr>
              <a:t>in sewage/septic </a:t>
            </a:r>
            <a:r>
              <a:rPr lang="en-US" dirty="0" smtClean="0">
                <a:latin typeface="Candara" pitchFamily="34" charset="0"/>
              </a:rPr>
              <a:t>sources – a good conservative tracer</a:t>
            </a:r>
          </a:p>
          <a:p>
            <a:endParaRPr lang="en-US" sz="1400" dirty="0" smtClean="0">
              <a:latin typeface="Candara" pitchFamily="34" charset="0"/>
            </a:endParaRPr>
          </a:p>
          <a:p>
            <a:endParaRPr lang="en-US" dirty="0" smtClean="0">
              <a:latin typeface="Candara" pitchFamily="34" charset="0"/>
            </a:endParaRPr>
          </a:p>
          <a:p>
            <a:endParaRPr lang="en-US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/>
          <a:lstStyle/>
          <a:p>
            <a:r>
              <a:rPr lang="en-US" b="0" dirty="0" smtClean="0">
                <a:latin typeface="Candara" pitchFamily="34" charset="0"/>
              </a:rPr>
              <a:t>Screening </a:t>
            </a:r>
            <a:r>
              <a:rPr lang="en-US" b="0" dirty="0" smtClean="0">
                <a:latin typeface="Candara" pitchFamily="34" charset="0"/>
              </a:rPr>
              <a:t>Approach</a:t>
            </a:r>
            <a:endParaRPr lang="en-US" b="0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5562600"/>
          </a:xfrm>
          <a:solidFill>
            <a:schemeClr val="bg2">
              <a:alpha val="30000"/>
            </a:schemeClr>
          </a:solidFill>
        </p:spPr>
        <p:txBody>
          <a:bodyPr/>
          <a:lstStyle/>
          <a:p>
            <a:r>
              <a:rPr lang="en-US" sz="2800" dirty="0" smtClean="0">
                <a:latin typeface="Candara" pitchFamily="34" charset="0"/>
              </a:rPr>
              <a:t>Use sucralose as the indicator of choice to select potential sites for further investigation</a:t>
            </a:r>
          </a:p>
          <a:p>
            <a:endParaRPr lang="en-US" sz="2800" dirty="0">
              <a:latin typeface="Candara" pitchFamily="34" charset="0"/>
            </a:endParaRPr>
          </a:p>
          <a:p>
            <a:r>
              <a:rPr lang="en-US" sz="2800" dirty="0" smtClean="0">
                <a:latin typeface="Candara" pitchFamily="34" charset="0"/>
              </a:rPr>
              <a:t>Use an established ambient network for determining potential monitoring site</a:t>
            </a:r>
            <a:r>
              <a:rPr lang="en-US" dirty="0" smtClean="0">
                <a:latin typeface="Candara" pitchFamily="34" charset="0"/>
              </a:rPr>
              <a:t>s</a:t>
            </a:r>
          </a:p>
          <a:p>
            <a:pPr marL="0" indent="0">
              <a:buNone/>
            </a:pP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   </a:t>
            </a:r>
            <a:r>
              <a:rPr lang="en-US" sz="2400" dirty="0" smtClean="0">
                <a:latin typeface="Candara" pitchFamily="34" charset="0"/>
              </a:rPr>
              <a:t>(Helps answer the question of whether these compounds are 	found throughout Florida waters)</a:t>
            </a:r>
            <a:endParaRPr lang="en-US" sz="2400" dirty="0" smtClean="0">
              <a:latin typeface="Candara" pitchFamily="34" charset="0"/>
            </a:endParaRPr>
          </a:p>
          <a:p>
            <a:endParaRPr lang="en-US" sz="1400" dirty="0" smtClean="0">
              <a:latin typeface="Candara" pitchFamily="34" charset="0"/>
            </a:endParaRPr>
          </a:p>
          <a:p>
            <a:r>
              <a:rPr lang="en-US" sz="2800" dirty="0" smtClean="0">
                <a:latin typeface="Candara" pitchFamily="34" charset="0"/>
              </a:rPr>
              <a:t>ESOCs are found in many other places, however this would allow us to target sites where they are likely to be present - as a test case </a:t>
            </a:r>
            <a:endParaRPr lang="en-US" sz="2800" dirty="0" smtClean="0">
              <a:latin typeface="Candara" pitchFamily="34" charset="0"/>
            </a:endParaRPr>
          </a:p>
          <a:p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27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763000" cy="868362"/>
          </a:xfrm>
        </p:spPr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Add Sucralose to Existing Monitoring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534400" cy="5486400"/>
          </a:xfrm>
          <a:solidFill>
            <a:schemeClr val="bg2">
              <a:alpha val="20000"/>
            </a:schemeClr>
          </a:solidFill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r>
              <a:rPr lang="en-US" sz="3600" b="1" dirty="0" smtClean="0">
                <a:solidFill>
                  <a:srgbClr val="FFFFCC"/>
                </a:solidFill>
                <a:latin typeface="Candara" pitchFamily="34" charset="0"/>
              </a:rPr>
              <a:t>Trend Network: 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endParaRPr lang="en-US" sz="1000" b="1" dirty="0" smtClean="0">
              <a:latin typeface="Candara" pitchFamily="34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r>
              <a:rPr lang="en-US" dirty="0" smtClean="0">
                <a:latin typeface="Candara" panose="020E0502030303020204" pitchFamily="34" charset="0"/>
              </a:rPr>
              <a:t>Long term trend </a:t>
            </a:r>
            <a:r>
              <a:rPr lang="en-US" dirty="0" smtClean="0">
                <a:latin typeface="Candara" panose="020E0502030303020204" pitchFamily="34" charset="0"/>
              </a:rPr>
              <a:t>at </a:t>
            </a:r>
            <a:r>
              <a:rPr lang="en-US" dirty="0" smtClean="0">
                <a:latin typeface="Candara" panose="020E0502030303020204" pitchFamily="34" charset="0"/>
              </a:rPr>
              <a:t>fixed </a:t>
            </a:r>
            <a:r>
              <a:rPr lang="en-US" dirty="0" smtClean="0">
                <a:latin typeface="Candara" panose="020E0502030303020204" pitchFamily="34" charset="0"/>
              </a:rPr>
              <a:t>stations (surface and ground water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endParaRPr lang="en-US" sz="1000" dirty="0" smtClean="0">
              <a:latin typeface="Candara" panose="020E0502030303020204" pitchFamily="34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r>
              <a:rPr lang="en-US" dirty="0" smtClean="0">
                <a:latin typeface="Candara" panose="020E0502030303020204" pitchFamily="34" charset="0"/>
              </a:rPr>
              <a:t>75 surface water </a:t>
            </a:r>
            <a:r>
              <a:rPr lang="en-US" dirty="0" smtClean="0">
                <a:latin typeface="Candara" panose="020E0502030303020204" pitchFamily="34" charset="0"/>
              </a:rPr>
              <a:t>sites; 48 ground water sites</a:t>
            </a:r>
            <a:endParaRPr lang="en-US" dirty="0" smtClean="0">
              <a:latin typeface="Candara" panose="020E0502030303020204" pitchFamily="34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endParaRPr lang="en-US" sz="1000" b="1" dirty="0" smtClean="0">
              <a:solidFill>
                <a:srgbClr val="CC3300"/>
              </a:solidFill>
              <a:latin typeface="Candara" panose="020E0502030303020204" pitchFamily="34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r>
              <a:rPr lang="en-US" sz="3600" b="1" dirty="0" smtClean="0">
                <a:solidFill>
                  <a:srgbClr val="FFFFCC"/>
                </a:solidFill>
                <a:latin typeface="Candara" pitchFamily="34" charset="0"/>
              </a:rPr>
              <a:t>Status Network: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endParaRPr lang="en-US" sz="1000" b="1" dirty="0" smtClean="0">
              <a:solidFill>
                <a:srgbClr val="FFFF00"/>
              </a:solidFill>
              <a:latin typeface="Candara" pitchFamily="34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r>
              <a:rPr lang="en-US" dirty="0" smtClean="0">
                <a:latin typeface="Candara" panose="020E0502030303020204" pitchFamily="34" charset="0"/>
              </a:rPr>
              <a:t>Report on statewide condition for surface and ground water using appropriate </a:t>
            </a:r>
            <a:r>
              <a:rPr lang="en-US" dirty="0" smtClean="0">
                <a:latin typeface="Candara" panose="020E0502030303020204" pitchFamily="34" charset="0"/>
              </a:rPr>
              <a:t>indicators</a:t>
            </a:r>
            <a:endParaRPr lang="en-US" dirty="0" smtClean="0">
              <a:latin typeface="Candara" panose="020E0502030303020204" pitchFamily="34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endParaRPr lang="en-US" sz="1000" dirty="0" smtClean="0">
              <a:latin typeface="Candara" panose="020E0502030303020204" pitchFamily="34" charset="0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None/>
              <a:defRPr/>
            </a:pPr>
            <a:r>
              <a:rPr lang="en-US" dirty="0" smtClean="0">
                <a:latin typeface="Candara" panose="020E0502030303020204" pitchFamily="34" charset="0"/>
              </a:rPr>
              <a:t>Uses statistical design (random stratified; probabilistic</a:t>
            </a:r>
            <a:r>
              <a:rPr lang="en-US" dirty="0" smtClean="0">
                <a:latin typeface="Candara" panose="020E0502030303020204" pitchFamily="34" charset="0"/>
              </a:rPr>
              <a:t>)</a:t>
            </a:r>
            <a:endParaRPr lang="en-US" dirty="0" smtClean="0">
              <a:latin typeface="Candara" panose="020E0502030303020204" pitchFamily="34" charset="0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None/>
              <a:defRPr/>
            </a:pPr>
            <a:endParaRPr lang="en-US" dirty="0" smtClean="0">
              <a:latin typeface="Candara" panose="020E0502030303020204" pitchFamily="34" charset="0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None/>
              <a:defRPr/>
            </a:pPr>
            <a:r>
              <a:rPr lang="en-US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	</a:t>
            </a:r>
            <a:endParaRPr lang="en-US" dirty="0" smtClean="0"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Trend Monitoring Network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99332" name="Picture 4" descr="Screenshot of Trend Network public website, avialable at http://www.dep.state.fl.us/water/monitoring/trend.htm.&#10;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1011" y="1295400"/>
            <a:ext cx="6721978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0" y="5334000"/>
            <a:ext cx="4572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http://www.dep.state.fl.us/water/monitoring/trend.htm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344487" y="533400"/>
            <a:ext cx="8726487" cy="1190625"/>
          </a:xfrm>
          <a:effectLst/>
        </p:spPr>
        <p:txBody>
          <a:bodyPr anchorCtr="1"/>
          <a:lstStyle/>
          <a:p>
            <a:pPr eaLnBrk="1" hangingPunct="1"/>
            <a:r>
              <a:rPr lang="en-US" dirty="0" smtClean="0">
                <a:latin typeface="Candara" pitchFamily="34" charset="0"/>
              </a:rPr>
              <a:t>Trend Monitoring Network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00"/>
            <a:ext cx="9144000" cy="5181600"/>
          </a:xfrm>
          <a:solidFill>
            <a:schemeClr val="bg2">
              <a:alpha val="25000"/>
            </a:schemeClr>
          </a:solidFill>
        </p:spPr>
        <p:txBody>
          <a:bodyPr/>
          <a:lstStyle/>
          <a:p>
            <a:pPr lvl="1">
              <a:lnSpc>
                <a:spcPct val="90000"/>
              </a:lnSpc>
              <a:spcBef>
                <a:spcPct val="0"/>
              </a:spcBef>
              <a:buClr>
                <a:srgbClr val="9ADCF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Candara" pitchFamily="34" charset="0"/>
              </a:rPr>
              <a:t>Make estimates of changes in water quality at set stations over time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Clr>
                <a:srgbClr val="9ADCF6"/>
              </a:buClr>
              <a:buFont typeface="Arial" panose="020B0604020202020204" pitchFamily="34" charset="0"/>
              <a:buChar char="•"/>
            </a:pPr>
            <a:endParaRPr lang="en-US" sz="800" dirty="0">
              <a:solidFill>
                <a:srgbClr val="FFFFFF"/>
              </a:solidFill>
              <a:latin typeface="Candara" pitchFamily="34" charset="0"/>
            </a:endParaRPr>
          </a:p>
          <a:p>
            <a:pPr lvl="1">
              <a:buClr>
                <a:srgbClr val="9ADCF6"/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Candara" pitchFamily="34" charset="0"/>
              </a:rPr>
              <a:t>Fixed </a:t>
            </a:r>
            <a:r>
              <a:rPr lang="en-US" dirty="0">
                <a:solidFill>
                  <a:srgbClr val="FFFFFF"/>
                </a:solidFill>
                <a:latin typeface="Candara" pitchFamily="34" charset="0"/>
              </a:rPr>
              <a:t>locations, we return to the same spot at a set interval in </a:t>
            </a:r>
            <a:r>
              <a:rPr lang="en-US" dirty="0" smtClean="0">
                <a:solidFill>
                  <a:srgbClr val="FFFFFF"/>
                </a:solidFill>
                <a:latin typeface="Candara" pitchFamily="34" charset="0"/>
              </a:rPr>
              <a:t>time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ndara" pitchFamily="34" charset="0"/>
              </a:rPr>
              <a:t>Select sampling sites at lower end of watershed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>
                <a:latin typeface="Candara" pitchFamily="34" charset="0"/>
              </a:rPr>
              <a:t>	       (“pour point”,  basin confluence)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800" dirty="0">
              <a:latin typeface="Candara" pitchFamily="34" charset="0"/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Candara" pitchFamily="34" charset="0"/>
              </a:rPr>
              <a:t>Sampling </a:t>
            </a:r>
            <a:r>
              <a:rPr lang="en-US" dirty="0">
                <a:latin typeface="Candara" pitchFamily="34" charset="0"/>
              </a:rPr>
              <a:t>stations also located near the state line on                         	major rivers entering Florida from Georgia and 	Alabama</a:t>
            </a:r>
          </a:p>
          <a:p>
            <a:pPr lvl="1">
              <a:buClr>
                <a:srgbClr val="9ADCF6"/>
              </a:buClr>
              <a:defRPr/>
            </a:pPr>
            <a:endParaRPr lang="en-US" dirty="0">
              <a:solidFill>
                <a:srgbClr val="FFFFFF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D_BusPres_01_TP01136794 ">
  <a:themeElements>
    <a:clrScheme name="GD_BusPres_01_TP01136794 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GD_BusPres_01_TP01136794 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D_BusPres_01_TP01136794 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_BusPres_01_TP01136794 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_BusPres_01_TP01136794 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</Template>
  <TotalTime>9969</TotalTime>
  <Words>520</Words>
  <Application>Microsoft Office PowerPoint</Application>
  <PresentationFormat>On-screen Show (4:3)</PresentationFormat>
  <Paragraphs>134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GD_BusPres_01_TP01136794 </vt:lpstr>
      <vt:lpstr>  Selection of    Sampling Sites  Using the WMS Trend  Monitoring Network  ESOC Workshop       April 29, 2014</vt:lpstr>
      <vt:lpstr>Monitoring Questions</vt:lpstr>
      <vt:lpstr>Building the ESOCs Monitoring Program.…</vt:lpstr>
      <vt:lpstr>Considerations for Selecting Sites</vt:lpstr>
      <vt:lpstr>Screening Approach</vt:lpstr>
      <vt:lpstr>Screening Approach</vt:lpstr>
      <vt:lpstr>Add Sucralose to Existing Monitoring</vt:lpstr>
      <vt:lpstr>Trend Monitoring Network</vt:lpstr>
      <vt:lpstr>Trend Monitoring Network</vt:lpstr>
      <vt:lpstr>PowerPoint Presentation</vt:lpstr>
      <vt:lpstr>Status Monitoring Network</vt:lpstr>
      <vt:lpstr>PowerPoint Presentation</vt:lpstr>
      <vt:lpstr>Results from Sucralose Monitoring</vt:lpstr>
      <vt:lpstr>Results from Sucralose Monitoring</vt:lpstr>
      <vt:lpstr>Selecting Sites</vt:lpstr>
      <vt:lpstr>The Study Design</vt:lpstr>
      <vt:lpstr>Potential Sites for Pilot Study Design</vt:lpstr>
      <vt:lpstr>Sites for Pilot Study</vt:lpstr>
      <vt:lpstr>PowerPoint Presentation</vt:lpstr>
      <vt:lpstr>PowerPoint Presentation</vt:lpstr>
    </vt:vector>
  </TitlesOfParts>
  <Company>FDEP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IWRM overview</dc:title>
  <dc:creator>Gail Sloane</dc:creator>
  <cp:lastModifiedBy>Gail</cp:lastModifiedBy>
  <cp:revision>1014</cp:revision>
  <cp:lastPrinted>2014-04-29T01:05:25Z</cp:lastPrinted>
  <dcterms:created xsi:type="dcterms:W3CDTF">2002-10-08T00:24:22Z</dcterms:created>
  <dcterms:modified xsi:type="dcterms:W3CDTF">2014-04-29T01:13:28Z</dcterms:modified>
</cp:coreProperties>
</file>