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350E9-C0C2-4DE6-BD32-2AC967A84ADB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48CBE-841E-44D5-B3D0-1B16FC5B1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34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9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693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45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50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007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47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343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84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31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73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8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36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22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1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80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0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DB7C46-14D5-4F97-93F3-0A9EFF9BF9DC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17EAE3-69B4-40F8-869F-4AE88E94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2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2285" y="3668123"/>
            <a:ext cx="7463481" cy="1631736"/>
          </a:xfrm>
          <a:noFill/>
        </p:spPr>
        <p:txBody>
          <a:bodyPr/>
          <a:lstStyle/>
          <a:p>
            <a:r>
              <a:rPr lang="en-US" dirty="0" smtClean="0"/>
              <a:t>Evaluating ESOCs in Florida Waterbodies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0800000" flipV="1">
            <a:off x="2806573" y="1828799"/>
            <a:ext cx="6428327" cy="1294646"/>
          </a:xfrm>
          <a:noFill/>
        </p:spPr>
        <p:txBody>
          <a:bodyPr>
            <a:noAutofit/>
          </a:bodyPr>
          <a:lstStyle/>
          <a:p>
            <a:r>
              <a:rPr lang="en-US" sz="3200" dirty="0" smtClean="0"/>
              <a:t>An Effects Based Approach Pilot Study</a:t>
            </a:r>
          </a:p>
          <a:p>
            <a:r>
              <a:rPr lang="en-US" sz="3200" dirty="0" smtClean="0"/>
              <a:t>Study Design Overview </a:t>
            </a:r>
          </a:p>
        </p:txBody>
      </p:sp>
    </p:spTree>
    <p:extLst>
      <p:ext uri="{BB962C8B-B14F-4D97-AF65-F5344CB8AC3E}">
        <p14:creationId xmlns:p14="http://schemas.microsoft.com/office/powerpoint/2010/main" val="252630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evaluate sampling and analytical methods </a:t>
            </a:r>
            <a:r>
              <a:rPr lang="en-US" dirty="0"/>
              <a:t>utilizing biomarkers </a:t>
            </a:r>
            <a:r>
              <a:rPr lang="en-US" dirty="0" smtClean="0"/>
              <a:t>to assess </a:t>
            </a:r>
            <a:r>
              <a:rPr lang="en-US" dirty="0"/>
              <a:t>the biological health of </a:t>
            </a:r>
            <a:r>
              <a:rPr lang="en-US" dirty="0" smtClean="0"/>
              <a:t>waterbodies</a:t>
            </a:r>
          </a:p>
        </p:txBody>
      </p:sp>
    </p:spTree>
    <p:extLst>
      <p:ext uri="{BB962C8B-B14F-4D97-AF65-F5344CB8AC3E}">
        <p14:creationId xmlns:p14="http://schemas.microsoft.com/office/powerpoint/2010/main" val="30996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Better understanding of the effectiveness of the analytical and sampling methods</a:t>
            </a:r>
          </a:p>
          <a:p>
            <a:r>
              <a:rPr lang="en-US" dirty="0" smtClean="0"/>
              <a:t>Build a foundation of knowledge to drive future studies</a:t>
            </a:r>
          </a:p>
          <a:p>
            <a:r>
              <a:rPr lang="en-US" dirty="0"/>
              <a:t>Be able to better calculate cost efficiency in future studies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0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809138"/>
            <a:ext cx="9601196" cy="1303867"/>
          </a:xfrm>
        </p:spPr>
        <p:txBody>
          <a:bodyPr/>
          <a:lstStyle/>
          <a:p>
            <a:r>
              <a:rPr lang="en-US" dirty="0" smtClean="0"/>
              <a:t>Sampling Method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Compounds with low detection levels (parts per trillion or ng/L)</a:t>
            </a:r>
          </a:p>
          <a:p>
            <a:r>
              <a:rPr lang="en-US" sz="2800" dirty="0" smtClean="0"/>
              <a:t>Compounds with a variety of physical characteristics </a:t>
            </a:r>
          </a:p>
          <a:p>
            <a:pPr lvl="1"/>
            <a:r>
              <a:rPr lang="en-US" sz="2200" dirty="0" smtClean="0"/>
              <a:t>Non-polar</a:t>
            </a:r>
          </a:p>
          <a:p>
            <a:pPr lvl="1"/>
            <a:r>
              <a:rPr lang="en-US" sz="2200" dirty="0" smtClean="0"/>
              <a:t>Polar</a:t>
            </a:r>
          </a:p>
          <a:p>
            <a:pPr lvl="1"/>
            <a:r>
              <a:rPr lang="en-US" sz="2200" dirty="0" smtClean="0"/>
              <a:t>Molecular weight</a:t>
            </a:r>
          </a:p>
          <a:p>
            <a:r>
              <a:rPr lang="en-US" sz="2800" dirty="0" smtClean="0"/>
              <a:t>Estimating potential exposure of aquatic organisms by the utilization of different biological screening tools.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801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065" y="820123"/>
            <a:ext cx="3718455" cy="1371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Determining the Collection Method</a:t>
            </a:r>
            <a:endParaRPr lang="en-US" sz="32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741405" y="3031064"/>
            <a:ext cx="4270861" cy="306693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Whole water grab samples</a:t>
            </a:r>
          </a:p>
          <a:p>
            <a:r>
              <a:rPr lang="en-US" sz="2800" dirty="0" smtClean="0"/>
              <a:t>Integrative Sampling Devices</a:t>
            </a:r>
          </a:p>
          <a:p>
            <a:pPr lvl="1"/>
            <a:r>
              <a:rPr lang="en-US" sz="2400" dirty="0" smtClean="0"/>
              <a:t>Polar Organic Compound </a:t>
            </a:r>
            <a:r>
              <a:rPr lang="en-US" sz="2400" smtClean="0"/>
              <a:t>Integrative Samplers </a:t>
            </a:r>
            <a:r>
              <a:rPr lang="en-US" sz="2400" dirty="0" smtClean="0"/>
              <a:t>(POCIS)</a:t>
            </a:r>
          </a:p>
          <a:p>
            <a:pPr lvl="1"/>
            <a:r>
              <a:rPr lang="en-US" sz="2400" dirty="0" smtClean="0"/>
              <a:t>Semi-Permeable Membrane Device (SPMD)</a:t>
            </a:r>
          </a:p>
          <a:p>
            <a:pPr lvl="1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987" y="982131"/>
            <a:ext cx="6408014" cy="48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1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Whole Water Grab Samples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7" y="2560320"/>
            <a:ext cx="5386557" cy="351920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Only one sampling trip required</a:t>
            </a:r>
          </a:p>
          <a:p>
            <a:r>
              <a:rPr lang="en-US" sz="2800" dirty="0"/>
              <a:t>Quantitative results </a:t>
            </a:r>
          </a:p>
          <a:p>
            <a:r>
              <a:rPr lang="en-US" sz="2800" dirty="0"/>
              <a:t>Allows a direct comparison to known sucralose </a:t>
            </a:r>
            <a:r>
              <a:rPr lang="en-US" sz="2800" dirty="0" smtClean="0"/>
              <a:t>concentrations</a:t>
            </a:r>
          </a:p>
          <a:p>
            <a:r>
              <a:rPr lang="en-US" sz="2800" dirty="0" smtClean="0"/>
              <a:t>Will not capture episodic events</a:t>
            </a:r>
          </a:p>
          <a:p>
            <a:r>
              <a:rPr lang="en-US" sz="2800" dirty="0" smtClean="0"/>
              <a:t>Expect non-detections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393" y="2560320"/>
            <a:ext cx="2670458" cy="3310255"/>
          </a:xfrm>
        </p:spPr>
      </p:pic>
    </p:spTree>
    <p:extLst>
      <p:ext uri="{BB962C8B-B14F-4D97-AF65-F5344CB8AC3E}">
        <p14:creationId xmlns:p14="http://schemas.microsoft.com/office/powerpoint/2010/main" val="28078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Integrative Sampling Devices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1000897" y="2774048"/>
            <a:ext cx="6242050" cy="3289685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Time-Integrated Sample (30-35 days)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Higher number of detections based on larger water volumes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May mimic contaminant accumulation in fish tissue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Does not result in direct water concentrations</a:t>
            </a:r>
          </a:p>
          <a:p>
            <a:endParaRPr lang="en-US" dirty="0"/>
          </a:p>
        </p:txBody>
      </p:sp>
      <p:pic>
        <p:nvPicPr>
          <p:cNvPr id="6" name="Picture 5" descr="The large POCIS cansiter with a POCIS and SPMD carrie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7805" y="2644345"/>
            <a:ext cx="3758793" cy="341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3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25610" y="704335"/>
            <a:ext cx="10503243" cy="3306805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dirty="0" smtClean="0"/>
              <a:t>Measuring Biological Effects</a:t>
            </a:r>
            <a:br>
              <a:rPr lang="en-US" sz="4900" dirty="0" smtClean="0"/>
            </a:br>
            <a:r>
              <a:rPr lang="en-US" dirty="0" smtClean="0"/>
              <a:t>Samples </a:t>
            </a:r>
            <a:r>
              <a:rPr lang="en-US" dirty="0"/>
              <a:t>are extracted from both POCIS &amp; SPMD and screened for: </a:t>
            </a:r>
            <a:br>
              <a:rPr lang="en-US" dirty="0"/>
            </a:br>
            <a:r>
              <a:rPr lang="en-US" dirty="0"/>
              <a:t>Estrogenic  and androgenic activity </a:t>
            </a:r>
            <a:r>
              <a:rPr lang="en-US" dirty="0" smtClean="0"/>
              <a:t>using: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* Bioluminescent yeast estrogen/androgen screen (BLYES/BLYAS) </a:t>
            </a:r>
            <a:br>
              <a:rPr lang="en-US" dirty="0" smtClean="0"/>
            </a:br>
            <a:r>
              <a:rPr lang="en-US" dirty="0" smtClean="0"/>
              <a:t>	* Binding and transactivation assays</a:t>
            </a:r>
            <a:br>
              <a:rPr lang="en-US" dirty="0" smtClean="0"/>
            </a:br>
            <a:r>
              <a:rPr lang="en-US" dirty="0" err="1" smtClean="0"/>
              <a:t>Genotoxicity</a:t>
            </a:r>
            <a:r>
              <a:rPr lang="en-US" dirty="0" smtClean="0"/>
              <a:t> </a:t>
            </a:r>
            <a:r>
              <a:rPr lang="en-US" dirty="0"/>
              <a:t>using SOS Chromotest</a:t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952" y="4209430"/>
            <a:ext cx="9008076" cy="1999202"/>
          </a:xfrm>
          <a:prstGeom prst="rect">
            <a:avLst/>
          </a:prstGeom>
          <a:effectLst>
            <a:outerShdw sx="1000" sy="1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6184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850-245-8553</a:t>
            </a:r>
            <a:br>
              <a:rPr lang="en-US" dirty="0"/>
            </a:br>
            <a:r>
              <a:rPr lang="en-US" dirty="0" smtClean="0"/>
              <a:t>Alicia.Wilson@dep.state.fl.us</a:t>
            </a:r>
            <a:endParaRPr lang="en-US" dirty="0"/>
          </a:p>
          <a:p>
            <a:endParaRPr lang="en-US" dirty="0"/>
          </a:p>
        </p:txBody>
      </p:sp>
      <p:sp>
        <p:nvSpPr>
          <p:cNvPr id="11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/>
              <a:t>Alicia Wilson</a:t>
            </a:r>
            <a:br>
              <a:rPr lang="en-US" dirty="0"/>
            </a:br>
            <a:r>
              <a:rPr lang="en-US" dirty="0"/>
              <a:t>Water Quality Assessment </a:t>
            </a:r>
            <a:r>
              <a:rPr lang="en-US" dirty="0" smtClean="0"/>
              <a:t>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09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196</TotalTime>
  <Words>192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Garamond</vt:lpstr>
      <vt:lpstr>Organic</vt:lpstr>
      <vt:lpstr>Evaluating ESOCs in Florida Waterbodies </vt:lpstr>
      <vt:lpstr>Objective </vt:lpstr>
      <vt:lpstr>Expected Outcome</vt:lpstr>
      <vt:lpstr>Sampling Method Considerations</vt:lpstr>
      <vt:lpstr>Determining the Collection Method</vt:lpstr>
      <vt:lpstr>Whole Water Grab Samples</vt:lpstr>
      <vt:lpstr>Integrative Sampling Devices</vt:lpstr>
      <vt:lpstr>Measuring Biological Effects Samples are extracted from both POCIS &amp; SPMD and screened for:  Estrogenic  and androgenic activity using:  * Bioluminescent yeast estrogen/androgen screen (BLYES/BLYAS)   * Binding and transactivation assays Genotoxicity using SOS Chromotest </vt:lpstr>
      <vt:lpstr>Alicia Wilson Water Quality Assessment Program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ESOCs in Florida Waterbodies</dc:title>
  <dc:creator>Wilson, Alicia</dc:creator>
  <cp:lastModifiedBy>Wilson, Alicia</cp:lastModifiedBy>
  <cp:revision>21</cp:revision>
  <dcterms:created xsi:type="dcterms:W3CDTF">2014-04-15T17:47:24Z</dcterms:created>
  <dcterms:modified xsi:type="dcterms:W3CDTF">2015-05-14T15:39:38Z</dcterms:modified>
</cp:coreProperties>
</file>