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0" r:id="rId1"/>
  </p:sldMasterIdLst>
  <p:notesMasterIdLst>
    <p:notesMasterId r:id="rId29"/>
  </p:notesMasterIdLst>
  <p:sldIdLst>
    <p:sldId id="257" r:id="rId2"/>
    <p:sldId id="270" r:id="rId3"/>
    <p:sldId id="284" r:id="rId4"/>
    <p:sldId id="285" r:id="rId5"/>
    <p:sldId id="290" r:id="rId6"/>
    <p:sldId id="277" r:id="rId7"/>
    <p:sldId id="258" r:id="rId8"/>
    <p:sldId id="264" r:id="rId9"/>
    <p:sldId id="283" r:id="rId10"/>
    <p:sldId id="275" r:id="rId11"/>
    <p:sldId id="272" r:id="rId12"/>
    <p:sldId id="287" r:id="rId13"/>
    <p:sldId id="266" r:id="rId14"/>
    <p:sldId id="286" r:id="rId15"/>
    <p:sldId id="274" r:id="rId16"/>
    <p:sldId id="260" r:id="rId17"/>
    <p:sldId id="267" r:id="rId18"/>
    <p:sldId id="273" r:id="rId19"/>
    <p:sldId id="282" r:id="rId20"/>
    <p:sldId id="288" r:id="rId21"/>
    <p:sldId id="289" r:id="rId22"/>
    <p:sldId id="292" r:id="rId23"/>
    <p:sldId id="293" r:id="rId24"/>
    <p:sldId id="278" r:id="rId25"/>
    <p:sldId id="279" r:id="rId26"/>
    <p:sldId id="280" r:id="rId27"/>
    <p:sldId id="281"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6187" autoAdjust="0"/>
  </p:normalViewPr>
  <p:slideViewPr>
    <p:cSldViewPr snapToGrid="0">
      <p:cViewPr varScale="1">
        <p:scale>
          <a:sx n="61" d="100"/>
          <a:sy n="61" d="100"/>
        </p:scale>
        <p:origin x="78" y="36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0" d="100"/>
        <a:sy n="60" d="100"/>
      </p:scale>
      <p:origin x="0" y="-944"/>
    </p:cViewPr>
  </p:sorterViewPr>
  <p:notesViewPr>
    <p:cSldViewPr snapToGrid="0">
      <p:cViewPr varScale="1">
        <p:scale>
          <a:sx n="83" d="100"/>
          <a:sy n="83" d="100"/>
        </p:scale>
        <p:origin x="2010"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F74CF9-CCBC-469E-B3B2-165D2D15B197}" type="datetimeFigureOut">
              <a:rPr lang="en-US" smtClean="0"/>
              <a:t>4/29/2014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A3452B-17BE-4910-9DC2-E61B00C530A3}" type="slidenum">
              <a:rPr lang="en-US" smtClean="0"/>
              <a:t>‹#›</a:t>
            </a:fld>
            <a:endParaRPr lang="en-US"/>
          </a:p>
        </p:txBody>
      </p:sp>
    </p:spTree>
    <p:extLst>
      <p:ext uri="{BB962C8B-B14F-4D97-AF65-F5344CB8AC3E}">
        <p14:creationId xmlns:p14="http://schemas.microsoft.com/office/powerpoint/2010/main" val="12313902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A3452B-17BE-4910-9DC2-E61B00C530A3}" type="slidenum">
              <a:rPr lang="en-US" smtClean="0"/>
              <a:t>7</a:t>
            </a:fld>
            <a:endParaRPr lang="en-US"/>
          </a:p>
        </p:txBody>
      </p:sp>
    </p:spTree>
    <p:extLst>
      <p:ext uri="{BB962C8B-B14F-4D97-AF65-F5344CB8AC3E}">
        <p14:creationId xmlns:p14="http://schemas.microsoft.com/office/powerpoint/2010/main" val="10433997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A3452B-17BE-4910-9DC2-E61B00C530A3}" type="slidenum">
              <a:rPr lang="en-US" smtClean="0"/>
              <a:t>8</a:t>
            </a:fld>
            <a:endParaRPr lang="en-US"/>
          </a:p>
        </p:txBody>
      </p:sp>
    </p:spTree>
    <p:extLst>
      <p:ext uri="{BB962C8B-B14F-4D97-AF65-F5344CB8AC3E}">
        <p14:creationId xmlns:p14="http://schemas.microsoft.com/office/powerpoint/2010/main" val="25253918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A3452B-17BE-4910-9DC2-E61B00C530A3}" type="slidenum">
              <a:rPr lang="en-US" smtClean="0"/>
              <a:t>9</a:t>
            </a:fld>
            <a:endParaRPr lang="en-US"/>
          </a:p>
        </p:txBody>
      </p:sp>
    </p:spTree>
    <p:extLst>
      <p:ext uri="{BB962C8B-B14F-4D97-AF65-F5344CB8AC3E}">
        <p14:creationId xmlns:p14="http://schemas.microsoft.com/office/powerpoint/2010/main" val="1460378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A3452B-17BE-4910-9DC2-E61B00C530A3}" type="slidenum">
              <a:rPr lang="en-US" smtClean="0"/>
              <a:t>10</a:t>
            </a:fld>
            <a:endParaRPr lang="en-US"/>
          </a:p>
        </p:txBody>
      </p:sp>
    </p:spTree>
    <p:extLst>
      <p:ext uri="{BB962C8B-B14F-4D97-AF65-F5344CB8AC3E}">
        <p14:creationId xmlns:p14="http://schemas.microsoft.com/office/powerpoint/2010/main" val="41592085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A3452B-17BE-4910-9DC2-E61B00C530A3}" type="slidenum">
              <a:rPr lang="en-US" smtClean="0"/>
              <a:t>11</a:t>
            </a:fld>
            <a:endParaRPr lang="en-US"/>
          </a:p>
        </p:txBody>
      </p:sp>
    </p:spTree>
    <p:extLst>
      <p:ext uri="{BB962C8B-B14F-4D97-AF65-F5344CB8AC3E}">
        <p14:creationId xmlns:p14="http://schemas.microsoft.com/office/powerpoint/2010/main" val="3952806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A3452B-17BE-4910-9DC2-E61B00C530A3}" type="slidenum">
              <a:rPr lang="en-US" smtClean="0"/>
              <a:t>15</a:t>
            </a:fld>
            <a:endParaRPr lang="en-US"/>
          </a:p>
        </p:txBody>
      </p:sp>
    </p:spTree>
    <p:extLst>
      <p:ext uri="{BB962C8B-B14F-4D97-AF65-F5344CB8AC3E}">
        <p14:creationId xmlns:p14="http://schemas.microsoft.com/office/powerpoint/2010/main" val="41911498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CA3452B-17BE-4910-9DC2-E61B00C530A3}" type="slidenum">
              <a:rPr lang="en-US" smtClean="0"/>
              <a:t>18</a:t>
            </a:fld>
            <a:endParaRPr lang="en-US"/>
          </a:p>
        </p:txBody>
      </p:sp>
    </p:spTree>
    <p:extLst>
      <p:ext uri="{BB962C8B-B14F-4D97-AF65-F5344CB8AC3E}">
        <p14:creationId xmlns:p14="http://schemas.microsoft.com/office/powerpoint/2010/main" val="31278085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5B1F323-8872-47E1-90C6-54B33D4CF623}" type="datetimeFigureOut">
              <a:rPr lang="en-US" smtClean="0"/>
              <a:t>4/29/2014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177CEC-BAEF-41B6-BD12-EA2B14204168}" type="slidenum">
              <a:rPr lang="en-US" smtClean="0"/>
              <a:t>‹#›</a:t>
            </a:fld>
            <a:endParaRPr lang="en-US"/>
          </a:p>
        </p:txBody>
      </p:sp>
    </p:spTree>
    <p:extLst>
      <p:ext uri="{BB962C8B-B14F-4D97-AF65-F5344CB8AC3E}">
        <p14:creationId xmlns:p14="http://schemas.microsoft.com/office/powerpoint/2010/main" val="2654562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B1F323-8872-47E1-90C6-54B33D4CF623}" type="datetimeFigureOut">
              <a:rPr lang="en-US" smtClean="0"/>
              <a:t>4/29/2014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177CEC-BAEF-41B6-BD12-EA2B14204168}" type="slidenum">
              <a:rPr lang="en-US" smtClean="0"/>
              <a:t>‹#›</a:t>
            </a:fld>
            <a:endParaRPr lang="en-US"/>
          </a:p>
        </p:txBody>
      </p:sp>
    </p:spTree>
    <p:extLst>
      <p:ext uri="{BB962C8B-B14F-4D97-AF65-F5344CB8AC3E}">
        <p14:creationId xmlns:p14="http://schemas.microsoft.com/office/powerpoint/2010/main" val="3388918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B1F323-8872-47E1-90C6-54B33D4CF623}" type="datetimeFigureOut">
              <a:rPr lang="en-US" smtClean="0"/>
              <a:t>4/29/2014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177CEC-BAEF-41B6-BD12-EA2B14204168}"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588064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B1F323-8872-47E1-90C6-54B33D4CF623}" type="datetimeFigureOut">
              <a:rPr lang="en-US" smtClean="0"/>
              <a:t>4/29/2014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177CEC-BAEF-41B6-BD12-EA2B14204168}" type="slidenum">
              <a:rPr lang="en-US" smtClean="0"/>
              <a:t>‹#›</a:t>
            </a:fld>
            <a:endParaRPr lang="en-US"/>
          </a:p>
        </p:txBody>
      </p:sp>
    </p:spTree>
    <p:extLst>
      <p:ext uri="{BB962C8B-B14F-4D97-AF65-F5344CB8AC3E}">
        <p14:creationId xmlns:p14="http://schemas.microsoft.com/office/powerpoint/2010/main" val="19907803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B1F323-8872-47E1-90C6-54B33D4CF623}" type="datetimeFigureOut">
              <a:rPr lang="en-US" smtClean="0"/>
              <a:t>4/29/2014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177CEC-BAEF-41B6-BD12-EA2B14204168}"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961815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B1F323-8872-47E1-90C6-54B33D4CF623}" type="datetimeFigureOut">
              <a:rPr lang="en-US" smtClean="0"/>
              <a:t>4/29/2014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177CEC-BAEF-41B6-BD12-EA2B14204168}" type="slidenum">
              <a:rPr lang="en-US" smtClean="0"/>
              <a:t>‹#›</a:t>
            </a:fld>
            <a:endParaRPr lang="en-US"/>
          </a:p>
        </p:txBody>
      </p:sp>
    </p:spTree>
    <p:extLst>
      <p:ext uri="{BB962C8B-B14F-4D97-AF65-F5344CB8AC3E}">
        <p14:creationId xmlns:p14="http://schemas.microsoft.com/office/powerpoint/2010/main" val="29920212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B1F323-8872-47E1-90C6-54B33D4CF623}" type="datetimeFigureOut">
              <a:rPr lang="en-US" smtClean="0"/>
              <a:t>4/29/2014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177CEC-BAEF-41B6-BD12-EA2B14204168}" type="slidenum">
              <a:rPr lang="en-US" smtClean="0"/>
              <a:t>‹#›</a:t>
            </a:fld>
            <a:endParaRPr lang="en-US"/>
          </a:p>
        </p:txBody>
      </p:sp>
    </p:spTree>
    <p:extLst>
      <p:ext uri="{BB962C8B-B14F-4D97-AF65-F5344CB8AC3E}">
        <p14:creationId xmlns:p14="http://schemas.microsoft.com/office/powerpoint/2010/main" val="38199754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B1F323-8872-47E1-90C6-54B33D4CF623}" type="datetimeFigureOut">
              <a:rPr lang="en-US" smtClean="0"/>
              <a:t>4/29/2014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177CEC-BAEF-41B6-BD12-EA2B14204168}" type="slidenum">
              <a:rPr lang="en-US" smtClean="0"/>
              <a:t>‹#›</a:t>
            </a:fld>
            <a:endParaRPr lang="en-US"/>
          </a:p>
        </p:txBody>
      </p:sp>
    </p:spTree>
    <p:extLst>
      <p:ext uri="{BB962C8B-B14F-4D97-AF65-F5344CB8AC3E}">
        <p14:creationId xmlns:p14="http://schemas.microsoft.com/office/powerpoint/2010/main" val="331158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B1F323-8872-47E1-90C6-54B33D4CF623}" type="datetimeFigureOut">
              <a:rPr lang="en-US" smtClean="0"/>
              <a:t>4/29/2014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177CEC-BAEF-41B6-BD12-EA2B14204168}" type="slidenum">
              <a:rPr lang="en-US" smtClean="0"/>
              <a:t>‹#›</a:t>
            </a:fld>
            <a:endParaRPr lang="en-US"/>
          </a:p>
        </p:txBody>
      </p:sp>
    </p:spTree>
    <p:extLst>
      <p:ext uri="{BB962C8B-B14F-4D97-AF65-F5344CB8AC3E}">
        <p14:creationId xmlns:p14="http://schemas.microsoft.com/office/powerpoint/2010/main" val="3244746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B1F323-8872-47E1-90C6-54B33D4CF623}" type="datetimeFigureOut">
              <a:rPr lang="en-US" smtClean="0"/>
              <a:t>4/29/2014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177CEC-BAEF-41B6-BD12-EA2B14204168}" type="slidenum">
              <a:rPr lang="en-US" smtClean="0"/>
              <a:t>‹#›</a:t>
            </a:fld>
            <a:endParaRPr lang="en-US"/>
          </a:p>
        </p:txBody>
      </p:sp>
    </p:spTree>
    <p:extLst>
      <p:ext uri="{BB962C8B-B14F-4D97-AF65-F5344CB8AC3E}">
        <p14:creationId xmlns:p14="http://schemas.microsoft.com/office/powerpoint/2010/main" val="1687235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5B1F323-8872-47E1-90C6-54B33D4CF623}" type="datetimeFigureOut">
              <a:rPr lang="en-US" smtClean="0"/>
              <a:t>4/29/2014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177CEC-BAEF-41B6-BD12-EA2B14204168}" type="slidenum">
              <a:rPr lang="en-US" smtClean="0"/>
              <a:t>‹#›</a:t>
            </a:fld>
            <a:endParaRPr lang="en-US"/>
          </a:p>
        </p:txBody>
      </p:sp>
    </p:spTree>
    <p:extLst>
      <p:ext uri="{BB962C8B-B14F-4D97-AF65-F5344CB8AC3E}">
        <p14:creationId xmlns:p14="http://schemas.microsoft.com/office/powerpoint/2010/main" val="501925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5B1F323-8872-47E1-90C6-54B33D4CF623}" type="datetimeFigureOut">
              <a:rPr lang="en-US" smtClean="0"/>
              <a:t>4/29/2014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177CEC-BAEF-41B6-BD12-EA2B14204168}" type="slidenum">
              <a:rPr lang="en-US" smtClean="0"/>
              <a:t>‹#›</a:t>
            </a:fld>
            <a:endParaRPr lang="en-US"/>
          </a:p>
        </p:txBody>
      </p:sp>
    </p:spTree>
    <p:extLst>
      <p:ext uri="{BB962C8B-B14F-4D97-AF65-F5344CB8AC3E}">
        <p14:creationId xmlns:p14="http://schemas.microsoft.com/office/powerpoint/2010/main" val="2564067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5B1F323-8872-47E1-90C6-54B33D4CF623}" type="datetimeFigureOut">
              <a:rPr lang="en-US" smtClean="0"/>
              <a:t>4/29/2014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177CEC-BAEF-41B6-BD12-EA2B14204168}" type="slidenum">
              <a:rPr lang="en-US" smtClean="0"/>
              <a:t>‹#›</a:t>
            </a:fld>
            <a:endParaRPr lang="en-US"/>
          </a:p>
        </p:txBody>
      </p:sp>
    </p:spTree>
    <p:extLst>
      <p:ext uri="{BB962C8B-B14F-4D97-AF65-F5344CB8AC3E}">
        <p14:creationId xmlns:p14="http://schemas.microsoft.com/office/powerpoint/2010/main" val="1537832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B1F323-8872-47E1-90C6-54B33D4CF623}" type="datetimeFigureOut">
              <a:rPr lang="en-US" smtClean="0"/>
              <a:t>4/29/2014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177CEC-BAEF-41B6-BD12-EA2B14204168}" type="slidenum">
              <a:rPr lang="en-US" smtClean="0"/>
              <a:t>‹#›</a:t>
            </a:fld>
            <a:endParaRPr lang="en-US"/>
          </a:p>
        </p:txBody>
      </p:sp>
    </p:spTree>
    <p:extLst>
      <p:ext uri="{BB962C8B-B14F-4D97-AF65-F5344CB8AC3E}">
        <p14:creationId xmlns:p14="http://schemas.microsoft.com/office/powerpoint/2010/main" val="4000135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B1F323-8872-47E1-90C6-54B33D4CF623}" type="datetimeFigureOut">
              <a:rPr lang="en-US" smtClean="0"/>
              <a:t>4/29/2014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177CEC-BAEF-41B6-BD12-EA2B14204168}" type="slidenum">
              <a:rPr lang="en-US" smtClean="0"/>
              <a:t>‹#›</a:t>
            </a:fld>
            <a:endParaRPr lang="en-US"/>
          </a:p>
        </p:txBody>
      </p:sp>
    </p:spTree>
    <p:extLst>
      <p:ext uri="{BB962C8B-B14F-4D97-AF65-F5344CB8AC3E}">
        <p14:creationId xmlns:p14="http://schemas.microsoft.com/office/powerpoint/2010/main" val="3717603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B1F323-8872-47E1-90C6-54B33D4CF623}" type="datetimeFigureOut">
              <a:rPr lang="en-US" smtClean="0"/>
              <a:t>4/29/2014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177CEC-BAEF-41B6-BD12-EA2B14204168}" type="slidenum">
              <a:rPr lang="en-US" smtClean="0"/>
              <a:t>‹#›</a:t>
            </a:fld>
            <a:endParaRPr lang="en-US"/>
          </a:p>
        </p:txBody>
      </p:sp>
    </p:spTree>
    <p:extLst>
      <p:ext uri="{BB962C8B-B14F-4D97-AF65-F5344CB8AC3E}">
        <p14:creationId xmlns:p14="http://schemas.microsoft.com/office/powerpoint/2010/main" val="2934388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5B1F323-8872-47E1-90C6-54B33D4CF623}" type="datetimeFigureOut">
              <a:rPr lang="en-US" smtClean="0"/>
              <a:t>4/29/2014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1177CEC-BAEF-41B6-BD12-EA2B14204168}" type="slidenum">
              <a:rPr lang="en-US" smtClean="0"/>
              <a:t>‹#›</a:t>
            </a:fld>
            <a:endParaRPr lang="en-US"/>
          </a:p>
        </p:txBody>
      </p:sp>
    </p:spTree>
    <p:extLst>
      <p:ext uri="{BB962C8B-B14F-4D97-AF65-F5344CB8AC3E}">
        <p14:creationId xmlns:p14="http://schemas.microsoft.com/office/powerpoint/2010/main" val="2561072380"/>
      </p:ext>
    </p:extLst>
  </p:cSld>
  <p:clrMap bg1="dk1" tx1="lt1" bg2="dk2" tx2="lt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 id="2147483832" r:id="rId12"/>
    <p:sldLayoutId id="2147483833" r:id="rId13"/>
    <p:sldLayoutId id="2147483834" r:id="rId14"/>
    <p:sldLayoutId id="2147483835" r:id="rId15"/>
    <p:sldLayoutId id="214748383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3999" y="1095103"/>
            <a:ext cx="9144000" cy="5381897"/>
          </a:xfrm>
          <a:prstGeom prst="rect">
            <a:avLst/>
          </a:prstGeom>
          <a:noFill/>
          <a:effectLst>
            <a:outerShdw blurRad="50800" dist="50800" dir="5400000" sx="1000" sy="1000" algn="ctr" rotWithShape="0">
              <a:schemeClr val="tx1"/>
            </a:outerShdw>
          </a:effectLst>
        </p:spPr>
      </p:pic>
      <p:sp>
        <p:nvSpPr>
          <p:cNvPr id="4" name="Title 3"/>
          <p:cNvSpPr>
            <a:spLocks noGrp="1"/>
          </p:cNvSpPr>
          <p:nvPr>
            <p:ph type="title"/>
          </p:nvPr>
        </p:nvSpPr>
        <p:spPr>
          <a:xfrm>
            <a:off x="913775" y="109067"/>
            <a:ext cx="10363826" cy="1300634"/>
          </a:xfrm>
        </p:spPr>
        <p:txBody>
          <a:bodyPr>
            <a:normAutofit/>
          </a:bodyPr>
          <a:lstStyle/>
          <a:p>
            <a:pPr algn="ctr"/>
            <a:r>
              <a:rPr lang="en-US" sz="6000" dirty="0" smtClean="0"/>
              <a:t>ESOC Site Reconnaissance</a:t>
            </a:r>
            <a:endParaRPr lang="en-US" sz="6000" dirty="0"/>
          </a:p>
        </p:txBody>
      </p:sp>
    </p:spTree>
    <p:extLst>
      <p:ext uri="{BB962C8B-B14F-4D97-AF65-F5344CB8AC3E}">
        <p14:creationId xmlns:p14="http://schemas.microsoft.com/office/powerpoint/2010/main" val="7295010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69334" y="609600"/>
            <a:ext cx="8596668" cy="914400"/>
          </a:xfrm>
        </p:spPr>
        <p:txBody>
          <a:bodyPr/>
          <a:lstStyle/>
          <a:p>
            <a:r>
              <a:rPr lang="en-US" dirty="0" smtClean="0"/>
              <a:t>Apalachicola River site on 4/22/14</a:t>
            </a:r>
            <a:endParaRPr lang="en-US" dirty="0"/>
          </a:p>
        </p:txBody>
      </p:sp>
      <p:pic>
        <p:nvPicPr>
          <p:cNvPr id="4" name="Content Placeholder 3"/>
          <p:cNvPicPr>
            <a:picLocks noGrp="1"/>
          </p:cNvPicPr>
          <p:nvPr>
            <p:ph sz="half" idx="1"/>
          </p:nvPr>
        </p:nvPicPr>
        <p:blipFill>
          <a:blip r:embed="rId3" cstate="print">
            <a:extLst>
              <a:ext uri="{28A0092B-C50C-407E-A947-70E740481C1C}">
                <a14:useLocalDpi xmlns:a14="http://schemas.microsoft.com/office/drawing/2010/main" val="0"/>
              </a:ext>
            </a:extLst>
          </a:blip>
          <a:srcRect l="19689" r="19689"/>
          <a:stretch>
            <a:fillRect/>
          </a:stretch>
        </p:blipFill>
        <p:spPr>
          <a:xfrm>
            <a:off x="181428" y="1809827"/>
            <a:ext cx="5843016" cy="4379976"/>
          </a:xfrm>
        </p:spPr>
      </p:pic>
      <p:pic>
        <p:nvPicPr>
          <p:cNvPr id="3" name="Content Placeholder 2"/>
          <p:cNvPicPr>
            <a:picLocks noGrp="1"/>
          </p:cNvPicPr>
          <p:nvPr>
            <p:ph sz="half" idx="2"/>
          </p:nvPr>
        </p:nvPicPr>
        <p:blipFill>
          <a:blip r:embed="rId4"/>
          <a:srcRect l="14063" r="14063"/>
          <a:stretch>
            <a:fillRect/>
          </a:stretch>
        </p:blipFill>
        <p:spPr>
          <a:xfrm>
            <a:off x="6251113" y="1809825"/>
            <a:ext cx="5843016" cy="4379976"/>
          </a:xfrm>
        </p:spPr>
      </p:pic>
    </p:spTree>
    <p:extLst>
      <p:ext uri="{BB962C8B-B14F-4D97-AF65-F5344CB8AC3E}">
        <p14:creationId xmlns:p14="http://schemas.microsoft.com/office/powerpoint/2010/main" val="6293939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44676" y="263071"/>
            <a:ext cx="8548309" cy="1006929"/>
          </a:xfrm>
        </p:spPr>
        <p:txBody>
          <a:bodyPr/>
          <a:lstStyle/>
          <a:p>
            <a:r>
              <a:rPr lang="en-US" dirty="0" err="1" smtClean="0"/>
              <a:t>Ochlockonee</a:t>
            </a:r>
            <a:r>
              <a:rPr lang="en-US" dirty="0" smtClean="0"/>
              <a:t> River / CR-12 Bridge Site</a:t>
            </a:r>
            <a:endParaRPr lang="en-US" dirty="0"/>
          </a:p>
        </p:txBody>
      </p:sp>
      <p:pic>
        <p:nvPicPr>
          <p:cNvPr id="8" name="Picture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644676" y="1074057"/>
            <a:ext cx="9747504" cy="5498752"/>
          </a:xfrm>
        </p:spPr>
      </p:pic>
    </p:spTree>
    <p:extLst>
      <p:ext uri="{BB962C8B-B14F-4D97-AF65-F5344CB8AC3E}">
        <p14:creationId xmlns:p14="http://schemas.microsoft.com/office/powerpoint/2010/main" val="17621062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08000" y="502562"/>
            <a:ext cx="3967238" cy="673096"/>
          </a:xfrm>
        </p:spPr>
        <p:txBody>
          <a:bodyPr>
            <a:normAutofit fontScale="90000"/>
          </a:bodyPr>
          <a:lstStyle/>
          <a:p>
            <a:r>
              <a:rPr lang="en-US" sz="3600" dirty="0" smtClean="0"/>
              <a:t>Site Considerations: </a:t>
            </a:r>
            <a:endParaRPr lang="en-US" sz="3600"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615769" y="714221"/>
            <a:ext cx="6802136" cy="5759772"/>
          </a:xfrm>
        </p:spPr>
      </p:pic>
      <p:sp>
        <p:nvSpPr>
          <p:cNvPr id="6" name="Text Placeholder 5"/>
          <p:cNvSpPr>
            <a:spLocks noGrp="1"/>
          </p:cNvSpPr>
          <p:nvPr>
            <p:ph type="body" sz="half" idx="2"/>
          </p:nvPr>
        </p:nvSpPr>
        <p:spPr>
          <a:xfrm>
            <a:off x="677334" y="1303869"/>
            <a:ext cx="3747709" cy="5256588"/>
          </a:xfrm>
        </p:spPr>
        <p:txBody>
          <a:bodyPr>
            <a:noAutofit/>
          </a:bodyPr>
          <a:lstStyle/>
          <a:p>
            <a:pPr marL="285750" indent="-285750">
              <a:buFont typeface="Arial" panose="020B0604020202020204" pitchFamily="34" charset="0"/>
              <a:buChar char="•"/>
            </a:pPr>
            <a:r>
              <a:rPr lang="en-US" sz="2400" dirty="0" smtClean="0"/>
              <a:t>As with all our northern sites, the </a:t>
            </a:r>
            <a:r>
              <a:rPr lang="en-US" sz="2400" dirty="0" err="1" smtClean="0"/>
              <a:t>Ochlockonee</a:t>
            </a:r>
            <a:r>
              <a:rPr lang="en-US" sz="2400" dirty="0" smtClean="0"/>
              <a:t> is currently flooded. </a:t>
            </a:r>
          </a:p>
          <a:p>
            <a:pPr marL="285750" indent="-285750">
              <a:buFont typeface="Arial" panose="020B0604020202020204" pitchFamily="34" charset="0"/>
              <a:buChar char="•"/>
            </a:pPr>
            <a:r>
              <a:rPr lang="en-US" sz="2400" dirty="0" smtClean="0"/>
              <a:t>There are several cypress trees along the bank that could be used as attachment points that are currently in the flow, however water level fluctuations in the future might temporarily leave them dry. </a:t>
            </a:r>
            <a:endParaRPr lang="en-US" sz="2400" dirty="0"/>
          </a:p>
        </p:txBody>
      </p:sp>
    </p:spTree>
    <p:extLst>
      <p:ext uri="{BB962C8B-B14F-4D97-AF65-F5344CB8AC3E}">
        <p14:creationId xmlns:p14="http://schemas.microsoft.com/office/powerpoint/2010/main" val="1125014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Site considerations:</a:t>
            </a:r>
            <a:endParaRPr lang="en-US" sz="3600" dirty="0"/>
          </a:p>
        </p:txBody>
      </p:sp>
      <p:pic>
        <p:nvPicPr>
          <p:cNvPr id="6" name="Picture Placeholder 5"/>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18998" b="18998"/>
          <a:stretch>
            <a:fillRect/>
          </a:stretch>
        </p:blipFill>
        <p:spPr/>
      </p:pic>
      <p:sp>
        <p:nvSpPr>
          <p:cNvPr id="4" name="Text Placeholder 3"/>
          <p:cNvSpPr>
            <a:spLocks noGrp="1"/>
          </p:cNvSpPr>
          <p:nvPr>
            <p:ph type="body" sz="half" idx="2"/>
          </p:nvPr>
        </p:nvSpPr>
        <p:spPr/>
        <p:txBody>
          <a:bodyPr>
            <a:normAutofit fontScale="85000" lnSpcReduction="20000"/>
          </a:bodyPr>
          <a:lstStyle/>
          <a:p>
            <a:r>
              <a:rPr lang="en-US" sz="2600" dirty="0" smtClean="0"/>
              <a:t>Without guardrails, the likeliest attachment points are under the bridge.</a:t>
            </a:r>
            <a:endParaRPr lang="en-US" sz="2600" dirty="0"/>
          </a:p>
          <a:p>
            <a:endParaRPr lang="en-US" sz="2400" dirty="0"/>
          </a:p>
          <a:p>
            <a:endParaRPr lang="en-US" sz="2400" dirty="0"/>
          </a:p>
        </p:txBody>
      </p:sp>
    </p:spTree>
    <p:extLst>
      <p:ext uri="{BB962C8B-B14F-4D97-AF65-F5344CB8AC3E}">
        <p14:creationId xmlns:p14="http://schemas.microsoft.com/office/powerpoint/2010/main" val="11075894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021" y="560614"/>
            <a:ext cx="8336038" cy="810986"/>
          </a:xfrm>
        </p:spPr>
        <p:txBody>
          <a:bodyPr>
            <a:normAutofit/>
          </a:bodyPr>
          <a:lstStyle/>
          <a:p>
            <a:r>
              <a:rPr lang="en-US" dirty="0" err="1" smtClean="0"/>
              <a:t>Ochlockonee</a:t>
            </a:r>
            <a:r>
              <a:rPr lang="en-US" dirty="0" smtClean="0"/>
              <a:t> / CR-12 Bridge</a:t>
            </a:r>
            <a:endParaRPr lang="en-US" dirty="0"/>
          </a:p>
        </p:txBody>
      </p:sp>
      <p:pic>
        <p:nvPicPr>
          <p:cNvPr id="6" name="Content Placeholder 5"/>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39021" y="1863187"/>
            <a:ext cx="5843016" cy="4382261"/>
          </a:xfrm>
        </p:spPr>
      </p:pic>
      <p:pic>
        <p:nvPicPr>
          <p:cNvPr id="3" name="Content Placeholder 2"/>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232524" y="1863187"/>
            <a:ext cx="5843016" cy="4382261"/>
          </a:xfrm>
        </p:spPr>
      </p:pic>
    </p:spTree>
    <p:extLst>
      <p:ext uri="{BB962C8B-B14F-4D97-AF65-F5344CB8AC3E}">
        <p14:creationId xmlns:p14="http://schemas.microsoft.com/office/powerpoint/2010/main" val="25232819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33543" y="609600"/>
            <a:ext cx="10185926" cy="1071638"/>
          </a:xfrm>
        </p:spPr>
        <p:txBody>
          <a:bodyPr/>
          <a:lstStyle/>
          <a:p>
            <a:r>
              <a:rPr lang="en-US" dirty="0" err="1" smtClean="0"/>
              <a:t>Ochlockonee</a:t>
            </a:r>
            <a:r>
              <a:rPr lang="en-US" dirty="0"/>
              <a:t> </a:t>
            </a:r>
            <a:r>
              <a:rPr lang="en-US" dirty="0" smtClean="0"/>
              <a:t>River site on 4/22/14 </a:t>
            </a:r>
            <a:endParaRPr lang="en-US" dirty="0"/>
          </a:p>
        </p:txBody>
      </p:sp>
      <p:pic>
        <p:nvPicPr>
          <p:cNvPr id="3" name="Content Placeholder 2"/>
          <p:cNvPicPr>
            <a:picLocks noGrp="1"/>
          </p:cNvPicPr>
          <p:nvPr>
            <p:ph sz="half" idx="2"/>
          </p:nvPr>
        </p:nvPicPr>
        <p:blipFill>
          <a:blip r:embed="rId3"/>
          <a:srcRect l="14063" r="14063"/>
          <a:stretch>
            <a:fillRect/>
          </a:stretch>
        </p:blipFill>
        <p:spPr>
          <a:xfrm>
            <a:off x="6190637" y="1882398"/>
            <a:ext cx="5843016" cy="4379976"/>
          </a:xfrm>
        </p:spPr>
      </p:pic>
      <p:pic>
        <p:nvPicPr>
          <p:cNvPr id="5" name="Content Placeholder 4"/>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155349" y="1882398"/>
            <a:ext cx="5853565" cy="4379976"/>
          </a:xfrm>
        </p:spPr>
      </p:pic>
    </p:spTree>
    <p:extLst>
      <p:ext uri="{BB962C8B-B14F-4D97-AF65-F5344CB8AC3E}">
        <p14:creationId xmlns:p14="http://schemas.microsoft.com/office/powerpoint/2010/main" val="12662063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234" y="264886"/>
            <a:ext cx="10016066" cy="1320800"/>
          </a:xfrm>
        </p:spPr>
        <p:txBody>
          <a:bodyPr/>
          <a:lstStyle/>
          <a:p>
            <a:r>
              <a:rPr lang="en-US" dirty="0" smtClean="0"/>
              <a:t>Withlacoochee River at SR 150/Bellville Bridge</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5234" y="1104900"/>
            <a:ext cx="9747504" cy="5475514"/>
          </a:xfrm>
        </p:spPr>
      </p:pic>
    </p:spTree>
    <p:extLst>
      <p:ext uri="{BB962C8B-B14F-4D97-AF65-F5344CB8AC3E}">
        <p14:creationId xmlns:p14="http://schemas.microsoft.com/office/powerpoint/2010/main" val="17875875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2724" y="391885"/>
            <a:ext cx="5475287" cy="875698"/>
          </a:xfrm>
        </p:spPr>
        <p:txBody>
          <a:bodyPr>
            <a:normAutofit/>
          </a:bodyPr>
          <a:lstStyle/>
          <a:p>
            <a:r>
              <a:rPr lang="en-US" sz="3600" dirty="0" smtClean="0"/>
              <a:t>Site Considerations:</a:t>
            </a:r>
            <a:endParaRPr lang="en-US" sz="3600" dirty="0"/>
          </a:p>
        </p:txBody>
      </p:sp>
      <p:pic>
        <p:nvPicPr>
          <p:cNvPr id="7" name="Picture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107440" y="844249"/>
            <a:ext cx="6940811" cy="5203369"/>
          </a:xfrm>
        </p:spPr>
      </p:pic>
      <p:sp>
        <p:nvSpPr>
          <p:cNvPr id="6" name="Text Placeholder 5"/>
          <p:cNvSpPr>
            <a:spLocks noGrp="1"/>
          </p:cNvSpPr>
          <p:nvPr>
            <p:ph type="body" sz="half" idx="2"/>
          </p:nvPr>
        </p:nvSpPr>
        <p:spPr>
          <a:xfrm>
            <a:off x="212725" y="1430869"/>
            <a:ext cx="4900083" cy="5816599"/>
          </a:xfrm>
        </p:spPr>
        <p:txBody>
          <a:bodyPr>
            <a:noAutofit/>
          </a:bodyPr>
          <a:lstStyle/>
          <a:p>
            <a:pPr marL="342900" indent="-342900">
              <a:buFont typeface="Wingdings" panose="05000000000000000000" pitchFamily="2" charset="2"/>
              <a:buChar char="§"/>
            </a:pPr>
            <a:r>
              <a:rPr lang="en-US" sz="2600" dirty="0" smtClean="0"/>
              <a:t>Construction  of a new bridge upriver at the SR-145 TV site required us to move the location here. </a:t>
            </a:r>
            <a:endParaRPr lang="en-US" sz="2600" dirty="0"/>
          </a:p>
          <a:p>
            <a:pPr marL="342900" indent="-342900">
              <a:buFont typeface="Wingdings" panose="05000000000000000000" pitchFamily="2" charset="2"/>
              <a:buChar char="§"/>
            </a:pPr>
            <a:r>
              <a:rPr lang="en-US" sz="2600" dirty="0" smtClean="0"/>
              <a:t>Water level is currently above the base of the pylon.</a:t>
            </a:r>
          </a:p>
          <a:p>
            <a:pPr marL="342900" indent="-342900">
              <a:buFont typeface="Wingdings" panose="05000000000000000000" pitchFamily="2" charset="2"/>
              <a:buChar char="§"/>
            </a:pPr>
            <a:r>
              <a:rPr lang="en-US" sz="2600" dirty="0" smtClean="0"/>
              <a:t>Considering deploying from the bridge, or possibly running steel cable around the entire column. Water level fluctuations will be a concern. </a:t>
            </a:r>
            <a:endParaRPr lang="en-US" sz="2600" dirty="0"/>
          </a:p>
          <a:p>
            <a:endParaRPr lang="en-US" dirty="0"/>
          </a:p>
        </p:txBody>
      </p:sp>
    </p:spTree>
    <p:extLst>
      <p:ext uri="{BB962C8B-B14F-4D97-AF65-F5344CB8AC3E}">
        <p14:creationId xmlns:p14="http://schemas.microsoft.com/office/powerpoint/2010/main" val="25430039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217715" y="403981"/>
            <a:ext cx="8596668" cy="1320800"/>
          </a:xfrm>
        </p:spPr>
        <p:txBody>
          <a:bodyPr>
            <a:normAutofit/>
          </a:bodyPr>
          <a:lstStyle/>
          <a:p>
            <a:r>
              <a:rPr lang="en-US" dirty="0" smtClean="0"/>
              <a:t>SR-150 / </a:t>
            </a:r>
            <a:r>
              <a:rPr lang="en-US" dirty="0" err="1" smtClean="0"/>
              <a:t>Bellview</a:t>
            </a:r>
            <a:r>
              <a:rPr lang="en-US" dirty="0" smtClean="0"/>
              <a:t> Bridge 4/16/14</a:t>
            </a:r>
            <a:endParaRPr lang="en-US" dirty="0"/>
          </a:p>
        </p:txBody>
      </p:sp>
      <p:pic>
        <p:nvPicPr>
          <p:cNvPr id="4" name="Content Placeholder 3"/>
          <p:cNvPicPr>
            <a:picLocks noGrp="1"/>
          </p:cNvPicPr>
          <p:nvPr>
            <p:ph sz="half" idx="1"/>
          </p:nvPr>
        </p:nvPicPr>
        <p:blipFill>
          <a:blip r:embed="rId3" cstate="print">
            <a:extLst>
              <a:ext uri="{28A0092B-C50C-407E-A947-70E740481C1C}">
                <a14:useLocalDpi xmlns:a14="http://schemas.microsoft.com/office/drawing/2010/main" val="0"/>
              </a:ext>
            </a:extLst>
          </a:blip>
          <a:srcRect l="19689" r="19689"/>
          <a:stretch>
            <a:fillRect/>
          </a:stretch>
        </p:blipFill>
        <p:spPr>
          <a:xfrm>
            <a:off x="145142" y="1471160"/>
            <a:ext cx="5843016" cy="4379976"/>
          </a:xfrm>
        </p:spPr>
      </p:pic>
      <p:pic>
        <p:nvPicPr>
          <p:cNvPr id="8" name="Content Placeholder 7"/>
          <p:cNvPicPr>
            <a:picLocks noGrp="1"/>
          </p:cNvPicPr>
          <p:nvPr>
            <p:ph sz="half" idx="2"/>
          </p:nvPr>
        </p:nvPicPr>
        <p:blipFill>
          <a:blip r:embed="rId4"/>
          <a:srcRect l="14063" r="14063"/>
          <a:stretch>
            <a:fillRect/>
          </a:stretch>
        </p:blipFill>
        <p:spPr>
          <a:xfrm>
            <a:off x="6202732" y="1459064"/>
            <a:ext cx="5843016" cy="4379976"/>
          </a:xfrm>
        </p:spPr>
      </p:pic>
    </p:spTree>
    <p:extLst>
      <p:ext uri="{BB962C8B-B14F-4D97-AF65-F5344CB8AC3E}">
        <p14:creationId xmlns:p14="http://schemas.microsoft.com/office/powerpoint/2010/main" val="14439383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3" y="283029"/>
            <a:ext cx="10547047" cy="1320800"/>
          </a:xfrm>
        </p:spPr>
        <p:txBody>
          <a:bodyPr>
            <a:normAutofit/>
          </a:bodyPr>
          <a:lstStyle/>
          <a:p>
            <a:r>
              <a:rPr lang="en-US" dirty="0" smtClean="0"/>
              <a:t>Alafia River / Pump Station at Bell Shoals Rd. </a:t>
            </a:r>
            <a:endParaRPr lang="en-US" dirty="0"/>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77334" y="1126673"/>
            <a:ext cx="9779406" cy="5437414"/>
          </a:xfrm>
        </p:spPr>
      </p:pic>
    </p:spTree>
    <p:extLst>
      <p:ext uri="{BB962C8B-B14F-4D97-AF65-F5344CB8AC3E}">
        <p14:creationId xmlns:p14="http://schemas.microsoft.com/office/powerpoint/2010/main" val="38795386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833" y="514924"/>
            <a:ext cx="4581071" cy="732370"/>
          </a:xfrm>
        </p:spPr>
        <p:txBody>
          <a:bodyPr>
            <a:noAutofit/>
          </a:bodyPr>
          <a:lstStyle/>
          <a:p>
            <a:r>
              <a:rPr lang="en-US" sz="3600" dirty="0" smtClean="0"/>
              <a:t>Equipment needs:</a:t>
            </a:r>
            <a:endParaRPr lang="en-US" sz="3600"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405312" y="1443569"/>
            <a:ext cx="7366371" cy="4144431"/>
          </a:xfrm>
        </p:spPr>
      </p:pic>
      <p:sp>
        <p:nvSpPr>
          <p:cNvPr id="4" name="Text Placeholder 3"/>
          <p:cNvSpPr>
            <a:spLocks noGrp="1"/>
          </p:cNvSpPr>
          <p:nvPr>
            <p:ph type="body" sz="half" idx="2"/>
          </p:nvPr>
        </p:nvSpPr>
        <p:spPr>
          <a:xfrm>
            <a:off x="232834" y="1443569"/>
            <a:ext cx="3475566" cy="2584449"/>
          </a:xfrm>
        </p:spPr>
        <p:txBody>
          <a:bodyPr>
            <a:normAutofit fontScale="92500" lnSpcReduction="20000"/>
          </a:bodyPr>
          <a:lstStyle/>
          <a:p>
            <a:pPr marL="285750" indent="-285750">
              <a:buFont typeface="Arial" panose="020B0604020202020204" pitchFamily="34" charset="0"/>
              <a:buChar char="•"/>
            </a:pPr>
            <a:r>
              <a:rPr lang="en-US" sz="2600" dirty="0" smtClean="0"/>
              <a:t>Stainless steel cable</a:t>
            </a:r>
          </a:p>
          <a:p>
            <a:pPr marL="285750" indent="-285750">
              <a:buFont typeface="Arial" panose="020B0604020202020204" pitchFamily="34" charset="0"/>
              <a:buChar char="•"/>
            </a:pPr>
            <a:r>
              <a:rPr lang="en-US" sz="2600" dirty="0" smtClean="0"/>
              <a:t>Buoys</a:t>
            </a:r>
          </a:p>
          <a:p>
            <a:pPr marL="285750" indent="-285750">
              <a:buFont typeface="Arial" panose="020B0604020202020204" pitchFamily="34" charset="0"/>
              <a:buChar char="•"/>
            </a:pPr>
            <a:r>
              <a:rPr lang="en-US" sz="2600" dirty="0" smtClean="0"/>
              <a:t>Weights</a:t>
            </a:r>
          </a:p>
          <a:p>
            <a:pPr marL="285750" indent="-285750">
              <a:buFont typeface="Arial" panose="020B0604020202020204" pitchFamily="34" charset="0"/>
              <a:buChar char="•"/>
            </a:pPr>
            <a:r>
              <a:rPr lang="en-US" sz="2600" dirty="0" smtClean="0"/>
              <a:t>Clamps “thimbles”</a:t>
            </a:r>
          </a:p>
          <a:p>
            <a:pPr marL="285750" indent="-285750">
              <a:buFont typeface="Arial" panose="020B0604020202020204" pitchFamily="34" charset="0"/>
              <a:buChar char="•"/>
            </a:pPr>
            <a:r>
              <a:rPr lang="en-US" sz="2600" dirty="0" smtClean="0"/>
              <a:t>Slip rings</a:t>
            </a:r>
          </a:p>
          <a:p>
            <a:pPr marL="285750" indent="-285750">
              <a:buFont typeface="Arial" panose="020B0604020202020204" pitchFamily="34" charset="0"/>
              <a:buChar char="•"/>
            </a:pPr>
            <a:r>
              <a:rPr lang="en-US" sz="2600" dirty="0" smtClean="0"/>
              <a:t>Anchor</a:t>
            </a:r>
          </a:p>
          <a:p>
            <a:endParaRPr lang="en-US" dirty="0"/>
          </a:p>
        </p:txBody>
      </p:sp>
    </p:spTree>
    <p:extLst>
      <p:ext uri="{BB962C8B-B14F-4D97-AF65-F5344CB8AC3E}">
        <p14:creationId xmlns:p14="http://schemas.microsoft.com/office/powerpoint/2010/main" val="3925635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9810" y="453576"/>
            <a:ext cx="4874380" cy="673096"/>
          </a:xfrm>
        </p:spPr>
        <p:txBody>
          <a:bodyPr>
            <a:noAutofit/>
          </a:bodyPr>
          <a:lstStyle/>
          <a:p>
            <a:r>
              <a:rPr lang="en-US" sz="3600" dirty="0" smtClean="0"/>
              <a:t>Site Considerations: </a:t>
            </a:r>
            <a:endParaRPr lang="en-US" sz="3600"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799012" y="1126672"/>
            <a:ext cx="6948311" cy="5211233"/>
          </a:xfrm>
        </p:spPr>
      </p:pic>
      <p:sp>
        <p:nvSpPr>
          <p:cNvPr id="2" name="Text Placeholder 1"/>
          <p:cNvSpPr>
            <a:spLocks noGrp="1"/>
          </p:cNvSpPr>
          <p:nvPr>
            <p:ph type="body" sz="half" idx="2"/>
          </p:nvPr>
        </p:nvSpPr>
        <p:spPr>
          <a:xfrm>
            <a:off x="229810" y="1256698"/>
            <a:ext cx="3854528" cy="2584449"/>
          </a:xfrm>
        </p:spPr>
        <p:txBody>
          <a:bodyPr>
            <a:normAutofit/>
          </a:bodyPr>
          <a:lstStyle/>
          <a:p>
            <a:pPr marL="285750" indent="-285750">
              <a:buFont typeface="Arial" panose="020B0604020202020204" pitchFamily="34" charset="0"/>
              <a:buChar char="•"/>
            </a:pPr>
            <a:r>
              <a:rPr lang="en-US" sz="2400" dirty="0" smtClean="0"/>
              <a:t>The proposed site is fenced in and secure.</a:t>
            </a:r>
          </a:p>
          <a:p>
            <a:pPr marL="285750" indent="-285750">
              <a:buFont typeface="Arial" panose="020B0604020202020204" pitchFamily="34" charset="0"/>
              <a:buChar char="•"/>
            </a:pPr>
            <a:r>
              <a:rPr lang="en-US" sz="2400" dirty="0" smtClean="0"/>
              <a:t>This is an intake and  pump station supplying drinking water to the Tampa Bay area.</a:t>
            </a:r>
            <a:endParaRPr lang="en-US" sz="2400" dirty="0"/>
          </a:p>
        </p:txBody>
      </p:sp>
    </p:spTree>
    <p:extLst>
      <p:ext uri="{BB962C8B-B14F-4D97-AF65-F5344CB8AC3E}">
        <p14:creationId xmlns:p14="http://schemas.microsoft.com/office/powerpoint/2010/main" val="11183439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122436" y="277585"/>
            <a:ext cx="8596667" cy="664029"/>
          </a:xfrm>
        </p:spPr>
        <p:txBody>
          <a:bodyPr/>
          <a:lstStyle/>
          <a:p>
            <a:r>
              <a:rPr lang="en-US" dirty="0" smtClean="0"/>
              <a:t>Alafia River Site </a:t>
            </a:r>
            <a:endParaRPr lang="en-US" dirty="0"/>
          </a:p>
        </p:txBody>
      </p:sp>
      <p:sp>
        <p:nvSpPr>
          <p:cNvPr id="9" name="Text Placeholder 8"/>
          <p:cNvSpPr>
            <a:spLocks noGrp="1"/>
          </p:cNvSpPr>
          <p:nvPr>
            <p:ph type="body" idx="1"/>
          </p:nvPr>
        </p:nvSpPr>
        <p:spPr>
          <a:xfrm>
            <a:off x="288992" y="5857195"/>
            <a:ext cx="5190150" cy="576262"/>
          </a:xfrm>
        </p:spPr>
        <p:txBody>
          <a:bodyPr/>
          <a:lstStyle/>
          <a:p>
            <a:r>
              <a:rPr lang="en-US" dirty="0" smtClean="0"/>
              <a:t>From the Bell Shoals Rd. Bridge</a:t>
            </a:r>
            <a:endParaRPr lang="en-US" dirty="0"/>
          </a:p>
        </p:txBody>
      </p:sp>
      <p:pic>
        <p:nvPicPr>
          <p:cNvPr id="13" name="Content Placeholder 12"/>
          <p:cNvPicPr>
            <a:picLocks noGrp="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114915" y="1076624"/>
            <a:ext cx="5852160" cy="4379976"/>
          </a:xfrm>
        </p:spPr>
      </p:pic>
      <p:sp>
        <p:nvSpPr>
          <p:cNvPr id="11" name="Text Placeholder 10"/>
          <p:cNvSpPr>
            <a:spLocks noGrp="1"/>
          </p:cNvSpPr>
          <p:nvPr>
            <p:ph type="body" sz="quarter" idx="3"/>
          </p:nvPr>
        </p:nvSpPr>
        <p:spPr>
          <a:xfrm>
            <a:off x="6330113" y="5857195"/>
            <a:ext cx="5632078" cy="576262"/>
          </a:xfrm>
        </p:spPr>
        <p:txBody>
          <a:bodyPr/>
          <a:lstStyle/>
          <a:p>
            <a:r>
              <a:rPr lang="en-US" dirty="0" smtClean="0"/>
              <a:t>Gauging station just North of the facility</a:t>
            </a:r>
            <a:endParaRPr lang="en-US" dirty="0"/>
          </a:p>
        </p:txBody>
      </p:sp>
      <p:pic>
        <p:nvPicPr>
          <p:cNvPr id="10" name="Content Placeholder 4"/>
          <p:cNvPicPr>
            <a:picLocks/>
          </p:cNvPicPr>
          <p:nvPr/>
        </p:nvPicPr>
        <p:blipFill>
          <a:blip r:embed="rId3"/>
          <a:srcRect l="14063" r="14063"/>
          <a:stretch>
            <a:fillRect/>
          </a:stretch>
        </p:blipFill>
        <p:spPr>
          <a:xfrm>
            <a:off x="6213035" y="1072016"/>
            <a:ext cx="5852160" cy="4379976"/>
          </a:xfrm>
          <a:prstGeom prst="rect">
            <a:avLst/>
          </a:prstGeom>
        </p:spPr>
      </p:pic>
    </p:spTree>
    <p:extLst>
      <p:ext uri="{BB962C8B-B14F-4D97-AF65-F5344CB8AC3E}">
        <p14:creationId xmlns:p14="http://schemas.microsoft.com/office/powerpoint/2010/main" val="29994553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568477" y="639842"/>
            <a:ext cx="4523618" cy="1278466"/>
          </a:xfrm>
        </p:spPr>
        <p:txBody>
          <a:bodyPr>
            <a:noAutofit/>
          </a:bodyPr>
          <a:lstStyle/>
          <a:p>
            <a:r>
              <a:rPr lang="en-US" sz="4000" dirty="0" smtClean="0"/>
              <a:t>Deployment Possibilities: </a:t>
            </a:r>
            <a:endParaRPr lang="en-US" sz="4000" dirty="0"/>
          </a:p>
        </p:txBody>
      </p:sp>
      <p:pic>
        <p:nvPicPr>
          <p:cNvPr id="16" name="Content Placeholder 15" descr="Tampa Water Upstream 1.JPG"/>
          <p:cNvPicPr>
            <a:picLocks noGrp="1" noChangeAspect="1"/>
          </p:cNvPicPr>
          <p:nvPr>
            <p:ph idx="1"/>
          </p:nvPr>
        </p:nvPicPr>
        <p:blipFill>
          <a:blip r:embed="rId2">
            <a:extLst>
              <a:ext uri="{28A0092B-C50C-407E-A947-70E740481C1C}">
                <a14:useLocalDpi xmlns:a14="http://schemas.microsoft.com/office/drawing/2010/main" val="0"/>
              </a:ext>
            </a:extLst>
          </a:blip>
          <a:srcRect l="19382" r="19382"/>
          <a:stretch>
            <a:fillRect/>
          </a:stretch>
        </p:blipFill>
        <p:spPr>
          <a:xfrm>
            <a:off x="5200952" y="635553"/>
            <a:ext cx="6253238" cy="5774923"/>
          </a:xfrm>
        </p:spPr>
      </p:pic>
      <p:sp>
        <p:nvSpPr>
          <p:cNvPr id="15" name="Text Placeholder 14"/>
          <p:cNvSpPr>
            <a:spLocks noGrp="1"/>
          </p:cNvSpPr>
          <p:nvPr>
            <p:ph type="body" sz="half" idx="2"/>
          </p:nvPr>
        </p:nvSpPr>
        <p:spPr>
          <a:xfrm>
            <a:off x="568477" y="2019905"/>
            <a:ext cx="3854528" cy="3281137"/>
          </a:xfrm>
        </p:spPr>
        <p:txBody>
          <a:bodyPr>
            <a:noAutofit/>
          </a:bodyPr>
          <a:lstStyle/>
          <a:p>
            <a:r>
              <a:rPr lang="en-US" sz="2600" dirty="0" smtClean="0"/>
              <a:t>The secured site allows more options for deployment. Depending on the strength of the flow, </a:t>
            </a:r>
            <a:r>
              <a:rPr lang="en-US" sz="2600" dirty="0"/>
              <a:t>w</a:t>
            </a:r>
            <a:r>
              <a:rPr lang="en-US" sz="2600" dirty="0" smtClean="0"/>
              <a:t>e may anchor the </a:t>
            </a:r>
            <a:r>
              <a:rPr lang="en-US" sz="2600" dirty="0" smtClean="0"/>
              <a:t>sampling device </a:t>
            </a:r>
            <a:r>
              <a:rPr lang="en-US" sz="2600" dirty="0" smtClean="0"/>
              <a:t>to the river bed or a nearby tree.</a:t>
            </a:r>
            <a:endParaRPr lang="en-US" sz="2600" dirty="0"/>
          </a:p>
        </p:txBody>
      </p:sp>
    </p:spTree>
    <p:extLst>
      <p:ext uri="{BB962C8B-B14F-4D97-AF65-F5344CB8AC3E}">
        <p14:creationId xmlns:p14="http://schemas.microsoft.com/office/powerpoint/2010/main" val="39409222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5144" y="476553"/>
            <a:ext cx="8596668" cy="745067"/>
          </a:xfrm>
        </p:spPr>
        <p:txBody>
          <a:bodyPr>
            <a:normAutofit/>
          </a:bodyPr>
          <a:lstStyle/>
          <a:p>
            <a:r>
              <a:rPr lang="en-US" sz="4000" dirty="0" smtClean="0"/>
              <a:t>Inside the Facility </a:t>
            </a:r>
            <a:endParaRPr lang="en-US" sz="4000" dirty="0"/>
          </a:p>
        </p:txBody>
      </p:sp>
      <p:pic>
        <p:nvPicPr>
          <p:cNvPr id="8" name="Content Placeholder 7" descr="Tampa Water opposite bank 1.JPG"/>
          <p:cNvPicPr>
            <a:picLocks noGrp="1"/>
          </p:cNvPicPr>
          <p:nvPr>
            <p:ph sz="half" idx="1"/>
          </p:nvPr>
        </p:nvPicPr>
        <p:blipFill>
          <a:blip r:embed="rId2" cstate="print">
            <a:extLst>
              <a:ext uri="{28A0092B-C50C-407E-A947-70E740481C1C}">
                <a14:useLocalDpi xmlns:a14="http://schemas.microsoft.com/office/drawing/2010/main" val="0"/>
              </a:ext>
            </a:extLst>
          </a:blip>
          <a:srcRect l="9586" r="9586"/>
          <a:stretch>
            <a:fillRect/>
          </a:stretch>
        </p:blipFill>
        <p:spPr>
          <a:xfrm>
            <a:off x="142657" y="1645885"/>
            <a:ext cx="5852160" cy="4379976"/>
          </a:xfrm>
        </p:spPr>
      </p:pic>
      <p:pic>
        <p:nvPicPr>
          <p:cNvPr id="9" name="Content Placeholder 8" descr="Tampa Water opposite bank.JPG"/>
          <p:cNvPicPr>
            <a:picLocks noGrp="1"/>
          </p:cNvPicPr>
          <p:nvPr>
            <p:ph sz="half" idx="2"/>
          </p:nvPr>
        </p:nvPicPr>
        <p:blipFill>
          <a:blip r:embed="rId3" cstate="print">
            <a:extLst>
              <a:ext uri="{28A0092B-C50C-407E-A947-70E740481C1C}">
                <a14:useLocalDpi xmlns:a14="http://schemas.microsoft.com/office/drawing/2010/main" val="0"/>
              </a:ext>
            </a:extLst>
          </a:blip>
          <a:srcRect l="9571" r="9571"/>
          <a:stretch>
            <a:fillRect/>
          </a:stretch>
        </p:blipFill>
        <p:spPr>
          <a:xfrm>
            <a:off x="6153085" y="1642277"/>
            <a:ext cx="5852160" cy="4379976"/>
          </a:xfrm>
        </p:spPr>
      </p:pic>
    </p:spTree>
    <p:extLst>
      <p:ext uri="{BB962C8B-B14F-4D97-AF65-F5344CB8AC3E}">
        <p14:creationId xmlns:p14="http://schemas.microsoft.com/office/powerpoint/2010/main" val="30567548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8200" y="2103120"/>
            <a:ext cx="10515600" cy="1325563"/>
          </a:xfrm>
        </p:spPr>
        <p:txBody>
          <a:bodyPr tIns="91440">
            <a:normAutofit/>
          </a:bodyPr>
          <a:lstStyle/>
          <a:p>
            <a:pPr algn="ctr"/>
            <a:r>
              <a:rPr lang="en-US" sz="6600" dirty="0" smtClean="0"/>
              <a:t>Deployment Diagrams</a:t>
            </a:r>
            <a:endParaRPr lang="en-US" sz="6600" dirty="0"/>
          </a:p>
        </p:txBody>
      </p:sp>
    </p:spTree>
    <p:extLst>
      <p:ext uri="{BB962C8B-B14F-4D97-AF65-F5344CB8AC3E}">
        <p14:creationId xmlns:p14="http://schemas.microsoft.com/office/powerpoint/2010/main" val="5398450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857" y="505190"/>
            <a:ext cx="7314286" cy="5847619"/>
          </a:xfrm>
          <a:prstGeom prst="rect">
            <a:avLst/>
          </a:prstGeom>
        </p:spPr>
      </p:pic>
    </p:spTree>
    <p:extLst>
      <p:ext uri="{BB962C8B-B14F-4D97-AF65-F5344CB8AC3E}">
        <p14:creationId xmlns:p14="http://schemas.microsoft.com/office/powerpoint/2010/main" val="19184434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857" y="505190"/>
            <a:ext cx="7314286" cy="5847619"/>
          </a:xfrm>
          <a:prstGeom prst="rect">
            <a:avLst/>
          </a:prstGeom>
        </p:spPr>
      </p:pic>
    </p:spTree>
    <p:extLst>
      <p:ext uri="{BB962C8B-B14F-4D97-AF65-F5344CB8AC3E}">
        <p14:creationId xmlns:p14="http://schemas.microsoft.com/office/powerpoint/2010/main" val="339719328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857" y="505190"/>
            <a:ext cx="7314286" cy="5847619"/>
          </a:xfrm>
          <a:prstGeom prst="rect">
            <a:avLst/>
          </a:prstGeom>
        </p:spPr>
      </p:pic>
    </p:spTree>
    <p:extLst>
      <p:ext uri="{BB962C8B-B14F-4D97-AF65-F5344CB8AC3E}">
        <p14:creationId xmlns:p14="http://schemas.microsoft.com/office/powerpoint/2010/main" val="30335768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p:cNvSpPr>
            <a:spLocks noGrp="1"/>
          </p:cNvSpPr>
          <p:nvPr>
            <p:ph type="title"/>
          </p:nvPr>
        </p:nvSpPr>
        <p:spPr>
          <a:xfrm>
            <a:off x="139876" y="196028"/>
            <a:ext cx="7651822" cy="696686"/>
          </a:xfrm>
        </p:spPr>
        <p:txBody>
          <a:bodyPr/>
          <a:lstStyle/>
          <a:p>
            <a:r>
              <a:rPr lang="en-US" dirty="0" smtClean="0"/>
              <a:t>Equipment </a:t>
            </a:r>
            <a:endParaRPr lang="en-US" dirty="0"/>
          </a:p>
        </p:txBody>
      </p:sp>
      <p:sp>
        <p:nvSpPr>
          <p:cNvPr id="19" name="Text Placeholder 18"/>
          <p:cNvSpPr>
            <a:spLocks noGrp="1"/>
          </p:cNvSpPr>
          <p:nvPr>
            <p:ph type="body" idx="1"/>
          </p:nvPr>
        </p:nvSpPr>
        <p:spPr>
          <a:xfrm>
            <a:off x="418242" y="5722699"/>
            <a:ext cx="4185623" cy="576262"/>
          </a:xfrm>
        </p:spPr>
        <p:txBody>
          <a:bodyPr/>
          <a:lstStyle/>
          <a:p>
            <a:r>
              <a:rPr lang="en-US" dirty="0" smtClean="0"/>
              <a:t>Clamps / “Thimbles”</a:t>
            </a:r>
            <a:endParaRPr lang="en-US" dirty="0"/>
          </a:p>
        </p:txBody>
      </p:sp>
      <p:pic>
        <p:nvPicPr>
          <p:cNvPr id="24" name="Content Placeholder 23"/>
          <p:cNvPicPr>
            <a:picLocks noGrp="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139875" y="1216634"/>
            <a:ext cx="5843016" cy="4379976"/>
          </a:xfrm>
          <a:prstGeom prst="rect">
            <a:avLst/>
          </a:prstGeom>
        </p:spPr>
      </p:pic>
      <p:sp>
        <p:nvSpPr>
          <p:cNvPr id="21" name="Text Placeholder 20"/>
          <p:cNvSpPr>
            <a:spLocks noGrp="1"/>
          </p:cNvSpPr>
          <p:nvPr>
            <p:ph type="body" sz="quarter" idx="3"/>
          </p:nvPr>
        </p:nvSpPr>
        <p:spPr>
          <a:xfrm>
            <a:off x="6324871" y="5722700"/>
            <a:ext cx="4185618" cy="576262"/>
          </a:xfrm>
        </p:spPr>
        <p:txBody>
          <a:bodyPr/>
          <a:lstStyle/>
          <a:p>
            <a:r>
              <a:rPr lang="en-US" dirty="0" smtClean="0"/>
              <a:t>Anchor</a:t>
            </a:r>
            <a:endParaRPr lang="en-US" dirty="0"/>
          </a:p>
        </p:txBody>
      </p:sp>
      <p:pic>
        <p:nvPicPr>
          <p:cNvPr id="23" name="Content Placeholder 22"/>
          <p:cNvPicPr>
            <a:picLocks noGrp="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6180511" y="1216634"/>
            <a:ext cx="5843016" cy="4379976"/>
          </a:xfrm>
          <a:prstGeom prst="rect">
            <a:avLst/>
          </a:prstGeom>
        </p:spPr>
      </p:pic>
    </p:spTree>
    <p:extLst>
      <p:ext uri="{BB962C8B-B14F-4D97-AF65-F5344CB8AC3E}">
        <p14:creationId xmlns:p14="http://schemas.microsoft.com/office/powerpoint/2010/main" val="17027564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313" y="343920"/>
            <a:ext cx="2523066" cy="729343"/>
          </a:xfrm>
        </p:spPr>
        <p:txBody>
          <a:bodyPr/>
          <a:lstStyle/>
          <a:p>
            <a:r>
              <a:rPr lang="en-US" dirty="0" smtClean="0"/>
              <a:t>Buoys</a:t>
            </a:r>
            <a:r>
              <a:rPr lang="en-US" b="1" dirty="0" smtClean="0"/>
              <a:t> </a:t>
            </a:r>
            <a:endParaRPr lang="en-US" b="1" dirty="0"/>
          </a:p>
        </p:txBody>
      </p:sp>
      <p:pic>
        <p:nvPicPr>
          <p:cNvPr id="12" name="Content Placeholder 11"/>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79695" y="1145835"/>
            <a:ext cx="5153662" cy="4965192"/>
          </a:xfrm>
          <a:prstGeom prst="rect">
            <a:avLst/>
          </a:prstGeom>
        </p:spPr>
      </p:pic>
      <p:pic>
        <p:nvPicPr>
          <p:cNvPr id="11" name="Content Placeholder 10"/>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400800" y="1145835"/>
            <a:ext cx="5160794" cy="4965192"/>
          </a:xfrm>
          <a:prstGeom prst="rect">
            <a:avLst/>
          </a:prstGeom>
        </p:spPr>
      </p:pic>
    </p:spTree>
    <p:extLst>
      <p:ext uri="{BB962C8B-B14F-4D97-AF65-F5344CB8AC3E}">
        <p14:creationId xmlns:p14="http://schemas.microsoft.com/office/powerpoint/2010/main" val="1537136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28134" y="520700"/>
            <a:ext cx="7260166" cy="749300"/>
          </a:xfrm>
        </p:spPr>
        <p:txBody>
          <a:bodyPr/>
          <a:lstStyle/>
          <a:p>
            <a:r>
              <a:rPr lang="en-US" dirty="0" smtClean="0"/>
              <a:t>Weights</a:t>
            </a:r>
            <a:endParaRPr lang="en-US"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34296" y="1270000"/>
            <a:ext cx="6539706" cy="4904780"/>
          </a:xfrm>
        </p:spPr>
      </p:pic>
    </p:spTree>
    <p:extLst>
      <p:ext uri="{BB962C8B-B14F-4D97-AF65-F5344CB8AC3E}">
        <p14:creationId xmlns:p14="http://schemas.microsoft.com/office/powerpoint/2010/main" val="25699833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55703" y="288471"/>
            <a:ext cx="8596668" cy="1320800"/>
          </a:xfrm>
        </p:spPr>
        <p:txBody>
          <a:bodyPr>
            <a:normAutofit/>
          </a:bodyPr>
          <a:lstStyle/>
          <a:p>
            <a:r>
              <a:rPr lang="en-US" dirty="0" smtClean="0"/>
              <a:t>Apalachicola River / US-90 Site</a:t>
            </a:r>
            <a:endParaRPr lang="en-US" dirty="0"/>
          </a:p>
        </p:txBody>
      </p:sp>
      <p:pic>
        <p:nvPicPr>
          <p:cNvPr id="7"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5703" y="1193800"/>
            <a:ext cx="9770040" cy="5486400"/>
          </a:xfrm>
        </p:spPr>
      </p:pic>
    </p:spTree>
    <p:extLst>
      <p:ext uri="{BB962C8B-B14F-4D97-AF65-F5344CB8AC3E}">
        <p14:creationId xmlns:p14="http://schemas.microsoft.com/office/powerpoint/2010/main" val="22228762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233" y="907142"/>
            <a:ext cx="4643967" cy="769257"/>
          </a:xfrm>
        </p:spPr>
        <p:txBody>
          <a:bodyPr>
            <a:normAutofit fontScale="90000"/>
          </a:bodyPr>
          <a:lstStyle/>
          <a:p>
            <a:r>
              <a:rPr lang="en-US" sz="4000" dirty="0" smtClean="0"/>
              <a:t>Site Considerations:</a:t>
            </a:r>
            <a:endParaRPr lang="en-US" dirty="0"/>
          </a:p>
        </p:txBody>
      </p:sp>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775200" y="1521885"/>
            <a:ext cx="7179036" cy="4041924"/>
          </a:xfrm>
        </p:spPr>
      </p:pic>
      <p:sp>
        <p:nvSpPr>
          <p:cNvPr id="4" name="Text Placeholder 3"/>
          <p:cNvSpPr>
            <a:spLocks noGrp="1"/>
          </p:cNvSpPr>
          <p:nvPr>
            <p:ph type="body" sz="half" idx="2"/>
          </p:nvPr>
        </p:nvSpPr>
        <p:spPr>
          <a:xfrm>
            <a:off x="385234" y="1765300"/>
            <a:ext cx="4275666" cy="4419600"/>
          </a:xfrm>
        </p:spPr>
        <p:txBody>
          <a:bodyPr>
            <a:normAutofit/>
          </a:bodyPr>
          <a:lstStyle/>
          <a:p>
            <a:pPr marL="285750" indent="-285750">
              <a:buFont typeface="Wingdings" panose="05000000000000000000" pitchFamily="2" charset="2"/>
              <a:buChar char="§"/>
            </a:pPr>
            <a:r>
              <a:rPr lang="en-US" sz="2600" dirty="0" smtClean="0"/>
              <a:t>Discharge from the dam is not on a set schedule. </a:t>
            </a:r>
            <a:endParaRPr lang="en-US" sz="2600" dirty="0"/>
          </a:p>
          <a:p>
            <a:pPr marL="285750" indent="-285750">
              <a:buFont typeface="Wingdings" panose="05000000000000000000" pitchFamily="2" charset="2"/>
              <a:buChar char="§"/>
            </a:pPr>
            <a:r>
              <a:rPr lang="en-US" sz="2600" dirty="0"/>
              <a:t>Historical water level information </a:t>
            </a:r>
            <a:r>
              <a:rPr lang="en-US" sz="2600" dirty="0" smtClean="0"/>
              <a:t>has been reviewed</a:t>
            </a:r>
            <a:r>
              <a:rPr lang="en-US" sz="2600" dirty="0"/>
              <a:t>.  </a:t>
            </a:r>
            <a:endParaRPr lang="en-US" sz="2600" dirty="0" smtClean="0"/>
          </a:p>
          <a:p>
            <a:pPr marL="285750" indent="-285750">
              <a:buFont typeface="Wingdings" panose="05000000000000000000" pitchFamily="2" charset="2"/>
              <a:buChar char="§"/>
            </a:pPr>
            <a:r>
              <a:rPr lang="en-US" sz="2600" dirty="0" smtClean="0"/>
              <a:t>Tampering with the equipment by the public (this is a concern for all sites).</a:t>
            </a:r>
            <a:endParaRPr lang="en-US" sz="2600" dirty="0"/>
          </a:p>
          <a:p>
            <a:endParaRPr lang="en-US" dirty="0" smtClean="0"/>
          </a:p>
          <a:p>
            <a:endParaRPr lang="en-US" dirty="0" smtClean="0"/>
          </a:p>
        </p:txBody>
      </p:sp>
    </p:spTree>
    <p:extLst>
      <p:ext uri="{BB962C8B-B14F-4D97-AF65-F5344CB8AC3E}">
        <p14:creationId xmlns:p14="http://schemas.microsoft.com/office/powerpoint/2010/main" val="5111738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31234" y="609600"/>
            <a:ext cx="8596668" cy="1320800"/>
          </a:xfrm>
        </p:spPr>
        <p:txBody>
          <a:bodyPr>
            <a:normAutofit/>
          </a:bodyPr>
          <a:lstStyle/>
          <a:p>
            <a:r>
              <a:rPr lang="en-US" dirty="0" smtClean="0"/>
              <a:t>Possible Deployment Points</a:t>
            </a:r>
            <a:endParaRPr lang="en-US" dirty="0"/>
          </a:p>
        </p:txBody>
      </p:sp>
      <p:pic>
        <p:nvPicPr>
          <p:cNvPr id="8" name="Content Placeholder 7"/>
          <p:cNvPicPr>
            <a:picLocks noGrp="1"/>
          </p:cNvPicPr>
          <p:nvPr>
            <p:ph sz="half" idx="1"/>
          </p:nvPr>
        </p:nvPicPr>
        <p:blipFill>
          <a:blip r:embed="rId3" cstate="print">
            <a:extLst>
              <a:ext uri="{28A0092B-C50C-407E-A947-70E740481C1C}">
                <a14:useLocalDpi xmlns:a14="http://schemas.microsoft.com/office/drawing/2010/main" val="0"/>
              </a:ext>
            </a:extLst>
          </a:blip>
          <a:stretch>
            <a:fillRect/>
          </a:stretch>
        </p:blipFill>
        <p:spPr>
          <a:xfrm>
            <a:off x="147968" y="1745463"/>
            <a:ext cx="5843016" cy="4379976"/>
          </a:xfrm>
          <a:prstGeom prst="rect">
            <a:avLst/>
          </a:prstGeom>
        </p:spPr>
      </p:pic>
      <p:pic>
        <p:nvPicPr>
          <p:cNvPr id="6" name="Content Placeholder 9"/>
          <p:cNvPicPr>
            <a:picLocks noGrp="1"/>
          </p:cNvPicPr>
          <p:nvPr>
            <p:ph sz="half" idx="2"/>
          </p:nvPr>
        </p:nvPicPr>
        <p:blipFill>
          <a:blip r:embed="rId4" cstate="print">
            <a:extLst>
              <a:ext uri="{28A0092B-C50C-407E-A947-70E740481C1C}">
                <a14:useLocalDpi xmlns:a14="http://schemas.microsoft.com/office/drawing/2010/main" val="0"/>
              </a:ext>
            </a:extLst>
          </a:blip>
          <a:stretch>
            <a:fillRect/>
          </a:stretch>
        </p:blipFill>
        <p:spPr>
          <a:xfrm>
            <a:off x="6232807" y="1745463"/>
            <a:ext cx="5843016" cy="4379976"/>
          </a:xfrm>
        </p:spPr>
      </p:pic>
    </p:spTree>
    <p:extLst>
      <p:ext uri="{BB962C8B-B14F-4D97-AF65-F5344CB8AC3E}">
        <p14:creationId xmlns:p14="http://schemas.microsoft.com/office/powerpoint/2010/main" val="32578465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01777" y="560614"/>
            <a:ext cx="8596668" cy="1320800"/>
          </a:xfrm>
        </p:spPr>
        <p:txBody>
          <a:bodyPr/>
          <a:lstStyle/>
          <a:p>
            <a:r>
              <a:rPr lang="en-US" dirty="0" smtClean="0"/>
              <a:t>Possible Deployment Points</a:t>
            </a:r>
            <a:endParaRPr lang="en-US" dirty="0"/>
          </a:p>
        </p:txBody>
      </p:sp>
      <p:pic>
        <p:nvPicPr>
          <p:cNvPr id="5" name="Content Placeholder 4"/>
          <p:cNvPicPr>
            <a:picLocks noGrp="1" noChangeAspect="1"/>
          </p:cNvPicPr>
          <p:nvPr>
            <p:ph sz="half" idx="1"/>
          </p:nvPr>
        </p:nvPicPr>
        <p:blipFill>
          <a:blip r:embed="rId3" cstate="print">
            <a:extLst>
              <a:ext uri="{28A0092B-C50C-407E-A947-70E740481C1C}">
                <a14:useLocalDpi xmlns:a14="http://schemas.microsoft.com/office/drawing/2010/main" val="0"/>
              </a:ext>
            </a:extLst>
          </a:blip>
          <a:srcRect l="19" r="19"/>
          <a:stretch>
            <a:fillRect/>
          </a:stretch>
        </p:blipFill>
        <p:spPr>
          <a:xfrm>
            <a:off x="6229577" y="1600199"/>
            <a:ext cx="5763664" cy="4324389"/>
          </a:xfrm>
        </p:spPr>
      </p:pic>
      <p:pic>
        <p:nvPicPr>
          <p:cNvPr id="9" name="Content Placeholder 8"/>
          <p:cNvPicPr>
            <a:picLocks noGrp="1" noChangeAspect="1"/>
          </p:cNvPicPr>
          <p:nvPr>
            <p:ph sz="half" idx="2"/>
          </p:nvPr>
        </p:nvPicPr>
        <p:blipFill>
          <a:blip r:embed="rId4"/>
          <a:stretch>
            <a:fillRect/>
          </a:stretch>
        </p:blipFill>
        <p:spPr>
          <a:xfrm>
            <a:off x="146933" y="1600200"/>
            <a:ext cx="5771550" cy="4324389"/>
          </a:xfrm>
          <a:prstGeom prst="rect">
            <a:avLst/>
          </a:prstGeom>
        </p:spPr>
      </p:pic>
    </p:spTree>
    <p:extLst>
      <p:ext uri="{BB962C8B-B14F-4D97-AF65-F5344CB8AC3E}">
        <p14:creationId xmlns:p14="http://schemas.microsoft.com/office/powerpoint/2010/main" val="5703020"/>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679</TotalTime>
  <Words>332</Words>
  <Application>Microsoft Office PowerPoint</Application>
  <PresentationFormat>Widescreen</PresentationFormat>
  <Paragraphs>53</Paragraphs>
  <Slides>27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Trebuchet MS</vt:lpstr>
      <vt:lpstr>Wingdings</vt:lpstr>
      <vt:lpstr>Wingdings 3</vt:lpstr>
      <vt:lpstr>Facet</vt:lpstr>
      <vt:lpstr>ESOC Site Reconnaissance</vt:lpstr>
      <vt:lpstr>Equipment needs:</vt:lpstr>
      <vt:lpstr>Equipment </vt:lpstr>
      <vt:lpstr>Buoys </vt:lpstr>
      <vt:lpstr>Weights</vt:lpstr>
      <vt:lpstr>Apalachicola River / US-90 Site</vt:lpstr>
      <vt:lpstr>Site Considerations:</vt:lpstr>
      <vt:lpstr>Possible Deployment Points</vt:lpstr>
      <vt:lpstr>Possible Deployment Points</vt:lpstr>
      <vt:lpstr>Apalachicola River site on 4/22/14</vt:lpstr>
      <vt:lpstr>Ochlockonee River / CR-12 Bridge Site</vt:lpstr>
      <vt:lpstr>Site Considerations: </vt:lpstr>
      <vt:lpstr>Site considerations:</vt:lpstr>
      <vt:lpstr>Ochlockonee / CR-12 Bridge</vt:lpstr>
      <vt:lpstr>Ochlockonee River site on 4/22/14 </vt:lpstr>
      <vt:lpstr>Withlacoochee River at SR 150/Bellville Bridge</vt:lpstr>
      <vt:lpstr>Site Considerations:</vt:lpstr>
      <vt:lpstr>SR-150 / Bellview Bridge 4/16/14</vt:lpstr>
      <vt:lpstr>Alafia River / Pump Station at Bell Shoals Rd. </vt:lpstr>
      <vt:lpstr>Site Considerations: </vt:lpstr>
      <vt:lpstr>Alafia River Site </vt:lpstr>
      <vt:lpstr>Deployment Possibilities: </vt:lpstr>
      <vt:lpstr>Inside the Facility </vt:lpstr>
      <vt:lpstr>Deployment Diagrams</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Evaluating ESOCs in Florida Waterbodies</dc:title>
  <dc:creator>Wilson, Alicia</dc:creator>
  <cp:lastModifiedBy>Woeber, Nathan (Andy)</cp:lastModifiedBy>
  <cp:revision>76</cp:revision>
  <dcterms:created xsi:type="dcterms:W3CDTF">2014-04-15T20:31:34Z</dcterms:created>
  <dcterms:modified xsi:type="dcterms:W3CDTF">2014-04-29T13:07:21Z</dcterms:modified>
</cp:coreProperties>
</file>