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25"/>
  </p:notesMasterIdLst>
  <p:sldIdLst>
    <p:sldId id="257" r:id="rId2"/>
    <p:sldId id="275" r:id="rId3"/>
    <p:sldId id="297" r:id="rId4"/>
    <p:sldId id="298" r:id="rId5"/>
    <p:sldId id="299" r:id="rId6"/>
    <p:sldId id="300" r:id="rId7"/>
    <p:sldId id="302" r:id="rId8"/>
    <p:sldId id="301" r:id="rId9"/>
    <p:sldId id="304" r:id="rId10"/>
    <p:sldId id="305" r:id="rId11"/>
    <p:sldId id="303" r:id="rId12"/>
    <p:sldId id="306" r:id="rId13"/>
    <p:sldId id="312" r:id="rId14"/>
    <p:sldId id="308" r:id="rId15"/>
    <p:sldId id="309" r:id="rId16"/>
    <p:sldId id="307" r:id="rId17"/>
    <p:sldId id="310" r:id="rId18"/>
    <p:sldId id="311" r:id="rId19"/>
    <p:sldId id="315" r:id="rId20"/>
    <p:sldId id="313" r:id="rId21"/>
    <p:sldId id="314" r:id="rId22"/>
    <p:sldId id="316" r:id="rId23"/>
    <p:sldId id="296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6" autoAdjust="0"/>
    <p:restoredTop sz="94660"/>
  </p:normalViewPr>
  <p:slideViewPr>
    <p:cSldViewPr>
      <p:cViewPr varScale="1">
        <p:scale>
          <a:sx n="70" d="100"/>
          <a:sy n="70" d="100"/>
        </p:scale>
        <p:origin x="6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A7E1468-94E5-452D-A006-BAC6A53BF8DF}" type="datetimeFigureOut">
              <a:rPr lang="en-US"/>
              <a:pPr>
                <a:defRPr/>
              </a:pPr>
              <a:t>4/29/2014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D2F8C08-14C6-4A75-9319-D622FA9070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530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09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669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483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936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234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668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28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4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0656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43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03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845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372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075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72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2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75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44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251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763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0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80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545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286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90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4/29/2014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492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files.dep.state.fl.us/dear/watershed%20monitoring/documents/WMS-SamplingManual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657600"/>
          </a:xfrm>
          <a:solidFill>
            <a:schemeClr val="tx2">
              <a:lumMod val="75000"/>
              <a:alpha val="62000"/>
            </a:schemeClr>
          </a:solidFill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ESOC Pilot Study</a:t>
            </a:r>
            <a:br>
              <a:rPr lang="en-US" sz="8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8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Field Sampling Logistics &amp; QA/QC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4800600"/>
            <a:ext cx="7162800" cy="1447800"/>
          </a:xfrm>
          <a:solidFill>
            <a:schemeClr val="tx2">
              <a:lumMod val="75000"/>
              <a:alpha val="62000"/>
            </a:schemeClr>
          </a:solidFill>
        </p:spPr>
        <p:txBody>
          <a:bodyPr>
            <a:normAutofit/>
          </a:bodyPr>
          <a:lstStyle/>
          <a:p>
            <a:pPr algn="ctr">
              <a:buFont typeface="Arial" charset="0"/>
              <a:buNone/>
            </a:pPr>
            <a:r>
              <a:rPr lang="en-US" b="1" dirty="0" smtClean="0">
                <a:solidFill>
                  <a:schemeClr val="bg2"/>
                </a:solidFill>
              </a:rPr>
              <a:t>Stephanie </a:t>
            </a:r>
            <a:r>
              <a:rPr lang="en-US" b="1" dirty="0" err="1" smtClean="0">
                <a:solidFill>
                  <a:schemeClr val="bg2"/>
                </a:solidFill>
              </a:rPr>
              <a:t>Sunderman</a:t>
            </a:r>
            <a:r>
              <a:rPr lang="en-US" b="1" dirty="0" smtClean="0">
                <a:solidFill>
                  <a:schemeClr val="bg2"/>
                </a:solidFill>
              </a:rPr>
              <a:t>-Barnes </a:t>
            </a:r>
          </a:p>
          <a:p>
            <a:pPr algn="ctr">
              <a:buFont typeface="Arial" charset="0"/>
              <a:buNone/>
            </a:pPr>
            <a:r>
              <a:rPr lang="en-US" dirty="0" smtClean="0">
                <a:solidFill>
                  <a:schemeClr val="bg2"/>
                </a:solidFill>
              </a:rPr>
              <a:t>Watershed Monitoring Section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 for Deployment Event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 deployment location &amp; develop strategy for securing canister.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Canister &amp; sampling devices must remain submerged for entire 30-35 day deployment period.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Canister may be secured to a fixed point or suspended above bottom. Targeted sampling depth is top 1m of water column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Deployment location should be hidden to minimize vandalism.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Sunshields can be used to reduce exposure to direct sunlight.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site has high suspended solids, place canister behind an object that will shield it from debris &amp; orient canister so that fewer openings are pointed upstream.</a:t>
            </a:r>
          </a:p>
          <a:p>
            <a:pPr lvl="1">
              <a:defRPr/>
            </a:pP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5252163"/>
            <a:ext cx="23812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7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Protocols – Deployment Event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Calibrate multi-parameter meter daily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(See October 2013 Status &amp; Trend Networks Sampling Manual, Section 3)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Navigate to deployment location.  Record coordinates using Trimble GPS unit.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52400" y="2913707"/>
            <a:ext cx="2514600" cy="382886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field data before deployment of the passive sampling device.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4" t="22344" r="8075" b="36317"/>
          <a:stretch/>
        </p:blipFill>
        <p:spPr>
          <a:xfrm>
            <a:off x="2554486" y="2866280"/>
            <a:ext cx="6437114" cy="399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4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Protocols – Deployment Event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 deployment hardware before opening SPMD &amp; POCIS cans.  </a:t>
            </a:r>
            <a:r>
              <a:rPr lang="en-US" sz="25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expose sampling devices to air for &gt; 30 min.</a:t>
            </a: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>
              <a:defRPr/>
            </a:pP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Shut off fuel powered equipment before opening cans &amp; disperse any surface film before placing sampling devices in water.  Handle sampling devices by holders.</a:t>
            </a:r>
          </a:p>
          <a:p>
            <a:pPr>
              <a:defRPr/>
            </a:pP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3 POCIS &amp; 3 SPMD (2 pre-spiked) in canister.  Secure canister lid &amp; make sure canister is fully submerged.</a:t>
            </a:r>
          </a:p>
          <a:p>
            <a:pPr>
              <a:defRPr/>
            </a:pP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discard shipping can.  Close lid &amp; label can - same cans will be used for shipment following retrieval. </a:t>
            </a: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52400" y="4923708"/>
            <a:ext cx="1873506" cy="185809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 deployment time &amp; conditions on field sheet.</a:t>
            </a:r>
            <a:endParaRPr lang="en-US" sz="22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" t="8003" r="8589" b="73331"/>
          <a:stretch/>
        </p:blipFill>
        <p:spPr>
          <a:xfrm>
            <a:off x="2025906" y="4914183"/>
            <a:ext cx="6834184" cy="195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8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 smtClean="0">
                <a:solidFill>
                  <a:schemeClr val="bg1"/>
                </a:solidFill>
              </a:rPr>
              <a:t>Example passive sampling device setup: canister with 3 SPMD (right) and 3 POCIS (left).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1200" b="1" dirty="0" smtClean="0">
                <a:solidFill>
                  <a:schemeClr val="bg1"/>
                </a:solidFill>
              </a:rPr>
              <a:t>Image from EST labs website.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209800" y="2108749"/>
            <a:ext cx="4932696" cy="4578190"/>
            <a:chOff x="2057400" y="2127410"/>
            <a:chExt cx="4932696" cy="4578190"/>
          </a:xfrm>
        </p:grpSpPr>
        <p:pic>
          <p:nvPicPr>
            <p:cNvPr id="2049" name="Picture 10" descr="The large POCIS cansiter with a POCIS and SPMD carri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127410"/>
              <a:ext cx="4932696" cy="4578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7673" y="3481388"/>
              <a:ext cx="1202423" cy="1176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7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0759" y="2458386"/>
              <a:ext cx="1046636" cy="1023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Protocols – Deployment Event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68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Protocols – Mid-Deployment Event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 condition of passive sampling device.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field data &amp; whole water grab samples at same depth as passive sampling device. Sample collection time must match field data collection time.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52400" y="2697480"/>
            <a:ext cx="2286000" cy="400812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 sample bottles &amp; immediately place in wet ice.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 grab sample collection and preservation.</a:t>
            </a: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" t="8003" r="8589" b="53331"/>
          <a:stretch/>
        </p:blipFill>
        <p:spPr>
          <a:xfrm>
            <a:off x="2285999" y="2777526"/>
            <a:ext cx="6834184" cy="404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1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Protocols – Mid-Deployment Event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grab samples following order on the back of custody sheets, and order of custody sheets (Custody sheet #1 collected before #2, etc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Grab samples must be collected from all 4 sites within a 2 day window.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91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Protocols – Retrieval Event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Devices must be retrieved from </a:t>
            </a:r>
            <a:r>
              <a:rPr lang="en-US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4 sites within a 2 day window.</a:t>
            </a:r>
          </a:p>
          <a:p>
            <a:pPr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field data before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retrieving passive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sampling device.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 shipping can before removing SPMD &amp; POCIS from canister.  </a:t>
            </a:r>
            <a:r>
              <a:rPr lang="en-US" sz="25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expose sampling devices to air for &gt; 30 min.</a:t>
            </a: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>
              <a:defRPr/>
            </a:pP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Shut off fuel powered equipment before opening cans. Handle </a:t>
            </a:r>
            <a:r>
              <a:rPr lang="en-US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sampling devices by holders</a:t>
            </a: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defRPr/>
            </a:pP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SPMD &amp; POCIS in shipping cans that they arrived in.  Close can lids &amp; surround with wet ice packed in separate zip-top bags. 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5181600"/>
            <a:ext cx="1981200" cy="15240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 retrieval time &amp; conditions.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" t="8003" r="8589" b="73331"/>
          <a:stretch/>
        </p:blipFill>
        <p:spPr>
          <a:xfrm>
            <a:off x="2057400" y="4784101"/>
            <a:ext cx="6834184" cy="195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4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Shipping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6388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 five separate coolers, one corresponding to each custody sheet.</a:t>
            </a:r>
          </a:p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Include adequate ice in each cooler to maintain thermal preservation.</a:t>
            </a:r>
          </a:p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Include a white copy of custody sheet in all coolers.</a:t>
            </a:r>
          </a:p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Include a DEP cover letter in all coolers sent to non-DEP labs.</a:t>
            </a:r>
          </a:p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a separate FedEx airway bill for each cooler.  Coolers sent to AXYS will require international airway bill &amp; triplicate (original + 2 copies) customs forms.</a:t>
            </a:r>
          </a:p>
          <a:p>
            <a:pPr>
              <a:defRPr/>
            </a:pPr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50152"/>
              </p:ext>
            </p:extLst>
          </p:nvPr>
        </p:nvGraphicFramePr>
        <p:xfrm>
          <a:off x="304800" y="3581400"/>
          <a:ext cx="8610601" cy="3033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9096"/>
                <a:gridCol w="2686205"/>
                <a:gridCol w="1790699"/>
                <a:gridCol w="2514601"/>
              </a:tblGrid>
              <a:tr h="2331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Custody </a:t>
                      </a:r>
                      <a:r>
                        <a:rPr lang="en-US" sz="1600" dirty="0" smtClean="0">
                          <a:effectLst/>
                          <a:latin typeface="+mn-lt"/>
                        </a:rPr>
                        <a:t>Sheet 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#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Samples Collected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Goes </a:t>
                      </a:r>
                      <a:r>
                        <a:rPr lang="en-US" sz="1600" dirty="0" smtClean="0">
                          <a:effectLst/>
                          <a:latin typeface="+mn-lt"/>
                        </a:rPr>
                        <a:t>To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Delivery Method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3247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ESOC Custody Record #1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Midway through deployment period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FDEP Central 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Lab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-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Tallahassee, FL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Hand Deliver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3673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ESOC Custody Record #2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Midway through deployment period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Whole Water Chemistry 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Lab (TBA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)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900" dirty="0">
                          <a:effectLst/>
                          <a:latin typeface="+mn-lt"/>
                        </a:rPr>
                        <a:t> 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Ship via FedEx (details TBA)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2892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ESOC Custody Record #3</a:t>
                      </a:r>
                      <a:endParaRPr lang="en-US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Midway through deployment period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USGS  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- Columbia, MO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Ship via FedEx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2892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ESOC Custody Record #4</a:t>
                      </a:r>
                      <a:endParaRPr lang="en-US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Midway through deployment period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UF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Denslow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Lab  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- Gainesville,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FL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Hand Deliver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4430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ESOC Custody Record #5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After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Passive Sampling Device Retrieval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AXYS Laboratories – Sidney BC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Ship via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FedEx International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62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QA/QC – Field Blanks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whole water field blank at one of the four field sites during mid-deployment sampling event.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Fill sample bottles with DI water </a:t>
            </a:r>
            <a:r>
              <a:rPr lang="en-US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 field conditions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7" name="Picture 14" descr="Photo of sampler collecting field blank.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57400" y="2895600"/>
            <a:ext cx="4445000" cy="333375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40561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QA/QC – Field Blanks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SPMD &amp; POCIS field blank at one of the four field sites </a:t>
            </a:r>
            <a:r>
              <a:rPr lang="en-US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deployment &amp; retrieval events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bg1"/>
                </a:solidFill>
                <a:sym typeface="Symbol" panose="05050102010706020507" pitchFamily="18" charset="2"/>
              </a:rPr>
              <a:t>Transport SPMD &amp; POCIS to </a:t>
            </a:r>
            <a:r>
              <a:rPr lang="en-US" sz="2000" b="1" dirty="0">
                <a:solidFill>
                  <a:schemeClr val="bg1"/>
                </a:solidFill>
                <a:sym typeface="Symbol" panose="05050102010706020507" pitchFamily="18" charset="2"/>
              </a:rPr>
              <a:t>field sites in sealed cans, surrounded by wet ice that is packed in separate zip-top bags</a:t>
            </a:r>
            <a:r>
              <a:rPr lang="en-US" sz="2000" b="1" dirty="0" smtClean="0">
                <a:solidFill>
                  <a:schemeClr val="bg1"/>
                </a:solidFill>
                <a:sym typeface="Symbol" panose="05050102010706020507" pitchFamily="18" charset="2"/>
              </a:rPr>
              <a:t>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bg1"/>
                </a:solidFill>
                <a:sym typeface="Symbol" panose="05050102010706020507" pitchFamily="18" charset="2"/>
              </a:rPr>
              <a:t>Open field blank cans at same time as cans for site’s sampling devices are opened.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bg1"/>
                </a:solidFill>
                <a:sym typeface="Symbol" panose="05050102010706020507" pitchFamily="18" charset="2"/>
              </a:rPr>
              <a:t>Close field blank cans immediately after site’s sampling devices are placed in water.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Surround sealed field blank cans in ice </a:t>
            </a:r>
            <a:r>
              <a:rPr lang="en-US" sz="2000" b="1" dirty="0">
                <a:solidFill>
                  <a:schemeClr val="bg1"/>
                </a:solidFill>
                <a:sym typeface="Symbol" panose="05050102010706020507" pitchFamily="18" charset="2"/>
              </a:rPr>
              <a:t>that is packed in separate zip-top </a:t>
            </a:r>
            <a:r>
              <a:rPr lang="en-US" sz="2000" b="1" dirty="0" smtClean="0">
                <a:solidFill>
                  <a:schemeClr val="bg1"/>
                </a:solidFill>
                <a:sym typeface="Symbol" panose="05050102010706020507" pitchFamily="18" charset="2"/>
              </a:rPr>
              <a:t>bags. Store field blank cans at DEP lab (-20C) during 30-35 day deployment period.</a:t>
            </a:r>
            <a:endParaRPr lang="en-US" sz="2000" b="1" dirty="0">
              <a:solidFill>
                <a:schemeClr val="bg1"/>
              </a:solidFill>
              <a:sym typeface="Symbol" panose="05050102010706020507" pitchFamily="18" charset="2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Repeat field blank protocol </a:t>
            </a:r>
            <a:r>
              <a:rPr lang="en-US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same devices at same site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retrieving site’s sampling devices.</a:t>
            </a: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18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Collected at Each Site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4864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Passive sampling devices deployed for 30-35 days. Sent to laboratories for extraction and chemical &amp; biological analyses. 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Whole water grab samples collected midway through deployment period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Sent to laboratories for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chemical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biological analyses. </a:t>
            </a: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quality field measurements collected during device deployment, midway through deployment period, and during device retrieval.</a:t>
            </a:r>
          </a:p>
          <a:p>
            <a:pPr>
              <a:defRPr/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Minimum of </a:t>
            </a:r>
            <a:r>
              <a:rPr lang="en-US" sz="2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visits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each site required during deployment period.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400" dirty="0">
                <a:solidFill>
                  <a:schemeClr val="bg1"/>
                </a:solidFill>
              </a:rPr>
              <a:t>Example passive sampling device </a:t>
            </a:r>
            <a:r>
              <a:rPr lang="en-US" sz="2400" dirty="0" smtClean="0">
                <a:solidFill>
                  <a:schemeClr val="bg1"/>
                </a:solidFill>
              </a:rPr>
              <a:t>field blank setup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en-US" sz="2400" dirty="0" smtClean="0">
                <a:solidFill>
                  <a:schemeClr val="bg1"/>
                </a:solidFill>
              </a:rPr>
              <a:t>shipping can </a:t>
            </a:r>
            <a:r>
              <a:rPr lang="en-US" sz="2400" dirty="0">
                <a:solidFill>
                  <a:schemeClr val="bg1"/>
                </a:solidFill>
              </a:rPr>
              <a:t>with 3 SPMD (right) and 3 POCIS (left).</a:t>
            </a: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1200" b="1" dirty="0" smtClean="0">
                <a:solidFill>
                  <a:schemeClr val="bg1"/>
                </a:solidFill>
              </a:rPr>
              <a:t>Images from USGS &amp; EST labs websites.</a:t>
            </a:r>
            <a:endParaRPr lang="en-US" sz="12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47800" y="2514600"/>
            <a:ext cx="6360076" cy="3409950"/>
            <a:chOff x="1718226" y="2819400"/>
            <a:chExt cx="5937250" cy="3105150"/>
          </a:xfrm>
        </p:grpSpPr>
        <p:pic>
          <p:nvPicPr>
            <p:cNvPr id="3073" name="Picture 30" descr="spmdphoto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2819400"/>
              <a:ext cx="2609850" cy="3105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29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b="45413"/>
            <a:stretch>
              <a:fillRect/>
            </a:stretch>
          </p:blipFill>
          <p:spPr bwMode="auto">
            <a:xfrm>
              <a:off x="5779051" y="3100679"/>
              <a:ext cx="1874838" cy="731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0" name="Picture 29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0451" y="4875213"/>
              <a:ext cx="1111250" cy="971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2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8226" y="2819400"/>
              <a:ext cx="1155700" cy="1009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9" name="Picture 2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0451" y="3865563"/>
              <a:ext cx="1111250" cy="971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9051" y="3776954"/>
              <a:ext cx="1876425" cy="1341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QA/QC – Field Blanks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821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QA/QC – Field Blanks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 all QA/QC sample collection and preservation information.</a:t>
            </a:r>
            <a:endParaRPr lang="en-US" sz="2500" b="1" dirty="0">
              <a:solidFill>
                <a:schemeClr val="bg1"/>
              </a:solidFill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3" t="37475" r="8589" b="37660"/>
          <a:stretch/>
        </p:blipFill>
        <p:spPr>
          <a:xfrm>
            <a:off x="432012" y="2209800"/>
            <a:ext cx="8279975" cy="315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</a:rPr>
              <a:t>Alvarez, D.A., 2010, Guidelines for the use of the semipermeable membrane device (SPMD) and the polar organic chemical integrative sampler (POCIS) in environmental monitoring studies: U.S. Geological Survey, Techniques and Methods 1–D4, p 28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2400" dirty="0">
                <a:solidFill>
                  <a:schemeClr val="bg1"/>
                </a:solidFill>
              </a:rPr>
              <a:t>Wilde, F.D., </a:t>
            </a:r>
            <a:r>
              <a:rPr lang="en-US" sz="2400" dirty="0" err="1">
                <a:solidFill>
                  <a:schemeClr val="bg1"/>
                </a:solidFill>
              </a:rPr>
              <a:t>Radtke</a:t>
            </a:r>
            <a:r>
              <a:rPr lang="en-US" sz="2400" dirty="0">
                <a:solidFill>
                  <a:schemeClr val="bg1"/>
                </a:solidFill>
              </a:rPr>
              <a:t>, D.B., </a:t>
            </a:r>
            <a:r>
              <a:rPr lang="en-US" sz="2400" dirty="0" err="1">
                <a:solidFill>
                  <a:schemeClr val="bg1"/>
                </a:solidFill>
              </a:rPr>
              <a:t>Gibs</a:t>
            </a:r>
            <a:r>
              <a:rPr lang="en-US" sz="2400" dirty="0">
                <a:solidFill>
                  <a:schemeClr val="bg1"/>
                </a:solidFill>
              </a:rPr>
              <a:t>, Jacob, and </a:t>
            </a:r>
            <a:r>
              <a:rPr lang="en-US" sz="2400" dirty="0" err="1">
                <a:solidFill>
                  <a:schemeClr val="bg1"/>
                </a:solidFill>
              </a:rPr>
              <a:t>Iwatsubo</a:t>
            </a:r>
            <a:r>
              <a:rPr lang="en-US" sz="2400" dirty="0">
                <a:solidFill>
                  <a:schemeClr val="bg1"/>
                </a:solidFill>
              </a:rPr>
              <a:t>, R.T., eds., 2004 with </a:t>
            </a:r>
            <a:r>
              <a:rPr lang="en-US" sz="2400" dirty="0" smtClean="0">
                <a:solidFill>
                  <a:schemeClr val="bg1"/>
                </a:solidFill>
              </a:rPr>
              <a:t>updates through 2009. U.S</a:t>
            </a:r>
            <a:r>
              <a:rPr lang="en-US" sz="2400" dirty="0">
                <a:solidFill>
                  <a:schemeClr val="bg1"/>
                </a:solidFill>
              </a:rPr>
              <a:t>. Geological Survey Techniques of Water-Resources Investigations, book 9, </a:t>
            </a:r>
            <a:r>
              <a:rPr lang="en-US" sz="2400" dirty="0" smtClean="0">
                <a:solidFill>
                  <a:schemeClr val="bg1"/>
                </a:solidFill>
              </a:rPr>
              <a:t>April 2004.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FDEP Status  &amp; Trend Network Sampling Manual. October 2013 version.  available online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en-US" sz="2400" dirty="0">
                <a:solidFill>
                  <a:schemeClr val="bg1"/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bg1"/>
                </a:solidFill>
                <a:hlinkClick r:id="rId3"/>
              </a:rPr>
              <a:t>publicfiles.dep.state.fl.us/dear/watershed%20monitoring/documents/WMS-SamplingManual.pdf</a:t>
            </a:r>
            <a:r>
              <a:rPr lang="en-US" sz="2400" dirty="0" smtClean="0">
                <a:solidFill>
                  <a:schemeClr val="bg1"/>
                </a:solidFill>
              </a:rPr>
              <a:t>. </a:t>
            </a:r>
            <a:endParaRPr lang="en-US" sz="2400" dirty="0">
              <a:solidFill>
                <a:schemeClr val="bg1"/>
              </a:solidFill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55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667000"/>
            <a:ext cx="8077200" cy="3429000"/>
          </a:xfrm>
          <a:solidFill>
            <a:schemeClr val="accent1">
              <a:alpha val="50000"/>
            </a:schemeClr>
          </a:solidFill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 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/>
              <a:t>                                               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b="1" dirty="0" smtClean="0"/>
              <a:t>Stephanie </a:t>
            </a:r>
            <a:r>
              <a:rPr lang="en-US" sz="9600" b="1" dirty="0" err="1" smtClean="0"/>
              <a:t>Sunderman</a:t>
            </a:r>
            <a:r>
              <a:rPr lang="en-US" sz="9600" b="1" dirty="0" smtClean="0"/>
              <a:t>-Barnes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b="1" dirty="0" smtClean="0"/>
              <a:t>Quality Assurance Officer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b="1" dirty="0" smtClean="0"/>
              <a:t>Watershed Monitoring Section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b="1" dirty="0" smtClean="0"/>
              <a:t>Florida Department of Environmental Protection 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b="1" dirty="0" smtClean="0"/>
              <a:t>(850) 245-8517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b="1" dirty="0" smtClean="0"/>
              <a:t>stephanie.sundemranbarnes@dep.state.fl.us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9600" b="1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9600" b="1" dirty="0" smtClean="0"/>
          </a:p>
          <a:p>
            <a:pPr algn="ctr" fontAlgn="auto">
              <a:spcAft>
                <a:spcPts val="0"/>
              </a:spcAft>
              <a:buNone/>
              <a:defRPr/>
            </a:pP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Precautions for Field Sampling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4864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Field personnel should avoid contacting or consuming the following substances  on the day of sampling.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Oils, Tars, Fuels, Fumes containing engine exhaust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Paints, Solvents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Tobacco smoke, Caffeine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Fragrances (e.g. perfumes, deodorants, laundry detergent)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Sunscreens, Bug sprays, Pesticides, Herbicides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Soap, Detergents, Antibacterial cleansers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Medications, Hormonal Substances (prescription, over-the-counter)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Urine, Excrement (animal or human)</a:t>
            </a:r>
          </a:p>
          <a:p>
            <a:pPr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contact is unavoidable, details must be documented on field sheet.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Precautions for Field Sampling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4864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Disposable, powder-free gloves should be worn at all times when handling deployment equipment, sampling equipment, &amp; sampling devices.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Gloves &amp; exposed skin must be free of lotions, insect repellents, and powders.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  gloves frequently, especially after contacting surfaces that could introduce contamination (e.g. skin, clothing, boat motor).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breathe directly over sampling devices.</a:t>
            </a:r>
          </a:p>
          <a:p>
            <a:pPr>
              <a:defRPr/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Documentation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3810000" cy="54864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one copy of ESOC Field Sheet for each visit to each site.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leave any items blank.  If an item is not applicable, draw a single line through it or write “N/A”.</a:t>
            </a:r>
          </a:p>
          <a:p>
            <a:pPr>
              <a:defRPr/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 t="251" r="5883" b="2253"/>
          <a:stretch/>
        </p:blipFill>
        <p:spPr>
          <a:xfrm>
            <a:off x="4154482" y="48501"/>
            <a:ext cx="4837118" cy="6766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Documentation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 Custody Sheets will be used throughout the project.</a:t>
            </a:r>
          </a:p>
          <a:p>
            <a:pPr>
              <a:defRPr/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988559"/>
              </p:ext>
            </p:extLst>
          </p:nvPr>
        </p:nvGraphicFramePr>
        <p:xfrm>
          <a:off x="304800" y="1828800"/>
          <a:ext cx="8458200" cy="4038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4323"/>
                <a:gridCol w="1616477"/>
                <a:gridCol w="1295400"/>
                <a:gridCol w="2362200"/>
                <a:gridCol w="2209800"/>
              </a:tblGrid>
              <a:tr h="4664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Custody </a:t>
                      </a:r>
                      <a:r>
                        <a:rPr lang="en-US" sz="1600" dirty="0" smtClean="0">
                          <a:effectLst/>
                          <a:latin typeface="+mn-lt"/>
                        </a:rPr>
                        <a:t>Sheet 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#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Samples Collected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Goes </a:t>
                      </a:r>
                      <a:r>
                        <a:rPr lang="en-US" sz="1600" dirty="0" smtClean="0">
                          <a:effectLst/>
                          <a:latin typeface="+mn-lt"/>
                        </a:rPr>
                        <a:t>To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Analytes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Kits </a:t>
                      </a:r>
                      <a:r>
                        <a:rPr lang="en-US" sz="1600" dirty="0" smtClean="0">
                          <a:effectLst/>
                          <a:latin typeface="+mn-lt"/>
                        </a:rPr>
                        <a:t>Contain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6496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ESOC Custody Record #1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Midway through deployment period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FDEP Central Lab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Pesticides; Sucralose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3 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– 1L glass amber 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bottles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7348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ESOC Custody Record #2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Midway through deployment period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Whole Water Chemistry 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Lab (TBA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)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900" dirty="0">
                          <a:effectLst/>
                          <a:latin typeface="+mn-lt"/>
                        </a:rPr>
                        <a:t> 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PPCPs; Hormones</a:t>
                      </a:r>
                      <a:r>
                        <a:rPr lang="en-US" sz="1400">
                          <a:effectLst/>
                          <a:latin typeface="+mn-lt"/>
                        </a:rPr>
                        <a:t>; </a:t>
                      </a:r>
                      <a:r>
                        <a:rPr lang="en-US" sz="1400" smtClean="0">
                          <a:effectLst/>
                          <a:latin typeface="+mn-lt"/>
                        </a:rPr>
                        <a:t>PBDEs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;</a:t>
                      </a:r>
                      <a:endParaRPr lang="en-US" sz="105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+mn-lt"/>
                        </a:rPr>
                        <a:t>Alkylphenols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; PFCs; Pesticides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1 – 1L glass amber bottle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5511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ESOC Custody Record #3</a:t>
                      </a:r>
                      <a:endParaRPr lang="en-US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Midway through deployment period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USGS  </a:t>
                      </a:r>
                      <a:endParaRPr lang="en-US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BLYES; 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BLYAS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;</a:t>
                      </a:r>
                      <a:endParaRPr lang="en-US" sz="105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SOS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Chromotest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1 – 1L glass amber bottle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4872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ESOC Custody Record #4</a:t>
                      </a:r>
                      <a:endParaRPr lang="en-US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Midway through deployment period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UF – Denslow Lab  </a:t>
                      </a:r>
                      <a:endParaRPr lang="en-US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ER &amp; AR binding &amp; transactivation assays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1 – 1L glass amber bottle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  <a:tr h="8862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ESOC Custody Record #5</a:t>
                      </a:r>
                      <a:endParaRPr lang="en-US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After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Passive Sampling Device Retrieval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AXYS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SPMD &amp; POCIS Extraction;</a:t>
                      </a:r>
                      <a:endParaRPr lang="en-US" sz="105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AXYS will distribute extracts </a:t>
                      </a:r>
                      <a:r>
                        <a:rPr lang="en-US" sz="1400" dirty="0" smtClean="0">
                          <a:effectLst/>
                          <a:latin typeface="+mn-lt"/>
                        </a:rPr>
                        <a:t>among designated laboratories for analysis.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3 - SPMD on spider carriers;</a:t>
                      </a:r>
                      <a:endParaRPr lang="en-US" sz="1050" dirty="0"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3 – POCIS on metal holders</a:t>
                      </a:r>
                      <a:endParaRPr lang="en-US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Documentation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" t="2667" r="2608" b="50665"/>
          <a:stretch/>
        </p:blipFill>
        <p:spPr>
          <a:xfrm>
            <a:off x="92534" y="1447800"/>
            <a:ext cx="8958931" cy="344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2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Documentation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4343400" cy="54864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Maintain Log Books for: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Calibration Activities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Equipment Cleaning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Equipment Maintenance</a:t>
            </a:r>
          </a:p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Standards / Buffers / Reagents</a:t>
            </a:r>
          </a:p>
          <a:p>
            <a:pPr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Details described in October 2013 Status &amp; Trend Networks Sampling Manual (Section 12).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7" t="2665" r="3417" b="5332"/>
          <a:stretch/>
        </p:blipFill>
        <p:spPr>
          <a:xfrm>
            <a:off x="4609723" y="320040"/>
            <a:ext cx="4297680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 for Deployment Event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6868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SPMD &amp; POCIS </a:t>
            </a:r>
          </a:p>
          <a:p>
            <a:pPr marL="746125" lvl="1" indent="-288925" defTabSz="717550">
              <a:tabLst>
                <a:tab pos="7659688" algn="l"/>
                <a:tab pos="7716838" algn="l"/>
              </a:tabLs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 by EST labs, mounted on holders, and </a:t>
            </a:r>
          </a:p>
          <a:p>
            <a:pPr marL="746125" lvl="1" indent="0" defTabSz="717550">
              <a:buNone/>
              <a:tabLst>
                <a:tab pos="7659688" algn="l"/>
                <a:tab pos="7716838" algn="l"/>
              </a:tabLs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shipped to DEP in sealed cans (cleaned &amp; solvent rinsed).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Stored at -20</a:t>
            </a:r>
            <a:r>
              <a:rPr lang="en-US" sz="2400" b="1" dirty="0" smtClean="0">
                <a:solidFill>
                  <a:schemeClr val="bg1"/>
                </a:solidFill>
                <a:sym typeface="Symbol" panose="05050102010706020507" pitchFamily="18" charset="2"/>
              </a:rPr>
              <a:t>C until sampling event.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sym typeface="Symbol" panose="05050102010706020507" pitchFamily="18" charset="2"/>
              </a:rPr>
              <a:t>Transported to field sites in sealed cans, surrounded by wet ice that is packed in separate zip-top bags.</a:t>
            </a:r>
            <a:endParaRPr lang="en-US" sz="24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deployment material (e.g. anchors, wire, hardware) must be cleaned using the following procedure: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Clean with degreasing solution (if necessary)</a:t>
            </a:r>
          </a:p>
          <a:p>
            <a:pPr lvl="1"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 with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 soapy (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liqui-nox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water.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Rinse with dilute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HCl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(do not use on stainless steel)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Rinse with </a:t>
            </a:r>
            <a:r>
              <a:rPr lang="en-US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isopropyl alcohol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other polar solvent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Rinse with hexane or other nonpolar solvent.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24066"/>
            <a:ext cx="1219200" cy="145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7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4271</TotalTime>
  <Words>1610</Words>
  <Application>Microsoft Office PowerPoint</Application>
  <PresentationFormat>On-screen Show (4:3)</PresentationFormat>
  <Paragraphs>290</Paragraphs>
  <Slides>23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Symbol</vt:lpstr>
      <vt:lpstr>Times New Roman</vt:lpstr>
      <vt:lpstr>1_Office Theme</vt:lpstr>
      <vt:lpstr>ESOC Pilot Study Field Sampling Logistics &amp; QA/QC</vt:lpstr>
      <vt:lpstr>Data Collected at Each Site</vt:lpstr>
      <vt:lpstr>General Precautions for Field Sampling</vt:lpstr>
      <vt:lpstr>General Precautions for Field Sampling</vt:lpstr>
      <vt:lpstr>Documentation</vt:lpstr>
      <vt:lpstr>Documentation</vt:lpstr>
      <vt:lpstr>Documentation</vt:lpstr>
      <vt:lpstr>Documentation</vt:lpstr>
      <vt:lpstr>Preparation for Deployment Event</vt:lpstr>
      <vt:lpstr>Preparation for Deployment Event</vt:lpstr>
      <vt:lpstr>Data Collection Protocols – Deployment Event</vt:lpstr>
      <vt:lpstr>Data Collection Protocols – Deployment Event</vt:lpstr>
      <vt:lpstr>Data Collection Protocols – Deployment Event</vt:lpstr>
      <vt:lpstr>Data Collection Protocols – Mid-Deployment Event</vt:lpstr>
      <vt:lpstr>Data Collection Protocols – Mid-Deployment Event</vt:lpstr>
      <vt:lpstr>Data Collection Protocols – Retrieval Event</vt:lpstr>
      <vt:lpstr>Shipping</vt:lpstr>
      <vt:lpstr>QA/QC – Field Blanks</vt:lpstr>
      <vt:lpstr>QA/QC – Field Blanks</vt:lpstr>
      <vt:lpstr>QA/QC – Field Blanks</vt:lpstr>
      <vt:lpstr>QA/QC – Field Blanks</vt:lpstr>
      <vt:lpstr>References</vt:lpstr>
      <vt:lpstr>QUESTIONS?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NETWORK RECON MANUAL</dc:title>
  <dc:creator>biernacki_t</dc:creator>
  <cp:lastModifiedBy>Woeber, Nathan (Andy)</cp:lastModifiedBy>
  <cp:revision>351</cp:revision>
  <dcterms:created xsi:type="dcterms:W3CDTF">2013-04-09T19:44:35Z</dcterms:created>
  <dcterms:modified xsi:type="dcterms:W3CDTF">2014-04-29T14:33:41Z</dcterms:modified>
</cp:coreProperties>
</file>