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0" r:id="rId7"/>
    <p:sldId id="266" r:id="rId8"/>
    <p:sldId id="261" r:id="rId9"/>
    <p:sldId id="262" r:id="rId10"/>
    <p:sldId id="263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4/28/2014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4/28/2014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1167" y="1530416"/>
            <a:ext cx="8604985" cy="188655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Analysis of </a:t>
            </a:r>
            <a:br>
              <a:rPr lang="en-US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POCIS </a:t>
            </a:r>
            <a:r>
              <a:rPr lang="en-US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</a:t>
            </a:r>
            <a:r>
              <a:rPr lang="en-US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SPMD E</a:t>
            </a:r>
            <a:r>
              <a:rPr lang="en-US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xtracts</a:t>
            </a: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65659" y="3827730"/>
            <a:ext cx="6096000" cy="9079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T. M. Chandrasekhar</a:t>
            </a:r>
          </a:p>
          <a:p>
            <a:pPr algn="ctr">
              <a:spcBef>
                <a:spcPts val="600"/>
              </a:spcBef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Bureau of Laboratories</a:t>
            </a:r>
            <a:endParaRPr lang="en-US" sz="2400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3333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87655" y="914400"/>
            <a:ext cx="10048775" cy="51860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POCIS Disk </a:t>
            </a:r>
            <a:r>
              <a:rPr lang="en-US" sz="32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</a:t>
            </a:r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(Bioassays)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Extracted with methanol and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concentrated to 1 ml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surrogates added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split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two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half sent to </a:t>
            </a:r>
            <a:r>
              <a:rPr lang="en-US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Denslow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lab (Univ. of Florida) for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Binding and Transactivation assays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Other half sent to </a:t>
            </a:r>
            <a:r>
              <a:rPr lang="en-US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Iwanowicz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lab (USGS, </a:t>
            </a:r>
            <a:r>
              <a:rPr lang="en-US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Kearneysville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for </a:t>
            </a:r>
            <a:r>
              <a:rPr lang="en-US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Bioilluminescent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Yeast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Estrogen/Androgen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BLYES/BLYAS)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SOS </a:t>
            </a:r>
            <a:r>
              <a:rPr lang="en-US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Chromotest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genotoxicity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assays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POCIS Field Blank disks treated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identically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1219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03158" y="755903"/>
            <a:ext cx="993327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SPMD Spiders </a:t>
            </a:r>
            <a:r>
              <a:rPr lang="en-US" sz="32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en-US" sz="32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&amp; 2 </a:t>
            </a:r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(Chemistry- with PRCs)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Hexane extracts from two spiders combined and split 4 ways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Each of the splits is spiked with respective surrogates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PBDEs by HR-GC/MS (EPA 1614)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Alkylphenols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GC/MS </a:t>
            </a: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Pesticides by HR-GC/MS (EPA 1699)</a:t>
            </a: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PRC analysis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Hexane blanks and LCS used for all four analyses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SPMD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Field Blank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spiders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treated identically</a:t>
            </a:r>
          </a:p>
        </p:txBody>
      </p:sp>
    </p:spTree>
    <p:extLst>
      <p:ext uri="{BB962C8B-B14F-4D97-AF65-F5344CB8AC3E}">
        <p14:creationId xmlns:p14="http://schemas.microsoft.com/office/powerpoint/2010/main" val="3675806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55032" y="808523"/>
            <a:ext cx="10000648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SPMD Spider </a:t>
            </a:r>
            <a:r>
              <a:rPr lang="en-US" sz="32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(Bioassays)</a:t>
            </a:r>
          </a:p>
          <a:p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Extracted with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hexane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concentrated to 1 ml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 surrogates added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split in two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half sent to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Denslow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lab (Univ. of Florida) for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Binding and Transactivation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assays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Other half sent to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Iwanowicz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lab (USGS,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Kearneysville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for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Bioilluminescent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Yeast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Estrogen/Androgen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BLYES/BLYAS)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SOS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Chromotest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4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genotoxicity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assays</a:t>
            </a:r>
          </a:p>
          <a:p>
            <a:pPr marL="342900" indent="-34290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SPMD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Field Blank disks treated identically</a:t>
            </a:r>
          </a:p>
        </p:txBody>
      </p:sp>
    </p:spTree>
    <p:extLst>
      <p:ext uri="{BB962C8B-B14F-4D97-AF65-F5344CB8AC3E}">
        <p14:creationId xmlns:p14="http://schemas.microsoft.com/office/powerpoint/2010/main" val="4285287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404" y="242637"/>
            <a:ext cx="3255502" cy="291444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784" y="3273945"/>
            <a:ext cx="2561122" cy="3353048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4164529" y="736407"/>
            <a:ext cx="7000775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Sampling </a:t>
            </a:r>
            <a:r>
              <a:rPr lang="en-US" sz="3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Canister</a:t>
            </a:r>
            <a:endParaRPr lang="en-US" sz="3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 smtClean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One stainless steel sample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canister deployed at each of four </a:t>
            </a:r>
            <a:r>
              <a:rPr lang="en-US" sz="3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sites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Each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canister has three POCIS </a:t>
            </a:r>
            <a:r>
              <a:rPr lang="en-US" sz="3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membrane disks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 three SPMD spiders</a:t>
            </a:r>
          </a:p>
          <a:p>
            <a:pPr marL="285750" indent="-285750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3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One </a:t>
            </a: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field blank canister to be deployed only at one </a:t>
            </a:r>
            <a:r>
              <a:rPr lang="en-US" sz="3200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site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7798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3387" y="740906"/>
            <a:ext cx="11206263" cy="883613"/>
          </a:xfrm>
        </p:spPr>
        <p:txBody>
          <a:bodyPr>
            <a:normAutofit fontScale="90000"/>
          </a:bodyPr>
          <a:lstStyle/>
          <a:p>
            <a:r>
              <a:rPr lang="en-US" cap="none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POCIS</a:t>
            </a:r>
            <a:r>
              <a:rPr lang="en-US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cap="none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olar </a:t>
            </a:r>
            <a:r>
              <a:rPr lang="en-US" cap="none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</a:t>
            </a:r>
            <a:r>
              <a:rPr lang="en-US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rganic </a:t>
            </a:r>
            <a:r>
              <a:rPr lang="en-US" cap="none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</a:t>
            </a:r>
            <a:r>
              <a:rPr lang="en-US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hemical </a:t>
            </a:r>
            <a:r>
              <a:rPr lang="en-US" cap="none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ntegrative </a:t>
            </a:r>
            <a:r>
              <a:rPr lang="en-US" cap="none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ampler</a:t>
            </a:r>
            <a:br>
              <a:rPr lang="en-US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88984" y="1755059"/>
            <a:ext cx="10368642" cy="4363640"/>
          </a:xfrm>
        </p:spPr>
        <p:txBody>
          <a:bodyPr/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Consists of Oasis HLB media (</a:t>
            </a:r>
            <a:r>
              <a:rPr lang="en-US" sz="2800" i="1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Waters Corp</a:t>
            </a:r>
            <a:r>
              <a:rPr lang="en-US" sz="28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.) contained between two </a:t>
            </a:r>
            <a:r>
              <a:rPr lang="en-US" sz="2800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microporous</a:t>
            </a:r>
            <a:r>
              <a:rPr lang="en-US" sz="28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2800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polyethersulfone</a:t>
            </a:r>
            <a:r>
              <a:rPr lang="en-US" sz="28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membranes</a:t>
            </a: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HLB (Hydrophilic Lipophilic Balance) is a water </a:t>
            </a:r>
            <a:r>
              <a:rPr lang="en-US" sz="2800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wettable</a:t>
            </a:r>
            <a:r>
              <a:rPr lang="en-US" sz="28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copolymer of </a:t>
            </a:r>
            <a:r>
              <a:rPr lang="en-US" sz="2800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Divinylbenzene</a:t>
            </a:r>
            <a:r>
              <a:rPr lang="en-US" sz="28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and N-</a:t>
            </a:r>
            <a:r>
              <a:rPr lang="en-US" sz="2800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Vinylpyrrolidone</a:t>
            </a:r>
            <a:endParaRPr lang="en-US" sz="2800" cap="none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28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Enhanced retention of a broad range of polar organic compounds</a:t>
            </a:r>
          </a:p>
          <a:p>
            <a:pPr marL="0" indent="0">
              <a:buNone/>
            </a:pPr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1690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2471" y="1120739"/>
            <a:ext cx="6239801" cy="460885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235" y="1323420"/>
            <a:ext cx="3438095" cy="315238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04350" y="4822878"/>
            <a:ext cx="27999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POCIS Membrane Disk</a:t>
            </a:r>
            <a:endParaRPr lang="en-US" dirty="0"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2507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6" y="618518"/>
            <a:ext cx="10214668" cy="1006002"/>
          </a:xfrm>
        </p:spPr>
        <p:txBody>
          <a:bodyPr>
            <a:normAutofit/>
          </a:bodyPr>
          <a:lstStyle/>
          <a:p>
            <a:r>
              <a:rPr lang="en-US" sz="3200" cap="none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SPMD</a:t>
            </a:r>
            <a:r>
              <a:rPr lang="en-US" sz="32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en-US" sz="3200" cap="none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en-US" sz="32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emi </a:t>
            </a:r>
            <a:r>
              <a:rPr lang="en-US" sz="3200" cap="none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en-US" sz="32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ermeable </a:t>
            </a:r>
            <a:r>
              <a:rPr lang="en-US" sz="3200" cap="none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</a:t>
            </a:r>
            <a:r>
              <a:rPr lang="en-US" sz="32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embrane </a:t>
            </a:r>
            <a:r>
              <a:rPr lang="en-US" sz="3200" cap="none" dirty="0" smtClean="0">
                <a:solidFill>
                  <a:srgbClr val="0000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</a:t>
            </a:r>
            <a:r>
              <a:rPr lang="en-US" sz="32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evice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1877438"/>
            <a:ext cx="10363825" cy="3913761"/>
          </a:xfrm>
        </p:spPr>
        <p:txBody>
          <a:bodyPr>
            <a:normAutofit fontScale="92500"/>
          </a:bodyPr>
          <a:lstStyle/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3000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Consists of </a:t>
            </a:r>
            <a:r>
              <a:rPr lang="en-US" sz="30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thin layer of </a:t>
            </a:r>
            <a:r>
              <a:rPr lang="en-US" sz="3000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Triolein</a:t>
            </a:r>
            <a:r>
              <a:rPr lang="en-US" sz="30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between two  semipermeable polyethylene membranes</a:t>
            </a:r>
            <a:endParaRPr lang="en-US" sz="3000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3000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000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Triolein</a:t>
            </a:r>
            <a:r>
              <a:rPr lang="en-US" sz="30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</a:t>
            </a:r>
            <a:r>
              <a:rPr lang="en-US" sz="3000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Glyceryl</a:t>
            </a:r>
            <a:r>
              <a:rPr lang="en-US" sz="30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sz="3000" cap="none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trioleate</a:t>
            </a:r>
            <a:r>
              <a:rPr lang="en-US" sz="30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 is a symmetrical triglyceride - glycerol bound to three units of oleic acid</a:t>
            </a:r>
            <a:endParaRPr lang="en-US" sz="3000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en-US" sz="3000" cap="none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Enhanced retention of a broad range of </a:t>
            </a:r>
            <a:r>
              <a:rPr lang="en-US" sz="3000" cap="none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nonpolar, lipophilic compounds</a:t>
            </a:r>
            <a:endParaRPr lang="en-US" sz="3000" cap="none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122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955" y="1370344"/>
            <a:ext cx="4924224" cy="38570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329817" y="5544770"/>
            <a:ext cx="239428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SPMD </a:t>
            </a:r>
            <a:r>
              <a:rPr lang="en-US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spider </a:t>
            </a:r>
            <a:endParaRPr lang="en-US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7321" y="171450"/>
            <a:ext cx="4467225" cy="668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681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47535" y="779647"/>
            <a:ext cx="10106527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en-US" sz="2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POCIS </a:t>
            </a:r>
            <a:r>
              <a:rPr lang="en-US" sz="28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Analyses </a:t>
            </a:r>
            <a:r>
              <a:rPr lang="en-US" sz="2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(Polar </a:t>
            </a:r>
            <a:r>
              <a:rPr lang="en-US" sz="28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Analytes</a:t>
            </a:r>
            <a:r>
              <a:rPr lang="en-US" sz="2800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Pharmaceuticals and Personal Care Products (PPCPs)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LC/MS/MS </a:t>
            </a: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Hormones by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HR-GC/MS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Perfluorinated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Compounds (PFCs) by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LC/MS/MS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Pesticides by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HR-GC/MS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1200"/>
              </a:spcBef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 </a:t>
            </a:r>
          </a:p>
          <a:p>
            <a:pPr>
              <a:spcBef>
                <a:spcPts val="1200"/>
              </a:spcBef>
            </a:pPr>
            <a:r>
              <a:rPr lang="en-US" sz="2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SPMD </a:t>
            </a:r>
            <a:r>
              <a:rPr lang="en-US" sz="2800" dirty="0" smtClean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Analyses </a:t>
            </a:r>
            <a:r>
              <a:rPr lang="en-US" sz="2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(Nonpolar </a:t>
            </a:r>
            <a:r>
              <a:rPr lang="en-US" sz="2800" dirty="0" err="1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Analytes</a:t>
            </a:r>
            <a:r>
              <a:rPr lang="en-US" sz="2800" dirty="0">
                <a:solidFill>
                  <a:srgbClr val="0000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Poly Brominated </a:t>
            </a:r>
            <a:r>
              <a:rPr lang="en-US" sz="24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Diphenyl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Ethers (PBDEs) 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HR-GC/MS </a:t>
            </a: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Alkylphenols</a:t>
            </a: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by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GC/MS</a:t>
            </a: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marR="0" lvl="0" indent="-342900">
              <a:spcBef>
                <a:spcPts val="120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Pesticides </a:t>
            </a:r>
            <a:r>
              <a:rPr lang="en-US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by HR-GC/MS</a:t>
            </a:r>
            <a:endParaRPr lang="en-US" sz="24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2137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37911" y="875898"/>
            <a:ext cx="998139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POCIS Disk </a:t>
            </a:r>
            <a:r>
              <a:rPr lang="en-US" sz="3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(PPCPs and Hormones</a:t>
            </a:r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)</a:t>
            </a:r>
          </a:p>
          <a:p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Spiked with labeled surrogates and extracted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MLA-086)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Extract divided in two; one half archived</a:t>
            </a: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PPCPs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 LC/MS/MS (EPA 1694)</a:t>
            </a: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Hormones by HR-GC/MS (EPA 1698)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HLB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extraction blank split in two</a:t>
            </a: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One half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used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method blanks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Other half spiked for use as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LCS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POCIS Field Blank disks treated identically</a:t>
            </a:r>
          </a:p>
        </p:txBody>
      </p:sp>
    </p:spTree>
    <p:extLst>
      <p:ext uri="{BB962C8B-B14F-4D97-AF65-F5344CB8AC3E}">
        <p14:creationId xmlns:p14="http://schemas.microsoft.com/office/powerpoint/2010/main" val="531096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74282" y="933651"/>
            <a:ext cx="10299032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POCIS </a:t>
            </a:r>
            <a:r>
              <a:rPr lang="en-US" sz="32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Disk 2 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</a:t>
            </a:r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PFCs </a:t>
            </a: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and </a:t>
            </a:r>
            <a:r>
              <a:rPr lang="en-US" sz="3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Pesticides)</a:t>
            </a:r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sz="3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Extracted with methanol and split in two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Labeled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surrogates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added to splits for two analyses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PFCs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LC/MS/MS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800100" lvl="1" indent="-342900">
              <a:spcBef>
                <a:spcPts val="1200"/>
              </a:spcBef>
              <a:buFont typeface="Courier New" panose="02070309020205020404" pitchFamily="49" charset="0"/>
              <a:buChar char="o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Pesticides </a:t>
            </a: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by HR-GC/MS (EPA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1699)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Methanol blanks for both analyses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Laboratory control samples (LCS) prepared in methanol</a:t>
            </a:r>
          </a:p>
          <a:p>
            <a:pPr marL="342900" indent="-3429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2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POCIS Field Blank disks treated </a:t>
            </a:r>
            <a:r>
              <a:rPr lang="en-US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identically</a:t>
            </a:r>
            <a:endParaRPr lang="en-US" sz="2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3349805"/>
      </p:ext>
    </p:extLst>
  </p:cSld>
  <p:clrMapOvr>
    <a:masterClrMapping/>
  </p:clrMapOvr>
</p:sld>
</file>

<file path=ppt/theme/theme1.xml><?xml version="1.0" encoding="utf-8"?>
<a:theme xmlns:a="http://schemas.openxmlformats.org/drawingml/2006/main" name="Droplet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TC104033925[[fn=Droplet]]</Template>
  <TotalTime>164</TotalTime>
  <Words>497</Words>
  <Application>Microsoft Office PowerPoint</Application>
  <PresentationFormat>Widescreen</PresentationFormat>
  <Paragraphs>71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Courier New</vt:lpstr>
      <vt:lpstr>Tahoma</vt:lpstr>
      <vt:lpstr>Tw Cen MT</vt:lpstr>
      <vt:lpstr>Verdana</vt:lpstr>
      <vt:lpstr>Wingdings</vt:lpstr>
      <vt:lpstr>Droplet</vt:lpstr>
      <vt:lpstr>Analysis of  POCIS and SPMD Extracts</vt:lpstr>
      <vt:lpstr>PowerPoint Presentation</vt:lpstr>
      <vt:lpstr>POCIS: Polar Organic Chemical Integrative Sampler </vt:lpstr>
      <vt:lpstr>PowerPoint Presentation</vt:lpstr>
      <vt:lpstr>SPMD: Semi Permeable Membrane Device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POCIS and SPMD Extracts</dc:title>
  <dc:creator>Chandrasekhar, Thekkekalathil</dc:creator>
  <cp:lastModifiedBy>Chandrasekhar, Thekkekalathil</cp:lastModifiedBy>
  <cp:revision>21</cp:revision>
  <dcterms:created xsi:type="dcterms:W3CDTF">2014-04-24T19:26:03Z</dcterms:created>
  <dcterms:modified xsi:type="dcterms:W3CDTF">2014-04-28T18:48:13Z</dcterms:modified>
</cp:coreProperties>
</file>