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65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16E2B3-F882-45F8-8040-4C34705AF34A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C504D1-64F9-4C08-A24D-89B74D36A33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0"/>
            <a:ext cx="8305800" cy="1470025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Primer on</a:t>
            </a:r>
            <a:br>
              <a:rPr lang="en-US" sz="4000" dirty="0" smtClean="0"/>
            </a:br>
            <a:r>
              <a:rPr lang="en-US" sz="4000" dirty="0" smtClean="0"/>
              <a:t>Bioluminescent Yeast Estrogen/Androgen Assays</a:t>
            </a:r>
            <a:br>
              <a:rPr lang="en-US" sz="4000" dirty="0" smtClean="0"/>
            </a:br>
            <a:r>
              <a:rPr lang="en-US" sz="4000" dirty="0" smtClean="0"/>
              <a:t>and SOS </a:t>
            </a:r>
            <a:r>
              <a:rPr lang="en-US" sz="4000" dirty="0" err="1" smtClean="0"/>
              <a:t>Chromotest</a:t>
            </a:r>
            <a:r>
              <a:rPr lang="en-US" sz="4000" dirty="0" smtClean="0"/>
              <a:t>  for </a:t>
            </a:r>
            <a:r>
              <a:rPr lang="en-US" sz="4000" dirty="0" err="1" smtClean="0"/>
              <a:t>Genotoxicity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315200" cy="25146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800" dirty="0" smtClean="0"/>
              <a:t>by</a:t>
            </a:r>
          </a:p>
          <a:p>
            <a:pPr algn="ctr"/>
            <a:r>
              <a:rPr lang="en-US" sz="2800" dirty="0" smtClean="0"/>
              <a:t>David Whiting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Internal FDEP Workshop on Evaluating </a:t>
            </a:r>
            <a:r>
              <a:rPr lang="en-US" sz="2800" dirty="0"/>
              <a:t>ESOCs in Florida </a:t>
            </a:r>
            <a:r>
              <a:rPr lang="en-US" sz="2800" dirty="0" err="1"/>
              <a:t>Waterbodies</a:t>
            </a:r>
            <a:r>
              <a:rPr lang="en-US" sz="2800" dirty="0"/>
              <a:t>: An Effects Based Pilot </a:t>
            </a:r>
            <a:r>
              <a:rPr lang="en-US" sz="2800" dirty="0" smtClean="0"/>
              <a:t>Study</a:t>
            </a:r>
          </a:p>
          <a:p>
            <a:pPr algn="ctr"/>
            <a:r>
              <a:rPr lang="en-US" sz="2800" dirty="0" smtClean="0"/>
              <a:t>April 29, 2014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SOS </a:t>
            </a:r>
            <a:r>
              <a:rPr lang="en-US" dirty="0" err="1" smtClean="0"/>
              <a:t>Chromotest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920085"/>
            <a:ext cx="4191000" cy="4328315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Genotoxic</a:t>
            </a:r>
            <a:r>
              <a:rPr lang="en-US" dirty="0" smtClean="0"/>
              <a:t> compounds (carcinogens and mutagens) activate the SOS system</a:t>
            </a:r>
          </a:p>
          <a:p>
            <a:r>
              <a:rPr lang="en-US" dirty="0" smtClean="0"/>
              <a:t> Cause the </a:t>
            </a:r>
            <a:r>
              <a:rPr lang="en-US" i="1" dirty="0" smtClean="0"/>
              <a:t>de novo </a:t>
            </a:r>
            <a:r>
              <a:rPr lang="en-US" dirty="0" smtClean="0"/>
              <a:t>synthesis of β-</a:t>
            </a:r>
            <a:r>
              <a:rPr lang="en-US" dirty="0" err="1" smtClean="0"/>
              <a:t>galactosidase</a:t>
            </a:r>
            <a:endParaRPr lang="en-US" dirty="0" smtClean="0"/>
          </a:p>
          <a:p>
            <a:r>
              <a:rPr lang="en-US" dirty="0" smtClean="0"/>
              <a:t>β-</a:t>
            </a:r>
            <a:r>
              <a:rPr lang="en-US" dirty="0" err="1" smtClean="0"/>
              <a:t>galactosidase</a:t>
            </a:r>
            <a:r>
              <a:rPr lang="en-US" dirty="0" smtClean="0"/>
              <a:t> produced by the bacteria reacts with X-Gal, (a </a:t>
            </a:r>
            <a:r>
              <a:rPr lang="en-US" dirty="0" err="1" smtClean="0"/>
              <a:t>chromogentic</a:t>
            </a:r>
            <a:r>
              <a:rPr lang="en-US" dirty="0" smtClean="0"/>
              <a:t> substrate) to produce a color change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026" name="Picture 2" descr="http://www.ebpi-kits.com/images/Genotoxic%20Damage.pn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981200"/>
            <a:ext cx="4410075" cy="28026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19600" y="4876800"/>
            <a:ext cx="434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http://www.ebpi-kits.com/SOS-ChromoTest.html#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267200" cy="44348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β-</a:t>
            </a:r>
            <a:r>
              <a:rPr lang="en-US" dirty="0" err="1" smtClean="0"/>
              <a:t>galactosidase</a:t>
            </a:r>
            <a:r>
              <a:rPr lang="en-US" dirty="0" smtClean="0"/>
              <a:t> activity measured </a:t>
            </a:r>
            <a:r>
              <a:rPr lang="en-US" dirty="0" smtClean="0">
                <a:solidFill>
                  <a:srgbClr val="FF0000"/>
                </a:solidFill>
              </a:rPr>
              <a:t>colorimetrically</a:t>
            </a:r>
            <a:endParaRPr lang="en-US" dirty="0" smtClean="0"/>
          </a:p>
          <a:p>
            <a:r>
              <a:rPr lang="en-US" dirty="0" smtClean="0"/>
              <a:t>Darker blue – greater possible </a:t>
            </a:r>
            <a:r>
              <a:rPr lang="en-US" dirty="0" err="1" smtClean="0"/>
              <a:t>genotoxicity</a:t>
            </a:r>
            <a:endParaRPr lang="en-US" dirty="0" smtClean="0"/>
          </a:p>
          <a:p>
            <a:r>
              <a:rPr lang="en-US" dirty="0" smtClean="0"/>
              <a:t>Darker yellow – greater alkaline </a:t>
            </a:r>
            <a:r>
              <a:rPr lang="en-US" dirty="0" err="1" smtClean="0"/>
              <a:t>phosphatase</a:t>
            </a:r>
            <a:r>
              <a:rPr lang="en-US" dirty="0" smtClean="0"/>
              <a:t> activity indicating live cells</a:t>
            </a:r>
          </a:p>
          <a:p>
            <a:r>
              <a:rPr lang="en-US" dirty="0" smtClean="0"/>
              <a:t>Quantification of the response is possible using a spectrophotometer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5105400"/>
            <a:ext cx="434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http://www.ebpi-kits.com/SOS-ChromoTest.html#</a:t>
            </a:r>
            <a:endParaRPr lang="en-US" sz="9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90080"/>
            <a:ext cx="4267200" cy="292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SOS </a:t>
            </a:r>
            <a:r>
              <a:rPr lang="en-US" dirty="0" err="1" smtClean="0"/>
              <a:t>Chromotest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423160"/>
            <a:ext cx="8001000" cy="4434840"/>
          </a:xfrm>
        </p:spPr>
        <p:txBody>
          <a:bodyPr/>
          <a:lstStyle/>
          <a:p>
            <a:r>
              <a:rPr lang="en-US" dirty="0" smtClean="0"/>
              <a:t>Rapid test – completed within a few hours.</a:t>
            </a:r>
          </a:p>
          <a:p>
            <a:r>
              <a:rPr lang="en-US" dirty="0" smtClean="0"/>
              <a:t>Good correlation between Ames </a:t>
            </a:r>
            <a:r>
              <a:rPr lang="en-US" dirty="0" err="1" smtClean="0"/>
              <a:t>mutatest</a:t>
            </a:r>
            <a:r>
              <a:rPr lang="en-US" dirty="0" smtClean="0"/>
              <a:t> and SOS </a:t>
            </a:r>
            <a:r>
              <a:rPr lang="en-US" dirty="0" err="1" smtClean="0"/>
              <a:t>Chromotest</a:t>
            </a:r>
            <a:r>
              <a:rPr lang="en-US" dirty="0" smtClean="0"/>
              <a:t> (373 of 452 compounds, 82% yielded similar response) </a:t>
            </a:r>
            <a:r>
              <a:rPr lang="en-US" dirty="0" err="1" smtClean="0"/>
              <a:t>Quillardet</a:t>
            </a:r>
            <a:r>
              <a:rPr lang="en-US" dirty="0" smtClean="0"/>
              <a:t> and </a:t>
            </a:r>
            <a:r>
              <a:rPr lang="en-US" dirty="0" err="1" smtClean="0"/>
              <a:t>Hofnung</a:t>
            </a:r>
            <a:r>
              <a:rPr lang="en-US" dirty="0" smtClean="0"/>
              <a:t>, 1993.</a:t>
            </a:r>
          </a:p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SOS </a:t>
            </a:r>
            <a:r>
              <a:rPr lang="en-US" dirty="0" err="1" smtClean="0"/>
              <a:t>Chromotest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Yeast Assays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" y="1935480"/>
            <a:ext cx="8610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Yeast do not normally have estrogen/androgen receptors.</a:t>
            </a:r>
          </a:p>
          <a:p>
            <a:r>
              <a:rPr lang="en-US" dirty="0" smtClean="0"/>
              <a:t>Several traits make yeast a good test organism</a:t>
            </a:r>
          </a:p>
          <a:p>
            <a:pPr lvl="1"/>
            <a:r>
              <a:rPr lang="en-US" dirty="0" smtClean="0"/>
              <a:t>Rapid growth rates</a:t>
            </a:r>
          </a:p>
          <a:p>
            <a:pPr lvl="1"/>
            <a:r>
              <a:rPr lang="en-US" dirty="0" smtClean="0"/>
              <a:t>Ease of plasmid exchange</a:t>
            </a:r>
          </a:p>
          <a:p>
            <a:pPr lvl="1"/>
            <a:r>
              <a:rPr lang="en-US" dirty="0" smtClean="0"/>
              <a:t>Conservation of regulatory mechanisms between mammalian and yeast cells</a:t>
            </a:r>
          </a:p>
          <a:p>
            <a:r>
              <a:rPr lang="en-US" dirty="0" smtClean="0"/>
              <a:t>First recombinant yeast estrogen screening (YES) assay was described by </a:t>
            </a:r>
            <a:r>
              <a:rPr lang="en-US" dirty="0" err="1" smtClean="0"/>
              <a:t>Routledge</a:t>
            </a:r>
            <a:r>
              <a:rPr lang="en-US" dirty="0" smtClean="0"/>
              <a:t> and </a:t>
            </a:r>
            <a:r>
              <a:rPr lang="en-US" dirty="0" err="1" smtClean="0"/>
              <a:t>Sumpter</a:t>
            </a:r>
            <a:r>
              <a:rPr lang="en-US" dirty="0" smtClean="0"/>
              <a:t>, 1996, which was preceded by the yeast androgen screening (YAS) assay described by Purvis </a:t>
            </a:r>
            <a:r>
              <a:rPr lang="en-US" i="1" dirty="0" smtClean="0"/>
              <a:t>et al., 1991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Yeast Assays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209800"/>
            <a:ext cx="4038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Recombinant yeast assays rely on the insertion of mammalian (e.g., human) hormone receptors and reporter genes</a:t>
            </a:r>
          </a:p>
          <a:p>
            <a:pPr lvl="1"/>
            <a:r>
              <a:rPr lang="en-US" dirty="0" smtClean="0"/>
              <a:t>Receptor (</a:t>
            </a:r>
            <a:r>
              <a:rPr lang="en-US" dirty="0" err="1" smtClean="0"/>
              <a:t>hER</a:t>
            </a:r>
            <a:r>
              <a:rPr lang="en-US" dirty="0" smtClean="0"/>
              <a:t>-</a:t>
            </a:r>
            <a:r>
              <a:rPr lang="el-GR" dirty="0" smtClean="0">
                <a:latin typeface="Calibri"/>
              </a:rPr>
              <a:t>α</a:t>
            </a:r>
            <a:r>
              <a:rPr lang="en-US" dirty="0" smtClean="0">
                <a:latin typeface="Calibri"/>
              </a:rPr>
              <a:t>)  Reporter (ERE)-</a:t>
            </a:r>
            <a:r>
              <a:rPr lang="en-US" i="1" dirty="0" err="1" smtClean="0">
                <a:latin typeface="Calibri"/>
              </a:rPr>
              <a:t>lacZ</a:t>
            </a:r>
            <a:endParaRPr lang="en-US" i="1" dirty="0" smtClean="0">
              <a:latin typeface="Calibri"/>
            </a:endParaRPr>
          </a:p>
          <a:p>
            <a:pPr lvl="1"/>
            <a:r>
              <a:rPr lang="en-US" dirty="0" smtClean="0">
                <a:latin typeface="Calibri"/>
              </a:rPr>
              <a:t>When estrogen or estrogen-like compounds bind to the </a:t>
            </a:r>
            <a:r>
              <a:rPr lang="en-US" dirty="0" err="1" smtClean="0"/>
              <a:t>hER</a:t>
            </a:r>
            <a:r>
              <a:rPr lang="en-US" dirty="0" smtClean="0"/>
              <a:t>-</a:t>
            </a:r>
            <a:r>
              <a:rPr lang="el-GR" dirty="0" smtClean="0"/>
              <a:t>α </a:t>
            </a:r>
            <a:r>
              <a:rPr lang="en-US" dirty="0" smtClean="0">
                <a:latin typeface="Calibri"/>
              </a:rPr>
              <a:t>receptor, it then binds to the ERE reporter inducing transcription of </a:t>
            </a:r>
            <a:r>
              <a:rPr lang="en-US" i="1" dirty="0" err="1" smtClean="0">
                <a:latin typeface="Calibri"/>
              </a:rPr>
              <a:t>lacZ</a:t>
            </a:r>
            <a:r>
              <a:rPr lang="en-US" i="1" dirty="0" smtClean="0">
                <a:latin typeface="Calibri"/>
              </a:rPr>
              <a:t>.  </a:t>
            </a:r>
            <a:r>
              <a:rPr lang="el-GR" dirty="0" smtClean="0">
                <a:latin typeface="Calibri"/>
              </a:rPr>
              <a:t>β</a:t>
            </a:r>
            <a:r>
              <a:rPr lang="en-US" dirty="0" smtClean="0">
                <a:latin typeface="Calibri"/>
              </a:rPr>
              <a:t>-</a:t>
            </a:r>
            <a:r>
              <a:rPr lang="en-US" dirty="0" err="1" smtClean="0">
                <a:latin typeface="Calibri"/>
              </a:rPr>
              <a:t>Galactosidase</a:t>
            </a:r>
            <a:r>
              <a:rPr lang="en-US" dirty="0" smtClean="0">
                <a:latin typeface="Calibri"/>
              </a:rPr>
              <a:t> transforms </a:t>
            </a:r>
            <a:r>
              <a:rPr lang="en-US" dirty="0" err="1" smtClean="0">
                <a:latin typeface="Calibri"/>
              </a:rPr>
              <a:t>chlorophenol</a:t>
            </a:r>
            <a:r>
              <a:rPr lang="en-US" dirty="0" smtClean="0">
                <a:latin typeface="Calibri"/>
              </a:rPr>
              <a:t> red-</a:t>
            </a:r>
            <a:r>
              <a:rPr lang="el-GR" dirty="0" smtClean="0"/>
              <a:t> β</a:t>
            </a:r>
            <a:r>
              <a:rPr lang="en-US" dirty="0" smtClean="0"/>
              <a:t>-D-</a:t>
            </a:r>
            <a:r>
              <a:rPr lang="en-US" dirty="0" err="1" smtClean="0"/>
              <a:t>galactopyranoside</a:t>
            </a:r>
            <a:r>
              <a:rPr lang="en-US" dirty="0" smtClean="0"/>
              <a:t> from a yellow to red color.</a:t>
            </a:r>
            <a:endParaRPr lang="en-US" dirty="0" smtClean="0">
              <a:latin typeface="Calibri"/>
            </a:endParaRPr>
          </a:p>
          <a:p>
            <a:pPr lvl="1">
              <a:buNone/>
            </a:pPr>
            <a:endParaRPr lang="en-US" i="1" dirty="0"/>
          </a:p>
        </p:txBody>
      </p:sp>
      <p:pic>
        <p:nvPicPr>
          <p:cNvPr id="5" name="Content Placeholder 4" descr="cl-iande-estrogen-recepto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371600"/>
            <a:ext cx="4038600" cy="2406842"/>
          </a:xfrm>
        </p:spPr>
      </p:pic>
      <p:pic>
        <p:nvPicPr>
          <p:cNvPr id="6" name="Picture 5" descr="200806_endocrine_fig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0" y="3886200"/>
            <a:ext cx="3505200" cy="26698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3581400"/>
            <a:ext cx="3886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http://www.engineering.auckland.ac.nz/uoa/water-pollution-assessment</a:t>
            </a:r>
            <a:endParaRPr lang="en-US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6400800"/>
            <a:ext cx="2895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http://www.wisdom.caf.dlr.de/en/content/analytics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533400"/>
            <a:ext cx="8229600" cy="1143000"/>
          </a:xfrm>
        </p:spPr>
        <p:txBody>
          <a:bodyPr/>
          <a:lstStyle/>
          <a:p>
            <a:r>
              <a:rPr lang="en-US" dirty="0" smtClean="0"/>
              <a:t>Bioluminescent Yeast Assays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762000" y="2133600"/>
            <a:ext cx="2743200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Uses the same hormone receptors, but different reporters.</a:t>
            </a:r>
          </a:p>
          <a:p>
            <a:r>
              <a:rPr lang="en-US" dirty="0" smtClean="0"/>
              <a:t>Instead of </a:t>
            </a:r>
            <a:r>
              <a:rPr lang="en-US" i="1" dirty="0" err="1" smtClean="0"/>
              <a:t>lac</a:t>
            </a:r>
            <a:endParaRPr lang="en-US" i="1" dirty="0" smtClean="0"/>
          </a:p>
          <a:p>
            <a:pPr lvl="1"/>
            <a:r>
              <a:rPr lang="en-US" i="1" dirty="0" smtClean="0"/>
              <a:t>Luc </a:t>
            </a:r>
            <a:r>
              <a:rPr lang="en-US" dirty="0" smtClean="0"/>
              <a:t>(firefly </a:t>
            </a:r>
            <a:r>
              <a:rPr lang="en-US" dirty="0" err="1" smtClean="0"/>
              <a:t>luciferase</a:t>
            </a:r>
            <a:r>
              <a:rPr lang="en-US" dirty="0" smtClean="0"/>
              <a:t> gene)</a:t>
            </a:r>
          </a:p>
          <a:p>
            <a:pPr lvl="1"/>
            <a:r>
              <a:rPr lang="en-US" i="1" dirty="0" err="1" smtClean="0"/>
              <a:t>Lux</a:t>
            </a:r>
            <a:r>
              <a:rPr lang="en-US" dirty="0" smtClean="0"/>
              <a:t> (</a:t>
            </a:r>
            <a:r>
              <a:rPr lang="en-US" i="1" dirty="0" err="1" smtClean="0"/>
              <a:t>Vibrio</a:t>
            </a:r>
            <a:r>
              <a:rPr lang="en-US" i="1" dirty="0" smtClean="0"/>
              <a:t> sp</a:t>
            </a:r>
            <a:r>
              <a:rPr lang="en-US" dirty="0" smtClean="0"/>
              <a:t>. </a:t>
            </a:r>
            <a:r>
              <a:rPr lang="en-US" i="1" dirty="0" err="1" smtClean="0"/>
              <a:t>lux</a:t>
            </a:r>
            <a:r>
              <a:rPr lang="en-US" dirty="0" smtClean="0"/>
              <a:t> </a:t>
            </a:r>
            <a:r>
              <a:rPr lang="en-US" dirty="0" err="1" smtClean="0"/>
              <a:t>operon</a:t>
            </a:r>
            <a:r>
              <a:rPr lang="en-US" dirty="0" smtClean="0"/>
              <a:t>)</a:t>
            </a:r>
            <a:endParaRPr lang="en-US" i="1" dirty="0" smtClean="0"/>
          </a:p>
          <a:p>
            <a:endParaRPr lang="en-US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209800"/>
            <a:ext cx="571500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86200" y="56388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Eldridge, M. </a:t>
            </a:r>
            <a:r>
              <a:rPr lang="en-US" sz="900" i="1" dirty="0" smtClean="0"/>
              <a:t>et al., 2011. Analysis of Environmental Samples with Yeast-Based Bioluminescent </a:t>
            </a:r>
            <a:r>
              <a:rPr lang="en-US" sz="900" i="1" dirty="0" err="1" smtClean="0"/>
              <a:t>Bioreporters</a:t>
            </a:r>
            <a:r>
              <a:rPr lang="en-US" sz="900" i="1" dirty="0" smtClean="0"/>
              <a:t>.  Chapter 1. </a:t>
            </a:r>
            <a:r>
              <a:rPr lang="en-US" sz="900" i="1" u="sng" dirty="0" smtClean="0"/>
              <a:t>Environmental Monitoring</a:t>
            </a:r>
            <a:r>
              <a:rPr lang="en-US" sz="900" i="1" dirty="0" smtClean="0"/>
              <a:t>. </a:t>
            </a:r>
            <a:r>
              <a:rPr lang="en-US" sz="900" dirty="0" smtClean="0"/>
              <a:t>ISBN 978-953-307-724-6.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14400"/>
            <a:ext cx="8291513" cy="559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4"/>
          <p:cNvSpPr txBox="1">
            <a:spLocks/>
          </p:cNvSpPr>
          <p:nvPr/>
        </p:nvSpPr>
        <p:spPr>
          <a:xfrm>
            <a:off x="914400" y="6858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Bioluminescent Yeast Assays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71600" y="64770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Sanseverino</a:t>
            </a:r>
            <a:r>
              <a:rPr lang="en-US" sz="900" dirty="0" smtClean="0"/>
              <a:t>, J. et al., 2005. Use of </a:t>
            </a:r>
            <a:r>
              <a:rPr lang="en-US" sz="900" dirty="0" err="1" smtClean="0"/>
              <a:t>Saccharomyces</a:t>
            </a:r>
            <a:r>
              <a:rPr lang="en-US" sz="900" dirty="0" smtClean="0"/>
              <a:t> </a:t>
            </a:r>
            <a:r>
              <a:rPr lang="en-US" sz="900" dirty="0" err="1" smtClean="0"/>
              <a:t>cerevisiae</a:t>
            </a:r>
            <a:r>
              <a:rPr lang="en-US" sz="900" dirty="0" smtClean="0"/>
              <a:t> BLYES Expressing Bacterial Bioluminescence for Rapid, Sensitive Detection of Estrogenic Compounds.  Applied and Environmental Microbiology 77:8 pp4455-4460.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1143000"/>
          </a:xfrm>
        </p:spPr>
        <p:txBody>
          <a:bodyPr/>
          <a:lstStyle/>
          <a:p>
            <a:r>
              <a:rPr lang="en-US" dirty="0" smtClean="0"/>
              <a:t>Bioluminescent Yeast Assay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38600" cy="5029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Performance of the BLYES assay to the YES assay are considered to be quite comparable.</a:t>
            </a:r>
          </a:p>
          <a:p>
            <a:r>
              <a:rPr lang="en-US" dirty="0" smtClean="0"/>
              <a:t>Benefits of the BLYES assay over the YES assay are:</a:t>
            </a:r>
          </a:p>
          <a:p>
            <a:pPr lvl="1"/>
            <a:r>
              <a:rPr lang="en-US" dirty="0" smtClean="0"/>
              <a:t>Significant reduction in length of assay (e.g., from days to hours)</a:t>
            </a:r>
          </a:p>
          <a:p>
            <a:pPr lvl="1"/>
            <a:r>
              <a:rPr lang="en-US" dirty="0" smtClean="0"/>
              <a:t>Equal or greater sensitivity</a:t>
            </a:r>
          </a:p>
          <a:p>
            <a:pPr lvl="1"/>
            <a:r>
              <a:rPr lang="en-US" dirty="0" smtClean="0"/>
              <a:t>May be less susceptible to toxic effects than YES assay</a:t>
            </a:r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43400" y="1828800"/>
            <a:ext cx="4635978" cy="387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495800" y="5562601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Sanseverino</a:t>
            </a:r>
            <a:r>
              <a:rPr lang="en-US" sz="900" dirty="0" smtClean="0"/>
              <a:t>, J. </a:t>
            </a:r>
            <a:r>
              <a:rPr lang="en-US" sz="900" i="1" dirty="0" smtClean="0"/>
              <a:t>et al</a:t>
            </a:r>
            <a:r>
              <a:rPr lang="en-US" sz="900" dirty="0" smtClean="0"/>
              <a:t>., 2005. Applied and Environmental Microbiology 77:8 pp4455-4460.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4 Hour BLYES Assay Protocol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8356" y="1524001"/>
            <a:ext cx="4852044" cy="5238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3000" y="6400800"/>
            <a:ext cx="3352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Balsiger</a:t>
            </a:r>
            <a:r>
              <a:rPr lang="en-US" sz="900" dirty="0" smtClean="0"/>
              <a:t>, H.A., </a:t>
            </a:r>
            <a:r>
              <a:rPr lang="en-US" sz="900" i="1" dirty="0" smtClean="0"/>
              <a:t>et al.. </a:t>
            </a:r>
            <a:r>
              <a:rPr lang="en-US" sz="900" dirty="0" smtClean="0"/>
              <a:t>2010. Sci. Total Environ. 408(6): 1422-1429.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SOS Response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SOS response is a cellular response to DNA damage.</a:t>
            </a:r>
          </a:p>
          <a:p>
            <a:r>
              <a:rPr lang="en-US" dirty="0" smtClean="0"/>
              <a:t>Cell division and duplication is stopped and either</a:t>
            </a:r>
          </a:p>
          <a:p>
            <a:pPr lvl="1"/>
            <a:r>
              <a:rPr lang="en-US" dirty="0" smtClean="0"/>
              <a:t> DNA repair is successful,</a:t>
            </a:r>
          </a:p>
          <a:p>
            <a:pPr lvl="1"/>
            <a:r>
              <a:rPr lang="en-US" dirty="0" smtClean="0"/>
              <a:t>the cell survives with minor mutations, </a:t>
            </a:r>
          </a:p>
          <a:p>
            <a:pPr lvl="1"/>
            <a:r>
              <a:rPr lang="en-US" dirty="0" smtClean="0"/>
              <a:t>the cell </a:t>
            </a:r>
            <a:r>
              <a:rPr lang="en-US" dirty="0" smtClean="0"/>
              <a:t>maintains </a:t>
            </a:r>
            <a:r>
              <a:rPr lang="en-US" dirty="0" smtClean="0"/>
              <a:t>a senescent state, or</a:t>
            </a:r>
          </a:p>
          <a:p>
            <a:pPr lvl="1"/>
            <a:r>
              <a:rPr lang="en-US" dirty="0" smtClean="0"/>
              <a:t>the cell dies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20085"/>
            <a:ext cx="4267200" cy="443484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Developed by </a:t>
            </a:r>
            <a:r>
              <a:rPr lang="en-US" dirty="0" err="1" smtClean="0"/>
              <a:t>Quillardet</a:t>
            </a:r>
            <a:r>
              <a:rPr lang="en-US" dirty="0" smtClean="0"/>
              <a:t>, P. </a:t>
            </a:r>
            <a:r>
              <a:rPr lang="en-US" i="1" dirty="0" smtClean="0"/>
              <a:t>et al., </a:t>
            </a:r>
            <a:r>
              <a:rPr lang="en-US" dirty="0" smtClean="0"/>
              <a:t>1982</a:t>
            </a:r>
          </a:p>
          <a:p>
            <a:r>
              <a:rPr lang="en-US" dirty="0" smtClean="0"/>
              <a:t>Uses strain PQ37 E. coli with the </a:t>
            </a:r>
            <a:r>
              <a:rPr lang="en-US" dirty="0" err="1" smtClean="0"/>
              <a:t>operon</a:t>
            </a:r>
            <a:r>
              <a:rPr lang="en-US" dirty="0" smtClean="0"/>
              <a:t> for </a:t>
            </a:r>
            <a:r>
              <a:rPr lang="en-US" i="1" dirty="0" err="1" smtClean="0"/>
              <a:t>lacZ</a:t>
            </a:r>
            <a:r>
              <a:rPr lang="en-US" i="1" dirty="0" smtClean="0"/>
              <a:t> </a:t>
            </a:r>
            <a:r>
              <a:rPr lang="en-US" dirty="0" smtClean="0"/>
              <a:t>gene for </a:t>
            </a:r>
            <a:r>
              <a:rPr lang="el-GR" dirty="0" smtClean="0">
                <a:latin typeface="Constantia" pitchFamily="18" charset="0"/>
              </a:rPr>
              <a:t>β</a:t>
            </a:r>
            <a:r>
              <a:rPr lang="en-US" dirty="0" smtClean="0">
                <a:latin typeface="Constantia" pitchFamily="18" charset="0"/>
              </a:rPr>
              <a:t>-</a:t>
            </a:r>
            <a:r>
              <a:rPr lang="en-US" dirty="0" err="1" smtClean="0">
                <a:latin typeface="Constantia" pitchFamily="18" charset="0"/>
              </a:rPr>
              <a:t>Galactosidase</a:t>
            </a:r>
            <a:r>
              <a:rPr lang="en-US" dirty="0" smtClean="0">
                <a:latin typeface="Constantia" pitchFamily="18" charset="0"/>
              </a:rPr>
              <a:t> production inserted</a:t>
            </a:r>
          </a:p>
          <a:p>
            <a:r>
              <a:rPr lang="en-US" dirty="0" smtClean="0">
                <a:latin typeface="Constantia" pitchFamily="18" charset="0"/>
              </a:rPr>
              <a:t>However, the </a:t>
            </a:r>
            <a:r>
              <a:rPr lang="en-US" i="1" dirty="0" err="1" smtClean="0">
                <a:latin typeface="Constantia" pitchFamily="18" charset="0"/>
              </a:rPr>
              <a:t>lacZ</a:t>
            </a:r>
            <a:r>
              <a:rPr lang="en-US" i="1" dirty="0" smtClean="0">
                <a:latin typeface="Constantia" pitchFamily="18" charset="0"/>
              </a:rPr>
              <a:t> </a:t>
            </a:r>
            <a:r>
              <a:rPr lang="en-US" dirty="0" smtClean="0">
                <a:latin typeface="Constantia" pitchFamily="18" charset="0"/>
              </a:rPr>
              <a:t>gene is under the control of the </a:t>
            </a:r>
            <a:r>
              <a:rPr lang="en-US" i="1" dirty="0" err="1" smtClean="0">
                <a:latin typeface="Constantia" pitchFamily="18" charset="0"/>
              </a:rPr>
              <a:t>sfiA</a:t>
            </a:r>
            <a:r>
              <a:rPr lang="en-US" dirty="0" smtClean="0">
                <a:latin typeface="Constantia" pitchFamily="18" charset="0"/>
              </a:rPr>
              <a:t> gene, which is involved in the SOS response to DNA damage</a:t>
            </a:r>
            <a:endParaRPr lang="en-US" i="1" dirty="0" smtClean="0">
              <a:latin typeface="Constantia" pitchFamily="18" charset="0"/>
            </a:endParaRP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SOS </a:t>
            </a:r>
            <a:r>
              <a:rPr lang="en-US" dirty="0" err="1" smtClean="0"/>
              <a:t>Chromotest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1919" y="1920875"/>
            <a:ext cx="3931161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6324600"/>
            <a:ext cx="22574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407</TotalTime>
  <Words>574</Words>
  <Application>Microsoft Office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Primer on Bioluminescent Yeast Estrogen/Androgen Assays and SOS Chromotest  for Genotoxicity</vt:lpstr>
      <vt:lpstr>Yeast Assays</vt:lpstr>
      <vt:lpstr>Yeast Assays</vt:lpstr>
      <vt:lpstr>Bioluminescent Yeast Assays</vt:lpstr>
      <vt:lpstr>Slide 5</vt:lpstr>
      <vt:lpstr>Bioluminescent Yeast Assay </vt:lpstr>
      <vt:lpstr>4 Hour BLYES Assay Protocol</vt:lpstr>
      <vt:lpstr>SOS Response</vt:lpstr>
      <vt:lpstr>SOS Chromotest</vt:lpstr>
      <vt:lpstr>SOS Chromotest</vt:lpstr>
      <vt:lpstr>SOS Chromotest</vt:lpstr>
      <vt:lpstr>SOS Chromotest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Primer on Bioluminescent Yeast Estrogen/Androgen Assays and SOS Chromotest  for Genotoxicity</dc:title>
  <dc:creator>whiting_dd</dc:creator>
  <cp:lastModifiedBy>whiting_dd</cp:lastModifiedBy>
  <cp:revision>40</cp:revision>
  <dcterms:created xsi:type="dcterms:W3CDTF">2014-04-17T18:01:02Z</dcterms:created>
  <dcterms:modified xsi:type="dcterms:W3CDTF">2014-04-28T18:36:48Z</dcterms:modified>
</cp:coreProperties>
</file>