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81" r:id="rId2"/>
    <p:sldId id="417" r:id="rId3"/>
    <p:sldId id="443" r:id="rId4"/>
    <p:sldId id="419" r:id="rId5"/>
    <p:sldId id="444" r:id="rId6"/>
    <p:sldId id="433" r:id="rId7"/>
    <p:sldId id="455" r:id="rId8"/>
    <p:sldId id="421" r:id="rId9"/>
    <p:sldId id="422" r:id="rId10"/>
    <p:sldId id="423" r:id="rId11"/>
    <p:sldId id="454" r:id="rId12"/>
    <p:sldId id="464" r:id="rId13"/>
    <p:sldId id="425" r:id="rId14"/>
    <p:sldId id="446" r:id="rId15"/>
    <p:sldId id="467" r:id="rId16"/>
    <p:sldId id="448" r:id="rId17"/>
    <p:sldId id="447" r:id="rId18"/>
    <p:sldId id="445" r:id="rId19"/>
    <p:sldId id="403" r:id="rId20"/>
    <p:sldId id="463" r:id="rId21"/>
    <p:sldId id="420" r:id="rId22"/>
    <p:sldId id="427" r:id="rId23"/>
    <p:sldId id="428" r:id="rId24"/>
    <p:sldId id="429" r:id="rId25"/>
    <p:sldId id="468" r:id="rId26"/>
    <p:sldId id="465" r:id="rId27"/>
    <p:sldId id="452" r:id="rId28"/>
    <p:sldId id="453" r:id="rId29"/>
    <p:sldId id="469" r:id="rId30"/>
    <p:sldId id="430" r:id="rId31"/>
    <p:sldId id="471" r:id="rId32"/>
    <p:sldId id="466" r:id="rId33"/>
    <p:sldId id="470" r:id="rId34"/>
    <p:sldId id="474" r:id="rId35"/>
    <p:sldId id="473" r:id="rId36"/>
    <p:sldId id="475" r:id="rId37"/>
    <p:sldId id="431" r:id="rId38"/>
    <p:sldId id="451" r:id="rId39"/>
    <p:sldId id="476" r:id="rId40"/>
    <p:sldId id="477" r:id="rId41"/>
    <p:sldId id="406" r:id="rId42"/>
  </p:sldIdLst>
  <p:sldSz cx="9144000" cy="6858000" type="screen4x3"/>
  <p:notesSz cx="6972300" cy="9232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CC66"/>
    <a:srgbClr val="00000A"/>
    <a:srgbClr val="0B0B23"/>
    <a:srgbClr val="000046"/>
    <a:srgbClr val="FFFF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88" autoAdjust="0"/>
    <p:restoredTop sz="94622" autoAdjust="0"/>
  </p:normalViewPr>
  <p:slideViewPr>
    <p:cSldViewPr>
      <p:cViewPr>
        <p:scale>
          <a:sx n="80" d="100"/>
          <a:sy n="80" d="100"/>
        </p:scale>
        <p:origin x="-91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10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0339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0339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EF7D357-E885-4FDC-8DBF-BA18F5DD1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56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0339" y="0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2150"/>
            <a:ext cx="4616450" cy="3462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7862" y="4386259"/>
            <a:ext cx="5576577" cy="415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0339" y="8769363"/>
            <a:ext cx="3020383" cy="46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63" tIns="45531" rIns="91063" bIns="4553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2C5AF4A-52A4-45AF-A880-AD74FADCA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733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9968" indent="-28460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8412" indent="-22768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3776" indent="-22768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9141" indent="-22768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04506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9870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15235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70599" indent="-22768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8425EB4-8A67-4CAF-BD45-61BF92B703FC}" type="slidenum">
              <a:rPr lang="en-US" altLang="en-US" smtClean="0"/>
              <a:pPr eaLnBrk="1" hangingPunct="1"/>
              <a:t>6</a:t>
            </a:fld>
            <a:endParaRPr lang="en-US" alt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7" cy="415796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C24681-00AB-4A16-8722-5EAF1DB7B8FA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8269" indent="-283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579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011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4438" indent="-22716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875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307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739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171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AE5F680-88D2-4853-840B-8563AE08C182}" type="slidenum">
              <a:rPr lang="en-US" altLang="en-US" smtClean="0"/>
              <a:pPr eaLnBrk="1" hangingPunct="1"/>
              <a:t>9</a:t>
            </a:fld>
            <a:endParaRPr lang="en-US" altLang="en-U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957" y="4384683"/>
            <a:ext cx="5112388" cy="41576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8269" indent="-2839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579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90119" indent="-22716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4438" indent="-22716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875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3078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739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1717" indent="-22716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8171DA-916D-4718-894F-5E4E9FC88449}" type="slidenum">
              <a:rPr lang="en-US" altLang="en-US" smtClean="0"/>
              <a:pPr eaLnBrk="1" hangingPunct="1"/>
              <a:t>10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9957" y="4384683"/>
            <a:ext cx="5112388" cy="415764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144" tIns="46072" rIns="92144" bIns="46072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B0EE0E-9865-4530-9777-F0C259E6F616}" type="slidenum">
              <a:rPr lang="en-US"/>
              <a:pPr/>
              <a:t>11</a:t>
            </a:fld>
            <a:endParaRPr lang="en-US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66C4B-FCC0-4CEA-B9D8-F4E15AA02C53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0563"/>
            <a:ext cx="4616450" cy="3462337"/>
          </a:xfrm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0062" y="4384047"/>
            <a:ext cx="5112176" cy="4157967"/>
          </a:xfrm>
        </p:spPr>
        <p:txBody>
          <a:bodyPr lIns="92145" tIns="46073" rIns="92145" bIns="46073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BBB7-5678-473F-8854-7EBA334AC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69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EAE56-D113-41AD-8527-543F4B1ED2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88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9515D-9FE6-4B87-9A21-244D140AB4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36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C03A7-20FB-406F-8B1D-104A67C4A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54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441ED-7804-4BF4-A548-999060A3B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6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06BB3-E076-4EBB-8B9B-699EC9E0D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459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9FF0E-0059-40A5-9278-217248655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9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E6870-E26C-4142-8ACC-E3C83C0DB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19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8BBE5-BCA4-4BB3-ACB8-3ED2CBD207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7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8D5E7-BA80-4336-8809-03AFEA80A3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2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5626-1BF2-43BA-A209-C7FE8B1434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509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94E1E23-A4B2-4625-B82A-6E13709EA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1.jpeg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13.png"/><Relationship Id="rId4" Type="http://schemas.openxmlformats.org/officeDocument/2006/relationships/image" Target="../media/image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47.png"/><Relationship Id="rId4" Type="http://schemas.openxmlformats.org/officeDocument/2006/relationships/image" Target="../media/image3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4" Type="http://schemas.openxmlformats.org/officeDocument/2006/relationships/image" Target="../media/image3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3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5" Type="http://schemas.openxmlformats.org/officeDocument/2006/relationships/image" Target="../media/image20.png"/><Relationship Id="rId4" Type="http://schemas.openxmlformats.org/officeDocument/2006/relationships/image" Target="../media/image3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4" Type="http://schemas.openxmlformats.org/officeDocument/2006/relationships/image" Target="../media/image3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4.vml"/><Relationship Id="rId4" Type="http://schemas.openxmlformats.org/officeDocument/2006/relationships/image" Target="../media/image3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5.vml"/><Relationship Id="rId4" Type="http://schemas.openxmlformats.org/officeDocument/2006/relationships/image" Target="../media/image3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6.vml"/><Relationship Id="rId4" Type="http://schemas.openxmlformats.org/officeDocument/2006/relationships/image" Target="../media/image3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7.vml"/><Relationship Id="rId4" Type="http://schemas.openxmlformats.org/officeDocument/2006/relationships/image" Target="../media/image3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8.vml"/><Relationship Id="rId4" Type="http://schemas.openxmlformats.org/officeDocument/2006/relationships/image" Target="../media/image3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9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oleObject" Target="../embeddings/oleObject6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0.vml"/><Relationship Id="rId4" Type="http://schemas.openxmlformats.org/officeDocument/2006/relationships/image" Target="../media/image3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1.vml"/><Relationship Id="rId5" Type="http://schemas.openxmlformats.org/officeDocument/2006/relationships/image" Target="../media/image21.jpeg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7.bin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81000" y="1657350"/>
            <a:ext cx="8153400" cy="358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400" b="1" dirty="0" smtClean="0">
                <a:solidFill>
                  <a:srgbClr val="FFFF00"/>
                </a:solidFill>
                <a:latin typeface="Univers 57 Condensed" pitchFamily="34" charset="0"/>
                <a:cs typeface="Times New Roman" pitchFamily="18" charset="0"/>
              </a:rPr>
              <a:t>SPMDs and POCIS:           Quality Control and Data Interpretation</a:t>
            </a:r>
            <a:endParaRPr lang="en-US" altLang="en-US" sz="300" b="1" dirty="0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300" b="1" dirty="0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 dirty="0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 dirty="0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500" b="1" dirty="0">
              <a:solidFill>
                <a:srgbClr val="FFFF99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chemeClr val="bg1"/>
                </a:solidFill>
                <a:latin typeface="Univers 57 Condensed" pitchFamily="34" charset="0"/>
                <a:cs typeface="Times New Roman" pitchFamily="18" charset="0"/>
              </a:rPr>
              <a:t>David Alvarez</a:t>
            </a:r>
            <a:endParaRPr lang="en-US" altLang="en-US" sz="700" baseline="30000" dirty="0">
              <a:solidFill>
                <a:srgbClr val="DDDDDD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altLang="en-US" sz="800" baseline="30000" dirty="0">
              <a:solidFill>
                <a:srgbClr val="DDDDDD"/>
              </a:solidFill>
              <a:latin typeface="Univers 57 Condensed" pitchFamily="34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1600" b="1" dirty="0">
                <a:solidFill>
                  <a:srgbClr val="9DFE86"/>
                </a:solidFill>
                <a:latin typeface="Univers 57 Condensed" pitchFamily="34" charset="0"/>
                <a:cs typeface="Times New Roman" pitchFamily="18" charset="0"/>
              </a:rPr>
              <a:t>US Geological Survey, Columbia Environmental Research Center, Columbia, MO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77825" y="6019800"/>
            <a:ext cx="2212975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900" tIns="44450" rIns="88900" bIns="44450">
            <a:spAutoFit/>
          </a:bodyPr>
          <a:lstStyle>
            <a:lvl1pPr defTabSz="88582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582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Univers 57 Condensed" pitchFamily="34" charset="0"/>
              </a:rPr>
              <a:t>U.S. Department of the Interior</a:t>
            </a:r>
          </a:p>
          <a:p>
            <a:r>
              <a:rPr lang="en-US" altLang="en-US" sz="1000" b="1">
                <a:solidFill>
                  <a:schemeClr val="bg1"/>
                </a:solidFill>
                <a:latin typeface="Univers 57 Condensed" pitchFamily="34" charset="0"/>
              </a:rPr>
              <a:t>U.S. Geological Survey</a:t>
            </a:r>
          </a:p>
        </p:txBody>
      </p:sp>
      <p:graphicFrame>
        <p:nvGraphicFramePr>
          <p:cNvPr id="2052" name="Object 4"/>
          <p:cNvGraphicFramePr>
            <a:graphicFrameLocks/>
          </p:cNvGraphicFramePr>
          <p:nvPr/>
        </p:nvGraphicFramePr>
        <p:xfrm>
          <a:off x="228600" y="371475"/>
          <a:ext cx="2490788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CorelDRAW" r:id="rId3" imgW="1943167" imgH="714443" progId="CorelDraw.Graphic.7">
                  <p:embed/>
                </p:oleObj>
              </mc:Choice>
              <mc:Fallback>
                <p:oleObj name="CorelDRAW" r:id="rId3" imgW="1943167" imgH="714443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black">
                      <a:xfrm>
                        <a:off x="228600" y="371475"/>
                        <a:ext cx="2490788" cy="107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3" name="CorelDRAW" r:id="rId4" imgW="914400" imgH="914400" progId="CorelDraw.Graphic.7">
                  <p:embed/>
                </p:oleObj>
              </mc:Choice>
              <mc:Fallback>
                <p:oleObj name="CorelDRAW" r:id="rId4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PRC Approach</a:t>
            </a:r>
          </a:p>
        </p:txBody>
      </p:sp>
      <p:sp>
        <p:nvSpPr>
          <p:cNvPr id="246788" name="Text Box 4"/>
          <p:cNvSpPr txBox="1">
            <a:spLocks noChangeArrowheads="1"/>
          </p:cNvSpPr>
          <p:nvPr/>
        </p:nvSpPr>
        <p:spPr bwMode="auto">
          <a:xfrm>
            <a:off x="457200" y="1271588"/>
            <a:ext cx="8229600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FFFF99"/>
                </a:solidFill>
              </a:rPr>
              <a:t>Why use PRCs?</a:t>
            </a:r>
          </a:p>
          <a:p>
            <a:pPr>
              <a:spcBef>
                <a:spcPct val="50000"/>
              </a:spcBef>
              <a:defRPr/>
            </a:pPr>
            <a:endParaRPr lang="en-US" sz="800" i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increase 10-fold due to water/air velocity</a:t>
            </a:r>
          </a:p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increase 4-fold due to temperature changes</a:t>
            </a:r>
          </a:p>
          <a:p>
            <a:pPr>
              <a:spcBef>
                <a:spcPct val="50000"/>
              </a:spcBef>
              <a:defRPr/>
            </a:pPr>
            <a:endParaRPr lang="en-US" sz="1200" i="1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i="1" dirty="0" err="1">
                <a:solidFill>
                  <a:schemeClr val="bg1"/>
                </a:solidFill>
              </a:rPr>
              <a:t>R</a:t>
            </a:r>
            <a:r>
              <a:rPr lang="en-US" sz="2400" i="1" baseline="-25000" dirty="0" err="1">
                <a:solidFill>
                  <a:schemeClr val="bg1"/>
                </a:solidFill>
              </a:rPr>
              <a:t>s</a:t>
            </a:r>
            <a:r>
              <a:rPr lang="en-US" sz="2400" dirty="0">
                <a:solidFill>
                  <a:schemeClr val="bg1"/>
                </a:solidFill>
              </a:rPr>
              <a:t> can decrease 3 or 4-fold due to biofouling</a:t>
            </a:r>
          </a:p>
          <a:p>
            <a:pPr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</a:endParaRPr>
          </a:p>
          <a:p>
            <a:pPr marL="342900" indent="-342900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</a:rPr>
              <a:t>Photolysis of selected chemical classes (especially PAHs) can occur</a:t>
            </a:r>
          </a:p>
        </p:txBody>
      </p:sp>
    </p:spTree>
    <p:extLst>
      <p:ext uri="{BB962C8B-B14F-4D97-AF65-F5344CB8AC3E}">
        <p14:creationId xmlns:p14="http://schemas.microsoft.com/office/powerpoint/2010/main" val="23797327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2930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1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1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rgbClr val="FFFF00"/>
                </a:solidFill>
              </a:rPr>
              <a:t>PRC Approach:  What to Use?</a:t>
            </a:r>
          </a:p>
        </p:txBody>
      </p:sp>
      <p:sp>
        <p:nvSpPr>
          <p:cNvPr id="252932" name="Text Box 4"/>
          <p:cNvSpPr txBox="1">
            <a:spLocks noChangeArrowheads="1"/>
          </p:cNvSpPr>
          <p:nvPr/>
        </p:nvSpPr>
        <p:spPr bwMode="auto">
          <a:xfrm>
            <a:off x="457200" y="1066800"/>
            <a:ext cx="8077200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Water: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log </a:t>
            </a:r>
            <a:r>
              <a:rPr lang="en-US" sz="2000" i="1" dirty="0" err="1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 err="1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s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3-6		</a:t>
            </a: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Air: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log </a:t>
            </a:r>
            <a:r>
              <a:rPr lang="en-US" sz="2000" i="1" dirty="0" err="1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 err="1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s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6-9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Compatibility: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 must work with analytical methods used for study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Cost: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native and </a:t>
            </a: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deuterated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compounds cost &lt; the </a:t>
            </a:r>
            <a:r>
              <a:rPr lang="en-US" sz="2000" baseline="30000" dirty="0">
                <a:solidFill>
                  <a:schemeClr val="bg1"/>
                </a:solidFill>
                <a:latin typeface="Univers 57 Condensed"/>
              </a:rPr>
              <a:t>13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C-labeled PRCs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Site exposure conditions: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	high flow/warm temperatures = high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and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	low flow/cool temperatures = low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ow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and </a:t>
            </a:r>
            <a:r>
              <a:rPr lang="en-US" sz="2000" i="1" dirty="0">
                <a:solidFill>
                  <a:schemeClr val="bg1"/>
                </a:solidFill>
                <a:latin typeface="Univers 57 Condensed"/>
              </a:rPr>
              <a:t>K</a:t>
            </a:r>
            <a:r>
              <a:rPr lang="en-US" sz="2000" baseline="-25000" dirty="0">
                <a:solidFill>
                  <a:schemeClr val="bg1"/>
                </a:solidFill>
                <a:latin typeface="Univers 57 Condensed"/>
              </a:rPr>
              <a:t>oa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PRCs</a:t>
            </a:r>
          </a:p>
          <a:p>
            <a:pPr eaLnBrk="1" hangingPunct="1">
              <a:spcBef>
                <a:spcPct val="50000"/>
              </a:spcBef>
            </a:pPr>
            <a:endParaRPr lang="en-US" sz="8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 smtClean="0">
                <a:solidFill>
                  <a:srgbClr val="FFFF99"/>
                </a:solidFill>
                <a:latin typeface="Univers 57 Condensed"/>
              </a:rPr>
              <a:t>Examples</a:t>
            </a:r>
            <a:r>
              <a:rPr lang="en-US" sz="2000" dirty="0">
                <a:solidFill>
                  <a:srgbClr val="FFFF99"/>
                </a:solidFill>
                <a:latin typeface="Univers 57 Condensed"/>
              </a:rPr>
              <a:t> </a:t>
            </a:r>
            <a:r>
              <a:rPr lang="en-US" sz="2000" dirty="0" smtClean="0">
                <a:solidFill>
                  <a:srgbClr val="FFFF99"/>
                </a:solidFill>
                <a:latin typeface="Univers 57 Condensed"/>
              </a:rPr>
              <a:t>(for SPMDs and other hydrophobic samplers):</a:t>
            </a:r>
            <a:endParaRPr lang="en-US" sz="2000" dirty="0">
              <a:solidFill>
                <a:schemeClr val="bg1"/>
              </a:solidFill>
              <a:latin typeface="Univers 57 Condensed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dirty="0" err="1">
                <a:solidFill>
                  <a:schemeClr val="bg1"/>
                </a:solidFill>
                <a:latin typeface="Univers 57 Condensed"/>
              </a:rPr>
              <a:t>perdeuterated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 PAHs 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(acenaphthene-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fluorene-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phenanthrene-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, pyrene-</a:t>
            </a:r>
            <a:r>
              <a:rPr lang="en-US" sz="1400" i="1" dirty="0">
                <a:solidFill>
                  <a:schemeClr val="bg1"/>
                </a:solidFill>
                <a:latin typeface="Univers 57 Condensed"/>
              </a:rPr>
              <a:t>d</a:t>
            </a:r>
            <a:r>
              <a:rPr lang="en-US" sz="1400" baseline="-25000" dirty="0">
                <a:solidFill>
                  <a:schemeClr val="bg1"/>
                </a:solidFill>
                <a:latin typeface="Univers 57 Condensed"/>
              </a:rPr>
              <a:t>10</a:t>
            </a:r>
            <a:r>
              <a:rPr lang="en-US" sz="1400" dirty="0">
                <a:solidFill>
                  <a:schemeClr val="bg1"/>
                </a:solidFill>
                <a:latin typeface="Univers 57 Condensed"/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PCBs (IUPAC 4, 14, 29, 50)</a:t>
            </a:r>
          </a:p>
        </p:txBody>
      </p:sp>
    </p:spTree>
    <p:extLst>
      <p:ext uri="{BB962C8B-B14F-4D97-AF65-F5344CB8AC3E}">
        <p14:creationId xmlns:p14="http://schemas.microsoft.com/office/powerpoint/2010/main" val="44721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FF00"/>
                </a:solidFill>
              </a:rPr>
              <a:t>Quality Control and Lab Work</a:t>
            </a:r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 dirty="0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 dirty="0" smtClean="0">
                <a:solidFill>
                  <a:schemeClr val="bg1"/>
                </a:solidFill>
              </a:rPr>
              <a:t>What is needed</a:t>
            </a:r>
            <a:endParaRPr lang="en-US" altLang="en-US" sz="3200" b="1" dirty="0">
              <a:solidFill>
                <a:schemeClr val="bg1"/>
              </a:solidFill>
            </a:endParaRPr>
          </a:p>
          <a:p>
            <a:pPr algn="ctr" eaLnBrk="1" hangingPunct="1"/>
            <a:endParaRPr lang="en-US" altLang="en-US" sz="2000" b="1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en-US" sz="3200" b="1" dirty="0">
                <a:solidFill>
                  <a:schemeClr val="bg1"/>
                </a:solidFill>
              </a:rPr>
              <a:t>and </a:t>
            </a:r>
            <a:r>
              <a:rPr lang="en-US" altLang="en-US" sz="3200" b="1" dirty="0" smtClean="0">
                <a:solidFill>
                  <a:schemeClr val="bg1"/>
                </a:solidFill>
              </a:rPr>
              <a:t>what should I expect?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45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774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484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Blanks –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are essential to confirm measured levels of contaminants from field deployed samplers were not introduced as “background” from the sampler materials, laboratory processing, storage, shipping, or field handling.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SPMDs readily sample air therefore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Field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and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Laboratory</a:t>
            </a:r>
            <a:r>
              <a:rPr lang="en-US" sz="2400" dirty="0" smtClean="0">
                <a:solidFill>
                  <a:srgbClr val="FFCC66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are necessary. 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No amount of precaution can remove all traces of background contamination.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90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2939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914400"/>
            <a:ext cx="8501063" cy="512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Field Blanks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exposed to site air during deployment and retrieval operations.  Provides a measure of contamination due to the manufacture, shipping, storage, field conditions, and laboratory processing.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i="1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Trip Blanks </a:t>
            </a:r>
            <a:r>
              <a:rPr lang="en-US" sz="2400" i="1" dirty="0">
                <a:solidFill>
                  <a:srgbClr val="FFCC66"/>
                </a:solidFill>
                <a:latin typeface="Univers 57 Condensed" pitchFamily="34" charset="0"/>
              </a:rPr>
              <a:t>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shipped along with the field samplers, but is </a:t>
            </a:r>
            <a:r>
              <a:rPr lang="en-US" sz="2400" u="sng" dirty="0" smtClean="0">
                <a:solidFill>
                  <a:schemeClr val="bg1"/>
                </a:solidFill>
                <a:latin typeface="Univers 57 Condensed" pitchFamily="34" charset="0"/>
              </a:rPr>
              <a:t>never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exposed to the air.  Provides a measure of contamination due to the sampler matrix, storage, shipping, and laboratory processing.  This type of blank is only needed if air sampling is to performed.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32359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428214"/>
            <a:ext cx="85010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Fabrication (Day 0) Blanks </a:t>
            </a:r>
            <a:r>
              <a:rPr lang="en-US" sz="2400" i="1" dirty="0">
                <a:solidFill>
                  <a:srgbClr val="FFCC66"/>
                </a:solidFill>
                <a:latin typeface="Univers 57 Condensed" pitchFamily="34" charset="0"/>
              </a:rPr>
              <a:t>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constructed at the same time as the field samplers, but is stored frozen until processing.  Provides a measure of contamination due to the sampler matrix, storage, and laboratory processing. 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Fabrication Blanks are also used to determine the starting PRC concentration (</a:t>
            </a:r>
            <a:r>
              <a:rPr lang="en-US" sz="2400" i="1" dirty="0" smtClean="0">
                <a:solidFill>
                  <a:schemeClr val="bg1"/>
                </a:solidFill>
                <a:latin typeface="Univers 57 Condensed" pitchFamily="34" charset="0"/>
              </a:rPr>
              <a:t>N</a:t>
            </a:r>
            <a:r>
              <a:rPr lang="en-US" sz="2400" baseline="-25000" dirty="0" smtClean="0">
                <a:solidFill>
                  <a:schemeClr val="bg1"/>
                </a:solidFill>
                <a:latin typeface="Univers 57 Condensed" pitchFamily="34" charset="0"/>
              </a:rPr>
              <a:t>o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) in the SPMD calculations.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7905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Laboratory Blanks – </a:t>
            </a:r>
          </a:p>
          <a:p>
            <a:pPr marL="119063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Solvent blank used to determine potential contamination from a specific step or the full laboratory processing.</a:t>
            </a:r>
          </a:p>
          <a:p>
            <a:pPr marL="119063"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19063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Lab Blanks may be less important as the Field Blanks will also pick up contamination from the lab processing; however, you will not be able to determine if the contamination was due to the field or the lab.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6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7452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Recommended Frequency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Blanks at all sites is best, but can be very expensive.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10 – 20% of samples for QC is a common practice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i="1" u="sng" dirty="0" smtClean="0">
                <a:solidFill>
                  <a:schemeClr val="bg1"/>
                </a:solidFill>
                <a:latin typeface="Univers 57 Condensed" pitchFamily="34" charset="0"/>
              </a:rPr>
              <a:t>Alternative option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– use a “cumulative field blank” which is a blank opened at multiple sites.</a:t>
            </a: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87624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Quality Control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63638"/>
            <a:ext cx="8501063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Analyte Recovery Samples (Spikes) –</a:t>
            </a:r>
          </a:p>
          <a:p>
            <a:pPr eaLnBrk="1" hangingPunct="1">
              <a:spcBef>
                <a:spcPct val="500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Passive sampler spiked with target chemicals should accompany every study set</a:t>
            </a:r>
          </a:p>
          <a:p>
            <a:pPr marL="1081088" indent="-966788" eaLnBrk="1" hangingPunct="1">
              <a:spcBef>
                <a:spcPct val="50000"/>
              </a:spcBef>
              <a:spcAft>
                <a:spcPts val="1200"/>
              </a:spcAft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       -  especially important for volatile chemicals and non-standard chemicals</a:t>
            </a:r>
          </a:p>
          <a:p>
            <a:pPr marL="1085850" lvl="1" indent="-342900" eaLnBrk="1" hangingPunct="1">
              <a:spcBef>
                <a:spcPct val="50000"/>
              </a:spcBef>
              <a:spcAft>
                <a:spcPts val="12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can be difficult to accomplish as the lab extracting the samplers may not be the same as the lab performing the analyses (spiking solutions may not be available)</a:t>
            </a:r>
          </a:p>
          <a:p>
            <a:pPr marL="1085850" lvl="1" indent="-342900" eaLnBrk="1" hangingPunct="1">
              <a:spcBef>
                <a:spcPct val="50000"/>
              </a:spcBef>
              <a:spcAft>
                <a:spcPts val="12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Some recovery data can be found in the literature</a:t>
            </a:r>
          </a:p>
        </p:txBody>
      </p:sp>
      <p:graphicFrame>
        <p:nvGraphicFramePr>
          <p:cNvPr id="1638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1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61115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Considerations when choosing a laboratory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chemeClr val="bg1"/>
                </a:solidFill>
                <a:latin typeface="Univers 57 Condensed" pitchFamily="34" charset="0"/>
              </a:rPr>
              <a:t>Many laboratories do not have experience working with passive samplers, therefore initial contact is important.</a:t>
            </a: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7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114800"/>
            <a:ext cx="3149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28600" y="2103438"/>
            <a:ext cx="8458200" cy="338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Issues to be discussed:</a:t>
            </a: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What internal standards / surrogates do they use (may be same as PRCs added to samplers)?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Can they analyze the PRCs as part of their methods and at what concentrations?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How will the data be reported?  </a:t>
            </a:r>
          </a:p>
          <a:p>
            <a:pPr marL="455613" eaLnBrk="1" hangingPunct="1">
              <a:spcBef>
                <a:spcPct val="50000"/>
              </a:spcBef>
              <a:defRPr/>
            </a:pPr>
            <a:r>
              <a:rPr lang="en-US" sz="2000" dirty="0" err="1" smtClean="0">
                <a:solidFill>
                  <a:srgbClr val="FFCC66"/>
                </a:solidFill>
                <a:latin typeface="Univers 57 Condensed" pitchFamily="34" charset="0"/>
              </a:rPr>
              <a:t>ng</a:t>
            </a:r>
            <a:r>
              <a:rPr lang="en-US" sz="2000" dirty="0" smtClean="0">
                <a:solidFill>
                  <a:srgbClr val="FFCC66"/>
                </a:solidFill>
                <a:latin typeface="Univers 57 Condensed" pitchFamily="34" charset="0"/>
              </a:rPr>
              <a:t>/sample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needed for calculations.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3"/>
          <p:cNvGrpSpPr>
            <a:grpSpLocks/>
          </p:cNvGrpSpPr>
          <p:nvPr/>
        </p:nvGrpSpPr>
        <p:grpSpPr bwMode="auto">
          <a:xfrm>
            <a:off x="7467600" y="1676400"/>
            <a:ext cx="1143000" cy="3308350"/>
            <a:chOff x="4464" y="624"/>
            <a:chExt cx="720" cy="2084"/>
          </a:xfrm>
        </p:grpSpPr>
        <p:graphicFrame>
          <p:nvGraphicFramePr>
            <p:cNvPr id="8198" name="Object 6"/>
            <p:cNvGraphicFramePr>
              <a:graphicFrameLocks noChangeAspect="1"/>
            </p:cNvGraphicFramePr>
            <p:nvPr/>
          </p:nvGraphicFramePr>
          <p:xfrm>
            <a:off x="4464" y="624"/>
            <a:ext cx="699" cy="18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6" name="Photo Editor Photo" r:id="rId3" imgW="3352381" imgH="8745171" progId="MSPhotoEd.3">
                    <p:embed/>
                  </p:oleObj>
                </mc:Choice>
                <mc:Fallback>
                  <p:oleObj name="Photo Editor Photo" r:id="rId3" imgW="3352381" imgH="8745171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624"/>
                          <a:ext cx="699" cy="18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33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9" name="Text Box 7"/>
            <p:cNvSpPr txBox="1">
              <a:spLocks noChangeArrowheads="1"/>
            </p:cNvSpPr>
            <p:nvPr/>
          </p:nvSpPr>
          <p:spPr bwMode="auto">
            <a:xfrm>
              <a:off x="4464" y="2496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chemeClr val="bg1"/>
                  </a:solidFill>
                  <a:latin typeface="Univers 57 Condensed" pitchFamily="34" charset="0"/>
                </a:rPr>
                <a:t>SPMD</a:t>
              </a:r>
            </a:p>
          </p:txBody>
        </p:sp>
      </p:grp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Semipermeable Membrane Device (SPMD)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731520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Triolein </a:t>
            </a:r>
            <a:r>
              <a:rPr lang="en-US" sz="2000" dirty="0">
                <a:solidFill>
                  <a:schemeClr val="bg1"/>
                </a:solidFill>
                <a:latin typeface="Univers 57 Condensed" pitchFamily="34" charset="0"/>
              </a:rPr>
              <a:t>(lipid) filled PE tube </a:t>
            </a: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Lipid soluble, neutral chemicals (log </a:t>
            </a:r>
            <a:r>
              <a:rPr lang="en-US" sz="2000" i="1" dirty="0" err="1" smtClean="0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sz="2000" baseline="-25000" dirty="0" err="1" smtClean="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&gt; 3)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Samples chemicals with molecular weights &lt;600 Daltons and cross-sectional areas &lt; 10</a:t>
            </a:r>
            <a:r>
              <a:rPr lang="en-US" sz="2000" dirty="0" smtClean="0">
                <a:solidFill>
                  <a:schemeClr val="bg1"/>
                </a:solidFill>
                <a:latin typeface="Calibri"/>
                <a:cs typeface="Calibri"/>
              </a:rPr>
              <a:t>Å</a:t>
            </a: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Useful for both water and air sampling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Used globally since development in early 1990s</a:t>
            </a:r>
          </a:p>
        </p:txBody>
      </p:sp>
      <p:graphicFrame>
        <p:nvGraphicFramePr>
          <p:cNvPr id="8197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7" name="CorelDRAW" r:id="rId5" imgW="914400" imgH="914400" progId="CorelDraw.Graphic.7">
                  <p:embed/>
                </p:oleObj>
              </mc:Choice>
              <mc:Fallback>
                <p:oleObj name="CorelDRAW" r:id="rId5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718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2833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Data Review and Interpretation</a:t>
            </a: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endParaRPr lang="en-US" altLang="en-US" sz="32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What do I do with the data</a:t>
            </a:r>
          </a:p>
          <a:p>
            <a:pPr algn="ctr" eaLnBrk="1" hangingPunct="1"/>
            <a:endParaRPr lang="en-US" altLang="en-US" sz="2000" b="1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and what does it mean?</a:t>
            </a: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69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6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23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What information can you get from Passive Samplers?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28600" y="2041525"/>
            <a:ext cx="85010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612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9DFE86"/>
                </a:solidFill>
                <a:latin typeface="Univers 57 Condensed" pitchFamily="34" charset="0"/>
              </a:rPr>
              <a:t>Without sampling rate </a:t>
            </a:r>
            <a:r>
              <a:rPr lang="en-US" altLang="en-US" sz="2400" dirty="0" smtClean="0">
                <a:solidFill>
                  <a:srgbClr val="9DFE86"/>
                </a:solidFill>
                <a:latin typeface="Univers 57 Condensed" pitchFamily="34" charset="0"/>
              </a:rPr>
              <a:t>(</a:t>
            </a:r>
            <a:r>
              <a:rPr lang="en-US" altLang="en-US" sz="2400" i="1" dirty="0" err="1" smtClean="0">
                <a:solidFill>
                  <a:srgbClr val="9DFE86"/>
                </a:solidFill>
                <a:latin typeface="Univers 57 Condensed" pitchFamily="34" charset="0"/>
              </a:rPr>
              <a:t>R</a:t>
            </a:r>
            <a:r>
              <a:rPr lang="en-US" altLang="en-US" sz="2400" baseline="-25000" dirty="0" err="1" smtClean="0">
                <a:solidFill>
                  <a:srgbClr val="9DFE86"/>
                </a:solidFill>
                <a:latin typeface="Univers 57 Condensed" pitchFamily="34" charset="0"/>
              </a:rPr>
              <a:t>s</a:t>
            </a:r>
            <a:r>
              <a:rPr lang="en-US" altLang="en-US" sz="2400" dirty="0" smtClean="0">
                <a:solidFill>
                  <a:srgbClr val="9DFE86"/>
                </a:solidFill>
                <a:latin typeface="Univers 57 Condensed" pitchFamily="34" charset="0"/>
              </a:rPr>
              <a:t>) data</a:t>
            </a: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–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Identification of chemicals (is it there? YES / NO)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Relative differences between sites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Semi-quantitative measures </a:t>
            </a: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of contaminant water concentrations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Bio-mimic assessment of an organism’s exposure to chemicals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000" dirty="0">
              <a:solidFill>
                <a:srgbClr val="9DFE86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9DFE86"/>
                </a:solidFill>
                <a:latin typeface="Univers 57 Condensed" pitchFamily="34" charset="0"/>
              </a:rPr>
              <a:t>With sampling rate data (and/or use of PRCs)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– 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Univers 57 Condensed" pitchFamily="34" charset="0"/>
              </a:rPr>
              <a:t> Quantitative measurements of contaminant water concentrations</a:t>
            </a:r>
          </a:p>
        </p:txBody>
      </p:sp>
      <p:graphicFrame>
        <p:nvGraphicFramePr>
          <p:cNvPr id="1126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2209800" y="1066800"/>
          <a:ext cx="42672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9" name="Equation" r:id="rId5" imgW="2352624" imgH="342900" progId="Equation.3">
                  <p:embed/>
                </p:oleObj>
              </mc:Choice>
              <mc:Fallback>
                <p:oleObj name="Equation" r:id="rId5" imgW="2352624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066800"/>
                        <a:ext cx="426720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5343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Calculations for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003300"/>
            <a:ext cx="38100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Uptake models can be complex</a:t>
            </a:r>
            <a:endParaRPr lang="en-US" sz="1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Customizable spreadsheets are available to download to aid in SPMD calculations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Two versions available:</a:t>
            </a:r>
          </a:p>
          <a:p>
            <a:pPr marL="571500" indent="-457200" eaLnBrk="1" hangingPunct="1">
              <a:spcBef>
                <a:spcPct val="50000"/>
              </a:spcBef>
              <a:buFontTx/>
              <a:buAutoNum type="arabicParenR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If PRCs were used </a:t>
            </a: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– can be modified to calculate water concentration for nearly any chemical</a:t>
            </a:r>
          </a:p>
          <a:p>
            <a:pPr marL="571500" indent="-457200" eaLnBrk="1" hangingPunct="1">
              <a:spcBef>
                <a:spcPct val="50000"/>
              </a:spcBef>
              <a:buFontTx/>
              <a:buAutoNum type="arabicParenR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If no PRCs were used </a:t>
            </a:r>
            <a:r>
              <a:rPr lang="en-US" dirty="0" smtClean="0">
                <a:solidFill>
                  <a:schemeClr val="bg1"/>
                </a:solidFill>
                <a:latin typeface="Univers 57 Condensed" pitchFamily="34" charset="0"/>
              </a:rPr>
              <a:t>– limited to chemicals for which sampling rates have been experimentally determined</a:t>
            </a:r>
            <a:endParaRPr lang="en-US" sz="1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1351"/>
          <p:cNvSpPr>
            <a:spLocks noChangeArrowheads="1"/>
          </p:cNvSpPr>
          <p:nvPr/>
        </p:nvSpPr>
        <p:spPr bwMode="auto">
          <a:xfrm>
            <a:off x="1828800" y="6323013"/>
            <a:ext cx="54514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rgbClr val="FFCC99"/>
                </a:solidFill>
              </a:rPr>
              <a:t>http://www.cerc.usgs.gov/Branches.aspx?BranchID=8</a:t>
            </a:r>
          </a:p>
        </p:txBody>
      </p:sp>
      <p:pic>
        <p:nvPicPr>
          <p:cNvPr id="18438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1416050"/>
            <a:ext cx="5070475" cy="391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2243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Site specific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and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C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are based on the log 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of the chemical, the PRC’s rate loss constant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e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 and the SPMD-water partition coefficient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).</a:t>
            </a:r>
          </a:p>
        </p:txBody>
      </p:sp>
      <p:graphicFrame>
        <p:nvGraphicFramePr>
          <p:cNvPr id="19460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6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49949" y="2438400"/>
            <a:ext cx="1684051" cy="845168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5" name="Rectangle 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54869" y="3786292"/>
            <a:ext cx="5034263" cy="375552"/>
          </a:xfrm>
          <a:prstGeom prst="rect">
            <a:avLst/>
          </a:prstGeom>
          <a:blipFill rotWithShape="1">
            <a:blip r:embed="rId6"/>
            <a:stretch>
              <a:fillRect b="-1451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6" name="Rectangle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546046" y="4736068"/>
            <a:ext cx="2051907" cy="369332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063513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SPMDs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C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w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is extrapolated from the site specific sampling rate (</a:t>
            </a:r>
            <a:r>
              <a:rPr lang="en-US" altLang="en-US" sz="2000" i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si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) which is determined from a third-order polynomial where </a:t>
            </a:r>
            <a:r>
              <a:rPr lang="el-GR" altLang="en-US" sz="2000">
                <a:solidFill>
                  <a:schemeClr val="bg1"/>
                </a:solidFill>
                <a:latin typeface="Calibri" pitchFamily="34" charset="0"/>
              </a:rPr>
              <a:t>α</a:t>
            </a:r>
            <a:r>
              <a:rPr lang="en-US" altLang="en-US" sz="2000" baseline="-25000">
                <a:solidFill>
                  <a:schemeClr val="bg1"/>
                </a:solidFill>
                <a:latin typeface="Univers 57 Condensed" pitchFamily="34" charset="0"/>
              </a:rPr>
              <a:t>(i/PRC)</a:t>
            </a:r>
            <a:r>
              <a:rPr lang="en-US" altLang="en-US" sz="2000">
                <a:solidFill>
                  <a:schemeClr val="bg1"/>
                </a:solidFill>
                <a:latin typeface="Univers 57 Condensed" pitchFamily="34" charset="0"/>
              </a:rPr>
              <a:t> is the compound-specific effect on the sampling rate</a:t>
            </a: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19200" y="2514600"/>
            <a:ext cx="6477000" cy="426014"/>
          </a:xfrm>
          <a:prstGeom prst="rect">
            <a:avLst/>
          </a:prstGeom>
          <a:blipFill rotWithShape="1">
            <a:blip r:embed="rId5"/>
            <a:stretch>
              <a:fillRect b="-8696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4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33643" y="3429000"/>
            <a:ext cx="2276714" cy="714683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  <p:sp>
        <p:nvSpPr>
          <p:cNvPr id="7" name="Rectangle 6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14499" y="4600708"/>
            <a:ext cx="3515001" cy="885692"/>
          </a:xfrm>
          <a:prstGeom prst="rect">
            <a:avLst/>
          </a:prstGeom>
          <a:blipFill rotWithShape="1">
            <a:blip r:embed="rId7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2908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FF00"/>
                </a:solidFill>
              </a:rPr>
              <a:t>SPMD calculation example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80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58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Calculation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overview - POCIS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28600" y="990600"/>
            <a:ext cx="8501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Basic linear uptake equation is used where </a:t>
            </a:r>
            <a:r>
              <a:rPr lang="en-US" alt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N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</a:t>
            </a:r>
            <a:r>
              <a:rPr lang="en-US" altLang="en-US" sz="2000" dirty="0" err="1" smtClean="0">
                <a:solidFill>
                  <a:schemeClr val="bg1"/>
                </a:solidFill>
                <a:latin typeface="Univers 57 Condensed" pitchFamily="34" charset="0"/>
              </a:rPr>
              <a:t>ng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of chemical per POCIS, </a:t>
            </a:r>
            <a:r>
              <a:rPr lang="en-US" altLang="en-US" sz="2000" i="1" dirty="0" err="1" smtClean="0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altLang="en-US" sz="2000" baseline="-25000" dirty="0" err="1" smtClean="0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sampling rate, and </a:t>
            </a:r>
            <a:r>
              <a:rPr lang="en-US" alt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t</a:t>
            </a: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is the deployment time in days.</a:t>
            </a:r>
            <a:endParaRPr lang="en-US" altLang="en-US" sz="20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9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459830" y="2590800"/>
                <a:ext cx="4038600" cy="846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𝑤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99FF99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rgbClr val="99FF99"/>
                                  </a:solidFill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rgbClr val="99FF99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rgbClr val="99FF99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830" y="2590800"/>
                <a:ext cx="4038600" cy="84619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28599" y="4626114"/>
            <a:ext cx="85010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PRC approach does not work for POCIS with the exception of a few polar pesticides.</a:t>
            </a:r>
            <a:endParaRPr lang="en-US" altLang="en-US" sz="20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15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Issues with published POCIS sampling rates (</a:t>
            </a:r>
            <a:r>
              <a:rPr lang="en-US" sz="2800" b="1" i="1" dirty="0" err="1" smtClean="0">
                <a:solidFill>
                  <a:srgbClr val="FFFF00"/>
                </a:solidFill>
                <a:latin typeface="Univers 57 Condensed" pitchFamily="34" charset="0"/>
              </a:rPr>
              <a:t>R</a:t>
            </a:r>
            <a:r>
              <a:rPr lang="en-US" sz="2800" b="1" baseline="-25000" dirty="0" err="1" smtClean="0">
                <a:solidFill>
                  <a:srgbClr val="FFFF00"/>
                </a:solidFill>
                <a:latin typeface="Univers 57 Condensed" pitchFamily="34" charset="0"/>
              </a:rPr>
              <a:t>s</a:t>
            </a:r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)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32850"/>
            <a:ext cx="8153400" cy="4812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No universal method for determining sampling rates.</a:t>
            </a:r>
          </a:p>
          <a:p>
            <a:pPr marL="1085850" lvl="1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Differences in exposure time, flow, exposure chamber geometry (flow-through, stirred, </a:t>
            </a:r>
            <a:r>
              <a:rPr lang="en-US" sz="2400" dirty="0" err="1" smtClean="0">
                <a:solidFill>
                  <a:srgbClr val="66FF66"/>
                </a:solidFill>
                <a:latin typeface="Univers 57 Condensed" pitchFamily="34" charset="0"/>
              </a:rPr>
              <a:t>etc</a:t>
            </a: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)</a:t>
            </a:r>
          </a:p>
          <a:p>
            <a:pPr lvl="1" indent="0"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rgbClr val="66FF66"/>
              </a:solidFill>
              <a:latin typeface="Univers 57 Condensed" pitchFamily="34" charset="0"/>
            </a:endParaRPr>
          </a:p>
          <a:p>
            <a:pPr marL="1085850" lvl="1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Differences in how sampling rates are </a:t>
            </a:r>
            <a:r>
              <a:rPr lang="en-US" sz="2400" dirty="0" smtClean="0">
                <a:solidFill>
                  <a:srgbClr val="66FF66"/>
                </a:solidFill>
                <a:latin typeface="Univers 57 Condensed" pitchFamily="34" charset="0"/>
              </a:rPr>
              <a:t>calculated</a:t>
            </a:r>
          </a:p>
          <a:p>
            <a:pPr marL="1485900" lvl="2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Atrazine (0.24, 0.21, 0.24, 0.29 L/d)</a:t>
            </a:r>
          </a:p>
          <a:p>
            <a:pPr marL="1485900" lvl="2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Univers 57 Condensed" pitchFamily="34" charset="0"/>
              </a:rPr>
              <a:t>Ethynylestradiol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(0.24, 0.22, 0.85, 0.34 L/d)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105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Generally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, there is good agreement between studies looking at the same chemical, but there are cases where values can be highly variable. </a:t>
            </a: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065842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Recommendations for POCIS selecting </a:t>
            </a:r>
            <a:r>
              <a:rPr lang="en-US" sz="2800" b="1" i="1" dirty="0" err="1" smtClean="0">
                <a:solidFill>
                  <a:srgbClr val="FFFF00"/>
                </a:solidFill>
                <a:latin typeface="Univers 57 Condensed" pitchFamily="34" charset="0"/>
              </a:rPr>
              <a:t>R</a:t>
            </a:r>
            <a:r>
              <a:rPr lang="en-US" sz="2800" b="1" baseline="-25000" dirty="0" err="1" smtClean="0">
                <a:solidFill>
                  <a:srgbClr val="FFFF00"/>
                </a:solidFill>
                <a:latin typeface="Univers 57 Condensed" pitchFamily="34" charset="0"/>
              </a:rPr>
              <a:t>s</a:t>
            </a:r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 data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28385"/>
            <a:ext cx="8153400" cy="466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Review article covering these topics – 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dirty="0" smtClean="0">
                <a:solidFill>
                  <a:srgbClr val="66FF66"/>
                </a:solidFill>
                <a:latin typeface="Univers 57 Condensed" pitchFamily="34" charset="0"/>
              </a:rPr>
              <a:t>Harman et al. </a:t>
            </a:r>
            <a:r>
              <a:rPr lang="en-US" i="1" dirty="0" smtClean="0">
                <a:solidFill>
                  <a:srgbClr val="66FF66"/>
                </a:solidFill>
                <a:latin typeface="Univers 57 Condensed" pitchFamily="34" charset="0"/>
              </a:rPr>
              <a:t>Environ </a:t>
            </a:r>
            <a:r>
              <a:rPr lang="en-US" i="1" dirty="0" err="1" smtClean="0">
                <a:solidFill>
                  <a:srgbClr val="66FF66"/>
                </a:solidFill>
                <a:latin typeface="Univers 57 Condensed" pitchFamily="34" charset="0"/>
              </a:rPr>
              <a:t>Toxicol</a:t>
            </a:r>
            <a:r>
              <a:rPr lang="en-US" i="1" dirty="0" smtClean="0">
                <a:solidFill>
                  <a:srgbClr val="66FF66"/>
                </a:solidFill>
                <a:latin typeface="Univers 57 Condensed" pitchFamily="34" charset="0"/>
              </a:rPr>
              <a:t> </a:t>
            </a:r>
            <a:r>
              <a:rPr lang="en-US" i="1" dirty="0" err="1" smtClean="0">
                <a:solidFill>
                  <a:srgbClr val="66FF66"/>
                </a:solidFill>
                <a:latin typeface="Univers 57 Condensed" pitchFamily="34" charset="0"/>
              </a:rPr>
              <a:t>Chem</a:t>
            </a:r>
            <a:r>
              <a:rPr lang="en-US" dirty="0" smtClean="0">
                <a:solidFill>
                  <a:srgbClr val="66FF66"/>
                </a:solidFill>
                <a:latin typeface="Univers 57 Condensed" pitchFamily="34" charset="0"/>
              </a:rPr>
              <a:t> 31 (2012) 2724-2738. 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Carefully read and understand the conditions from which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were derived.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Pick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 data that most closely matches your experimental conditions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If multiple </a:t>
            </a:r>
            <a:r>
              <a:rPr lang="en-US" sz="2400" i="1" dirty="0" err="1">
                <a:solidFill>
                  <a:schemeClr val="bg1"/>
                </a:solidFill>
                <a:latin typeface="Univers 57 Condensed" pitchFamily="34" charset="0"/>
              </a:rPr>
              <a:t>R</a:t>
            </a:r>
            <a:r>
              <a:rPr lang="en-US" sz="2400" baseline="-25000" dirty="0" err="1">
                <a:solidFill>
                  <a:schemeClr val="bg1"/>
                </a:solidFill>
                <a:latin typeface="Univers 57 Condensed" pitchFamily="34" charset="0"/>
              </a:rPr>
              <a:t>s</a:t>
            </a: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 data exists, pick a consensus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value</a:t>
            </a:r>
            <a:endParaRPr lang="en-US" sz="2400" dirty="0" smtClean="0">
              <a:solidFill>
                <a:srgbClr val="66FF66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22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18786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Text Box 2"/>
          <p:cNvSpPr txBox="1">
            <a:spLocks noChangeArrowheads="1"/>
          </p:cNvSpPr>
          <p:nvPr/>
        </p:nvSpPr>
        <p:spPr bwMode="auto">
          <a:xfrm>
            <a:off x="0" y="1600200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FFFF00"/>
                </a:solidFill>
              </a:rPr>
              <a:t>POCIS calculation example</a:t>
            </a:r>
            <a:endParaRPr lang="en-US" alt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300035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04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78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Polar Organic Chemical Integrative Sampler (POCIS)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873746"/>
            <a:ext cx="68580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Solid resin held between two polyethersulfone membranes (0.1 µm pore size)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Water soluble chemicals (log </a:t>
            </a:r>
            <a:r>
              <a:rPr lang="en-US" sz="2000" i="1" dirty="0" smtClean="0">
                <a:solidFill>
                  <a:schemeClr val="bg1"/>
                </a:solidFill>
                <a:latin typeface="Univers 57 Condensed" pitchFamily="34" charset="0"/>
              </a:rPr>
              <a:t>K</a:t>
            </a:r>
            <a:r>
              <a:rPr lang="en-US" sz="2000" baseline="-25000" dirty="0" smtClean="0">
                <a:solidFill>
                  <a:schemeClr val="bg1"/>
                </a:solidFill>
                <a:latin typeface="Univers 57 Condensed" pitchFamily="34" charset="0"/>
              </a:rPr>
              <a:t>ow</a:t>
            </a: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 &lt; 3)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Primarily used for surface water but can be adapted for groundwater monitoring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Used globally since development in late 1990s</a:t>
            </a:r>
          </a:p>
        </p:txBody>
      </p:sp>
      <p:graphicFrame>
        <p:nvGraphicFramePr>
          <p:cNvPr id="8197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0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7086600" y="2438400"/>
            <a:ext cx="1600200" cy="2057400"/>
            <a:chOff x="4320" y="2736"/>
            <a:chExt cx="1008" cy="1296"/>
          </a:xfrm>
        </p:grpSpPr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4320" y="2736"/>
              <a:ext cx="1008" cy="1056"/>
              <a:chOff x="371" y="1488"/>
              <a:chExt cx="1359" cy="1215"/>
            </a:xfrm>
          </p:grpSpPr>
          <p:sp>
            <p:nvSpPr>
              <p:cNvPr id="11" name="AutoShape 10"/>
              <p:cNvSpPr>
                <a:spLocks noChangeArrowheads="1"/>
              </p:cNvSpPr>
              <p:nvPr/>
            </p:nvSpPr>
            <p:spPr bwMode="auto">
              <a:xfrm>
                <a:off x="371" y="1488"/>
                <a:ext cx="1359" cy="1215"/>
              </a:xfrm>
              <a:prstGeom prst="roundRect">
                <a:avLst>
                  <a:gd name="adj" fmla="val 16667"/>
                </a:avLst>
              </a:prstGeom>
              <a:solidFill>
                <a:srgbClr val="CECE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aphicFrame>
            <p:nvGraphicFramePr>
              <p:cNvPr id="12" name="Object 11"/>
              <p:cNvGraphicFramePr>
                <a:graphicFrameLocks noChangeAspect="1"/>
              </p:cNvGraphicFramePr>
              <p:nvPr/>
            </p:nvGraphicFramePr>
            <p:xfrm>
              <a:off x="371" y="1488"/>
              <a:ext cx="1359" cy="1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5607" name="Photo Editor Photo" r:id="rId5" imgW="1438095" imgH="1286055" progId="MSPhotoEd.3">
                      <p:embed/>
                    </p:oleObj>
                  </mc:Choice>
                  <mc:Fallback>
                    <p:oleObj name="Photo Editor Photo" r:id="rId5" imgW="1438095" imgH="1286055" progId="MSPhotoEd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1" y="1488"/>
                            <a:ext cx="1359" cy="12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3300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4464" y="3820"/>
              <a:ext cx="7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1600">
                  <a:solidFill>
                    <a:schemeClr val="bg1"/>
                  </a:solidFill>
                  <a:latin typeface="Univers 57 Condensed" pitchFamily="34" charset="0"/>
                </a:rPr>
                <a:t>POCIS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86189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Data interpretation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1395948"/>
            <a:ext cx="85010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Data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is limited to the select list of chemicals in the analytical method and the capabilities of the passive </a:t>
            </a: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sampler.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 “non-detect” result may not mean the chemical was not present in the water.  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An understanding of method performance and ability of the passive sampler to sample the chemical is needed.</a:t>
            </a:r>
            <a:endParaRPr lang="en-US" alt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0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813513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Data interpretation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1577876"/>
            <a:ext cx="8501063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Results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represent the average water concentration of a chemical over the deployment </a:t>
            </a: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period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Timing of episodic events and variability in water concentrations (highs and lows) cannot be determined</a:t>
            </a:r>
            <a:endParaRPr lang="en-US" altLang="en-US" sz="2400" dirty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897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Grab vs. Composite vs. Passive Sampling Techniques</a:t>
            </a:r>
          </a:p>
        </p:txBody>
      </p:sp>
      <p:graphicFrame>
        <p:nvGraphicFramePr>
          <p:cNvPr id="7171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40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867400" y="1143000"/>
            <a:ext cx="3124200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Grab / Discrete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Small </a:t>
            </a:r>
            <a:r>
              <a:rPr lang="en-US" dirty="0" err="1">
                <a:solidFill>
                  <a:schemeClr val="bg1"/>
                </a:solidFill>
              </a:rPr>
              <a:t>vol</a:t>
            </a:r>
            <a:r>
              <a:rPr lang="en-US" dirty="0">
                <a:solidFill>
                  <a:schemeClr val="bg1"/>
                </a:solidFill>
              </a:rPr>
              <a:t> (1-2 L)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Single point in time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Detection based on conc. and method detection limit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Composite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Larger vol. over time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Labor intensive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Improved odds of detecting low conc.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dirty="0">
                <a:solidFill>
                  <a:srgbClr val="66FF66"/>
                </a:solidFill>
              </a:rPr>
              <a:t>Passive / Integrative sample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Large vol. sampled (10s-100s L)</a:t>
            </a: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</a:rPr>
              <a:t>Time-weighted average conc.</a:t>
            </a:r>
          </a:p>
        </p:txBody>
      </p:sp>
      <p:grpSp>
        <p:nvGrpSpPr>
          <p:cNvPr id="7173" name="Group 3"/>
          <p:cNvGrpSpPr>
            <a:grpSpLocks/>
          </p:cNvGrpSpPr>
          <p:nvPr/>
        </p:nvGrpSpPr>
        <p:grpSpPr bwMode="auto">
          <a:xfrm>
            <a:off x="457200" y="1219200"/>
            <a:ext cx="5257800" cy="4267200"/>
            <a:chOff x="457200" y="1219200"/>
            <a:chExt cx="5257800" cy="4267200"/>
          </a:xfrm>
        </p:grpSpPr>
        <p:pic>
          <p:nvPicPr>
            <p:cNvPr id="7174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1219200"/>
              <a:ext cx="5257800" cy="426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Straight Connector 5"/>
            <p:cNvCxnSpPr/>
            <p:nvPr/>
          </p:nvCxnSpPr>
          <p:spPr bwMode="auto">
            <a:xfrm flipV="1">
              <a:off x="2190750" y="3165475"/>
              <a:ext cx="0" cy="70008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 bwMode="auto">
            <a:xfrm flipH="1">
              <a:off x="1955800" y="3165475"/>
              <a:ext cx="23495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7" name="TextBox 9"/>
            <p:cNvSpPr txBox="1">
              <a:spLocks noChangeArrowheads="1"/>
            </p:cNvSpPr>
            <p:nvPr/>
          </p:nvSpPr>
          <p:spPr bwMode="auto">
            <a:xfrm>
              <a:off x="3429000" y="2514600"/>
              <a:ext cx="1981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400" i="1"/>
                <a:t>Time-weighted average concentration</a:t>
              </a:r>
            </a:p>
          </p:txBody>
        </p:sp>
        <p:cxnSp>
          <p:nvCxnSpPr>
            <p:cNvPr id="14" name="Straight Arrow Connector 13"/>
            <p:cNvCxnSpPr/>
            <p:nvPr/>
          </p:nvCxnSpPr>
          <p:spPr bwMode="auto">
            <a:xfrm flipH="1">
              <a:off x="4038600" y="3038475"/>
              <a:ext cx="76200" cy="31432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79" name="TextBox 9"/>
            <p:cNvSpPr txBox="1">
              <a:spLocks noChangeArrowheads="1"/>
            </p:cNvSpPr>
            <p:nvPr/>
          </p:nvSpPr>
          <p:spPr bwMode="auto">
            <a:xfrm>
              <a:off x="4953000" y="3429000"/>
              <a:ext cx="68580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i="1"/>
                <a:t>MDL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4953000" y="3038475"/>
              <a:ext cx="609600" cy="3143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" name="Straight Connector 2"/>
            <p:cNvCxnSpPr>
              <a:endCxn id="7174" idx="3"/>
            </p:cNvCxnSpPr>
            <p:nvPr/>
          </p:nvCxnSpPr>
          <p:spPr bwMode="auto">
            <a:xfrm>
              <a:off x="1143000" y="3352800"/>
              <a:ext cx="45720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37876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interpretation – QC data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1402140"/>
            <a:ext cx="85010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Quality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control data (blank concentrations and spike recoveries) can be treated in many </a:t>
            </a: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ways.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 </a:t>
            </a:r>
            <a:r>
              <a:rPr lang="en-US" altLang="en-US" sz="2400" dirty="0">
                <a:solidFill>
                  <a:schemeClr val="bg1"/>
                </a:solidFill>
                <a:latin typeface="Univers 57 Condensed" pitchFamily="34" charset="0"/>
              </a:rPr>
              <a:t>QC guidelines of the study/organization should be followed when interpreting this data.</a:t>
            </a: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2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862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interpretation – Blanks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19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187946"/>
            <a:ext cx="8501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Subtraction Method</a:t>
            </a:r>
            <a:endParaRPr lang="en-US" sz="2400" i="1" dirty="0" smtClean="0">
              <a:solidFill>
                <a:srgbClr val="FFCC66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 Blank result is subtracted from the Field result</a:t>
            </a: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Best if there is a corresponding FB for each site</a:t>
            </a: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Can also subtract the average of all FBs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i="1" dirty="0" smtClean="0">
              <a:solidFill>
                <a:srgbClr val="FFCC66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Comparison Method</a:t>
            </a:r>
            <a:endParaRPr lang="en-US" sz="2400" i="1" dirty="0">
              <a:solidFill>
                <a:srgbClr val="FFCC66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Univers 57 Condensed" pitchFamily="34" charset="0"/>
              </a:rPr>
              <a:t>Both the Field result and the Blank result are reported, but no correction or censoring of the data is performed based on the Blank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data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462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interpretation – Blanks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187946"/>
            <a:ext cx="8501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Detection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Limit Elevation </a:t>
            </a:r>
            <a:r>
              <a:rPr lang="en-US" sz="2400" i="1" dirty="0" smtClean="0">
                <a:solidFill>
                  <a:srgbClr val="FFCC66"/>
                </a:solidFill>
                <a:latin typeface="Univers 57 Condensed" pitchFamily="34" charset="0"/>
              </a:rPr>
              <a:t>Method</a:t>
            </a:r>
            <a:endParaRPr lang="en-US" sz="2400" i="1" dirty="0" smtClean="0">
              <a:solidFill>
                <a:srgbClr val="FFCC66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Method Detection Limit (MDL) and Method Quantitation Limits (MQL) are elevated by the blanks (Keith, 1991)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MDL = average of blanks + 3 X SD of the blanks</a:t>
            </a: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MQL = average of blanks +10 X SD of the blanks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4572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Data is not blank subtracted, instead only values greater than the variability of the blanks are reportable.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59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Data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interpretation – Recovery Spikes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187946"/>
            <a:ext cx="8501063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If available, recovery spikes will provide a measure of performance for the laboratory method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Laboratories often will not recovery correct data, but will provide recovery data for the client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Final results to be published or used for regulatory actions should take recovery data into consideration as it might change the data or interpretation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204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Limitations </a:t>
            </a:r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of using passive samplers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492746"/>
            <a:ext cx="8501063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Integrative samplers are designed for long-term sampling periods.  Little benefit over grab sampling for durations less than a few days.</a:t>
            </a:r>
          </a:p>
          <a:p>
            <a:pPr marL="463550" indent="-349250" eaLnBrk="1" hangingPunct="1">
              <a:spcBef>
                <a:spcPct val="50000"/>
              </a:spcBef>
              <a:defRPr/>
            </a:pPr>
            <a:endParaRPr lang="en-US" sz="16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15888" indent="-1588" eaLnBrk="1" hangingPunct="1">
              <a:spcBef>
                <a:spcPct val="50000"/>
              </a:spcBef>
              <a:defRPr/>
            </a:pPr>
            <a:endParaRPr lang="en-US" sz="1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115888" indent="-1588"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It may not be possible to calculate water concentrations for all chemicals measured.  Determinations must be made on the importance of water concentrations for these chemicals.</a:t>
            </a:r>
          </a:p>
        </p:txBody>
      </p:sp>
      <p:graphicFrame>
        <p:nvGraphicFramePr>
          <p:cNvPr id="2253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9020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Cautions when comparing data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79016"/>
            <a:ext cx="815340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Beware of dangers when comparing passive sampler data to traditional grab sampling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data</a:t>
            </a: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Remember passive sampler data is an </a:t>
            </a:r>
            <a:r>
              <a:rPr lang="en-US" sz="2400" i="1" dirty="0" smtClean="0">
                <a:solidFill>
                  <a:srgbClr val="99FF99"/>
                </a:solidFill>
                <a:latin typeface="Univers 57 Condensed" pitchFamily="34" charset="0"/>
              </a:rPr>
              <a:t>estimated</a:t>
            </a:r>
            <a:r>
              <a:rPr lang="en-US" sz="2400" dirty="0" smtClean="0">
                <a:solidFill>
                  <a:srgbClr val="99FF99"/>
                </a:solidFill>
                <a:latin typeface="Univers 57 Condensed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time-weighted average of the water concentration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There are numerous factors that affect water concentrations that can results in differences in values determined by different techniques</a:t>
            </a: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73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066404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Cautions when comparing data</a:t>
            </a:r>
            <a:endParaRPr 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99614"/>
            <a:ext cx="81534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Unless </a:t>
            </a: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a rigorous grab sampling program (multiple samples) was used, there is no reason to expect a single data point is representative of the average conditions measured by a passive sampler over weeks or months.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endParaRPr lang="en-US" sz="2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The different techniques should be considered complimentary, but not necessarily interchangeable.</a:t>
            </a:r>
            <a:endParaRPr lang="en-US" sz="2400" dirty="0" smtClean="0">
              <a:solidFill>
                <a:srgbClr val="66FF66"/>
              </a:solidFill>
              <a:latin typeface="Univers 57 Condensed" pitchFamily="34" charset="0"/>
            </a:endParaRPr>
          </a:p>
        </p:txBody>
      </p:sp>
      <p:graphicFrame>
        <p:nvGraphicFramePr>
          <p:cNvPr id="18436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26167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Chemicals commonly sampled by SPMDs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003300"/>
            <a:ext cx="6553200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Legacy / regulated contaminants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Polycyclic aromatic hydrocarbons (PAHs)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Polychlorinated biphenyls (PCBs)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Polybrominated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diphenyl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ethers (PBDEs)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Chlorinated pesticides (DDT,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chlordanes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, 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etc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Dioxins and Furans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indent="-169863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Emerging Contaminants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Fragrances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Phthalate plasticizers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Antimicrobials (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triclosan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Bioindicator Tests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In vivo and in vitro assays</a:t>
            </a:r>
          </a:p>
        </p:txBody>
      </p:sp>
      <p:graphicFrame>
        <p:nvGraphicFramePr>
          <p:cNvPr id="1024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6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5" y="1066800"/>
            <a:ext cx="16351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94" descr="EPSN0019"/>
          <p:cNvPicPr>
            <a:picLocks noChangeAspect="1" noChangeArrowheads="1"/>
          </p:cNvPicPr>
          <p:nvPr/>
        </p:nvPicPr>
        <p:blipFill>
          <a:blip r:embed="rId6" cstate="print">
            <a:lum bright="14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352800"/>
            <a:ext cx="2584450" cy="1752600"/>
          </a:xfrm>
          <a:prstGeom prst="rect">
            <a:avLst/>
          </a:prstGeom>
          <a:gradFill rotWithShape="1">
            <a:gsLst>
              <a:gs pos="0">
                <a:srgbClr val="00003E"/>
              </a:gs>
              <a:gs pos="100000">
                <a:srgbClr val="00001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237163"/>
            <a:ext cx="1905000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ERC Research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0"/>
          <a:stretch>
            <a:fillRect/>
          </a:stretch>
        </p:blipFill>
        <p:spPr bwMode="auto">
          <a:xfrm>
            <a:off x="5172075" y="5237163"/>
            <a:ext cx="153352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898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Regulatory acceptance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228600" y="1066800"/>
            <a:ext cx="8501063" cy="453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Samplers as personal dosimeters (human health) for determining occupational exposure is widely accepted.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latin typeface="Univers 57 Condensed" pitchFamily="34" charset="0"/>
              </a:rPr>
              <a:t>Use as an environmental monitoring tool is rapidly gaining acceptance.</a:t>
            </a: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in US - often viewed as a research tool by federal agencies</a:t>
            </a:r>
          </a:p>
          <a:p>
            <a:pPr marL="342900"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a few States are using passive samplers in TMDL and reconnaissance studies</a:t>
            </a:r>
          </a:p>
          <a:p>
            <a:pPr marL="342900" eaLnBrk="1" hangingPunct="1">
              <a:spcBef>
                <a:spcPct val="50000"/>
              </a:spcBef>
              <a:defRPr/>
            </a:pPr>
            <a:endParaRPr lang="en-US" sz="10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571500" indent="-2286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EU is conducting studies to determine the viability for regulatory use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9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2048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8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44163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  <a:latin typeface="Univers 57 Condensed" pitchFamily="34" charset="0"/>
              </a:rPr>
              <a:t>More information</a:t>
            </a:r>
          </a:p>
        </p:txBody>
      </p:sp>
      <p:sp>
        <p:nvSpPr>
          <p:cNvPr id="136195" name="Text Box 3"/>
          <p:cNvSpPr txBox="1">
            <a:spLocks noChangeArrowheads="1"/>
          </p:cNvSpPr>
          <p:nvPr/>
        </p:nvSpPr>
        <p:spPr bwMode="auto">
          <a:xfrm>
            <a:off x="4495800" y="1066800"/>
            <a:ext cx="41910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69863" indent="-1698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2200" dirty="0">
                <a:solidFill>
                  <a:srgbClr val="9DFE86"/>
                </a:solidFill>
                <a:latin typeface="Univers 57 Condensed" pitchFamily="34" charset="0"/>
              </a:rPr>
              <a:t>David Alvarez</a:t>
            </a:r>
          </a:p>
          <a:p>
            <a:pPr marL="576263" lvl="1" indent="-1190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Univers 57 Condensed" pitchFamily="34" charset="0"/>
              </a:rPr>
              <a:t>dalvarez@usgs.gov</a:t>
            </a:r>
          </a:p>
          <a:p>
            <a:pPr marL="576263" lvl="1" indent="-1190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Univers 57 Condensed" pitchFamily="34" charset="0"/>
              </a:rPr>
              <a:t>573-441-2970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endParaRPr lang="en-US" sz="1400" dirty="0">
              <a:solidFill>
                <a:schemeClr val="bg1"/>
              </a:solidFill>
              <a:latin typeface="Univers 57 Condensed" pitchFamily="34" charset="0"/>
            </a:endParaRPr>
          </a:p>
          <a:p>
            <a:pPr marL="169863" indent="-169863">
              <a:spcBef>
                <a:spcPct val="50000"/>
              </a:spcBef>
              <a:buClr>
                <a:schemeClr val="bg1"/>
              </a:buClr>
              <a:buFontTx/>
              <a:buChar char="•"/>
              <a:defRPr/>
            </a:pPr>
            <a:r>
              <a:rPr lang="en-US" sz="2200" dirty="0">
                <a:solidFill>
                  <a:srgbClr val="9DFE86"/>
                </a:solidFill>
                <a:latin typeface="Univers 57 Condensed" pitchFamily="34" charset="0"/>
              </a:rPr>
              <a:t>SPMD/POCIS “How-To” Guide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Techniques and Methods Book 1, Section D, Chapter 4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http://pubs.usgs.gov/tm/tm1d4/</a:t>
            </a:r>
          </a:p>
          <a:p>
            <a:pPr marL="627063" lvl="1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Covers topics of 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Before heading to the field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In the field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Back at the lab</a:t>
            </a:r>
          </a:p>
          <a:p>
            <a:pPr marL="1084263" lvl="2" indent="-169863">
              <a:spcBef>
                <a:spcPct val="50000"/>
              </a:spcBef>
              <a:buFontTx/>
              <a:buChar char="•"/>
              <a:defRPr/>
            </a:pPr>
            <a:r>
              <a:rPr lang="en-US" sz="1600" dirty="0">
                <a:solidFill>
                  <a:schemeClr val="bg1"/>
                </a:solidFill>
                <a:latin typeface="Univers 57 Condensed" pitchFamily="34" charset="0"/>
              </a:rPr>
              <a:t>I have data, now what?</a:t>
            </a:r>
          </a:p>
        </p:txBody>
      </p:sp>
      <p:graphicFrame>
        <p:nvGraphicFramePr>
          <p:cNvPr id="21508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7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5" descr="T&amp;M 1D4 Alvarez - SPMD &amp; POCIS how to guide (cover only)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886200" cy="50292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91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FFFF00"/>
                </a:solidFill>
                <a:latin typeface="Univers 57 Condensed" pitchFamily="34" charset="0"/>
              </a:rPr>
              <a:t>Chemicals commonly sampled by </a:t>
            </a:r>
            <a:r>
              <a:rPr lang="en-US" altLang="en-US" sz="2800" b="1" dirty="0" smtClean="0">
                <a:solidFill>
                  <a:srgbClr val="FFFF00"/>
                </a:solidFill>
                <a:latin typeface="Univers 57 Condensed" pitchFamily="34" charset="0"/>
              </a:rPr>
              <a:t>POCIS</a:t>
            </a:r>
            <a:endParaRPr lang="en-US" altLang="en-US" sz="2800" b="1" dirty="0">
              <a:solidFill>
                <a:srgbClr val="FFFF00"/>
              </a:solidFill>
              <a:latin typeface="Univers 57 Condensed" pitchFamily="34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8600" y="1066086"/>
            <a:ext cx="65532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7338" indent="-173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627063" indent="-1698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027113" indent="-1127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Current-Use Pesticides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Triazines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 (atrazine)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Organophosphates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Fungicides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indent="-169863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Emerging Contaminants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Fragrances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Pharmaceuticals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Steroids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Antimicrobials (</a:t>
            </a:r>
            <a:r>
              <a:rPr lang="en-US" sz="1600" dirty="0" err="1" smtClean="0">
                <a:solidFill>
                  <a:schemeClr val="bg1"/>
                </a:solidFill>
                <a:latin typeface="Univers 57 Condensed" pitchFamily="34" charset="0"/>
              </a:rPr>
              <a:t>triclosan</a:t>
            </a: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)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New generation flame retardants</a:t>
            </a:r>
          </a:p>
          <a:p>
            <a:pPr marL="457200" lvl="1" indent="0" eaLnBrk="1" hangingPunct="1">
              <a:spcBef>
                <a:spcPct val="50000"/>
              </a:spcBef>
              <a:defRPr/>
            </a:pPr>
            <a:endParaRPr lang="en-US" sz="6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99FF99"/>
                </a:solidFill>
                <a:latin typeface="Univers 57 Condensed" pitchFamily="34" charset="0"/>
              </a:rPr>
              <a:t>Bioindicator Tests</a:t>
            </a:r>
          </a:p>
          <a:p>
            <a:pPr lvl="1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1600" dirty="0" smtClean="0">
                <a:solidFill>
                  <a:schemeClr val="bg1"/>
                </a:solidFill>
                <a:latin typeface="Univers 57 Condensed" pitchFamily="34" charset="0"/>
              </a:rPr>
              <a:t>In vivo and in vitro assays</a:t>
            </a:r>
          </a:p>
        </p:txBody>
      </p:sp>
      <p:graphicFrame>
        <p:nvGraphicFramePr>
          <p:cNvPr id="10244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94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6" name="Picture 394" descr="EPSN0019"/>
          <p:cNvPicPr>
            <a:picLocks noChangeAspect="1" noChangeArrowheads="1"/>
          </p:cNvPicPr>
          <p:nvPr/>
        </p:nvPicPr>
        <p:blipFill>
          <a:blip r:embed="rId5" cstate="print">
            <a:lum bright="14000"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13" y="3352800"/>
            <a:ext cx="2584450" cy="1752600"/>
          </a:xfrm>
          <a:prstGeom prst="rect">
            <a:avLst/>
          </a:prstGeom>
          <a:gradFill rotWithShape="1">
            <a:gsLst>
              <a:gs pos="0">
                <a:srgbClr val="00003E"/>
              </a:gs>
              <a:gs pos="100000">
                <a:srgbClr val="00001D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237163"/>
            <a:ext cx="1905000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" descr="CERC Research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0"/>
          <a:stretch>
            <a:fillRect/>
          </a:stretch>
        </p:blipFill>
        <p:spPr bwMode="auto">
          <a:xfrm>
            <a:off x="5172075" y="5237163"/>
            <a:ext cx="1533525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SWsites 01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44925" r="21405" b="19874"/>
          <a:stretch/>
        </p:blipFill>
        <p:spPr bwMode="auto">
          <a:xfrm>
            <a:off x="4335878" y="1219200"/>
            <a:ext cx="4368386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407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0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35" name="Group 3"/>
          <p:cNvGrpSpPr>
            <a:grpSpLocks/>
          </p:cNvGrpSpPr>
          <p:nvPr/>
        </p:nvGrpSpPr>
        <p:grpSpPr bwMode="auto">
          <a:xfrm>
            <a:off x="1295400" y="1155700"/>
            <a:ext cx="6381750" cy="4826000"/>
            <a:chOff x="816" y="728"/>
            <a:chExt cx="4020" cy="3040"/>
          </a:xfrm>
        </p:grpSpPr>
        <p:pic>
          <p:nvPicPr>
            <p:cNvPr id="18437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4" y="728"/>
              <a:ext cx="3612" cy="2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38" name="Text Box 5"/>
            <p:cNvSpPr txBox="1">
              <a:spLocks noChangeArrowheads="1"/>
            </p:cNvSpPr>
            <p:nvPr/>
          </p:nvSpPr>
          <p:spPr bwMode="auto">
            <a:xfrm>
              <a:off x="2736" y="3552"/>
              <a:ext cx="504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Log </a:t>
              </a:r>
              <a:r>
                <a:rPr lang="en-US" altLang="en-US" sz="1200" b="1" i="1">
                  <a:solidFill>
                    <a:srgbClr val="FFFFFF"/>
                  </a:solidFill>
                  <a:cs typeface="Arial" charset="0"/>
                </a:rPr>
                <a:t>K</a:t>
              </a:r>
              <a:r>
                <a:rPr lang="en-US" altLang="en-US" sz="1200" b="1" baseline="-25000">
                  <a:solidFill>
                    <a:srgbClr val="FFFFFF"/>
                  </a:solidFill>
                  <a:cs typeface="Arial" charset="0"/>
                </a:rPr>
                <a:t>OW</a:t>
              </a:r>
              <a:endParaRPr lang="en-US" altLang="en-US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 rot="10800000" flipH="1">
              <a:off x="816" y="864"/>
              <a:ext cx="360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Sampling Rates in L/d (@ &lt;1 cm/sec, 26-28 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  <a:sym typeface="Symbol" pitchFamily="18" charset="2"/>
                </a:rPr>
                <a:t>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C)</a:t>
              </a:r>
            </a:p>
            <a:p>
              <a:pPr eaLnBrk="1" hangingPunct="1"/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Normalized to a Standard SPMD (460 cm</a:t>
              </a:r>
              <a:r>
                <a:rPr lang="en-US" altLang="en-US" sz="1200" b="1" baseline="30000">
                  <a:solidFill>
                    <a:srgbClr val="FFFFFF"/>
                  </a:solidFill>
                  <a:cs typeface="Arial" charset="0"/>
                </a:rPr>
                <a:t>2</a:t>
              </a:r>
              <a:r>
                <a:rPr lang="en-US" altLang="en-US" sz="1200" b="1">
                  <a:solidFill>
                    <a:srgbClr val="FFFFFF"/>
                  </a:solidFill>
                  <a:cs typeface="Arial" charset="0"/>
                </a:rPr>
                <a:t>)</a:t>
              </a:r>
              <a:endParaRPr lang="en-US" altLang="en-US" sz="12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1944" y="2448"/>
              <a:ext cx="5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cs typeface="Arial" charset="0"/>
                </a:rPr>
                <a:t>POCIS</a:t>
              </a:r>
              <a:endParaRPr lang="en-US" altLang="en-US">
                <a:cs typeface="Arial" charset="0"/>
              </a:endParaRPr>
            </a:p>
          </p:txBody>
        </p:sp>
        <p:sp>
          <p:nvSpPr>
            <p:cNvPr id="18441" name="Text Box 8"/>
            <p:cNvSpPr txBox="1">
              <a:spLocks noChangeArrowheads="1"/>
            </p:cNvSpPr>
            <p:nvPr/>
          </p:nvSpPr>
          <p:spPr bwMode="auto">
            <a:xfrm>
              <a:off x="3600" y="936"/>
              <a:ext cx="5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200" b="1">
                  <a:cs typeface="Arial" charset="0"/>
                </a:rPr>
                <a:t>SPMD</a:t>
              </a:r>
              <a:endParaRPr lang="en-US" altLang="en-US">
                <a:cs typeface="Arial" charset="0"/>
              </a:endParaRPr>
            </a:p>
          </p:txBody>
        </p:sp>
      </p:grpSp>
      <p:sp>
        <p:nvSpPr>
          <p:cNvPr id="18436" name="Text Box 9"/>
          <p:cNvSpPr txBox="1">
            <a:spLocks noChangeArrowheads="1"/>
          </p:cNvSpPr>
          <p:nvPr/>
        </p:nvSpPr>
        <p:spPr bwMode="auto">
          <a:xfrm>
            <a:off x="228600" y="3810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FF00"/>
                </a:solidFill>
              </a:rPr>
              <a:t>Sampling Characteristics of POCIS and SPMDs</a:t>
            </a:r>
          </a:p>
        </p:txBody>
      </p:sp>
    </p:spTree>
    <p:extLst>
      <p:ext uri="{BB962C8B-B14F-4D97-AF65-F5344CB8AC3E}">
        <p14:creationId xmlns:p14="http://schemas.microsoft.com/office/powerpoint/2010/main" val="3516785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Text Box 2"/>
          <p:cNvSpPr txBox="1">
            <a:spLocks noChangeArrowheads="1"/>
          </p:cNvSpPr>
          <p:nvPr/>
        </p:nvSpPr>
        <p:spPr bwMode="auto">
          <a:xfrm>
            <a:off x="0" y="1752600"/>
            <a:ext cx="9144000" cy="271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4300">
              <a:defRPr sz="2400">
                <a:solidFill>
                  <a:schemeClr val="tx1"/>
                </a:solidFill>
                <a:latin typeface="Univers 57 Condensed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Univers 57 Condensed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Univers 57 Condensed" pitchFamily="34" charset="0"/>
              </a:defRPr>
            </a:lvl3pPr>
            <a:lvl4pPr>
              <a:defRPr sz="2400">
                <a:solidFill>
                  <a:schemeClr val="tx1"/>
                </a:solidFill>
                <a:latin typeface="Univers 57 Condensed" pitchFamily="34" charset="0"/>
              </a:defRPr>
            </a:lvl4pPr>
            <a:lvl5pPr>
              <a:defRPr sz="2400">
                <a:solidFill>
                  <a:schemeClr val="tx1"/>
                </a:solidFill>
                <a:latin typeface="Univers 57 Condensed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57 Condensed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Performance Reference Compounds</a:t>
            </a:r>
          </a:p>
          <a:p>
            <a:pPr algn="ctr" eaLnBrk="1" hangingPunct="1"/>
            <a:r>
              <a:rPr lang="en-US" altLang="en-US" sz="3200" b="1">
                <a:solidFill>
                  <a:srgbClr val="FFFF00"/>
                </a:solidFill>
              </a:rPr>
              <a:t>(PRCs)</a:t>
            </a:r>
          </a:p>
          <a:p>
            <a:pPr algn="ctr" eaLnBrk="1" hangingPunct="1"/>
            <a:endParaRPr lang="en-US" altLang="en-US" sz="4400" b="1">
              <a:solidFill>
                <a:srgbClr val="FFFF00"/>
              </a:solidFill>
            </a:endParaRP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Increasing the Accuracy</a:t>
            </a:r>
          </a:p>
          <a:p>
            <a:pPr algn="ctr" eaLnBrk="1" hangingPunct="1"/>
            <a:r>
              <a:rPr lang="en-US" altLang="en-US" sz="3200" b="1">
                <a:solidFill>
                  <a:schemeClr val="bg1"/>
                </a:solidFill>
              </a:rPr>
              <a:t>of you Data</a:t>
            </a:r>
          </a:p>
        </p:txBody>
      </p:sp>
      <p:graphicFrame>
        <p:nvGraphicFramePr>
          <p:cNvPr id="242691" name="Object 3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7" name="CorelDRAW" r:id="rId4" imgW="2031840" imgH="801360" progId="CorelDraw.Graphic.7">
                  <p:embed/>
                </p:oleObj>
              </mc:Choice>
              <mc:Fallback>
                <p:oleObj name="CorelDRAW" r:id="rId4" imgW="2031840" imgH="80136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063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28600" y="3810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5888" indent="-15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Performance Reference Compounds (PRCs)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28600" y="1179513"/>
            <a:ext cx="8686800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PRCs are added to passive samplers during construction to account for the effect of environmental conditions on sampling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Non-interfering (analytically)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Not present in the environment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Cover a range of </a:t>
            </a:r>
            <a:r>
              <a:rPr lang="en-US" sz="2000" dirty="0" err="1" smtClean="0">
                <a:solidFill>
                  <a:srgbClr val="99FF99"/>
                </a:solidFill>
                <a:latin typeface="Univers 57 Condensed" pitchFamily="34" charset="0"/>
              </a:rPr>
              <a:t>fugacities</a:t>
            </a: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 (ability to leave the SPMD)</a:t>
            </a:r>
          </a:p>
          <a:p>
            <a:pPr marL="914400" indent="-3429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rgbClr val="99FF99"/>
                </a:solidFill>
                <a:latin typeface="Univers 57 Condensed" pitchFamily="34" charset="0"/>
              </a:rPr>
              <a:t>Preferably compatible with the target analytical method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1200" dirty="0" smtClean="0">
              <a:solidFill>
                <a:schemeClr val="bg1"/>
              </a:solidFill>
              <a:latin typeface="Univers 57 Condensed" pitchFamily="34" charset="0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US" sz="2000" dirty="0" smtClean="0">
                <a:solidFill>
                  <a:schemeClr val="bg1"/>
                </a:solidFill>
                <a:latin typeface="Univers 57 Condensed" pitchFamily="34" charset="0"/>
              </a:rPr>
              <a:t>Common to use multiple PRCs in ensure at least one has usable data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 dirty="0">
                <a:solidFill>
                  <a:srgbClr val="FFFF99"/>
                </a:solidFill>
                <a:latin typeface="Univers 57 Condensed"/>
              </a:rPr>
              <a:t>Caution - 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PRCs should not be added to samplers which will be used for </a:t>
            </a:r>
            <a:r>
              <a:rPr lang="en-US" sz="2000" dirty="0" smtClean="0">
                <a:solidFill>
                  <a:schemeClr val="bg1"/>
                </a:solidFill>
                <a:latin typeface="Univers 57 Condensed"/>
              </a:rPr>
              <a:t>bioindicator/toxicity </a:t>
            </a:r>
            <a:r>
              <a:rPr lang="en-US" sz="2000" dirty="0">
                <a:solidFill>
                  <a:schemeClr val="bg1"/>
                </a:solidFill>
                <a:latin typeface="Univers 57 Condensed"/>
              </a:rPr>
              <a:t>determinations.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US" sz="2000" dirty="0" smtClean="0">
              <a:solidFill>
                <a:schemeClr val="bg1"/>
              </a:solidFill>
              <a:latin typeface="Univers 57 Condensed" pitchFamily="34" charset="0"/>
            </a:endParaRPr>
          </a:p>
        </p:txBody>
      </p:sp>
      <p:graphicFrame>
        <p:nvGraphicFramePr>
          <p:cNvPr id="12292" name="Object 4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95" name="CorelDRAW" r:id="rId3" imgW="914400" imgH="914400" progId="CorelDraw.Graphic.7">
                  <p:embed/>
                </p:oleObj>
              </mc:Choice>
              <mc:Fallback>
                <p:oleObj name="CorelDRAW" r:id="rId3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2110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/>
          </p:cNvGraphicFramePr>
          <p:nvPr/>
        </p:nvGraphicFramePr>
        <p:xfrm>
          <a:off x="457200" y="6096000"/>
          <a:ext cx="10826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9" name="CorelDRAW" r:id="rId4" imgW="914400" imgH="914400" progId="CorelDraw.Graphic.7">
                  <p:embed/>
                </p:oleObj>
              </mc:Choice>
              <mc:Fallback>
                <p:oleObj name="CorelDRAW" r:id="rId4" imgW="914400" imgH="914400" progId="CorelDraw.Graphic.7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400" t="6847" r="7651" b="29668"/>
                      <a:stretch>
                        <a:fillRect/>
                      </a:stretch>
                    </p:blipFill>
                    <p:spPr bwMode="black">
                      <a:xfrm>
                        <a:off x="457200" y="6096000"/>
                        <a:ext cx="1082675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8600" y="381000"/>
            <a:ext cx="80010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1127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>
                <a:solidFill>
                  <a:srgbClr val="FFFF00"/>
                </a:solidFill>
                <a:latin typeface="Univers 57 Condensed" pitchFamily="34" charset="0"/>
              </a:rPr>
              <a:t>PRC Approach:  Isotropic Exchange</a:t>
            </a:r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152400" y="1524000"/>
            <a:ext cx="5029200" cy="4114800"/>
            <a:chOff x="7615" y="8619"/>
            <a:chExt cx="2132" cy="1643"/>
          </a:xfrm>
        </p:grpSpPr>
        <p:sp>
          <p:nvSpPr>
            <p:cNvPr id="13318" name="Text Box 5"/>
            <p:cNvSpPr txBox="1">
              <a:spLocks noChangeAspect="1" noChangeArrowheads="1"/>
            </p:cNvSpPr>
            <p:nvPr/>
          </p:nvSpPr>
          <p:spPr bwMode="auto">
            <a:xfrm>
              <a:off x="7867" y="10117"/>
              <a:ext cx="1880" cy="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65590" tIns="32795" rIns="65590" bIns="32795"/>
            <a:lstStyle>
              <a:lvl1pPr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55638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556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just" eaLnBrk="1" hangingPunct="1"/>
              <a:r>
                <a:rPr lang="en-US" altLang="en-US" sz="1200" b="1">
                  <a:solidFill>
                    <a:schemeClr val="bg1"/>
                  </a:solidFill>
                  <a:latin typeface="Univers 57 Condensed" pitchFamily="34" charset="0"/>
                </a:rPr>
                <a:t>Figure 1. Illustration of isotropic exchange kinetics.</a:t>
              </a:r>
              <a:r>
                <a:rPr lang="en-US" altLang="en-US" sz="1200">
                  <a:solidFill>
                    <a:schemeClr val="bg1"/>
                  </a:solidFill>
                  <a:latin typeface="Univers 57 Condensed" pitchFamily="34" charset="0"/>
                </a:rPr>
                <a:t> </a:t>
              </a:r>
            </a:p>
          </p:txBody>
        </p:sp>
        <p:grpSp>
          <p:nvGrpSpPr>
            <p:cNvPr id="13319" name="Group 6"/>
            <p:cNvGrpSpPr>
              <a:grpSpLocks/>
            </p:cNvGrpSpPr>
            <p:nvPr/>
          </p:nvGrpSpPr>
          <p:grpSpPr bwMode="auto">
            <a:xfrm>
              <a:off x="7615" y="8619"/>
              <a:ext cx="2077" cy="1433"/>
              <a:chOff x="7615" y="8619"/>
              <a:chExt cx="2077" cy="1433"/>
            </a:xfrm>
          </p:grpSpPr>
          <p:sp>
            <p:nvSpPr>
              <p:cNvPr id="13320" name="Text Box 7"/>
              <p:cNvSpPr txBox="1">
                <a:spLocks noChangeAspect="1" noChangeArrowheads="1"/>
              </p:cNvSpPr>
              <p:nvPr/>
            </p:nvSpPr>
            <p:spPr bwMode="auto">
              <a:xfrm>
                <a:off x="7931" y="9855"/>
                <a:ext cx="164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</a:t>
                </a:r>
              </a:p>
            </p:txBody>
          </p:sp>
          <p:sp>
            <p:nvSpPr>
              <p:cNvPr id="13321" name="Text Box 8"/>
              <p:cNvSpPr txBox="1">
                <a:spLocks noChangeAspect="1" noChangeArrowheads="1"/>
              </p:cNvSpPr>
              <p:nvPr/>
            </p:nvSpPr>
            <p:spPr bwMode="auto">
              <a:xfrm>
                <a:off x="8610" y="9943"/>
                <a:ext cx="432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TIME (d)</a:t>
                </a:r>
              </a:p>
            </p:txBody>
          </p:sp>
          <p:sp>
            <p:nvSpPr>
              <p:cNvPr id="13322" name="Line 9"/>
              <p:cNvSpPr>
                <a:spLocks noChangeAspect="1" noChangeShapeType="1"/>
              </p:cNvSpPr>
              <p:nvPr/>
            </p:nvSpPr>
            <p:spPr bwMode="auto">
              <a:xfrm>
                <a:off x="8014" y="9855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3" name="Line 10"/>
              <p:cNvSpPr>
                <a:spLocks noChangeAspect="1" noChangeShapeType="1"/>
              </p:cNvSpPr>
              <p:nvPr/>
            </p:nvSpPr>
            <p:spPr bwMode="auto">
              <a:xfrm flipV="1">
                <a:off x="8014" y="8663"/>
                <a:ext cx="0" cy="1192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4" name="Line 11"/>
              <p:cNvSpPr>
                <a:spLocks noChangeAspect="1" noChangeShapeType="1"/>
              </p:cNvSpPr>
              <p:nvPr/>
            </p:nvSpPr>
            <p:spPr bwMode="auto">
              <a:xfrm>
                <a:off x="8014" y="9259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5" name="Line 12"/>
              <p:cNvSpPr>
                <a:spLocks noChangeAspect="1" noChangeShapeType="1"/>
              </p:cNvSpPr>
              <p:nvPr/>
            </p:nvSpPr>
            <p:spPr bwMode="auto">
              <a:xfrm>
                <a:off x="8014" y="8663"/>
                <a:ext cx="1678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6" name="Line 13"/>
              <p:cNvSpPr>
                <a:spLocks noChangeAspect="1" noChangeShapeType="1"/>
              </p:cNvSpPr>
              <p:nvPr/>
            </p:nvSpPr>
            <p:spPr bwMode="auto">
              <a:xfrm>
                <a:off x="8256" y="8663"/>
                <a:ext cx="0" cy="119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7" name="Line 14"/>
              <p:cNvSpPr>
                <a:spLocks noChangeAspect="1" noChangeShapeType="1"/>
              </p:cNvSpPr>
              <p:nvPr/>
            </p:nvSpPr>
            <p:spPr bwMode="auto">
              <a:xfrm>
                <a:off x="8528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8" name="Line 15"/>
              <p:cNvSpPr>
                <a:spLocks noChangeAspect="1" noChangeShapeType="1"/>
              </p:cNvSpPr>
              <p:nvPr/>
            </p:nvSpPr>
            <p:spPr bwMode="auto">
              <a:xfrm>
                <a:off x="9285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29" name="Line 16"/>
              <p:cNvSpPr>
                <a:spLocks noChangeAspect="1" noChangeShapeType="1"/>
              </p:cNvSpPr>
              <p:nvPr/>
            </p:nvSpPr>
            <p:spPr bwMode="auto">
              <a:xfrm>
                <a:off x="9042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0" name="Line 17"/>
              <p:cNvSpPr>
                <a:spLocks noChangeAspect="1" noChangeShapeType="1"/>
              </p:cNvSpPr>
              <p:nvPr/>
            </p:nvSpPr>
            <p:spPr bwMode="auto">
              <a:xfrm>
                <a:off x="8771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1" name="Line 18"/>
              <p:cNvSpPr>
                <a:spLocks noChangeAspect="1" noChangeShapeType="1"/>
              </p:cNvSpPr>
              <p:nvPr/>
            </p:nvSpPr>
            <p:spPr bwMode="auto">
              <a:xfrm>
                <a:off x="9556" y="9833"/>
                <a:ext cx="0" cy="2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32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7794" y="9216"/>
                <a:ext cx="220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0.5</a:t>
                </a:r>
              </a:p>
            </p:txBody>
          </p:sp>
          <p:sp>
            <p:nvSpPr>
              <p:cNvPr id="13333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7850" y="8619"/>
                <a:ext cx="164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1</a:t>
                </a:r>
              </a:p>
            </p:txBody>
          </p:sp>
          <p:sp>
            <p:nvSpPr>
              <p:cNvPr id="13334" name="Text Box 21"/>
              <p:cNvSpPr txBox="1">
                <a:spLocks noChangeAspect="1" noChangeArrowheads="1"/>
              </p:cNvSpPr>
              <p:nvPr/>
            </p:nvSpPr>
            <p:spPr bwMode="auto">
              <a:xfrm>
                <a:off x="7850" y="9811"/>
                <a:ext cx="164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0</a:t>
                </a:r>
              </a:p>
            </p:txBody>
          </p:sp>
          <p:sp>
            <p:nvSpPr>
              <p:cNvPr id="13335" name="Text Box 22"/>
              <p:cNvSpPr txBox="1">
                <a:spLocks noChangeAspect="1" noChangeArrowheads="1"/>
              </p:cNvSpPr>
              <p:nvPr/>
            </p:nvSpPr>
            <p:spPr bwMode="auto">
              <a:xfrm>
                <a:off x="7615" y="9207"/>
                <a:ext cx="230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C</a:t>
                </a:r>
                <a:r>
                  <a:rPr lang="en-US" altLang="en-US" sz="1200" b="1" baseline="-25000">
                    <a:solidFill>
                      <a:schemeClr val="bg1"/>
                    </a:solidFill>
                    <a:cs typeface="Arial" charset="0"/>
                  </a:rPr>
                  <a:t>s</a:t>
                </a:r>
                <a:endParaRPr lang="en-US" altLang="en-US" sz="1200" b="1">
                  <a:solidFill>
                    <a:schemeClr val="bg1"/>
                  </a:solidFill>
                  <a:cs typeface="Arial" charset="0"/>
                </a:endParaRPr>
              </a:p>
            </p:txBody>
          </p:sp>
          <p:sp>
            <p:nvSpPr>
              <p:cNvPr id="13336" name="Text Box 23"/>
              <p:cNvSpPr txBox="1">
                <a:spLocks noChangeAspect="1" noChangeArrowheads="1"/>
              </p:cNvSpPr>
              <p:nvPr/>
            </p:nvSpPr>
            <p:spPr bwMode="auto">
              <a:xfrm>
                <a:off x="8203" y="8906"/>
                <a:ext cx="265" cy="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</a:pPr>
                <a:r>
                  <a:rPr lang="en-US" altLang="en-US" sz="1200" b="1" i="1">
                    <a:solidFill>
                      <a:schemeClr val="bg1"/>
                    </a:solidFill>
                    <a:cs typeface="Arial" charset="0"/>
                  </a:rPr>
                  <a:t>t</a:t>
                </a:r>
                <a:r>
                  <a:rPr lang="en-US" altLang="en-US" sz="1200" b="1" baseline="-25000">
                    <a:solidFill>
                      <a:schemeClr val="bg1"/>
                    </a:solidFill>
                    <a:cs typeface="Arial" charset="0"/>
                  </a:rPr>
                  <a:t>1/2</a:t>
                </a:r>
              </a:p>
            </p:txBody>
          </p:sp>
          <p:sp>
            <p:nvSpPr>
              <p:cNvPr id="13337" name="Text Box 24"/>
              <p:cNvSpPr txBox="1">
                <a:spLocks noChangeAspect="1" noChangeArrowheads="1"/>
              </p:cNvSpPr>
              <p:nvPr/>
            </p:nvSpPr>
            <p:spPr bwMode="auto">
              <a:xfrm>
                <a:off x="8152" y="9856"/>
                <a:ext cx="226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10</a:t>
                </a:r>
              </a:p>
            </p:txBody>
          </p:sp>
          <p:sp>
            <p:nvSpPr>
              <p:cNvPr id="13338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8422" y="9856"/>
                <a:ext cx="212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20</a:t>
                </a:r>
              </a:p>
            </p:txBody>
          </p:sp>
          <p:sp>
            <p:nvSpPr>
              <p:cNvPr id="13339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8646" y="9856"/>
                <a:ext cx="223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30</a:t>
                </a:r>
              </a:p>
            </p:txBody>
          </p:sp>
          <p:sp>
            <p:nvSpPr>
              <p:cNvPr id="13340" name="Text Box 27"/>
              <p:cNvSpPr txBox="1">
                <a:spLocks noChangeAspect="1" noChangeArrowheads="1"/>
              </p:cNvSpPr>
              <p:nvPr/>
            </p:nvSpPr>
            <p:spPr bwMode="auto">
              <a:xfrm>
                <a:off x="8933" y="9856"/>
                <a:ext cx="219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40</a:t>
                </a:r>
              </a:p>
            </p:txBody>
          </p:sp>
          <p:sp>
            <p:nvSpPr>
              <p:cNvPr id="13341" name="Text Box 28"/>
              <p:cNvSpPr txBox="1">
                <a:spLocks noChangeAspect="1" noChangeArrowheads="1"/>
              </p:cNvSpPr>
              <p:nvPr/>
            </p:nvSpPr>
            <p:spPr bwMode="auto">
              <a:xfrm>
                <a:off x="9160" y="9856"/>
                <a:ext cx="235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50</a:t>
                </a:r>
              </a:p>
            </p:txBody>
          </p:sp>
          <p:sp>
            <p:nvSpPr>
              <p:cNvPr id="13342" name="Text Box 29"/>
              <p:cNvSpPr txBox="1">
                <a:spLocks noChangeAspect="1" noChangeArrowheads="1"/>
              </p:cNvSpPr>
              <p:nvPr/>
            </p:nvSpPr>
            <p:spPr bwMode="auto">
              <a:xfrm>
                <a:off x="9440" y="9856"/>
                <a:ext cx="243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60</a:t>
                </a:r>
              </a:p>
            </p:txBody>
          </p:sp>
          <p:sp>
            <p:nvSpPr>
              <p:cNvPr id="13343" name="Text Box 30"/>
              <p:cNvSpPr txBox="1">
                <a:spLocks noChangeAspect="1" noChangeArrowheads="1"/>
              </p:cNvSpPr>
              <p:nvPr/>
            </p:nvSpPr>
            <p:spPr bwMode="auto">
              <a:xfrm rot="-1550324">
                <a:off x="8487" y="8828"/>
                <a:ext cx="599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Analytes</a:t>
                </a:r>
              </a:p>
            </p:txBody>
          </p:sp>
          <p:sp>
            <p:nvSpPr>
              <p:cNvPr id="13344" name="Text Box 31"/>
              <p:cNvSpPr txBox="1">
                <a:spLocks noChangeAspect="1" noChangeArrowheads="1"/>
              </p:cNvSpPr>
              <p:nvPr/>
            </p:nvSpPr>
            <p:spPr bwMode="auto">
              <a:xfrm rot="2077614">
                <a:off x="8493" y="9486"/>
                <a:ext cx="296" cy="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US" altLang="en-US" sz="1200" b="1">
                    <a:solidFill>
                      <a:schemeClr val="bg1"/>
                    </a:solidFill>
                    <a:cs typeface="Arial" charset="0"/>
                  </a:rPr>
                  <a:t>PRCs</a:t>
                </a:r>
              </a:p>
            </p:txBody>
          </p:sp>
          <p:sp>
            <p:nvSpPr>
              <p:cNvPr id="13345" name="Freeform 32"/>
              <p:cNvSpPr>
                <a:spLocks noChangeAspect="1"/>
              </p:cNvSpPr>
              <p:nvPr/>
            </p:nvSpPr>
            <p:spPr bwMode="auto">
              <a:xfrm>
                <a:off x="8014" y="8663"/>
                <a:ext cx="1678" cy="1187"/>
              </a:xfrm>
              <a:custGeom>
                <a:avLst/>
                <a:gdLst>
                  <a:gd name="T0" fmla="*/ 0 w 2976"/>
                  <a:gd name="T1" fmla="*/ 0 h 2592"/>
                  <a:gd name="T2" fmla="*/ 138 w 2976"/>
                  <a:gd name="T3" fmla="*/ 272 h 2592"/>
                  <a:gd name="T4" fmla="*/ 275 w 2976"/>
                  <a:gd name="T5" fmla="*/ 392 h 2592"/>
                  <a:gd name="T6" fmla="*/ 473 w 2976"/>
                  <a:gd name="T7" fmla="*/ 483 h 2592"/>
                  <a:gd name="T8" fmla="*/ 717 w 2976"/>
                  <a:gd name="T9" fmla="*/ 534 h 2592"/>
                  <a:gd name="T10" fmla="*/ 946 w 2976"/>
                  <a:gd name="T11" fmla="*/ 544 h 25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76" h="2592">
                    <a:moveTo>
                      <a:pt x="0" y="0"/>
                    </a:moveTo>
                    <a:cubicBezTo>
                      <a:pt x="144" y="492"/>
                      <a:pt x="288" y="984"/>
                      <a:pt x="432" y="1296"/>
                    </a:cubicBezTo>
                    <a:cubicBezTo>
                      <a:pt x="576" y="1608"/>
                      <a:pt x="688" y="1704"/>
                      <a:pt x="864" y="1872"/>
                    </a:cubicBezTo>
                    <a:cubicBezTo>
                      <a:pt x="1040" y="2040"/>
                      <a:pt x="1256" y="2192"/>
                      <a:pt x="1488" y="2304"/>
                    </a:cubicBezTo>
                    <a:cubicBezTo>
                      <a:pt x="1720" y="2416"/>
                      <a:pt x="2008" y="2496"/>
                      <a:pt x="2256" y="2544"/>
                    </a:cubicBezTo>
                    <a:cubicBezTo>
                      <a:pt x="2504" y="2592"/>
                      <a:pt x="2740" y="2592"/>
                      <a:pt x="2976" y="259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46" name="Freeform 33"/>
              <p:cNvSpPr>
                <a:spLocks noChangeAspect="1"/>
              </p:cNvSpPr>
              <p:nvPr/>
            </p:nvSpPr>
            <p:spPr bwMode="auto">
              <a:xfrm flipV="1">
                <a:off x="8014" y="8669"/>
                <a:ext cx="1678" cy="1186"/>
              </a:xfrm>
              <a:custGeom>
                <a:avLst/>
                <a:gdLst>
                  <a:gd name="T0" fmla="*/ 0 w 2976"/>
                  <a:gd name="T1" fmla="*/ 0 h 2592"/>
                  <a:gd name="T2" fmla="*/ 138 w 2976"/>
                  <a:gd name="T3" fmla="*/ 271 h 2592"/>
                  <a:gd name="T4" fmla="*/ 275 w 2976"/>
                  <a:gd name="T5" fmla="*/ 392 h 2592"/>
                  <a:gd name="T6" fmla="*/ 473 w 2976"/>
                  <a:gd name="T7" fmla="*/ 482 h 2592"/>
                  <a:gd name="T8" fmla="*/ 717 w 2976"/>
                  <a:gd name="T9" fmla="*/ 533 h 2592"/>
                  <a:gd name="T10" fmla="*/ 946 w 2976"/>
                  <a:gd name="T11" fmla="*/ 543 h 25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976" h="2592">
                    <a:moveTo>
                      <a:pt x="0" y="0"/>
                    </a:moveTo>
                    <a:cubicBezTo>
                      <a:pt x="144" y="492"/>
                      <a:pt x="288" y="984"/>
                      <a:pt x="432" y="1296"/>
                    </a:cubicBezTo>
                    <a:cubicBezTo>
                      <a:pt x="576" y="1608"/>
                      <a:pt x="688" y="1704"/>
                      <a:pt x="864" y="1872"/>
                    </a:cubicBezTo>
                    <a:cubicBezTo>
                      <a:pt x="1040" y="2040"/>
                      <a:pt x="1256" y="2192"/>
                      <a:pt x="1488" y="2304"/>
                    </a:cubicBezTo>
                    <a:cubicBezTo>
                      <a:pt x="1720" y="2416"/>
                      <a:pt x="2008" y="2496"/>
                      <a:pt x="2256" y="2544"/>
                    </a:cubicBezTo>
                    <a:cubicBezTo>
                      <a:pt x="2504" y="2592"/>
                      <a:pt x="2740" y="2592"/>
                      <a:pt x="2976" y="2592"/>
                    </a:cubicBezTo>
                  </a:path>
                </a:pathLst>
              </a:cu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317" name="Text Box 34"/>
          <p:cNvSpPr txBox="1">
            <a:spLocks noChangeArrowheads="1"/>
          </p:cNvSpPr>
          <p:nvPr/>
        </p:nvSpPr>
        <p:spPr bwMode="auto">
          <a:xfrm>
            <a:off x="5410200" y="2590800"/>
            <a:ext cx="32766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99"/>
                </a:solidFill>
              </a:rPr>
              <a:t>Uptake Rate </a:t>
            </a:r>
            <a:r>
              <a:rPr lang="en-US" altLang="en-US" dirty="0">
                <a:solidFill>
                  <a:srgbClr val="FFFF99"/>
                </a:solidFill>
                <a:sym typeface="Symbol" pitchFamily="18" charset="2"/>
              </a:rPr>
              <a:t></a:t>
            </a:r>
            <a:r>
              <a:rPr lang="en-US" altLang="en-US" sz="2000" dirty="0">
                <a:solidFill>
                  <a:srgbClr val="FFFF99"/>
                </a:solidFill>
              </a:rPr>
              <a:t> Loss Rate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FFFF99"/>
                </a:solidFill>
              </a:rPr>
              <a:t>(</a:t>
            </a:r>
            <a:r>
              <a:rPr lang="en-US" altLang="en-US" sz="2000" dirty="0" err="1">
                <a:solidFill>
                  <a:srgbClr val="FFFF99"/>
                </a:solidFill>
              </a:rPr>
              <a:t>k</a:t>
            </a:r>
            <a:r>
              <a:rPr lang="en-US" altLang="en-US" sz="2000" baseline="-25000" dirty="0" err="1">
                <a:solidFill>
                  <a:srgbClr val="FFFF99"/>
                </a:solidFill>
              </a:rPr>
              <a:t>u</a:t>
            </a:r>
            <a:r>
              <a:rPr lang="en-US" altLang="en-US" sz="2000" dirty="0">
                <a:solidFill>
                  <a:srgbClr val="FFFF99"/>
                </a:solidFill>
              </a:rPr>
              <a:t> </a:t>
            </a:r>
            <a:r>
              <a:rPr lang="en-US" altLang="en-US" sz="2000" dirty="0">
                <a:solidFill>
                  <a:srgbClr val="FFFF99"/>
                </a:solidFill>
                <a:sym typeface="Symbol" pitchFamily="18" charset="2"/>
              </a:rPr>
              <a:t> </a:t>
            </a:r>
            <a:r>
              <a:rPr lang="en-US" altLang="en-US" sz="2000" dirty="0" err="1">
                <a:solidFill>
                  <a:srgbClr val="FFFF99"/>
                </a:solidFill>
                <a:sym typeface="Symbol" pitchFamily="18" charset="2"/>
              </a:rPr>
              <a:t>k</a:t>
            </a:r>
            <a:r>
              <a:rPr lang="en-US" altLang="en-US" sz="2000" baseline="-25000" dirty="0" err="1">
                <a:solidFill>
                  <a:srgbClr val="FFFF99"/>
                </a:solidFill>
                <a:sym typeface="Symbol" pitchFamily="18" charset="2"/>
              </a:rPr>
              <a:t>e</a:t>
            </a:r>
            <a:r>
              <a:rPr lang="en-US" altLang="en-US" sz="2000" dirty="0" smtClean="0">
                <a:solidFill>
                  <a:srgbClr val="FFFF99"/>
                </a:solidFill>
                <a:sym typeface="Symbol" pitchFamily="18" charset="2"/>
              </a:rPr>
              <a:t>)</a:t>
            </a:r>
          </a:p>
          <a:p>
            <a:pPr algn="ctr" eaLnBrk="1" hangingPunct="1">
              <a:spcBef>
                <a:spcPct val="50000"/>
              </a:spcBef>
            </a:pPr>
            <a:endParaRPr lang="en-US" altLang="en-US" sz="2000" dirty="0" smtClean="0">
              <a:solidFill>
                <a:srgbClr val="FFFF99"/>
              </a:solidFill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endParaRPr lang="en-US" altLang="en-US" sz="2000" dirty="0">
              <a:solidFill>
                <a:srgbClr val="FFFF99"/>
              </a:solidFill>
              <a:sym typeface="Symbol" pitchFamily="18" charset="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000" i="1" dirty="0" smtClean="0">
                <a:solidFill>
                  <a:srgbClr val="00B0F0"/>
                </a:solidFill>
                <a:sym typeface="Symbol" pitchFamily="18" charset="2"/>
              </a:rPr>
              <a:t>Currently only applies to SPMDs</a:t>
            </a:r>
            <a:endParaRPr lang="en-US" altLang="en-US" sz="2000" i="1" dirty="0">
              <a:solidFill>
                <a:srgbClr val="00B0F0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9513254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17937</TotalTime>
  <Words>2039</Words>
  <Application>Microsoft Office PowerPoint</Application>
  <PresentationFormat>On-screen Show (4:3)</PresentationFormat>
  <Paragraphs>337</Paragraphs>
  <Slides>41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Default Design</vt:lpstr>
      <vt:lpstr>CorelDRAW</vt:lpstr>
      <vt:lpstr>Photo Editor Photo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USDI USGS BRD CERC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dalvarez</dc:creator>
  <cp:lastModifiedBy>Alvarez, David</cp:lastModifiedBy>
  <cp:revision>209</cp:revision>
  <cp:lastPrinted>2013-10-29T16:55:49Z</cp:lastPrinted>
  <dcterms:created xsi:type="dcterms:W3CDTF">2008-08-26T20:00:06Z</dcterms:created>
  <dcterms:modified xsi:type="dcterms:W3CDTF">2014-04-29T03:12:18Z</dcterms:modified>
</cp:coreProperties>
</file>