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281" r:id="rId2"/>
    <p:sldId id="412" r:id="rId3"/>
    <p:sldId id="413" r:id="rId4"/>
    <p:sldId id="414" r:id="rId5"/>
    <p:sldId id="415" r:id="rId6"/>
    <p:sldId id="416" r:id="rId7"/>
    <p:sldId id="440" r:id="rId8"/>
    <p:sldId id="441" r:id="rId9"/>
    <p:sldId id="442" r:id="rId10"/>
    <p:sldId id="434" r:id="rId11"/>
    <p:sldId id="435" r:id="rId12"/>
    <p:sldId id="417" r:id="rId13"/>
    <p:sldId id="418" r:id="rId14"/>
    <p:sldId id="443" r:id="rId15"/>
    <p:sldId id="432" r:id="rId16"/>
    <p:sldId id="419" r:id="rId17"/>
    <p:sldId id="444" r:id="rId18"/>
    <p:sldId id="433" r:id="rId19"/>
    <p:sldId id="391" r:id="rId20"/>
    <p:sldId id="455" r:id="rId21"/>
    <p:sldId id="421" r:id="rId22"/>
    <p:sldId id="422" r:id="rId23"/>
    <p:sldId id="423" r:id="rId24"/>
    <p:sldId id="454" r:id="rId25"/>
    <p:sldId id="456" r:id="rId26"/>
    <p:sldId id="400" r:id="rId27"/>
    <p:sldId id="466" r:id="rId28"/>
    <p:sldId id="467" r:id="rId29"/>
    <p:sldId id="468" r:id="rId30"/>
    <p:sldId id="469" r:id="rId31"/>
    <p:sldId id="470" r:id="rId32"/>
    <p:sldId id="471" r:id="rId33"/>
    <p:sldId id="472" r:id="rId34"/>
    <p:sldId id="473" r:id="rId35"/>
    <p:sldId id="474" r:id="rId36"/>
    <p:sldId id="475" r:id="rId37"/>
    <p:sldId id="476" r:id="rId38"/>
    <p:sldId id="477" r:id="rId39"/>
    <p:sldId id="478" r:id="rId40"/>
    <p:sldId id="479" r:id="rId41"/>
    <p:sldId id="480" r:id="rId42"/>
    <p:sldId id="481" r:id="rId43"/>
    <p:sldId id="482" r:id="rId44"/>
    <p:sldId id="483" r:id="rId45"/>
    <p:sldId id="464" r:id="rId46"/>
    <p:sldId id="425" r:id="rId47"/>
    <p:sldId id="446" r:id="rId48"/>
    <p:sldId id="448" r:id="rId49"/>
    <p:sldId id="447" r:id="rId50"/>
    <p:sldId id="445" r:id="rId51"/>
    <p:sldId id="449" r:id="rId52"/>
    <p:sldId id="450" r:id="rId53"/>
    <p:sldId id="403" r:id="rId54"/>
    <p:sldId id="463" r:id="rId55"/>
    <p:sldId id="420" r:id="rId56"/>
    <p:sldId id="427" r:id="rId57"/>
    <p:sldId id="428" r:id="rId58"/>
    <p:sldId id="429" r:id="rId59"/>
    <p:sldId id="465" r:id="rId60"/>
    <p:sldId id="452" r:id="rId61"/>
    <p:sldId id="453" r:id="rId62"/>
    <p:sldId id="430" r:id="rId63"/>
    <p:sldId id="431" r:id="rId64"/>
    <p:sldId id="451" r:id="rId65"/>
    <p:sldId id="394" r:id="rId66"/>
    <p:sldId id="406" r:id="rId67"/>
  </p:sldIdLst>
  <p:sldSz cx="9144000" cy="6858000" type="screen4x3"/>
  <p:notesSz cx="6972300" cy="9232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99FF99"/>
    <a:srgbClr val="00000A"/>
    <a:srgbClr val="0B0B23"/>
    <a:srgbClr val="000046"/>
    <a:srgbClr val="FFFF00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88" autoAdjust="0"/>
    <p:restoredTop sz="94622" autoAdjust="0"/>
  </p:normalViewPr>
  <p:slideViewPr>
    <p:cSldViewPr>
      <p:cViewPr>
        <p:scale>
          <a:sx n="80" d="100"/>
          <a:sy n="80" d="100"/>
        </p:scale>
        <p:origin x="-91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29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7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2.w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0339" y="0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9363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0339" y="8769363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EF7D357-E885-4FDC-8DBF-BA18F5DD1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56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0339" y="0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7862" y="4386259"/>
            <a:ext cx="5576577" cy="415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9363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0339" y="8769363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2C5AF4A-52A4-45AF-A880-AD74FADCA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733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9968" indent="-28460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8412" indent="-22768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3776" indent="-22768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9141" indent="-22768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4506" indent="-2276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9870" indent="-2276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15235" indent="-2276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0599" indent="-2276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8425EB4-8A67-4CAF-BD45-61BF92B703FC}" type="slidenum">
              <a:rPr lang="en-US" altLang="en-US" smtClean="0"/>
              <a:pPr eaLnBrk="1" hangingPunct="1"/>
              <a:t>18</a:t>
            </a:fld>
            <a:endParaRPr lang="en-US" alt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7" cy="415796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44" tIns="46072" rIns="92144" bIns="46072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C24681-00AB-4A16-8722-5EAF1DB7B8FA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8269" indent="-283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5799" indent="-22716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0119" indent="-22716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4438" indent="-22716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8758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3078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7397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1717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AE5F680-88D2-4853-840B-8563AE08C182}" type="slidenum">
              <a:rPr lang="en-US" altLang="en-US" smtClean="0"/>
              <a:pPr eaLnBrk="1" hangingPunct="1"/>
              <a:t>22</a:t>
            </a:fld>
            <a:endParaRPr lang="en-US" alt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9957" y="4384683"/>
            <a:ext cx="5112388" cy="41576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44" tIns="46072" rIns="92144" bIns="46072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8269" indent="-283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5799" indent="-22716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0119" indent="-22716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4438" indent="-22716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8758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3078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7397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1717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8171DA-916D-4718-894F-5E4E9FC88449}" type="slidenum">
              <a:rPr lang="en-US" altLang="en-US" smtClean="0"/>
              <a:pPr eaLnBrk="1" hangingPunct="1"/>
              <a:t>23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9957" y="4384683"/>
            <a:ext cx="5112388" cy="41576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44" tIns="46072" rIns="92144" bIns="46072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B0EE0E-9865-4530-9777-F0C259E6F616}" type="slidenum">
              <a:rPr lang="en-US"/>
              <a:pPr/>
              <a:t>24</a:t>
            </a:fld>
            <a:endParaRPr lang="en-US"/>
          </a:p>
        </p:txBody>
      </p:sp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8707EF-F66C-4E0D-AF83-11D69BC1DB38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66C4B-FCC0-4CEA-B9D8-F4E15AA02C53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66C4B-FCC0-4CEA-B9D8-F4E15AA02C53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6BBB7-5678-473F-8854-7EBA334AC6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9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EAE56-D113-41AD-8527-543F4B1ED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88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9515D-9FE6-4B87-9A21-244D140AB4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65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8735B7C-D03D-419D-8744-82234733BD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290558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1570F23-86E9-4154-AD99-EFD0E27040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26719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65F6100-D403-43BA-A17A-DD26B72559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009622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C03A7-20FB-406F-8B1D-104A67C4A3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54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441ED-7804-4BF4-A548-999060A3B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6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06BB3-E076-4EBB-8B9B-699EC9E0DB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45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9FF0E-0059-40A5-9278-2172486557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9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E6870-E26C-4142-8ACC-E3C83C0DB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519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8BBE5-BCA4-4BB3-ACB8-3ED2CBD207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7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8D5E7-BA80-4336-8809-03AFEA80A3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2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C5626-1BF2-43BA-A209-C7FE8B143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509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94E1E23-A4B2-4625-B82A-6E13709EA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6.png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6.png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2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oleObject" Target="../embeddings/oleObject19.bin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5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20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2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2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2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2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2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image" Target="../media/image16.jpeg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23.jpeg"/><Relationship Id="rId4" Type="http://schemas.openxmlformats.org/officeDocument/2006/relationships/image" Target="../media/image2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24.jpeg"/><Relationship Id="rId4" Type="http://schemas.openxmlformats.org/officeDocument/2006/relationships/image" Target="../media/image2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image" Target="../media/image26.jp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25.jpeg"/><Relationship Id="rId5" Type="http://schemas.openxmlformats.org/officeDocument/2006/relationships/image" Target="../media/image22.jpg"/><Relationship Id="rId4" Type="http://schemas.openxmlformats.org/officeDocument/2006/relationships/image" Target="../media/image2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9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3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1.vml"/><Relationship Id="rId4" Type="http://schemas.openxmlformats.org/officeDocument/2006/relationships/image" Target="../media/image2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34.jpg"/><Relationship Id="rId4" Type="http://schemas.openxmlformats.org/officeDocument/2006/relationships/image" Target="../media/image2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35.png"/><Relationship Id="rId4" Type="http://schemas.openxmlformats.org/officeDocument/2006/relationships/image" Target="../media/image2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4" Type="http://schemas.openxmlformats.org/officeDocument/2006/relationships/image" Target="../media/image2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47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4" Type="http://schemas.openxmlformats.org/officeDocument/2006/relationships/image" Target="../media/image2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4" Type="http://schemas.openxmlformats.org/officeDocument/2006/relationships/image" Target="../media/image2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Relationship Id="rId4" Type="http://schemas.openxmlformats.org/officeDocument/2006/relationships/image" Target="../media/image2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0.vml"/><Relationship Id="rId4" Type="http://schemas.openxmlformats.org/officeDocument/2006/relationships/image" Target="../media/image2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36.png"/><Relationship Id="rId4" Type="http://schemas.openxmlformats.org/officeDocument/2006/relationships/image" Target="../media/image2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2.vml"/><Relationship Id="rId5" Type="http://schemas.openxmlformats.org/officeDocument/2006/relationships/image" Target="../media/image37.png"/><Relationship Id="rId4" Type="http://schemas.openxmlformats.org/officeDocument/2006/relationships/image" Target="../media/image2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3.vml"/><Relationship Id="rId5" Type="http://schemas.openxmlformats.org/officeDocument/2006/relationships/image" Target="../media/image38.jpeg"/><Relationship Id="rId4" Type="http://schemas.openxmlformats.org/officeDocument/2006/relationships/image" Target="../media/image2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56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39.e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2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6.vml"/><Relationship Id="rId5" Type="http://schemas.openxmlformats.org/officeDocument/2006/relationships/image" Target="../media/image40.png"/><Relationship Id="rId4" Type="http://schemas.openxmlformats.org/officeDocument/2006/relationships/image" Target="../media/image2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9.vml"/><Relationship Id="rId5" Type="http://schemas.openxmlformats.org/officeDocument/2006/relationships/image" Target="../media/image47.pn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0.vml"/><Relationship Id="rId4" Type="http://schemas.openxmlformats.org/officeDocument/2006/relationships/image" Target="../media/image2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1.vml"/><Relationship Id="rId4" Type="http://schemas.openxmlformats.org/officeDocument/2006/relationships/image" Target="../media/image2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2.vml"/><Relationship Id="rId4" Type="http://schemas.openxmlformats.org/officeDocument/2006/relationships/image" Target="../media/image2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3.vml"/><Relationship Id="rId4" Type="http://schemas.openxmlformats.org/officeDocument/2006/relationships/image" Target="../media/image2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4.vml"/><Relationship Id="rId4" Type="http://schemas.openxmlformats.org/officeDocument/2006/relationships/image" Target="../media/image2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5.vml"/><Relationship Id="rId4" Type="http://schemas.openxmlformats.org/officeDocument/2006/relationships/image" Target="../media/image2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6.vml"/><Relationship Id="rId5" Type="http://schemas.openxmlformats.org/officeDocument/2006/relationships/image" Target="../media/image48.jpeg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.png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5.png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81000" y="1657350"/>
            <a:ext cx="8153400" cy="358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400" b="1">
                <a:solidFill>
                  <a:srgbClr val="FFFF00"/>
                </a:solidFill>
                <a:latin typeface="Univers 57 Condensed" pitchFamily="34" charset="0"/>
                <a:cs typeface="Times New Roman" pitchFamily="18" charset="0"/>
              </a:rPr>
              <a:t>Passive Samplers: Considerations to Help Make Your Study a Success</a:t>
            </a:r>
            <a:endParaRPr lang="en-US" altLang="en-US" sz="300" b="1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300" b="1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500" b="1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500" b="1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500" b="1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chemeClr val="bg1"/>
                </a:solidFill>
                <a:latin typeface="Univers 57 Condensed" pitchFamily="34" charset="0"/>
                <a:cs typeface="Times New Roman" pitchFamily="18" charset="0"/>
              </a:rPr>
              <a:t>David Alvarez</a:t>
            </a:r>
            <a:endParaRPr lang="en-US" altLang="en-US" sz="700" baseline="30000">
              <a:solidFill>
                <a:srgbClr val="DDDDDD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800" baseline="30000">
              <a:solidFill>
                <a:srgbClr val="DDDDDD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1600" b="1">
                <a:solidFill>
                  <a:srgbClr val="9DFE86"/>
                </a:solidFill>
                <a:latin typeface="Univers 57 Condensed" pitchFamily="34" charset="0"/>
                <a:cs typeface="Times New Roman" pitchFamily="18" charset="0"/>
              </a:rPr>
              <a:t>US Geological Survey, Columbia Environmental Research Center, Columbia, MO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77825" y="6019800"/>
            <a:ext cx="22129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900" tIns="44450" rIns="88900" bIns="44450">
            <a:spAutoFit/>
          </a:bodyPr>
          <a:lstStyle>
            <a:lvl1pPr defTabSz="8858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858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5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5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5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000" b="1">
                <a:solidFill>
                  <a:schemeClr val="bg1"/>
                </a:solidFill>
                <a:latin typeface="Univers 57 Condensed" pitchFamily="34" charset="0"/>
              </a:rPr>
              <a:t>U.S. Department of the Interior</a:t>
            </a:r>
          </a:p>
          <a:p>
            <a:r>
              <a:rPr lang="en-US" altLang="en-US" sz="1000" b="1">
                <a:solidFill>
                  <a:schemeClr val="bg1"/>
                </a:solidFill>
                <a:latin typeface="Univers 57 Condensed" pitchFamily="34" charset="0"/>
              </a:rPr>
              <a:t>U.S. Geological Survey</a:t>
            </a:r>
          </a:p>
        </p:txBody>
      </p:sp>
      <p:graphicFrame>
        <p:nvGraphicFramePr>
          <p:cNvPr id="2052" name="Object 4"/>
          <p:cNvGraphicFramePr>
            <a:graphicFrameLocks/>
          </p:cNvGraphicFramePr>
          <p:nvPr/>
        </p:nvGraphicFramePr>
        <p:xfrm>
          <a:off x="228600" y="371475"/>
          <a:ext cx="2490788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CorelDRAW" r:id="rId3" imgW="1943167" imgH="714443" progId="CorelDraw.Graphic.7">
                  <p:embed/>
                </p:oleObj>
              </mc:Choice>
              <mc:Fallback>
                <p:oleObj name="CorelDRAW" r:id="rId3" imgW="1943167" imgH="714443" progId="CorelDraw.Graphic.7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">
                      <a:xfrm>
                        <a:off x="228600" y="371475"/>
                        <a:ext cx="2490788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General Types of Passive Samplers</a:t>
            </a:r>
          </a:p>
        </p:txBody>
      </p:sp>
      <p:graphicFrame>
        <p:nvGraphicFramePr>
          <p:cNvPr id="10243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2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228600" y="1066800"/>
            <a:ext cx="850106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61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rgbClr val="9DFE86"/>
                </a:solidFill>
                <a:latin typeface="Univers 57 Condensed" pitchFamily="34" charset="0"/>
              </a:rPr>
              <a:t>Equilibrium samplers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–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short exposure times (days to weeks)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low capacity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Univers 57 Condensed" pitchFamily="34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data most representative of the latter stages of the deployment</a:t>
            </a:r>
          </a:p>
          <a:p>
            <a:pPr marL="914400" lvl="1" indent="-1682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groundwater, sediment pore water, air, some surface water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SPME, polymers on glass, diffusion samplers</a:t>
            </a:r>
          </a:p>
        </p:txBody>
      </p:sp>
      <p:pic>
        <p:nvPicPr>
          <p:cNvPr id="1024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1" t="7620" b="5502"/>
          <a:stretch>
            <a:fillRect/>
          </a:stretch>
        </p:blipFill>
        <p:spPr bwMode="auto">
          <a:xfrm>
            <a:off x="5897563" y="4114800"/>
            <a:ext cx="2713037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 rot="5400000">
            <a:off x="7772400" y="3733800"/>
            <a:ext cx="533400" cy="1143000"/>
          </a:xfrm>
          <a:prstGeom prst="roundRect">
            <a:avLst>
              <a:gd name="adj" fmla="val 4523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46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General Types of Passive Samplers</a:t>
            </a:r>
          </a:p>
        </p:txBody>
      </p:sp>
      <p:graphicFrame>
        <p:nvGraphicFramePr>
          <p:cNvPr id="11267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6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228600" y="1066800"/>
            <a:ext cx="83820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61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9DFE86"/>
                </a:solidFill>
                <a:latin typeface="Univers 57 Condensed" pitchFamily="34" charset="0"/>
              </a:rPr>
              <a:t>Integrative samplers </a:t>
            </a: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–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long exposure times (weeks to months) – generally 1-2 months</a:t>
            </a:r>
          </a:p>
          <a:p>
            <a:pPr lvl="3" eaLnBrk="1" hangingPunct="1">
              <a:spcBef>
                <a:spcPct val="50000"/>
              </a:spcBef>
              <a:buFontTx/>
              <a:buChar char="•"/>
            </a:pPr>
            <a:r>
              <a:rPr lang="en-US" altLang="en-US">
                <a:solidFill>
                  <a:schemeClr val="bg1"/>
                </a:solidFill>
                <a:latin typeface="Univers 57 Condensed" pitchFamily="34" charset="0"/>
              </a:rPr>
              <a:t>Short deployments = smaller volumes sampled</a:t>
            </a:r>
          </a:p>
          <a:p>
            <a:pPr lvl="3" eaLnBrk="1" hangingPunct="1">
              <a:spcBef>
                <a:spcPct val="50000"/>
              </a:spcBef>
              <a:buFontTx/>
              <a:buChar char="•"/>
            </a:pPr>
            <a:r>
              <a:rPr lang="en-US" altLang="en-US">
                <a:solidFill>
                  <a:schemeClr val="bg1"/>
                </a:solidFill>
                <a:latin typeface="Univers 57 Condensed" pitchFamily="34" charset="0"/>
              </a:rPr>
              <a:t>Long deployments = risk of reduction of sampling due to biofilm buildup and change from integrative to equilibrium sampler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Can act as Integrative and Equilibrium sampler at same time</a:t>
            </a:r>
          </a:p>
        </p:txBody>
      </p:sp>
      <p:pic>
        <p:nvPicPr>
          <p:cNvPr id="1126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1" t="7620" b="5502"/>
          <a:stretch>
            <a:fillRect/>
          </a:stretch>
        </p:blipFill>
        <p:spPr bwMode="auto">
          <a:xfrm>
            <a:off x="5897563" y="4114800"/>
            <a:ext cx="2713037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8600" y="3157538"/>
            <a:ext cx="5668963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61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50000"/>
              </a:spcBef>
              <a:defRPr/>
            </a:pP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high capacity</a:t>
            </a:r>
          </a:p>
          <a:p>
            <a:pPr marL="914400" lvl="1" indent="-1682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provides Time-Weighted Average concentrations over whole deployment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surface water, air</a:t>
            </a:r>
          </a:p>
          <a:p>
            <a:pPr marL="914400" lvl="1" indent="-1682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SPMD, POCIS, </a:t>
            </a:r>
            <a:r>
              <a:rPr lang="en-US" sz="2000" dirty="0" err="1" smtClean="0">
                <a:solidFill>
                  <a:schemeClr val="bg1"/>
                </a:solidFill>
                <a:latin typeface="Univers 57 Condensed" pitchFamily="34" charset="0"/>
              </a:rPr>
              <a:t>Chemcatcher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, PE or Silicone strips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6019800" y="5105400"/>
            <a:ext cx="533400" cy="1143000"/>
          </a:xfrm>
          <a:prstGeom prst="roundRect">
            <a:avLst>
              <a:gd name="adj" fmla="val 4523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1723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3"/>
          <p:cNvGrpSpPr>
            <a:grpSpLocks/>
          </p:cNvGrpSpPr>
          <p:nvPr/>
        </p:nvGrpSpPr>
        <p:grpSpPr bwMode="auto">
          <a:xfrm>
            <a:off x="7467600" y="1905000"/>
            <a:ext cx="1143000" cy="3308350"/>
            <a:chOff x="4464" y="624"/>
            <a:chExt cx="720" cy="2084"/>
          </a:xfrm>
        </p:grpSpPr>
        <p:graphicFrame>
          <p:nvGraphicFramePr>
            <p:cNvPr id="8198" name="Object 6"/>
            <p:cNvGraphicFramePr>
              <a:graphicFrameLocks noChangeAspect="1"/>
            </p:cNvGraphicFramePr>
            <p:nvPr/>
          </p:nvGraphicFramePr>
          <p:xfrm>
            <a:off x="4464" y="624"/>
            <a:ext cx="699" cy="1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2" name="Photo Editor Photo" r:id="rId3" imgW="3352381" imgH="8745171" progId="MSPhotoEd.3">
                    <p:embed/>
                  </p:oleObj>
                </mc:Choice>
                <mc:Fallback>
                  <p:oleObj name="Photo Editor Photo" r:id="rId3" imgW="3352381" imgH="8745171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624"/>
                          <a:ext cx="699" cy="18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33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9" name="Text Box 7"/>
            <p:cNvSpPr txBox="1">
              <a:spLocks noChangeArrowheads="1"/>
            </p:cNvSpPr>
            <p:nvPr/>
          </p:nvSpPr>
          <p:spPr bwMode="auto">
            <a:xfrm>
              <a:off x="4464" y="2496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>
                  <a:solidFill>
                    <a:schemeClr val="bg1"/>
                  </a:solidFill>
                  <a:latin typeface="Univers 57 Condensed" pitchFamily="34" charset="0"/>
                </a:rPr>
                <a:t>SPMD</a:t>
              </a:r>
            </a:p>
          </p:txBody>
        </p:sp>
      </p:grp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Widely used sampler for organic chemicals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223963"/>
            <a:ext cx="7315200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173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27063" indent="-169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27113" indent="-1127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Semipermeable Membrane Device (SPMD)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Univers 57 Condensed" pitchFamily="34" charset="0"/>
              </a:rPr>
              <a:t>Triolein (lipid) filled PE tube </a:t>
            </a: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Lipid soluble, neutral chemicals (log </a:t>
            </a:r>
            <a:r>
              <a:rPr lang="en-US" sz="2000" i="1" dirty="0" err="1" smtClean="0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sz="2000" baseline="-25000" dirty="0" err="1" smtClean="0">
                <a:solidFill>
                  <a:schemeClr val="bg1"/>
                </a:solidFill>
                <a:latin typeface="Univers 57 Condensed" pitchFamily="34" charset="0"/>
              </a:rPr>
              <a:t>ow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&gt; 3)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Samples chemicals with molecular weights &lt;600 Daltons and cross-sectional areas &lt; 10</a:t>
            </a:r>
            <a:r>
              <a:rPr lang="en-US" sz="2000" dirty="0" smtClean="0">
                <a:solidFill>
                  <a:schemeClr val="bg1"/>
                </a:solidFill>
                <a:latin typeface="Calibri"/>
                <a:cs typeface="Calibri"/>
              </a:rPr>
              <a:t>Å</a:t>
            </a: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Useful for both water and air sampling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Used globally since development in early 1990s</a:t>
            </a:r>
          </a:p>
        </p:txBody>
      </p:sp>
      <p:graphicFrame>
        <p:nvGraphicFramePr>
          <p:cNvPr id="8197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3" name="CorelDRAW" r:id="rId5" imgW="914400" imgH="914400" progId="CorelDraw.Graphic.7">
                  <p:embed/>
                </p:oleObj>
              </mc:Choice>
              <mc:Fallback>
                <p:oleObj name="CorelDRAW" r:id="rId5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718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2057400" y="914400"/>
            <a:ext cx="5137150" cy="6850063"/>
            <a:chOff x="1152" y="53"/>
            <a:chExt cx="3236" cy="4315"/>
          </a:xfrm>
        </p:grpSpPr>
        <p:sp>
          <p:nvSpPr>
            <p:cNvPr id="9221" name="AutoShape 3"/>
            <p:cNvSpPr>
              <a:spLocks noChangeArrowheads="1"/>
            </p:cNvSpPr>
            <p:nvPr/>
          </p:nvSpPr>
          <p:spPr bwMode="auto">
            <a:xfrm>
              <a:off x="1344" y="192"/>
              <a:ext cx="2784" cy="3264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2294" name="Picture 4" descr="SPMD exploded vie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53"/>
              <a:ext cx="3236" cy="431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9219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1" name="CorelDRAW" r:id="rId4" imgW="914400" imgH="914400" progId="CorelDraw.Graphic.7">
                  <p:embed/>
                </p:oleObj>
              </mc:Choice>
              <mc:Fallback>
                <p:oleObj name="CorelDRAW" r:id="rId4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228600" y="381000"/>
            <a:ext cx="868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127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</a:rPr>
              <a:t>Exploded view of the uptake process in SPMDs</a:t>
            </a:r>
          </a:p>
        </p:txBody>
      </p:sp>
    </p:spTree>
    <p:extLst>
      <p:ext uri="{BB962C8B-B14F-4D97-AF65-F5344CB8AC3E}">
        <p14:creationId xmlns:p14="http://schemas.microsoft.com/office/powerpoint/2010/main" val="2354388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Widely used sampler for organic chemicals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223963"/>
            <a:ext cx="7315200" cy="41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173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27063" indent="-169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27113" indent="-1127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Polar Organic Chemical Integrative Sampler (POCIS)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Solid resin held between two polyethersulfone membranes (0.1 µm pore size)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Water soluble chemicals (log </a:t>
            </a:r>
            <a:r>
              <a:rPr lang="en-US" sz="2000" i="1" dirty="0" smtClean="0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sz="2000" baseline="-25000" dirty="0" smtClean="0">
                <a:solidFill>
                  <a:schemeClr val="bg1"/>
                </a:solidFill>
                <a:latin typeface="Univers 57 Condensed" pitchFamily="34" charset="0"/>
              </a:rPr>
              <a:t>ow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&lt; 3)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Primarily used for surface water but can be adapted for groundwater monitoring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Used globally since development in late 1990s</a:t>
            </a:r>
          </a:p>
        </p:txBody>
      </p:sp>
      <p:graphicFrame>
        <p:nvGraphicFramePr>
          <p:cNvPr id="8197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2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7086600" y="1752600"/>
            <a:ext cx="1600200" cy="2057400"/>
            <a:chOff x="4320" y="2736"/>
            <a:chExt cx="1008" cy="1296"/>
          </a:xfrm>
        </p:grpSpPr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4320" y="2736"/>
              <a:ext cx="1008" cy="1056"/>
              <a:chOff x="371" y="1488"/>
              <a:chExt cx="1359" cy="1215"/>
            </a:xfrm>
          </p:grpSpPr>
          <p:sp>
            <p:nvSpPr>
              <p:cNvPr id="11" name="AutoShape 10"/>
              <p:cNvSpPr>
                <a:spLocks noChangeArrowheads="1"/>
              </p:cNvSpPr>
              <p:nvPr/>
            </p:nvSpPr>
            <p:spPr bwMode="auto">
              <a:xfrm>
                <a:off x="371" y="1488"/>
                <a:ext cx="1359" cy="1215"/>
              </a:xfrm>
              <a:prstGeom prst="roundRect">
                <a:avLst>
                  <a:gd name="adj" fmla="val 16667"/>
                </a:avLst>
              </a:prstGeom>
              <a:solidFill>
                <a:srgbClr val="CECE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aphicFrame>
            <p:nvGraphicFramePr>
              <p:cNvPr id="12" name="Object 11"/>
              <p:cNvGraphicFramePr>
                <a:graphicFrameLocks noChangeAspect="1"/>
              </p:cNvGraphicFramePr>
              <p:nvPr/>
            </p:nvGraphicFramePr>
            <p:xfrm>
              <a:off x="371" y="1488"/>
              <a:ext cx="1359" cy="1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5563" name="Photo Editor Photo" r:id="rId5" imgW="1438095" imgH="1286055" progId="MSPhotoEd.3">
                      <p:embed/>
                    </p:oleObj>
                  </mc:Choice>
                  <mc:Fallback>
                    <p:oleObj name="Photo Editor Photo" r:id="rId5" imgW="1438095" imgH="1286055" progId="MSPhotoEd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1" y="1488"/>
                            <a:ext cx="1359" cy="121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3300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4464" y="3820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>
                  <a:solidFill>
                    <a:schemeClr val="bg1"/>
                  </a:solidFill>
                  <a:latin typeface="Univers 57 Condensed" pitchFamily="34" charset="0"/>
                </a:rPr>
                <a:t>POCIS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8618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4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1" name="AutoShape 3"/>
          <p:cNvSpPr>
            <a:spLocks noChangeAspect="1" noChangeArrowheads="1"/>
          </p:cNvSpPr>
          <p:nvPr/>
        </p:nvSpPr>
        <p:spPr bwMode="auto">
          <a:xfrm>
            <a:off x="2667000" y="1087438"/>
            <a:ext cx="4076700" cy="2446337"/>
          </a:xfrm>
          <a:prstGeom prst="roundRect">
            <a:avLst>
              <a:gd name="adj" fmla="val 16667"/>
            </a:avLst>
          </a:prstGeom>
          <a:solidFill>
            <a:srgbClr val="AFD7FF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7412" name="Group 4"/>
          <p:cNvGrpSpPr>
            <a:grpSpLocks noChangeAspect="1"/>
          </p:cNvGrpSpPr>
          <p:nvPr/>
        </p:nvGrpSpPr>
        <p:grpSpPr bwMode="auto">
          <a:xfrm>
            <a:off x="3482975" y="1141413"/>
            <a:ext cx="2444750" cy="2338387"/>
            <a:chOff x="1296" y="1008"/>
            <a:chExt cx="2160" cy="2064"/>
          </a:xfrm>
        </p:grpSpPr>
        <p:sp>
          <p:nvSpPr>
            <p:cNvPr id="17490" name="Freeform 5"/>
            <p:cNvSpPr>
              <a:spLocks noChangeAspect="1"/>
            </p:cNvSpPr>
            <p:nvPr/>
          </p:nvSpPr>
          <p:spPr bwMode="auto">
            <a:xfrm>
              <a:off x="1296" y="1008"/>
              <a:ext cx="2160" cy="2016"/>
            </a:xfrm>
            <a:custGeom>
              <a:avLst/>
              <a:gdLst>
                <a:gd name="T0" fmla="*/ 0 w 2160"/>
                <a:gd name="T1" fmla="*/ 48 h 2016"/>
                <a:gd name="T2" fmla="*/ 192 w 2160"/>
                <a:gd name="T3" fmla="*/ 0 h 2016"/>
                <a:gd name="T4" fmla="*/ 384 w 2160"/>
                <a:gd name="T5" fmla="*/ 48 h 2016"/>
                <a:gd name="T6" fmla="*/ 528 w 2160"/>
                <a:gd name="T7" fmla="*/ 0 h 2016"/>
                <a:gd name="T8" fmla="*/ 720 w 2160"/>
                <a:gd name="T9" fmla="*/ 48 h 2016"/>
                <a:gd name="T10" fmla="*/ 1440 w 2160"/>
                <a:gd name="T11" fmla="*/ 48 h 2016"/>
                <a:gd name="T12" fmla="*/ 1632 w 2160"/>
                <a:gd name="T13" fmla="*/ 0 h 2016"/>
                <a:gd name="T14" fmla="*/ 1824 w 2160"/>
                <a:gd name="T15" fmla="*/ 48 h 2016"/>
                <a:gd name="T16" fmla="*/ 1968 w 2160"/>
                <a:gd name="T17" fmla="*/ 0 h 2016"/>
                <a:gd name="T18" fmla="*/ 2160 w 2160"/>
                <a:gd name="T19" fmla="*/ 48 h 2016"/>
                <a:gd name="T20" fmla="*/ 2160 w 2160"/>
                <a:gd name="T21" fmla="*/ 2016 h 2016"/>
                <a:gd name="T22" fmla="*/ 1968 w 2160"/>
                <a:gd name="T23" fmla="*/ 1968 h 2016"/>
                <a:gd name="T24" fmla="*/ 1824 w 2160"/>
                <a:gd name="T25" fmla="*/ 2016 h 2016"/>
                <a:gd name="T26" fmla="*/ 1632 w 2160"/>
                <a:gd name="T27" fmla="*/ 1968 h 2016"/>
                <a:gd name="T28" fmla="*/ 1440 w 2160"/>
                <a:gd name="T29" fmla="*/ 2016 h 2016"/>
                <a:gd name="T30" fmla="*/ 720 w 2160"/>
                <a:gd name="T31" fmla="*/ 2016 h 2016"/>
                <a:gd name="T32" fmla="*/ 528 w 2160"/>
                <a:gd name="T33" fmla="*/ 1968 h 2016"/>
                <a:gd name="T34" fmla="*/ 384 w 2160"/>
                <a:gd name="T35" fmla="*/ 2016 h 2016"/>
                <a:gd name="T36" fmla="*/ 192 w 2160"/>
                <a:gd name="T37" fmla="*/ 1968 h 2016"/>
                <a:gd name="T38" fmla="*/ 0 w 2160"/>
                <a:gd name="T39" fmla="*/ 2016 h 2016"/>
                <a:gd name="T40" fmla="*/ 0 w 2160"/>
                <a:gd name="T41" fmla="*/ 768 h 20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160"/>
                <a:gd name="T64" fmla="*/ 0 h 2016"/>
                <a:gd name="T65" fmla="*/ 2160 w 2160"/>
                <a:gd name="T66" fmla="*/ 2016 h 20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160" h="2016">
                  <a:moveTo>
                    <a:pt x="0" y="48"/>
                  </a:moveTo>
                  <a:lnTo>
                    <a:pt x="192" y="0"/>
                  </a:lnTo>
                  <a:lnTo>
                    <a:pt x="384" y="48"/>
                  </a:lnTo>
                  <a:lnTo>
                    <a:pt x="528" y="0"/>
                  </a:lnTo>
                  <a:lnTo>
                    <a:pt x="720" y="48"/>
                  </a:lnTo>
                  <a:lnTo>
                    <a:pt x="1440" y="48"/>
                  </a:lnTo>
                  <a:lnTo>
                    <a:pt x="1632" y="0"/>
                  </a:lnTo>
                  <a:lnTo>
                    <a:pt x="1824" y="48"/>
                  </a:lnTo>
                  <a:lnTo>
                    <a:pt x="1968" y="0"/>
                  </a:lnTo>
                  <a:lnTo>
                    <a:pt x="2160" y="48"/>
                  </a:lnTo>
                  <a:lnTo>
                    <a:pt x="2160" y="2016"/>
                  </a:lnTo>
                  <a:lnTo>
                    <a:pt x="1968" y="1968"/>
                  </a:lnTo>
                  <a:lnTo>
                    <a:pt x="1824" y="2016"/>
                  </a:lnTo>
                  <a:lnTo>
                    <a:pt x="1632" y="1968"/>
                  </a:lnTo>
                  <a:lnTo>
                    <a:pt x="1440" y="2016"/>
                  </a:lnTo>
                  <a:lnTo>
                    <a:pt x="720" y="2016"/>
                  </a:lnTo>
                  <a:lnTo>
                    <a:pt x="528" y="1968"/>
                  </a:lnTo>
                  <a:lnTo>
                    <a:pt x="384" y="2016"/>
                  </a:lnTo>
                  <a:lnTo>
                    <a:pt x="192" y="1968"/>
                  </a:lnTo>
                  <a:lnTo>
                    <a:pt x="0" y="2016"/>
                  </a:lnTo>
                  <a:lnTo>
                    <a:pt x="0" y="768"/>
                  </a:lnTo>
                </a:path>
              </a:pathLst>
            </a:custGeom>
            <a:solidFill>
              <a:srgbClr val="AFD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491" name="Group 6"/>
            <p:cNvGrpSpPr>
              <a:grpSpLocks noChangeAspect="1"/>
            </p:cNvGrpSpPr>
            <p:nvPr/>
          </p:nvGrpSpPr>
          <p:grpSpPr bwMode="auto">
            <a:xfrm>
              <a:off x="1296" y="1008"/>
              <a:ext cx="720" cy="2029"/>
              <a:chOff x="1296" y="1008"/>
              <a:chExt cx="720" cy="2029"/>
            </a:xfrm>
          </p:grpSpPr>
          <p:sp>
            <p:nvSpPr>
              <p:cNvPr id="17578" name="Freeform 7"/>
              <p:cNvSpPr>
                <a:spLocks noChangeAspect="1"/>
              </p:cNvSpPr>
              <p:nvPr/>
            </p:nvSpPr>
            <p:spPr bwMode="auto">
              <a:xfrm>
                <a:off x="1296" y="1008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79" name="Freeform 8"/>
              <p:cNvSpPr>
                <a:spLocks noChangeAspect="1"/>
              </p:cNvSpPr>
              <p:nvPr/>
            </p:nvSpPr>
            <p:spPr bwMode="auto">
              <a:xfrm>
                <a:off x="1296" y="1296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80" name="Freeform 9"/>
              <p:cNvSpPr>
                <a:spLocks noChangeAspect="1"/>
              </p:cNvSpPr>
              <p:nvPr/>
            </p:nvSpPr>
            <p:spPr bwMode="auto">
              <a:xfrm>
                <a:off x="1296" y="1872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81" name="Freeform 10"/>
              <p:cNvSpPr>
                <a:spLocks noChangeAspect="1"/>
              </p:cNvSpPr>
              <p:nvPr/>
            </p:nvSpPr>
            <p:spPr bwMode="auto">
              <a:xfrm>
                <a:off x="1296" y="1584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82" name="Freeform 11"/>
              <p:cNvSpPr>
                <a:spLocks noChangeAspect="1"/>
              </p:cNvSpPr>
              <p:nvPr/>
            </p:nvSpPr>
            <p:spPr bwMode="auto">
              <a:xfrm>
                <a:off x="1296" y="2160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83" name="Freeform 12"/>
              <p:cNvSpPr>
                <a:spLocks noChangeAspect="1"/>
              </p:cNvSpPr>
              <p:nvPr/>
            </p:nvSpPr>
            <p:spPr bwMode="auto">
              <a:xfrm>
                <a:off x="1296" y="2448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84" name="Freeform 13"/>
              <p:cNvSpPr>
                <a:spLocks noChangeAspect="1"/>
              </p:cNvSpPr>
              <p:nvPr/>
            </p:nvSpPr>
            <p:spPr bwMode="auto">
              <a:xfrm>
                <a:off x="1296" y="2736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92" name="Group 14"/>
            <p:cNvGrpSpPr>
              <a:grpSpLocks noChangeAspect="1"/>
            </p:cNvGrpSpPr>
            <p:nvPr/>
          </p:nvGrpSpPr>
          <p:grpSpPr bwMode="auto">
            <a:xfrm>
              <a:off x="2736" y="1008"/>
              <a:ext cx="720" cy="2029"/>
              <a:chOff x="1296" y="1008"/>
              <a:chExt cx="720" cy="2029"/>
            </a:xfrm>
          </p:grpSpPr>
          <p:sp>
            <p:nvSpPr>
              <p:cNvPr id="17571" name="Freeform 15"/>
              <p:cNvSpPr>
                <a:spLocks noChangeAspect="1"/>
              </p:cNvSpPr>
              <p:nvPr/>
            </p:nvSpPr>
            <p:spPr bwMode="auto">
              <a:xfrm>
                <a:off x="1296" y="1008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72" name="Freeform 16"/>
              <p:cNvSpPr>
                <a:spLocks noChangeAspect="1"/>
              </p:cNvSpPr>
              <p:nvPr/>
            </p:nvSpPr>
            <p:spPr bwMode="auto">
              <a:xfrm>
                <a:off x="1296" y="1296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73" name="Freeform 17"/>
              <p:cNvSpPr>
                <a:spLocks noChangeAspect="1"/>
              </p:cNvSpPr>
              <p:nvPr/>
            </p:nvSpPr>
            <p:spPr bwMode="auto">
              <a:xfrm>
                <a:off x="1296" y="1872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74" name="Freeform 18"/>
              <p:cNvSpPr>
                <a:spLocks noChangeAspect="1"/>
              </p:cNvSpPr>
              <p:nvPr/>
            </p:nvSpPr>
            <p:spPr bwMode="auto">
              <a:xfrm>
                <a:off x="1296" y="1584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75" name="Freeform 19"/>
              <p:cNvSpPr>
                <a:spLocks noChangeAspect="1"/>
              </p:cNvSpPr>
              <p:nvPr/>
            </p:nvSpPr>
            <p:spPr bwMode="auto">
              <a:xfrm>
                <a:off x="1296" y="2160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76" name="Freeform 20"/>
              <p:cNvSpPr>
                <a:spLocks noChangeAspect="1"/>
              </p:cNvSpPr>
              <p:nvPr/>
            </p:nvSpPr>
            <p:spPr bwMode="auto">
              <a:xfrm>
                <a:off x="1296" y="2448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77" name="Freeform 21"/>
              <p:cNvSpPr>
                <a:spLocks noChangeAspect="1"/>
              </p:cNvSpPr>
              <p:nvPr/>
            </p:nvSpPr>
            <p:spPr bwMode="auto">
              <a:xfrm>
                <a:off x="1296" y="2736"/>
                <a:ext cx="720" cy="301"/>
              </a:xfrm>
              <a:custGeom>
                <a:avLst/>
                <a:gdLst>
                  <a:gd name="T0" fmla="*/ 0 w 720"/>
                  <a:gd name="T1" fmla="*/ 58 h 301"/>
                  <a:gd name="T2" fmla="*/ 0 w 720"/>
                  <a:gd name="T3" fmla="*/ 301 h 301"/>
                  <a:gd name="T4" fmla="*/ 192 w 720"/>
                  <a:gd name="T5" fmla="*/ 240 h 301"/>
                  <a:gd name="T6" fmla="*/ 384 w 720"/>
                  <a:gd name="T7" fmla="*/ 288 h 301"/>
                  <a:gd name="T8" fmla="*/ 528 w 720"/>
                  <a:gd name="T9" fmla="*/ 240 h 301"/>
                  <a:gd name="T10" fmla="*/ 720 w 720"/>
                  <a:gd name="T11" fmla="*/ 288 h 301"/>
                  <a:gd name="T12" fmla="*/ 720 w 720"/>
                  <a:gd name="T13" fmla="*/ 48 h 301"/>
                  <a:gd name="T14" fmla="*/ 528 w 720"/>
                  <a:gd name="T15" fmla="*/ 0 h 301"/>
                  <a:gd name="T16" fmla="*/ 384 w 720"/>
                  <a:gd name="T17" fmla="*/ 48 h 301"/>
                  <a:gd name="T18" fmla="*/ 192 w 720"/>
                  <a:gd name="T19" fmla="*/ 0 h 301"/>
                  <a:gd name="T20" fmla="*/ 0 w 720"/>
                  <a:gd name="T21" fmla="*/ 58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20"/>
                  <a:gd name="T34" fmla="*/ 0 h 301"/>
                  <a:gd name="T35" fmla="*/ 720 w 720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20" h="301">
                    <a:moveTo>
                      <a:pt x="0" y="58"/>
                    </a:moveTo>
                    <a:cubicBezTo>
                      <a:pt x="0" y="139"/>
                      <a:pt x="0" y="220"/>
                      <a:pt x="0" y="301"/>
                    </a:cubicBezTo>
                    <a:lnTo>
                      <a:pt x="192" y="240"/>
                    </a:lnTo>
                    <a:lnTo>
                      <a:pt x="384" y="288"/>
                    </a:lnTo>
                    <a:lnTo>
                      <a:pt x="528" y="240"/>
                    </a:lnTo>
                    <a:lnTo>
                      <a:pt x="720" y="288"/>
                    </a:lnTo>
                    <a:lnTo>
                      <a:pt x="720" y="48"/>
                    </a:lnTo>
                    <a:lnTo>
                      <a:pt x="528" y="0"/>
                    </a:lnTo>
                    <a:lnTo>
                      <a:pt x="384" y="48"/>
                    </a:lnTo>
                    <a:lnTo>
                      <a:pt x="192" y="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93" name="Group 22"/>
            <p:cNvGrpSpPr>
              <a:grpSpLocks noChangeAspect="1"/>
            </p:cNvGrpSpPr>
            <p:nvPr/>
          </p:nvGrpSpPr>
          <p:grpSpPr bwMode="auto">
            <a:xfrm>
              <a:off x="2016" y="1008"/>
              <a:ext cx="720" cy="2064"/>
              <a:chOff x="2016" y="1008"/>
              <a:chExt cx="720" cy="2064"/>
            </a:xfrm>
          </p:grpSpPr>
          <p:grpSp>
            <p:nvGrpSpPr>
              <p:cNvPr id="17494" name="Group 23"/>
              <p:cNvGrpSpPr>
                <a:grpSpLocks noChangeAspect="1"/>
              </p:cNvGrpSpPr>
              <p:nvPr/>
            </p:nvGrpSpPr>
            <p:grpSpPr bwMode="auto">
              <a:xfrm>
                <a:off x="2592" y="1056"/>
                <a:ext cx="144" cy="2016"/>
                <a:chOff x="2592" y="1056"/>
                <a:chExt cx="144" cy="2016"/>
              </a:xfrm>
            </p:grpSpPr>
            <p:sp>
              <p:nvSpPr>
                <p:cNvPr id="17557" name="Oval 24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1344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58" name="Oval 25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1200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59" name="Oval 26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1056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0" name="Oval 27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1632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1" name="Oval 28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148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2" name="Oval 29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1776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3" name="Oval 30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1920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4" name="Oval 31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220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5" name="Oval 32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2064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6" name="Oval 33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2352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7" name="Oval 34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2496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8" name="Oval 35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2784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69" name="Oval 36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2640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70" name="Oval 37"/>
                <p:cNvSpPr>
                  <a:spLocks noChangeAspect="1" noChangeArrowheads="1"/>
                </p:cNvSpPr>
                <p:nvPr/>
              </p:nvSpPr>
              <p:spPr bwMode="auto">
                <a:xfrm>
                  <a:off x="2592" y="292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7495" name="Group 38"/>
              <p:cNvGrpSpPr>
                <a:grpSpLocks noChangeAspect="1"/>
              </p:cNvGrpSpPr>
              <p:nvPr/>
            </p:nvGrpSpPr>
            <p:grpSpPr bwMode="auto">
              <a:xfrm>
                <a:off x="2016" y="1056"/>
                <a:ext cx="144" cy="2016"/>
                <a:chOff x="2016" y="1056"/>
                <a:chExt cx="144" cy="2016"/>
              </a:xfrm>
            </p:grpSpPr>
            <p:sp>
              <p:nvSpPr>
                <p:cNvPr id="17543" name="Oval 39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1200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44" name="Oval 40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1056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45" name="Oval 41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1344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46" name="Oval 42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148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47" name="Oval 43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1776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48" name="Oval 44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1632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49" name="Oval 45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1920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50" name="Oval 46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2064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51" name="Oval 47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2352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52" name="Oval 48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220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53" name="Oval 49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2496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54" name="Oval 50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2640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55" name="Oval 51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2784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56" name="Oval 52"/>
                <p:cNvSpPr>
                  <a:spLocks noChangeAspect="1" noChangeArrowheads="1"/>
                </p:cNvSpPr>
                <p:nvPr/>
              </p:nvSpPr>
              <p:spPr bwMode="auto">
                <a:xfrm>
                  <a:off x="2016" y="292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7496" name="Group 53"/>
              <p:cNvGrpSpPr>
                <a:grpSpLocks noChangeAspect="1"/>
              </p:cNvGrpSpPr>
              <p:nvPr/>
            </p:nvGrpSpPr>
            <p:grpSpPr bwMode="auto">
              <a:xfrm>
                <a:off x="2304" y="1056"/>
                <a:ext cx="144" cy="2016"/>
                <a:chOff x="2304" y="1056"/>
                <a:chExt cx="144" cy="2016"/>
              </a:xfrm>
            </p:grpSpPr>
            <p:sp>
              <p:nvSpPr>
                <p:cNvPr id="17529" name="Oval 54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1056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0" name="Oval 55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1200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1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1344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2" name="Oval 57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148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3" name="Oval 58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1632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4" name="Oval 59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1920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5" name="Oval 60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1776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6" name="Oval 61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2064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7" name="Oval 62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220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8" name="Oval 63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2496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39" name="Oval 64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2352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40" name="Oval 65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2640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41" name="Oval 66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2784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42" name="Oval 67"/>
                <p:cNvSpPr>
                  <a:spLocks noChangeAspect="1" noChangeArrowheads="1"/>
                </p:cNvSpPr>
                <p:nvPr/>
              </p:nvSpPr>
              <p:spPr bwMode="auto">
                <a:xfrm>
                  <a:off x="2304" y="292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7497" name="Group 68"/>
              <p:cNvGrpSpPr>
                <a:grpSpLocks noChangeAspect="1"/>
              </p:cNvGrpSpPr>
              <p:nvPr/>
            </p:nvGrpSpPr>
            <p:grpSpPr bwMode="auto">
              <a:xfrm>
                <a:off x="2160" y="1008"/>
                <a:ext cx="144" cy="2016"/>
                <a:chOff x="2160" y="1008"/>
                <a:chExt cx="144" cy="2016"/>
              </a:xfrm>
            </p:grpSpPr>
            <p:grpSp>
              <p:nvGrpSpPr>
                <p:cNvPr id="17514" name="Group 69"/>
                <p:cNvGrpSpPr>
                  <a:grpSpLocks noChangeAspect="1"/>
                </p:cNvGrpSpPr>
                <p:nvPr/>
              </p:nvGrpSpPr>
              <p:grpSpPr bwMode="auto">
                <a:xfrm>
                  <a:off x="2160" y="1152"/>
                  <a:ext cx="144" cy="1872"/>
                  <a:chOff x="2160" y="1104"/>
                  <a:chExt cx="144" cy="1872"/>
                </a:xfrm>
              </p:grpSpPr>
              <p:sp>
                <p:nvSpPr>
                  <p:cNvPr id="17516" name="Oval 7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1104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17" name="Oval 7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1248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18" name="Oval 7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1392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19" name="Oval 7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1536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20" name="Oval 7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1824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21" name="Oval 7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1680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22" name="Oval 7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1968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23" name="Oval 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2112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24" name="Oval 7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2400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25" name="Oval 7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2256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26" name="Oval 8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2544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27" name="Oval 8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2688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28" name="Oval 8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60" y="2832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  <p:sp>
              <p:nvSpPr>
                <p:cNvPr id="17515" name="Oval 83"/>
                <p:cNvSpPr>
                  <a:spLocks noChangeAspect="1" noChangeArrowheads="1"/>
                </p:cNvSpPr>
                <p:nvPr/>
              </p:nvSpPr>
              <p:spPr bwMode="auto">
                <a:xfrm>
                  <a:off x="2160" y="100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7498" name="Group 84"/>
              <p:cNvGrpSpPr>
                <a:grpSpLocks noChangeAspect="1"/>
              </p:cNvGrpSpPr>
              <p:nvPr/>
            </p:nvGrpSpPr>
            <p:grpSpPr bwMode="auto">
              <a:xfrm>
                <a:off x="2448" y="1008"/>
                <a:ext cx="144" cy="2016"/>
                <a:chOff x="2448" y="1008"/>
                <a:chExt cx="144" cy="2016"/>
              </a:xfrm>
            </p:grpSpPr>
            <p:grpSp>
              <p:nvGrpSpPr>
                <p:cNvPr id="17499" name="Group 85"/>
                <p:cNvGrpSpPr>
                  <a:grpSpLocks noChangeAspect="1"/>
                </p:cNvGrpSpPr>
                <p:nvPr/>
              </p:nvGrpSpPr>
              <p:grpSpPr bwMode="auto">
                <a:xfrm>
                  <a:off x="2448" y="1152"/>
                  <a:ext cx="144" cy="1872"/>
                  <a:chOff x="2448" y="1104"/>
                  <a:chExt cx="144" cy="1872"/>
                </a:xfrm>
              </p:grpSpPr>
              <p:sp>
                <p:nvSpPr>
                  <p:cNvPr id="17501" name="Oval 8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1392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02" name="Oval 8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1248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03" name="Oval 8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1104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04" name="Oval 8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1536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05" name="Oval 9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1680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06" name="Oval 9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1968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07" name="Oval 9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1824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08" name="Oval 9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2112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09" name="Oval 9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2256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10" name="Oval 9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2544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11" name="Oval 9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2400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12" name="Oval 9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2688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7513" name="Oval 9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8" y="2832"/>
                    <a:ext cx="144" cy="144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  <p:sp>
              <p:nvSpPr>
                <p:cNvPr id="17500" name="Oval 99"/>
                <p:cNvSpPr>
                  <a:spLocks noChangeAspect="1" noChangeArrowheads="1"/>
                </p:cNvSpPr>
                <p:nvPr/>
              </p:nvSpPr>
              <p:spPr bwMode="auto">
                <a:xfrm>
                  <a:off x="2448" y="1008"/>
                  <a:ext cx="144" cy="144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</p:grpSp>
      <p:sp>
        <p:nvSpPr>
          <p:cNvPr id="17413" name="AutoShape 100"/>
          <p:cNvSpPr>
            <a:spLocks noChangeAspect="1" noChangeArrowheads="1"/>
          </p:cNvSpPr>
          <p:nvPr/>
        </p:nvSpPr>
        <p:spPr bwMode="auto">
          <a:xfrm>
            <a:off x="3644900" y="3044825"/>
            <a:ext cx="55563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4" name="AutoShape 101"/>
          <p:cNvSpPr>
            <a:spLocks noChangeAspect="1" noChangeArrowheads="1"/>
          </p:cNvSpPr>
          <p:nvPr/>
        </p:nvSpPr>
        <p:spPr bwMode="auto">
          <a:xfrm>
            <a:off x="3590925" y="1250950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5" name="AutoShape 102"/>
          <p:cNvSpPr>
            <a:spLocks noChangeAspect="1" noChangeArrowheads="1"/>
          </p:cNvSpPr>
          <p:nvPr/>
        </p:nvSpPr>
        <p:spPr bwMode="auto">
          <a:xfrm>
            <a:off x="4133850" y="2717800"/>
            <a:ext cx="55563" cy="5556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6" name="AutoShape 103"/>
          <p:cNvSpPr>
            <a:spLocks noChangeAspect="1" noChangeArrowheads="1"/>
          </p:cNvSpPr>
          <p:nvPr/>
        </p:nvSpPr>
        <p:spPr bwMode="auto">
          <a:xfrm>
            <a:off x="3862388" y="2446338"/>
            <a:ext cx="55562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7" name="AutoShape 104"/>
          <p:cNvSpPr>
            <a:spLocks noChangeAspect="1" noChangeArrowheads="1"/>
          </p:cNvSpPr>
          <p:nvPr/>
        </p:nvSpPr>
        <p:spPr bwMode="auto">
          <a:xfrm>
            <a:off x="3427413" y="1793875"/>
            <a:ext cx="55562" cy="5556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8" name="AutoShape 105"/>
          <p:cNvSpPr>
            <a:spLocks noChangeAspect="1" noChangeArrowheads="1"/>
          </p:cNvSpPr>
          <p:nvPr/>
        </p:nvSpPr>
        <p:spPr bwMode="auto">
          <a:xfrm>
            <a:off x="4406900" y="1468438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9" name="AutoShape 106"/>
          <p:cNvSpPr>
            <a:spLocks noChangeAspect="1" noChangeArrowheads="1"/>
          </p:cNvSpPr>
          <p:nvPr/>
        </p:nvSpPr>
        <p:spPr bwMode="auto">
          <a:xfrm>
            <a:off x="4678363" y="2500313"/>
            <a:ext cx="53975" cy="5556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0" name="AutoShape 107"/>
          <p:cNvSpPr>
            <a:spLocks noChangeAspect="1" noChangeArrowheads="1"/>
          </p:cNvSpPr>
          <p:nvPr/>
        </p:nvSpPr>
        <p:spPr bwMode="auto">
          <a:xfrm>
            <a:off x="3917950" y="3262313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1" name="AutoShape 108"/>
          <p:cNvSpPr>
            <a:spLocks noChangeAspect="1" noChangeArrowheads="1"/>
          </p:cNvSpPr>
          <p:nvPr/>
        </p:nvSpPr>
        <p:spPr bwMode="auto">
          <a:xfrm>
            <a:off x="3917950" y="1957388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2" name="AutoShape 109"/>
          <p:cNvSpPr>
            <a:spLocks noChangeAspect="1" noChangeArrowheads="1"/>
          </p:cNvSpPr>
          <p:nvPr/>
        </p:nvSpPr>
        <p:spPr bwMode="auto">
          <a:xfrm>
            <a:off x="5384800" y="1414463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3" name="AutoShape 110"/>
          <p:cNvSpPr>
            <a:spLocks noChangeAspect="1" noChangeArrowheads="1"/>
          </p:cNvSpPr>
          <p:nvPr/>
        </p:nvSpPr>
        <p:spPr bwMode="auto">
          <a:xfrm>
            <a:off x="5492750" y="2717800"/>
            <a:ext cx="55563" cy="5556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4" name="AutoShape 111"/>
          <p:cNvSpPr>
            <a:spLocks noChangeAspect="1" noChangeArrowheads="1"/>
          </p:cNvSpPr>
          <p:nvPr/>
        </p:nvSpPr>
        <p:spPr bwMode="auto">
          <a:xfrm>
            <a:off x="5765800" y="2065338"/>
            <a:ext cx="53975" cy="5556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5" name="AutoShape 112"/>
          <p:cNvSpPr>
            <a:spLocks noChangeAspect="1" noChangeArrowheads="1"/>
          </p:cNvSpPr>
          <p:nvPr/>
        </p:nvSpPr>
        <p:spPr bwMode="auto">
          <a:xfrm>
            <a:off x="5276850" y="2065338"/>
            <a:ext cx="53975" cy="5556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6" name="AutoShape 113"/>
          <p:cNvSpPr>
            <a:spLocks noChangeAspect="1" noChangeArrowheads="1"/>
          </p:cNvSpPr>
          <p:nvPr/>
        </p:nvSpPr>
        <p:spPr bwMode="auto">
          <a:xfrm>
            <a:off x="4624388" y="1957388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7" name="AutoShape 114"/>
          <p:cNvSpPr>
            <a:spLocks noChangeAspect="1" noChangeArrowheads="1"/>
          </p:cNvSpPr>
          <p:nvPr/>
        </p:nvSpPr>
        <p:spPr bwMode="auto">
          <a:xfrm>
            <a:off x="4351338" y="1849438"/>
            <a:ext cx="55562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8" name="AutoShape 115"/>
          <p:cNvSpPr>
            <a:spLocks noChangeAspect="1" noChangeArrowheads="1"/>
          </p:cNvSpPr>
          <p:nvPr/>
        </p:nvSpPr>
        <p:spPr bwMode="auto">
          <a:xfrm>
            <a:off x="4568825" y="2827338"/>
            <a:ext cx="55563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9" name="AutoShape 116"/>
          <p:cNvSpPr>
            <a:spLocks noChangeAspect="1" noChangeArrowheads="1"/>
          </p:cNvSpPr>
          <p:nvPr/>
        </p:nvSpPr>
        <p:spPr bwMode="auto">
          <a:xfrm>
            <a:off x="4297363" y="3098800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0" name="AutoShape 117"/>
          <p:cNvSpPr>
            <a:spLocks noChangeAspect="1" noChangeArrowheads="1"/>
          </p:cNvSpPr>
          <p:nvPr/>
        </p:nvSpPr>
        <p:spPr bwMode="auto">
          <a:xfrm>
            <a:off x="4949825" y="3152775"/>
            <a:ext cx="53975" cy="5556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1" name="AutoShape 118"/>
          <p:cNvSpPr>
            <a:spLocks noChangeAspect="1" noChangeArrowheads="1"/>
          </p:cNvSpPr>
          <p:nvPr/>
        </p:nvSpPr>
        <p:spPr bwMode="auto">
          <a:xfrm>
            <a:off x="5167313" y="3208338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2" name="AutoShape 119"/>
          <p:cNvSpPr>
            <a:spLocks noChangeAspect="1" noChangeArrowheads="1"/>
          </p:cNvSpPr>
          <p:nvPr/>
        </p:nvSpPr>
        <p:spPr bwMode="auto">
          <a:xfrm>
            <a:off x="4732338" y="1250950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3" name="AutoShape 120"/>
          <p:cNvSpPr>
            <a:spLocks noChangeAspect="1" noChangeArrowheads="1"/>
          </p:cNvSpPr>
          <p:nvPr/>
        </p:nvSpPr>
        <p:spPr bwMode="auto">
          <a:xfrm>
            <a:off x="4514850" y="2228850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4" name="AutoShape 121"/>
          <p:cNvSpPr>
            <a:spLocks noChangeAspect="1" noChangeArrowheads="1"/>
          </p:cNvSpPr>
          <p:nvPr/>
        </p:nvSpPr>
        <p:spPr bwMode="auto">
          <a:xfrm>
            <a:off x="5059363" y="2392363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5" name="AutoShape 122"/>
          <p:cNvSpPr>
            <a:spLocks noChangeAspect="1" noChangeArrowheads="1"/>
          </p:cNvSpPr>
          <p:nvPr/>
        </p:nvSpPr>
        <p:spPr bwMode="auto">
          <a:xfrm>
            <a:off x="4895850" y="2773363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6" name="AutoShape 123"/>
          <p:cNvSpPr>
            <a:spLocks noChangeAspect="1" noChangeArrowheads="1"/>
          </p:cNvSpPr>
          <p:nvPr/>
        </p:nvSpPr>
        <p:spPr bwMode="auto">
          <a:xfrm>
            <a:off x="4786313" y="2120900"/>
            <a:ext cx="55562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7" name="AutoShape 124"/>
          <p:cNvSpPr>
            <a:spLocks noChangeAspect="1" noChangeArrowheads="1"/>
          </p:cNvSpPr>
          <p:nvPr/>
        </p:nvSpPr>
        <p:spPr bwMode="auto">
          <a:xfrm>
            <a:off x="4786313" y="1685925"/>
            <a:ext cx="55562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8" name="AutoShape 125"/>
          <p:cNvSpPr>
            <a:spLocks noChangeAspect="1" noChangeArrowheads="1"/>
          </p:cNvSpPr>
          <p:nvPr/>
        </p:nvSpPr>
        <p:spPr bwMode="auto">
          <a:xfrm>
            <a:off x="5003800" y="1468438"/>
            <a:ext cx="55563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39" name="Text Box 126"/>
          <p:cNvSpPr txBox="1">
            <a:spLocks noChangeAspect="1" noChangeArrowheads="1"/>
          </p:cNvSpPr>
          <p:nvPr/>
        </p:nvSpPr>
        <p:spPr bwMode="auto">
          <a:xfrm rot="10800000">
            <a:off x="2722563" y="2012950"/>
            <a:ext cx="39687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400" b="1">
                <a:cs typeface="Arial" charset="0"/>
              </a:rPr>
              <a:t>Water</a:t>
            </a:r>
          </a:p>
        </p:txBody>
      </p:sp>
      <p:sp>
        <p:nvSpPr>
          <p:cNvPr id="17440" name="Text Box 127"/>
          <p:cNvSpPr txBox="1">
            <a:spLocks noChangeAspect="1" noChangeArrowheads="1"/>
          </p:cNvSpPr>
          <p:nvPr/>
        </p:nvSpPr>
        <p:spPr bwMode="auto">
          <a:xfrm>
            <a:off x="6303963" y="2011363"/>
            <a:ext cx="396875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400" b="1">
                <a:cs typeface="Arial" charset="0"/>
              </a:rPr>
              <a:t>Water</a:t>
            </a:r>
          </a:p>
        </p:txBody>
      </p:sp>
      <p:sp>
        <p:nvSpPr>
          <p:cNvPr id="17441" name="Text Box 128"/>
          <p:cNvSpPr txBox="1">
            <a:spLocks noChangeAspect="1" noChangeArrowheads="1"/>
          </p:cNvSpPr>
          <p:nvPr/>
        </p:nvSpPr>
        <p:spPr bwMode="auto">
          <a:xfrm>
            <a:off x="2286000" y="4038600"/>
            <a:ext cx="1574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400" b="1">
                <a:solidFill>
                  <a:srgbClr val="FFFFFF"/>
                </a:solidFill>
                <a:cs typeface="Arial" charset="0"/>
              </a:rPr>
              <a:t>Membrane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1200" b="1">
                <a:solidFill>
                  <a:srgbClr val="FFFFFF"/>
                </a:solidFill>
                <a:cs typeface="Arial" charset="0"/>
              </a:rPr>
              <a:t>~ 130 µm thick</a:t>
            </a:r>
          </a:p>
        </p:txBody>
      </p:sp>
      <p:sp>
        <p:nvSpPr>
          <p:cNvPr id="17442" name="Line 129"/>
          <p:cNvSpPr>
            <a:spLocks noChangeAspect="1" noChangeShapeType="1"/>
          </p:cNvSpPr>
          <p:nvPr/>
        </p:nvSpPr>
        <p:spPr bwMode="auto">
          <a:xfrm flipV="1">
            <a:off x="3505200" y="3382963"/>
            <a:ext cx="685800" cy="617537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3" name="Text Box 130"/>
          <p:cNvSpPr txBox="1">
            <a:spLocks noChangeAspect="1" noChangeArrowheads="1"/>
          </p:cNvSpPr>
          <p:nvPr/>
        </p:nvSpPr>
        <p:spPr bwMode="auto">
          <a:xfrm>
            <a:off x="6091238" y="1304925"/>
            <a:ext cx="65246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00" b="1">
                <a:cs typeface="Arial" charset="0"/>
              </a:rPr>
              <a:t>Pore Size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1000" b="1">
                <a:cs typeface="Arial" charset="0"/>
              </a:rPr>
              <a:t>0.1 µm</a:t>
            </a:r>
          </a:p>
        </p:txBody>
      </p:sp>
      <p:sp>
        <p:nvSpPr>
          <p:cNvPr id="17444" name="Line 131"/>
          <p:cNvSpPr>
            <a:spLocks noChangeAspect="1" noChangeShapeType="1"/>
          </p:cNvSpPr>
          <p:nvPr/>
        </p:nvSpPr>
        <p:spPr bwMode="auto">
          <a:xfrm flipH="1">
            <a:off x="5927725" y="1493838"/>
            <a:ext cx="273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5" name="Text Box 132"/>
          <p:cNvSpPr txBox="1">
            <a:spLocks noChangeAspect="1" noChangeArrowheads="1"/>
          </p:cNvSpPr>
          <p:nvPr/>
        </p:nvSpPr>
        <p:spPr bwMode="auto">
          <a:xfrm>
            <a:off x="5181600" y="762000"/>
            <a:ext cx="15763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7315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200" b="1">
                <a:solidFill>
                  <a:srgbClr val="FFFFFF"/>
                </a:solidFill>
                <a:cs typeface="Arial" charset="0"/>
              </a:rPr>
              <a:t>Sorbent particles</a:t>
            </a:r>
          </a:p>
        </p:txBody>
      </p:sp>
      <p:sp>
        <p:nvSpPr>
          <p:cNvPr id="17446" name="Line 133"/>
          <p:cNvSpPr>
            <a:spLocks noChangeAspect="1" noChangeShapeType="1"/>
          </p:cNvSpPr>
          <p:nvPr/>
        </p:nvSpPr>
        <p:spPr bwMode="auto">
          <a:xfrm flipH="1">
            <a:off x="4841875" y="923925"/>
            <a:ext cx="434975" cy="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7" name="Line 134"/>
          <p:cNvSpPr>
            <a:spLocks noChangeAspect="1" noChangeShapeType="1"/>
          </p:cNvSpPr>
          <p:nvPr/>
        </p:nvSpPr>
        <p:spPr bwMode="auto">
          <a:xfrm flipH="1">
            <a:off x="4568825" y="923925"/>
            <a:ext cx="273050" cy="2730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8" name="AutoShape 135"/>
          <p:cNvSpPr>
            <a:spLocks noChangeAspect="1" noChangeArrowheads="1"/>
          </p:cNvSpPr>
          <p:nvPr/>
        </p:nvSpPr>
        <p:spPr bwMode="auto">
          <a:xfrm>
            <a:off x="3265488" y="1358900"/>
            <a:ext cx="53975" cy="5556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49" name="AutoShape 136"/>
          <p:cNvSpPr>
            <a:spLocks noChangeAspect="1" noChangeArrowheads="1"/>
          </p:cNvSpPr>
          <p:nvPr/>
        </p:nvSpPr>
        <p:spPr bwMode="auto">
          <a:xfrm>
            <a:off x="3155950" y="2174875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0" name="AutoShape 137"/>
          <p:cNvSpPr>
            <a:spLocks noChangeAspect="1" noChangeArrowheads="1"/>
          </p:cNvSpPr>
          <p:nvPr/>
        </p:nvSpPr>
        <p:spPr bwMode="auto">
          <a:xfrm>
            <a:off x="3265488" y="2500313"/>
            <a:ext cx="53975" cy="5556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1" name="AutoShape 138"/>
          <p:cNvSpPr>
            <a:spLocks noChangeAspect="1" noChangeArrowheads="1"/>
          </p:cNvSpPr>
          <p:nvPr/>
        </p:nvSpPr>
        <p:spPr bwMode="auto">
          <a:xfrm>
            <a:off x="6019800" y="1676400"/>
            <a:ext cx="55563" cy="5556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2" name="AutoShape 139"/>
          <p:cNvSpPr>
            <a:spLocks noChangeAspect="1" noChangeArrowheads="1"/>
          </p:cNvSpPr>
          <p:nvPr/>
        </p:nvSpPr>
        <p:spPr bwMode="auto">
          <a:xfrm>
            <a:off x="6472238" y="1957388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3" name="AutoShape 140"/>
          <p:cNvSpPr>
            <a:spLocks noChangeAspect="1" noChangeArrowheads="1"/>
          </p:cNvSpPr>
          <p:nvPr/>
        </p:nvSpPr>
        <p:spPr bwMode="auto">
          <a:xfrm>
            <a:off x="6145213" y="2446338"/>
            <a:ext cx="55562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4" name="AutoShape 141"/>
          <p:cNvSpPr>
            <a:spLocks noChangeAspect="1" noChangeArrowheads="1"/>
          </p:cNvSpPr>
          <p:nvPr/>
        </p:nvSpPr>
        <p:spPr bwMode="auto">
          <a:xfrm>
            <a:off x="5983288" y="2935288"/>
            <a:ext cx="53975" cy="5556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5" name="AutoShape 142"/>
          <p:cNvSpPr>
            <a:spLocks noChangeAspect="1" noChangeArrowheads="1"/>
          </p:cNvSpPr>
          <p:nvPr/>
        </p:nvSpPr>
        <p:spPr bwMode="auto">
          <a:xfrm>
            <a:off x="6526213" y="2717800"/>
            <a:ext cx="53975" cy="5556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6" name="AutoShape 143"/>
          <p:cNvSpPr>
            <a:spLocks noChangeAspect="1" noChangeArrowheads="1"/>
          </p:cNvSpPr>
          <p:nvPr/>
        </p:nvSpPr>
        <p:spPr bwMode="auto">
          <a:xfrm>
            <a:off x="2830513" y="2773363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7" name="AutoShape 144"/>
          <p:cNvSpPr>
            <a:spLocks noChangeAspect="1" noChangeArrowheads="1"/>
          </p:cNvSpPr>
          <p:nvPr/>
        </p:nvSpPr>
        <p:spPr bwMode="auto">
          <a:xfrm>
            <a:off x="6308725" y="2935288"/>
            <a:ext cx="53975" cy="5556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8" name="AutoShape 145"/>
          <p:cNvSpPr>
            <a:spLocks noChangeAspect="1" noChangeArrowheads="1"/>
          </p:cNvSpPr>
          <p:nvPr/>
        </p:nvSpPr>
        <p:spPr bwMode="auto">
          <a:xfrm>
            <a:off x="6362700" y="3316288"/>
            <a:ext cx="55563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59" name="AutoShape 146"/>
          <p:cNvSpPr>
            <a:spLocks noChangeAspect="1" noChangeArrowheads="1"/>
          </p:cNvSpPr>
          <p:nvPr/>
        </p:nvSpPr>
        <p:spPr bwMode="auto">
          <a:xfrm>
            <a:off x="2938463" y="1522413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60" name="AutoShape 147"/>
          <p:cNvSpPr>
            <a:spLocks noChangeAspect="1" noChangeArrowheads="1"/>
          </p:cNvSpPr>
          <p:nvPr/>
        </p:nvSpPr>
        <p:spPr bwMode="auto">
          <a:xfrm>
            <a:off x="3373438" y="2881313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61" name="AutoShape 148"/>
          <p:cNvSpPr>
            <a:spLocks noChangeAspect="1" noChangeArrowheads="1"/>
          </p:cNvSpPr>
          <p:nvPr/>
        </p:nvSpPr>
        <p:spPr bwMode="auto">
          <a:xfrm>
            <a:off x="3048000" y="3262313"/>
            <a:ext cx="53975" cy="539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62" name="Text Box 149"/>
          <p:cNvSpPr txBox="1">
            <a:spLocks noChangeAspect="1" noChangeArrowheads="1"/>
          </p:cNvSpPr>
          <p:nvPr/>
        </p:nvSpPr>
        <p:spPr bwMode="auto">
          <a:xfrm>
            <a:off x="2590800" y="1576388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00" b="1">
                <a:cs typeface="Arial" charset="0"/>
              </a:rPr>
              <a:t>Contaminant molecule</a:t>
            </a:r>
          </a:p>
        </p:txBody>
      </p:sp>
      <p:grpSp>
        <p:nvGrpSpPr>
          <p:cNvPr id="17463" name="Group 150"/>
          <p:cNvGrpSpPr>
            <a:grpSpLocks noChangeAspect="1"/>
          </p:cNvGrpSpPr>
          <p:nvPr/>
        </p:nvGrpSpPr>
        <p:grpSpPr bwMode="auto">
          <a:xfrm rot="-5400000">
            <a:off x="3626644" y="4912519"/>
            <a:ext cx="2243137" cy="574675"/>
            <a:chOff x="480" y="1838"/>
            <a:chExt cx="1324" cy="339"/>
          </a:xfrm>
        </p:grpSpPr>
        <p:grpSp>
          <p:nvGrpSpPr>
            <p:cNvPr id="17467" name="Group 151"/>
            <p:cNvGrpSpPr>
              <a:grpSpLocks noChangeAspect="1"/>
            </p:cNvGrpSpPr>
            <p:nvPr/>
          </p:nvGrpSpPr>
          <p:grpSpPr bwMode="auto">
            <a:xfrm>
              <a:off x="1330" y="2015"/>
              <a:ext cx="109" cy="162"/>
              <a:chOff x="2366" y="2640"/>
              <a:chExt cx="75" cy="112"/>
            </a:xfrm>
          </p:grpSpPr>
          <p:sp>
            <p:nvSpPr>
              <p:cNvPr id="17488" name="Rectangle 152"/>
              <p:cNvSpPr>
                <a:spLocks noChangeAspect="1" noChangeArrowheads="1"/>
              </p:cNvSpPr>
              <p:nvPr/>
            </p:nvSpPr>
            <p:spPr bwMode="auto">
              <a:xfrm>
                <a:off x="2395" y="2640"/>
                <a:ext cx="17" cy="96"/>
              </a:xfrm>
              <a:prstGeom prst="rect">
                <a:avLst/>
              </a:prstGeom>
              <a:solidFill>
                <a:srgbClr val="969696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89" name="AutoShape 153"/>
              <p:cNvSpPr>
                <a:spLocks noChangeAspect="1" noChangeArrowheads="1"/>
              </p:cNvSpPr>
              <p:nvPr/>
            </p:nvSpPr>
            <p:spPr bwMode="auto">
              <a:xfrm>
                <a:off x="2366" y="2694"/>
                <a:ext cx="75" cy="5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82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969696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468" name="Group 154"/>
            <p:cNvGrpSpPr>
              <a:grpSpLocks noChangeAspect="1"/>
            </p:cNvGrpSpPr>
            <p:nvPr/>
          </p:nvGrpSpPr>
          <p:grpSpPr bwMode="auto">
            <a:xfrm>
              <a:off x="616" y="1968"/>
              <a:ext cx="109" cy="162"/>
              <a:chOff x="2366" y="2640"/>
              <a:chExt cx="75" cy="112"/>
            </a:xfrm>
          </p:grpSpPr>
          <p:sp>
            <p:nvSpPr>
              <p:cNvPr id="17486" name="Rectangle 155"/>
              <p:cNvSpPr>
                <a:spLocks noChangeAspect="1" noChangeArrowheads="1"/>
              </p:cNvSpPr>
              <p:nvPr/>
            </p:nvSpPr>
            <p:spPr bwMode="auto">
              <a:xfrm>
                <a:off x="2395" y="2640"/>
                <a:ext cx="17" cy="96"/>
              </a:xfrm>
              <a:prstGeom prst="rect">
                <a:avLst/>
              </a:prstGeom>
              <a:solidFill>
                <a:srgbClr val="969696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87" name="AutoShape 156"/>
              <p:cNvSpPr>
                <a:spLocks noChangeAspect="1" noChangeArrowheads="1"/>
              </p:cNvSpPr>
              <p:nvPr/>
            </p:nvSpPr>
            <p:spPr bwMode="auto">
              <a:xfrm>
                <a:off x="2366" y="2694"/>
                <a:ext cx="75" cy="5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82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969696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469" name="Group 157"/>
            <p:cNvGrpSpPr>
              <a:grpSpLocks noChangeAspect="1"/>
            </p:cNvGrpSpPr>
            <p:nvPr/>
          </p:nvGrpSpPr>
          <p:grpSpPr bwMode="auto">
            <a:xfrm>
              <a:off x="480" y="1854"/>
              <a:ext cx="1324" cy="247"/>
              <a:chOff x="1773" y="2435"/>
              <a:chExt cx="915" cy="171"/>
            </a:xfrm>
          </p:grpSpPr>
          <p:grpSp>
            <p:nvGrpSpPr>
              <p:cNvPr id="17476" name="Group 158"/>
              <p:cNvGrpSpPr>
                <a:grpSpLocks noChangeAspect="1"/>
              </p:cNvGrpSpPr>
              <p:nvPr/>
            </p:nvGrpSpPr>
            <p:grpSpPr bwMode="auto">
              <a:xfrm>
                <a:off x="1776" y="2448"/>
                <a:ext cx="912" cy="158"/>
                <a:chOff x="3312" y="2784"/>
                <a:chExt cx="912" cy="158"/>
              </a:xfrm>
            </p:grpSpPr>
            <p:sp>
              <p:nvSpPr>
                <p:cNvPr id="17482" name="Oval 159"/>
                <p:cNvSpPr>
                  <a:spLocks noChangeAspect="1" noChangeArrowheads="1"/>
                </p:cNvSpPr>
                <p:nvPr/>
              </p:nvSpPr>
              <p:spPr bwMode="auto">
                <a:xfrm>
                  <a:off x="3312" y="2798"/>
                  <a:ext cx="912" cy="14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83" name="Oval 160"/>
                <p:cNvSpPr>
                  <a:spLocks noChangeAspect="1" noChangeArrowheads="1"/>
                </p:cNvSpPr>
                <p:nvPr/>
              </p:nvSpPr>
              <p:spPr bwMode="auto">
                <a:xfrm>
                  <a:off x="3312" y="2784"/>
                  <a:ext cx="912" cy="14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84" name="Oval 161"/>
                <p:cNvSpPr>
                  <a:spLocks noChangeAspect="1" noChangeArrowheads="1"/>
                </p:cNvSpPr>
                <p:nvPr/>
              </p:nvSpPr>
              <p:spPr bwMode="auto">
                <a:xfrm>
                  <a:off x="3552" y="2832"/>
                  <a:ext cx="432" cy="48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85" name="Oval 162"/>
                <p:cNvSpPr>
                  <a:spLocks noChangeAspect="1" noChangeArrowheads="1"/>
                </p:cNvSpPr>
                <p:nvPr/>
              </p:nvSpPr>
              <p:spPr bwMode="auto">
                <a:xfrm>
                  <a:off x="3552" y="2844"/>
                  <a:ext cx="432" cy="35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7477" name="Group 163"/>
              <p:cNvGrpSpPr>
                <a:grpSpLocks noChangeAspect="1"/>
              </p:cNvGrpSpPr>
              <p:nvPr/>
            </p:nvGrpSpPr>
            <p:grpSpPr bwMode="auto">
              <a:xfrm>
                <a:off x="1773" y="2435"/>
                <a:ext cx="912" cy="158"/>
                <a:chOff x="3312" y="2784"/>
                <a:chExt cx="912" cy="158"/>
              </a:xfrm>
            </p:grpSpPr>
            <p:sp>
              <p:nvSpPr>
                <p:cNvPr id="17478" name="Oval 164"/>
                <p:cNvSpPr>
                  <a:spLocks noChangeAspect="1" noChangeArrowheads="1"/>
                </p:cNvSpPr>
                <p:nvPr/>
              </p:nvSpPr>
              <p:spPr bwMode="auto">
                <a:xfrm>
                  <a:off x="3312" y="2798"/>
                  <a:ext cx="912" cy="14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79" name="Oval 165"/>
                <p:cNvSpPr>
                  <a:spLocks noChangeAspect="1" noChangeArrowheads="1"/>
                </p:cNvSpPr>
                <p:nvPr/>
              </p:nvSpPr>
              <p:spPr bwMode="auto">
                <a:xfrm>
                  <a:off x="3312" y="2784"/>
                  <a:ext cx="912" cy="14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80" name="Oval 166"/>
                <p:cNvSpPr>
                  <a:spLocks noChangeAspect="1" noChangeArrowheads="1"/>
                </p:cNvSpPr>
                <p:nvPr/>
              </p:nvSpPr>
              <p:spPr bwMode="auto">
                <a:xfrm>
                  <a:off x="3552" y="2832"/>
                  <a:ext cx="432" cy="48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81" name="Oval 167"/>
                <p:cNvSpPr>
                  <a:spLocks noChangeAspect="1" noChangeArrowheads="1"/>
                </p:cNvSpPr>
                <p:nvPr/>
              </p:nvSpPr>
              <p:spPr bwMode="auto">
                <a:xfrm>
                  <a:off x="3552" y="2844"/>
                  <a:ext cx="432" cy="35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17470" name="Oval 168"/>
            <p:cNvSpPr>
              <a:spLocks noChangeAspect="1" noChangeArrowheads="1"/>
            </p:cNvSpPr>
            <p:nvPr/>
          </p:nvSpPr>
          <p:spPr bwMode="auto">
            <a:xfrm>
              <a:off x="604" y="1938"/>
              <a:ext cx="134" cy="32"/>
            </a:xfrm>
            <a:prstGeom prst="ellipse">
              <a:avLst/>
            </a:prstGeom>
            <a:solidFill>
              <a:srgbClr val="DDDDDD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71" name="Oval 169"/>
            <p:cNvSpPr>
              <a:spLocks noChangeAspect="1" noChangeArrowheads="1"/>
            </p:cNvSpPr>
            <p:nvPr/>
          </p:nvSpPr>
          <p:spPr bwMode="auto">
            <a:xfrm>
              <a:off x="1318" y="2004"/>
              <a:ext cx="133" cy="32"/>
            </a:xfrm>
            <a:prstGeom prst="ellipse">
              <a:avLst/>
            </a:prstGeom>
            <a:solidFill>
              <a:srgbClr val="DDDDDD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72" name="Oval 170"/>
            <p:cNvSpPr>
              <a:spLocks noChangeAspect="1" noChangeArrowheads="1"/>
            </p:cNvSpPr>
            <p:nvPr/>
          </p:nvSpPr>
          <p:spPr bwMode="auto">
            <a:xfrm>
              <a:off x="1318" y="1878"/>
              <a:ext cx="133" cy="32"/>
            </a:xfrm>
            <a:prstGeom prst="ellipse">
              <a:avLst/>
            </a:prstGeom>
            <a:solidFill>
              <a:srgbClr val="DDDDDD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73" name="Oval 171"/>
            <p:cNvSpPr>
              <a:spLocks noChangeAspect="1" noChangeArrowheads="1"/>
            </p:cNvSpPr>
            <p:nvPr/>
          </p:nvSpPr>
          <p:spPr bwMode="auto">
            <a:xfrm>
              <a:off x="1329" y="1838"/>
              <a:ext cx="109" cy="69"/>
            </a:xfrm>
            <a:prstGeom prst="ellipse">
              <a:avLst/>
            </a:prstGeom>
            <a:solidFill>
              <a:srgbClr val="969696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74" name="Oval 172"/>
            <p:cNvSpPr>
              <a:spLocks noChangeAspect="1" noChangeArrowheads="1"/>
            </p:cNvSpPr>
            <p:nvPr/>
          </p:nvSpPr>
          <p:spPr bwMode="auto">
            <a:xfrm>
              <a:off x="1329" y="1962"/>
              <a:ext cx="109" cy="70"/>
            </a:xfrm>
            <a:prstGeom prst="ellipse">
              <a:avLst/>
            </a:prstGeom>
            <a:solidFill>
              <a:srgbClr val="969696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75" name="Oval 173"/>
            <p:cNvSpPr>
              <a:spLocks noChangeAspect="1" noChangeArrowheads="1"/>
            </p:cNvSpPr>
            <p:nvPr/>
          </p:nvSpPr>
          <p:spPr bwMode="auto">
            <a:xfrm>
              <a:off x="616" y="1894"/>
              <a:ext cx="109" cy="70"/>
            </a:xfrm>
            <a:prstGeom prst="ellipse">
              <a:avLst/>
            </a:prstGeom>
            <a:solidFill>
              <a:srgbClr val="969696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7464" name="AutoShape 174"/>
          <p:cNvSpPr>
            <a:spLocks noChangeAspect="1"/>
          </p:cNvSpPr>
          <p:nvPr/>
        </p:nvSpPr>
        <p:spPr bwMode="auto">
          <a:xfrm rot="-5400000">
            <a:off x="4515644" y="2610644"/>
            <a:ext cx="379412" cy="2444750"/>
          </a:xfrm>
          <a:prstGeom prst="leftBrace">
            <a:avLst>
              <a:gd name="adj1" fmla="val 53696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65" name="Text Box 175"/>
          <p:cNvSpPr txBox="1">
            <a:spLocks noChangeArrowheads="1"/>
          </p:cNvSpPr>
          <p:nvPr/>
        </p:nvSpPr>
        <p:spPr bwMode="auto">
          <a:xfrm>
            <a:off x="228600" y="3810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127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</a:rPr>
              <a:t>Exploded view of the uptake process in POCIS</a:t>
            </a:r>
          </a:p>
        </p:txBody>
      </p:sp>
      <p:sp>
        <p:nvSpPr>
          <p:cNvPr id="17466" name="Line 176"/>
          <p:cNvSpPr>
            <a:spLocks noChangeShapeType="1"/>
          </p:cNvSpPr>
          <p:nvPr/>
        </p:nvSpPr>
        <p:spPr bwMode="auto">
          <a:xfrm flipV="1">
            <a:off x="3581400" y="3352800"/>
            <a:ext cx="1981200" cy="68580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121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Chemicals commonly sampled by SPMDs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003300"/>
            <a:ext cx="6553200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173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27063" indent="-169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27113" indent="-1127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Legacy / regulated contaminants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Polycyclic aromatic hydrocarbons (PAHs)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Polychlorinated biphenyls (PCBs)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Polybrominated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diphenyl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 ethers (PBDEs)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Chlorinated pesticides (DDT, 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chlordanes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etc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Dioxins and Furans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indent="-169863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Emerging Contaminants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Fragrances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Phthalate plasticizers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Antimicrobials (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triclosan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)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Bioindicator Tests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In vivo and in vitro assays</a:t>
            </a:r>
          </a:p>
        </p:txBody>
      </p:sp>
      <p:graphicFrame>
        <p:nvGraphicFramePr>
          <p:cNvPr id="1024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5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5" y="1066800"/>
            <a:ext cx="16351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394" descr="EPSN0019"/>
          <p:cNvPicPr>
            <a:picLocks noChangeAspect="1" noChangeArrowheads="1"/>
          </p:cNvPicPr>
          <p:nvPr/>
        </p:nvPicPr>
        <p:blipFill>
          <a:blip r:embed="rId6" cstate="print">
            <a:lum bright="14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3352800"/>
            <a:ext cx="2584450" cy="1752600"/>
          </a:xfrm>
          <a:prstGeom prst="rect">
            <a:avLst/>
          </a:prstGeom>
          <a:gradFill rotWithShape="1">
            <a:gsLst>
              <a:gs pos="0">
                <a:srgbClr val="00003E"/>
              </a:gs>
              <a:gs pos="100000">
                <a:srgbClr val="00001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237163"/>
            <a:ext cx="1905000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0" descr="CERC Researc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0"/>
          <a:stretch>
            <a:fillRect/>
          </a:stretch>
        </p:blipFill>
        <p:spPr bwMode="auto">
          <a:xfrm>
            <a:off x="5172075" y="5237163"/>
            <a:ext cx="1533525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898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Chemicals commonly sampled by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POCIS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066086"/>
            <a:ext cx="655320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173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27063" indent="-169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27113" indent="-1127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Current-Use Pesticides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Triazines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 (atrazine)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Organophosphates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Fungicides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endParaRPr lang="en-US" sz="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indent="-169863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Emerging Contaminants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Fragrances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Pharmaceuticals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Steroids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Antimicrobials (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triclosan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)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New generation flame retardants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Bioindicator Tests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In vivo and in vitro assays</a:t>
            </a:r>
          </a:p>
        </p:txBody>
      </p:sp>
      <p:graphicFrame>
        <p:nvGraphicFramePr>
          <p:cNvPr id="1024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3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6" name="Picture 394" descr="EPSN0019"/>
          <p:cNvPicPr>
            <a:picLocks noChangeAspect="1" noChangeArrowheads="1"/>
          </p:cNvPicPr>
          <p:nvPr/>
        </p:nvPicPr>
        <p:blipFill>
          <a:blip r:embed="rId5" cstate="print">
            <a:lum bright="14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3352800"/>
            <a:ext cx="2584450" cy="1752600"/>
          </a:xfrm>
          <a:prstGeom prst="rect">
            <a:avLst/>
          </a:prstGeom>
          <a:gradFill rotWithShape="1">
            <a:gsLst>
              <a:gs pos="0">
                <a:srgbClr val="00003E"/>
              </a:gs>
              <a:gs pos="100000">
                <a:srgbClr val="00001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237163"/>
            <a:ext cx="1905000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0" descr="CERC Researc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0"/>
          <a:stretch>
            <a:fillRect/>
          </a:stretch>
        </p:blipFill>
        <p:spPr bwMode="auto">
          <a:xfrm>
            <a:off x="5172075" y="5237163"/>
            <a:ext cx="1533525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SWsites 01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t="44925" r="21405" b="19874"/>
          <a:stretch/>
        </p:blipFill>
        <p:spPr bwMode="auto">
          <a:xfrm>
            <a:off x="4335878" y="1219200"/>
            <a:ext cx="43683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407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9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1295400" y="1155700"/>
            <a:ext cx="6381750" cy="4826000"/>
            <a:chOff x="816" y="728"/>
            <a:chExt cx="4020" cy="3040"/>
          </a:xfrm>
        </p:grpSpPr>
        <p:pic>
          <p:nvPicPr>
            <p:cNvPr id="18437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4" y="728"/>
              <a:ext cx="3612" cy="2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38" name="Text Box 5"/>
            <p:cNvSpPr txBox="1">
              <a:spLocks noChangeArrowheads="1"/>
            </p:cNvSpPr>
            <p:nvPr/>
          </p:nvSpPr>
          <p:spPr bwMode="auto">
            <a:xfrm>
              <a:off x="2736" y="3552"/>
              <a:ext cx="504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Log </a:t>
              </a:r>
              <a:r>
                <a:rPr lang="en-US" altLang="en-US" sz="1200" b="1" i="1">
                  <a:solidFill>
                    <a:srgbClr val="FFFFFF"/>
                  </a:solidFill>
                  <a:cs typeface="Arial" charset="0"/>
                </a:rPr>
                <a:t>K</a:t>
              </a:r>
              <a:r>
                <a:rPr lang="en-US" altLang="en-US" sz="1200" b="1" baseline="-25000">
                  <a:solidFill>
                    <a:srgbClr val="FFFFFF"/>
                  </a:solidFill>
                  <a:cs typeface="Arial" charset="0"/>
                </a:rPr>
                <a:t>OW</a:t>
              </a: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 rot="10800000" flipH="1">
              <a:off x="816" y="864"/>
              <a:ext cx="360" cy="2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Sampling Rates in L/d (@ &lt;1 cm/sec, 26-28 </a:t>
              </a:r>
              <a:r>
                <a:rPr lang="en-US" altLang="en-US" sz="1200" b="1">
                  <a:solidFill>
                    <a:srgbClr val="FFFFFF"/>
                  </a:solidFill>
                  <a:cs typeface="Arial" charset="0"/>
                  <a:sym typeface="Symbol" pitchFamily="18" charset="2"/>
                </a:rPr>
                <a:t></a:t>
              </a:r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C)</a:t>
              </a:r>
            </a:p>
            <a:p>
              <a:pPr eaLnBrk="1" hangingPunct="1"/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Normalized to a Standard SPMD (460 cm</a:t>
              </a:r>
              <a:r>
                <a:rPr lang="en-US" altLang="en-US" sz="1200" b="1" baseline="30000">
                  <a:solidFill>
                    <a:srgbClr val="FFFFFF"/>
                  </a:solidFill>
                  <a:cs typeface="Arial" charset="0"/>
                </a:rPr>
                <a:t>2</a:t>
              </a:r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)</a:t>
              </a:r>
              <a:endParaRPr lang="en-US" altLang="en-US" sz="12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40" name="Text Box 7"/>
            <p:cNvSpPr txBox="1">
              <a:spLocks noChangeArrowheads="1"/>
            </p:cNvSpPr>
            <p:nvPr/>
          </p:nvSpPr>
          <p:spPr bwMode="auto">
            <a:xfrm>
              <a:off x="1944" y="2448"/>
              <a:ext cx="5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cs typeface="Arial" charset="0"/>
                </a:rPr>
                <a:t>POCIS</a:t>
              </a:r>
              <a:endParaRPr lang="en-US" altLang="en-US">
                <a:cs typeface="Arial" charset="0"/>
              </a:endParaRPr>
            </a:p>
          </p:txBody>
        </p:sp>
        <p:sp>
          <p:nvSpPr>
            <p:cNvPr id="18441" name="Text Box 8"/>
            <p:cNvSpPr txBox="1">
              <a:spLocks noChangeArrowheads="1"/>
            </p:cNvSpPr>
            <p:nvPr/>
          </p:nvSpPr>
          <p:spPr bwMode="auto">
            <a:xfrm>
              <a:off x="3600" y="936"/>
              <a:ext cx="5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cs typeface="Arial" charset="0"/>
                </a:rPr>
                <a:t>SPMD</a:t>
              </a:r>
              <a:endParaRPr lang="en-US" altLang="en-US">
                <a:cs typeface="Arial" charset="0"/>
              </a:endParaRPr>
            </a:p>
          </p:txBody>
        </p:sp>
      </p:grpSp>
      <p:sp>
        <p:nvSpPr>
          <p:cNvPr id="18436" name="Text Box 9"/>
          <p:cNvSpPr txBox="1">
            <a:spLocks noChangeArrowheads="1"/>
          </p:cNvSpPr>
          <p:nvPr/>
        </p:nvSpPr>
        <p:spPr bwMode="auto">
          <a:xfrm>
            <a:off x="228600" y="38100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127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</a:rPr>
              <a:t>Sampling Characteristics of POCIS and SPMDs</a:t>
            </a:r>
          </a:p>
        </p:txBody>
      </p:sp>
    </p:spTree>
    <p:extLst>
      <p:ext uri="{BB962C8B-B14F-4D97-AF65-F5344CB8AC3E}">
        <p14:creationId xmlns:p14="http://schemas.microsoft.com/office/powerpoint/2010/main" val="3516785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Study Design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476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63550" indent="-349250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1) Are passive samplers the best option to meet study goals?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63550" indent="-349250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2) Does the analytical lab have experience with passive samplers?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05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63550" indent="-349250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3) What methods/instrumentation will be used and are they compatible with the passive samplers and PRCs used?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4) How low do you need to measure?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5) What Quality Control (QC) is required?</a:t>
            </a:r>
          </a:p>
        </p:txBody>
      </p:sp>
      <p:graphicFrame>
        <p:nvGraphicFramePr>
          <p:cNvPr id="14340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7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Passive samplers – What are they?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28600" y="1116013"/>
            <a:ext cx="8501063" cy="429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8585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Abiotic device used to monitor for a chemical(s) in an environmental medium</a:t>
            </a:r>
          </a:p>
          <a:p>
            <a:pPr lvl="1" eaLnBrk="1" hangingPunct="1">
              <a:spcBef>
                <a:spcPct val="50000"/>
              </a:spcBef>
              <a:buFont typeface="Arial" charset="0"/>
              <a:buChar char="•"/>
              <a:defRPr/>
            </a:pPr>
            <a:endParaRPr lang="en-US" sz="2000" dirty="0" smtClean="0">
              <a:solidFill>
                <a:srgbClr val="99FF99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 typeface="Arial" charset="0"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Has little or no moving parts</a:t>
            </a:r>
          </a:p>
          <a:p>
            <a:pPr marL="742950" lvl="1" indent="0" eaLnBrk="1" hangingPunct="1">
              <a:spcBef>
                <a:spcPct val="50000"/>
              </a:spcBef>
              <a:defRPr/>
            </a:pPr>
            <a:endParaRPr lang="en-US" sz="900" dirty="0" smtClean="0">
              <a:solidFill>
                <a:srgbClr val="99FF99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 typeface="Arial" charset="0"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Doesn’t require power to operate</a:t>
            </a:r>
          </a:p>
          <a:p>
            <a:pPr marL="742950" lvl="1" indent="0" eaLnBrk="1" hangingPunct="1">
              <a:spcBef>
                <a:spcPct val="50000"/>
              </a:spcBef>
              <a:defRPr/>
            </a:pPr>
            <a:endParaRPr lang="en-US" sz="900" dirty="0" smtClean="0">
              <a:solidFill>
                <a:srgbClr val="99FF99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 typeface="Arial" charset="0"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Samples over prolonged durations                             (hours to days to months)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307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7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5854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Text Box 2"/>
          <p:cNvSpPr txBox="1">
            <a:spLocks noChangeArrowheads="1"/>
          </p:cNvSpPr>
          <p:nvPr/>
        </p:nvSpPr>
        <p:spPr bwMode="auto">
          <a:xfrm>
            <a:off x="0" y="1752600"/>
            <a:ext cx="9144000" cy="271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FFFF00"/>
                </a:solidFill>
              </a:rPr>
              <a:t>Performance Reference Compounds</a:t>
            </a:r>
          </a:p>
          <a:p>
            <a:pPr algn="ctr" eaLnBrk="1" hangingPunct="1"/>
            <a:r>
              <a:rPr lang="en-US" altLang="en-US" sz="3200" b="1">
                <a:solidFill>
                  <a:srgbClr val="FFFF00"/>
                </a:solidFill>
              </a:rPr>
              <a:t>(PRCs)</a:t>
            </a:r>
          </a:p>
          <a:p>
            <a:pPr algn="ctr" eaLnBrk="1" hangingPunct="1"/>
            <a:endParaRPr lang="en-US" altLang="en-US" sz="44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Increasing the Accuracy</a:t>
            </a: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of you Data</a:t>
            </a:r>
          </a:p>
        </p:txBody>
      </p:sp>
      <p:graphicFrame>
        <p:nvGraphicFramePr>
          <p:cNvPr id="242691" name="Object 3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6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063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Performance Reference Compounds (PRCs)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79513"/>
            <a:ext cx="86868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PRCs are added to passive samplers during construction to account for the effect of environmental conditions on sampling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9144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Non-interfering (analytically)</a:t>
            </a:r>
          </a:p>
          <a:p>
            <a:pPr marL="9144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Not present in the environment</a:t>
            </a:r>
          </a:p>
          <a:p>
            <a:pPr marL="9144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Cover a range of </a:t>
            </a:r>
            <a:r>
              <a:rPr lang="en-US" sz="2000" dirty="0" err="1" smtClean="0">
                <a:solidFill>
                  <a:srgbClr val="99FF99"/>
                </a:solidFill>
                <a:latin typeface="Univers 57 Condensed" pitchFamily="34" charset="0"/>
              </a:rPr>
              <a:t>fugacities</a:t>
            </a: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 (ability to leave the SPMD)</a:t>
            </a:r>
          </a:p>
          <a:p>
            <a:pPr marL="9144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Preferably compatible with the target analytical method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Common to use multiple PRCs in ensure at least one has usable data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i="1" dirty="0">
                <a:solidFill>
                  <a:srgbClr val="FFFF99"/>
                </a:solidFill>
                <a:latin typeface="Univers 57 Condensed"/>
              </a:rPr>
              <a:t>Caution -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PRCs should not be added to samplers which will be used for </a:t>
            </a:r>
            <a:r>
              <a:rPr lang="en-US" sz="2000" dirty="0" smtClean="0">
                <a:solidFill>
                  <a:schemeClr val="bg1"/>
                </a:solidFill>
                <a:latin typeface="Univers 57 Condensed"/>
              </a:rPr>
              <a:t>bioindicator/toxicity 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determinations.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1229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2110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8" name="CorelDRAW" r:id="rId4" imgW="914400" imgH="914400" progId="CorelDraw.Graphic.7">
                  <p:embed/>
                </p:oleObj>
              </mc:Choice>
              <mc:Fallback>
                <p:oleObj name="CorelDRAW" r:id="rId4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28600" y="381000"/>
            <a:ext cx="8001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PRC Approach:  Isotropic Exchange</a:t>
            </a:r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152400" y="1524000"/>
            <a:ext cx="5029200" cy="4114800"/>
            <a:chOff x="7615" y="8619"/>
            <a:chExt cx="2132" cy="1643"/>
          </a:xfrm>
        </p:grpSpPr>
        <p:sp>
          <p:nvSpPr>
            <p:cNvPr id="13318" name="Text Box 5"/>
            <p:cNvSpPr txBox="1">
              <a:spLocks noChangeAspect="1" noChangeArrowheads="1"/>
            </p:cNvSpPr>
            <p:nvPr/>
          </p:nvSpPr>
          <p:spPr bwMode="auto">
            <a:xfrm>
              <a:off x="7867" y="10117"/>
              <a:ext cx="1880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5590" tIns="32795" rIns="65590" bIns="32795"/>
            <a:lstStyle>
              <a:lvl1pPr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556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556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556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556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altLang="en-US" sz="1200" b="1">
                  <a:solidFill>
                    <a:schemeClr val="bg1"/>
                  </a:solidFill>
                  <a:latin typeface="Univers 57 Condensed" pitchFamily="34" charset="0"/>
                </a:rPr>
                <a:t>Figure 1. Illustration of isotropic exchange kinetics.</a:t>
              </a:r>
              <a:r>
                <a:rPr lang="en-US" altLang="en-US" sz="1200">
                  <a:solidFill>
                    <a:schemeClr val="bg1"/>
                  </a:solidFill>
                  <a:latin typeface="Univers 57 Condensed" pitchFamily="34" charset="0"/>
                </a:rPr>
                <a:t> </a:t>
              </a:r>
            </a:p>
          </p:txBody>
        </p:sp>
        <p:grpSp>
          <p:nvGrpSpPr>
            <p:cNvPr id="13319" name="Group 6"/>
            <p:cNvGrpSpPr>
              <a:grpSpLocks/>
            </p:cNvGrpSpPr>
            <p:nvPr/>
          </p:nvGrpSpPr>
          <p:grpSpPr bwMode="auto">
            <a:xfrm>
              <a:off x="7615" y="8619"/>
              <a:ext cx="2077" cy="1433"/>
              <a:chOff x="7615" y="8619"/>
              <a:chExt cx="2077" cy="1433"/>
            </a:xfrm>
          </p:grpSpPr>
          <p:sp>
            <p:nvSpPr>
              <p:cNvPr id="13320" name="Text Box 7"/>
              <p:cNvSpPr txBox="1">
                <a:spLocks noChangeAspect="1" noChangeArrowheads="1"/>
              </p:cNvSpPr>
              <p:nvPr/>
            </p:nvSpPr>
            <p:spPr bwMode="auto">
              <a:xfrm>
                <a:off x="7931" y="9855"/>
                <a:ext cx="164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0</a:t>
                </a:r>
              </a:p>
            </p:txBody>
          </p:sp>
          <p:sp>
            <p:nvSpPr>
              <p:cNvPr id="13321" name="Text Box 8"/>
              <p:cNvSpPr txBox="1">
                <a:spLocks noChangeAspect="1" noChangeArrowheads="1"/>
              </p:cNvSpPr>
              <p:nvPr/>
            </p:nvSpPr>
            <p:spPr bwMode="auto">
              <a:xfrm>
                <a:off x="8610" y="9943"/>
                <a:ext cx="432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TIME (d)</a:t>
                </a:r>
              </a:p>
            </p:txBody>
          </p:sp>
          <p:sp>
            <p:nvSpPr>
              <p:cNvPr id="13322" name="Line 9"/>
              <p:cNvSpPr>
                <a:spLocks noChangeAspect="1" noChangeShapeType="1"/>
              </p:cNvSpPr>
              <p:nvPr/>
            </p:nvSpPr>
            <p:spPr bwMode="auto">
              <a:xfrm>
                <a:off x="8014" y="9855"/>
                <a:ext cx="1678" cy="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3" name="Line 10"/>
              <p:cNvSpPr>
                <a:spLocks noChangeAspect="1" noChangeShapeType="1"/>
              </p:cNvSpPr>
              <p:nvPr/>
            </p:nvSpPr>
            <p:spPr bwMode="auto">
              <a:xfrm flipV="1">
                <a:off x="8014" y="8663"/>
                <a:ext cx="0" cy="119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4" name="Line 11"/>
              <p:cNvSpPr>
                <a:spLocks noChangeAspect="1" noChangeShapeType="1"/>
              </p:cNvSpPr>
              <p:nvPr/>
            </p:nvSpPr>
            <p:spPr bwMode="auto">
              <a:xfrm>
                <a:off x="8014" y="9259"/>
                <a:ext cx="1678" cy="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5" name="Line 12"/>
              <p:cNvSpPr>
                <a:spLocks noChangeAspect="1" noChangeShapeType="1"/>
              </p:cNvSpPr>
              <p:nvPr/>
            </p:nvSpPr>
            <p:spPr bwMode="auto">
              <a:xfrm>
                <a:off x="8014" y="8663"/>
                <a:ext cx="1678" cy="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6" name="Line 13"/>
              <p:cNvSpPr>
                <a:spLocks noChangeAspect="1" noChangeShapeType="1"/>
              </p:cNvSpPr>
              <p:nvPr/>
            </p:nvSpPr>
            <p:spPr bwMode="auto">
              <a:xfrm>
                <a:off x="8256" y="8663"/>
                <a:ext cx="0" cy="119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7" name="Line 14"/>
              <p:cNvSpPr>
                <a:spLocks noChangeAspect="1" noChangeShapeType="1"/>
              </p:cNvSpPr>
              <p:nvPr/>
            </p:nvSpPr>
            <p:spPr bwMode="auto">
              <a:xfrm>
                <a:off x="8528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8" name="Line 15"/>
              <p:cNvSpPr>
                <a:spLocks noChangeAspect="1" noChangeShapeType="1"/>
              </p:cNvSpPr>
              <p:nvPr/>
            </p:nvSpPr>
            <p:spPr bwMode="auto">
              <a:xfrm>
                <a:off x="9285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9" name="Line 16"/>
              <p:cNvSpPr>
                <a:spLocks noChangeAspect="1" noChangeShapeType="1"/>
              </p:cNvSpPr>
              <p:nvPr/>
            </p:nvSpPr>
            <p:spPr bwMode="auto">
              <a:xfrm>
                <a:off x="9042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0" name="Line 17"/>
              <p:cNvSpPr>
                <a:spLocks noChangeAspect="1" noChangeShapeType="1"/>
              </p:cNvSpPr>
              <p:nvPr/>
            </p:nvSpPr>
            <p:spPr bwMode="auto">
              <a:xfrm>
                <a:off x="8771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1" name="Line 18"/>
              <p:cNvSpPr>
                <a:spLocks noChangeAspect="1" noChangeShapeType="1"/>
              </p:cNvSpPr>
              <p:nvPr/>
            </p:nvSpPr>
            <p:spPr bwMode="auto">
              <a:xfrm>
                <a:off x="9556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2" name="Text Box 19"/>
              <p:cNvSpPr txBox="1">
                <a:spLocks noChangeAspect="1" noChangeArrowheads="1"/>
              </p:cNvSpPr>
              <p:nvPr/>
            </p:nvSpPr>
            <p:spPr bwMode="auto">
              <a:xfrm>
                <a:off x="7794" y="9216"/>
                <a:ext cx="220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0.5</a:t>
                </a:r>
              </a:p>
            </p:txBody>
          </p:sp>
          <p:sp>
            <p:nvSpPr>
              <p:cNvPr id="13333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7850" y="8619"/>
                <a:ext cx="164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1</a:t>
                </a:r>
              </a:p>
            </p:txBody>
          </p:sp>
          <p:sp>
            <p:nvSpPr>
              <p:cNvPr id="13334" name="Text Box 21"/>
              <p:cNvSpPr txBox="1">
                <a:spLocks noChangeAspect="1" noChangeArrowheads="1"/>
              </p:cNvSpPr>
              <p:nvPr/>
            </p:nvSpPr>
            <p:spPr bwMode="auto">
              <a:xfrm>
                <a:off x="7850" y="9811"/>
                <a:ext cx="164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0</a:t>
                </a:r>
              </a:p>
            </p:txBody>
          </p:sp>
          <p:sp>
            <p:nvSpPr>
              <p:cNvPr id="13335" name="Text Box 22"/>
              <p:cNvSpPr txBox="1">
                <a:spLocks noChangeAspect="1" noChangeArrowheads="1"/>
              </p:cNvSpPr>
              <p:nvPr/>
            </p:nvSpPr>
            <p:spPr bwMode="auto">
              <a:xfrm>
                <a:off x="7615" y="9207"/>
                <a:ext cx="230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C</a:t>
                </a:r>
                <a:r>
                  <a:rPr lang="en-US" altLang="en-US" sz="1200" b="1" baseline="-25000">
                    <a:solidFill>
                      <a:schemeClr val="bg1"/>
                    </a:solidFill>
                    <a:cs typeface="Arial" charset="0"/>
                  </a:rPr>
                  <a:t>s</a:t>
                </a:r>
                <a:endParaRPr lang="en-US" altLang="en-US" sz="1200" b="1">
                  <a:solidFill>
                    <a:schemeClr val="bg1"/>
                  </a:solidFill>
                  <a:cs typeface="Arial" charset="0"/>
                </a:endParaRPr>
              </a:p>
            </p:txBody>
          </p:sp>
          <p:sp>
            <p:nvSpPr>
              <p:cNvPr id="13336" name="Text Box 23"/>
              <p:cNvSpPr txBox="1">
                <a:spLocks noChangeAspect="1" noChangeArrowheads="1"/>
              </p:cNvSpPr>
              <p:nvPr/>
            </p:nvSpPr>
            <p:spPr bwMode="auto">
              <a:xfrm>
                <a:off x="8203" y="8906"/>
                <a:ext cx="265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en-US" sz="1200" b="1" i="1">
                    <a:solidFill>
                      <a:schemeClr val="bg1"/>
                    </a:solidFill>
                    <a:cs typeface="Arial" charset="0"/>
                  </a:rPr>
                  <a:t>t</a:t>
                </a:r>
                <a:r>
                  <a:rPr lang="en-US" altLang="en-US" sz="1200" b="1" baseline="-25000">
                    <a:solidFill>
                      <a:schemeClr val="bg1"/>
                    </a:solidFill>
                    <a:cs typeface="Arial" charset="0"/>
                  </a:rPr>
                  <a:t>1/2</a:t>
                </a:r>
              </a:p>
            </p:txBody>
          </p:sp>
          <p:sp>
            <p:nvSpPr>
              <p:cNvPr id="13337" name="Text Box 24"/>
              <p:cNvSpPr txBox="1">
                <a:spLocks noChangeAspect="1" noChangeArrowheads="1"/>
              </p:cNvSpPr>
              <p:nvPr/>
            </p:nvSpPr>
            <p:spPr bwMode="auto">
              <a:xfrm>
                <a:off x="8152" y="9856"/>
                <a:ext cx="226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10</a:t>
                </a:r>
              </a:p>
            </p:txBody>
          </p:sp>
          <p:sp>
            <p:nvSpPr>
              <p:cNvPr id="13338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8422" y="9856"/>
                <a:ext cx="212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20</a:t>
                </a:r>
              </a:p>
            </p:txBody>
          </p:sp>
          <p:sp>
            <p:nvSpPr>
              <p:cNvPr id="13339" name="Text Box 26"/>
              <p:cNvSpPr txBox="1">
                <a:spLocks noChangeAspect="1" noChangeArrowheads="1"/>
              </p:cNvSpPr>
              <p:nvPr/>
            </p:nvSpPr>
            <p:spPr bwMode="auto">
              <a:xfrm>
                <a:off x="8646" y="9856"/>
                <a:ext cx="223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30</a:t>
                </a:r>
              </a:p>
            </p:txBody>
          </p:sp>
          <p:sp>
            <p:nvSpPr>
              <p:cNvPr id="13340" name="Text Box 27"/>
              <p:cNvSpPr txBox="1">
                <a:spLocks noChangeAspect="1" noChangeArrowheads="1"/>
              </p:cNvSpPr>
              <p:nvPr/>
            </p:nvSpPr>
            <p:spPr bwMode="auto">
              <a:xfrm>
                <a:off x="8933" y="9856"/>
                <a:ext cx="219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40</a:t>
                </a:r>
              </a:p>
            </p:txBody>
          </p:sp>
          <p:sp>
            <p:nvSpPr>
              <p:cNvPr id="13341" name="Text Box 28"/>
              <p:cNvSpPr txBox="1">
                <a:spLocks noChangeAspect="1" noChangeArrowheads="1"/>
              </p:cNvSpPr>
              <p:nvPr/>
            </p:nvSpPr>
            <p:spPr bwMode="auto">
              <a:xfrm>
                <a:off x="9160" y="9856"/>
                <a:ext cx="235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50</a:t>
                </a:r>
              </a:p>
            </p:txBody>
          </p:sp>
          <p:sp>
            <p:nvSpPr>
              <p:cNvPr id="13342" name="Text Box 29"/>
              <p:cNvSpPr txBox="1">
                <a:spLocks noChangeAspect="1" noChangeArrowheads="1"/>
              </p:cNvSpPr>
              <p:nvPr/>
            </p:nvSpPr>
            <p:spPr bwMode="auto">
              <a:xfrm>
                <a:off x="9440" y="9856"/>
                <a:ext cx="243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60</a:t>
                </a:r>
              </a:p>
            </p:txBody>
          </p:sp>
          <p:sp>
            <p:nvSpPr>
              <p:cNvPr id="13343" name="Text Box 30"/>
              <p:cNvSpPr txBox="1">
                <a:spLocks noChangeAspect="1" noChangeArrowheads="1"/>
              </p:cNvSpPr>
              <p:nvPr/>
            </p:nvSpPr>
            <p:spPr bwMode="auto">
              <a:xfrm rot="-1550324">
                <a:off x="8487" y="8828"/>
                <a:ext cx="599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Analytes</a:t>
                </a:r>
              </a:p>
            </p:txBody>
          </p:sp>
          <p:sp>
            <p:nvSpPr>
              <p:cNvPr id="13344" name="Text Box 31"/>
              <p:cNvSpPr txBox="1">
                <a:spLocks noChangeAspect="1" noChangeArrowheads="1"/>
              </p:cNvSpPr>
              <p:nvPr/>
            </p:nvSpPr>
            <p:spPr bwMode="auto">
              <a:xfrm rot="2077614">
                <a:off x="8493" y="9486"/>
                <a:ext cx="296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PRCs</a:t>
                </a:r>
              </a:p>
            </p:txBody>
          </p:sp>
          <p:sp>
            <p:nvSpPr>
              <p:cNvPr id="13345" name="Freeform 32"/>
              <p:cNvSpPr>
                <a:spLocks noChangeAspect="1"/>
              </p:cNvSpPr>
              <p:nvPr/>
            </p:nvSpPr>
            <p:spPr bwMode="auto">
              <a:xfrm>
                <a:off x="8014" y="8663"/>
                <a:ext cx="1678" cy="1187"/>
              </a:xfrm>
              <a:custGeom>
                <a:avLst/>
                <a:gdLst>
                  <a:gd name="T0" fmla="*/ 0 w 2976"/>
                  <a:gd name="T1" fmla="*/ 0 h 2592"/>
                  <a:gd name="T2" fmla="*/ 138 w 2976"/>
                  <a:gd name="T3" fmla="*/ 272 h 2592"/>
                  <a:gd name="T4" fmla="*/ 275 w 2976"/>
                  <a:gd name="T5" fmla="*/ 392 h 2592"/>
                  <a:gd name="T6" fmla="*/ 473 w 2976"/>
                  <a:gd name="T7" fmla="*/ 483 h 2592"/>
                  <a:gd name="T8" fmla="*/ 717 w 2976"/>
                  <a:gd name="T9" fmla="*/ 534 h 2592"/>
                  <a:gd name="T10" fmla="*/ 946 w 2976"/>
                  <a:gd name="T11" fmla="*/ 544 h 25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976" h="2592">
                    <a:moveTo>
                      <a:pt x="0" y="0"/>
                    </a:moveTo>
                    <a:cubicBezTo>
                      <a:pt x="144" y="492"/>
                      <a:pt x="288" y="984"/>
                      <a:pt x="432" y="1296"/>
                    </a:cubicBezTo>
                    <a:cubicBezTo>
                      <a:pt x="576" y="1608"/>
                      <a:pt x="688" y="1704"/>
                      <a:pt x="864" y="1872"/>
                    </a:cubicBezTo>
                    <a:cubicBezTo>
                      <a:pt x="1040" y="2040"/>
                      <a:pt x="1256" y="2192"/>
                      <a:pt x="1488" y="2304"/>
                    </a:cubicBezTo>
                    <a:cubicBezTo>
                      <a:pt x="1720" y="2416"/>
                      <a:pt x="2008" y="2496"/>
                      <a:pt x="2256" y="2544"/>
                    </a:cubicBezTo>
                    <a:cubicBezTo>
                      <a:pt x="2504" y="2592"/>
                      <a:pt x="2740" y="2592"/>
                      <a:pt x="2976" y="259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6" name="Freeform 33"/>
              <p:cNvSpPr>
                <a:spLocks noChangeAspect="1"/>
              </p:cNvSpPr>
              <p:nvPr/>
            </p:nvSpPr>
            <p:spPr bwMode="auto">
              <a:xfrm flipV="1">
                <a:off x="8014" y="8669"/>
                <a:ext cx="1678" cy="1186"/>
              </a:xfrm>
              <a:custGeom>
                <a:avLst/>
                <a:gdLst>
                  <a:gd name="T0" fmla="*/ 0 w 2976"/>
                  <a:gd name="T1" fmla="*/ 0 h 2592"/>
                  <a:gd name="T2" fmla="*/ 138 w 2976"/>
                  <a:gd name="T3" fmla="*/ 271 h 2592"/>
                  <a:gd name="T4" fmla="*/ 275 w 2976"/>
                  <a:gd name="T5" fmla="*/ 392 h 2592"/>
                  <a:gd name="T6" fmla="*/ 473 w 2976"/>
                  <a:gd name="T7" fmla="*/ 482 h 2592"/>
                  <a:gd name="T8" fmla="*/ 717 w 2976"/>
                  <a:gd name="T9" fmla="*/ 533 h 2592"/>
                  <a:gd name="T10" fmla="*/ 946 w 2976"/>
                  <a:gd name="T11" fmla="*/ 543 h 25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976" h="2592">
                    <a:moveTo>
                      <a:pt x="0" y="0"/>
                    </a:moveTo>
                    <a:cubicBezTo>
                      <a:pt x="144" y="492"/>
                      <a:pt x="288" y="984"/>
                      <a:pt x="432" y="1296"/>
                    </a:cubicBezTo>
                    <a:cubicBezTo>
                      <a:pt x="576" y="1608"/>
                      <a:pt x="688" y="1704"/>
                      <a:pt x="864" y="1872"/>
                    </a:cubicBezTo>
                    <a:cubicBezTo>
                      <a:pt x="1040" y="2040"/>
                      <a:pt x="1256" y="2192"/>
                      <a:pt x="1488" y="2304"/>
                    </a:cubicBezTo>
                    <a:cubicBezTo>
                      <a:pt x="1720" y="2416"/>
                      <a:pt x="2008" y="2496"/>
                      <a:pt x="2256" y="2544"/>
                    </a:cubicBezTo>
                    <a:cubicBezTo>
                      <a:pt x="2504" y="2592"/>
                      <a:pt x="2740" y="2592"/>
                      <a:pt x="2976" y="259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317" name="Text Box 34"/>
          <p:cNvSpPr txBox="1">
            <a:spLocks noChangeArrowheads="1"/>
          </p:cNvSpPr>
          <p:nvPr/>
        </p:nvSpPr>
        <p:spPr bwMode="auto">
          <a:xfrm>
            <a:off x="5410200" y="2590800"/>
            <a:ext cx="32766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FFFF99"/>
                </a:solidFill>
              </a:rPr>
              <a:t>Uptake Rate </a:t>
            </a:r>
            <a:r>
              <a:rPr lang="en-US" altLang="en-US" dirty="0">
                <a:solidFill>
                  <a:srgbClr val="FFFF99"/>
                </a:solidFill>
                <a:sym typeface="Symbol" pitchFamily="18" charset="2"/>
              </a:rPr>
              <a:t></a:t>
            </a:r>
            <a:r>
              <a:rPr lang="en-US" altLang="en-US" sz="2000" dirty="0">
                <a:solidFill>
                  <a:srgbClr val="FFFF99"/>
                </a:solidFill>
              </a:rPr>
              <a:t> Loss Rate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FFFF99"/>
                </a:solidFill>
              </a:rPr>
              <a:t>(</a:t>
            </a:r>
            <a:r>
              <a:rPr lang="en-US" altLang="en-US" sz="2000" dirty="0" err="1">
                <a:solidFill>
                  <a:srgbClr val="FFFF99"/>
                </a:solidFill>
              </a:rPr>
              <a:t>k</a:t>
            </a:r>
            <a:r>
              <a:rPr lang="en-US" altLang="en-US" sz="2000" baseline="-25000" dirty="0" err="1">
                <a:solidFill>
                  <a:srgbClr val="FFFF99"/>
                </a:solidFill>
              </a:rPr>
              <a:t>u</a:t>
            </a:r>
            <a:r>
              <a:rPr lang="en-US" altLang="en-US" sz="2000" dirty="0">
                <a:solidFill>
                  <a:srgbClr val="FFFF99"/>
                </a:solidFill>
              </a:rPr>
              <a:t> </a:t>
            </a:r>
            <a:r>
              <a:rPr lang="en-US" altLang="en-US" sz="2000" dirty="0">
                <a:solidFill>
                  <a:srgbClr val="FFFF99"/>
                </a:solidFill>
                <a:sym typeface="Symbol" pitchFamily="18" charset="2"/>
              </a:rPr>
              <a:t> </a:t>
            </a:r>
            <a:r>
              <a:rPr lang="en-US" altLang="en-US" sz="2000" dirty="0" err="1">
                <a:solidFill>
                  <a:srgbClr val="FFFF99"/>
                </a:solidFill>
                <a:sym typeface="Symbol" pitchFamily="18" charset="2"/>
              </a:rPr>
              <a:t>k</a:t>
            </a:r>
            <a:r>
              <a:rPr lang="en-US" altLang="en-US" sz="2000" baseline="-25000" dirty="0" err="1">
                <a:solidFill>
                  <a:srgbClr val="FFFF99"/>
                </a:solidFill>
                <a:sym typeface="Symbol" pitchFamily="18" charset="2"/>
              </a:rPr>
              <a:t>e</a:t>
            </a:r>
            <a:r>
              <a:rPr lang="en-US" altLang="en-US" sz="2000" dirty="0" smtClean="0">
                <a:solidFill>
                  <a:srgbClr val="FFFF99"/>
                </a:solidFill>
                <a:sym typeface="Symbol" pitchFamily="18" charset="2"/>
              </a:rPr>
              <a:t>)</a:t>
            </a:r>
          </a:p>
          <a:p>
            <a:pPr algn="ctr" eaLnBrk="1" hangingPunct="1">
              <a:spcBef>
                <a:spcPct val="50000"/>
              </a:spcBef>
            </a:pPr>
            <a:endParaRPr lang="en-US" altLang="en-US" sz="2000" dirty="0" smtClean="0">
              <a:solidFill>
                <a:srgbClr val="FFFF99"/>
              </a:solidFill>
              <a:sym typeface="Symbol" pitchFamily="18" charset="2"/>
            </a:endParaRPr>
          </a:p>
          <a:p>
            <a:pPr algn="ctr" eaLnBrk="1" hangingPunct="1">
              <a:spcBef>
                <a:spcPct val="50000"/>
              </a:spcBef>
            </a:pPr>
            <a:endParaRPr lang="en-US" altLang="en-US" sz="2000" dirty="0">
              <a:solidFill>
                <a:srgbClr val="FFFF99"/>
              </a:solidFill>
              <a:sym typeface="Symbol" pitchFamily="18" charset="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000" i="1" dirty="0" smtClean="0">
                <a:solidFill>
                  <a:srgbClr val="00B0F0"/>
                </a:solidFill>
                <a:sym typeface="Symbol" pitchFamily="18" charset="2"/>
              </a:rPr>
              <a:t>Currently only applies to SPMDs</a:t>
            </a:r>
            <a:endParaRPr lang="en-US" altLang="en-US" sz="2000" i="1" dirty="0">
              <a:solidFill>
                <a:srgbClr val="00B0F0"/>
              </a:solidFill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951325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2" name="CorelDRAW" r:id="rId4" imgW="914400" imgH="914400" progId="CorelDraw.Graphic.7">
                  <p:embed/>
                </p:oleObj>
              </mc:Choice>
              <mc:Fallback>
                <p:oleObj name="CorelDRAW" r:id="rId4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28600" y="381000"/>
            <a:ext cx="8001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PRC Approach</a:t>
            </a:r>
          </a:p>
        </p:txBody>
      </p:sp>
      <p:sp>
        <p:nvSpPr>
          <p:cNvPr id="246788" name="Text Box 4"/>
          <p:cNvSpPr txBox="1">
            <a:spLocks noChangeArrowheads="1"/>
          </p:cNvSpPr>
          <p:nvPr/>
        </p:nvSpPr>
        <p:spPr bwMode="auto">
          <a:xfrm>
            <a:off x="457200" y="1271588"/>
            <a:ext cx="8229600" cy="406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FFFF99"/>
                </a:solidFill>
              </a:rPr>
              <a:t>Why use PRCs?</a:t>
            </a:r>
          </a:p>
          <a:p>
            <a:pPr>
              <a:spcBef>
                <a:spcPct val="50000"/>
              </a:spcBef>
              <a:defRPr/>
            </a:pPr>
            <a:endParaRPr lang="en-US" sz="800" i="1" dirty="0">
              <a:solidFill>
                <a:schemeClr val="bg1"/>
              </a:solidFill>
            </a:endParaRP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i="1" dirty="0" err="1">
                <a:solidFill>
                  <a:schemeClr val="bg1"/>
                </a:solidFill>
              </a:rPr>
              <a:t>R</a:t>
            </a:r>
            <a:r>
              <a:rPr lang="en-US" sz="2400" i="1" baseline="-25000" dirty="0" err="1">
                <a:solidFill>
                  <a:schemeClr val="bg1"/>
                </a:solidFill>
              </a:rPr>
              <a:t>s</a:t>
            </a:r>
            <a:r>
              <a:rPr lang="en-US" sz="2400" dirty="0">
                <a:solidFill>
                  <a:schemeClr val="bg1"/>
                </a:solidFill>
              </a:rPr>
              <a:t> can increase 10-fold due to water/air velocity</a:t>
            </a:r>
          </a:p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chemeClr val="bg1"/>
              </a:solidFill>
            </a:endParaRP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i="1" dirty="0" err="1">
                <a:solidFill>
                  <a:schemeClr val="bg1"/>
                </a:solidFill>
              </a:rPr>
              <a:t>R</a:t>
            </a:r>
            <a:r>
              <a:rPr lang="en-US" sz="2400" i="1" baseline="-25000" dirty="0" err="1">
                <a:solidFill>
                  <a:schemeClr val="bg1"/>
                </a:solidFill>
              </a:rPr>
              <a:t>s</a:t>
            </a:r>
            <a:r>
              <a:rPr lang="en-US" sz="2400" dirty="0">
                <a:solidFill>
                  <a:schemeClr val="bg1"/>
                </a:solidFill>
              </a:rPr>
              <a:t> can increase 4-fold due to temperature changes</a:t>
            </a:r>
          </a:p>
          <a:p>
            <a:pPr>
              <a:spcBef>
                <a:spcPct val="50000"/>
              </a:spcBef>
              <a:defRPr/>
            </a:pPr>
            <a:endParaRPr lang="en-US" sz="1200" i="1" dirty="0">
              <a:solidFill>
                <a:schemeClr val="bg1"/>
              </a:solidFill>
            </a:endParaRP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i="1" dirty="0" err="1">
                <a:solidFill>
                  <a:schemeClr val="bg1"/>
                </a:solidFill>
              </a:rPr>
              <a:t>R</a:t>
            </a:r>
            <a:r>
              <a:rPr lang="en-US" sz="2400" i="1" baseline="-25000" dirty="0" err="1">
                <a:solidFill>
                  <a:schemeClr val="bg1"/>
                </a:solidFill>
              </a:rPr>
              <a:t>s</a:t>
            </a:r>
            <a:r>
              <a:rPr lang="en-US" sz="2400" dirty="0">
                <a:solidFill>
                  <a:schemeClr val="bg1"/>
                </a:solidFill>
              </a:rPr>
              <a:t> can decrease 3 or 4-fold due to biofouling</a:t>
            </a:r>
          </a:p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chemeClr val="bg1"/>
              </a:solidFill>
            </a:endParaRP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</a:rPr>
              <a:t>Photolysis of selected chemical classes (especially PAHs) can occur</a:t>
            </a:r>
          </a:p>
        </p:txBody>
      </p:sp>
    </p:spTree>
    <p:extLst>
      <p:ext uri="{BB962C8B-B14F-4D97-AF65-F5344CB8AC3E}">
        <p14:creationId xmlns:p14="http://schemas.microsoft.com/office/powerpoint/2010/main" val="23797327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2930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0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1" name="Text Box 3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FF00"/>
                </a:solidFill>
              </a:rPr>
              <a:t>PRC Approach:  What to Use?</a:t>
            </a:r>
          </a:p>
        </p:txBody>
      </p:sp>
      <p:sp>
        <p:nvSpPr>
          <p:cNvPr id="252932" name="Text Box 4"/>
          <p:cNvSpPr txBox="1">
            <a:spLocks noChangeArrowheads="1"/>
          </p:cNvSpPr>
          <p:nvPr/>
        </p:nvSpPr>
        <p:spPr bwMode="auto">
          <a:xfrm>
            <a:off x="457200" y="1066800"/>
            <a:ext cx="8077200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Water: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 log </a:t>
            </a:r>
            <a:r>
              <a:rPr lang="en-US" sz="2000" i="1" dirty="0" err="1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 err="1">
                <a:solidFill>
                  <a:schemeClr val="bg1"/>
                </a:solidFill>
                <a:latin typeface="Univers 57 Condensed"/>
              </a:rPr>
              <a:t>ow</a:t>
            </a:r>
            <a:r>
              <a:rPr lang="en-US" sz="2000" dirty="0" err="1">
                <a:solidFill>
                  <a:schemeClr val="bg1"/>
                </a:solidFill>
                <a:latin typeface="Univers 57 Condensed"/>
              </a:rPr>
              <a:t>s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3-6		</a:t>
            </a: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Air: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log </a:t>
            </a:r>
            <a:r>
              <a:rPr lang="en-US" sz="2000" i="1" dirty="0" err="1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 err="1">
                <a:solidFill>
                  <a:schemeClr val="bg1"/>
                </a:solidFill>
                <a:latin typeface="Univers 57 Condensed"/>
              </a:rPr>
              <a:t>oa</a:t>
            </a:r>
            <a:r>
              <a:rPr lang="en-US" sz="2000" dirty="0" err="1">
                <a:solidFill>
                  <a:schemeClr val="bg1"/>
                </a:solidFill>
                <a:latin typeface="Univers 57 Condensed"/>
              </a:rPr>
              <a:t>s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6-9</a:t>
            </a:r>
          </a:p>
          <a:p>
            <a:pPr eaLnBrk="1" hangingPunct="1">
              <a:spcBef>
                <a:spcPct val="50000"/>
              </a:spcBef>
            </a:pPr>
            <a:endParaRPr lang="en-US" sz="8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Compatibility: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PRCs must work with analytical methods used for study</a:t>
            </a:r>
          </a:p>
          <a:p>
            <a:pPr eaLnBrk="1" hangingPunct="1">
              <a:spcBef>
                <a:spcPct val="50000"/>
              </a:spcBef>
            </a:pPr>
            <a:endParaRPr lang="en-US" sz="8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Cost: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 native and </a:t>
            </a:r>
            <a:r>
              <a:rPr lang="en-US" sz="2000" dirty="0" err="1">
                <a:solidFill>
                  <a:schemeClr val="bg1"/>
                </a:solidFill>
                <a:latin typeface="Univers 57 Condensed"/>
              </a:rPr>
              <a:t>deuterated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compounds cost &lt; the </a:t>
            </a:r>
            <a:r>
              <a:rPr lang="en-US" sz="2000" baseline="30000" dirty="0">
                <a:solidFill>
                  <a:schemeClr val="bg1"/>
                </a:solidFill>
                <a:latin typeface="Univers 57 Condensed"/>
              </a:rPr>
              <a:t>13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C-labeled PRCs</a:t>
            </a:r>
          </a:p>
          <a:p>
            <a:pPr eaLnBrk="1" hangingPunct="1">
              <a:spcBef>
                <a:spcPct val="50000"/>
              </a:spcBef>
            </a:pPr>
            <a:endParaRPr lang="en-US" sz="8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Site exposure conditions: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	high flow/warm temperatures = high </a:t>
            </a:r>
            <a:r>
              <a:rPr lang="en-US" sz="2000" i="1" dirty="0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>
                <a:solidFill>
                  <a:schemeClr val="bg1"/>
                </a:solidFill>
                <a:latin typeface="Univers 57 Condensed"/>
              </a:rPr>
              <a:t>ow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and </a:t>
            </a:r>
            <a:r>
              <a:rPr lang="en-US" sz="2000" i="1" dirty="0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>
                <a:solidFill>
                  <a:schemeClr val="bg1"/>
                </a:solidFill>
                <a:latin typeface="Univers 57 Condensed"/>
              </a:rPr>
              <a:t>oa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PRCs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	low flow/cool temperatures = low </a:t>
            </a:r>
            <a:r>
              <a:rPr lang="en-US" sz="2000" i="1" dirty="0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>
                <a:solidFill>
                  <a:schemeClr val="bg1"/>
                </a:solidFill>
                <a:latin typeface="Univers 57 Condensed"/>
              </a:rPr>
              <a:t>ow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and </a:t>
            </a:r>
            <a:r>
              <a:rPr lang="en-US" sz="2000" i="1" dirty="0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>
                <a:solidFill>
                  <a:schemeClr val="bg1"/>
                </a:solidFill>
                <a:latin typeface="Univers 57 Condensed"/>
              </a:rPr>
              <a:t>oa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PRCs</a:t>
            </a:r>
          </a:p>
          <a:p>
            <a:pPr eaLnBrk="1" hangingPunct="1">
              <a:spcBef>
                <a:spcPct val="50000"/>
              </a:spcBef>
            </a:pPr>
            <a:endParaRPr lang="en-US" sz="8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FFFF99"/>
                </a:solidFill>
                <a:latin typeface="Univers 57 Condensed"/>
              </a:rPr>
              <a:t>Examples</a:t>
            </a: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 </a:t>
            </a:r>
            <a:r>
              <a:rPr lang="en-US" sz="2000" dirty="0" smtClean="0">
                <a:solidFill>
                  <a:srgbClr val="FFFF99"/>
                </a:solidFill>
                <a:latin typeface="Univers 57 Condensed"/>
              </a:rPr>
              <a:t>(for SPMDs and other hydrophobic samplers):</a:t>
            </a:r>
            <a:endParaRPr lang="en-US" sz="20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 err="1">
                <a:solidFill>
                  <a:schemeClr val="bg1"/>
                </a:solidFill>
                <a:latin typeface="Univers 57 Condensed"/>
              </a:rPr>
              <a:t>perdeuterated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PAHs 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(acenaphthene-</a:t>
            </a:r>
            <a:r>
              <a:rPr lang="en-US" sz="1400" i="1" dirty="0">
                <a:solidFill>
                  <a:schemeClr val="bg1"/>
                </a:solidFill>
                <a:latin typeface="Univers 57 Condensed"/>
              </a:rPr>
              <a:t>d</a:t>
            </a:r>
            <a:r>
              <a:rPr lang="en-US" sz="1400" baseline="-25000" dirty="0">
                <a:solidFill>
                  <a:schemeClr val="bg1"/>
                </a:solidFill>
                <a:latin typeface="Univers 57 Condensed"/>
              </a:rPr>
              <a:t>10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, fluorene-</a:t>
            </a:r>
            <a:r>
              <a:rPr lang="en-US" sz="1400" i="1" dirty="0">
                <a:solidFill>
                  <a:schemeClr val="bg1"/>
                </a:solidFill>
                <a:latin typeface="Univers 57 Condensed"/>
              </a:rPr>
              <a:t>d</a:t>
            </a:r>
            <a:r>
              <a:rPr lang="en-US" sz="1400" baseline="-25000" dirty="0">
                <a:solidFill>
                  <a:schemeClr val="bg1"/>
                </a:solidFill>
                <a:latin typeface="Univers 57 Condensed"/>
              </a:rPr>
              <a:t>10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, phenanthrene-</a:t>
            </a:r>
            <a:r>
              <a:rPr lang="en-US" sz="1400" i="1" dirty="0">
                <a:solidFill>
                  <a:schemeClr val="bg1"/>
                </a:solidFill>
                <a:latin typeface="Univers 57 Condensed"/>
              </a:rPr>
              <a:t>d</a:t>
            </a:r>
            <a:r>
              <a:rPr lang="en-US" sz="1400" baseline="-25000" dirty="0">
                <a:solidFill>
                  <a:schemeClr val="bg1"/>
                </a:solidFill>
                <a:latin typeface="Univers 57 Condensed"/>
              </a:rPr>
              <a:t>10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, pyrene-</a:t>
            </a:r>
            <a:r>
              <a:rPr lang="en-US" sz="1400" i="1" dirty="0">
                <a:solidFill>
                  <a:schemeClr val="bg1"/>
                </a:solidFill>
                <a:latin typeface="Univers 57 Condensed"/>
              </a:rPr>
              <a:t>d</a:t>
            </a:r>
            <a:r>
              <a:rPr lang="en-US" sz="1400" baseline="-25000" dirty="0">
                <a:solidFill>
                  <a:schemeClr val="bg1"/>
                </a:solidFill>
                <a:latin typeface="Univers 57 Condensed"/>
              </a:rPr>
              <a:t>10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PCBs (IUPAC 4, 14, 29, 50)</a:t>
            </a:r>
          </a:p>
        </p:txBody>
      </p:sp>
    </p:spTree>
    <p:extLst>
      <p:ext uri="{BB962C8B-B14F-4D97-AF65-F5344CB8AC3E}">
        <p14:creationId xmlns:p14="http://schemas.microsoft.com/office/powerpoint/2010/main" val="44721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Text Box 2"/>
          <p:cNvSpPr txBox="1">
            <a:spLocks noChangeArrowheads="1"/>
          </p:cNvSpPr>
          <p:nvPr/>
        </p:nvSpPr>
        <p:spPr bwMode="auto">
          <a:xfrm>
            <a:off x="0" y="1600200"/>
            <a:ext cx="9144000" cy="283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FFFF00"/>
                </a:solidFill>
              </a:rPr>
              <a:t>Field Deployment</a:t>
            </a:r>
          </a:p>
          <a:p>
            <a:pPr algn="ctr" eaLnBrk="1" hangingPunct="1"/>
            <a:endParaRPr lang="en-US" altLang="en-US" sz="3200" b="1">
              <a:solidFill>
                <a:srgbClr val="FFFF00"/>
              </a:solidFill>
            </a:endParaRPr>
          </a:p>
          <a:p>
            <a:pPr algn="ctr" eaLnBrk="1" hangingPunct="1"/>
            <a:endParaRPr lang="en-US" altLang="en-US" sz="32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Tips and Tricks for Deploying Samplers</a:t>
            </a:r>
          </a:p>
          <a:p>
            <a:pPr algn="ctr" eaLnBrk="1" hangingPunct="1"/>
            <a:endParaRPr lang="en-US" altLang="en-US" sz="2000" b="1">
              <a:solidFill>
                <a:schemeClr val="bg1"/>
              </a:solidFill>
            </a:endParaRP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(and hopefully getting them back!)</a:t>
            </a:r>
          </a:p>
        </p:txBody>
      </p:sp>
      <p:graphicFrame>
        <p:nvGraphicFramePr>
          <p:cNvPr id="277507" name="Object 3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4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221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Field Considerations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0463"/>
            <a:ext cx="8501063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1) Must remain submerged at all times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2) Keep from getting buried in sediment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63550" indent="-349250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3) If </a:t>
            </a: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photosensitive</a:t>
            </a:r>
            <a:r>
              <a:rPr lang="en-US" sz="2400" dirty="0" smtClean="0">
                <a:solidFill>
                  <a:srgbClr val="FFCC66"/>
                </a:solidFill>
                <a:latin typeface="Univers 57 Condensed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chemicals are targeted, protect from light (add a </a:t>
            </a: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photolysis marker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as part of PRC mix)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4) Be prepared for flooding and/or floating debris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5) Beware of other people - </a:t>
            </a: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#1 cause of failed field work</a:t>
            </a:r>
          </a:p>
        </p:txBody>
      </p:sp>
      <p:graphicFrame>
        <p:nvGraphicFramePr>
          <p:cNvPr id="1741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FF00"/>
                </a:solidFill>
                <a:latin typeface="Univers 57 Condensed" pitchFamily="34" charset="0"/>
              </a:rPr>
              <a:t>Field </a:t>
            </a:r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Supply Checklist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0463"/>
            <a:ext cx="8501063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Passive Samplers and Blanks (if applicable)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Cooler with blue or wet ice for transporting the samplers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Tools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paint can opener, wrenches, pliers, side cutters, etc. 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Cables and/or other anchoring gear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Thermometer (for water temps)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Signage / markings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Gloves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Field log sheets</a:t>
            </a:r>
          </a:p>
        </p:txBody>
      </p:sp>
      <p:graphicFrame>
        <p:nvGraphicFramePr>
          <p:cNvPr id="1741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0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3693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Field Work – Deployment Summary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0463"/>
            <a:ext cx="8501063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Receive samplers in sealed cans at office.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Store samplers (DO NOT open the sealed cans) at &lt;0 °C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Transport samplers in cans to field in a cooler on ice (blue or wet – NOT DRY!)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At site, prepare all deployment hardware prior to opening the shipping cans and removing the samplers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Open the lids to the Field Blank cans (if used at this site)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Open the lids to the deployment canister can</a:t>
            </a:r>
          </a:p>
        </p:txBody>
      </p:sp>
      <p:graphicFrame>
        <p:nvGraphicFramePr>
          <p:cNvPr id="1741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1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64205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Field Work – Deployment Summary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0463"/>
            <a:ext cx="85010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Quickly remove the deployment canister from the shipping can and secure in the water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Reseal the lids to the Field Blanks and shipping cans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Place the Field Blanks back in the cooler for transport back to office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Fill out Field Log Sheets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At office, store the Field Blanks in freezer at &lt; 0 </a:t>
            </a:r>
            <a:r>
              <a:rPr lang="en-US" sz="2400" dirty="0" smtClean="0">
                <a:solidFill>
                  <a:schemeClr val="bg1"/>
                </a:solidFill>
                <a:latin typeface="Calibri"/>
              </a:rPr>
              <a:t>°</a:t>
            </a:r>
            <a:r>
              <a:rPr lang="en-US" sz="2400" dirty="0" smtClean="0">
                <a:solidFill>
                  <a:schemeClr val="bg1"/>
                </a:solidFill>
                <a:latin typeface="Univers 57 Condensed"/>
              </a:rPr>
              <a:t>C.  The empty shipping cans can be stored at room temperature (with lids secured).</a:t>
            </a:r>
          </a:p>
        </p:txBody>
      </p:sp>
      <p:graphicFrame>
        <p:nvGraphicFramePr>
          <p:cNvPr id="1741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38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07987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Benefits of Passive Samplers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28600" y="1347788"/>
            <a:ext cx="8501063" cy="406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Allows concentration of trace, yet toxicologically relevant, contaminant mixtures over extended periods of time.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8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Primarily used for surface water applications, however, air and groundwater use is growing.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8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Applicable to nearly all environmental conditions, regardless of water quality.</a:t>
            </a:r>
          </a:p>
        </p:txBody>
      </p:sp>
      <p:graphicFrame>
        <p:nvGraphicFramePr>
          <p:cNvPr id="4100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1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16972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Field Work – Retrieval Summary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0463"/>
            <a:ext cx="850106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342900" eaLnBrk="1" hangingPunct="1">
              <a:spcBef>
                <a:spcPts val="48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Transport Field Blanks to field in a cooler on ice, empty shipping cans do not need to be in cooler until the field samplers are placed in them</a:t>
            </a:r>
          </a:p>
          <a:p>
            <a:pPr marL="457200" indent="-342900" eaLnBrk="1" hangingPunct="1">
              <a:spcBef>
                <a:spcPts val="48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At site, prepare all gear prior to opening the shipping cans and removing the samplers</a:t>
            </a:r>
          </a:p>
          <a:p>
            <a:pPr marL="457200" indent="-342900" eaLnBrk="1" hangingPunct="1">
              <a:spcBef>
                <a:spcPts val="48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Open the lids to the Field Blank cans (if used at this site)</a:t>
            </a:r>
          </a:p>
          <a:p>
            <a:pPr marL="457200" indent="-342900" eaLnBrk="1" hangingPunct="1">
              <a:spcBef>
                <a:spcPts val="48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Open the lids to the deployment canister can</a:t>
            </a:r>
          </a:p>
        </p:txBody>
      </p:sp>
      <p:graphicFrame>
        <p:nvGraphicFramePr>
          <p:cNvPr id="1741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2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3969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Field Work – Retrieval Summary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08808" y="1204645"/>
            <a:ext cx="85010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Quickly remove the deployment canister from the water and return to the shipping can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Reseal the lids to the Field Blanks and shipping cans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Place the Deployment canister (in the shipping can) and Field Blanks back in the cooler for transport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Fill out Field Log Sheets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Ship all deployment canisters, field blanks, and log sheets to CERC via FedEx overnight.  If cannot ship immediately, store all cans in freezer at &lt; 0 </a:t>
            </a:r>
            <a:r>
              <a:rPr lang="en-US" sz="2400" dirty="0" smtClean="0">
                <a:solidFill>
                  <a:schemeClr val="bg1"/>
                </a:solidFill>
                <a:latin typeface="Calibri"/>
              </a:rPr>
              <a:t>°</a:t>
            </a:r>
            <a:r>
              <a:rPr lang="en-US" sz="2400" dirty="0" smtClean="0">
                <a:solidFill>
                  <a:schemeClr val="bg1"/>
                </a:solidFill>
                <a:latin typeface="Univers 57 Condensed"/>
              </a:rPr>
              <a:t>C</a:t>
            </a:r>
          </a:p>
        </p:txBody>
      </p:sp>
      <p:graphicFrame>
        <p:nvGraphicFramePr>
          <p:cNvPr id="1741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86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3047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</p:txBody>
      </p:sp>
      <p:pic>
        <p:nvPicPr>
          <p:cNvPr id="266248" name="Picture 8" descr="root connectio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0" y="1676400"/>
            <a:ext cx="2057400" cy="2743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44" name="Picture 4" descr="EPSN0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312420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45" name="Picture 5" descr="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76600"/>
            <a:ext cx="3124200" cy="18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47" name="Picture 7" descr="004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838200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50" name="Text Box 10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FF00"/>
                </a:solidFill>
              </a:rPr>
              <a:t>Field Deployment Tips - Anchoring</a:t>
            </a:r>
          </a:p>
        </p:txBody>
      </p:sp>
      <p:sp>
        <p:nvSpPr>
          <p:cNvPr id="266252" name="Text Box 12"/>
          <p:cNvSpPr txBox="1">
            <a:spLocks noChangeArrowheads="1"/>
          </p:cNvSpPr>
          <p:nvPr/>
        </p:nvSpPr>
        <p:spPr bwMode="auto">
          <a:xfrm>
            <a:off x="1752600" y="5257800"/>
            <a:ext cx="6858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dirty="0">
                <a:solidFill>
                  <a:schemeClr val="bg1"/>
                </a:solidFill>
                <a:latin typeface="Arial" charset="0"/>
              </a:rPr>
              <a:t>Trees, rocks, fence posts, etc. offer a solid point to attach cable, but the cable can be a liability during high water; it will pull the device to the bank.  A two cable system can keep the canister in place and help if a cable breaks or becomes undone.</a:t>
            </a:r>
          </a:p>
        </p:txBody>
      </p:sp>
      <p:graphicFrame>
        <p:nvGraphicFramePr>
          <p:cNvPr id="266256" name="Object 16"/>
          <p:cNvGraphicFramePr>
            <a:graphicFrameLocks noGrp="1"/>
          </p:cNvGraphicFramePr>
          <p:nvPr>
            <p:ph sz="quarter" idx="3"/>
          </p:nvPr>
        </p:nvGraphicFramePr>
        <p:xfrm>
          <a:off x="455613" y="6096000"/>
          <a:ext cx="1077912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0" name="CorelDRAW" r:id="rId7" imgW="2031840" imgH="801360" progId="CorelDraw.Graphic.7">
                  <p:embed/>
                </p:oleObj>
              </mc:Choice>
              <mc:Fallback>
                <p:oleObj name="CorelDRAW" r:id="rId7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5613" y="6096000"/>
                        <a:ext cx="1077912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259" name="Picture 19" descr="5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048000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789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66250" name="Text Box 10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FF00"/>
                </a:solidFill>
              </a:rPr>
              <a:t>Field Deployment Tips </a:t>
            </a:r>
            <a:r>
              <a:rPr lang="en-US" sz="2800" b="1" dirty="0" smtClean="0">
                <a:solidFill>
                  <a:srgbClr val="FFFF00"/>
                </a:solidFill>
              </a:rPr>
              <a:t>– Bottom Conditions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graphicFrame>
        <p:nvGraphicFramePr>
          <p:cNvPr id="266256" name="Object 16"/>
          <p:cNvGraphicFramePr>
            <a:graphicFrameLocks noGrp="1"/>
          </p:cNvGraphicFramePr>
          <p:nvPr>
            <p:ph sz="quarter" idx="3"/>
          </p:nvPr>
        </p:nvGraphicFramePr>
        <p:xfrm>
          <a:off x="455613" y="6096000"/>
          <a:ext cx="1077912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34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5613" y="6096000"/>
                        <a:ext cx="1077912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08808" y="1204645"/>
            <a:ext cx="850106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Rocky Bottom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– canister can sit directly on stream bed</a:t>
            </a: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Silt/Sand Bottom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– canister should be held slightly off the stream bed to prevent getting buried</a:t>
            </a:r>
            <a:endParaRPr lang="en-US" sz="2400" dirty="0" smtClean="0">
              <a:solidFill>
                <a:schemeClr val="bg1"/>
              </a:solidFill>
              <a:latin typeface="Univers 57 Condense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35" y="2838324"/>
            <a:ext cx="4038765" cy="30290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4" t="21573" r="24072" b="16522"/>
          <a:stretch/>
        </p:blipFill>
        <p:spPr>
          <a:xfrm rot="5400000">
            <a:off x="5038661" y="2981261"/>
            <a:ext cx="3029076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123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9" name="Text Box 7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FF00"/>
                </a:solidFill>
              </a:rPr>
              <a:t>Field Deployment Tips - Anchoring</a:t>
            </a:r>
          </a:p>
        </p:txBody>
      </p:sp>
      <p:graphicFrame>
        <p:nvGraphicFramePr>
          <p:cNvPr id="289801" name="Object 9"/>
          <p:cNvGraphicFramePr>
            <a:graphicFrameLocks noGrp="1"/>
          </p:cNvGraphicFramePr>
          <p:nvPr>
            <p:ph sz="quarter" idx="3"/>
          </p:nvPr>
        </p:nvGraphicFramePr>
        <p:xfrm>
          <a:off x="455613" y="6096000"/>
          <a:ext cx="1077912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58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5613" y="6096000"/>
                        <a:ext cx="1077912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8610" name="Picture 2" descr="Ground ancho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622" y="1326780"/>
            <a:ext cx="5107429" cy="4498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81000" y="1592282"/>
            <a:ext cx="31242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solidFill>
                  <a:schemeClr val="bg1"/>
                </a:solidFill>
                <a:latin typeface="Arial" charset="0"/>
              </a:rPr>
              <a:t>Ground anchors can be useful for shore deployments when no other structures are available to tie to.</a:t>
            </a:r>
          </a:p>
          <a:p>
            <a:pPr eaLnBrk="1" hangingPunct="1">
              <a:spcBef>
                <a:spcPct val="50000"/>
              </a:spcBef>
            </a:pPr>
            <a:endParaRPr lang="en-US" sz="1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</a:rPr>
              <a:t>Anchors are strong, but difficult to impossible to use in rocky soils.</a:t>
            </a:r>
          </a:p>
          <a:p>
            <a:pPr eaLnBrk="1" hangingPunct="1">
              <a:spcBef>
                <a:spcPct val="50000"/>
              </a:spcBef>
            </a:pPr>
            <a:endParaRPr lang="en-US" sz="18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</a:rPr>
              <a:t>A short length of 2X4 works well to twist the anchor in the soil.</a:t>
            </a:r>
            <a:endParaRPr lang="en-US" sz="18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3253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9" name="Text Box 7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FF00"/>
                </a:solidFill>
              </a:rPr>
              <a:t>Field Deployment Tips - Anchoring</a:t>
            </a:r>
          </a:p>
        </p:txBody>
      </p:sp>
      <p:graphicFrame>
        <p:nvGraphicFramePr>
          <p:cNvPr id="289801" name="Object 9"/>
          <p:cNvGraphicFramePr>
            <a:graphicFrameLocks noGrp="1"/>
          </p:cNvGraphicFramePr>
          <p:nvPr>
            <p:ph sz="quarter" idx="3"/>
          </p:nvPr>
        </p:nvGraphicFramePr>
        <p:xfrm>
          <a:off x="455613" y="6096000"/>
          <a:ext cx="1077912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2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5613" y="6096000"/>
                        <a:ext cx="1077912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136" name="Picture 8" descr="Cable and reba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74023" y="990600"/>
            <a:ext cx="8116092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74023" y="4953000"/>
            <a:ext cx="7848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solidFill>
                  <a:schemeClr val="bg1"/>
                </a:solidFill>
                <a:latin typeface="Arial" charset="0"/>
              </a:rPr>
              <a:t>For mid-channel deployments in </a:t>
            </a:r>
            <a:r>
              <a:rPr lang="en-US" sz="1800" dirty="0" err="1" smtClean="0">
                <a:solidFill>
                  <a:schemeClr val="bg1"/>
                </a:solidFill>
                <a:latin typeface="Arial" charset="0"/>
              </a:rPr>
              <a:t>wadeable</a:t>
            </a:r>
            <a:r>
              <a:rPr lang="en-US" sz="1800" dirty="0" smtClean="0">
                <a:solidFill>
                  <a:schemeClr val="bg1"/>
                </a:solidFill>
                <a:latin typeface="Arial" charset="0"/>
              </a:rPr>
              <a:t> streams, rebar can be driven into the stream bed to tie the deployment canister to.</a:t>
            </a:r>
            <a:endParaRPr lang="en-US" sz="18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993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9" name="Text Box 7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FF00"/>
                </a:solidFill>
              </a:rPr>
              <a:t>Field Deployment Tips - </a:t>
            </a:r>
            <a:r>
              <a:rPr lang="en-US" sz="2800" b="1" dirty="0" smtClean="0">
                <a:solidFill>
                  <a:srgbClr val="FFFF00"/>
                </a:solidFill>
              </a:rPr>
              <a:t>Hardware</a:t>
            </a:r>
            <a:endParaRPr lang="en-US" sz="2800" b="1" dirty="0">
              <a:solidFill>
                <a:srgbClr val="FFFF00"/>
              </a:solidFill>
            </a:endParaRPr>
          </a:p>
        </p:txBody>
      </p:sp>
      <p:graphicFrame>
        <p:nvGraphicFramePr>
          <p:cNvPr id="289801" name="Object 9"/>
          <p:cNvGraphicFramePr>
            <a:graphicFrameLocks noGrp="1"/>
          </p:cNvGraphicFramePr>
          <p:nvPr>
            <p:ph sz="quarter" idx="3"/>
          </p:nvPr>
        </p:nvGraphicFramePr>
        <p:xfrm>
          <a:off x="455613" y="6096000"/>
          <a:ext cx="1077912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06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5613" y="6096000"/>
                        <a:ext cx="1077912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59723" y="1066800"/>
            <a:ext cx="3755077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solidFill>
                  <a:schemeClr val="bg1"/>
                </a:solidFill>
                <a:latin typeface="Arial" charset="0"/>
              </a:rPr>
              <a:t>Preferred methods – </a:t>
            </a:r>
          </a:p>
          <a:p>
            <a:pPr marL="285750" indent="-285750"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rial" charset="0"/>
              </a:rPr>
              <a:t>1/8” to 3/16” woven cable (non-coated) with cable locks</a:t>
            </a:r>
          </a:p>
          <a:p>
            <a:pPr marL="285750" indent="-285750"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Thick nylon cable (zip) ties</a:t>
            </a:r>
          </a:p>
          <a:p>
            <a:pPr eaLnBrk="1" hangingPunct="1">
              <a:spcBef>
                <a:spcPct val="50000"/>
              </a:spcBef>
            </a:pPr>
            <a:endParaRPr lang="en-US" sz="1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</a:rPr>
              <a:t>If using cable, recommend having it precut at the store – very difficult to cut in the field</a:t>
            </a:r>
            <a:endParaRPr lang="en-US" sz="1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18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</a:rPr>
              <a:t>Rope is not recommended as it can wear thin due to rubbing in moving water and it also can be easily cut by anyone with a pocket knife</a:t>
            </a:r>
            <a:endParaRPr lang="en-US" sz="1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4" t="21573" r="24072" b="16522"/>
          <a:stretch/>
        </p:blipFill>
        <p:spPr>
          <a:xfrm rot="5400000">
            <a:off x="6171296" y="1160902"/>
            <a:ext cx="2709213" cy="24365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0906" y="1363242"/>
            <a:ext cx="2709214" cy="2031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89" y="3962400"/>
            <a:ext cx="3031440" cy="227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65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/>
          <a:p>
            <a:pPr algn="ctr"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endParaRPr lang="en-US" sz="2800">
              <a:solidFill>
                <a:schemeClr val="bg1"/>
              </a:solidFill>
            </a:endParaRPr>
          </a:p>
          <a:p>
            <a:endParaRPr lang="en-US" sz="2800">
              <a:solidFill>
                <a:schemeClr val="bg1"/>
              </a:solidFill>
            </a:endParaRPr>
          </a:p>
          <a:p>
            <a:endParaRPr lang="en-US" sz="2800">
              <a:solidFill>
                <a:schemeClr val="bg1"/>
              </a:solidFill>
            </a:endParaRPr>
          </a:p>
          <a:p>
            <a:endParaRPr lang="en-US" sz="2800">
              <a:solidFill>
                <a:schemeClr val="bg1"/>
              </a:solidFill>
            </a:endParaRPr>
          </a:p>
          <a:p>
            <a:endParaRPr lang="en-US" sz="2800">
              <a:solidFill>
                <a:schemeClr val="bg1"/>
              </a:solidFill>
            </a:endParaRPr>
          </a:p>
          <a:p>
            <a:endParaRPr lang="en-US" sz="2800">
              <a:solidFill>
                <a:schemeClr val="bg1"/>
              </a:solidFill>
            </a:endParaRPr>
          </a:p>
        </p:txBody>
      </p:sp>
      <p:pic>
        <p:nvPicPr>
          <p:cNvPr id="265220" name="Picture 4" descr="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3600"/>
            <a:ext cx="3902075" cy="292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5221" name="Picture 5" descr="EPSN00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2133600"/>
            <a:ext cx="3902075" cy="292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222" name="Text Box 6"/>
          <p:cNvSpPr txBox="1">
            <a:spLocks noChangeArrowheads="1"/>
          </p:cNvSpPr>
          <p:nvPr/>
        </p:nvSpPr>
        <p:spPr bwMode="auto">
          <a:xfrm>
            <a:off x="647700" y="14478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dirty="0">
                <a:solidFill>
                  <a:schemeClr val="bg1"/>
                </a:solidFill>
                <a:latin typeface="Arial" charset="0"/>
              </a:rPr>
              <a:t>Bedrock and boulder substrates are the most challenging places to deploy a monitoring device for an extended period</a:t>
            </a:r>
          </a:p>
        </p:txBody>
      </p:sp>
      <p:sp>
        <p:nvSpPr>
          <p:cNvPr id="265223" name="Rectangle 7"/>
          <p:cNvSpPr>
            <a:spLocks noChangeArrowheads="1"/>
          </p:cNvSpPr>
          <p:nvPr/>
        </p:nvSpPr>
        <p:spPr bwMode="auto">
          <a:xfrm>
            <a:off x="685800" y="5105400"/>
            <a:ext cx="3886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1600">
                <a:solidFill>
                  <a:schemeClr val="bg1"/>
                </a:solidFill>
                <a:latin typeface="Arial" charset="0"/>
              </a:rPr>
              <a:t>Anchoring is next to impossible</a:t>
            </a:r>
          </a:p>
        </p:txBody>
      </p:sp>
      <p:sp>
        <p:nvSpPr>
          <p:cNvPr id="265224" name="Rectangle 8"/>
          <p:cNvSpPr>
            <a:spLocks noChangeArrowheads="1"/>
          </p:cNvSpPr>
          <p:nvPr/>
        </p:nvSpPr>
        <p:spPr bwMode="auto">
          <a:xfrm>
            <a:off x="4572000" y="5105400"/>
            <a:ext cx="38544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Arial" charset="0"/>
              </a:rPr>
              <a:t>Swift water can be unmanageable, canisters may move to the edge</a:t>
            </a:r>
          </a:p>
        </p:txBody>
      </p:sp>
      <p:sp>
        <p:nvSpPr>
          <p:cNvPr id="265225" name="Text Box 9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FF00"/>
                </a:solidFill>
              </a:rPr>
              <a:t>Field Deployment Tips </a:t>
            </a:r>
          </a:p>
        </p:txBody>
      </p:sp>
      <p:graphicFrame>
        <p:nvGraphicFramePr>
          <p:cNvPr id="265233" name="Object 17"/>
          <p:cNvGraphicFramePr>
            <a:graphicFrameLocks noGrp="1"/>
          </p:cNvGraphicFramePr>
          <p:nvPr>
            <p:ph sz="half" idx="2"/>
          </p:nvPr>
        </p:nvGraphicFramePr>
        <p:xfrm>
          <a:off x="457200" y="6096000"/>
          <a:ext cx="107791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0" name="CorelDRAW" r:id="rId5" imgW="2031840" imgH="801360" progId="CorelDraw.Graphic.7">
                  <p:embed/>
                </p:oleObj>
              </mc:Choice>
              <mc:Fallback>
                <p:oleObj name="CorelDRAW" r:id="rId5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77913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49805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0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381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800">
                <a:solidFill>
                  <a:schemeClr val="bg1"/>
                </a:solidFill>
                <a:latin typeface="Arial" charset="0"/>
              </a:rPr>
              <a:t>Can limit sampling opportunities</a:t>
            </a:r>
          </a:p>
        </p:txBody>
      </p:sp>
      <p:pic>
        <p:nvPicPr>
          <p:cNvPr id="270341" name="Picture 5" descr="i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3048000" cy="275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0342" name="Text Box 6"/>
          <p:cNvSpPr txBox="1">
            <a:spLocks noChangeArrowheads="1"/>
          </p:cNvSpPr>
          <p:nvPr/>
        </p:nvSpPr>
        <p:spPr bwMode="auto">
          <a:xfrm>
            <a:off x="533400" y="4648200"/>
            <a:ext cx="3505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chemeClr val="bg1"/>
                </a:solidFill>
                <a:latin typeface="Arial" charset="0"/>
              </a:rPr>
              <a:t>Smaller streams may become too shallow in the summer</a:t>
            </a:r>
          </a:p>
        </p:txBody>
      </p:sp>
      <p:sp>
        <p:nvSpPr>
          <p:cNvPr id="270343" name="Text Box 7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Univers 57 Condensed"/>
              </a:rPr>
              <a:t>Field Deployment Tips – Depth and Flow</a:t>
            </a:r>
            <a:endParaRPr lang="en-US" sz="2800" dirty="0">
              <a:latin typeface="Univers 57 Condensed"/>
            </a:endParaRPr>
          </a:p>
        </p:txBody>
      </p:sp>
      <p:pic>
        <p:nvPicPr>
          <p:cNvPr id="270345" name="Picture 9" descr="18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638" y="1676400"/>
            <a:ext cx="27336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0346" name="Picture 10" descr="24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810000"/>
            <a:ext cx="2733675" cy="204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0347" name="Rectangle 11"/>
          <p:cNvSpPr>
            <a:spLocks noChangeArrowheads="1"/>
          </p:cNvSpPr>
          <p:nvPr/>
        </p:nvSpPr>
        <p:spPr bwMode="auto">
          <a:xfrm>
            <a:off x="4876800" y="5881688"/>
            <a:ext cx="3200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US" sz="1800">
                <a:solidFill>
                  <a:schemeClr val="bg1"/>
                </a:solidFill>
                <a:latin typeface="Arial" charset="0"/>
              </a:rPr>
              <a:t>Or to the depositional area</a:t>
            </a:r>
          </a:p>
        </p:txBody>
      </p:sp>
      <p:sp>
        <p:nvSpPr>
          <p:cNvPr id="270348" name="Rectangle 12"/>
          <p:cNvSpPr>
            <a:spLocks noChangeArrowheads="1"/>
          </p:cNvSpPr>
          <p:nvPr/>
        </p:nvSpPr>
        <p:spPr bwMode="auto">
          <a:xfrm>
            <a:off x="5105400" y="990600"/>
            <a:ext cx="3124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1800">
                <a:solidFill>
                  <a:schemeClr val="bg1"/>
                </a:solidFill>
                <a:latin typeface="Arial" charset="0"/>
              </a:rPr>
              <a:t>Increased flow can move the canister to the bank</a:t>
            </a:r>
          </a:p>
        </p:txBody>
      </p:sp>
      <p:graphicFrame>
        <p:nvGraphicFramePr>
          <p:cNvPr id="270349" name="Object 13"/>
          <p:cNvGraphicFramePr>
            <a:graphicFrameLocks noGrp="1"/>
          </p:cNvGraphicFramePr>
          <p:nvPr>
            <p:ph/>
          </p:nvPr>
        </p:nvGraphicFramePr>
        <p:xfrm>
          <a:off x="457200" y="6096000"/>
          <a:ext cx="107791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4" name="CorelDRAW" r:id="rId6" imgW="2031840" imgH="801360" progId="CorelDraw.Graphic.7">
                  <p:embed/>
                </p:oleObj>
              </mc:Choice>
              <mc:Fallback>
                <p:oleObj name="CorelDRAW" r:id="rId6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77913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14924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3" name="Text Box 7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Univers 57 Condensed"/>
              </a:rPr>
              <a:t>Field Deployment Tips – Depth and Flow</a:t>
            </a:r>
            <a:endParaRPr lang="en-US" sz="2800" dirty="0">
              <a:latin typeface="Univers 57 Condensed"/>
            </a:endParaRPr>
          </a:p>
        </p:txBody>
      </p:sp>
      <p:graphicFrame>
        <p:nvGraphicFramePr>
          <p:cNvPr id="270349" name="Object 13"/>
          <p:cNvGraphicFramePr>
            <a:graphicFrameLocks noGrp="1"/>
          </p:cNvGraphicFramePr>
          <p:nvPr>
            <p:ph/>
          </p:nvPr>
        </p:nvGraphicFramePr>
        <p:xfrm>
          <a:off x="457200" y="6096000"/>
          <a:ext cx="107791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78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77913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08808" y="1204645"/>
            <a:ext cx="850106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Flow is preferred over a still pool if available</a:t>
            </a:r>
          </a:p>
          <a:p>
            <a:pPr marL="1085850" lvl="1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Increased flow = increased volume of water sampled</a:t>
            </a:r>
          </a:p>
          <a:p>
            <a:pPr lvl="1" indent="0" eaLnBrk="1" hangingPunct="1">
              <a:spcBef>
                <a:spcPts val="2400"/>
              </a:spcBef>
              <a:defRPr/>
            </a:pP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Samplers must remain submerged for the entire period</a:t>
            </a:r>
          </a:p>
          <a:p>
            <a:pPr marL="1085850" lvl="1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/>
              </a:rPr>
              <a:t>In shallow streams, finding a deep hole, digging out a deeper hole, or creating a temporary dam (generally not a good idea) can help maintain sufficient water depth.</a:t>
            </a:r>
          </a:p>
          <a:p>
            <a:pPr marL="1085850" lvl="1" indent="-342900" eaLnBrk="1" hangingPunct="1">
              <a:spcBef>
                <a:spcPts val="24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/>
              </a:rPr>
              <a:t>If water depth drops, samplers can be moved to another nearby location in stream if needed.</a:t>
            </a:r>
          </a:p>
        </p:txBody>
      </p:sp>
    </p:spTree>
    <p:extLst>
      <p:ext uri="{BB962C8B-B14F-4D97-AF65-F5344CB8AC3E}">
        <p14:creationId xmlns:p14="http://schemas.microsoft.com/office/powerpoint/2010/main" val="1186589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Benefits of Passive Samplers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28600" y="1524000"/>
            <a:ext cx="850106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Concentrate large volumes of water (</a:t>
            </a:r>
            <a:r>
              <a:rPr lang="en-US" altLang="en-US" sz="2400">
                <a:solidFill>
                  <a:srgbClr val="66FF66"/>
                </a:solidFill>
                <a:latin typeface="Univers 57 Condensed" pitchFamily="34" charset="0"/>
              </a:rPr>
              <a:t>10s to 100s L</a:t>
            </a: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) resulting in </a:t>
            </a:r>
            <a:r>
              <a:rPr lang="en-US" altLang="en-US" sz="2400">
                <a:solidFill>
                  <a:srgbClr val="66FF66"/>
                </a:solidFill>
                <a:latin typeface="Univers 57 Condensed" pitchFamily="34" charset="0"/>
              </a:rPr>
              <a:t>increased sensitivity and lower detection limits </a:t>
            </a: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than may be possible with a grab sample of 1 – 2 L of water.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8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8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8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8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8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Provide </a:t>
            </a:r>
            <a:r>
              <a:rPr lang="en-US" altLang="en-US" sz="2400">
                <a:solidFill>
                  <a:srgbClr val="66FF66"/>
                </a:solidFill>
                <a:latin typeface="Univers 57 Condensed" pitchFamily="34" charset="0"/>
              </a:rPr>
              <a:t>time-weighted average concentrations </a:t>
            </a: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which are a fundamental part of ecological risk assessment processes for chemical stressors.</a:t>
            </a:r>
            <a:endParaRPr lang="en-US" altLang="en-US" sz="80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512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5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0432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5" name="Text Box 3"/>
          <p:cNvSpPr txBox="1">
            <a:spLocks noChangeArrowheads="1"/>
          </p:cNvSpPr>
          <p:nvPr/>
        </p:nvSpPr>
        <p:spPr bwMode="auto">
          <a:xfrm>
            <a:off x="381000" y="1355725"/>
            <a:ext cx="487680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Univers 57 Condensed"/>
              </a:rPr>
              <a:t>Avoid public areas</a:t>
            </a:r>
          </a:p>
          <a:p>
            <a:pPr eaLnBrk="1" hangingPunct="1">
              <a:spcBef>
                <a:spcPct val="50000"/>
              </a:spcBef>
            </a:pPr>
            <a:endParaRPr lang="en-US" sz="12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Univers 57 Condensed"/>
              </a:rPr>
              <a:t>Camouflage as necessary</a:t>
            </a:r>
          </a:p>
          <a:p>
            <a:pPr eaLnBrk="1" hangingPunct="1">
              <a:spcBef>
                <a:spcPct val="50000"/>
              </a:spcBef>
            </a:pPr>
            <a:endParaRPr lang="en-US" sz="12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Univers 57 Condensed"/>
              </a:rPr>
              <a:t>Beware of fisherman / boaters</a:t>
            </a:r>
          </a:p>
          <a:p>
            <a:pPr eaLnBrk="1" hangingPunct="1">
              <a:spcBef>
                <a:spcPct val="50000"/>
              </a:spcBef>
            </a:pPr>
            <a:endParaRPr lang="en-US" sz="12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Univers 57 Condensed"/>
              </a:rPr>
              <a:t>Signs / labels may help</a:t>
            </a:r>
          </a:p>
          <a:p>
            <a:pPr eaLnBrk="1" hangingPunct="1">
              <a:spcBef>
                <a:spcPct val="50000"/>
              </a:spcBef>
            </a:pPr>
            <a:endParaRPr lang="en-US" sz="12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Univers 57 Condensed"/>
              </a:rPr>
              <a:t>Best bet – remain as invisible as possible</a:t>
            </a:r>
          </a:p>
        </p:txBody>
      </p:sp>
      <p:pic>
        <p:nvPicPr>
          <p:cNvPr id="274436" name="Picture 4" descr="EPSN0019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066800"/>
            <a:ext cx="3200400" cy="256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4440" name="Text Box 8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Univers 57 Condensed"/>
              </a:rPr>
              <a:t>Field Deployment Tips – Vandalism</a:t>
            </a:r>
            <a:endParaRPr lang="en-US" sz="2800" dirty="0">
              <a:latin typeface="Univers 57 Condensed"/>
            </a:endParaRPr>
          </a:p>
        </p:txBody>
      </p:sp>
      <p:pic>
        <p:nvPicPr>
          <p:cNvPr id="274442" name="Picture 10" descr="IMG_00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57613"/>
            <a:ext cx="2039938" cy="271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4443" name="Object 11"/>
          <p:cNvGraphicFramePr>
            <a:graphicFrameLocks noGrp="1"/>
          </p:cNvGraphicFramePr>
          <p:nvPr>
            <p:ph/>
          </p:nvPr>
        </p:nvGraphicFramePr>
        <p:xfrm>
          <a:off x="455613" y="6096000"/>
          <a:ext cx="1077912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2" name="CorelDRAW" r:id="rId5" imgW="2031840" imgH="801360" progId="CorelDraw.Graphic.7">
                  <p:embed/>
                </p:oleObj>
              </mc:Choice>
              <mc:Fallback>
                <p:oleObj name="CorelDRAW" r:id="rId5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5613" y="6096000"/>
                        <a:ext cx="1077912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7484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3" name="Text Box 7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Univers 57 Condensed"/>
              </a:rPr>
              <a:t>Field Deployment Tips – </a:t>
            </a:r>
            <a:r>
              <a:rPr lang="en-US" sz="2800" b="1" dirty="0" smtClean="0">
                <a:solidFill>
                  <a:srgbClr val="FFFF00"/>
                </a:solidFill>
                <a:latin typeface="Univers 57 Condensed"/>
              </a:rPr>
              <a:t>Observations</a:t>
            </a:r>
            <a:endParaRPr lang="en-US" sz="2800" dirty="0">
              <a:latin typeface="Univers 57 Condensed"/>
            </a:endParaRPr>
          </a:p>
        </p:txBody>
      </p:sp>
      <p:graphicFrame>
        <p:nvGraphicFramePr>
          <p:cNvPr id="270349" name="Object 13"/>
          <p:cNvGraphicFramePr>
            <a:graphicFrameLocks noGrp="1"/>
          </p:cNvGraphicFramePr>
          <p:nvPr>
            <p:ph/>
          </p:nvPr>
        </p:nvGraphicFramePr>
        <p:xfrm>
          <a:off x="457200" y="6096000"/>
          <a:ext cx="107791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26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77913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08808" y="1204645"/>
            <a:ext cx="8630392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342900" eaLnBrk="1" hangingPunct="1">
              <a:spcBef>
                <a:spcPts val="3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1"/>
                </a:solidFill>
                <a:latin typeface="Univers 57 Condensed" pitchFamily="34" charset="0"/>
              </a:rPr>
              <a:t>Bottom Conditions (soft, rocky, etc.)</a:t>
            </a:r>
          </a:p>
          <a:p>
            <a:pPr marL="457200" indent="-342900" eaLnBrk="1" hangingPunct="1">
              <a:spcBef>
                <a:spcPts val="3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1"/>
                </a:solidFill>
                <a:latin typeface="Univers 57 Condensed" pitchFamily="34" charset="0"/>
              </a:rPr>
              <a:t>Water Flow (calm, trickling, rapid, etc.) – flow measurements may be useful in data interpretation, but are not necessary as not part of the passive sampler calculations</a:t>
            </a:r>
          </a:p>
          <a:p>
            <a:pPr marL="457200" indent="-342900" eaLnBrk="1" hangingPunct="1">
              <a:spcBef>
                <a:spcPts val="3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1"/>
                </a:solidFill>
                <a:latin typeface="Univers 57 Condensed" pitchFamily="34" charset="0"/>
              </a:rPr>
              <a:t>Water Conditions (clear, murky, algal growth, surface film on canisters)</a:t>
            </a:r>
          </a:p>
          <a:p>
            <a:pPr marL="457200" indent="-342900" eaLnBrk="1" hangingPunct="1">
              <a:spcBef>
                <a:spcPts val="3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1"/>
                </a:solidFill>
                <a:latin typeface="Univers 57 Condensed" pitchFamily="34" charset="0"/>
              </a:rPr>
              <a:t>Weather / Air quality</a:t>
            </a:r>
          </a:p>
          <a:p>
            <a:pPr marL="457200" indent="-342900" eaLnBrk="1" hangingPunct="1">
              <a:spcBef>
                <a:spcPts val="3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1"/>
                </a:solidFill>
                <a:latin typeface="Univers 57 Condensed" pitchFamily="34" charset="0"/>
              </a:rPr>
              <a:t>Runoff, point sources, other potential chemical inputs</a:t>
            </a:r>
          </a:p>
        </p:txBody>
      </p:sp>
    </p:spTree>
    <p:extLst>
      <p:ext uri="{BB962C8B-B14F-4D97-AF65-F5344CB8AC3E}">
        <p14:creationId xmlns:p14="http://schemas.microsoft.com/office/powerpoint/2010/main" val="1653995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3" name="Text Box 7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Univers 57 Condensed"/>
              </a:rPr>
              <a:t>Field Deployment Tips – </a:t>
            </a:r>
            <a:r>
              <a:rPr lang="en-US" sz="2800" b="1" dirty="0" smtClean="0">
                <a:solidFill>
                  <a:srgbClr val="FFFF00"/>
                </a:solidFill>
                <a:latin typeface="Univers 57 Condensed"/>
              </a:rPr>
              <a:t>Observations</a:t>
            </a:r>
            <a:endParaRPr lang="en-US" sz="2800" dirty="0">
              <a:latin typeface="Univers 57 Condensed"/>
            </a:endParaRPr>
          </a:p>
        </p:txBody>
      </p:sp>
      <p:graphicFrame>
        <p:nvGraphicFramePr>
          <p:cNvPr id="270349" name="Object 13"/>
          <p:cNvGraphicFramePr>
            <a:graphicFrameLocks noGrp="1"/>
          </p:cNvGraphicFramePr>
          <p:nvPr>
            <p:ph/>
          </p:nvPr>
        </p:nvGraphicFramePr>
        <p:xfrm>
          <a:off x="457200" y="6096000"/>
          <a:ext cx="107791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0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77913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2"/>
          <a:stretch/>
        </p:blipFill>
        <p:spPr>
          <a:xfrm>
            <a:off x="2050472" y="965707"/>
            <a:ext cx="4959928" cy="535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467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Field Blanks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04800" y="2453670"/>
            <a:ext cx="5181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SPMDs are very good air samplers and POCIS may also sample target or non-target chemicals from the air therefore </a:t>
            </a: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Field</a:t>
            </a:r>
            <a:r>
              <a:rPr lang="en-US" sz="2400" dirty="0" smtClean="0">
                <a:solidFill>
                  <a:srgbClr val="FFCC66"/>
                </a:solidFill>
                <a:latin typeface="Univers 57 Condensed" pitchFamily="34" charset="0"/>
              </a:rPr>
              <a:t> </a:t>
            </a: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Blanks</a:t>
            </a:r>
            <a:r>
              <a:rPr lang="en-US" sz="2400" dirty="0" smtClean="0">
                <a:solidFill>
                  <a:srgbClr val="FFCC66"/>
                </a:solidFill>
                <a:latin typeface="Univers 57 Condensed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are essential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.</a:t>
            </a: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5" r="21300"/>
          <a:stretch/>
        </p:blipFill>
        <p:spPr>
          <a:xfrm>
            <a:off x="5943600" y="1371600"/>
            <a:ext cx="253122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42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Field Blanks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1" y="952232"/>
            <a:ext cx="8305799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Field Blanks will be shipped along with field samplers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They should be opened to air during the time the field samplers are exposed to air  - BOTH during deployment and retrieval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Do NOT remove the field blanks from their shipping cans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While the samples are deployed, the field blanks need to be kept sealed in their cans in a freezer (-20 °C to 0 </a:t>
            </a:r>
            <a:r>
              <a:rPr lang="en-US" sz="2400" dirty="0">
                <a:solidFill>
                  <a:schemeClr val="bg1"/>
                </a:solidFill>
                <a:latin typeface="Univers 57 Condensed" pitchFamily="34" charset="0"/>
              </a:rPr>
              <a:t>°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C)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98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1142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Text Box 2"/>
          <p:cNvSpPr txBox="1">
            <a:spLocks noChangeArrowheads="1"/>
          </p:cNvSpPr>
          <p:nvPr/>
        </p:nvSpPr>
        <p:spPr bwMode="auto">
          <a:xfrm>
            <a:off x="0" y="1600200"/>
            <a:ext cx="91440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algn="ctr" eaLnBrk="1" hangingPunct="1"/>
            <a:r>
              <a:rPr lang="en-US" altLang="en-US" sz="3200" b="1" dirty="0" smtClean="0">
                <a:solidFill>
                  <a:srgbClr val="FFFF00"/>
                </a:solidFill>
              </a:rPr>
              <a:t>Quality Control and Lab Work</a:t>
            </a:r>
            <a:endParaRPr lang="en-US" altLang="en-US" sz="3200" b="1" dirty="0">
              <a:solidFill>
                <a:srgbClr val="FFFF00"/>
              </a:solidFill>
            </a:endParaRPr>
          </a:p>
          <a:p>
            <a:pPr algn="ctr" eaLnBrk="1" hangingPunct="1"/>
            <a:endParaRPr lang="en-US" altLang="en-US" sz="3200" b="1" dirty="0">
              <a:solidFill>
                <a:srgbClr val="FFFF00"/>
              </a:solidFill>
            </a:endParaRPr>
          </a:p>
          <a:p>
            <a:pPr algn="ctr" eaLnBrk="1" hangingPunct="1"/>
            <a:endParaRPr lang="en-US" altLang="en-US" sz="3200" b="1" dirty="0">
              <a:solidFill>
                <a:srgbClr val="FFFF00"/>
              </a:solidFill>
            </a:endParaRPr>
          </a:p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What is needed</a:t>
            </a:r>
            <a:endParaRPr lang="en-US" altLang="en-US" sz="3200" b="1" dirty="0">
              <a:solidFill>
                <a:schemeClr val="bg1"/>
              </a:solidFill>
            </a:endParaRPr>
          </a:p>
          <a:p>
            <a:pPr algn="ctr" eaLnBrk="1" hangingPunct="1"/>
            <a:endParaRPr lang="en-US" altLang="en-US" sz="2000" b="1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US" altLang="en-US" sz="3200" b="1" dirty="0">
                <a:solidFill>
                  <a:schemeClr val="bg1"/>
                </a:solidFill>
              </a:rPr>
              <a:t>and </a:t>
            </a:r>
            <a:r>
              <a:rPr lang="en-US" altLang="en-US" sz="3200" b="1" dirty="0" smtClean="0">
                <a:solidFill>
                  <a:schemeClr val="bg1"/>
                </a:solidFill>
              </a:rPr>
              <a:t>what should I expect?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300035" name="Object 3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4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774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3638"/>
            <a:ext cx="8501063" cy="484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Blanks –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Blanks are essential to confirm measured levels of contaminants from field deployed samplers were not introduced as “background” from the sampler materials, laboratory processing, storage, shipping, or field handling.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SPMDs readily sample air therefore </a:t>
            </a: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Field</a:t>
            </a:r>
            <a:r>
              <a:rPr lang="en-US" sz="2400" dirty="0" smtClean="0">
                <a:solidFill>
                  <a:srgbClr val="FFCC66"/>
                </a:solidFill>
                <a:latin typeface="Univers 57 Condensed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and </a:t>
            </a: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Laboratory</a:t>
            </a:r>
            <a:r>
              <a:rPr lang="en-US" sz="2400" dirty="0" smtClean="0">
                <a:solidFill>
                  <a:srgbClr val="FFCC66"/>
                </a:solidFill>
                <a:latin typeface="Univers 57 Condensed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Blanks are necessary. 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No amount of precaution can remove all traces of background contamination.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9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29390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066800"/>
            <a:ext cx="8501063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Field Blanks –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Passive sampler exposed to site air during deployment and retrieval operations.  Provides a measure of contamination due to the manufacture, shipping, storage, field conditions, and laboratory processing.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i="1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Fabrication (Day 0) Blanks </a:t>
            </a:r>
            <a:r>
              <a:rPr lang="en-US" sz="2400" i="1" dirty="0">
                <a:solidFill>
                  <a:srgbClr val="FFCC66"/>
                </a:solidFill>
                <a:latin typeface="Univers 57 Condensed" pitchFamily="34" charset="0"/>
              </a:rPr>
              <a:t>–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Passive sampler constructed at the same time as the field samplers, but is stored frozen until processing.  Provides a measure of contamination due to the sampler matrix, storage, and laboratory processing. 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21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3235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3638"/>
            <a:ext cx="8501063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Laboratory Blanks – </a:t>
            </a:r>
          </a:p>
          <a:p>
            <a:pPr marL="119063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Solvent blank used to determine potential contamination from a specific step or the full laboratory processing.</a:t>
            </a:r>
          </a:p>
          <a:p>
            <a:pPr marL="119063"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marL="119063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Lab Blanks may be less important as the Field Blanks will also pick up contamination from the lab processing; however, you will not be able to determine if the contamination was due to the field or the lab.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3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7452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3638"/>
            <a:ext cx="8501063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Recommended Frequency –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Blanks at all sites is best, but can be very expensive.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10 – 20% of samples for QC is a common practice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i="1" u="sng" dirty="0" smtClean="0">
                <a:solidFill>
                  <a:schemeClr val="bg1"/>
                </a:solidFill>
                <a:latin typeface="Univers 57 Condensed" pitchFamily="34" charset="0"/>
              </a:rPr>
              <a:t>Alternative option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– use a “cumulative field blank” which is a blank opened at multiple sites.</a:t>
            </a: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7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7624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Benefits of Passive Samplers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28600" y="1481138"/>
            <a:ext cx="8501063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>
                <a:solidFill>
                  <a:schemeClr val="bg1"/>
                </a:solidFill>
                <a:latin typeface="Univers 57 Condensed" pitchFamily="34" charset="0"/>
              </a:rPr>
              <a:t>Selectively samples residues from the </a:t>
            </a:r>
            <a:r>
              <a:rPr lang="en-US" sz="2400" dirty="0">
                <a:solidFill>
                  <a:srgbClr val="66FF66"/>
                </a:solidFill>
                <a:latin typeface="Univers 57 Condensed" pitchFamily="34" charset="0"/>
              </a:rPr>
              <a:t>dissolved </a:t>
            </a:r>
            <a:r>
              <a:rPr lang="en-US" sz="2400" dirty="0">
                <a:solidFill>
                  <a:schemeClr val="bg1"/>
                </a:solidFill>
                <a:latin typeface="Univers 57 Condensed" pitchFamily="34" charset="0"/>
              </a:rPr>
              <a:t>(readily bioavailable) phase – mimicking an organism’s exposure.</a:t>
            </a:r>
            <a:endParaRPr lang="en-US" sz="9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Detect </a:t>
            </a:r>
            <a:r>
              <a:rPr lang="en-US" sz="2400" dirty="0">
                <a:solidFill>
                  <a:srgbClr val="66FF66"/>
                </a:solidFill>
                <a:latin typeface="Univers 57 Condensed" pitchFamily="34" charset="0"/>
              </a:rPr>
              <a:t>episodic</a:t>
            </a:r>
            <a:r>
              <a:rPr lang="en-US" sz="2400" dirty="0">
                <a:solidFill>
                  <a:schemeClr val="bg1"/>
                </a:solidFill>
                <a:latin typeface="Univers 57 Condensed" pitchFamily="34" charset="0"/>
              </a:rPr>
              <a:t> changes in environmental contaminant concentrations which are often missed with grab samples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.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FFCC66"/>
                </a:solidFill>
                <a:latin typeface="Univers 57 Condensed" pitchFamily="34" charset="0"/>
              </a:rPr>
              <a:t>The maximum concentration and the timing of the event is unknown, but presence of the chemical is usually determined</a:t>
            </a:r>
          </a:p>
        </p:txBody>
      </p:sp>
      <p:graphicFrame>
        <p:nvGraphicFramePr>
          <p:cNvPr id="614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9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6644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3638"/>
            <a:ext cx="8501063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Analyte Recovery Samples (Spikes) –</a:t>
            </a:r>
          </a:p>
          <a:p>
            <a:pPr eaLnBrk="1" hangingPunct="1">
              <a:spcBef>
                <a:spcPct val="500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Passive sampler spiked with target chemicals should accompany every study set</a:t>
            </a:r>
          </a:p>
          <a:p>
            <a:pPr marL="1081088" indent="-966788" eaLnBrk="1" hangingPunct="1">
              <a:spcBef>
                <a:spcPct val="500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       -  especially important for volatile chemicals and non-standard chemicals</a:t>
            </a:r>
          </a:p>
          <a:p>
            <a:pPr marL="1085850" lvl="1" indent="-342900" eaLnBrk="1" hangingPunct="1">
              <a:spcBef>
                <a:spcPct val="50000"/>
              </a:spcBef>
              <a:spcAft>
                <a:spcPts val="1200"/>
              </a:spcAft>
              <a:buFontTx/>
              <a:buChar char="-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can be difficult to accomplish as the lab extracting the samplers may not be the same as the lab performing the analyses (spiking solutions may not be available)</a:t>
            </a:r>
          </a:p>
          <a:p>
            <a:pPr marL="1085850" lvl="1" indent="-342900" eaLnBrk="1" hangingPunct="1">
              <a:spcBef>
                <a:spcPct val="50000"/>
              </a:spcBef>
              <a:spcAft>
                <a:spcPts val="1200"/>
              </a:spcAft>
              <a:buFontTx/>
              <a:buChar char="-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Some recovery data can be found in the literature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8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61115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2050"/>
          <p:cNvSpPr txBox="1">
            <a:spLocks noChangeArrowheads="1"/>
          </p:cNvSpPr>
          <p:nvPr/>
        </p:nvSpPr>
        <p:spPr bwMode="auto">
          <a:xfrm>
            <a:off x="228600" y="381000"/>
            <a:ext cx="7620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127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Passive Sampler Processing Scheme</a:t>
            </a:r>
          </a:p>
        </p:txBody>
      </p:sp>
      <p:graphicFrame>
        <p:nvGraphicFramePr>
          <p:cNvPr id="23554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9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56" name="Group 312"/>
          <p:cNvGrpSpPr>
            <a:grpSpLocks/>
          </p:cNvGrpSpPr>
          <p:nvPr/>
        </p:nvGrpSpPr>
        <p:grpSpPr bwMode="auto">
          <a:xfrm>
            <a:off x="457200" y="992188"/>
            <a:ext cx="7848600" cy="4951412"/>
            <a:chOff x="457200" y="991661"/>
            <a:chExt cx="7848600" cy="4951939"/>
          </a:xfrm>
        </p:grpSpPr>
        <p:grpSp>
          <p:nvGrpSpPr>
            <p:cNvPr id="23557" name="Group 2641"/>
            <p:cNvGrpSpPr>
              <a:grpSpLocks/>
            </p:cNvGrpSpPr>
            <p:nvPr/>
          </p:nvGrpSpPr>
          <p:grpSpPr bwMode="auto">
            <a:xfrm>
              <a:off x="3200400" y="4723874"/>
              <a:ext cx="1338262" cy="1144587"/>
              <a:chOff x="2024" y="3174"/>
              <a:chExt cx="843" cy="721"/>
            </a:xfrm>
          </p:grpSpPr>
          <p:grpSp>
            <p:nvGrpSpPr>
              <p:cNvPr id="23857" name="Group 2480"/>
              <p:cNvGrpSpPr>
                <a:grpSpLocks noChangeAspect="1"/>
              </p:cNvGrpSpPr>
              <p:nvPr/>
            </p:nvGrpSpPr>
            <p:grpSpPr bwMode="auto">
              <a:xfrm>
                <a:off x="2242" y="3174"/>
                <a:ext cx="347" cy="542"/>
                <a:chOff x="3072" y="2736"/>
                <a:chExt cx="630" cy="986"/>
              </a:xfrm>
            </p:grpSpPr>
            <p:sp>
              <p:nvSpPr>
                <p:cNvPr id="23859" name="Freeform 2481"/>
                <p:cNvSpPr>
                  <a:spLocks noChangeAspect="1"/>
                </p:cNvSpPr>
                <p:nvPr/>
              </p:nvSpPr>
              <p:spPr bwMode="auto">
                <a:xfrm>
                  <a:off x="3072" y="2940"/>
                  <a:ext cx="222" cy="776"/>
                </a:xfrm>
                <a:custGeom>
                  <a:avLst/>
                  <a:gdLst>
                    <a:gd name="T0" fmla="*/ 0 w 250"/>
                    <a:gd name="T1" fmla="*/ 759 h 776"/>
                    <a:gd name="T2" fmla="*/ 119 w 250"/>
                    <a:gd name="T3" fmla="*/ 759 h 776"/>
                    <a:gd name="T4" fmla="*/ 129 w 250"/>
                    <a:gd name="T5" fmla="*/ 0 h 776"/>
                    <a:gd name="T6" fmla="*/ 138 w 250"/>
                    <a:gd name="T7" fmla="*/ 0 h 776"/>
                    <a:gd name="T8" fmla="*/ 129 w 250"/>
                    <a:gd name="T9" fmla="*/ 776 h 776"/>
                    <a:gd name="T10" fmla="*/ 0 w 250"/>
                    <a:gd name="T11" fmla="*/ 776 h 776"/>
                    <a:gd name="T12" fmla="*/ 0 w 250"/>
                    <a:gd name="T13" fmla="*/ 759 h 77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0"/>
                    <a:gd name="T22" fmla="*/ 0 h 776"/>
                    <a:gd name="T23" fmla="*/ 250 w 250"/>
                    <a:gd name="T24" fmla="*/ 776 h 77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0" h="776">
                      <a:moveTo>
                        <a:pt x="0" y="759"/>
                      </a:moveTo>
                      <a:lnTo>
                        <a:pt x="216" y="759"/>
                      </a:lnTo>
                      <a:lnTo>
                        <a:pt x="233" y="0"/>
                      </a:lnTo>
                      <a:lnTo>
                        <a:pt x="250" y="0"/>
                      </a:lnTo>
                      <a:lnTo>
                        <a:pt x="233" y="776"/>
                      </a:lnTo>
                      <a:lnTo>
                        <a:pt x="0" y="776"/>
                      </a:lnTo>
                      <a:lnTo>
                        <a:pt x="0" y="7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60" name="Freeform 2482"/>
                <p:cNvSpPr>
                  <a:spLocks noChangeAspect="1"/>
                </p:cNvSpPr>
                <p:nvPr/>
              </p:nvSpPr>
              <p:spPr bwMode="auto">
                <a:xfrm>
                  <a:off x="3274" y="2940"/>
                  <a:ext cx="96" cy="782"/>
                </a:xfrm>
                <a:custGeom>
                  <a:avLst/>
                  <a:gdLst>
                    <a:gd name="T0" fmla="*/ 4 w 108"/>
                    <a:gd name="T1" fmla="*/ 0 h 782"/>
                    <a:gd name="T2" fmla="*/ 10 w 108"/>
                    <a:gd name="T3" fmla="*/ 0 h 782"/>
                    <a:gd name="T4" fmla="*/ 19 w 108"/>
                    <a:gd name="T5" fmla="*/ 765 h 782"/>
                    <a:gd name="T6" fmla="*/ 41 w 108"/>
                    <a:gd name="T7" fmla="*/ 765 h 782"/>
                    <a:gd name="T8" fmla="*/ 51 w 108"/>
                    <a:gd name="T9" fmla="*/ 198 h 782"/>
                    <a:gd name="T10" fmla="*/ 60 w 108"/>
                    <a:gd name="T11" fmla="*/ 198 h 782"/>
                    <a:gd name="T12" fmla="*/ 51 w 108"/>
                    <a:gd name="T13" fmla="*/ 782 h 782"/>
                    <a:gd name="T14" fmla="*/ 12 w 108"/>
                    <a:gd name="T15" fmla="*/ 782 h 782"/>
                    <a:gd name="T16" fmla="*/ 0 w 108"/>
                    <a:gd name="T17" fmla="*/ 0 h 782"/>
                    <a:gd name="T18" fmla="*/ 4 w 108"/>
                    <a:gd name="T19" fmla="*/ 0 h 78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8"/>
                    <a:gd name="T31" fmla="*/ 0 h 782"/>
                    <a:gd name="T32" fmla="*/ 108 w 108"/>
                    <a:gd name="T33" fmla="*/ 782 h 78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8" h="782">
                      <a:moveTo>
                        <a:pt x="6" y="0"/>
                      </a:moveTo>
                      <a:lnTo>
                        <a:pt x="17" y="0"/>
                      </a:lnTo>
                      <a:lnTo>
                        <a:pt x="34" y="765"/>
                      </a:lnTo>
                      <a:lnTo>
                        <a:pt x="74" y="765"/>
                      </a:lnTo>
                      <a:lnTo>
                        <a:pt x="91" y="198"/>
                      </a:lnTo>
                      <a:lnTo>
                        <a:pt x="108" y="198"/>
                      </a:lnTo>
                      <a:lnTo>
                        <a:pt x="91" y="782"/>
                      </a:lnTo>
                      <a:lnTo>
                        <a:pt x="23" y="782"/>
                      </a:lnTo>
                      <a:lnTo>
                        <a:pt x="0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61" name="Freeform 2483"/>
                <p:cNvSpPr>
                  <a:spLocks noChangeAspect="1"/>
                </p:cNvSpPr>
                <p:nvPr/>
              </p:nvSpPr>
              <p:spPr bwMode="auto">
                <a:xfrm>
                  <a:off x="3349" y="2736"/>
                  <a:ext cx="111" cy="986"/>
                </a:xfrm>
                <a:custGeom>
                  <a:avLst/>
                  <a:gdLst>
                    <a:gd name="T0" fmla="*/ 4 w 125"/>
                    <a:gd name="T1" fmla="*/ 402 h 986"/>
                    <a:gd name="T2" fmla="*/ 10 w 125"/>
                    <a:gd name="T3" fmla="*/ 402 h 986"/>
                    <a:gd name="T4" fmla="*/ 16 w 125"/>
                    <a:gd name="T5" fmla="*/ 969 h 986"/>
                    <a:gd name="T6" fmla="*/ 57 w 125"/>
                    <a:gd name="T7" fmla="*/ 969 h 986"/>
                    <a:gd name="T8" fmla="*/ 59 w 125"/>
                    <a:gd name="T9" fmla="*/ 0 h 986"/>
                    <a:gd name="T10" fmla="*/ 69 w 125"/>
                    <a:gd name="T11" fmla="*/ 0 h 986"/>
                    <a:gd name="T12" fmla="*/ 66 w 125"/>
                    <a:gd name="T13" fmla="*/ 986 h 986"/>
                    <a:gd name="T14" fmla="*/ 10 w 125"/>
                    <a:gd name="T15" fmla="*/ 986 h 986"/>
                    <a:gd name="T16" fmla="*/ 0 w 125"/>
                    <a:gd name="T17" fmla="*/ 402 h 986"/>
                    <a:gd name="T18" fmla="*/ 4 w 125"/>
                    <a:gd name="T19" fmla="*/ 402 h 98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5"/>
                    <a:gd name="T31" fmla="*/ 0 h 986"/>
                    <a:gd name="T32" fmla="*/ 125 w 125"/>
                    <a:gd name="T33" fmla="*/ 986 h 98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5" h="986">
                      <a:moveTo>
                        <a:pt x="6" y="402"/>
                      </a:moveTo>
                      <a:lnTo>
                        <a:pt x="17" y="402"/>
                      </a:lnTo>
                      <a:lnTo>
                        <a:pt x="28" y="969"/>
                      </a:lnTo>
                      <a:lnTo>
                        <a:pt x="102" y="969"/>
                      </a:lnTo>
                      <a:lnTo>
                        <a:pt x="108" y="0"/>
                      </a:lnTo>
                      <a:lnTo>
                        <a:pt x="125" y="0"/>
                      </a:lnTo>
                      <a:lnTo>
                        <a:pt x="119" y="986"/>
                      </a:lnTo>
                      <a:lnTo>
                        <a:pt x="17" y="986"/>
                      </a:lnTo>
                      <a:lnTo>
                        <a:pt x="0" y="402"/>
                      </a:lnTo>
                      <a:lnTo>
                        <a:pt x="6" y="40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62" name="Freeform 2484"/>
                <p:cNvSpPr>
                  <a:spLocks noChangeAspect="1"/>
                </p:cNvSpPr>
                <p:nvPr/>
              </p:nvSpPr>
              <p:spPr bwMode="auto">
                <a:xfrm>
                  <a:off x="3440" y="2736"/>
                  <a:ext cx="136" cy="986"/>
                </a:xfrm>
                <a:custGeom>
                  <a:avLst/>
                  <a:gdLst>
                    <a:gd name="T0" fmla="*/ 4 w 153"/>
                    <a:gd name="T1" fmla="*/ 0 h 986"/>
                    <a:gd name="T2" fmla="*/ 10 w 153"/>
                    <a:gd name="T3" fmla="*/ 0 h 986"/>
                    <a:gd name="T4" fmla="*/ 19 w 153"/>
                    <a:gd name="T5" fmla="*/ 969 h 986"/>
                    <a:gd name="T6" fmla="*/ 67 w 153"/>
                    <a:gd name="T7" fmla="*/ 969 h 986"/>
                    <a:gd name="T8" fmla="*/ 76 w 153"/>
                    <a:gd name="T9" fmla="*/ 550 h 986"/>
                    <a:gd name="T10" fmla="*/ 85 w 153"/>
                    <a:gd name="T11" fmla="*/ 550 h 986"/>
                    <a:gd name="T12" fmla="*/ 76 w 153"/>
                    <a:gd name="T13" fmla="*/ 986 h 986"/>
                    <a:gd name="T14" fmla="*/ 12 w 153"/>
                    <a:gd name="T15" fmla="*/ 986 h 986"/>
                    <a:gd name="T16" fmla="*/ 0 w 153"/>
                    <a:gd name="T17" fmla="*/ 0 h 986"/>
                    <a:gd name="T18" fmla="*/ 4 w 153"/>
                    <a:gd name="T19" fmla="*/ 0 h 98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53"/>
                    <a:gd name="T31" fmla="*/ 0 h 986"/>
                    <a:gd name="T32" fmla="*/ 153 w 153"/>
                    <a:gd name="T33" fmla="*/ 986 h 98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53" h="986">
                      <a:moveTo>
                        <a:pt x="6" y="0"/>
                      </a:moveTo>
                      <a:lnTo>
                        <a:pt x="17" y="0"/>
                      </a:lnTo>
                      <a:lnTo>
                        <a:pt x="34" y="969"/>
                      </a:lnTo>
                      <a:lnTo>
                        <a:pt x="119" y="969"/>
                      </a:lnTo>
                      <a:lnTo>
                        <a:pt x="136" y="550"/>
                      </a:lnTo>
                      <a:lnTo>
                        <a:pt x="153" y="550"/>
                      </a:lnTo>
                      <a:lnTo>
                        <a:pt x="136" y="986"/>
                      </a:lnTo>
                      <a:lnTo>
                        <a:pt x="23" y="986"/>
                      </a:lnTo>
                      <a:lnTo>
                        <a:pt x="0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63" name="Freeform 2485"/>
                <p:cNvSpPr>
                  <a:spLocks noChangeAspect="1"/>
                </p:cNvSpPr>
                <p:nvPr/>
              </p:nvSpPr>
              <p:spPr bwMode="auto">
                <a:xfrm>
                  <a:off x="3555" y="3286"/>
                  <a:ext cx="147" cy="436"/>
                </a:xfrm>
                <a:custGeom>
                  <a:avLst/>
                  <a:gdLst>
                    <a:gd name="T0" fmla="*/ 4 w 165"/>
                    <a:gd name="T1" fmla="*/ 0 h 436"/>
                    <a:gd name="T2" fmla="*/ 10 w 165"/>
                    <a:gd name="T3" fmla="*/ 0 h 436"/>
                    <a:gd name="T4" fmla="*/ 16 w 165"/>
                    <a:gd name="T5" fmla="*/ 413 h 436"/>
                    <a:gd name="T6" fmla="*/ 93 w 165"/>
                    <a:gd name="T7" fmla="*/ 413 h 436"/>
                    <a:gd name="T8" fmla="*/ 93 w 165"/>
                    <a:gd name="T9" fmla="*/ 430 h 436"/>
                    <a:gd name="T10" fmla="*/ 10 w 165"/>
                    <a:gd name="T11" fmla="*/ 436 h 436"/>
                    <a:gd name="T12" fmla="*/ 0 w 165"/>
                    <a:gd name="T13" fmla="*/ 0 h 436"/>
                    <a:gd name="T14" fmla="*/ 4 w 165"/>
                    <a:gd name="T15" fmla="*/ 0 h 4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5"/>
                    <a:gd name="T25" fmla="*/ 0 h 436"/>
                    <a:gd name="T26" fmla="*/ 165 w 165"/>
                    <a:gd name="T27" fmla="*/ 436 h 4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5" h="436">
                      <a:moveTo>
                        <a:pt x="6" y="0"/>
                      </a:moveTo>
                      <a:lnTo>
                        <a:pt x="17" y="0"/>
                      </a:lnTo>
                      <a:lnTo>
                        <a:pt x="29" y="413"/>
                      </a:lnTo>
                      <a:lnTo>
                        <a:pt x="165" y="413"/>
                      </a:lnTo>
                      <a:lnTo>
                        <a:pt x="165" y="430"/>
                      </a:lnTo>
                      <a:lnTo>
                        <a:pt x="17" y="436"/>
                      </a:lnTo>
                      <a:lnTo>
                        <a:pt x="0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64" name="Freeform 2486"/>
                <p:cNvSpPr>
                  <a:spLocks noChangeAspect="1"/>
                </p:cNvSpPr>
                <p:nvPr/>
              </p:nvSpPr>
              <p:spPr bwMode="auto">
                <a:xfrm>
                  <a:off x="3697" y="3694"/>
                  <a:ext cx="5" cy="22"/>
                </a:xfrm>
                <a:custGeom>
                  <a:avLst/>
                  <a:gdLst>
                    <a:gd name="T0" fmla="*/ 3 w 6"/>
                    <a:gd name="T1" fmla="*/ 17 h 22"/>
                    <a:gd name="T2" fmla="*/ 0 w 6"/>
                    <a:gd name="T3" fmla="*/ 17 h 22"/>
                    <a:gd name="T4" fmla="*/ 0 w 6"/>
                    <a:gd name="T5" fmla="*/ 0 h 22"/>
                    <a:gd name="T6" fmla="*/ 3 w 6"/>
                    <a:gd name="T7" fmla="*/ 0 h 22"/>
                    <a:gd name="T8" fmla="*/ 3 w 6"/>
                    <a:gd name="T9" fmla="*/ 22 h 22"/>
                    <a:gd name="T10" fmla="*/ 3 w 6"/>
                    <a:gd name="T11" fmla="*/ 17 h 2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22"/>
                    <a:gd name="T20" fmla="*/ 6 w 6"/>
                    <a:gd name="T21" fmla="*/ 22 h 2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22">
                      <a:moveTo>
                        <a:pt x="6" y="17"/>
                      </a:moveTo>
                      <a:lnTo>
                        <a:pt x="0" y="17"/>
                      </a:ln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6" y="22"/>
                      </a:lnTo>
                      <a:lnTo>
                        <a:pt x="6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4279" name="Rectangle 2487"/>
              <p:cNvSpPr>
                <a:spLocks noChangeAspect="1" noChangeArrowheads="1"/>
              </p:cNvSpPr>
              <p:nvPr/>
            </p:nvSpPr>
            <p:spPr bwMode="auto">
              <a:xfrm>
                <a:off x="2024" y="3780"/>
                <a:ext cx="843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Chemical Analysis</a:t>
                </a:r>
                <a:endParaRPr lang="en-US" sz="1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23558" name="Group 2642"/>
            <p:cNvGrpSpPr>
              <a:grpSpLocks/>
            </p:cNvGrpSpPr>
            <p:nvPr/>
          </p:nvGrpSpPr>
          <p:grpSpPr bwMode="auto">
            <a:xfrm>
              <a:off x="457200" y="991661"/>
              <a:ext cx="7848600" cy="4951939"/>
              <a:chOff x="576" y="1901"/>
              <a:chExt cx="4656" cy="2051"/>
            </a:xfrm>
          </p:grpSpPr>
          <p:grpSp>
            <p:nvGrpSpPr>
              <p:cNvPr id="23559" name="Group 2335"/>
              <p:cNvGrpSpPr>
                <a:grpSpLocks noChangeAspect="1"/>
              </p:cNvGrpSpPr>
              <p:nvPr/>
            </p:nvGrpSpPr>
            <p:grpSpPr bwMode="auto">
              <a:xfrm>
                <a:off x="1185" y="2463"/>
                <a:ext cx="38" cy="226"/>
                <a:chOff x="1423" y="1481"/>
                <a:chExt cx="76" cy="403"/>
              </a:xfrm>
            </p:grpSpPr>
            <p:sp>
              <p:nvSpPr>
                <p:cNvPr id="23855" name="Line 2336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461" y="1508"/>
                  <a:ext cx="1" cy="376"/>
                </a:xfrm>
                <a:prstGeom prst="line">
                  <a:avLst/>
                </a:prstGeom>
                <a:noFill/>
                <a:ln w="20638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56" name="Freeform 2337"/>
                <p:cNvSpPr>
                  <a:spLocks noChangeAspect="1"/>
                </p:cNvSpPr>
                <p:nvPr/>
              </p:nvSpPr>
              <p:spPr bwMode="auto">
                <a:xfrm>
                  <a:off x="1423" y="1481"/>
                  <a:ext cx="76" cy="152"/>
                </a:xfrm>
                <a:custGeom>
                  <a:avLst/>
                  <a:gdLst>
                    <a:gd name="T0" fmla="*/ 0 w 155"/>
                    <a:gd name="T1" fmla="*/ 9 h 308"/>
                    <a:gd name="T2" fmla="*/ 2 w 155"/>
                    <a:gd name="T3" fmla="*/ 0 h 308"/>
                    <a:gd name="T4" fmla="*/ 4 w 155"/>
                    <a:gd name="T5" fmla="*/ 9 h 308"/>
                    <a:gd name="T6" fmla="*/ 0 w 155"/>
                    <a:gd name="T7" fmla="*/ 9 h 30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5"/>
                    <a:gd name="T13" fmla="*/ 0 h 308"/>
                    <a:gd name="T14" fmla="*/ 155 w 155"/>
                    <a:gd name="T15" fmla="*/ 308 h 30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5" h="308">
                      <a:moveTo>
                        <a:pt x="0" y="308"/>
                      </a:moveTo>
                      <a:lnTo>
                        <a:pt x="77" y="0"/>
                      </a:lnTo>
                      <a:lnTo>
                        <a:pt x="155" y="308"/>
                      </a:lnTo>
                      <a:lnTo>
                        <a:pt x="0" y="308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560" name="Group 2338"/>
              <p:cNvGrpSpPr>
                <a:grpSpLocks/>
              </p:cNvGrpSpPr>
              <p:nvPr/>
            </p:nvGrpSpPr>
            <p:grpSpPr bwMode="auto">
              <a:xfrm>
                <a:off x="576" y="2760"/>
                <a:ext cx="1119" cy="373"/>
                <a:chOff x="192" y="1003"/>
                <a:chExt cx="1119" cy="373"/>
              </a:xfrm>
            </p:grpSpPr>
            <p:sp>
              <p:nvSpPr>
                <p:cNvPr id="23843" name="Rectangle 2339"/>
                <p:cNvSpPr>
                  <a:spLocks noChangeAspect="1" noChangeArrowheads="1"/>
                </p:cNvSpPr>
                <p:nvPr/>
              </p:nvSpPr>
              <p:spPr bwMode="auto">
                <a:xfrm>
                  <a:off x="714" y="1035"/>
                  <a:ext cx="226" cy="309"/>
                </a:xfrm>
                <a:prstGeom prst="rect">
                  <a:avLst/>
                </a:prstGeom>
                <a:solidFill>
                  <a:srgbClr val="808080"/>
                </a:solidFill>
                <a:ln w="1588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44" name="Oval 2340"/>
                <p:cNvSpPr>
                  <a:spLocks noChangeAspect="1" noChangeArrowheads="1"/>
                </p:cNvSpPr>
                <p:nvPr/>
              </p:nvSpPr>
              <p:spPr bwMode="auto">
                <a:xfrm>
                  <a:off x="715" y="1003"/>
                  <a:ext cx="225" cy="55"/>
                </a:xfrm>
                <a:prstGeom prst="ellipse">
                  <a:avLst/>
                </a:prstGeom>
                <a:solidFill>
                  <a:srgbClr val="80808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45" name="Oval 2341"/>
                <p:cNvSpPr>
                  <a:spLocks noChangeAspect="1" noChangeArrowheads="1"/>
                </p:cNvSpPr>
                <p:nvPr/>
              </p:nvSpPr>
              <p:spPr bwMode="auto">
                <a:xfrm>
                  <a:off x="714" y="1317"/>
                  <a:ext cx="226" cy="56"/>
                </a:xfrm>
                <a:prstGeom prst="ellipse">
                  <a:avLst/>
                </a:pr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46" name="Oval 2342"/>
                <p:cNvSpPr>
                  <a:spLocks noChangeAspect="1" noChangeArrowheads="1"/>
                </p:cNvSpPr>
                <p:nvPr/>
              </p:nvSpPr>
              <p:spPr bwMode="auto">
                <a:xfrm>
                  <a:off x="738" y="1016"/>
                  <a:ext cx="177" cy="28"/>
                </a:xfrm>
                <a:prstGeom prst="ellipse">
                  <a:avLst/>
                </a:prstGeom>
                <a:solidFill>
                  <a:srgbClr val="80808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135" name="Rectangle 2343"/>
                <p:cNvSpPr>
                  <a:spLocks noChangeAspect="1" noChangeArrowheads="1"/>
                </p:cNvSpPr>
                <p:nvPr/>
              </p:nvSpPr>
              <p:spPr bwMode="auto">
                <a:xfrm>
                  <a:off x="192" y="1152"/>
                  <a:ext cx="448" cy="1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1200" b="1">
                      <a:solidFill>
                        <a:schemeClr val="bg1"/>
                      </a:solidFill>
                    </a:rPr>
                    <a:t>Transport</a:t>
                  </a:r>
                  <a:endParaRPr lang="en-US" sz="12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23848" name="Freeform 2344"/>
                <p:cNvSpPr>
                  <a:spLocks noChangeAspect="1"/>
                </p:cNvSpPr>
                <p:nvPr/>
              </p:nvSpPr>
              <p:spPr bwMode="auto">
                <a:xfrm>
                  <a:off x="712" y="1344"/>
                  <a:ext cx="22" cy="19"/>
                </a:xfrm>
                <a:custGeom>
                  <a:avLst/>
                  <a:gdLst>
                    <a:gd name="T0" fmla="*/ 0 w 86"/>
                    <a:gd name="T1" fmla="*/ 0 h 67"/>
                    <a:gd name="T2" fmla="*/ 0 w 86"/>
                    <a:gd name="T3" fmla="*/ 0 h 67"/>
                    <a:gd name="T4" fmla="*/ 0 w 86"/>
                    <a:gd name="T5" fmla="*/ 0 h 67"/>
                    <a:gd name="T6" fmla="*/ 0 w 86"/>
                    <a:gd name="T7" fmla="*/ 0 h 67"/>
                    <a:gd name="T8" fmla="*/ 0 w 86"/>
                    <a:gd name="T9" fmla="*/ 0 h 67"/>
                    <a:gd name="T10" fmla="*/ 0 w 86"/>
                    <a:gd name="T11" fmla="*/ 0 h 67"/>
                    <a:gd name="T12" fmla="*/ 0 w 86"/>
                    <a:gd name="T13" fmla="*/ 0 h 67"/>
                    <a:gd name="T14" fmla="*/ 0 w 86"/>
                    <a:gd name="T15" fmla="*/ 0 h 67"/>
                    <a:gd name="T16" fmla="*/ 0 w 86"/>
                    <a:gd name="T17" fmla="*/ 0 h 67"/>
                    <a:gd name="T18" fmla="*/ 0 w 86"/>
                    <a:gd name="T19" fmla="*/ 0 h 67"/>
                    <a:gd name="T20" fmla="*/ 0 w 86"/>
                    <a:gd name="T21" fmla="*/ 0 h 67"/>
                    <a:gd name="T22" fmla="*/ 0 w 86"/>
                    <a:gd name="T23" fmla="*/ 0 h 67"/>
                    <a:gd name="T24" fmla="*/ 0 w 86"/>
                    <a:gd name="T25" fmla="*/ 0 h 67"/>
                    <a:gd name="T26" fmla="*/ 0 w 86"/>
                    <a:gd name="T27" fmla="*/ 0 h 67"/>
                    <a:gd name="T28" fmla="*/ 0 w 86"/>
                    <a:gd name="T29" fmla="*/ 0 h 67"/>
                    <a:gd name="T30" fmla="*/ 0 w 86"/>
                    <a:gd name="T31" fmla="*/ 0 h 67"/>
                    <a:gd name="T32" fmla="*/ 0 w 86"/>
                    <a:gd name="T33" fmla="*/ 0 h 6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86"/>
                    <a:gd name="T52" fmla="*/ 0 h 67"/>
                    <a:gd name="T53" fmla="*/ 86 w 86"/>
                    <a:gd name="T54" fmla="*/ 67 h 6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86" h="67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5" y="7"/>
                      </a:lnTo>
                      <a:lnTo>
                        <a:pt x="7" y="10"/>
                      </a:lnTo>
                      <a:lnTo>
                        <a:pt x="10" y="16"/>
                      </a:lnTo>
                      <a:lnTo>
                        <a:pt x="14" y="21"/>
                      </a:lnTo>
                      <a:lnTo>
                        <a:pt x="18" y="25"/>
                      </a:lnTo>
                      <a:lnTo>
                        <a:pt x="24" y="29"/>
                      </a:lnTo>
                      <a:lnTo>
                        <a:pt x="29" y="34"/>
                      </a:lnTo>
                      <a:lnTo>
                        <a:pt x="34" y="39"/>
                      </a:lnTo>
                      <a:lnTo>
                        <a:pt x="41" y="45"/>
                      </a:lnTo>
                      <a:lnTo>
                        <a:pt x="47" y="49"/>
                      </a:lnTo>
                      <a:lnTo>
                        <a:pt x="54" y="53"/>
                      </a:lnTo>
                      <a:lnTo>
                        <a:pt x="61" y="57"/>
                      </a:lnTo>
                      <a:lnTo>
                        <a:pt x="70" y="63"/>
                      </a:lnTo>
                      <a:lnTo>
                        <a:pt x="76" y="66"/>
                      </a:lnTo>
                      <a:lnTo>
                        <a:pt x="86" y="67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49" name="Freeform 2345"/>
                <p:cNvSpPr>
                  <a:spLocks noChangeAspect="1"/>
                </p:cNvSpPr>
                <p:nvPr/>
              </p:nvSpPr>
              <p:spPr bwMode="auto">
                <a:xfrm>
                  <a:off x="734" y="1363"/>
                  <a:ext cx="48" cy="11"/>
                </a:xfrm>
                <a:custGeom>
                  <a:avLst/>
                  <a:gdLst>
                    <a:gd name="T0" fmla="*/ 0 w 193"/>
                    <a:gd name="T1" fmla="*/ 0 h 40"/>
                    <a:gd name="T2" fmla="*/ 0 w 193"/>
                    <a:gd name="T3" fmla="*/ 0 h 40"/>
                    <a:gd name="T4" fmla="*/ 0 w 193"/>
                    <a:gd name="T5" fmla="*/ 0 h 40"/>
                    <a:gd name="T6" fmla="*/ 0 w 193"/>
                    <a:gd name="T7" fmla="*/ 0 h 40"/>
                    <a:gd name="T8" fmla="*/ 0 w 193"/>
                    <a:gd name="T9" fmla="*/ 0 h 40"/>
                    <a:gd name="T10" fmla="*/ 0 w 193"/>
                    <a:gd name="T11" fmla="*/ 0 h 40"/>
                    <a:gd name="T12" fmla="*/ 0 w 193"/>
                    <a:gd name="T13" fmla="*/ 0 h 40"/>
                    <a:gd name="T14" fmla="*/ 0 w 193"/>
                    <a:gd name="T15" fmla="*/ 0 h 40"/>
                    <a:gd name="T16" fmla="*/ 0 w 193"/>
                    <a:gd name="T17" fmla="*/ 0 h 40"/>
                    <a:gd name="T18" fmla="*/ 0 w 193"/>
                    <a:gd name="T19" fmla="*/ 0 h 40"/>
                    <a:gd name="T20" fmla="*/ 0 w 193"/>
                    <a:gd name="T21" fmla="*/ 0 h 40"/>
                    <a:gd name="T22" fmla="*/ 0 w 193"/>
                    <a:gd name="T23" fmla="*/ 0 h 40"/>
                    <a:gd name="T24" fmla="*/ 0 w 193"/>
                    <a:gd name="T25" fmla="*/ 0 h 40"/>
                    <a:gd name="T26" fmla="*/ 0 w 193"/>
                    <a:gd name="T27" fmla="*/ 0 h 40"/>
                    <a:gd name="T28" fmla="*/ 0 w 193"/>
                    <a:gd name="T29" fmla="*/ 0 h 40"/>
                    <a:gd name="T30" fmla="*/ 0 w 193"/>
                    <a:gd name="T31" fmla="*/ 0 h 40"/>
                    <a:gd name="T32" fmla="*/ 0 w 193"/>
                    <a:gd name="T33" fmla="*/ 0 h 4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93"/>
                    <a:gd name="T52" fmla="*/ 0 h 40"/>
                    <a:gd name="T53" fmla="*/ 193 w 193"/>
                    <a:gd name="T54" fmla="*/ 40 h 4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93" h="40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18" y="8"/>
                      </a:lnTo>
                      <a:lnTo>
                        <a:pt x="28" y="9"/>
                      </a:lnTo>
                      <a:lnTo>
                        <a:pt x="38" y="11"/>
                      </a:lnTo>
                      <a:lnTo>
                        <a:pt x="51" y="13"/>
                      </a:lnTo>
                      <a:lnTo>
                        <a:pt x="63" y="18"/>
                      </a:lnTo>
                      <a:lnTo>
                        <a:pt x="75" y="20"/>
                      </a:lnTo>
                      <a:lnTo>
                        <a:pt x="88" y="21"/>
                      </a:lnTo>
                      <a:lnTo>
                        <a:pt x="101" y="26"/>
                      </a:lnTo>
                      <a:lnTo>
                        <a:pt x="113" y="29"/>
                      </a:lnTo>
                      <a:lnTo>
                        <a:pt x="127" y="31"/>
                      </a:lnTo>
                      <a:lnTo>
                        <a:pt x="142" y="32"/>
                      </a:lnTo>
                      <a:lnTo>
                        <a:pt x="155" y="36"/>
                      </a:lnTo>
                      <a:lnTo>
                        <a:pt x="167" y="38"/>
                      </a:lnTo>
                      <a:lnTo>
                        <a:pt x="180" y="40"/>
                      </a:lnTo>
                      <a:lnTo>
                        <a:pt x="193" y="40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50" name="Freeform 2346"/>
                <p:cNvSpPr>
                  <a:spLocks noChangeAspect="1"/>
                </p:cNvSpPr>
                <p:nvPr/>
              </p:nvSpPr>
              <p:spPr bwMode="auto">
                <a:xfrm>
                  <a:off x="782" y="1374"/>
                  <a:ext cx="51" cy="2"/>
                </a:xfrm>
                <a:custGeom>
                  <a:avLst/>
                  <a:gdLst>
                    <a:gd name="T0" fmla="*/ 0 w 203"/>
                    <a:gd name="T1" fmla="*/ 0 h 7"/>
                    <a:gd name="T2" fmla="*/ 0 w 203"/>
                    <a:gd name="T3" fmla="*/ 0 h 7"/>
                    <a:gd name="T4" fmla="*/ 0 w 203"/>
                    <a:gd name="T5" fmla="*/ 0 h 7"/>
                    <a:gd name="T6" fmla="*/ 0 w 203"/>
                    <a:gd name="T7" fmla="*/ 0 h 7"/>
                    <a:gd name="T8" fmla="*/ 0 w 203"/>
                    <a:gd name="T9" fmla="*/ 0 h 7"/>
                    <a:gd name="T10" fmla="*/ 0 w 203"/>
                    <a:gd name="T11" fmla="*/ 0 h 7"/>
                    <a:gd name="T12" fmla="*/ 0 w 203"/>
                    <a:gd name="T13" fmla="*/ 0 h 7"/>
                    <a:gd name="T14" fmla="*/ 0 w 203"/>
                    <a:gd name="T15" fmla="*/ 0 h 7"/>
                    <a:gd name="T16" fmla="*/ 0 w 203"/>
                    <a:gd name="T17" fmla="*/ 0 h 7"/>
                    <a:gd name="T18" fmla="*/ 0 w 203"/>
                    <a:gd name="T19" fmla="*/ 0 h 7"/>
                    <a:gd name="T20" fmla="*/ 0 w 203"/>
                    <a:gd name="T21" fmla="*/ 0 h 7"/>
                    <a:gd name="T22" fmla="*/ 0 w 203"/>
                    <a:gd name="T23" fmla="*/ 0 h 7"/>
                    <a:gd name="T24" fmla="*/ 0 w 203"/>
                    <a:gd name="T25" fmla="*/ 0 h 7"/>
                    <a:gd name="T26" fmla="*/ 0 w 203"/>
                    <a:gd name="T27" fmla="*/ 0 h 7"/>
                    <a:gd name="T28" fmla="*/ 0 w 203"/>
                    <a:gd name="T29" fmla="*/ 0 h 7"/>
                    <a:gd name="T30" fmla="*/ 0 w 203"/>
                    <a:gd name="T31" fmla="*/ 0 h 7"/>
                    <a:gd name="T32" fmla="*/ 0 w 203"/>
                    <a:gd name="T33" fmla="*/ 0 h 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03"/>
                    <a:gd name="T52" fmla="*/ 0 h 7"/>
                    <a:gd name="T53" fmla="*/ 203 w 203"/>
                    <a:gd name="T54" fmla="*/ 7 h 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03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24" y="4"/>
                      </a:lnTo>
                      <a:lnTo>
                        <a:pt x="38" y="5"/>
                      </a:lnTo>
                      <a:lnTo>
                        <a:pt x="50" y="5"/>
                      </a:lnTo>
                      <a:lnTo>
                        <a:pt x="65" y="5"/>
                      </a:lnTo>
                      <a:lnTo>
                        <a:pt x="78" y="6"/>
                      </a:lnTo>
                      <a:lnTo>
                        <a:pt x="90" y="6"/>
                      </a:lnTo>
                      <a:lnTo>
                        <a:pt x="104" y="6"/>
                      </a:lnTo>
                      <a:lnTo>
                        <a:pt x="117" y="7"/>
                      </a:lnTo>
                      <a:lnTo>
                        <a:pt x="129" y="7"/>
                      </a:lnTo>
                      <a:lnTo>
                        <a:pt x="143" y="7"/>
                      </a:lnTo>
                      <a:lnTo>
                        <a:pt x="155" y="7"/>
                      </a:lnTo>
                      <a:lnTo>
                        <a:pt x="169" y="7"/>
                      </a:lnTo>
                      <a:lnTo>
                        <a:pt x="179" y="7"/>
                      </a:lnTo>
                      <a:lnTo>
                        <a:pt x="192" y="7"/>
                      </a:lnTo>
                      <a:lnTo>
                        <a:pt x="203" y="7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51" name="Freeform 2347"/>
                <p:cNvSpPr>
                  <a:spLocks noChangeAspect="1"/>
                </p:cNvSpPr>
                <p:nvPr/>
              </p:nvSpPr>
              <p:spPr bwMode="auto">
                <a:xfrm>
                  <a:off x="833" y="1374"/>
                  <a:ext cx="37" cy="2"/>
                </a:xfrm>
                <a:custGeom>
                  <a:avLst/>
                  <a:gdLst>
                    <a:gd name="T0" fmla="*/ 0 w 145"/>
                    <a:gd name="T1" fmla="*/ 0 h 7"/>
                    <a:gd name="T2" fmla="*/ 0 w 145"/>
                    <a:gd name="T3" fmla="*/ 0 h 7"/>
                    <a:gd name="T4" fmla="*/ 0 w 145"/>
                    <a:gd name="T5" fmla="*/ 0 h 7"/>
                    <a:gd name="T6" fmla="*/ 0 w 145"/>
                    <a:gd name="T7" fmla="*/ 0 h 7"/>
                    <a:gd name="T8" fmla="*/ 0 w 145"/>
                    <a:gd name="T9" fmla="*/ 0 h 7"/>
                    <a:gd name="T10" fmla="*/ 0 w 145"/>
                    <a:gd name="T11" fmla="*/ 0 h 7"/>
                    <a:gd name="T12" fmla="*/ 0 w 145"/>
                    <a:gd name="T13" fmla="*/ 0 h 7"/>
                    <a:gd name="T14" fmla="*/ 0 w 145"/>
                    <a:gd name="T15" fmla="*/ 0 h 7"/>
                    <a:gd name="T16" fmla="*/ 0 w 145"/>
                    <a:gd name="T17" fmla="*/ 0 h 7"/>
                    <a:gd name="T18" fmla="*/ 0 w 145"/>
                    <a:gd name="T19" fmla="*/ 0 h 7"/>
                    <a:gd name="T20" fmla="*/ 0 w 145"/>
                    <a:gd name="T21" fmla="*/ 0 h 7"/>
                    <a:gd name="T22" fmla="*/ 0 w 145"/>
                    <a:gd name="T23" fmla="*/ 0 h 7"/>
                    <a:gd name="T24" fmla="*/ 0 w 145"/>
                    <a:gd name="T25" fmla="*/ 0 h 7"/>
                    <a:gd name="T26" fmla="*/ 0 w 145"/>
                    <a:gd name="T27" fmla="*/ 0 h 7"/>
                    <a:gd name="T28" fmla="*/ 0 w 145"/>
                    <a:gd name="T29" fmla="*/ 0 h 7"/>
                    <a:gd name="T30" fmla="*/ 0 w 145"/>
                    <a:gd name="T31" fmla="*/ 0 h 7"/>
                    <a:gd name="T32" fmla="*/ 0 w 145"/>
                    <a:gd name="T33" fmla="*/ 0 h 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5"/>
                    <a:gd name="T52" fmla="*/ 0 h 7"/>
                    <a:gd name="T53" fmla="*/ 145 w 145"/>
                    <a:gd name="T54" fmla="*/ 7 h 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5" h="7">
                      <a:moveTo>
                        <a:pt x="0" y="7"/>
                      </a:moveTo>
                      <a:lnTo>
                        <a:pt x="9" y="7"/>
                      </a:lnTo>
                      <a:lnTo>
                        <a:pt x="20" y="7"/>
                      </a:lnTo>
                      <a:lnTo>
                        <a:pt x="29" y="7"/>
                      </a:lnTo>
                      <a:lnTo>
                        <a:pt x="39" y="7"/>
                      </a:lnTo>
                      <a:lnTo>
                        <a:pt x="46" y="7"/>
                      </a:lnTo>
                      <a:lnTo>
                        <a:pt x="56" y="7"/>
                      </a:lnTo>
                      <a:lnTo>
                        <a:pt x="63" y="7"/>
                      </a:lnTo>
                      <a:lnTo>
                        <a:pt x="72" y="6"/>
                      </a:lnTo>
                      <a:lnTo>
                        <a:pt x="80" y="6"/>
                      </a:lnTo>
                      <a:lnTo>
                        <a:pt x="87" y="6"/>
                      </a:lnTo>
                      <a:lnTo>
                        <a:pt x="96" y="5"/>
                      </a:lnTo>
                      <a:lnTo>
                        <a:pt x="105" y="5"/>
                      </a:lnTo>
                      <a:lnTo>
                        <a:pt x="114" y="5"/>
                      </a:lnTo>
                      <a:lnTo>
                        <a:pt x="123" y="4"/>
                      </a:lnTo>
                      <a:lnTo>
                        <a:pt x="134" y="2"/>
                      </a:lnTo>
                      <a:lnTo>
                        <a:pt x="145" y="0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52" name="Freeform 2348"/>
                <p:cNvSpPr>
                  <a:spLocks noChangeAspect="1"/>
                </p:cNvSpPr>
                <p:nvPr/>
              </p:nvSpPr>
              <p:spPr bwMode="auto">
                <a:xfrm>
                  <a:off x="870" y="1363"/>
                  <a:ext cx="55" cy="11"/>
                </a:xfrm>
                <a:custGeom>
                  <a:avLst/>
                  <a:gdLst>
                    <a:gd name="T0" fmla="*/ 0 w 218"/>
                    <a:gd name="T1" fmla="*/ 0 h 40"/>
                    <a:gd name="T2" fmla="*/ 0 w 218"/>
                    <a:gd name="T3" fmla="*/ 0 h 40"/>
                    <a:gd name="T4" fmla="*/ 0 w 218"/>
                    <a:gd name="T5" fmla="*/ 0 h 40"/>
                    <a:gd name="T6" fmla="*/ 0 w 218"/>
                    <a:gd name="T7" fmla="*/ 0 h 40"/>
                    <a:gd name="T8" fmla="*/ 0 w 218"/>
                    <a:gd name="T9" fmla="*/ 0 h 40"/>
                    <a:gd name="T10" fmla="*/ 0 w 218"/>
                    <a:gd name="T11" fmla="*/ 0 h 40"/>
                    <a:gd name="T12" fmla="*/ 0 w 218"/>
                    <a:gd name="T13" fmla="*/ 0 h 40"/>
                    <a:gd name="T14" fmla="*/ 0 w 218"/>
                    <a:gd name="T15" fmla="*/ 0 h 40"/>
                    <a:gd name="T16" fmla="*/ 0 w 218"/>
                    <a:gd name="T17" fmla="*/ 0 h 40"/>
                    <a:gd name="T18" fmla="*/ 0 w 218"/>
                    <a:gd name="T19" fmla="*/ 0 h 40"/>
                    <a:gd name="T20" fmla="*/ 0 w 218"/>
                    <a:gd name="T21" fmla="*/ 0 h 40"/>
                    <a:gd name="T22" fmla="*/ 0 w 218"/>
                    <a:gd name="T23" fmla="*/ 0 h 40"/>
                    <a:gd name="T24" fmla="*/ 0 w 218"/>
                    <a:gd name="T25" fmla="*/ 0 h 40"/>
                    <a:gd name="T26" fmla="*/ 0 w 218"/>
                    <a:gd name="T27" fmla="*/ 0 h 40"/>
                    <a:gd name="T28" fmla="*/ 0 w 218"/>
                    <a:gd name="T29" fmla="*/ 0 h 40"/>
                    <a:gd name="T30" fmla="*/ 0 w 218"/>
                    <a:gd name="T31" fmla="*/ 0 h 40"/>
                    <a:gd name="T32" fmla="*/ 0 w 218"/>
                    <a:gd name="T33" fmla="*/ 0 h 4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18"/>
                    <a:gd name="T52" fmla="*/ 0 h 40"/>
                    <a:gd name="T53" fmla="*/ 218 w 218"/>
                    <a:gd name="T54" fmla="*/ 40 h 4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18" h="40">
                      <a:moveTo>
                        <a:pt x="0" y="40"/>
                      </a:moveTo>
                      <a:lnTo>
                        <a:pt x="13" y="40"/>
                      </a:lnTo>
                      <a:lnTo>
                        <a:pt x="25" y="38"/>
                      </a:lnTo>
                      <a:lnTo>
                        <a:pt x="38" y="37"/>
                      </a:lnTo>
                      <a:lnTo>
                        <a:pt x="54" y="34"/>
                      </a:lnTo>
                      <a:lnTo>
                        <a:pt x="69" y="31"/>
                      </a:lnTo>
                      <a:lnTo>
                        <a:pt x="83" y="30"/>
                      </a:lnTo>
                      <a:lnTo>
                        <a:pt x="100" y="28"/>
                      </a:lnTo>
                      <a:lnTo>
                        <a:pt x="112" y="25"/>
                      </a:lnTo>
                      <a:lnTo>
                        <a:pt x="130" y="21"/>
                      </a:lnTo>
                      <a:lnTo>
                        <a:pt x="144" y="20"/>
                      </a:lnTo>
                      <a:lnTo>
                        <a:pt x="158" y="18"/>
                      </a:lnTo>
                      <a:lnTo>
                        <a:pt x="173" y="13"/>
                      </a:lnTo>
                      <a:lnTo>
                        <a:pt x="186" y="10"/>
                      </a:lnTo>
                      <a:lnTo>
                        <a:pt x="196" y="8"/>
                      </a:lnTo>
                      <a:lnTo>
                        <a:pt x="208" y="5"/>
                      </a:lnTo>
                      <a:lnTo>
                        <a:pt x="218" y="0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53" name="Freeform 2349"/>
                <p:cNvSpPr>
                  <a:spLocks noChangeAspect="1"/>
                </p:cNvSpPr>
                <p:nvPr/>
              </p:nvSpPr>
              <p:spPr bwMode="auto">
                <a:xfrm>
                  <a:off x="925" y="1351"/>
                  <a:ext cx="16" cy="12"/>
                </a:xfrm>
                <a:custGeom>
                  <a:avLst/>
                  <a:gdLst>
                    <a:gd name="T0" fmla="*/ 0 w 70"/>
                    <a:gd name="T1" fmla="*/ 0 h 42"/>
                    <a:gd name="T2" fmla="*/ 0 w 70"/>
                    <a:gd name="T3" fmla="*/ 0 h 42"/>
                    <a:gd name="T4" fmla="*/ 0 w 70"/>
                    <a:gd name="T5" fmla="*/ 0 h 42"/>
                    <a:gd name="T6" fmla="*/ 0 w 70"/>
                    <a:gd name="T7" fmla="*/ 0 h 42"/>
                    <a:gd name="T8" fmla="*/ 0 w 70"/>
                    <a:gd name="T9" fmla="*/ 0 h 42"/>
                    <a:gd name="T10" fmla="*/ 0 w 70"/>
                    <a:gd name="T11" fmla="*/ 0 h 42"/>
                    <a:gd name="T12" fmla="*/ 0 w 70"/>
                    <a:gd name="T13" fmla="*/ 0 h 42"/>
                    <a:gd name="T14" fmla="*/ 0 w 70"/>
                    <a:gd name="T15" fmla="*/ 0 h 42"/>
                    <a:gd name="T16" fmla="*/ 0 w 70"/>
                    <a:gd name="T17" fmla="*/ 0 h 42"/>
                    <a:gd name="T18" fmla="*/ 0 w 70"/>
                    <a:gd name="T19" fmla="*/ 0 h 42"/>
                    <a:gd name="T20" fmla="*/ 0 w 70"/>
                    <a:gd name="T21" fmla="*/ 0 h 42"/>
                    <a:gd name="T22" fmla="*/ 0 w 70"/>
                    <a:gd name="T23" fmla="*/ 0 h 42"/>
                    <a:gd name="T24" fmla="*/ 0 w 70"/>
                    <a:gd name="T25" fmla="*/ 0 h 42"/>
                    <a:gd name="T26" fmla="*/ 0 w 70"/>
                    <a:gd name="T27" fmla="*/ 0 h 42"/>
                    <a:gd name="T28" fmla="*/ 0 w 70"/>
                    <a:gd name="T29" fmla="*/ 0 h 42"/>
                    <a:gd name="T30" fmla="*/ 0 w 70"/>
                    <a:gd name="T31" fmla="*/ 0 h 42"/>
                    <a:gd name="T32" fmla="*/ 0 w 70"/>
                    <a:gd name="T33" fmla="*/ 0 h 4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70"/>
                    <a:gd name="T52" fmla="*/ 0 h 42"/>
                    <a:gd name="T53" fmla="*/ 70 w 70"/>
                    <a:gd name="T54" fmla="*/ 42 h 4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70" h="42">
                      <a:moveTo>
                        <a:pt x="0" y="42"/>
                      </a:moveTo>
                      <a:lnTo>
                        <a:pt x="8" y="40"/>
                      </a:lnTo>
                      <a:lnTo>
                        <a:pt x="15" y="35"/>
                      </a:lnTo>
                      <a:lnTo>
                        <a:pt x="21" y="30"/>
                      </a:lnTo>
                      <a:lnTo>
                        <a:pt x="26" y="25"/>
                      </a:lnTo>
                      <a:lnTo>
                        <a:pt x="33" y="23"/>
                      </a:lnTo>
                      <a:lnTo>
                        <a:pt x="36" y="19"/>
                      </a:lnTo>
                      <a:lnTo>
                        <a:pt x="40" y="14"/>
                      </a:lnTo>
                      <a:lnTo>
                        <a:pt x="44" y="11"/>
                      </a:lnTo>
                      <a:lnTo>
                        <a:pt x="46" y="9"/>
                      </a:lnTo>
                      <a:lnTo>
                        <a:pt x="50" y="6"/>
                      </a:lnTo>
                      <a:lnTo>
                        <a:pt x="52" y="4"/>
                      </a:lnTo>
                      <a:lnTo>
                        <a:pt x="56" y="2"/>
                      </a:lnTo>
                      <a:lnTo>
                        <a:pt x="57" y="0"/>
                      </a:lnTo>
                      <a:lnTo>
                        <a:pt x="62" y="0"/>
                      </a:lnTo>
                      <a:lnTo>
                        <a:pt x="66" y="0"/>
                      </a:lnTo>
                      <a:lnTo>
                        <a:pt x="70" y="1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142" name="Rectangle 2350"/>
                <p:cNvSpPr>
                  <a:spLocks noChangeAspect="1" noChangeArrowheads="1"/>
                </p:cNvSpPr>
                <p:nvPr/>
              </p:nvSpPr>
              <p:spPr bwMode="auto">
                <a:xfrm>
                  <a:off x="1002" y="1084"/>
                  <a:ext cx="309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1200" b="1">
                      <a:solidFill>
                        <a:schemeClr val="bg1"/>
                      </a:solidFill>
                    </a:rPr>
                    <a:t>Sealed</a:t>
                  </a:r>
                </a:p>
                <a:p>
                  <a:pPr algn="ctr">
                    <a:defRPr/>
                  </a:pPr>
                  <a:r>
                    <a:rPr lang="en-US" sz="1200" b="1">
                      <a:solidFill>
                        <a:schemeClr val="bg1"/>
                      </a:solidFill>
                    </a:rPr>
                    <a:t>in can</a:t>
                  </a:r>
                  <a:endParaRPr lang="en-US" sz="12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sp>
            <p:nvSpPr>
              <p:cNvPr id="23561" name="Line 2351"/>
              <p:cNvSpPr>
                <a:spLocks noChangeAspect="1" noChangeShapeType="1"/>
              </p:cNvSpPr>
              <p:nvPr/>
            </p:nvSpPr>
            <p:spPr bwMode="auto">
              <a:xfrm>
                <a:off x="2258" y="1973"/>
                <a:ext cx="1" cy="327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2" name="Line 2352"/>
              <p:cNvSpPr>
                <a:spLocks noChangeAspect="1" noChangeShapeType="1"/>
              </p:cNvSpPr>
              <p:nvPr/>
            </p:nvSpPr>
            <p:spPr bwMode="auto">
              <a:xfrm>
                <a:off x="2054" y="1978"/>
                <a:ext cx="0" cy="328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3" name="Rectangle 2353"/>
              <p:cNvSpPr>
                <a:spLocks noChangeAspect="1" noChangeArrowheads="1"/>
              </p:cNvSpPr>
              <p:nvPr/>
            </p:nvSpPr>
            <p:spPr bwMode="auto">
              <a:xfrm>
                <a:off x="2055" y="1978"/>
                <a:ext cx="202" cy="325"/>
              </a:xfrm>
              <a:prstGeom prst="rect">
                <a:avLst/>
              </a:prstGeom>
              <a:solidFill>
                <a:srgbClr val="FFFFCC"/>
              </a:solidFill>
              <a:ln w="1651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564" name="Oval 2354"/>
              <p:cNvSpPr>
                <a:spLocks noChangeAspect="1" noChangeArrowheads="1"/>
              </p:cNvSpPr>
              <p:nvPr/>
            </p:nvSpPr>
            <p:spPr bwMode="auto">
              <a:xfrm>
                <a:off x="2058" y="1949"/>
                <a:ext cx="197" cy="50"/>
              </a:xfrm>
              <a:prstGeom prst="ellipse">
                <a:avLst/>
              </a:prstGeom>
              <a:solidFill>
                <a:srgbClr val="FFFFCC"/>
              </a:solidFill>
              <a:ln w="20701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565" name="Oval 2355"/>
              <p:cNvSpPr>
                <a:spLocks noChangeAspect="1" noChangeArrowheads="1"/>
              </p:cNvSpPr>
              <p:nvPr/>
            </p:nvSpPr>
            <p:spPr bwMode="auto">
              <a:xfrm>
                <a:off x="2054" y="2277"/>
                <a:ext cx="205" cy="54"/>
              </a:xfrm>
              <a:prstGeom prst="ellipse">
                <a:avLst/>
              </a:prstGeom>
              <a:solidFill>
                <a:srgbClr val="FFFFCC"/>
              </a:solidFill>
              <a:ln w="11176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566" name="Freeform 2356"/>
              <p:cNvSpPr>
                <a:spLocks noChangeAspect="1"/>
              </p:cNvSpPr>
              <p:nvPr/>
            </p:nvSpPr>
            <p:spPr bwMode="auto">
              <a:xfrm>
                <a:off x="2079" y="2016"/>
                <a:ext cx="144" cy="306"/>
              </a:xfrm>
              <a:custGeom>
                <a:avLst/>
                <a:gdLst>
                  <a:gd name="T0" fmla="*/ 0 w 576"/>
                  <a:gd name="T1" fmla="*/ 2 h 1099"/>
                  <a:gd name="T2" fmla="*/ 0 w 576"/>
                  <a:gd name="T3" fmla="*/ 2 h 1099"/>
                  <a:gd name="T4" fmla="*/ 0 w 576"/>
                  <a:gd name="T5" fmla="*/ 2 h 1099"/>
                  <a:gd name="T6" fmla="*/ 0 w 576"/>
                  <a:gd name="T7" fmla="*/ 2 h 1099"/>
                  <a:gd name="T8" fmla="*/ 0 w 576"/>
                  <a:gd name="T9" fmla="*/ 2 h 1099"/>
                  <a:gd name="T10" fmla="*/ 0 w 576"/>
                  <a:gd name="T11" fmla="*/ 2 h 1099"/>
                  <a:gd name="T12" fmla="*/ 0 w 576"/>
                  <a:gd name="T13" fmla="*/ 2 h 1099"/>
                  <a:gd name="T14" fmla="*/ 0 w 576"/>
                  <a:gd name="T15" fmla="*/ 2 h 1099"/>
                  <a:gd name="T16" fmla="*/ 0 w 576"/>
                  <a:gd name="T17" fmla="*/ 2 h 1099"/>
                  <a:gd name="T18" fmla="*/ 0 w 576"/>
                  <a:gd name="T19" fmla="*/ 2 h 1099"/>
                  <a:gd name="T20" fmla="*/ 0 w 576"/>
                  <a:gd name="T21" fmla="*/ 2 h 1099"/>
                  <a:gd name="T22" fmla="*/ 0 w 576"/>
                  <a:gd name="T23" fmla="*/ 2 h 1099"/>
                  <a:gd name="T24" fmla="*/ 0 w 576"/>
                  <a:gd name="T25" fmla="*/ 2 h 1099"/>
                  <a:gd name="T26" fmla="*/ 0 w 576"/>
                  <a:gd name="T27" fmla="*/ 1 h 1099"/>
                  <a:gd name="T28" fmla="*/ 0 w 576"/>
                  <a:gd name="T29" fmla="*/ 1 h 1099"/>
                  <a:gd name="T30" fmla="*/ 0 w 576"/>
                  <a:gd name="T31" fmla="*/ 1 h 1099"/>
                  <a:gd name="T32" fmla="*/ 1 w 576"/>
                  <a:gd name="T33" fmla="*/ 1 h 1099"/>
                  <a:gd name="T34" fmla="*/ 1 w 576"/>
                  <a:gd name="T35" fmla="*/ 1 h 1099"/>
                  <a:gd name="T36" fmla="*/ 1 w 576"/>
                  <a:gd name="T37" fmla="*/ 1 h 1099"/>
                  <a:gd name="T38" fmla="*/ 1 w 576"/>
                  <a:gd name="T39" fmla="*/ 1 h 1099"/>
                  <a:gd name="T40" fmla="*/ 1 w 576"/>
                  <a:gd name="T41" fmla="*/ 1 h 1099"/>
                  <a:gd name="T42" fmla="*/ 1 w 576"/>
                  <a:gd name="T43" fmla="*/ 1 h 1099"/>
                  <a:gd name="T44" fmla="*/ 1 w 576"/>
                  <a:gd name="T45" fmla="*/ 1 h 1099"/>
                  <a:gd name="T46" fmla="*/ 1 w 576"/>
                  <a:gd name="T47" fmla="*/ 1 h 1099"/>
                  <a:gd name="T48" fmla="*/ 1 w 576"/>
                  <a:gd name="T49" fmla="*/ 0 h 1099"/>
                  <a:gd name="T50" fmla="*/ 1 w 576"/>
                  <a:gd name="T51" fmla="*/ 0 h 1099"/>
                  <a:gd name="T52" fmla="*/ 1 w 576"/>
                  <a:gd name="T53" fmla="*/ 0 h 1099"/>
                  <a:gd name="T54" fmla="*/ 1 w 576"/>
                  <a:gd name="T55" fmla="*/ 0 h 1099"/>
                  <a:gd name="T56" fmla="*/ 1 w 576"/>
                  <a:gd name="T57" fmla="*/ 0 h 1099"/>
                  <a:gd name="T58" fmla="*/ 1 w 576"/>
                  <a:gd name="T59" fmla="*/ 0 h 1099"/>
                  <a:gd name="T60" fmla="*/ 1 w 576"/>
                  <a:gd name="T61" fmla="*/ 0 h 1099"/>
                  <a:gd name="T62" fmla="*/ 1 w 576"/>
                  <a:gd name="T63" fmla="*/ 0 h 1099"/>
                  <a:gd name="T64" fmla="*/ 1 w 576"/>
                  <a:gd name="T65" fmla="*/ 0 h 1099"/>
                  <a:gd name="T66" fmla="*/ 1 w 576"/>
                  <a:gd name="T67" fmla="*/ 0 h 1099"/>
                  <a:gd name="T68" fmla="*/ 0 w 576"/>
                  <a:gd name="T69" fmla="*/ 0 h 1099"/>
                  <a:gd name="T70" fmla="*/ 0 w 576"/>
                  <a:gd name="T71" fmla="*/ 0 h 1099"/>
                  <a:gd name="T72" fmla="*/ 0 w 576"/>
                  <a:gd name="T73" fmla="*/ 0 h 1099"/>
                  <a:gd name="T74" fmla="*/ 0 w 576"/>
                  <a:gd name="T75" fmla="*/ 0 h 1099"/>
                  <a:gd name="T76" fmla="*/ 0 w 576"/>
                  <a:gd name="T77" fmla="*/ 0 h 1099"/>
                  <a:gd name="T78" fmla="*/ 0 w 576"/>
                  <a:gd name="T79" fmla="*/ 0 h 1099"/>
                  <a:gd name="T80" fmla="*/ 0 w 576"/>
                  <a:gd name="T81" fmla="*/ 0 h 1099"/>
                  <a:gd name="T82" fmla="*/ 0 w 576"/>
                  <a:gd name="T83" fmla="*/ 0 h 1099"/>
                  <a:gd name="T84" fmla="*/ 0 w 576"/>
                  <a:gd name="T85" fmla="*/ 1 h 1099"/>
                  <a:gd name="T86" fmla="*/ 0 w 576"/>
                  <a:gd name="T87" fmla="*/ 1 h 1099"/>
                  <a:gd name="T88" fmla="*/ 0 w 576"/>
                  <a:gd name="T89" fmla="*/ 1 h 1099"/>
                  <a:gd name="T90" fmla="*/ 0 w 576"/>
                  <a:gd name="T91" fmla="*/ 1 h 1099"/>
                  <a:gd name="T92" fmla="*/ 0 w 576"/>
                  <a:gd name="T93" fmla="*/ 1 h 1099"/>
                  <a:gd name="T94" fmla="*/ 0 w 576"/>
                  <a:gd name="T95" fmla="*/ 1 h 1099"/>
                  <a:gd name="T96" fmla="*/ 0 w 576"/>
                  <a:gd name="T97" fmla="*/ 1 h 1099"/>
                  <a:gd name="T98" fmla="*/ 0 w 576"/>
                  <a:gd name="T99" fmla="*/ 1 h 1099"/>
                  <a:gd name="T100" fmla="*/ 0 w 576"/>
                  <a:gd name="T101" fmla="*/ 1 h 1099"/>
                  <a:gd name="T102" fmla="*/ 0 w 576"/>
                  <a:gd name="T103" fmla="*/ 1 h 1099"/>
                  <a:gd name="T104" fmla="*/ 0 w 576"/>
                  <a:gd name="T105" fmla="*/ 1 h 1099"/>
                  <a:gd name="T106" fmla="*/ 0 w 576"/>
                  <a:gd name="T107" fmla="*/ 1 h 1099"/>
                  <a:gd name="T108" fmla="*/ 0 w 576"/>
                  <a:gd name="T109" fmla="*/ 1 h 1099"/>
                  <a:gd name="T110" fmla="*/ 0 w 576"/>
                  <a:gd name="T111" fmla="*/ 1 h 1099"/>
                  <a:gd name="T112" fmla="*/ 0 w 576"/>
                  <a:gd name="T113" fmla="*/ 1 h 1099"/>
                  <a:gd name="T114" fmla="*/ 0 w 576"/>
                  <a:gd name="T115" fmla="*/ 1 h 1099"/>
                  <a:gd name="T116" fmla="*/ 0 w 576"/>
                  <a:gd name="T117" fmla="*/ 2 h 10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76"/>
                  <a:gd name="T178" fmla="*/ 0 h 1099"/>
                  <a:gd name="T179" fmla="*/ 576 w 576"/>
                  <a:gd name="T180" fmla="*/ 1099 h 109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76" h="1099">
                    <a:moveTo>
                      <a:pt x="26" y="987"/>
                    </a:moveTo>
                    <a:lnTo>
                      <a:pt x="41" y="995"/>
                    </a:lnTo>
                    <a:lnTo>
                      <a:pt x="56" y="1003"/>
                    </a:lnTo>
                    <a:lnTo>
                      <a:pt x="68" y="1010"/>
                    </a:lnTo>
                    <a:lnTo>
                      <a:pt x="84" y="1016"/>
                    </a:lnTo>
                    <a:lnTo>
                      <a:pt x="96" y="1023"/>
                    </a:lnTo>
                    <a:lnTo>
                      <a:pt x="108" y="1030"/>
                    </a:lnTo>
                    <a:lnTo>
                      <a:pt x="122" y="1036"/>
                    </a:lnTo>
                    <a:lnTo>
                      <a:pt x="132" y="1041"/>
                    </a:lnTo>
                    <a:lnTo>
                      <a:pt x="142" y="1046"/>
                    </a:lnTo>
                    <a:lnTo>
                      <a:pt x="153" y="1051"/>
                    </a:lnTo>
                    <a:lnTo>
                      <a:pt x="162" y="1056"/>
                    </a:lnTo>
                    <a:lnTo>
                      <a:pt x="171" y="1061"/>
                    </a:lnTo>
                    <a:lnTo>
                      <a:pt x="178" y="1067"/>
                    </a:lnTo>
                    <a:lnTo>
                      <a:pt x="187" y="1069"/>
                    </a:lnTo>
                    <a:lnTo>
                      <a:pt x="194" y="1074"/>
                    </a:lnTo>
                    <a:lnTo>
                      <a:pt x="201" y="1077"/>
                    </a:lnTo>
                    <a:lnTo>
                      <a:pt x="206" y="1080"/>
                    </a:lnTo>
                    <a:lnTo>
                      <a:pt x="212" y="1083"/>
                    </a:lnTo>
                    <a:lnTo>
                      <a:pt x="214" y="1086"/>
                    </a:lnTo>
                    <a:lnTo>
                      <a:pt x="215" y="1089"/>
                    </a:lnTo>
                    <a:lnTo>
                      <a:pt x="219" y="1092"/>
                    </a:lnTo>
                    <a:lnTo>
                      <a:pt x="219" y="1093"/>
                    </a:lnTo>
                    <a:lnTo>
                      <a:pt x="219" y="1096"/>
                    </a:lnTo>
                    <a:lnTo>
                      <a:pt x="220" y="1096"/>
                    </a:lnTo>
                    <a:lnTo>
                      <a:pt x="220" y="1097"/>
                    </a:lnTo>
                    <a:lnTo>
                      <a:pt x="219" y="1099"/>
                    </a:lnTo>
                    <a:lnTo>
                      <a:pt x="220" y="1097"/>
                    </a:lnTo>
                    <a:lnTo>
                      <a:pt x="222" y="1096"/>
                    </a:lnTo>
                    <a:lnTo>
                      <a:pt x="222" y="1094"/>
                    </a:lnTo>
                    <a:lnTo>
                      <a:pt x="224" y="1092"/>
                    </a:lnTo>
                    <a:lnTo>
                      <a:pt x="226" y="1089"/>
                    </a:lnTo>
                    <a:lnTo>
                      <a:pt x="228" y="1084"/>
                    </a:lnTo>
                    <a:lnTo>
                      <a:pt x="229" y="1081"/>
                    </a:lnTo>
                    <a:lnTo>
                      <a:pt x="232" y="1077"/>
                    </a:lnTo>
                    <a:lnTo>
                      <a:pt x="234" y="1069"/>
                    </a:lnTo>
                    <a:lnTo>
                      <a:pt x="235" y="1064"/>
                    </a:lnTo>
                    <a:lnTo>
                      <a:pt x="237" y="1058"/>
                    </a:lnTo>
                    <a:lnTo>
                      <a:pt x="239" y="1051"/>
                    </a:lnTo>
                    <a:lnTo>
                      <a:pt x="244" y="1043"/>
                    </a:lnTo>
                    <a:lnTo>
                      <a:pt x="244" y="1036"/>
                    </a:lnTo>
                    <a:lnTo>
                      <a:pt x="247" y="1030"/>
                    </a:lnTo>
                    <a:lnTo>
                      <a:pt x="251" y="1020"/>
                    </a:lnTo>
                    <a:lnTo>
                      <a:pt x="254" y="1010"/>
                    </a:lnTo>
                    <a:lnTo>
                      <a:pt x="256" y="1002"/>
                    </a:lnTo>
                    <a:lnTo>
                      <a:pt x="262" y="991"/>
                    </a:lnTo>
                    <a:lnTo>
                      <a:pt x="267" y="979"/>
                    </a:lnTo>
                    <a:lnTo>
                      <a:pt x="269" y="968"/>
                    </a:lnTo>
                    <a:lnTo>
                      <a:pt x="274" y="956"/>
                    </a:lnTo>
                    <a:lnTo>
                      <a:pt x="280" y="944"/>
                    </a:lnTo>
                    <a:lnTo>
                      <a:pt x="285" y="928"/>
                    </a:lnTo>
                    <a:lnTo>
                      <a:pt x="289" y="915"/>
                    </a:lnTo>
                    <a:lnTo>
                      <a:pt x="294" y="900"/>
                    </a:lnTo>
                    <a:lnTo>
                      <a:pt x="300" y="882"/>
                    </a:lnTo>
                    <a:lnTo>
                      <a:pt x="305" y="869"/>
                    </a:lnTo>
                    <a:lnTo>
                      <a:pt x="311" y="852"/>
                    </a:lnTo>
                    <a:lnTo>
                      <a:pt x="318" y="835"/>
                    </a:lnTo>
                    <a:lnTo>
                      <a:pt x="326" y="820"/>
                    </a:lnTo>
                    <a:lnTo>
                      <a:pt x="332" y="804"/>
                    </a:lnTo>
                    <a:lnTo>
                      <a:pt x="340" y="786"/>
                    </a:lnTo>
                    <a:lnTo>
                      <a:pt x="348" y="771"/>
                    </a:lnTo>
                    <a:lnTo>
                      <a:pt x="356" y="755"/>
                    </a:lnTo>
                    <a:lnTo>
                      <a:pt x="366" y="740"/>
                    </a:lnTo>
                    <a:lnTo>
                      <a:pt x="377" y="726"/>
                    </a:lnTo>
                    <a:lnTo>
                      <a:pt x="388" y="710"/>
                    </a:lnTo>
                    <a:lnTo>
                      <a:pt x="402" y="696"/>
                    </a:lnTo>
                    <a:lnTo>
                      <a:pt x="415" y="682"/>
                    </a:lnTo>
                    <a:lnTo>
                      <a:pt x="431" y="667"/>
                    </a:lnTo>
                    <a:lnTo>
                      <a:pt x="445" y="655"/>
                    </a:lnTo>
                    <a:lnTo>
                      <a:pt x="462" y="639"/>
                    </a:lnTo>
                    <a:lnTo>
                      <a:pt x="476" y="623"/>
                    </a:lnTo>
                    <a:lnTo>
                      <a:pt x="492" y="609"/>
                    </a:lnTo>
                    <a:lnTo>
                      <a:pt x="507" y="594"/>
                    </a:lnTo>
                    <a:lnTo>
                      <a:pt x="520" y="579"/>
                    </a:lnTo>
                    <a:lnTo>
                      <a:pt x="535" y="566"/>
                    </a:lnTo>
                    <a:lnTo>
                      <a:pt x="545" y="552"/>
                    </a:lnTo>
                    <a:lnTo>
                      <a:pt x="554" y="536"/>
                    </a:lnTo>
                    <a:lnTo>
                      <a:pt x="563" y="523"/>
                    </a:lnTo>
                    <a:lnTo>
                      <a:pt x="569" y="507"/>
                    </a:lnTo>
                    <a:lnTo>
                      <a:pt x="573" y="493"/>
                    </a:lnTo>
                    <a:lnTo>
                      <a:pt x="576" y="478"/>
                    </a:lnTo>
                    <a:lnTo>
                      <a:pt x="575" y="462"/>
                    </a:lnTo>
                    <a:lnTo>
                      <a:pt x="573" y="449"/>
                    </a:lnTo>
                    <a:lnTo>
                      <a:pt x="569" y="436"/>
                    </a:lnTo>
                    <a:lnTo>
                      <a:pt x="565" y="420"/>
                    </a:lnTo>
                    <a:lnTo>
                      <a:pt x="559" y="406"/>
                    </a:lnTo>
                    <a:lnTo>
                      <a:pt x="552" y="390"/>
                    </a:lnTo>
                    <a:lnTo>
                      <a:pt x="547" y="376"/>
                    </a:lnTo>
                    <a:lnTo>
                      <a:pt x="542" y="361"/>
                    </a:lnTo>
                    <a:lnTo>
                      <a:pt x="536" y="347"/>
                    </a:lnTo>
                    <a:lnTo>
                      <a:pt x="531" y="332"/>
                    </a:lnTo>
                    <a:lnTo>
                      <a:pt x="527" y="317"/>
                    </a:lnTo>
                    <a:lnTo>
                      <a:pt x="522" y="302"/>
                    </a:lnTo>
                    <a:lnTo>
                      <a:pt x="520" y="288"/>
                    </a:lnTo>
                    <a:lnTo>
                      <a:pt x="520" y="274"/>
                    </a:lnTo>
                    <a:lnTo>
                      <a:pt x="520" y="260"/>
                    </a:lnTo>
                    <a:lnTo>
                      <a:pt x="520" y="245"/>
                    </a:lnTo>
                    <a:lnTo>
                      <a:pt x="525" y="228"/>
                    </a:lnTo>
                    <a:lnTo>
                      <a:pt x="528" y="212"/>
                    </a:lnTo>
                    <a:lnTo>
                      <a:pt x="530" y="199"/>
                    </a:lnTo>
                    <a:lnTo>
                      <a:pt x="535" y="181"/>
                    </a:lnTo>
                    <a:lnTo>
                      <a:pt x="538" y="165"/>
                    </a:lnTo>
                    <a:lnTo>
                      <a:pt x="542" y="149"/>
                    </a:lnTo>
                    <a:lnTo>
                      <a:pt x="547" y="135"/>
                    </a:lnTo>
                    <a:lnTo>
                      <a:pt x="552" y="120"/>
                    </a:lnTo>
                    <a:lnTo>
                      <a:pt x="554" y="105"/>
                    </a:lnTo>
                    <a:lnTo>
                      <a:pt x="559" y="93"/>
                    </a:lnTo>
                    <a:lnTo>
                      <a:pt x="561" y="81"/>
                    </a:lnTo>
                    <a:lnTo>
                      <a:pt x="566" y="69"/>
                    </a:lnTo>
                    <a:lnTo>
                      <a:pt x="567" y="57"/>
                    </a:lnTo>
                    <a:lnTo>
                      <a:pt x="569" y="48"/>
                    </a:lnTo>
                    <a:lnTo>
                      <a:pt x="569" y="40"/>
                    </a:lnTo>
                    <a:lnTo>
                      <a:pt x="569" y="34"/>
                    </a:lnTo>
                    <a:lnTo>
                      <a:pt x="569" y="28"/>
                    </a:lnTo>
                    <a:lnTo>
                      <a:pt x="569" y="23"/>
                    </a:lnTo>
                    <a:lnTo>
                      <a:pt x="569" y="19"/>
                    </a:lnTo>
                    <a:lnTo>
                      <a:pt x="569" y="15"/>
                    </a:lnTo>
                    <a:lnTo>
                      <a:pt x="568" y="11"/>
                    </a:lnTo>
                    <a:lnTo>
                      <a:pt x="567" y="9"/>
                    </a:lnTo>
                    <a:lnTo>
                      <a:pt x="566" y="7"/>
                    </a:lnTo>
                    <a:lnTo>
                      <a:pt x="563" y="6"/>
                    </a:lnTo>
                    <a:lnTo>
                      <a:pt x="560" y="4"/>
                    </a:lnTo>
                    <a:lnTo>
                      <a:pt x="559" y="2"/>
                    </a:lnTo>
                    <a:lnTo>
                      <a:pt x="554" y="2"/>
                    </a:lnTo>
                    <a:lnTo>
                      <a:pt x="552" y="2"/>
                    </a:lnTo>
                    <a:lnTo>
                      <a:pt x="547" y="1"/>
                    </a:lnTo>
                    <a:lnTo>
                      <a:pt x="542" y="0"/>
                    </a:lnTo>
                    <a:lnTo>
                      <a:pt x="536" y="0"/>
                    </a:lnTo>
                    <a:lnTo>
                      <a:pt x="529" y="1"/>
                    </a:lnTo>
                    <a:lnTo>
                      <a:pt x="521" y="2"/>
                    </a:lnTo>
                    <a:lnTo>
                      <a:pt x="513" y="4"/>
                    </a:lnTo>
                    <a:lnTo>
                      <a:pt x="504" y="7"/>
                    </a:lnTo>
                    <a:lnTo>
                      <a:pt x="495" y="8"/>
                    </a:lnTo>
                    <a:lnTo>
                      <a:pt x="487" y="10"/>
                    </a:lnTo>
                    <a:lnTo>
                      <a:pt x="476" y="15"/>
                    </a:lnTo>
                    <a:lnTo>
                      <a:pt x="465" y="18"/>
                    </a:lnTo>
                    <a:lnTo>
                      <a:pt x="455" y="19"/>
                    </a:lnTo>
                    <a:lnTo>
                      <a:pt x="445" y="23"/>
                    </a:lnTo>
                    <a:lnTo>
                      <a:pt x="435" y="25"/>
                    </a:lnTo>
                    <a:lnTo>
                      <a:pt x="426" y="29"/>
                    </a:lnTo>
                    <a:lnTo>
                      <a:pt x="418" y="30"/>
                    </a:lnTo>
                    <a:lnTo>
                      <a:pt x="411" y="33"/>
                    </a:lnTo>
                    <a:lnTo>
                      <a:pt x="404" y="34"/>
                    </a:lnTo>
                    <a:lnTo>
                      <a:pt x="396" y="37"/>
                    </a:lnTo>
                    <a:lnTo>
                      <a:pt x="389" y="37"/>
                    </a:lnTo>
                    <a:lnTo>
                      <a:pt x="384" y="37"/>
                    </a:lnTo>
                    <a:lnTo>
                      <a:pt x="377" y="37"/>
                    </a:lnTo>
                    <a:lnTo>
                      <a:pt x="371" y="37"/>
                    </a:lnTo>
                    <a:lnTo>
                      <a:pt x="366" y="35"/>
                    </a:lnTo>
                    <a:lnTo>
                      <a:pt x="361" y="34"/>
                    </a:lnTo>
                    <a:lnTo>
                      <a:pt x="355" y="33"/>
                    </a:lnTo>
                    <a:lnTo>
                      <a:pt x="351" y="33"/>
                    </a:lnTo>
                    <a:lnTo>
                      <a:pt x="346" y="33"/>
                    </a:lnTo>
                    <a:lnTo>
                      <a:pt x="342" y="35"/>
                    </a:lnTo>
                    <a:lnTo>
                      <a:pt x="338" y="37"/>
                    </a:lnTo>
                    <a:lnTo>
                      <a:pt x="335" y="40"/>
                    </a:lnTo>
                    <a:lnTo>
                      <a:pt x="330" y="43"/>
                    </a:lnTo>
                    <a:lnTo>
                      <a:pt x="328" y="50"/>
                    </a:lnTo>
                    <a:lnTo>
                      <a:pt x="324" y="56"/>
                    </a:lnTo>
                    <a:lnTo>
                      <a:pt x="322" y="67"/>
                    </a:lnTo>
                    <a:lnTo>
                      <a:pt x="318" y="77"/>
                    </a:lnTo>
                    <a:lnTo>
                      <a:pt x="314" y="91"/>
                    </a:lnTo>
                    <a:lnTo>
                      <a:pt x="312" y="105"/>
                    </a:lnTo>
                    <a:lnTo>
                      <a:pt x="311" y="121"/>
                    </a:lnTo>
                    <a:lnTo>
                      <a:pt x="310" y="138"/>
                    </a:lnTo>
                    <a:lnTo>
                      <a:pt x="307" y="155"/>
                    </a:lnTo>
                    <a:lnTo>
                      <a:pt x="307" y="173"/>
                    </a:lnTo>
                    <a:lnTo>
                      <a:pt x="304" y="191"/>
                    </a:lnTo>
                    <a:lnTo>
                      <a:pt x="304" y="209"/>
                    </a:lnTo>
                    <a:lnTo>
                      <a:pt x="304" y="225"/>
                    </a:lnTo>
                    <a:lnTo>
                      <a:pt x="304" y="244"/>
                    </a:lnTo>
                    <a:lnTo>
                      <a:pt x="304" y="260"/>
                    </a:lnTo>
                    <a:lnTo>
                      <a:pt x="304" y="274"/>
                    </a:lnTo>
                    <a:lnTo>
                      <a:pt x="304" y="288"/>
                    </a:lnTo>
                    <a:lnTo>
                      <a:pt x="305" y="298"/>
                    </a:lnTo>
                    <a:lnTo>
                      <a:pt x="307" y="309"/>
                    </a:lnTo>
                    <a:lnTo>
                      <a:pt x="311" y="320"/>
                    </a:lnTo>
                    <a:lnTo>
                      <a:pt x="313" y="328"/>
                    </a:lnTo>
                    <a:lnTo>
                      <a:pt x="318" y="335"/>
                    </a:lnTo>
                    <a:lnTo>
                      <a:pt x="324" y="342"/>
                    </a:lnTo>
                    <a:lnTo>
                      <a:pt x="329" y="347"/>
                    </a:lnTo>
                    <a:lnTo>
                      <a:pt x="335" y="353"/>
                    </a:lnTo>
                    <a:lnTo>
                      <a:pt x="340" y="360"/>
                    </a:lnTo>
                    <a:lnTo>
                      <a:pt x="345" y="363"/>
                    </a:lnTo>
                    <a:lnTo>
                      <a:pt x="348" y="371"/>
                    </a:lnTo>
                    <a:lnTo>
                      <a:pt x="354" y="374"/>
                    </a:lnTo>
                    <a:lnTo>
                      <a:pt x="356" y="381"/>
                    </a:lnTo>
                    <a:lnTo>
                      <a:pt x="359" y="388"/>
                    </a:lnTo>
                    <a:lnTo>
                      <a:pt x="360" y="395"/>
                    </a:lnTo>
                    <a:lnTo>
                      <a:pt x="360" y="404"/>
                    </a:lnTo>
                    <a:lnTo>
                      <a:pt x="359" y="414"/>
                    </a:lnTo>
                    <a:lnTo>
                      <a:pt x="355" y="426"/>
                    </a:lnTo>
                    <a:lnTo>
                      <a:pt x="348" y="439"/>
                    </a:lnTo>
                    <a:lnTo>
                      <a:pt x="343" y="454"/>
                    </a:lnTo>
                    <a:lnTo>
                      <a:pt x="336" y="468"/>
                    </a:lnTo>
                    <a:lnTo>
                      <a:pt x="329" y="483"/>
                    </a:lnTo>
                    <a:lnTo>
                      <a:pt x="318" y="497"/>
                    </a:lnTo>
                    <a:lnTo>
                      <a:pt x="309" y="514"/>
                    </a:lnTo>
                    <a:lnTo>
                      <a:pt x="298" y="532"/>
                    </a:lnTo>
                    <a:lnTo>
                      <a:pt x="288" y="546"/>
                    </a:lnTo>
                    <a:lnTo>
                      <a:pt x="276" y="563"/>
                    </a:lnTo>
                    <a:lnTo>
                      <a:pt x="267" y="579"/>
                    </a:lnTo>
                    <a:lnTo>
                      <a:pt x="256" y="594"/>
                    </a:lnTo>
                    <a:lnTo>
                      <a:pt x="245" y="609"/>
                    </a:lnTo>
                    <a:lnTo>
                      <a:pt x="235" y="622"/>
                    </a:lnTo>
                    <a:lnTo>
                      <a:pt x="226" y="637"/>
                    </a:lnTo>
                    <a:lnTo>
                      <a:pt x="219" y="648"/>
                    </a:lnTo>
                    <a:lnTo>
                      <a:pt x="212" y="659"/>
                    </a:lnTo>
                    <a:lnTo>
                      <a:pt x="204" y="672"/>
                    </a:lnTo>
                    <a:lnTo>
                      <a:pt x="196" y="684"/>
                    </a:lnTo>
                    <a:lnTo>
                      <a:pt x="189" y="692"/>
                    </a:lnTo>
                    <a:lnTo>
                      <a:pt x="182" y="703"/>
                    </a:lnTo>
                    <a:lnTo>
                      <a:pt x="177" y="713"/>
                    </a:lnTo>
                    <a:lnTo>
                      <a:pt x="170" y="724"/>
                    </a:lnTo>
                    <a:lnTo>
                      <a:pt x="163" y="733"/>
                    </a:lnTo>
                    <a:lnTo>
                      <a:pt x="156" y="740"/>
                    </a:lnTo>
                    <a:lnTo>
                      <a:pt x="149" y="748"/>
                    </a:lnTo>
                    <a:lnTo>
                      <a:pt x="144" y="757"/>
                    </a:lnTo>
                    <a:lnTo>
                      <a:pt x="139" y="765"/>
                    </a:lnTo>
                    <a:lnTo>
                      <a:pt x="132" y="773"/>
                    </a:lnTo>
                    <a:lnTo>
                      <a:pt x="128" y="781"/>
                    </a:lnTo>
                    <a:lnTo>
                      <a:pt x="123" y="786"/>
                    </a:lnTo>
                    <a:lnTo>
                      <a:pt x="118" y="792"/>
                    </a:lnTo>
                    <a:lnTo>
                      <a:pt x="111" y="800"/>
                    </a:lnTo>
                    <a:lnTo>
                      <a:pt x="102" y="809"/>
                    </a:lnTo>
                    <a:lnTo>
                      <a:pt x="91" y="820"/>
                    </a:lnTo>
                    <a:lnTo>
                      <a:pt x="80" y="832"/>
                    </a:lnTo>
                    <a:lnTo>
                      <a:pt x="66" y="844"/>
                    </a:lnTo>
                    <a:lnTo>
                      <a:pt x="54" y="858"/>
                    </a:lnTo>
                    <a:lnTo>
                      <a:pt x="41" y="870"/>
                    </a:lnTo>
                    <a:lnTo>
                      <a:pt x="28" y="886"/>
                    </a:lnTo>
                    <a:lnTo>
                      <a:pt x="19" y="901"/>
                    </a:lnTo>
                    <a:lnTo>
                      <a:pt x="10" y="916"/>
                    </a:lnTo>
                    <a:lnTo>
                      <a:pt x="4" y="928"/>
                    </a:lnTo>
                    <a:lnTo>
                      <a:pt x="0" y="944"/>
                    </a:lnTo>
                    <a:lnTo>
                      <a:pt x="0" y="956"/>
                    </a:lnTo>
                    <a:lnTo>
                      <a:pt x="4" y="967"/>
                    </a:lnTo>
                    <a:lnTo>
                      <a:pt x="13" y="977"/>
                    </a:lnTo>
                    <a:lnTo>
                      <a:pt x="26" y="987"/>
                    </a:lnTo>
                    <a:close/>
                  </a:path>
                </a:pathLst>
              </a:custGeom>
              <a:solidFill>
                <a:srgbClr val="DDDDDD"/>
              </a:solidFill>
              <a:ln w="1651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7" name="Line 2357"/>
              <p:cNvSpPr>
                <a:spLocks noChangeAspect="1" noChangeShapeType="1"/>
              </p:cNvSpPr>
              <p:nvPr/>
            </p:nvSpPr>
            <p:spPr bwMode="auto">
              <a:xfrm>
                <a:off x="2083" y="2274"/>
                <a:ext cx="58" cy="28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8" name="Line 2358"/>
              <p:cNvSpPr>
                <a:spLocks noChangeAspect="1" noChangeShapeType="1"/>
              </p:cNvSpPr>
              <p:nvPr/>
            </p:nvSpPr>
            <p:spPr bwMode="auto">
              <a:xfrm>
                <a:off x="2089" y="2261"/>
                <a:ext cx="58" cy="2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9" name="Line 2359"/>
              <p:cNvSpPr>
                <a:spLocks noChangeAspect="1" noChangeShapeType="1"/>
              </p:cNvSpPr>
              <p:nvPr/>
            </p:nvSpPr>
            <p:spPr bwMode="auto">
              <a:xfrm flipV="1">
                <a:off x="2158" y="2029"/>
                <a:ext cx="65" cy="1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0" name="Line 2360"/>
              <p:cNvSpPr>
                <a:spLocks noChangeAspect="1" noChangeShapeType="1"/>
              </p:cNvSpPr>
              <p:nvPr/>
            </p:nvSpPr>
            <p:spPr bwMode="auto">
              <a:xfrm flipV="1">
                <a:off x="2158" y="2040"/>
                <a:ext cx="63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1" name="Line 2361"/>
              <p:cNvSpPr>
                <a:spLocks noChangeAspect="1" noChangeShapeType="1"/>
              </p:cNvSpPr>
              <p:nvPr/>
            </p:nvSpPr>
            <p:spPr bwMode="auto">
              <a:xfrm>
                <a:off x="2078" y="1995"/>
                <a:ext cx="1" cy="328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2" name="Line 2362"/>
              <p:cNvSpPr>
                <a:spLocks noChangeAspect="1" noChangeShapeType="1"/>
              </p:cNvSpPr>
              <p:nvPr/>
            </p:nvSpPr>
            <p:spPr bwMode="auto">
              <a:xfrm flipH="1">
                <a:off x="2200" y="2003"/>
                <a:ext cx="1" cy="327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3" name="Line 2363"/>
              <p:cNvSpPr>
                <a:spLocks noChangeAspect="1" noChangeShapeType="1"/>
              </p:cNvSpPr>
              <p:nvPr/>
            </p:nvSpPr>
            <p:spPr bwMode="auto">
              <a:xfrm flipH="1">
                <a:off x="2188" y="2003"/>
                <a:ext cx="2" cy="327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4" name="Freeform 2364"/>
              <p:cNvSpPr>
                <a:spLocks noChangeAspect="1"/>
              </p:cNvSpPr>
              <p:nvPr/>
            </p:nvSpPr>
            <p:spPr bwMode="auto">
              <a:xfrm>
                <a:off x="2088" y="2108"/>
                <a:ext cx="62" cy="14"/>
              </a:xfrm>
              <a:custGeom>
                <a:avLst/>
                <a:gdLst>
                  <a:gd name="T0" fmla="*/ 0 w 246"/>
                  <a:gd name="T1" fmla="*/ 0 h 51"/>
                  <a:gd name="T2" fmla="*/ 0 w 246"/>
                  <a:gd name="T3" fmla="*/ 0 h 51"/>
                  <a:gd name="T4" fmla="*/ 0 w 246"/>
                  <a:gd name="T5" fmla="*/ 0 h 51"/>
                  <a:gd name="T6" fmla="*/ 0 w 246"/>
                  <a:gd name="T7" fmla="*/ 0 h 51"/>
                  <a:gd name="T8" fmla="*/ 0 w 246"/>
                  <a:gd name="T9" fmla="*/ 0 h 51"/>
                  <a:gd name="T10" fmla="*/ 0 w 246"/>
                  <a:gd name="T11" fmla="*/ 0 h 51"/>
                  <a:gd name="T12" fmla="*/ 0 w 246"/>
                  <a:gd name="T13" fmla="*/ 0 h 51"/>
                  <a:gd name="T14" fmla="*/ 0 w 246"/>
                  <a:gd name="T15" fmla="*/ 0 h 51"/>
                  <a:gd name="T16" fmla="*/ 0 w 246"/>
                  <a:gd name="T17" fmla="*/ 0 h 51"/>
                  <a:gd name="T18" fmla="*/ 0 w 246"/>
                  <a:gd name="T19" fmla="*/ 0 h 51"/>
                  <a:gd name="T20" fmla="*/ 0 w 246"/>
                  <a:gd name="T21" fmla="*/ 0 h 51"/>
                  <a:gd name="T22" fmla="*/ 0 w 246"/>
                  <a:gd name="T23" fmla="*/ 0 h 51"/>
                  <a:gd name="T24" fmla="*/ 0 w 246"/>
                  <a:gd name="T25" fmla="*/ 0 h 51"/>
                  <a:gd name="T26" fmla="*/ 0 w 246"/>
                  <a:gd name="T27" fmla="*/ 0 h 51"/>
                  <a:gd name="T28" fmla="*/ 0 w 246"/>
                  <a:gd name="T29" fmla="*/ 0 h 51"/>
                  <a:gd name="T30" fmla="*/ 0 w 246"/>
                  <a:gd name="T31" fmla="*/ 0 h 51"/>
                  <a:gd name="T32" fmla="*/ 0 w 246"/>
                  <a:gd name="T33" fmla="*/ 0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46"/>
                  <a:gd name="T52" fmla="*/ 0 h 51"/>
                  <a:gd name="T53" fmla="*/ 246 w 246"/>
                  <a:gd name="T54" fmla="*/ 51 h 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46" h="51">
                    <a:moveTo>
                      <a:pt x="0" y="0"/>
                    </a:moveTo>
                    <a:lnTo>
                      <a:pt x="11" y="7"/>
                    </a:lnTo>
                    <a:lnTo>
                      <a:pt x="26" y="14"/>
                    </a:lnTo>
                    <a:lnTo>
                      <a:pt x="38" y="19"/>
                    </a:lnTo>
                    <a:lnTo>
                      <a:pt x="52" y="24"/>
                    </a:lnTo>
                    <a:lnTo>
                      <a:pt x="67" y="27"/>
                    </a:lnTo>
                    <a:lnTo>
                      <a:pt x="79" y="33"/>
                    </a:lnTo>
                    <a:lnTo>
                      <a:pt x="95" y="36"/>
                    </a:lnTo>
                    <a:lnTo>
                      <a:pt x="111" y="41"/>
                    </a:lnTo>
                    <a:lnTo>
                      <a:pt x="126" y="43"/>
                    </a:lnTo>
                    <a:lnTo>
                      <a:pt x="142" y="45"/>
                    </a:lnTo>
                    <a:lnTo>
                      <a:pt x="159" y="46"/>
                    </a:lnTo>
                    <a:lnTo>
                      <a:pt x="175" y="48"/>
                    </a:lnTo>
                    <a:lnTo>
                      <a:pt x="191" y="50"/>
                    </a:lnTo>
                    <a:lnTo>
                      <a:pt x="209" y="51"/>
                    </a:lnTo>
                    <a:lnTo>
                      <a:pt x="227" y="51"/>
                    </a:lnTo>
                    <a:lnTo>
                      <a:pt x="246" y="51"/>
                    </a:lnTo>
                  </a:path>
                </a:pathLst>
              </a:cu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5" name="Freeform 2365"/>
              <p:cNvSpPr>
                <a:spLocks noChangeAspect="1"/>
              </p:cNvSpPr>
              <p:nvPr/>
            </p:nvSpPr>
            <p:spPr bwMode="auto">
              <a:xfrm>
                <a:off x="2150" y="2106"/>
                <a:ext cx="86" cy="16"/>
              </a:xfrm>
              <a:custGeom>
                <a:avLst/>
                <a:gdLst>
                  <a:gd name="T0" fmla="*/ 0 w 343"/>
                  <a:gd name="T1" fmla="*/ 0 h 56"/>
                  <a:gd name="T2" fmla="*/ 0 w 343"/>
                  <a:gd name="T3" fmla="*/ 0 h 56"/>
                  <a:gd name="T4" fmla="*/ 0 w 343"/>
                  <a:gd name="T5" fmla="*/ 0 h 56"/>
                  <a:gd name="T6" fmla="*/ 0 w 343"/>
                  <a:gd name="T7" fmla="*/ 0 h 56"/>
                  <a:gd name="T8" fmla="*/ 0 w 343"/>
                  <a:gd name="T9" fmla="*/ 0 h 56"/>
                  <a:gd name="T10" fmla="*/ 0 w 343"/>
                  <a:gd name="T11" fmla="*/ 0 h 56"/>
                  <a:gd name="T12" fmla="*/ 0 w 343"/>
                  <a:gd name="T13" fmla="*/ 0 h 56"/>
                  <a:gd name="T14" fmla="*/ 0 w 343"/>
                  <a:gd name="T15" fmla="*/ 0 h 56"/>
                  <a:gd name="T16" fmla="*/ 0 w 343"/>
                  <a:gd name="T17" fmla="*/ 0 h 56"/>
                  <a:gd name="T18" fmla="*/ 0 w 343"/>
                  <a:gd name="T19" fmla="*/ 0 h 56"/>
                  <a:gd name="T20" fmla="*/ 0 w 343"/>
                  <a:gd name="T21" fmla="*/ 0 h 56"/>
                  <a:gd name="T22" fmla="*/ 0 w 343"/>
                  <a:gd name="T23" fmla="*/ 0 h 56"/>
                  <a:gd name="T24" fmla="*/ 0 w 343"/>
                  <a:gd name="T25" fmla="*/ 0 h 56"/>
                  <a:gd name="T26" fmla="*/ 0 w 343"/>
                  <a:gd name="T27" fmla="*/ 0 h 56"/>
                  <a:gd name="T28" fmla="*/ 0 w 343"/>
                  <a:gd name="T29" fmla="*/ 0 h 56"/>
                  <a:gd name="T30" fmla="*/ 0 w 343"/>
                  <a:gd name="T31" fmla="*/ 0 h 56"/>
                  <a:gd name="T32" fmla="*/ 1 w 343"/>
                  <a:gd name="T33" fmla="*/ 0 h 5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43"/>
                  <a:gd name="T52" fmla="*/ 0 h 56"/>
                  <a:gd name="T53" fmla="*/ 343 w 343"/>
                  <a:gd name="T54" fmla="*/ 56 h 5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43" h="56">
                    <a:moveTo>
                      <a:pt x="0" y="56"/>
                    </a:moveTo>
                    <a:lnTo>
                      <a:pt x="18" y="56"/>
                    </a:lnTo>
                    <a:lnTo>
                      <a:pt x="37" y="55"/>
                    </a:lnTo>
                    <a:lnTo>
                      <a:pt x="56" y="55"/>
                    </a:lnTo>
                    <a:lnTo>
                      <a:pt x="75" y="52"/>
                    </a:lnTo>
                    <a:lnTo>
                      <a:pt x="96" y="50"/>
                    </a:lnTo>
                    <a:lnTo>
                      <a:pt x="115" y="49"/>
                    </a:lnTo>
                    <a:lnTo>
                      <a:pt x="137" y="46"/>
                    </a:lnTo>
                    <a:lnTo>
                      <a:pt x="157" y="43"/>
                    </a:lnTo>
                    <a:lnTo>
                      <a:pt x="181" y="38"/>
                    </a:lnTo>
                    <a:lnTo>
                      <a:pt x="203" y="34"/>
                    </a:lnTo>
                    <a:lnTo>
                      <a:pt x="225" y="30"/>
                    </a:lnTo>
                    <a:lnTo>
                      <a:pt x="248" y="24"/>
                    </a:lnTo>
                    <a:lnTo>
                      <a:pt x="271" y="20"/>
                    </a:lnTo>
                    <a:lnTo>
                      <a:pt x="295" y="12"/>
                    </a:lnTo>
                    <a:lnTo>
                      <a:pt x="318" y="7"/>
                    </a:lnTo>
                    <a:lnTo>
                      <a:pt x="343" y="0"/>
                    </a:lnTo>
                  </a:path>
                </a:pathLst>
              </a:cu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58" name="Rectangle 2366"/>
              <p:cNvSpPr>
                <a:spLocks noChangeAspect="1" noChangeArrowheads="1"/>
              </p:cNvSpPr>
              <p:nvPr/>
            </p:nvSpPr>
            <p:spPr bwMode="auto">
              <a:xfrm>
                <a:off x="1941" y="2382"/>
                <a:ext cx="428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Dialytic</a:t>
                </a:r>
              </a:p>
              <a:p>
                <a:pPr algn="ctr"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Recovery</a:t>
                </a:r>
                <a:endParaRPr lang="en-US" sz="1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3577" name="Freeform 2367"/>
              <p:cNvSpPr>
                <a:spLocks noChangeAspect="1"/>
              </p:cNvSpPr>
              <p:nvPr/>
            </p:nvSpPr>
            <p:spPr bwMode="auto">
              <a:xfrm>
                <a:off x="2842" y="2003"/>
                <a:ext cx="134" cy="386"/>
              </a:xfrm>
              <a:custGeom>
                <a:avLst/>
                <a:gdLst>
                  <a:gd name="T0" fmla="*/ 0 w 537"/>
                  <a:gd name="T1" fmla="*/ 0 h 1387"/>
                  <a:gd name="T2" fmla="*/ 0 w 537"/>
                  <a:gd name="T3" fmla="*/ 0 h 1387"/>
                  <a:gd name="T4" fmla="*/ 0 w 537"/>
                  <a:gd name="T5" fmla="*/ 0 h 1387"/>
                  <a:gd name="T6" fmla="*/ 0 w 537"/>
                  <a:gd name="T7" fmla="*/ 0 h 1387"/>
                  <a:gd name="T8" fmla="*/ 0 w 537"/>
                  <a:gd name="T9" fmla="*/ 0 h 1387"/>
                  <a:gd name="T10" fmla="*/ 0 w 537"/>
                  <a:gd name="T11" fmla="*/ 0 h 1387"/>
                  <a:gd name="T12" fmla="*/ 0 w 537"/>
                  <a:gd name="T13" fmla="*/ 0 h 1387"/>
                  <a:gd name="T14" fmla="*/ 0 w 537"/>
                  <a:gd name="T15" fmla="*/ 0 h 1387"/>
                  <a:gd name="T16" fmla="*/ 0 w 537"/>
                  <a:gd name="T17" fmla="*/ 0 h 1387"/>
                  <a:gd name="T18" fmla="*/ 0 w 537"/>
                  <a:gd name="T19" fmla="*/ 0 h 1387"/>
                  <a:gd name="T20" fmla="*/ 0 w 537"/>
                  <a:gd name="T21" fmla="*/ 1 h 1387"/>
                  <a:gd name="T22" fmla="*/ 0 w 537"/>
                  <a:gd name="T23" fmla="*/ 1 h 1387"/>
                  <a:gd name="T24" fmla="*/ 0 w 537"/>
                  <a:gd name="T25" fmla="*/ 1 h 1387"/>
                  <a:gd name="T26" fmla="*/ 0 w 537"/>
                  <a:gd name="T27" fmla="*/ 1 h 1387"/>
                  <a:gd name="T28" fmla="*/ 0 w 537"/>
                  <a:gd name="T29" fmla="*/ 1 h 1387"/>
                  <a:gd name="T30" fmla="*/ 0 w 537"/>
                  <a:gd name="T31" fmla="*/ 1 h 1387"/>
                  <a:gd name="T32" fmla="*/ 0 w 537"/>
                  <a:gd name="T33" fmla="*/ 1 h 1387"/>
                  <a:gd name="T34" fmla="*/ 0 w 537"/>
                  <a:gd name="T35" fmla="*/ 2 h 1387"/>
                  <a:gd name="T36" fmla="*/ 0 w 537"/>
                  <a:gd name="T37" fmla="*/ 2 h 1387"/>
                  <a:gd name="T38" fmla="*/ 0 w 537"/>
                  <a:gd name="T39" fmla="*/ 2 h 1387"/>
                  <a:gd name="T40" fmla="*/ 0 w 537"/>
                  <a:gd name="T41" fmla="*/ 2 h 1387"/>
                  <a:gd name="T42" fmla="*/ 0 w 537"/>
                  <a:gd name="T43" fmla="*/ 2 h 1387"/>
                  <a:gd name="T44" fmla="*/ 0 w 537"/>
                  <a:gd name="T45" fmla="*/ 2 h 1387"/>
                  <a:gd name="T46" fmla="*/ 0 w 537"/>
                  <a:gd name="T47" fmla="*/ 2 h 1387"/>
                  <a:gd name="T48" fmla="*/ 0 w 537"/>
                  <a:gd name="T49" fmla="*/ 2 h 1387"/>
                  <a:gd name="T50" fmla="*/ 0 w 537"/>
                  <a:gd name="T51" fmla="*/ 2 h 1387"/>
                  <a:gd name="T52" fmla="*/ 0 w 537"/>
                  <a:gd name="T53" fmla="*/ 2 h 1387"/>
                  <a:gd name="T54" fmla="*/ 0 w 537"/>
                  <a:gd name="T55" fmla="*/ 2 h 1387"/>
                  <a:gd name="T56" fmla="*/ 0 w 537"/>
                  <a:gd name="T57" fmla="*/ 2 h 1387"/>
                  <a:gd name="T58" fmla="*/ 0 w 537"/>
                  <a:gd name="T59" fmla="*/ 2 h 1387"/>
                  <a:gd name="T60" fmla="*/ 0 w 537"/>
                  <a:gd name="T61" fmla="*/ 2 h 1387"/>
                  <a:gd name="T62" fmla="*/ 0 w 537"/>
                  <a:gd name="T63" fmla="*/ 2 h 1387"/>
                  <a:gd name="T64" fmla="*/ 0 w 537"/>
                  <a:gd name="T65" fmla="*/ 2 h 1387"/>
                  <a:gd name="T66" fmla="*/ 0 w 537"/>
                  <a:gd name="T67" fmla="*/ 2 h 1387"/>
                  <a:gd name="T68" fmla="*/ 0 w 537"/>
                  <a:gd name="T69" fmla="*/ 2 h 1387"/>
                  <a:gd name="T70" fmla="*/ 0 w 537"/>
                  <a:gd name="T71" fmla="*/ 2 h 1387"/>
                  <a:gd name="T72" fmla="*/ 0 w 537"/>
                  <a:gd name="T73" fmla="*/ 2 h 1387"/>
                  <a:gd name="T74" fmla="*/ 0 w 537"/>
                  <a:gd name="T75" fmla="*/ 2 h 1387"/>
                  <a:gd name="T76" fmla="*/ 0 w 537"/>
                  <a:gd name="T77" fmla="*/ 1 h 1387"/>
                  <a:gd name="T78" fmla="*/ 0 w 537"/>
                  <a:gd name="T79" fmla="*/ 1 h 1387"/>
                  <a:gd name="T80" fmla="*/ 0 w 537"/>
                  <a:gd name="T81" fmla="*/ 1 h 1387"/>
                  <a:gd name="T82" fmla="*/ 0 w 537"/>
                  <a:gd name="T83" fmla="*/ 1 h 1387"/>
                  <a:gd name="T84" fmla="*/ 0 w 537"/>
                  <a:gd name="T85" fmla="*/ 1 h 1387"/>
                  <a:gd name="T86" fmla="*/ 0 w 537"/>
                  <a:gd name="T87" fmla="*/ 1 h 1387"/>
                  <a:gd name="T88" fmla="*/ 0 w 537"/>
                  <a:gd name="T89" fmla="*/ 1 h 1387"/>
                  <a:gd name="T90" fmla="*/ 0 w 537"/>
                  <a:gd name="T91" fmla="*/ 0 h 1387"/>
                  <a:gd name="T92" fmla="*/ 0 w 537"/>
                  <a:gd name="T93" fmla="*/ 0 h 1387"/>
                  <a:gd name="T94" fmla="*/ 0 w 537"/>
                  <a:gd name="T95" fmla="*/ 0 h 1387"/>
                  <a:gd name="T96" fmla="*/ 0 w 537"/>
                  <a:gd name="T97" fmla="*/ 0 h 1387"/>
                  <a:gd name="T98" fmla="*/ 0 w 537"/>
                  <a:gd name="T99" fmla="*/ 0 h 1387"/>
                  <a:gd name="T100" fmla="*/ 0 w 537"/>
                  <a:gd name="T101" fmla="*/ 0 h 1387"/>
                  <a:gd name="T102" fmla="*/ 0 w 537"/>
                  <a:gd name="T103" fmla="*/ 0 h 1387"/>
                  <a:gd name="T104" fmla="*/ 0 w 537"/>
                  <a:gd name="T105" fmla="*/ 0 h 1387"/>
                  <a:gd name="T106" fmla="*/ 0 w 537"/>
                  <a:gd name="T107" fmla="*/ 0 h 1387"/>
                  <a:gd name="T108" fmla="*/ 0 w 537"/>
                  <a:gd name="T109" fmla="*/ 0 h 1387"/>
                  <a:gd name="T110" fmla="*/ 0 w 537"/>
                  <a:gd name="T111" fmla="*/ 0 h 138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37"/>
                  <a:gd name="T169" fmla="*/ 0 h 1387"/>
                  <a:gd name="T170" fmla="*/ 537 w 537"/>
                  <a:gd name="T171" fmla="*/ 1387 h 138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37" h="1387">
                    <a:moveTo>
                      <a:pt x="266" y="0"/>
                    </a:moveTo>
                    <a:lnTo>
                      <a:pt x="257" y="0"/>
                    </a:lnTo>
                    <a:lnTo>
                      <a:pt x="241" y="2"/>
                    </a:lnTo>
                    <a:lnTo>
                      <a:pt x="223" y="5"/>
                    </a:lnTo>
                    <a:lnTo>
                      <a:pt x="210" y="8"/>
                    </a:lnTo>
                    <a:lnTo>
                      <a:pt x="196" y="15"/>
                    </a:lnTo>
                    <a:lnTo>
                      <a:pt x="185" y="19"/>
                    </a:lnTo>
                    <a:lnTo>
                      <a:pt x="179" y="25"/>
                    </a:lnTo>
                    <a:lnTo>
                      <a:pt x="175" y="29"/>
                    </a:lnTo>
                    <a:lnTo>
                      <a:pt x="169" y="37"/>
                    </a:lnTo>
                    <a:lnTo>
                      <a:pt x="168" y="41"/>
                    </a:lnTo>
                    <a:lnTo>
                      <a:pt x="166" y="49"/>
                    </a:lnTo>
                    <a:lnTo>
                      <a:pt x="166" y="56"/>
                    </a:lnTo>
                    <a:lnTo>
                      <a:pt x="168" y="64"/>
                    </a:lnTo>
                    <a:lnTo>
                      <a:pt x="170" y="71"/>
                    </a:lnTo>
                    <a:lnTo>
                      <a:pt x="175" y="74"/>
                    </a:lnTo>
                    <a:lnTo>
                      <a:pt x="180" y="82"/>
                    </a:lnTo>
                    <a:lnTo>
                      <a:pt x="184" y="86"/>
                    </a:lnTo>
                    <a:lnTo>
                      <a:pt x="185" y="92"/>
                    </a:lnTo>
                    <a:lnTo>
                      <a:pt x="186" y="96"/>
                    </a:lnTo>
                    <a:lnTo>
                      <a:pt x="186" y="738"/>
                    </a:lnTo>
                    <a:lnTo>
                      <a:pt x="186" y="752"/>
                    </a:lnTo>
                    <a:lnTo>
                      <a:pt x="185" y="762"/>
                    </a:lnTo>
                    <a:lnTo>
                      <a:pt x="185" y="773"/>
                    </a:lnTo>
                    <a:lnTo>
                      <a:pt x="180" y="784"/>
                    </a:lnTo>
                    <a:lnTo>
                      <a:pt x="178" y="792"/>
                    </a:lnTo>
                    <a:lnTo>
                      <a:pt x="173" y="801"/>
                    </a:lnTo>
                    <a:lnTo>
                      <a:pt x="165" y="812"/>
                    </a:lnTo>
                    <a:lnTo>
                      <a:pt x="154" y="822"/>
                    </a:lnTo>
                    <a:lnTo>
                      <a:pt x="144" y="831"/>
                    </a:lnTo>
                    <a:lnTo>
                      <a:pt x="132" y="836"/>
                    </a:lnTo>
                    <a:lnTo>
                      <a:pt x="113" y="852"/>
                    </a:lnTo>
                    <a:lnTo>
                      <a:pt x="93" y="869"/>
                    </a:lnTo>
                    <a:lnTo>
                      <a:pt x="80" y="885"/>
                    </a:lnTo>
                    <a:lnTo>
                      <a:pt x="64" y="899"/>
                    </a:lnTo>
                    <a:lnTo>
                      <a:pt x="47" y="924"/>
                    </a:lnTo>
                    <a:lnTo>
                      <a:pt x="35" y="949"/>
                    </a:lnTo>
                    <a:lnTo>
                      <a:pt x="23" y="974"/>
                    </a:lnTo>
                    <a:lnTo>
                      <a:pt x="16" y="995"/>
                    </a:lnTo>
                    <a:lnTo>
                      <a:pt x="9" y="1014"/>
                    </a:lnTo>
                    <a:lnTo>
                      <a:pt x="5" y="1048"/>
                    </a:lnTo>
                    <a:lnTo>
                      <a:pt x="0" y="1075"/>
                    </a:lnTo>
                    <a:lnTo>
                      <a:pt x="0" y="1115"/>
                    </a:lnTo>
                    <a:lnTo>
                      <a:pt x="2" y="1144"/>
                    </a:lnTo>
                    <a:lnTo>
                      <a:pt x="8" y="1170"/>
                    </a:lnTo>
                    <a:lnTo>
                      <a:pt x="17" y="1201"/>
                    </a:lnTo>
                    <a:lnTo>
                      <a:pt x="26" y="1223"/>
                    </a:lnTo>
                    <a:lnTo>
                      <a:pt x="37" y="1246"/>
                    </a:lnTo>
                    <a:lnTo>
                      <a:pt x="54" y="1272"/>
                    </a:lnTo>
                    <a:lnTo>
                      <a:pt x="71" y="1294"/>
                    </a:lnTo>
                    <a:lnTo>
                      <a:pt x="92" y="1318"/>
                    </a:lnTo>
                    <a:lnTo>
                      <a:pt x="121" y="1340"/>
                    </a:lnTo>
                    <a:lnTo>
                      <a:pt x="157" y="1362"/>
                    </a:lnTo>
                    <a:lnTo>
                      <a:pt x="185" y="1372"/>
                    </a:lnTo>
                    <a:lnTo>
                      <a:pt x="214" y="1383"/>
                    </a:lnTo>
                    <a:lnTo>
                      <a:pt x="235" y="1385"/>
                    </a:lnTo>
                    <a:lnTo>
                      <a:pt x="256" y="1387"/>
                    </a:lnTo>
                    <a:lnTo>
                      <a:pt x="285" y="1387"/>
                    </a:lnTo>
                    <a:lnTo>
                      <a:pt x="311" y="1384"/>
                    </a:lnTo>
                    <a:lnTo>
                      <a:pt x="332" y="1380"/>
                    </a:lnTo>
                    <a:lnTo>
                      <a:pt x="377" y="1364"/>
                    </a:lnTo>
                    <a:lnTo>
                      <a:pt x="407" y="1349"/>
                    </a:lnTo>
                    <a:lnTo>
                      <a:pt x="434" y="1327"/>
                    </a:lnTo>
                    <a:lnTo>
                      <a:pt x="467" y="1293"/>
                    </a:lnTo>
                    <a:lnTo>
                      <a:pt x="484" y="1272"/>
                    </a:lnTo>
                    <a:lnTo>
                      <a:pt x="499" y="1249"/>
                    </a:lnTo>
                    <a:lnTo>
                      <a:pt x="518" y="1209"/>
                    </a:lnTo>
                    <a:lnTo>
                      <a:pt x="527" y="1179"/>
                    </a:lnTo>
                    <a:lnTo>
                      <a:pt x="533" y="1149"/>
                    </a:lnTo>
                    <a:lnTo>
                      <a:pt x="537" y="1118"/>
                    </a:lnTo>
                    <a:lnTo>
                      <a:pt x="537" y="1082"/>
                    </a:lnTo>
                    <a:lnTo>
                      <a:pt x="533" y="1043"/>
                    </a:lnTo>
                    <a:lnTo>
                      <a:pt x="526" y="1011"/>
                    </a:lnTo>
                    <a:lnTo>
                      <a:pt x="513" y="976"/>
                    </a:lnTo>
                    <a:lnTo>
                      <a:pt x="503" y="950"/>
                    </a:lnTo>
                    <a:lnTo>
                      <a:pt x="492" y="931"/>
                    </a:lnTo>
                    <a:lnTo>
                      <a:pt x="481" y="914"/>
                    </a:lnTo>
                    <a:lnTo>
                      <a:pt x="470" y="899"/>
                    </a:lnTo>
                    <a:lnTo>
                      <a:pt x="457" y="887"/>
                    </a:lnTo>
                    <a:lnTo>
                      <a:pt x="445" y="873"/>
                    </a:lnTo>
                    <a:lnTo>
                      <a:pt x="433" y="860"/>
                    </a:lnTo>
                    <a:lnTo>
                      <a:pt x="414" y="845"/>
                    </a:lnTo>
                    <a:lnTo>
                      <a:pt x="396" y="834"/>
                    </a:lnTo>
                    <a:lnTo>
                      <a:pt x="384" y="824"/>
                    </a:lnTo>
                    <a:lnTo>
                      <a:pt x="375" y="814"/>
                    </a:lnTo>
                    <a:lnTo>
                      <a:pt x="368" y="806"/>
                    </a:lnTo>
                    <a:lnTo>
                      <a:pt x="360" y="799"/>
                    </a:lnTo>
                    <a:lnTo>
                      <a:pt x="357" y="792"/>
                    </a:lnTo>
                    <a:lnTo>
                      <a:pt x="352" y="782"/>
                    </a:lnTo>
                    <a:lnTo>
                      <a:pt x="352" y="771"/>
                    </a:lnTo>
                    <a:lnTo>
                      <a:pt x="350" y="757"/>
                    </a:lnTo>
                    <a:lnTo>
                      <a:pt x="350" y="101"/>
                    </a:lnTo>
                    <a:lnTo>
                      <a:pt x="350" y="93"/>
                    </a:lnTo>
                    <a:lnTo>
                      <a:pt x="351" y="89"/>
                    </a:lnTo>
                    <a:lnTo>
                      <a:pt x="352" y="84"/>
                    </a:lnTo>
                    <a:lnTo>
                      <a:pt x="357" y="79"/>
                    </a:lnTo>
                    <a:lnTo>
                      <a:pt x="362" y="73"/>
                    </a:lnTo>
                    <a:lnTo>
                      <a:pt x="368" y="67"/>
                    </a:lnTo>
                    <a:lnTo>
                      <a:pt x="369" y="63"/>
                    </a:lnTo>
                    <a:lnTo>
                      <a:pt x="370" y="56"/>
                    </a:lnTo>
                    <a:lnTo>
                      <a:pt x="370" y="50"/>
                    </a:lnTo>
                    <a:lnTo>
                      <a:pt x="369" y="46"/>
                    </a:lnTo>
                    <a:lnTo>
                      <a:pt x="368" y="38"/>
                    </a:lnTo>
                    <a:lnTo>
                      <a:pt x="362" y="29"/>
                    </a:lnTo>
                    <a:lnTo>
                      <a:pt x="357" y="23"/>
                    </a:lnTo>
                    <a:lnTo>
                      <a:pt x="348" y="17"/>
                    </a:lnTo>
                    <a:lnTo>
                      <a:pt x="334" y="10"/>
                    </a:lnTo>
                    <a:lnTo>
                      <a:pt x="319" y="5"/>
                    </a:lnTo>
                    <a:lnTo>
                      <a:pt x="302" y="2"/>
                    </a:lnTo>
                    <a:lnTo>
                      <a:pt x="291" y="0"/>
                    </a:lnTo>
                    <a:lnTo>
                      <a:pt x="279" y="0"/>
                    </a:lnTo>
                    <a:lnTo>
                      <a:pt x="266" y="0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8" name="Freeform 2368"/>
              <p:cNvSpPr>
                <a:spLocks noChangeAspect="1"/>
              </p:cNvSpPr>
              <p:nvPr/>
            </p:nvSpPr>
            <p:spPr bwMode="auto">
              <a:xfrm>
                <a:off x="2845" y="2016"/>
                <a:ext cx="129" cy="378"/>
              </a:xfrm>
              <a:custGeom>
                <a:avLst/>
                <a:gdLst>
                  <a:gd name="T0" fmla="*/ 0 w 517"/>
                  <a:gd name="T1" fmla="*/ 0 h 1357"/>
                  <a:gd name="T2" fmla="*/ 0 w 517"/>
                  <a:gd name="T3" fmla="*/ 0 h 1357"/>
                  <a:gd name="T4" fmla="*/ 0 w 517"/>
                  <a:gd name="T5" fmla="*/ 0 h 1357"/>
                  <a:gd name="T6" fmla="*/ 0 w 517"/>
                  <a:gd name="T7" fmla="*/ 0 h 1357"/>
                  <a:gd name="T8" fmla="*/ 0 w 517"/>
                  <a:gd name="T9" fmla="*/ 0 h 1357"/>
                  <a:gd name="T10" fmla="*/ 0 w 517"/>
                  <a:gd name="T11" fmla="*/ 0 h 1357"/>
                  <a:gd name="T12" fmla="*/ 0 w 517"/>
                  <a:gd name="T13" fmla="*/ 0 h 1357"/>
                  <a:gd name="T14" fmla="*/ 0 w 517"/>
                  <a:gd name="T15" fmla="*/ 0 h 1357"/>
                  <a:gd name="T16" fmla="*/ 0 w 517"/>
                  <a:gd name="T17" fmla="*/ 0 h 1357"/>
                  <a:gd name="T18" fmla="*/ 0 w 517"/>
                  <a:gd name="T19" fmla="*/ 0 h 1357"/>
                  <a:gd name="T20" fmla="*/ 0 w 517"/>
                  <a:gd name="T21" fmla="*/ 0 h 1357"/>
                  <a:gd name="T22" fmla="*/ 0 w 517"/>
                  <a:gd name="T23" fmla="*/ 1 h 1357"/>
                  <a:gd name="T24" fmla="*/ 0 w 517"/>
                  <a:gd name="T25" fmla="*/ 1 h 1357"/>
                  <a:gd name="T26" fmla="*/ 0 w 517"/>
                  <a:gd name="T27" fmla="*/ 1 h 1357"/>
                  <a:gd name="T28" fmla="*/ 0 w 517"/>
                  <a:gd name="T29" fmla="*/ 1 h 1357"/>
                  <a:gd name="T30" fmla="*/ 0 w 517"/>
                  <a:gd name="T31" fmla="*/ 1 h 1357"/>
                  <a:gd name="T32" fmla="*/ 0 w 517"/>
                  <a:gd name="T33" fmla="*/ 1 h 1357"/>
                  <a:gd name="T34" fmla="*/ 0 w 517"/>
                  <a:gd name="T35" fmla="*/ 1 h 1357"/>
                  <a:gd name="T36" fmla="*/ 0 w 517"/>
                  <a:gd name="T37" fmla="*/ 2 h 1357"/>
                  <a:gd name="T38" fmla="*/ 0 w 517"/>
                  <a:gd name="T39" fmla="*/ 2 h 1357"/>
                  <a:gd name="T40" fmla="*/ 0 w 517"/>
                  <a:gd name="T41" fmla="*/ 2 h 1357"/>
                  <a:gd name="T42" fmla="*/ 0 w 517"/>
                  <a:gd name="T43" fmla="*/ 2 h 1357"/>
                  <a:gd name="T44" fmla="*/ 0 w 517"/>
                  <a:gd name="T45" fmla="*/ 2 h 1357"/>
                  <a:gd name="T46" fmla="*/ 0 w 517"/>
                  <a:gd name="T47" fmla="*/ 2 h 1357"/>
                  <a:gd name="T48" fmla="*/ 0 w 517"/>
                  <a:gd name="T49" fmla="*/ 2 h 1357"/>
                  <a:gd name="T50" fmla="*/ 0 w 517"/>
                  <a:gd name="T51" fmla="*/ 2 h 1357"/>
                  <a:gd name="T52" fmla="*/ 0 w 517"/>
                  <a:gd name="T53" fmla="*/ 2 h 1357"/>
                  <a:gd name="T54" fmla="*/ 0 w 517"/>
                  <a:gd name="T55" fmla="*/ 2 h 1357"/>
                  <a:gd name="T56" fmla="*/ 0 w 517"/>
                  <a:gd name="T57" fmla="*/ 2 h 1357"/>
                  <a:gd name="T58" fmla="*/ 0 w 517"/>
                  <a:gd name="T59" fmla="*/ 2 h 1357"/>
                  <a:gd name="T60" fmla="*/ 0 w 517"/>
                  <a:gd name="T61" fmla="*/ 2 h 1357"/>
                  <a:gd name="T62" fmla="*/ 0 w 517"/>
                  <a:gd name="T63" fmla="*/ 2 h 1357"/>
                  <a:gd name="T64" fmla="*/ 0 w 517"/>
                  <a:gd name="T65" fmla="*/ 2 h 1357"/>
                  <a:gd name="T66" fmla="*/ 0 w 517"/>
                  <a:gd name="T67" fmla="*/ 2 h 1357"/>
                  <a:gd name="T68" fmla="*/ 0 w 517"/>
                  <a:gd name="T69" fmla="*/ 2 h 1357"/>
                  <a:gd name="T70" fmla="*/ 0 w 517"/>
                  <a:gd name="T71" fmla="*/ 2 h 1357"/>
                  <a:gd name="T72" fmla="*/ 0 w 517"/>
                  <a:gd name="T73" fmla="*/ 2 h 1357"/>
                  <a:gd name="T74" fmla="*/ 0 w 517"/>
                  <a:gd name="T75" fmla="*/ 2 h 1357"/>
                  <a:gd name="T76" fmla="*/ 0 w 517"/>
                  <a:gd name="T77" fmla="*/ 1 h 1357"/>
                  <a:gd name="T78" fmla="*/ 0 w 517"/>
                  <a:gd name="T79" fmla="*/ 1 h 1357"/>
                  <a:gd name="T80" fmla="*/ 0 w 517"/>
                  <a:gd name="T81" fmla="*/ 1 h 1357"/>
                  <a:gd name="T82" fmla="*/ 0 w 517"/>
                  <a:gd name="T83" fmla="*/ 1 h 1357"/>
                  <a:gd name="T84" fmla="*/ 0 w 517"/>
                  <a:gd name="T85" fmla="*/ 1 h 1357"/>
                  <a:gd name="T86" fmla="*/ 0 w 517"/>
                  <a:gd name="T87" fmla="*/ 0 h 1357"/>
                  <a:gd name="T88" fmla="*/ 0 w 517"/>
                  <a:gd name="T89" fmla="*/ 0 h 1357"/>
                  <a:gd name="T90" fmla="*/ 0 w 517"/>
                  <a:gd name="T91" fmla="*/ 0 h 1357"/>
                  <a:gd name="T92" fmla="*/ 0 w 517"/>
                  <a:gd name="T93" fmla="*/ 0 h 1357"/>
                  <a:gd name="T94" fmla="*/ 0 w 517"/>
                  <a:gd name="T95" fmla="*/ 0 h 1357"/>
                  <a:gd name="T96" fmla="*/ 0 w 517"/>
                  <a:gd name="T97" fmla="*/ 0 h 1357"/>
                  <a:gd name="T98" fmla="*/ 0 w 517"/>
                  <a:gd name="T99" fmla="*/ 0 h 1357"/>
                  <a:gd name="T100" fmla="*/ 0 w 517"/>
                  <a:gd name="T101" fmla="*/ 0 h 1357"/>
                  <a:gd name="T102" fmla="*/ 0 w 517"/>
                  <a:gd name="T103" fmla="*/ 0 h 1357"/>
                  <a:gd name="T104" fmla="*/ 0 w 517"/>
                  <a:gd name="T105" fmla="*/ 0 h 13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17"/>
                  <a:gd name="T160" fmla="*/ 0 h 1357"/>
                  <a:gd name="T161" fmla="*/ 517 w 517"/>
                  <a:gd name="T162" fmla="*/ 1357 h 13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17" h="1357">
                    <a:moveTo>
                      <a:pt x="255" y="0"/>
                    </a:moveTo>
                    <a:lnTo>
                      <a:pt x="238" y="1"/>
                    </a:lnTo>
                    <a:lnTo>
                      <a:pt x="225" y="1"/>
                    </a:lnTo>
                    <a:lnTo>
                      <a:pt x="213" y="6"/>
                    </a:lnTo>
                    <a:lnTo>
                      <a:pt x="199" y="9"/>
                    </a:lnTo>
                    <a:lnTo>
                      <a:pt x="186" y="16"/>
                    </a:lnTo>
                    <a:lnTo>
                      <a:pt x="177" y="20"/>
                    </a:lnTo>
                    <a:lnTo>
                      <a:pt x="170" y="27"/>
                    </a:lnTo>
                    <a:lnTo>
                      <a:pt x="168" y="34"/>
                    </a:lnTo>
                    <a:lnTo>
                      <a:pt x="165" y="39"/>
                    </a:lnTo>
                    <a:lnTo>
                      <a:pt x="165" y="45"/>
                    </a:lnTo>
                    <a:lnTo>
                      <a:pt x="165" y="50"/>
                    </a:lnTo>
                    <a:lnTo>
                      <a:pt x="167" y="54"/>
                    </a:lnTo>
                    <a:lnTo>
                      <a:pt x="169" y="56"/>
                    </a:lnTo>
                    <a:lnTo>
                      <a:pt x="170" y="59"/>
                    </a:lnTo>
                    <a:lnTo>
                      <a:pt x="172" y="62"/>
                    </a:lnTo>
                    <a:lnTo>
                      <a:pt x="177" y="66"/>
                    </a:lnTo>
                    <a:lnTo>
                      <a:pt x="178" y="68"/>
                    </a:lnTo>
                    <a:lnTo>
                      <a:pt x="182" y="71"/>
                    </a:lnTo>
                    <a:lnTo>
                      <a:pt x="182" y="75"/>
                    </a:lnTo>
                    <a:lnTo>
                      <a:pt x="184" y="79"/>
                    </a:lnTo>
                    <a:lnTo>
                      <a:pt x="185" y="87"/>
                    </a:lnTo>
                    <a:lnTo>
                      <a:pt x="185" y="742"/>
                    </a:lnTo>
                    <a:lnTo>
                      <a:pt x="184" y="752"/>
                    </a:lnTo>
                    <a:lnTo>
                      <a:pt x="182" y="759"/>
                    </a:lnTo>
                    <a:lnTo>
                      <a:pt x="181" y="767"/>
                    </a:lnTo>
                    <a:lnTo>
                      <a:pt x="177" y="777"/>
                    </a:lnTo>
                    <a:lnTo>
                      <a:pt x="174" y="786"/>
                    </a:lnTo>
                    <a:lnTo>
                      <a:pt x="167" y="795"/>
                    </a:lnTo>
                    <a:lnTo>
                      <a:pt x="159" y="803"/>
                    </a:lnTo>
                    <a:lnTo>
                      <a:pt x="148" y="814"/>
                    </a:lnTo>
                    <a:lnTo>
                      <a:pt x="139" y="821"/>
                    </a:lnTo>
                    <a:lnTo>
                      <a:pt x="130" y="829"/>
                    </a:lnTo>
                    <a:lnTo>
                      <a:pt x="110" y="841"/>
                    </a:lnTo>
                    <a:lnTo>
                      <a:pt x="92" y="858"/>
                    </a:lnTo>
                    <a:lnTo>
                      <a:pt x="77" y="872"/>
                    </a:lnTo>
                    <a:lnTo>
                      <a:pt x="64" y="888"/>
                    </a:lnTo>
                    <a:lnTo>
                      <a:pt x="47" y="911"/>
                    </a:lnTo>
                    <a:lnTo>
                      <a:pt x="32" y="938"/>
                    </a:lnTo>
                    <a:lnTo>
                      <a:pt x="24" y="957"/>
                    </a:lnTo>
                    <a:lnTo>
                      <a:pt x="16" y="975"/>
                    </a:lnTo>
                    <a:lnTo>
                      <a:pt x="9" y="995"/>
                    </a:lnTo>
                    <a:lnTo>
                      <a:pt x="4" y="1022"/>
                    </a:lnTo>
                    <a:lnTo>
                      <a:pt x="0" y="1052"/>
                    </a:lnTo>
                    <a:lnTo>
                      <a:pt x="0" y="1090"/>
                    </a:lnTo>
                    <a:lnTo>
                      <a:pt x="3" y="1116"/>
                    </a:lnTo>
                    <a:lnTo>
                      <a:pt x="7" y="1142"/>
                    </a:lnTo>
                    <a:lnTo>
                      <a:pt x="16" y="1175"/>
                    </a:lnTo>
                    <a:lnTo>
                      <a:pt x="25" y="1196"/>
                    </a:lnTo>
                    <a:lnTo>
                      <a:pt x="36" y="1217"/>
                    </a:lnTo>
                    <a:lnTo>
                      <a:pt x="51" y="1243"/>
                    </a:lnTo>
                    <a:lnTo>
                      <a:pt x="67" y="1265"/>
                    </a:lnTo>
                    <a:lnTo>
                      <a:pt x="89" y="1285"/>
                    </a:lnTo>
                    <a:lnTo>
                      <a:pt x="117" y="1311"/>
                    </a:lnTo>
                    <a:lnTo>
                      <a:pt x="150" y="1330"/>
                    </a:lnTo>
                    <a:lnTo>
                      <a:pt x="177" y="1343"/>
                    </a:lnTo>
                    <a:lnTo>
                      <a:pt x="206" y="1350"/>
                    </a:lnTo>
                    <a:lnTo>
                      <a:pt x="226" y="1355"/>
                    </a:lnTo>
                    <a:lnTo>
                      <a:pt x="247" y="1357"/>
                    </a:lnTo>
                    <a:lnTo>
                      <a:pt x="274" y="1357"/>
                    </a:lnTo>
                    <a:lnTo>
                      <a:pt x="299" y="1352"/>
                    </a:lnTo>
                    <a:lnTo>
                      <a:pt x="321" y="1348"/>
                    </a:lnTo>
                    <a:lnTo>
                      <a:pt x="364" y="1333"/>
                    </a:lnTo>
                    <a:lnTo>
                      <a:pt x="390" y="1317"/>
                    </a:lnTo>
                    <a:lnTo>
                      <a:pt x="418" y="1295"/>
                    </a:lnTo>
                    <a:lnTo>
                      <a:pt x="450" y="1262"/>
                    </a:lnTo>
                    <a:lnTo>
                      <a:pt x="468" y="1241"/>
                    </a:lnTo>
                    <a:lnTo>
                      <a:pt x="480" y="1222"/>
                    </a:lnTo>
                    <a:lnTo>
                      <a:pt x="498" y="1182"/>
                    </a:lnTo>
                    <a:lnTo>
                      <a:pt x="509" y="1153"/>
                    </a:lnTo>
                    <a:lnTo>
                      <a:pt x="514" y="1123"/>
                    </a:lnTo>
                    <a:lnTo>
                      <a:pt x="517" y="1093"/>
                    </a:lnTo>
                    <a:lnTo>
                      <a:pt x="517" y="1056"/>
                    </a:lnTo>
                    <a:lnTo>
                      <a:pt x="513" y="1019"/>
                    </a:lnTo>
                    <a:lnTo>
                      <a:pt x="506" y="989"/>
                    </a:lnTo>
                    <a:lnTo>
                      <a:pt x="493" y="959"/>
                    </a:lnTo>
                    <a:lnTo>
                      <a:pt x="483" y="930"/>
                    </a:lnTo>
                    <a:lnTo>
                      <a:pt x="462" y="899"/>
                    </a:lnTo>
                    <a:lnTo>
                      <a:pt x="440" y="872"/>
                    </a:lnTo>
                    <a:lnTo>
                      <a:pt x="415" y="849"/>
                    </a:lnTo>
                    <a:lnTo>
                      <a:pt x="380" y="823"/>
                    </a:lnTo>
                    <a:lnTo>
                      <a:pt x="364" y="809"/>
                    </a:lnTo>
                    <a:lnTo>
                      <a:pt x="350" y="795"/>
                    </a:lnTo>
                    <a:lnTo>
                      <a:pt x="341" y="783"/>
                    </a:lnTo>
                    <a:lnTo>
                      <a:pt x="336" y="772"/>
                    </a:lnTo>
                    <a:lnTo>
                      <a:pt x="335" y="757"/>
                    </a:lnTo>
                    <a:lnTo>
                      <a:pt x="333" y="743"/>
                    </a:lnTo>
                    <a:lnTo>
                      <a:pt x="333" y="87"/>
                    </a:lnTo>
                    <a:lnTo>
                      <a:pt x="333" y="77"/>
                    </a:lnTo>
                    <a:lnTo>
                      <a:pt x="336" y="71"/>
                    </a:lnTo>
                    <a:lnTo>
                      <a:pt x="339" y="66"/>
                    </a:lnTo>
                    <a:lnTo>
                      <a:pt x="343" y="60"/>
                    </a:lnTo>
                    <a:lnTo>
                      <a:pt x="350" y="55"/>
                    </a:lnTo>
                    <a:lnTo>
                      <a:pt x="352" y="50"/>
                    </a:lnTo>
                    <a:lnTo>
                      <a:pt x="352" y="46"/>
                    </a:lnTo>
                    <a:lnTo>
                      <a:pt x="352" y="44"/>
                    </a:lnTo>
                    <a:lnTo>
                      <a:pt x="352" y="38"/>
                    </a:lnTo>
                    <a:lnTo>
                      <a:pt x="350" y="33"/>
                    </a:lnTo>
                    <a:lnTo>
                      <a:pt x="342" y="25"/>
                    </a:lnTo>
                    <a:lnTo>
                      <a:pt x="335" y="18"/>
                    </a:lnTo>
                    <a:lnTo>
                      <a:pt x="322" y="11"/>
                    </a:lnTo>
                    <a:lnTo>
                      <a:pt x="307" y="6"/>
                    </a:lnTo>
                    <a:lnTo>
                      <a:pt x="289" y="1"/>
                    </a:lnTo>
                    <a:lnTo>
                      <a:pt x="278" y="1"/>
                    </a:lnTo>
                    <a:lnTo>
                      <a:pt x="267" y="1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9" name="Freeform 2369"/>
              <p:cNvSpPr>
                <a:spLocks noChangeAspect="1"/>
              </p:cNvSpPr>
              <p:nvPr/>
            </p:nvSpPr>
            <p:spPr bwMode="auto">
              <a:xfrm>
                <a:off x="2903" y="2031"/>
                <a:ext cx="20" cy="21"/>
              </a:xfrm>
              <a:custGeom>
                <a:avLst/>
                <a:gdLst>
                  <a:gd name="T0" fmla="*/ 0 w 83"/>
                  <a:gd name="T1" fmla="*/ 0 h 75"/>
                  <a:gd name="T2" fmla="*/ 0 w 83"/>
                  <a:gd name="T3" fmla="*/ 0 h 75"/>
                  <a:gd name="T4" fmla="*/ 0 w 83"/>
                  <a:gd name="T5" fmla="*/ 0 h 75"/>
                  <a:gd name="T6" fmla="*/ 0 w 83"/>
                  <a:gd name="T7" fmla="*/ 0 h 75"/>
                  <a:gd name="T8" fmla="*/ 0 w 83"/>
                  <a:gd name="T9" fmla="*/ 0 h 75"/>
                  <a:gd name="T10" fmla="*/ 0 w 83"/>
                  <a:gd name="T11" fmla="*/ 0 h 75"/>
                  <a:gd name="T12" fmla="*/ 0 w 83"/>
                  <a:gd name="T13" fmla="*/ 0 h 75"/>
                  <a:gd name="T14" fmla="*/ 0 w 83"/>
                  <a:gd name="T15" fmla="*/ 0 h 75"/>
                  <a:gd name="T16" fmla="*/ 0 w 83"/>
                  <a:gd name="T17" fmla="*/ 0 h 75"/>
                  <a:gd name="T18" fmla="*/ 0 w 83"/>
                  <a:gd name="T19" fmla="*/ 0 h 75"/>
                  <a:gd name="T20" fmla="*/ 0 w 83"/>
                  <a:gd name="T21" fmla="*/ 0 h 75"/>
                  <a:gd name="T22" fmla="*/ 0 w 83"/>
                  <a:gd name="T23" fmla="*/ 0 h 75"/>
                  <a:gd name="T24" fmla="*/ 0 w 83"/>
                  <a:gd name="T25" fmla="*/ 0 h 75"/>
                  <a:gd name="T26" fmla="*/ 0 w 83"/>
                  <a:gd name="T27" fmla="*/ 0 h 75"/>
                  <a:gd name="T28" fmla="*/ 0 w 83"/>
                  <a:gd name="T29" fmla="*/ 0 h 75"/>
                  <a:gd name="T30" fmla="*/ 0 w 83"/>
                  <a:gd name="T31" fmla="*/ 0 h 75"/>
                  <a:gd name="T32" fmla="*/ 0 w 83"/>
                  <a:gd name="T33" fmla="*/ 0 h 75"/>
                  <a:gd name="T34" fmla="*/ 0 w 83"/>
                  <a:gd name="T35" fmla="*/ 0 h 75"/>
                  <a:gd name="T36" fmla="*/ 0 w 83"/>
                  <a:gd name="T37" fmla="*/ 0 h 7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3"/>
                  <a:gd name="T58" fmla="*/ 0 h 75"/>
                  <a:gd name="T59" fmla="*/ 83 w 83"/>
                  <a:gd name="T60" fmla="*/ 75 h 7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3" h="75">
                    <a:moveTo>
                      <a:pt x="0" y="45"/>
                    </a:moveTo>
                    <a:lnTo>
                      <a:pt x="6" y="38"/>
                    </a:lnTo>
                    <a:lnTo>
                      <a:pt x="17" y="31"/>
                    </a:lnTo>
                    <a:lnTo>
                      <a:pt x="29" y="23"/>
                    </a:lnTo>
                    <a:lnTo>
                      <a:pt x="47" y="13"/>
                    </a:lnTo>
                    <a:lnTo>
                      <a:pt x="62" y="7"/>
                    </a:lnTo>
                    <a:lnTo>
                      <a:pt x="78" y="1"/>
                    </a:lnTo>
                    <a:lnTo>
                      <a:pt x="83" y="0"/>
                    </a:lnTo>
                    <a:lnTo>
                      <a:pt x="72" y="11"/>
                    </a:lnTo>
                    <a:lnTo>
                      <a:pt x="62" y="23"/>
                    </a:lnTo>
                    <a:lnTo>
                      <a:pt x="53" y="37"/>
                    </a:lnTo>
                    <a:lnTo>
                      <a:pt x="43" y="51"/>
                    </a:lnTo>
                    <a:lnTo>
                      <a:pt x="35" y="65"/>
                    </a:lnTo>
                    <a:lnTo>
                      <a:pt x="29" y="75"/>
                    </a:lnTo>
                    <a:lnTo>
                      <a:pt x="24" y="68"/>
                    </a:lnTo>
                    <a:lnTo>
                      <a:pt x="16" y="59"/>
                    </a:lnTo>
                    <a:lnTo>
                      <a:pt x="6" y="51"/>
                    </a:lnTo>
                    <a:lnTo>
                      <a:pt x="1" y="46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C1FFFF"/>
              </a:solidFill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0" name="Freeform 2370"/>
              <p:cNvSpPr>
                <a:spLocks noChangeAspect="1"/>
              </p:cNvSpPr>
              <p:nvPr/>
            </p:nvSpPr>
            <p:spPr bwMode="auto">
              <a:xfrm>
                <a:off x="2888" y="2007"/>
                <a:ext cx="92" cy="379"/>
              </a:xfrm>
              <a:custGeom>
                <a:avLst/>
                <a:gdLst>
                  <a:gd name="T0" fmla="*/ 0 w 369"/>
                  <a:gd name="T1" fmla="*/ 0 h 1365"/>
                  <a:gd name="T2" fmla="*/ 0 w 369"/>
                  <a:gd name="T3" fmla="*/ 0 h 1365"/>
                  <a:gd name="T4" fmla="*/ 0 w 369"/>
                  <a:gd name="T5" fmla="*/ 0 h 1365"/>
                  <a:gd name="T6" fmla="*/ 0 w 369"/>
                  <a:gd name="T7" fmla="*/ 0 h 1365"/>
                  <a:gd name="T8" fmla="*/ 0 w 369"/>
                  <a:gd name="T9" fmla="*/ 0 h 1365"/>
                  <a:gd name="T10" fmla="*/ 0 w 369"/>
                  <a:gd name="T11" fmla="*/ 0 h 1365"/>
                  <a:gd name="T12" fmla="*/ 0 w 369"/>
                  <a:gd name="T13" fmla="*/ 0 h 1365"/>
                  <a:gd name="T14" fmla="*/ 0 w 369"/>
                  <a:gd name="T15" fmla="*/ 0 h 1365"/>
                  <a:gd name="T16" fmla="*/ 0 w 369"/>
                  <a:gd name="T17" fmla="*/ 0 h 1365"/>
                  <a:gd name="T18" fmla="*/ 0 w 369"/>
                  <a:gd name="T19" fmla="*/ 0 h 1365"/>
                  <a:gd name="T20" fmla="*/ 0 w 369"/>
                  <a:gd name="T21" fmla="*/ 0 h 1365"/>
                  <a:gd name="T22" fmla="*/ 0 w 369"/>
                  <a:gd name="T23" fmla="*/ 0 h 1365"/>
                  <a:gd name="T24" fmla="*/ 0 w 369"/>
                  <a:gd name="T25" fmla="*/ 1 h 1365"/>
                  <a:gd name="T26" fmla="*/ 0 w 369"/>
                  <a:gd name="T27" fmla="*/ 1 h 1365"/>
                  <a:gd name="T28" fmla="*/ 0 w 369"/>
                  <a:gd name="T29" fmla="*/ 1 h 1365"/>
                  <a:gd name="T30" fmla="*/ 0 w 369"/>
                  <a:gd name="T31" fmla="*/ 1 h 1365"/>
                  <a:gd name="T32" fmla="*/ 0 w 369"/>
                  <a:gd name="T33" fmla="*/ 1 h 1365"/>
                  <a:gd name="T34" fmla="*/ 0 w 369"/>
                  <a:gd name="T35" fmla="*/ 2 h 1365"/>
                  <a:gd name="T36" fmla="*/ 0 w 369"/>
                  <a:gd name="T37" fmla="*/ 2 h 1365"/>
                  <a:gd name="T38" fmla="*/ 0 w 369"/>
                  <a:gd name="T39" fmla="*/ 2 h 1365"/>
                  <a:gd name="T40" fmla="*/ 0 w 369"/>
                  <a:gd name="T41" fmla="*/ 2 h 1365"/>
                  <a:gd name="T42" fmla="*/ 0 w 369"/>
                  <a:gd name="T43" fmla="*/ 2 h 1365"/>
                  <a:gd name="T44" fmla="*/ 0 w 369"/>
                  <a:gd name="T45" fmla="*/ 2 h 1365"/>
                  <a:gd name="T46" fmla="*/ 0 w 369"/>
                  <a:gd name="T47" fmla="*/ 2 h 1365"/>
                  <a:gd name="T48" fmla="*/ 0 w 369"/>
                  <a:gd name="T49" fmla="*/ 2 h 1365"/>
                  <a:gd name="T50" fmla="*/ 0 w 369"/>
                  <a:gd name="T51" fmla="*/ 2 h 1365"/>
                  <a:gd name="T52" fmla="*/ 0 w 369"/>
                  <a:gd name="T53" fmla="*/ 2 h 1365"/>
                  <a:gd name="T54" fmla="*/ 0 w 369"/>
                  <a:gd name="T55" fmla="*/ 2 h 1365"/>
                  <a:gd name="T56" fmla="*/ 0 w 369"/>
                  <a:gd name="T57" fmla="*/ 2 h 1365"/>
                  <a:gd name="T58" fmla="*/ 0 w 369"/>
                  <a:gd name="T59" fmla="*/ 2 h 1365"/>
                  <a:gd name="T60" fmla="*/ 0 w 369"/>
                  <a:gd name="T61" fmla="*/ 2 h 1365"/>
                  <a:gd name="T62" fmla="*/ 0 w 369"/>
                  <a:gd name="T63" fmla="*/ 2 h 1365"/>
                  <a:gd name="T64" fmla="*/ 0 w 369"/>
                  <a:gd name="T65" fmla="*/ 2 h 1365"/>
                  <a:gd name="T66" fmla="*/ 0 w 369"/>
                  <a:gd name="T67" fmla="*/ 2 h 1365"/>
                  <a:gd name="T68" fmla="*/ 0 w 369"/>
                  <a:gd name="T69" fmla="*/ 2 h 1365"/>
                  <a:gd name="T70" fmla="*/ 0 w 369"/>
                  <a:gd name="T71" fmla="*/ 2 h 1365"/>
                  <a:gd name="T72" fmla="*/ 0 w 369"/>
                  <a:gd name="T73" fmla="*/ 2 h 1365"/>
                  <a:gd name="T74" fmla="*/ 0 w 369"/>
                  <a:gd name="T75" fmla="*/ 2 h 1365"/>
                  <a:gd name="T76" fmla="*/ 0 w 369"/>
                  <a:gd name="T77" fmla="*/ 2 h 1365"/>
                  <a:gd name="T78" fmla="*/ 0 w 369"/>
                  <a:gd name="T79" fmla="*/ 2 h 1365"/>
                  <a:gd name="T80" fmla="*/ 0 w 369"/>
                  <a:gd name="T81" fmla="*/ 2 h 1365"/>
                  <a:gd name="T82" fmla="*/ 0 w 369"/>
                  <a:gd name="T83" fmla="*/ 2 h 1365"/>
                  <a:gd name="T84" fmla="*/ 0 w 369"/>
                  <a:gd name="T85" fmla="*/ 1 h 1365"/>
                  <a:gd name="T86" fmla="*/ 0 w 369"/>
                  <a:gd name="T87" fmla="*/ 1 h 1365"/>
                  <a:gd name="T88" fmla="*/ 0 w 369"/>
                  <a:gd name="T89" fmla="*/ 1 h 1365"/>
                  <a:gd name="T90" fmla="*/ 0 w 369"/>
                  <a:gd name="T91" fmla="*/ 1 h 1365"/>
                  <a:gd name="T92" fmla="*/ 0 w 369"/>
                  <a:gd name="T93" fmla="*/ 1 h 1365"/>
                  <a:gd name="T94" fmla="*/ 0 w 369"/>
                  <a:gd name="T95" fmla="*/ 1 h 1365"/>
                  <a:gd name="T96" fmla="*/ 0 w 369"/>
                  <a:gd name="T97" fmla="*/ 1 h 1365"/>
                  <a:gd name="T98" fmla="*/ 0 w 369"/>
                  <a:gd name="T99" fmla="*/ 0 h 1365"/>
                  <a:gd name="T100" fmla="*/ 0 w 369"/>
                  <a:gd name="T101" fmla="*/ 0 h 1365"/>
                  <a:gd name="T102" fmla="*/ 0 w 369"/>
                  <a:gd name="T103" fmla="*/ 0 h 1365"/>
                  <a:gd name="T104" fmla="*/ 0 w 369"/>
                  <a:gd name="T105" fmla="*/ 0 h 1365"/>
                  <a:gd name="T106" fmla="*/ 0 w 369"/>
                  <a:gd name="T107" fmla="*/ 0 h 1365"/>
                  <a:gd name="T108" fmla="*/ 0 w 369"/>
                  <a:gd name="T109" fmla="*/ 0 h 1365"/>
                  <a:gd name="T110" fmla="*/ 0 w 369"/>
                  <a:gd name="T111" fmla="*/ 0 h 1365"/>
                  <a:gd name="T112" fmla="*/ 0 w 369"/>
                  <a:gd name="T113" fmla="*/ 0 h 1365"/>
                  <a:gd name="T114" fmla="*/ 0 w 369"/>
                  <a:gd name="T115" fmla="*/ 0 h 1365"/>
                  <a:gd name="T116" fmla="*/ 0 w 369"/>
                  <a:gd name="T117" fmla="*/ 0 h 1365"/>
                  <a:gd name="T118" fmla="*/ 0 w 369"/>
                  <a:gd name="T119" fmla="*/ 0 h 1365"/>
                  <a:gd name="T120" fmla="*/ 0 w 369"/>
                  <a:gd name="T121" fmla="*/ 0 h 1365"/>
                  <a:gd name="T122" fmla="*/ 0 w 369"/>
                  <a:gd name="T123" fmla="*/ 0 h 1365"/>
                  <a:gd name="T124" fmla="*/ 0 w 369"/>
                  <a:gd name="T125" fmla="*/ 0 h 136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69"/>
                  <a:gd name="T190" fmla="*/ 0 h 1365"/>
                  <a:gd name="T191" fmla="*/ 369 w 369"/>
                  <a:gd name="T192" fmla="*/ 1365 h 136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69" h="1365">
                    <a:moveTo>
                      <a:pt x="161" y="24"/>
                    </a:moveTo>
                    <a:lnTo>
                      <a:pt x="168" y="27"/>
                    </a:lnTo>
                    <a:lnTo>
                      <a:pt x="175" y="34"/>
                    </a:lnTo>
                    <a:lnTo>
                      <a:pt x="175" y="37"/>
                    </a:lnTo>
                    <a:lnTo>
                      <a:pt x="174" y="42"/>
                    </a:lnTo>
                    <a:lnTo>
                      <a:pt x="168" y="46"/>
                    </a:lnTo>
                    <a:lnTo>
                      <a:pt x="159" y="52"/>
                    </a:lnTo>
                    <a:lnTo>
                      <a:pt x="164" y="55"/>
                    </a:lnTo>
                    <a:lnTo>
                      <a:pt x="168" y="56"/>
                    </a:lnTo>
                    <a:lnTo>
                      <a:pt x="170" y="61"/>
                    </a:lnTo>
                    <a:lnTo>
                      <a:pt x="170" y="64"/>
                    </a:lnTo>
                    <a:lnTo>
                      <a:pt x="170" y="69"/>
                    </a:lnTo>
                    <a:lnTo>
                      <a:pt x="169" y="71"/>
                    </a:lnTo>
                    <a:lnTo>
                      <a:pt x="168" y="74"/>
                    </a:lnTo>
                    <a:lnTo>
                      <a:pt x="163" y="79"/>
                    </a:lnTo>
                    <a:lnTo>
                      <a:pt x="142" y="84"/>
                    </a:lnTo>
                    <a:lnTo>
                      <a:pt x="125" y="92"/>
                    </a:lnTo>
                    <a:lnTo>
                      <a:pt x="120" y="95"/>
                    </a:lnTo>
                    <a:lnTo>
                      <a:pt x="111" y="102"/>
                    </a:lnTo>
                    <a:lnTo>
                      <a:pt x="104" y="111"/>
                    </a:lnTo>
                    <a:lnTo>
                      <a:pt x="113" y="107"/>
                    </a:lnTo>
                    <a:lnTo>
                      <a:pt x="117" y="122"/>
                    </a:lnTo>
                    <a:lnTo>
                      <a:pt x="119" y="149"/>
                    </a:lnTo>
                    <a:lnTo>
                      <a:pt x="120" y="200"/>
                    </a:lnTo>
                    <a:lnTo>
                      <a:pt x="125" y="381"/>
                    </a:lnTo>
                    <a:lnTo>
                      <a:pt x="125" y="526"/>
                    </a:lnTo>
                    <a:lnTo>
                      <a:pt x="126" y="639"/>
                    </a:lnTo>
                    <a:lnTo>
                      <a:pt x="122" y="692"/>
                    </a:lnTo>
                    <a:lnTo>
                      <a:pt x="119" y="753"/>
                    </a:lnTo>
                    <a:lnTo>
                      <a:pt x="108" y="812"/>
                    </a:lnTo>
                    <a:lnTo>
                      <a:pt x="127" y="824"/>
                    </a:lnTo>
                    <a:lnTo>
                      <a:pt x="149" y="841"/>
                    </a:lnTo>
                    <a:lnTo>
                      <a:pt x="167" y="865"/>
                    </a:lnTo>
                    <a:lnTo>
                      <a:pt x="186" y="887"/>
                    </a:lnTo>
                    <a:lnTo>
                      <a:pt x="201" y="909"/>
                    </a:lnTo>
                    <a:lnTo>
                      <a:pt x="216" y="937"/>
                    </a:lnTo>
                    <a:lnTo>
                      <a:pt x="227" y="965"/>
                    </a:lnTo>
                    <a:lnTo>
                      <a:pt x="240" y="1002"/>
                    </a:lnTo>
                    <a:lnTo>
                      <a:pt x="245" y="1037"/>
                    </a:lnTo>
                    <a:lnTo>
                      <a:pt x="246" y="1066"/>
                    </a:lnTo>
                    <a:lnTo>
                      <a:pt x="246" y="1097"/>
                    </a:lnTo>
                    <a:lnTo>
                      <a:pt x="243" y="1135"/>
                    </a:lnTo>
                    <a:lnTo>
                      <a:pt x="236" y="1171"/>
                    </a:lnTo>
                    <a:lnTo>
                      <a:pt x="228" y="1197"/>
                    </a:lnTo>
                    <a:lnTo>
                      <a:pt x="216" y="1231"/>
                    </a:lnTo>
                    <a:lnTo>
                      <a:pt x="199" y="1258"/>
                    </a:lnTo>
                    <a:lnTo>
                      <a:pt x="179" y="1281"/>
                    </a:lnTo>
                    <a:lnTo>
                      <a:pt x="158" y="1299"/>
                    </a:lnTo>
                    <a:lnTo>
                      <a:pt x="138" y="1317"/>
                    </a:lnTo>
                    <a:lnTo>
                      <a:pt x="111" y="1330"/>
                    </a:lnTo>
                    <a:lnTo>
                      <a:pt x="92" y="1339"/>
                    </a:lnTo>
                    <a:lnTo>
                      <a:pt x="71" y="1344"/>
                    </a:lnTo>
                    <a:lnTo>
                      <a:pt x="60" y="1345"/>
                    </a:lnTo>
                    <a:lnTo>
                      <a:pt x="44" y="1345"/>
                    </a:lnTo>
                    <a:lnTo>
                      <a:pt x="28" y="1344"/>
                    </a:lnTo>
                    <a:lnTo>
                      <a:pt x="0" y="1339"/>
                    </a:lnTo>
                    <a:lnTo>
                      <a:pt x="24" y="1349"/>
                    </a:lnTo>
                    <a:lnTo>
                      <a:pt x="40" y="1355"/>
                    </a:lnTo>
                    <a:lnTo>
                      <a:pt x="60" y="1359"/>
                    </a:lnTo>
                    <a:lnTo>
                      <a:pt x="74" y="1360"/>
                    </a:lnTo>
                    <a:lnTo>
                      <a:pt x="89" y="1365"/>
                    </a:lnTo>
                    <a:lnTo>
                      <a:pt x="112" y="1365"/>
                    </a:lnTo>
                    <a:lnTo>
                      <a:pt x="142" y="1364"/>
                    </a:lnTo>
                    <a:lnTo>
                      <a:pt x="164" y="1359"/>
                    </a:lnTo>
                    <a:lnTo>
                      <a:pt x="194" y="1350"/>
                    </a:lnTo>
                    <a:lnTo>
                      <a:pt x="220" y="1339"/>
                    </a:lnTo>
                    <a:lnTo>
                      <a:pt x="241" y="1327"/>
                    </a:lnTo>
                    <a:lnTo>
                      <a:pt x="262" y="1314"/>
                    </a:lnTo>
                    <a:lnTo>
                      <a:pt x="282" y="1296"/>
                    </a:lnTo>
                    <a:lnTo>
                      <a:pt x="300" y="1276"/>
                    </a:lnTo>
                    <a:lnTo>
                      <a:pt x="313" y="1260"/>
                    </a:lnTo>
                    <a:lnTo>
                      <a:pt x="329" y="1234"/>
                    </a:lnTo>
                    <a:lnTo>
                      <a:pt x="340" y="1210"/>
                    </a:lnTo>
                    <a:lnTo>
                      <a:pt x="351" y="1189"/>
                    </a:lnTo>
                    <a:lnTo>
                      <a:pt x="361" y="1151"/>
                    </a:lnTo>
                    <a:lnTo>
                      <a:pt x="368" y="1111"/>
                    </a:lnTo>
                    <a:lnTo>
                      <a:pt x="369" y="1078"/>
                    </a:lnTo>
                    <a:lnTo>
                      <a:pt x="368" y="1049"/>
                    </a:lnTo>
                    <a:lnTo>
                      <a:pt x="363" y="1019"/>
                    </a:lnTo>
                    <a:lnTo>
                      <a:pt x="359" y="1000"/>
                    </a:lnTo>
                    <a:lnTo>
                      <a:pt x="354" y="982"/>
                    </a:lnTo>
                    <a:lnTo>
                      <a:pt x="350" y="965"/>
                    </a:lnTo>
                    <a:lnTo>
                      <a:pt x="340" y="946"/>
                    </a:lnTo>
                    <a:lnTo>
                      <a:pt x="329" y="926"/>
                    </a:lnTo>
                    <a:lnTo>
                      <a:pt x="317" y="905"/>
                    </a:lnTo>
                    <a:lnTo>
                      <a:pt x="300" y="884"/>
                    </a:lnTo>
                    <a:lnTo>
                      <a:pt x="289" y="875"/>
                    </a:lnTo>
                    <a:lnTo>
                      <a:pt x="275" y="860"/>
                    </a:lnTo>
                    <a:lnTo>
                      <a:pt x="269" y="851"/>
                    </a:lnTo>
                    <a:lnTo>
                      <a:pt x="252" y="840"/>
                    </a:lnTo>
                    <a:lnTo>
                      <a:pt x="232" y="824"/>
                    </a:lnTo>
                    <a:lnTo>
                      <a:pt x="216" y="812"/>
                    </a:lnTo>
                    <a:lnTo>
                      <a:pt x="208" y="804"/>
                    </a:lnTo>
                    <a:lnTo>
                      <a:pt x="199" y="794"/>
                    </a:lnTo>
                    <a:lnTo>
                      <a:pt x="193" y="783"/>
                    </a:lnTo>
                    <a:lnTo>
                      <a:pt x="188" y="771"/>
                    </a:lnTo>
                    <a:lnTo>
                      <a:pt x="186" y="754"/>
                    </a:lnTo>
                    <a:lnTo>
                      <a:pt x="186" y="743"/>
                    </a:lnTo>
                    <a:lnTo>
                      <a:pt x="186" y="726"/>
                    </a:lnTo>
                    <a:lnTo>
                      <a:pt x="186" y="81"/>
                    </a:lnTo>
                    <a:lnTo>
                      <a:pt x="186" y="79"/>
                    </a:lnTo>
                    <a:lnTo>
                      <a:pt x="186" y="73"/>
                    </a:lnTo>
                    <a:lnTo>
                      <a:pt x="193" y="64"/>
                    </a:lnTo>
                    <a:lnTo>
                      <a:pt x="203" y="54"/>
                    </a:lnTo>
                    <a:lnTo>
                      <a:pt x="204" y="48"/>
                    </a:lnTo>
                    <a:lnTo>
                      <a:pt x="205" y="47"/>
                    </a:lnTo>
                    <a:lnTo>
                      <a:pt x="205" y="42"/>
                    </a:lnTo>
                    <a:lnTo>
                      <a:pt x="205" y="37"/>
                    </a:lnTo>
                    <a:lnTo>
                      <a:pt x="203" y="29"/>
                    </a:lnTo>
                    <a:lnTo>
                      <a:pt x="199" y="26"/>
                    </a:lnTo>
                    <a:lnTo>
                      <a:pt x="196" y="19"/>
                    </a:lnTo>
                    <a:lnTo>
                      <a:pt x="188" y="16"/>
                    </a:lnTo>
                    <a:lnTo>
                      <a:pt x="183" y="12"/>
                    </a:lnTo>
                    <a:lnTo>
                      <a:pt x="171" y="6"/>
                    </a:lnTo>
                    <a:lnTo>
                      <a:pt x="161" y="4"/>
                    </a:lnTo>
                    <a:lnTo>
                      <a:pt x="150" y="0"/>
                    </a:lnTo>
                    <a:lnTo>
                      <a:pt x="147" y="0"/>
                    </a:lnTo>
                    <a:lnTo>
                      <a:pt x="144" y="0"/>
                    </a:lnTo>
                    <a:lnTo>
                      <a:pt x="139" y="3"/>
                    </a:lnTo>
                    <a:lnTo>
                      <a:pt x="137" y="5"/>
                    </a:lnTo>
                    <a:lnTo>
                      <a:pt x="133" y="7"/>
                    </a:lnTo>
                    <a:lnTo>
                      <a:pt x="131" y="12"/>
                    </a:lnTo>
                    <a:lnTo>
                      <a:pt x="130" y="15"/>
                    </a:lnTo>
                    <a:lnTo>
                      <a:pt x="138" y="16"/>
                    </a:lnTo>
                    <a:lnTo>
                      <a:pt x="150" y="17"/>
                    </a:lnTo>
                    <a:lnTo>
                      <a:pt x="161" y="24"/>
                    </a:lnTo>
                    <a:close/>
                  </a:path>
                </a:pathLst>
              </a:custGeom>
              <a:solidFill>
                <a:srgbClr val="C1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1" name="Oval 2371"/>
              <p:cNvSpPr>
                <a:spLocks noChangeAspect="1" noChangeArrowheads="1"/>
              </p:cNvSpPr>
              <p:nvPr/>
            </p:nvSpPr>
            <p:spPr bwMode="auto">
              <a:xfrm>
                <a:off x="2852" y="2281"/>
                <a:ext cx="128" cy="36"/>
              </a:xfrm>
              <a:prstGeom prst="ellipse">
                <a:avLst/>
              </a:prstGeom>
              <a:solidFill>
                <a:srgbClr val="FFFFCC"/>
              </a:solidFill>
              <a:ln w="1651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582" name="Freeform 2372"/>
              <p:cNvSpPr>
                <a:spLocks noChangeAspect="1"/>
              </p:cNvSpPr>
              <p:nvPr/>
            </p:nvSpPr>
            <p:spPr bwMode="auto">
              <a:xfrm>
                <a:off x="2852" y="2308"/>
                <a:ext cx="127" cy="77"/>
              </a:xfrm>
              <a:custGeom>
                <a:avLst/>
                <a:gdLst>
                  <a:gd name="T0" fmla="*/ 0 w 507"/>
                  <a:gd name="T1" fmla="*/ 0 h 275"/>
                  <a:gd name="T2" fmla="*/ 0 w 507"/>
                  <a:gd name="T3" fmla="*/ 0 h 275"/>
                  <a:gd name="T4" fmla="*/ 0 w 507"/>
                  <a:gd name="T5" fmla="*/ 0 h 275"/>
                  <a:gd name="T6" fmla="*/ 0 w 507"/>
                  <a:gd name="T7" fmla="*/ 0 h 275"/>
                  <a:gd name="T8" fmla="*/ 0 w 507"/>
                  <a:gd name="T9" fmla="*/ 0 h 275"/>
                  <a:gd name="T10" fmla="*/ 0 w 507"/>
                  <a:gd name="T11" fmla="*/ 0 h 275"/>
                  <a:gd name="T12" fmla="*/ 0 w 507"/>
                  <a:gd name="T13" fmla="*/ 1 h 275"/>
                  <a:gd name="T14" fmla="*/ 0 w 507"/>
                  <a:gd name="T15" fmla="*/ 1 h 275"/>
                  <a:gd name="T16" fmla="*/ 0 w 507"/>
                  <a:gd name="T17" fmla="*/ 1 h 275"/>
                  <a:gd name="T18" fmla="*/ 0 w 507"/>
                  <a:gd name="T19" fmla="*/ 1 h 275"/>
                  <a:gd name="T20" fmla="*/ 1 w 507"/>
                  <a:gd name="T21" fmla="*/ 1 h 275"/>
                  <a:gd name="T22" fmla="*/ 1 w 507"/>
                  <a:gd name="T23" fmla="*/ 0 h 275"/>
                  <a:gd name="T24" fmla="*/ 1 w 507"/>
                  <a:gd name="T25" fmla="*/ 0 h 275"/>
                  <a:gd name="T26" fmla="*/ 1 w 507"/>
                  <a:gd name="T27" fmla="*/ 0 h 275"/>
                  <a:gd name="T28" fmla="*/ 1 w 507"/>
                  <a:gd name="T29" fmla="*/ 0 h 275"/>
                  <a:gd name="T30" fmla="*/ 1 w 507"/>
                  <a:gd name="T31" fmla="*/ 0 h 275"/>
                  <a:gd name="T32" fmla="*/ 1 w 507"/>
                  <a:gd name="T33" fmla="*/ 0 h 275"/>
                  <a:gd name="T34" fmla="*/ 1 w 507"/>
                  <a:gd name="T35" fmla="*/ 0 h 275"/>
                  <a:gd name="T36" fmla="*/ 1 w 507"/>
                  <a:gd name="T37" fmla="*/ 0 h 275"/>
                  <a:gd name="T38" fmla="*/ 1 w 507"/>
                  <a:gd name="T39" fmla="*/ 0 h 275"/>
                  <a:gd name="T40" fmla="*/ 1 w 507"/>
                  <a:gd name="T41" fmla="*/ 0 h 275"/>
                  <a:gd name="T42" fmla="*/ 0 w 507"/>
                  <a:gd name="T43" fmla="*/ 0 h 275"/>
                  <a:gd name="T44" fmla="*/ 0 w 507"/>
                  <a:gd name="T45" fmla="*/ 0 h 275"/>
                  <a:gd name="T46" fmla="*/ 0 w 507"/>
                  <a:gd name="T47" fmla="*/ 0 h 275"/>
                  <a:gd name="T48" fmla="*/ 0 w 507"/>
                  <a:gd name="T49" fmla="*/ 0 h 275"/>
                  <a:gd name="T50" fmla="*/ 0 w 507"/>
                  <a:gd name="T51" fmla="*/ 0 h 275"/>
                  <a:gd name="T52" fmla="*/ 0 w 507"/>
                  <a:gd name="T53" fmla="*/ 0 h 275"/>
                  <a:gd name="T54" fmla="*/ 0 w 507"/>
                  <a:gd name="T55" fmla="*/ 0 h 275"/>
                  <a:gd name="T56" fmla="*/ 0 w 507"/>
                  <a:gd name="T57" fmla="*/ 0 h 27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07"/>
                  <a:gd name="T88" fmla="*/ 0 h 275"/>
                  <a:gd name="T89" fmla="*/ 507 w 507"/>
                  <a:gd name="T90" fmla="*/ 275 h 27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07" h="275">
                    <a:moveTo>
                      <a:pt x="0" y="0"/>
                    </a:moveTo>
                    <a:lnTo>
                      <a:pt x="4" y="50"/>
                    </a:lnTo>
                    <a:lnTo>
                      <a:pt x="15" y="101"/>
                    </a:lnTo>
                    <a:lnTo>
                      <a:pt x="44" y="165"/>
                    </a:lnTo>
                    <a:lnTo>
                      <a:pt x="74" y="195"/>
                    </a:lnTo>
                    <a:lnTo>
                      <a:pt x="100" y="223"/>
                    </a:lnTo>
                    <a:lnTo>
                      <a:pt x="154" y="259"/>
                    </a:lnTo>
                    <a:lnTo>
                      <a:pt x="202" y="270"/>
                    </a:lnTo>
                    <a:lnTo>
                      <a:pt x="241" y="275"/>
                    </a:lnTo>
                    <a:lnTo>
                      <a:pt x="301" y="273"/>
                    </a:lnTo>
                    <a:lnTo>
                      <a:pt x="343" y="259"/>
                    </a:lnTo>
                    <a:lnTo>
                      <a:pt x="401" y="223"/>
                    </a:lnTo>
                    <a:lnTo>
                      <a:pt x="440" y="186"/>
                    </a:lnTo>
                    <a:lnTo>
                      <a:pt x="468" y="145"/>
                    </a:lnTo>
                    <a:lnTo>
                      <a:pt x="487" y="101"/>
                    </a:lnTo>
                    <a:lnTo>
                      <a:pt x="500" y="67"/>
                    </a:lnTo>
                    <a:lnTo>
                      <a:pt x="507" y="18"/>
                    </a:lnTo>
                    <a:lnTo>
                      <a:pt x="503" y="0"/>
                    </a:lnTo>
                    <a:lnTo>
                      <a:pt x="491" y="18"/>
                    </a:lnTo>
                    <a:lnTo>
                      <a:pt x="438" y="47"/>
                    </a:lnTo>
                    <a:lnTo>
                      <a:pt x="384" y="52"/>
                    </a:lnTo>
                    <a:lnTo>
                      <a:pt x="310" y="60"/>
                    </a:lnTo>
                    <a:lnTo>
                      <a:pt x="260" y="60"/>
                    </a:lnTo>
                    <a:lnTo>
                      <a:pt x="194" y="63"/>
                    </a:lnTo>
                    <a:lnTo>
                      <a:pt x="140" y="57"/>
                    </a:lnTo>
                    <a:lnTo>
                      <a:pt x="93" y="47"/>
                    </a:lnTo>
                    <a:lnTo>
                      <a:pt x="56" y="39"/>
                    </a:lnTo>
                    <a:lnTo>
                      <a:pt x="28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C"/>
              </a:solidFill>
              <a:ln w="1651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3" name="Freeform 2373"/>
              <p:cNvSpPr>
                <a:spLocks noChangeAspect="1"/>
              </p:cNvSpPr>
              <p:nvPr/>
            </p:nvSpPr>
            <p:spPr bwMode="auto">
              <a:xfrm>
                <a:off x="2884" y="2040"/>
                <a:ext cx="93" cy="352"/>
              </a:xfrm>
              <a:custGeom>
                <a:avLst/>
                <a:gdLst>
                  <a:gd name="T0" fmla="*/ 0 w 368"/>
                  <a:gd name="T1" fmla="*/ 2 h 1263"/>
                  <a:gd name="T2" fmla="*/ 0 w 368"/>
                  <a:gd name="T3" fmla="*/ 2 h 1263"/>
                  <a:gd name="T4" fmla="*/ 0 w 368"/>
                  <a:gd name="T5" fmla="*/ 2 h 1263"/>
                  <a:gd name="T6" fmla="*/ 0 w 368"/>
                  <a:gd name="T7" fmla="*/ 2 h 1263"/>
                  <a:gd name="T8" fmla="*/ 0 w 368"/>
                  <a:gd name="T9" fmla="*/ 2 h 1263"/>
                  <a:gd name="T10" fmla="*/ 0 w 368"/>
                  <a:gd name="T11" fmla="*/ 2 h 1263"/>
                  <a:gd name="T12" fmla="*/ 0 w 368"/>
                  <a:gd name="T13" fmla="*/ 2 h 1263"/>
                  <a:gd name="T14" fmla="*/ 0 w 368"/>
                  <a:gd name="T15" fmla="*/ 2 h 1263"/>
                  <a:gd name="T16" fmla="*/ 0 w 368"/>
                  <a:gd name="T17" fmla="*/ 2 h 1263"/>
                  <a:gd name="T18" fmla="*/ 0 w 368"/>
                  <a:gd name="T19" fmla="*/ 2 h 1263"/>
                  <a:gd name="T20" fmla="*/ 0 w 368"/>
                  <a:gd name="T21" fmla="*/ 2 h 1263"/>
                  <a:gd name="T22" fmla="*/ 0 w 368"/>
                  <a:gd name="T23" fmla="*/ 2 h 1263"/>
                  <a:gd name="T24" fmla="*/ 0 w 368"/>
                  <a:gd name="T25" fmla="*/ 2 h 1263"/>
                  <a:gd name="T26" fmla="*/ 0 w 368"/>
                  <a:gd name="T27" fmla="*/ 2 h 1263"/>
                  <a:gd name="T28" fmla="*/ 1 w 368"/>
                  <a:gd name="T29" fmla="*/ 2 h 1263"/>
                  <a:gd name="T30" fmla="*/ 1 w 368"/>
                  <a:gd name="T31" fmla="*/ 2 h 1263"/>
                  <a:gd name="T32" fmla="*/ 1 w 368"/>
                  <a:gd name="T33" fmla="*/ 2 h 1263"/>
                  <a:gd name="T34" fmla="*/ 1 w 368"/>
                  <a:gd name="T35" fmla="*/ 2 h 1263"/>
                  <a:gd name="T36" fmla="*/ 1 w 368"/>
                  <a:gd name="T37" fmla="*/ 2 h 1263"/>
                  <a:gd name="T38" fmla="*/ 1 w 368"/>
                  <a:gd name="T39" fmla="*/ 2 h 1263"/>
                  <a:gd name="T40" fmla="*/ 1 w 368"/>
                  <a:gd name="T41" fmla="*/ 2 h 1263"/>
                  <a:gd name="T42" fmla="*/ 1 w 368"/>
                  <a:gd name="T43" fmla="*/ 1 h 1263"/>
                  <a:gd name="T44" fmla="*/ 0 w 368"/>
                  <a:gd name="T45" fmla="*/ 1 h 1263"/>
                  <a:gd name="T46" fmla="*/ 0 w 368"/>
                  <a:gd name="T47" fmla="*/ 1 h 1263"/>
                  <a:gd name="T48" fmla="*/ 0 w 368"/>
                  <a:gd name="T49" fmla="*/ 1 h 1263"/>
                  <a:gd name="T50" fmla="*/ 0 w 368"/>
                  <a:gd name="T51" fmla="*/ 1 h 1263"/>
                  <a:gd name="T52" fmla="*/ 0 w 368"/>
                  <a:gd name="T53" fmla="*/ 1 h 1263"/>
                  <a:gd name="T54" fmla="*/ 0 w 368"/>
                  <a:gd name="T55" fmla="*/ 1 h 1263"/>
                  <a:gd name="T56" fmla="*/ 0 w 368"/>
                  <a:gd name="T57" fmla="*/ 1 h 1263"/>
                  <a:gd name="T58" fmla="*/ 0 w 368"/>
                  <a:gd name="T59" fmla="*/ 1 h 1263"/>
                  <a:gd name="T60" fmla="*/ 0 w 368"/>
                  <a:gd name="T61" fmla="*/ 1 h 1263"/>
                  <a:gd name="T62" fmla="*/ 0 w 368"/>
                  <a:gd name="T63" fmla="*/ 1 h 1263"/>
                  <a:gd name="T64" fmla="*/ 0 w 368"/>
                  <a:gd name="T65" fmla="*/ 1 h 1263"/>
                  <a:gd name="T66" fmla="*/ 0 w 368"/>
                  <a:gd name="T67" fmla="*/ 0 h 1263"/>
                  <a:gd name="T68" fmla="*/ 0 w 368"/>
                  <a:gd name="T69" fmla="*/ 0 h 1263"/>
                  <a:gd name="T70" fmla="*/ 0 w 368"/>
                  <a:gd name="T71" fmla="*/ 0 h 1263"/>
                  <a:gd name="T72" fmla="*/ 0 w 368"/>
                  <a:gd name="T73" fmla="*/ 0 h 1263"/>
                  <a:gd name="T74" fmla="*/ 0 w 368"/>
                  <a:gd name="T75" fmla="*/ 0 h 1263"/>
                  <a:gd name="T76" fmla="*/ 0 w 368"/>
                  <a:gd name="T77" fmla="*/ 0 h 1263"/>
                  <a:gd name="T78" fmla="*/ 0 w 368"/>
                  <a:gd name="T79" fmla="*/ 0 h 1263"/>
                  <a:gd name="T80" fmla="*/ 0 w 368"/>
                  <a:gd name="T81" fmla="*/ 0 h 1263"/>
                  <a:gd name="T82" fmla="*/ 0 w 368"/>
                  <a:gd name="T83" fmla="*/ 0 h 1263"/>
                  <a:gd name="T84" fmla="*/ 0 w 368"/>
                  <a:gd name="T85" fmla="*/ 0 h 1263"/>
                  <a:gd name="T86" fmla="*/ 0 w 368"/>
                  <a:gd name="T87" fmla="*/ 0 h 1263"/>
                  <a:gd name="T88" fmla="*/ 0 w 368"/>
                  <a:gd name="T89" fmla="*/ 0 h 1263"/>
                  <a:gd name="T90" fmla="*/ 0 w 368"/>
                  <a:gd name="T91" fmla="*/ 0 h 1263"/>
                  <a:gd name="T92" fmla="*/ 0 w 368"/>
                  <a:gd name="T93" fmla="*/ 0 h 1263"/>
                  <a:gd name="T94" fmla="*/ 0 w 368"/>
                  <a:gd name="T95" fmla="*/ 0 h 1263"/>
                  <a:gd name="T96" fmla="*/ 0 w 368"/>
                  <a:gd name="T97" fmla="*/ 0 h 1263"/>
                  <a:gd name="T98" fmla="*/ 0 w 368"/>
                  <a:gd name="T99" fmla="*/ 0 h 1263"/>
                  <a:gd name="T100" fmla="*/ 0 w 368"/>
                  <a:gd name="T101" fmla="*/ 0 h 126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68"/>
                  <a:gd name="T154" fmla="*/ 0 h 1263"/>
                  <a:gd name="T155" fmla="*/ 368 w 368"/>
                  <a:gd name="T156" fmla="*/ 1263 h 126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68" h="1263">
                    <a:moveTo>
                      <a:pt x="0" y="1239"/>
                    </a:moveTo>
                    <a:lnTo>
                      <a:pt x="29" y="1250"/>
                    </a:lnTo>
                    <a:lnTo>
                      <a:pt x="56" y="1260"/>
                    </a:lnTo>
                    <a:lnTo>
                      <a:pt x="77" y="1262"/>
                    </a:lnTo>
                    <a:lnTo>
                      <a:pt x="97" y="1263"/>
                    </a:lnTo>
                    <a:lnTo>
                      <a:pt x="125" y="1263"/>
                    </a:lnTo>
                    <a:lnTo>
                      <a:pt x="150" y="1261"/>
                    </a:lnTo>
                    <a:lnTo>
                      <a:pt x="171" y="1258"/>
                    </a:lnTo>
                    <a:lnTo>
                      <a:pt x="214" y="1243"/>
                    </a:lnTo>
                    <a:lnTo>
                      <a:pt x="242" y="1227"/>
                    </a:lnTo>
                    <a:lnTo>
                      <a:pt x="271" y="1207"/>
                    </a:lnTo>
                    <a:lnTo>
                      <a:pt x="300" y="1178"/>
                    </a:lnTo>
                    <a:lnTo>
                      <a:pt x="318" y="1157"/>
                    </a:lnTo>
                    <a:lnTo>
                      <a:pt x="331" y="1138"/>
                    </a:lnTo>
                    <a:lnTo>
                      <a:pt x="349" y="1101"/>
                    </a:lnTo>
                    <a:lnTo>
                      <a:pt x="359" y="1074"/>
                    </a:lnTo>
                    <a:lnTo>
                      <a:pt x="365" y="1048"/>
                    </a:lnTo>
                    <a:lnTo>
                      <a:pt x="368" y="1019"/>
                    </a:lnTo>
                    <a:lnTo>
                      <a:pt x="368" y="986"/>
                    </a:lnTo>
                    <a:lnTo>
                      <a:pt x="363" y="951"/>
                    </a:lnTo>
                    <a:lnTo>
                      <a:pt x="357" y="924"/>
                    </a:lnTo>
                    <a:lnTo>
                      <a:pt x="344" y="894"/>
                    </a:lnTo>
                    <a:lnTo>
                      <a:pt x="333" y="869"/>
                    </a:lnTo>
                    <a:lnTo>
                      <a:pt x="313" y="839"/>
                    </a:lnTo>
                    <a:lnTo>
                      <a:pt x="290" y="813"/>
                    </a:lnTo>
                    <a:lnTo>
                      <a:pt x="266" y="790"/>
                    </a:lnTo>
                    <a:lnTo>
                      <a:pt x="232" y="766"/>
                    </a:lnTo>
                    <a:lnTo>
                      <a:pt x="214" y="754"/>
                    </a:lnTo>
                    <a:lnTo>
                      <a:pt x="200" y="742"/>
                    </a:lnTo>
                    <a:lnTo>
                      <a:pt x="192" y="728"/>
                    </a:lnTo>
                    <a:lnTo>
                      <a:pt x="188" y="719"/>
                    </a:lnTo>
                    <a:lnTo>
                      <a:pt x="186" y="706"/>
                    </a:lnTo>
                    <a:lnTo>
                      <a:pt x="183" y="694"/>
                    </a:lnTo>
                    <a:lnTo>
                      <a:pt x="183" y="82"/>
                    </a:lnTo>
                    <a:lnTo>
                      <a:pt x="183" y="73"/>
                    </a:lnTo>
                    <a:lnTo>
                      <a:pt x="187" y="66"/>
                    </a:lnTo>
                    <a:lnTo>
                      <a:pt x="190" y="62"/>
                    </a:lnTo>
                    <a:lnTo>
                      <a:pt x="196" y="57"/>
                    </a:lnTo>
                    <a:lnTo>
                      <a:pt x="200" y="51"/>
                    </a:lnTo>
                    <a:lnTo>
                      <a:pt x="204" y="48"/>
                    </a:lnTo>
                    <a:lnTo>
                      <a:pt x="205" y="44"/>
                    </a:lnTo>
                    <a:lnTo>
                      <a:pt x="205" y="40"/>
                    </a:lnTo>
                    <a:lnTo>
                      <a:pt x="204" y="36"/>
                    </a:lnTo>
                    <a:lnTo>
                      <a:pt x="200" y="29"/>
                    </a:lnTo>
                    <a:lnTo>
                      <a:pt x="195" y="21"/>
                    </a:lnTo>
                    <a:lnTo>
                      <a:pt x="187" y="17"/>
                    </a:lnTo>
                    <a:lnTo>
                      <a:pt x="172" y="10"/>
                    </a:lnTo>
                    <a:lnTo>
                      <a:pt x="157" y="6"/>
                    </a:lnTo>
                    <a:lnTo>
                      <a:pt x="139" y="3"/>
                    </a:lnTo>
                    <a:lnTo>
                      <a:pt x="129" y="1"/>
                    </a:lnTo>
                    <a:lnTo>
                      <a:pt x="119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4" name="Freeform 2374"/>
              <p:cNvSpPr>
                <a:spLocks noChangeAspect="1"/>
              </p:cNvSpPr>
              <p:nvPr/>
            </p:nvSpPr>
            <p:spPr bwMode="auto">
              <a:xfrm>
                <a:off x="2877" y="2259"/>
                <a:ext cx="28" cy="104"/>
              </a:xfrm>
              <a:custGeom>
                <a:avLst/>
                <a:gdLst>
                  <a:gd name="T0" fmla="*/ 0 w 113"/>
                  <a:gd name="T1" fmla="*/ 0 h 374"/>
                  <a:gd name="T2" fmla="*/ 0 w 113"/>
                  <a:gd name="T3" fmla="*/ 0 h 374"/>
                  <a:gd name="T4" fmla="*/ 0 w 113"/>
                  <a:gd name="T5" fmla="*/ 0 h 374"/>
                  <a:gd name="T6" fmla="*/ 0 w 113"/>
                  <a:gd name="T7" fmla="*/ 0 h 374"/>
                  <a:gd name="T8" fmla="*/ 0 w 113"/>
                  <a:gd name="T9" fmla="*/ 0 h 374"/>
                  <a:gd name="T10" fmla="*/ 0 w 113"/>
                  <a:gd name="T11" fmla="*/ 0 h 374"/>
                  <a:gd name="T12" fmla="*/ 0 w 113"/>
                  <a:gd name="T13" fmla="*/ 0 h 374"/>
                  <a:gd name="T14" fmla="*/ 0 w 113"/>
                  <a:gd name="T15" fmla="*/ 0 h 374"/>
                  <a:gd name="T16" fmla="*/ 0 w 113"/>
                  <a:gd name="T17" fmla="*/ 0 h 374"/>
                  <a:gd name="T18" fmla="*/ 0 w 113"/>
                  <a:gd name="T19" fmla="*/ 0 h 374"/>
                  <a:gd name="T20" fmla="*/ 0 w 113"/>
                  <a:gd name="T21" fmla="*/ 0 h 374"/>
                  <a:gd name="T22" fmla="*/ 0 w 113"/>
                  <a:gd name="T23" fmla="*/ 0 h 374"/>
                  <a:gd name="T24" fmla="*/ 0 w 113"/>
                  <a:gd name="T25" fmla="*/ 0 h 374"/>
                  <a:gd name="T26" fmla="*/ 0 w 113"/>
                  <a:gd name="T27" fmla="*/ 1 h 374"/>
                  <a:gd name="T28" fmla="*/ 0 w 113"/>
                  <a:gd name="T29" fmla="*/ 1 h 374"/>
                  <a:gd name="T30" fmla="*/ 0 w 113"/>
                  <a:gd name="T31" fmla="*/ 1 h 374"/>
                  <a:gd name="T32" fmla="*/ 0 w 113"/>
                  <a:gd name="T33" fmla="*/ 1 h 374"/>
                  <a:gd name="T34" fmla="*/ 0 w 113"/>
                  <a:gd name="T35" fmla="*/ 1 h 374"/>
                  <a:gd name="T36" fmla="*/ 0 w 113"/>
                  <a:gd name="T37" fmla="*/ 1 h 374"/>
                  <a:gd name="T38" fmla="*/ 0 w 113"/>
                  <a:gd name="T39" fmla="*/ 1 h 374"/>
                  <a:gd name="T40" fmla="*/ 0 w 113"/>
                  <a:gd name="T41" fmla="*/ 1 h 374"/>
                  <a:gd name="T42" fmla="*/ 0 w 113"/>
                  <a:gd name="T43" fmla="*/ 1 h 374"/>
                  <a:gd name="T44" fmla="*/ 0 w 113"/>
                  <a:gd name="T45" fmla="*/ 1 h 374"/>
                  <a:gd name="T46" fmla="*/ 0 w 113"/>
                  <a:gd name="T47" fmla="*/ 1 h 374"/>
                  <a:gd name="T48" fmla="*/ 0 w 113"/>
                  <a:gd name="T49" fmla="*/ 1 h 374"/>
                  <a:gd name="T50" fmla="*/ 0 w 113"/>
                  <a:gd name="T51" fmla="*/ 0 h 374"/>
                  <a:gd name="T52" fmla="*/ 0 w 113"/>
                  <a:gd name="T53" fmla="*/ 0 h 374"/>
                  <a:gd name="T54" fmla="*/ 0 w 113"/>
                  <a:gd name="T55" fmla="*/ 0 h 374"/>
                  <a:gd name="T56" fmla="*/ 0 w 113"/>
                  <a:gd name="T57" fmla="*/ 0 h 374"/>
                  <a:gd name="T58" fmla="*/ 0 w 113"/>
                  <a:gd name="T59" fmla="*/ 0 h 374"/>
                  <a:gd name="T60" fmla="*/ 0 w 113"/>
                  <a:gd name="T61" fmla="*/ 0 h 374"/>
                  <a:gd name="T62" fmla="*/ 0 w 113"/>
                  <a:gd name="T63" fmla="*/ 0 h 374"/>
                  <a:gd name="T64" fmla="*/ 0 w 113"/>
                  <a:gd name="T65" fmla="*/ 0 h 374"/>
                  <a:gd name="T66" fmla="*/ 0 w 113"/>
                  <a:gd name="T67" fmla="*/ 0 h 374"/>
                  <a:gd name="T68" fmla="*/ 0 w 113"/>
                  <a:gd name="T69" fmla="*/ 0 h 374"/>
                  <a:gd name="T70" fmla="*/ 0 w 113"/>
                  <a:gd name="T71" fmla="*/ 0 h 374"/>
                  <a:gd name="T72" fmla="*/ 0 w 113"/>
                  <a:gd name="T73" fmla="*/ 0 h 374"/>
                  <a:gd name="T74" fmla="*/ 0 w 113"/>
                  <a:gd name="T75" fmla="*/ 0 h 374"/>
                  <a:gd name="T76" fmla="*/ 0 w 113"/>
                  <a:gd name="T77" fmla="*/ 0 h 37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13"/>
                  <a:gd name="T118" fmla="*/ 0 h 374"/>
                  <a:gd name="T119" fmla="*/ 113 w 113"/>
                  <a:gd name="T120" fmla="*/ 374 h 37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13" h="374">
                    <a:moveTo>
                      <a:pt x="60" y="0"/>
                    </a:moveTo>
                    <a:lnTo>
                      <a:pt x="48" y="15"/>
                    </a:lnTo>
                    <a:lnTo>
                      <a:pt x="35" y="34"/>
                    </a:lnTo>
                    <a:lnTo>
                      <a:pt x="21" y="63"/>
                    </a:lnTo>
                    <a:lnTo>
                      <a:pt x="13" y="84"/>
                    </a:lnTo>
                    <a:lnTo>
                      <a:pt x="8" y="103"/>
                    </a:lnTo>
                    <a:lnTo>
                      <a:pt x="4" y="117"/>
                    </a:lnTo>
                    <a:lnTo>
                      <a:pt x="0" y="143"/>
                    </a:lnTo>
                    <a:lnTo>
                      <a:pt x="0" y="157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5" y="227"/>
                    </a:lnTo>
                    <a:lnTo>
                      <a:pt x="10" y="244"/>
                    </a:lnTo>
                    <a:lnTo>
                      <a:pt x="15" y="260"/>
                    </a:lnTo>
                    <a:lnTo>
                      <a:pt x="24" y="281"/>
                    </a:lnTo>
                    <a:lnTo>
                      <a:pt x="37" y="302"/>
                    </a:lnTo>
                    <a:lnTo>
                      <a:pt x="49" y="318"/>
                    </a:lnTo>
                    <a:lnTo>
                      <a:pt x="62" y="335"/>
                    </a:lnTo>
                    <a:lnTo>
                      <a:pt x="78" y="352"/>
                    </a:lnTo>
                    <a:lnTo>
                      <a:pt x="97" y="364"/>
                    </a:lnTo>
                    <a:lnTo>
                      <a:pt x="113" y="374"/>
                    </a:lnTo>
                    <a:lnTo>
                      <a:pt x="101" y="352"/>
                    </a:lnTo>
                    <a:lnTo>
                      <a:pt x="88" y="325"/>
                    </a:lnTo>
                    <a:lnTo>
                      <a:pt x="77" y="289"/>
                    </a:lnTo>
                    <a:lnTo>
                      <a:pt x="72" y="269"/>
                    </a:lnTo>
                    <a:lnTo>
                      <a:pt x="68" y="245"/>
                    </a:lnTo>
                    <a:lnTo>
                      <a:pt x="66" y="227"/>
                    </a:lnTo>
                    <a:lnTo>
                      <a:pt x="66" y="216"/>
                    </a:lnTo>
                    <a:lnTo>
                      <a:pt x="65" y="176"/>
                    </a:lnTo>
                    <a:lnTo>
                      <a:pt x="68" y="145"/>
                    </a:lnTo>
                    <a:lnTo>
                      <a:pt x="70" y="123"/>
                    </a:lnTo>
                    <a:lnTo>
                      <a:pt x="75" y="101"/>
                    </a:lnTo>
                    <a:lnTo>
                      <a:pt x="79" y="77"/>
                    </a:lnTo>
                    <a:lnTo>
                      <a:pt x="94" y="42"/>
                    </a:lnTo>
                    <a:lnTo>
                      <a:pt x="99" y="27"/>
                    </a:lnTo>
                    <a:lnTo>
                      <a:pt x="89" y="16"/>
                    </a:lnTo>
                    <a:lnTo>
                      <a:pt x="79" y="9"/>
                    </a:lnTo>
                    <a:lnTo>
                      <a:pt x="65" y="1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FFFFCC"/>
              </a:solidFill>
              <a:ln w="1651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3585" name="Group 2375"/>
              <p:cNvGrpSpPr>
                <a:grpSpLocks noChangeAspect="1"/>
              </p:cNvGrpSpPr>
              <p:nvPr/>
            </p:nvGrpSpPr>
            <p:grpSpPr bwMode="auto">
              <a:xfrm rot="-10132626">
                <a:off x="1185" y="3219"/>
                <a:ext cx="187" cy="233"/>
                <a:chOff x="2083" y="1321"/>
                <a:chExt cx="367" cy="414"/>
              </a:xfrm>
            </p:grpSpPr>
            <p:sp>
              <p:nvSpPr>
                <p:cNvPr id="23840" name="Freeform 2376"/>
                <p:cNvSpPr>
                  <a:spLocks noChangeAspect="1"/>
                </p:cNvSpPr>
                <p:nvPr/>
              </p:nvSpPr>
              <p:spPr bwMode="auto">
                <a:xfrm>
                  <a:off x="2083" y="1321"/>
                  <a:ext cx="216" cy="160"/>
                </a:xfrm>
                <a:custGeom>
                  <a:avLst/>
                  <a:gdLst>
                    <a:gd name="T0" fmla="*/ 0 w 436"/>
                    <a:gd name="T1" fmla="*/ 0 h 325"/>
                    <a:gd name="T2" fmla="*/ 0 w 436"/>
                    <a:gd name="T3" fmla="*/ 0 h 325"/>
                    <a:gd name="T4" fmla="*/ 2 w 436"/>
                    <a:gd name="T5" fmla="*/ 1 h 325"/>
                    <a:gd name="T6" fmla="*/ 2 w 436"/>
                    <a:gd name="T7" fmla="*/ 1 h 325"/>
                    <a:gd name="T8" fmla="*/ 3 w 436"/>
                    <a:gd name="T9" fmla="*/ 2 h 325"/>
                    <a:gd name="T10" fmla="*/ 4 w 436"/>
                    <a:gd name="T11" fmla="*/ 2 h 325"/>
                    <a:gd name="T12" fmla="*/ 5 w 436"/>
                    <a:gd name="T13" fmla="*/ 3 h 325"/>
                    <a:gd name="T14" fmla="*/ 6 w 436"/>
                    <a:gd name="T15" fmla="*/ 3 h 325"/>
                    <a:gd name="T16" fmla="*/ 7 w 436"/>
                    <a:gd name="T17" fmla="*/ 4 h 325"/>
                    <a:gd name="T18" fmla="*/ 8 w 436"/>
                    <a:gd name="T19" fmla="*/ 5 h 325"/>
                    <a:gd name="T20" fmla="*/ 8 w 436"/>
                    <a:gd name="T21" fmla="*/ 5 h 325"/>
                    <a:gd name="T22" fmla="*/ 9 w 436"/>
                    <a:gd name="T23" fmla="*/ 6 h 325"/>
                    <a:gd name="T24" fmla="*/ 10 w 436"/>
                    <a:gd name="T25" fmla="*/ 7 h 325"/>
                    <a:gd name="T26" fmla="*/ 11 w 436"/>
                    <a:gd name="T27" fmla="*/ 7 h 325"/>
                    <a:gd name="T28" fmla="*/ 12 w 436"/>
                    <a:gd name="T29" fmla="*/ 8 h 325"/>
                    <a:gd name="T30" fmla="*/ 12 w 436"/>
                    <a:gd name="T31" fmla="*/ 9 h 325"/>
                    <a:gd name="T32" fmla="*/ 13 w 436"/>
                    <a:gd name="T33" fmla="*/ 9 h 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36"/>
                    <a:gd name="T52" fmla="*/ 0 h 325"/>
                    <a:gd name="T53" fmla="*/ 436 w 436"/>
                    <a:gd name="T54" fmla="*/ 325 h 32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36" h="325">
                      <a:moveTo>
                        <a:pt x="0" y="0"/>
                      </a:moveTo>
                      <a:lnTo>
                        <a:pt x="31" y="16"/>
                      </a:lnTo>
                      <a:lnTo>
                        <a:pt x="64" y="33"/>
                      </a:lnTo>
                      <a:lnTo>
                        <a:pt x="94" y="50"/>
                      </a:lnTo>
                      <a:lnTo>
                        <a:pt x="124" y="69"/>
                      </a:lnTo>
                      <a:lnTo>
                        <a:pt x="154" y="86"/>
                      </a:lnTo>
                      <a:lnTo>
                        <a:pt x="183" y="104"/>
                      </a:lnTo>
                      <a:lnTo>
                        <a:pt x="210" y="125"/>
                      </a:lnTo>
                      <a:lnTo>
                        <a:pt x="239" y="142"/>
                      </a:lnTo>
                      <a:lnTo>
                        <a:pt x="264" y="166"/>
                      </a:lnTo>
                      <a:lnTo>
                        <a:pt x="291" y="187"/>
                      </a:lnTo>
                      <a:lnTo>
                        <a:pt x="318" y="208"/>
                      </a:lnTo>
                      <a:lnTo>
                        <a:pt x="340" y="230"/>
                      </a:lnTo>
                      <a:lnTo>
                        <a:pt x="366" y="253"/>
                      </a:lnTo>
                      <a:lnTo>
                        <a:pt x="390" y="276"/>
                      </a:lnTo>
                      <a:lnTo>
                        <a:pt x="414" y="301"/>
                      </a:lnTo>
                      <a:lnTo>
                        <a:pt x="436" y="32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41" name="Freeform 2377"/>
                <p:cNvSpPr>
                  <a:spLocks noChangeAspect="1"/>
                </p:cNvSpPr>
                <p:nvPr/>
              </p:nvSpPr>
              <p:spPr bwMode="auto">
                <a:xfrm>
                  <a:off x="2299" y="1481"/>
                  <a:ext cx="140" cy="230"/>
                </a:xfrm>
                <a:custGeom>
                  <a:avLst/>
                  <a:gdLst>
                    <a:gd name="T0" fmla="*/ 0 w 285"/>
                    <a:gd name="T1" fmla="*/ 0 h 465"/>
                    <a:gd name="T2" fmla="*/ 0 w 285"/>
                    <a:gd name="T3" fmla="*/ 0 h 465"/>
                    <a:gd name="T4" fmla="*/ 1 w 285"/>
                    <a:gd name="T5" fmla="*/ 1 h 465"/>
                    <a:gd name="T6" fmla="*/ 1 w 285"/>
                    <a:gd name="T7" fmla="*/ 2 h 465"/>
                    <a:gd name="T8" fmla="*/ 2 w 285"/>
                    <a:gd name="T9" fmla="*/ 3 h 465"/>
                    <a:gd name="T10" fmla="*/ 3 w 285"/>
                    <a:gd name="T11" fmla="*/ 3 h 465"/>
                    <a:gd name="T12" fmla="*/ 3 w 285"/>
                    <a:gd name="T13" fmla="*/ 4 h 465"/>
                    <a:gd name="T14" fmla="*/ 4 w 285"/>
                    <a:gd name="T15" fmla="*/ 5 h 465"/>
                    <a:gd name="T16" fmla="*/ 4 w 285"/>
                    <a:gd name="T17" fmla="*/ 6 h 465"/>
                    <a:gd name="T18" fmla="*/ 5 w 285"/>
                    <a:gd name="T19" fmla="*/ 7 h 465"/>
                    <a:gd name="T20" fmla="*/ 5 w 285"/>
                    <a:gd name="T21" fmla="*/ 8 h 465"/>
                    <a:gd name="T22" fmla="*/ 6 w 285"/>
                    <a:gd name="T23" fmla="*/ 9 h 465"/>
                    <a:gd name="T24" fmla="*/ 6 w 285"/>
                    <a:gd name="T25" fmla="*/ 10 h 465"/>
                    <a:gd name="T26" fmla="*/ 7 w 285"/>
                    <a:gd name="T27" fmla="*/ 11 h 465"/>
                    <a:gd name="T28" fmla="*/ 7 w 285"/>
                    <a:gd name="T29" fmla="*/ 12 h 465"/>
                    <a:gd name="T30" fmla="*/ 8 w 285"/>
                    <a:gd name="T31" fmla="*/ 13 h 465"/>
                    <a:gd name="T32" fmla="*/ 8 w 285"/>
                    <a:gd name="T33" fmla="*/ 14 h 4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85"/>
                    <a:gd name="T52" fmla="*/ 0 h 465"/>
                    <a:gd name="T53" fmla="*/ 285 w 285"/>
                    <a:gd name="T54" fmla="*/ 465 h 46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85" h="465">
                      <a:moveTo>
                        <a:pt x="0" y="0"/>
                      </a:moveTo>
                      <a:lnTo>
                        <a:pt x="21" y="25"/>
                      </a:lnTo>
                      <a:lnTo>
                        <a:pt x="44" y="50"/>
                      </a:lnTo>
                      <a:lnTo>
                        <a:pt x="64" y="76"/>
                      </a:lnTo>
                      <a:lnTo>
                        <a:pt x="85" y="101"/>
                      </a:lnTo>
                      <a:lnTo>
                        <a:pt x="104" y="127"/>
                      </a:lnTo>
                      <a:lnTo>
                        <a:pt x="124" y="156"/>
                      </a:lnTo>
                      <a:lnTo>
                        <a:pt x="143" y="186"/>
                      </a:lnTo>
                      <a:lnTo>
                        <a:pt x="161" y="213"/>
                      </a:lnTo>
                      <a:lnTo>
                        <a:pt x="178" y="242"/>
                      </a:lnTo>
                      <a:lnTo>
                        <a:pt x="195" y="276"/>
                      </a:lnTo>
                      <a:lnTo>
                        <a:pt x="211" y="305"/>
                      </a:lnTo>
                      <a:lnTo>
                        <a:pt x="227" y="335"/>
                      </a:lnTo>
                      <a:lnTo>
                        <a:pt x="243" y="368"/>
                      </a:lnTo>
                      <a:lnTo>
                        <a:pt x="257" y="401"/>
                      </a:lnTo>
                      <a:lnTo>
                        <a:pt x="269" y="432"/>
                      </a:lnTo>
                      <a:lnTo>
                        <a:pt x="285" y="46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42" name="Freeform 2378"/>
                <p:cNvSpPr>
                  <a:spLocks noChangeAspect="1"/>
                </p:cNvSpPr>
                <p:nvPr/>
              </p:nvSpPr>
              <p:spPr bwMode="auto">
                <a:xfrm>
                  <a:off x="2351" y="1581"/>
                  <a:ext cx="99" cy="154"/>
                </a:xfrm>
                <a:custGeom>
                  <a:avLst/>
                  <a:gdLst>
                    <a:gd name="T0" fmla="*/ 4 w 201"/>
                    <a:gd name="T1" fmla="*/ 0 h 311"/>
                    <a:gd name="T2" fmla="*/ 6 w 201"/>
                    <a:gd name="T3" fmla="*/ 9 h 311"/>
                    <a:gd name="T4" fmla="*/ 0 w 201"/>
                    <a:gd name="T5" fmla="*/ 2 h 311"/>
                    <a:gd name="T6" fmla="*/ 4 w 201"/>
                    <a:gd name="T7" fmla="*/ 0 h 3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1"/>
                    <a:gd name="T13" fmla="*/ 0 h 311"/>
                    <a:gd name="T14" fmla="*/ 201 w 201"/>
                    <a:gd name="T15" fmla="*/ 311 h 3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1" h="311">
                      <a:moveTo>
                        <a:pt x="141" y="0"/>
                      </a:moveTo>
                      <a:lnTo>
                        <a:pt x="201" y="311"/>
                      </a:lnTo>
                      <a:lnTo>
                        <a:pt x="0" y="65"/>
                      </a:lnTo>
                      <a:lnTo>
                        <a:pt x="141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586" name="Group 2379"/>
              <p:cNvGrpSpPr>
                <a:grpSpLocks noChangeAspect="1"/>
              </p:cNvGrpSpPr>
              <p:nvPr/>
            </p:nvGrpSpPr>
            <p:grpSpPr bwMode="auto">
              <a:xfrm>
                <a:off x="2888" y="2679"/>
                <a:ext cx="103" cy="472"/>
                <a:chOff x="5126" y="2018"/>
                <a:chExt cx="204" cy="839"/>
              </a:xfrm>
            </p:grpSpPr>
            <p:sp>
              <p:nvSpPr>
                <p:cNvPr id="23777" name="Rectangle 2380"/>
                <p:cNvSpPr>
                  <a:spLocks noChangeAspect="1" noChangeArrowheads="1"/>
                </p:cNvSpPr>
                <p:nvPr/>
              </p:nvSpPr>
              <p:spPr bwMode="auto">
                <a:xfrm>
                  <a:off x="5154" y="2114"/>
                  <a:ext cx="148" cy="669"/>
                </a:xfrm>
                <a:prstGeom prst="rect">
                  <a:avLst/>
                </a:prstGeom>
                <a:solidFill>
                  <a:srgbClr val="FEFB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78" name="Rectangle 2381"/>
                <p:cNvSpPr>
                  <a:spLocks noChangeAspect="1" noChangeArrowheads="1"/>
                </p:cNvSpPr>
                <p:nvPr/>
              </p:nvSpPr>
              <p:spPr bwMode="auto">
                <a:xfrm>
                  <a:off x="5154" y="2114"/>
                  <a:ext cx="131" cy="658"/>
                </a:xfrm>
                <a:prstGeom prst="rect">
                  <a:avLst/>
                </a:prstGeom>
                <a:solidFill>
                  <a:srgbClr val="FBEB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79" name="Rectangle 2382"/>
                <p:cNvSpPr>
                  <a:spLocks noChangeAspect="1" noChangeArrowheads="1"/>
                </p:cNvSpPr>
                <p:nvPr/>
              </p:nvSpPr>
              <p:spPr bwMode="auto">
                <a:xfrm>
                  <a:off x="5160" y="2114"/>
                  <a:ext cx="119" cy="658"/>
                </a:xfrm>
                <a:prstGeom prst="rect">
                  <a:avLst/>
                </a:prstGeom>
                <a:solidFill>
                  <a:srgbClr val="F9DF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0" name="Rectangle 2383"/>
                <p:cNvSpPr>
                  <a:spLocks noChangeAspect="1" noChangeArrowheads="1"/>
                </p:cNvSpPr>
                <p:nvPr/>
              </p:nvSpPr>
              <p:spPr bwMode="auto">
                <a:xfrm>
                  <a:off x="5160" y="2114"/>
                  <a:ext cx="113" cy="658"/>
                </a:xfrm>
                <a:prstGeom prst="rect">
                  <a:avLst/>
                </a:prstGeom>
                <a:solidFill>
                  <a:srgbClr val="F5CE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1" name="Rectangle 2384"/>
                <p:cNvSpPr>
                  <a:spLocks noChangeAspect="1" noChangeArrowheads="1"/>
                </p:cNvSpPr>
                <p:nvPr/>
              </p:nvSpPr>
              <p:spPr bwMode="auto">
                <a:xfrm>
                  <a:off x="5166" y="2114"/>
                  <a:ext cx="102" cy="658"/>
                </a:xfrm>
                <a:prstGeom prst="rect">
                  <a:avLst/>
                </a:prstGeom>
                <a:solidFill>
                  <a:srgbClr val="F3C2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2" name="Rectangle 2385"/>
                <p:cNvSpPr>
                  <a:spLocks noChangeAspect="1" noChangeArrowheads="1"/>
                </p:cNvSpPr>
                <p:nvPr/>
              </p:nvSpPr>
              <p:spPr bwMode="auto">
                <a:xfrm>
                  <a:off x="5166" y="2114"/>
                  <a:ext cx="96" cy="658"/>
                </a:xfrm>
                <a:prstGeom prst="rect">
                  <a:avLst/>
                </a:prstGeom>
                <a:solidFill>
                  <a:srgbClr val="F0B2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3" name="Rectangle 2386"/>
                <p:cNvSpPr>
                  <a:spLocks noChangeAspect="1" noChangeArrowheads="1"/>
                </p:cNvSpPr>
                <p:nvPr/>
              </p:nvSpPr>
              <p:spPr bwMode="auto">
                <a:xfrm>
                  <a:off x="5171" y="2114"/>
                  <a:ext cx="85" cy="658"/>
                </a:xfrm>
                <a:prstGeom prst="rect">
                  <a:avLst/>
                </a:prstGeom>
                <a:solidFill>
                  <a:srgbClr val="EDA6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4" name="Rectangle 2387"/>
                <p:cNvSpPr>
                  <a:spLocks noChangeAspect="1" noChangeArrowheads="1"/>
                </p:cNvSpPr>
                <p:nvPr/>
              </p:nvSpPr>
              <p:spPr bwMode="auto">
                <a:xfrm>
                  <a:off x="5171" y="2114"/>
                  <a:ext cx="80" cy="658"/>
                </a:xfrm>
                <a:prstGeom prst="rect">
                  <a:avLst/>
                </a:prstGeom>
                <a:solidFill>
                  <a:srgbClr val="EA96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5" name="Rectangle 2388"/>
                <p:cNvSpPr>
                  <a:spLocks noChangeAspect="1" noChangeArrowheads="1"/>
                </p:cNvSpPr>
                <p:nvPr/>
              </p:nvSpPr>
              <p:spPr bwMode="auto">
                <a:xfrm>
                  <a:off x="5177" y="2114"/>
                  <a:ext cx="68" cy="658"/>
                </a:xfrm>
                <a:prstGeom prst="rect">
                  <a:avLst/>
                </a:prstGeom>
                <a:solidFill>
                  <a:srgbClr val="E88AA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6" name="Rectangle 2389"/>
                <p:cNvSpPr>
                  <a:spLocks noChangeAspect="1" noChangeArrowheads="1"/>
                </p:cNvSpPr>
                <p:nvPr/>
              </p:nvSpPr>
              <p:spPr bwMode="auto">
                <a:xfrm>
                  <a:off x="5177" y="2114"/>
                  <a:ext cx="62" cy="658"/>
                </a:xfrm>
                <a:prstGeom prst="rect">
                  <a:avLst/>
                </a:prstGeom>
                <a:solidFill>
                  <a:srgbClr val="E4799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7" name="Rectangle 2390"/>
                <p:cNvSpPr>
                  <a:spLocks noChangeAspect="1" noChangeArrowheads="1"/>
                </p:cNvSpPr>
                <p:nvPr/>
              </p:nvSpPr>
              <p:spPr bwMode="auto">
                <a:xfrm>
                  <a:off x="5183" y="2114"/>
                  <a:ext cx="51" cy="658"/>
                </a:xfrm>
                <a:prstGeom prst="rect">
                  <a:avLst/>
                </a:prstGeom>
                <a:solidFill>
                  <a:srgbClr val="E169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8" name="Rectangle 2391"/>
                <p:cNvSpPr>
                  <a:spLocks noChangeAspect="1" noChangeArrowheads="1"/>
                </p:cNvSpPr>
                <p:nvPr/>
              </p:nvSpPr>
              <p:spPr bwMode="auto">
                <a:xfrm>
                  <a:off x="5183" y="2114"/>
                  <a:ext cx="45" cy="658"/>
                </a:xfrm>
                <a:prstGeom prst="rect">
                  <a:avLst/>
                </a:prstGeom>
                <a:solidFill>
                  <a:srgbClr val="DF5D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89" name="Rectangle 2392"/>
                <p:cNvSpPr>
                  <a:spLocks noChangeAspect="1" noChangeArrowheads="1"/>
                </p:cNvSpPr>
                <p:nvPr/>
              </p:nvSpPr>
              <p:spPr bwMode="auto">
                <a:xfrm>
                  <a:off x="5183" y="2114"/>
                  <a:ext cx="39" cy="658"/>
                </a:xfrm>
                <a:prstGeom prst="rect">
                  <a:avLst/>
                </a:prstGeom>
                <a:solidFill>
                  <a:srgbClr val="DB4D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0" name="Rectangle 2393"/>
                <p:cNvSpPr>
                  <a:spLocks noChangeAspect="1" noChangeArrowheads="1"/>
                </p:cNvSpPr>
                <p:nvPr/>
              </p:nvSpPr>
              <p:spPr bwMode="auto">
                <a:xfrm>
                  <a:off x="5188" y="2114"/>
                  <a:ext cx="29" cy="658"/>
                </a:xfrm>
                <a:prstGeom prst="rect">
                  <a:avLst/>
                </a:prstGeom>
                <a:solidFill>
                  <a:srgbClr val="D941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1" name="Rectangle 2394"/>
                <p:cNvSpPr>
                  <a:spLocks noChangeAspect="1" noChangeArrowheads="1"/>
                </p:cNvSpPr>
                <p:nvPr/>
              </p:nvSpPr>
              <p:spPr bwMode="auto">
                <a:xfrm>
                  <a:off x="5188" y="2114"/>
                  <a:ext cx="23" cy="658"/>
                </a:xfrm>
                <a:prstGeom prst="rect">
                  <a:avLst/>
                </a:prstGeom>
                <a:solidFill>
                  <a:srgbClr val="D6315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2" name="Rectangle 2395"/>
                <p:cNvSpPr>
                  <a:spLocks noChangeAspect="1" noChangeArrowheads="1"/>
                </p:cNvSpPr>
                <p:nvPr/>
              </p:nvSpPr>
              <p:spPr bwMode="auto">
                <a:xfrm>
                  <a:off x="5194" y="2114"/>
                  <a:ext cx="11" cy="658"/>
                </a:xfrm>
                <a:prstGeom prst="rect">
                  <a:avLst/>
                </a:prstGeom>
                <a:solidFill>
                  <a:srgbClr val="D324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3" name="Rectangle 2396"/>
                <p:cNvSpPr>
                  <a:spLocks noChangeAspect="1" noChangeArrowheads="1"/>
                </p:cNvSpPr>
                <p:nvPr/>
              </p:nvSpPr>
              <p:spPr bwMode="auto">
                <a:xfrm>
                  <a:off x="5154" y="2114"/>
                  <a:ext cx="136" cy="658"/>
                </a:xfrm>
                <a:prstGeom prst="rect">
                  <a:avLst/>
                </a:prstGeom>
                <a:noFill/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4" name="Rectangle 2397"/>
                <p:cNvSpPr>
                  <a:spLocks noChangeAspect="1" noChangeArrowheads="1"/>
                </p:cNvSpPr>
                <p:nvPr/>
              </p:nvSpPr>
              <p:spPr bwMode="auto">
                <a:xfrm>
                  <a:off x="5126" y="2018"/>
                  <a:ext cx="204" cy="136"/>
                </a:xfrm>
                <a:prstGeom prst="rect">
                  <a:avLst/>
                </a:prstGeom>
                <a:solidFill>
                  <a:srgbClr val="FEFB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5" name="Rectangle 2398"/>
                <p:cNvSpPr>
                  <a:spLocks noChangeAspect="1" noChangeArrowheads="1"/>
                </p:cNvSpPr>
                <p:nvPr/>
              </p:nvSpPr>
              <p:spPr bwMode="auto">
                <a:xfrm>
                  <a:off x="5126" y="2018"/>
                  <a:ext cx="187" cy="125"/>
                </a:xfrm>
                <a:prstGeom prst="rect">
                  <a:avLst/>
                </a:prstGeom>
                <a:solidFill>
                  <a:srgbClr val="FDF3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6" name="Rectangle 2399"/>
                <p:cNvSpPr>
                  <a:spLocks noChangeAspect="1" noChangeArrowheads="1"/>
                </p:cNvSpPr>
                <p:nvPr/>
              </p:nvSpPr>
              <p:spPr bwMode="auto">
                <a:xfrm>
                  <a:off x="5132" y="2018"/>
                  <a:ext cx="175" cy="125"/>
                </a:xfrm>
                <a:prstGeom prst="rect">
                  <a:avLst/>
                </a:prstGeom>
                <a:solidFill>
                  <a:srgbClr val="FAE7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7" name="Rectangle 2400"/>
                <p:cNvSpPr>
                  <a:spLocks noChangeAspect="1" noChangeArrowheads="1"/>
                </p:cNvSpPr>
                <p:nvPr/>
              </p:nvSpPr>
              <p:spPr bwMode="auto">
                <a:xfrm>
                  <a:off x="5132" y="2018"/>
                  <a:ext cx="170" cy="125"/>
                </a:xfrm>
                <a:prstGeom prst="rect">
                  <a:avLst/>
                </a:prstGeom>
                <a:solidFill>
                  <a:srgbClr val="F9DF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8" name="Rectangle 2401"/>
                <p:cNvSpPr>
                  <a:spLocks noChangeAspect="1" noChangeArrowheads="1"/>
                </p:cNvSpPr>
                <p:nvPr/>
              </p:nvSpPr>
              <p:spPr bwMode="auto">
                <a:xfrm>
                  <a:off x="5137" y="2018"/>
                  <a:ext cx="159" cy="125"/>
                </a:xfrm>
                <a:prstGeom prst="rect">
                  <a:avLst/>
                </a:prstGeom>
                <a:solidFill>
                  <a:srgbClr val="F6D2D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799" name="Rectangle 2402"/>
                <p:cNvSpPr>
                  <a:spLocks noChangeAspect="1" noChangeArrowheads="1"/>
                </p:cNvSpPr>
                <p:nvPr/>
              </p:nvSpPr>
              <p:spPr bwMode="auto">
                <a:xfrm>
                  <a:off x="5137" y="2018"/>
                  <a:ext cx="153" cy="125"/>
                </a:xfrm>
                <a:prstGeom prst="rect">
                  <a:avLst/>
                </a:prstGeom>
                <a:solidFill>
                  <a:srgbClr val="F4CAD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0" name="Rectangle 2403"/>
                <p:cNvSpPr>
                  <a:spLocks noChangeAspect="1" noChangeArrowheads="1"/>
                </p:cNvSpPr>
                <p:nvPr/>
              </p:nvSpPr>
              <p:spPr bwMode="auto">
                <a:xfrm>
                  <a:off x="5143" y="2018"/>
                  <a:ext cx="142" cy="125"/>
                </a:xfrm>
                <a:prstGeom prst="rect">
                  <a:avLst/>
                </a:prstGeom>
                <a:solidFill>
                  <a:srgbClr val="F2BE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1" name="Rectangle 2404"/>
                <p:cNvSpPr>
                  <a:spLocks noChangeAspect="1" noChangeArrowheads="1"/>
                </p:cNvSpPr>
                <p:nvPr/>
              </p:nvSpPr>
              <p:spPr bwMode="auto">
                <a:xfrm>
                  <a:off x="5143" y="2018"/>
                  <a:ext cx="136" cy="125"/>
                </a:xfrm>
                <a:prstGeom prst="rect">
                  <a:avLst/>
                </a:prstGeom>
                <a:solidFill>
                  <a:srgbClr val="F0B2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2" name="Rectangle 2405"/>
                <p:cNvSpPr>
                  <a:spLocks noChangeAspect="1" noChangeArrowheads="1"/>
                </p:cNvSpPr>
                <p:nvPr/>
              </p:nvSpPr>
              <p:spPr bwMode="auto">
                <a:xfrm>
                  <a:off x="5149" y="2018"/>
                  <a:ext cx="124" cy="125"/>
                </a:xfrm>
                <a:prstGeom prst="rect">
                  <a:avLst/>
                </a:prstGeom>
                <a:solidFill>
                  <a:srgbClr val="EEAAB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3" name="Rectangle 2406"/>
                <p:cNvSpPr>
                  <a:spLocks noChangeAspect="1" noChangeArrowheads="1"/>
                </p:cNvSpPr>
                <p:nvPr/>
              </p:nvSpPr>
              <p:spPr bwMode="auto">
                <a:xfrm>
                  <a:off x="5149" y="2018"/>
                  <a:ext cx="119" cy="125"/>
                </a:xfrm>
                <a:prstGeom prst="rect">
                  <a:avLst/>
                </a:prstGeom>
                <a:solidFill>
                  <a:srgbClr val="EC9E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4" name="Rectangle 2407"/>
                <p:cNvSpPr>
                  <a:spLocks noChangeAspect="1" noChangeArrowheads="1"/>
                </p:cNvSpPr>
                <p:nvPr/>
              </p:nvSpPr>
              <p:spPr bwMode="auto">
                <a:xfrm>
                  <a:off x="5149" y="2018"/>
                  <a:ext cx="113" cy="125"/>
                </a:xfrm>
                <a:prstGeom prst="rect">
                  <a:avLst/>
                </a:prstGeom>
                <a:solidFill>
                  <a:srgbClr val="EA96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5" name="Rectangle 2408"/>
                <p:cNvSpPr>
                  <a:spLocks noChangeAspect="1" noChangeArrowheads="1"/>
                </p:cNvSpPr>
                <p:nvPr/>
              </p:nvSpPr>
              <p:spPr bwMode="auto">
                <a:xfrm>
                  <a:off x="5154" y="2018"/>
                  <a:ext cx="102" cy="125"/>
                </a:xfrm>
                <a:prstGeom prst="rect">
                  <a:avLst/>
                </a:prstGeom>
                <a:solidFill>
                  <a:srgbClr val="E88AA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6" name="Rectangle 2409"/>
                <p:cNvSpPr>
                  <a:spLocks noChangeAspect="1" noChangeArrowheads="1"/>
                </p:cNvSpPr>
                <p:nvPr/>
              </p:nvSpPr>
              <p:spPr bwMode="auto">
                <a:xfrm>
                  <a:off x="5154" y="2018"/>
                  <a:ext cx="97" cy="125"/>
                </a:xfrm>
                <a:prstGeom prst="rect">
                  <a:avLst/>
                </a:prstGeom>
                <a:solidFill>
                  <a:srgbClr val="E6829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7" name="Rectangle 2410"/>
                <p:cNvSpPr>
                  <a:spLocks noChangeAspect="1" noChangeArrowheads="1"/>
                </p:cNvSpPr>
                <p:nvPr/>
              </p:nvSpPr>
              <p:spPr bwMode="auto">
                <a:xfrm>
                  <a:off x="5160" y="2018"/>
                  <a:ext cx="85" cy="125"/>
                </a:xfrm>
                <a:prstGeom prst="rect">
                  <a:avLst/>
                </a:prstGeom>
                <a:solidFill>
                  <a:srgbClr val="E3759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8" name="Rectangle 2411"/>
                <p:cNvSpPr>
                  <a:spLocks noChangeAspect="1" noChangeArrowheads="1"/>
                </p:cNvSpPr>
                <p:nvPr/>
              </p:nvSpPr>
              <p:spPr bwMode="auto">
                <a:xfrm>
                  <a:off x="5160" y="2018"/>
                  <a:ext cx="79" cy="125"/>
                </a:xfrm>
                <a:prstGeom prst="rect">
                  <a:avLst/>
                </a:prstGeom>
                <a:solidFill>
                  <a:srgbClr val="E26D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09" name="Rectangle 2412"/>
                <p:cNvSpPr>
                  <a:spLocks noChangeAspect="1" noChangeArrowheads="1"/>
                </p:cNvSpPr>
                <p:nvPr/>
              </p:nvSpPr>
              <p:spPr bwMode="auto">
                <a:xfrm>
                  <a:off x="5166" y="2018"/>
                  <a:ext cx="68" cy="125"/>
                </a:xfrm>
                <a:prstGeom prst="rect">
                  <a:avLst/>
                </a:prstGeom>
                <a:solidFill>
                  <a:srgbClr val="DF61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0" name="Rectangle 2413"/>
                <p:cNvSpPr>
                  <a:spLocks noChangeAspect="1" noChangeArrowheads="1"/>
                </p:cNvSpPr>
                <p:nvPr/>
              </p:nvSpPr>
              <p:spPr bwMode="auto">
                <a:xfrm>
                  <a:off x="5166" y="2018"/>
                  <a:ext cx="62" cy="125"/>
                </a:xfrm>
                <a:prstGeom prst="rect">
                  <a:avLst/>
                </a:prstGeom>
                <a:solidFill>
                  <a:srgbClr val="DE59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1" name="Rectangle 2414"/>
                <p:cNvSpPr>
                  <a:spLocks noChangeAspect="1" noChangeArrowheads="1"/>
                </p:cNvSpPr>
                <p:nvPr/>
              </p:nvSpPr>
              <p:spPr bwMode="auto">
                <a:xfrm>
                  <a:off x="5171" y="2018"/>
                  <a:ext cx="51" cy="125"/>
                </a:xfrm>
                <a:prstGeom prst="rect">
                  <a:avLst/>
                </a:prstGeom>
                <a:solidFill>
                  <a:srgbClr val="DB4D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2" name="Rectangle 2415"/>
                <p:cNvSpPr>
                  <a:spLocks noChangeAspect="1" noChangeArrowheads="1"/>
                </p:cNvSpPr>
                <p:nvPr/>
              </p:nvSpPr>
              <p:spPr bwMode="auto">
                <a:xfrm>
                  <a:off x="5171" y="2018"/>
                  <a:ext cx="46" cy="125"/>
                </a:xfrm>
                <a:prstGeom prst="rect">
                  <a:avLst/>
                </a:prstGeom>
                <a:solidFill>
                  <a:srgbClr val="DA45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3" name="Rectangle 2416"/>
                <p:cNvSpPr>
                  <a:spLocks noChangeAspect="1" noChangeArrowheads="1"/>
                </p:cNvSpPr>
                <p:nvPr/>
              </p:nvSpPr>
              <p:spPr bwMode="auto">
                <a:xfrm>
                  <a:off x="5177" y="2018"/>
                  <a:ext cx="34" cy="125"/>
                </a:xfrm>
                <a:prstGeom prst="rect">
                  <a:avLst/>
                </a:prstGeom>
                <a:solidFill>
                  <a:srgbClr val="D739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4" name="Rectangle 2417"/>
                <p:cNvSpPr>
                  <a:spLocks noChangeAspect="1" noChangeArrowheads="1"/>
                </p:cNvSpPr>
                <p:nvPr/>
              </p:nvSpPr>
              <p:spPr bwMode="auto">
                <a:xfrm>
                  <a:off x="5177" y="2018"/>
                  <a:ext cx="28" cy="125"/>
                </a:xfrm>
                <a:prstGeom prst="rect">
                  <a:avLst/>
                </a:prstGeom>
                <a:solidFill>
                  <a:srgbClr val="D52D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5" name="Rectangle 2418"/>
                <p:cNvSpPr>
                  <a:spLocks noChangeAspect="1" noChangeArrowheads="1"/>
                </p:cNvSpPr>
                <p:nvPr/>
              </p:nvSpPr>
              <p:spPr bwMode="auto">
                <a:xfrm>
                  <a:off x="5177" y="2018"/>
                  <a:ext cx="23" cy="125"/>
                </a:xfrm>
                <a:prstGeom prst="rect">
                  <a:avLst/>
                </a:prstGeom>
                <a:solidFill>
                  <a:srgbClr val="D324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6" name="Rectangle 2419"/>
                <p:cNvSpPr>
                  <a:spLocks noChangeAspect="1" noChangeArrowheads="1"/>
                </p:cNvSpPr>
                <p:nvPr/>
              </p:nvSpPr>
              <p:spPr bwMode="auto">
                <a:xfrm>
                  <a:off x="5126" y="2018"/>
                  <a:ext cx="193" cy="125"/>
                </a:xfrm>
                <a:prstGeom prst="rect">
                  <a:avLst/>
                </a:prstGeom>
                <a:noFill/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7" name="Rectangle 2420"/>
                <p:cNvSpPr>
                  <a:spLocks noChangeAspect="1" noChangeArrowheads="1"/>
                </p:cNvSpPr>
                <p:nvPr/>
              </p:nvSpPr>
              <p:spPr bwMode="auto">
                <a:xfrm>
                  <a:off x="5126" y="2715"/>
                  <a:ext cx="204" cy="142"/>
                </a:xfrm>
                <a:prstGeom prst="rect">
                  <a:avLst/>
                </a:prstGeom>
                <a:solidFill>
                  <a:srgbClr val="FEFB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8" name="Rectangle 2421"/>
                <p:cNvSpPr>
                  <a:spLocks noChangeAspect="1" noChangeArrowheads="1"/>
                </p:cNvSpPr>
                <p:nvPr/>
              </p:nvSpPr>
              <p:spPr bwMode="auto">
                <a:xfrm>
                  <a:off x="5126" y="2715"/>
                  <a:ext cx="187" cy="131"/>
                </a:xfrm>
                <a:prstGeom prst="rect">
                  <a:avLst/>
                </a:prstGeom>
                <a:solidFill>
                  <a:srgbClr val="FDF3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19" name="Rectangle 2422"/>
                <p:cNvSpPr>
                  <a:spLocks noChangeAspect="1" noChangeArrowheads="1"/>
                </p:cNvSpPr>
                <p:nvPr/>
              </p:nvSpPr>
              <p:spPr bwMode="auto">
                <a:xfrm>
                  <a:off x="5132" y="2715"/>
                  <a:ext cx="175" cy="131"/>
                </a:xfrm>
                <a:prstGeom prst="rect">
                  <a:avLst/>
                </a:prstGeom>
                <a:solidFill>
                  <a:srgbClr val="FAE7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0" name="Rectangle 2423"/>
                <p:cNvSpPr>
                  <a:spLocks noChangeAspect="1" noChangeArrowheads="1"/>
                </p:cNvSpPr>
                <p:nvPr/>
              </p:nvSpPr>
              <p:spPr bwMode="auto">
                <a:xfrm>
                  <a:off x="5132" y="2715"/>
                  <a:ext cx="170" cy="131"/>
                </a:xfrm>
                <a:prstGeom prst="rect">
                  <a:avLst/>
                </a:prstGeom>
                <a:solidFill>
                  <a:srgbClr val="F9DF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1" name="Rectangle 2424"/>
                <p:cNvSpPr>
                  <a:spLocks noChangeAspect="1" noChangeArrowheads="1"/>
                </p:cNvSpPr>
                <p:nvPr/>
              </p:nvSpPr>
              <p:spPr bwMode="auto">
                <a:xfrm>
                  <a:off x="5137" y="2715"/>
                  <a:ext cx="159" cy="131"/>
                </a:xfrm>
                <a:prstGeom prst="rect">
                  <a:avLst/>
                </a:prstGeom>
                <a:solidFill>
                  <a:srgbClr val="F6D2D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2" name="Rectangle 2425"/>
                <p:cNvSpPr>
                  <a:spLocks noChangeAspect="1" noChangeArrowheads="1"/>
                </p:cNvSpPr>
                <p:nvPr/>
              </p:nvSpPr>
              <p:spPr bwMode="auto">
                <a:xfrm>
                  <a:off x="5137" y="2715"/>
                  <a:ext cx="153" cy="131"/>
                </a:xfrm>
                <a:prstGeom prst="rect">
                  <a:avLst/>
                </a:prstGeom>
                <a:solidFill>
                  <a:srgbClr val="F4CAD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3" name="Rectangle 2426"/>
                <p:cNvSpPr>
                  <a:spLocks noChangeAspect="1" noChangeArrowheads="1"/>
                </p:cNvSpPr>
                <p:nvPr/>
              </p:nvSpPr>
              <p:spPr bwMode="auto">
                <a:xfrm>
                  <a:off x="5143" y="2715"/>
                  <a:ext cx="142" cy="131"/>
                </a:xfrm>
                <a:prstGeom prst="rect">
                  <a:avLst/>
                </a:prstGeom>
                <a:solidFill>
                  <a:srgbClr val="F2BE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4" name="Rectangle 2427"/>
                <p:cNvSpPr>
                  <a:spLocks noChangeAspect="1" noChangeArrowheads="1"/>
                </p:cNvSpPr>
                <p:nvPr/>
              </p:nvSpPr>
              <p:spPr bwMode="auto">
                <a:xfrm>
                  <a:off x="5143" y="2715"/>
                  <a:ext cx="136" cy="131"/>
                </a:xfrm>
                <a:prstGeom prst="rect">
                  <a:avLst/>
                </a:prstGeom>
                <a:solidFill>
                  <a:srgbClr val="F0B2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5" name="Rectangle 2428"/>
                <p:cNvSpPr>
                  <a:spLocks noChangeAspect="1" noChangeArrowheads="1"/>
                </p:cNvSpPr>
                <p:nvPr/>
              </p:nvSpPr>
              <p:spPr bwMode="auto">
                <a:xfrm>
                  <a:off x="5149" y="2715"/>
                  <a:ext cx="124" cy="131"/>
                </a:xfrm>
                <a:prstGeom prst="rect">
                  <a:avLst/>
                </a:prstGeom>
                <a:solidFill>
                  <a:srgbClr val="EEAAB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6" name="Rectangle 2429"/>
                <p:cNvSpPr>
                  <a:spLocks noChangeAspect="1" noChangeArrowheads="1"/>
                </p:cNvSpPr>
                <p:nvPr/>
              </p:nvSpPr>
              <p:spPr bwMode="auto">
                <a:xfrm>
                  <a:off x="5149" y="2715"/>
                  <a:ext cx="119" cy="131"/>
                </a:xfrm>
                <a:prstGeom prst="rect">
                  <a:avLst/>
                </a:prstGeom>
                <a:solidFill>
                  <a:srgbClr val="EC9E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7" name="Rectangle 2430"/>
                <p:cNvSpPr>
                  <a:spLocks noChangeAspect="1" noChangeArrowheads="1"/>
                </p:cNvSpPr>
                <p:nvPr/>
              </p:nvSpPr>
              <p:spPr bwMode="auto">
                <a:xfrm>
                  <a:off x="5149" y="2715"/>
                  <a:ext cx="113" cy="131"/>
                </a:xfrm>
                <a:prstGeom prst="rect">
                  <a:avLst/>
                </a:prstGeom>
                <a:solidFill>
                  <a:srgbClr val="EA96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8" name="Rectangle 2431"/>
                <p:cNvSpPr>
                  <a:spLocks noChangeAspect="1" noChangeArrowheads="1"/>
                </p:cNvSpPr>
                <p:nvPr/>
              </p:nvSpPr>
              <p:spPr bwMode="auto">
                <a:xfrm>
                  <a:off x="5154" y="2715"/>
                  <a:ext cx="102" cy="131"/>
                </a:xfrm>
                <a:prstGeom prst="rect">
                  <a:avLst/>
                </a:prstGeom>
                <a:solidFill>
                  <a:srgbClr val="E88AA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29" name="Rectangle 2432"/>
                <p:cNvSpPr>
                  <a:spLocks noChangeAspect="1" noChangeArrowheads="1"/>
                </p:cNvSpPr>
                <p:nvPr/>
              </p:nvSpPr>
              <p:spPr bwMode="auto">
                <a:xfrm>
                  <a:off x="5154" y="2715"/>
                  <a:ext cx="97" cy="131"/>
                </a:xfrm>
                <a:prstGeom prst="rect">
                  <a:avLst/>
                </a:prstGeom>
                <a:solidFill>
                  <a:srgbClr val="E6829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0" name="Rectangle 2433"/>
                <p:cNvSpPr>
                  <a:spLocks noChangeAspect="1" noChangeArrowheads="1"/>
                </p:cNvSpPr>
                <p:nvPr/>
              </p:nvSpPr>
              <p:spPr bwMode="auto">
                <a:xfrm>
                  <a:off x="5160" y="2715"/>
                  <a:ext cx="85" cy="131"/>
                </a:xfrm>
                <a:prstGeom prst="rect">
                  <a:avLst/>
                </a:prstGeom>
                <a:solidFill>
                  <a:srgbClr val="E3759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1" name="Rectangle 2434"/>
                <p:cNvSpPr>
                  <a:spLocks noChangeAspect="1" noChangeArrowheads="1"/>
                </p:cNvSpPr>
                <p:nvPr/>
              </p:nvSpPr>
              <p:spPr bwMode="auto">
                <a:xfrm>
                  <a:off x="5160" y="2715"/>
                  <a:ext cx="79" cy="131"/>
                </a:xfrm>
                <a:prstGeom prst="rect">
                  <a:avLst/>
                </a:prstGeom>
                <a:solidFill>
                  <a:srgbClr val="E26D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2" name="Rectangle 2435"/>
                <p:cNvSpPr>
                  <a:spLocks noChangeAspect="1" noChangeArrowheads="1"/>
                </p:cNvSpPr>
                <p:nvPr/>
              </p:nvSpPr>
              <p:spPr bwMode="auto">
                <a:xfrm>
                  <a:off x="5166" y="2715"/>
                  <a:ext cx="68" cy="131"/>
                </a:xfrm>
                <a:prstGeom prst="rect">
                  <a:avLst/>
                </a:prstGeom>
                <a:solidFill>
                  <a:srgbClr val="DF61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3" name="Rectangle 2436"/>
                <p:cNvSpPr>
                  <a:spLocks noChangeAspect="1" noChangeArrowheads="1"/>
                </p:cNvSpPr>
                <p:nvPr/>
              </p:nvSpPr>
              <p:spPr bwMode="auto">
                <a:xfrm>
                  <a:off x="5166" y="2715"/>
                  <a:ext cx="62" cy="131"/>
                </a:xfrm>
                <a:prstGeom prst="rect">
                  <a:avLst/>
                </a:prstGeom>
                <a:solidFill>
                  <a:srgbClr val="DE59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4" name="Rectangle 2437"/>
                <p:cNvSpPr>
                  <a:spLocks noChangeAspect="1" noChangeArrowheads="1"/>
                </p:cNvSpPr>
                <p:nvPr/>
              </p:nvSpPr>
              <p:spPr bwMode="auto">
                <a:xfrm>
                  <a:off x="5171" y="2715"/>
                  <a:ext cx="51" cy="131"/>
                </a:xfrm>
                <a:prstGeom prst="rect">
                  <a:avLst/>
                </a:prstGeom>
                <a:solidFill>
                  <a:srgbClr val="DB4D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5" name="Rectangle 2438"/>
                <p:cNvSpPr>
                  <a:spLocks noChangeAspect="1" noChangeArrowheads="1"/>
                </p:cNvSpPr>
                <p:nvPr/>
              </p:nvSpPr>
              <p:spPr bwMode="auto">
                <a:xfrm>
                  <a:off x="5171" y="2715"/>
                  <a:ext cx="46" cy="131"/>
                </a:xfrm>
                <a:prstGeom prst="rect">
                  <a:avLst/>
                </a:prstGeom>
                <a:solidFill>
                  <a:srgbClr val="DA45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6" name="Rectangle 2439"/>
                <p:cNvSpPr>
                  <a:spLocks noChangeAspect="1" noChangeArrowheads="1"/>
                </p:cNvSpPr>
                <p:nvPr/>
              </p:nvSpPr>
              <p:spPr bwMode="auto">
                <a:xfrm>
                  <a:off x="5177" y="2715"/>
                  <a:ext cx="34" cy="131"/>
                </a:xfrm>
                <a:prstGeom prst="rect">
                  <a:avLst/>
                </a:prstGeom>
                <a:solidFill>
                  <a:srgbClr val="D739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7" name="Rectangle 2440"/>
                <p:cNvSpPr>
                  <a:spLocks noChangeAspect="1" noChangeArrowheads="1"/>
                </p:cNvSpPr>
                <p:nvPr/>
              </p:nvSpPr>
              <p:spPr bwMode="auto">
                <a:xfrm>
                  <a:off x="5177" y="2715"/>
                  <a:ext cx="28" cy="131"/>
                </a:xfrm>
                <a:prstGeom prst="rect">
                  <a:avLst/>
                </a:prstGeom>
                <a:solidFill>
                  <a:srgbClr val="D52D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8" name="Rectangle 2441"/>
                <p:cNvSpPr>
                  <a:spLocks noChangeAspect="1" noChangeArrowheads="1"/>
                </p:cNvSpPr>
                <p:nvPr/>
              </p:nvSpPr>
              <p:spPr bwMode="auto">
                <a:xfrm>
                  <a:off x="5177" y="2715"/>
                  <a:ext cx="23" cy="131"/>
                </a:xfrm>
                <a:prstGeom prst="rect">
                  <a:avLst/>
                </a:prstGeom>
                <a:solidFill>
                  <a:srgbClr val="D324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839" name="Rectangle 2442"/>
                <p:cNvSpPr>
                  <a:spLocks noChangeAspect="1" noChangeArrowheads="1"/>
                </p:cNvSpPr>
                <p:nvPr/>
              </p:nvSpPr>
              <p:spPr bwMode="auto">
                <a:xfrm>
                  <a:off x="5126" y="2715"/>
                  <a:ext cx="193" cy="131"/>
                </a:xfrm>
                <a:prstGeom prst="rect">
                  <a:avLst/>
                </a:prstGeom>
                <a:noFill/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64235" name="Rectangle 2443"/>
              <p:cNvSpPr>
                <a:spLocks noChangeAspect="1" noChangeArrowheads="1"/>
              </p:cNvSpPr>
              <p:nvPr/>
            </p:nvSpPr>
            <p:spPr bwMode="auto">
              <a:xfrm>
                <a:off x="3072" y="2717"/>
                <a:ext cx="658" cy="3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Enrichment</a:t>
                </a:r>
              </a:p>
              <a:p>
                <a:pPr algn="ctr"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and</a:t>
                </a:r>
              </a:p>
              <a:p>
                <a:pPr algn="ctr"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Fractionation</a:t>
                </a:r>
                <a:endParaRPr lang="en-US" sz="1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grpSp>
            <p:nvGrpSpPr>
              <p:cNvPr id="23588" name="Group 2444"/>
              <p:cNvGrpSpPr>
                <a:grpSpLocks noChangeAspect="1"/>
              </p:cNvGrpSpPr>
              <p:nvPr/>
            </p:nvGrpSpPr>
            <p:grpSpPr bwMode="auto">
              <a:xfrm rot="392346">
                <a:off x="1648" y="2030"/>
                <a:ext cx="264" cy="104"/>
                <a:chOff x="2022" y="821"/>
                <a:chExt cx="519" cy="185"/>
              </a:xfrm>
            </p:grpSpPr>
            <p:sp>
              <p:nvSpPr>
                <p:cNvPr id="23774" name="Freeform 2445"/>
                <p:cNvSpPr>
                  <a:spLocks noChangeAspect="1"/>
                </p:cNvSpPr>
                <p:nvPr/>
              </p:nvSpPr>
              <p:spPr bwMode="auto">
                <a:xfrm>
                  <a:off x="2022" y="888"/>
                  <a:ext cx="237" cy="118"/>
                </a:xfrm>
                <a:custGeom>
                  <a:avLst/>
                  <a:gdLst>
                    <a:gd name="T0" fmla="*/ 0 w 481"/>
                    <a:gd name="T1" fmla="*/ 7 h 240"/>
                    <a:gd name="T2" fmla="*/ 0 w 481"/>
                    <a:gd name="T3" fmla="*/ 6 h 240"/>
                    <a:gd name="T4" fmla="*/ 1 w 481"/>
                    <a:gd name="T5" fmla="*/ 6 h 240"/>
                    <a:gd name="T6" fmla="*/ 2 w 481"/>
                    <a:gd name="T7" fmla="*/ 5 h 240"/>
                    <a:gd name="T8" fmla="*/ 3 w 481"/>
                    <a:gd name="T9" fmla="*/ 4 h 240"/>
                    <a:gd name="T10" fmla="*/ 4 w 481"/>
                    <a:gd name="T11" fmla="*/ 4 h 240"/>
                    <a:gd name="T12" fmla="*/ 5 w 481"/>
                    <a:gd name="T13" fmla="*/ 3 h 240"/>
                    <a:gd name="T14" fmla="*/ 6 w 481"/>
                    <a:gd name="T15" fmla="*/ 3 h 240"/>
                    <a:gd name="T16" fmla="*/ 7 w 481"/>
                    <a:gd name="T17" fmla="*/ 2 h 240"/>
                    <a:gd name="T18" fmla="*/ 8 w 481"/>
                    <a:gd name="T19" fmla="*/ 2 h 240"/>
                    <a:gd name="T20" fmla="*/ 8 w 481"/>
                    <a:gd name="T21" fmla="*/ 2 h 240"/>
                    <a:gd name="T22" fmla="*/ 9 w 481"/>
                    <a:gd name="T23" fmla="*/ 1 h 240"/>
                    <a:gd name="T24" fmla="*/ 10 w 481"/>
                    <a:gd name="T25" fmla="*/ 1 h 240"/>
                    <a:gd name="T26" fmla="*/ 11 w 481"/>
                    <a:gd name="T27" fmla="*/ 0 h 240"/>
                    <a:gd name="T28" fmla="*/ 12 w 481"/>
                    <a:gd name="T29" fmla="*/ 0 h 240"/>
                    <a:gd name="T30" fmla="*/ 13 w 481"/>
                    <a:gd name="T31" fmla="*/ 0 h 240"/>
                    <a:gd name="T32" fmla="*/ 14 w 481"/>
                    <a:gd name="T33" fmla="*/ 0 h 24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81"/>
                    <a:gd name="T52" fmla="*/ 0 h 240"/>
                    <a:gd name="T53" fmla="*/ 481 w 481"/>
                    <a:gd name="T54" fmla="*/ 240 h 24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81" h="240">
                      <a:moveTo>
                        <a:pt x="0" y="240"/>
                      </a:moveTo>
                      <a:lnTo>
                        <a:pt x="29" y="218"/>
                      </a:lnTo>
                      <a:lnTo>
                        <a:pt x="56" y="199"/>
                      </a:lnTo>
                      <a:lnTo>
                        <a:pt x="87" y="178"/>
                      </a:lnTo>
                      <a:lnTo>
                        <a:pt x="116" y="161"/>
                      </a:lnTo>
                      <a:lnTo>
                        <a:pt x="146" y="142"/>
                      </a:lnTo>
                      <a:lnTo>
                        <a:pt x="176" y="123"/>
                      </a:lnTo>
                      <a:lnTo>
                        <a:pt x="206" y="109"/>
                      </a:lnTo>
                      <a:lnTo>
                        <a:pt x="236" y="94"/>
                      </a:lnTo>
                      <a:lnTo>
                        <a:pt x="266" y="79"/>
                      </a:lnTo>
                      <a:lnTo>
                        <a:pt x="296" y="65"/>
                      </a:lnTo>
                      <a:lnTo>
                        <a:pt x="326" y="53"/>
                      </a:lnTo>
                      <a:lnTo>
                        <a:pt x="357" y="41"/>
                      </a:lnTo>
                      <a:lnTo>
                        <a:pt x="388" y="29"/>
                      </a:lnTo>
                      <a:lnTo>
                        <a:pt x="418" y="17"/>
                      </a:lnTo>
                      <a:lnTo>
                        <a:pt x="448" y="8"/>
                      </a:lnTo>
                      <a:lnTo>
                        <a:pt x="481" y="0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75" name="Freeform 2446"/>
                <p:cNvSpPr>
                  <a:spLocks noChangeAspect="1"/>
                </p:cNvSpPr>
                <p:nvPr/>
              </p:nvSpPr>
              <p:spPr bwMode="auto">
                <a:xfrm>
                  <a:off x="2259" y="868"/>
                  <a:ext cx="256" cy="20"/>
                </a:xfrm>
                <a:custGeom>
                  <a:avLst/>
                  <a:gdLst>
                    <a:gd name="T0" fmla="*/ 0 w 517"/>
                    <a:gd name="T1" fmla="*/ 1 h 40"/>
                    <a:gd name="T2" fmla="*/ 0 w 517"/>
                    <a:gd name="T3" fmla="*/ 1 h 40"/>
                    <a:gd name="T4" fmla="*/ 1 w 517"/>
                    <a:gd name="T5" fmla="*/ 1 h 40"/>
                    <a:gd name="T6" fmla="*/ 2 w 517"/>
                    <a:gd name="T7" fmla="*/ 1 h 40"/>
                    <a:gd name="T8" fmla="*/ 3 w 517"/>
                    <a:gd name="T9" fmla="*/ 1 h 40"/>
                    <a:gd name="T10" fmla="*/ 4 w 517"/>
                    <a:gd name="T11" fmla="*/ 1 h 40"/>
                    <a:gd name="T12" fmla="*/ 5 w 517"/>
                    <a:gd name="T13" fmla="*/ 1 h 40"/>
                    <a:gd name="T14" fmla="*/ 6 w 517"/>
                    <a:gd name="T15" fmla="*/ 1 h 40"/>
                    <a:gd name="T16" fmla="*/ 7 w 517"/>
                    <a:gd name="T17" fmla="*/ 1 h 40"/>
                    <a:gd name="T18" fmla="*/ 8 w 517"/>
                    <a:gd name="T19" fmla="*/ 0 h 40"/>
                    <a:gd name="T20" fmla="*/ 9 w 517"/>
                    <a:gd name="T21" fmla="*/ 0 h 40"/>
                    <a:gd name="T22" fmla="*/ 10 w 517"/>
                    <a:gd name="T23" fmla="*/ 1 h 40"/>
                    <a:gd name="T24" fmla="*/ 11 w 517"/>
                    <a:gd name="T25" fmla="*/ 1 h 40"/>
                    <a:gd name="T26" fmla="*/ 12 w 517"/>
                    <a:gd name="T27" fmla="*/ 1 h 40"/>
                    <a:gd name="T28" fmla="*/ 13 w 517"/>
                    <a:gd name="T29" fmla="*/ 1 h 40"/>
                    <a:gd name="T30" fmla="*/ 14 w 517"/>
                    <a:gd name="T31" fmla="*/ 1 h 40"/>
                    <a:gd name="T32" fmla="*/ 15 w 517"/>
                    <a:gd name="T33" fmla="*/ 1 h 4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517"/>
                    <a:gd name="T52" fmla="*/ 0 h 40"/>
                    <a:gd name="T53" fmla="*/ 517 w 517"/>
                    <a:gd name="T54" fmla="*/ 40 h 4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517" h="40">
                      <a:moveTo>
                        <a:pt x="0" y="40"/>
                      </a:moveTo>
                      <a:lnTo>
                        <a:pt x="31" y="31"/>
                      </a:lnTo>
                      <a:lnTo>
                        <a:pt x="62" y="27"/>
                      </a:lnTo>
                      <a:lnTo>
                        <a:pt x="94" y="19"/>
                      </a:lnTo>
                      <a:lnTo>
                        <a:pt x="125" y="15"/>
                      </a:lnTo>
                      <a:lnTo>
                        <a:pt x="157" y="9"/>
                      </a:lnTo>
                      <a:lnTo>
                        <a:pt x="191" y="7"/>
                      </a:lnTo>
                      <a:lnTo>
                        <a:pt x="221" y="2"/>
                      </a:lnTo>
                      <a:lnTo>
                        <a:pt x="253" y="2"/>
                      </a:lnTo>
                      <a:lnTo>
                        <a:pt x="287" y="0"/>
                      </a:lnTo>
                      <a:lnTo>
                        <a:pt x="318" y="0"/>
                      </a:lnTo>
                      <a:lnTo>
                        <a:pt x="350" y="1"/>
                      </a:lnTo>
                      <a:lnTo>
                        <a:pt x="383" y="2"/>
                      </a:lnTo>
                      <a:lnTo>
                        <a:pt x="415" y="3"/>
                      </a:lnTo>
                      <a:lnTo>
                        <a:pt x="449" y="8"/>
                      </a:lnTo>
                      <a:lnTo>
                        <a:pt x="483" y="11"/>
                      </a:lnTo>
                      <a:lnTo>
                        <a:pt x="517" y="16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76" name="Freeform 2447"/>
                <p:cNvSpPr>
                  <a:spLocks noChangeAspect="1"/>
                </p:cNvSpPr>
                <p:nvPr/>
              </p:nvSpPr>
              <p:spPr bwMode="auto">
                <a:xfrm>
                  <a:off x="2385" y="821"/>
                  <a:ext cx="156" cy="77"/>
                </a:xfrm>
                <a:custGeom>
                  <a:avLst/>
                  <a:gdLst>
                    <a:gd name="T0" fmla="*/ 0 w 317"/>
                    <a:gd name="T1" fmla="*/ 0 h 153"/>
                    <a:gd name="T2" fmla="*/ 9 w 317"/>
                    <a:gd name="T3" fmla="*/ 4 h 153"/>
                    <a:gd name="T4" fmla="*/ 0 w 317"/>
                    <a:gd name="T5" fmla="*/ 5 h 153"/>
                    <a:gd name="T6" fmla="*/ 0 w 317"/>
                    <a:gd name="T7" fmla="*/ 0 h 15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7"/>
                    <a:gd name="T13" fmla="*/ 0 h 153"/>
                    <a:gd name="T14" fmla="*/ 317 w 317"/>
                    <a:gd name="T15" fmla="*/ 153 h 15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7" h="153">
                      <a:moveTo>
                        <a:pt x="19" y="0"/>
                      </a:moveTo>
                      <a:lnTo>
                        <a:pt x="317" y="115"/>
                      </a:lnTo>
                      <a:lnTo>
                        <a:pt x="0" y="153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4240" name="Rectangle 2448"/>
              <p:cNvSpPr>
                <a:spLocks noChangeAspect="1" noChangeArrowheads="1"/>
              </p:cNvSpPr>
              <p:nvPr/>
            </p:nvSpPr>
            <p:spPr bwMode="auto">
              <a:xfrm>
                <a:off x="624" y="2093"/>
                <a:ext cx="433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Exterior</a:t>
                </a:r>
              </a:p>
              <a:p>
                <a:pPr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Cleaning </a:t>
                </a:r>
                <a:endParaRPr lang="en-US" sz="1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grpSp>
            <p:nvGrpSpPr>
              <p:cNvPr id="23590" name="Group 2449"/>
              <p:cNvGrpSpPr>
                <a:grpSpLocks noChangeAspect="1"/>
              </p:cNvGrpSpPr>
              <p:nvPr/>
            </p:nvGrpSpPr>
            <p:grpSpPr bwMode="auto">
              <a:xfrm>
                <a:off x="1088" y="2030"/>
                <a:ext cx="409" cy="377"/>
                <a:chOff x="1280" y="672"/>
                <a:chExt cx="806" cy="670"/>
              </a:xfrm>
            </p:grpSpPr>
            <p:sp>
              <p:nvSpPr>
                <p:cNvPr id="23756" name="Freeform 2450"/>
                <p:cNvSpPr>
                  <a:spLocks noChangeAspect="1"/>
                </p:cNvSpPr>
                <p:nvPr/>
              </p:nvSpPr>
              <p:spPr bwMode="auto">
                <a:xfrm>
                  <a:off x="1377" y="672"/>
                  <a:ext cx="709" cy="670"/>
                </a:xfrm>
                <a:custGeom>
                  <a:avLst/>
                  <a:gdLst>
                    <a:gd name="T0" fmla="*/ 1 w 1437"/>
                    <a:gd name="T1" fmla="*/ 33 h 1354"/>
                    <a:gd name="T2" fmla="*/ 2 w 1437"/>
                    <a:gd name="T3" fmla="*/ 36 h 1354"/>
                    <a:gd name="T4" fmla="*/ 2 w 1437"/>
                    <a:gd name="T5" fmla="*/ 37 h 1354"/>
                    <a:gd name="T6" fmla="*/ 3 w 1437"/>
                    <a:gd name="T7" fmla="*/ 39 h 1354"/>
                    <a:gd name="T8" fmla="*/ 3 w 1437"/>
                    <a:gd name="T9" fmla="*/ 40 h 1354"/>
                    <a:gd name="T10" fmla="*/ 3 w 1437"/>
                    <a:gd name="T11" fmla="*/ 40 h 1354"/>
                    <a:gd name="T12" fmla="*/ 3 w 1437"/>
                    <a:gd name="T13" fmla="*/ 40 h 1354"/>
                    <a:gd name="T14" fmla="*/ 3 w 1437"/>
                    <a:gd name="T15" fmla="*/ 40 h 1354"/>
                    <a:gd name="T16" fmla="*/ 4 w 1437"/>
                    <a:gd name="T17" fmla="*/ 40 h 1354"/>
                    <a:gd name="T18" fmla="*/ 5 w 1437"/>
                    <a:gd name="T19" fmla="*/ 39 h 1354"/>
                    <a:gd name="T20" fmla="*/ 6 w 1437"/>
                    <a:gd name="T21" fmla="*/ 38 h 1354"/>
                    <a:gd name="T22" fmla="*/ 7 w 1437"/>
                    <a:gd name="T23" fmla="*/ 37 h 1354"/>
                    <a:gd name="T24" fmla="*/ 9 w 1437"/>
                    <a:gd name="T25" fmla="*/ 35 h 1354"/>
                    <a:gd name="T26" fmla="*/ 11 w 1437"/>
                    <a:gd name="T27" fmla="*/ 33 h 1354"/>
                    <a:gd name="T28" fmla="*/ 14 w 1437"/>
                    <a:gd name="T29" fmla="*/ 31 h 1354"/>
                    <a:gd name="T30" fmla="*/ 17 w 1437"/>
                    <a:gd name="T31" fmla="*/ 29 h 1354"/>
                    <a:gd name="T32" fmla="*/ 19 w 1437"/>
                    <a:gd name="T33" fmla="*/ 28 h 1354"/>
                    <a:gd name="T34" fmla="*/ 23 w 1437"/>
                    <a:gd name="T35" fmla="*/ 27 h 1354"/>
                    <a:gd name="T36" fmla="*/ 26 w 1437"/>
                    <a:gd name="T37" fmla="*/ 26 h 1354"/>
                    <a:gd name="T38" fmla="*/ 29 w 1437"/>
                    <a:gd name="T39" fmla="*/ 24 h 1354"/>
                    <a:gd name="T40" fmla="*/ 31 w 1437"/>
                    <a:gd name="T41" fmla="*/ 22 h 1354"/>
                    <a:gd name="T42" fmla="*/ 32 w 1437"/>
                    <a:gd name="T43" fmla="*/ 20 h 1354"/>
                    <a:gd name="T44" fmla="*/ 33 w 1437"/>
                    <a:gd name="T45" fmla="*/ 17 h 1354"/>
                    <a:gd name="T46" fmla="*/ 34 w 1437"/>
                    <a:gd name="T47" fmla="*/ 14 h 1354"/>
                    <a:gd name="T48" fmla="*/ 35 w 1437"/>
                    <a:gd name="T49" fmla="*/ 12 h 1354"/>
                    <a:gd name="T50" fmla="*/ 37 w 1437"/>
                    <a:gd name="T51" fmla="*/ 9 h 1354"/>
                    <a:gd name="T52" fmla="*/ 39 w 1437"/>
                    <a:gd name="T53" fmla="*/ 7 h 1354"/>
                    <a:gd name="T54" fmla="*/ 40 w 1437"/>
                    <a:gd name="T55" fmla="*/ 6 h 1354"/>
                    <a:gd name="T56" fmla="*/ 41 w 1437"/>
                    <a:gd name="T57" fmla="*/ 4 h 1354"/>
                    <a:gd name="T58" fmla="*/ 42 w 1437"/>
                    <a:gd name="T59" fmla="*/ 4 h 1354"/>
                    <a:gd name="T60" fmla="*/ 42 w 1437"/>
                    <a:gd name="T61" fmla="*/ 3 h 1354"/>
                    <a:gd name="T62" fmla="*/ 41 w 1437"/>
                    <a:gd name="T63" fmla="*/ 3 h 1354"/>
                    <a:gd name="T64" fmla="*/ 40 w 1437"/>
                    <a:gd name="T65" fmla="*/ 2 h 1354"/>
                    <a:gd name="T66" fmla="*/ 39 w 1437"/>
                    <a:gd name="T67" fmla="*/ 2 h 1354"/>
                    <a:gd name="T68" fmla="*/ 37 w 1437"/>
                    <a:gd name="T69" fmla="*/ 1 h 1354"/>
                    <a:gd name="T70" fmla="*/ 37 w 1437"/>
                    <a:gd name="T71" fmla="*/ 1 h 1354"/>
                    <a:gd name="T72" fmla="*/ 36 w 1437"/>
                    <a:gd name="T73" fmla="*/ 1 h 1354"/>
                    <a:gd name="T74" fmla="*/ 35 w 1437"/>
                    <a:gd name="T75" fmla="*/ 0 h 1354"/>
                    <a:gd name="T76" fmla="*/ 35 w 1437"/>
                    <a:gd name="T77" fmla="*/ 0 h 1354"/>
                    <a:gd name="T78" fmla="*/ 34 w 1437"/>
                    <a:gd name="T79" fmla="*/ 0 h 1354"/>
                    <a:gd name="T80" fmla="*/ 32 w 1437"/>
                    <a:gd name="T81" fmla="*/ 1 h 1354"/>
                    <a:gd name="T82" fmla="*/ 30 w 1437"/>
                    <a:gd name="T83" fmla="*/ 4 h 1354"/>
                    <a:gd name="T84" fmla="*/ 28 w 1437"/>
                    <a:gd name="T85" fmla="*/ 7 h 1354"/>
                    <a:gd name="T86" fmla="*/ 27 w 1437"/>
                    <a:gd name="T87" fmla="*/ 9 h 1354"/>
                    <a:gd name="T88" fmla="*/ 26 w 1437"/>
                    <a:gd name="T89" fmla="*/ 11 h 1354"/>
                    <a:gd name="T90" fmla="*/ 26 w 1437"/>
                    <a:gd name="T91" fmla="*/ 13 h 1354"/>
                    <a:gd name="T92" fmla="*/ 26 w 1437"/>
                    <a:gd name="T93" fmla="*/ 14 h 1354"/>
                    <a:gd name="T94" fmla="*/ 26 w 1437"/>
                    <a:gd name="T95" fmla="*/ 15 h 1354"/>
                    <a:gd name="T96" fmla="*/ 24 w 1437"/>
                    <a:gd name="T97" fmla="*/ 17 h 1354"/>
                    <a:gd name="T98" fmla="*/ 21 w 1437"/>
                    <a:gd name="T99" fmla="*/ 19 h 1354"/>
                    <a:gd name="T100" fmla="*/ 18 w 1437"/>
                    <a:gd name="T101" fmla="*/ 20 h 1354"/>
                    <a:gd name="T102" fmla="*/ 15 w 1437"/>
                    <a:gd name="T103" fmla="*/ 22 h 1354"/>
                    <a:gd name="T104" fmla="*/ 13 w 1437"/>
                    <a:gd name="T105" fmla="*/ 23 h 1354"/>
                    <a:gd name="T106" fmla="*/ 11 w 1437"/>
                    <a:gd name="T107" fmla="*/ 24 h 1354"/>
                    <a:gd name="T108" fmla="*/ 10 w 1437"/>
                    <a:gd name="T109" fmla="*/ 25 h 1354"/>
                    <a:gd name="T110" fmla="*/ 8 w 1437"/>
                    <a:gd name="T111" fmla="*/ 25 h 1354"/>
                    <a:gd name="T112" fmla="*/ 6 w 1437"/>
                    <a:gd name="T113" fmla="*/ 26 h 1354"/>
                    <a:gd name="T114" fmla="*/ 3 w 1437"/>
                    <a:gd name="T115" fmla="*/ 27 h 1354"/>
                    <a:gd name="T116" fmla="*/ 1 w 1437"/>
                    <a:gd name="T117" fmla="*/ 29 h 1354"/>
                    <a:gd name="T118" fmla="*/ 0 w 1437"/>
                    <a:gd name="T119" fmla="*/ 31 h 135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437"/>
                    <a:gd name="T181" fmla="*/ 0 h 1354"/>
                    <a:gd name="T182" fmla="*/ 1437 w 1437"/>
                    <a:gd name="T183" fmla="*/ 1354 h 135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437" h="1354">
                      <a:moveTo>
                        <a:pt x="6" y="1061"/>
                      </a:moveTo>
                      <a:lnTo>
                        <a:pt x="15" y="1082"/>
                      </a:lnTo>
                      <a:lnTo>
                        <a:pt x="26" y="1104"/>
                      </a:lnTo>
                      <a:lnTo>
                        <a:pt x="35" y="1123"/>
                      </a:lnTo>
                      <a:lnTo>
                        <a:pt x="44" y="1143"/>
                      </a:lnTo>
                      <a:lnTo>
                        <a:pt x="52" y="1160"/>
                      </a:lnTo>
                      <a:lnTo>
                        <a:pt x="59" y="1178"/>
                      </a:lnTo>
                      <a:lnTo>
                        <a:pt x="68" y="1197"/>
                      </a:lnTo>
                      <a:lnTo>
                        <a:pt x="74" y="1212"/>
                      </a:lnTo>
                      <a:lnTo>
                        <a:pt x="80" y="1228"/>
                      </a:lnTo>
                      <a:lnTo>
                        <a:pt x="87" y="1242"/>
                      </a:lnTo>
                      <a:lnTo>
                        <a:pt x="92" y="1254"/>
                      </a:lnTo>
                      <a:lnTo>
                        <a:pt x="99" y="1267"/>
                      </a:lnTo>
                      <a:lnTo>
                        <a:pt x="104" y="1279"/>
                      </a:lnTo>
                      <a:lnTo>
                        <a:pt x="110" y="1291"/>
                      </a:lnTo>
                      <a:lnTo>
                        <a:pt x="113" y="1300"/>
                      </a:lnTo>
                      <a:lnTo>
                        <a:pt x="118" y="1310"/>
                      </a:lnTo>
                      <a:lnTo>
                        <a:pt x="121" y="1320"/>
                      </a:lnTo>
                      <a:lnTo>
                        <a:pt x="123" y="1326"/>
                      </a:lnTo>
                      <a:lnTo>
                        <a:pt x="125" y="1332"/>
                      </a:lnTo>
                      <a:lnTo>
                        <a:pt x="125" y="1338"/>
                      </a:lnTo>
                      <a:lnTo>
                        <a:pt x="125" y="1342"/>
                      </a:lnTo>
                      <a:lnTo>
                        <a:pt x="123" y="1346"/>
                      </a:lnTo>
                      <a:lnTo>
                        <a:pt x="123" y="1349"/>
                      </a:lnTo>
                      <a:lnTo>
                        <a:pt x="122" y="1351"/>
                      </a:lnTo>
                      <a:lnTo>
                        <a:pt x="121" y="1352"/>
                      </a:lnTo>
                      <a:lnTo>
                        <a:pt x="120" y="1353"/>
                      </a:lnTo>
                      <a:lnTo>
                        <a:pt x="120" y="1354"/>
                      </a:lnTo>
                      <a:lnTo>
                        <a:pt x="120" y="1353"/>
                      </a:lnTo>
                      <a:lnTo>
                        <a:pt x="121" y="1352"/>
                      </a:lnTo>
                      <a:lnTo>
                        <a:pt x="123" y="1351"/>
                      </a:lnTo>
                      <a:lnTo>
                        <a:pt x="126" y="1349"/>
                      </a:lnTo>
                      <a:lnTo>
                        <a:pt x="130" y="1346"/>
                      </a:lnTo>
                      <a:lnTo>
                        <a:pt x="135" y="1343"/>
                      </a:lnTo>
                      <a:lnTo>
                        <a:pt x="141" y="1341"/>
                      </a:lnTo>
                      <a:lnTo>
                        <a:pt x="146" y="1336"/>
                      </a:lnTo>
                      <a:lnTo>
                        <a:pt x="153" y="1331"/>
                      </a:lnTo>
                      <a:lnTo>
                        <a:pt x="159" y="1326"/>
                      </a:lnTo>
                      <a:lnTo>
                        <a:pt x="166" y="1321"/>
                      </a:lnTo>
                      <a:lnTo>
                        <a:pt x="174" y="1312"/>
                      </a:lnTo>
                      <a:lnTo>
                        <a:pt x="183" y="1304"/>
                      </a:lnTo>
                      <a:lnTo>
                        <a:pt x="191" y="1296"/>
                      </a:lnTo>
                      <a:lnTo>
                        <a:pt x="201" y="1288"/>
                      </a:lnTo>
                      <a:lnTo>
                        <a:pt x="211" y="1279"/>
                      </a:lnTo>
                      <a:lnTo>
                        <a:pt x="221" y="1269"/>
                      </a:lnTo>
                      <a:lnTo>
                        <a:pt x="233" y="1258"/>
                      </a:lnTo>
                      <a:lnTo>
                        <a:pt x="244" y="1248"/>
                      </a:lnTo>
                      <a:lnTo>
                        <a:pt x="258" y="1238"/>
                      </a:lnTo>
                      <a:lnTo>
                        <a:pt x="272" y="1226"/>
                      </a:lnTo>
                      <a:lnTo>
                        <a:pt x="287" y="1214"/>
                      </a:lnTo>
                      <a:lnTo>
                        <a:pt x="302" y="1202"/>
                      </a:lnTo>
                      <a:lnTo>
                        <a:pt x="319" y="1188"/>
                      </a:lnTo>
                      <a:lnTo>
                        <a:pt x="336" y="1170"/>
                      </a:lnTo>
                      <a:lnTo>
                        <a:pt x="355" y="1154"/>
                      </a:lnTo>
                      <a:lnTo>
                        <a:pt x="373" y="1139"/>
                      </a:lnTo>
                      <a:lnTo>
                        <a:pt x="393" y="1122"/>
                      </a:lnTo>
                      <a:lnTo>
                        <a:pt x="413" y="1105"/>
                      </a:lnTo>
                      <a:lnTo>
                        <a:pt x="433" y="1085"/>
                      </a:lnTo>
                      <a:lnTo>
                        <a:pt x="454" y="1070"/>
                      </a:lnTo>
                      <a:lnTo>
                        <a:pt x="476" y="1053"/>
                      </a:lnTo>
                      <a:lnTo>
                        <a:pt x="497" y="1036"/>
                      </a:lnTo>
                      <a:lnTo>
                        <a:pt x="520" y="1019"/>
                      </a:lnTo>
                      <a:lnTo>
                        <a:pt x="541" y="1004"/>
                      </a:lnTo>
                      <a:lnTo>
                        <a:pt x="565" y="988"/>
                      </a:lnTo>
                      <a:lnTo>
                        <a:pt x="587" y="975"/>
                      </a:lnTo>
                      <a:lnTo>
                        <a:pt x="611" y="963"/>
                      </a:lnTo>
                      <a:lnTo>
                        <a:pt x="638" y="952"/>
                      </a:lnTo>
                      <a:lnTo>
                        <a:pt x="663" y="941"/>
                      </a:lnTo>
                      <a:lnTo>
                        <a:pt x="691" y="933"/>
                      </a:lnTo>
                      <a:lnTo>
                        <a:pt x="720" y="923"/>
                      </a:lnTo>
                      <a:lnTo>
                        <a:pt x="749" y="913"/>
                      </a:lnTo>
                      <a:lnTo>
                        <a:pt x="777" y="908"/>
                      </a:lnTo>
                      <a:lnTo>
                        <a:pt x="809" y="899"/>
                      </a:lnTo>
                      <a:lnTo>
                        <a:pt x="838" y="890"/>
                      </a:lnTo>
                      <a:lnTo>
                        <a:pt x="866" y="881"/>
                      </a:lnTo>
                      <a:lnTo>
                        <a:pt x="894" y="872"/>
                      </a:lnTo>
                      <a:lnTo>
                        <a:pt x="919" y="861"/>
                      </a:lnTo>
                      <a:lnTo>
                        <a:pt x="944" y="850"/>
                      </a:lnTo>
                      <a:lnTo>
                        <a:pt x="967" y="837"/>
                      </a:lnTo>
                      <a:lnTo>
                        <a:pt x="989" y="825"/>
                      </a:lnTo>
                      <a:lnTo>
                        <a:pt x="1008" y="808"/>
                      </a:lnTo>
                      <a:lnTo>
                        <a:pt x="1024" y="792"/>
                      </a:lnTo>
                      <a:lnTo>
                        <a:pt x="1038" y="773"/>
                      </a:lnTo>
                      <a:lnTo>
                        <a:pt x="1051" y="752"/>
                      </a:lnTo>
                      <a:lnTo>
                        <a:pt x="1061" y="731"/>
                      </a:lnTo>
                      <a:lnTo>
                        <a:pt x="1071" y="708"/>
                      </a:lnTo>
                      <a:lnTo>
                        <a:pt x="1080" y="685"/>
                      </a:lnTo>
                      <a:lnTo>
                        <a:pt x="1087" y="663"/>
                      </a:lnTo>
                      <a:lnTo>
                        <a:pt x="1093" y="637"/>
                      </a:lnTo>
                      <a:lnTo>
                        <a:pt x="1099" y="614"/>
                      </a:lnTo>
                      <a:lnTo>
                        <a:pt x="1105" y="588"/>
                      </a:lnTo>
                      <a:lnTo>
                        <a:pt x="1110" y="565"/>
                      </a:lnTo>
                      <a:lnTo>
                        <a:pt x="1117" y="543"/>
                      </a:lnTo>
                      <a:lnTo>
                        <a:pt x="1126" y="517"/>
                      </a:lnTo>
                      <a:lnTo>
                        <a:pt x="1135" y="497"/>
                      </a:lnTo>
                      <a:lnTo>
                        <a:pt x="1146" y="474"/>
                      </a:lnTo>
                      <a:lnTo>
                        <a:pt x="1157" y="454"/>
                      </a:lnTo>
                      <a:lnTo>
                        <a:pt x="1170" y="435"/>
                      </a:lnTo>
                      <a:lnTo>
                        <a:pt x="1183" y="416"/>
                      </a:lnTo>
                      <a:lnTo>
                        <a:pt x="1200" y="397"/>
                      </a:lnTo>
                      <a:lnTo>
                        <a:pt x="1218" y="377"/>
                      </a:lnTo>
                      <a:lnTo>
                        <a:pt x="1235" y="358"/>
                      </a:lnTo>
                      <a:lnTo>
                        <a:pt x="1254" y="339"/>
                      </a:lnTo>
                      <a:lnTo>
                        <a:pt x="1270" y="320"/>
                      </a:lnTo>
                      <a:lnTo>
                        <a:pt x="1290" y="302"/>
                      </a:lnTo>
                      <a:lnTo>
                        <a:pt x="1307" y="286"/>
                      </a:lnTo>
                      <a:lnTo>
                        <a:pt x="1324" y="269"/>
                      </a:lnTo>
                      <a:lnTo>
                        <a:pt x="1341" y="252"/>
                      </a:lnTo>
                      <a:lnTo>
                        <a:pt x="1357" y="238"/>
                      </a:lnTo>
                      <a:lnTo>
                        <a:pt x="1371" y="223"/>
                      </a:lnTo>
                      <a:lnTo>
                        <a:pt x="1383" y="210"/>
                      </a:lnTo>
                      <a:lnTo>
                        <a:pt x="1395" y="196"/>
                      </a:lnTo>
                      <a:lnTo>
                        <a:pt x="1404" y="185"/>
                      </a:lnTo>
                      <a:lnTo>
                        <a:pt x="1412" y="176"/>
                      </a:lnTo>
                      <a:lnTo>
                        <a:pt x="1418" y="166"/>
                      </a:lnTo>
                      <a:lnTo>
                        <a:pt x="1423" y="158"/>
                      </a:lnTo>
                      <a:lnTo>
                        <a:pt x="1429" y="151"/>
                      </a:lnTo>
                      <a:lnTo>
                        <a:pt x="1431" y="144"/>
                      </a:lnTo>
                      <a:lnTo>
                        <a:pt x="1435" y="139"/>
                      </a:lnTo>
                      <a:lnTo>
                        <a:pt x="1437" y="135"/>
                      </a:lnTo>
                      <a:lnTo>
                        <a:pt x="1437" y="131"/>
                      </a:lnTo>
                      <a:lnTo>
                        <a:pt x="1437" y="126"/>
                      </a:lnTo>
                      <a:lnTo>
                        <a:pt x="1437" y="123"/>
                      </a:lnTo>
                      <a:lnTo>
                        <a:pt x="1435" y="118"/>
                      </a:lnTo>
                      <a:lnTo>
                        <a:pt x="1432" y="116"/>
                      </a:lnTo>
                      <a:lnTo>
                        <a:pt x="1430" y="114"/>
                      </a:lnTo>
                      <a:lnTo>
                        <a:pt x="1425" y="109"/>
                      </a:lnTo>
                      <a:lnTo>
                        <a:pt x="1422" y="105"/>
                      </a:lnTo>
                      <a:lnTo>
                        <a:pt x="1417" y="101"/>
                      </a:lnTo>
                      <a:lnTo>
                        <a:pt x="1412" y="97"/>
                      </a:lnTo>
                      <a:lnTo>
                        <a:pt x="1402" y="94"/>
                      </a:lnTo>
                      <a:lnTo>
                        <a:pt x="1392" y="90"/>
                      </a:lnTo>
                      <a:lnTo>
                        <a:pt x="1382" y="85"/>
                      </a:lnTo>
                      <a:lnTo>
                        <a:pt x="1372" y="79"/>
                      </a:lnTo>
                      <a:lnTo>
                        <a:pt x="1359" y="77"/>
                      </a:lnTo>
                      <a:lnTo>
                        <a:pt x="1346" y="72"/>
                      </a:lnTo>
                      <a:lnTo>
                        <a:pt x="1334" y="69"/>
                      </a:lnTo>
                      <a:lnTo>
                        <a:pt x="1322" y="66"/>
                      </a:lnTo>
                      <a:lnTo>
                        <a:pt x="1307" y="62"/>
                      </a:lnTo>
                      <a:lnTo>
                        <a:pt x="1293" y="60"/>
                      </a:lnTo>
                      <a:lnTo>
                        <a:pt x="1280" y="56"/>
                      </a:lnTo>
                      <a:lnTo>
                        <a:pt x="1268" y="53"/>
                      </a:lnTo>
                      <a:lnTo>
                        <a:pt x="1258" y="51"/>
                      </a:lnTo>
                      <a:lnTo>
                        <a:pt x="1248" y="49"/>
                      </a:lnTo>
                      <a:lnTo>
                        <a:pt x="1237" y="45"/>
                      </a:lnTo>
                      <a:lnTo>
                        <a:pt x="1229" y="42"/>
                      </a:lnTo>
                      <a:lnTo>
                        <a:pt x="1221" y="38"/>
                      </a:lnTo>
                      <a:lnTo>
                        <a:pt x="1214" y="33"/>
                      </a:lnTo>
                      <a:lnTo>
                        <a:pt x="1208" y="29"/>
                      </a:lnTo>
                      <a:lnTo>
                        <a:pt x="1203" y="23"/>
                      </a:lnTo>
                      <a:lnTo>
                        <a:pt x="1197" y="18"/>
                      </a:lnTo>
                      <a:lnTo>
                        <a:pt x="1192" y="13"/>
                      </a:lnTo>
                      <a:lnTo>
                        <a:pt x="1188" y="9"/>
                      </a:lnTo>
                      <a:lnTo>
                        <a:pt x="1182" y="5"/>
                      </a:lnTo>
                      <a:lnTo>
                        <a:pt x="1176" y="2"/>
                      </a:lnTo>
                      <a:lnTo>
                        <a:pt x="1171" y="1"/>
                      </a:lnTo>
                      <a:lnTo>
                        <a:pt x="1165" y="0"/>
                      </a:lnTo>
                      <a:lnTo>
                        <a:pt x="1159" y="2"/>
                      </a:lnTo>
                      <a:lnTo>
                        <a:pt x="1150" y="5"/>
                      </a:lnTo>
                      <a:lnTo>
                        <a:pt x="1142" y="9"/>
                      </a:lnTo>
                      <a:lnTo>
                        <a:pt x="1133" y="18"/>
                      </a:lnTo>
                      <a:lnTo>
                        <a:pt x="1122" y="28"/>
                      </a:lnTo>
                      <a:lnTo>
                        <a:pt x="1107" y="41"/>
                      </a:lnTo>
                      <a:lnTo>
                        <a:pt x="1093" y="58"/>
                      </a:lnTo>
                      <a:lnTo>
                        <a:pt x="1080" y="74"/>
                      </a:lnTo>
                      <a:lnTo>
                        <a:pt x="1064" y="95"/>
                      </a:lnTo>
                      <a:lnTo>
                        <a:pt x="1048" y="116"/>
                      </a:lnTo>
                      <a:lnTo>
                        <a:pt x="1031" y="139"/>
                      </a:lnTo>
                      <a:lnTo>
                        <a:pt x="1014" y="161"/>
                      </a:lnTo>
                      <a:lnTo>
                        <a:pt x="998" y="186"/>
                      </a:lnTo>
                      <a:lnTo>
                        <a:pt x="981" y="210"/>
                      </a:lnTo>
                      <a:lnTo>
                        <a:pt x="965" y="233"/>
                      </a:lnTo>
                      <a:lnTo>
                        <a:pt x="949" y="256"/>
                      </a:lnTo>
                      <a:lnTo>
                        <a:pt x="936" y="278"/>
                      </a:lnTo>
                      <a:lnTo>
                        <a:pt x="924" y="298"/>
                      </a:lnTo>
                      <a:lnTo>
                        <a:pt x="911" y="317"/>
                      </a:lnTo>
                      <a:lnTo>
                        <a:pt x="904" y="333"/>
                      </a:lnTo>
                      <a:lnTo>
                        <a:pt x="896" y="349"/>
                      </a:lnTo>
                      <a:lnTo>
                        <a:pt x="891" y="364"/>
                      </a:lnTo>
                      <a:lnTo>
                        <a:pt x="888" y="377"/>
                      </a:lnTo>
                      <a:lnTo>
                        <a:pt x="886" y="390"/>
                      </a:lnTo>
                      <a:lnTo>
                        <a:pt x="886" y="403"/>
                      </a:lnTo>
                      <a:lnTo>
                        <a:pt x="886" y="415"/>
                      </a:lnTo>
                      <a:lnTo>
                        <a:pt x="888" y="428"/>
                      </a:lnTo>
                      <a:lnTo>
                        <a:pt x="889" y="439"/>
                      </a:lnTo>
                      <a:lnTo>
                        <a:pt x="891" y="449"/>
                      </a:lnTo>
                      <a:lnTo>
                        <a:pt x="891" y="460"/>
                      </a:lnTo>
                      <a:lnTo>
                        <a:pt x="890" y="470"/>
                      </a:lnTo>
                      <a:lnTo>
                        <a:pt x="888" y="481"/>
                      </a:lnTo>
                      <a:lnTo>
                        <a:pt x="885" y="492"/>
                      </a:lnTo>
                      <a:lnTo>
                        <a:pt x="879" y="502"/>
                      </a:lnTo>
                      <a:lnTo>
                        <a:pt x="870" y="516"/>
                      </a:lnTo>
                      <a:lnTo>
                        <a:pt x="860" y="528"/>
                      </a:lnTo>
                      <a:lnTo>
                        <a:pt x="848" y="543"/>
                      </a:lnTo>
                      <a:lnTo>
                        <a:pt x="829" y="555"/>
                      </a:lnTo>
                      <a:lnTo>
                        <a:pt x="811" y="569"/>
                      </a:lnTo>
                      <a:lnTo>
                        <a:pt x="791" y="583"/>
                      </a:lnTo>
                      <a:lnTo>
                        <a:pt x="768" y="597"/>
                      </a:lnTo>
                      <a:lnTo>
                        <a:pt x="745" y="611"/>
                      </a:lnTo>
                      <a:lnTo>
                        <a:pt x="720" y="625"/>
                      </a:lnTo>
                      <a:lnTo>
                        <a:pt x="695" y="642"/>
                      </a:lnTo>
                      <a:lnTo>
                        <a:pt x="669" y="656"/>
                      </a:lnTo>
                      <a:lnTo>
                        <a:pt x="643" y="669"/>
                      </a:lnTo>
                      <a:lnTo>
                        <a:pt x="619" y="682"/>
                      </a:lnTo>
                      <a:lnTo>
                        <a:pt x="595" y="696"/>
                      </a:lnTo>
                      <a:lnTo>
                        <a:pt x="571" y="708"/>
                      </a:lnTo>
                      <a:lnTo>
                        <a:pt x="547" y="720"/>
                      </a:lnTo>
                      <a:lnTo>
                        <a:pt x="527" y="732"/>
                      </a:lnTo>
                      <a:lnTo>
                        <a:pt x="508" y="742"/>
                      </a:lnTo>
                      <a:lnTo>
                        <a:pt x="489" y="752"/>
                      </a:lnTo>
                      <a:lnTo>
                        <a:pt x="473" y="761"/>
                      </a:lnTo>
                      <a:lnTo>
                        <a:pt x="454" y="773"/>
                      </a:lnTo>
                      <a:lnTo>
                        <a:pt x="438" y="783"/>
                      </a:lnTo>
                      <a:lnTo>
                        <a:pt x="421" y="792"/>
                      </a:lnTo>
                      <a:lnTo>
                        <a:pt x="406" y="798"/>
                      </a:lnTo>
                      <a:lnTo>
                        <a:pt x="389" y="806"/>
                      </a:lnTo>
                      <a:lnTo>
                        <a:pt x="376" y="815"/>
                      </a:lnTo>
                      <a:lnTo>
                        <a:pt x="360" y="823"/>
                      </a:lnTo>
                      <a:lnTo>
                        <a:pt x="346" y="828"/>
                      </a:lnTo>
                      <a:lnTo>
                        <a:pt x="332" y="836"/>
                      </a:lnTo>
                      <a:lnTo>
                        <a:pt x="320" y="843"/>
                      </a:lnTo>
                      <a:lnTo>
                        <a:pt x="307" y="848"/>
                      </a:lnTo>
                      <a:lnTo>
                        <a:pt x="294" y="854"/>
                      </a:lnTo>
                      <a:lnTo>
                        <a:pt x="283" y="859"/>
                      </a:lnTo>
                      <a:lnTo>
                        <a:pt x="272" y="863"/>
                      </a:lnTo>
                      <a:lnTo>
                        <a:pt x="258" y="869"/>
                      </a:lnTo>
                      <a:lnTo>
                        <a:pt x="242" y="874"/>
                      </a:lnTo>
                      <a:lnTo>
                        <a:pt x="220" y="881"/>
                      </a:lnTo>
                      <a:lnTo>
                        <a:pt x="199" y="889"/>
                      </a:lnTo>
                      <a:lnTo>
                        <a:pt x="174" y="895"/>
                      </a:lnTo>
                      <a:lnTo>
                        <a:pt x="148" y="907"/>
                      </a:lnTo>
                      <a:lnTo>
                        <a:pt x="122" y="915"/>
                      </a:lnTo>
                      <a:lnTo>
                        <a:pt x="97" y="927"/>
                      </a:lnTo>
                      <a:lnTo>
                        <a:pt x="74" y="938"/>
                      </a:lnTo>
                      <a:lnTo>
                        <a:pt x="51" y="952"/>
                      </a:lnTo>
                      <a:lnTo>
                        <a:pt x="32" y="966"/>
                      </a:lnTo>
                      <a:lnTo>
                        <a:pt x="16" y="981"/>
                      </a:lnTo>
                      <a:lnTo>
                        <a:pt x="5" y="998"/>
                      </a:lnTo>
                      <a:lnTo>
                        <a:pt x="0" y="1019"/>
                      </a:lnTo>
                      <a:lnTo>
                        <a:pt x="0" y="1037"/>
                      </a:lnTo>
                      <a:lnTo>
                        <a:pt x="6" y="1061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1651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57" name="Line 2451"/>
                <p:cNvSpPr>
                  <a:spLocks noChangeAspect="1" noChangeShapeType="1"/>
                </p:cNvSpPr>
                <p:nvPr/>
              </p:nvSpPr>
              <p:spPr bwMode="auto">
                <a:xfrm>
                  <a:off x="1394" y="1144"/>
                  <a:ext cx="90" cy="160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58" name="Line 2452"/>
                <p:cNvSpPr>
                  <a:spLocks noChangeAspect="1" noChangeShapeType="1"/>
                </p:cNvSpPr>
                <p:nvPr/>
              </p:nvSpPr>
              <p:spPr bwMode="auto">
                <a:xfrm>
                  <a:off x="1432" y="1123"/>
                  <a:ext cx="86" cy="15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59" name="Line 2453"/>
                <p:cNvSpPr>
                  <a:spLocks noChangeAspect="1" noChangeShapeType="1"/>
                </p:cNvSpPr>
                <p:nvPr/>
              </p:nvSpPr>
              <p:spPr bwMode="auto">
                <a:xfrm>
                  <a:off x="1914" y="697"/>
                  <a:ext cx="165" cy="68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60" name="Line 2454"/>
                <p:cNvSpPr>
                  <a:spLocks noChangeAspect="1" noChangeShapeType="1"/>
                </p:cNvSpPr>
                <p:nvPr/>
              </p:nvSpPr>
              <p:spPr bwMode="auto">
                <a:xfrm>
                  <a:off x="1900" y="719"/>
                  <a:ext cx="159" cy="74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61" name="Line 2455"/>
                <p:cNvSpPr>
                  <a:spLocks noChangeAspect="1" noChangeShapeType="1"/>
                </p:cNvSpPr>
                <p:nvPr/>
              </p:nvSpPr>
              <p:spPr bwMode="auto">
                <a:xfrm>
                  <a:off x="1724" y="926"/>
                  <a:ext cx="19" cy="84"/>
                </a:xfrm>
                <a:prstGeom prst="line">
                  <a:avLst/>
                </a:prstGeom>
                <a:noFill/>
                <a:ln w="428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62" name="Line 2456"/>
                <p:cNvSpPr>
                  <a:spLocks noChangeAspect="1" noChangeShapeType="1"/>
                </p:cNvSpPr>
                <p:nvPr/>
              </p:nvSpPr>
              <p:spPr bwMode="auto">
                <a:xfrm>
                  <a:off x="1763" y="914"/>
                  <a:ext cx="22" cy="83"/>
                </a:xfrm>
                <a:prstGeom prst="line">
                  <a:avLst/>
                </a:prstGeom>
                <a:noFill/>
                <a:ln w="428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63" name="Line 2457"/>
                <p:cNvSpPr>
                  <a:spLocks noChangeAspect="1" noChangeShapeType="1"/>
                </p:cNvSpPr>
                <p:nvPr/>
              </p:nvSpPr>
              <p:spPr bwMode="auto">
                <a:xfrm>
                  <a:off x="1805" y="902"/>
                  <a:ext cx="20" cy="83"/>
                </a:xfrm>
                <a:prstGeom prst="line">
                  <a:avLst/>
                </a:prstGeom>
                <a:noFill/>
                <a:ln w="428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764" name="Group 2458"/>
                <p:cNvGrpSpPr>
                  <a:grpSpLocks noChangeAspect="1"/>
                </p:cNvGrpSpPr>
                <p:nvPr/>
              </p:nvGrpSpPr>
              <p:grpSpPr bwMode="auto">
                <a:xfrm>
                  <a:off x="1280" y="897"/>
                  <a:ext cx="547" cy="179"/>
                  <a:chOff x="1390" y="916"/>
                  <a:chExt cx="547" cy="179"/>
                </a:xfrm>
              </p:grpSpPr>
              <p:sp>
                <p:nvSpPr>
                  <p:cNvPr id="23765" name="Line 245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794" y="953"/>
                    <a:ext cx="22" cy="83"/>
                  </a:xfrm>
                  <a:prstGeom prst="line">
                    <a:avLst/>
                  </a:prstGeom>
                  <a:noFill/>
                  <a:ln w="42863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66" name="Line 246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836" y="941"/>
                    <a:ext cx="19" cy="84"/>
                  </a:xfrm>
                  <a:prstGeom prst="line">
                    <a:avLst/>
                  </a:prstGeom>
                  <a:noFill/>
                  <a:ln w="42863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67" name="Line 246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875" y="929"/>
                    <a:ext cx="22" cy="83"/>
                  </a:xfrm>
                  <a:prstGeom prst="line">
                    <a:avLst/>
                  </a:prstGeom>
                  <a:noFill/>
                  <a:ln w="42863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68" name="Line 246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917" y="917"/>
                    <a:ext cx="20" cy="83"/>
                  </a:xfrm>
                  <a:prstGeom prst="line">
                    <a:avLst/>
                  </a:prstGeom>
                  <a:noFill/>
                  <a:ln w="42863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69" name="Freeform 2463"/>
                  <p:cNvSpPr>
                    <a:spLocks noChangeAspect="1"/>
                  </p:cNvSpPr>
                  <p:nvPr/>
                </p:nvSpPr>
                <p:spPr bwMode="auto">
                  <a:xfrm rot="-1161692">
                    <a:off x="1738" y="972"/>
                    <a:ext cx="60" cy="96"/>
                  </a:xfrm>
                  <a:custGeom>
                    <a:avLst/>
                    <a:gdLst>
                      <a:gd name="T0" fmla="*/ 30 w 60"/>
                      <a:gd name="T1" fmla="*/ 0 h 96"/>
                      <a:gd name="T2" fmla="*/ 60 w 60"/>
                      <a:gd name="T3" fmla="*/ 96 h 96"/>
                      <a:gd name="T4" fmla="*/ 30 w 60"/>
                      <a:gd name="T5" fmla="*/ 96 h 96"/>
                      <a:gd name="T6" fmla="*/ 0 w 60"/>
                      <a:gd name="T7" fmla="*/ 0 h 96"/>
                      <a:gd name="T8" fmla="*/ 30 w 60"/>
                      <a:gd name="T9" fmla="*/ 0 h 9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0"/>
                      <a:gd name="T16" fmla="*/ 0 h 96"/>
                      <a:gd name="T17" fmla="*/ 60 w 60"/>
                      <a:gd name="T18" fmla="*/ 96 h 9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0" h="96">
                        <a:moveTo>
                          <a:pt x="30" y="0"/>
                        </a:moveTo>
                        <a:lnTo>
                          <a:pt x="60" y="96"/>
                        </a:lnTo>
                        <a:lnTo>
                          <a:pt x="30" y="96"/>
                        </a:lnTo>
                        <a:lnTo>
                          <a:pt x="0" y="0"/>
                        </a:lnTo>
                        <a:lnTo>
                          <a:pt x="3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70" name="Freeform 2464"/>
                  <p:cNvSpPr>
                    <a:spLocks noChangeAspect="1"/>
                  </p:cNvSpPr>
                  <p:nvPr/>
                </p:nvSpPr>
                <p:spPr bwMode="auto">
                  <a:xfrm rot="-1161692">
                    <a:off x="1783" y="957"/>
                    <a:ext cx="54" cy="95"/>
                  </a:xfrm>
                  <a:custGeom>
                    <a:avLst/>
                    <a:gdLst>
                      <a:gd name="T0" fmla="*/ 30 w 54"/>
                      <a:gd name="T1" fmla="*/ 0 h 95"/>
                      <a:gd name="T2" fmla="*/ 54 w 54"/>
                      <a:gd name="T3" fmla="*/ 95 h 95"/>
                      <a:gd name="T4" fmla="*/ 24 w 54"/>
                      <a:gd name="T5" fmla="*/ 95 h 95"/>
                      <a:gd name="T6" fmla="*/ 0 w 54"/>
                      <a:gd name="T7" fmla="*/ 0 h 95"/>
                      <a:gd name="T8" fmla="*/ 30 w 54"/>
                      <a:gd name="T9" fmla="*/ 0 h 9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4"/>
                      <a:gd name="T16" fmla="*/ 0 h 95"/>
                      <a:gd name="T17" fmla="*/ 54 w 54"/>
                      <a:gd name="T18" fmla="*/ 95 h 9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4" h="95">
                        <a:moveTo>
                          <a:pt x="30" y="0"/>
                        </a:moveTo>
                        <a:lnTo>
                          <a:pt x="54" y="95"/>
                        </a:lnTo>
                        <a:lnTo>
                          <a:pt x="24" y="95"/>
                        </a:lnTo>
                        <a:lnTo>
                          <a:pt x="0" y="0"/>
                        </a:lnTo>
                        <a:lnTo>
                          <a:pt x="3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71" name="Freeform 2465"/>
                  <p:cNvSpPr>
                    <a:spLocks noChangeAspect="1"/>
                  </p:cNvSpPr>
                  <p:nvPr/>
                </p:nvSpPr>
                <p:spPr bwMode="auto">
                  <a:xfrm rot="-1161692">
                    <a:off x="1829" y="941"/>
                    <a:ext cx="54" cy="95"/>
                  </a:xfrm>
                  <a:custGeom>
                    <a:avLst/>
                    <a:gdLst>
                      <a:gd name="T0" fmla="*/ 30 w 54"/>
                      <a:gd name="T1" fmla="*/ 0 h 95"/>
                      <a:gd name="T2" fmla="*/ 54 w 54"/>
                      <a:gd name="T3" fmla="*/ 95 h 95"/>
                      <a:gd name="T4" fmla="*/ 24 w 54"/>
                      <a:gd name="T5" fmla="*/ 95 h 95"/>
                      <a:gd name="T6" fmla="*/ 0 w 54"/>
                      <a:gd name="T7" fmla="*/ 0 h 95"/>
                      <a:gd name="T8" fmla="*/ 30 w 54"/>
                      <a:gd name="T9" fmla="*/ 0 h 9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4"/>
                      <a:gd name="T16" fmla="*/ 0 h 95"/>
                      <a:gd name="T17" fmla="*/ 54 w 54"/>
                      <a:gd name="T18" fmla="*/ 95 h 9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4" h="95">
                        <a:moveTo>
                          <a:pt x="30" y="0"/>
                        </a:moveTo>
                        <a:lnTo>
                          <a:pt x="54" y="95"/>
                        </a:lnTo>
                        <a:lnTo>
                          <a:pt x="24" y="95"/>
                        </a:lnTo>
                        <a:lnTo>
                          <a:pt x="0" y="0"/>
                        </a:lnTo>
                        <a:lnTo>
                          <a:pt x="3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72" name="Freeform 2466"/>
                  <p:cNvSpPr>
                    <a:spLocks noChangeAspect="1"/>
                  </p:cNvSpPr>
                  <p:nvPr/>
                </p:nvSpPr>
                <p:spPr bwMode="auto">
                  <a:xfrm rot="-1161692">
                    <a:off x="1874" y="925"/>
                    <a:ext cx="54" cy="95"/>
                  </a:xfrm>
                  <a:custGeom>
                    <a:avLst/>
                    <a:gdLst>
                      <a:gd name="T0" fmla="*/ 30 w 54"/>
                      <a:gd name="T1" fmla="*/ 0 h 95"/>
                      <a:gd name="T2" fmla="*/ 54 w 54"/>
                      <a:gd name="T3" fmla="*/ 95 h 95"/>
                      <a:gd name="T4" fmla="*/ 24 w 54"/>
                      <a:gd name="T5" fmla="*/ 95 h 95"/>
                      <a:gd name="T6" fmla="*/ 0 w 54"/>
                      <a:gd name="T7" fmla="*/ 0 h 95"/>
                      <a:gd name="T8" fmla="*/ 30 w 54"/>
                      <a:gd name="T9" fmla="*/ 0 h 9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4"/>
                      <a:gd name="T16" fmla="*/ 0 h 95"/>
                      <a:gd name="T17" fmla="*/ 54 w 54"/>
                      <a:gd name="T18" fmla="*/ 95 h 9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4" h="95">
                        <a:moveTo>
                          <a:pt x="30" y="0"/>
                        </a:moveTo>
                        <a:lnTo>
                          <a:pt x="54" y="95"/>
                        </a:lnTo>
                        <a:lnTo>
                          <a:pt x="24" y="95"/>
                        </a:lnTo>
                        <a:lnTo>
                          <a:pt x="0" y="0"/>
                        </a:lnTo>
                        <a:lnTo>
                          <a:pt x="3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73" name="Freeform 2467"/>
                  <p:cNvSpPr>
                    <a:spLocks noChangeAspect="1"/>
                  </p:cNvSpPr>
                  <p:nvPr/>
                </p:nvSpPr>
                <p:spPr bwMode="auto">
                  <a:xfrm rot="-441107">
                    <a:off x="1390" y="916"/>
                    <a:ext cx="509" cy="179"/>
                  </a:xfrm>
                  <a:custGeom>
                    <a:avLst/>
                    <a:gdLst>
                      <a:gd name="T0" fmla="*/ 0 w 509"/>
                      <a:gd name="T1" fmla="*/ 137 h 179"/>
                      <a:gd name="T2" fmla="*/ 497 w 509"/>
                      <a:gd name="T3" fmla="*/ 0 h 179"/>
                      <a:gd name="T4" fmla="*/ 509 w 509"/>
                      <a:gd name="T5" fmla="*/ 42 h 179"/>
                      <a:gd name="T6" fmla="*/ 12 w 509"/>
                      <a:gd name="T7" fmla="*/ 179 h 179"/>
                      <a:gd name="T8" fmla="*/ 0 w 509"/>
                      <a:gd name="T9" fmla="*/ 137 h 17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09"/>
                      <a:gd name="T16" fmla="*/ 0 h 179"/>
                      <a:gd name="T17" fmla="*/ 509 w 509"/>
                      <a:gd name="T18" fmla="*/ 179 h 17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09" h="179">
                        <a:moveTo>
                          <a:pt x="0" y="137"/>
                        </a:moveTo>
                        <a:lnTo>
                          <a:pt x="497" y="0"/>
                        </a:lnTo>
                        <a:lnTo>
                          <a:pt x="509" y="42"/>
                        </a:lnTo>
                        <a:lnTo>
                          <a:pt x="12" y="179"/>
                        </a:lnTo>
                        <a:lnTo>
                          <a:pt x="0" y="137"/>
                        </a:lnTo>
                        <a:close/>
                      </a:path>
                    </a:pathLst>
                  </a:custGeom>
                  <a:solidFill>
                    <a:srgbClr val="00E8A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3591" name="Group 2468"/>
              <p:cNvGrpSpPr>
                <a:grpSpLocks noChangeAspect="1"/>
              </p:cNvGrpSpPr>
              <p:nvPr/>
            </p:nvGrpSpPr>
            <p:grpSpPr bwMode="auto">
              <a:xfrm>
                <a:off x="1258" y="3354"/>
                <a:ext cx="645" cy="473"/>
                <a:chOff x="1616" y="3024"/>
                <a:chExt cx="1273" cy="841"/>
              </a:xfrm>
            </p:grpSpPr>
            <p:sp>
              <p:nvSpPr>
                <p:cNvPr id="164261" name="Rectangle 2469"/>
                <p:cNvSpPr>
                  <a:spLocks noChangeAspect="1" noChangeArrowheads="1"/>
                </p:cNvSpPr>
                <p:nvPr/>
              </p:nvSpPr>
              <p:spPr bwMode="auto">
                <a:xfrm>
                  <a:off x="2099" y="3456"/>
                  <a:ext cx="790" cy="4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1200" b="1">
                      <a:solidFill>
                        <a:schemeClr val="bg1"/>
                      </a:solidFill>
                    </a:rPr>
                    <a:t>Exposed</a:t>
                  </a:r>
                </a:p>
                <a:p>
                  <a:pPr algn="ctr">
                    <a:defRPr/>
                  </a:pPr>
                  <a:r>
                    <a:rPr lang="en-US" sz="1200" b="1">
                      <a:solidFill>
                        <a:schemeClr val="bg1"/>
                      </a:solidFill>
                    </a:rPr>
                    <a:t>SPMD</a:t>
                  </a:r>
                  <a:endParaRPr lang="en-US" sz="12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grpSp>
              <p:nvGrpSpPr>
                <p:cNvPr id="23750" name="Group 2470"/>
                <p:cNvGrpSpPr>
                  <a:grpSpLocks noChangeAspect="1"/>
                </p:cNvGrpSpPr>
                <p:nvPr/>
              </p:nvGrpSpPr>
              <p:grpSpPr bwMode="auto">
                <a:xfrm>
                  <a:off x="1616" y="3024"/>
                  <a:ext cx="712" cy="671"/>
                  <a:chOff x="1344" y="2885"/>
                  <a:chExt cx="712" cy="671"/>
                </a:xfrm>
              </p:grpSpPr>
              <p:sp>
                <p:nvSpPr>
                  <p:cNvPr id="23751" name="Freeform 2471"/>
                  <p:cNvSpPr>
                    <a:spLocks noChangeAspect="1"/>
                  </p:cNvSpPr>
                  <p:nvPr/>
                </p:nvSpPr>
                <p:spPr bwMode="auto">
                  <a:xfrm>
                    <a:off x="1344" y="2885"/>
                    <a:ext cx="712" cy="671"/>
                  </a:xfrm>
                  <a:custGeom>
                    <a:avLst/>
                    <a:gdLst>
                      <a:gd name="T0" fmla="*/ 1 w 1438"/>
                      <a:gd name="T1" fmla="*/ 33 h 1356"/>
                      <a:gd name="T2" fmla="*/ 2 w 1438"/>
                      <a:gd name="T3" fmla="*/ 36 h 1356"/>
                      <a:gd name="T4" fmla="*/ 3 w 1438"/>
                      <a:gd name="T5" fmla="*/ 37 h 1356"/>
                      <a:gd name="T6" fmla="*/ 3 w 1438"/>
                      <a:gd name="T7" fmla="*/ 39 h 1356"/>
                      <a:gd name="T8" fmla="*/ 3 w 1438"/>
                      <a:gd name="T9" fmla="*/ 40 h 1356"/>
                      <a:gd name="T10" fmla="*/ 3 w 1438"/>
                      <a:gd name="T11" fmla="*/ 40 h 1356"/>
                      <a:gd name="T12" fmla="*/ 3 w 1438"/>
                      <a:gd name="T13" fmla="*/ 40 h 1356"/>
                      <a:gd name="T14" fmla="*/ 3 w 1438"/>
                      <a:gd name="T15" fmla="*/ 40 h 1356"/>
                      <a:gd name="T16" fmla="*/ 4 w 1438"/>
                      <a:gd name="T17" fmla="*/ 40 h 1356"/>
                      <a:gd name="T18" fmla="*/ 5 w 1438"/>
                      <a:gd name="T19" fmla="*/ 39 h 1356"/>
                      <a:gd name="T20" fmla="*/ 6 w 1438"/>
                      <a:gd name="T21" fmla="*/ 38 h 1356"/>
                      <a:gd name="T22" fmla="*/ 7 w 1438"/>
                      <a:gd name="T23" fmla="*/ 37 h 1356"/>
                      <a:gd name="T24" fmla="*/ 9 w 1438"/>
                      <a:gd name="T25" fmla="*/ 35 h 1356"/>
                      <a:gd name="T26" fmla="*/ 12 w 1438"/>
                      <a:gd name="T27" fmla="*/ 33 h 1356"/>
                      <a:gd name="T28" fmla="*/ 14 w 1438"/>
                      <a:gd name="T29" fmla="*/ 31 h 1356"/>
                      <a:gd name="T30" fmla="*/ 17 w 1438"/>
                      <a:gd name="T31" fmla="*/ 29 h 1356"/>
                      <a:gd name="T32" fmla="*/ 20 w 1438"/>
                      <a:gd name="T33" fmla="*/ 28 h 1356"/>
                      <a:gd name="T34" fmla="*/ 23 w 1438"/>
                      <a:gd name="T35" fmla="*/ 27 h 1356"/>
                      <a:gd name="T36" fmla="*/ 26 w 1438"/>
                      <a:gd name="T37" fmla="*/ 26 h 1356"/>
                      <a:gd name="T38" fmla="*/ 29 w 1438"/>
                      <a:gd name="T39" fmla="*/ 24 h 1356"/>
                      <a:gd name="T40" fmla="*/ 31 w 1438"/>
                      <a:gd name="T41" fmla="*/ 22 h 1356"/>
                      <a:gd name="T42" fmla="*/ 32 w 1438"/>
                      <a:gd name="T43" fmla="*/ 20 h 1356"/>
                      <a:gd name="T44" fmla="*/ 33 w 1438"/>
                      <a:gd name="T45" fmla="*/ 17 h 1356"/>
                      <a:gd name="T46" fmla="*/ 34 w 1438"/>
                      <a:gd name="T47" fmla="*/ 14 h 1356"/>
                      <a:gd name="T48" fmla="*/ 36 w 1438"/>
                      <a:gd name="T49" fmla="*/ 12 h 1356"/>
                      <a:gd name="T50" fmla="*/ 38 w 1438"/>
                      <a:gd name="T51" fmla="*/ 9 h 1356"/>
                      <a:gd name="T52" fmla="*/ 40 w 1438"/>
                      <a:gd name="T53" fmla="*/ 7 h 1356"/>
                      <a:gd name="T54" fmla="*/ 42 w 1438"/>
                      <a:gd name="T55" fmla="*/ 6 h 1356"/>
                      <a:gd name="T56" fmla="*/ 43 w 1438"/>
                      <a:gd name="T57" fmla="*/ 4 h 1356"/>
                      <a:gd name="T58" fmla="*/ 43 w 1438"/>
                      <a:gd name="T59" fmla="*/ 4 h 1356"/>
                      <a:gd name="T60" fmla="*/ 43 w 1438"/>
                      <a:gd name="T61" fmla="*/ 3 h 1356"/>
                      <a:gd name="T62" fmla="*/ 43 w 1438"/>
                      <a:gd name="T63" fmla="*/ 3 h 1356"/>
                      <a:gd name="T64" fmla="*/ 42 w 1438"/>
                      <a:gd name="T65" fmla="*/ 2 h 1356"/>
                      <a:gd name="T66" fmla="*/ 40 w 1438"/>
                      <a:gd name="T67" fmla="*/ 2 h 1356"/>
                      <a:gd name="T68" fmla="*/ 39 w 1438"/>
                      <a:gd name="T69" fmla="*/ 1 h 1356"/>
                      <a:gd name="T70" fmla="*/ 37 w 1438"/>
                      <a:gd name="T71" fmla="*/ 1 h 1356"/>
                      <a:gd name="T72" fmla="*/ 36 w 1438"/>
                      <a:gd name="T73" fmla="*/ 1 h 1356"/>
                      <a:gd name="T74" fmla="*/ 36 w 1438"/>
                      <a:gd name="T75" fmla="*/ 0 h 1356"/>
                      <a:gd name="T76" fmla="*/ 35 w 1438"/>
                      <a:gd name="T77" fmla="*/ 0 h 1356"/>
                      <a:gd name="T78" fmla="*/ 34 w 1438"/>
                      <a:gd name="T79" fmla="*/ 0 h 1356"/>
                      <a:gd name="T80" fmla="*/ 33 w 1438"/>
                      <a:gd name="T81" fmla="*/ 1 h 1356"/>
                      <a:gd name="T82" fmla="*/ 31 w 1438"/>
                      <a:gd name="T83" fmla="*/ 4 h 1356"/>
                      <a:gd name="T84" fmla="*/ 29 w 1438"/>
                      <a:gd name="T85" fmla="*/ 7 h 1356"/>
                      <a:gd name="T86" fmla="*/ 27 w 1438"/>
                      <a:gd name="T87" fmla="*/ 9 h 1356"/>
                      <a:gd name="T88" fmla="*/ 26 w 1438"/>
                      <a:gd name="T89" fmla="*/ 11 h 1356"/>
                      <a:gd name="T90" fmla="*/ 26 w 1438"/>
                      <a:gd name="T91" fmla="*/ 13 h 1356"/>
                      <a:gd name="T92" fmla="*/ 26 w 1438"/>
                      <a:gd name="T93" fmla="*/ 14 h 1356"/>
                      <a:gd name="T94" fmla="*/ 26 w 1438"/>
                      <a:gd name="T95" fmla="*/ 15 h 1356"/>
                      <a:gd name="T96" fmla="*/ 24 w 1438"/>
                      <a:gd name="T97" fmla="*/ 17 h 1356"/>
                      <a:gd name="T98" fmla="*/ 22 w 1438"/>
                      <a:gd name="T99" fmla="*/ 19 h 1356"/>
                      <a:gd name="T100" fmla="*/ 18 w 1438"/>
                      <a:gd name="T101" fmla="*/ 20 h 1356"/>
                      <a:gd name="T102" fmla="*/ 16 w 1438"/>
                      <a:gd name="T103" fmla="*/ 22 h 1356"/>
                      <a:gd name="T104" fmla="*/ 13 w 1438"/>
                      <a:gd name="T105" fmla="*/ 23 h 1356"/>
                      <a:gd name="T106" fmla="*/ 12 w 1438"/>
                      <a:gd name="T107" fmla="*/ 24 h 1356"/>
                      <a:gd name="T108" fmla="*/ 10 w 1438"/>
                      <a:gd name="T109" fmla="*/ 25 h 1356"/>
                      <a:gd name="T110" fmla="*/ 8 w 1438"/>
                      <a:gd name="T111" fmla="*/ 25 h 1356"/>
                      <a:gd name="T112" fmla="*/ 6 w 1438"/>
                      <a:gd name="T113" fmla="*/ 26 h 1356"/>
                      <a:gd name="T114" fmla="*/ 3 w 1438"/>
                      <a:gd name="T115" fmla="*/ 27 h 1356"/>
                      <a:gd name="T116" fmla="*/ 1 w 1438"/>
                      <a:gd name="T117" fmla="*/ 29 h 1356"/>
                      <a:gd name="T118" fmla="*/ 0 w 1438"/>
                      <a:gd name="T119" fmla="*/ 31 h 135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38"/>
                      <a:gd name="T181" fmla="*/ 0 h 1356"/>
                      <a:gd name="T182" fmla="*/ 1438 w 1438"/>
                      <a:gd name="T183" fmla="*/ 1356 h 1356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38" h="1356">
                        <a:moveTo>
                          <a:pt x="7" y="1062"/>
                        </a:moveTo>
                        <a:lnTo>
                          <a:pt x="18" y="1084"/>
                        </a:lnTo>
                        <a:lnTo>
                          <a:pt x="27" y="1105"/>
                        </a:lnTo>
                        <a:lnTo>
                          <a:pt x="36" y="1124"/>
                        </a:lnTo>
                        <a:lnTo>
                          <a:pt x="43" y="1144"/>
                        </a:lnTo>
                        <a:lnTo>
                          <a:pt x="54" y="1162"/>
                        </a:lnTo>
                        <a:lnTo>
                          <a:pt x="60" y="1180"/>
                        </a:lnTo>
                        <a:lnTo>
                          <a:pt x="68" y="1197"/>
                        </a:lnTo>
                        <a:lnTo>
                          <a:pt x="75" y="1212"/>
                        </a:lnTo>
                        <a:lnTo>
                          <a:pt x="83" y="1229"/>
                        </a:lnTo>
                        <a:lnTo>
                          <a:pt x="88" y="1244"/>
                        </a:lnTo>
                        <a:lnTo>
                          <a:pt x="96" y="1257"/>
                        </a:lnTo>
                        <a:lnTo>
                          <a:pt x="99" y="1269"/>
                        </a:lnTo>
                        <a:lnTo>
                          <a:pt x="106" y="1279"/>
                        </a:lnTo>
                        <a:lnTo>
                          <a:pt x="109" y="1292"/>
                        </a:lnTo>
                        <a:lnTo>
                          <a:pt x="115" y="1300"/>
                        </a:lnTo>
                        <a:lnTo>
                          <a:pt x="119" y="1312"/>
                        </a:lnTo>
                        <a:lnTo>
                          <a:pt x="122" y="1322"/>
                        </a:lnTo>
                        <a:lnTo>
                          <a:pt x="124" y="1327"/>
                        </a:lnTo>
                        <a:lnTo>
                          <a:pt x="125" y="1333"/>
                        </a:lnTo>
                        <a:lnTo>
                          <a:pt x="126" y="1340"/>
                        </a:lnTo>
                        <a:lnTo>
                          <a:pt x="125" y="1344"/>
                        </a:lnTo>
                        <a:lnTo>
                          <a:pt x="124" y="1348"/>
                        </a:lnTo>
                        <a:lnTo>
                          <a:pt x="123" y="1352"/>
                        </a:lnTo>
                        <a:lnTo>
                          <a:pt x="123" y="1354"/>
                        </a:lnTo>
                        <a:lnTo>
                          <a:pt x="122" y="1355"/>
                        </a:lnTo>
                        <a:lnTo>
                          <a:pt x="121" y="1355"/>
                        </a:lnTo>
                        <a:lnTo>
                          <a:pt x="121" y="1356"/>
                        </a:lnTo>
                        <a:lnTo>
                          <a:pt x="121" y="1355"/>
                        </a:lnTo>
                        <a:lnTo>
                          <a:pt x="122" y="1355"/>
                        </a:lnTo>
                        <a:lnTo>
                          <a:pt x="123" y="1354"/>
                        </a:lnTo>
                        <a:lnTo>
                          <a:pt x="127" y="1352"/>
                        </a:lnTo>
                        <a:lnTo>
                          <a:pt x="132" y="1348"/>
                        </a:lnTo>
                        <a:lnTo>
                          <a:pt x="137" y="1347"/>
                        </a:lnTo>
                        <a:lnTo>
                          <a:pt x="141" y="1343"/>
                        </a:lnTo>
                        <a:lnTo>
                          <a:pt x="147" y="1338"/>
                        </a:lnTo>
                        <a:lnTo>
                          <a:pt x="153" y="1333"/>
                        </a:lnTo>
                        <a:lnTo>
                          <a:pt x="160" y="1328"/>
                        </a:lnTo>
                        <a:lnTo>
                          <a:pt x="166" y="1322"/>
                        </a:lnTo>
                        <a:lnTo>
                          <a:pt x="175" y="1313"/>
                        </a:lnTo>
                        <a:lnTo>
                          <a:pt x="183" y="1306"/>
                        </a:lnTo>
                        <a:lnTo>
                          <a:pt x="192" y="1298"/>
                        </a:lnTo>
                        <a:lnTo>
                          <a:pt x="200" y="1289"/>
                        </a:lnTo>
                        <a:lnTo>
                          <a:pt x="212" y="1279"/>
                        </a:lnTo>
                        <a:lnTo>
                          <a:pt x="223" y="1271"/>
                        </a:lnTo>
                        <a:lnTo>
                          <a:pt x="233" y="1261"/>
                        </a:lnTo>
                        <a:lnTo>
                          <a:pt x="247" y="1250"/>
                        </a:lnTo>
                        <a:lnTo>
                          <a:pt x="259" y="1239"/>
                        </a:lnTo>
                        <a:lnTo>
                          <a:pt x="273" y="1229"/>
                        </a:lnTo>
                        <a:lnTo>
                          <a:pt x="288" y="1216"/>
                        </a:lnTo>
                        <a:lnTo>
                          <a:pt x="304" y="1202"/>
                        </a:lnTo>
                        <a:lnTo>
                          <a:pt x="321" y="1188"/>
                        </a:lnTo>
                        <a:lnTo>
                          <a:pt x="339" y="1172"/>
                        </a:lnTo>
                        <a:lnTo>
                          <a:pt x="355" y="1158"/>
                        </a:lnTo>
                        <a:lnTo>
                          <a:pt x="373" y="1140"/>
                        </a:lnTo>
                        <a:lnTo>
                          <a:pt x="394" y="1123"/>
                        </a:lnTo>
                        <a:lnTo>
                          <a:pt x="413" y="1105"/>
                        </a:lnTo>
                        <a:lnTo>
                          <a:pt x="434" y="1088"/>
                        </a:lnTo>
                        <a:lnTo>
                          <a:pt x="454" y="1072"/>
                        </a:lnTo>
                        <a:lnTo>
                          <a:pt x="476" y="1054"/>
                        </a:lnTo>
                        <a:lnTo>
                          <a:pt x="498" y="1037"/>
                        </a:lnTo>
                        <a:lnTo>
                          <a:pt x="521" y="1021"/>
                        </a:lnTo>
                        <a:lnTo>
                          <a:pt x="543" y="1006"/>
                        </a:lnTo>
                        <a:lnTo>
                          <a:pt x="565" y="990"/>
                        </a:lnTo>
                        <a:lnTo>
                          <a:pt x="589" y="977"/>
                        </a:lnTo>
                        <a:lnTo>
                          <a:pt x="612" y="966"/>
                        </a:lnTo>
                        <a:lnTo>
                          <a:pt x="638" y="954"/>
                        </a:lnTo>
                        <a:lnTo>
                          <a:pt x="666" y="943"/>
                        </a:lnTo>
                        <a:lnTo>
                          <a:pt x="692" y="934"/>
                        </a:lnTo>
                        <a:lnTo>
                          <a:pt x="722" y="925"/>
                        </a:lnTo>
                        <a:lnTo>
                          <a:pt x="751" y="916"/>
                        </a:lnTo>
                        <a:lnTo>
                          <a:pt x="780" y="909"/>
                        </a:lnTo>
                        <a:lnTo>
                          <a:pt x="810" y="900"/>
                        </a:lnTo>
                        <a:lnTo>
                          <a:pt x="839" y="892"/>
                        </a:lnTo>
                        <a:lnTo>
                          <a:pt x="868" y="883"/>
                        </a:lnTo>
                        <a:lnTo>
                          <a:pt x="894" y="874"/>
                        </a:lnTo>
                        <a:lnTo>
                          <a:pt x="921" y="863"/>
                        </a:lnTo>
                        <a:lnTo>
                          <a:pt x="946" y="850"/>
                        </a:lnTo>
                        <a:lnTo>
                          <a:pt x="969" y="839"/>
                        </a:lnTo>
                        <a:lnTo>
                          <a:pt x="990" y="826"/>
                        </a:lnTo>
                        <a:lnTo>
                          <a:pt x="1010" y="809"/>
                        </a:lnTo>
                        <a:lnTo>
                          <a:pt x="1026" y="794"/>
                        </a:lnTo>
                        <a:lnTo>
                          <a:pt x="1041" y="775"/>
                        </a:lnTo>
                        <a:lnTo>
                          <a:pt x="1053" y="752"/>
                        </a:lnTo>
                        <a:lnTo>
                          <a:pt x="1063" y="733"/>
                        </a:lnTo>
                        <a:lnTo>
                          <a:pt x="1073" y="711"/>
                        </a:lnTo>
                        <a:lnTo>
                          <a:pt x="1081" y="687"/>
                        </a:lnTo>
                        <a:lnTo>
                          <a:pt x="1089" y="663"/>
                        </a:lnTo>
                        <a:lnTo>
                          <a:pt x="1095" y="639"/>
                        </a:lnTo>
                        <a:lnTo>
                          <a:pt x="1101" y="616"/>
                        </a:lnTo>
                        <a:lnTo>
                          <a:pt x="1108" y="590"/>
                        </a:lnTo>
                        <a:lnTo>
                          <a:pt x="1114" y="567"/>
                        </a:lnTo>
                        <a:lnTo>
                          <a:pt x="1121" y="542"/>
                        </a:lnTo>
                        <a:lnTo>
                          <a:pt x="1128" y="520"/>
                        </a:lnTo>
                        <a:lnTo>
                          <a:pt x="1137" y="499"/>
                        </a:lnTo>
                        <a:lnTo>
                          <a:pt x="1146" y="475"/>
                        </a:lnTo>
                        <a:lnTo>
                          <a:pt x="1159" y="455"/>
                        </a:lnTo>
                        <a:lnTo>
                          <a:pt x="1170" y="437"/>
                        </a:lnTo>
                        <a:lnTo>
                          <a:pt x="1186" y="417"/>
                        </a:lnTo>
                        <a:lnTo>
                          <a:pt x="1201" y="397"/>
                        </a:lnTo>
                        <a:lnTo>
                          <a:pt x="1218" y="377"/>
                        </a:lnTo>
                        <a:lnTo>
                          <a:pt x="1235" y="359"/>
                        </a:lnTo>
                        <a:lnTo>
                          <a:pt x="1253" y="342"/>
                        </a:lnTo>
                        <a:lnTo>
                          <a:pt x="1272" y="322"/>
                        </a:lnTo>
                        <a:lnTo>
                          <a:pt x="1290" y="303"/>
                        </a:lnTo>
                        <a:lnTo>
                          <a:pt x="1308" y="287"/>
                        </a:lnTo>
                        <a:lnTo>
                          <a:pt x="1326" y="269"/>
                        </a:lnTo>
                        <a:lnTo>
                          <a:pt x="1342" y="256"/>
                        </a:lnTo>
                        <a:lnTo>
                          <a:pt x="1359" y="239"/>
                        </a:lnTo>
                        <a:lnTo>
                          <a:pt x="1371" y="224"/>
                        </a:lnTo>
                        <a:lnTo>
                          <a:pt x="1386" y="211"/>
                        </a:lnTo>
                        <a:lnTo>
                          <a:pt x="1397" y="197"/>
                        </a:lnTo>
                        <a:lnTo>
                          <a:pt x="1406" y="186"/>
                        </a:lnTo>
                        <a:lnTo>
                          <a:pt x="1413" y="177"/>
                        </a:lnTo>
                        <a:lnTo>
                          <a:pt x="1419" y="168"/>
                        </a:lnTo>
                        <a:lnTo>
                          <a:pt x="1425" y="159"/>
                        </a:lnTo>
                        <a:lnTo>
                          <a:pt x="1430" y="152"/>
                        </a:lnTo>
                        <a:lnTo>
                          <a:pt x="1434" y="146"/>
                        </a:lnTo>
                        <a:lnTo>
                          <a:pt x="1436" y="140"/>
                        </a:lnTo>
                        <a:lnTo>
                          <a:pt x="1437" y="136"/>
                        </a:lnTo>
                        <a:lnTo>
                          <a:pt x="1438" y="131"/>
                        </a:lnTo>
                        <a:lnTo>
                          <a:pt x="1438" y="128"/>
                        </a:lnTo>
                        <a:lnTo>
                          <a:pt x="1437" y="124"/>
                        </a:lnTo>
                        <a:lnTo>
                          <a:pt x="1436" y="120"/>
                        </a:lnTo>
                        <a:lnTo>
                          <a:pt x="1435" y="117"/>
                        </a:lnTo>
                        <a:lnTo>
                          <a:pt x="1430" y="114"/>
                        </a:lnTo>
                        <a:lnTo>
                          <a:pt x="1427" y="109"/>
                        </a:lnTo>
                        <a:lnTo>
                          <a:pt x="1423" y="106"/>
                        </a:lnTo>
                        <a:lnTo>
                          <a:pt x="1418" y="101"/>
                        </a:lnTo>
                        <a:lnTo>
                          <a:pt x="1411" y="97"/>
                        </a:lnTo>
                        <a:lnTo>
                          <a:pt x="1404" y="95"/>
                        </a:lnTo>
                        <a:lnTo>
                          <a:pt x="1395" y="90"/>
                        </a:lnTo>
                        <a:lnTo>
                          <a:pt x="1385" y="87"/>
                        </a:lnTo>
                        <a:lnTo>
                          <a:pt x="1373" y="82"/>
                        </a:lnTo>
                        <a:lnTo>
                          <a:pt x="1362" y="79"/>
                        </a:lnTo>
                        <a:lnTo>
                          <a:pt x="1347" y="73"/>
                        </a:lnTo>
                        <a:lnTo>
                          <a:pt x="1335" y="71"/>
                        </a:lnTo>
                        <a:lnTo>
                          <a:pt x="1321" y="69"/>
                        </a:lnTo>
                        <a:lnTo>
                          <a:pt x="1308" y="63"/>
                        </a:lnTo>
                        <a:lnTo>
                          <a:pt x="1295" y="61"/>
                        </a:lnTo>
                        <a:lnTo>
                          <a:pt x="1282" y="58"/>
                        </a:lnTo>
                        <a:lnTo>
                          <a:pt x="1269" y="55"/>
                        </a:lnTo>
                        <a:lnTo>
                          <a:pt x="1257" y="52"/>
                        </a:lnTo>
                        <a:lnTo>
                          <a:pt x="1247" y="50"/>
                        </a:lnTo>
                        <a:lnTo>
                          <a:pt x="1238" y="45"/>
                        </a:lnTo>
                        <a:lnTo>
                          <a:pt x="1231" y="44"/>
                        </a:lnTo>
                        <a:lnTo>
                          <a:pt x="1222" y="41"/>
                        </a:lnTo>
                        <a:lnTo>
                          <a:pt x="1215" y="34"/>
                        </a:lnTo>
                        <a:lnTo>
                          <a:pt x="1210" y="30"/>
                        </a:lnTo>
                        <a:lnTo>
                          <a:pt x="1204" y="23"/>
                        </a:lnTo>
                        <a:lnTo>
                          <a:pt x="1199" y="20"/>
                        </a:lnTo>
                        <a:lnTo>
                          <a:pt x="1194" y="14"/>
                        </a:lnTo>
                        <a:lnTo>
                          <a:pt x="1189" y="10"/>
                        </a:lnTo>
                        <a:lnTo>
                          <a:pt x="1182" y="6"/>
                        </a:lnTo>
                        <a:lnTo>
                          <a:pt x="1178" y="3"/>
                        </a:lnTo>
                        <a:lnTo>
                          <a:pt x="1172" y="1"/>
                        </a:lnTo>
                        <a:lnTo>
                          <a:pt x="1167" y="0"/>
                        </a:lnTo>
                        <a:lnTo>
                          <a:pt x="1160" y="2"/>
                        </a:lnTo>
                        <a:lnTo>
                          <a:pt x="1152" y="6"/>
                        </a:lnTo>
                        <a:lnTo>
                          <a:pt x="1143" y="10"/>
                        </a:lnTo>
                        <a:lnTo>
                          <a:pt x="1133" y="19"/>
                        </a:lnTo>
                        <a:lnTo>
                          <a:pt x="1121" y="29"/>
                        </a:lnTo>
                        <a:lnTo>
                          <a:pt x="1110" y="43"/>
                        </a:lnTo>
                        <a:lnTo>
                          <a:pt x="1095" y="59"/>
                        </a:lnTo>
                        <a:lnTo>
                          <a:pt x="1080" y="77"/>
                        </a:lnTo>
                        <a:lnTo>
                          <a:pt x="1065" y="96"/>
                        </a:lnTo>
                        <a:lnTo>
                          <a:pt x="1047" y="117"/>
                        </a:lnTo>
                        <a:lnTo>
                          <a:pt x="1032" y="140"/>
                        </a:lnTo>
                        <a:lnTo>
                          <a:pt x="1014" y="162"/>
                        </a:lnTo>
                        <a:lnTo>
                          <a:pt x="999" y="187"/>
                        </a:lnTo>
                        <a:lnTo>
                          <a:pt x="981" y="211"/>
                        </a:lnTo>
                        <a:lnTo>
                          <a:pt x="966" y="234"/>
                        </a:lnTo>
                        <a:lnTo>
                          <a:pt x="952" y="256"/>
                        </a:lnTo>
                        <a:lnTo>
                          <a:pt x="938" y="279"/>
                        </a:lnTo>
                        <a:lnTo>
                          <a:pt x="924" y="300"/>
                        </a:lnTo>
                        <a:lnTo>
                          <a:pt x="914" y="319"/>
                        </a:lnTo>
                        <a:lnTo>
                          <a:pt x="904" y="335"/>
                        </a:lnTo>
                        <a:lnTo>
                          <a:pt x="896" y="351"/>
                        </a:lnTo>
                        <a:lnTo>
                          <a:pt x="891" y="365"/>
                        </a:lnTo>
                        <a:lnTo>
                          <a:pt x="890" y="377"/>
                        </a:lnTo>
                        <a:lnTo>
                          <a:pt x="887" y="393"/>
                        </a:lnTo>
                        <a:lnTo>
                          <a:pt x="887" y="405"/>
                        </a:lnTo>
                        <a:lnTo>
                          <a:pt x="889" y="417"/>
                        </a:lnTo>
                        <a:lnTo>
                          <a:pt x="890" y="430"/>
                        </a:lnTo>
                        <a:lnTo>
                          <a:pt x="890" y="440"/>
                        </a:lnTo>
                        <a:lnTo>
                          <a:pt x="890" y="450"/>
                        </a:lnTo>
                        <a:lnTo>
                          <a:pt x="891" y="461"/>
                        </a:lnTo>
                        <a:lnTo>
                          <a:pt x="890" y="472"/>
                        </a:lnTo>
                        <a:lnTo>
                          <a:pt x="890" y="483"/>
                        </a:lnTo>
                        <a:lnTo>
                          <a:pt x="886" y="493"/>
                        </a:lnTo>
                        <a:lnTo>
                          <a:pt x="880" y="505"/>
                        </a:lnTo>
                        <a:lnTo>
                          <a:pt x="872" y="518"/>
                        </a:lnTo>
                        <a:lnTo>
                          <a:pt x="861" y="529"/>
                        </a:lnTo>
                        <a:lnTo>
                          <a:pt x="847" y="542"/>
                        </a:lnTo>
                        <a:lnTo>
                          <a:pt x="831" y="556"/>
                        </a:lnTo>
                        <a:lnTo>
                          <a:pt x="812" y="570"/>
                        </a:lnTo>
                        <a:lnTo>
                          <a:pt x="791" y="584"/>
                        </a:lnTo>
                        <a:lnTo>
                          <a:pt x="769" y="599"/>
                        </a:lnTo>
                        <a:lnTo>
                          <a:pt x="747" y="615"/>
                        </a:lnTo>
                        <a:lnTo>
                          <a:pt x="722" y="628"/>
                        </a:lnTo>
                        <a:lnTo>
                          <a:pt x="696" y="642"/>
                        </a:lnTo>
                        <a:lnTo>
                          <a:pt x="672" y="655"/>
                        </a:lnTo>
                        <a:lnTo>
                          <a:pt x="646" y="670"/>
                        </a:lnTo>
                        <a:lnTo>
                          <a:pt x="621" y="684"/>
                        </a:lnTo>
                        <a:lnTo>
                          <a:pt x="596" y="698"/>
                        </a:lnTo>
                        <a:lnTo>
                          <a:pt x="571" y="710"/>
                        </a:lnTo>
                        <a:lnTo>
                          <a:pt x="549" y="722"/>
                        </a:lnTo>
                        <a:lnTo>
                          <a:pt x="527" y="733"/>
                        </a:lnTo>
                        <a:lnTo>
                          <a:pt x="508" y="743"/>
                        </a:lnTo>
                        <a:lnTo>
                          <a:pt x="491" y="754"/>
                        </a:lnTo>
                        <a:lnTo>
                          <a:pt x="473" y="762"/>
                        </a:lnTo>
                        <a:lnTo>
                          <a:pt x="455" y="775"/>
                        </a:lnTo>
                        <a:lnTo>
                          <a:pt x="438" y="785"/>
                        </a:lnTo>
                        <a:lnTo>
                          <a:pt x="424" y="792"/>
                        </a:lnTo>
                        <a:lnTo>
                          <a:pt x="406" y="801"/>
                        </a:lnTo>
                        <a:lnTo>
                          <a:pt x="391" y="809"/>
                        </a:lnTo>
                        <a:lnTo>
                          <a:pt x="375" y="816"/>
                        </a:lnTo>
                        <a:lnTo>
                          <a:pt x="361" y="825"/>
                        </a:lnTo>
                        <a:lnTo>
                          <a:pt x="347" y="830"/>
                        </a:lnTo>
                        <a:lnTo>
                          <a:pt x="333" y="838"/>
                        </a:lnTo>
                        <a:lnTo>
                          <a:pt x="321" y="843"/>
                        </a:lnTo>
                        <a:lnTo>
                          <a:pt x="308" y="849"/>
                        </a:lnTo>
                        <a:lnTo>
                          <a:pt x="296" y="854"/>
                        </a:lnTo>
                        <a:lnTo>
                          <a:pt x="285" y="859"/>
                        </a:lnTo>
                        <a:lnTo>
                          <a:pt x="273" y="866"/>
                        </a:lnTo>
                        <a:lnTo>
                          <a:pt x="260" y="871"/>
                        </a:lnTo>
                        <a:lnTo>
                          <a:pt x="242" y="877"/>
                        </a:lnTo>
                        <a:lnTo>
                          <a:pt x="222" y="883"/>
                        </a:lnTo>
                        <a:lnTo>
                          <a:pt x="199" y="890"/>
                        </a:lnTo>
                        <a:lnTo>
                          <a:pt x="174" y="899"/>
                        </a:lnTo>
                        <a:lnTo>
                          <a:pt x="149" y="905"/>
                        </a:lnTo>
                        <a:lnTo>
                          <a:pt x="123" y="917"/>
                        </a:lnTo>
                        <a:lnTo>
                          <a:pt x="97" y="928"/>
                        </a:lnTo>
                        <a:lnTo>
                          <a:pt x="74" y="939"/>
                        </a:lnTo>
                        <a:lnTo>
                          <a:pt x="52" y="954"/>
                        </a:lnTo>
                        <a:lnTo>
                          <a:pt x="32" y="967"/>
                        </a:lnTo>
                        <a:lnTo>
                          <a:pt x="18" y="983"/>
                        </a:lnTo>
                        <a:lnTo>
                          <a:pt x="7" y="1000"/>
                        </a:lnTo>
                        <a:lnTo>
                          <a:pt x="0" y="1019"/>
                        </a:lnTo>
                        <a:lnTo>
                          <a:pt x="0" y="1039"/>
                        </a:lnTo>
                        <a:lnTo>
                          <a:pt x="7" y="1062"/>
                        </a:lnTo>
                        <a:close/>
                      </a:path>
                    </a:pathLst>
                  </a:custGeom>
                  <a:solidFill>
                    <a:srgbClr val="DDDDDD"/>
                  </a:solidFill>
                  <a:ln w="1651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52" name="Line 247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65" y="3362"/>
                    <a:ext cx="85" cy="154"/>
                  </a:xfrm>
                  <a:prstGeom prst="line">
                    <a:avLst/>
                  </a:prstGeom>
                  <a:noFill/>
                  <a:ln w="1651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53" name="Line 247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400" y="3342"/>
                    <a:ext cx="85" cy="144"/>
                  </a:xfrm>
                  <a:prstGeom prst="line">
                    <a:avLst/>
                  </a:prstGeom>
                  <a:noFill/>
                  <a:ln w="1651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54" name="Line 247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883" y="2911"/>
                    <a:ext cx="158" cy="63"/>
                  </a:xfrm>
                  <a:prstGeom prst="line">
                    <a:avLst/>
                  </a:prstGeom>
                  <a:noFill/>
                  <a:ln w="1651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55" name="Line 247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869" y="2934"/>
                    <a:ext cx="147" cy="68"/>
                  </a:xfrm>
                  <a:prstGeom prst="line">
                    <a:avLst/>
                  </a:prstGeom>
                  <a:noFill/>
                  <a:ln w="1651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3592" name="Group 2476"/>
              <p:cNvGrpSpPr>
                <a:grpSpLocks noChangeAspect="1"/>
              </p:cNvGrpSpPr>
              <p:nvPr/>
            </p:nvGrpSpPr>
            <p:grpSpPr bwMode="auto">
              <a:xfrm rot="-2396417">
                <a:off x="2485" y="1986"/>
                <a:ext cx="186" cy="233"/>
                <a:chOff x="2083" y="1321"/>
                <a:chExt cx="367" cy="414"/>
              </a:xfrm>
            </p:grpSpPr>
            <p:sp>
              <p:nvSpPr>
                <p:cNvPr id="23746" name="Freeform 2477"/>
                <p:cNvSpPr>
                  <a:spLocks noChangeAspect="1"/>
                </p:cNvSpPr>
                <p:nvPr/>
              </p:nvSpPr>
              <p:spPr bwMode="auto">
                <a:xfrm>
                  <a:off x="2083" y="1321"/>
                  <a:ext cx="216" cy="160"/>
                </a:xfrm>
                <a:custGeom>
                  <a:avLst/>
                  <a:gdLst>
                    <a:gd name="T0" fmla="*/ 0 w 436"/>
                    <a:gd name="T1" fmla="*/ 0 h 325"/>
                    <a:gd name="T2" fmla="*/ 0 w 436"/>
                    <a:gd name="T3" fmla="*/ 0 h 325"/>
                    <a:gd name="T4" fmla="*/ 2 w 436"/>
                    <a:gd name="T5" fmla="*/ 1 h 325"/>
                    <a:gd name="T6" fmla="*/ 2 w 436"/>
                    <a:gd name="T7" fmla="*/ 1 h 325"/>
                    <a:gd name="T8" fmla="*/ 3 w 436"/>
                    <a:gd name="T9" fmla="*/ 2 h 325"/>
                    <a:gd name="T10" fmla="*/ 4 w 436"/>
                    <a:gd name="T11" fmla="*/ 2 h 325"/>
                    <a:gd name="T12" fmla="*/ 5 w 436"/>
                    <a:gd name="T13" fmla="*/ 3 h 325"/>
                    <a:gd name="T14" fmla="*/ 6 w 436"/>
                    <a:gd name="T15" fmla="*/ 3 h 325"/>
                    <a:gd name="T16" fmla="*/ 7 w 436"/>
                    <a:gd name="T17" fmla="*/ 4 h 325"/>
                    <a:gd name="T18" fmla="*/ 8 w 436"/>
                    <a:gd name="T19" fmla="*/ 5 h 325"/>
                    <a:gd name="T20" fmla="*/ 8 w 436"/>
                    <a:gd name="T21" fmla="*/ 5 h 325"/>
                    <a:gd name="T22" fmla="*/ 9 w 436"/>
                    <a:gd name="T23" fmla="*/ 6 h 325"/>
                    <a:gd name="T24" fmla="*/ 10 w 436"/>
                    <a:gd name="T25" fmla="*/ 7 h 325"/>
                    <a:gd name="T26" fmla="*/ 11 w 436"/>
                    <a:gd name="T27" fmla="*/ 7 h 325"/>
                    <a:gd name="T28" fmla="*/ 12 w 436"/>
                    <a:gd name="T29" fmla="*/ 8 h 325"/>
                    <a:gd name="T30" fmla="*/ 12 w 436"/>
                    <a:gd name="T31" fmla="*/ 9 h 325"/>
                    <a:gd name="T32" fmla="*/ 13 w 436"/>
                    <a:gd name="T33" fmla="*/ 9 h 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36"/>
                    <a:gd name="T52" fmla="*/ 0 h 325"/>
                    <a:gd name="T53" fmla="*/ 436 w 436"/>
                    <a:gd name="T54" fmla="*/ 325 h 32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36" h="325">
                      <a:moveTo>
                        <a:pt x="0" y="0"/>
                      </a:moveTo>
                      <a:lnTo>
                        <a:pt x="31" y="16"/>
                      </a:lnTo>
                      <a:lnTo>
                        <a:pt x="64" y="33"/>
                      </a:lnTo>
                      <a:lnTo>
                        <a:pt x="94" y="50"/>
                      </a:lnTo>
                      <a:lnTo>
                        <a:pt x="124" y="69"/>
                      </a:lnTo>
                      <a:lnTo>
                        <a:pt x="154" y="86"/>
                      </a:lnTo>
                      <a:lnTo>
                        <a:pt x="183" y="104"/>
                      </a:lnTo>
                      <a:lnTo>
                        <a:pt x="210" y="125"/>
                      </a:lnTo>
                      <a:lnTo>
                        <a:pt x="239" y="142"/>
                      </a:lnTo>
                      <a:lnTo>
                        <a:pt x="264" y="166"/>
                      </a:lnTo>
                      <a:lnTo>
                        <a:pt x="291" y="187"/>
                      </a:lnTo>
                      <a:lnTo>
                        <a:pt x="318" y="208"/>
                      </a:lnTo>
                      <a:lnTo>
                        <a:pt x="340" y="230"/>
                      </a:lnTo>
                      <a:lnTo>
                        <a:pt x="366" y="253"/>
                      </a:lnTo>
                      <a:lnTo>
                        <a:pt x="390" y="276"/>
                      </a:lnTo>
                      <a:lnTo>
                        <a:pt x="414" y="301"/>
                      </a:lnTo>
                      <a:lnTo>
                        <a:pt x="436" y="32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47" name="Freeform 2478"/>
                <p:cNvSpPr>
                  <a:spLocks noChangeAspect="1"/>
                </p:cNvSpPr>
                <p:nvPr/>
              </p:nvSpPr>
              <p:spPr bwMode="auto">
                <a:xfrm>
                  <a:off x="2299" y="1481"/>
                  <a:ext cx="140" cy="230"/>
                </a:xfrm>
                <a:custGeom>
                  <a:avLst/>
                  <a:gdLst>
                    <a:gd name="T0" fmla="*/ 0 w 285"/>
                    <a:gd name="T1" fmla="*/ 0 h 465"/>
                    <a:gd name="T2" fmla="*/ 0 w 285"/>
                    <a:gd name="T3" fmla="*/ 0 h 465"/>
                    <a:gd name="T4" fmla="*/ 1 w 285"/>
                    <a:gd name="T5" fmla="*/ 1 h 465"/>
                    <a:gd name="T6" fmla="*/ 1 w 285"/>
                    <a:gd name="T7" fmla="*/ 2 h 465"/>
                    <a:gd name="T8" fmla="*/ 2 w 285"/>
                    <a:gd name="T9" fmla="*/ 3 h 465"/>
                    <a:gd name="T10" fmla="*/ 3 w 285"/>
                    <a:gd name="T11" fmla="*/ 3 h 465"/>
                    <a:gd name="T12" fmla="*/ 3 w 285"/>
                    <a:gd name="T13" fmla="*/ 4 h 465"/>
                    <a:gd name="T14" fmla="*/ 4 w 285"/>
                    <a:gd name="T15" fmla="*/ 5 h 465"/>
                    <a:gd name="T16" fmla="*/ 4 w 285"/>
                    <a:gd name="T17" fmla="*/ 6 h 465"/>
                    <a:gd name="T18" fmla="*/ 5 w 285"/>
                    <a:gd name="T19" fmla="*/ 7 h 465"/>
                    <a:gd name="T20" fmla="*/ 5 w 285"/>
                    <a:gd name="T21" fmla="*/ 8 h 465"/>
                    <a:gd name="T22" fmla="*/ 6 w 285"/>
                    <a:gd name="T23" fmla="*/ 9 h 465"/>
                    <a:gd name="T24" fmla="*/ 6 w 285"/>
                    <a:gd name="T25" fmla="*/ 10 h 465"/>
                    <a:gd name="T26" fmla="*/ 7 w 285"/>
                    <a:gd name="T27" fmla="*/ 11 h 465"/>
                    <a:gd name="T28" fmla="*/ 7 w 285"/>
                    <a:gd name="T29" fmla="*/ 12 h 465"/>
                    <a:gd name="T30" fmla="*/ 8 w 285"/>
                    <a:gd name="T31" fmla="*/ 13 h 465"/>
                    <a:gd name="T32" fmla="*/ 8 w 285"/>
                    <a:gd name="T33" fmla="*/ 14 h 4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85"/>
                    <a:gd name="T52" fmla="*/ 0 h 465"/>
                    <a:gd name="T53" fmla="*/ 285 w 285"/>
                    <a:gd name="T54" fmla="*/ 465 h 46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85" h="465">
                      <a:moveTo>
                        <a:pt x="0" y="0"/>
                      </a:moveTo>
                      <a:lnTo>
                        <a:pt x="21" y="25"/>
                      </a:lnTo>
                      <a:lnTo>
                        <a:pt x="44" y="50"/>
                      </a:lnTo>
                      <a:lnTo>
                        <a:pt x="64" y="76"/>
                      </a:lnTo>
                      <a:lnTo>
                        <a:pt x="85" y="101"/>
                      </a:lnTo>
                      <a:lnTo>
                        <a:pt x="104" y="127"/>
                      </a:lnTo>
                      <a:lnTo>
                        <a:pt x="124" y="156"/>
                      </a:lnTo>
                      <a:lnTo>
                        <a:pt x="143" y="186"/>
                      </a:lnTo>
                      <a:lnTo>
                        <a:pt x="161" y="213"/>
                      </a:lnTo>
                      <a:lnTo>
                        <a:pt x="178" y="242"/>
                      </a:lnTo>
                      <a:lnTo>
                        <a:pt x="195" y="276"/>
                      </a:lnTo>
                      <a:lnTo>
                        <a:pt x="211" y="305"/>
                      </a:lnTo>
                      <a:lnTo>
                        <a:pt x="227" y="335"/>
                      </a:lnTo>
                      <a:lnTo>
                        <a:pt x="243" y="368"/>
                      </a:lnTo>
                      <a:lnTo>
                        <a:pt x="257" y="401"/>
                      </a:lnTo>
                      <a:lnTo>
                        <a:pt x="269" y="432"/>
                      </a:lnTo>
                      <a:lnTo>
                        <a:pt x="285" y="46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48" name="Freeform 2479"/>
                <p:cNvSpPr>
                  <a:spLocks noChangeAspect="1"/>
                </p:cNvSpPr>
                <p:nvPr/>
              </p:nvSpPr>
              <p:spPr bwMode="auto">
                <a:xfrm>
                  <a:off x="2351" y="1581"/>
                  <a:ext cx="99" cy="154"/>
                </a:xfrm>
                <a:custGeom>
                  <a:avLst/>
                  <a:gdLst>
                    <a:gd name="T0" fmla="*/ 4 w 201"/>
                    <a:gd name="T1" fmla="*/ 0 h 311"/>
                    <a:gd name="T2" fmla="*/ 6 w 201"/>
                    <a:gd name="T3" fmla="*/ 9 h 311"/>
                    <a:gd name="T4" fmla="*/ 0 w 201"/>
                    <a:gd name="T5" fmla="*/ 2 h 311"/>
                    <a:gd name="T6" fmla="*/ 4 w 201"/>
                    <a:gd name="T7" fmla="*/ 0 h 3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1"/>
                    <a:gd name="T13" fmla="*/ 0 h 311"/>
                    <a:gd name="T14" fmla="*/ 201 w 201"/>
                    <a:gd name="T15" fmla="*/ 311 h 3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1" h="311">
                      <a:moveTo>
                        <a:pt x="141" y="0"/>
                      </a:moveTo>
                      <a:lnTo>
                        <a:pt x="201" y="311"/>
                      </a:lnTo>
                      <a:lnTo>
                        <a:pt x="0" y="65"/>
                      </a:lnTo>
                      <a:lnTo>
                        <a:pt x="141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593" name="Group 2488"/>
              <p:cNvGrpSpPr>
                <a:grpSpLocks noChangeAspect="1"/>
              </p:cNvGrpSpPr>
              <p:nvPr/>
            </p:nvGrpSpPr>
            <p:grpSpPr bwMode="auto">
              <a:xfrm rot="4451328">
                <a:off x="2770" y="3227"/>
                <a:ext cx="203" cy="202"/>
                <a:chOff x="2083" y="1321"/>
                <a:chExt cx="367" cy="414"/>
              </a:xfrm>
            </p:grpSpPr>
            <p:sp>
              <p:nvSpPr>
                <p:cNvPr id="23743" name="Freeform 2489"/>
                <p:cNvSpPr>
                  <a:spLocks noChangeAspect="1"/>
                </p:cNvSpPr>
                <p:nvPr/>
              </p:nvSpPr>
              <p:spPr bwMode="auto">
                <a:xfrm>
                  <a:off x="2083" y="1321"/>
                  <a:ext cx="216" cy="160"/>
                </a:xfrm>
                <a:custGeom>
                  <a:avLst/>
                  <a:gdLst>
                    <a:gd name="T0" fmla="*/ 0 w 436"/>
                    <a:gd name="T1" fmla="*/ 0 h 325"/>
                    <a:gd name="T2" fmla="*/ 0 w 436"/>
                    <a:gd name="T3" fmla="*/ 0 h 325"/>
                    <a:gd name="T4" fmla="*/ 2 w 436"/>
                    <a:gd name="T5" fmla="*/ 1 h 325"/>
                    <a:gd name="T6" fmla="*/ 2 w 436"/>
                    <a:gd name="T7" fmla="*/ 1 h 325"/>
                    <a:gd name="T8" fmla="*/ 3 w 436"/>
                    <a:gd name="T9" fmla="*/ 2 h 325"/>
                    <a:gd name="T10" fmla="*/ 4 w 436"/>
                    <a:gd name="T11" fmla="*/ 2 h 325"/>
                    <a:gd name="T12" fmla="*/ 5 w 436"/>
                    <a:gd name="T13" fmla="*/ 3 h 325"/>
                    <a:gd name="T14" fmla="*/ 6 w 436"/>
                    <a:gd name="T15" fmla="*/ 3 h 325"/>
                    <a:gd name="T16" fmla="*/ 7 w 436"/>
                    <a:gd name="T17" fmla="*/ 4 h 325"/>
                    <a:gd name="T18" fmla="*/ 8 w 436"/>
                    <a:gd name="T19" fmla="*/ 5 h 325"/>
                    <a:gd name="T20" fmla="*/ 8 w 436"/>
                    <a:gd name="T21" fmla="*/ 5 h 325"/>
                    <a:gd name="T22" fmla="*/ 9 w 436"/>
                    <a:gd name="T23" fmla="*/ 6 h 325"/>
                    <a:gd name="T24" fmla="*/ 10 w 436"/>
                    <a:gd name="T25" fmla="*/ 7 h 325"/>
                    <a:gd name="T26" fmla="*/ 11 w 436"/>
                    <a:gd name="T27" fmla="*/ 7 h 325"/>
                    <a:gd name="T28" fmla="*/ 12 w 436"/>
                    <a:gd name="T29" fmla="*/ 8 h 325"/>
                    <a:gd name="T30" fmla="*/ 12 w 436"/>
                    <a:gd name="T31" fmla="*/ 9 h 325"/>
                    <a:gd name="T32" fmla="*/ 13 w 436"/>
                    <a:gd name="T33" fmla="*/ 9 h 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36"/>
                    <a:gd name="T52" fmla="*/ 0 h 325"/>
                    <a:gd name="T53" fmla="*/ 436 w 436"/>
                    <a:gd name="T54" fmla="*/ 325 h 32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36" h="325">
                      <a:moveTo>
                        <a:pt x="0" y="0"/>
                      </a:moveTo>
                      <a:lnTo>
                        <a:pt x="31" y="16"/>
                      </a:lnTo>
                      <a:lnTo>
                        <a:pt x="64" y="33"/>
                      </a:lnTo>
                      <a:lnTo>
                        <a:pt x="94" y="50"/>
                      </a:lnTo>
                      <a:lnTo>
                        <a:pt x="124" y="69"/>
                      </a:lnTo>
                      <a:lnTo>
                        <a:pt x="154" y="86"/>
                      </a:lnTo>
                      <a:lnTo>
                        <a:pt x="183" y="104"/>
                      </a:lnTo>
                      <a:lnTo>
                        <a:pt x="210" y="125"/>
                      </a:lnTo>
                      <a:lnTo>
                        <a:pt x="239" y="142"/>
                      </a:lnTo>
                      <a:lnTo>
                        <a:pt x="264" y="166"/>
                      </a:lnTo>
                      <a:lnTo>
                        <a:pt x="291" y="187"/>
                      </a:lnTo>
                      <a:lnTo>
                        <a:pt x="318" y="208"/>
                      </a:lnTo>
                      <a:lnTo>
                        <a:pt x="340" y="230"/>
                      </a:lnTo>
                      <a:lnTo>
                        <a:pt x="366" y="253"/>
                      </a:lnTo>
                      <a:lnTo>
                        <a:pt x="390" y="276"/>
                      </a:lnTo>
                      <a:lnTo>
                        <a:pt x="414" y="301"/>
                      </a:lnTo>
                      <a:lnTo>
                        <a:pt x="436" y="32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44" name="Freeform 2490"/>
                <p:cNvSpPr>
                  <a:spLocks noChangeAspect="1"/>
                </p:cNvSpPr>
                <p:nvPr/>
              </p:nvSpPr>
              <p:spPr bwMode="auto">
                <a:xfrm>
                  <a:off x="2299" y="1481"/>
                  <a:ext cx="140" cy="230"/>
                </a:xfrm>
                <a:custGeom>
                  <a:avLst/>
                  <a:gdLst>
                    <a:gd name="T0" fmla="*/ 0 w 285"/>
                    <a:gd name="T1" fmla="*/ 0 h 465"/>
                    <a:gd name="T2" fmla="*/ 0 w 285"/>
                    <a:gd name="T3" fmla="*/ 0 h 465"/>
                    <a:gd name="T4" fmla="*/ 1 w 285"/>
                    <a:gd name="T5" fmla="*/ 1 h 465"/>
                    <a:gd name="T6" fmla="*/ 1 w 285"/>
                    <a:gd name="T7" fmla="*/ 2 h 465"/>
                    <a:gd name="T8" fmla="*/ 2 w 285"/>
                    <a:gd name="T9" fmla="*/ 3 h 465"/>
                    <a:gd name="T10" fmla="*/ 3 w 285"/>
                    <a:gd name="T11" fmla="*/ 3 h 465"/>
                    <a:gd name="T12" fmla="*/ 3 w 285"/>
                    <a:gd name="T13" fmla="*/ 4 h 465"/>
                    <a:gd name="T14" fmla="*/ 4 w 285"/>
                    <a:gd name="T15" fmla="*/ 5 h 465"/>
                    <a:gd name="T16" fmla="*/ 4 w 285"/>
                    <a:gd name="T17" fmla="*/ 6 h 465"/>
                    <a:gd name="T18" fmla="*/ 5 w 285"/>
                    <a:gd name="T19" fmla="*/ 7 h 465"/>
                    <a:gd name="T20" fmla="*/ 5 w 285"/>
                    <a:gd name="T21" fmla="*/ 8 h 465"/>
                    <a:gd name="T22" fmla="*/ 6 w 285"/>
                    <a:gd name="T23" fmla="*/ 9 h 465"/>
                    <a:gd name="T24" fmla="*/ 6 w 285"/>
                    <a:gd name="T25" fmla="*/ 10 h 465"/>
                    <a:gd name="T26" fmla="*/ 7 w 285"/>
                    <a:gd name="T27" fmla="*/ 11 h 465"/>
                    <a:gd name="T28" fmla="*/ 7 w 285"/>
                    <a:gd name="T29" fmla="*/ 12 h 465"/>
                    <a:gd name="T30" fmla="*/ 8 w 285"/>
                    <a:gd name="T31" fmla="*/ 13 h 465"/>
                    <a:gd name="T32" fmla="*/ 8 w 285"/>
                    <a:gd name="T33" fmla="*/ 14 h 4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85"/>
                    <a:gd name="T52" fmla="*/ 0 h 465"/>
                    <a:gd name="T53" fmla="*/ 285 w 285"/>
                    <a:gd name="T54" fmla="*/ 465 h 46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85" h="465">
                      <a:moveTo>
                        <a:pt x="0" y="0"/>
                      </a:moveTo>
                      <a:lnTo>
                        <a:pt x="21" y="25"/>
                      </a:lnTo>
                      <a:lnTo>
                        <a:pt x="44" y="50"/>
                      </a:lnTo>
                      <a:lnTo>
                        <a:pt x="64" y="76"/>
                      </a:lnTo>
                      <a:lnTo>
                        <a:pt x="85" y="101"/>
                      </a:lnTo>
                      <a:lnTo>
                        <a:pt x="104" y="127"/>
                      </a:lnTo>
                      <a:lnTo>
                        <a:pt x="124" y="156"/>
                      </a:lnTo>
                      <a:lnTo>
                        <a:pt x="143" y="186"/>
                      </a:lnTo>
                      <a:lnTo>
                        <a:pt x="161" y="213"/>
                      </a:lnTo>
                      <a:lnTo>
                        <a:pt x="178" y="242"/>
                      </a:lnTo>
                      <a:lnTo>
                        <a:pt x="195" y="276"/>
                      </a:lnTo>
                      <a:lnTo>
                        <a:pt x="211" y="305"/>
                      </a:lnTo>
                      <a:lnTo>
                        <a:pt x="227" y="335"/>
                      </a:lnTo>
                      <a:lnTo>
                        <a:pt x="243" y="368"/>
                      </a:lnTo>
                      <a:lnTo>
                        <a:pt x="257" y="401"/>
                      </a:lnTo>
                      <a:lnTo>
                        <a:pt x="269" y="432"/>
                      </a:lnTo>
                      <a:lnTo>
                        <a:pt x="285" y="46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45" name="Freeform 2491"/>
                <p:cNvSpPr>
                  <a:spLocks noChangeAspect="1"/>
                </p:cNvSpPr>
                <p:nvPr/>
              </p:nvSpPr>
              <p:spPr bwMode="auto">
                <a:xfrm>
                  <a:off x="2351" y="1581"/>
                  <a:ext cx="99" cy="154"/>
                </a:xfrm>
                <a:custGeom>
                  <a:avLst/>
                  <a:gdLst>
                    <a:gd name="T0" fmla="*/ 4 w 201"/>
                    <a:gd name="T1" fmla="*/ 0 h 311"/>
                    <a:gd name="T2" fmla="*/ 6 w 201"/>
                    <a:gd name="T3" fmla="*/ 9 h 311"/>
                    <a:gd name="T4" fmla="*/ 0 w 201"/>
                    <a:gd name="T5" fmla="*/ 2 h 311"/>
                    <a:gd name="T6" fmla="*/ 4 w 201"/>
                    <a:gd name="T7" fmla="*/ 0 h 3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1"/>
                    <a:gd name="T13" fmla="*/ 0 h 311"/>
                    <a:gd name="T14" fmla="*/ 201 w 201"/>
                    <a:gd name="T15" fmla="*/ 311 h 3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1" h="311">
                      <a:moveTo>
                        <a:pt x="141" y="0"/>
                      </a:moveTo>
                      <a:lnTo>
                        <a:pt x="201" y="311"/>
                      </a:lnTo>
                      <a:lnTo>
                        <a:pt x="0" y="65"/>
                      </a:lnTo>
                      <a:lnTo>
                        <a:pt x="141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4284" name="Rectangle 2492"/>
              <p:cNvSpPr>
                <a:spLocks noChangeAspect="1" noChangeArrowheads="1"/>
              </p:cNvSpPr>
              <p:nvPr/>
            </p:nvSpPr>
            <p:spPr bwMode="auto">
              <a:xfrm>
                <a:off x="3048" y="3837"/>
                <a:ext cx="1370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1200" b="1" dirty="0">
                    <a:solidFill>
                      <a:schemeClr val="bg1"/>
                    </a:solidFill>
                  </a:rPr>
                  <a:t> Bioindicator / Toxicity testing</a:t>
                </a:r>
                <a:endParaRPr lang="en-US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grpSp>
            <p:nvGrpSpPr>
              <p:cNvPr id="23595" name="Group 2493"/>
              <p:cNvGrpSpPr>
                <a:grpSpLocks noChangeAspect="1"/>
              </p:cNvGrpSpPr>
              <p:nvPr/>
            </p:nvGrpSpPr>
            <p:grpSpPr bwMode="auto">
              <a:xfrm>
                <a:off x="3087" y="3570"/>
                <a:ext cx="291" cy="203"/>
                <a:chOff x="5117" y="3216"/>
                <a:chExt cx="529" cy="369"/>
              </a:xfrm>
            </p:grpSpPr>
            <p:sp>
              <p:nvSpPr>
                <p:cNvPr id="23677" name="Freeform 2494"/>
                <p:cNvSpPr>
                  <a:spLocks noChangeAspect="1"/>
                </p:cNvSpPr>
                <p:nvPr/>
              </p:nvSpPr>
              <p:spPr bwMode="auto">
                <a:xfrm>
                  <a:off x="5273" y="3284"/>
                  <a:ext cx="20" cy="20"/>
                </a:xfrm>
                <a:custGeom>
                  <a:avLst/>
                  <a:gdLst>
                    <a:gd name="T0" fmla="*/ 1 w 40"/>
                    <a:gd name="T1" fmla="*/ 2 h 39"/>
                    <a:gd name="T2" fmla="*/ 1 w 40"/>
                    <a:gd name="T3" fmla="*/ 2 h 39"/>
                    <a:gd name="T4" fmla="*/ 1 w 40"/>
                    <a:gd name="T5" fmla="*/ 1 h 39"/>
                    <a:gd name="T6" fmla="*/ 1 w 40"/>
                    <a:gd name="T7" fmla="*/ 1 h 39"/>
                    <a:gd name="T8" fmla="*/ 1 w 40"/>
                    <a:gd name="T9" fmla="*/ 1 h 39"/>
                    <a:gd name="T10" fmla="*/ 1 w 40"/>
                    <a:gd name="T11" fmla="*/ 1 h 39"/>
                    <a:gd name="T12" fmla="*/ 1 w 40"/>
                    <a:gd name="T13" fmla="*/ 1 h 39"/>
                    <a:gd name="T14" fmla="*/ 1 w 40"/>
                    <a:gd name="T15" fmla="*/ 1 h 39"/>
                    <a:gd name="T16" fmla="*/ 1 w 40"/>
                    <a:gd name="T17" fmla="*/ 1 h 39"/>
                    <a:gd name="T18" fmla="*/ 1 w 40"/>
                    <a:gd name="T19" fmla="*/ 1 h 39"/>
                    <a:gd name="T20" fmla="*/ 1 w 40"/>
                    <a:gd name="T21" fmla="*/ 2 h 39"/>
                    <a:gd name="T22" fmla="*/ 1 w 40"/>
                    <a:gd name="T23" fmla="*/ 2 h 39"/>
                    <a:gd name="T24" fmla="*/ 1 w 40"/>
                    <a:gd name="T25" fmla="*/ 1 h 39"/>
                    <a:gd name="T26" fmla="*/ 1 w 40"/>
                    <a:gd name="T27" fmla="*/ 1 h 39"/>
                    <a:gd name="T28" fmla="*/ 1 w 40"/>
                    <a:gd name="T29" fmla="*/ 1 h 39"/>
                    <a:gd name="T30" fmla="*/ 1 w 40"/>
                    <a:gd name="T31" fmla="*/ 1 h 39"/>
                    <a:gd name="T32" fmla="*/ 1 w 40"/>
                    <a:gd name="T33" fmla="*/ 1 h 39"/>
                    <a:gd name="T34" fmla="*/ 1 w 40"/>
                    <a:gd name="T35" fmla="*/ 1 h 39"/>
                    <a:gd name="T36" fmla="*/ 1 w 40"/>
                    <a:gd name="T37" fmla="*/ 1 h 39"/>
                    <a:gd name="T38" fmla="*/ 1 w 40"/>
                    <a:gd name="T39" fmla="*/ 1 h 39"/>
                    <a:gd name="T40" fmla="*/ 1 w 40"/>
                    <a:gd name="T41" fmla="*/ 1 h 39"/>
                    <a:gd name="T42" fmla="*/ 1 w 40"/>
                    <a:gd name="T43" fmla="*/ 1 h 39"/>
                    <a:gd name="T44" fmla="*/ 1 w 40"/>
                    <a:gd name="T45" fmla="*/ 1 h 39"/>
                    <a:gd name="T46" fmla="*/ 1 w 40"/>
                    <a:gd name="T47" fmla="*/ 1 h 39"/>
                    <a:gd name="T48" fmla="*/ 1 w 40"/>
                    <a:gd name="T49" fmla="*/ 1 h 39"/>
                    <a:gd name="T50" fmla="*/ 1 w 40"/>
                    <a:gd name="T51" fmla="*/ 1 h 39"/>
                    <a:gd name="T52" fmla="*/ 1 w 40"/>
                    <a:gd name="T53" fmla="*/ 1 h 39"/>
                    <a:gd name="T54" fmla="*/ 1 w 40"/>
                    <a:gd name="T55" fmla="*/ 1 h 39"/>
                    <a:gd name="T56" fmla="*/ 1 w 40"/>
                    <a:gd name="T57" fmla="*/ 1 h 39"/>
                    <a:gd name="T58" fmla="*/ 1 w 40"/>
                    <a:gd name="T59" fmla="*/ 0 h 39"/>
                    <a:gd name="T60" fmla="*/ 0 w 40"/>
                    <a:gd name="T61" fmla="*/ 0 h 39"/>
                    <a:gd name="T62" fmla="*/ 1 w 40"/>
                    <a:gd name="T63" fmla="*/ 1 h 39"/>
                    <a:gd name="T64" fmla="*/ 1 w 40"/>
                    <a:gd name="T65" fmla="*/ 1 h 39"/>
                    <a:gd name="T66" fmla="*/ 1 w 40"/>
                    <a:gd name="T67" fmla="*/ 1 h 39"/>
                    <a:gd name="T68" fmla="*/ 1 w 40"/>
                    <a:gd name="T69" fmla="*/ 1 h 39"/>
                    <a:gd name="T70" fmla="*/ 1 w 40"/>
                    <a:gd name="T71" fmla="*/ 2 h 39"/>
                    <a:gd name="T72" fmla="*/ 0 w 40"/>
                    <a:gd name="T73" fmla="*/ 2 h 3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40"/>
                    <a:gd name="T112" fmla="*/ 0 h 39"/>
                    <a:gd name="T113" fmla="*/ 40 w 40"/>
                    <a:gd name="T114" fmla="*/ 39 h 39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40" h="39">
                      <a:moveTo>
                        <a:pt x="0" y="39"/>
                      </a:moveTo>
                      <a:lnTo>
                        <a:pt x="23" y="39"/>
                      </a:lnTo>
                      <a:lnTo>
                        <a:pt x="29" y="37"/>
                      </a:lnTo>
                      <a:lnTo>
                        <a:pt x="36" y="33"/>
                      </a:lnTo>
                      <a:lnTo>
                        <a:pt x="37" y="32"/>
                      </a:lnTo>
                      <a:lnTo>
                        <a:pt x="39" y="31"/>
                      </a:lnTo>
                      <a:lnTo>
                        <a:pt x="40" y="29"/>
                      </a:lnTo>
                      <a:lnTo>
                        <a:pt x="40" y="26"/>
                      </a:lnTo>
                      <a:lnTo>
                        <a:pt x="39" y="22"/>
                      </a:lnTo>
                      <a:lnTo>
                        <a:pt x="37" y="20"/>
                      </a:lnTo>
                      <a:lnTo>
                        <a:pt x="35" y="20"/>
                      </a:lnTo>
                      <a:lnTo>
                        <a:pt x="34" y="19"/>
                      </a:lnTo>
                      <a:lnTo>
                        <a:pt x="17" y="19"/>
                      </a:lnTo>
                      <a:lnTo>
                        <a:pt x="23" y="20"/>
                      </a:lnTo>
                      <a:lnTo>
                        <a:pt x="26" y="20"/>
                      </a:lnTo>
                      <a:lnTo>
                        <a:pt x="26" y="21"/>
                      </a:lnTo>
                      <a:lnTo>
                        <a:pt x="27" y="22"/>
                      </a:lnTo>
                      <a:lnTo>
                        <a:pt x="27" y="23"/>
                      </a:lnTo>
                      <a:lnTo>
                        <a:pt x="27" y="28"/>
                      </a:lnTo>
                      <a:lnTo>
                        <a:pt x="27" y="31"/>
                      </a:lnTo>
                      <a:lnTo>
                        <a:pt x="26" y="32"/>
                      </a:lnTo>
                      <a:lnTo>
                        <a:pt x="26" y="33"/>
                      </a:lnTo>
                      <a:lnTo>
                        <a:pt x="24" y="34"/>
                      </a:lnTo>
                      <a:lnTo>
                        <a:pt x="19" y="34"/>
                      </a:lnTo>
                      <a:lnTo>
                        <a:pt x="16" y="33"/>
                      </a:lnTo>
                      <a:lnTo>
                        <a:pt x="16" y="32"/>
                      </a:lnTo>
                      <a:lnTo>
                        <a:pt x="16" y="31"/>
                      </a:lnTo>
                      <a:lnTo>
                        <a:pt x="16" y="19"/>
                      </a:lnTo>
                      <a:lnTo>
                        <a:pt x="17" y="19"/>
                      </a:lnTo>
                      <a:lnTo>
                        <a:pt x="34" y="19"/>
                      </a:lnTo>
                      <a:lnTo>
                        <a:pt x="26" y="18"/>
                      </a:lnTo>
                      <a:lnTo>
                        <a:pt x="32" y="15"/>
                      </a:lnTo>
                      <a:lnTo>
                        <a:pt x="35" y="12"/>
                      </a:lnTo>
                      <a:lnTo>
                        <a:pt x="37" y="12"/>
                      </a:lnTo>
                      <a:lnTo>
                        <a:pt x="37" y="11"/>
                      </a:lnTo>
                      <a:lnTo>
                        <a:pt x="38" y="10"/>
                      </a:lnTo>
                      <a:lnTo>
                        <a:pt x="38" y="9"/>
                      </a:lnTo>
                      <a:lnTo>
                        <a:pt x="38" y="6"/>
                      </a:lnTo>
                      <a:lnTo>
                        <a:pt x="37" y="4"/>
                      </a:lnTo>
                      <a:lnTo>
                        <a:pt x="36" y="3"/>
                      </a:lnTo>
                      <a:lnTo>
                        <a:pt x="35" y="2"/>
                      </a:lnTo>
                      <a:lnTo>
                        <a:pt x="32" y="1"/>
                      </a:lnTo>
                      <a:lnTo>
                        <a:pt x="19" y="1"/>
                      </a:lnTo>
                      <a:lnTo>
                        <a:pt x="23" y="2"/>
                      </a:lnTo>
                      <a:lnTo>
                        <a:pt x="25" y="3"/>
                      </a:lnTo>
                      <a:lnTo>
                        <a:pt x="26" y="4"/>
                      </a:lnTo>
                      <a:lnTo>
                        <a:pt x="26" y="5"/>
                      </a:lnTo>
                      <a:lnTo>
                        <a:pt x="26" y="9"/>
                      </a:lnTo>
                      <a:lnTo>
                        <a:pt x="26" y="12"/>
                      </a:lnTo>
                      <a:lnTo>
                        <a:pt x="25" y="14"/>
                      </a:lnTo>
                      <a:lnTo>
                        <a:pt x="23" y="15"/>
                      </a:lnTo>
                      <a:lnTo>
                        <a:pt x="16" y="18"/>
                      </a:lnTo>
                      <a:lnTo>
                        <a:pt x="16" y="5"/>
                      </a:lnTo>
                      <a:lnTo>
                        <a:pt x="16" y="2"/>
                      </a:lnTo>
                      <a:lnTo>
                        <a:pt x="17" y="2"/>
                      </a:lnTo>
                      <a:lnTo>
                        <a:pt x="19" y="1"/>
                      </a:lnTo>
                      <a:lnTo>
                        <a:pt x="32" y="1"/>
                      </a:lnTo>
                      <a:lnTo>
                        <a:pt x="30" y="1"/>
                      </a:lnTo>
                      <a:lnTo>
                        <a:pt x="27" y="0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4" y="1"/>
                      </a:lnTo>
                      <a:lnTo>
                        <a:pt x="5" y="2"/>
                      </a:lnTo>
                      <a:lnTo>
                        <a:pt x="5" y="3"/>
                      </a:lnTo>
                      <a:lnTo>
                        <a:pt x="5" y="4"/>
                      </a:lnTo>
                      <a:lnTo>
                        <a:pt x="6" y="6"/>
                      </a:lnTo>
                      <a:lnTo>
                        <a:pt x="6" y="31"/>
                      </a:lnTo>
                      <a:lnTo>
                        <a:pt x="5" y="32"/>
                      </a:lnTo>
                      <a:lnTo>
                        <a:pt x="5" y="34"/>
                      </a:lnTo>
                      <a:lnTo>
                        <a:pt x="4" y="34"/>
                      </a:lnTo>
                      <a:lnTo>
                        <a:pt x="0" y="37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78" name="Freeform 2495"/>
                <p:cNvSpPr>
                  <a:spLocks noChangeAspect="1"/>
                </p:cNvSpPr>
                <p:nvPr/>
              </p:nvSpPr>
              <p:spPr bwMode="auto">
                <a:xfrm>
                  <a:off x="5296" y="3284"/>
                  <a:ext cx="11" cy="20"/>
                </a:xfrm>
                <a:custGeom>
                  <a:avLst/>
                  <a:gdLst>
                    <a:gd name="T0" fmla="*/ 1 w 22"/>
                    <a:gd name="T1" fmla="*/ 0 h 39"/>
                    <a:gd name="T2" fmla="*/ 0 w 22"/>
                    <a:gd name="T3" fmla="*/ 0 h 39"/>
                    <a:gd name="T4" fmla="*/ 0 w 22"/>
                    <a:gd name="T5" fmla="*/ 1 h 39"/>
                    <a:gd name="T6" fmla="*/ 1 w 22"/>
                    <a:gd name="T7" fmla="*/ 1 h 39"/>
                    <a:gd name="T8" fmla="*/ 1 w 22"/>
                    <a:gd name="T9" fmla="*/ 1 h 39"/>
                    <a:gd name="T10" fmla="*/ 1 w 22"/>
                    <a:gd name="T11" fmla="*/ 1 h 39"/>
                    <a:gd name="T12" fmla="*/ 1 w 22"/>
                    <a:gd name="T13" fmla="*/ 1 h 39"/>
                    <a:gd name="T14" fmla="*/ 1 w 22"/>
                    <a:gd name="T15" fmla="*/ 1 h 39"/>
                    <a:gd name="T16" fmla="*/ 1 w 22"/>
                    <a:gd name="T17" fmla="*/ 1 h 39"/>
                    <a:gd name="T18" fmla="*/ 1 w 22"/>
                    <a:gd name="T19" fmla="*/ 2 h 39"/>
                    <a:gd name="T20" fmla="*/ 1 w 22"/>
                    <a:gd name="T21" fmla="*/ 2 h 39"/>
                    <a:gd name="T22" fmla="*/ 1 w 22"/>
                    <a:gd name="T23" fmla="*/ 2 h 39"/>
                    <a:gd name="T24" fmla="*/ 0 w 22"/>
                    <a:gd name="T25" fmla="*/ 2 h 39"/>
                    <a:gd name="T26" fmla="*/ 0 w 22"/>
                    <a:gd name="T27" fmla="*/ 2 h 39"/>
                    <a:gd name="T28" fmla="*/ 1 w 22"/>
                    <a:gd name="T29" fmla="*/ 2 h 39"/>
                    <a:gd name="T30" fmla="*/ 1 w 22"/>
                    <a:gd name="T31" fmla="*/ 2 h 39"/>
                    <a:gd name="T32" fmla="*/ 1 w 22"/>
                    <a:gd name="T33" fmla="*/ 2 h 39"/>
                    <a:gd name="T34" fmla="*/ 1 w 22"/>
                    <a:gd name="T35" fmla="*/ 2 h 39"/>
                    <a:gd name="T36" fmla="*/ 1 w 22"/>
                    <a:gd name="T37" fmla="*/ 1 h 39"/>
                    <a:gd name="T38" fmla="*/ 1 w 22"/>
                    <a:gd name="T39" fmla="*/ 1 h 39"/>
                    <a:gd name="T40" fmla="*/ 1 w 22"/>
                    <a:gd name="T41" fmla="*/ 1 h 39"/>
                    <a:gd name="T42" fmla="*/ 1 w 22"/>
                    <a:gd name="T43" fmla="*/ 1 h 39"/>
                    <a:gd name="T44" fmla="*/ 1 w 22"/>
                    <a:gd name="T45" fmla="*/ 1 h 39"/>
                    <a:gd name="T46" fmla="*/ 1 w 22"/>
                    <a:gd name="T47" fmla="*/ 1 h 39"/>
                    <a:gd name="T48" fmla="*/ 1 w 22"/>
                    <a:gd name="T49" fmla="*/ 1 h 39"/>
                    <a:gd name="T50" fmla="*/ 1 w 22"/>
                    <a:gd name="T51" fmla="*/ 0 h 3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2"/>
                    <a:gd name="T79" fmla="*/ 0 h 39"/>
                    <a:gd name="T80" fmla="*/ 22 w 22"/>
                    <a:gd name="T81" fmla="*/ 39 h 39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2" h="39">
                      <a:moveTo>
                        <a:pt x="22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2" y="1"/>
                      </a:lnTo>
                      <a:lnTo>
                        <a:pt x="5" y="2"/>
                      </a:lnTo>
                      <a:lnTo>
                        <a:pt x="6" y="3"/>
                      </a:lnTo>
                      <a:lnTo>
                        <a:pt x="6" y="5"/>
                      </a:lnTo>
                      <a:lnTo>
                        <a:pt x="6" y="31"/>
                      </a:lnTo>
                      <a:lnTo>
                        <a:pt x="6" y="32"/>
                      </a:lnTo>
                      <a:lnTo>
                        <a:pt x="5" y="33"/>
                      </a:lnTo>
                      <a:lnTo>
                        <a:pt x="3" y="34"/>
                      </a:lnTo>
                      <a:lnTo>
                        <a:pt x="2" y="34"/>
                      </a:lnTo>
                      <a:lnTo>
                        <a:pt x="0" y="37"/>
                      </a:lnTo>
                      <a:lnTo>
                        <a:pt x="0" y="39"/>
                      </a:lnTo>
                      <a:lnTo>
                        <a:pt x="22" y="39"/>
                      </a:lnTo>
                      <a:lnTo>
                        <a:pt x="22" y="37"/>
                      </a:lnTo>
                      <a:lnTo>
                        <a:pt x="19" y="34"/>
                      </a:lnTo>
                      <a:lnTo>
                        <a:pt x="18" y="33"/>
                      </a:lnTo>
                      <a:lnTo>
                        <a:pt x="17" y="32"/>
                      </a:lnTo>
                      <a:lnTo>
                        <a:pt x="17" y="31"/>
                      </a:lnTo>
                      <a:lnTo>
                        <a:pt x="17" y="5"/>
                      </a:lnTo>
                      <a:lnTo>
                        <a:pt x="17" y="3"/>
                      </a:lnTo>
                      <a:lnTo>
                        <a:pt x="18" y="2"/>
                      </a:lnTo>
                      <a:lnTo>
                        <a:pt x="19" y="1"/>
                      </a:lnTo>
                      <a:lnTo>
                        <a:pt x="22" y="1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79" name="Freeform 2496"/>
                <p:cNvSpPr>
                  <a:spLocks noChangeAspect="1"/>
                </p:cNvSpPr>
                <p:nvPr/>
              </p:nvSpPr>
              <p:spPr bwMode="auto">
                <a:xfrm>
                  <a:off x="5311" y="3283"/>
                  <a:ext cx="23" cy="21"/>
                </a:xfrm>
                <a:custGeom>
                  <a:avLst/>
                  <a:gdLst>
                    <a:gd name="T0" fmla="*/ 0 w 47"/>
                    <a:gd name="T1" fmla="*/ 1 h 42"/>
                    <a:gd name="T2" fmla="*/ 0 w 47"/>
                    <a:gd name="T3" fmla="*/ 1 h 42"/>
                    <a:gd name="T4" fmla="*/ 0 w 47"/>
                    <a:gd name="T5" fmla="*/ 1 h 42"/>
                    <a:gd name="T6" fmla="*/ 0 w 47"/>
                    <a:gd name="T7" fmla="*/ 1 h 42"/>
                    <a:gd name="T8" fmla="*/ 0 w 47"/>
                    <a:gd name="T9" fmla="*/ 1 h 42"/>
                    <a:gd name="T10" fmla="*/ 1 w 47"/>
                    <a:gd name="T11" fmla="*/ 1 h 42"/>
                    <a:gd name="T12" fmla="*/ 1 w 47"/>
                    <a:gd name="T13" fmla="*/ 1 h 42"/>
                    <a:gd name="T14" fmla="*/ 1 w 47"/>
                    <a:gd name="T15" fmla="*/ 1 h 42"/>
                    <a:gd name="T16" fmla="*/ 1 w 47"/>
                    <a:gd name="T17" fmla="*/ 1 h 42"/>
                    <a:gd name="T18" fmla="*/ 1 w 47"/>
                    <a:gd name="T19" fmla="*/ 1 h 42"/>
                    <a:gd name="T20" fmla="*/ 1 w 47"/>
                    <a:gd name="T21" fmla="*/ 1 h 42"/>
                    <a:gd name="T22" fmla="*/ 1 w 47"/>
                    <a:gd name="T23" fmla="*/ 1 h 42"/>
                    <a:gd name="T24" fmla="*/ 0 w 47"/>
                    <a:gd name="T25" fmla="*/ 1 h 42"/>
                    <a:gd name="T26" fmla="*/ 0 w 47"/>
                    <a:gd name="T27" fmla="*/ 1 h 42"/>
                    <a:gd name="T28" fmla="*/ 1 w 47"/>
                    <a:gd name="T29" fmla="*/ 1 h 42"/>
                    <a:gd name="T30" fmla="*/ 1 w 47"/>
                    <a:gd name="T31" fmla="*/ 1 h 42"/>
                    <a:gd name="T32" fmla="*/ 1 w 47"/>
                    <a:gd name="T33" fmla="*/ 1 h 42"/>
                    <a:gd name="T34" fmla="*/ 0 w 47"/>
                    <a:gd name="T35" fmla="*/ 1 h 42"/>
                    <a:gd name="T36" fmla="*/ 0 w 47"/>
                    <a:gd name="T37" fmla="*/ 1 h 42"/>
                    <a:gd name="T38" fmla="*/ 0 w 47"/>
                    <a:gd name="T39" fmla="*/ 1 h 42"/>
                    <a:gd name="T40" fmla="*/ 0 w 47"/>
                    <a:gd name="T41" fmla="*/ 1 h 42"/>
                    <a:gd name="T42" fmla="*/ 0 w 47"/>
                    <a:gd name="T43" fmla="*/ 1 h 42"/>
                    <a:gd name="T44" fmla="*/ 0 w 47"/>
                    <a:gd name="T45" fmla="*/ 1 h 42"/>
                    <a:gd name="T46" fmla="*/ 0 w 47"/>
                    <a:gd name="T47" fmla="*/ 1 h 42"/>
                    <a:gd name="T48" fmla="*/ 0 w 47"/>
                    <a:gd name="T49" fmla="*/ 1 h 42"/>
                    <a:gd name="T50" fmla="*/ 0 w 47"/>
                    <a:gd name="T51" fmla="*/ 1 h 42"/>
                    <a:gd name="T52" fmla="*/ 0 w 47"/>
                    <a:gd name="T53" fmla="*/ 1 h 42"/>
                    <a:gd name="T54" fmla="*/ 1 w 47"/>
                    <a:gd name="T55" fmla="*/ 1 h 42"/>
                    <a:gd name="T56" fmla="*/ 0 w 47"/>
                    <a:gd name="T57" fmla="*/ 0 h 42"/>
                    <a:gd name="T58" fmla="*/ 0 w 47"/>
                    <a:gd name="T59" fmla="*/ 0 h 42"/>
                    <a:gd name="T60" fmla="*/ 0 w 47"/>
                    <a:gd name="T61" fmla="*/ 1 h 42"/>
                    <a:gd name="T62" fmla="*/ 0 w 47"/>
                    <a:gd name="T63" fmla="*/ 1 h 42"/>
                    <a:gd name="T64" fmla="*/ 0 w 47"/>
                    <a:gd name="T65" fmla="*/ 1 h 42"/>
                    <a:gd name="T66" fmla="*/ 0 w 47"/>
                    <a:gd name="T67" fmla="*/ 1 h 4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7"/>
                    <a:gd name="T103" fmla="*/ 0 h 42"/>
                    <a:gd name="T104" fmla="*/ 47 w 47"/>
                    <a:gd name="T105" fmla="*/ 42 h 4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7" h="42">
                      <a:moveTo>
                        <a:pt x="0" y="22"/>
                      </a:moveTo>
                      <a:lnTo>
                        <a:pt x="0" y="25"/>
                      </a:lnTo>
                      <a:lnTo>
                        <a:pt x="2" y="29"/>
                      </a:lnTo>
                      <a:lnTo>
                        <a:pt x="5" y="33"/>
                      </a:lnTo>
                      <a:lnTo>
                        <a:pt x="6" y="35"/>
                      </a:lnTo>
                      <a:lnTo>
                        <a:pt x="7" y="35"/>
                      </a:lnTo>
                      <a:lnTo>
                        <a:pt x="10" y="37"/>
                      </a:lnTo>
                      <a:lnTo>
                        <a:pt x="14" y="40"/>
                      </a:lnTo>
                      <a:lnTo>
                        <a:pt x="18" y="42"/>
                      </a:lnTo>
                      <a:lnTo>
                        <a:pt x="22" y="42"/>
                      </a:lnTo>
                      <a:lnTo>
                        <a:pt x="31" y="40"/>
                      </a:lnTo>
                      <a:lnTo>
                        <a:pt x="35" y="37"/>
                      </a:lnTo>
                      <a:lnTo>
                        <a:pt x="38" y="35"/>
                      </a:lnTo>
                      <a:lnTo>
                        <a:pt x="43" y="34"/>
                      </a:lnTo>
                      <a:lnTo>
                        <a:pt x="44" y="31"/>
                      </a:lnTo>
                      <a:lnTo>
                        <a:pt x="46" y="26"/>
                      </a:lnTo>
                      <a:lnTo>
                        <a:pt x="47" y="25"/>
                      </a:lnTo>
                      <a:lnTo>
                        <a:pt x="47" y="22"/>
                      </a:lnTo>
                      <a:lnTo>
                        <a:pt x="47" y="17"/>
                      </a:lnTo>
                      <a:lnTo>
                        <a:pt x="44" y="13"/>
                      </a:lnTo>
                      <a:lnTo>
                        <a:pt x="43" y="9"/>
                      </a:lnTo>
                      <a:lnTo>
                        <a:pt x="39" y="7"/>
                      </a:lnTo>
                      <a:lnTo>
                        <a:pt x="35" y="5"/>
                      </a:lnTo>
                      <a:lnTo>
                        <a:pt x="33" y="4"/>
                      </a:lnTo>
                      <a:lnTo>
                        <a:pt x="22" y="4"/>
                      </a:lnTo>
                      <a:lnTo>
                        <a:pt x="27" y="5"/>
                      </a:lnTo>
                      <a:lnTo>
                        <a:pt x="29" y="6"/>
                      </a:lnTo>
                      <a:lnTo>
                        <a:pt x="31" y="8"/>
                      </a:lnTo>
                      <a:lnTo>
                        <a:pt x="33" y="10"/>
                      </a:lnTo>
                      <a:lnTo>
                        <a:pt x="33" y="14"/>
                      </a:lnTo>
                      <a:lnTo>
                        <a:pt x="34" y="17"/>
                      </a:lnTo>
                      <a:lnTo>
                        <a:pt x="34" y="22"/>
                      </a:lnTo>
                      <a:lnTo>
                        <a:pt x="33" y="29"/>
                      </a:lnTo>
                      <a:lnTo>
                        <a:pt x="33" y="33"/>
                      </a:lnTo>
                      <a:lnTo>
                        <a:pt x="31" y="35"/>
                      </a:lnTo>
                      <a:lnTo>
                        <a:pt x="30" y="36"/>
                      </a:lnTo>
                      <a:lnTo>
                        <a:pt x="27" y="37"/>
                      </a:lnTo>
                      <a:lnTo>
                        <a:pt x="26" y="37"/>
                      </a:lnTo>
                      <a:lnTo>
                        <a:pt x="26" y="40"/>
                      </a:lnTo>
                      <a:lnTo>
                        <a:pt x="24" y="40"/>
                      </a:lnTo>
                      <a:lnTo>
                        <a:pt x="18" y="37"/>
                      </a:lnTo>
                      <a:lnTo>
                        <a:pt x="17" y="36"/>
                      </a:lnTo>
                      <a:lnTo>
                        <a:pt x="15" y="35"/>
                      </a:lnTo>
                      <a:lnTo>
                        <a:pt x="14" y="33"/>
                      </a:lnTo>
                      <a:lnTo>
                        <a:pt x="14" y="29"/>
                      </a:lnTo>
                      <a:lnTo>
                        <a:pt x="11" y="25"/>
                      </a:lnTo>
                      <a:lnTo>
                        <a:pt x="11" y="22"/>
                      </a:lnTo>
                      <a:lnTo>
                        <a:pt x="11" y="13"/>
                      </a:lnTo>
                      <a:lnTo>
                        <a:pt x="14" y="10"/>
                      </a:lnTo>
                      <a:lnTo>
                        <a:pt x="15" y="8"/>
                      </a:lnTo>
                      <a:lnTo>
                        <a:pt x="16" y="6"/>
                      </a:lnTo>
                      <a:lnTo>
                        <a:pt x="17" y="5"/>
                      </a:lnTo>
                      <a:lnTo>
                        <a:pt x="18" y="4"/>
                      </a:lnTo>
                      <a:lnTo>
                        <a:pt x="20" y="4"/>
                      </a:lnTo>
                      <a:lnTo>
                        <a:pt x="22" y="4"/>
                      </a:lnTo>
                      <a:lnTo>
                        <a:pt x="33" y="4"/>
                      </a:lnTo>
                      <a:lnTo>
                        <a:pt x="33" y="3"/>
                      </a:lnTo>
                      <a:lnTo>
                        <a:pt x="27" y="0"/>
                      </a:lnTo>
                      <a:lnTo>
                        <a:pt x="24" y="0"/>
                      </a:lnTo>
                      <a:lnTo>
                        <a:pt x="18" y="0"/>
                      </a:lnTo>
                      <a:lnTo>
                        <a:pt x="15" y="3"/>
                      </a:lnTo>
                      <a:lnTo>
                        <a:pt x="10" y="5"/>
                      </a:lnTo>
                      <a:lnTo>
                        <a:pt x="8" y="6"/>
                      </a:lnTo>
                      <a:lnTo>
                        <a:pt x="6" y="9"/>
                      </a:lnTo>
                      <a:lnTo>
                        <a:pt x="2" y="12"/>
                      </a:lnTo>
                      <a:lnTo>
                        <a:pt x="2" y="13"/>
                      </a:lnTo>
                      <a:lnTo>
                        <a:pt x="0" y="17"/>
                      </a:lnTo>
                      <a:lnTo>
                        <a:pt x="0" y="21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0" name="Freeform 2497"/>
                <p:cNvSpPr>
                  <a:spLocks noChangeAspect="1"/>
                </p:cNvSpPr>
                <p:nvPr/>
              </p:nvSpPr>
              <p:spPr bwMode="auto">
                <a:xfrm>
                  <a:off x="5337" y="3283"/>
                  <a:ext cx="23" cy="21"/>
                </a:xfrm>
                <a:custGeom>
                  <a:avLst/>
                  <a:gdLst>
                    <a:gd name="T0" fmla="*/ 1 w 47"/>
                    <a:gd name="T1" fmla="*/ 1 h 42"/>
                    <a:gd name="T2" fmla="*/ 1 w 47"/>
                    <a:gd name="T3" fmla="*/ 1 h 42"/>
                    <a:gd name="T4" fmla="*/ 1 w 47"/>
                    <a:gd name="T5" fmla="*/ 1 h 42"/>
                    <a:gd name="T6" fmla="*/ 0 w 47"/>
                    <a:gd name="T7" fmla="*/ 1 h 42"/>
                    <a:gd name="T8" fmla="*/ 0 w 47"/>
                    <a:gd name="T9" fmla="*/ 1 h 42"/>
                    <a:gd name="T10" fmla="*/ 0 w 47"/>
                    <a:gd name="T11" fmla="*/ 1 h 42"/>
                    <a:gd name="T12" fmla="*/ 0 w 47"/>
                    <a:gd name="T13" fmla="*/ 1 h 42"/>
                    <a:gd name="T14" fmla="*/ 0 w 47"/>
                    <a:gd name="T15" fmla="*/ 1 h 42"/>
                    <a:gd name="T16" fmla="*/ 0 w 47"/>
                    <a:gd name="T17" fmla="*/ 1 h 42"/>
                    <a:gd name="T18" fmla="*/ 0 w 47"/>
                    <a:gd name="T19" fmla="*/ 1 h 42"/>
                    <a:gd name="T20" fmla="*/ 0 w 47"/>
                    <a:gd name="T21" fmla="*/ 1 h 42"/>
                    <a:gd name="T22" fmla="*/ 0 w 47"/>
                    <a:gd name="T23" fmla="*/ 1 h 42"/>
                    <a:gd name="T24" fmla="*/ 0 w 47"/>
                    <a:gd name="T25" fmla="*/ 1 h 42"/>
                    <a:gd name="T26" fmla="*/ 0 w 47"/>
                    <a:gd name="T27" fmla="*/ 1 h 42"/>
                    <a:gd name="T28" fmla="*/ 0 w 47"/>
                    <a:gd name="T29" fmla="*/ 1 h 42"/>
                    <a:gd name="T30" fmla="*/ 0 w 47"/>
                    <a:gd name="T31" fmla="*/ 1 h 42"/>
                    <a:gd name="T32" fmla="*/ 0 w 47"/>
                    <a:gd name="T33" fmla="*/ 1 h 42"/>
                    <a:gd name="T34" fmla="*/ 1 w 47"/>
                    <a:gd name="T35" fmla="*/ 1 h 42"/>
                    <a:gd name="T36" fmla="*/ 1 w 47"/>
                    <a:gd name="T37" fmla="*/ 1 h 42"/>
                    <a:gd name="T38" fmla="*/ 1 w 47"/>
                    <a:gd name="T39" fmla="*/ 0 h 42"/>
                    <a:gd name="T40" fmla="*/ 1 w 47"/>
                    <a:gd name="T41" fmla="*/ 1 h 42"/>
                    <a:gd name="T42" fmla="*/ 0 w 47"/>
                    <a:gd name="T43" fmla="*/ 1 h 42"/>
                    <a:gd name="T44" fmla="*/ 0 w 47"/>
                    <a:gd name="T45" fmla="*/ 0 h 42"/>
                    <a:gd name="T46" fmla="*/ 0 w 47"/>
                    <a:gd name="T47" fmla="*/ 1 h 42"/>
                    <a:gd name="T48" fmla="*/ 0 w 47"/>
                    <a:gd name="T49" fmla="*/ 1 h 42"/>
                    <a:gd name="T50" fmla="*/ 0 w 47"/>
                    <a:gd name="T51" fmla="*/ 1 h 42"/>
                    <a:gd name="T52" fmla="*/ 0 w 47"/>
                    <a:gd name="T53" fmla="*/ 1 h 42"/>
                    <a:gd name="T54" fmla="*/ 0 w 47"/>
                    <a:gd name="T55" fmla="*/ 1 h 42"/>
                    <a:gd name="T56" fmla="*/ 0 w 47"/>
                    <a:gd name="T57" fmla="*/ 1 h 42"/>
                    <a:gd name="T58" fmla="*/ 0 w 47"/>
                    <a:gd name="T59" fmla="*/ 1 h 42"/>
                    <a:gd name="T60" fmla="*/ 0 w 47"/>
                    <a:gd name="T61" fmla="*/ 1 h 42"/>
                    <a:gd name="T62" fmla="*/ 1 w 47"/>
                    <a:gd name="T63" fmla="*/ 1 h 4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47"/>
                    <a:gd name="T97" fmla="*/ 0 h 42"/>
                    <a:gd name="T98" fmla="*/ 47 w 47"/>
                    <a:gd name="T99" fmla="*/ 42 h 4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47" h="42">
                      <a:moveTo>
                        <a:pt x="42" y="37"/>
                      </a:moveTo>
                      <a:lnTo>
                        <a:pt x="42" y="31"/>
                      </a:lnTo>
                      <a:lnTo>
                        <a:pt x="42" y="26"/>
                      </a:lnTo>
                      <a:lnTo>
                        <a:pt x="43" y="25"/>
                      </a:lnTo>
                      <a:lnTo>
                        <a:pt x="45" y="25"/>
                      </a:lnTo>
                      <a:lnTo>
                        <a:pt x="47" y="25"/>
                      </a:lnTo>
                      <a:lnTo>
                        <a:pt x="47" y="23"/>
                      </a:lnTo>
                      <a:lnTo>
                        <a:pt x="23" y="23"/>
                      </a:lnTo>
                      <a:lnTo>
                        <a:pt x="23" y="25"/>
                      </a:lnTo>
                      <a:lnTo>
                        <a:pt x="29" y="25"/>
                      </a:lnTo>
                      <a:lnTo>
                        <a:pt x="30" y="26"/>
                      </a:lnTo>
                      <a:lnTo>
                        <a:pt x="31" y="26"/>
                      </a:lnTo>
                      <a:lnTo>
                        <a:pt x="31" y="31"/>
                      </a:lnTo>
                      <a:lnTo>
                        <a:pt x="31" y="35"/>
                      </a:lnTo>
                      <a:lnTo>
                        <a:pt x="31" y="36"/>
                      </a:lnTo>
                      <a:lnTo>
                        <a:pt x="29" y="37"/>
                      </a:lnTo>
                      <a:lnTo>
                        <a:pt x="29" y="40"/>
                      </a:lnTo>
                      <a:lnTo>
                        <a:pt x="23" y="40"/>
                      </a:lnTo>
                      <a:lnTo>
                        <a:pt x="19" y="37"/>
                      </a:lnTo>
                      <a:lnTo>
                        <a:pt x="18" y="36"/>
                      </a:lnTo>
                      <a:lnTo>
                        <a:pt x="14" y="35"/>
                      </a:lnTo>
                      <a:lnTo>
                        <a:pt x="13" y="33"/>
                      </a:lnTo>
                      <a:lnTo>
                        <a:pt x="12" y="29"/>
                      </a:lnTo>
                      <a:lnTo>
                        <a:pt x="11" y="25"/>
                      </a:lnTo>
                      <a:lnTo>
                        <a:pt x="11" y="22"/>
                      </a:lnTo>
                      <a:lnTo>
                        <a:pt x="12" y="13"/>
                      </a:lnTo>
                      <a:lnTo>
                        <a:pt x="13" y="10"/>
                      </a:lnTo>
                      <a:lnTo>
                        <a:pt x="14" y="8"/>
                      </a:lnTo>
                      <a:lnTo>
                        <a:pt x="17" y="6"/>
                      </a:lnTo>
                      <a:lnTo>
                        <a:pt x="18" y="5"/>
                      </a:lnTo>
                      <a:lnTo>
                        <a:pt x="19" y="4"/>
                      </a:lnTo>
                      <a:lnTo>
                        <a:pt x="21" y="4"/>
                      </a:lnTo>
                      <a:lnTo>
                        <a:pt x="23" y="4"/>
                      </a:lnTo>
                      <a:lnTo>
                        <a:pt x="29" y="4"/>
                      </a:lnTo>
                      <a:lnTo>
                        <a:pt x="32" y="6"/>
                      </a:lnTo>
                      <a:lnTo>
                        <a:pt x="37" y="9"/>
                      </a:lnTo>
                      <a:lnTo>
                        <a:pt x="39" y="15"/>
                      </a:lnTo>
                      <a:lnTo>
                        <a:pt x="41" y="15"/>
                      </a:lnTo>
                      <a:lnTo>
                        <a:pt x="41" y="0"/>
                      </a:lnTo>
                      <a:lnTo>
                        <a:pt x="39" y="0"/>
                      </a:lnTo>
                      <a:lnTo>
                        <a:pt x="38" y="4"/>
                      </a:lnTo>
                      <a:lnTo>
                        <a:pt x="36" y="4"/>
                      </a:lnTo>
                      <a:lnTo>
                        <a:pt x="31" y="3"/>
                      </a:lnTo>
                      <a:lnTo>
                        <a:pt x="28" y="3"/>
                      </a:ln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3" y="3"/>
                      </a:lnTo>
                      <a:lnTo>
                        <a:pt x="9" y="5"/>
                      </a:lnTo>
                      <a:lnTo>
                        <a:pt x="7" y="7"/>
                      </a:lnTo>
                      <a:lnTo>
                        <a:pt x="3" y="10"/>
                      </a:lnTo>
                      <a:lnTo>
                        <a:pt x="2" y="14"/>
                      </a:lnTo>
                      <a:lnTo>
                        <a:pt x="1" y="17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1" y="25"/>
                      </a:lnTo>
                      <a:lnTo>
                        <a:pt x="2" y="31"/>
                      </a:lnTo>
                      <a:lnTo>
                        <a:pt x="3" y="33"/>
                      </a:lnTo>
                      <a:lnTo>
                        <a:pt x="7" y="35"/>
                      </a:lnTo>
                      <a:lnTo>
                        <a:pt x="9" y="37"/>
                      </a:lnTo>
                      <a:lnTo>
                        <a:pt x="13" y="40"/>
                      </a:lnTo>
                      <a:lnTo>
                        <a:pt x="18" y="42"/>
                      </a:lnTo>
                      <a:lnTo>
                        <a:pt x="23" y="42"/>
                      </a:lnTo>
                      <a:lnTo>
                        <a:pt x="33" y="42"/>
                      </a:lnTo>
                      <a:lnTo>
                        <a:pt x="42" y="3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1" name="Freeform 2498"/>
                <p:cNvSpPr>
                  <a:spLocks noChangeAspect="1"/>
                </p:cNvSpPr>
                <p:nvPr/>
              </p:nvSpPr>
              <p:spPr bwMode="auto">
                <a:xfrm>
                  <a:off x="5362" y="3284"/>
                  <a:ext cx="21" cy="20"/>
                </a:xfrm>
                <a:custGeom>
                  <a:avLst/>
                  <a:gdLst>
                    <a:gd name="T0" fmla="*/ 0 w 42"/>
                    <a:gd name="T1" fmla="*/ 2 h 39"/>
                    <a:gd name="T2" fmla="*/ 1 w 42"/>
                    <a:gd name="T3" fmla="*/ 2 h 39"/>
                    <a:gd name="T4" fmla="*/ 1 w 42"/>
                    <a:gd name="T5" fmla="*/ 1 h 39"/>
                    <a:gd name="T6" fmla="*/ 1 w 42"/>
                    <a:gd name="T7" fmla="*/ 1 h 39"/>
                    <a:gd name="T8" fmla="*/ 1 w 42"/>
                    <a:gd name="T9" fmla="*/ 1 h 39"/>
                    <a:gd name="T10" fmla="*/ 1 w 42"/>
                    <a:gd name="T11" fmla="*/ 1 h 39"/>
                    <a:gd name="T12" fmla="*/ 1 w 42"/>
                    <a:gd name="T13" fmla="*/ 1 h 39"/>
                    <a:gd name="T14" fmla="*/ 1 w 42"/>
                    <a:gd name="T15" fmla="*/ 2 h 39"/>
                    <a:gd name="T16" fmla="*/ 1 w 42"/>
                    <a:gd name="T17" fmla="*/ 2 h 39"/>
                    <a:gd name="T18" fmla="*/ 1 w 42"/>
                    <a:gd name="T19" fmla="*/ 2 h 39"/>
                    <a:gd name="T20" fmla="*/ 1 w 42"/>
                    <a:gd name="T21" fmla="*/ 2 h 39"/>
                    <a:gd name="T22" fmla="*/ 1 w 42"/>
                    <a:gd name="T23" fmla="*/ 2 h 39"/>
                    <a:gd name="T24" fmla="*/ 1 w 42"/>
                    <a:gd name="T25" fmla="*/ 1 h 39"/>
                    <a:gd name="T26" fmla="*/ 1 w 42"/>
                    <a:gd name="T27" fmla="*/ 1 h 39"/>
                    <a:gd name="T28" fmla="*/ 1 w 42"/>
                    <a:gd name="T29" fmla="*/ 1 h 39"/>
                    <a:gd name="T30" fmla="*/ 1 w 42"/>
                    <a:gd name="T31" fmla="*/ 1 h 39"/>
                    <a:gd name="T32" fmla="*/ 1 w 42"/>
                    <a:gd name="T33" fmla="*/ 1 h 39"/>
                    <a:gd name="T34" fmla="*/ 1 w 42"/>
                    <a:gd name="T35" fmla="*/ 1 h 39"/>
                    <a:gd name="T36" fmla="*/ 1 w 42"/>
                    <a:gd name="T37" fmla="*/ 1 h 39"/>
                    <a:gd name="T38" fmla="*/ 1 w 42"/>
                    <a:gd name="T39" fmla="*/ 1 h 39"/>
                    <a:gd name="T40" fmla="*/ 1 w 42"/>
                    <a:gd name="T41" fmla="*/ 1 h 39"/>
                    <a:gd name="T42" fmla="*/ 1 w 42"/>
                    <a:gd name="T43" fmla="*/ 1 h 39"/>
                    <a:gd name="T44" fmla="*/ 1 w 42"/>
                    <a:gd name="T45" fmla="*/ 1 h 39"/>
                    <a:gd name="T46" fmla="*/ 1 w 42"/>
                    <a:gd name="T47" fmla="*/ 1 h 39"/>
                    <a:gd name="T48" fmla="*/ 1 w 42"/>
                    <a:gd name="T49" fmla="*/ 1 h 39"/>
                    <a:gd name="T50" fmla="*/ 1 w 42"/>
                    <a:gd name="T51" fmla="*/ 1 h 39"/>
                    <a:gd name="T52" fmla="*/ 1 w 42"/>
                    <a:gd name="T53" fmla="*/ 1 h 39"/>
                    <a:gd name="T54" fmla="*/ 1 w 42"/>
                    <a:gd name="T55" fmla="*/ 1 h 39"/>
                    <a:gd name="T56" fmla="*/ 1 w 42"/>
                    <a:gd name="T57" fmla="*/ 1 h 39"/>
                    <a:gd name="T58" fmla="*/ 1 w 42"/>
                    <a:gd name="T59" fmla="*/ 1 h 39"/>
                    <a:gd name="T60" fmla="*/ 1 w 42"/>
                    <a:gd name="T61" fmla="*/ 1 h 39"/>
                    <a:gd name="T62" fmla="*/ 1 w 42"/>
                    <a:gd name="T63" fmla="*/ 1 h 39"/>
                    <a:gd name="T64" fmla="*/ 1 w 42"/>
                    <a:gd name="T65" fmla="*/ 1 h 39"/>
                    <a:gd name="T66" fmla="*/ 1 w 42"/>
                    <a:gd name="T67" fmla="*/ 1 h 39"/>
                    <a:gd name="T68" fmla="*/ 1 w 42"/>
                    <a:gd name="T69" fmla="*/ 1 h 39"/>
                    <a:gd name="T70" fmla="*/ 1 w 42"/>
                    <a:gd name="T71" fmla="*/ 1 h 39"/>
                    <a:gd name="T72" fmla="*/ 1 w 42"/>
                    <a:gd name="T73" fmla="*/ 1 h 39"/>
                    <a:gd name="T74" fmla="*/ 1 w 42"/>
                    <a:gd name="T75" fmla="*/ 1 h 39"/>
                    <a:gd name="T76" fmla="*/ 1 w 42"/>
                    <a:gd name="T77" fmla="*/ 1 h 39"/>
                    <a:gd name="T78" fmla="*/ 1 w 42"/>
                    <a:gd name="T79" fmla="*/ 1 h 39"/>
                    <a:gd name="T80" fmla="*/ 1 w 42"/>
                    <a:gd name="T81" fmla="*/ 1 h 39"/>
                    <a:gd name="T82" fmla="*/ 1 w 42"/>
                    <a:gd name="T83" fmla="*/ 0 h 39"/>
                    <a:gd name="T84" fmla="*/ 0 w 42"/>
                    <a:gd name="T85" fmla="*/ 0 h 39"/>
                    <a:gd name="T86" fmla="*/ 0 w 42"/>
                    <a:gd name="T87" fmla="*/ 1 h 39"/>
                    <a:gd name="T88" fmla="*/ 1 w 42"/>
                    <a:gd name="T89" fmla="*/ 1 h 39"/>
                    <a:gd name="T90" fmla="*/ 1 w 42"/>
                    <a:gd name="T91" fmla="*/ 1 h 39"/>
                    <a:gd name="T92" fmla="*/ 1 w 42"/>
                    <a:gd name="T93" fmla="*/ 1 h 39"/>
                    <a:gd name="T94" fmla="*/ 1 w 42"/>
                    <a:gd name="T95" fmla="*/ 1 h 39"/>
                    <a:gd name="T96" fmla="*/ 1 w 42"/>
                    <a:gd name="T97" fmla="*/ 1 h 39"/>
                    <a:gd name="T98" fmla="*/ 1 w 42"/>
                    <a:gd name="T99" fmla="*/ 1 h 39"/>
                    <a:gd name="T100" fmla="*/ 1 w 42"/>
                    <a:gd name="T101" fmla="*/ 1 h 39"/>
                    <a:gd name="T102" fmla="*/ 1 w 42"/>
                    <a:gd name="T103" fmla="*/ 2 h 39"/>
                    <a:gd name="T104" fmla="*/ 1 w 42"/>
                    <a:gd name="T105" fmla="*/ 2 h 39"/>
                    <a:gd name="T106" fmla="*/ 1 w 42"/>
                    <a:gd name="T107" fmla="*/ 2 h 39"/>
                    <a:gd name="T108" fmla="*/ 0 w 42"/>
                    <a:gd name="T109" fmla="*/ 2 h 39"/>
                    <a:gd name="T110" fmla="*/ 0 w 42"/>
                    <a:gd name="T111" fmla="*/ 2 h 39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2"/>
                    <a:gd name="T169" fmla="*/ 0 h 39"/>
                    <a:gd name="T170" fmla="*/ 42 w 42"/>
                    <a:gd name="T171" fmla="*/ 39 h 39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2" h="39">
                      <a:moveTo>
                        <a:pt x="0" y="39"/>
                      </a:moveTo>
                      <a:lnTo>
                        <a:pt x="38" y="39"/>
                      </a:lnTo>
                      <a:lnTo>
                        <a:pt x="42" y="23"/>
                      </a:lnTo>
                      <a:lnTo>
                        <a:pt x="38" y="23"/>
                      </a:lnTo>
                      <a:lnTo>
                        <a:pt x="36" y="30"/>
                      </a:lnTo>
                      <a:lnTo>
                        <a:pt x="35" y="32"/>
                      </a:lnTo>
                      <a:lnTo>
                        <a:pt x="33" y="32"/>
                      </a:lnTo>
                      <a:lnTo>
                        <a:pt x="30" y="33"/>
                      </a:lnTo>
                      <a:lnTo>
                        <a:pt x="28" y="33"/>
                      </a:lnTo>
                      <a:lnTo>
                        <a:pt x="25" y="34"/>
                      </a:lnTo>
                      <a:lnTo>
                        <a:pt x="21" y="34"/>
                      </a:lnTo>
                      <a:lnTo>
                        <a:pt x="18" y="33"/>
                      </a:lnTo>
                      <a:lnTo>
                        <a:pt x="18" y="32"/>
                      </a:lnTo>
                      <a:lnTo>
                        <a:pt x="18" y="31"/>
                      </a:lnTo>
                      <a:lnTo>
                        <a:pt x="18" y="20"/>
                      </a:lnTo>
                      <a:lnTo>
                        <a:pt x="21" y="20"/>
                      </a:lnTo>
                      <a:lnTo>
                        <a:pt x="24" y="20"/>
                      </a:lnTo>
                      <a:lnTo>
                        <a:pt x="25" y="22"/>
                      </a:lnTo>
                      <a:lnTo>
                        <a:pt x="26" y="23"/>
                      </a:lnTo>
                      <a:lnTo>
                        <a:pt x="27" y="28"/>
                      </a:lnTo>
                      <a:lnTo>
                        <a:pt x="29" y="28"/>
                      </a:lnTo>
                      <a:lnTo>
                        <a:pt x="29" y="9"/>
                      </a:lnTo>
                      <a:lnTo>
                        <a:pt x="27" y="9"/>
                      </a:lnTo>
                      <a:lnTo>
                        <a:pt x="26" y="12"/>
                      </a:lnTo>
                      <a:lnTo>
                        <a:pt x="25" y="12"/>
                      </a:lnTo>
                      <a:lnTo>
                        <a:pt x="24" y="14"/>
                      </a:lnTo>
                      <a:lnTo>
                        <a:pt x="24" y="15"/>
                      </a:lnTo>
                      <a:lnTo>
                        <a:pt x="21" y="18"/>
                      </a:lnTo>
                      <a:lnTo>
                        <a:pt x="18" y="18"/>
                      </a:lnTo>
                      <a:lnTo>
                        <a:pt x="18" y="5"/>
                      </a:lnTo>
                      <a:lnTo>
                        <a:pt x="18" y="3"/>
                      </a:lnTo>
                      <a:lnTo>
                        <a:pt x="18" y="2"/>
                      </a:lnTo>
                      <a:lnTo>
                        <a:pt x="19" y="2"/>
                      </a:lnTo>
                      <a:lnTo>
                        <a:pt x="21" y="2"/>
                      </a:lnTo>
                      <a:lnTo>
                        <a:pt x="28" y="2"/>
                      </a:lnTo>
                      <a:lnTo>
                        <a:pt x="33" y="3"/>
                      </a:lnTo>
                      <a:lnTo>
                        <a:pt x="34" y="5"/>
                      </a:lnTo>
                      <a:lnTo>
                        <a:pt x="36" y="6"/>
                      </a:lnTo>
                      <a:lnTo>
                        <a:pt x="36" y="9"/>
                      </a:lnTo>
                      <a:lnTo>
                        <a:pt x="36" y="11"/>
                      </a:lnTo>
                      <a:lnTo>
                        <a:pt x="37" y="11"/>
                      </a:lnTo>
                      <a:lnTo>
                        <a:pt x="37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2" y="1"/>
                      </a:lnTo>
                      <a:lnTo>
                        <a:pt x="5" y="2"/>
                      </a:lnTo>
                      <a:lnTo>
                        <a:pt x="5" y="3"/>
                      </a:lnTo>
                      <a:lnTo>
                        <a:pt x="6" y="4"/>
                      </a:lnTo>
                      <a:lnTo>
                        <a:pt x="6" y="6"/>
                      </a:lnTo>
                      <a:lnTo>
                        <a:pt x="6" y="31"/>
                      </a:lnTo>
                      <a:lnTo>
                        <a:pt x="6" y="32"/>
                      </a:lnTo>
                      <a:lnTo>
                        <a:pt x="5" y="34"/>
                      </a:lnTo>
                      <a:lnTo>
                        <a:pt x="4" y="34"/>
                      </a:lnTo>
                      <a:lnTo>
                        <a:pt x="2" y="34"/>
                      </a:lnTo>
                      <a:lnTo>
                        <a:pt x="0" y="37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2" name="Freeform 2499"/>
                <p:cNvSpPr>
                  <a:spLocks noChangeAspect="1"/>
                </p:cNvSpPr>
                <p:nvPr/>
              </p:nvSpPr>
              <p:spPr bwMode="auto">
                <a:xfrm>
                  <a:off x="5384" y="3284"/>
                  <a:ext cx="24" cy="20"/>
                </a:xfrm>
                <a:custGeom>
                  <a:avLst/>
                  <a:gdLst>
                    <a:gd name="T0" fmla="*/ 1 w 47"/>
                    <a:gd name="T1" fmla="*/ 1 h 39"/>
                    <a:gd name="T2" fmla="*/ 1 w 47"/>
                    <a:gd name="T3" fmla="*/ 1 h 39"/>
                    <a:gd name="T4" fmla="*/ 2 w 47"/>
                    <a:gd name="T5" fmla="*/ 2 h 39"/>
                    <a:gd name="T6" fmla="*/ 2 w 47"/>
                    <a:gd name="T7" fmla="*/ 2 h 39"/>
                    <a:gd name="T8" fmla="*/ 2 w 47"/>
                    <a:gd name="T9" fmla="*/ 1 h 39"/>
                    <a:gd name="T10" fmla="*/ 2 w 47"/>
                    <a:gd name="T11" fmla="*/ 1 h 39"/>
                    <a:gd name="T12" fmla="*/ 2 w 47"/>
                    <a:gd name="T13" fmla="*/ 1 h 39"/>
                    <a:gd name="T14" fmla="*/ 2 w 47"/>
                    <a:gd name="T15" fmla="*/ 1 h 39"/>
                    <a:gd name="T16" fmla="*/ 2 w 47"/>
                    <a:gd name="T17" fmla="*/ 1 h 39"/>
                    <a:gd name="T18" fmla="*/ 2 w 47"/>
                    <a:gd name="T19" fmla="*/ 0 h 39"/>
                    <a:gd name="T20" fmla="*/ 1 w 47"/>
                    <a:gd name="T21" fmla="*/ 0 h 39"/>
                    <a:gd name="T22" fmla="*/ 1 w 47"/>
                    <a:gd name="T23" fmla="*/ 1 h 39"/>
                    <a:gd name="T24" fmla="*/ 2 w 47"/>
                    <a:gd name="T25" fmla="*/ 1 h 39"/>
                    <a:gd name="T26" fmla="*/ 2 w 47"/>
                    <a:gd name="T27" fmla="*/ 1 h 39"/>
                    <a:gd name="T28" fmla="*/ 2 w 47"/>
                    <a:gd name="T29" fmla="*/ 1 h 39"/>
                    <a:gd name="T30" fmla="*/ 2 w 47"/>
                    <a:gd name="T31" fmla="*/ 1 h 39"/>
                    <a:gd name="T32" fmla="*/ 2 w 47"/>
                    <a:gd name="T33" fmla="*/ 1 h 39"/>
                    <a:gd name="T34" fmla="*/ 2 w 47"/>
                    <a:gd name="T35" fmla="*/ 1 h 39"/>
                    <a:gd name="T36" fmla="*/ 1 w 47"/>
                    <a:gd name="T37" fmla="*/ 0 h 39"/>
                    <a:gd name="T38" fmla="*/ 0 w 47"/>
                    <a:gd name="T39" fmla="*/ 0 h 39"/>
                    <a:gd name="T40" fmla="*/ 0 w 47"/>
                    <a:gd name="T41" fmla="*/ 1 h 39"/>
                    <a:gd name="T42" fmla="*/ 1 w 47"/>
                    <a:gd name="T43" fmla="*/ 1 h 39"/>
                    <a:gd name="T44" fmla="*/ 1 w 47"/>
                    <a:gd name="T45" fmla="*/ 1 h 39"/>
                    <a:gd name="T46" fmla="*/ 1 w 47"/>
                    <a:gd name="T47" fmla="*/ 1 h 39"/>
                    <a:gd name="T48" fmla="*/ 1 w 47"/>
                    <a:gd name="T49" fmla="*/ 1 h 39"/>
                    <a:gd name="T50" fmla="*/ 1 w 47"/>
                    <a:gd name="T51" fmla="*/ 1 h 39"/>
                    <a:gd name="T52" fmla="*/ 1 w 47"/>
                    <a:gd name="T53" fmla="*/ 2 h 39"/>
                    <a:gd name="T54" fmla="*/ 1 w 47"/>
                    <a:gd name="T55" fmla="*/ 2 h 39"/>
                    <a:gd name="T56" fmla="*/ 1 w 47"/>
                    <a:gd name="T57" fmla="*/ 2 h 39"/>
                    <a:gd name="T58" fmla="*/ 0 w 47"/>
                    <a:gd name="T59" fmla="*/ 2 h 39"/>
                    <a:gd name="T60" fmla="*/ 0 w 47"/>
                    <a:gd name="T61" fmla="*/ 2 h 39"/>
                    <a:gd name="T62" fmla="*/ 1 w 47"/>
                    <a:gd name="T63" fmla="*/ 2 h 39"/>
                    <a:gd name="T64" fmla="*/ 1 w 47"/>
                    <a:gd name="T65" fmla="*/ 2 h 39"/>
                    <a:gd name="T66" fmla="*/ 1 w 47"/>
                    <a:gd name="T67" fmla="*/ 2 h 39"/>
                    <a:gd name="T68" fmla="*/ 1 w 47"/>
                    <a:gd name="T69" fmla="*/ 2 h 39"/>
                    <a:gd name="T70" fmla="*/ 1 w 47"/>
                    <a:gd name="T71" fmla="*/ 2 h 39"/>
                    <a:gd name="T72" fmla="*/ 1 w 47"/>
                    <a:gd name="T73" fmla="*/ 1 h 39"/>
                    <a:gd name="T74" fmla="*/ 1 w 47"/>
                    <a:gd name="T75" fmla="*/ 1 h 39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47"/>
                    <a:gd name="T115" fmla="*/ 0 h 39"/>
                    <a:gd name="T116" fmla="*/ 47 w 47"/>
                    <a:gd name="T117" fmla="*/ 39 h 39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47" h="39">
                      <a:moveTo>
                        <a:pt x="9" y="31"/>
                      </a:moveTo>
                      <a:lnTo>
                        <a:pt x="9" y="9"/>
                      </a:lnTo>
                      <a:lnTo>
                        <a:pt x="39" y="39"/>
                      </a:lnTo>
                      <a:lnTo>
                        <a:pt x="41" y="39"/>
                      </a:lnTo>
                      <a:lnTo>
                        <a:pt x="41" y="6"/>
                      </a:lnTo>
                      <a:lnTo>
                        <a:pt x="41" y="4"/>
                      </a:lnTo>
                      <a:lnTo>
                        <a:pt x="42" y="2"/>
                      </a:lnTo>
                      <a:lnTo>
                        <a:pt x="44" y="1"/>
                      </a:lnTo>
                      <a:lnTo>
                        <a:pt x="47" y="1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32" y="1"/>
                      </a:lnTo>
                      <a:lnTo>
                        <a:pt x="35" y="2"/>
                      </a:lnTo>
                      <a:lnTo>
                        <a:pt x="38" y="2"/>
                      </a:lnTo>
                      <a:lnTo>
                        <a:pt x="38" y="3"/>
                      </a:lnTo>
                      <a:lnTo>
                        <a:pt x="39" y="4"/>
                      </a:lnTo>
                      <a:lnTo>
                        <a:pt x="39" y="6"/>
                      </a:lnTo>
                      <a:lnTo>
                        <a:pt x="39" y="23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2" y="2"/>
                      </a:lnTo>
                      <a:lnTo>
                        <a:pt x="4" y="3"/>
                      </a:lnTo>
                      <a:lnTo>
                        <a:pt x="7" y="5"/>
                      </a:lnTo>
                      <a:lnTo>
                        <a:pt x="7" y="31"/>
                      </a:lnTo>
                      <a:lnTo>
                        <a:pt x="7" y="32"/>
                      </a:lnTo>
                      <a:lnTo>
                        <a:pt x="6" y="34"/>
                      </a:lnTo>
                      <a:lnTo>
                        <a:pt x="4" y="34"/>
                      </a:lnTo>
                      <a:lnTo>
                        <a:pt x="3" y="34"/>
                      </a:lnTo>
                      <a:lnTo>
                        <a:pt x="0" y="37"/>
                      </a:lnTo>
                      <a:lnTo>
                        <a:pt x="0" y="39"/>
                      </a:lnTo>
                      <a:lnTo>
                        <a:pt x="16" y="39"/>
                      </a:lnTo>
                      <a:lnTo>
                        <a:pt x="16" y="37"/>
                      </a:lnTo>
                      <a:lnTo>
                        <a:pt x="13" y="34"/>
                      </a:lnTo>
                      <a:lnTo>
                        <a:pt x="9" y="34"/>
                      </a:lnTo>
                      <a:lnTo>
                        <a:pt x="9" y="33"/>
                      </a:lnTo>
                      <a:lnTo>
                        <a:pt x="9" y="32"/>
                      </a:lnTo>
                      <a:lnTo>
                        <a:pt x="9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3" name="Freeform 2500"/>
                <p:cNvSpPr>
                  <a:spLocks noChangeAspect="1"/>
                </p:cNvSpPr>
                <p:nvPr/>
              </p:nvSpPr>
              <p:spPr bwMode="auto">
                <a:xfrm>
                  <a:off x="5410" y="3284"/>
                  <a:ext cx="12" cy="20"/>
                </a:xfrm>
                <a:custGeom>
                  <a:avLst/>
                  <a:gdLst>
                    <a:gd name="T0" fmla="*/ 1 w 24"/>
                    <a:gd name="T1" fmla="*/ 0 h 39"/>
                    <a:gd name="T2" fmla="*/ 0 w 24"/>
                    <a:gd name="T3" fmla="*/ 0 h 39"/>
                    <a:gd name="T4" fmla="*/ 0 w 24"/>
                    <a:gd name="T5" fmla="*/ 1 h 39"/>
                    <a:gd name="T6" fmla="*/ 1 w 24"/>
                    <a:gd name="T7" fmla="*/ 1 h 39"/>
                    <a:gd name="T8" fmla="*/ 1 w 24"/>
                    <a:gd name="T9" fmla="*/ 1 h 39"/>
                    <a:gd name="T10" fmla="*/ 1 w 24"/>
                    <a:gd name="T11" fmla="*/ 1 h 39"/>
                    <a:gd name="T12" fmla="*/ 1 w 24"/>
                    <a:gd name="T13" fmla="*/ 1 h 39"/>
                    <a:gd name="T14" fmla="*/ 1 w 24"/>
                    <a:gd name="T15" fmla="*/ 1 h 39"/>
                    <a:gd name="T16" fmla="*/ 1 w 24"/>
                    <a:gd name="T17" fmla="*/ 1 h 39"/>
                    <a:gd name="T18" fmla="*/ 1 w 24"/>
                    <a:gd name="T19" fmla="*/ 2 h 39"/>
                    <a:gd name="T20" fmla="*/ 1 w 24"/>
                    <a:gd name="T21" fmla="*/ 2 h 39"/>
                    <a:gd name="T22" fmla="*/ 1 w 24"/>
                    <a:gd name="T23" fmla="*/ 2 h 39"/>
                    <a:gd name="T24" fmla="*/ 0 w 24"/>
                    <a:gd name="T25" fmla="*/ 2 h 39"/>
                    <a:gd name="T26" fmla="*/ 0 w 24"/>
                    <a:gd name="T27" fmla="*/ 2 h 39"/>
                    <a:gd name="T28" fmla="*/ 1 w 24"/>
                    <a:gd name="T29" fmla="*/ 2 h 39"/>
                    <a:gd name="T30" fmla="*/ 1 w 24"/>
                    <a:gd name="T31" fmla="*/ 2 h 39"/>
                    <a:gd name="T32" fmla="*/ 1 w 24"/>
                    <a:gd name="T33" fmla="*/ 2 h 39"/>
                    <a:gd name="T34" fmla="*/ 1 w 24"/>
                    <a:gd name="T35" fmla="*/ 2 h 39"/>
                    <a:gd name="T36" fmla="*/ 1 w 24"/>
                    <a:gd name="T37" fmla="*/ 1 h 39"/>
                    <a:gd name="T38" fmla="*/ 1 w 24"/>
                    <a:gd name="T39" fmla="*/ 1 h 39"/>
                    <a:gd name="T40" fmla="*/ 1 w 24"/>
                    <a:gd name="T41" fmla="*/ 1 h 39"/>
                    <a:gd name="T42" fmla="*/ 1 w 24"/>
                    <a:gd name="T43" fmla="*/ 1 h 39"/>
                    <a:gd name="T44" fmla="*/ 1 w 24"/>
                    <a:gd name="T45" fmla="*/ 1 h 39"/>
                    <a:gd name="T46" fmla="*/ 1 w 24"/>
                    <a:gd name="T47" fmla="*/ 1 h 39"/>
                    <a:gd name="T48" fmla="*/ 1 w 24"/>
                    <a:gd name="T49" fmla="*/ 1 h 39"/>
                    <a:gd name="T50" fmla="*/ 1 w 24"/>
                    <a:gd name="T51" fmla="*/ 0 h 3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4"/>
                    <a:gd name="T79" fmla="*/ 0 h 39"/>
                    <a:gd name="T80" fmla="*/ 24 w 24"/>
                    <a:gd name="T81" fmla="*/ 39 h 39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4" h="39">
                      <a:moveTo>
                        <a:pt x="24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4" y="1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7" y="5"/>
                      </a:lnTo>
                      <a:lnTo>
                        <a:pt x="7" y="31"/>
                      </a:lnTo>
                      <a:lnTo>
                        <a:pt x="7" y="32"/>
                      </a:lnTo>
                      <a:lnTo>
                        <a:pt x="6" y="33"/>
                      </a:lnTo>
                      <a:lnTo>
                        <a:pt x="5" y="34"/>
                      </a:lnTo>
                      <a:lnTo>
                        <a:pt x="4" y="34"/>
                      </a:lnTo>
                      <a:lnTo>
                        <a:pt x="0" y="37"/>
                      </a:lnTo>
                      <a:lnTo>
                        <a:pt x="0" y="39"/>
                      </a:lnTo>
                      <a:lnTo>
                        <a:pt x="24" y="39"/>
                      </a:lnTo>
                      <a:lnTo>
                        <a:pt x="24" y="37"/>
                      </a:lnTo>
                      <a:lnTo>
                        <a:pt x="20" y="34"/>
                      </a:lnTo>
                      <a:lnTo>
                        <a:pt x="19" y="33"/>
                      </a:lnTo>
                      <a:lnTo>
                        <a:pt x="17" y="32"/>
                      </a:lnTo>
                      <a:lnTo>
                        <a:pt x="17" y="31"/>
                      </a:lnTo>
                      <a:lnTo>
                        <a:pt x="17" y="5"/>
                      </a:lnTo>
                      <a:lnTo>
                        <a:pt x="17" y="3"/>
                      </a:lnTo>
                      <a:lnTo>
                        <a:pt x="19" y="2"/>
                      </a:lnTo>
                      <a:lnTo>
                        <a:pt x="20" y="1"/>
                      </a:lnTo>
                      <a:lnTo>
                        <a:pt x="24" y="1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4" name="Freeform 2501"/>
                <p:cNvSpPr>
                  <a:spLocks noChangeAspect="1"/>
                </p:cNvSpPr>
                <p:nvPr/>
              </p:nvSpPr>
              <p:spPr bwMode="auto">
                <a:xfrm>
                  <a:off x="5425" y="3283"/>
                  <a:ext cx="19" cy="21"/>
                </a:xfrm>
                <a:custGeom>
                  <a:avLst/>
                  <a:gdLst>
                    <a:gd name="T0" fmla="*/ 1 w 42"/>
                    <a:gd name="T1" fmla="*/ 1 h 42"/>
                    <a:gd name="T2" fmla="*/ 1 w 42"/>
                    <a:gd name="T3" fmla="*/ 1 h 42"/>
                    <a:gd name="T4" fmla="*/ 1 w 42"/>
                    <a:gd name="T5" fmla="*/ 1 h 42"/>
                    <a:gd name="T6" fmla="*/ 1 w 42"/>
                    <a:gd name="T7" fmla="*/ 1 h 42"/>
                    <a:gd name="T8" fmla="*/ 0 w 42"/>
                    <a:gd name="T9" fmla="*/ 1 h 42"/>
                    <a:gd name="T10" fmla="*/ 0 w 42"/>
                    <a:gd name="T11" fmla="*/ 1 h 42"/>
                    <a:gd name="T12" fmla="*/ 0 w 42"/>
                    <a:gd name="T13" fmla="*/ 1 h 42"/>
                    <a:gd name="T14" fmla="*/ 0 w 42"/>
                    <a:gd name="T15" fmla="*/ 1 h 42"/>
                    <a:gd name="T16" fmla="*/ 0 w 42"/>
                    <a:gd name="T17" fmla="*/ 1 h 42"/>
                    <a:gd name="T18" fmla="*/ 0 w 42"/>
                    <a:gd name="T19" fmla="*/ 1 h 42"/>
                    <a:gd name="T20" fmla="*/ 0 w 42"/>
                    <a:gd name="T21" fmla="*/ 1 h 42"/>
                    <a:gd name="T22" fmla="*/ 0 w 42"/>
                    <a:gd name="T23" fmla="*/ 1 h 42"/>
                    <a:gd name="T24" fmla="*/ 0 w 42"/>
                    <a:gd name="T25" fmla="*/ 1 h 42"/>
                    <a:gd name="T26" fmla="*/ 0 w 42"/>
                    <a:gd name="T27" fmla="*/ 1 h 42"/>
                    <a:gd name="T28" fmla="*/ 0 w 42"/>
                    <a:gd name="T29" fmla="*/ 1 h 42"/>
                    <a:gd name="T30" fmla="*/ 0 w 42"/>
                    <a:gd name="T31" fmla="*/ 1 h 42"/>
                    <a:gd name="T32" fmla="*/ 0 w 42"/>
                    <a:gd name="T33" fmla="*/ 1 h 42"/>
                    <a:gd name="T34" fmla="*/ 0 w 42"/>
                    <a:gd name="T35" fmla="*/ 1 h 42"/>
                    <a:gd name="T36" fmla="*/ 0 w 42"/>
                    <a:gd name="T37" fmla="*/ 1 h 42"/>
                    <a:gd name="T38" fmla="*/ 0 w 42"/>
                    <a:gd name="T39" fmla="*/ 1 h 42"/>
                    <a:gd name="T40" fmla="*/ 0 w 42"/>
                    <a:gd name="T41" fmla="*/ 1 h 42"/>
                    <a:gd name="T42" fmla="*/ 0 w 42"/>
                    <a:gd name="T43" fmla="*/ 1 h 42"/>
                    <a:gd name="T44" fmla="*/ 0 w 42"/>
                    <a:gd name="T45" fmla="*/ 1 h 42"/>
                    <a:gd name="T46" fmla="*/ 0 w 42"/>
                    <a:gd name="T47" fmla="*/ 1 h 42"/>
                    <a:gd name="T48" fmla="*/ 0 w 42"/>
                    <a:gd name="T49" fmla="*/ 1 h 42"/>
                    <a:gd name="T50" fmla="*/ 1 w 42"/>
                    <a:gd name="T51" fmla="*/ 1 h 42"/>
                    <a:gd name="T52" fmla="*/ 1 w 42"/>
                    <a:gd name="T53" fmla="*/ 1 h 42"/>
                    <a:gd name="T54" fmla="*/ 1 w 42"/>
                    <a:gd name="T55" fmla="*/ 1 h 42"/>
                    <a:gd name="T56" fmla="*/ 1 w 42"/>
                    <a:gd name="T57" fmla="*/ 0 h 42"/>
                    <a:gd name="T58" fmla="*/ 1 w 42"/>
                    <a:gd name="T59" fmla="*/ 0 h 42"/>
                    <a:gd name="T60" fmla="*/ 1 w 42"/>
                    <a:gd name="T61" fmla="*/ 1 h 42"/>
                    <a:gd name="T62" fmla="*/ 0 w 42"/>
                    <a:gd name="T63" fmla="*/ 1 h 42"/>
                    <a:gd name="T64" fmla="*/ 0 w 42"/>
                    <a:gd name="T65" fmla="*/ 1 h 42"/>
                    <a:gd name="T66" fmla="*/ 0 w 42"/>
                    <a:gd name="T67" fmla="*/ 1 h 42"/>
                    <a:gd name="T68" fmla="*/ 0 w 42"/>
                    <a:gd name="T69" fmla="*/ 0 h 42"/>
                    <a:gd name="T70" fmla="*/ 0 w 42"/>
                    <a:gd name="T71" fmla="*/ 0 h 42"/>
                    <a:gd name="T72" fmla="*/ 0 w 42"/>
                    <a:gd name="T73" fmla="*/ 1 h 42"/>
                    <a:gd name="T74" fmla="*/ 0 w 42"/>
                    <a:gd name="T75" fmla="*/ 1 h 42"/>
                    <a:gd name="T76" fmla="*/ 0 w 42"/>
                    <a:gd name="T77" fmla="*/ 1 h 42"/>
                    <a:gd name="T78" fmla="*/ 0 w 42"/>
                    <a:gd name="T79" fmla="*/ 1 h 42"/>
                    <a:gd name="T80" fmla="*/ 0 w 42"/>
                    <a:gd name="T81" fmla="*/ 1 h 42"/>
                    <a:gd name="T82" fmla="*/ 0 w 42"/>
                    <a:gd name="T83" fmla="*/ 1 h 42"/>
                    <a:gd name="T84" fmla="*/ 0 w 42"/>
                    <a:gd name="T85" fmla="*/ 1 h 42"/>
                    <a:gd name="T86" fmla="*/ 0 w 42"/>
                    <a:gd name="T87" fmla="*/ 1 h 42"/>
                    <a:gd name="T88" fmla="*/ 0 w 42"/>
                    <a:gd name="T89" fmla="*/ 1 h 42"/>
                    <a:gd name="T90" fmla="*/ 0 w 42"/>
                    <a:gd name="T91" fmla="*/ 1 h 42"/>
                    <a:gd name="T92" fmla="*/ 0 w 42"/>
                    <a:gd name="T93" fmla="*/ 1 h 42"/>
                    <a:gd name="T94" fmla="*/ 0 w 42"/>
                    <a:gd name="T95" fmla="*/ 1 h 42"/>
                    <a:gd name="T96" fmla="*/ 0 w 42"/>
                    <a:gd name="T97" fmla="*/ 1 h 42"/>
                    <a:gd name="T98" fmla="*/ 0 w 42"/>
                    <a:gd name="T99" fmla="*/ 1 h 42"/>
                    <a:gd name="T100" fmla="*/ 0 w 42"/>
                    <a:gd name="T101" fmla="*/ 1 h 42"/>
                    <a:gd name="T102" fmla="*/ 0 w 42"/>
                    <a:gd name="T103" fmla="*/ 1 h 42"/>
                    <a:gd name="T104" fmla="*/ 0 w 42"/>
                    <a:gd name="T105" fmla="*/ 1 h 42"/>
                    <a:gd name="T106" fmla="*/ 0 w 42"/>
                    <a:gd name="T107" fmla="*/ 1 h 42"/>
                    <a:gd name="T108" fmla="*/ 0 w 42"/>
                    <a:gd name="T109" fmla="*/ 1 h 42"/>
                    <a:gd name="T110" fmla="*/ 1 w 42"/>
                    <a:gd name="T111" fmla="*/ 1 h 42"/>
                    <a:gd name="T112" fmla="*/ 1 w 42"/>
                    <a:gd name="T113" fmla="*/ 1 h 42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42"/>
                    <a:gd name="T172" fmla="*/ 0 h 42"/>
                    <a:gd name="T173" fmla="*/ 42 w 42"/>
                    <a:gd name="T174" fmla="*/ 42 h 42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42" h="42">
                      <a:moveTo>
                        <a:pt x="42" y="33"/>
                      </a:moveTo>
                      <a:lnTo>
                        <a:pt x="40" y="32"/>
                      </a:lnTo>
                      <a:lnTo>
                        <a:pt x="38" y="33"/>
                      </a:lnTo>
                      <a:lnTo>
                        <a:pt x="37" y="35"/>
                      </a:lnTo>
                      <a:lnTo>
                        <a:pt x="35" y="35"/>
                      </a:lnTo>
                      <a:lnTo>
                        <a:pt x="33" y="36"/>
                      </a:lnTo>
                      <a:lnTo>
                        <a:pt x="32" y="36"/>
                      </a:lnTo>
                      <a:lnTo>
                        <a:pt x="29" y="37"/>
                      </a:lnTo>
                      <a:lnTo>
                        <a:pt x="26" y="37"/>
                      </a:lnTo>
                      <a:lnTo>
                        <a:pt x="21" y="36"/>
                      </a:lnTo>
                      <a:lnTo>
                        <a:pt x="18" y="35"/>
                      </a:lnTo>
                      <a:lnTo>
                        <a:pt x="16" y="34"/>
                      </a:lnTo>
                      <a:lnTo>
                        <a:pt x="15" y="32"/>
                      </a:lnTo>
                      <a:lnTo>
                        <a:pt x="14" y="29"/>
                      </a:lnTo>
                      <a:lnTo>
                        <a:pt x="13" y="25"/>
                      </a:lnTo>
                      <a:lnTo>
                        <a:pt x="13" y="22"/>
                      </a:lnTo>
                      <a:lnTo>
                        <a:pt x="14" y="13"/>
                      </a:lnTo>
                      <a:lnTo>
                        <a:pt x="15" y="10"/>
                      </a:lnTo>
                      <a:lnTo>
                        <a:pt x="16" y="8"/>
                      </a:lnTo>
                      <a:lnTo>
                        <a:pt x="18" y="6"/>
                      </a:lnTo>
                      <a:lnTo>
                        <a:pt x="19" y="5"/>
                      </a:lnTo>
                      <a:lnTo>
                        <a:pt x="21" y="4"/>
                      </a:lnTo>
                      <a:lnTo>
                        <a:pt x="25" y="4"/>
                      </a:lnTo>
                      <a:lnTo>
                        <a:pt x="29" y="4"/>
                      </a:lnTo>
                      <a:lnTo>
                        <a:pt x="33" y="6"/>
                      </a:lnTo>
                      <a:lnTo>
                        <a:pt x="37" y="9"/>
                      </a:lnTo>
                      <a:lnTo>
                        <a:pt x="40" y="14"/>
                      </a:lnTo>
                      <a:lnTo>
                        <a:pt x="41" y="14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8" y="4"/>
                      </a:lnTo>
                      <a:lnTo>
                        <a:pt x="36" y="4"/>
                      </a:lnTo>
                      <a:lnTo>
                        <a:pt x="32" y="3"/>
                      </a:lnTo>
                      <a:lnTo>
                        <a:pt x="28" y="3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15" y="3"/>
                      </a:lnTo>
                      <a:lnTo>
                        <a:pt x="9" y="5"/>
                      </a:lnTo>
                      <a:lnTo>
                        <a:pt x="7" y="7"/>
                      </a:lnTo>
                      <a:lnTo>
                        <a:pt x="4" y="10"/>
                      </a:lnTo>
                      <a:lnTo>
                        <a:pt x="2" y="13"/>
                      </a:lnTo>
                      <a:lnTo>
                        <a:pt x="2" y="15"/>
                      </a:lnTo>
                      <a:lnTo>
                        <a:pt x="2" y="17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2" y="25"/>
                      </a:lnTo>
                      <a:lnTo>
                        <a:pt x="2" y="29"/>
                      </a:lnTo>
                      <a:lnTo>
                        <a:pt x="4" y="33"/>
                      </a:lnTo>
                      <a:lnTo>
                        <a:pt x="7" y="35"/>
                      </a:lnTo>
                      <a:lnTo>
                        <a:pt x="9" y="37"/>
                      </a:lnTo>
                      <a:lnTo>
                        <a:pt x="15" y="40"/>
                      </a:lnTo>
                      <a:lnTo>
                        <a:pt x="19" y="42"/>
                      </a:lnTo>
                      <a:lnTo>
                        <a:pt x="24" y="42"/>
                      </a:lnTo>
                      <a:lnTo>
                        <a:pt x="29" y="42"/>
                      </a:lnTo>
                      <a:lnTo>
                        <a:pt x="34" y="40"/>
                      </a:lnTo>
                      <a:lnTo>
                        <a:pt x="38" y="35"/>
                      </a:lnTo>
                      <a:lnTo>
                        <a:pt x="42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5" name="Freeform 2502"/>
                <p:cNvSpPr>
                  <a:spLocks noChangeAspect="1"/>
                </p:cNvSpPr>
                <p:nvPr/>
              </p:nvSpPr>
              <p:spPr bwMode="auto">
                <a:xfrm>
                  <a:off x="5449" y="3283"/>
                  <a:ext cx="17" cy="21"/>
                </a:xfrm>
                <a:custGeom>
                  <a:avLst/>
                  <a:gdLst>
                    <a:gd name="T0" fmla="*/ 1 w 33"/>
                    <a:gd name="T1" fmla="*/ 1 h 42"/>
                    <a:gd name="T2" fmla="*/ 1 w 33"/>
                    <a:gd name="T3" fmla="*/ 1 h 42"/>
                    <a:gd name="T4" fmla="*/ 1 w 33"/>
                    <a:gd name="T5" fmla="*/ 1 h 42"/>
                    <a:gd name="T6" fmla="*/ 1 w 33"/>
                    <a:gd name="T7" fmla="*/ 1 h 42"/>
                    <a:gd name="T8" fmla="*/ 1 w 33"/>
                    <a:gd name="T9" fmla="*/ 1 h 42"/>
                    <a:gd name="T10" fmla="*/ 1 w 33"/>
                    <a:gd name="T11" fmla="*/ 1 h 42"/>
                    <a:gd name="T12" fmla="*/ 1 w 33"/>
                    <a:gd name="T13" fmla="*/ 1 h 42"/>
                    <a:gd name="T14" fmla="*/ 1 w 33"/>
                    <a:gd name="T15" fmla="*/ 1 h 42"/>
                    <a:gd name="T16" fmla="*/ 1 w 33"/>
                    <a:gd name="T17" fmla="*/ 1 h 42"/>
                    <a:gd name="T18" fmla="*/ 1 w 33"/>
                    <a:gd name="T19" fmla="*/ 1 h 42"/>
                    <a:gd name="T20" fmla="*/ 1 w 33"/>
                    <a:gd name="T21" fmla="*/ 1 h 42"/>
                    <a:gd name="T22" fmla="*/ 1 w 33"/>
                    <a:gd name="T23" fmla="*/ 1 h 42"/>
                    <a:gd name="T24" fmla="*/ 1 w 33"/>
                    <a:gd name="T25" fmla="*/ 1 h 42"/>
                    <a:gd name="T26" fmla="*/ 1 w 33"/>
                    <a:gd name="T27" fmla="*/ 1 h 42"/>
                    <a:gd name="T28" fmla="*/ 1 w 33"/>
                    <a:gd name="T29" fmla="*/ 1 h 42"/>
                    <a:gd name="T30" fmla="*/ 1 w 33"/>
                    <a:gd name="T31" fmla="*/ 1 h 42"/>
                    <a:gd name="T32" fmla="*/ 1 w 33"/>
                    <a:gd name="T33" fmla="*/ 1 h 42"/>
                    <a:gd name="T34" fmla="*/ 1 w 33"/>
                    <a:gd name="T35" fmla="*/ 1 h 42"/>
                    <a:gd name="T36" fmla="*/ 1 w 33"/>
                    <a:gd name="T37" fmla="*/ 0 h 42"/>
                    <a:gd name="T38" fmla="*/ 1 w 33"/>
                    <a:gd name="T39" fmla="*/ 1 h 42"/>
                    <a:gd name="T40" fmla="*/ 1 w 33"/>
                    <a:gd name="T41" fmla="*/ 1 h 42"/>
                    <a:gd name="T42" fmla="*/ 1 w 33"/>
                    <a:gd name="T43" fmla="*/ 0 h 42"/>
                    <a:gd name="T44" fmla="*/ 1 w 33"/>
                    <a:gd name="T45" fmla="*/ 1 h 42"/>
                    <a:gd name="T46" fmla="*/ 1 w 33"/>
                    <a:gd name="T47" fmla="*/ 1 h 42"/>
                    <a:gd name="T48" fmla="*/ 1 w 33"/>
                    <a:gd name="T49" fmla="*/ 1 h 42"/>
                    <a:gd name="T50" fmla="*/ 1 w 33"/>
                    <a:gd name="T51" fmla="*/ 1 h 42"/>
                    <a:gd name="T52" fmla="*/ 1 w 33"/>
                    <a:gd name="T53" fmla="*/ 1 h 42"/>
                    <a:gd name="T54" fmla="*/ 1 w 33"/>
                    <a:gd name="T55" fmla="*/ 1 h 42"/>
                    <a:gd name="T56" fmla="*/ 1 w 33"/>
                    <a:gd name="T57" fmla="*/ 1 h 42"/>
                    <a:gd name="T58" fmla="*/ 1 w 33"/>
                    <a:gd name="T59" fmla="*/ 1 h 42"/>
                    <a:gd name="T60" fmla="*/ 1 w 33"/>
                    <a:gd name="T61" fmla="*/ 1 h 42"/>
                    <a:gd name="T62" fmla="*/ 1 w 33"/>
                    <a:gd name="T63" fmla="*/ 1 h 42"/>
                    <a:gd name="T64" fmla="*/ 1 w 33"/>
                    <a:gd name="T65" fmla="*/ 1 h 42"/>
                    <a:gd name="T66" fmla="*/ 1 w 33"/>
                    <a:gd name="T67" fmla="*/ 1 h 42"/>
                    <a:gd name="T68" fmla="*/ 1 w 33"/>
                    <a:gd name="T69" fmla="*/ 1 h 42"/>
                    <a:gd name="T70" fmla="*/ 0 w 33"/>
                    <a:gd name="T71" fmla="*/ 1 h 4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33"/>
                    <a:gd name="T109" fmla="*/ 0 h 42"/>
                    <a:gd name="T110" fmla="*/ 33 w 33"/>
                    <a:gd name="T111" fmla="*/ 42 h 42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33" h="42">
                      <a:moveTo>
                        <a:pt x="0" y="42"/>
                      </a:move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40"/>
                      </a:lnTo>
                      <a:lnTo>
                        <a:pt x="10" y="42"/>
                      </a:lnTo>
                      <a:lnTo>
                        <a:pt x="12" y="42"/>
                      </a:lnTo>
                      <a:lnTo>
                        <a:pt x="16" y="42"/>
                      </a:lnTo>
                      <a:lnTo>
                        <a:pt x="23" y="42"/>
                      </a:lnTo>
                      <a:lnTo>
                        <a:pt x="28" y="37"/>
                      </a:lnTo>
                      <a:lnTo>
                        <a:pt x="30" y="35"/>
                      </a:lnTo>
                      <a:lnTo>
                        <a:pt x="32" y="34"/>
                      </a:lnTo>
                      <a:lnTo>
                        <a:pt x="32" y="32"/>
                      </a:lnTo>
                      <a:lnTo>
                        <a:pt x="33" y="29"/>
                      </a:lnTo>
                      <a:lnTo>
                        <a:pt x="32" y="25"/>
                      </a:lnTo>
                      <a:lnTo>
                        <a:pt x="30" y="23"/>
                      </a:lnTo>
                      <a:lnTo>
                        <a:pt x="28" y="22"/>
                      </a:lnTo>
                      <a:lnTo>
                        <a:pt x="25" y="21"/>
                      </a:lnTo>
                      <a:lnTo>
                        <a:pt x="22" y="17"/>
                      </a:lnTo>
                      <a:lnTo>
                        <a:pt x="15" y="15"/>
                      </a:lnTo>
                      <a:lnTo>
                        <a:pt x="12" y="14"/>
                      </a:lnTo>
                      <a:lnTo>
                        <a:pt x="11" y="12"/>
                      </a:lnTo>
                      <a:lnTo>
                        <a:pt x="10" y="10"/>
                      </a:lnTo>
                      <a:lnTo>
                        <a:pt x="10" y="9"/>
                      </a:lnTo>
                      <a:lnTo>
                        <a:pt x="9" y="9"/>
                      </a:lnTo>
                      <a:lnTo>
                        <a:pt x="10" y="7"/>
                      </a:lnTo>
                      <a:lnTo>
                        <a:pt x="11" y="6"/>
                      </a:lnTo>
                      <a:lnTo>
                        <a:pt x="11" y="5"/>
                      </a:lnTo>
                      <a:lnTo>
                        <a:pt x="12" y="5"/>
                      </a:lnTo>
                      <a:lnTo>
                        <a:pt x="12" y="4"/>
                      </a:lnTo>
                      <a:lnTo>
                        <a:pt x="16" y="4"/>
                      </a:lnTo>
                      <a:lnTo>
                        <a:pt x="20" y="4"/>
                      </a:lnTo>
                      <a:lnTo>
                        <a:pt x="23" y="6"/>
                      </a:lnTo>
                      <a:lnTo>
                        <a:pt x="27" y="9"/>
                      </a:lnTo>
                      <a:lnTo>
                        <a:pt x="28" y="12"/>
                      </a:lnTo>
                      <a:lnTo>
                        <a:pt x="29" y="14"/>
                      </a:lnTo>
                      <a:lnTo>
                        <a:pt x="31" y="14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3"/>
                      </a:lnTo>
                      <a:lnTo>
                        <a:pt x="27" y="3"/>
                      </a:lnTo>
                      <a:lnTo>
                        <a:pt x="25" y="4"/>
                      </a:lnTo>
                      <a:lnTo>
                        <a:pt x="22" y="3"/>
                      </a:lnTo>
                      <a:lnTo>
                        <a:pt x="19" y="0"/>
                      </a:lnTo>
                      <a:lnTo>
                        <a:pt x="15" y="0"/>
                      </a:lnTo>
                      <a:lnTo>
                        <a:pt x="11" y="3"/>
                      </a:lnTo>
                      <a:lnTo>
                        <a:pt x="5" y="5"/>
                      </a:lnTo>
                      <a:lnTo>
                        <a:pt x="3" y="8"/>
                      </a:lnTo>
                      <a:lnTo>
                        <a:pt x="2" y="10"/>
                      </a:lnTo>
                      <a:lnTo>
                        <a:pt x="0" y="13"/>
                      </a:lnTo>
                      <a:lnTo>
                        <a:pt x="2" y="15"/>
                      </a:lnTo>
                      <a:lnTo>
                        <a:pt x="3" y="17"/>
                      </a:lnTo>
                      <a:lnTo>
                        <a:pt x="4" y="18"/>
                      </a:lnTo>
                      <a:lnTo>
                        <a:pt x="4" y="21"/>
                      </a:lnTo>
                      <a:lnTo>
                        <a:pt x="6" y="22"/>
                      </a:lnTo>
                      <a:lnTo>
                        <a:pt x="9" y="23"/>
                      </a:lnTo>
                      <a:lnTo>
                        <a:pt x="11" y="23"/>
                      </a:lnTo>
                      <a:lnTo>
                        <a:pt x="12" y="24"/>
                      </a:lnTo>
                      <a:lnTo>
                        <a:pt x="19" y="26"/>
                      </a:lnTo>
                      <a:lnTo>
                        <a:pt x="23" y="31"/>
                      </a:lnTo>
                      <a:lnTo>
                        <a:pt x="23" y="32"/>
                      </a:lnTo>
                      <a:lnTo>
                        <a:pt x="23" y="33"/>
                      </a:lnTo>
                      <a:lnTo>
                        <a:pt x="23" y="35"/>
                      </a:lnTo>
                      <a:lnTo>
                        <a:pt x="22" y="36"/>
                      </a:lnTo>
                      <a:lnTo>
                        <a:pt x="20" y="37"/>
                      </a:lnTo>
                      <a:lnTo>
                        <a:pt x="16" y="40"/>
                      </a:lnTo>
                      <a:lnTo>
                        <a:pt x="12" y="37"/>
                      </a:lnTo>
                      <a:lnTo>
                        <a:pt x="9" y="35"/>
                      </a:lnTo>
                      <a:lnTo>
                        <a:pt x="6" y="35"/>
                      </a:lnTo>
                      <a:lnTo>
                        <a:pt x="5" y="33"/>
                      </a:lnTo>
                      <a:lnTo>
                        <a:pt x="4" y="31"/>
                      </a:lnTo>
                      <a:lnTo>
                        <a:pt x="3" y="26"/>
                      </a:lnTo>
                      <a:lnTo>
                        <a:pt x="0" y="26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6" name="Freeform 2503"/>
                <p:cNvSpPr>
                  <a:spLocks noChangeAspect="1"/>
                </p:cNvSpPr>
                <p:nvPr/>
              </p:nvSpPr>
              <p:spPr bwMode="auto">
                <a:xfrm>
                  <a:off x="5300" y="3315"/>
                  <a:ext cx="8" cy="24"/>
                </a:xfrm>
                <a:custGeom>
                  <a:avLst/>
                  <a:gdLst>
                    <a:gd name="T0" fmla="*/ 0 w 17"/>
                    <a:gd name="T1" fmla="*/ 0 h 47"/>
                    <a:gd name="T2" fmla="*/ 0 w 17"/>
                    <a:gd name="T3" fmla="*/ 1 h 47"/>
                    <a:gd name="T4" fmla="*/ 0 w 17"/>
                    <a:gd name="T5" fmla="*/ 1 h 47"/>
                    <a:gd name="T6" fmla="*/ 0 w 17"/>
                    <a:gd name="T7" fmla="*/ 1 h 47"/>
                    <a:gd name="T8" fmla="*/ 0 w 17"/>
                    <a:gd name="T9" fmla="*/ 1 h 47"/>
                    <a:gd name="T10" fmla="*/ 0 w 17"/>
                    <a:gd name="T11" fmla="*/ 1 h 47"/>
                    <a:gd name="T12" fmla="*/ 0 w 17"/>
                    <a:gd name="T13" fmla="*/ 1 h 47"/>
                    <a:gd name="T14" fmla="*/ 0 w 17"/>
                    <a:gd name="T15" fmla="*/ 1 h 47"/>
                    <a:gd name="T16" fmla="*/ 0 w 17"/>
                    <a:gd name="T17" fmla="*/ 1 h 47"/>
                    <a:gd name="T18" fmla="*/ 0 w 17"/>
                    <a:gd name="T19" fmla="*/ 1 h 47"/>
                    <a:gd name="T20" fmla="*/ 0 w 17"/>
                    <a:gd name="T21" fmla="*/ 1 h 47"/>
                    <a:gd name="T22" fmla="*/ 0 w 17"/>
                    <a:gd name="T23" fmla="*/ 2 h 47"/>
                    <a:gd name="T24" fmla="*/ 0 w 17"/>
                    <a:gd name="T25" fmla="*/ 2 h 47"/>
                    <a:gd name="T26" fmla="*/ 0 w 17"/>
                    <a:gd name="T27" fmla="*/ 2 h 47"/>
                    <a:gd name="T28" fmla="*/ 0 w 17"/>
                    <a:gd name="T29" fmla="*/ 2 h 47"/>
                    <a:gd name="T30" fmla="*/ 0 w 17"/>
                    <a:gd name="T31" fmla="*/ 2 h 47"/>
                    <a:gd name="T32" fmla="*/ 0 w 17"/>
                    <a:gd name="T33" fmla="*/ 2 h 47"/>
                    <a:gd name="T34" fmla="*/ 0 w 17"/>
                    <a:gd name="T35" fmla="*/ 2 h 47"/>
                    <a:gd name="T36" fmla="*/ 0 w 17"/>
                    <a:gd name="T37" fmla="*/ 2 h 47"/>
                    <a:gd name="T38" fmla="*/ 0 w 17"/>
                    <a:gd name="T39" fmla="*/ 2 h 47"/>
                    <a:gd name="T40" fmla="*/ 0 w 17"/>
                    <a:gd name="T41" fmla="*/ 2 h 47"/>
                    <a:gd name="T42" fmla="*/ 0 w 17"/>
                    <a:gd name="T43" fmla="*/ 2 h 47"/>
                    <a:gd name="T44" fmla="*/ 0 w 17"/>
                    <a:gd name="T45" fmla="*/ 2 h 47"/>
                    <a:gd name="T46" fmla="*/ 0 w 17"/>
                    <a:gd name="T47" fmla="*/ 2 h 47"/>
                    <a:gd name="T48" fmla="*/ 0 w 17"/>
                    <a:gd name="T49" fmla="*/ 1 h 47"/>
                    <a:gd name="T50" fmla="*/ 0 w 17"/>
                    <a:gd name="T51" fmla="*/ 1 h 47"/>
                    <a:gd name="T52" fmla="*/ 0 w 17"/>
                    <a:gd name="T53" fmla="*/ 1 h 47"/>
                    <a:gd name="T54" fmla="*/ 0 w 17"/>
                    <a:gd name="T55" fmla="*/ 1 h 47"/>
                    <a:gd name="T56" fmla="*/ 0 w 17"/>
                    <a:gd name="T57" fmla="*/ 1 h 47"/>
                    <a:gd name="T58" fmla="*/ 0 w 17"/>
                    <a:gd name="T59" fmla="*/ 1 h 47"/>
                    <a:gd name="T60" fmla="*/ 0 w 17"/>
                    <a:gd name="T61" fmla="*/ 1 h 47"/>
                    <a:gd name="T62" fmla="*/ 0 w 17"/>
                    <a:gd name="T63" fmla="*/ 1 h 47"/>
                    <a:gd name="T64" fmla="*/ 0 w 17"/>
                    <a:gd name="T65" fmla="*/ 0 h 4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47"/>
                    <a:gd name="T101" fmla="*/ 17 w 17"/>
                    <a:gd name="T102" fmla="*/ 47 h 4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47">
                      <a:moveTo>
                        <a:pt x="17" y="0"/>
                      </a:moveTo>
                      <a:lnTo>
                        <a:pt x="10" y="4"/>
                      </a:lnTo>
                      <a:lnTo>
                        <a:pt x="5" y="6"/>
                      </a:lnTo>
                      <a:lnTo>
                        <a:pt x="4" y="10"/>
                      </a:lnTo>
                      <a:lnTo>
                        <a:pt x="3" y="13"/>
                      </a:lnTo>
                      <a:lnTo>
                        <a:pt x="2" y="14"/>
                      </a:lnTo>
                      <a:lnTo>
                        <a:pt x="1" y="15"/>
                      </a:lnTo>
                      <a:lnTo>
                        <a:pt x="1" y="20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1" y="32"/>
                      </a:lnTo>
                      <a:lnTo>
                        <a:pt x="3" y="35"/>
                      </a:lnTo>
                      <a:lnTo>
                        <a:pt x="4" y="38"/>
                      </a:lnTo>
                      <a:lnTo>
                        <a:pt x="5" y="42"/>
                      </a:lnTo>
                      <a:lnTo>
                        <a:pt x="10" y="45"/>
                      </a:lnTo>
                      <a:lnTo>
                        <a:pt x="13" y="46"/>
                      </a:lnTo>
                      <a:lnTo>
                        <a:pt x="14" y="47"/>
                      </a:lnTo>
                      <a:lnTo>
                        <a:pt x="17" y="47"/>
                      </a:lnTo>
                      <a:lnTo>
                        <a:pt x="17" y="46"/>
                      </a:lnTo>
                      <a:lnTo>
                        <a:pt x="12" y="44"/>
                      </a:lnTo>
                      <a:lnTo>
                        <a:pt x="11" y="42"/>
                      </a:lnTo>
                      <a:lnTo>
                        <a:pt x="10" y="39"/>
                      </a:lnTo>
                      <a:lnTo>
                        <a:pt x="9" y="36"/>
                      </a:lnTo>
                      <a:lnTo>
                        <a:pt x="7" y="35"/>
                      </a:lnTo>
                      <a:lnTo>
                        <a:pt x="7" y="27"/>
                      </a:lnTo>
                      <a:lnTo>
                        <a:pt x="7" y="24"/>
                      </a:lnTo>
                      <a:lnTo>
                        <a:pt x="7" y="15"/>
                      </a:lnTo>
                      <a:lnTo>
                        <a:pt x="9" y="11"/>
                      </a:lnTo>
                      <a:lnTo>
                        <a:pt x="10" y="7"/>
                      </a:lnTo>
                      <a:lnTo>
                        <a:pt x="11" y="5"/>
                      </a:lnTo>
                      <a:lnTo>
                        <a:pt x="14" y="3"/>
                      </a:lnTo>
                      <a:lnTo>
                        <a:pt x="17" y="1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7" name="Freeform 2504"/>
                <p:cNvSpPr>
                  <a:spLocks noChangeAspect="1"/>
                </p:cNvSpPr>
                <p:nvPr/>
              </p:nvSpPr>
              <p:spPr bwMode="auto">
                <a:xfrm>
                  <a:off x="5312" y="3315"/>
                  <a:ext cx="23" cy="19"/>
                </a:xfrm>
                <a:custGeom>
                  <a:avLst/>
                  <a:gdLst>
                    <a:gd name="T0" fmla="*/ 0 w 46"/>
                    <a:gd name="T1" fmla="*/ 1 h 38"/>
                    <a:gd name="T2" fmla="*/ 1 w 46"/>
                    <a:gd name="T3" fmla="*/ 1 h 38"/>
                    <a:gd name="T4" fmla="*/ 1 w 46"/>
                    <a:gd name="T5" fmla="*/ 1 h 38"/>
                    <a:gd name="T6" fmla="*/ 1 w 46"/>
                    <a:gd name="T7" fmla="*/ 1 h 38"/>
                    <a:gd name="T8" fmla="*/ 1 w 46"/>
                    <a:gd name="T9" fmla="*/ 1 h 38"/>
                    <a:gd name="T10" fmla="*/ 1 w 46"/>
                    <a:gd name="T11" fmla="*/ 1 h 38"/>
                    <a:gd name="T12" fmla="*/ 1 w 46"/>
                    <a:gd name="T13" fmla="*/ 1 h 38"/>
                    <a:gd name="T14" fmla="*/ 1 w 46"/>
                    <a:gd name="T15" fmla="*/ 1 h 38"/>
                    <a:gd name="T16" fmla="*/ 1 w 46"/>
                    <a:gd name="T17" fmla="*/ 1 h 38"/>
                    <a:gd name="T18" fmla="*/ 1 w 46"/>
                    <a:gd name="T19" fmla="*/ 1 h 38"/>
                    <a:gd name="T20" fmla="*/ 1 w 46"/>
                    <a:gd name="T21" fmla="*/ 1 h 38"/>
                    <a:gd name="T22" fmla="*/ 1 w 46"/>
                    <a:gd name="T23" fmla="*/ 1 h 38"/>
                    <a:gd name="T24" fmla="*/ 1 w 46"/>
                    <a:gd name="T25" fmla="*/ 1 h 38"/>
                    <a:gd name="T26" fmla="*/ 1 w 46"/>
                    <a:gd name="T27" fmla="*/ 1 h 38"/>
                    <a:gd name="T28" fmla="*/ 1 w 46"/>
                    <a:gd name="T29" fmla="*/ 1 h 38"/>
                    <a:gd name="T30" fmla="*/ 1 w 46"/>
                    <a:gd name="T31" fmla="*/ 1 h 38"/>
                    <a:gd name="T32" fmla="*/ 1 w 46"/>
                    <a:gd name="T33" fmla="*/ 1 h 38"/>
                    <a:gd name="T34" fmla="*/ 1 w 46"/>
                    <a:gd name="T35" fmla="*/ 1 h 38"/>
                    <a:gd name="T36" fmla="*/ 1 w 46"/>
                    <a:gd name="T37" fmla="*/ 1 h 38"/>
                    <a:gd name="T38" fmla="*/ 1 w 46"/>
                    <a:gd name="T39" fmla="*/ 1 h 38"/>
                    <a:gd name="T40" fmla="*/ 1 w 46"/>
                    <a:gd name="T41" fmla="*/ 1 h 38"/>
                    <a:gd name="T42" fmla="*/ 1 w 46"/>
                    <a:gd name="T43" fmla="*/ 1 h 38"/>
                    <a:gd name="T44" fmla="*/ 1 w 46"/>
                    <a:gd name="T45" fmla="*/ 1 h 38"/>
                    <a:gd name="T46" fmla="*/ 1 w 46"/>
                    <a:gd name="T47" fmla="*/ 1 h 38"/>
                    <a:gd name="T48" fmla="*/ 1 w 46"/>
                    <a:gd name="T49" fmla="*/ 1 h 38"/>
                    <a:gd name="T50" fmla="*/ 1 w 46"/>
                    <a:gd name="T51" fmla="*/ 1 h 38"/>
                    <a:gd name="T52" fmla="*/ 1 w 46"/>
                    <a:gd name="T53" fmla="*/ 1 h 38"/>
                    <a:gd name="T54" fmla="*/ 1 w 46"/>
                    <a:gd name="T55" fmla="*/ 1 h 38"/>
                    <a:gd name="T56" fmla="*/ 1 w 46"/>
                    <a:gd name="T57" fmla="*/ 1 h 38"/>
                    <a:gd name="T58" fmla="*/ 1 w 46"/>
                    <a:gd name="T59" fmla="*/ 1 h 38"/>
                    <a:gd name="T60" fmla="*/ 1 w 46"/>
                    <a:gd name="T61" fmla="*/ 1 h 38"/>
                    <a:gd name="T62" fmla="*/ 1 w 46"/>
                    <a:gd name="T63" fmla="*/ 1 h 38"/>
                    <a:gd name="T64" fmla="*/ 1 w 46"/>
                    <a:gd name="T65" fmla="*/ 1 h 38"/>
                    <a:gd name="T66" fmla="*/ 1 w 46"/>
                    <a:gd name="T67" fmla="*/ 1 h 38"/>
                    <a:gd name="T68" fmla="*/ 1 w 46"/>
                    <a:gd name="T69" fmla="*/ 1 h 38"/>
                    <a:gd name="T70" fmla="*/ 1 w 46"/>
                    <a:gd name="T71" fmla="*/ 1 h 38"/>
                    <a:gd name="T72" fmla="*/ 1 w 46"/>
                    <a:gd name="T73" fmla="*/ 1 h 38"/>
                    <a:gd name="T74" fmla="*/ 1 w 46"/>
                    <a:gd name="T75" fmla="*/ 1 h 38"/>
                    <a:gd name="T76" fmla="*/ 1 w 46"/>
                    <a:gd name="T77" fmla="*/ 1 h 38"/>
                    <a:gd name="T78" fmla="*/ 1 w 46"/>
                    <a:gd name="T79" fmla="*/ 1 h 38"/>
                    <a:gd name="T80" fmla="*/ 1 w 46"/>
                    <a:gd name="T81" fmla="*/ 1 h 38"/>
                    <a:gd name="T82" fmla="*/ 1 w 46"/>
                    <a:gd name="T83" fmla="*/ 1 h 38"/>
                    <a:gd name="T84" fmla="*/ 1 w 46"/>
                    <a:gd name="T85" fmla="*/ 1 h 38"/>
                    <a:gd name="T86" fmla="*/ 1 w 46"/>
                    <a:gd name="T87" fmla="*/ 1 h 38"/>
                    <a:gd name="T88" fmla="*/ 1 w 46"/>
                    <a:gd name="T89" fmla="*/ 1 h 38"/>
                    <a:gd name="T90" fmla="*/ 1 w 46"/>
                    <a:gd name="T91" fmla="*/ 0 h 38"/>
                    <a:gd name="T92" fmla="*/ 0 w 46"/>
                    <a:gd name="T93" fmla="*/ 0 h 38"/>
                    <a:gd name="T94" fmla="*/ 0 w 46"/>
                    <a:gd name="T95" fmla="*/ 1 h 38"/>
                    <a:gd name="T96" fmla="*/ 1 w 46"/>
                    <a:gd name="T97" fmla="*/ 1 h 38"/>
                    <a:gd name="T98" fmla="*/ 1 w 46"/>
                    <a:gd name="T99" fmla="*/ 1 h 38"/>
                    <a:gd name="T100" fmla="*/ 1 w 46"/>
                    <a:gd name="T101" fmla="*/ 1 h 38"/>
                    <a:gd name="T102" fmla="*/ 1 w 46"/>
                    <a:gd name="T103" fmla="*/ 1 h 38"/>
                    <a:gd name="T104" fmla="*/ 1 w 46"/>
                    <a:gd name="T105" fmla="*/ 1 h 38"/>
                    <a:gd name="T106" fmla="*/ 1 w 46"/>
                    <a:gd name="T107" fmla="*/ 1 h 38"/>
                    <a:gd name="T108" fmla="*/ 1 w 46"/>
                    <a:gd name="T109" fmla="*/ 1 h 38"/>
                    <a:gd name="T110" fmla="*/ 1 w 46"/>
                    <a:gd name="T111" fmla="*/ 1 h 38"/>
                    <a:gd name="T112" fmla="*/ 1 w 46"/>
                    <a:gd name="T113" fmla="*/ 1 h 38"/>
                    <a:gd name="T114" fmla="*/ 0 w 46"/>
                    <a:gd name="T115" fmla="*/ 1 h 38"/>
                    <a:gd name="T116" fmla="*/ 0 w 46"/>
                    <a:gd name="T117" fmla="*/ 1 h 38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46"/>
                    <a:gd name="T178" fmla="*/ 0 h 38"/>
                    <a:gd name="T179" fmla="*/ 46 w 46"/>
                    <a:gd name="T180" fmla="*/ 38 h 38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46" h="38">
                      <a:moveTo>
                        <a:pt x="0" y="38"/>
                      </a:moveTo>
                      <a:lnTo>
                        <a:pt x="22" y="38"/>
                      </a:lnTo>
                      <a:lnTo>
                        <a:pt x="31" y="37"/>
                      </a:lnTo>
                      <a:lnTo>
                        <a:pt x="36" y="36"/>
                      </a:lnTo>
                      <a:lnTo>
                        <a:pt x="40" y="35"/>
                      </a:lnTo>
                      <a:lnTo>
                        <a:pt x="42" y="32"/>
                      </a:lnTo>
                      <a:lnTo>
                        <a:pt x="44" y="28"/>
                      </a:lnTo>
                      <a:lnTo>
                        <a:pt x="45" y="27"/>
                      </a:lnTo>
                      <a:lnTo>
                        <a:pt x="45" y="25"/>
                      </a:lnTo>
                      <a:lnTo>
                        <a:pt x="46" y="20"/>
                      </a:lnTo>
                      <a:lnTo>
                        <a:pt x="45" y="14"/>
                      </a:lnTo>
                      <a:lnTo>
                        <a:pt x="44" y="11"/>
                      </a:lnTo>
                      <a:lnTo>
                        <a:pt x="42" y="7"/>
                      </a:lnTo>
                      <a:lnTo>
                        <a:pt x="38" y="5"/>
                      </a:lnTo>
                      <a:lnTo>
                        <a:pt x="37" y="4"/>
                      </a:lnTo>
                      <a:lnTo>
                        <a:pt x="36" y="3"/>
                      </a:lnTo>
                      <a:lnTo>
                        <a:pt x="33" y="3"/>
                      </a:lnTo>
                      <a:lnTo>
                        <a:pt x="32" y="3"/>
                      </a:lnTo>
                      <a:lnTo>
                        <a:pt x="20" y="3"/>
                      </a:lnTo>
                      <a:lnTo>
                        <a:pt x="25" y="3"/>
                      </a:lnTo>
                      <a:lnTo>
                        <a:pt x="28" y="4"/>
                      </a:lnTo>
                      <a:lnTo>
                        <a:pt x="31" y="6"/>
                      </a:lnTo>
                      <a:lnTo>
                        <a:pt x="31" y="9"/>
                      </a:lnTo>
                      <a:lnTo>
                        <a:pt x="32" y="11"/>
                      </a:lnTo>
                      <a:lnTo>
                        <a:pt x="33" y="14"/>
                      </a:lnTo>
                      <a:lnTo>
                        <a:pt x="33" y="20"/>
                      </a:lnTo>
                      <a:lnTo>
                        <a:pt x="32" y="27"/>
                      </a:lnTo>
                      <a:lnTo>
                        <a:pt x="31" y="30"/>
                      </a:lnTo>
                      <a:lnTo>
                        <a:pt x="31" y="33"/>
                      </a:lnTo>
                      <a:lnTo>
                        <a:pt x="28" y="35"/>
                      </a:lnTo>
                      <a:lnTo>
                        <a:pt x="25" y="36"/>
                      </a:lnTo>
                      <a:lnTo>
                        <a:pt x="24" y="36"/>
                      </a:lnTo>
                      <a:lnTo>
                        <a:pt x="20" y="37"/>
                      </a:lnTo>
                      <a:lnTo>
                        <a:pt x="18" y="36"/>
                      </a:lnTo>
                      <a:lnTo>
                        <a:pt x="17" y="36"/>
                      </a:lnTo>
                      <a:lnTo>
                        <a:pt x="16" y="35"/>
                      </a:lnTo>
                      <a:lnTo>
                        <a:pt x="16" y="33"/>
                      </a:lnTo>
                      <a:lnTo>
                        <a:pt x="16" y="6"/>
                      </a:lnTo>
                      <a:lnTo>
                        <a:pt x="16" y="4"/>
                      </a:lnTo>
                      <a:lnTo>
                        <a:pt x="17" y="3"/>
                      </a:lnTo>
                      <a:lnTo>
                        <a:pt x="18" y="3"/>
                      </a:lnTo>
                      <a:lnTo>
                        <a:pt x="20" y="3"/>
                      </a:lnTo>
                      <a:lnTo>
                        <a:pt x="32" y="3"/>
                      </a:lnTo>
                      <a:lnTo>
                        <a:pt x="31" y="3"/>
                      </a:lnTo>
                      <a:lnTo>
                        <a:pt x="25" y="1"/>
                      </a:lnTo>
                      <a:lnTo>
                        <a:pt x="20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6" y="6"/>
                      </a:lnTo>
                      <a:lnTo>
                        <a:pt x="6" y="33"/>
                      </a:lnTo>
                      <a:lnTo>
                        <a:pt x="6" y="35"/>
                      </a:lnTo>
                      <a:lnTo>
                        <a:pt x="5" y="36"/>
                      </a:lnTo>
                      <a:lnTo>
                        <a:pt x="4" y="37"/>
                      </a:lnTo>
                      <a:lnTo>
                        <a:pt x="0" y="37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8" name="Freeform 2505"/>
                <p:cNvSpPr>
                  <a:spLocks noChangeAspect="1"/>
                </p:cNvSpPr>
                <p:nvPr/>
              </p:nvSpPr>
              <p:spPr bwMode="auto">
                <a:xfrm>
                  <a:off x="5339" y="3315"/>
                  <a:ext cx="5" cy="4"/>
                </a:xfrm>
                <a:custGeom>
                  <a:avLst/>
                  <a:gdLst>
                    <a:gd name="T0" fmla="*/ 0 w 10"/>
                    <a:gd name="T1" fmla="*/ 1 h 7"/>
                    <a:gd name="T2" fmla="*/ 1 w 10"/>
                    <a:gd name="T3" fmla="*/ 1 h 7"/>
                    <a:gd name="T4" fmla="*/ 1 w 10"/>
                    <a:gd name="T5" fmla="*/ 1 h 7"/>
                    <a:gd name="T6" fmla="*/ 1 w 10"/>
                    <a:gd name="T7" fmla="*/ 1 h 7"/>
                    <a:gd name="T8" fmla="*/ 1 w 10"/>
                    <a:gd name="T9" fmla="*/ 1 h 7"/>
                    <a:gd name="T10" fmla="*/ 1 w 10"/>
                    <a:gd name="T11" fmla="*/ 1 h 7"/>
                    <a:gd name="T12" fmla="*/ 1 w 10"/>
                    <a:gd name="T13" fmla="*/ 1 h 7"/>
                    <a:gd name="T14" fmla="*/ 1 w 10"/>
                    <a:gd name="T15" fmla="*/ 1 h 7"/>
                    <a:gd name="T16" fmla="*/ 1 w 10"/>
                    <a:gd name="T17" fmla="*/ 1 h 7"/>
                    <a:gd name="T18" fmla="*/ 1 w 10"/>
                    <a:gd name="T19" fmla="*/ 1 h 7"/>
                    <a:gd name="T20" fmla="*/ 1 w 10"/>
                    <a:gd name="T21" fmla="*/ 1 h 7"/>
                    <a:gd name="T22" fmla="*/ 1 w 10"/>
                    <a:gd name="T23" fmla="*/ 0 h 7"/>
                    <a:gd name="T24" fmla="*/ 1 w 10"/>
                    <a:gd name="T25" fmla="*/ 0 h 7"/>
                    <a:gd name="T26" fmla="*/ 1 w 10"/>
                    <a:gd name="T27" fmla="*/ 0 h 7"/>
                    <a:gd name="T28" fmla="*/ 1 w 10"/>
                    <a:gd name="T29" fmla="*/ 1 h 7"/>
                    <a:gd name="T30" fmla="*/ 1 w 10"/>
                    <a:gd name="T31" fmla="*/ 1 h 7"/>
                    <a:gd name="T32" fmla="*/ 0 w 10"/>
                    <a:gd name="T33" fmla="*/ 1 h 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0"/>
                    <a:gd name="T52" fmla="*/ 0 h 7"/>
                    <a:gd name="T53" fmla="*/ 10 w 10"/>
                    <a:gd name="T54" fmla="*/ 7 h 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0" h="7">
                      <a:moveTo>
                        <a:pt x="0" y="4"/>
                      </a:moveTo>
                      <a:lnTo>
                        <a:pt x="1" y="5"/>
                      </a:lnTo>
                      <a:lnTo>
                        <a:pt x="2" y="6"/>
                      </a:lnTo>
                      <a:lnTo>
                        <a:pt x="3" y="7"/>
                      </a:lnTo>
                      <a:lnTo>
                        <a:pt x="5" y="7"/>
                      </a:lnTo>
                      <a:lnTo>
                        <a:pt x="7" y="7"/>
                      </a:lnTo>
                      <a:lnTo>
                        <a:pt x="9" y="6"/>
                      </a:lnTo>
                      <a:lnTo>
                        <a:pt x="10" y="5"/>
                      </a:lnTo>
                      <a:lnTo>
                        <a:pt x="10" y="4"/>
                      </a:lnTo>
                      <a:lnTo>
                        <a:pt x="10" y="3"/>
                      </a:lnTo>
                      <a:lnTo>
                        <a:pt x="9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89" name="Freeform 2506"/>
                <p:cNvSpPr>
                  <a:spLocks noChangeAspect="1"/>
                </p:cNvSpPr>
                <p:nvPr/>
              </p:nvSpPr>
              <p:spPr bwMode="auto">
                <a:xfrm>
                  <a:off x="5337" y="3321"/>
                  <a:ext cx="8" cy="13"/>
                </a:xfrm>
                <a:custGeom>
                  <a:avLst/>
                  <a:gdLst>
                    <a:gd name="T0" fmla="*/ 1 w 14"/>
                    <a:gd name="T1" fmla="*/ 1 h 25"/>
                    <a:gd name="T2" fmla="*/ 1 w 14"/>
                    <a:gd name="T3" fmla="*/ 0 h 25"/>
                    <a:gd name="T4" fmla="*/ 0 w 14"/>
                    <a:gd name="T5" fmla="*/ 0 h 25"/>
                    <a:gd name="T6" fmla="*/ 0 w 14"/>
                    <a:gd name="T7" fmla="*/ 1 h 25"/>
                    <a:gd name="T8" fmla="*/ 1 w 14"/>
                    <a:gd name="T9" fmla="*/ 1 h 25"/>
                    <a:gd name="T10" fmla="*/ 1 w 14"/>
                    <a:gd name="T11" fmla="*/ 1 h 25"/>
                    <a:gd name="T12" fmla="*/ 1 w 14"/>
                    <a:gd name="T13" fmla="*/ 1 h 25"/>
                    <a:gd name="T14" fmla="*/ 1 w 14"/>
                    <a:gd name="T15" fmla="*/ 1 h 25"/>
                    <a:gd name="T16" fmla="*/ 1 w 14"/>
                    <a:gd name="T17" fmla="*/ 1 h 25"/>
                    <a:gd name="T18" fmla="*/ 1 w 14"/>
                    <a:gd name="T19" fmla="*/ 1 h 25"/>
                    <a:gd name="T20" fmla="*/ 0 w 14"/>
                    <a:gd name="T21" fmla="*/ 1 h 25"/>
                    <a:gd name="T22" fmla="*/ 0 w 14"/>
                    <a:gd name="T23" fmla="*/ 1 h 25"/>
                    <a:gd name="T24" fmla="*/ 1 w 14"/>
                    <a:gd name="T25" fmla="*/ 1 h 25"/>
                    <a:gd name="T26" fmla="*/ 1 w 14"/>
                    <a:gd name="T27" fmla="*/ 1 h 25"/>
                    <a:gd name="T28" fmla="*/ 1 w 14"/>
                    <a:gd name="T29" fmla="*/ 1 h 25"/>
                    <a:gd name="T30" fmla="*/ 1 w 14"/>
                    <a:gd name="T31" fmla="*/ 1 h 25"/>
                    <a:gd name="T32" fmla="*/ 1 w 14"/>
                    <a:gd name="T33" fmla="*/ 1 h 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"/>
                    <a:gd name="T52" fmla="*/ 0 h 25"/>
                    <a:gd name="T53" fmla="*/ 14 w 14"/>
                    <a:gd name="T54" fmla="*/ 25 h 2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" h="25">
                      <a:moveTo>
                        <a:pt x="12" y="22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2" y="1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2" y="22"/>
                      </a:lnTo>
                      <a:lnTo>
                        <a:pt x="2" y="23"/>
                      </a:lnTo>
                      <a:lnTo>
                        <a:pt x="2" y="24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14" y="25"/>
                      </a:lnTo>
                      <a:lnTo>
                        <a:pt x="14" y="24"/>
                      </a:lnTo>
                      <a:lnTo>
                        <a:pt x="13" y="24"/>
                      </a:lnTo>
                      <a:lnTo>
                        <a:pt x="12" y="23"/>
                      </a:lnTo>
                      <a:lnTo>
                        <a:pt x="12" y="2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0" name="Freeform 2507"/>
                <p:cNvSpPr>
                  <a:spLocks noChangeAspect="1"/>
                </p:cNvSpPr>
                <p:nvPr/>
              </p:nvSpPr>
              <p:spPr bwMode="auto">
                <a:xfrm>
                  <a:off x="5347" y="3321"/>
                  <a:ext cx="12" cy="14"/>
                </a:xfrm>
                <a:custGeom>
                  <a:avLst/>
                  <a:gdLst>
                    <a:gd name="T0" fmla="*/ 0 w 24"/>
                    <a:gd name="T1" fmla="*/ 1 h 28"/>
                    <a:gd name="T2" fmla="*/ 1 w 24"/>
                    <a:gd name="T3" fmla="*/ 1 h 28"/>
                    <a:gd name="T4" fmla="*/ 1 w 24"/>
                    <a:gd name="T5" fmla="*/ 1 h 28"/>
                    <a:gd name="T6" fmla="*/ 1 w 24"/>
                    <a:gd name="T7" fmla="*/ 1 h 28"/>
                    <a:gd name="T8" fmla="*/ 1 w 24"/>
                    <a:gd name="T9" fmla="*/ 1 h 28"/>
                    <a:gd name="T10" fmla="*/ 1 w 24"/>
                    <a:gd name="T11" fmla="*/ 1 h 28"/>
                    <a:gd name="T12" fmla="*/ 1 w 24"/>
                    <a:gd name="T13" fmla="*/ 1 h 28"/>
                    <a:gd name="T14" fmla="*/ 1 w 24"/>
                    <a:gd name="T15" fmla="*/ 1 h 28"/>
                    <a:gd name="T16" fmla="*/ 1 w 24"/>
                    <a:gd name="T17" fmla="*/ 1 h 28"/>
                    <a:gd name="T18" fmla="*/ 1 w 24"/>
                    <a:gd name="T19" fmla="*/ 1 h 28"/>
                    <a:gd name="T20" fmla="*/ 1 w 24"/>
                    <a:gd name="T21" fmla="*/ 1 h 28"/>
                    <a:gd name="T22" fmla="*/ 1 w 24"/>
                    <a:gd name="T23" fmla="*/ 1 h 28"/>
                    <a:gd name="T24" fmla="*/ 1 w 24"/>
                    <a:gd name="T25" fmla="*/ 1 h 28"/>
                    <a:gd name="T26" fmla="*/ 1 w 24"/>
                    <a:gd name="T27" fmla="*/ 1 h 28"/>
                    <a:gd name="T28" fmla="*/ 1 w 24"/>
                    <a:gd name="T29" fmla="*/ 1 h 28"/>
                    <a:gd name="T30" fmla="*/ 1 w 24"/>
                    <a:gd name="T31" fmla="*/ 1 h 28"/>
                    <a:gd name="T32" fmla="*/ 1 w 24"/>
                    <a:gd name="T33" fmla="*/ 1 h 28"/>
                    <a:gd name="T34" fmla="*/ 1 w 24"/>
                    <a:gd name="T35" fmla="*/ 1 h 28"/>
                    <a:gd name="T36" fmla="*/ 1 w 24"/>
                    <a:gd name="T37" fmla="*/ 1 h 28"/>
                    <a:gd name="T38" fmla="*/ 1 w 24"/>
                    <a:gd name="T39" fmla="*/ 1 h 28"/>
                    <a:gd name="T40" fmla="*/ 1 w 24"/>
                    <a:gd name="T41" fmla="*/ 1 h 28"/>
                    <a:gd name="T42" fmla="*/ 1 w 24"/>
                    <a:gd name="T43" fmla="*/ 1 h 28"/>
                    <a:gd name="T44" fmla="*/ 1 w 24"/>
                    <a:gd name="T45" fmla="*/ 1 h 28"/>
                    <a:gd name="T46" fmla="*/ 1 w 24"/>
                    <a:gd name="T47" fmla="*/ 1 h 28"/>
                    <a:gd name="T48" fmla="*/ 1 w 24"/>
                    <a:gd name="T49" fmla="*/ 1 h 28"/>
                    <a:gd name="T50" fmla="*/ 1 w 24"/>
                    <a:gd name="T51" fmla="*/ 1 h 28"/>
                    <a:gd name="T52" fmla="*/ 1 w 24"/>
                    <a:gd name="T53" fmla="*/ 1 h 28"/>
                    <a:gd name="T54" fmla="*/ 1 w 24"/>
                    <a:gd name="T55" fmla="*/ 1 h 28"/>
                    <a:gd name="T56" fmla="*/ 1 w 24"/>
                    <a:gd name="T57" fmla="*/ 1 h 28"/>
                    <a:gd name="T58" fmla="*/ 1 w 24"/>
                    <a:gd name="T59" fmla="*/ 0 h 28"/>
                    <a:gd name="T60" fmla="*/ 1 w 24"/>
                    <a:gd name="T61" fmla="*/ 0 h 28"/>
                    <a:gd name="T62" fmla="*/ 1 w 24"/>
                    <a:gd name="T63" fmla="*/ 1 h 28"/>
                    <a:gd name="T64" fmla="*/ 1 w 24"/>
                    <a:gd name="T65" fmla="*/ 1 h 28"/>
                    <a:gd name="T66" fmla="*/ 1 w 24"/>
                    <a:gd name="T67" fmla="*/ 1 h 28"/>
                    <a:gd name="T68" fmla="*/ 1 w 24"/>
                    <a:gd name="T69" fmla="*/ 1 h 28"/>
                    <a:gd name="T70" fmla="*/ 1 w 24"/>
                    <a:gd name="T71" fmla="*/ 0 h 28"/>
                    <a:gd name="T72" fmla="*/ 1 w 24"/>
                    <a:gd name="T73" fmla="*/ 1 h 28"/>
                    <a:gd name="T74" fmla="*/ 1 w 24"/>
                    <a:gd name="T75" fmla="*/ 1 h 28"/>
                    <a:gd name="T76" fmla="*/ 1 w 24"/>
                    <a:gd name="T77" fmla="*/ 1 h 28"/>
                    <a:gd name="T78" fmla="*/ 1 w 24"/>
                    <a:gd name="T79" fmla="*/ 1 h 28"/>
                    <a:gd name="T80" fmla="*/ 1 w 24"/>
                    <a:gd name="T81" fmla="*/ 1 h 28"/>
                    <a:gd name="T82" fmla="*/ 1 w 24"/>
                    <a:gd name="T83" fmla="*/ 1 h 28"/>
                    <a:gd name="T84" fmla="*/ 1 w 24"/>
                    <a:gd name="T85" fmla="*/ 1 h 28"/>
                    <a:gd name="T86" fmla="*/ 1 w 24"/>
                    <a:gd name="T87" fmla="*/ 1 h 28"/>
                    <a:gd name="T88" fmla="*/ 1 w 24"/>
                    <a:gd name="T89" fmla="*/ 1 h 28"/>
                    <a:gd name="T90" fmla="*/ 1 w 24"/>
                    <a:gd name="T91" fmla="*/ 1 h 28"/>
                    <a:gd name="T92" fmla="*/ 1 w 24"/>
                    <a:gd name="T93" fmla="*/ 1 h 28"/>
                    <a:gd name="T94" fmla="*/ 1 w 24"/>
                    <a:gd name="T95" fmla="*/ 1 h 28"/>
                    <a:gd name="T96" fmla="*/ 1 w 24"/>
                    <a:gd name="T97" fmla="*/ 1 h 28"/>
                    <a:gd name="T98" fmla="*/ 1 w 24"/>
                    <a:gd name="T99" fmla="*/ 1 h 28"/>
                    <a:gd name="T100" fmla="*/ 1 w 24"/>
                    <a:gd name="T101" fmla="*/ 1 h 28"/>
                    <a:gd name="T102" fmla="*/ 1 w 24"/>
                    <a:gd name="T103" fmla="*/ 1 h 28"/>
                    <a:gd name="T104" fmla="*/ 1 w 24"/>
                    <a:gd name="T105" fmla="*/ 1 h 28"/>
                    <a:gd name="T106" fmla="*/ 1 w 24"/>
                    <a:gd name="T107" fmla="*/ 1 h 28"/>
                    <a:gd name="T108" fmla="*/ 1 w 24"/>
                    <a:gd name="T109" fmla="*/ 1 h 28"/>
                    <a:gd name="T110" fmla="*/ 1 w 24"/>
                    <a:gd name="T111" fmla="*/ 1 h 28"/>
                    <a:gd name="T112" fmla="*/ 1 w 24"/>
                    <a:gd name="T113" fmla="*/ 1 h 28"/>
                    <a:gd name="T114" fmla="*/ 1 w 24"/>
                    <a:gd name="T115" fmla="*/ 1 h 28"/>
                    <a:gd name="T116" fmla="*/ 1 w 24"/>
                    <a:gd name="T117" fmla="*/ 1 h 28"/>
                    <a:gd name="T118" fmla="*/ 0 w 24"/>
                    <a:gd name="T119" fmla="*/ 1 h 28"/>
                    <a:gd name="T120" fmla="*/ 0 w 24"/>
                    <a:gd name="T121" fmla="*/ 1 h 28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4"/>
                    <a:gd name="T184" fmla="*/ 0 h 28"/>
                    <a:gd name="T185" fmla="*/ 24 w 24"/>
                    <a:gd name="T186" fmla="*/ 28 h 28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4" h="28">
                      <a:moveTo>
                        <a:pt x="0" y="28"/>
                      </a:moveTo>
                      <a:lnTo>
                        <a:pt x="2" y="28"/>
                      </a:lnTo>
                      <a:lnTo>
                        <a:pt x="5" y="27"/>
                      </a:lnTo>
                      <a:lnTo>
                        <a:pt x="6" y="27"/>
                      </a:lnTo>
                      <a:lnTo>
                        <a:pt x="8" y="27"/>
                      </a:lnTo>
                      <a:lnTo>
                        <a:pt x="13" y="28"/>
                      </a:lnTo>
                      <a:lnTo>
                        <a:pt x="18" y="27"/>
                      </a:lnTo>
                      <a:lnTo>
                        <a:pt x="21" y="26"/>
                      </a:lnTo>
                      <a:lnTo>
                        <a:pt x="22" y="25"/>
                      </a:lnTo>
                      <a:lnTo>
                        <a:pt x="24" y="24"/>
                      </a:lnTo>
                      <a:lnTo>
                        <a:pt x="24" y="22"/>
                      </a:lnTo>
                      <a:lnTo>
                        <a:pt x="24" y="21"/>
                      </a:lnTo>
                      <a:lnTo>
                        <a:pt x="24" y="17"/>
                      </a:lnTo>
                      <a:lnTo>
                        <a:pt x="22" y="16"/>
                      </a:lnTo>
                      <a:lnTo>
                        <a:pt x="20" y="14"/>
                      </a:lnTo>
                      <a:lnTo>
                        <a:pt x="18" y="13"/>
                      </a:lnTo>
                      <a:lnTo>
                        <a:pt x="13" y="11"/>
                      </a:lnTo>
                      <a:lnTo>
                        <a:pt x="10" y="9"/>
                      </a:lnTo>
                      <a:lnTo>
                        <a:pt x="9" y="7"/>
                      </a:lnTo>
                      <a:lnTo>
                        <a:pt x="8" y="6"/>
                      </a:lnTo>
                      <a:lnTo>
                        <a:pt x="9" y="4"/>
                      </a:lnTo>
                      <a:lnTo>
                        <a:pt x="10" y="3"/>
                      </a:lnTo>
                      <a:lnTo>
                        <a:pt x="11" y="3"/>
                      </a:lnTo>
                      <a:lnTo>
                        <a:pt x="13" y="3"/>
                      </a:lnTo>
                      <a:lnTo>
                        <a:pt x="16" y="3"/>
                      </a:lnTo>
                      <a:lnTo>
                        <a:pt x="18" y="3"/>
                      </a:lnTo>
                      <a:lnTo>
                        <a:pt x="18" y="6"/>
                      </a:lnTo>
                      <a:lnTo>
                        <a:pt x="21" y="9"/>
                      </a:lnTo>
                      <a:lnTo>
                        <a:pt x="24" y="9"/>
                      </a:lnTo>
                      <a:lnTo>
                        <a:pt x="24" y="0"/>
                      </a:lnTo>
                      <a:lnTo>
                        <a:pt x="21" y="0"/>
                      </a:lnTo>
                      <a:lnTo>
                        <a:pt x="20" y="2"/>
                      </a:lnTo>
                      <a:lnTo>
                        <a:pt x="18" y="2"/>
                      </a:lnTo>
                      <a:lnTo>
                        <a:pt x="17" y="2"/>
                      </a:lnTo>
                      <a:lnTo>
                        <a:pt x="15" y="2"/>
                      </a:lnTo>
                      <a:lnTo>
                        <a:pt x="12" y="0"/>
                      </a:lnTo>
                      <a:lnTo>
                        <a:pt x="8" y="2"/>
                      </a:lnTo>
                      <a:lnTo>
                        <a:pt x="5" y="3"/>
                      </a:lnTo>
                      <a:lnTo>
                        <a:pt x="2" y="3"/>
                      </a:lnTo>
                      <a:lnTo>
                        <a:pt x="1" y="6"/>
                      </a:lnTo>
                      <a:lnTo>
                        <a:pt x="1" y="7"/>
                      </a:lnTo>
                      <a:lnTo>
                        <a:pt x="1" y="11"/>
                      </a:lnTo>
                      <a:lnTo>
                        <a:pt x="1" y="13"/>
                      </a:lnTo>
                      <a:lnTo>
                        <a:pt x="2" y="14"/>
                      </a:lnTo>
                      <a:lnTo>
                        <a:pt x="6" y="16"/>
                      </a:lnTo>
                      <a:lnTo>
                        <a:pt x="9" y="17"/>
                      </a:lnTo>
                      <a:lnTo>
                        <a:pt x="13" y="19"/>
                      </a:lnTo>
                      <a:lnTo>
                        <a:pt x="17" y="21"/>
                      </a:lnTo>
                      <a:lnTo>
                        <a:pt x="18" y="22"/>
                      </a:lnTo>
                      <a:lnTo>
                        <a:pt x="18" y="24"/>
                      </a:lnTo>
                      <a:lnTo>
                        <a:pt x="18" y="25"/>
                      </a:lnTo>
                      <a:lnTo>
                        <a:pt x="17" y="25"/>
                      </a:lnTo>
                      <a:lnTo>
                        <a:pt x="15" y="26"/>
                      </a:lnTo>
                      <a:lnTo>
                        <a:pt x="12" y="26"/>
                      </a:lnTo>
                      <a:lnTo>
                        <a:pt x="9" y="26"/>
                      </a:lnTo>
                      <a:lnTo>
                        <a:pt x="8" y="25"/>
                      </a:lnTo>
                      <a:lnTo>
                        <a:pt x="6" y="24"/>
                      </a:lnTo>
                      <a:lnTo>
                        <a:pt x="5" y="21"/>
                      </a:lnTo>
                      <a:lnTo>
                        <a:pt x="2" y="19"/>
                      </a:lnTo>
                      <a:lnTo>
                        <a:pt x="0" y="19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1" name="Freeform 2508"/>
                <p:cNvSpPr>
                  <a:spLocks noChangeAspect="1"/>
                </p:cNvSpPr>
                <p:nvPr/>
              </p:nvSpPr>
              <p:spPr bwMode="auto">
                <a:xfrm>
                  <a:off x="5362" y="3321"/>
                  <a:ext cx="14" cy="14"/>
                </a:xfrm>
                <a:custGeom>
                  <a:avLst/>
                  <a:gdLst>
                    <a:gd name="T0" fmla="*/ 1 w 27"/>
                    <a:gd name="T1" fmla="*/ 1 h 28"/>
                    <a:gd name="T2" fmla="*/ 1 w 27"/>
                    <a:gd name="T3" fmla="*/ 1 h 28"/>
                    <a:gd name="T4" fmla="*/ 1 w 27"/>
                    <a:gd name="T5" fmla="*/ 1 h 28"/>
                    <a:gd name="T6" fmla="*/ 1 w 27"/>
                    <a:gd name="T7" fmla="*/ 1 h 28"/>
                    <a:gd name="T8" fmla="*/ 1 w 27"/>
                    <a:gd name="T9" fmla="*/ 1 h 28"/>
                    <a:gd name="T10" fmla="*/ 1 w 27"/>
                    <a:gd name="T11" fmla="*/ 1 h 28"/>
                    <a:gd name="T12" fmla="*/ 1 w 27"/>
                    <a:gd name="T13" fmla="*/ 1 h 28"/>
                    <a:gd name="T14" fmla="*/ 1 w 27"/>
                    <a:gd name="T15" fmla="*/ 1 h 28"/>
                    <a:gd name="T16" fmla="*/ 1 w 27"/>
                    <a:gd name="T17" fmla="*/ 1 h 28"/>
                    <a:gd name="T18" fmla="*/ 1 w 27"/>
                    <a:gd name="T19" fmla="*/ 1 h 28"/>
                    <a:gd name="T20" fmla="*/ 1 w 27"/>
                    <a:gd name="T21" fmla="*/ 1 h 28"/>
                    <a:gd name="T22" fmla="*/ 1 w 27"/>
                    <a:gd name="T23" fmla="*/ 1 h 28"/>
                    <a:gd name="T24" fmla="*/ 1 w 27"/>
                    <a:gd name="T25" fmla="*/ 1 h 28"/>
                    <a:gd name="T26" fmla="*/ 1 w 27"/>
                    <a:gd name="T27" fmla="*/ 1 h 28"/>
                    <a:gd name="T28" fmla="*/ 1 w 27"/>
                    <a:gd name="T29" fmla="*/ 1 h 28"/>
                    <a:gd name="T30" fmla="*/ 1 w 27"/>
                    <a:gd name="T31" fmla="*/ 1 h 28"/>
                    <a:gd name="T32" fmla="*/ 1 w 27"/>
                    <a:gd name="T33" fmla="*/ 1 h 28"/>
                    <a:gd name="T34" fmla="*/ 1 w 27"/>
                    <a:gd name="T35" fmla="*/ 1 h 28"/>
                    <a:gd name="T36" fmla="*/ 1 w 27"/>
                    <a:gd name="T37" fmla="*/ 1 h 28"/>
                    <a:gd name="T38" fmla="*/ 1 w 27"/>
                    <a:gd name="T39" fmla="*/ 1 h 28"/>
                    <a:gd name="T40" fmla="*/ 1 w 27"/>
                    <a:gd name="T41" fmla="*/ 1 h 28"/>
                    <a:gd name="T42" fmla="*/ 1 w 27"/>
                    <a:gd name="T43" fmla="*/ 1 h 28"/>
                    <a:gd name="T44" fmla="*/ 1 w 27"/>
                    <a:gd name="T45" fmla="*/ 1 h 28"/>
                    <a:gd name="T46" fmla="*/ 1 w 27"/>
                    <a:gd name="T47" fmla="*/ 1 h 28"/>
                    <a:gd name="T48" fmla="*/ 1 w 27"/>
                    <a:gd name="T49" fmla="*/ 1 h 28"/>
                    <a:gd name="T50" fmla="*/ 1 w 27"/>
                    <a:gd name="T51" fmla="*/ 1 h 28"/>
                    <a:gd name="T52" fmla="*/ 1 w 27"/>
                    <a:gd name="T53" fmla="*/ 1 h 28"/>
                    <a:gd name="T54" fmla="*/ 1 w 27"/>
                    <a:gd name="T55" fmla="*/ 1 h 28"/>
                    <a:gd name="T56" fmla="*/ 1 w 27"/>
                    <a:gd name="T57" fmla="*/ 1 h 28"/>
                    <a:gd name="T58" fmla="*/ 1 w 27"/>
                    <a:gd name="T59" fmla="*/ 0 h 28"/>
                    <a:gd name="T60" fmla="*/ 1 w 27"/>
                    <a:gd name="T61" fmla="*/ 1 h 28"/>
                    <a:gd name="T62" fmla="*/ 1 w 27"/>
                    <a:gd name="T63" fmla="*/ 1 h 28"/>
                    <a:gd name="T64" fmla="*/ 1 w 27"/>
                    <a:gd name="T65" fmla="*/ 1 h 28"/>
                    <a:gd name="T66" fmla="*/ 1 w 27"/>
                    <a:gd name="T67" fmla="*/ 1 h 28"/>
                    <a:gd name="T68" fmla="*/ 0 w 27"/>
                    <a:gd name="T69" fmla="*/ 1 h 28"/>
                    <a:gd name="T70" fmla="*/ 0 w 27"/>
                    <a:gd name="T71" fmla="*/ 1 h 28"/>
                    <a:gd name="T72" fmla="*/ 0 w 27"/>
                    <a:gd name="T73" fmla="*/ 1 h 28"/>
                    <a:gd name="T74" fmla="*/ 1 w 27"/>
                    <a:gd name="T75" fmla="*/ 1 h 28"/>
                    <a:gd name="T76" fmla="*/ 1 w 27"/>
                    <a:gd name="T77" fmla="*/ 1 h 28"/>
                    <a:gd name="T78" fmla="*/ 1 w 27"/>
                    <a:gd name="T79" fmla="*/ 1 h 28"/>
                    <a:gd name="T80" fmla="*/ 1 w 27"/>
                    <a:gd name="T81" fmla="*/ 1 h 28"/>
                    <a:gd name="T82" fmla="*/ 1 w 27"/>
                    <a:gd name="T83" fmla="*/ 1 h 28"/>
                    <a:gd name="T84" fmla="*/ 1 w 27"/>
                    <a:gd name="T85" fmla="*/ 1 h 28"/>
                    <a:gd name="T86" fmla="*/ 1 w 27"/>
                    <a:gd name="T87" fmla="*/ 1 h 28"/>
                    <a:gd name="T88" fmla="*/ 1 w 27"/>
                    <a:gd name="T89" fmla="*/ 1 h 28"/>
                    <a:gd name="T90" fmla="*/ 1 w 27"/>
                    <a:gd name="T91" fmla="*/ 1 h 28"/>
                    <a:gd name="T92" fmla="*/ 1 w 27"/>
                    <a:gd name="T93" fmla="*/ 1 h 28"/>
                    <a:gd name="T94" fmla="*/ 1 w 27"/>
                    <a:gd name="T95" fmla="*/ 1 h 28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27"/>
                    <a:gd name="T145" fmla="*/ 0 h 28"/>
                    <a:gd name="T146" fmla="*/ 27 w 27"/>
                    <a:gd name="T147" fmla="*/ 28 h 28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27" h="28">
                      <a:moveTo>
                        <a:pt x="27" y="24"/>
                      </a:moveTo>
                      <a:lnTo>
                        <a:pt x="26" y="22"/>
                      </a:lnTo>
                      <a:lnTo>
                        <a:pt x="21" y="24"/>
                      </a:lnTo>
                      <a:lnTo>
                        <a:pt x="21" y="25"/>
                      </a:lnTo>
                      <a:lnTo>
                        <a:pt x="19" y="25"/>
                      </a:lnTo>
                      <a:lnTo>
                        <a:pt x="14" y="24"/>
                      </a:lnTo>
                      <a:lnTo>
                        <a:pt x="11" y="22"/>
                      </a:lnTo>
                      <a:lnTo>
                        <a:pt x="11" y="19"/>
                      </a:lnTo>
                      <a:lnTo>
                        <a:pt x="11" y="18"/>
                      </a:lnTo>
                      <a:lnTo>
                        <a:pt x="10" y="13"/>
                      </a:lnTo>
                      <a:lnTo>
                        <a:pt x="10" y="9"/>
                      </a:lnTo>
                      <a:lnTo>
                        <a:pt x="11" y="4"/>
                      </a:lnTo>
                      <a:lnTo>
                        <a:pt x="11" y="3"/>
                      </a:lnTo>
                      <a:lnTo>
                        <a:pt x="13" y="3"/>
                      </a:lnTo>
                      <a:lnTo>
                        <a:pt x="14" y="3"/>
                      </a:lnTo>
                      <a:lnTo>
                        <a:pt x="18" y="3"/>
                      </a:lnTo>
                      <a:lnTo>
                        <a:pt x="18" y="4"/>
                      </a:lnTo>
                      <a:lnTo>
                        <a:pt x="18" y="6"/>
                      </a:lnTo>
                      <a:lnTo>
                        <a:pt x="18" y="9"/>
                      </a:lnTo>
                      <a:lnTo>
                        <a:pt x="19" y="11"/>
                      </a:lnTo>
                      <a:lnTo>
                        <a:pt x="20" y="11"/>
                      </a:lnTo>
                      <a:lnTo>
                        <a:pt x="21" y="12"/>
                      </a:lnTo>
                      <a:lnTo>
                        <a:pt x="25" y="11"/>
                      </a:lnTo>
                      <a:lnTo>
                        <a:pt x="26" y="9"/>
                      </a:lnTo>
                      <a:lnTo>
                        <a:pt x="26" y="7"/>
                      </a:lnTo>
                      <a:lnTo>
                        <a:pt x="26" y="4"/>
                      </a:lnTo>
                      <a:lnTo>
                        <a:pt x="24" y="3"/>
                      </a:lnTo>
                      <a:lnTo>
                        <a:pt x="21" y="2"/>
                      </a:lnTo>
                      <a:lnTo>
                        <a:pt x="20" y="2"/>
                      </a:lnTo>
                      <a:lnTo>
                        <a:pt x="17" y="0"/>
                      </a:lnTo>
                      <a:lnTo>
                        <a:pt x="10" y="2"/>
                      </a:lnTo>
                      <a:lnTo>
                        <a:pt x="5" y="4"/>
                      </a:lnTo>
                      <a:lnTo>
                        <a:pt x="2" y="7"/>
                      </a:lnTo>
                      <a:lnTo>
                        <a:pt x="1" y="11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1" y="21"/>
                      </a:lnTo>
                      <a:lnTo>
                        <a:pt x="2" y="24"/>
                      </a:lnTo>
                      <a:lnTo>
                        <a:pt x="4" y="25"/>
                      </a:lnTo>
                      <a:lnTo>
                        <a:pt x="6" y="26"/>
                      </a:lnTo>
                      <a:lnTo>
                        <a:pt x="9" y="27"/>
                      </a:lnTo>
                      <a:lnTo>
                        <a:pt x="11" y="28"/>
                      </a:lnTo>
                      <a:lnTo>
                        <a:pt x="13" y="28"/>
                      </a:lnTo>
                      <a:lnTo>
                        <a:pt x="18" y="28"/>
                      </a:lnTo>
                      <a:lnTo>
                        <a:pt x="21" y="27"/>
                      </a:lnTo>
                      <a:lnTo>
                        <a:pt x="24" y="25"/>
                      </a:lnTo>
                      <a:lnTo>
                        <a:pt x="27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2" name="Freeform 2509"/>
                <p:cNvSpPr>
                  <a:spLocks noChangeAspect="1"/>
                </p:cNvSpPr>
                <p:nvPr/>
              </p:nvSpPr>
              <p:spPr bwMode="auto">
                <a:xfrm>
                  <a:off x="5378" y="3321"/>
                  <a:ext cx="15" cy="14"/>
                </a:xfrm>
                <a:custGeom>
                  <a:avLst/>
                  <a:gdLst>
                    <a:gd name="T0" fmla="*/ 1 w 30"/>
                    <a:gd name="T1" fmla="*/ 1 h 28"/>
                    <a:gd name="T2" fmla="*/ 1 w 30"/>
                    <a:gd name="T3" fmla="*/ 1 h 28"/>
                    <a:gd name="T4" fmla="*/ 1 w 30"/>
                    <a:gd name="T5" fmla="*/ 1 h 28"/>
                    <a:gd name="T6" fmla="*/ 1 w 30"/>
                    <a:gd name="T7" fmla="*/ 1 h 28"/>
                    <a:gd name="T8" fmla="*/ 1 w 30"/>
                    <a:gd name="T9" fmla="*/ 1 h 28"/>
                    <a:gd name="T10" fmla="*/ 1 w 30"/>
                    <a:gd name="T11" fmla="*/ 1 h 28"/>
                    <a:gd name="T12" fmla="*/ 1 w 30"/>
                    <a:gd name="T13" fmla="*/ 1 h 28"/>
                    <a:gd name="T14" fmla="*/ 1 w 30"/>
                    <a:gd name="T15" fmla="*/ 1 h 28"/>
                    <a:gd name="T16" fmla="*/ 1 w 30"/>
                    <a:gd name="T17" fmla="*/ 1 h 28"/>
                    <a:gd name="T18" fmla="*/ 1 w 30"/>
                    <a:gd name="T19" fmla="*/ 1 h 28"/>
                    <a:gd name="T20" fmla="*/ 1 w 30"/>
                    <a:gd name="T21" fmla="*/ 1 h 28"/>
                    <a:gd name="T22" fmla="*/ 1 w 30"/>
                    <a:gd name="T23" fmla="*/ 1 h 28"/>
                    <a:gd name="T24" fmla="*/ 1 w 30"/>
                    <a:gd name="T25" fmla="*/ 1 h 28"/>
                    <a:gd name="T26" fmla="*/ 1 w 30"/>
                    <a:gd name="T27" fmla="*/ 1 h 28"/>
                    <a:gd name="T28" fmla="*/ 1 w 30"/>
                    <a:gd name="T29" fmla="*/ 1 h 28"/>
                    <a:gd name="T30" fmla="*/ 1 w 30"/>
                    <a:gd name="T31" fmla="*/ 1 h 28"/>
                    <a:gd name="T32" fmla="*/ 1 w 30"/>
                    <a:gd name="T33" fmla="*/ 1 h 28"/>
                    <a:gd name="T34" fmla="*/ 1 w 30"/>
                    <a:gd name="T35" fmla="*/ 0 h 28"/>
                    <a:gd name="T36" fmla="*/ 1 w 30"/>
                    <a:gd name="T37" fmla="*/ 1 h 28"/>
                    <a:gd name="T38" fmla="*/ 1 w 30"/>
                    <a:gd name="T39" fmla="*/ 1 h 28"/>
                    <a:gd name="T40" fmla="*/ 0 w 30"/>
                    <a:gd name="T41" fmla="*/ 1 h 28"/>
                    <a:gd name="T42" fmla="*/ 1 w 30"/>
                    <a:gd name="T43" fmla="*/ 1 h 28"/>
                    <a:gd name="T44" fmla="*/ 1 w 30"/>
                    <a:gd name="T45" fmla="*/ 1 h 28"/>
                    <a:gd name="T46" fmla="*/ 1 w 30"/>
                    <a:gd name="T47" fmla="*/ 1 h 28"/>
                    <a:gd name="T48" fmla="*/ 1 w 30"/>
                    <a:gd name="T49" fmla="*/ 1 h 28"/>
                    <a:gd name="T50" fmla="*/ 1 w 30"/>
                    <a:gd name="T51" fmla="*/ 1 h 28"/>
                    <a:gd name="T52" fmla="*/ 1 w 30"/>
                    <a:gd name="T53" fmla="*/ 1 h 28"/>
                    <a:gd name="T54" fmla="*/ 1 w 30"/>
                    <a:gd name="T55" fmla="*/ 1 h 28"/>
                    <a:gd name="T56" fmla="*/ 1 w 30"/>
                    <a:gd name="T57" fmla="*/ 1 h 28"/>
                    <a:gd name="T58" fmla="*/ 1 w 30"/>
                    <a:gd name="T59" fmla="*/ 1 h 28"/>
                    <a:gd name="T60" fmla="*/ 1 w 30"/>
                    <a:gd name="T61" fmla="*/ 1 h 28"/>
                    <a:gd name="T62" fmla="*/ 0 w 30"/>
                    <a:gd name="T63" fmla="*/ 1 h 28"/>
                    <a:gd name="T64" fmla="*/ 0 w 30"/>
                    <a:gd name="T65" fmla="*/ 1 h 28"/>
                    <a:gd name="T66" fmla="*/ 1 w 30"/>
                    <a:gd name="T67" fmla="*/ 1 h 28"/>
                    <a:gd name="T68" fmla="*/ 1 w 30"/>
                    <a:gd name="T69" fmla="*/ 1 h 28"/>
                    <a:gd name="T70" fmla="*/ 1 w 30"/>
                    <a:gd name="T71" fmla="*/ 1 h 2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30"/>
                    <a:gd name="T109" fmla="*/ 0 h 28"/>
                    <a:gd name="T110" fmla="*/ 30 w 30"/>
                    <a:gd name="T111" fmla="*/ 28 h 28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30" h="28">
                      <a:moveTo>
                        <a:pt x="16" y="25"/>
                      </a:moveTo>
                      <a:lnTo>
                        <a:pt x="16" y="26"/>
                      </a:lnTo>
                      <a:lnTo>
                        <a:pt x="18" y="27"/>
                      </a:lnTo>
                      <a:lnTo>
                        <a:pt x="20" y="28"/>
                      </a:lnTo>
                      <a:lnTo>
                        <a:pt x="21" y="28"/>
                      </a:lnTo>
                      <a:lnTo>
                        <a:pt x="26" y="27"/>
                      </a:lnTo>
                      <a:lnTo>
                        <a:pt x="28" y="27"/>
                      </a:lnTo>
                      <a:lnTo>
                        <a:pt x="30" y="25"/>
                      </a:lnTo>
                      <a:lnTo>
                        <a:pt x="29" y="25"/>
                      </a:lnTo>
                      <a:lnTo>
                        <a:pt x="28" y="25"/>
                      </a:lnTo>
                      <a:lnTo>
                        <a:pt x="26" y="25"/>
                      </a:lnTo>
                      <a:lnTo>
                        <a:pt x="26" y="24"/>
                      </a:lnTo>
                      <a:lnTo>
                        <a:pt x="26" y="14"/>
                      </a:lnTo>
                      <a:lnTo>
                        <a:pt x="16" y="14"/>
                      </a:lnTo>
                      <a:lnTo>
                        <a:pt x="16" y="24"/>
                      </a:lnTo>
                      <a:lnTo>
                        <a:pt x="14" y="24"/>
                      </a:lnTo>
                      <a:lnTo>
                        <a:pt x="13" y="25"/>
                      </a:lnTo>
                      <a:lnTo>
                        <a:pt x="12" y="25"/>
                      </a:lnTo>
                      <a:lnTo>
                        <a:pt x="11" y="25"/>
                      </a:lnTo>
                      <a:lnTo>
                        <a:pt x="10" y="25"/>
                      </a:lnTo>
                      <a:lnTo>
                        <a:pt x="10" y="24"/>
                      </a:lnTo>
                      <a:lnTo>
                        <a:pt x="9" y="21"/>
                      </a:lnTo>
                      <a:lnTo>
                        <a:pt x="10" y="18"/>
                      </a:lnTo>
                      <a:lnTo>
                        <a:pt x="11" y="16"/>
                      </a:lnTo>
                      <a:lnTo>
                        <a:pt x="12" y="15"/>
                      </a:lnTo>
                      <a:lnTo>
                        <a:pt x="14" y="15"/>
                      </a:lnTo>
                      <a:lnTo>
                        <a:pt x="16" y="14"/>
                      </a:lnTo>
                      <a:lnTo>
                        <a:pt x="26" y="14"/>
                      </a:lnTo>
                      <a:lnTo>
                        <a:pt x="26" y="11"/>
                      </a:lnTo>
                      <a:lnTo>
                        <a:pt x="25" y="6"/>
                      </a:lnTo>
                      <a:lnTo>
                        <a:pt x="24" y="3"/>
                      </a:lnTo>
                      <a:lnTo>
                        <a:pt x="21" y="3"/>
                      </a:lnTo>
                      <a:lnTo>
                        <a:pt x="21" y="2"/>
                      </a:lnTo>
                      <a:lnTo>
                        <a:pt x="19" y="2"/>
                      </a:lnTo>
                      <a:lnTo>
                        <a:pt x="15" y="2"/>
                      </a:lnTo>
                      <a:lnTo>
                        <a:pt x="12" y="0"/>
                      </a:lnTo>
                      <a:lnTo>
                        <a:pt x="7" y="2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1" y="4"/>
                      </a:lnTo>
                      <a:lnTo>
                        <a:pt x="0" y="6"/>
                      </a:lnTo>
                      <a:lnTo>
                        <a:pt x="0" y="7"/>
                      </a:lnTo>
                      <a:lnTo>
                        <a:pt x="0" y="11"/>
                      </a:lnTo>
                      <a:lnTo>
                        <a:pt x="1" y="12"/>
                      </a:lnTo>
                      <a:lnTo>
                        <a:pt x="3" y="12"/>
                      </a:lnTo>
                      <a:lnTo>
                        <a:pt x="3" y="13"/>
                      </a:lnTo>
                      <a:lnTo>
                        <a:pt x="9" y="12"/>
                      </a:lnTo>
                      <a:lnTo>
                        <a:pt x="9" y="11"/>
                      </a:lnTo>
                      <a:lnTo>
                        <a:pt x="10" y="9"/>
                      </a:lnTo>
                      <a:lnTo>
                        <a:pt x="10" y="7"/>
                      </a:lnTo>
                      <a:lnTo>
                        <a:pt x="9" y="6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11" y="3"/>
                      </a:lnTo>
                      <a:lnTo>
                        <a:pt x="13" y="3"/>
                      </a:lnTo>
                      <a:lnTo>
                        <a:pt x="14" y="3"/>
                      </a:lnTo>
                      <a:lnTo>
                        <a:pt x="15" y="4"/>
                      </a:lnTo>
                      <a:lnTo>
                        <a:pt x="16" y="7"/>
                      </a:lnTo>
                      <a:lnTo>
                        <a:pt x="16" y="13"/>
                      </a:lnTo>
                      <a:lnTo>
                        <a:pt x="10" y="15"/>
                      </a:lnTo>
                      <a:lnTo>
                        <a:pt x="3" y="17"/>
                      </a:lnTo>
                      <a:lnTo>
                        <a:pt x="0" y="19"/>
                      </a:lnTo>
                      <a:lnTo>
                        <a:pt x="0" y="21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1" y="26"/>
                      </a:lnTo>
                      <a:lnTo>
                        <a:pt x="3" y="28"/>
                      </a:lnTo>
                      <a:lnTo>
                        <a:pt x="5" y="28"/>
                      </a:lnTo>
                      <a:lnTo>
                        <a:pt x="11" y="27"/>
                      </a:lnTo>
                      <a:lnTo>
                        <a:pt x="16" y="2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3" name="Freeform 2510"/>
                <p:cNvSpPr>
                  <a:spLocks noChangeAspect="1"/>
                </p:cNvSpPr>
                <p:nvPr/>
              </p:nvSpPr>
              <p:spPr bwMode="auto">
                <a:xfrm>
                  <a:off x="5396" y="3321"/>
                  <a:ext cx="13" cy="13"/>
                </a:xfrm>
                <a:custGeom>
                  <a:avLst/>
                  <a:gdLst>
                    <a:gd name="T0" fmla="*/ 0 w 27"/>
                    <a:gd name="T1" fmla="*/ 0 h 27"/>
                    <a:gd name="T2" fmla="*/ 0 w 27"/>
                    <a:gd name="T3" fmla="*/ 0 h 27"/>
                    <a:gd name="T4" fmla="*/ 0 w 27"/>
                    <a:gd name="T5" fmla="*/ 0 h 27"/>
                    <a:gd name="T6" fmla="*/ 0 w 27"/>
                    <a:gd name="T7" fmla="*/ 0 h 27"/>
                    <a:gd name="T8" fmla="*/ 0 w 27"/>
                    <a:gd name="T9" fmla="*/ 0 h 27"/>
                    <a:gd name="T10" fmla="*/ 0 w 27"/>
                    <a:gd name="T11" fmla="*/ 0 h 27"/>
                    <a:gd name="T12" fmla="*/ 0 w 27"/>
                    <a:gd name="T13" fmla="*/ 0 h 27"/>
                    <a:gd name="T14" fmla="*/ 0 w 27"/>
                    <a:gd name="T15" fmla="*/ 0 h 27"/>
                    <a:gd name="T16" fmla="*/ 0 w 27"/>
                    <a:gd name="T17" fmla="*/ 0 h 27"/>
                    <a:gd name="T18" fmla="*/ 0 w 27"/>
                    <a:gd name="T19" fmla="*/ 0 h 27"/>
                    <a:gd name="T20" fmla="*/ 0 w 27"/>
                    <a:gd name="T21" fmla="*/ 0 h 27"/>
                    <a:gd name="T22" fmla="*/ 0 w 27"/>
                    <a:gd name="T23" fmla="*/ 0 h 27"/>
                    <a:gd name="T24" fmla="*/ 0 w 27"/>
                    <a:gd name="T25" fmla="*/ 0 h 27"/>
                    <a:gd name="T26" fmla="*/ 0 w 27"/>
                    <a:gd name="T27" fmla="*/ 0 h 27"/>
                    <a:gd name="T28" fmla="*/ 0 w 27"/>
                    <a:gd name="T29" fmla="*/ 0 h 27"/>
                    <a:gd name="T30" fmla="*/ 0 w 27"/>
                    <a:gd name="T31" fmla="*/ 0 h 27"/>
                    <a:gd name="T32" fmla="*/ 0 w 27"/>
                    <a:gd name="T33" fmla="*/ 0 h 27"/>
                    <a:gd name="T34" fmla="*/ 0 w 27"/>
                    <a:gd name="T35" fmla="*/ 0 h 27"/>
                    <a:gd name="T36" fmla="*/ 0 w 27"/>
                    <a:gd name="T37" fmla="*/ 0 h 27"/>
                    <a:gd name="T38" fmla="*/ 0 w 27"/>
                    <a:gd name="T39" fmla="*/ 0 h 27"/>
                    <a:gd name="T40" fmla="*/ 0 w 27"/>
                    <a:gd name="T41" fmla="*/ 0 h 27"/>
                    <a:gd name="T42" fmla="*/ 0 w 27"/>
                    <a:gd name="T43" fmla="*/ 0 h 27"/>
                    <a:gd name="T44" fmla="*/ 0 w 27"/>
                    <a:gd name="T45" fmla="*/ 0 h 27"/>
                    <a:gd name="T46" fmla="*/ 0 w 27"/>
                    <a:gd name="T47" fmla="*/ 0 h 27"/>
                    <a:gd name="T48" fmla="*/ 0 w 27"/>
                    <a:gd name="T49" fmla="*/ 0 h 27"/>
                    <a:gd name="T50" fmla="*/ 0 w 27"/>
                    <a:gd name="T51" fmla="*/ 0 h 27"/>
                    <a:gd name="T52" fmla="*/ 0 w 27"/>
                    <a:gd name="T53" fmla="*/ 0 h 27"/>
                    <a:gd name="T54" fmla="*/ 0 w 27"/>
                    <a:gd name="T55" fmla="*/ 0 h 27"/>
                    <a:gd name="T56" fmla="*/ 0 w 27"/>
                    <a:gd name="T57" fmla="*/ 0 h 27"/>
                    <a:gd name="T58" fmla="*/ 0 w 27"/>
                    <a:gd name="T59" fmla="*/ 0 h 27"/>
                    <a:gd name="T60" fmla="*/ 0 w 27"/>
                    <a:gd name="T61" fmla="*/ 0 h 27"/>
                    <a:gd name="T62" fmla="*/ 0 w 27"/>
                    <a:gd name="T63" fmla="*/ 0 h 27"/>
                    <a:gd name="T64" fmla="*/ 0 w 27"/>
                    <a:gd name="T65" fmla="*/ 0 h 27"/>
                    <a:gd name="T66" fmla="*/ 0 w 27"/>
                    <a:gd name="T67" fmla="*/ 0 h 27"/>
                    <a:gd name="T68" fmla="*/ 0 w 27"/>
                    <a:gd name="T69" fmla="*/ 0 h 27"/>
                    <a:gd name="T70" fmla="*/ 0 w 27"/>
                    <a:gd name="T71" fmla="*/ 0 h 27"/>
                    <a:gd name="T72" fmla="*/ 0 w 27"/>
                    <a:gd name="T73" fmla="*/ 0 h 27"/>
                    <a:gd name="T74" fmla="*/ 0 w 27"/>
                    <a:gd name="T75" fmla="*/ 0 h 27"/>
                    <a:gd name="T76" fmla="*/ 0 w 27"/>
                    <a:gd name="T77" fmla="*/ 0 h 27"/>
                    <a:gd name="T78" fmla="*/ 0 w 27"/>
                    <a:gd name="T79" fmla="*/ 0 h 27"/>
                    <a:gd name="T80" fmla="*/ 0 w 27"/>
                    <a:gd name="T81" fmla="*/ 0 h 27"/>
                    <a:gd name="T82" fmla="*/ 0 w 27"/>
                    <a:gd name="T83" fmla="*/ 0 h 2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27"/>
                    <a:gd name="T127" fmla="*/ 0 h 27"/>
                    <a:gd name="T128" fmla="*/ 27 w 27"/>
                    <a:gd name="T129" fmla="*/ 27 h 27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27" h="27">
                      <a:moveTo>
                        <a:pt x="0" y="27"/>
                      </a:moveTo>
                      <a:lnTo>
                        <a:pt x="18" y="27"/>
                      </a:lnTo>
                      <a:lnTo>
                        <a:pt x="18" y="26"/>
                      </a:lnTo>
                      <a:lnTo>
                        <a:pt x="15" y="26"/>
                      </a:lnTo>
                      <a:lnTo>
                        <a:pt x="13" y="25"/>
                      </a:lnTo>
                      <a:lnTo>
                        <a:pt x="13" y="24"/>
                      </a:lnTo>
                      <a:lnTo>
                        <a:pt x="13" y="13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6" y="6"/>
                      </a:lnTo>
                      <a:lnTo>
                        <a:pt x="17" y="6"/>
                      </a:lnTo>
                      <a:lnTo>
                        <a:pt x="18" y="6"/>
                      </a:lnTo>
                      <a:lnTo>
                        <a:pt x="20" y="7"/>
                      </a:lnTo>
                      <a:lnTo>
                        <a:pt x="20" y="9"/>
                      </a:lnTo>
                      <a:lnTo>
                        <a:pt x="22" y="9"/>
                      </a:lnTo>
                      <a:lnTo>
                        <a:pt x="24" y="9"/>
                      </a:lnTo>
                      <a:lnTo>
                        <a:pt x="25" y="9"/>
                      </a:lnTo>
                      <a:lnTo>
                        <a:pt x="26" y="9"/>
                      </a:lnTo>
                      <a:lnTo>
                        <a:pt x="27" y="7"/>
                      </a:lnTo>
                      <a:lnTo>
                        <a:pt x="27" y="4"/>
                      </a:lnTo>
                      <a:lnTo>
                        <a:pt x="27" y="3"/>
                      </a:lnTo>
                      <a:lnTo>
                        <a:pt x="25" y="2"/>
                      </a:lnTo>
                      <a:lnTo>
                        <a:pt x="24" y="2"/>
                      </a:lnTo>
                      <a:lnTo>
                        <a:pt x="22" y="0"/>
                      </a:lnTo>
                      <a:lnTo>
                        <a:pt x="19" y="2"/>
                      </a:lnTo>
                      <a:lnTo>
                        <a:pt x="17" y="3"/>
                      </a:lnTo>
                      <a:lnTo>
                        <a:pt x="16" y="3"/>
                      </a:lnTo>
                      <a:lnTo>
                        <a:pt x="13" y="4"/>
                      </a:lnTo>
                      <a:lnTo>
                        <a:pt x="13" y="6"/>
                      </a:lnTo>
                      <a:lnTo>
                        <a:pt x="13" y="2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4" y="4"/>
                      </a:lnTo>
                      <a:lnTo>
                        <a:pt x="4" y="6"/>
                      </a:lnTo>
                      <a:lnTo>
                        <a:pt x="4" y="24"/>
                      </a:lnTo>
                      <a:lnTo>
                        <a:pt x="4" y="25"/>
                      </a:lnTo>
                      <a:lnTo>
                        <a:pt x="3" y="26"/>
                      </a:lnTo>
                      <a:lnTo>
                        <a:pt x="1" y="26"/>
                      </a:lnTo>
                      <a:lnTo>
                        <a:pt x="0" y="26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4" name="Freeform 2511"/>
                <p:cNvSpPr>
                  <a:spLocks noChangeAspect="1"/>
                </p:cNvSpPr>
                <p:nvPr/>
              </p:nvSpPr>
              <p:spPr bwMode="auto">
                <a:xfrm>
                  <a:off x="5411" y="3315"/>
                  <a:ext cx="16" cy="20"/>
                </a:xfrm>
                <a:custGeom>
                  <a:avLst/>
                  <a:gdLst>
                    <a:gd name="T0" fmla="*/ 1 w 32"/>
                    <a:gd name="T1" fmla="*/ 2 h 39"/>
                    <a:gd name="T2" fmla="*/ 1 w 32"/>
                    <a:gd name="T3" fmla="*/ 2 h 39"/>
                    <a:gd name="T4" fmla="*/ 1 w 32"/>
                    <a:gd name="T5" fmla="*/ 2 h 39"/>
                    <a:gd name="T6" fmla="*/ 1 w 32"/>
                    <a:gd name="T7" fmla="*/ 2 h 39"/>
                    <a:gd name="T8" fmla="*/ 1 w 32"/>
                    <a:gd name="T9" fmla="*/ 2 h 39"/>
                    <a:gd name="T10" fmla="*/ 1 w 32"/>
                    <a:gd name="T11" fmla="*/ 2 h 39"/>
                    <a:gd name="T12" fmla="*/ 1 w 32"/>
                    <a:gd name="T13" fmla="*/ 2 h 39"/>
                    <a:gd name="T14" fmla="*/ 1 w 32"/>
                    <a:gd name="T15" fmla="*/ 2 h 39"/>
                    <a:gd name="T16" fmla="*/ 1 w 32"/>
                    <a:gd name="T17" fmla="*/ 0 h 39"/>
                    <a:gd name="T18" fmla="*/ 1 w 32"/>
                    <a:gd name="T19" fmla="*/ 0 h 39"/>
                    <a:gd name="T20" fmla="*/ 1 w 32"/>
                    <a:gd name="T21" fmla="*/ 1 h 39"/>
                    <a:gd name="T22" fmla="*/ 1 w 32"/>
                    <a:gd name="T23" fmla="*/ 1 h 39"/>
                    <a:gd name="T24" fmla="*/ 1 w 32"/>
                    <a:gd name="T25" fmla="*/ 1 h 39"/>
                    <a:gd name="T26" fmla="*/ 1 w 32"/>
                    <a:gd name="T27" fmla="*/ 1 h 39"/>
                    <a:gd name="T28" fmla="*/ 1 w 32"/>
                    <a:gd name="T29" fmla="*/ 1 h 39"/>
                    <a:gd name="T30" fmla="*/ 1 w 32"/>
                    <a:gd name="T31" fmla="*/ 1 h 39"/>
                    <a:gd name="T32" fmla="*/ 1 w 32"/>
                    <a:gd name="T33" fmla="*/ 1 h 39"/>
                    <a:gd name="T34" fmla="*/ 1 w 32"/>
                    <a:gd name="T35" fmla="*/ 1 h 39"/>
                    <a:gd name="T36" fmla="*/ 1 w 32"/>
                    <a:gd name="T37" fmla="*/ 1 h 39"/>
                    <a:gd name="T38" fmla="*/ 1 w 32"/>
                    <a:gd name="T39" fmla="*/ 2 h 39"/>
                    <a:gd name="T40" fmla="*/ 1 w 32"/>
                    <a:gd name="T41" fmla="*/ 2 h 39"/>
                    <a:gd name="T42" fmla="*/ 1 w 32"/>
                    <a:gd name="T43" fmla="*/ 2 h 39"/>
                    <a:gd name="T44" fmla="*/ 1 w 32"/>
                    <a:gd name="T45" fmla="*/ 2 h 39"/>
                    <a:gd name="T46" fmla="*/ 1 w 32"/>
                    <a:gd name="T47" fmla="*/ 2 h 39"/>
                    <a:gd name="T48" fmla="*/ 1 w 32"/>
                    <a:gd name="T49" fmla="*/ 2 h 39"/>
                    <a:gd name="T50" fmla="*/ 1 w 32"/>
                    <a:gd name="T51" fmla="*/ 2 h 39"/>
                    <a:gd name="T52" fmla="*/ 1 w 32"/>
                    <a:gd name="T53" fmla="*/ 1 h 39"/>
                    <a:gd name="T54" fmla="*/ 1 w 32"/>
                    <a:gd name="T55" fmla="*/ 1 h 39"/>
                    <a:gd name="T56" fmla="*/ 1 w 32"/>
                    <a:gd name="T57" fmla="*/ 1 h 39"/>
                    <a:gd name="T58" fmla="*/ 1 w 32"/>
                    <a:gd name="T59" fmla="*/ 1 h 39"/>
                    <a:gd name="T60" fmla="*/ 1 w 32"/>
                    <a:gd name="T61" fmla="*/ 1 h 39"/>
                    <a:gd name="T62" fmla="*/ 1 w 32"/>
                    <a:gd name="T63" fmla="*/ 1 h 39"/>
                    <a:gd name="T64" fmla="*/ 1 w 32"/>
                    <a:gd name="T65" fmla="*/ 1 h 39"/>
                    <a:gd name="T66" fmla="*/ 1 w 32"/>
                    <a:gd name="T67" fmla="*/ 1 h 39"/>
                    <a:gd name="T68" fmla="*/ 1 w 32"/>
                    <a:gd name="T69" fmla="*/ 1 h 39"/>
                    <a:gd name="T70" fmla="*/ 1 w 32"/>
                    <a:gd name="T71" fmla="*/ 1 h 39"/>
                    <a:gd name="T72" fmla="*/ 1 w 32"/>
                    <a:gd name="T73" fmla="*/ 1 h 39"/>
                    <a:gd name="T74" fmla="*/ 1 w 32"/>
                    <a:gd name="T75" fmla="*/ 1 h 39"/>
                    <a:gd name="T76" fmla="*/ 1 w 32"/>
                    <a:gd name="T77" fmla="*/ 1 h 39"/>
                    <a:gd name="T78" fmla="*/ 1 w 32"/>
                    <a:gd name="T79" fmla="*/ 1 h 39"/>
                    <a:gd name="T80" fmla="*/ 1 w 32"/>
                    <a:gd name="T81" fmla="*/ 1 h 39"/>
                    <a:gd name="T82" fmla="*/ 1 w 32"/>
                    <a:gd name="T83" fmla="*/ 1 h 39"/>
                    <a:gd name="T84" fmla="*/ 1 w 32"/>
                    <a:gd name="T85" fmla="*/ 1 h 39"/>
                    <a:gd name="T86" fmla="*/ 1 w 32"/>
                    <a:gd name="T87" fmla="*/ 1 h 39"/>
                    <a:gd name="T88" fmla="*/ 0 w 32"/>
                    <a:gd name="T89" fmla="*/ 1 h 39"/>
                    <a:gd name="T90" fmla="*/ 0 w 32"/>
                    <a:gd name="T91" fmla="*/ 1 h 39"/>
                    <a:gd name="T92" fmla="*/ 0 w 32"/>
                    <a:gd name="T93" fmla="*/ 1 h 39"/>
                    <a:gd name="T94" fmla="*/ 0 w 32"/>
                    <a:gd name="T95" fmla="*/ 1 h 39"/>
                    <a:gd name="T96" fmla="*/ 0 w 32"/>
                    <a:gd name="T97" fmla="*/ 1 h 39"/>
                    <a:gd name="T98" fmla="*/ 1 w 32"/>
                    <a:gd name="T99" fmla="*/ 2 h 39"/>
                    <a:gd name="T100" fmla="*/ 1 w 32"/>
                    <a:gd name="T101" fmla="*/ 2 h 39"/>
                    <a:gd name="T102" fmla="*/ 1 w 32"/>
                    <a:gd name="T103" fmla="*/ 2 h 39"/>
                    <a:gd name="T104" fmla="*/ 1 w 32"/>
                    <a:gd name="T105" fmla="*/ 2 h 39"/>
                    <a:gd name="T106" fmla="*/ 1 w 32"/>
                    <a:gd name="T107" fmla="*/ 2 h 39"/>
                    <a:gd name="T108" fmla="*/ 1 w 32"/>
                    <a:gd name="T109" fmla="*/ 2 h 39"/>
                    <a:gd name="T110" fmla="*/ 1 w 32"/>
                    <a:gd name="T111" fmla="*/ 2 h 39"/>
                    <a:gd name="T112" fmla="*/ 1 w 32"/>
                    <a:gd name="T113" fmla="*/ 2 h 39"/>
                    <a:gd name="T114" fmla="*/ 1 w 32"/>
                    <a:gd name="T115" fmla="*/ 2 h 39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2"/>
                    <a:gd name="T175" fmla="*/ 0 h 39"/>
                    <a:gd name="T176" fmla="*/ 32 w 32"/>
                    <a:gd name="T177" fmla="*/ 39 h 39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2" h="39">
                      <a:moveTo>
                        <a:pt x="20" y="39"/>
                      </a:moveTo>
                      <a:lnTo>
                        <a:pt x="26" y="38"/>
                      </a:lnTo>
                      <a:lnTo>
                        <a:pt x="32" y="38"/>
                      </a:lnTo>
                      <a:lnTo>
                        <a:pt x="32" y="36"/>
                      </a:lnTo>
                      <a:lnTo>
                        <a:pt x="30" y="36"/>
                      </a:lnTo>
                      <a:lnTo>
                        <a:pt x="29" y="36"/>
                      </a:lnTo>
                      <a:lnTo>
                        <a:pt x="29" y="35"/>
                      </a:lnTo>
                      <a:lnTo>
                        <a:pt x="29" y="33"/>
                      </a:lnTo>
                      <a:lnTo>
                        <a:pt x="29" y="0"/>
                      </a:lnTo>
                      <a:lnTo>
                        <a:pt x="14" y="0"/>
                      </a:lnTo>
                      <a:lnTo>
                        <a:pt x="14" y="3"/>
                      </a:lnTo>
                      <a:lnTo>
                        <a:pt x="19" y="3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14"/>
                      </a:lnTo>
                      <a:lnTo>
                        <a:pt x="14" y="14"/>
                      </a:lnTo>
                      <a:lnTo>
                        <a:pt x="17" y="15"/>
                      </a:lnTo>
                      <a:lnTo>
                        <a:pt x="19" y="17"/>
                      </a:lnTo>
                      <a:lnTo>
                        <a:pt x="20" y="18"/>
                      </a:lnTo>
                      <a:lnTo>
                        <a:pt x="20" y="33"/>
                      </a:lnTo>
                      <a:lnTo>
                        <a:pt x="19" y="35"/>
                      </a:lnTo>
                      <a:lnTo>
                        <a:pt x="17" y="36"/>
                      </a:lnTo>
                      <a:lnTo>
                        <a:pt x="16" y="36"/>
                      </a:lnTo>
                      <a:lnTo>
                        <a:pt x="14" y="36"/>
                      </a:lnTo>
                      <a:lnTo>
                        <a:pt x="11" y="36"/>
                      </a:lnTo>
                      <a:lnTo>
                        <a:pt x="11" y="35"/>
                      </a:lnTo>
                      <a:lnTo>
                        <a:pt x="10" y="30"/>
                      </a:lnTo>
                      <a:lnTo>
                        <a:pt x="10" y="26"/>
                      </a:lnTo>
                      <a:lnTo>
                        <a:pt x="10" y="22"/>
                      </a:lnTo>
                      <a:lnTo>
                        <a:pt x="11" y="18"/>
                      </a:lnTo>
                      <a:lnTo>
                        <a:pt x="11" y="15"/>
                      </a:lnTo>
                      <a:lnTo>
                        <a:pt x="12" y="14"/>
                      </a:lnTo>
                      <a:lnTo>
                        <a:pt x="14" y="14"/>
                      </a:lnTo>
                      <a:lnTo>
                        <a:pt x="20" y="14"/>
                      </a:lnTo>
                      <a:lnTo>
                        <a:pt x="17" y="14"/>
                      </a:lnTo>
                      <a:lnTo>
                        <a:pt x="16" y="13"/>
                      </a:lnTo>
                      <a:lnTo>
                        <a:pt x="13" y="13"/>
                      </a:lnTo>
                      <a:lnTo>
                        <a:pt x="11" y="11"/>
                      </a:lnTo>
                      <a:lnTo>
                        <a:pt x="6" y="13"/>
                      </a:lnTo>
                      <a:lnTo>
                        <a:pt x="4" y="14"/>
                      </a:lnTo>
                      <a:lnTo>
                        <a:pt x="3" y="15"/>
                      </a:lnTo>
                      <a:lnTo>
                        <a:pt x="2" y="18"/>
                      </a:lnTo>
                      <a:lnTo>
                        <a:pt x="1" y="18"/>
                      </a:lnTo>
                      <a:lnTo>
                        <a:pt x="1" y="20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0" y="32"/>
                      </a:lnTo>
                      <a:lnTo>
                        <a:pt x="2" y="35"/>
                      </a:lnTo>
                      <a:lnTo>
                        <a:pt x="3" y="36"/>
                      </a:lnTo>
                      <a:lnTo>
                        <a:pt x="4" y="37"/>
                      </a:lnTo>
                      <a:lnTo>
                        <a:pt x="6" y="38"/>
                      </a:lnTo>
                      <a:lnTo>
                        <a:pt x="10" y="39"/>
                      </a:lnTo>
                      <a:lnTo>
                        <a:pt x="11" y="39"/>
                      </a:lnTo>
                      <a:lnTo>
                        <a:pt x="16" y="38"/>
                      </a:lnTo>
                      <a:lnTo>
                        <a:pt x="20" y="36"/>
                      </a:lnTo>
                      <a:lnTo>
                        <a:pt x="20" y="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5" name="Freeform 2512"/>
                <p:cNvSpPr>
                  <a:spLocks noChangeAspect="1"/>
                </p:cNvSpPr>
                <p:nvPr/>
              </p:nvSpPr>
              <p:spPr bwMode="auto">
                <a:xfrm>
                  <a:off x="5431" y="3315"/>
                  <a:ext cx="7" cy="24"/>
                </a:xfrm>
                <a:custGeom>
                  <a:avLst/>
                  <a:gdLst>
                    <a:gd name="T0" fmla="*/ 0 w 16"/>
                    <a:gd name="T1" fmla="*/ 2 h 47"/>
                    <a:gd name="T2" fmla="*/ 0 w 16"/>
                    <a:gd name="T3" fmla="*/ 2 h 47"/>
                    <a:gd name="T4" fmla="*/ 0 w 16"/>
                    <a:gd name="T5" fmla="*/ 2 h 47"/>
                    <a:gd name="T6" fmla="*/ 0 w 16"/>
                    <a:gd name="T7" fmla="*/ 2 h 47"/>
                    <a:gd name="T8" fmla="*/ 0 w 16"/>
                    <a:gd name="T9" fmla="*/ 2 h 47"/>
                    <a:gd name="T10" fmla="*/ 0 w 16"/>
                    <a:gd name="T11" fmla="*/ 2 h 47"/>
                    <a:gd name="T12" fmla="*/ 0 w 16"/>
                    <a:gd name="T13" fmla="*/ 1 h 47"/>
                    <a:gd name="T14" fmla="*/ 0 w 16"/>
                    <a:gd name="T15" fmla="*/ 1 h 47"/>
                    <a:gd name="T16" fmla="*/ 0 w 16"/>
                    <a:gd name="T17" fmla="*/ 1 h 47"/>
                    <a:gd name="T18" fmla="*/ 0 w 16"/>
                    <a:gd name="T19" fmla="*/ 1 h 47"/>
                    <a:gd name="T20" fmla="*/ 0 w 16"/>
                    <a:gd name="T21" fmla="*/ 1 h 47"/>
                    <a:gd name="T22" fmla="*/ 0 w 16"/>
                    <a:gd name="T23" fmla="*/ 1 h 47"/>
                    <a:gd name="T24" fmla="*/ 0 w 16"/>
                    <a:gd name="T25" fmla="*/ 1 h 47"/>
                    <a:gd name="T26" fmla="*/ 0 w 16"/>
                    <a:gd name="T27" fmla="*/ 1 h 47"/>
                    <a:gd name="T28" fmla="*/ 0 w 16"/>
                    <a:gd name="T29" fmla="*/ 1 h 47"/>
                    <a:gd name="T30" fmla="*/ 0 w 16"/>
                    <a:gd name="T31" fmla="*/ 1 h 47"/>
                    <a:gd name="T32" fmla="*/ 0 w 16"/>
                    <a:gd name="T33" fmla="*/ 0 h 47"/>
                    <a:gd name="T34" fmla="*/ 0 w 16"/>
                    <a:gd name="T35" fmla="*/ 1 h 47"/>
                    <a:gd name="T36" fmla="*/ 0 w 16"/>
                    <a:gd name="T37" fmla="*/ 1 h 47"/>
                    <a:gd name="T38" fmla="*/ 0 w 16"/>
                    <a:gd name="T39" fmla="*/ 1 h 47"/>
                    <a:gd name="T40" fmla="*/ 0 w 16"/>
                    <a:gd name="T41" fmla="*/ 1 h 47"/>
                    <a:gd name="T42" fmla="*/ 0 w 16"/>
                    <a:gd name="T43" fmla="*/ 1 h 47"/>
                    <a:gd name="T44" fmla="*/ 0 w 16"/>
                    <a:gd name="T45" fmla="*/ 1 h 47"/>
                    <a:gd name="T46" fmla="*/ 0 w 16"/>
                    <a:gd name="T47" fmla="*/ 1 h 47"/>
                    <a:gd name="T48" fmla="*/ 0 w 16"/>
                    <a:gd name="T49" fmla="*/ 1 h 47"/>
                    <a:gd name="T50" fmla="*/ 0 w 16"/>
                    <a:gd name="T51" fmla="*/ 2 h 47"/>
                    <a:gd name="T52" fmla="*/ 0 w 16"/>
                    <a:gd name="T53" fmla="*/ 2 h 47"/>
                    <a:gd name="T54" fmla="*/ 0 w 16"/>
                    <a:gd name="T55" fmla="*/ 2 h 47"/>
                    <a:gd name="T56" fmla="*/ 0 w 16"/>
                    <a:gd name="T57" fmla="*/ 2 h 47"/>
                    <a:gd name="T58" fmla="*/ 0 w 16"/>
                    <a:gd name="T59" fmla="*/ 2 h 47"/>
                    <a:gd name="T60" fmla="*/ 0 w 16"/>
                    <a:gd name="T61" fmla="*/ 2 h 47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16"/>
                    <a:gd name="T94" fmla="*/ 0 h 47"/>
                    <a:gd name="T95" fmla="*/ 16 w 16"/>
                    <a:gd name="T96" fmla="*/ 47 h 47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16" h="47">
                      <a:moveTo>
                        <a:pt x="0" y="47"/>
                      </a:moveTo>
                      <a:lnTo>
                        <a:pt x="6" y="44"/>
                      </a:lnTo>
                      <a:lnTo>
                        <a:pt x="9" y="41"/>
                      </a:lnTo>
                      <a:lnTo>
                        <a:pt x="12" y="38"/>
                      </a:lnTo>
                      <a:lnTo>
                        <a:pt x="13" y="35"/>
                      </a:lnTo>
                      <a:lnTo>
                        <a:pt x="14" y="33"/>
                      </a:lnTo>
                      <a:lnTo>
                        <a:pt x="15" y="32"/>
                      </a:lnTo>
                      <a:lnTo>
                        <a:pt x="16" y="28"/>
                      </a:lnTo>
                      <a:lnTo>
                        <a:pt x="16" y="24"/>
                      </a:lnTo>
                      <a:lnTo>
                        <a:pt x="16" y="20"/>
                      </a:lnTo>
                      <a:lnTo>
                        <a:pt x="15" y="15"/>
                      </a:lnTo>
                      <a:lnTo>
                        <a:pt x="13" y="13"/>
                      </a:lnTo>
                      <a:lnTo>
                        <a:pt x="12" y="9"/>
                      </a:lnTo>
                      <a:lnTo>
                        <a:pt x="9" y="6"/>
                      </a:lnTo>
                      <a:lnTo>
                        <a:pt x="6" y="3"/>
                      </a:lnTo>
                      <a:lnTo>
                        <a:pt x="4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4" y="4"/>
                      </a:lnTo>
                      <a:lnTo>
                        <a:pt x="5" y="6"/>
                      </a:lnTo>
                      <a:lnTo>
                        <a:pt x="8" y="9"/>
                      </a:lnTo>
                      <a:lnTo>
                        <a:pt x="8" y="14"/>
                      </a:lnTo>
                      <a:lnTo>
                        <a:pt x="8" y="22"/>
                      </a:lnTo>
                      <a:lnTo>
                        <a:pt x="8" y="25"/>
                      </a:lnTo>
                      <a:lnTo>
                        <a:pt x="8" y="32"/>
                      </a:lnTo>
                      <a:lnTo>
                        <a:pt x="8" y="37"/>
                      </a:lnTo>
                      <a:lnTo>
                        <a:pt x="5" y="42"/>
                      </a:lnTo>
                      <a:lnTo>
                        <a:pt x="2" y="45"/>
                      </a:lnTo>
                      <a:lnTo>
                        <a:pt x="1" y="46"/>
                      </a:lnTo>
                      <a:lnTo>
                        <a:pt x="0" y="46"/>
                      </a:lnTo>
                      <a:lnTo>
                        <a:pt x="0" y="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6" name="Freeform 2513"/>
                <p:cNvSpPr>
                  <a:spLocks noChangeAspect="1"/>
                </p:cNvSpPr>
                <p:nvPr/>
              </p:nvSpPr>
              <p:spPr bwMode="auto">
                <a:xfrm>
                  <a:off x="5117" y="3275"/>
                  <a:ext cx="529" cy="310"/>
                </a:xfrm>
                <a:custGeom>
                  <a:avLst/>
                  <a:gdLst>
                    <a:gd name="T0" fmla="*/ 28 w 1071"/>
                    <a:gd name="T1" fmla="*/ 5 h 626"/>
                    <a:gd name="T2" fmla="*/ 31 w 1071"/>
                    <a:gd name="T3" fmla="*/ 7 h 626"/>
                    <a:gd name="T4" fmla="*/ 32 w 1071"/>
                    <a:gd name="T5" fmla="*/ 11 h 626"/>
                    <a:gd name="T6" fmla="*/ 31 w 1071"/>
                    <a:gd name="T7" fmla="*/ 11 h 626"/>
                    <a:gd name="T8" fmla="*/ 31 w 1071"/>
                    <a:gd name="T9" fmla="*/ 13 h 626"/>
                    <a:gd name="T10" fmla="*/ 31 w 1071"/>
                    <a:gd name="T11" fmla="*/ 13 h 626"/>
                    <a:gd name="T12" fmla="*/ 31 w 1071"/>
                    <a:gd name="T13" fmla="*/ 13 h 626"/>
                    <a:gd name="T14" fmla="*/ 31 w 1071"/>
                    <a:gd name="T15" fmla="*/ 13 h 626"/>
                    <a:gd name="T16" fmla="*/ 31 w 1071"/>
                    <a:gd name="T17" fmla="*/ 13 h 626"/>
                    <a:gd name="T18" fmla="*/ 30 w 1071"/>
                    <a:gd name="T19" fmla="*/ 15 h 626"/>
                    <a:gd name="T20" fmla="*/ 30 w 1071"/>
                    <a:gd name="T21" fmla="*/ 15 h 626"/>
                    <a:gd name="T22" fmla="*/ 30 w 1071"/>
                    <a:gd name="T23" fmla="*/ 15 h 626"/>
                    <a:gd name="T24" fmla="*/ 30 w 1071"/>
                    <a:gd name="T25" fmla="*/ 15 h 626"/>
                    <a:gd name="T26" fmla="*/ 6 w 1071"/>
                    <a:gd name="T27" fmla="*/ 19 h 626"/>
                    <a:gd name="T28" fmla="*/ 6 w 1071"/>
                    <a:gd name="T29" fmla="*/ 19 h 626"/>
                    <a:gd name="T30" fmla="*/ 6 w 1071"/>
                    <a:gd name="T31" fmla="*/ 19 h 626"/>
                    <a:gd name="T32" fmla="*/ 6 w 1071"/>
                    <a:gd name="T33" fmla="*/ 19 h 626"/>
                    <a:gd name="T34" fmla="*/ 6 w 1071"/>
                    <a:gd name="T35" fmla="*/ 18 h 626"/>
                    <a:gd name="T36" fmla="*/ 6 w 1071"/>
                    <a:gd name="T37" fmla="*/ 18 h 626"/>
                    <a:gd name="T38" fmla="*/ 5 w 1071"/>
                    <a:gd name="T39" fmla="*/ 18 h 626"/>
                    <a:gd name="T40" fmla="*/ 5 w 1071"/>
                    <a:gd name="T41" fmla="*/ 18 h 626"/>
                    <a:gd name="T42" fmla="*/ 5 w 1071"/>
                    <a:gd name="T43" fmla="*/ 18 h 626"/>
                    <a:gd name="T44" fmla="*/ 5 w 1071"/>
                    <a:gd name="T45" fmla="*/ 18 h 626"/>
                    <a:gd name="T46" fmla="*/ 5 w 1071"/>
                    <a:gd name="T47" fmla="*/ 18 h 626"/>
                    <a:gd name="T48" fmla="*/ 0 w 1071"/>
                    <a:gd name="T49" fmla="*/ 5 h 626"/>
                    <a:gd name="T50" fmla="*/ 0 w 1071"/>
                    <a:gd name="T51" fmla="*/ 4 h 626"/>
                    <a:gd name="T52" fmla="*/ 0 w 1071"/>
                    <a:gd name="T53" fmla="*/ 4 h 626"/>
                    <a:gd name="T54" fmla="*/ 0 w 1071"/>
                    <a:gd name="T55" fmla="*/ 3 h 626"/>
                    <a:gd name="T56" fmla="*/ 0 w 1071"/>
                    <a:gd name="T57" fmla="*/ 0 h 626"/>
                    <a:gd name="T58" fmla="*/ 28 w 1071"/>
                    <a:gd name="T59" fmla="*/ 5 h 6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071"/>
                    <a:gd name="T91" fmla="*/ 0 h 626"/>
                    <a:gd name="T92" fmla="*/ 1071 w 1071"/>
                    <a:gd name="T93" fmla="*/ 626 h 6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071" h="626">
                      <a:moveTo>
                        <a:pt x="956" y="161"/>
                      </a:moveTo>
                      <a:lnTo>
                        <a:pt x="1065" y="235"/>
                      </a:lnTo>
                      <a:lnTo>
                        <a:pt x="1071" y="375"/>
                      </a:lnTo>
                      <a:lnTo>
                        <a:pt x="1065" y="385"/>
                      </a:lnTo>
                      <a:lnTo>
                        <a:pt x="1055" y="442"/>
                      </a:lnTo>
                      <a:lnTo>
                        <a:pt x="1054" y="448"/>
                      </a:lnTo>
                      <a:lnTo>
                        <a:pt x="1048" y="449"/>
                      </a:lnTo>
                      <a:lnTo>
                        <a:pt x="1045" y="451"/>
                      </a:lnTo>
                      <a:lnTo>
                        <a:pt x="1037" y="452"/>
                      </a:lnTo>
                      <a:lnTo>
                        <a:pt x="1016" y="507"/>
                      </a:lnTo>
                      <a:lnTo>
                        <a:pt x="1014" y="515"/>
                      </a:lnTo>
                      <a:lnTo>
                        <a:pt x="1010" y="518"/>
                      </a:lnTo>
                      <a:lnTo>
                        <a:pt x="1004" y="520"/>
                      </a:lnTo>
                      <a:lnTo>
                        <a:pt x="221" y="626"/>
                      </a:lnTo>
                      <a:lnTo>
                        <a:pt x="215" y="626"/>
                      </a:lnTo>
                      <a:lnTo>
                        <a:pt x="209" y="625"/>
                      </a:lnTo>
                      <a:lnTo>
                        <a:pt x="202" y="622"/>
                      </a:lnTo>
                      <a:lnTo>
                        <a:pt x="199" y="616"/>
                      </a:lnTo>
                      <a:lnTo>
                        <a:pt x="197" y="609"/>
                      </a:lnTo>
                      <a:lnTo>
                        <a:pt x="193" y="603"/>
                      </a:lnTo>
                      <a:lnTo>
                        <a:pt x="190" y="603"/>
                      </a:lnTo>
                      <a:lnTo>
                        <a:pt x="183" y="601"/>
                      </a:lnTo>
                      <a:lnTo>
                        <a:pt x="175" y="598"/>
                      </a:lnTo>
                      <a:lnTo>
                        <a:pt x="171" y="589"/>
                      </a:lnTo>
                      <a:lnTo>
                        <a:pt x="2" y="162"/>
                      </a:lnTo>
                      <a:lnTo>
                        <a:pt x="3" y="137"/>
                      </a:lnTo>
                      <a:lnTo>
                        <a:pt x="1" y="129"/>
                      </a:lnTo>
                      <a:lnTo>
                        <a:pt x="0" y="125"/>
                      </a:lnTo>
                      <a:lnTo>
                        <a:pt x="0" y="0"/>
                      </a:lnTo>
                      <a:lnTo>
                        <a:pt x="956" y="161"/>
                      </a:lnTo>
                      <a:close/>
                    </a:path>
                  </a:pathLst>
                </a:custGeom>
                <a:solidFill>
                  <a:srgbClr val="A2A2A2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7" name="Line 2514"/>
                <p:cNvSpPr>
                  <a:spLocks noChangeAspect="1" noChangeShapeType="1"/>
                </p:cNvSpPr>
                <p:nvPr/>
              </p:nvSpPr>
              <p:spPr bwMode="auto">
                <a:xfrm>
                  <a:off x="5117" y="3321"/>
                  <a:ext cx="79" cy="189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8" name="Freeform 2515"/>
                <p:cNvSpPr>
                  <a:spLocks noChangeAspect="1"/>
                </p:cNvSpPr>
                <p:nvPr/>
              </p:nvSpPr>
              <p:spPr bwMode="auto">
                <a:xfrm>
                  <a:off x="5547" y="3380"/>
                  <a:ext cx="31" cy="20"/>
                </a:xfrm>
                <a:custGeom>
                  <a:avLst/>
                  <a:gdLst>
                    <a:gd name="T0" fmla="*/ 0 w 61"/>
                    <a:gd name="T1" fmla="*/ 2 h 39"/>
                    <a:gd name="T2" fmla="*/ 1 w 61"/>
                    <a:gd name="T3" fmla="*/ 0 h 39"/>
                    <a:gd name="T4" fmla="*/ 2 w 61"/>
                    <a:gd name="T5" fmla="*/ 1 h 39"/>
                    <a:gd name="T6" fmla="*/ 0 w 61"/>
                    <a:gd name="T7" fmla="*/ 2 h 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1"/>
                    <a:gd name="T13" fmla="*/ 0 h 39"/>
                    <a:gd name="T14" fmla="*/ 61 w 61"/>
                    <a:gd name="T15" fmla="*/ 39 h 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1" h="39">
                      <a:moveTo>
                        <a:pt x="0" y="39"/>
                      </a:moveTo>
                      <a:lnTo>
                        <a:pt x="32" y="0"/>
                      </a:lnTo>
                      <a:lnTo>
                        <a:pt x="61" y="30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99" name="Freeform 2516"/>
                <p:cNvSpPr>
                  <a:spLocks noChangeAspect="1"/>
                </p:cNvSpPr>
                <p:nvPr/>
              </p:nvSpPr>
              <p:spPr bwMode="auto">
                <a:xfrm>
                  <a:off x="5585" y="3375"/>
                  <a:ext cx="32" cy="20"/>
                </a:xfrm>
                <a:custGeom>
                  <a:avLst/>
                  <a:gdLst>
                    <a:gd name="T0" fmla="*/ 0 w 65"/>
                    <a:gd name="T1" fmla="*/ 1 h 40"/>
                    <a:gd name="T2" fmla="*/ 1 w 65"/>
                    <a:gd name="T3" fmla="*/ 0 h 40"/>
                    <a:gd name="T4" fmla="*/ 2 w 65"/>
                    <a:gd name="T5" fmla="*/ 1 h 40"/>
                    <a:gd name="T6" fmla="*/ 0 w 65"/>
                    <a:gd name="T7" fmla="*/ 1 h 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5"/>
                    <a:gd name="T13" fmla="*/ 0 h 40"/>
                    <a:gd name="T14" fmla="*/ 65 w 65"/>
                    <a:gd name="T15" fmla="*/ 40 h 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5" h="40">
                      <a:moveTo>
                        <a:pt x="0" y="40"/>
                      </a:moveTo>
                      <a:lnTo>
                        <a:pt x="33" y="0"/>
                      </a:lnTo>
                      <a:lnTo>
                        <a:pt x="65" y="32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0" name="Freeform 2517"/>
                <p:cNvSpPr>
                  <a:spLocks noChangeAspect="1"/>
                </p:cNvSpPr>
                <p:nvPr/>
              </p:nvSpPr>
              <p:spPr bwMode="auto">
                <a:xfrm>
                  <a:off x="5190" y="3439"/>
                  <a:ext cx="23" cy="135"/>
                </a:xfrm>
                <a:custGeom>
                  <a:avLst/>
                  <a:gdLst>
                    <a:gd name="T0" fmla="*/ 1 w 46"/>
                    <a:gd name="T1" fmla="*/ 8 h 272"/>
                    <a:gd name="T2" fmla="*/ 1 w 46"/>
                    <a:gd name="T3" fmla="*/ 5 h 272"/>
                    <a:gd name="T4" fmla="*/ 1 w 46"/>
                    <a:gd name="T5" fmla="*/ 5 h 272"/>
                    <a:gd name="T6" fmla="*/ 0 w 46"/>
                    <a:gd name="T7" fmla="*/ 0 h 2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6"/>
                    <a:gd name="T13" fmla="*/ 0 h 272"/>
                    <a:gd name="T14" fmla="*/ 46 w 46"/>
                    <a:gd name="T15" fmla="*/ 272 h 2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6" h="272">
                      <a:moveTo>
                        <a:pt x="46" y="272"/>
                      </a:moveTo>
                      <a:lnTo>
                        <a:pt x="18" y="176"/>
                      </a:lnTo>
                      <a:lnTo>
                        <a:pt x="16" y="1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1" name="Freeform 2518"/>
                <p:cNvSpPr>
                  <a:spLocks noChangeAspect="1"/>
                </p:cNvSpPr>
                <p:nvPr/>
              </p:nvSpPr>
              <p:spPr bwMode="auto">
                <a:xfrm>
                  <a:off x="5119" y="3343"/>
                  <a:ext cx="511" cy="212"/>
                </a:xfrm>
                <a:custGeom>
                  <a:avLst/>
                  <a:gdLst>
                    <a:gd name="T0" fmla="*/ 0 w 1034"/>
                    <a:gd name="T1" fmla="*/ 0 h 429"/>
                    <a:gd name="T2" fmla="*/ 0 w 1034"/>
                    <a:gd name="T3" fmla="*/ 0 h 429"/>
                    <a:gd name="T4" fmla="*/ 5 w 1034"/>
                    <a:gd name="T5" fmla="*/ 12 h 429"/>
                    <a:gd name="T6" fmla="*/ 5 w 1034"/>
                    <a:gd name="T7" fmla="*/ 12 h 429"/>
                    <a:gd name="T8" fmla="*/ 5 w 1034"/>
                    <a:gd name="T9" fmla="*/ 12 h 429"/>
                    <a:gd name="T10" fmla="*/ 5 w 1034"/>
                    <a:gd name="T11" fmla="*/ 13 h 429"/>
                    <a:gd name="T12" fmla="*/ 6 w 1034"/>
                    <a:gd name="T13" fmla="*/ 13 h 429"/>
                    <a:gd name="T14" fmla="*/ 6 w 1034"/>
                    <a:gd name="T15" fmla="*/ 13 h 429"/>
                    <a:gd name="T16" fmla="*/ 30 w 1034"/>
                    <a:gd name="T17" fmla="*/ 9 h 429"/>
                    <a:gd name="T18" fmla="*/ 31 w 1034"/>
                    <a:gd name="T19" fmla="*/ 9 h 42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34"/>
                    <a:gd name="T31" fmla="*/ 0 h 429"/>
                    <a:gd name="T32" fmla="*/ 1034 w 1034"/>
                    <a:gd name="T33" fmla="*/ 429 h 42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34" h="429">
                      <a:moveTo>
                        <a:pt x="0" y="0"/>
                      </a:moveTo>
                      <a:lnTo>
                        <a:pt x="5" y="11"/>
                      </a:lnTo>
                      <a:lnTo>
                        <a:pt x="176" y="417"/>
                      </a:lnTo>
                      <a:lnTo>
                        <a:pt x="179" y="421"/>
                      </a:lnTo>
                      <a:lnTo>
                        <a:pt x="185" y="426"/>
                      </a:lnTo>
                      <a:lnTo>
                        <a:pt x="190" y="428"/>
                      </a:lnTo>
                      <a:lnTo>
                        <a:pt x="196" y="429"/>
                      </a:lnTo>
                      <a:lnTo>
                        <a:pt x="204" y="429"/>
                      </a:lnTo>
                      <a:lnTo>
                        <a:pt x="1020" y="318"/>
                      </a:lnTo>
                      <a:lnTo>
                        <a:pt x="1034" y="315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2" name="Freeform 2519"/>
                <p:cNvSpPr>
                  <a:spLocks noChangeAspect="1"/>
                </p:cNvSpPr>
                <p:nvPr/>
              </p:nvSpPr>
              <p:spPr bwMode="auto">
                <a:xfrm>
                  <a:off x="5198" y="3461"/>
                  <a:ext cx="448" cy="63"/>
                </a:xfrm>
                <a:custGeom>
                  <a:avLst/>
                  <a:gdLst>
                    <a:gd name="T0" fmla="*/ 0 w 908"/>
                    <a:gd name="T1" fmla="*/ 3 h 128"/>
                    <a:gd name="T2" fmla="*/ 0 w 908"/>
                    <a:gd name="T3" fmla="*/ 3 h 128"/>
                    <a:gd name="T4" fmla="*/ 0 w 908"/>
                    <a:gd name="T5" fmla="*/ 3 h 128"/>
                    <a:gd name="T6" fmla="*/ 0 w 908"/>
                    <a:gd name="T7" fmla="*/ 3 h 128"/>
                    <a:gd name="T8" fmla="*/ 0 w 908"/>
                    <a:gd name="T9" fmla="*/ 3 h 128"/>
                    <a:gd name="T10" fmla="*/ 0 w 908"/>
                    <a:gd name="T11" fmla="*/ 3 h 128"/>
                    <a:gd name="T12" fmla="*/ 0 w 908"/>
                    <a:gd name="T13" fmla="*/ 3 h 128"/>
                    <a:gd name="T14" fmla="*/ 0 w 908"/>
                    <a:gd name="T15" fmla="*/ 3 h 128"/>
                    <a:gd name="T16" fmla="*/ 27 w 908"/>
                    <a:gd name="T17" fmla="*/ 0 h 128"/>
                    <a:gd name="T18" fmla="*/ 27 w 908"/>
                    <a:gd name="T19" fmla="*/ 0 h 128"/>
                    <a:gd name="T20" fmla="*/ 1 w 908"/>
                    <a:gd name="T21" fmla="*/ 3 h 128"/>
                    <a:gd name="T22" fmla="*/ 0 w 908"/>
                    <a:gd name="T23" fmla="*/ 3 h 128"/>
                    <a:gd name="T24" fmla="*/ 0 w 908"/>
                    <a:gd name="T25" fmla="*/ 3 h 128"/>
                    <a:gd name="T26" fmla="*/ 0 w 908"/>
                    <a:gd name="T27" fmla="*/ 3 h 128"/>
                    <a:gd name="T28" fmla="*/ 0 w 908"/>
                    <a:gd name="T29" fmla="*/ 3 h 128"/>
                    <a:gd name="T30" fmla="*/ 0 w 908"/>
                    <a:gd name="T31" fmla="*/ 3 h 128"/>
                    <a:gd name="T32" fmla="*/ 0 w 908"/>
                    <a:gd name="T33" fmla="*/ 3 h 128"/>
                    <a:gd name="T34" fmla="*/ 0 w 908"/>
                    <a:gd name="T35" fmla="*/ 3 h 128"/>
                    <a:gd name="T36" fmla="*/ 0 w 908"/>
                    <a:gd name="T37" fmla="*/ 3 h 12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908"/>
                    <a:gd name="T58" fmla="*/ 0 h 128"/>
                    <a:gd name="T59" fmla="*/ 908 w 908"/>
                    <a:gd name="T60" fmla="*/ 128 h 12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908" h="128">
                      <a:moveTo>
                        <a:pt x="0" y="103"/>
                      </a:moveTo>
                      <a:lnTo>
                        <a:pt x="2" y="111"/>
                      </a:lnTo>
                      <a:lnTo>
                        <a:pt x="3" y="113"/>
                      </a:lnTo>
                      <a:lnTo>
                        <a:pt x="6" y="118"/>
                      </a:lnTo>
                      <a:lnTo>
                        <a:pt x="11" y="119"/>
                      </a:lnTo>
                      <a:lnTo>
                        <a:pt x="17" y="121"/>
                      </a:lnTo>
                      <a:lnTo>
                        <a:pt x="22" y="121"/>
                      </a:lnTo>
                      <a:lnTo>
                        <a:pt x="30" y="121"/>
                      </a:lnTo>
                      <a:lnTo>
                        <a:pt x="908" y="0"/>
                      </a:lnTo>
                      <a:lnTo>
                        <a:pt x="902" y="10"/>
                      </a:lnTo>
                      <a:lnTo>
                        <a:pt x="34" y="128"/>
                      </a:lnTo>
                      <a:lnTo>
                        <a:pt x="25" y="128"/>
                      </a:lnTo>
                      <a:lnTo>
                        <a:pt x="18" y="128"/>
                      </a:lnTo>
                      <a:lnTo>
                        <a:pt x="11" y="126"/>
                      </a:lnTo>
                      <a:lnTo>
                        <a:pt x="6" y="122"/>
                      </a:lnTo>
                      <a:lnTo>
                        <a:pt x="3" y="119"/>
                      </a:lnTo>
                      <a:lnTo>
                        <a:pt x="2" y="114"/>
                      </a:lnTo>
                      <a:lnTo>
                        <a:pt x="0" y="107"/>
                      </a:lnTo>
                      <a:lnTo>
                        <a:pt x="0" y="1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3" name="Freeform 2520"/>
                <p:cNvSpPr>
                  <a:spLocks noChangeAspect="1"/>
                </p:cNvSpPr>
                <p:nvPr/>
              </p:nvSpPr>
              <p:spPr bwMode="auto">
                <a:xfrm>
                  <a:off x="5426" y="3384"/>
                  <a:ext cx="51" cy="28"/>
                </a:xfrm>
                <a:custGeom>
                  <a:avLst/>
                  <a:gdLst>
                    <a:gd name="T0" fmla="*/ 1 w 103"/>
                    <a:gd name="T1" fmla="*/ 1 h 58"/>
                    <a:gd name="T2" fmla="*/ 0 w 103"/>
                    <a:gd name="T3" fmla="*/ 0 h 58"/>
                    <a:gd name="T4" fmla="*/ 2 w 103"/>
                    <a:gd name="T5" fmla="*/ 0 h 58"/>
                    <a:gd name="T6" fmla="*/ 3 w 103"/>
                    <a:gd name="T7" fmla="*/ 1 h 58"/>
                    <a:gd name="T8" fmla="*/ 1 w 103"/>
                    <a:gd name="T9" fmla="*/ 1 h 5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3"/>
                    <a:gd name="T16" fmla="*/ 0 h 58"/>
                    <a:gd name="T17" fmla="*/ 103 w 103"/>
                    <a:gd name="T18" fmla="*/ 58 h 5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3" h="58">
                      <a:moveTo>
                        <a:pt x="33" y="58"/>
                      </a:moveTo>
                      <a:lnTo>
                        <a:pt x="0" y="12"/>
                      </a:lnTo>
                      <a:lnTo>
                        <a:pt x="70" y="0"/>
                      </a:lnTo>
                      <a:lnTo>
                        <a:pt x="103" y="48"/>
                      </a:lnTo>
                      <a:lnTo>
                        <a:pt x="33" y="58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4" name="Freeform 2521"/>
                <p:cNvSpPr>
                  <a:spLocks noChangeAspect="1"/>
                </p:cNvSpPr>
                <p:nvPr/>
              </p:nvSpPr>
              <p:spPr bwMode="auto">
                <a:xfrm>
                  <a:off x="5461" y="3380"/>
                  <a:ext cx="51" cy="27"/>
                </a:xfrm>
                <a:custGeom>
                  <a:avLst/>
                  <a:gdLst>
                    <a:gd name="T0" fmla="*/ 1 w 103"/>
                    <a:gd name="T1" fmla="*/ 1 h 57"/>
                    <a:gd name="T2" fmla="*/ 0 w 103"/>
                    <a:gd name="T3" fmla="*/ 0 h 57"/>
                    <a:gd name="T4" fmla="*/ 2 w 103"/>
                    <a:gd name="T5" fmla="*/ 0 h 57"/>
                    <a:gd name="T6" fmla="*/ 3 w 103"/>
                    <a:gd name="T7" fmla="*/ 1 h 57"/>
                    <a:gd name="T8" fmla="*/ 1 w 103"/>
                    <a:gd name="T9" fmla="*/ 1 h 5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3"/>
                    <a:gd name="T16" fmla="*/ 0 h 57"/>
                    <a:gd name="T17" fmla="*/ 103 w 103"/>
                    <a:gd name="T18" fmla="*/ 57 h 5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3" h="57">
                      <a:moveTo>
                        <a:pt x="33" y="57"/>
                      </a:moveTo>
                      <a:lnTo>
                        <a:pt x="0" y="9"/>
                      </a:lnTo>
                      <a:lnTo>
                        <a:pt x="69" y="0"/>
                      </a:lnTo>
                      <a:lnTo>
                        <a:pt x="103" y="48"/>
                      </a:lnTo>
                      <a:lnTo>
                        <a:pt x="33" y="57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5" name="Freeform 2522"/>
                <p:cNvSpPr>
                  <a:spLocks noChangeAspect="1"/>
                </p:cNvSpPr>
                <p:nvPr/>
              </p:nvSpPr>
              <p:spPr bwMode="auto">
                <a:xfrm>
                  <a:off x="5348" y="3405"/>
                  <a:ext cx="35" cy="19"/>
                </a:xfrm>
                <a:custGeom>
                  <a:avLst/>
                  <a:gdLst>
                    <a:gd name="T0" fmla="*/ 1 w 70"/>
                    <a:gd name="T1" fmla="*/ 2 h 37"/>
                    <a:gd name="T2" fmla="*/ 0 w 70"/>
                    <a:gd name="T3" fmla="*/ 1 h 37"/>
                    <a:gd name="T4" fmla="*/ 1 w 70"/>
                    <a:gd name="T5" fmla="*/ 0 h 37"/>
                    <a:gd name="T6" fmla="*/ 2 w 70"/>
                    <a:gd name="T7" fmla="*/ 1 h 37"/>
                    <a:gd name="T8" fmla="*/ 1 w 70"/>
                    <a:gd name="T9" fmla="*/ 2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"/>
                    <a:gd name="T16" fmla="*/ 0 h 37"/>
                    <a:gd name="T17" fmla="*/ 70 w 70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" h="37">
                      <a:moveTo>
                        <a:pt x="22" y="37"/>
                      </a:moveTo>
                      <a:lnTo>
                        <a:pt x="0" y="6"/>
                      </a:lnTo>
                      <a:lnTo>
                        <a:pt x="49" y="0"/>
                      </a:lnTo>
                      <a:lnTo>
                        <a:pt x="70" y="32"/>
                      </a:lnTo>
                      <a:lnTo>
                        <a:pt x="22" y="37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6" name="Freeform 2523"/>
                <p:cNvSpPr>
                  <a:spLocks noChangeAspect="1"/>
                </p:cNvSpPr>
                <p:nvPr/>
              </p:nvSpPr>
              <p:spPr bwMode="auto">
                <a:xfrm>
                  <a:off x="5373" y="3402"/>
                  <a:ext cx="33" cy="19"/>
                </a:xfrm>
                <a:custGeom>
                  <a:avLst/>
                  <a:gdLst>
                    <a:gd name="T0" fmla="*/ 0 w 68"/>
                    <a:gd name="T1" fmla="*/ 1 h 38"/>
                    <a:gd name="T2" fmla="*/ 0 w 68"/>
                    <a:gd name="T3" fmla="*/ 1 h 38"/>
                    <a:gd name="T4" fmla="*/ 1 w 68"/>
                    <a:gd name="T5" fmla="*/ 0 h 38"/>
                    <a:gd name="T6" fmla="*/ 2 w 68"/>
                    <a:gd name="T7" fmla="*/ 1 h 38"/>
                    <a:gd name="T8" fmla="*/ 0 w 6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8"/>
                    <a:gd name="T16" fmla="*/ 0 h 38"/>
                    <a:gd name="T17" fmla="*/ 68 w 6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8" h="38">
                      <a:moveTo>
                        <a:pt x="21" y="38"/>
                      </a:moveTo>
                      <a:lnTo>
                        <a:pt x="0" y="6"/>
                      </a:lnTo>
                      <a:lnTo>
                        <a:pt x="47" y="0"/>
                      </a:lnTo>
                      <a:lnTo>
                        <a:pt x="68" y="31"/>
                      </a:lnTo>
                      <a:lnTo>
                        <a:pt x="21" y="38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7" name="Freeform 2524"/>
                <p:cNvSpPr>
                  <a:spLocks noChangeAspect="1"/>
                </p:cNvSpPr>
                <p:nvPr/>
              </p:nvSpPr>
              <p:spPr bwMode="auto">
                <a:xfrm>
                  <a:off x="5117" y="3216"/>
                  <a:ext cx="527" cy="234"/>
                </a:xfrm>
                <a:custGeom>
                  <a:avLst/>
                  <a:gdLst>
                    <a:gd name="T0" fmla="*/ 29 w 1065"/>
                    <a:gd name="T1" fmla="*/ 7 h 476"/>
                    <a:gd name="T2" fmla="*/ 32 w 1065"/>
                    <a:gd name="T3" fmla="*/ 10 h 476"/>
                    <a:gd name="T4" fmla="*/ 32 w 1065"/>
                    <a:gd name="T5" fmla="*/ 10 h 476"/>
                    <a:gd name="T6" fmla="*/ 6 w 1065"/>
                    <a:gd name="T7" fmla="*/ 14 h 476"/>
                    <a:gd name="T8" fmla="*/ 5 w 1065"/>
                    <a:gd name="T9" fmla="*/ 14 h 476"/>
                    <a:gd name="T10" fmla="*/ 5 w 1065"/>
                    <a:gd name="T11" fmla="*/ 14 h 476"/>
                    <a:gd name="T12" fmla="*/ 4 w 1065"/>
                    <a:gd name="T13" fmla="*/ 14 h 476"/>
                    <a:gd name="T14" fmla="*/ 4 w 1065"/>
                    <a:gd name="T15" fmla="*/ 13 h 476"/>
                    <a:gd name="T16" fmla="*/ 4 w 1065"/>
                    <a:gd name="T17" fmla="*/ 13 h 476"/>
                    <a:gd name="T18" fmla="*/ 4 w 1065"/>
                    <a:gd name="T19" fmla="*/ 13 h 476"/>
                    <a:gd name="T20" fmla="*/ 4 w 1065"/>
                    <a:gd name="T21" fmla="*/ 12 h 476"/>
                    <a:gd name="T22" fmla="*/ 4 w 1065"/>
                    <a:gd name="T23" fmla="*/ 12 h 476"/>
                    <a:gd name="T24" fmla="*/ 0 w 1065"/>
                    <a:gd name="T25" fmla="*/ 3 h 476"/>
                    <a:gd name="T26" fmla="*/ 0 w 1065"/>
                    <a:gd name="T27" fmla="*/ 3 h 476"/>
                    <a:gd name="T28" fmla="*/ 0 w 1065"/>
                    <a:gd name="T29" fmla="*/ 3 h 476"/>
                    <a:gd name="T30" fmla="*/ 0 w 1065"/>
                    <a:gd name="T31" fmla="*/ 3 h 476"/>
                    <a:gd name="T32" fmla="*/ 0 w 1065"/>
                    <a:gd name="T33" fmla="*/ 3 h 476"/>
                    <a:gd name="T34" fmla="*/ 0 w 1065"/>
                    <a:gd name="T35" fmla="*/ 3 h 476"/>
                    <a:gd name="T36" fmla="*/ 1 w 1065"/>
                    <a:gd name="T37" fmla="*/ 2 h 476"/>
                    <a:gd name="T38" fmla="*/ 19 w 1065"/>
                    <a:gd name="T39" fmla="*/ 0 h 476"/>
                    <a:gd name="T40" fmla="*/ 19 w 1065"/>
                    <a:gd name="T41" fmla="*/ 0 h 476"/>
                    <a:gd name="T42" fmla="*/ 20 w 1065"/>
                    <a:gd name="T43" fmla="*/ 0 h 476"/>
                    <a:gd name="T44" fmla="*/ 20 w 1065"/>
                    <a:gd name="T45" fmla="*/ 0 h 476"/>
                    <a:gd name="T46" fmla="*/ 20 w 1065"/>
                    <a:gd name="T47" fmla="*/ 0 h 476"/>
                    <a:gd name="T48" fmla="*/ 20 w 1065"/>
                    <a:gd name="T49" fmla="*/ 0 h 476"/>
                    <a:gd name="T50" fmla="*/ 20 w 1065"/>
                    <a:gd name="T51" fmla="*/ 0 h 476"/>
                    <a:gd name="T52" fmla="*/ 29 w 1065"/>
                    <a:gd name="T53" fmla="*/ 7 h 476"/>
                    <a:gd name="T54" fmla="*/ 28 w 1065"/>
                    <a:gd name="T55" fmla="*/ 8 h 476"/>
                    <a:gd name="T56" fmla="*/ 30 w 1065"/>
                    <a:gd name="T57" fmla="*/ 10 h 476"/>
                    <a:gd name="T58" fmla="*/ 6 w 1065"/>
                    <a:gd name="T59" fmla="*/ 13 h 476"/>
                    <a:gd name="T60" fmla="*/ 5 w 1065"/>
                    <a:gd name="T61" fmla="*/ 11 h 476"/>
                    <a:gd name="T62" fmla="*/ 28 w 1065"/>
                    <a:gd name="T63" fmla="*/ 8 h 476"/>
                    <a:gd name="T64" fmla="*/ 29 w 1065"/>
                    <a:gd name="T65" fmla="*/ 7 h 47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65"/>
                    <a:gd name="T100" fmla="*/ 0 h 476"/>
                    <a:gd name="T101" fmla="*/ 1065 w 1065"/>
                    <a:gd name="T102" fmla="*/ 476 h 47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65" h="476">
                      <a:moveTo>
                        <a:pt x="971" y="266"/>
                      </a:moveTo>
                      <a:lnTo>
                        <a:pt x="1063" y="343"/>
                      </a:lnTo>
                      <a:lnTo>
                        <a:pt x="1065" y="357"/>
                      </a:lnTo>
                      <a:lnTo>
                        <a:pt x="193" y="476"/>
                      </a:lnTo>
                      <a:lnTo>
                        <a:pt x="181" y="475"/>
                      </a:lnTo>
                      <a:lnTo>
                        <a:pt x="171" y="474"/>
                      </a:lnTo>
                      <a:lnTo>
                        <a:pt x="160" y="468"/>
                      </a:lnTo>
                      <a:lnTo>
                        <a:pt x="152" y="461"/>
                      </a:lnTo>
                      <a:lnTo>
                        <a:pt x="147" y="450"/>
                      </a:lnTo>
                      <a:lnTo>
                        <a:pt x="144" y="443"/>
                      </a:lnTo>
                      <a:lnTo>
                        <a:pt x="143" y="427"/>
                      </a:lnTo>
                      <a:lnTo>
                        <a:pt x="143" y="401"/>
                      </a:lnTo>
                      <a:lnTo>
                        <a:pt x="0" y="122"/>
                      </a:lnTo>
                      <a:lnTo>
                        <a:pt x="0" y="117"/>
                      </a:lnTo>
                      <a:lnTo>
                        <a:pt x="1" y="114"/>
                      </a:lnTo>
                      <a:lnTo>
                        <a:pt x="3" y="113"/>
                      </a:lnTo>
                      <a:lnTo>
                        <a:pt x="8" y="112"/>
                      </a:lnTo>
                      <a:lnTo>
                        <a:pt x="30" y="110"/>
                      </a:lnTo>
                      <a:lnTo>
                        <a:pt x="33" y="86"/>
                      </a:lnTo>
                      <a:lnTo>
                        <a:pt x="643" y="1"/>
                      </a:lnTo>
                      <a:lnTo>
                        <a:pt x="653" y="0"/>
                      </a:lnTo>
                      <a:lnTo>
                        <a:pt x="656" y="0"/>
                      </a:lnTo>
                      <a:lnTo>
                        <a:pt x="659" y="1"/>
                      </a:lnTo>
                      <a:lnTo>
                        <a:pt x="663" y="2"/>
                      </a:lnTo>
                      <a:lnTo>
                        <a:pt x="666" y="6"/>
                      </a:lnTo>
                      <a:lnTo>
                        <a:pt x="672" y="10"/>
                      </a:lnTo>
                      <a:lnTo>
                        <a:pt x="971" y="266"/>
                      </a:lnTo>
                      <a:lnTo>
                        <a:pt x="942" y="292"/>
                      </a:lnTo>
                      <a:lnTo>
                        <a:pt x="1006" y="351"/>
                      </a:lnTo>
                      <a:lnTo>
                        <a:pt x="211" y="458"/>
                      </a:lnTo>
                      <a:lnTo>
                        <a:pt x="181" y="396"/>
                      </a:lnTo>
                      <a:lnTo>
                        <a:pt x="942" y="292"/>
                      </a:lnTo>
                      <a:lnTo>
                        <a:pt x="971" y="2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8" name="Freeform 2525"/>
                <p:cNvSpPr>
                  <a:spLocks noChangeAspect="1"/>
                </p:cNvSpPr>
                <p:nvPr/>
              </p:nvSpPr>
              <p:spPr bwMode="auto">
                <a:xfrm>
                  <a:off x="5145" y="3282"/>
                  <a:ext cx="452" cy="130"/>
                </a:xfrm>
                <a:custGeom>
                  <a:avLst/>
                  <a:gdLst>
                    <a:gd name="T0" fmla="*/ 27 w 914"/>
                    <a:gd name="T1" fmla="*/ 4 h 266"/>
                    <a:gd name="T2" fmla="*/ 3 w 914"/>
                    <a:gd name="T3" fmla="*/ 7 h 266"/>
                    <a:gd name="T4" fmla="*/ 0 w 914"/>
                    <a:gd name="T5" fmla="*/ 0 h 266"/>
                    <a:gd name="T6" fmla="*/ 0 w 914"/>
                    <a:gd name="T7" fmla="*/ 0 h 266"/>
                    <a:gd name="T8" fmla="*/ 4 w 914"/>
                    <a:gd name="T9" fmla="*/ 7 h 266"/>
                    <a:gd name="T10" fmla="*/ 5 w 914"/>
                    <a:gd name="T11" fmla="*/ 6 h 266"/>
                    <a:gd name="T12" fmla="*/ 4 w 914"/>
                    <a:gd name="T13" fmla="*/ 5 h 266"/>
                    <a:gd name="T14" fmla="*/ 5 w 914"/>
                    <a:gd name="T15" fmla="*/ 5 h 266"/>
                    <a:gd name="T16" fmla="*/ 5 w 914"/>
                    <a:gd name="T17" fmla="*/ 6 h 266"/>
                    <a:gd name="T18" fmla="*/ 12 w 914"/>
                    <a:gd name="T19" fmla="*/ 5 h 266"/>
                    <a:gd name="T20" fmla="*/ 12 w 914"/>
                    <a:gd name="T21" fmla="*/ 5 h 266"/>
                    <a:gd name="T22" fmla="*/ 27 w 914"/>
                    <a:gd name="T23" fmla="*/ 4 h 266"/>
                    <a:gd name="T24" fmla="*/ 27 w 914"/>
                    <a:gd name="T25" fmla="*/ 4 h 26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914"/>
                    <a:gd name="T40" fmla="*/ 0 h 266"/>
                    <a:gd name="T41" fmla="*/ 914 w 914"/>
                    <a:gd name="T42" fmla="*/ 266 h 26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914" h="266">
                      <a:moveTo>
                        <a:pt x="914" y="158"/>
                      </a:moveTo>
                      <a:lnTo>
                        <a:pt x="125" y="266"/>
                      </a:lnTo>
                      <a:lnTo>
                        <a:pt x="0" y="26"/>
                      </a:lnTo>
                      <a:lnTo>
                        <a:pt x="4" y="0"/>
                      </a:lnTo>
                      <a:lnTo>
                        <a:pt x="134" y="237"/>
                      </a:lnTo>
                      <a:lnTo>
                        <a:pt x="178" y="232"/>
                      </a:lnTo>
                      <a:lnTo>
                        <a:pt x="157" y="199"/>
                      </a:lnTo>
                      <a:lnTo>
                        <a:pt x="171" y="198"/>
                      </a:lnTo>
                      <a:lnTo>
                        <a:pt x="186" y="222"/>
                      </a:lnTo>
                      <a:lnTo>
                        <a:pt x="402" y="190"/>
                      </a:lnTo>
                      <a:lnTo>
                        <a:pt x="402" y="200"/>
                      </a:lnTo>
                      <a:lnTo>
                        <a:pt x="914" y="132"/>
                      </a:lnTo>
                      <a:lnTo>
                        <a:pt x="914" y="15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09" name="Freeform 2526"/>
                <p:cNvSpPr>
                  <a:spLocks noChangeAspect="1"/>
                </p:cNvSpPr>
                <p:nvPr/>
              </p:nvSpPr>
              <p:spPr bwMode="auto">
                <a:xfrm>
                  <a:off x="5229" y="3365"/>
                  <a:ext cx="115" cy="14"/>
                </a:xfrm>
                <a:custGeom>
                  <a:avLst/>
                  <a:gdLst>
                    <a:gd name="T0" fmla="*/ 0 w 230"/>
                    <a:gd name="T1" fmla="*/ 1 h 28"/>
                    <a:gd name="T2" fmla="*/ 7 w 230"/>
                    <a:gd name="T3" fmla="*/ 0 h 28"/>
                    <a:gd name="T4" fmla="*/ 7 w 230"/>
                    <a:gd name="T5" fmla="*/ 1 h 28"/>
                    <a:gd name="T6" fmla="*/ 7 w 230"/>
                    <a:gd name="T7" fmla="*/ 1 h 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30"/>
                    <a:gd name="T13" fmla="*/ 0 h 28"/>
                    <a:gd name="T14" fmla="*/ 230 w 230"/>
                    <a:gd name="T15" fmla="*/ 28 h 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30" h="28">
                      <a:moveTo>
                        <a:pt x="0" y="28"/>
                      </a:moveTo>
                      <a:lnTo>
                        <a:pt x="202" y="0"/>
                      </a:lnTo>
                      <a:lnTo>
                        <a:pt x="227" y="17"/>
                      </a:lnTo>
                      <a:lnTo>
                        <a:pt x="230" y="2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0" name="Line 252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147" y="3237"/>
                  <a:ext cx="323" cy="45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1" name="Line 2528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132" y="3269"/>
                  <a:ext cx="13" cy="25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2" name="Line 2529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134" y="3258"/>
                  <a:ext cx="13" cy="24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3" name="Freeform 2530"/>
                <p:cNvSpPr>
                  <a:spLocks noChangeAspect="1"/>
                </p:cNvSpPr>
                <p:nvPr/>
              </p:nvSpPr>
              <p:spPr bwMode="auto">
                <a:xfrm>
                  <a:off x="5206" y="3399"/>
                  <a:ext cx="6" cy="13"/>
                </a:xfrm>
                <a:custGeom>
                  <a:avLst/>
                  <a:gdLst>
                    <a:gd name="T0" fmla="*/ 0 w 10"/>
                    <a:gd name="T1" fmla="*/ 0 h 29"/>
                    <a:gd name="T2" fmla="*/ 1 w 10"/>
                    <a:gd name="T3" fmla="*/ 0 h 29"/>
                    <a:gd name="T4" fmla="*/ 1 w 10"/>
                    <a:gd name="T5" fmla="*/ 0 h 29"/>
                    <a:gd name="T6" fmla="*/ 0 w 10"/>
                    <a:gd name="T7" fmla="*/ 0 h 2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29"/>
                    <a:gd name="T14" fmla="*/ 10 w 10"/>
                    <a:gd name="T15" fmla="*/ 29 h 2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29">
                      <a:moveTo>
                        <a:pt x="0" y="29"/>
                      </a:move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4" name="Freeform 2531"/>
                <p:cNvSpPr>
                  <a:spLocks noChangeAspect="1"/>
                </p:cNvSpPr>
                <p:nvPr/>
              </p:nvSpPr>
              <p:spPr bwMode="auto">
                <a:xfrm>
                  <a:off x="5140" y="3230"/>
                  <a:ext cx="322" cy="57"/>
                </a:xfrm>
                <a:custGeom>
                  <a:avLst/>
                  <a:gdLst>
                    <a:gd name="T0" fmla="*/ 0 w 652"/>
                    <a:gd name="T1" fmla="*/ 4 h 114"/>
                    <a:gd name="T2" fmla="*/ 0 w 652"/>
                    <a:gd name="T3" fmla="*/ 3 h 114"/>
                    <a:gd name="T4" fmla="*/ 19 w 652"/>
                    <a:gd name="T5" fmla="*/ 0 h 114"/>
                    <a:gd name="T6" fmla="*/ 19 w 652"/>
                    <a:gd name="T7" fmla="*/ 1 h 114"/>
                    <a:gd name="T8" fmla="*/ 0 w 652"/>
                    <a:gd name="T9" fmla="*/ 3 h 114"/>
                    <a:gd name="T10" fmla="*/ 0 w 652"/>
                    <a:gd name="T11" fmla="*/ 4 h 114"/>
                    <a:gd name="T12" fmla="*/ 0 w 652"/>
                    <a:gd name="T13" fmla="*/ 4 h 11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52"/>
                    <a:gd name="T22" fmla="*/ 0 h 114"/>
                    <a:gd name="T23" fmla="*/ 652 w 652"/>
                    <a:gd name="T24" fmla="*/ 114 h 11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52" h="114">
                      <a:moveTo>
                        <a:pt x="0" y="112"/>
                      </a:moveTo>
                      <a:lnTo>
                        <a:pt x="5" y="88"/>
                      </a:lnTo>
                      <a:lnTo>
                        <a:pt x="649" y="0"/>
                      </a:lnTo>
                      <a:lnTo>
                        <a:pt x="652" y="2"/>
                      </a:lnTo>
                      <a:lnTo>
                        <a:pt x="5" y="92"/>
                      </a:lnTo>
                      <a:lnTo>
                        <a:pt x="1" y="114"/>
                      </a:lnTo>
                      <a:lnTo>
                        <a:pt x="0" y="11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5" name="Freeform 2532"/>
                <p:cNvSpPr>
                  <a:spLocks noChangeAspect="1"/>
                </p:cNvSpPr>
                <p:nvPr/>
              </p:nvSpPr>
              <p:spPr bwMode="auto">
                <a:xfrm>
                  <a:off x="5188" y="3285"/>
                  <a:ext cx="22" cy="9"/>
                </a:xfrm>
                <a:custGeom>
                  <a:avLst/>
                  <a:gdLst>
                    <a:gd name="T0" fmla="*/ 0 w 45"/>
                    <a:gd name="T1" fmla="*/ 1 h 18"/>
                    <a:gd name="T2" fmla="*/ 0 w 45"/>
                    <a:gd name="T3" fmla="*/ 1 h 18"/>
                    <a:gd name="T4" fmla="*/ 0 w 45"/>
                    <a:gd name="T5" fmla="*/ 1 h 18"/>
                    <a:gd name="T6" fmla="*/ 0 w 45"/>
                    <a:gd name="T7" fmla="*/ 1 h 18"/>
                    <a:gd name="T8" fmla="*/ 0 w 45"/>
                    <a:gd name="T9" fmla="*/ 1 h 18"/>
                    <a:gd name="T10" fmla="*/ 0 w 45"/>
                    <a:gd name="T11" fmla="*/ 1 h 18"/>
                    <a:gd name="T12" fmla="*/ 0 w 45"/>
                    <a:gd name="T13" fmla="*/ 1 h 18"/>
                    <a:gd name="T14" fmla="*/ 0 w 45"/>
                    <a:gd name="T15" fmla="*/ 1 h 18"/>
                    <a:gd name="T16" fmla="*/ 0 w 45"/>
                    <a:gd name="T17" fmla="*/ 1 h 18"/>
                    <a:gd name="T18" fmla="*/ 0 w 45"/>
                    <a:gd name="T19" fmla="*/ 1 h 18"/>
                    <a:gd name="T20" fmla="*/ 0 w 45"/>
                    <a:gd name="T21" fmla="*/ 1 h 18"/>
                    <a:gd name="T22" fmla="*/ 0 w 45"/>
                    <a:gd name="T23" fmla="*/ 1 h 18"/>
                    <a:gd name="T24" fmla="*/ 0 w 45"/>
                    <a:gd name="T25" fmla="*/ 0 h 18"/>
                    <a:gd name="T26" fmla="*/ 0 w 45"/>
                    <a:gd name="T27" fmla="*/ 0 h 18"/>
                    <a:gd name="T28" fmla="*/ 0 w 45"/>
                    <a:gd name="T29" fmla="*/ 0 h 18"/>
                    <a:gd name="T30" fmla="*/ 0 w 45"/>
                    <a:gd name="T31" fmla="*/ 0 h 18"/>
                    <a:gd name="T32" fmla="*/ 1 w 45"/>
                    <a:gd name="T33" fmla="*/ 1 h 18"/>
                    <a:gd name="T34" fmla="*/ 1 w 45"/>
                    <a:gd name="T35" fmla="*/ 1 h 18"/>
                    <a:gd name="T36" fmla="*/ 1 w 45"/>
                    <a:gd name="T37" fmla="*/ 1 h 18"/>
                    <a:gd name="T38" fmla="*/ 1 w 45"/>
                    <a:gd name="T39" fmla="*/ 1 h 18"/>
                    <a:gd name="T40" fmla="*/ 1 w 45"/>
                    <a:gd name="T41" fmla="*/ 1 h 18"/>
                    <a:gd name="T42" fmla="*/ 1 w 45"/>
                    <a:gd name="T43" fmla="*/ 1 h 18"/>
                    <a:gd name="T44" fmla="*/ 1 w 45"/>
                    <a:gd name="T45" fmla="*/ 1 h 18"/>
                    <a:gd name="T46" fmla="*/ 1 w 45"/>
                    <a:gd name="T47" fmla="*/ 1 h 18"/>
                    <a:gd name="T48" fmla="*/ 1 w 45"/>
                    <a:gd name="T49" fmla="*/ 1 h 18"/>
                    <a:gd name="T50" fmla="*/ 0 w 45"/>
                    <a:gd name="T51" fmla="*/ 1 h 18"/>
                    <a:gd name="T52" fmla="*/ 0 w 45"/>
                    <a:gd name="T53" fmla="*/ 1 h 18"/>
                    <a:gd name="T54" fmla="*/ 0 w 45"/>
                    <a:gd name="T55" fmla="*/ 1 h 1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5"/>
                    <a:gd name="T85" fmla="*/ 0 h 18"/>
                    <a:gd name="T86" fmla="*/ 45 w 45"/>
                    <a:gd name="T87" fmla="*/ 18 h 1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5" h="18">
                      <a:moveTo>
                        <a:pt x="22" y="18"/>
                      </a:moveTo>
                      <a:lnTo>
                        <a:pt x="15" y="17"/>
                      </a:lnTo>
                      <a:lnTo>
                        <a:pt x="8" y="16"/>
                      </a:lnTo>
                      <a:lnTo>
                        <a:pt x="3" y="10"/>
                      </a:lnTo>
                      <a:lnTo>
                        <a:pt x="2" y="10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2" y="7"/>
                      </a:lnTo>
                      <a:lnTo>
                        <a:pt x="3" y="5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2" y="0"/>
                      </a:lnTo>
                      <a:lnTo>
                        <a:pt x="31" y="0"/>
                      </a:lnTo>
                      <a:lnTo>
                        <a:pt x="37" y="2"/>
                      </a:lnTo>
                      <a:lnTo>
                        <a:pt x="43" y="5"/>
                      </a:lnTo>
                      <a:lnTo>
                        <a:pt x="44" y="7"/>
                      </a:lnTo>
                      <a:lnTo>
                        <a:pt x="45" y="8"/>
                      </a:lnTo>
                      <a:lnTo>
                        <a:pt x="44" y="10"/>
                      </a:lnTo>
                      <a:lnTo>
                        <a:pt x="43" y="10"/>
                      </a:lnTo>
                      <a:lnTo>
                        <a:pt x="40" y="12"/>
                      </a:lnTo>
                      <a:lnTo>
                        <a:pt x="37" y="16"/>
                      </a:lnTo>
                      <a:lnTo>
                        <a:pt x="35" y="16"/>
                      </a:lnTo>
                      <a:lnTo>
                        <a:pt x="31" y="17"/>
                      </a:lnTo>
                      <a:lnTo>
                        <a:pt x="27" y="17"/>
                      </a:lnTo>
                      <a:lnTo>
                        <a:pt x="22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6" name="Freeform 2533"/>
                <p:cNvSpPr>
                  <a:spLocks noChangeAspect="1"/>
                </p:cNvSpPr>
                <p:nvPr/>
              </p:nvSpPr>
              <p:spPr bwMode="auto">
                <a:xfrm>
                  <a:off x="5204" y="3306"/>
                  <a:ext cx="21" cy="8"/>
                </a:xfrm>
                <a:custGeom>
                  <a:avLst/>
                  <a:gdLst>
                    <a:gd name="T0" fmla="*/ 0 w 43"/>
                    <a:gd name="T1" fmla="*/ 0 h 17"/>
                    <a:gd name="T2" fmla="*/ 0 w 43"/>
                    <a:gd name="T3" fmla="*/ 0 h 17"/>
                    <a:gd name="T4" fmla="*/ 0 w 43"/>
                    <a:gd name="T5" fmla="*/ 0 h 17"/>
                    <a:gd name="T6" fmla="*/ 0 w 43"/>
                    <a:gd name="T7" fmla="*/ 0 h 17"/>
                    <a:gd name="T8" fmla="*/ 0 w 43"/>
                    <a:gd name="T9" fmla="*/ 0 h 17"/>
                    <a:gd name="T10" fmla="*/ 0 w 43"/>
                    <a:gd name="T11" fmla="*/ 0 h 17"/>
                    <a:gd name="T12" fmla="*/ 0 w 43"/>
                    <a:gd name="T13" fmla="*/ 0 h 17"/>
                    <a:gd name="T14" fmla="*/ 0 w 43"/>
                    <a:gd name="T15" fmla="*/ 0 h 17"/>
                    <a:gd name="T16" fmla="*/ 0 w 43"/>
                    <a:gd name="T17" fmla="*/ 0 h 17"/>
                    <a:gd name="T18" fmla="*/ 0 w 43"/>
                    <a:gd name="T19" fmla="*/ 0 h 17"/>
                    <a:gd name="T20" fmla="*/ 0 w 43"/>
                    <a:gd name="T21" fmla="*/ 0 h 17"/>
                    <a:gd name="T22" fmla="*/ 0 w 43"/>
                    <a:gd name="T23" fmla="*/ 0 h 17"/>
                    <a:gd name="T24" fmla="*/ 0 w 43"/>
                    <a:gd name="T25" fmla="*/ 0 h 17"/>
                    <a:gd name="T26" fmla="*/ 0 w 43"/>
                    <a:gd name="T27" fmla="*/ 0 h 17"/>
                    <a:gd name="T28" fmla="*/ 1 w 43"/>
                    <a:gd name="T29" fmla="*/ 0 h 17"/>
                    <a:gd name="T30" fmla="*/ 1 w 43"/>
                    <a:gd name="T31" fmla="*/ 0 h 17"/>
                    <a:gd name="T32" fmla="*/ 1 w 43"/>
                    <a:gd name="T33" fmla="*/ 0 h 17"/>
                    <a:gd name="T34" fmla="*/ 1 w 43"/>
                    <a:gd name="T35" fmla="*/ 0 h 17"/>
                    <a:gd name="T36" fmla="*/ 1 w 43"/>
                    <a:gd name="T37" fmla="*/ 0 h 17"/>
                    <a:gd name="T38" fmla="*/ 1 w 43"/>
                    <a:gd name="T39" fmla="*/ 0 h 17"/>
                    <a:gd name="T40" fmla="*/ 1 w 43"/>
                    <a:gd name="T41" fmla="*/ 0 h 17"/>
                    <a:gd name="T42" fmla="*/ 1 w 43"/>
                    <a:gd name="T43" fmla="*/ 0 h 17"/>
                    <a:gd name="T44" fmla="*/ 1 w 43"/>
                    <a:gd name="T45" fmla="*/ 0 h 17"/>
                    <a:gd name="T46" fmla="*/ 0 w 43"/>
                    <a:gd name="T47" fmla="*/ 0 h 17"/>
                    <a:gd name="T48" fmla="*/ 0 w 43"/>
                    <a:gd name="T49" fmla="*/ 0 h 17"/>
                    <a:gd name="T50" fmla="*/ 0 w 43"/>
                    <a:gd name="T51" fmla="*/ 0 h 17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3"/>
                    <a:gd name="T79" fmla="*/ 0 h 17"/>
                    <a:gd name="T80" fmla="*/ 43 w 43"/>
                    <a:gd name="T81" fmla="*/ 17 h 17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3" h="17">
                      <a:moveTo>
                        <a:pt x="24" y="17"/>
                      </a:moveTo>
                      <a:lnTo>
                        <a:pt x="14" y="17"/>
                      </a:lnTo>
                      <a:lnTo>
                        <a:pt x="6" y="14"/>
                      </a:lnTo>
                      <a:lnTo>
                        <a:pt x="2" y="13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2" y="6"/>
                      </a:lnTo>
                      <a:lnTo>
                        <a:pt x="5" y="4"/>
                      </a:lnTo>
                      <a:lnTo>
                        <a:pt x="6" y="2"/>
                      </a:lnTo>
                      <a:lnTo>
                        <a:pt x="14" y="1"/>
                      </a:lnTo>
                      <a:lnTo>
                        <a:pt x="18" y="1"/>
                      </a:lnTo>
                      <a:lnTo>
                        <a:pt x="24" y="0"/>
                      </a:lnTo>
                      <a:lnTo>
                        <a:pt x="31" y="1"/>
                      </a:lnTo>
                      <a:lnTo>
                        <a:pt x="37" y="2"/>
                      </a:lnTo>
                      <a:lnTo>
                        <a:pt x="42" y="6"/>
                      </a:lnTo>
                      <a:lnTo>
                        <a:pt x="42" y="7"/>
                      </a:lnTo>
                      <a:lnTo>
                        <a:pt x="43" y="10"/>
                      </a:lnTo>
                      <a:lnTo>
                        <a:pt x="42" y="11"/>
                      </a:lnTo>
                      <a:lnTo>
                        <a:pt x="42" y="13"/>
                      </a:lnTo>
                      <a:lnTo>
                        <a:pt x="40" y="14"/>
                      </a:lnTo>
                      <a:lnTo>
                        <a:pt x="37" y="14"/>
                      </a:lnTo>
                      <a:lnTo>
                        <a:pt x="34" y="15"/>
                      </a:lnTo>
                      <a:lnTo>
                        <a:pt x="31" y="17"/>
                      </a:lnTo>
                      <a:lnTo>
                        <a:pt x="26" y="17"/>
                      </a:lnTo>
                      <a:lnTo>
                        <a:pt x="24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7" name="Freeform 2534"/>
                <p:cNvSpPr>
                  <a:spLocks noChangeAspect="1"/>
                </p:cNvSpPr>
                <p:nvPr/>
              </p:nvSpPr>
              <p:spPr bwMode="auto">
                <a:xfrm>
                  <a:off x="5218" y="3328"/>
                  <a:ext cx="21" cy="8"/>
                </a:xfrm>
                <a:custGeom>
                  <a:avLst/>
                  <a:gdLst>
                    <a:gd name="T0" fmla="*/ 0 w 43"/>
                    <a:gd name="T1" fmla="*/ 1 h 16"/>
                    <a:gd name="T2" fmla="*/ 0 w 43"/>
                    <a:gd name="T3" fmla="*/ 1 h 16"/>
                    <a:gd name="T4" fmla="*/ 0 w 43"/>
                    <a:gd name="T5" fmla="*/ 1 h 16"/>
                    <a:gd name="T6" fmla="*/ 0 w 43"/>
                    <a:gd name="T7" fmla="*/ 1 h 16"/>
                    <a:gd name="T8" fmla="*/ 0 w 43"/>
                    <a:gd name="T9" fmla="*/ 1 h 16"/>
                    <a:gd name="T10" fmla="*/ 0 w 43"/>
                    <a:gd name="T11" fmla="*/ 1 h 16"/>
                    <a:gd name="T12" fmla="*/ 0 w 43"/>
                    <a:gd name="T13" fmla="*/ 1 h 16"/>
                    <a:gd name="T14" fmla="*/ 0 w 43"/>
                    <a:gd name="T15" fmla="*/ 1 h 16"/>
                    <a:gd name="T16" fmla="*/ 0 w 43"/>
                    <a:gd name="T17" fmla="*/ 1 h 16"/>
                    <a:gd name="T18" fmla="*/ 0 w 43"/>
                    <a:gd name="T19" fmla="*/ 1 h 16"/>
                    <a:gd name="T20" fmla="*/ 0 w 43"/>
                    <a:gd name="T21" fmla="*/ 1 h 16"/>
                    <a:gd name="T22" fmla="*/ 0 w 43"/>
                    <a:gd name="T23" fmla="*/ 1 h 16"/>
                    <a:gd name="T24" fmla="*/ 0 w 43"/>
                    <a:gd name="T25" fmla="*/ 0 h 16"/>
                    <a:gd name="T26" fmla="*/ 0 w 43"/>
                    <a:gd name="T27" fmla="*/ 0 h 16"/>
                    <a:gd name="T28" fmla="*/ 0 w 43"/>
                    <a:gd name="T29" fmla="*/ 0 h 16"/>
                    <a:gd name="T30" fmla="*/ 0 w 43"/>
                    <a:gd name="T31" fmla="*/ 0 h 16"/>
                    <a:gd name="T32" fmla="*/ 1 w 43"/>
                    <a:gd name="T33" fmla="*/ 1 h 16"/>
                    <a:gd name="T34" fmla="*/ 1 w 43"/>
                    <a:gd name="T35" fmla="*/ 1 h 16"/>
                    <a:gd name="T36" fmla="*/ 1 w 43"/>
                    <a:gd name="T37" fmla="*/ 1 h 16"/>
                    <a:gd name="T38" fmla="*/ 1 w 43"/>
                    <a:gd name="T39" fmla="*/ 1 h 16"/>
                    <a:gd name="T40" fmla="*/ 1 w 43"/>
                    <a:gd name="T41" fmla="*/ 1 h 16"/>
                    <a:gd name="T42" fmla="*/ 1 w 43"/>
                    <a:gd name="T43" fmla="*/ 1 h 16"/>
                    <a:gd name="T44" fmla="*/ 1 w 43"/>
                    <a:gd name="T45" fmla="*/ 1 h 16"/>
                    <a:gd name="T46" fmla="*/ 1 w 43"/>
                    <a:gd name="T47" fmla="*/ 1 h 16"/>
                    <a:gd name="T48" fmla="*/ 1 w 43"/>
                    <a:gd name="T49" fmla="*/ 1 h 16"/>
                    <a:gd name="T50" fmla="*/ 0 w 43"/>
                    <a:gd name="T51" fmla="*/ 1 h 16"/>
                    <a:gd name="T52" fmla="*/ 0 w 43"/>
                    <a:gd name="T53" fmla="*/ 1 h 16"/>
                    <a:gd name="T54" fmla="*/ 0 w 43"/>
                    <a:gd name="T55" fmla="*/ 1 h 1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3"/>
                    <a:gd name="T85" fmla="*/ 0 h 16"/>
                    <a:gd name="T86" fmla="*/ 43 w 43"/>
                    <a:gd name="T87" fmla="*/ 16 h 1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3" h="16">
                      <a:moveTo>
                        <a:pt x="21" y="16"/>
                      </a:moveTo>
                      <a:lnTo>
                        <a:pt x="13" y="16"/>
                      </a:lnTo>
                      <a:lnTo>
                        <a:pt x="6" y="13"/>
                      </a:lnTo>
                      <a:lnTo>
                        <a:pt x="2" y="11"/>
                      </a:lnTo>
                      <a:lnTo>
                        <a:pt x="2" y="10"/>
                      </a:lnTo>
                      <a:lnTo>
                        <a:pt x="2" y="9"/>
                      </a:lnTo>
                      <a:lnTo>
                        <a:pt x="0" y="9"/>
                      </a:lnTo>
                      <a:lnTo>
                        <a:pt x="2" y="7"/>
                      </a:lnTo>
                      <a:lnTo>
                        <a:pt x="2" y="4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13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30" y="0"/>
                      </a:lnTo>
                      <a:lnTo>
                        <a:pt x="37" y="2"/>
                      </a:lnTo>
                      <a:lnTo>
                        <a:pt x="42" y="4"/>
                      </a:lnTo>
                      <a:lnTo>
                        <a:pt x="43" y="7"/>
                      </a:lnTo>
                      <a:lnTo>
                        <a:pt x="43" y="9"/>
                      </a:lnTo>
                      <a:lnTo>
                        <a:pt x="43" y="10"/>
                      </a:lnTo>
                      <a:lnTo>
                        <a:pt x="42" y="11"/>
                      </a:lnTo>
                      <a:lnTo>
                        <a:pt x="38" y="12"/>
                      </a:lnTo>
                      <a:lnTo>
                        <a:pt x="37" y="13"/>
                      </a:lnTo>
                      <a:lnTo>
                        <a:pt x="34" y="15"/>
                      </a:lnTo>
                      <a:lnTo>
                        <a:pt x="30" y="16"/>
                      </a:lnTo>
                      <a:lnTo>
                        <a:pt x="26" y="16"/>
                      </a:lnTo>
                      <a:lnTo>
                        <a:pt x="21" y="16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8" name="Freeform 2535"/>
                <p:cNvSpPr>
                  <a:spLocks noChangeAspect="1"/>
                </p:cNvSpPr>
                <p:nvPr/>
              </p:nvSpPr>
              <p:spPr bwMode="auto">
                <a:xfrm>
                  <a:off x="5232" y="3351"/>
                  <a:ext cx="21" cy="9"/>
                </a:xfrm>
                <a:custGeom>
                  <a:avLst/>
                  <a:gdLst>
                    <a:gd name="T0" fmla="*/ 0 w 44"/>
                    <a:gd name="T1" fmla="*/ 1 h 18"/>
                    <a:gd name="T2" fmla="*/ 0 w 44"/>
                    <a:gd name="T3" fmla="*/ 1 h 18"/>
                    <a:gd name="T4" fmla="*/ 0 w 44"/>
                    <a:gd name="T5" fmla="*/ 1 h 18"/>
                    <a:gd name="T6" fmla="*/ 0 w 44"/>
                    <a:gd name="T7" fmla="*/ 1 h 18"/>
                    <a:gd name="T8" fmla="*/ 0 w 44"/>
                    <a:gd name="T9" fmla="*/ 1 h 18"/>
                    <a:gd name="T10" fmla="*/ 0 w 44"/>
                    <a:gd name="T11" fmla="*/ 1 h 18"/>
                    <a:gd name="T12" fmla="*/ 0 w 44"/>
                    <a:gd name="T13" fmla="*/ 1 h 18"/>
                    <a:gd name="T14" fmla="*/ 0 w 44"/>
                    <a:gd name="T15" fmla="*/ 1 h 18"/>
                    <a:gd name="T16" fmla="*/ 0 w 44"/>
                    <a:gd name="T17" fmla="*/ 1 h 18"/>
                    <a:gd name="T18" fmla="*/ 0 w 44"/>
                    <a:gd name="T19" fmla="*/ 1 h 18"/>
                    <a:gd name="T20" fmla="*/ 0 w 44"/>
                    <a:gd name="T21" fmla="*/ 1 h 18"/>
                    <a:gd name="T22" fmla="*/ 0 w 44"/>
                    <a:gd name="T23" fmla="*/ 1 h 18"/>
                    <a:gd name="T24" fmla="*/ 0 w 44"/>
                    <a:gd name="T25" fmla="*/ 0 h 18"/>
                    <a:gd name="T26" fmla="*/ 0 w 44"/>
                    <a:gd name="T27" fmla="*/ 0 h 18"/>
                    <a:gd name="T28" fmla="*/ 0 w 44"/>
                    <a:gd name="T29" fmla="*/ 1 h 18"/>
                    <a:gd name="T30" fmla="*/ 1 w 44"/>
                    <a:gd name="T31" fmla="*/ 1 h 18"/>
                    <a:gd name="T32" fmla="*/ 1 w 44"/>
                    <a:gd name="T33" fmla="*/ 1 h 18"/>
                    <a:gd name="T34" fmla="*/ 1 w 44"/>
                    <a:gd name="T35" fmla="*/ 1 h 18"/>
                    <a:gd name="T36" fmla="*/ 1 w 44"/>
                    <a:gd name="T37" fmla="*/ 1 h 18"/>
                    <a:gd name="T38" fmla="*/ 1 w 44"/>
                    <a:gd name="T39" fmla="*/ 1 h 18"/>
                    <a:gd name="T40" fmla="*/ 1 w 44"/>
                    <a:gd name="T41" fmla="*/ 1 h 18"/>
                    <a:gd name="T42" fmla="*/ 1 w 44"/>
                    <a:gd name="T43" fmla="*/ 1 h 18"/>
                    <a:gd name="T44" fmla="*/ 1 w 44"/>
                    <a:gd name="T45" fmla="*/ 1 h 18"/>
                    <a:gd name="T46" fmla="*/ 1 w 44"/>
                    <a:gd name="T47" fmla="*/ 1 h 18"/>
                    <a:gd name="T48" fmla="*/ 0 w 44"/>
                    <a:gd name="T49" fmla="*/ 1 h 18"/>
                    <a:gd name="T50" fmla="*/ 0 w 44"/>
                    <a:gd name="T51" fmla="*/ 1 h 18"/>
                    <a:gd name="T52" fmla="*/ 0 w 44"/>
                    <a:gd name="T53" fmla="*/ 1 h 1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4"/>
                    <a:gd name="T82" fmla="*/ 0 h 18"/>
                    <a:gd name="T83" fmla="*/ 44 w 44"/>
                    <a:gd name="T84" fmla="*/ 18 h 18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4" h="18">
                      <a:moveTo>
                        <a:pt x="23" y="18"/>
                      </a:moveTo>
                      <a:lnTo>
                        <a:pt x="13" y="17"/>
                      </a:lnTo>
                      <a:lnTo>
                        <a:pt x="8" y="16"/>
                      </a:lnTo>
                      <a:lnTo>
                        <a:pt x="3" y="11"/>
                      </a:lnTo>
                      <a:lnTo>
                        <a:pt x="1" y="10"/>
                      </a:lnTo>
                      <a:lnTo>
                        <a:pt x="0" y="9"/>
                      </a:lnTo>
                      <a:lnTo>
                        <a:pt x="1" y="8"/>
                      </a:lnTo>
                      <a:lnTo>
                        <a:pt x="3" y="7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8" y="2"/>
                      </a:lnTo>
                      <a:lnTo>
                        <a:pt x="13" y="1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9" y="1"/>
                      </a:lnTo>
                      <a:lnTo>
                        <a:pt x="37" y="2"/>
                      </a:lnTo>
                      <a:lnTo>
                        <a:pt x="42" y="7"/>
                      </a:lnTo>
                      <a:lnTo>
                        <a:pt x="44" y="8"/>
                      </a:lnTo>
                      <a:lnTo>
                        <a:pt x="44" y="9"/>
                      </a:lnTo>
                      <a:lnTo>
                        <a:pt x="44" y="10"/>
                      </a:lnTo>
                      <a:lnTo>
                        <a:pt x="42" y="11"/>
                      </a:lnTo>
                      <a:lnTo>
                        <a:pt x="41" y="13"/>
                      </a:lnTo>
                      <a:lnTo>
                        <a:pt x="37" y="16"/>
                      </a:lnTo>
                      <a:lnTo>
                        <a:pt x="34" y="16"/>
                      </a:lnTo>
                      <a:lnTo>
                        <a:pt x="29" y="17"/>
                      </a:lnTo>
                      <a:lnTo>
                        <a:pt x="26" y="18"/>
                      </a:lnTo>
                      <a:lnTo>
                        <a:pt x="23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19" name="Freeform 2536"/>
                <p:cNvSpPr>
                  <a:spLocks noChangeAspect="1"/>
                </p:cNvSpPr>
                <p:nvPr/>
              </p:nvSpPr>
              <p:spPr bwMode="auto">
                <a:xfrm>
                  <a:off x="5228" y="3280"/>
                  <a:ext cx="21" cy="9"/>
                </a:xfrm>
                <a:custGeom>
                  <a:avLst/>
                  <a:gdLst>
                    <a:gd name="T0" fmla="*/ 0 w 43"/>
                    <a:gd name="T1" fmla="*/ 1 h 17"/>
                    <a:gd name="T2" fmla="*/ 0 w 43"/>
                    <a:gd name="T3" fmla="*/ 1 h 17"/>
                    <a:gd name="T4" fmla="*/ 0 w 43"/>
                    <a:gd name="T5" fmla="*/ 1 h 17"/>
                    <a:gd name="T6" fmla="*/ 0 w 43"/>
                    <a:gd name="T7" fmla="*/ 1 h 17"/>
                    <a:gd name="T8" fmla="*/ 0 w 43"/>
                    <a:gd name="T9" fmla="*/ 1 h 17"/>
                    <a:gd name="T10" fmla="*/ 0 w 43"/>
                    <a:gd name="T11" fmla="*/ 1 h 17"/>
                    <a:gd name="T12" fmla="*/ 0 w 43"/>
                    <a:gd name="T13" fmla="*/ 1 h 17"/>
                    <a:gd name="T14" fmla="*/ 0 w 43"/>
                    <a:gd name="T15" fmla="*/ 1 h 17"/>
                    <a:gd name="T16" fmla="*/ 0 w 43"/>
                    <a:gd name="T17" fmla="*/ 1 h 17"/>
                    <a:gd name="T18" fmla="*/ 0 w 43"/>
                    <a:gd name="T19" fmla="*/ 1 h 17"/>
                    <a:gd name="T20" fmla="*/ 0 w 43"/>
                    <a:gd name="T21" fmla="*/ 1 h 17"/>
                    <a:gd name="T22" fmla="*/ 0 w 43"/>
                    <a:gd name="T23" fmla="*/ 1 h 17"/>
                    <a:gd name="T24" fmla="*/ 0 w 43"/>
                    <a:gd name="T25" fmla="*/ 0 h 17"/>
                    <a:gd name="T26" fmla="*/ 0 w 43"/>
                    <a:gd name="T27" fmla="*/ 0 h 17"/>
                    <a:gd name="T28" fmla="*/ 1 w 43"/>
                    <a:gd name="T29" fmla="*/ 1 h 17"/>
                    <a:gd name="T30" fmla="*/ 1 w 43"/>
                    <a:gd name="T31" fmla="*/ 1 h 17"/>
                    <a:gd name="T32" fmla="*/ 1 w 43"/>
                    <a:gd name="T33" fmla="*/ 1 h 17"/>
                    <a:gd name="T34" fmla="*/ 1 w 43"/>
                    <a:gd name="T35" fmla="*/ 1 h 17"/>
                    <a:gd name="T36" fmla="*/ 1 w 43"/>
                    <a:gd name="T37" fmla="*/ 1 h 17"/>
                    <a:gd name="T38" fmla="*/ 1 w 43"/>
                    <a:gd name="T39" fmla="*/ 1 h 17"/>
                    <a:gd name="T40" fmla="*/ 1 w 43"/>
                    <a:gd name="T41" fmla="*/ 1 h 17"/>
                    <a:gd name="T42" fmla="*/ 1 w 43"/>
                    <a:gd name="T43" fmla="*/ 1 h 17"/>
                    <a:gd name="T44" fmla="*/ 1 w 43"/>
                    <a:gd name="T45" fmla="*/ 1 h 17"/>
                    <a:gd name="T46" fmla="*/ 0 w 43"/>
                    <a:gd name="T47" fmla="*/ 1 h 17"/>
                    <a:gd name="T48" fmla="*/ 0 w 43"/>
                    <a:gd name="T49" fmla="*/ 1 h 17"/>
                    <a:gd name="T50" fmla="*/ 0 w 43"/>
                    <a:gd name="T51" fmla="*/ 1 h 17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3"/>
                    <a:gd name="T79" fmla="*/ 0 h 17"/>
                    <a:gd name="T80" fmla="*/ 43 w 43"/>
                    <a:gd name="T81" fmla="*/ 17 h 17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3" h="17">
                      <a:moveTo>
                        <a:pt x="23" y="17"/>
                      </a:moveTo>
                      <a:lnTo>
                        <a:pt x="14" y="17"/>
                      </a:lnTo>
                      <a:lnTo>
                        <a:pt x="8" y="15"/>
                      </a:lnTo>
                      <a:lnTo>
                        <a:pt x="2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0" y="5"/>
                      </a:lnTo>
                      <a:lnTo>
                        <a:pt x="4" y="3"/>
                      </a:lnTo>
                      <a:lnTo>
                        <a:pt x="7" y="2"/>
                      </a:lnTo>
                      <a:lnTo>
                        <a:pt x="9" y="1"/>
                      </a:lnTo>
                      <a:lnTo>
                        <a:pt x="14" y="1"/>
                      </a:lnTo>
                      <a:lnTo>
                        <a:pt x="21" y="0"/>
                      </a:lnTo>
                      <a:lnTo>
                        <a:pt x="30" y="0"/>
                      </a:lnTo>
                      <a:lnTo>
                        <a:pt x="36" y="1"/>
                      </a:lnTo>
                      <a:lnTo>
                        <a:pt x="42" y="4"/>
                      </a:lnTo>
                      <a:lnTo>
                        <a:pt x="43" y="5"/>
                      </a:lnTo>
                      <a:lnTo>
                        <a:pt x="43" y="8"/>
                      </a:lnTo>
                      <a:lnTo>
                        <a:pt x="43" y="10"/>
                      </a:lnTo>
                      <a:lnTo>
                        <a:pt x="42" y="12"/>
                      </a:lnTo>
                      <a:lnTo>
                        <a:pt x="41" y="13"/>
                      </a:lnTo>
                      <a:lnTo>
                        <a:pt x="36" y="14"/>
                      </a:lnTo>
                      <a:lnTo>
                        <a:pt x="34" y="15"/>
                      </a:lnTo>
                      <a:lnTo>
                        <a:pt x="31" y="17"/>
                      </a:lnTo>
                      <a:lnTo>
                        <a:pt x="26" y="17"/>
                      </a:lnTo>
                      <a:lnTo>
                        <a:pt x="23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0" name="Freeform 2537"/>
                <p:cNvSpPr>
                  <a:spLocks noChangeAspect="1"/>
                </p:cNvSpPr>
                <p:nvPr/>
              </p:nvSpPr>
              <p:spPr bwMode="auto">
                <a:xfrm>
                  <a:off x="5243" y="3301"/>
                  <a:ext cx="21" cy="8"/>
                </a:xfrm>
                <a:custGeom>
                  <a:avLst/>
                  <a:gdLst>
                    <a:gd name="T0" fmla="*/ 1 w 42"/>
                    <a:gd name="T1" fmla="*/ 0 h 18"/>
                    <a:gd name="T2" fmla="*/ 1 w 42"/>
                    <a:gd name="T3" fmla="*/ 0 h 18"/>
                    <a:gd name="T4" fmla="*/ 1 w 42"/>
                    <a:gd name="T5" fmla="*/ 0 h 18"/>
                    <a:gd name="T6" fmla="*/ 1 w 42"/>
                    <a:gd name="T7" fmla="*/ 0 h 18"/>
                    <a:gd name="T8" fmla="*/ 1 w 42"/>
                    <a:gd name="T9" fmla="*/ 0 h 18"/>
                    <a:gd name="T10" fmla="*/ 0 w 42"/>
                    <a:gd name="T11" fmla="*/ 0 h 18"/>
                    <a:gd name="T12" fmla="*/ 0 w 42"/>
                    <a:gd name="T13" fmla="*/ 0 h 18"/>
                    <a:gd name="T14" fmla="*/ 1 w 42"/>
                    <a:gd name="T15" fmla="*/ 0 h 18"/>
                    <a:gd name="T16" fmla="*/ 1 w 42"/>
                    <a:gd name="T17" fmla="*/ 0 h 18"/>
                    <a:gd name="T18" fmla="*/ 1 w 42"/>
                    <a:gd name="T19" fmla="*/ 0 h 18"/>
                    <a:gd name="T20" fmla="*/ 1 w 42"/>
                    <a:gd name="T21" fmla="*/ 0 h 18"/>
                    <a:gd name="T22" fmla="*/ 1 w 42"/>
                    <a:gd name="T23" fmla="*/ 0 h 18"/>
                    <a:gd name="T24" fmla="*/ 1 w 42"/>
                    <a:gd name="T25" fmla="*/ 0 h 18"/>
                    <a:gd name="T26" fmla="*/ 1 w 42"/>
                    <a:gd name="T27" fmla="*/ 0 h 18"/>
                    <a:gd name="T28" fmla="*/ 1 w 42"/>
                    <a:gd name="T29" fmla="*/ 0 h 18"/>
                    <a:gd name="T30" fmla="*/ 1 w 42"/>
                    <a:gd name="T31" fmla="*/ 0 h 18"/>
                    <a:gd name="T32" fmla="*/ 1 w 42"/>
                    <a:gd name="T33" fmla="*/ 0 h 18"/>
                    <a:gd name="T34" fmla="*/ 1 w 42"/>
                    <a:gd name="T35" fmla="*/ 0 h 18"/>
                    <a:gd name="T36" fmla="*/ 1 w 42"/>
                    <a:gd name="T37" fmla="*/ 0 h 18"/>
                    <a:gd name="T38" fmla="*/ 1 w 42"/>
                    <a:gd name="T39" fmla="*/ 0 h 18"/>
                    <a:gd name="T40" fmla="*/ 1 w 42"/>
                    <a:gd name="T41" fmla="*/ 0 h 18"/>
                    <a:gd name="T42" fmla="*/ 1 w 42"/>
                    <a:gd name="T43" fmla="*/ 0 h 18"/>
                    <a:gd name="T44" fmla="*/ 1 w 42"/>
                    <a:gd name="T45" fmla="*/ 0 h 18"/>
                    <a:gd name="T46" fmla="*/ 1 w 42"/>
                    <a:gd name="T47" fmla="*/ 0 h 18"/>
                    <a:gd name="T48" fmla="*/ 1 w 42"/>
                    <a:gd name="T49" fmla="*/ 0 h 18"/>
                    <a:gd name="T50" fmla="*/ 1 w 42"/>
                    <a:gd name="T51" fmla="*/ 0 h 18"/>
                    <a:gd name="T52" fmla="*/ 1 w 42"/>
                    <a:gd name="T53" fmla="*/ 0 h 1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2"/>
                    <a:gd name="T82" fmla="*/ 0 h 18"/>
                    <a:gd name="T83" fmla="*/ 42 w 42"/>
                    <a:gd name="T84" fmla="*/ 18 h 18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2" h="18">
                      <a:moveTo>
                        <a:pt x="22" y="18"/>
                      </a:moveTo>
                      <a:lnTo>
                        <a:pt x="14" y="18"/>
                      </a:lnTo>
                      <a:lnTo>
                        <a:pt x="5" y="17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1" y="9"/>
                      </a:lnTo>
                      <a:lnTo>
                        <a:pt x="2" y="8"/>
                      </a:lnTo>
                      <a:lnTo>
                        <a:pt x="4" y="5"/>
                      </a:lnTo>
                      <a:lnTo>
                        <a:pt x="5" y="2"/>
                      </a:lnTo>
                      <a:lnTo>
                        <a:pt x="10" y="1"/>
                      </a:lnTo>
                      <a:lnTo>
                        <a:pt x="13" y="0"/>
                      </a:lnTo>
                      <a:lnTo>
                        <a:pt x="21" y="0"/>
                      </a:lnTo>
                      <a:lnTo>
                        <a:pt x="30" y="0"/>
                      </a:lnTo>
                      <a:lnTo>
                        <a:pt x="37" y="1"/>
                      </a:lnTo>
                      <a:lnTo>
                        <a:pt x="41" y="7"/>
                      </a:lnTo>
                      <a:lnTo>
                        <a:pt x="42" y="8"/>
                      </a:lnTo>
                      <a:lnTo>
                        <a:pt x="42" y="9"/>
                      </a:lnTo>
                      <a:lnTo>
                        <a:pt x="42" y="11"/>
                      </a:lnTo>
                      <a:lnTo>
                        <a:pt x="42" y="12"/>
                      </a:lnTo>
                      <a:lnTo>
                        <a:pt x="41" y="13"/>
                      </a:lnTo>
                      <a:lnTo>
                        <a:pt x="37" y="15"/>
                      </a:lnTo>
                      <a:lnTo>
                        <a:pt x="34" y="17"/>
                      </a:lnTo>
                      <a:lnTo>
                        <a:pt x="30" y="18"/>
                      </a:lnTo>
                      <a:lnTo>
                        <a:pt x="27" y="18"/>
                      </a:lnTo>
                      <a:lnTo>
                        <a:pt x="22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1" name="Freeform 2538"/>
                <p:cNvSpPr>
                  <a:spLocks noChangeAspect="1"/>
                </p:cNvSpPr>
                <p:nvPr/>
              </p:nvSpPr>
              <p:spPr bwMode="auto">
                <a:xfrm>
                  <a:off x="5259" y="3322"/>
                  <a:ext cx="21" cy="9"/>
                </a:xfrm>
                <a:custGeom>
                  <a:avLst/>
                  <a:gdLst>
                    <a:gd name="T0" fmla="*/ 0 w 44"/>
                    <a:gd name="T1" fmla="*/ 1 h 18"/>
                    <a:gd name="T2" fmla="*/ 0 w 44"/>
                    <a:gd name="T3" fmla="*/ 1 h 18"/>
                    <a:gd name="T4" fmla="*/ 0 w 44"/>
                    <a:gd name="T5" fmla="*/ 1 h 18"/>
                    <a:gd name="T6" fmla="*/ 0 w 44"/>
                    <a:gd name="T7" fmla="*/ 1 h 18"/>
                    <a:gd name="T8" fmla="*/ 0 w 44"/>
                    <a:gd name="T9" fmla="*/ 1 h 18"/>
                    <a:gd name="T10" fmla="*/ 0 w 44"/>
                    <a:gd name="T11" fmla="*/ 1 h 18"/>
                    <a:gd name="T12" fmla="*/ 0 w 44"/>
                    <a:gd name="T13" fmla="*/ 1 h 18"/>
                    <a:gd name="T14" fmla="*/ 0 w 44"/>
                    <a:gd name="T15" fmla="*/ 1 h 18"/>
                    <a:gd name="T16" fmla="*/ 0 w 44"/>
                    <a:gd name="T17" fmla="*/ 1 h 18"/>
                    <a:gd name="T18" fmla="*/ 0 w 44"/>
                    <a:gd name="T19" fmla="*/ 1 h 18"/>
                    <a:gd name="T20" fmla="*/ 0 w 44"/>
                    <a:gd name="T21" fmla="*/ 1 h 18"/>
                    <a:gd name="T22" fmla="*/ 0 w 44"/>
                    <a:gd name="T23" fmla="*/ 1 h 18"/>
                    <a:gd name="T24" fmla="*/ 0 w 44"/>
                    <a:gd name="T25" fmla="*/ 0 h 18"/>
                    <a:gd name="T26" fmla="*/ 0 w 44"/>
                    <a:gd name="T27" fmla="*/ 0 h 18"/>
                    <a:gd name="T28" fmla="*/ 0 w 44"/>
                    <a:gd name="T29" fmla="*/ 0 h 18"/>
                    <a:gd name="T30" fmla="*/ 1 w 44"/>
                    <a:gd name="T31" fmla="*/ 1 h 18"/>
                    <a:gd name="T32" fmla="*/ 1 w 44"/>
                    <a:gd name="T33" fmla="*/ 1 h 18"/>
                    <a:gd name="T34" fmla="*/ 1 w 44"/>
                    <a:gd name="T35" fmla="*/ 1 h 18"/>
                    <a:gd name="T36" fmla="*/ 1 w 44"/>
                    <a:gd name="T37" fmla="*/ 1 h 18"/>
                    <a:gd name="T38" fmla="*/ 1 w 44"/>
                    <a:gd name="T39" fmla="*/ 1 h 18"/>
                    <a:gd name="T40" fmla="*/ 1 w 44"/>
                    <a:gd name="T41" fmla="*/ 1 h 18"/>
                    <a:gd name="T42" fmla="*/ 1 w 44"/>
                    <a:gd name="T43" fmla="*/ 1 h 18"/>
                    <a:gd name="T44" fmla="*/ 1 w 44"/>
                    <a:gd name="T45" fmla="*/ 1 h 18"/>
                    <a:gd name="T46" fmla="*/ 0 w 44"/>
                    <a:gd name="T47" fmla="*/ 1 h 18"/>
                    <a:gd name="T48" fmla="*/ 0 w 44"/>
                    <a:gd name="T49" fmla="*/ 1 h 18"/>
                    <a:gd name="T50" fmla="*/ 0 w 44"/>
                    <a:gd name="T51" fmla="*/ 1 h 1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4"/>
                    <a:gd name="T79" fmla="*/ 0 h 18"/>
                    <a:gd name="T80" fmla="*/ 44 w 44"/>
                    <a:gd name="T81" fmla="*/ 18 h 1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4" h="18">
                      <a:moveTo>
                        <a:pt x="21" y="18"/>
                      </a:moveTo>
                      <a:lnTo>
                        <a:pt x="12" y="16"/>
                      </a:lnTo>
                      <a:lnTo>
                        <a:pt x="6" y="15"/>
                      </a:lnTo>
                      <a:lnTo>
                        <a:pt x="1" y="13"/>
                      </a:lnTo>
                      <a:lnTo>
                        <a:pt x="0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3" y="4"/>
                      </a:lnTo>
                      <a:lnTo>
                        <a:pt x="6" y="3"/>
                      </a:lnTo>
                      <a:lnTo>
                        <a:pt x="10" y="1"/>
                      </a:lnTo>
                      <a:lnTo>
                        <a:pt x="11" y="0"/>
                      </a:lnTo>
                      <a:lnTo>
                        <a:pt x="21" y="0"/>
                      </a:lnTo>
                      <a:lnTo>
                        <a:pt x="29" y="0"/>
                      </a:lnTo>
                      <a:lnTo>
                        <a:pt x="36" y="1"/>
                      </a:lnTo>
                      <a:lnTo>
                        <a:pt x="40" y="4"/>
                      </a:lnTo>
                      <a:lnTo>
                        <a:pt x="41" y="6"/>
                      </a:lnTo>
                      <a:lnTo>
                        <a:pt x="44" y="9"/>
                      </a:lnTo>
                      <a:lnTo>
                        <a:pt x="41" y="10"/>
                      </a:lnTo>
                      <a:lnTo>
                        <a:pt x="40" y="12"/>
                      </a:lnTo>
                      <a:lnTo>
                        <a:pt x="39" y="13"/>
                      </a:lnTo>
                      <a:lnTo>
                        <a:pt x="37" y="14"/>
                      </a:lnTo>
                      <a:lnTo>
                        <a:pt x="30" y="16"/>
                      </a:lnTo>
                      <a:lnTo>
                        <a:pt x="27" y="18"/>
                      </a:lnTo>
                      <a:lnTo>
                        <a:pt x="21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2" name="Freeform 2539"/>
                <p:cNvSpPr>
                  <a:spLocks noChangeAspect="1"/>
                </p:cNvSpPr>
                <p:nvPr/>
              </p:nvSpPr>
              <p:spPr bwMode="auto">
                <a:xfrm>
                  <a:off x="5273" y="3345"/>
                  <a:ext cx="21" cy="9"/>
                </a:xfrm>
                <a:custGeom>
                  <a:avLst/>
                  <a:gdLst>
                    <a:gd name="T0" fmla="*/ 0 w 43"/>
                    <a:gd name="T1" fmla="*/ 1 h 18"/>
                    <a:gd name="T2" fmla="*/ 0 w 43"/>
                    <a:gd name="T3" fmla="*/ 1 h 18"/>
                    <a:gd name="T4" fmla="*/ 0 w 43"/>
                    <a:gd name="T5" fmla="*/ 1 h 18"/>
                    <a:gd name="T6" fmla="*/ 0 w 43"/>
                    <a:gd name="T7" fmla="*/ 1 h 18"/>
                    <a:gd name="T8" fmla="*/ 0 w 43"/>
                    <a:gd name="T9" fmla="*/ 1 h 18"/>
                    <a:gd name="T10" fmla="*/ 0 w 43"/>
                    <a:gd name="T11" fmla="*/ 1 h 18"/>
                    <a:gd name="T12" fmla="*/ 0 w 43"/>
                    <a:gd name="T13" fmla="*/ 1 h 18"/>
                    <a:gd name="T14" fmla="*/ 0 w 43"/>
                    <a:gd name="T15" fmla="*/ 1 h 18"/>
                    <a:gd name="T16" fmla="*/ 0 w 43"/>
                    <a:gd name="T17" fmla="*/ 1 h 18"/>
                    <a:gd name="T18" fmla="*/ 0 w 43"/>
                    <a:gd name="T19" fmla="*/ 1 h 18"/>
                    <a:gd name="T20" fmla="*/ 0 w 43"/>
                    <a:gd name="T21" fmla="*/ 1 h 18"/>
                    <a:gd name="T22" fmla="*/ 0 w 43"/>
                    <a:gd name="T23" fmla="*/ 0 h 18"/>
                    <a:gd name="T24" fmla="*/ 0 w 43"/>
                    <a:gd name="T25" fmla="*/ 0 h 18"/>
                    <a:gd name="T26" fmla="*/ 0 w 43"/>
                    <a:gd name="T27" fmla="*/ 0 h 18"/>
                    <a:gd name="T28" fmla="*/ 0 w 43"/>
                    <a:gd name="T29" fmla="*/ 0 h 18"/>
                    <a:gd name="T30" fmla="*/ 1 w 43"/>
                    <a:gd name="T31" fmla="*/ 1 h 18"/>
                    <a:gd name="T32" fmla="*/ 1 w 43"/>
                    <a:gd name="T33" fmla="*/ 1 h 18"/>
                    <a:gd name="T34" fmla="*/ 1 w 43"/>
                    <a:gd name="T35" fmla="*/ 1 h 18"/>
                    <a:gd name="T36" fmla="*/ 1 w 43"/>
                    <a:gd name="T37" fmla="*/ 1 h 18"/>
                    <a:gd name="T38" fmla="*/ 1 w 43"/>
                    <a:gd name="T39" fmla="*/ 1 h 18"/>
                    <a:gd name="T40" fmla="*/ 1 w 43"/>
                    <a:gd name="T41" fmla="*/ 1 h 18"/>
                    <a:gd name="T42" fmla="*/ 1 w 43"/>
                    <a:gd name="T43" fmla="*/ 1 h 18"/>
                    <a:gd name="T44" fmla="*/ 1 w 43"/>
                    <a:gd name="T45" fmla="*/ 1 h 18"/>
                    <a:gd name="T46" fmla="*/ 1 w 43"/>
                    <a:gd name="T47" fmla="*/ 1 h 18"/>
                    <a:gd name="T48" fmla="*/ 0 w 43"/>
                    <a:gd name="T49" fmla="*/ 1 h 18"/>
                    <a:gd name="T50" fmla="*/ 0 w 43"/>
                    <a:gd name="T51" fmla="*/ 1 h 18"/>
                    <a:gd name="T52" fmla="*/ 0 w 43"/>
                    <a:gd name="T53" fmla="*/ 1 h 1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3"/>
                    <a:gd name="T82" fmla="*/ 0 h 18"/>
                    <a:gd name="T83" fmla="*/ 43 w 43"/>
                    <a:gd name="T84" fmla="*/ 18 h 18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3" h="18">
                      <a:moveTo>
                        <a:pt x="22" y="18"/>
                      </a:moveTo>
                      <a:lnTo>
                        <a:pt x="15" y="18"/>
                      </a:lnTo>
                      <a:lnTo>
                        <a:pt x="7" y="16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1" y="7"/>
                      </a:lnTo>
                      <a:lnTo>
                        <a:pt x="2" y="7"/>
                      </a:lnTo>
                      <a:lnTo>
                        <a:pt x="5" y="5"/>
                      </a:lnTo>
                      <a:lnTo>
                        <a:pt x="6" y="4"/>
                      </a:lnTo>
                      <a:lnTo>
                        <a:pt x="10" y="3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2" y="0"/>
                      </a:lnTo>
                      <a:lnTo>
                        <a:pt x="29" y="0"/>
                      </a:lnTo>
                      <a:lnTo>
                        <a:pt x="37" y="3"/>
                      </a:lnTo>
                      <a:lnTo>
                        <a:pt x="41" y="7"/>
                      </a:lnTo>
                      <a:lnTo>
                        <a:pt x="43" y="7"/>
                      </a:lnTo>
                      <a:lnTo>
                        <a:pt x="43" y="10"/>
                      </a:lnTo>
                      <a:lnTo>
                        <a:pt x="43" y="11"/>
                      </a:lnTo>
                      <a:lnTo>
                        <a:pt x="41" y="12"/>
                      </a:lnTo>
                      <a:lnTo>
                        <a:pt x="40" y="14"/>
                      </a:lnTo>
                      <a:lnTo>
                        <a:pt x="37" y="15"/>
                      </a:lnTo>
                      <a:lnTo>
                        <a:pt x="35" y="16"/>
                      </a:lnTo>
                      <a:lnTo>
                        <a:pt x="30" y="18"/>
                      </a:lnTo>
                      <a:lnTo>
                        <a:pt x="27" y="18"/>
                      </a:lnTo>
                      <a:lnTo>
                        <a:pt x="22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3" name="Freeform 2540"/>
                <p:cNvSpPr>
                  <a:spLocks noChangeAspect="1"/>
                </p:cNvSpPr>
                <p:nvPr/>
              </p:nvSpPr>
              <p:spPr bwMode="auto">
                <a:xfrm>
                  <a:off x="5269" y="3274"/>
                  <a:ext cx="21" cy="9"/>
                </a:xfrm>
                <a:custGeom>
                  <a:avLst/>
                  <a:gdLst>
                    <a:gd name="T0" fmla="*/ 0 w 44"/>
                    <a:gd name="T1" fmla="*/ 1 h 17"/>
                    <a:gd name="T2" fmla="*/ 0 w 44"/>
                    <a:gd name="T3" fmla="*/ 1 h 17"/>
                    <a:gd name="T4" fmla="*/ 0 w 44"/>
                    <a:gd name="T5" fmla="*/ 1 h 17"/>
                    <a:gd name="T6" fmla="*/ 0 w 44"/>
                    <a:gd name="T7" fmla="*/ 1 h 17"/>
                    <a:gd name="T8" fmla="*/ 0 w 44"/>
                    <a:gd name="T9" fmla="*/ 1 h 17"/>
                    <a:gd name="T10" fmla="*/ 0 w 44"/>
                    <a:gd name="T11" fmla="*/ 1 h 17"/>
                    <a:gd name="T12" fmla="*/ 0 w 44"/>
                    <a:gd name="T13" fmla="*/ 1 h 17"/>
                    <a:gd name="T14" fmla="*/ 0 w 44"/>
                    <a:gd name="T15" fmla="*/ 1 h 17"/>
                    <a:gd name="T16" fmla="*/ 0 w 44"/>
                    <a:gd name="T17" fmla="*/ 1 h 17"/>
                    <a:gd name="T18" fmla="*/ 0 w 44"/>
                    <a:gd name="T19" fmla="*/ 1 h 17"/>
                    <a:gd name="T20" fmla="*/ 0 w 44"/>
                    <a:gd name="T21" fmla="*/ 1 h 17"/>
                    <a:gd name="T22" fmla="*/ 0 w 44"/>
                    <a:gd name="T23" fmla="*/ 1 h 17"/>
                    <a:gd name="T24" fmla="*/ 0 w 44"/>
                    <a:gd name="T25" fmla="*/ 1 h 17"/>
                    <a:gd name="T26" fmla="*/ 0 w 44"/>
                    <a:gd name="T27" fmla="*/ 0 h 17"/>
                    <a:gd name="T28" fmla="*/ 0 w 44"/>
                    <a:gd name="T29" fmla="*/ 0 h 17"/>
                    <a:gd name="T30" fmla="*/ 0 w 44"/>
                    <a:gd name="T31" fmla="*/ 1 h 17"/>
                    <a:gd name="T32" fmla="*/ 1 w 44"/>
                    <a:gd name="T33" fmla="*/ 1 h 17"/>
                    <a:gd name="T34" fmla="*/ 1 w 44"/>
                    <a:gd name="T35" fmla="*/ 1 h 17"/>
                    <a:gd name="T36" fmla="*/ 1 w 44"/>
                    <a:gd name="T37" fmla="*/ 1 h 17"/>
                    <a:gd name="T38" fmla="*/ 1 w 44"/>
                    <a:gd name="T39" fmla="*/ 1 h 17"/>
                    <a:gd name="T40" fmla="*/ 1 w 44"/>
                    <a:gd name="T41" fmla="*/ 1 h 17"/>
                    <a:gd name="T42" fmla="*/ 1 w 44"/>
                    <a:gd name="T43" fmla="*/ 1 h 17"/>
                    <a:gd name="T44" fmla="*/ 1 w 44"/>
                    <a:gd name="T45" fmla="*/ 1 h 17"/>
                    <a:gd name="T46" fmla="*/ 1 w 44"/>
                    <a:gd name="T47" fmla="*/ 1 h 17"/>
                    <a:gd name="T48" fmla="*/ 0 w 44"/>
                    <a:gd name="T49" fmla="*/ 1 h 17"/>
                    <a:gd name="T50" fmla="*/ 0 w 44"/>
                    <a:gd name="T51" fmla="*/ 1 h 17"/>
                    <a:gd name="T52" fmla="*/ 0 w 44"/>
                    <a:gd name="T53" fmla="*/ 1 h 1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4"/>
                    <a:gd name="T82" fmla="*/ 0 h 17"/>
                    <a:gd name="T83" fmla="*/ 44 w 44"/>
                    <a:gd name="T84" fmla="*/ 17 h 1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4" h="17">
                      <a:moveTo>
                        <a:pt x="23" y="17"/>
                      </a:moveTo>
                      <a:lnTo>
                        <a:pt x="14" y="17"/>
                      </a:lnTo>
                      <a:lnTo>
                        <a:pt x="7" y="15"/>
                      </a:lnTo>
                      <a:lnTo>
                        <a:pt x="1" y="13"/>
                      </a:lnTo>
                      <a:lnTo>
                        <a:pt x="0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3" y="4"/>
                      </a:lnTo>
                      <a:lnTo>
                        <a:pt x="7" y="3"/>
                      </a:lnTo>
                      <a:lnTo>
                        <a:pt x="9" y="2"/>
                      </a:lnTo>
                      <a:lnTo>
                        <a:pt x="14" y="2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8" y="2"/>
                      </a:lnTo>
                      <a:lnTo>
                        <a:pt x="35" y="2"/>
                      </a:lnTo>
                      <a:lnTo>
                        <a:pt x="41" y="4"/>
                      </a:lnTo>
                      <a:lnTo>
                        <a:pt x="43" y="6"/>
                      </a:lnTo>
                      <a:lnTo>
                        <a:pt x="44" y="7"/>
                      </a:lnTo>
                      <a:lnTo>
                        <a:pt x="43" y="11"/>
                      </a:lnTo>
                      <a:lnTo>
                        <a:pt x="41" y="12"/>
                      </a:lnTo>
                      <a:lnTo>
                        <a:pt x="38" y="13"/>
                      </a:lnTo>
                      <a:lnTo>
                        <a:pt x="36" y="15"/>
                      </a:lnTo>
                      <a:lnTo>
                        <a:pt x="30" y="16"/>
                      </a:lnTo>
                      <a:lnTo>
                        <a:pt x="25" y="17"/>
                      </a:lnTo>
                      <a:lnTo>
                        <a:pt x="23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4" name="Freeform 2541"/>
                <p:cNvSpPr>
                  <a:spLocks noChangeAspect="1"/>
                </p:cNvSpPr>
                <p:nvPr/>
              </p:nvSpPr>
              <p:spPr bwMode="auto">
                <a:xfrm>
                  <a:off x="5284" y="3295"/>
                  <a:ext cx="22" cy="9"/>
                </a:xfrm>
                <a:custGeom>
                  <a:avLst/>
                  <a:gdLst>
                    <a:gd name="T0" fmla="*/ 1 w 42"/>
                    <a:gd name="T1" fmla="*/ 0 h 19"/>
                    <a:gd name="T2" fmla="*/ 1 w 42"/>
                    <a:gd name="T3" fmla="*/ 0 h 19"/>
                    <a:gd name="T4" fmla="*/ 1 w 42"/>
                    <a:gd name="T5" fmla="*/ 0 h 19"/>
                    <a:gd name="T6" fmla="*/ 1 w 42"/>
                    <a:gd name="T7" fmla="*/ 0 h 19"/>
                    <a:gd name="T8" fmla="*/ 0 w 42"/>
                    <a:gd name="T9" fmla="*/ 0 h 19"/>
                    <a:gd name="T10" fmla="*/ 0 w 42"/>
                    <a:gd name="T11" fmla="*/ 0 h 19"/>
                    <a:gd name="T12" fmla="*/ 0 w 42"/>
                    <a:gd name="T13" fmla="*/ 0 h 19"/>
                    <a:gd name="T14" fmla="*/ 1 w 42"/>
                    <a:gd name="T15" fmla="*/ 0 h 19"/>
                    <a:gd name="T16" fmla="*/ 1 w 42"/>
                    <a:gd name="T17" fmla="*/ 0 h 19"/>
                    <a:gd name="T18" fmla="*/ 1 w 42"/>
                    <a:gd name="T19" fmla="*/ 0 h 19"/>
                    <a:gd name="T20" fmla="*/ 1 w 42"/>
                    <a:gd name="T21" fmla="*/ 0 h 19"/>
                    <a:gd name="T22" fmla="*/ 1 w 42"/>
                    <a:gd name="T23" fmla="*/ 0 h 19"/>
                    <a:gd name="T24" fmla="*/ 1 w 42"/>
                    <a:gd name="T25" fmla="*/ 0 h 19"/>
                    <a:gd name="T26" fmla="*/ 1 w 42"/>
                    <a:gd name="T27" fmla="*/ 0 h 19"/>
                    <a:gd name="T28" fmla="*/ 1 w 42"/>
                    <a:gd name="T29" fmla="*/ 0 h 19"/>
                    <a:gd name="T30" fmla="*/ 2 w 42"/>
                    <a:gd name="T31" fmla="*/ 0 h 19"/>
                    <a:gd name="T32" fmla="*/ 2 w 42"/>
                    <a:gd name="T33" fmla="*/ 0 h 19"/>
                    <a:gd name="T34" fmla="*/ 2 w 42"/>
                    <a:gd name="T35" fmla="*/ 0 h 19"/>
                    <a:gd name="T36" fmla="*/ 2 w 42"/>
                    <a:gd name="T37" fmla="*/ 0 h 19"/>
                    <a:gd name="T38" fmla="*/ 2 w 42"/>
                    <a:gd name="T39" fmla="*/ 0 h 19"/>
                    <a:gd name="T40" fmla="*/ 2 w 42"/>
                    <a:gd name="T41" fmla="*/ 0 h 19"/>
                    <a:gd name="T42" fmla="*/ 2 w 42"/>
                    <a:gd name="T43" fmla="*/ 0 h 19"/>
                    <a:gd name="T44" fmla="*/ 2 w 42"/>
                    <a:gd name="T45" fmla="*/ 0 h 19"/>
                    <a:gd name="T46" fmla="*/ 2 w 42"/>
                    <a:gd name="T47" fmla="*/ 0 h 19"/>
                    <a:gd name="T48" fmla="*/ 1 w 42"/>
                    <a:gd name="T49" fmla="*/ 0 h 19"/>
                    <a:gd name="T50" fmla="*/ 1 w 42"/>
                    <a:gd name="T51" fmla="*/ 0 h 19"/>
                    <a:gd name="T52" fmla="*/ 1 w 42"/>
                    <a:gd name="T53" fmla="*/ 0 h 1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2"/>
                    <a:gd name="T82" fmla="*/ 0 h 19"/>
                    <a:gd name="T83" fmla="*/ 42 w 42"/>
                    <a:gd name="T84" fmla="*/ 19 h 1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2" h="19">
                      <a:moveTo>
                        <a:pt x="22" y="19"/>
                      </a:moveTo>
                      <a:lnTo>
                        <a:pt x="13" y="19"/>
                      </a:lnTo>
                      <a:lnTo>
                        <a:pt x="5" y="16"/>
                      </a:lnTo>
                      <a:lnTo>
                        <a:pt x="2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1" y="7"/>
                      </a:lnTo>
                      <a:lnTo>
                        <a:pt x="3" y="5"/>
                      </a:lnTo>
                      <a:lnTo>
                        <a:pt x="3" y="2"/>
                      </a:lnTo>
                      <a:lnTo>
                        <a:pt x="5" y="2"/>
                      </a:lnTo>
                      <a:lnTo>
                        <a:pt x="9" y="2"/>
                      </a:lnTo>
                      <a:lnTo>
                        <a:pt x="13" y="1"/>
                      </a:lnTo>
                      <a:lnTo>
                        <a:pt x="21" y="0"/>
                      </a:lnTo>
                      <a:lnTo>
                        <a:pt x="29" y="1"/>
                      </a:lnTo>
                      <a:lnTo>
                        <a:pt x="35" y="2"/>
                      </a:lnTo>
                      <a:lnTo>
                        <a:pt x="41" y="5"/>
                      </a:lnTo>
                      <a:lnTo>
                        <a:pt x="42" y="8"/>
                      </a:lnTo>
                      <a:lnTo>
                        <a:pt x="42" y="9"/>
                      </a:lnTo>
                      <a:lnTo>
                        <a:pt x="42" y="10"/>
                      </a:lnTo>
                      <a:lnTo>
                        <a:pt x="41" y="11"/>
                      </a:lnTo>
                      <a:lnTo>
                        <a:pt x="38" y="12"/>
                      </a:lnTo>
                      <a:lnTo>
                        <a:pt x="35" y="13"/>
                      </a:lnTo>
                      <a:lnTo>
                        <a:pt x="34" y="18"/>
                      </a:lnTo>
                      <a:lnTo>
                        <a:pt x="30" y="18"/>
                      </a:lnTo>
                      <a:lnTo>
                        <a:pt x="25" y="19"/>
                      </a:lnTo>
                      <a:lnTo>
                        <a:pt x="22" y="19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5" name="Freeform 2542"/>
                <p:cNvSpPr>
                  <a:spLocks noChangeAspect="1"/>
                </p:cNvSpPr>
                <p:nvPr/>
              </p:nvSpPr>
              <p:spPr bwMode="auto">
                <a:xfrm>
                  <a:off x="5299" y="3316"/>
                  <a:ext cx="22" cy="10"/>
                </a:xfrm>
                <a:custGeom>
                  <a:avLst/>
                  <a:gdLst>
                    <a:gd name="T0" fmla="*/ 1 w 42"/>
                    <a:gd name="T1" fmla="*/ 1 h 19"/>
                    <a:gd name="T2" fmla="*/ 1 w 42"/>
                    <a:gd name="T3" fmla="*/ 1 h 19"/>
                    <a:gd name="T4" fmla="*/ 1 w 42"/>
                    <a:gd name="T5" fmla="*/ 1 h 19"/>
                    <a:gd name="T6" fmla="*/ 1 w 42"/>
                    <a:gd name="T7" fmla="*/ 1 h 19"/>
                    <a:gd name="T8" fmla="*/ 1 w 42"/>
                    <a:gd name="T9" fmla="*/ 1 h 19"/>
                    <a:gd name="T10" fmla="*/ 0 w 42"/>
                    <a:gd name="T11" fmla="*/ 1 h 19"/>
                    <a:gd name="T12" fmla="*/ 1 w 42"/>
                    <a:gd name="T13" fmla="*/ 1 h 19"/>
                    <a:gd name="T14" fmla="*/ 1 w 42"/>
                    <a:gd name="T15" fmla="*/ 1 h 19"/>
                    <a:gd name="T16" fmla="*/ 1 w 42"/>
                    <a:gd name="T17" fmla="*/ 1 h 19"/>
                    <a:gd name="T18" fmla="*/ 1 w 42"/>
                    <a:gd name="T19" fmla="*/ 1 h 19"/>
                    <a:gd name="T20" fmla="*/ 1 w 42"/>
                    <a:gd name="T21" fmla="*/ 1 h 19"/>
                    <a:gd name="T22" fmla="*/ 1 w 42"/>
                    <a:gd name="T23" fmla="*/ 0 h 19"/>
                    <a:gd name="T24" fmla="*/ 1 w 42"/>
                    <a:gd name="T25" fmla="*/ 0 h 19"/>
                    <a:gd name="T26" fmla="*/ 1 w 42"/>
                    <a:gd name="T27" fmla="*/ 0 h 19"/>
                    <a:gd name="T28" fmla="*/ 2 w 42"/>
                    <a:gd name="T29" fmla="*/ 1 h 19"/>
                    <a:gd name="T30" fmla="*/ 2 w 42"/>
                    <a:gd name="T31" fmla="*/ 1 h 19"/>
                    <a:gd name="T32" fmla="*/ 2 w 42"/>
                    <a:gd name="T33" fmla="*/ 1 h 19"/>
                    <a:gd name="T34" fmla="*/ 2 w 42"/>
                    <a:gd name="T35" fmla="*/ 1 h 19"/>
                    <a:gd name="T36" fmla="*/ 2 w 42"/>
                    <a:gd name="T37" fmla="*/ 1 h 19"/>
                    <a:gd name="T38" fmla="*/ 2 w 42"/>
                    <a:gd name="T39" fmla="*/ 1 h 19"/>
                    <a:gd name="T40" fmla="*/ 2 w 42"/>
                    <a:gd name="T41" fmla="*/ 1 h 19"/>
                    <a:gd name="T42" fmla="*/ 2 w 42"/>
                    <a:gd name="T43" fmla="*/ 1 h 19"/>
                    <a:gd name="T44" fmla="*/ 1 w 42"/>
                    <a:gd name="T45" fmla="*/ 1 h 19"/>
                    <a:gd name="T46" fmla="*/ 1 w 42"/>
                    <a:gd name="T47" fmla="*/ 1 h 19"/>
                    <a:gd name="T48" fmla="*/ 1 w 42"/>
                    <a:gd name="T49" fmla="*/ 1 h 1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2"/>
                    <a:gd name="T76" fmla="*/ 0 h 19"/>
                    <a:gd name="T77" fmla="*/ 42 w 42"/>
                    <a:gd name="T78" fmla="*/ 19 h 19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2" h="19">
                      <a:moveTo>
                        <a:pt x="22" y="19"/>
                      </a:moveTo>
                      <a:lnTo>
                        <a:pt x="13" y="17"/>
                      </a:lnTo>
                      <a:lnTo>
                        <a:pt x="5" y="15"/>
                      </a:lnTo>
                      <a:lnTo>
                        <a:pt x="2" y="11"/>
                      </a:lnTo>
                      <a:lnTo>
                        <a:pt x="1" y="11"/>
                      </a:lnTo>
                      <a:lnTo>
                        <a:pt x="0" y="10"/>
                      </a:lnTo>
                      <a:lnTo>
                        <a:pt x="1" y="7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5" y="2"/>
                      </a:lnTo>
                      <a:lnTo>
                        <a:pt x="12" y="1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30" y="0"/>
                      </a:lnTo>
                      <a:lnTo>
                        <a:pt x="37" y="1"/>
                      </a:lnTo>
                      <a:lnTo>
                        <a:pt x="41" y="4"/>
                      </a:lnTo>
                      <a:lnTo>
                        <a:pt x="42" y="6"/>
                      </a:lnTo>
                      <a:lnTo>
                        <a:pt x="42" y="7"/>
                      </a:lnTo>
                      <a:lnTo>
                        <a:pt x="42" y="10"/>
                      </a:lnTo>
                      <a:lnTo>
                        <a:pt x="41" y="11"/>
                      </a:lnTo>
                      <a:lnTo>
                        <a:pt x="39" y="12"/>
                      </a:lnTo>
                      <a:lnTo>
                        <a:pt x="37" y="14"/>
                      </a:lnTo>
                      <a:lnTo>
                        <a:pt x="30" y="17"/>
                      </a:lnTo>
                      <a:lnTo>
                        <a:pt x="28" y="17"/>
                      </a:lnTo>
                      <a:lnTo>
                        <a:pt x="22" y="19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6" name="Freeform 2543"/>
                <p:cNvSpPr>
                  <a:spLocks noChangeAspect="1"/>
                </p:cNvSpPr>
                <p:nvPr/>
              </p:nvSpPr>
              <p:spPr bwMode="auto">
                <a:xfrm>
                  <a:off x="5314" y="3339"/>
                  <a:ext cx="22" cy="10"/>
                </a:xfrm>
                <a:custGeom>
                  <a:avLst/>
                  <a:gdLst>
                    <a:gd name="T0" fmla="*/ 1 w 42"/>
                    <a:gd name="T1" fmla="*/ 1 h 19"/>
                    <a:gd name="T2" fmla="*/ 1 w 42"/>
                    <a:gd name="T3" fmla="*/ 1 h 19"/>
                    <a:gd name="T4" fmla="*/ 1 w 42"/>
                    <a:gd name="T5" fmla="*/ 1 h 19"/>
                    <a:gd name="T6" fmla="*/ 1 w 42"/>
                    <a:gd name="T7" fmla="*/ 1 h 19"/>
                    <a:gd name="T8" fmla="*/ 0 w 42"/>
                    <a:gd name="T9" fmla="*/ 1 h 19"/>
                    <a:gd name="T10" fmla="*/ 0 w 42"/>
                    <a:gd name="T11" fmla="*/ 1 h 19"/>
                    <a:gd name="T12" fmla="*/ 0 w 42"/>
                    <a:gd name="T13" fmla="*/ 1 h 19"/>
                    <a:gd name="T14" fmla="*/ 1 w 42"/>
                    <a:gd name="T15" fmla="*/ 1 h 19"/>
                    <a:gd name="T16" fmla="*/ 1 w 42"/>
                    <a:gd name="T17" fmla="*/ 1 h 19"/>
                    <a:gd name="T18" fmla="*/ 1 w 42"/>
                    <a:gd name="T19" fmla="*/ 1 h 19"/>
                    <a:gd name="T20" fmla="*/ 1 w 42"/>
                    <a:gd name="T21" fmla="*/ 1 h 19"/>
                    <a:gd name="T22" fmla="*/ 1 w 42"/>
                    <a:gd name="T23" fmla="*/ 1 h 19"/>
                    <a:gd name="T24" fmla="*/ 1 w 42"/>
                    <a:gd name="T25" fmla="*/ 0 h 19"/>
                    <a:gd name="T26" fmla="*/ 1 w 42"/>
                    <a:gd name="T27" fmla="*/ 1 h 19"/>
                    <a:gd name="T28" fmla="*/ 2 w 42"/>
                    <a:gd name="T29" fmla="*/ 1 h 19"/>
                    <a:gd name="T30" fmla="*/ 2 w 42"/>
                    <a:gd name="T31" fmla="*/ 1 h 19"/>
                    <a:gd name="T32" fmla="*/ 2 w 42"/>
                    <a:gd name="T33" fmla="*/ 1 h 19"/>
                    <a:gd name="T34" fmla="*/ 2 w 42"/>
                    <a:gd name="T35" fmla="*/ 1 h 19"/>
                    <a:gd name="T36" fmla="*/ 2 w 42"/>
                    <a:gd name="T37" fmla="*/ 1 h 19"/>
                    <a:gd name="T38" fmla="*/ 2 w 42"/>
                    <a:gd name="T39" fmla="*/ 1 h 19"/>
                    <a:gd name="T40" fmla="*/ 2 w 42"/>
                    <a:gd name="T41" fmla="*/ 1 h 19"/>
                    <a:gd name="T42" fmla="*/ 2 w 42"/>
                    <a:gd name="T43" fmla="*/ 1 h 19"/>
                    <a:gd name="T44" fmla="*/ 1 w 42"/>
                    <a:gd name="T45" fmla="*/ 1 h 19"/>
                    <a:gd name="T46" fmla="*/ 1 w 42"/>
                    <a:gd name="T47" fmla="*/ 1 h 19"/>
                    <a:gd name="T48" fmla="*/ 1 w 42"/>
                    <a:gd name="T49" fmla="*/ 1 h 1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2"/>
                    <a:gd name="T76" fmla="*/ 0 h 19"/>
                    <a:gd name="T77" fmla="*/ 42 w 42"/>
                    <a:gd name="T78" fmla="*/ 19 h 19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2" h="19">
                      <a:moveTo>
                        <a:pt x="21" y="19"/>
                      </a:moveTo>
                      <a:lnTo>
                        <a:pt x="13" y="19"/>
                      </a:lnTo>
                      <a:lnTo>
                        <a:pt x="7" y="17"/>
                      </a:lnTo>
                      <a:lnTo>
                        <a:pt x="1" y="15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1" y="8"/>
                      </a:lnTo>
                      <a:lnTo>
                        <a:pt x="3" y="6"/>
                      </a:lnTo>
                      <a:lnTo>
                        <a:pt x="6" y="5"/>
                      </a:lnTo>
                      <a:lnTo>
                        <a:pt x="9" y="3"/>
                      </a:lnTo>
                      <a:lnTo>
                        <a:pt x="12" y="1"/>
                      </a:lnTo>
                      <a:lnTo>
                        <a:pt x="19" y="0"/>
                      </a:lnTo>
                      <a:lnTo>
                        <a:pt x="30" y="1"/>
                      </a:lnTo>
                      <a:lnTo>
                        <a:pt x="36" y="3"/>
                      </a:lnTo>
                      <a:lnTo>
                        <a:pt x="41" y="6"/>
                      </a:lnTo>
                      <a:lnTo>
                        <a:pt x="42" y="8"/>
                      </a:lnTo>
                      <a:lnTo>
                        <a:pt x="42" y="9"/>
                      </a:lnTo>
                      <a:lnTo>
                        <a:pt x="42" y="10"/>
                      </a:lnTo>
                      <a:lnTo>
                        <a:pt x="42" y="12"/>
                      </a:lnTo>
                      <a:lnTo>
                        <a:pt x="40" y="15"/>
                      </a:lnTo>
                      <a:lnTo>
                        <a:pt x="36" y="16"/>
                      </a:lnTo>
                      <a:lnTo>
                        <a:pt x="30" y="19"/>
                      </a:lnTo>
                      <a:lnTo>
                        <a:pt x="25" y="19"/>
                      </a:lnTo>
                      <a:lnTo>
                        <a:pt x="21" y="19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7" name="Freeform 2544"/>
                <p:cNvSpPr>
                  <a:spLocks noChangeAspect="1"/>
                </p:cNvSpPr>
                <p:nvPr/>
              </p:nvSpPr>
              <p:spPr bwMode="auto">
                <a:xfrm>
                  <a:off x="5308" y="3269"/>
                  <a:ext cx="22" cy="9"/>
                </a:xfrm>
                <a:custGeom>
                  <a:avLst/>
                  <a:gdLst>
                    <a:gd name="T0" fmla="*/ 1 w 42"/>
                    <a:gd name="T1" fmla="*/ 1 h 17"/>
                    <a:gd name="T2" fmla="*/ 1 w 42"/>
                    <a:gd name="T3" fmla="*/ 1 h 17"/>
                    <a:gd name="T4" fmla="*/ 1 w 42"/>
                    <a:gd name="T5" fmla="*/ 1 h 17"/>
                    <a:gd name="T6" fmla="*/ 1 w 42"/>
                    <a:gd name="T7" fmla="*/ 1 h 17"/>
                    <a:gd name="T8" fmla="*/ 1 w 42"/>
                    <a:gd name="T9" fmla="*/ 1 h 17"/>
                    <a:gd name="T10" fmla="*/ 0 w 42"/>
                    <a:gd name="T11" fmla="*/ 1 h 17"/>
                    <a:gd name="T12" fmla="*/ 0 w 42"/>
                    <a:gd name="T13" fmla="*/ 1 h 17"/>
                    <a:gd name="T14" fmla="*/ 0 w 42"/>
                    <a:gd name="T15" fmla="*/ 1 h 17"/>
                    <a:gd name="T16" fmla="*/ 1 w 42"/>
                    <a:gd name="T17" fmla="*/ 1 h 17"/>
                    <a:gd name="T18" fmla="*/ 1 w 42"/>
                    <a:gd name="T19" fmla="*/ 1 h 17"/>
                    <a:gd name="T20" fmla="*/ 1 w 42"/>
                    <a:gd name="T21" fmla="*/ 1 h 17"/>
                    <a:gd name="T22" fmla="*/ 1 w 42"/>
                    <a:gd name="T23" fmla="*/ 1 h 17"/>
                    <a:gd name="T24" fmla="*/ 1 w 42"/>
                    <a:gd name="T25" fmla="*/ 0 h 17"/>
                    <a:gd name="T26" fmla="*/ 1 w 42"/>
                    <a:gd name="T27" fmla="*/ 0 h 17"/>
                    <a:gd name="T28" fmla="*/ 2 w 42"/>
                    <a:gd name="T29" fmla="*/ 1 h 17"/>
                    <a:gd name="T30" fmla="*/ 2 w 42"/>
                    <a:gd name="T31" fmla="*/ 1 h 17"/>
                    <a:gd name="T32" fmla="*/ 2 w 42"/>
                    <a:gd name="T33" fmla="*/ 1 h 17"/>
                    <a:gd name="T34" fmla="*/ 2 w 42"/>
                    <a:gd name="T35" fmla="*/ 1 h 17"/>
                    <a:gd name="T36" fmla="*/ 2 w 42"/>
                    <a:gd name="T37" fmla="*/ 1 h 17"/>
                    <a:gd name="T38" fmla="*/ 2 w 42"/>
                    <a:gd name="T39" fmla="*/ 1 h 17"/>
                    <a:gd name="T40" fmla="*/ 2 w 42"/>
                    <a:gd name="T41" fmla="*/ 1 h 17"/>
                    <a:gd name="T42" fmla="*/ 2 w 42"/>
                    <a:gd name="T43" fmla="*/ 1 h 17"/>
                    <a:gd name="T44" fmla="*/ 2 w 42"/>
                    <a:gd name="T45" fmla="*/ 1 h 17"/>
                    <a:gd name="T46" fmla="*/ 2 w 42"/>
                    <a:gd name="T47" fmla="*/ 1 h 17"/>
                    <a:gd name="T48" fmla="*/ 1 w 42"/>
                    <a:gd name="T49" fmla="*/ 1 h 17"/>
                    <a:gd name="T50" fmla="*/ 1 w 42"/>
                    <a:gd name="T51" fmla="*/ 1 h 17"/>
                    <a:gd name="T52" fmla="*/ 1 w 42"/>
                    <a:gd name="T53" fmla="*/ 1 h 1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2"/>
                    <a:gd name="T82" fmla="*/ 0 h 17"/>
                    <a:gd name="T83" fmla="*/ 42 w 42"/>
                    <a:gd name="T84" fmla="*/ 17 h 1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2" h="17">
                      <a:moveTo>
                        <a:pt x="22" y="17"/>
                      </a:moveTo>
                      <a:lnTo>
                        <a:pt x="13" y="16"/>
                      </a:lnTo>
                      <a:lnTo>
                        <a:pt x="6" y="15"/>
                      </a:lnTo>
                      <a:lnTo>
                        <a:pt x="5" y="14"/>
                      </a:lnTo>
                      <a:lnTo>
                        <a:pt x="1" y="13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4" y="5"/>
                      </a:lnTo>
                      <a:lnTo>
                        <a:pt x="6" y="4"/>
                      </a:lnTo>
                      <a:lnTo>
                        <a:pt x="12" y="2"/>
                      </a:lnTo>
                      <a:lnTo>
                        <a:pt x="21" y="0"/>
                      </a:lnTo>
                      <a:lnTo>
                        <a:pt x="30" y="0"/>
                      </a:lnTo>
                      <a:lnTo>
                        <a:pt x="37" y="2"/>
                      </a:lnTo>
                      <a:lnTo>
                        <a:pt x="38" y="3"/>
                      </a:lnTo>
                      <a:lnTo>
                        <a:pt x="42" y="4"/>
                      </a:lnTo>
                      <a:lnTo>
                        <a:pt x="42" y="6"/>
                      </a:lnTo>
                      <a:lnTo>
                        <a:pt x="42" y="7"/>
                      </a:lnTo>
                      <a:lnTo>
                        <a:pt x="42" y="10"/>
                      </a:lnTo>
                      <a:lnTo>
                        <a:pt x="42" y="12"/>
                      </a:lnTo>
                      <a:lnTo>
                        <a:pt x="39" y="12"/>
                      </a:lnTo>
                      <a:lnTo>
                        <a:pt x="37" y="14"/>
                      </a:lnTo>
                      <a:lnTo>
                        <a:pt x="34" y="15"/>
                      </a:lnTo>
                      <a:lnTo>
                        <a:pt x="30" y="16"/>
                      </a:lnTo>
                      <a:lnTo>
                        <a:pt x="26" y="16"/>
                      </a:lnTo>
                      <a:lnTo>
                        <a:pt x="22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8" name="Freeform 2545"/>
                <p:cNvSpPr>
                  <a:spLocks noChangeAspect="1"/>
                </p:cNvSpPr>
                <p:nvPr/>
              </p:nvSpPr>
              <p:spPr bwMode="auto">
                <a:xfrm>
                  <a:off x="5325" y="3290"/>
                  <a:ext cx="21" cy="9"/>
                </a:xfrm>
                <a:custGeom>
                  <a:avLst/>
                  <a:gdLst>
                    <a:gd name="T0" fmla="*/ 0 w 43"/>
                    <a:gd name="T1" fmla="*/ 1 h 18"/>
                    <a:gd name="T2" fmla="*/ 0 w 43"/>
                    <a:gd name="T3" fmla="*/ 1 h 18"/>
                    <a:gd name="T4" fmla="*/ 0 w 43"/>
                    <a:gd name="T5" fmla="*/ 1 h 18"/>
                    <a:gd name="T6" fmla="*/ 0 w 43"/>
                    <a:gd name="T7" fmla="*/ 1 h 18"/>
                    <a:gd name="T8" fmla="*/ 0 w 43"/>
                    <a:gd name="T9" fmla="*/ 1 h 18"/>
                    <a:gd name="T10" fmla="*/ 0 w 43"/>
                    <a:gd name="T11" fmla="*/ 1 h 18"/>
                    <a:gd name="T12" fmla="*/ 0 w 43"/>
                    <a:gd name="T13" fmla="*/ 1 h 18"/>
                    <a:gd name="T14" fmla="*/ 0 w 43"/>
                    <a:gd name="T15" fmla="*/ 1 h 18"/>
                    <a:gd name="T16" fmla="*/ 0 w 43"/>
                    <a:gd name="T17" fmla="*/ 1 h 18"/>
                    <a:gd name="T18" fmla="*/ 0 w 43"/>
                    <a:gd name="T19" fmla="*/ 1 h 18"/>
                    <a:gd name="T20" fmla="*/ 0 w 43"/>
                    <a:gd name="T21" fmla="*/ 1 h 18"/>
                    <a:gd name="T22" fmla="*/ 0 w 43"/>
                    <a:gd name="T23" fmla="*/ 0 h 18"/>
                    <a:gd name="T24" fmla="*/ 0 w 43"/>
                    <a:gd name="T25" fmla="*/ 0 h 18"/>
                    <a:gd name="T26" fmla="*/ 1 w 43"/>
                    <a:gd name="T27" fmla="*/ 1 h 18"/>
                    <a:gd name="T28" fmla="*/ 1 w 43"/>
                    <a:gd name="T29" fmla="*/ 1 h 18"/>
                    <a:gd name="T30" fmla="*/ 1 w 43"/>
                    <a:gd name="T31" fmla="*/ 1 h 18"/>
                    <a:gd name="T32" fmla="*/ 1 w 43"/>
                    <a:gd name="T33" fmla="*/ 1 h 18"/>
                    <a:gd name="T34" fmla="*/ 1 w 43"/>
                    <a:gd name="T35" fmla="*/ 1 h 18"/>
                    <a:gd name="T36" fmla="*/ 1 w 43"/>
                    <a:gd name="T37" fmla="*/ 1 h 18"/>
                    <a:gd name="T38" fmla="*/ 1 w 43"/>
                    <a:gd name="T39" fmla="*/ 1 h 18"/>
                    <a:gd name="T40" fmla="*/ 1 w 43"/>
                    <a:gd name="T41" fmla="*/ 1 h 18"/>
                    <a:gd name="T42" fmla="*/ 1 w 43"/>
                    <a:gd name="T43" fmla="*/ 1 h 18"/>
                    <a:gd name="T44" fmla="*/ 1 w 43"/>
                    <a:gd name="T45" fmla="*/ 1 h 18"/>
                    <a:gd name="T46" fmla="*/ 1 w 43"/>
                    <a:gd name="T47" fmla="*/ 1 h 18"/>
                    <a:gd name="T48" fmla="*/ 0 w 43"/>
                    <a:gd name="T49" fmla="*/ 1 h 18"/>
                    <a:gd name="T50" fmla="*/ 0 w 43"/>
                    <a:gd name="T51" fmla="*/ 1 h 1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3"/>
                    <a:gd name="T79" fmla="*/ 0 h 18"/>
                    <a:gd name="T80" fmla="*/ 43 w 43"/>
                    <a:gd name="T81" fmla="*/ 18 h 1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3" h="18">
                      <a:moveTo>
                        <a:pt x="21" y="18"/>
                      </a:moveTo>
                      <a:lnTo>
                        <a:pt x="15" y="18"/>
                      </a:lnTo>
                      <a:lnTo>
                        <a:pt x="7" y="15"/>
                      </a:lnTo>
                      <a:lnTo>
                        <a:pt x="4" y="12"/>
                      </a:lnTo>
                      <a:lnTo>
                        <a:pt x="2" y="12"/>
                      </a:lnTo>
                      <a:lnTo>
                        <a:pt x="1" y="11"/>
                      </a:lnTo>
                      <a:lnTo>
                        <a:pt x="0" y="9"/>
                      </a:lnTo>
                      <a:lnTo>
                        <a:pt x="2" y="7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14" y="1"/>
                      </a:lnTo>
                      <a:lnTo>
                        <a:pt x="21" y="0"/>
                      </a:lnTo>
                      <a:lnTo>
                        <a:pt x="29" y="0"/>
                      </a:lnTo>
                      <a:lnTo>
                        <a:pt x="36" y="1"/>
                      </a:lnTo>
                      <a:lnTo>
                        <a:pt x="39" y="1"/>
                      </a:lnTo>
                      <a:lnTo>
                        <a:pt x="42" y="3"/>
                      </a:lnTo>
                      <a:lnTo>
                        <a:pt x="43" y="7"/>
                      </a:lnTo>
                      <a:lnTo>
                        <a:pt x="43" y="8"/>
                      </a:lnTo>
                      <a:lnTo>
                        <a:pt x="43" y="9"/>
                      </a:lnTo>
                      <a:lnTo>
                        <a:pt x="43" y="10"/>
                      </a:lnTo>
                      <a:lnTo>
                        <a:pt x="39" y="11"/>
                      </a:lnTo>
                      <a:lnTo>
                        <a:pt x="37" y="12"/>
                      </a:lnTo>
                      <a:lnTo>
                        <a:pt x="34" y="15"/>
                      </a:lnTo>
                      <a:lnTo>
                        <a:pt x="32" y="17"/>
                      </a:lnTo>
                      <a:lnTo>
                        <a:pt x="27" y="17"/>
                      </a:lnTo>
                      <a:lnTo>
                        <a:pt x="21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29" name="Freeform 2546"/>
                <p:cNvSpPr>
                  <a:spLocks noChangeAspect="1"/>
                </p:cNvSpPr>
                <p:nvPr/>
              </p:nvSpPr>
              <p:spPr bwMode="auto">
                <a:xfrm>
                  <a:off x="5341" y="3312"/>
                  <a:ext cx="21" cy="7"/>
                </a:xfrm>
                <a:custGeom>
                  <a:avLst/>
                  <a:gdLst>
                    <a:gd name="T0" fmla="*/ 0 w 44"/>
                    <a:gd name="T1" fmla="*/ 1 h 14"/>
                    <a:gd name="T2" fmla="*/ 0 w 44"/>
                    <a:gd name="T3" fmla="*/ 1 h 14"/>
                    <a:gd name="T4" fmla="*/ 0 w 44"/>
                    <a:gd name="T5" fmla="*/ 1 h 14"/>
                    <a:gd name="T6" fmla="*/ 0 w 44"/>
                    <a:gd name="T7" fmla="*/ 1 h 14"/>
                    <a:gd name="T8" fmla="*/ 0 w 44"/>
                    <a:gd name="T9" fmla="*/ 1 h 14"/>
                    <a:gd name="T10" fmla="*/ 0 w 44"/>
                    <a:gd name="T11" fmla="*/ 1 h 14"/>
                    <a:gd name="T12" fmla="*/ 0 w 44"/>
                    <a:gd name="T13" fmla="*/ 1 h 14"/>
                    <a:gd name="T14" fmla="*/ 0 w 44"/>
                    <a:gd name="T15" fmla="*/ 1 h 14"/>
                    <a:gd name="T16" fmla="*/ 0 w 44"/>
                    <a:gd name="T17" fmla="*/ 1 h 14"/>
                    <a:gd name="T18" fmla="*/ 0 w 44"/>
                    <a:gd name="T19" fmla="*/ 1 h 14"/>
                    <a:gd name="T20" fmla="*/ 0 w 44"/>
                    <a:gd name="T21" fmla="*/ 0 h 14"/>
                    <a:gd name="T22" fmla="*/ 0 w 44"/>
                    <a:gd name="T23" fmla="*/ 0 h 14"/>
                    <a:gd name="T24" fmla="*/ 0 w 44"/>
                    <a:gd name="T25" fmla="*/ 0 h 14"/>
                    <a:gd name="T26" fmla="*/ 1 w 44"/>
                    <a:gd name="T27" fmla="*/ 0 h 14"/>
                    <a:gd name="T28" fmla="*/ 1 w 44"/>
                    <a:gd name="T29" fmla="*/ 1 h 14"/>
                    <a:gd name="T30" fmla="*/ 1 w 44"/>
                    <a:gd name="T31" fmla="*/ 1 h 14"/>
                    <a:gd name="T32" fmla="*/ 1 w 44"/>
                    <a:gd name="T33" fmla="*/ 1 h 14"/>
                    <a:gd name="T34" fmla="*/ 1 w 44"/>
                    <a:gd name="T35" fmla="*/ 1 h 14"/>
                    <a:gd name="T36" fmla="*/ 1 w 44"/>
                    <a:gd name="T37" fmla="*/ 1 h 14"/>
                    <a:gd name="T38" fmla="*/ 1 w 44"/>
                    <a:gd name="T39" fmla="*/ 1 h 14"/>
                    <a:gd name="T40" fmla="*/ 1 w 44"/>
                    <a:gd name="T41" fmla="*/ 1 h 14"/>
                    <a:gd name="T42" fmla="*/ 1 w 44"/>
                    <a:gd name="T43" fmla="*/ 1 h 14"/>
                    <a:gd name="T44" fmla="*/ 1 w 44"/>
                    <a:gd name="T45" fmla="*/ 1 h 14"/>
                    <a:gd name="T46" fmla="*/ 0 w 44"/>
                    <a:gd name="T47" fmla="*/ 1 h 14"/>
                    <a:gd name="T48" fmla="*/ 0 w 44"/>
                    <a:gd name="T49" fmla="*/ 1 h 14"/>
                    <a:gd name="T50" fmla="*/ 0 w 44"/>
                    <a:gd name="T51" fmla="*/ 1 h 1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4"/>
                    <a:gd name="T79" fmla="*/ 0 h 14"/>
                    <a:gd name="T80" fmla="*/ 44 w 44"/>
                    <a:gd name="T81" fmla="*/ 14 h 1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4" h="14">
                      <a:moveTo>
                        <a:pt x="23" y="14"/>
                      </a:moveTo>
                      <a:lnTo>
                        <a:pt x="14" y="14"/>
                      </a:lnTo>
                      <a:lnTo>
                        <a:pt x="7" y="13"/>
                      </a:lnTo>
                      <a:lnTo>
                        <a:pt x="2" y="11"/>
                      </a:lnTo>
                      <a:lnTo>
                        <a:pt x="2" y="10"/>
                      </a:lnTo>
                      <a:lnTo>
                        <a:pt x="0" y="8"/>
                      </a:lnTo>
                      <a:lnTo>
                        <a:pt x="2" y="6"/>
                      </a:lnTo>
                      <a:lnTo>
                        <a:pt x="2" y="4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13" y="0"/>
                      </a:lnTo>
                      <a:lnTo>
                        <a:pt x="22" y="0"/>
                      </a:lnTo>
                      <a:lnTo>
                        <a:pt x="31" y="0"/>
                      </a:lnTo>
                      <a:lnTo>
                        <a:pt x="38" y="0"/>
                      </a:lnTo>
                      <a:lnTo>
                        <a:pt x="42" y="1"/>
                      </a:lnTo>
                      <a:lnTo>
                        <a:pt x="44" y="2"/>
                      </a:lnTo>
                      <a:lnTo>
                        <a:pt x="44" y="6"/>
                      </a:lnTo>
                      <a:lnTo>
                        <a:pt x="44" y="7"/>
                      </a:lnTo>
                      <a:lnTo>
                        <a:pt x="42" y="10"/>
                      </a:lnTo>
                      <a:lnTo>
                        <a:pt x="40" y="10"/>
                      </a:lnTo>
                      <a:lnTo>
                        <a:pt x="39" y="11"/>
                      </a:lnTo>
                      <a:lnTo>
                        <a:pt x="38" y="11"/>
                      </a:lnTo>
                      <a:lnTo>
                        <a:pt x="35" y="12"/>
                      </a:lnTo>
                      <a:lnTo>
                        <a:pt x="32" y="13"/>
                      </a:lnTo>
                      <a:lnTo>
                        <a:pt x="27" y="14"/>
                      </a:lnTo>
                      <a:lnTo>
                        <a:pt x="23" y="14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0" name="Freeform 2547"/>
                <p:cNvSpPr>
                  <a:spLocks noChangeAspect="1"/>
                </p:cNvSpPr>
                <p:nvPr/>
              </p:nvSpPr>
              <p:spPr bwMode="auto">
                <a:xfrm>
                  <a:off x="5356" y="3333"/>
                  <a:ext cx="21" cy="9"/>
                </a:xfrm>
                <a:custGeom>
                  <a:avLst/>
                  <a:gdLst>
                    <a:gd name="T0" fmla="*/ 1 w 42"/>
                    <a:gd name="T1" fmla="*/ 1 h 18"/>
                    <a:gd name="T2" fmla="*/ 1 w 42"/>
                    <a:gd name="T3" fmla="*/ 1 h 18"/>
                    <a:gd name="T4" fmla="*/ 1 w 42"/>
                    <a:gd name="T5" fmla="*/ 1 h 18"/>
                    <a:gd name="T6" fmla="*/ 1 w 42"/>
                    <a:gd name="T7" fmla="*/ 1 h 18"/>
                    <a:gd name="T8" fmla="*/ 1 w 42"/>
                    <a:gd name="T9" fmla="*/ 1 h 18"/>
                    <a:gd name="T10" fmla="*/ 0 w 42"/>
                    <a:gd name="T11" fmla="*/ 1 h 18"/>
                    <a:gd name="T12" fmla="*/ 0 w 42"/>
                    <a:gd name="T13" fmla="*/ 1 h 18"/>
                    <a:gd name="T14" fmla="*/ 0 w 42"/>
                    <a:gd name="T15" fmla="*/ 1 h 18"/>
                    <a:gd name="T16" fmla="*/ 1 w 42"/>
                    <a:gd name="T17" fmla="*/ 1 h 18"/>
                    <a:gd name="T18" fmla="*/ 1 w 42"/>
                    <a:gd name="T19" fmla="*/ 1 h 18"/>
                    <a:gd name="T20" fmla="*/ 1 w 42"/>
                    <a:gd name="T21" fmla="*/ 1 h 18"/>
                    <a:gd name="T22" fmla="*/ 1 w 42"/>
                    <a:gd name="T23" fmla="*/ 1 h 18"/>
                    <a:gd name="T24" fmla="*/ 1 w 42"/>
                    <a:gd name="T25" fmla="*/ 0 h 18"/>
                    <a:gd name="T26" fmla="*/ 1 w 42"/>
                    <a:gd name="T27" fmla="*/ 1 h 18"/>
                    <a:gd name="T28" fmla="*/ 1 w 42"/>
                    <a:gd name="T29" fmla="*/ 1 h 18"/>
                    <a:gd name="T30" fmla="*/ 1 w 42"/>
                    <a:gd name="T31" fmla="*/ 1 h 18"/>
                    <a:gd name="T32" fmla="*/ 1 w 42"/>
                    <a:gd name="T33" fmla="*/ 1 h 18"/>
                    <a:gd name="T34" fmla="*/ 1 w 42"/>
                    <a:gd name="T35" fmla="*/ 1 h 18"/>
                    <a:gd name="T36" fmla="*/ 1 w 42"/>
                    <a:gd name="T37" fmla="*/ 1 h 18"/>
                    <a:gd name="T38" fmla="*/ 1 w 42"/>
                    <a:gd name="T39" fmla="*/ 1 h 18"/>
                    <a:gd name="T40" fmla="*/ 1 w 42"/>
                    <a:gd name="T41" fmla="*/ 1 h 18"/>
                    <a:gd name="T42" fmla="*/ 1 w 42"/>
                    <a:gd name="T43" fmla="*/ 1 h 18"/>
                    <a:gd name="T44" fmla="*/ 1 w 42"/>
                    <a:gd name="T45" fmla="*/ 1 h 18"/>
                    <a:gd name="T46" fmla="*/ 1 w 42"/>
                    <a:gd name="T47" fmla="*/ 1 h 18"/>
                    <a:gd name="T48" fmla="*/ 1 w 42"/>
                    <a:gd name="T49" fmla="*/ 1 h 18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2"/>
                    <a:gd name="T76" fmla="*/ 0 h 18"/>
                    <a:gd name="T77" fmla="*/ 42 w 42"/>
                    <a:gd name="T78" fmla="*/ 18 h 18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2" h="18">
                      <a:moveTo>
                        <a:pt x="23" y="18"/>
                      </a:moveTo>
                      <a:lnTo>
                        <a:pt x="13" y="18"/>
                      </a:lnTo>
                      <a:lnTo>
                        <a:pt x="7" y="17"/>
                      </a:lnTo>
                      <a:lnTo>
                        <a:pt x="6" y="15"/>
                      </a:lnTo>
                      <a:lnTo>
                        <a:pt x="2" y="13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2" y="8"/>
                      </a:lnTo>
                      <a:lnTo>
                        <a:pt x="4" y="6"/>
                      </a:lnTo>
                      <a:lnTo>
                        <a:pt x="6" y="3"/>
                      </a:lnTo>
                      <a:lnTo>
                        <a:pt x="12" y="1"/>
                      </a:lnTo>
                      <a:lnTo>
                        <a:pt x="21" y="0"/>
                      </a:lnTo>
                      <a:lnTo>
                        <a:pt x="30" y="1"/>
                      </a:lnTo>
                      <a:lnTo>
                        <a:pt x="36" y="2"/>
                      </a:lnTo>
                      <a:lnTo>
                        <a:pt x="41" y="5"/>
                      </a:lnTo>
                      <a:lnTo>
                        <a:pt x="42" y="6"/>
                      </a:lnTo>
                      <a:lnTo>
                        <a:pt x="42" y="9"/>
                      </a:lnTo>
                      <a:lnTo>
                        <a:pt x="42" y="10"/>
                      </a:lnTo>
                      <a:lnTo>
                        <a:pt x="42" y="11"/>
                      </a:lnTo>
                      <a:lnTo>
                        <a:pt x="40" y="12"/>
                      </a:lnTo>
                      <a:lnTo>
                        <a:pt x="37" y="13"/>
                      </a:lnTo>
                      <a:lnTo>
                        <a:pt x="31" y="17"/>
                      </a:lnTo>
                      <a:lnTo>
                        <a:pt x="26" y="18"/>
                      </a:lnTo>
                      <a:lnTo>
                        <a:pt x="23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1" name="Freeform 2548"/>
                <p:cNvSpPr>
                  <a:spLocks noChangeAspect="1"/>
                </p:cNvSpPr>
                <p:nvPr/>
              </p:nvSpPr>
              <p:spPr bwMode="auto">
                <a:xfrm>
                  <a:off x="5347" y="3265"/>
                  <a:ext cx="21" cy="9"/>
                </a:xfrm>
                <a:custGeom>
                  <a:avLst/>
                  <a:gdLst>
                    <a:gd name="T0" fmla="*/ 0 w 43"/>
                    <a:gd name="T1" fmla="*/ 1 h 17"/>
                    <a:gd name="T2" fmla="*/ 0 w 43"/>
                    <a:gd name="T3" fmla="*/ 1 h 17"/>
                    <a:gd name="T4" fmla="*/ 0 w 43"/>
                    <a:gd name="T5" fmla="*/ 1 h 17"/>
                    <a:gd name="T6" fmla="*/ 0 w 43"/>
                    <a:gd name="T7" fmla="*/ 1 h 17"/>
                    <a:gd name="T8" fmla="*/ 0 w 43"/>
                    <a:gd name="T9" fmla="*/ 1 h 17"/>
                    <a:gd name="T10" fmla="*/ 0 w 43"/>
                    <a:gd name="T11" fmla="*/ 1 h 17"/>
                    <a:gd name="T12" fmla="*/ 0 w 43"/>
                    <a:gd name="T13" fmla="*/ 1 h 17"/>
                    <a:gd name="T14" fmla="*/ 0 w 43"/>
                    <a:gd name="T15" fmla="*/ 1 h 17"/>
                    <a:gd name="T16" fmla="*/ 0 w 43"/>
                    <a:gd name="T17" fmla="*/ 1 h 17"/>
                    <a:gd name="T18" fmla="*/ 0 w 43"/>
                    <a:gd name="T19" fmla="*/ 1 h 17"/>
                    <a:gd name="T20" fmla="*/ 0 w 43"/>
                    <a:gd name="T21" fmla="*/ 1 h 17"/>
                    <a:gd name="T22" fmla="*/ 0 w 43"/>
                    <a:gd name="T23" fmla="*/ 1 h 17"/>
                    <a:gd name="T24" fmla="*/ 0 w 43"/>
                    <a:gd name="T25" fmla="*/ 0 h 17"/>
                    <a:gd name="T26" fmla="*/ 0 w 43"/>
                    <a:gd name="T27" fmla="*/ 0 h 17"/>
                    <a:gd name="T28" fmla="*/ 0 w 43"/>
                    <a:gd name="T29" fmla="*/ 0 h 17"/>
                    <a:gd name="T30" fmla="*/ 1 w 43"/>
                    <a:gd name="T31" fmla="*/ 1 h 17"/>
                    <a:gd name="T32" fmla="*/ 1 w 43"/>
                    <a:gd name="T33" fmla="*/ 1 h 17"/>
                    <a:gd name="T34" fmla="*/ 1 w 43"/>
                    <a:gd name="T35" fmla="*/ 1 h 17"/>
                    <a:gd name="T36" fmla="*/ 1 w 43"/>
                    <a:gd name="T37" fmla="*/ 1 h 17"/>
                    <a:gd name="T38" fmla="*/ 1 w 43"/>
                    <a:gd name="T39" fmla="*/ 1 h 17"/>
                    <a:gd name="T40" fmla="*/ 1 w 43"/>
                    <a:gd name="T41" fmla="*/ 1 h 17"/>
                    <a:gd name="T42" fmla="*/ 1 w 43"/>
                    <a:gd name="T43" fmla="*/ 1 h 17"/>
                    <a:gd name="T44" fmla="*/ 1 w 43"/>
                    <a:gd name="T45" fmla="*/ 1 h 17"/>
                    <a:gd name="T46" fmla="*/ 0 w 43"/>
                    <a:gd name="T47" fmla="*/ 1 h 17"/>
                    <a:gd name="T48" fmla="*/ 0 w 43"/>
                    <a:gd name="T49" fmla="*/ 1 h 17"/>
                    <a:gd name="T50" fmla="*/ 0 w 43"/>
                    <a:gd name="T51" fmla="*/ 1 h 17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3"/>
                    <a:gd name="T79" fmla="*/ 0 h 17"/>
                    <a:gd name="T80" fmla="*/ 43 w 43"/>
                    <a:gd name="T81" fmla="*/ 17 h 17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3" h="17">
                      <a:moveTo>
                        <a:pt x="24" y="17"/>
                      </a:moveTo>
                      <a:lnTo>
                        <a:pt x="16" y="17"/>
                      </a:lnTo>
                      <a:lnTo>
                        <a:pt x="8" y="16"/>
                      </a:lnTo>
                      <a:lnTo>
                        <a:pt x="2" y="14"/>
                      </a:lnTo>
                      <a:lnTo>
                        <a:pt x="1" y="13"/>
                      </a:lnTo>
                      <a:lnTo>
                        <a:pt x="0" y="11"/>
                      </a:lnTo>
                      <a:lnTo>
                        <a:pt x="1" y="9"/>
                      </a:lnTo>
                      <a:lnTo>
                        <a:pt x="2" y="9"/>
                      </a:lnTo>
                      <a:lnTo>
                        <a:pt x="5" y="5"/>
                      </a:lnTo>
                      <a:lnTo>
                        <a:pt x="8" y="4"/>
                      </a:lnTo>
                      <a:lnTo>
                        <a:pt x="10" y="3"/>
                      </a:lnTo>
                      <a:lnTo>
                        <a:pt x="13" y="1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7" y="1"/>
                      </a:lnTo>
                      <a:lnTo>
                        <a:pt x="41" y="4"/>
                      </a:lnTo>
                      <a:lnTo>
                        <a:pt x="41" y="5"/>
                      </a:lnTo>
                      <a:lnTo>
                        <a:pt x="43" y="9"/>
                      </a:lnTo>
                      <a:lnTo>
                        <a:pt x="41" y="11"/>
                      </a:lnTo>
                      <a:lnTo>
                        <a:pt x="41" y="12"/>
                      </a:lnTo>
                      <a:lnTo>
                        <a:pt x="39" y="14"/>
                      </a:lnTo>
                      <a:lnTo>
                        <a:pt x="36" y="15"/>
                      </a:lnTo>
                      <a:lnTo>
                        <a:pt x="31" y="15"/>
                      </a:lnTo>
                      <a:lnTo>
                        <a:pt x="28" y="16"/>
                      </a:lnTo>
                      <a:lnTo>
                        <a:pt x="24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2" name="Freeform 2549"/>
                <p:cNvSpPr>
                  <a:spLocks noChangeAspect="1"/>
                </p:cNvSpPr>
                <p:nvPr/>
              </p:nvSpPr>
              <p:spPr bwMode="auto">
                <a:xfrm>
                  <a:off x="5365" y="3285"/>
                  <a:ext cx="21" cy="9"/>
                </a:xfrm>
                <a:custGeom>
                  <a:avLst/>
                  <a:gdLst>
                    <a:gd name="T0" fmla="*/ 1 w 41"/>
                    <a:gd name="T1" fmla="*/ 1 h 18"/>
                    <a:gd name="T2" fmla="*/ 1 w 41"/>
                    <a:gd name="T3" fmla="*/ 1 h 18"/>
                    <a:gd name="T4" fmla="*/ 1 w 41"/>
                    <a:gd name="T5" fmla="*/ 1 h 18"/>
                    <a:gd name="T6" fmla="*/ 1 w 41"/>
                    <a:gd name="T7" fmla="*/ 1 h 18"/>
                    <a:gd name="T8" fmla="*/ 0 w 41"/>
                    <a:gd name="T9" fmla="*/ 1 h 18"/>
                    <a:gd name="T10" fmla="*/ 0 w 41"/>
                    <a:gd name="T11" fmla="*/ 1 h 18"/>
                    <a:gd name="T12" fmla="*/ 0 w 41"/>
                    <a:gd name="T13" fmla="*/ 1 h 18"/>
                    <a:gd name="T14" fmla="*/ 1 w 41"/>
                    <a:gd name="T15" fmla="*/ 1 h 18"/>
                    <a:gd name="T16" fmla="*/ 1 w 41"/>
                    <a:gd name="T17" fmla="*/ 1 h 18"/>
                    <a:gd name="T18" fmla="*/ 1 w 41"/>
                    <a:gd name="T19" fmla="*/ 1 h 18"/>
                    <a:gd name="T20" fmla="*/ 1 w 41"/>
                    <a:gd name="T21" fmla="*/ 1 h 18"/>
                    <a:gd name="T22" fmla="*/ 1 w 41"/>
                    <a:gd name="T23" fmla="*/ 1 h 18"/>
                    <a:gd name="T24" fmla="*/ 1 w 41"/>
                    <a:gd name="T25" fmla="*/ 1 h 18"/>
                    <a:gd name="T26" fmla="*/ 1 w 41"/>
                    <a:gd name="T27" fmla="*/ 0 h 18"/>
                    <a:gd name="T28" fmla="*/ 1 w 41"/>
                    <a:gd name="T29" fmla="*/ 0 h 18"/>
                    <a:gd name="T30" fmla="*/ 2 w 41"/>
                    <a:gd name="T31" fmla="*/ 1 h 18"/>
                    <a:gd name="T32" fmla="*/ 2 w 41"/>
                    <a:gd name="T33" fmla="*/ 1 h 18"/>
                    <a:gd name="T34" fmla="*/ 2 w 41"/>
                    <a:gd name="T35" fmla="*/ 1 h 18"/>
                    <a:gd name="T36" fmla="*/ 2 w 41"/>
                    <a:gd name="T37" fmla="*/ 1 h 18"/>
                    <a:gd name="T38" fmla="*/ 2 w 41"/>
                    <a:gd name="T39" fmla="*/ 1 h 18"/>
                    <a:gd name="T40" fmla="*/ 2 w 41"/>
                    <a:gd name="T41" fmla="*/ 1 h 18"/>
                    <a:gd name="T42" fmla="*/ 2 w 41"/>
                    <a:gd name="T43" fmla="*/ 1 h 18"/>
                    <a:gd name="T44" fmla="*/ 2 w 41"/>
                    <a:gd name="T45" fmla="*/ 1 h 18"/>
                    <a:gd name="T46" fmla="*/ 2 w 41"/>
                    <a:gd name="T47" fmla="*/ 1 h 18"/>
                    <a:gd name="T48" fmla="*/ 1 w 41"/>
                    <a:gd name="T49" fmla="*/ 1 h 18"/>
                    <a:gd name="T50" fmla="*/ 1 w 41"/>
                    <a:gd name="T51" fmla="*/ 1 h 18"/>
                    <a:gd name="T52" fmla="*/ 1 w 41"/>
                    <a:gd name="T53" fmla="*/ 1 h 1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1"/>
                    <a:gd name="T82" fmla="*/ 0 h 18"/>
                    <a:gd name="T83" fmla="*/ 41 w 41"/>
                    <a:gd name="T84" fmla="*/ 18 h 18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1" h="18">
                      <a:moveTo>
                        <a:pt x="22" y="18"/>
                      </a:moveTo>
                      <a:lnTo>
                        <a:pt x="14" y="18"/>
                      </a:lnTo>
                      <a:lnTo>
                        <a:pt x="6" y="17"/>
                      </a:lnTo>
                      <a:lnTo>
                        <a:pt x="2" y="13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3" y="5"/>
                      </a:lnTo>
                      <a:lnTo>
                        <a:pt x="4" y="3"/>
                      </a:lnTo>
                      <a:lnTo>
                        <a:pt x="7" y="2"/>
                      </a:lnTo>
                      <a:lnTo>
                        <a:pt x="12" y="1"/>
                      </a:lnTo>
                      <a:lnTo>
                        <a:pt x="17" y="1"/>
                      </a:lnTo>
                      <a:lnTo>
                        <a:pt x="20" y="0"/>
                      </a:lnTo>
                      <a:lnTo>
                        <a:pt x="29" y="0"/>
                      </a:lnTo>
                      <a:lnTo>
                        <a:pt x="36" y="1"/>
                      </a:lnTo>
                      <a:lnTo>
                        <a:pt x="39" y="3"/>
                      </a:lnTo>
                      <a:lnTo>
                        <a:pt x="41" y="5"/>
                      </a:lnTo>
                      <a:lnTo>
                        <a:pt x="41" y="6"/>
                      </a:lnTo>
                      <a:lnTo>
                        <a:pt x="41" y="8"/>
                      </a:lnTo>
                      <a:lnTo>
                        <a:pt x="40" y="10"/>
                      </a:lnTo>
                      <a:lnTo>
                        <a:pt x="39" y="11"/>
                      </a:lnTo>
                      <a:lnTo>
                        <a:pt x="37" y="13"/>
                      </a:lnTo>
                      <a:lnTo>
                        <a:pt x="35" y="14"/>
                      </a:lnTo>
                      <a:lnTo>
                        <a:pt x="30" y="17"/>
                      </a:lnTo>
                      <a:lnTo>
                        <a:pt x="27" y="18"/>
                      </a:lnTo>
                      <a:lnTo>
                        <a:pt x="22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3" name="Freeform 2550"/>
                <p:cNvSpPr>
                  <a:spLocks noChangeAspect="1"/>
                </p:cNvSpPr>
                <p:nvPr/>
              </p:nvSpPr>
              <p:spPr bwMode="auto">
                <a:xfrm>
                  <a:off x="5383" y="3306"/>
                  <a:ext cx="21" cy="8"/>
                </a:xfrm>
                <a:custGeom>
                  <a:avLst/>
                  <a:gdLst>
                    <a:gd name="T0" fmla="*/ 1 w 42"/>
                    <a:gd name="T1" fmla="*/ 0 h 17"/>
                    <a:gd name="T2" fmla="*/ 1 w 42"/>
                    <a:gd name="T3" fmla="*/ 0 h 17"/>
                    <a:gd name="T4" fmla="*/ 1 w 42"/>
                    <a:gd name="T5" fmla="*/ 0 h 17"/>
                    <a:gd name="T6" fmla="*/ 1 w 42"/>
                    <a:gd name="T7" fmla="*/ 0 h 17"/>
                    <a:gd name="T8" fmla="*/ 0 w 42"/>
                    <a:gd name="T9" fmla="*/ 0 h 17"/>
                    <a:gd name="T10" fmla="*/ 0 w 42"/>
                    <a:gd name="T11" fmla="*/ 0 h 17"/>
                    <a:gd name="T12" fmla="*/ 0 w 42"/>
                    <a:gd name="T13" fmla="*/ 0 h 17"/>
                    <a:gd name="T14" fmla="*/ 1 w 42"/>
                    <a:gd name="T15" fmla="*/ 0 h 17"/>
                    <a:gd name="T16" fmla="*/ 1 w 42"/>
                    <a:gd name="T17" fmla="*/ 0 h 17"/>
                    <a:gd name="T18" fmla="*/ 1 w 42"/>
                    <a:gd name="T19" fmla="*/ 0 h 17"/>
                    <a:gd name="T20" fmla="*/ 1 w 42"/>
                    <a:gd name="T21" fmla="*/ 0 h 17"/>
                    <a:gd name="T22" fmla="*/ 1 w 42"/>
                    <a:gd name="T23" fmla="*/ 0 h 17"/>
                    <a:gd name="T24" fmla="*/ 1 w 42"/>
                    <a:gd name="T25" fmla="*/ 0 h 17"/>
                    <a:gd name="T26" fmla="*/ 1 w 42"/>
                    <a:gd name="T27" fmla="*/ 0 h 17"/>
                    <a:gd name="T28" fmla="*/ 1 w 42"/>
                    <a:gd name="T29" fmla="*/ 0 h 17"/>
                    <a:gd name="T30" fmla="*/ 1 w 42"/>
                    <a:gd name="T31" fmla="*/ 0 h 17"/>
                    <a:gd name="T32" fmla="*/ 1 w 42"/>
                    <a:gd name="T33" fmla="*/ 0 h 17"/>
                    <a:gd name="T34" fmla="*/ 1 w 42"/>
                    <a:gd name="T35" fmla="*/ 0 h 17"/>
                    <a:gd name="T36" fmla="*/ 1 w 42"/>
                    <a:gd name="T37" fmla="*/ 0 h 17"/>
                    <a:gd name="T38" fmla="*/ 1 w 42"/>
                    <a:gd name="T39" fmla="*/ 0 h 17"/>
                    <a:gd name="T40" fmla="*/ 1 w 42"/>
                    <a:gd name="T41" fmla="*/ 0 h 17"/>
                    <a:gd name="T42" fmla="*/ 1 w 42"/>
                    <a:gd name="T43" fmla="*/ 0 h 17"/>
                    <a:gd name="T44" fmla="*/ 1 w 42"/>
                    <a:gd name="T45" fmla="*/ 0 h 17"/>
                    <a:gd name="T46" fmla="*/ 1 w 42"/>
                    <a:gd name="T47" fmla="*/ 0 h 17"/>
                    <a:gd name="T48" fmla="*/ 1 w 42"/>
                    <a:gd name="T49" fmla="*/ 0 h 17"/>
                    <a:gd name="T50" fmla="*/ 1 w 42"/>
                    <a:gd name="T51" fmla="*/ 0 h 17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2"/>
                    <a:gd name="T79" fmla="*/ 0 h 17"/>
                    <a:gd name="T80" fmla="*/ 42 w 42"/>
                    <a:gd name="T81" fmla="*/ 17 h 17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2" h="17">
                      <a:moveTo>
                        <a:pt x="21" y="17"/>
                      </a:moveTo>
                      <a:lnTo>
                        <a:pt x="12" y="17"/>
                      </a:lnTo>
                      <a:lnTo>
                        <a:pt x="5" y="15"/>
                      </a:lnTo>
                      <a:lnTo>
                        <a:pt x="1" y="14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8"/>
                      </a:lnTo>
                      <a:lnTo>
                        <a:pt x="1" y="7"/>
                      </a:lnTo>
                      <a:lnTo>
                        <a:pt x="2" y="6"/>
                      </a:lnTo>
                      <a:lnTo>
                        <a:pt x="3" y="2"/>
                      </a:lnTo>
                      <a:lnTo>
                        <a:pt x="6" y="1"/>
                      </a:lnTo>
                      <a:lnTo>
                        <a:pt x="11" y="1"/>
                      </a:lnTo>
                      <a:lnTo>
                        <a:pt x="19" y="0"/>
                      </a:lnTo>
                      <a:lnTo>
                        <a:pt x="28" y="0"/>
                      </a:lnTo>
                      <a:lnTo>
                        <a:pt x="35" y="1"/>
                      </a:lnTo>
                      <a:lnTo>
                        <a:pt x="40" y="2"/>
                      </a:lnTo>
                      <a:lnTo>
                        <a:pt x="41" y="4"/>
                      </a:lnTo>
                      <a:lnTo>
                        <a:pt x="42" y="7"/>
                      </a:lnTo>
                      <a:lnTo>
                        <a:pt x="41" y="8"/>
                      </a:lnTo>
                      <a:lnTo>
                        <a:pt x="40" y="11"/>
                      </a:lnTo>
                      <a:lnTo>
                        <a:pt x="38" y="13"/>
                      </a:lnTo>
                      <a:lnTo>
                        <a:pt x="35" y="14"/>
                      </a:lnTo>
                      <a:lnTo>
                        <a:pt x="33" y="14"/>
                      </a:lnTo>
                      <a:lnTo>
                        <a:pt x="30" y="14"/>
                      </a:lnTo>
                      <a:lnTo>
                        <a:pt x="24" y="15"/>
                      </a:lnTo>
                      <a:lnTo>
                        <a:pt x="21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4" name="Freeform 2551"/>
                <p:cNvSpPr>
                  <a:spLocks noChangeAspect="1"/>
                </p:cNvSpPr>
                <p:nvPr/>
              </p:nvSpPr>
              <p:spPr bwMode="auto">
                <a:xfrm>
                  <a:off x="5399" y="3327"/>
                  <a:ext cx="21" cy="9"/>
                </a:xfrm>
                <a:custGeom>
                  <a:avLst/>
                  <a:gdLst>
                    <a:gd name="T0" fmla="*/ 1 w 42"/>
                    <a:gd name="T1" fmla="*/ 1 h 17"/>
                    <a:gd name="T2" fmla="*/ 1 w 42"/>
                    <a:gd name="T3" fmla="*/ 1 h 17"/>
                    <a:gd name="T4" fmla="*/ 1 w 42"/>
                    <a:gd name="T5" fmla="*/ 1 h 17"/>
                    <a:gd name="T6" fmla="*/ 1 w 42"/>
                    <a:gd name="T7" fmla="*/ 1 h 17"/>
                    <a:gd name="T8" fmla="*/ 1 w 42"/>
                    <a:gd name="T9" fmla="*/ 1 h 17"/>
                    <a:gd name="T10" fmla="*/ 1 w 42"/>
                    <a:gd name="T11" fmla="*/ 1 h 17"/>
                    <a:gd name="T12" fmla="*/ 0 w 42"/>
                    <a:gd name="T13" fmla="*/ 1 h 17"/>
                    <a:gd name="T14" fmla="*/ 1 w 42"/>
                    <a:gd name="T15" fmla="*/ 1 h 17"/>
                    <a:gd name="T16" fmla="*/ 1 w 42"/>
                    <a:gd name="T17" fmla="*/ 1 h 17"/>
                    <a:gd name="T18" fmla="*/ 1 w 42"/>
                    <a:gd name="T19" fmla="*/ 1 h 17"/>
                    <a:gd name="T20" fmla="*/ 1 w 42"/>
                    <a:gd name="T21" fmla="*/ 1 h 17"/>
                    <a:gd name="T22" fmla="*/ 1 w 42"/>
                    <a:gd name="T23" fmla="*/ 1 h 17"/>
                    <a:gd name="T24" fmla="*/ 1 w 42"/>
                    <a:gd name="T25" fmla="*/ 1 h 17"/>
                    <a:gd name="T26" fmla="*/ 1 w 42"/>
                    <a:gd name="T27" fmla="*/ 1 h 17"/>
                    <a:gd name="T28" fmla="*/ 1 w 42"/>
                    <a:gd name="T29" fmla="*/ 0 h 17"/>
                    <a:gd name="T30" fmla="*/ 1 w 42"/>
                    <a:gd name="T31" fmla="*/ 0 h 17"/>
                    <a:gd name="T32" fmla="*/ 1 w 42"/>
                    <a:gd name="T33" fmla="*/ 1 h 17"/>
                    <a:gd name="T34" fmla="*/ 1 w 42"/>
                    <a:gd name="T35" fmla="*/ 1 h 17"/>
                    <a:gd name="T36" fmla="*/ 1 w 42"/>
                    <a:gd name="T37" fmla="*/ 1 h 17"/>
                    <a:gd name="T38" fmla="*/ 1 w 42"/>
                    <a:gd name="T39" fmla="*/ 1 h 17"/>
                    <a:gd name="T40" fmla="*/ 1 w 42"/>
                    <a:gd name="T41" fmla="*/ 1 h 17"/>
                    <a:gd name="T42" fmla="*/ 1 w 42"/>
                    <a:gd name="T43" fmla="*/ 1 h 17"/>
                    <a:gd name="T44" fmla="*/ 1 w 42"/>
                    <a:gd name="T45" fmla="*/ 1 h 17"/>
                    <a:gd name="T46" fmla="*/ 1 w 42"/>
                    <a:gd name="T47" fmla="*/ 1 h 17"/>
                    <a:gd name="T48" fmla="*/ 1 w 42"/>
                    <a:gd name="T49" fmla="*/ 1 h 17"/>
                    <a:gd name="T50" fmla="*/ 1 w 42"/>
                    <a:gd name="T51" fmla="*/ 1 h 17"/>
                    <a:gd name="T52" fmla="*/ 1 w 42"/>
                    <a:gd name="T53" fmla="*/ 1 h 17"/>
                    <a:gd name="T54" fmla="*/ 1 w 42"/>
                    <a:gd name="T55" fmla="*/ 1 h 17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2"/>
                    <a:gd name="T85" fmla="*/ 0 h 17"/>
                    <a:gd name="T86" fmla="*/ 42 w 42"/>
                    <a:gd name="T87" fmla="*/ 17 h 17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2" h="17">
                      <a:moveTo>
                        <a:pt x="22" y="17"/>
                      </a:moveTo>
                      <a:lnTo>
                        <a:pt x="13" y="17"/>
                      </a:lnTo>
                      <a:lnTo>
                        <a:pt x="6" y="16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0" y="10"/>
                      </a:lnTo>
                      <a:lnTo>
                        <a:pt x="1" y="10"/>
                      </a:lnTo>
                      <a:lnTo>
                        <a:pt x="1" y="7"/>
                      </a:lnTo>
                      <a:lnTo>
                        <a:pt x="3" y="5"/>
                      </a:lnTo>
                      <a:lnTo>
                        <a:pt x="4" y="3"/>
                      </a:lnTo>
                      <a:lnTo>
                        <a:pt x="9" y="2"/>
                      </a:lnTo>
                      <a:lnTo>
                        <a:pt x="11" y="1"/>
                      </a:lnTo>
                      <a:lnTo>
                        <a:pt x="15" y="1"/>
                      </a:lnTo>
                      <a:lnTo>
                        <a:pt x="20" y="0"/>
                      </a:lnTo>
                      <a:lnTo>
                        <a:pt x="29" y="0"/>
                      </a:lnTo>
                      <a:lnTo>
                        <a:pt x="36" y="1"/>
                      </a:lnTo>
                      <a:lnTo>
                        <a:pt x="41" y="3"/>
                      </a:lnTo>
                      <a:lnTo>
                        <a:pt x="42" y="4"/>
                      </a:lnTo>
                      <a:lnTo>
                        <a:pt x="42" y="7"/>
                      </a:lnTo>
                      <a:lnTo>
                        <a:pt x="42" y="8"/>
                      </a:lnTo>
                      <a:lnTo>
                        <a:pt x="41" y="10"/>
                      </a:lnTo>
                      <a:lnTo>
                        <a:pt x="39" y="11"/>
                      </a:lnTo>
                      <a:lnTo>
                        <a:pt x="37" y="12"/>
                      </a:lnTo>
                      <a:lnTo>
                        <a:pt x="35" y="14"/>
                      </a:lnTo>
                      <a:lnTo>
                        <a:pt x="30" y="16"/>
                      </a:lnTo>
                      <a:lnTo>
                        <a:pt x="27" y="16"/>
                      </a:lnTo>
                      <a:lnTo>
                        <a:pt x="22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5" name="Freeform 2552"/>
                <p:cNvSpPr>
                  <a:spLocks noChangeAspect="1"/>
                </p:cNvSpPr>
                <p:nvPr/>
              </p:nvSpPr>
              <p:spPr bwMode="auto">
                <a:xfrm>
                  <a:off x="5389" y="3259"/>
                  <a:ext cx="22" cy="9"/>
                </a:xfrm>
                <a:custGeom>
                  <a:avLst/>
                  <a:gdLst>
                    <a:gd name="T0" fmla="*/ 0 w 45"/>
                    <a:gd name="T1" fmla="*/ 0 h 19"/>
                    <a:gd name="T2" fmla="*/ 0 w 45"/>
                    <a:gd name="T3" fmla="*/ 0 h 19"/>
                    <a:gd name="T4" fmla="*/ 0 w 45"/>
                    <a:gd name="T5" fmla="*/ 0 h 19"/>
                    <a:gd name="T6" fmla="*/ 0 w 45"/>
                    <a:gd name="T7" fmla="*/ 0 h 19"/>
                    <a:gd name="T8" fmla="*/ 0 w 45"/>
                    <a:gd name="T9" fmla="*/ 0 h 19"/>
                    <a:gd name="T10" fmla="*/ 0 w 45"/>
                    <a:gd name="T11" fmla="*/ 0 h 19"/>
                    <a:gd name="T12" fmla="*/ 0 w 45"/>
                    <a:gd name="T13" fmla="*/ 0 h 19"/>
                    <a:gd name="T14" fmla="*/ 0 w 45"/>
                    <a:gd name="T15" fmla="*/ 0 h 19"/>
                    <a:gd name="T16" fmla="*/ 0 w 45"/>
                    <a:gd name="T17" fmla="*/ 0 h 19"/>
                    <a:gd name="T18" fmla="*/ 0 w 45"/>
                    <a:gd name="T19" fmla="*/ 0 h 19"/>
                    <a:gd name="T20" fmla="*/ 0 w 45"/>
                    <a:gd name="T21" fmla="*/ 0 h 19"/>
                    <a:gd name="T22" fmla="*/ 0 w 45"/>
                    <a:gd name="T23" fmla="*/ 0 h 19"/>
                    <a:gd name="T24" fmla="*/ 0 w 45"/>
                    <a:gd name="T25" fmla="*/ 0 h 19"/>
                    <a:gd name="T26" fmla="*/ 0 w 45"/>
                    <a:gd name="T27" fmla="*/ 0 h 19"/>
                    <a:gd name="T28" fmla="*/ 1 w 45"/>
                    <a:gd name="T29" fmla="*/ 0 h 19"/>
                    <a:gd name="T30" fmla="*/ 1 w 45"/>
                    <a:gd name="T31" fmla="*/ 0 h 19"/>
                    <a:gd name="T32" fmla="*/ 1 w 45"/>
                    <a:gd name="T33" fmla="*/ 0 h 19"/>
                    <a:gd name="T34" fmla="*/ 1 w 45"/>
                    <a:gd name="T35" fmla="*/ 0 h 19"/>
                    <a:gd name="T36" fmla="*/ 1 w 45"/>
                    <a:gd name="T37" fmla="*/ 0 h 19"/>
                    <a:gd name="T38" fmla="*/ 1 w 45"/>
                    <a:gd name="T39" fmla="*/ 0 h 19"/>
                    <a:gd name="T40" fmla="*/ 1 w 45"/>
                    <a:gd name="T41" fmla="*/ 0 h 19"/>
                    <a:gd name="T42" fmla="*/ 1 w 45"/>
                    <a:gd name="T43" fmla="*/ 0 h 19"/>
                    <a:gd name="T44" fmla="*/ 1 w 45"/>
                    <a:gd name="T45" fmla="*/ 0 h 19"/>
                    <a:gd name="T46" fmla="*/ 0 w 45"/>
                    <a:gd name="T47" fmla="*/ 0 h 19"/>
                    <a:gd name="T48" fmla="*/ 0 w 45"/>
                    <a:gd name="T49" fmla="*/ 0 h 19"/>
                    <a:gd name="T50" fmla="*/ 0 w 45"/>
                    <a:gd name="T51" fmla="*/ 0 h 1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5"/>
                    <a:gd name="T79" fmla="*/ 0 h 19"/>
                    <a:gd name="T80" fmla="*/ 45 w 45"/>
                    <a:gd name="T81" fmla="*/ 19 h 19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5" h="19">
                      <a:moveTo>
                        <a:pt x="23" y="19"/>
                      </a:moveTo>
                      <a:lnTo>
                        <a:pt x="16" y="19"/>
                      </a:lnTo>
                      <a:lnTo>
                        <a:pt x="9" y="18"/>
                      </a:lnTo>
                      <a:lnTo>
                        <a:pt x="4" y="16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3" y="9"/>
                      </a:lnTo>
                      <a:lnTo>
                        <a:pt x="7" y="5"/>
                      </a:lnTo>
                      <a:lnTo>
                        <a:pt x="12" y="4"/>
                      </a:lnTo>
                      <a:lnTo>
                        <a:pt x="13" y="3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7" y="3"/>
                      </a:lnTo>
                      <a:lnTo>
                        <a:pt x="42" y="5"/>
                      </a:lnTo>
                      <a:lnTo>
                        <a:pt x="45" y="7"/>
                      </a:lnTo>
                      <a:lnTo>
                        <a:pt x="45" y="9"/>
                      </a:lnTo>
                      <a:lnTo>
                        <a:pt x="45" y="10"/>
                      </a:lnTo>
                      <a:lnTo>
                        <a:pt x="42" y="10"/>
                      </a:lnTo>
                      <a:lnTo>
                        <a:pt x="41" y="13"/>
                      </a:lnTo>
                      <a:lnTo>
                        <a:pt x="38" y="14"/>
                      </a:lnTo>
                      <a:lnTo>
                        <a:pt x="35" y="16"/>
                      </a:lnTo>
                      <a:lnTo>
                        <a:pt x="31" y="18"/>
                      </a:lnTo>
                      <a:lnTo>
                        <a:pt x="29" y="18"/>
                      </a:lnTo>
                      <a:lnTo>
                        <a:pt x="23" y="19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6" name="Freeform 2553"/>
                <p:cNvSpPr>
                  <a:spLocks noChangeAspect="1"/>
                </p:cNvSpPr>
                <p:nvPr/>
              </p:nvSpPr>
              <p:spPr bwMode="auto">
                <a:xfrm>
                  <a:off x="5407" y="3278"/>
                  <a:ext cx="22" cy="10"/>
                </a:xfrm>
                <a:custGeom>
                  <a:avLst/>
                  <a:gdLst>
                    <a:gd name="T0" fmla="*/ 1 w 42"/>
                    <a:gd name="T1" fmla="*/ 1 h 19"/>
                    <a:gd name="T2" fmla="*/ 1 w 42"/>
                    <a:gd name="T3" fmla="*/ 1 h 19"/>
                    <a:gd name="T4" fmla="*/ 1 w 42"/>
                    <a:gd name="T5" fmla="*/ 1 h 19"/>
                    <a:gd name="T6" fmla="*/ 1 w 42"/>
                    <a:gd name="T7" fmla="*/ 1 h 19"/>
                    <a:gd name="T8" fmla="*/ 0 w 42"/>
                    <a:gd name="T9" fmla="*/ 1 h 19"/>
                    <a:gd name="T10" fmla="*/ 0 w 42"/>
                    <a:gd name="T11" fmla="*/ 1 h 19"/>
                    <a:gd name="T12" fmla="*/ 0 w 42"/>
                    <a:gd name="T13" fmla="*/ 1 h 19"/>
                    <a:gd name="T14" fmla="*/ 0 w 42"/>
                    <a:gd name="T15" fmla="*/ 1 h 19"/>
                    <a:gd name="T16" fmla="*/ 1 w 42"/>
                    <a:gd name="T17" fmla="*/ 1 h 19"/>
                    <a:gd name="T18" fmla="*/ 1 w 42"/>
                    <a:gd name="T19" fmla="*/ 1 h 19"/>
                    <a:gd name="T20" fmla="*/ 1 w 42"/>
                    <a:gd name="T21" fmla="*/ 1 h 19"/>
                    <a:gd name="T22" fmla="*/ 1 w 42"/>
                    <a:gd name="T23" fmla="*/ 1 h 19"/>
                    <a:gd name="T24" fmla="*/ 1 w 42"/>
                    <a:gd name="T25" fmla="*/ 0 h 19"/>
                    <a:gd name="T26" fmla="*/ 1 w 42"/>
                    <a:gd name="T27" fmla="*/ 0 h 19"/>
                    <a:gd name="T28" fmla="*/ 1 w 42"/>
                    <a:gd name="T29" fmla="*/ 0 h 19"/>
                    <a:gd name="T30" fmla="*/ 2 w 42"/>
                    <a:gd name="T31" fmla="*/ 1 h 19"/>
                    <a:gd name="T32" fmla="*/ 2 w 42"/>
                    <a:gd name="T33" fmla="*/ 1 h 19"/>
                    <a:gd name="T34" fmla="*/ 2 w 42"/>
                    <a:gd name="T35" fmla="*/ 1 h 19"/>
                    <a:gd name="T36" fmla="*/ 2 w 42"/>
                    <a:gd name="T37" fmla="*/ 1 h 19"/>
                    <a:gd name="T38" fmla="*/ 2 w 42"/>
                    <a:gd name="T39" fmla="*/ 1 h 19"/>
                    <a:gd name="T40" fmla="*/ 2 w 42"/>
                    <a:gd name="T41" fmla="*/ 1 h 19"/>
                    <a:gd name="T42" fmla="*/ 2 w 42"/>
                    <a:gd name="T43" fmla="*/ 1 h 19"/>
                    <a:gd name="T44" fmla="*/ 2 w 42"/>
                    <a:gd name="T45" fmla="*/ 1 h 19"/>
                    <a:gd name="T46" fmla="*/ 2 w 42"/>
                    <a:gd name="T47" fmla="*/ 1 h 19"/>
                    <a:gd name="T48" fmla="*/ 1 w 42"/>
                    <a:gd name="T49" fmla="*/ 1 h 19"/>
                    <a:gd name="T50" fmla="*/ 1 w 42"/>
                    <a:gd name="T51" fmla="*/ 1 h 19"/>
                    <a:gd name="T52" fmla="*/ 1 w 42"/>
                    <a:gd name="T53" fmla="*/ 1 h 1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2"/>
                    <a:gd name="T82" fmla="*/ 0 h 19"/>
                    <a:gd name="T83" fmla="*/ 42 w 42"/>
                    <a:gd name="T84" fmla="*/ 19 h 1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2" h="19">
                      <a:moveTo>
                        <a:pt x="22" y="19"/>
                      </a:moveTo>
                      <a:lnTo>
                        <a:pt x="13" y="19"/>
                      </a:lnTo>
                      <a:lnTo>
                        <a:pt x="8" y="18"/>
                      </a:lnTo>
                      <a:lnTo>
                        <a:pt x="1" y="16"/>
                      </a:lnTo>
                      <a:lnTo>
                        <a:pt x="0" y="15"/>
                      </a:lnTo>
                      <a:lnTo>
                        <a:pt x="0" y="14"/>
                      </a:lnTo>
                      <a:lnTo>
                        <a:pt x="0" y="13"/>
                      </a:lnTo>
                      <a:lnTo>
                        <a:pt x="0" y="10"/>
                      </a:lnTo>
                      <a:lnTo>
                        <a:pt x="1" y="8"/>
                      </a:lnTo>
                      <a:lnTo>
                        <a:pt x="5" y="5"/>
                      </a:lnTo>
                      <a:lnTo>
                        <a:pt x="9" y="4"/>
                      </a:lnTo>
                      <a:lnTo>
                        <a:pt x="12" y="2"/>
                      </a:lnTo>
                      <a:lnTo>
                        <a:pt x="17" y="0"/>
                      </a:lnTo>
                      <a:lnTo>
                        <a:pt x="19" y="0"/>
                      </a:lnTo>
                      <a:lnTo>
                        <a:pt x="29" y="0"/>
                      </a:lnTo>
                      <a:lnTo>
                        <a:pt x="36" y="2"/>
                      </a:lnTo>
                      <a:lnTo>
                        <a:pt x="40" y="5"/>
                      </a:lnTo>
                      <a:lnTo>
                        <a:pt x="41" y="6"/>
                      </a:lnTo>
                      <a:lnTo>
                        <a:pt x="42" y="8"/>
                      </a:lnTo>
                      <a:lnTo>
                        <a:pt x="42" y="9"/>
                      </a:lnTo>
                      <a:lnTo>
                        <a:pt x="41" y="13"/>
                      </a:lnTo>
                      <a:lnTo>
                        <a:pt x="39" y="14"/>
                      </a:lnTo>
                      <a:lnTo>
                        <a:pt x="37" y="15"/>
                      </a:lnTo>
                      <a:lnTo>
                        <a:pt x="34" y="17"/>
                      </a:lnTo>
                      <a:lnTo>
                        <a:pt x="30" y="18"/>
                      </a:lnTo>
                      <a:lnTo>
                        <a:pt x="27" y="18"/>
                      </a:lnTo>
                      <a:lnTo>
                        <a:pt x="22" y="19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7" name="Freeform 2554"/>
                <p:cNvSpPr>
                  <a:spLocks noChangeAspect="1"/>
                </p:cNvSpPr>
                <p:nvPr/>
              </p:nvSpPr>
              <p:spPr bwMode="auto">
                <a:xfrm>
                  <a:off x="5424" y="3300"/>
                  <a:ext cx="20" cy="9"/>
                </a:xfrm>
                <a:custGeom>
                  <a:avLst/>
                  <a:gdLst>
                    <a:gd name="T0" fmla="*/ 0 w 43"/>
                    <a:gd name="T1" fmla="*/ 1 h 18"/>
                    <a:gd name="T2" fmla="*/ 0 w 43"/>
                    <a:gd name="T3" fmla="*/ 1 h 18"/>
                    <a:gd name="T4" fmla="*/ 0 w 43"/>
                    <a:gd name="T5" fmla="*/ 1 h 18"/>
                    <a:gd name="T6" fmla="*/ 0 w 43"/>
                    <a:gd name="T7" fmla="*/ 1 h 18"/>
                    <a:gd name="T8" fmla="*/ 0 w 43"/>
                    <a:gd name="T9" fmla="*/ 1 h 18"/>
                    <a:gd name="T10" fmla="*/ 0 w 43"/>
                    <a:gd name="T11" fmla="*/ 1 h 18"/>
                    <a:gd name="T12" fmla="*/ 0 w 43"/>
                    <a:gd name="T13" fmla="*/ 1 h 18"/>
                    <a:gd name="T14" fmla="*/ 0 w 43"/>
                    <a:gd name="T15" fmla="*/ 1 h 18"/>
                    <a:gd name="T16" fmla="*/ 0 w 43"/>
                    <a:gd name="T17" fmla="*/ 1 h 18"/>
                    <a:gd name="T18" fmla="*/ 0 w 43"/>
                    <a:gd name="T19" fmla="*/ 1 h 18"/>
                    <a:gd name="T20" fmla="*/ 0 w 43"/>
                    <a:gd name="T21" fmla="*/ 1 h 18"/>
                    <a:gd name="T22" fmla="*/ 0 w 43"/>
                    <a:gd name="T23" fmla="*/ 1 h 18"/>
                    <a:gd name="T24" fmla="*/ 0 w 43"/>
                    <a:gd name="T25" fmla="*/ 0 h 18"/>
                    <a:gd name="T26" fmla="*/ 0 w 43"/>
                    <a:gd name="T27" fmla="*/ 0 h 18"/>
                    <a:gd name="T28" fmla="*/ 0 w 43"/>
                    <a:gd name="T29" fmla="*/ 0 h 18"/>
                    <a:gd name="T30" fmla="*/ 1 w 43"/>
                    <a:gd name="T31" fmla="*/ 1 h 18"/>
                    <a:gd name="T32" fmla="*/ 1 w 43"/>
                    <a:gd name="T33" fmla="*/ 1 h 18"/>
                    <a:gd name="T34" fmla="*/ 1 w 43"/>
                    <a:gd name="T35" fmla="*/ 1 h 18"/>
                    <a:gd name="T36" fmla="*/ 1 w 43"/>
                    <a:gd name="T37" fmla="*/ 1 h 18"/>
                    <a:gd name="T38" fmla="*/ 1 w 43"/>
                    <a:gd name="T39" fmla="*/ 1 h 18"/>
                    <a:gd name="T40" fmla="*/ 1 w 43"/>
                    <a:gd name="T41" fmla="*/ 1 h 18"/>
                    <a:gd name="T42" fmla="*/ 1 w 43"/>
                    <a:gd name="T43" fmla="*/ 1 h 18"/>
                    <a:gd name="T44" fmla="*/ 0 w 43"/>
                    <a:gd name="T45" fmla="*/ 1 h 18"/>
                    <a:gd name="T46" fmla="*/ 0 w 43"/>
                    <a:gd name="T47" fmla="*/ 1 h 18"/>
                    <a:gd name="T48" fmla="*/ 0 w 43"/>
                    <a:gd name="T49" fmla="*/ 1 h 18"/>
                    <a:gd name="T50" fmla="*/ 0 w 43"/>
                    <a:gd name="T51" fmla="*/ 1 h 1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3"/>
                    <a:gd name="T79" fmla="*/ 0 h 18"/>
                    <a:gd name="T80" fmla="*/ 43 w 43"/>
                    <a:gd name="T81" fmla="*/ 18 h 1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3" h="18">
                      <a:moveTo>
                        <a:pt x="23" y="18"/>
                      </a:moveTo>
                      <a:lnTo>
                        <a:pt x="15" y="18"/>
                      </a:lnTo>
                      <a:lnTo>
                        <a:pt x="7" y="16"/>
                      </a:lnTo>
                      <a:lnTo>
                        <a:pt x="3" y="13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0" y="11"/>
                      </a:lnTo>
                      <a:lnTo>
                        <a:pt x="1" y="9"/>
                      </a:lnTo>
                      <a:lnTo>
                        <a:pt x="3" y="8"/>
                      </a:lnTo>
                      <a:lnTo>
                        <a:pt x="6" y="2"/>
                      </a:lnTo>
                      <a:lnTo>
                        <a:pt x="9" y="1"/>
                      </a:lnTo>
                      <a:lnTo>
                        <a:pt x="14" y="1"/>
                      </a:lnTo>
                      <a:lnTo>
                        <a:pt x="17" y="0"/>
                      </a:lnTo>
                      <a:lnTo>
                        <a:pt x="22" y="0"/>
                      </a:lnTo>
                      <a:lnTo>
                        <a:pt x="29" y="0"/>
                      </a:lnTo>
                      <a:lnTo>
                        <a:pt x="36" y="1"/>
                      </a:lnTo>
                      <a:lnTo>
                        <a:pt x="41" y="2"/>
                      </a:lnTo>
                      <a:lnTo>
                        <a:pt x="42" y="3"/>
                      </a:lnTo>
                      <a:lnTo>
                        <a:pt x="43" y="8"/>
                      </a:lnTo>
                      <a:lnTo>
                        <a:pt x="43" y="9"/>
                      </a:lnTo>
                      <a:lnTo>
                        <a:pt x="42" y="11"/>
                      </a:lnTo>
                      <a:lnTo>
                        <a:pt x="38" y="13"/>
                      </a:lnTo>
                      <a:lnTo>
                        <a:pt x="35" y="14"/>
                      </a:lnTo>
                      <a:lnTo>
                        <a:pt x="30" y="14"/>
                      </a:lnTo>
                      <a:lnTo>
                        <a:pt x="27" y="16"/>
                      </a:lnTo>
                      <a:lnTo>
                        <a:pt x="23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8" name="Freeform 2555"/>
                <p:cNvSpPr>
                  <a:spLocks noChangeAspect="1"/>
                </p:cNvSpPr>
                <p:nvPr/>
              </p:nvSpPr>
              <p:spPr bwMode="auto">
                <a:xfrm>
                  <a:off x="5440" y="3321"/>
                  <a:ext cx="21" cy="9"/>
                </a:xfrm>
                <a:custGeom>
                  <a:avLst/>
                  <a:gdLst>
                    <a:gd name="T0" fmla="*/ 1 w 42"/>
                    <a:gd name="T1" fmla="*/ 1 h 17"/>
                    <a:gd name="T2" fmla="*/ 1 w 42"/>
                    <a:gd name="T3" fmla="*/ 1 h 17"/>
                    <a:gd name="T4" fmla="*/ 1 w 42"/>
                    <a:gd name="T5" fmla="*/ 1 h 17"/>
                    <a:gd name="T6" fmla="*/ 1 w 42"/>
                    <a:gd name="T7" fmla="*/ 1 h 17"/>
                    <a:gd name="T8" fmla="*/ 1 w 42"/>
                    <a:gd name="T9" fmla="*/ 1 h 17"/>
                    <a:gd name="T10" fmla="*/ 0 w 42"/>
                    <a:gd name="T11" fmla="*/ 1 h 17"/>
                    <a:gd name="T12" fmla="*/ 0 w 42"/>
                    <a:gd name="T13" fmla="*/ 1 h 17"/>
                    <a:gd name="T14" fmla="*/ 0 w 42"/>
                    <a:gd name="T15" fmla="*/ 1 h 17"/>
                    <a:gd name="T16" fmla="*/ 1 w 42"/>
                    <a:gd name="T17" fmla="*/ 1 h 17"/>
                    <a:gd name="T18" fmla="*/ 1 w 42"/>
                    <a:gd name="T19" fmla="*/ 1 h 17"/>
                    <a:gd name="T20" fmla="*/ 1 w 42"/>
                    <a:gd name="T21" fmla="*/ 1 h 17"/>
                    <a:gd name="T22" fmla="*/ 1 w 42"/>
                    <a:gd name="T23" fmla="*/ 1 h 17"/>
                    <a:gd name="T24" fmla="*/ 1 w 42"/>
                    <a:gd name="T25" fmla="*/ 1 h 17"/>
                    <a:gd name="T26" fmla="*/ 1 w 42"/>
                    <a:gd name="T27" fmla="*/ 0 h 17"/>
                    <a:gd name="T28" fmla="*/ 1 w 42"/>
                    <a:gd name="T29" fmla="*/ 0 h 17"/>
                    <a:gd name="T30" fmla="*/ 1 w 42"/>
                    <a:gd name="T31" fmla="*/ 0 h 17"/>
                    <a:gd name="T32" fmla="*/ 1 w 42"/>
                    <a:gd name="T33" fmla="*/ 1 h 17"/>
                    <a:gd name="T34" fmla="*/ 1 w 42"/>
                    <a:gd name="T35" fmla="*/ 1 h 17"/>
                    <a:gd name="T36" fmla="*/ 1 w 42"/>
                    <a:gd name="T37" fmla="*/ 1 h 17"/>
                    <a:gd name="T38" fmla="*/ 1 w 42"/>
                    <a:gd name="T39" fmla="*/ 1 h 17"/>
                    <a:gd name="T40" fmla="*/ 1 w 42"/>
                    <a:gd name="T41" fmla="*/ 1 h 17"/>
                    <a:gd name="T42" fmla="*/ 1 w 42"/>
                    <a:gd name="T43" fmla="*/ 1 h 17"/>
                    <a:gd name="T44" fmla="*/ 1 w 42"/>
                    <a:gd name="T45" fmla="*/ 1 h 17"/>
                    <a:gd name="T46" fmla="*/ 1 w 42"/>
                    <a:gd name="T47" fmla="*/ 1 h 17"/>
                    <a:gd name="T48" fmla="*/ 1 w 42"/>
                    <a:gd name="T49" fmla="*/ 1 h 17"/>
                    <a:gd name="T50" fmla="*/ 1 w 42"/>
                    <a:gd name="T51" fmla="*/ 1 h 17"/>
                    <a:gd name="T52" fmla="*/ 1 w 42"/>
                    <a:gd name="T53" fmla="*/ 1 h 17"/>
                    <a:gd name="T54" fmla="*/ 1 w 42"/>
                    <a:gd name="T55" fmla="*/ 1 h 17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2"/>
                    <a:gd name="T85" fmla="*/ 0 h 17"/>
                    <a:gd name="T86" fmla="*/ 42 w 42"/>
                    <a:gd name="T87" fmla="*/ 17 h 17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2" h="17">
                      <a:moveTo>
                        <a:pt x="23" y="17"/>
                      </a:moveTo>
                      <a:lnTo>
                        <a:pt x="13" y="17"/>
                      </a:lnTo>
                      <a:lnTo>
                        <a:pt x="7" y="16"/>
                      </a:lnTo>
                      <a:lnTo>
                        <a:pt x="2" y="14"/>
                      </a:lnTo>
                      <a:lnTo>
                        <a:pt x="1" y="12"/>
                      </a:lnTo>
                      <a:lnTo>
                        <a:pt x="0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1" y="7"/>
                      </a:lnTo>
                      <a:lnTo>
                        <a:pt x="3" y="5"/>
                      </a:lnTo>
                      <a:lnTo>
                        <a:pt x="5" y="2"/>
                      </a:lnTo>
                      <a:lnTo>
                        <a:pt x="8" y="1"/>
                      </a:lnTo>
                      <a:lnTo>
                        <a:pt x="11" y="1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30" y="0"/>
                      </a:lnTo>
                      <a:lnTo>
                        <a:pt x="36" y="1"/>
                      </a:lnTo>
                      <a:lnTo>
                        <a:pt x="41" y="2"/>
                      </a:lnTo>
                      <a:lnTo>
                        <a:pt x="41" y="4"/>
                      </a:lnTo>
                      <a:lnTo>
                        <a:pt x="42" y="7"/>
                      </a:lnTo>
                      <a:lnTo>
                        <a:pt x="42" y="9"/>
                      </a:lnTo>
                      <a:lnTo>
                        <a:pt x="41" y="11"/>
                      </a:lnTo>
                      <a:lnTo>
                        <a:pt x="40" y="12"/>
                      </a:lnTo>
                      <a:lnTo>
                        <a:pt x="37" y="13"/>
                      </a:lnTo>
                      <a:lnTo>
                        <a:pt x="34" y="14"/>
                      </a:lnTo>
                      <a:lnTo>
                        <a:pt x="30" y="16"/>
                      </a:lnTo>
                      <a:lnTo>
                        <a:pt x="28" y="16"/>
                      </a:lnTo>
                      <a:lnTo>
                        <a:pt x="23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39" name="Freeform 2556"/>
                <p:cNvSpPr>
                  <a:spLocks noChangeAspect="1"/>
                </p:cNvSpPr>
                <p:nvPr/>
              </p:nvSpPr>
              <p:spPr bwMode="auto">
                <a:xfrm>
                  <a:off x="5430" y="3254"/>
                  <a:ext cx="20" cy="10"/>
                </a:xfrm>
                <a:custGeom>
                  <a:avLst/>
                  <a:gdLst>
                    <a:gd name="T0" fmla="*/ 0 w 43"/>
                    <a:gd name="T1" fmla="*/ 1 h 19"/>
                    <a:gd name="T2" fmla="*/ 0 w 43"/>
                    <a:gd name="T3" fmla="*/ 1 h 19"/>
                    <a:gd name="T4" fmla="*/ 0 w 43"/>
                    <a:gd name="T5" fmla="*/ 1 h 19"/>
                    <a:gd name="T6" fmla="*/ 0 w 43"/>
                    <a:gd name="T7" fmla="*/ 1 h 19"/>
                    <a:gd name="T8" fmla="*/ 0 w 43"/>
                    <a:gd name="T9" fmla="*/ 1 h 19"/>
                    <a:gd name="T10" fmla="*/ 0 w 43"/>
                    <a:gd name="T11" fmla="*/ 1 h 19"/>
                    <a:gd name="T12" fmla="*/ 0 w 43"/>
                    <a:gd name="T13" fmla="*/ 1 h 19"/>
                    <a:gd name="T14" fmla="*/ 0 w 43"/>
                    <a:gd name="T15" fmla="*/ 1 h 19"/>
                    <a:gd name="T16" fmla="*/ 0 w 43"/>
                    <a:gd name="T17" fmla="*/ 1 h 19"/>
                    <a:gd name="T18" fmla="*/ 0 w 43"/>
                    <a:gd name="T19" fmla="*/ 1 h 19"/>
                    <a:gd name="T20" fmla="*/ 0 w 43"/>
                    <a:gd name="T21" fmla="*/ 1 h 19"/>
                    <a:gd name="T22" fmla="*/ 0 w 43"/>
                    <a:gd name="T23" fmla="*/ 1 h 19"/>
                    <a:gd name="T24" fmla="*/ 0 w 43"/>
                    <a:gd name="T25" fmla="*/ 1 h 19"/>
                    <a:gd name="T26" fmla="*/ 0 w 43"/>
                    <a:gd name="T27" fmla="*/ 1 h 19"/>
                    <a:gd name="T28" fmla="*/ 0 w 43"/>
                    <a:gd name="T29" fmla="*/ 0 h 19"/>
                    <a:gd name="T30" fmla="*/ 0 w 43"/>
                    <a:gd name="T31" fmla="*/ 0 h 19"/>
                    <a:gd name="T32" fmla="*/ 0 w 43"/>
                    <a:gd name="T33" fmla="*/ 0 h 19"/>
                    <a:gd name="T34" fmla="*/ 1 w 43"/>
                    <a:gd name="T35" fmla="*/ 1 h 19"/>
                    <a:gd name="T36" fmla="*/ 1 w 43"/>
                    <a:gd name="T37" fmla="*/ 1 h 19"/>
                    <a:gd name="T38" fmla="*/ 1 w 43"/>
                    <a:gd name="T39" fmla="*/ 1 h 19"/>
                    <a:gd name="T40" fmla="*/ 1 w 43"/>
                    <a:gd name="T41" fmla="*/ 1 h 19"/>
                    <a:gd name="T42" fmla="*/ 1 w 43"/>
                    <a:gd name="T43" fmla="*/ 1 h 19"/>
                    <a:gd name="T44" fmla="*/ 1 w 43"/>
                    <a:gd name="T45" fmla="*/ 1 h 19"/>
                    <a:gd name="T46" fmla="*/ 1 w 43"/>
                    <a:gd name="T47" fmla="*/ 1 h 19"/>
                    <a:gd name="T48" fmla="*/ 0 w 43"/>
                    <a:gd name="T49" fmla="*/ 1 h 19"/>
                    <a:gd name="T50" fmla="*/ 0 w 43"/>
                    <a:gd name="T51" fmla="*/ 1 h 19"/>
                    <a:gd name="T52" fmla="*/ 0 w 43"/>
                    <a:gd name="T53" fmla="*/ 1 h 19"/>
                    <a:gd name="T54" fmla="*/ 0 w 43"/>
                    <a:gd name="T55" fmla="*/ 1 h 1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3"/>
                    <a:gd name="T85" fmla="*/ 0 h 19"/>
                    <a:gd name="T86" fmla="*/ 43 w 43"/>
                    <a:gd name="T87" fmla="*/ 19 h 1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3" h="19">
                      <a:moveTo>
                        <a:pt x="23" y="18"/>
                      </a:moveTo>
                      <a:lnTo>
                        <a:pt x="19" y="19"/>
                      </a:lnTo>
                      <a:lnTo>
                        <a:pt x="16" y="19"/>
                      </a:lnTo>
                      <a:lnTo>
                        <a:pt x="8" y="18"/>
                      </a:lnTo>
                      <a:lnTo>
                        <a:pt x="4" y="16"/>
                      </a:lnTo>
                      <a:lnTo>
                        <a:pt x="0" y="14"/>
                      </a:lnTo>
                      <a:lnTo>
                        <a:pt x="0" y="13"/>
                      </a:lnTo>
                      <a:lnTo>
                        <a:pt x="0" y="12"/>
                      </a:lnTo>
                      <a:lnTo>
                        <a:pt x="0" y="9"/>
                      </a:lnTo>
                      <a:lnTo>
                        <a:pt x="3" y="8"/>
                      </a:lnTo>
                      <a:lnTo>
                        <a:pt x="4" y="7"/>
                      </a:lnTo>
                      <a:lnTo>
                        <a:pt x="7" y="6"/>
                      </a:lnTo>
                      <a:lnTo>
                        <a:pt x="9" y="3"/>
                      </a:lnTo>
                      <a:lnTo>
                        <a:pt x="12" y="1"/>
                      </a:lnTo>
                      <a:lnTo>
                        <a:pt x="19" y="0"/>
                      </a:lnTo>
                      <a:lnTo>
                        <a:pt x="28" y="0"/>
                      </a:lnTo>
                      <a:lnTo>
                        <a:pt x="35" y="0"/>
                      </a:lnTo>
                      <a:lnTo>
                        <a:pt x="41" y="3"/>
                      </a:lnTo>
                      <a:lnTo>
                        <a:pt x="43" y="6"/>
                      </a:lnTo>
                      <a:lnTo>
                        <a:pt x="43" y="7"/>
                      </a:lnTo>
                      <a:lnTo>
                        <a:pt x="43" y="8"/>
                      </a:lnTo>
                      <a:lnTo>
                        <a:pt x="41" y="9"/>
                      </a:lnTo>
                      <a:lnTo>
                        <a:pt x="41" y="12"/>
                      </a:lnTo>
                      <a:lnTo>
                        <a:pt x="38" y="14"/>
                      </a:lnTo>
                      <a:lnTo>
                        <a:pt x="34" y="16"/>
                      </a:lnTo>
                      <a:lnTo>
                        <a:pt x="31" y="17"/>
                      </a:lnTo>
                      <a:lnTo>
                        <a:pt x="28" y="18"/>
                      </a:lnTo>
                      <a:lnTo>
                        <a:pt x="23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40" name="Freeform 2557"/>
                <p:cNvSpPr>
                  <a:spLocks noChangeAspect="1"/>
                </p:cNvSpPr>
                <p:nvPr/>
              </p:nvSpPr>
              <p:spPr bwMode="auto">
                <a:xfrm>
                  <a:off x="5448" y="3273"/>
                  <a:ext cx="20" cy="9"/>
                </a:xfrm>
                <a:custGeom>
                  <a:avLst/>
                  <a:gdLst>
                    <a:gd name="T0" fmla="*/ 0 w 42"/>
                    <a:gd name="T1" fmla="*/ 1 h 18"/>
                    <a:gd name="T2" fmla="*/ 0 w 42"/>
                    <a:gd name="T3" fmla="*/ 1 h 18"/>
                    <a:gd name="T4" fmla="*/ 0 w 42"/>
                    <a:gd name="T5" fmla="*/ 1 h 18"/>
                    <a:gd name="T6" fmla="*/ 0 w 42"/>
                    <a:gd name="T7" fmla="*/ 1 h 18"/>
                    <a:gd name="T8" fmla="*/ 0 w 42"/>
                    <a:gd name="T9" fmla="*/ 1 h 18"/>
                    <a:gd name="T10" fmla="*/ 0 w 42"/>
                    <a:gd name="T11" fmla="*/ 1 h 18"/>
                    <a:gd name="T12" fmla="*/ 0 w 42"/>
                    <a:gd name="T13" fmla="*/ 1 h 18"/>
                    <a:gd name="T14" fmla="*/ 0 w 42"/>
                    <a:gd name="T15" fmla="*/ 1 h 18"/>
                    <a:gd name="T16" fmla="*/ 0 w 42"/>
                    <a:gd name="T17" fmla="*/ 1 h 18"/>
                    <a:gd name="T18" fmla="*/ 0 w 42"/>
                    <a:gd name="T19" fmla="*/ 1 h 18"/>
                    <a:gd name="T20" fmla="*/ 0 w 42"/>
                    <a:gd name="T21" fmla="*/ 1 h 18"/>
                    <a:gd name="T22" fmla="*/ 0 w 42"/>
                    <a:gd name="T23" fmla="*/ 1 h 18"/>
                    <a:gd name="T24" fmla="*/ 0 w 42"/>
                    <a:gd name="T25" fmla="*/ 1 h 18"/>
                    <a:gd name="T26" fmla="*/ 0 w 42"/>
                    <a:gd name="T27" fmla="*/ 1 h 18"/>
                    <a:gd name="T28" fmla="*/ 0 w 42"/>
                    <a:gd name="T29" fmla="*/ 0 h 18"/>
                    <a:gd name="T30" fmla="*/ 0 w 42"/>
                    <a:gd name="T31" fmla="*/ 0 h 18"/>
                    <a:gd name="T32" fmla="*/ 1 w 42"/>
                    <a:gd name="T33" fmla="*/ 1 h 18"/>
                    <a:gd name="T34" fmla="*/ 1 w 42"/>
                    <a:gd name="T35" fmla="*/ 1 h 18"/>
                    <a:gd name="T36" fmla="*/ 1 w 42"/>
                    <a:gd name="T37" fmla="*/ 1 h 18"/>
                    <a:gd name="T38" fmla="*/ 1 w 42"/>
                    <a:gd name="T39" fmla="*/ 1 h 18"/>
                    <a:gd name="T40" fmla="*/ 1 w 42"/>
                    <a:gd name="T41" fmla="*/ 1 h 18"/>
                    <a:gd name="T42" fmla="*/ 1 w 42"/>
                    <a:gd name="T43" fmla="*/ 1 h 18"/>
                    <a:gd name="T44" fmla="*/ 1 w 42"/>
                    <a:gd name="T45" fmla="*/ 1 h 18"/>
                    <a:gd name="T46" fmla="*/ 1 w 42"/>
                    <a:gd name="T47" fmla="*/ 1 h 18"/>
                    <a:gd name="T48" fmla="*/ 1 w 42"/>
                    <a:gd name="T49" fmla="*/ 1 h 18"/>
                    <a:gd name="T50" fmla="*/ 0 w 42"/>
                    <a:gd name="T51" fmla="*/ 1 h 18"/>
                    <a:gd name="T52" fmla="*/ 0 w 42"/>
                    <a:gd name="T53" fmla="*/ 1 h 18"/>
                    <a:gd name="T54" fmla="*/ 0 w 42"/>
                    <a:gd name="T55" fmla="*/ 1 h 1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2"/>
                    <a:gd name="T85" fmla="*/ 0 h 18"/>
                    <a:gd name="T86" fmla="*/ 42 w 42"/>
                    <a:gd name="T87" fmla="*/ 18 h 1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2" h="18">
                      <a:moveTo>
                        <a:pt x="22" y="18"/>
                      </a:moveTo>
                      <a:lnTo>
                        <a:pt x="18" y="18"/>
                      </a:lnTo>
                      <a:lnTo>
                        <a:pt x="15" y="18"/>
                      </a:lnTo>
                      <a:lnTo>
                        <a:pt x="7" y="17"/>
                      </a:lnTo>
                      <a:lnTo>
                        <a:pt x="3" y="15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2" y="8"/>
                      </a:lnTo>
                      <a:lnTo>
                        <a:pt x="3" y="6"/>
                      </a:lnTo>
                      <a:lnTo>
                        <a:pt x="5" y="5"/>
                      </a:lnTo>
                      <a:lnTo>
                        <a:pt x="8" y="5"/>
                      </a:lnTo>
                      <a:lnTo>
                        <a:pt x="12" y="3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5" y="1"/>
                      </a:lnTo>
                      <a:lnTo>
                        <a:pt x="38" y="5"/>
                      </a:lnTo>
                      <a:lnTo>
                        <a:pt x="42" y="5"/>
                      </a:lnTo>
                      <a:lnTo>
                        <a:pt x="42" y="6"/>
                      </a:lnTo>
                      <a:lnTo>
                        <a:pt x="42" y="8"/>
                      </a:lnTo>
                      <a:lnTo>
                        <a:pt x="40" y="9"/>
                      </a:lnTo>
                      <a:lnTo>
                        <a:pt x="38" y="12"/>
                      </a:lnTo>
                      <a:lnTo>
                        <a:pt x="36" y="14"/>
                      </a:lnTo>
                      <a:lnTo>
                        <a:pt x="34" y="15"/>
                      </a:lnTo>
                      <a:lnTo>
                        <a:pt x="30" y="16"/>
                      </a:lnTo>
                      <a:lnTo>
                        <a:pt x="26" y="17"/>
                      </a:lnTo>
                      <a:lnTo>
                        <a:pt x="22" y="1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41" name="Freeform 2558"/>
                <p:cNvSpPr>
                  <a:spLocks noChangeAspect="1"/>
                </p:cNvSpPr>
                <p:nvPr/>
              </p:nvSpPr>
              <p:spPr bwMode="auto">
                <a:xfrm>
                  <a:off x="5465" y="3294"/>
                  <a:ext cx="21" cy="9"/>
                </a:xfrm>
                <a:custGeom>
                  <a:avLst/>
                  <a:gdLst>
                    <a:gd name="T0" fmla="*/ 0 w 43"/>
                    <a:gd name="T1" fmla="*/ 1 h 17"/>
                    <a:gd name="T2" fmla="*/ 0 w 43"/>
                    <a:gd name="T3" fmla="*/ 1 h 17"/>
                    <a:gd name="T4" fmla="*/ 0 w 43"/>
                    <a:gd name="T5" fmla="*/ 1 h 17"/>
                    <a:gd name="T6" fmla="*/ 0 w 43"/>
                    <a:gd name="T7" fmla="*/ 1 h 17"/>
                    <a:gd name="T8" fmla="*/ 0 w 43"/>
                    <a:gd name="T9" fmla="*/ 1 h 17"/>
                    <a:gd name="T10" fmla="*/ 0 w 43"/>
                    <a:gd name="T11" fmla="*/ 1 h 17"/>
                    <a:gd name="T12" fmla="*/ 0 w 43"/>
                    <a:gd name="T13" fmla="*/ 1 h 17"/>
                    <a:gd name="T14" fmla="*/ 0 w 43"/>
                    <a:gd name="T15" fmla="*/ 1 h 17"/>
                    <a:gd name="T16" fmla="*/ 0 w 43"/>
                    <a:gd name="T17" fmla="*/ 1 h 17"/>
                    <a:gd name="T18" fmla="*/ 0 w 43"/>
                    <a:gd name="T19" fmla="*/ 1 h 17"/>
                    <a:gd name="T20" fmla="*/ 0 w 43"/>
                    <a:gd name="T21" fmla="*/ 1 h 17"/>
                    <a:gd name="T22" fmla="*/ 0 w 43"/>
                    <a:gd name="T23" fmla="*/ 1 h 17"/>
                    <a:gd name="T24" fmla="*/ 0 w 43"/>
                    <a:gd name="T25" fmla="*/ 1 h 17"/>
                    <a:gd name="T26" fmla="*/ 0 w 43"/>
                    <a:gd name="T27" fmla="*/ 0 h 17"/>
                    <a:gd name="T28" fmla="*/ 0 w 43"/>
                    <a:gd name="T29" fmla="*/ 0 h 17"/>
                    <a:gd name="T30" fmla="*/ 0 w 43"/>
                    <a:gd name="T31" fmla="*/ 0 h 17"/>
                    <a:gd name="T32" fmla="*/ 1 w 43"/>
                    <a:gd name="T33" fmla="*/ 0 h 17"/>
                    <a:gd name="T34" fmla="*/ 1 w 43"/>
                    <a:gd name="T35" fmla="*/ 1 h 17"/>
                    <a:gd name="T36" fmla="*/ 1 w 43"/>
                    <a:gd name="T37" fmla="*/ 1 h 17"/>
                    <a:gd name="T38" fmla="*/ 1 w 43"/>
                    <a:gd name="T39" fmla="*/ 1 h 17"/>
                    <a:gd name="T40" fmla="*/ 1 w 43"/>
                    <a:gd name="T41" fmla="*/ 1 h 17"/>
                    <a:gd name="T42" fmla="*/ 1 w 43"/>
                    <a:gd name="T43" fmla="*/ 1 h 17"/>
                    <a:gd name="T44" fmla="*/ 1 w 43"/>
                    <a:gd name="T45" fmla="*/ 1 h 17"/>
                    <a:gd name="T46" fmla="*/ 1 w 43"/>
                    <a:gd name="T47" fmla="*/ 1 h 17"/>
                    <a:gd name="T48" fmla="*/ 0 w 43"/>
                    <a:gd name="T49" fmla="*/ 1 h 17"/>
                    <a:gd name="T50" fmla="*/ 0 w 43"/>
                    <a:gd name="T51" fmla="*/ 1 h 17"/>
                    <a:gd name="T52" fmla="*/ 0 w 43"/>
                    <a:gd name="T53" fmla="*/ 1 h 1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3"/>
                    <a:gd name="T82" fmla="*/ 0 h 17"/>
                    <a:gd name="T83" fmla="*/ 43 w 43"/>
                    <a:gd name="T84" fmla="*/ 17 h 1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3" h="17">
                      <a:moveTo>
                        <a:pt x="22" y="17"/>
                      </a:moveTo>
                      <a:lnTo>
                        <a:pt x="19" y="17"/>
                      </a:lnTo>
                      <a:lnTo>
                        <a:pt x="16" y="17"/>
                      </a:lnTo>
                      <a:lnTo>
                        <a:pt x="8" y="14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0" y="11"/>
                      </a:lnTo>
                      <a:lnTo>
                        <a:pt x="1" y="9"/>
                      </a:lnTo>
                      <a:lnTo>
                        <a:pt x="1" y="8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9" y="2"/>
                      </a:lnTo>
                      <a:lnTo>
                        <a:pt x="12" y="0"/>
                      </a:lnTo>
                      <a:lnTo>
                        <a:pt x="20" y="0"/>
                      </a:lnTo>
                      <a:lnTo>
                        <a:pt x="28" y="0"/>
                      </a:lnTo>
                      <a:lnTo>
                        <a:pt x="35" y="0"/>
                      </a:lnTo>
                      <a:lnTo>
                        <a:pt x="40" y="2"/>
                      </a:lnTo>
                      <a:lnTo>
                        <a:pt x="41" y="3"/>
                      </a:lnTo>
                      <a:lnTo>
                        <a:pt x="43" y="3"/>
                      </a:lnTo>
                      <a:lnTo>
                        <a:pt x="43" y="8"/>
                      </a:lnTo>
                      <a:lnTo>
                        <a:pt x="41" y="9"/>
                      </a:lnTo>
                      <a:lnTo>
                        <a:pt x="40" y="11"/>
                      </a:lnTo>
                      <a:lnTo>
                        <a:pt x="37" y="12"/>
                      </a:lnTo>
                      <a:lnTo>
                        <a:pt x="30" y="14"/>
                      </a:lnTo>
                      <a:lnTo>
                        <a:pt x="27" y="14"/>
                      </a:lnTo>
                      <a:lnTo>
                        <a:pt x="22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42" name="Freeform 2559"/>
                <p:cNvSpPr>
                  <a:spLocks noChangeAspect="1"/>
                </p:cNvSpPr>
                <p:nvPr/>
              </p:nvSpPr>
              <p:spPr bwMode="auto">
                <a:xfrm>
                  <a:off x="5482" y="3315"/>
                  <a:ext cx="22" cy="9"/>
                </a:xfrm>
                <a:custGeom>
                  <a:avLst/>
                  <a:gdLst>
                    <a:gd name="T0" fmla="*/ 1 w 42"/>
                    <a:gd name="T1" fmla="*/ 1 h 17"/>
                    <a:gd name="T2" fmla="*/ 1 w 42"/>
                    <a:gd name="T3" fmla="*/ 1 h 17"/>
                    <a:gd name="T4" fmla="*/ 1 w 42"/>
                    <a:gd name="T5" fmla="*/ 1 h 17"/>
                    <a:gd name="T6" fmla="*/ 1 w 42"/>
                    <a:gd name="T7" fmla="*/ 1 h 17"/>
                    <a:gd name="T8" fmla="*/ 1 w 42"/>
                    <a:gd name="T9" fmla="*/ 1 h 17"/>
                    <a:gd name="T10" fmla="*/ 0 w 42"/>
                    <a:gd name="T11" fmla="*/ 1 h 17"/>
                    <a:gd name="T12" fmla="*/ 0 w 42"/>
                    <a:gd name="T13" fmla="*/ 1 h 17"/>
                    <a:gd name="T14" fmla="*/ 0 w 42"/>
                    <a:gd name="T15" fmla="*/ 1 h 17"/>
                    <a:gd name="T16" fmla="*/ 1 w 42"/>
                    <a:gd name="T17" fmla="*/ 1 h 17"/>
                    <a:gd name="T18" fmla="*/ 1 w 42"/>
                    <a:gd name="T19" fmla="*/ 1 h 17"/>
                    <a:gd name="T20" fmla="*/ 1 w 42"/>
                    <a:gd name="T21" fmla="*/ 1 h 17"/>
                    <a:gd name="T22" fmla="*/ 1 w 42"/>
                    <a:gd name="T23" fmla="*/ 1 h 17"/>
                    <a:gd name="T24" fmla="*/ 1 w 42"/>
                    <a:gd name="T25" fmla="*/ 0 h 17"/>
                    <a:gd name="T26" fmla="*/ 1 w 42"/>
                    <a:gd name="T27" fmla="*/ 0 h 17"/>
                    <a:gd name="T28" fmla="*/ 2 w 42"/>
                    <a:gd name="T29" fmla="*/ 1 h 17"/>
                    <a:gd name="T30" fmla="*/ 2 w 42"/>
                    <a:gd name="T31" fmla="*/ 1 h 17"/>
                    <a:gd name="T32" fmla="*/ 2 w 42"/>
                    <a:gd name="T33" fmla="*/ 1 h 17"/>
                    <a:gd name="T34" fmla="*/ 2 w 42"/>
                    <a:gd name="T35" fmla="*/ 1 h 17"/>
                    <a:gd name="T36" fmla="*/ 2 w 42"/>
                    <a:gd name="T37" fmla="*/ 1 h 17"/>
                    <a:gd name="T38" fmla="*/ 2 w 42"/>
                    <a:gd name="T39" fmla="*/ 1 h 17"/>
                    <a:gd name="T40" fmla="*/ 2 w 42"/>
                    <a:gd name="T41" fmla="*/ 1 h 17"/>
                    <a:gd name="T42" fmla="*/ 2 w 42"/>
                    <a:gd name="T43" fmla="*/ 1 h 17"/>
                    <a:gd name="T44" fmla="*/ 2 w 42"/>
                    <a:gd name="T45" fmla="*/ 1 h 17"/>
                    <a:gd name="T46" fmla="*/ 2 w 42"/>
                    <a:gd name="T47" fmla="*/ 1 h 17"/>
                    <a:gd name="T48" fmla="*/ 2 w 42"/>
                    <a:gd name="T49" fmla="*/ 1 h 17"/>
                    <a:gd name="T50" fmla="*/ 1 w 42"/>
                    <a:gd name="T51" fmla="*/ 1 h 17"/>
                    <a:gd name="T52" fmla="*/ 1 w 42"/>
                    <a:gd name="T53" fmla="*/ 1 h 1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2"/>
                    <a:gd name="T82" fmla="*/ 0 h 17"/>
                    <a:gd name="T83" fmla="*/ 42 w 42"/>
                    <a:gd name="T84" fmla="*/ 17 h 1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2" h="17">
                      <a:moveTo>
                        <a:pt x="23" y="17"/>
                      </a:moveTo>
                      <a:lnTo>
                        <a:pt x="19" y="17"/>
                      </a:lnTo>
                      <a:lnTo>
                        <a:pt x="14" y="17"/>
                      </a:lnTo>
                      <a:lnTo>
                        <a:pt x="8" y="15"/>
                      </a:lnTo>
                      <a:lnTo>
                        <a:pt x="2" y="14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1" y="7"/>
                      </a:lnTo>
                      <a:lnTo>
                        <a:pt x="3" y="5"/>
                      </a:lnTo>
                      <a:lnTo>
                        <a:pt x="5" y="4"/>
                      </a:lnTo>
                      <a:lnTo>
                        <a:pt x="11" y="3"/>
                      </a:lnTo>
                      <a:lnTo>
                        <a:pt x="21" y="0"/>
                      </a:lnTo>
                      <a:lnTo>
                        <a:pt x="29" y="0"/>
                      </a:lnTo>
                      <a:lnTo>
                        <a:pt x="36" y="1"/>
                      </a:lnTo>
                      <a:lnTo>
                        <a:pt x="39" y="3"/>
                      </a:lnTo>
                      <a:lnTo>
                        <a:pt x="41" y="3"/>
                      </a:lnTo>
                      <a:lnTo>
                        <a:pt x="42" y="4"/>
                      </a:lnTo>
                      <a:lnTo>
                        <a:pt x="42" y="5"/>
                      </a:lnTo>
                      <a:lnTo>
                        <a:pt x="42" y="7"/>
                      </a:lnTo>
                      <a:lnTo>
                        <a:pt x="41" y="9"/>
                      </a:lnTo>
                      <a:lnTo>
                        <a:pt x="41" y="11"/>
                      </a:lnTo>
                      <a:lnTo>
                        <a:pt x="37" y="13"/>
                      </a:lnTo>
                      <a:lnTo>
                        <a:pt x="34" y="14"/>
                      </a:lnTo>
                      <a:lnTo>
                        <a:pt x="32" y="15"/>
                      </a:lnTo>
                      <a:lnTo>
                        <a:pt x="28" y="15"/>
                      </a:lnTo>
                      <a:lnTo>
                        <a:pt x="23" y="1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58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596" name="Group 2560"/>
              <p:cNvGrpSpPr>
                <a:grpSpLocks noChangeAspect="1"/>
              </p:cNvGrpSpPr>
              <p:nvPr/>
            </p:nvGrpSpPr>
            <p:grpSpPr bwMode="auto">
              <a:xfrm rot="17148672" flipH="1">
                <a:off x="2929" y="3226"/>
                <a:ext cx="203" cy="203"/>
                <a:chOff x="2083" y="1321"/>
                <a:chExt cx="367" cy="414"/>
              </a:xfrm>
            </p:grpSpPr>
            <p:sp>
              <p:nvSpPr>
                <p:cNvPr id="23674" name="Freeform 2561"/>
                <p:cNvSpPr>
                  <a:spLocks noChangeAspect="1"/>
                </p:cNvSpPr>
                <p:nvPr/>
              </p:nvSpPr>
              <p:spPr bwMode="auto">
                <a:xfrm>
                  <a:off x="2083" y="1321"/>
                  <a:ext cx="216" cy="160"/>
                </a:xfrm>
                <a:custGeom>
                  <a:avLst/>
                  <a:gdLst>
                    <a:gd name="T0" fmla="*/ 0 w 436"/>
                    <a:gd name="T1" fmla="*/ 0 h 325"/>
                    <a:gd name="T2" fmla="*/ 0 w 436"/>
                    <a:gd name="T3" fmla="*/ 0 h 325"/>
                    <a:gd name="T4" fmla="*/ 2 w 436"/>
                    <a:gd name="T5" fmla="*/ 1 h 325"/>
                    <a:gd name="T6" fmla="*/ 2 w 436"/>
                    <a:gd name="T7" fmla="*/ 1 h 325"/>
                    <a:gd name="T8" fmla="*/ 3 w 436"/>
                    <a:gd name="T9" fmla="*/ 2 h 325"/>
                    <a:gd name="T10" fmla="*/ 4 w 436"/>
                    <a:gd name="T11" fmla="*/ 2 h 325"/>
                    <a:gd name="T12" fmla="*/ 5 w 436"/>
                    <a:gd name="T13" fmla="*/ 3 h 325"/>
                    <a:gd name="T14" fmla="*/ 6 w 436"/>
                    <a:gd name="T15" fmla="*/ 3 h 325"/>
                    <a:gd name="T16" fmla="*/ 7 w 436"/>
                    <a:gd name="T17" fmla="*/ 4 h 325"/>
                    <a:gd name="T18" fmla="*/ 8 w 436"/>
                    <a:gd name="T19" fmla="*/ 5 h 325"/>
                    <a:gd name="T20" fmla="*/ 8 w 436"/>
                    <a:gd name="T21" fmla="*/ 5 h 325"/>
                    <a:gd name="T22" fmla="*/ 9 w 436"/>
                    <a:gd name="T23" fmla="*/ 6 h 325"/>
                    <a:gd name="T24" fmla="*/ 10 w 436"/>
                    <a:gd name="T25" fmla="*/ 7 h 325"/>
                    <a:gd name="T26" fmla="*/ 11 w 436"/>
                    <a:gd name="T27" fmla="*/ 7 h 325"/>
                    <a:gd name="T28" fmla="*/ 12 w 436"/>
                    <a:gd name="T29" fmla="*/ 8 h 325"/>
                    <a:gd name="T30" fmla="*/ 12 w 436"/>
                    <a:gd name="T31" fmla="*/ 9 h 325"/>
                    <a:gd name="T32" fmla="*/ 13 w 436"/>
                    <a:gd name="T33" fmla="*/ 9 h 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36"/>
                    <a:gd name="T52" fmla="*/ 0 h 325"/>
                    <a:gd name="T53" fmla="*/ 436 w 436"/>
                    <a:gd name="T54" fmla="*/ 325 h 32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36" h="325">
                      <a:moveTo>
                        <a:pt x="0" y="0"/>
                      </a:moveTo>
                      <a:lnTo>
                        <a:pt x="31" y="16"/>
                      </a:lnTo>
                      <a:lnTo>
                        <a:pt x="64" y="33"/>
                      </a:lnTo>
                      <a:lnTo>
                        <a:pt x="94" y="50"/>
                      </a:lnTo>
                      <a:lnTo>
                        <a:pt x="124" y="69"/>
                      </a:lnTo>
                      <a:lnTo>
                        <a:pt x="154" y="86"/>
                      </a:lnTo>
                      <a:lnTo>
                        <a:pt x="183" y="104"/>
                      </a:lnTo>
                      <a:lnTo>
                        <a:pt x="210" y="125"/>
                      </a:lnTo>
                      <a:lnTo>
                        <a:pt x="239" y="142"/>
                      </a:lnTo>
                      <a:lnTo>
                        <a:pt x="264" y="166"/>
                      </a:lnTo>
                      <a:lnTo>
                        <a:pt x="291" y="187"/>
                      </a:lnTo>
                      <a:lnTo>
                        <a:pt x="318" y="208"/>
                      </a:lnTo>
                      <a:lnTo>
                        <a:pt x="340" y="230"/>
                      </a:lnTo>
                      <a:lnTo>
                        <a:pt x="366" y="253"/>
                      </a:lnTo>
                      <a:lnTo>
                        <a:pt x="390" y="276"/>
                      </a:lnTo>
                      <a:lnTo>
                        <a:pt x="414" y="301"/>
                      </a:lnTo>
                      <a:lnTo>
                        <a:pt x="436" y="32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75" name="Freeform 2562"/>
                <p:cNvSpPr>
                  <a:spLocks noChangeAspect="1"/>
                </p:cNvSpPr>
                <p:nvPr/>
              </p:nvSpPr>
              <p:spPr bwMode="auto">
                <a:xfrm>
                  <a:off x="2299" y="1481"/>
                  <a:ext cx="140" cy="230"/>
                </a:xfrm>
                <a:custGeom>
                  <a:avLst/>
                  <a:gdLst>
                    <a:gd name="T0" fmla="*/ 0 w 285"/>
                    <a:gd name="T1" fmla="*/ 0 h 465"/>
                    <a:gd name="T2" fmla="*/ 0 w 285"/>
                    <a:gd name="T3" fmla="*/ 0 h 465"/>
                    <a:gd name="T4" fmla="*/ 1 w 285"/>
                    <a:gd name="T5" fmla="*/ 1 h 465"/>
                    <a:gd name="T6" fmla="*/ 1 w 285"/>
                    <a:gd name="T7" fmla="*/ 2 h 465"/>
                    <a:gd name="T8" fmla="*/ 2 w 285"/>
                    <a:gd name="T9" fmla="*/ 3 h 465"/>
                    <a:gd name="T10" fmla="*/ 3 w 285"/>
                    <a:gd name="T11" fmla="*/ 3 h 465"/>
                    <a:gd name="T12" fmla="*/ 3 w 285"/>
                    <a:gd name="T13" fmla="*/ 4 h 465"/>
                    <a:gd name="T14" fmla="*/ 4 w 285"/>
                    <a:gd name="T15" fmla="*/ 5 h 465"/>
                    <a:gd name="T16" fmla="*/ 4 w 285"/>
                    <a:gd name="T17" fmla="*/ 6 h 465"/>
                    <a:gd name="T18" fmla="*/ 5 w 285"/>
                    <a:gd name="T19" fmla="*/ 7 h 465"/>
                    <a:gd name="T20" fmla="*/ 5 w 285"/>
                    <a:gd name="T21" fmla="*/ 8 h 465"/>
                    <a:gd name="T22" fmla="*/ 6 w 285"/>
                    <a:gd name="T23" fmla="*/ 9 h 465"/>
                    <a:gd name="T24" fmla="*/ 6 w 285"/>
                    <a:gd name="T25" fmla="*/ 10 h 465"/>
                    <a:gd name="T26" fmla="*/ 7 w 285"/>
                    <a:gd name="T27" fmla="*/ 11 h 465"/>
                    <a:gd name="T28" fmla="*/ 7 w 285"/>
                    <a:gd name="T29" fmla="*/ 12 h 465"/>
                    <a:gd name="T30" fmla="*/ 8 w 285"/>
                    <a:gd name="T31" fmla="*/ 13 h 465"/>
                    <a:gd name="T32" fmla="*/ 8 w 285"/>
                    <a:gd name="T33" fmla="*/ 14 h 4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85"/>
                    <a:gd name="T52" fmla="*/ 0 h 465"/>
                    <a:gd name="T53" fmla="*/ 285 w 285"/>
                    <a:gd name="T54" fmla="*/ 465 h 46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85" h="465">
                      <a:moveTo>
                        <a:pt x="0" y="0"/>
                      </a:moveTo>
                      <a:lnTo>
                        <a:pt x="21" y="25"/>
                      </a:lnTo>
                      <a:lnTo>
                        <a:pt x="44" y="50"/>
                      </a:lnTo>
                      <a:lnTo>
                        <a:pt x="64" y="76"/>
                      </a:lnTo>
                      <a:lnTo>
                        <a:pt x="85" y="101"/>
                      </a:lnTo>
                      <a:lnTo>
                        <a:pt x="104" y="127"/>
                      </a:lnTo>
                      <a:lnTo>
                        <a:pt x="124" y="156"/>
                      </a:lnTo>
                      <a:lnTo>
                        <a:pt x="143" y="186"/>
                      </a:lnTo>
                      <a:lnTo>
                        <a:pt x="161" y="213"/>
                      </a:lnTo>
                      <a:lnTo>
                        <a:pt x="178" y="242"/>
                      </a:lnTo>
                      <a:lnTo>
                        <a:pt x="195" y="276"/>
                      </a:lnTo>
                      <a:lnTo>
                        <a:pt x="211" y="305"/>
                      </a:lnTo>
                      <a:lnTo>
                        <a:pt x="227" y="335"/>
                      </a:lnTo>
                      <a:lnTo>
                        <a:pt x="243" y="368"/>
                      </a:lnTo>
                      <a:lnTo>
                        <a:pt x="257" y="401"/>
                      </a:lnTo>
                      <a:lnTo>
                        <a:pt x="269" y="432"/>
                      </a:lnTo>
                      <a:lnTo>
                        <a:pt x="285" y="46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76" name="Freeform 2563"/>
                <p:cNvSpPr>
                  <a:spLocks noChangeAspect="1"/>
                </p:cNvSpPr>
                <p:nvPr/>
              </p:nvSpPr>
              <p:spPr bwMode="auto">
                <a:xfrm>
                  <a:off x="2351" y="1581"/>
                  <a:ext cx="99" cy="154"/>
                </a:xfrm>
                <a:custGeom>
                  <a:avLst/>
                  <a:gdLst>
                    <a:gd name="T0" fmla="*/ 4 w 201"/>
                    <a:gd name="T1" fmla="*/ 0 h 311"/>
                    <a:gd name="T2" fmla="*/ 6 w 201"/>
                    <a:gd name="T3" fmla="*/ 9 h 311"/>
                    <a:gd name="T4" fmla="*/ 0 w 201"/>
                    <a:gd name="T5" fmla="*/ 2 h 311"/>
                    <a:gd name="T6" fmla="*/ 4 w 201"/>
                    <a:gd name="T7" fmla="*/ 0 h 3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1"/>
                    <a:gd name="T13" fmla="*/ 0 h 311"/>
                    <a:gd name="T14" fmla="*/ 201 w 201"/>
                    <a:gd name="T15" fmla="*/ 311 h 3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1" h="311">
                      <a:moveTo>
                        <a:pt x="141" y="0"/>
                      </a:moveTo>
                      <a:lnTo>
                        <a:pt x="201" y="311"/>
                      </a:lnTo>
                      <a:lnTo>
                        <a:pt x="0" y="65"/>
                      </a:lnTo>
                      <a:lnTo>
                        <a:pt x="141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597" name="Group 2564"/>
              <p:cNvGrpSpPr>
                <a:grpSpLocks noChangeAspect="1"/>
              </p:cNvGrpSpPr>
              <p:nvPr/>
            </p:nvGrpSpPr>
            <p:grpSpPr bwMode="auto">
              <a:xfrm flipV="1">
                <a:off x="2905" y="2420"/>
                <a:ext cx="31" cy="220"/>
                <a:chOff x="1423" y="1481"/>
                <a:chExt cx="76" cy="403"/>
              </a:xfrm>
            </p:grpSpPr>
            <p:sp>
              <p:nvSpPr>
                <p:cNvPr id="23672" name="Line 256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461" y="1508"/>
                  <a:ext cx="1" cy="376"/>
                </a:xfrm>
                <a:prstGeom prst="line">
                  <a:avLst/>
                </a:prstGeom>
                <a:noFill/>
                <a:ln w="20638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73" name="Freeform 2566"/>
                <p:cNvSpPr>
                  <a:spLocks noChangeAspect="1"/>
                </p:cNvSpPr>
                <p:nvPr/>
              </p:nvSpPr>
              <p:spPr bwMode="auto">
                <a:xfrm>
                  <a:off x="1423" y="1481"/>
                  <a:ext cx="76" cy="152"/>
                </a:xfrm>
                <a:custGeom>
                  <a:avLst/>
                  <a:gdLst>
                    <a:gd name="T0" fmla="*/ 0 w 155"/>
                    <a:gd name="T1" fmla="*/ 9 h 308"/>
                    <a:gd name="T2" fmla="*/ 2 w 155"/>
                    <a:gd name="T3" fmla="*/ 0 h 308"/>
                    <a:gd name="T4" fmla="*/ 4 w 155"/>
                    <a:gd name="T5" fmla="*/ 9 h 308"/>
                    <a:gd name="T6" fmla="*/ 0 w 155"/>
                    <a:gd name="T7" fmla="*/ 9 h 30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5"/>
                    <a:gd name="T13" fmla="*/ 0 h 308"/>
                    <a:gd name="T14" fmla="*/ 155 w 155"/>
                    <a:gd name="T15" fmla="*/ 308 h 30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5" h="308">
                      <a:moveTo>
                        <a:pt x="0" y="308"/>
                      </a:moveTo>
                      <a:lnTo>
                        <a:pt x="77" y="0"/>
                      </a:lnTo>
                      <a:lnTo>
                        <a:pt x="155" y="308"/>
                      </a:lnTo>
                      <a:lnTo>
                        <a:pt x="0" y="308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23598" name="Picture 2567" descr="fish1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3" y="3353"/>
                <a:ext cx="396" cy="1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3599" name="Group 2568"/>
              <p:cNvGrpSpPr>
                <a:grpSpLocks noChangeAspect="1"/>
              </p:cNvGrpSpPr>
              <p:nvPr/>
            </p:nvGrpSpPr>
            <p:grpSpPr bwMode="auto">
              <a:xfrm>
                <a:off x="4319" y="2189"/>
                <a:ext cx="418" cy="370"/>
                <a:chOff x="816" y="720"/>
                <a:chExt cx="710" cy="607"/>
              </a:xfrm>
            </p:grpSpPr>
            <p:grpSp>
              <p:nvGrpSpPr>
                <p:cNvPr id="23651" name="Group 2569"/>
                <p:cNvGrpSpPr>
                  <a:grpSpLocks noChangeAspect="1"/>
                </p:cNvGrpSpPr>
                <p:nvPr/>
              </p:nvGrpSpPr>
              <p:grpSpPr bwMode="auto">
                <a:xfrm>
                  <a:off x="816" y="720"/>
                  <a:ext cx="710" cy="607"/>
                  <a:chOff x="1024" y="697"/>
                  <a:chExt cx="710" cy="607"/>
                </a:xfrm>
              </p:grpSpPr>
              <p:sp>
                <p:nvSpPr>
                  <p:cNvPr id="23655" name="Line 257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25" y="1144"/>
                    <a:ext cx="80" cy="160"/>
                  </a:xfrm>
                  <a:prstGeom prst="line">
                    <a:avLst/>
                  </a:prstGeom>
                  <a:noFill/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56" name="Line 257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59" y="1123"/>
                    <a:ext cx="76" cy="152"/>
                  </a:xfrm>
                  <a:prstGeom prst="line">
                    <a:avLst/>
                  </a:prstGeom>
                  <a:noFill/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57" name="Line 257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587" y="697"/>
                    <a:ext cx="147" cy="68"/>
                  </a:xfrm>
                  <a:prstGeom prst="line">
                    <a:avLst/>
                  </a:prstGeom>
                  <a:noFill/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58" name="Line 257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575" y="719"/>
                    <a:ext cx="141" cy="74"/>
                  </a:xfrm>
                  <a:prstGeom prst="line">
                    <a:avLst/>
                  </a:prstGeom>
                  <a:noFill/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59" name="Line 257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418" y="926"/>
                    <a:ext cx="17" cy="84"/>
                  </a:xfrm>
                  <a:prstGeom prst="line">
                    <a:avLst/>
                  </a:prstGeom>
                  <a:noFill/>
                  <a:ln w="42863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60" name="Line 257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453" y="914"/>
                    <a:ext cx="20" cy="83"/>
                  </a:xfrm>
                  <a:prstGeom prst="line">
                    <a:avLst/>
                  </a:prstGeom>
                  <a:noFill/>
                  <a:ln w="42863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61" name="Line 257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490" y="902"/>
                    <a:ext cx="18" cy="83"/>
                  </a:xfrm>
                  <a:prstGeom prst="line">
                    <a:avLst/>
                  </a:prstGeom>
                  <a:noFill/>
                  <a:ln w="42863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662" name="Group 257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024" y="897"/>
                    <a:ext cx="486" cy="179"/>
                    <a:chOff x="1390" y="916"/>
                    <a:chExt cx="547" cy="179"/>
                  </a:xfrm>
                </p:grpSpPr>
                <p:sp>
                  <p:nvSpPr>
                    <p:cNvPr id="23663" name="Line 257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794" y="953"/>
                      <a:ext cx="22" cy="83"/>
                    </a:xfrm>
                    <a:prstGeom prst="line">
                      <a:avLst/>
                    </a:prstGeom>
                    <a:noFill/>
                    <a:ln w="42863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64" name="Line 257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836" y="941"/>
                      <a:ext cx="19" cy="84"/>
                    </a:xfrm>
                    <a:prstGeom prst="line">
                      <a:avLst/>
                    </a:prstGeom>
                    <a:noFill/>
                    <a:ln w="42863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65" name="Line 258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875" y="929"/>
                      <a:ext cx="22" cy="83"/>
                    </a:xfrm>
                    <a:prstGeom prst="line">
                      <a:avLst/>
                    </a:prstGeom>
                    <a:noFill/>
                    <a:ln w="42863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66" name="Line 258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917" y="917"/>
                      <a:ext cx="20" cy="83"/>
                    </a:xfrm>
                    <a:prstGeom prst="line">
                      <a:avLst/>
                    </a:prstGeom>
                    <a:noFill/>
                    <a:ln w="42863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67" name="Freeform 2582"/>
                    <p:cNvSpPr>
                      <a:spLocks noChangeAspect="1"/>
                    </p:cNvSpPr>
                    <p:nvPr/>
                  </p:nvSpPr>
                  <p:spPr bwMode="auto">
                    <a:xfrm rot="-1161692">
                      <a:off x="1738" y="972"/>
                      <a:ext cx="60" cy="96"/>
                    </a:xfrm>
                    <a:custGeom>
                      <a:avLst/>
                      <a:gdLst>
                        <a:gd name="T0" fmla="*/ 30 w 60"/>
                        <a:gd name="T1" fmla="*/ 0 h 96"/>
                        <a:gd name="T2" fmla="*/ 60 w 60"/>
                        <a:gd name="T3" fmla="*/ 96 h 96"/>
                        <a:gd name="T4" fmla="*/ 30 w 60"/>
                        <a:gd name="T5" fmla="*/ 96 h 96"/>
                        <a:gd name="T6" fmla="*/ 0 w 60"/>
                        <a:gd name="T7" fmla="*/ 0 h 96"/>
                        <a:gd name="T8" fmla="*/ 30 w 60"/>
                        <a:gd name="T9" fmla="*/ 0 h 9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0"/>
                        <a:gd name="T16" fmla="*/ 0 h 96"/>
                        <a:gd name="T17" fmla="*/ 60 w 60"/>
                        <a:gd name="T18" fmla="*/ 96 h 9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0" h="96">
                          <a:moveTo>
                            <a:pt x="30" y="0"/>
                          </a:moveTo>
                          <a:lnTo>
                            <a:pt x="60" y="96"/>
                          </a:lnTo>
                          <a:lnTo>
                            <a:pt x="30" y="96"/>
                          </a:lnTo>
                          <a:lnTo>
                            <a:pt x="0" y="0"/>
                          </a:lnTo>
                          <a:lnTo>
                            <a:pt x="3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68" name="Freeform 2583"/>
                    <p:cNvSpPr>
                      <a:spLocks noChangeAspect="1"/>
                    </p:cNvSpPr>
                    <p:nvPr/>
                  </p:nvSpPr>
                  <p:spPr bwMode="auto">
                    <a:xfrm rot="-1161692">
                      <a:off x="1783" y="957"/>
                      <a:ext cx="54" cy="95"/>
                    </a:xfrm>
                    <a:custGeom>
                      <a:avLst/>
                      <a:gdLst>
                        <a:gd name="T0" fmla="*/ 30 w 54"/>
                        <a:gd name="T1" fmla="*/ 0 h 95"/>
                        <a:gd name="T2" fmla="*/ 54 w 54"/>
                        <a:gd name="T3" fmla="*/ 95 h 95"/>
                        <a:gd name="T4" fmla="*/ 24 w 54"/>
                        <a:gd name="T5" fmla="*/ 95 h 95"/>
                        <a:gd name="T6" fmla="*/ 0 w 54"/>
                        <a:gd name="T7" fmla="*/ 0 h 95"/>
                        <a:gd name="T8" fmla="*/ 30 w 54"/>
                        <a:gd name="T9" fmla="*/ 0 h 9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4"/>
                        <a:gd name="T16" fmla="*/ 0 h 95"/>
                        <a:gd name="T17" fmla="*/ 54 w 54"/>
                        <a:gd name="T18" fmla="*/ 95 h 9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4" h="95">
                          <a:moveTo>
                            <a:pt x="30" y="0"/>
                          </a:moveTo>
                          <a:lnTo>
                            <a:pt x="54" y="95"/>
                          </a:lnTo>
                          <a:lnTo>
                            <a:pt x="24" y="95"/>
                          </a:lnTo>
                          <a:lnTo>
                            <a:pt x="0" y="0"/>
                          </a:lnTo>
                          <a:lnTo>
                            <a:pt x="3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69" name="Freeform 2584"/>
                    <p:cNvSpPr>
                      <a:spLocks noChangeAspect="1"/>
                    </p:cNvSpPr>
                    <p:nvPr/>
                  </p:nvSpPr>
                  <p:spPr bwMode="auto">
                    <a:xfrm rot="-1161692">
                      <a:off x="1829" y="941"/>
                      <a:ext cx="54" cy="95"/>
                    </a:xfrm>
                    <a:custGeom>
                      <a:avLst/>
                      <a:gdLst>
                        <a:gd name="T0" fmla="*/ 30 w 54"/>
                        <a:gd name="T1" fmla="*/ 0 h 95"/>
                        <a:gd name="T2" fmla="*/ 54 w 54"/>
                        <a:gd name="T3" fmla="*/ 95 h 95"/>
                        <a:gd name="T4" fmla="*/ 24 w 54"/>
                        <a:gd name="T5" fmla="*/ 95 h 95"/>
                        <a:gd name="T6" fmla="*/ 0 w 54"/>
                        <a:gd name="T7" fmla="*/ 0 h 95"/>
                        <a:gd name="T8" fmla="*/ 30 w 54"/>
                        <a:gd name="T9" fmla="*/ 0 h 9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4"/>
                        <a:gd name="T16" fmla="*/ 0 h 95"/>
                        <a:gd name="T17" fmla="*/ 54 w 54"/>
                        <a:gd name="T18" fmla="*/ 95 h 9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4" h="95">
                          <a:moveTo>
                            <a:pt x="30" y="0"/>
                          </a:moveTo>
                          <a:lnTo>
                            <a:pt x="54" y="95"/>
                          </a:lnTo>
                          <a:lnTo>
                            <a:pt x="24" y="95"/>
                          </a:lnTo>
                          <a:lnTo>
                            <a:pt x="0" y="0"/>
                          </a:lnTo>
                          <a:lnTo>
                            <a:pt x="3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70" name="Freeform 2585"/>
                    <p:cNvSpPr>
                      <a:spLocks noChangeAspect="1"/>
                    </p:cNvSpPr>
                    <p:nvPr/>
                  </p:nvSpPr>
                  <p:spPr bwMode="auto">
                    <a:xfrm rot="-1161692">
                      <a:off x="1874" y="925"/>
                      <a:ext cx="54" cy="95"/>
                    </a:xfrm>
                    <a:custGeom>
                      <a:avLst/>
                      <a:gdLst>
                        <a:gd name="T0" fmla="*/ 30 w 54"/>
                        <a:gd name="T1" fmla="*/ 0 h 95"/>
                        <a:gd name="T2" fmla="*/ 54 w 54"/>
                        <a:gd name="T3" fmla="*/ 95 h 95"/>
                        <a:gd name="T4" fmla="*/ 24 w 54"/>
                        <a:gd name="T5" fmla="*/ 95 h 95"/>
                        <a:gd name="T6" fmla="*/ 0 w 54"/>
                        <a:gd name="T7" fmla="*/ 0 h 95"/>
                        <a:gd name="T8" fmla="*/ 30 w 54"/>
                        <a:gd name="T9" fmla="*/ 0 h 9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4"/>
                        <a:gd name="T16" fmla="*/ 0 h 95"/>
                        <a:gd name="T17" fmla="*/ 54 w 54"/>
                        <a:gd name="T18" fmla="*/ 95 h 9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4" h="95">
                          <a:moveTo>
                            <a:pt x="30" y="0"/>
                          </a:moveTo>
                          <a:lnTo>
                            <a:pt x="54" y="95"/>
                          </a:lnTo>
                          <a:lnTo>
                            <a:pt x="24" y="95"/>
                          </a:lnTo>
                          <a:lnTo>
                            <a:pt x="0" y="0"/>
                          </a:lnTo>
                          <a:lnTo>
                            <a:pt x="3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71" name="Freeform 2586"/>
                    <p:cNvSpPr>
                      <a:spLocks noChangeAspect="1"/>
                    </p:cNvSpPr>
                    <p:nvPr/>
                  </p:nvSpPr>
                  <p:spPr bwMode="auto">
                    <a:xfrm rot="-441107">
                      <a:off x="1390" y="916"/>
                      <a:ext cx="509" cy="179"/>
                    </a:xfrm>
                    <a:custGeom>
                      <a:avLst/>
                      <a:gdLst>
                        <a:gd name="T0" fmla="*/ 0 w 509"/>
                        <a:gd name="T1" fmla="*/ 137 h 179"/>
                        <a:gd name="T2" fmla="*/ 497 w 509"/>
                        <a:gd name="T3" fmla="*/ 0 h 179"/>
                        <a:gd name="T4" fmla="*/ 509 w 509"/>
                        <a:gd name="T5" fmla="*/ 42 h 179"/>
                        <a:gd name="T6" fmla="*/ 12 w 509"/>
                        <a:gd name="T7" fmla="*/ 179 h 179"/>
                        <a:gd name="T8" fmla="*/ 0 w 509"/>
                        <a:gd name="T9" fmla="*/ 137 h 179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09"/>
                        <a:gd name="T16" fmla="*/ 0 h 179"/>
                        <a:gd name="T17" fmla="*/ 509 w 509"/>
                        <a:gd name="T18" fmla="*/ 179 h 179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09" h="179">
                          <a:moveTo>
                            <a:pt x="0" y="137"/>
                          </a:moveTo>
                          <a:lnTo>
                            <a:pt x="497" y="0"/>
                          </a:lnTo>
                          <a:lnTo>
                            <a:pt x="509" y="42"/>
                          </a:lnTo>
                          <a:lnTo>
                            <a:pt x="12" y="179"/>
                          </a:lnTo>
                          <a:lnTo>
                            <a:pt x="0" y="137"/>
                          </a:lnTo>
                          <a:close/>
                        </a:path>
                      </a:pathLst>
                    </a:custGeom>
                    <a:solidFill>
                      <a:srgbClr val="00E8AB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3652" name="Group 2587"/>
                <p:cNvGrpSpPr>
                  <a:grpSpLocks noChangeAspect="1"/>
                </p:cNvGrpSpPr>
                <p:nvPr/>
              </p:nvGrpSpPr>
              <p:grpSpPr bwMode="auto">
                <a:xfrm>
                  <a:off x="1248" y="1008"/>
                  <a:ext cx="256" cy="240"/>
                  <a:chOff x="1008" y="2304"/>
                  <a:chExt cx="288" cy="240"/>
                </a:xfrm>
              </p:grpSpPr>
              <p:sp>
                <p:nvSpPr>
                  <p:cNvPr id="23653" name="Oval 258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56" y="2352"/>
                    <a:ext cx="192" cy="14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24678" name="AutoShape 258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12" y="2304"/>
                    <a:ext cx="279" cy="244"/>
                  </a:xfrm>
                  <a:custGeom>
                    <a:avLst/>
                    <a:gdLst>
                      <a:gd name="T0" fmla="*/ 2 w 21600"/>
                      <a:gd name="T1" fmla="*/ 0 h 21600"/>
                      <a:gd name="T2" fmla="*/ 1 w 21600"/>
                      <a:gd name="T3" fmla="*/ 0 h 21600"/>
                      <a:gd name="T4" fmla="*/ 0 w 21600"/>
                      <a:gd name="T5" fmla="*/ 1 h 21600"/>
                      <a:gd name="T6" fmla="*/ 1 w 21600"/>
                      <a:gd name="T7" fmla="*/ 2 h 21600"/>
                      <a:gd name="T8" fmla="*/ 2 w 21600"/>
                      <a:gd name="T9" fmla="*/ 3 h 21600"/>
                      <a:gd name="T10" fmla="*/ 3 w 21600"/>
                      <a:gd name="T11" fmla="*/ 2 h 21600"/>
                      <a:gd name="T12" fmla="*/ 4 w 21600"/>
                      <a:gd name="T13" fmla="*/ 1 h 21600"/>
                      <a:gd name="T14" fmla="*/ 3 w 21600"/>
                      <a:gd name="T15" fmla="*/ 0 h 2160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3150 w 21600"/>
                      <a:gd name="T25" fmla="*/ 3150 h 21600"/>
                      <a:gd name="T26" fmla="*/ 18450 w 21600"/>
                      <a:gd name="T27" fmla="*/ 18450 h 2160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00" h="21600">
                        <a:moveTo>
                          <a:pt x="0" y="10800"/>
                        </a:moveTo>
                        <a:cubicBezTo>
                          <a:pt x="0" y="4835"/>
                          <a:pt x="4835" y="0"/>
                          <a:pt x="10800" y="0"/>
                        </a:cubicBezTo>
                        <a:cubicBezTo>
                          <a:pt x="16765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6765"/>
                          <a:pt x="0" y="10800"/>
                        </a:cubicBezTo>
                        <a:close/>
                        <a:moveTo>
                          <a:pt x="5400" y="10800"/>
                        </a:moveTo>
                        <a:cubicBezTo>
                          <a:pt x="5400" y="13782"/>
                          <a:pt x="7818" y="16200"/>
                          <a:pt x="10800" y="16200"/>
                        </a:cubicBezTo>
                        <a:cubicBezTo>
                          <a:pt x="13782" y="16200"/>
                          <a:pt x="16200" y="13782"/>
                          <a:pt x="16200" y="10800"/>
                        </a:cubicBezTo>
                        <a:cubicBezTo>
                          <a:pt x="16200" y="7818"/>
                          <a:pt x="13782" y="5400"/>
                          <a:pt x="10800" y="5400"/>
                        </a:cubicBezTo>
                        <a:cubicBezTo>
                          <a:pt x="7818" y="5400"/>
                          <a:pt x="5400" y="7818"/>
                          <a:pt x="5400" y="1080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</p:grpSp>
          <p:grpSp>
            <p:nvGrpSpPr>
              <p:cNvPr id="23600" name="Group 2590"/>
              <p:cNvGrpSpPr>
                <a:grpSpLocks noChangeAspect="1"/>
              </p:cNvGrpSpPr>
              <p:nvPr/>
            </p:nvGrpSpPr>
            <p:grpSpPr bwMode="auto">
              <a:xfrm>
                <a:off x="3744" y="1901"/>
                <a:ext cx="274" cy="624"/>
                <a:chOff x="4367" y="1893"/>
                <a:chExt cx="373" cy="848"/>
              </a:xfrm>
            </p:grpSpPr>
            <p:grpSp>
              <p:nvGrpSpPr>
                <p:cNvPr id="23637" name="Group 2591"/>
                <p:cNvGrpSpPr>
                  <a:grpSpLocks noChangeAspect="1"/>
                </p:cNvGrpSpPr>
                <p:nvPr/>
              </p:nvGrpSpPr>
              <p:grpSpPr bwMode="auto">
                <a:xfrm>
                  <a:off x="4600" y="2192"/>
                  <a:ext cx="140" cy="125"/>
                  <a:chOff x="1008" y="2304"/>
                  <a:chExt cx="288" cy="240"/>
                </a:xfrm>
              </p:grpSpPr>
              <p:sp>
                <p:nvSpPr>
                  <p:cNvPr id="23649" name="Oval 259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56" y="2352"/>
                    <a:ext cx="192" cy="14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24674" name="AutoShape 259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09" y="2306"/>
                    <a:ext cx="287" cy="240"/>
                  </a:xfrm>
                  <a:custGeom>
                    <a:avLst/>
                    <a:gdLst>
                      <a:gd name="T0" fmla="*/ 2 w 21600"/>
                      <a:gd name="T1" fmla="*/ 0 h 21600"/>
                      <a:gd name="T2" fmla="*/ 1 w 21600"/>
                      <a:gd name="T3" fmla="*/ 0 h 21600"/>
                      <a:gd name="T4" fmla="*/ 0 w 21600"/>
                      <a:gd name="T5" fmla="*/ 1 h 21600"/>
                      <a:gd name="T6" fmla="*/ 1 w 21600"/>
                      <a:gd name="T7" fmla="*/ 2 h 21600"/>
                      <a:gd name="T8" fmla="*/ 2 w 21600"/>
                      <a:gd name="T9" fmla="*/ 3 h 21600"/>
                      <a:gd name="T10" fmla="*/ 3 w 21600"/>
                      <a:gd name="T11" fmla="*/ 2 h 21600"/>
                      <a:gd name="T12" fmla="*/ 4 w 21600"/>
                      <a:gd name="T13" fmla="*/ 1 h 21600"/>
                      <a:gd name="T14" fmla="*/ 3 w 21600"/>
                      <a:gd name="T15" fmla="*/ 0 h 2160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3150 w 21600"/>
                      <a:gd name="T25" fmla="*/ 3150 h 21600"/>
                      <a:gd name="T26" fmla="*/ 18450 w 21600"/>
                      <a:gd name="T27" fmla="*/ 18450 h 2160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00" h="21600">
                        <a:moveTo>
                          <a:pt x="0" y="10800"/>
                        </a:moveTo>
                        <a:cubicBezTo>
                          <a:pt x="0" y="4835"/>
                          <a:pt x="4835" y="0"/>
                          <a:pt x="10800" y="0"/>
                        </a:cubicBezTo>
                        <a:cubicBezTo>
                          <a:pt x="16765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6765"/>
                          <a:pt x="0" y="10800"/>
                        </a:cubicBezTo>
                        <a:close/>
                        <a:moveTo>
                          <a:pt x="5400" y="10800"/>
                        </a:moveTo>
                        <a:cubicBezTo>
                          <a:pt x="5400" y="13782"/>
                          <a:pt x="7818" y="16200"/>
                          <a:pt x="10800" y="16200"/>
                        </a:cubicBezTo>
                        <a:cubicBezTo>
                          <a:pt x="13782" y="16200"/>
                          <a:pt x="16200" y="13782"/>
                          <a:pt x="16200" y="10800"/>
                        </a:cubicBezTo>
                        <a:cubicBezTo>
                          <a:pt x="16200" y="7818"/>
                          <a:pt x="13782" y="5400"/>
                          <a:pt x="10800" y="5400"/>
                        </a:cubicBezTo>
                        <a:cubicBezTo>
                          <a:pt x="7818" y="5400"/>
                          <a:pt x="5400" y="7818"/>
                          <a:pt x="5400" y="1080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3638" name="Group 2594"/>
                <p:cNvGrpSpPr>
                  <a:grpSpLocks noChangeAspect="1"/>
                </p:cNvGrpSpPr>
                <p:nvPr/>
              </p:nvGrpSpPr>
              <p:grpSpPr bwMode="auto">
                <a:xfrm>
                  <a:off x="4367" y="1993"/>
                  <a:ext cx="139" cy="748"/>
                  <a:chOff x="1008" y="1824"/>
                  <a:chExt cx="144" cy="1296"/>
                </a:xfrm>
              </p:grpSpPr>
              <p:grpSp>
                <p:nvGrpSpPr>
                  <p:cNvPr id="23640" name="Group 259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008" y="1824"/>
                    <a:ext cx="144" cy="1104"/>
                    <a:chOff x="1008" y="2112"/>
                    <a:chExt cx="144" cy="1104"/>
                  </a:xfrm>
                </p:grpSpPr>
                <p:grpSp>
                  <p:nvGrpSpPr>
                    <p:cNvPr id="23644" name="Group 259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008" y="2112"/>
                      <a:ext cx="144" cy="912"/>
                      <a:chOff x="1008" y="2112"/>
                      <a:chExt cx="144" cy="912"/>
                    </a:xfrm>
                  </p:grpSpPr>
                  <p:sp>
                    <p:nvSpPr>
                      <p:cNvPr id="23647" name="AutoShape 259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1008" y="2112"/>
                        <a:ext cx="144" cy="288"/>
                      </a:xfrm>
                      <a:prstGeom prst="can">
                        <a:avLst>
                          <a:gd name="adj" fmla="val 37500"/>
                        </a:avLst>
                      </a:prstGeom>
                      <a:solidFill>
                        <a:srgbClr val="C0C0C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/>
                        <a:endParaRPr lang="en-US" altLang="en-US"/>
                      </a:p>
                    </p:txBody>
                  </p:sp>
                  <p:sp>
                    <p:nvSpPr>
                      <p:cNvPr id="23648" name="Rectangle 259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1056" y="2400"/>
                        <a:ext cx="48" cy="624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/>
                        <a:endParaRPr lang="en-US" altLang="en-US"/>
                      </a:p>
                    </p:txBody>
                  </p:sp>
                </p:grpSp>
                <p:sp>
                  <p:nvSpPr>
                    <p:cNvPr id="23645" name="AutoShape 259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056" y="3024"/>
                      <a:ext cx="48" cy="48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23646" name="AutoShape 2600"/>
                    <p:cNvSpPr>
                      <a:spLocks noChangeAspect="1" noChangeArrowheads="1"/>
                    </p:cNvSpPr>
                    <p:nvPr/>
                  </p:nvSpPr>
                  <p:spPr bwMode="auto">
                    <a:xfrm flipV="1">
                      <a:off x="1056" y="3072"/>
                      <a:ext cx="48" cy="144"/>
                    </a:xfrm>
                    <a:prstGeom prst="triangle">
                      <a:avLst>
                        <a:gd name="adj" fmla="val 45829"/>
                      </a:avLst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23641" name="Group 260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008" y="2928"/>
                    <a:ext cx="144" cy="192"/>
                    <a:chOff x="1536" y="2784"/>
                    <a:chExt cx="144" cy="192"/>
                  </a:xfrm>
                </p:grpSpPr>
                <p:sp>
                  <p:nvSpPr>
                    <p:cNvPr id="23642" name="Oval 260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536" y="2832"/>
                      <a:ext cx="144" cy="144"/>
                    </a:xfrm>
                    <a:prstGeom prst="ellipse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23643" name="AutoShape 260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584" y="2784"/>
                      <a:ext cx="48" cy="48"/>
                    </a:xfrm>
                    <a:prstGeom prst="can">
                      <a:avLst>
                        <a:gd name="adj" fmla="val 25000"/>
                      </a:avLst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</p:grpSp>
            <p:sp>
              <p:nvSpPr>
                <p:cNvPr id="23639" name="Freeform 2604"/>
                <p:cNvSpPr>
                  <a:spLocks noChangeAspect="1"/>
                </p:cNvSpPr>
                <p:nvPr/>
              </p:nvSpPr>
              <p:spPr bwMode="auto">
                <a:xfrm>
                  <a:off x="4437" y="1893"/>
                  <a:ext cx="232" cy="249"/>
                </a:xfrm>
                <a:custGeom>
                  <a:avLst/>
                  <a:gdLst>
                    <a:gd name="T0" fmla="*/ 13 w 480"/>
                    <a:gd name="T1" fmla="*/ 18 h 480"/>
                    <a:gd name="T2" fmla="*/ 13 w 480"/>
                    <a:gd name="T3" fmla="*/ 0 h 480"/>
                    <a:gd name="T4" fmla="*/ 0 w 480"/>
                    <a:gd name="T5" fmla="*/ 0 h 480"/>
                    <a:gd name="T6" fmla="*/ 0 w 480"/>
                    <a:gd name="T7" fmla="*/ 5 h 4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80"/>
                    <a:gd name="T13" fmla="*/ 0 h 480"/>
                    <a:gd name="T14" fmla="*/ 480 w 480"/>
                    <a:gd name="T15" fmla="*/ 480 h 4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80" h="480">
                      <a:moveTo>
                        <a:pt x="480" y="480"/>
                      </a:moveTo>
                      <a:lnTo>
                        <a:pt x="480" y="0"/>
                      </a:lnTo>
                      <a:lnTo>
                        <a:pt x="0" y="0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25400">
                  <a:solidFill>
                    <a:srgbClr val="85FFFF"/>
                  </a:solidFill>
                  <a:round/>
                  <a:headEnd/>
                  <a:tailEnd type="stealth" w="sm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4397" name="Rectangle 2605"/>
              <p:cNvSpPr>
                <a:spLocks noChangeAspect="1" noChangeArrowheads="1"/>
              </p:cNvSpPr>
              <p:nvPr/>
            </p:nvSpPr>
            <p:spPr bwMode="auto">
              <a:xfrm>
                <a:off x="3024" y="2237"/>
                <a:ext cx="658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Dialysate or Extract</a:t>
                </a:r>
                <a:endParaRPr lang="en-US" sz="1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grpSp>
            <p:nvGrpSpPr>
              <p:cNvPr id="23602" name="Group 2606"/>
              <p:cNvGrpSpPr>
                <a:grpSpLocks noChangeAspect="1"/>
              </p:cNvGrpSpPr>
              <p:nvPr/>
            </p:nvGrpSpPr>
            <p:grpSpPr bwMode="auto">
              <a:xfrm rot="2396417" flipH="1">
                <a:off x="3318" y="2004"/>
                <a:ext cx="186" cy="233"/>
                <a:chOff x="2083" y="1321"/>
                <a:chExt cx="367" cy="414"/>
              </a:xfrm>
            </p:grpSpPr>
            <p:sp>
              <p:nvSpPr>
                <p:cNvPr id="23634" name="Freeform 2607"/>
                <p:cNvSpPr>
                  <a:spLocks noChangeAspect="1"/>
                </p:cNvSpPr>
                <p:nvPr/>
              </p:nvSpPr>
              <p:spPr bwMode="auto">
                <a:xfrm>
                  <a:off x="2083" y="1321"/>
                  <a:ext cx="216" cy="160"/>
                </a:xfrm>
                <a:custGeom>
                  <a:avLst/>
                  <a:gdLst>
                    <a:gd name="T0" fmla="*/ 0 w 436"/>
                    <a:gd name="T1" fmla="*/ 0 h 325"/>
                    <a:gd name="T2" fmla="*/ 0 w 436"/>
                    <a:gd name="T3" fmla="*/ 0 h 325"/>
                    <a:gd name="T4" fmla="*/ 2 w 436"/>
                    <a:gd name="T5" fmla="*/ 1 h 325"/>
                    <a:gd name="T6" fmla="*/ 2 w 436"/>
                    <a:gd name="T7" fmla="*/ 1 h 325"/>
                    <a:gd name="T8" fmla="*/ 3 w 436"/>
                    <a:gd name="T9" fmla="*/ 2 h 325"/>
                    <a:gd name="T10" fmla="*/ 4 w 436"/>
                    <a:gd name="T11" fmla="*/ 2 h 325"/>
                    <a:gd name="T12" fmla="*/ 5 w 436"/>
                    <a:gd name="T13" fmla="*/ 3 h 325"/>
                    <a:gd name="T14" fmla="*/ 6 w 436"/>
                    <a:gd name="T15" fmla="*/ 3 h 325"/>
                    <a:gd name="T16" fmla="*/ 7 w 436"/>
                    <a:gd name="T17" fmla="*/ 4 h 325"/>
                    <a:gd name="T18" fmla="*/ 8 w 436"/>
                    <a:gd name="T19" fmla="*/ 5 h 325"/>
                    <a:gd name="T20" fmla="*/ 8 w 436"/>
                    <a:gd name="T21" fmla="*/ 5 h 325"/>
                    <a:gd name="T22" fmla="*/ 9 w 436"/>
                    <a:gd name="T23" fmla="*/ 6 h 325"/>
                    <a:gd name="T24" fmla="*/ 10 w 436"/>
                    <a:gd name="T25" fmla="*/ 7 h 325"/>
                    <a:gd name="T26" fmla="*/ 11 w 436"/>
                    <a:gd name="T27" fmla="*/ 7 h 325"/>
                    <a:gd name="T28" fmla="*/ 12 w 436"/>
                    <a:gd name="T29" fmla="*/ 8 h 325"/>
                    <a:gd name="T30" fmla="*/ 12 w 436"/>
                    <a:gd name="T31" fmla="*/ 9 h 325"/>
                    <a:gd name="T32" fmla="*/ 13 w 436"/>
                    <a:gd name="T33" fmla="*/ 9 h 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36"/>
                    <a:gd name="T52" fmla="*/ 0 h 325"/>
                    <a:gd name="T53" fmla="*/ 436 w 436"/>
                    <a:gd name="T54" fmla="*/ 325 h 32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36" h="325">
                      <a:moveTo>
                        <a:pt x="0" y="0"/>
                      </a:moveTo>
                      <a:lnTo>
                        <a:pt x="31" y="16"/>
                      </a:lnTo>
                      <a:lnTo>
                        <a:pt x="64" y="33"/>
                      </a:lnTo>
                      <a:lnTo>
                        <a:pt x="94" y="50"/>
                      </a:lnTo>
                      <a:lnTo>
                        <a:pt x="124" y="69"/>
                      </a:lnTo>
                      <a:lnTo>
                        <a:pt x="154" y="86"/>
                      </a:lnTo>
                      <a:lnTo>
                        <a:pt x="183" y="104"/>
                      </a:lnTo>
                      <a:lnTo>
                        <a:pt x="210" y="125"/>
                      </a:lnTo>
                      <a:lnTo>
                        <a:pt x="239" y="142"/>
                      </a:lnTo>
                      <a:lnTo>
                        <a:pt x="264" y="166"/>
                      </a:lnTo>
                      <a:lnTo>
                        <a:pt x="291" y="187"/>
                      </a:lnTo>
                      <a:lnTo>
                        <a:pt x="318" y="208"/>
                      </a:lnTo>
                      <a:lnTo>
                        <a:pt x="340" y="230"/>
                      </a:lnTo>
                      <a:lnTo>
                        <a:pt x="366" y="253"/>
                      </a:lnTo>
                      <a:lnTo>
                        <a:pt x="390" y="276"/>
                      </a:lnTo>
                      <a:lnTo>
                        <a:pt x="414" y="301"/>
                      </a:lnTo>
                      <a:lnTo>
                        <a:pt x="436" y="32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35" name="Freeform 2608"/>
                <p:cNvSpPr>
                  <a:spLocks noChangeAspect="1"/>
                </p:cNvSpPr>
                <p:nvPr/>
              </p:nvSpPr>
              <p:spPr bwMode="auto">
                <a:xfrm>
                  <a:off x="2299" y="1481"/>
                  <a:ext cx="140" cy="230"/>
                </a:xfrm>
                <a:custGeom>
                  <a:avLst/>
                  <a:gdLst>
                    <a:gd name="T0" fmla="*/ 0 w 285"/>
                    <a:gd name="T1" fmla="*/ 0 h 465"/>
                    <a:gd name="T2" fmla="*/ 0 w 285"/>
                    <a:gd name="T3" fmla="*/ 0 h 465"/>
                    <a:gd name="T4" fmla="*/ 1 w 285"/>
                    <a:gd name="T5" fmla="*/ 1 h 465"/>
                    <a:gd name="T6" fmla="*/ 1 w 285"/>
                    <a:gd name="T7" fmla="*/ 2 h 465"/>
                    <a:gd name="T8" fmla="*/ 2 w 285"/>
                    <a:gd name="T9" fmla="*/ 3 h 465"/>
                    <a:gd name="T10" fmla="*/ 3 w 285"/>
                    <a:gd name="T11" fmla="*/ 3 h 465"/>
                    <a:gd name="T12" fmla="*/ 3 w 285"/>
                    <a:gd name="T13" fmla="*/ 4 h 465"/>
                    <a:gd name="T14" fmla="*/ 4 w 285"/>
                    <a:gd name="T15" fmla="*/ 5 h 465"/>
                    <a:gd name="T16" fmla="*/ 4 w 285"/>
                    <a:gd name="T17" fmla="*/ 6 h 465"/>
                    <a:gd name="T18" fmla="*/ 5 w 285"/>
                    <a:gd name="T19" fmla="*/ 7 h 465"/>
                    <a:gd name="T20" fmla="*/ 5 w 285"/>
                    <a:gd name="T21" fmla="*/ 8 h 465"/>
                    <a:gd name="T22" fmla="*/ 6 w 285"/>
                    <a:gd name="T23" fmla="*/ 9 h 465"/>
                    <a:gd name="T24" fmla="*/ 6 w 285"/>
                    <a:gd name="T25" fmla="*/ 10 h 465"/>
                    <a:gd name="T26" fmla="*/ 7 w 285"/>
                    <a:gd name="T27" fmla="*/ 11 h 465"/>
                    <a:gd name="T28" fmla="*/ 7 w 285"/>
                    <a:gd name="T29" fmla="*/ 12 h 465"/>
                    <a:gd name="T30" fmla="*/ 8 w 285"/>
                    <a:gd name="T31" fmla="*/ 13 h 465"/>
                    <a:gd name="T32" fmla="*/ 8 w 285"/>
                    <a:gd name="T33" fmla="*/ 14 h 4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85"/>
                    <a:gd name="T52" fmla="*/ 0 h 465"/>
                    <a:gd name="T53" fmla="*/ 285 w 285"/>
                    <a:gd name="T54" fmla="*/ 465 h 46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85" h="465">
                      <a:moveTo>
                        <a:pt x="0" y="0"/>
                      </a:moveTo>
                      <a:lnTo>
                        <a:pt x="21" y="25"/>
                      </a:lnTo>
                      <a:lnTo>
                        <a:pt x="44" y="50"/>
                      </a:lnTo>
                      <a:lnTo>
                        <a:pt x="64" y="76"/>
                      </a:lnTo>
                      <a:lnTo>
                        <a:pt x="85" y="101"/>
                      </a:lnTo>
                      <a:lnTo>
                        <a:pt x="104" y="127"/>
                      </a:lnTo>
                      <a:lnTo>
                        <a:pt x="124" y="156"/>
                      </a:lnTo>
                      <a:lnTo>
                        <a:pt x="143" y="186"/>
                      </a:lnTo>
                      <a:lnTo>
                        <a:pt x="161" y="213"/>
                      </a:lnTo>
                      <a:lnTo>
                        <a:pt x="178" y="242"/>
                      </a:lnTo>
                      <a:lnTo>
                        <a:pt x="195" y="276"/>
                      </a:lnTo>
                      <a:lnTo>
                        <a:pt x="211" y="305"/>
                      </a:lnTo>
                      <a:lnTo>
                        <a:pt x="227" y="335"/>
                      </a:lnTo>
                      <a:lnTo>
                        <a:pt x="243" y="368"/>
                      </a:lnTo>
                      <a:lnTo>
                        <a:pt x="257" y="401"/>
                      </a:lnTo>
                      <a:lnTo>
                        <a:pt x="269" y="432"/>
                      </a:lnTo>
                      <a:lnTo>
                        <a:pt x="285" y="46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36" name="Freeform 2609"/>
                <p:cNvSpPr>
                  <a:spLocks noChangeAspect="1"/>
                </p:cNvSpPr>
                <p:nvPr/>
              </p:nvSpPr>
              <p:spPr bwMode="auto">
                <a:xfrm>
                  <a:off x="2351" y="1581"/>
                  <a:ext cx="99" cy="154"/>
                </a:xfrm>
                <a:custGeom>
                  <a:avLst/>
                  <a:gdLst>
                    <a:gd name="T0" fmla="*/ 4 w 201"/>
                    <a:gd name="T1" fmla="*/ 0 h 311"/>
                    <a:gd name="T2" fmla="*/ 6 w 201"/>
                    <a:gd name="T3" fmla="*/ 9 h 311"/>
                    <a:gd name="T4" fmla="*/ 0 w 201"/>
                    <a:gd name="T5" fmla="*/ 2 h 311"/>
                    <a:gd name="T6" fmla="*/ 4 w 201"/>
                    <a:gd name="T7" fmla="*/ 0 h 3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1"/>
                    <a:gd name="T13" fmla="*/ 0 h 311"/>
                    <a:gd name="T14" fmla="*/ 201 w 201"/>
                    <a:gd name="T15" fmla="*/ 311 h 3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1" h="311">
                      <a:moveTo>
                        <a:pt x="141" y="0"/>
                      </a:moveTo>
                      <a:lnTo>
                        <a:pt x="201" y="311"/>
                      </a:lnTo>
                      <a:lnTo>
                        <a:pt x="0" y="65"/>
                      </a:lnTo>
                      <a:lnTo>
                        <a:pt x="141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4402" name="Rectangle 2610"/>
              <p:cNvSpPr>
                <a:spLocks noChangeAspect="1" noChangeArrowheads="1"/>
              </p:cNvSpPr>
              <p:nvPr/>
            </p:nvSpPr>
            <p:spPr bwMode="auto">
              <a:xfrm>
                <a:off x="4032" y="1901"/>
                <a:ext cx="1056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Solvent Extraction &amp; Chemical Recovery</a:t>
                </a:r>
                <a:endParaRPr lang="en-US" sz="1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64403" name="Rectangle 2611"/>
              <p:cNvSpPr>
                <a:spLocks noChangeAspect="1" noChangeArrowheads="1"/>
              </p:cNvSpPr>
              <p:nvPr/>
            </p:nvSpPr>
            <p:spPr bwMode="auto">
              <a:xfrm>
                <a:off x="4799" y="2285"/>
                <a:ext cx="433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Exterior</a:t>
                </a:r>
              </a:p>
              <a:p>
                <a:pPr>
                  <a:defRPr/>
                </a:pPr>
                <a:r>
                  <a:rPr lang="en-US" sz="1200" b="1">
                    <a:solidFill>
                      <a:schemeClr val="bg1"/>
                    </a:solidFill>
                  </a:rPr>
                  <a:t>Cleaning </a:t>
                </a:r>
                <a:endParaRPr lang="en-US" sz="1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grpSp>
            <p:nvGrpSpPr>
              <p:cNvPr id="23605" name="Group 2612"/>
              <p:cNvGrpSpPr>
                <a:grpSpLocks noChangeAspect="1"/>
              </p:cNvGrpSpPr>
              <p:nvPr/>
            </p:nvGrpSpPr>
            <p:grpSpPr bwMode="auto">
              <a:xfrm>
                <a:off x="4592" y="2564"/>
                <a:ext cx="38" cy="226"/>
                <a:chOff x="1423" y="1481"/>
                <a:chExt cx="76" cy="403"/>
              </a:xfrm>
            </p:grpSpPr>
            <p:sp>
              <p:nvSpPr>
                <p:cNvPr id="23632" name="Line 261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461" y="1508"/>
                  <a:ext cx="1" cy="376"/>
                </a:xfrm>
                <a:prstGeom prst="line">
                  <a:avLst/>
                </a:prstGeom>
                <a:noFill/>
                <a:ln w="20638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33" name="Freeform 2614"/>
                <p:cNvSpPr>
                  <a:spLocks noChangeAspect="1"/>
                </p:cNvSpPr>
                <p:nvPr/>
              </p:nvSpPr>
              <p:spPr bwMode="auto">
                <a:xfrm>
                  <a:off x="1423" y="1481"/>
                  <a:ext cx="76" cy="152"/>
                </a:xfrm>
                <a:custGeom>
                  <a:avLst/>
                  <a:gdLst>
                    <a:gd name="T0" fmla="*/ 0 w 155"/>
                    <a:gd name="T1" fmla="*/ 9 h 308"/>
                    <a:gd name="T2" fmla="*/ 2 w 155"/>
                    <a:gd name="T3" fmla="*/ 0 h 308"/>
                    <a:gd name="T4" fmla="*/ 4 w 155"/>
                    <a:gd name="T5" fmla="*/ 9 h 308"/>
                    <a:gd name="T6" fmla="*/ 0 w 155"/>
                    <a:gd name="T7" fmla="*/ 9 h 30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5"/>
                    <a:gd name="T13" fmla="*/ 0 h 308"/>
                    <a:gd name="T14" fmla="*/ 155 w 155"/>
                    <a:gd name="T15" fmla="*/ 308 h 30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5" h="308">
                      <a:moveTo>
                        <a:pt x="0" y="308"/>
                      </a:moveTo>
                      <a:lnTo>
                        <a:pt x="77" y="0"/>
                      </a:lnTo>
                      <a:lnTo>
                        <a:pt x="155" y="308"/>
                      </a:lnTo>
                      <a:lnTo>
                        <a:pt x="0" y="308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606" name="Group 2615"/>
              <p:cNvGrpSpPr>
                <a:grpSpLocks/>
              </p:cNvGrpSpPr>
              <p:nvPr/>
            </p:nvGrpSpPr>
            <p:grpSpPr bwMode="auto">
              <a:xfrm>
                <a:off x="3983" y="2861"/>
                <a:ext cx="1119" cy="373"/>
                <a:chOff x="192" y="1003"/>
                <a:chExt cx="1119" cy="373"/>
              </a:xfrm>
            </p:grpSpPr>
            <p:sp>
              <p:nvSpPr>
                <p:cNvPr id="23620" name="Rectangle 2616"/>
                <p:cNvSpPr>
                  <a:spLocks noChangeAspect="1" noChangeArrowheads="1"/>
                </p:cNvSpPr>
                <p:nvPr/>
              </p:nvSpPr>
              <p:spPr bwMode="auto">
                <a:xfrm>
                  <a:off x="714" y="1035"/>
                  <a:ext cx="226" cy="309"/>
                </a:xfrm>
                <a:prstGeom prst="rect">
                  <a:avLst/>
                </a:prstGeom>
                <a:solidFill>
                  <a:srgbClr val="808080"/>
                </a:solidFill>
                <a:ln w="1588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621" name="Oval 2617"/>
                <p:cNvSpPr>
                  <a:spLocks noChangeAspect="1" noChangeArrowheads="1"/>
                </p:cNvSpPr>
                <p:nvPr/>
              </p:nvSpPr>
              <p:spPr bwMode="auto">
                <a:xfrm>
                  <a:off x="715" y="1003"/>
                  <a:ext cx="225" cy="55"/>
                </a:xfrm>
                <a:prstGeom prst="ellipse">
                  <a:avLst/>
                </a:prstGeom>
                <a:solidFill>
                  <a:srgbClr val="80808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622" name="Oval 2618"/>
                <p:cNvSpPr>
                  <a:spLocks noChangeAspect="1" noChangeArrowheads="1"/>
                </p:cNvSpPr>
                <p:nvPr/>
              </p:nvSpPr>
              <p:spPr bwMode="auto">
                <a:xfrm>
                  <a:off x="714" y="1317"/>
                  <a:ext cx="226" cy="56"/>
                </a:xfrm>
                <a:prstGeom prst="ellipse">
                  <a:avLst/>
                </a:pr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3623" name="Oval 2619"/>
                <p:cNvSpPr>
                  <a:spLocks noChangeAspect="1" noChangeArrowheads="1"/>
                </p:cNvSpPr>
                <p:nvPr/>
              </p:nvSpPr>
              <p:spPr bwMode="auto">
                <a:xfrm>
                  <a:off x="738" y="1016"/>
                  <a:ext cx="177" cy="28"/>
                </a:xfrm>
                <a:prstGeom prst="ellipse">
                  <a:avLst/>
                </a:prstGeom>
                <a:solidFill>
                  <a:srgbClr val="80808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412" name="Rectangle 2620"/>
                <p:cNvSpPr>
                  <a:spLocks noChangeAspect="1" noChangeArrowheads="1"/>
                </p:cNvSpPr>
                <p:nvPr/>
              </p:nvSpPr>
              <p:spPr bwMode="auto">
                <a:xfrm>
                  <a:off x="192" y="1152"/>
                  <a:ext cx="448" cy="1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1200" b="1">
                      <a:solidFill>
                        <a:schemeClr val="bg1"/>
                      </a:solidFill>
                    </a:rPr>
                    <a:t>Transport</a:t>
                  </a:r>
                  <a:endParaRPr lang="en-US" sz="12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23625" name="Freeform 2621"/>
                <p:cNvSpPr>
                  <a:spLocks noChangeAspect="1"/>
                </p:cNvSpPr>
                <p:nvPr/>
              </p:nvSpPr>
              <p:spPr bwMode="auto">
                <a:xfrm>
                  <a:off x="712" y="1344"/>
                  <a:ext cx="22" cy="19"/>
                </a:xfrm>
                <a:custGeom>
                  <a:avLst/>
                  <a:gdLst>
                    <a:gd name="T0" fmla="*/ 0 w 86"/>
                    <a:gd name="T1" fmla="*/ 0 h 67"/>
                    <a:gd name="T2" fmla="*/ 0 w 86"/>
                    <a:gd name="T3" fmla="*/ 0 h 67"/>
                    <a:gd name="T4" fmla="*/ 0 w 86"/>
                    <a:gd name="T5" fmla="*/ 0 h 67"/>
                    <a:gd name="T6" fmla="*/ 0 w 86"/>
                    <a:gd name="T7" fmla="*/ 0 h 67"/>
                    <a:gd name="T8" fmla="*/ 0 w 86"/>
                    <a:gd name="T9" fmla="*/ 0 h 67"/>
                    <a:gd name="T10" fmla="*/ 0 w 86"/>
                    <a:gd name="T11" fmla="*/ 0 h 67"/>
                    <a:gd name="T12" fmla="*/ 0 w 86"/>
                    <a:gd name="T13" fmla="*/ 0 h 67"/>
                    <a:gd name="T14" fmla="*/ 0 w 86"/>
                    <a:gd name="T15" fmla="*/ 0 h 67"/>
                    <a:gd name="T16" fmla="*/ 0 w 86"/>
                    <a:gd name="T17" fmla="*/ 0 h 67"/>
                    <a:gd name="T18" fmla="*/ 0 w 86"/>
                    <a:gd name="T19" fmla="*/ 0 h 67"/>
                    <a:gd name="T20" fmla="*/ 0 w 86"/>
                    <a:gd name="T21" fmla="*/ 0 h 67"/>
                    <a:gd name="T22" fmla="*/ 0 w 86"/>
                    <a:gd name="T23" fmla="*/ 0 h 67"/>
                    <a:gd name="T24" fmla="*/ 0 w 86"/>
                    <a:gd name="T25" fmla="*/ 0 h 67"/>
                    <a:gd name="T26" fmla="*/ 0 w 86"/>
                    <a:gd name="T27" fmla="*/ 0 h 67"/>
                    <a:gd name="T28" fmla="*/ 0 w 86"/>
                    <a:gd name="T29" fmla="*/ 0 h 67"/>
                    <a:gd name="T30" fmla="*/ 0 w 86"/>
                    <a:gd name="T31" fmla="*/ 0 h 67"/>
                    <a:gd name="T32" fmla="*/ 0 w 86"/>
                    <a:gd name="T33" fmla="*/ 0 h 6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86"/>
                    <a:gd name="T52" fmla="*/ 0 h 67"/>
                    <a:gd name="T53" fmla="*/ 86 w 86"/>
                    <a:gd name="T54" fmla="*/ 67 h 6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86" h="67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5" y="7"/>
                      </a:lnTo>
                      <a:lnTo>
                        <a:pt x="7" y="10"/>
                      </a:lnTo>
                      <a:lnTo>
                        <a:pt x="10" y="16"/>
                      </a:lnTo>
                      <a:lnTo>
                        <a:pt x="14" y="21"/>
                      </a:lnTo>
                      <a:lnTo>
                        <a:pt x="18" y="25"/>
                      </a:lnTo>
                      <a:lnTo>
                        <a:pt x="24" y="29"/>
                      </a:lnTo>
                      <a:lnTo>
                        <a:pt x="29" y="34"/>
                      </a:lnTo>
                      <a:lnTo>
                        <a:pt x="34" y="39"/>
                      </a:lnTo>
                      <a:lnTo>
                        <a:pt x="41" y="45"/>
                      </a:lnTo>
                      <a:lnTo>
                        <a:pt x="47" y="49"/>
                      </a:lnTo>
                      <a:lnTo>
                        <a:pt x="54" y="53"/>
                      </a:lnTo>
                      <a:lnTo>
                        <a:pt x="61" y="57"/>
                      </a:lnTo>
                      <a:lnTo>
                        <a:pt x="70" y="63"/>
                      </a:lnTo>
                      <a:lnTo>
                        <a:pt x="76" y="66"/>
                      </a:lnTo>
                      <a:lnTo>
                        <a:pt x="86" y="67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26" name="Freeform 2622"/>
                <p:cNvSpPr>
                  <a:spLocks noChangeAspect="1"/>
                </p:cNvSpPr>
                <p:nvPr/>
              </p:nvSpPr>
              <p:spPr bwMode="auto">
                <a:xfrm>
                  <a:off x="734" y="1363"/>
                  <a:ext cx="48" cy="11"/>
                </a:xfrm>
                <a:custGeom>
                  <a:avLst/>
                  <a:gdLst>
                    <a:gd name="T0" fmla="*/ 0 w 193"/>
                    <a:gd name="T1" fmla="*/ 0 h 40"/>
                    <a:gd name="T2" fmla="*/ 0 w 193"/>
                    <a:gd name="T3" fmla="*/ 0 h 40"/>
                    <a:gd name="T4" fmla="*/ 0 w 193"/>
                    <a:gd name="T5" fmla="*/ 0 h 40"/>
                    <a:gd name="T6" fmla="*/ 0 w 193"/>
                    <a:gd name="T7" fmla="*/ 0 h 40"/>
                    <a:gd name="T8" fmla="*/ 0 w 193"/>
                    <a:gd name="T9" fmla="*/ 0 h 40"/>
                    <a:gd name="T10" fmla="*/ 0 w 193"/>
                    <a:gd name="T11" fmla="*/ 0 h 40"/>
                    <a:gd name="T12" fmla="*/ 0 w 193"/>
                    <a:gd name="T13" fmla="*/ 0 h 40"/>
                    <a:gd name="T14" fmla="*/ 0 w 193"/>
                    <a:gd name="T15" fmla="*/ 0 h 40"/>
                    <a:gd name="T16" fmla="*/ 0 w 193"/>
                    <a:gd name="T17" fmla="*/ 0 h 40"/>
                    <a:gd name="T18" fmla="*/ 0 w 193"/>
                    <a:gd name="T19" fmla="*/ 0 h 40"/>
                    <a:gd name="T20" fmla="*/ 0 w 193"/>
                    <a:gd name="T21" fmla="*/ 0 h 40"/>
                    <a:gd name="T22" fmla="*/ 0 w 193"/>
                    <a:gd name="T23" fmla="*/ 0 h 40"/>
                    <a:gd name="T24" fmla="*/ 0 w 193"/>
                    <a:gd name="T25" fmla="*/ 0 h 40"/>
                    <a:gd name="T26" fmla="*/ 0 w 193"/>
                    <a:gd name="T27" fmla="*/ 0 h 40"/>
                    <a:gd name="T28" fmla="*/ 0 w 193"/>
                    <a:gd name="T29" fmla="*/ 0 h 40"/>
                    <a:gd name="T30" fmla="*/ 0 w 193"/>
                    <a:gd name="T31" fmla="*/ 0 h 40"/>
                    <a:gd name="T32" fmla="*/ 0 w 193"/>
                    <a:gd name="T33" fmla="*/ 0 h 4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93"/>
                    <a:gd name="T52" fmla="*/ 0 h 40"/>
                    <a:gd name="T53" fmla="*/ 193 w 193"/>
                    <a:gd name="T54" fmla="*/ 40 h 4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93" h="40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18" y="8"/>
                      </a:lnTo>
                      <a:lnTo>
                        <a:pt x="28" y="9"/>
                      </a:lnTo>
                      <a:lnTo>
                        <a:pt x="38" y="11"/>
                      </a:lnTo>
                      <a:lnTo>
                        <a:pt x="51" y="13"/>
                      </a:lnTo>
                      <a:lnTo>
                        <a:pt x="63" y="18"/>
                      </a:lnTo>
                      <a:lnTo>
                        <a:pt x="75" y="20"/>
                      </a:lnTo>
                      <a:lnTo>
                        <a:pt x="88" y="21"/>
                      </a:lnTo>
                      <a:lnTo>
                        <a:pt x="101" y="26"/>
                      </a:lnTo>
                      <a:lnTo>
                        <a:pt x="113" y="29"/>
                      </a:lnTo>
                      <a:lnTo>
                        <a:pt x="127" y="31"/>
                      </a:lnTo>
                      <a:lnTo>
                        <a:pt x="142" y="32"/>
                      </a:lnTo>
                      <a:lnTo>
                        <a:pt x="155" y="36"/>
                      </a:lnTo>
                      <a:lnTo>
                        <a:pt x="167" y="38"/>
                      </a:lnTo>
                      <a:lnTo>
                        <a:pt x="180" y="40"/>
                      </a:lnTo>
                      <a:lnTo>
                        <a:pt x="193" y="40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27" name="Freeform 2623"/>
                <p:cNvSpPr>
                  <a:spLocks noChangeAspect="1"/>
                </p:cNvSpPr>
                <p:nvPr/>
              </p:nvSpPr>
              <p:spPr bwMode="auto">
                <a:xfrm>
                  <a:off x="782" y="1374"/>
                  <a:ext cx="51" cy="2"/>
                </a:xfrm>
                <a:custGeom>
                  <a:avLst/>
                  <a:gdLst>
                    <a:gd name="T0" fmla="*/ 0 w 203"/>
                    <a:gd name="T1" fmla="*/ 0 h 7"/>
                    <a:gd name="T2" fmla="*/ 0 w 203"/>
                    <a:gd name="T3" fmla="*/ 0 h 7"/>
                    <a:gd name="T4" fmla="*/ 0 w 203"/>
                    <a:gd name="T5" fmla="*/ 0 h 7"/>
                    <a:gd name="T6" fmla="*/ 0 w 203"/>
                    <a:gd name="T7" fmla="*/ 0 h 7"/>
                    <a:gd name="T8" fmla="*/ 0 w 203"/>
                    <a:gd name="T9" fmla="*/ 0 h 7"/>
                    <a:gd name="T10" fmla="*/ 0 w 203"/>
                    <a:gd name="T11" fmla="*/ 0 h 7"/>
                    <a:gd name="T12" fmla="*/ 0 w 203"/>
                    <a:gd name="T13" fmla="*/ 0 h 7"/>
                    <a:gd name="T14" fmla="*/ 0 w 203"/>
                    <a:gd name="T15" fmla="*/ 0 h 7"/>
                    <a:gd name="T16" fmla="*/ 0 w 203"/>
                    <a:gd name="T17" fmla="*/ 0 h 7"/>
                    <a:gd name="T18" fmla="*/ 0 w 203"/>
                    <a:gd name="T19" fmla="*/ 0 h 7"/>
                    <a:gd name="T20" fmla="*/ 0 w 203"/>
                    <a:gd name="T21" fmla="*/ 0 h 7"/>
                    <a:gd name="T22" fmla="*/ 0 w 203"/>
                    <a:gd name="T23" fmla="*/ 0 h 7"/>
                    <a:gd name="T24" fmla="*/ 0 w 203"/>
                    <a:gd name="T25" fmla="*/ 0 h 7"/>
                    <a:gd name="T26" fmla="*/ 0 w 203"/>
                    <a:gd name="T27" fmla="*/ 0 h 7"/>
                    <a:gd name="T28" fmla="*/ 0 w 203"/>
                    <a:gd name="T29" fmla="*/ 0 h 7"/>
                    <a:gd name="T30" fmla="*/ 0 w 203"/>
                    <a:gd name="T31" fmla="*/ 0 h 7"/>
                    <a:gd name="T32" fmla="*/ 0 w 203"/>
                    <a:gd name="T33" fmla="*/ 0 h 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03"/>
                    <a:gd name="T52" fmla="*/ 0 h 7"/>
                    <a:gd name="T53" fmla="*/ 203 w 203"/>
                    <a:gd name="T54" fmla="*/ 7 h 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03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24" y="4"/>
                      </a:lnTo>
                      <a:lnTo>
                        <a:pt x="38" y="5"/>
                      </a:lnTo>
                      <a:lnTo>
                        <a:pt x="50" y="5"/>
                      </a:lnTo>
                      <a:lnTo>
                        <a:pt x="65" y="5"/>
                      </a:lnTo>
                      <a:lnTo>
                        <a:pt x="78" y="6"/>
                      </a:lnTo>
                      <a:lnTo>
                        <a:pt x="90" y="6"/>
                      </a:lnTo>
                      <a:lnTo>
                        <a:pt x="104" y="6"/>
                      </a:lnTo>
                      <a:lnTo>
                        <a:pt x="117" y="7"/>
                      </a:lnTo>
                      <a:lnTo>
                        <a:pt x="129" y="7"/>
                      </a:lnTo>
                      <a:lnTo>
                        <a:pt x="143" y="7"/>
                      </a:lnTo>
                      <a:lnTo>
                        <a:pt x="155" y="7"/>
                      </a:lnTo>
                      <a:lnTo>
                        <a:pt x="169" y="7"/>
                      </a:lnTo>
                      <a:lnTo>
                        <a:pt x="179" y="7"/>
                      </a:lnTo>
                      <a:lnTo>
                        <a:pt x="192" y="7"/>
                      </a:lnTo>
                      <a:lnTo>
                        <a:pt x="203" y="7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28" name="Freeform 2624"/>
                <p:cNvSpPr>
                  <a:spLocks noChangeAspect="1"/>
                </p:cNvSpPr>
                <p:nvPr/>
              </p:nvSpPr>
              <p:spPr bwMode="auto">
                <a:xfrm>
                  <a:off x="833" y="1374"/>
                  <a:ext cx="37" cy="2"/>
                </a:xfrm>
                <a:custGeom>
                  <a:avLst/>
                  <a:gdLst>
                    <a:gd name="T0" fmla="*/ 0 w 145"/>
                    <a:gd name="T1" fmla="*/ 0 h 7"/>
                    <a:gd name="T2" fmla="*/ 0 w 145"/>
                    <a:gd name="T3" fmla="*/ 0 h 7"/>
                    <a:gd name="T4" fmla="*/ 0 w 145"/>
                    <a:gd name="T5" fmla="*/ 0 h 7"/>
                    <a:gd name="T6" fmla="*/ 0 w 145"/>
                    <a:gd name="T7" fmla="*/ 0 h 7"/>
                    <a:gd name="T8" fmla="*/ 0 w 145"/>
                    <a:gd name="T9" fmla="*/ 0 h 7"/>
                    <a:gd name="T10" fmla="*/ 0 w 145"/>
                    <a:gd name="T11" fmla="*/ 0 h 7"/>
                    <a:gd name="T12" fmla="*/ 0 w 145"/>
                    <a:gd name="T13" fmla="*/ 0 h 7"/>
                    <a:gd name="T14" fmla="*/ 0 w 145"/>
                    <a:gd name="T15" fmla="*/ 0 h 7"/>
                    <a:gd name="T16" fmla="*/ 0 w 145"/>
                    <a:gd name="T17" fmla="*/ 0 h 7"/>
                    <a:gd name="T18" fmla="*/ 0 w 145"/>
                    <a:gd name="T19" fmla="*/ 0 h 7"/>
                    <a:gd name="T20" fmla="*/ 0 w 145"/>
                    <a:gd name="T21" fmla="*/ 0 h 7"/>
                    <a:gd name="T22" fmla="*/ 0 w 145"/>
                    <a:gd name="T23" fmla="*/ 0 h 7"/>
                    <a:gd name="T24" fmla="*/ 0 w 145"/>
                    <a:gd name="T25" fmla="*/ 0 h 7"/>
                    <a:gd name="T26" fmla="*/ 0 w 145"/>
                    <a:gd name="T27" fmla="*/ 0 h 7"/>
                    <a:gd name="T28" fmla="*/ 0 w 145"/>
                    <a:gd name="T29" fmla="*/ 0 h 7"/>
                    <a:gd name="T30" fmla="*/ 0 w 145"/>
                    <a:gd name="T31" fmla="*/ 0 h 7"/>
                    <a:gd name="T32" fmla="*/ 0 w 145"/>
                    <a:gd name="T33" fmla="*/ 0 h 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5"/>
                    <a:gd name="T52" fmla="*/ 0 h 7"/>
                    <a:gd name="T53" fmla="*/ 145 w 145"/>
                    <a:gd name="T54" fmla="*/ 7 h 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5" h="7">
                      <a:moveTo>
                        <a:pt x="0" y="7"/>
                      </a:moveTo>
                      <a:lnTo>
                        <a:pt x="9" y="7"/>
                      </a:lnTo>
                      <a:lnTo>
                        <a:pt x="20" y="7"/>
                      </a:lnTo>
                      <a:lnTo>
                        <a:pt x="29" y="7"/>
                      </a:lnTo>
                      <a:lnTo>
                        <a:pt x="39" y="7"/>
                      </a:lnTo>
                      <a:lnTo>
                        <a:pt x="46" y="7"/>
                      </a:lnTo>
                      <a:lnTo>
                        <a:pt x="56" y="7"/>
                      </a:lnTo>
                      <a:lnTo>
                        <a:pt x="63" y="7"/>
                      </a:lnTo>
                      <a:lnTo>
                        <a:pt x="72" y="6"/>
                      </a:lnTo>
                      <a:lnTo>
                        <a:pt x="80" y="6"/>
                      </a:lnTo>
                      <a:lnTo>
                        <a:pt x="87" y="6"/>
                      </a:lnTo>
                      <a:lnTo>
                        <a:pt x="96" y="5"/>
                      </a:lnTo>
                      <a:lnTo>
                        <a:pt x="105" y="5"/>
                      </a:lnTo>
                      <a:lnTo>
                        <a:pt x="114" y="5"/>
                      </a:lnTo>
                      <a:lnTo>
                        <a:pt x="123" y="4"/>
                      </a:lnTo>
                      <a:lnTo>
                        <a:pt x="134" y="2"/>
                      </a:lnTo>
                      <a:lnTo>
                        <a:pt x="145" y="0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29" name="Freeform 2625"/>
                <p:cNvSpPr>
                  <a:spLocks noChangeAspect="1"/>
                </p:cNvSpPr>
                <p:nvPr/>
              </p:nvSpPr>
              <p:spPr bwMode="auto">
                <a:xfrm>
                  <a:off x="870" y="1363"/>
                  <a:ext cx="55" cy="11"/>
                </a:xfrm>
                <a:custGeom>
                  <a:avLst/>
                  <a:gdLst>
                    <a:gd name="T0" fmla="*/ 0 w 218"/>
                    <a:gd name="T1" fmla="*/ 0 h 40"/>
                    <a:gd name="T2" fmla="*/ 0 w 218"/>
                    <a:gd name="T3" fmla="*/ 0 h 40"/>
                    <a:gd name="T4" fmla="*/ 0 w 218"/>
                    <a:gd name="T5" fmla="*/ 0 h 40"/>
                    <a:gd name="T6" fmla="*/ 0 w 218"/>
                    <a:gd name="T7" fmla="*/ 0 h 40"/>
                    <a:gd name="T8" fmla="*/ 0 w 218"/>
                    <a:gd name="T9" fmla="*/ 0 h 40"/>
                    <a:gd name="T10" fmla="*/ 0 w 218"/>
                    <a:gd name="T11" fmla="*/ 0 h 40"/>
                    <a:gd name="T12" fmla="*/ 0 w 218"/>
                    <a:gd name="T13" fmla="*/ 0 h 40"/>
                    <a:gd name="T14" fmla="*/ 0 w 218"/>
                    <a:gd name="T15" fmla="*/ 0 h 40"/>
                    <a:gd name="T16" fmla="*/ 0 w 218"/>
                    <a:gd name="T17" fmla="*/ 0 h 40"/>
                    <a:gd name="T18" fmla="*/ 0 w 218"/>
                    <a:gd name="T19" fmla="*/ 0 h 40"/>
                    <a:gd name="T20" fmla="*/ 0 w 218"/>
                    <a:gd name="T21" fmla="*/ 0 h 40"/>
                    <a:gd name="T22" fmla="*/ 0 w 218"/>
                    <a:gd name="T23" fmla="*/ 0 h 40"/>
                    <a:gd name="T24" fmla="*/ 0 w 218"/>
                    <a:gd name="T25" fmla="*/ 0 h 40"/>
                    <a:gd name="T26" fmla="*/ 0 w 218"/>
                    <a:gd name="T27" fmla="*/ 0 h 40"/>
                    <a:gd name="T28" fmla="*/ 0 w 218"/>
                    <a:gd name="T29" fmla="*/ 0 h 40"/>
                    <a:gd name="T30" fmla="*/ 0 w 218"/>
                    <a:gd name="T31" fmla="*/ 0 h 40"/>
                    <a:gd name="T32" fmla="*/ 0 w 218"/>
                    <a:gd name="T33" fmla="*/ 0 h 4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18"/>
                    <a:gd name="T52" fmla="*/ 0 h 40"/>
                    <a:gd name="T53" fmla="*/ 218 w 218"/>
                    <a:gd name="T54" fmla="*/ 40 h 4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18" h="40">
                      <a:moveTo>
                        <a:pt x="0" y="40"/>
                      </a:moveTo>
                      <a:lnTo>
                        <a:pt x="13" y="40"/>
                      </a:lnTo>
                      <a:lnTo>
                        <a:pt x="25" y="38"/>
                      </a:lnTo>
                      <a:lnTo>
                        <a:pt x="38" y="37"/>
                      </a:lnTo>
                      <a:lnTo>
                        <a:pt x="54" y="34"/>
                      </a:lnTo>
                      <a:lnTo>
                        <a:pt x="69" y="31"/>
                      </a:lnTo>
                      <a:lnTo>
                        <a:pt x="83" y="30"/>
                      </a:lnTo>
                      <a:lnTo>
                        <a:pt x="100" y="28"/>
                      </a:lnTo>
                      <a:lnTo>
                        <a:pt x="112" y="25"/>
                      </a:lnTo>
                      <a:lnTo>
                        <a:pt x="130" y="21"/>
                      </a:lnTo>
                      <a:lnTo>
                        <a:pt x="144" y="20"/>
                      </a:lnTo>
                      <a:lnTo>
                        <a:pt x="158" y="18"/>
                      </a:lnTo>
                      <a:lnTo>
                        <a:pt x="173" y="13"/>
                      </a:lnTo>
                      <a:lnTo>
                        <a:pt x="186" y="10"/>
                      </a:lnTo>
                      <a:lnTo>
                        <a:pt x="196" y="8"/>
                      </a:lnTo>
                      <a:lnTo>
                        <a:pt x="208" y="5"/>
                      </a:lnTo>
                      <a:lnTo>
                        <a:pt x="218" y="0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30" name="Freeform 2626"/>
                <p:cNvSpPr>
                  <a:spLocks noChangeAspect="1"/>
                </p:cNvSpPr>
                <p:nvPr/>
              </p:nvSpPr>
              <p:spPr bwMode="auto">
                <a:xfrm>
                  <a:off x="925" y="1351"/>
                  <a:ext cx="16" cy="12"/>
                </a:xfrm>
                <a:custGeom>
                  <a:avLst/>
                  <a:gdLst>
                    <a:gd name="T0" fmla="*/ 0 w 70"/>
                    <a:gd name="T1" fmla="*/ 0 h 42"/>
                    <a:gd name="T2" fmla="*/ 0 w 70"/>
                    <a:gd name="T3" fmla="*/ 0 h 42"/>
                    <a:gd name="T4" fmla="*/ 0 w 70"/>
                    <a:gd name="T5" fmla="*/ 0 h 42"/>
                    <a:gd name="T6" fmla="*/ 0 w 70"/>
                    <a:gd name="T7" fmla="*/ 0 h 42"/>
                    <a:gd name="T8" fmla="*/ 0 w 70"/>
                    <a:gd name="T9" fmla="*/ 0 h 42"/>
                    <a:gd name="T10" fmla="*/ 0 w 70"/>
                    <a:gd name="T11" fmla="*/ 0 h 42"/>
                    <a:gd name="T12" fmla="*/ 0 w 70"/>
                    <a:gd name="T13" fmla="*/ 0 h 42"/>
                    <a:gd name="T14" fmla="*/ 0 w 70"/>
                    <a:gd name="T15" fmla="*/ 0 h 42"/>
                    <a:gd name="T16" fmla="*/ 0 w 70"/>
                    <a:gd name="T17" fmla="*/ 0 h 42"/>
                    <a:gd name="T18" fmla="*/ 0 w 70"/>
                    <a:gd name="T19" fmla="*/ 0 h 42"/>
                    <a:gd name="T20" fmla="*/ 0 w 70"/>
                    <a:gd name="T21" fmla="*/ 0 h 42"/>
                    <a:gd name="T22" fmla="*/ 0 w 70"/>
                    <a:gd name="T23" fmla="*/ 0 h 42"/>
                    <a:gd name="T24" fmla="*/ 0 w 70"/>
                    <a:gd name="T25" fmla="*/ 0 h 42"/>
                    <a:gd name="T26" fmla="*/ 0 w 70"/>
                    <a:gd name="T27" fmla="*/ 0 h 42"/>
                    <a:gd name="T28" fmla="*/ 0 w 70"/>
                    <a:gd name="T29" fmla="*/ 0 h 42"/>
                    <a:gd name="T30" fmla="*/ 0 w 70"/>
                    <a:gd name="T31" fmla="*/ 0 h 42"/>
                    <a:gd name="T32" fmla="*/ 0 w 70"/>
                    <a:gd name="T33" fmla="*/ 0 h 4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70"/>
                    <a:gd name="T52" fmla="*/ 0 h 42"/>
                    <a:gd name="T53" fmla="*/ 70 w 70"/>
                    <a:gd name="T54" fmla="*/ 42 h 4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70" h="42">
                      <a:moveTo>
                        <a:pt x="0" y="42"/>
                      </a:moveTo>
                      <a:lnTo>
                        <a:pt x="8" y="40"/>
                      </a:lnTo>
                      <a:lnTo>
                        <a:pt x="15" y="35"/>
                      </a:lnTo>
                      <a:lnTo>
                        <a:pt x="21" y="30"/>
                      </a:lnTo>
                      <a:lnTo>
                        <a:pt x="26" y="25"/>
                      </a:lnTo>
                      <a:lnTo>
                        <a:pt x="33" y="23"/>
                      </a:lnTo>
                      <a:lnTo>
                        <a:pt x="36" y="19"/>
                      </a:lnTo>
                      <a:lnTo>
                        <a:pt x="40" y="14"/>
                      </a:lnTo>
                      <a:lnTo>
                        <a:pt x="44" y="11"/>
                      </a:lnTo>
                      <a:lnTo>
                        <a:pt x="46" y="9"/>
                      </a:lnTo>
                      <a:lnTo>
                        <a:pt x="50" y="6"/>
                      </a:lnTo>
                      <a:lnTo>
                        <a:pt x="52" y="4"/>
                      </a:lnTo>
                      <a:lnTo>
                        <a:pt x="56" y="2"/>
                      </a:lnTo>
                      <a:lnTo>
                        <a:pt x="57" y="0"/>
                      </a:lnTo>
                      <a:lnTo>
                        <a:pt x="62" y="0"/>
                      </a:lnTo>
                      <a:lnTo>
                        <a:pt x="66" y="0"/>
                      </a:lnTo>
                      <a:lnTo>
                        <a:pt x="70" y="1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419" name="Rectangle 2627"/>
                <p:cNvSpPr>
                  <a:spLocks noChangeAspect="1" noChangeArrowheads="1"/>
                </p:cNvSpPr>
                <p:nvPr/>
              </p:nvSpPr>
              <p:spPr bwMode="auto">
                <a:xfrm>
                  <a:off x="1002" y="1084"/>
                  <a:ext cx="309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1200" b="1">
                      <a:solidFill>
                        <a:schemeClr val="bg1"/>
                      </a:solidFill>
                    </a:rPr>
                    <a:t>Sealed</a:t>
                  </a:r>
                </a:p>
                <a:p>
                  <a:pPr algn="ctr">
                    <a:defRPr/>
                  </a:pPr>
                  <a:r>
                    <a:rPr lang="en-US" sz="1200" b="1">
                      <a:solidFill>
                        <a:schemeClr val="bg1"/>
                      </a:solidFill>
                    </a:rPr>
                    <a:t>in can</a:t>
                  </a:r>
                  <a:endParaRPr lang="en-US" sz="12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23607" name="Group 2628"/>
              <p:cNvGrpSpPr>
                <a:grpSpLocks/>
              </p:cNvGrpSpPr>
              <p:nvPr/>
            </p:nvGrpSpPr>
            <p:grpSpPr bwMode="auto">
              <a:xfrm>
                <a:off x="4218" y="3543"/>
                <a:ext cx="678" cy="278"/>
                <a:chOff x="4410" y="1824"/>
                <a:chExt cx="678" cy="278"/>
              </a:xfrm>
            </p:grpSpPr>
            <p:grpSp>
              <p:nvGrpSpPr>
                <p:cNvPr id="23616" name="Group 2629"/>
                <p:cNvGrpSpPr>
                  <a:grpSpLocks noChangeAspect="1"/>
                </p:cNvGrpSpPr>
                <p:nvPr/>
              </p:nvGrpSpPr>
              <p:grpSpPr bwMode="auto">
                <a:xfrm>
                  <a:off x="4410" y="1824"/>
                  <a:ext cx="150" cy="146"/>
                  <a:chOff x="1008" y="2304"/>
                  <a:chExt cx="288" cy="240"/>
                </a:xfrm>
              </p:grpSpPr>
              <p:sp>
                <p:nvSpPr>
                  <p:cNvPr id="23618" name="Oval 263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56" y="2352"/>
                    <a:ext cx="192" cy="14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24643" name="AutoShape 263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06" y="2304"/>
                    <a:ext cx="286" cy="240"/>
                  </a:xfrm>
                  <a:custGeom>
                    <a:avLst/>
                    <a:gdLst>
                      <a:gd name="T0" fmla="*/ 2 w 21600"/>
                      <a:gd name="T1" fmla="*/ 0 h 21600"/>
                      <a:gd name="T2" fmla="*/ 1 w 21600"/>
                      <a:gd name="T3" fmla="*/ 0 h 21600"/>
                      <a:gd name="T4" fmla="*/ 0 w 21600"/>
                      <a:gd name="T5" fmla="*/ 1 h 21600"/>
                      <a:gd name="T6" fmla="*/ 1 w 21600"/>
                      <a:gd name="T7" fmla="*/ 2 h 21600"/>
                      <a:gd name="T8" fmla="*/ 2 w 21600"/>
                      <a:gd name="T9" fmla="*/ 3 h 21600"/>
                      <a:gd name="T10" fmla="*/ 3 w 21600"/>
                      <a:gd name="T11" fmla="*/ 2 h 21600"/>
                      <a:gd name="T12" fmla="*/ 4 w 21600"/>
                      <a:gd name="T13" fmla="*/ 1 h 21600"/>
                      <a:gd name="T14" fmla="*/ 3 w 21600"/>
                      <a:gd name="T15" fmla="*/ 0 h 2160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3150 w 21600"/>
                      <a:gd name="T25" fmla="*/ 3150 h 21600"/>
                      <a:gd name="T26" fmla="*/ 18450 w 21600"/>
                      <a:gd name="T27" fmla="*/ 18450 h 2160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00" h="21600">
                        <a:moveTo>
                          <a:pt x="0" y="10800"/>
                        </a:moveTo>
                        <a:cubicBezTo>
                          <a:pt x="0" y="4835"/>
                          <a:pt x="4835" y="0"/>
                          <a:pt x="10800" y="0"/>
                        </a:cubicBezTo>
                        <a:cubicBezTo>
                          <a:pt x="16765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6765"/>
                          <a:pt x="0" y="10800"/>
                        </a:cubicBezTo>
                        <a:close/>
                        <a:moveTo>
                          <a:pt x="5400" y="10800"/>
                        </a:moveTo>
                        <a:cubicBezTo>
                          <a:pt x="5400" y="13782"/>
                          <a:pt x="7818" y="16200"/>
                          <a:pt x="10800" y="16200"/>
                        </a:cubicBezTo>
                        <a:cubicBezTo>
                          <a:pt x="13782" y="16200"/>
                          <a:pt x="16200" y="13782"/>
                          <a:pt x="16200" y="10800"/>
                        </a:cubicBezTo>
                        <a:cubicBezTo>
                          <a:pt x="16200" y="7818"/>
                          <a:pt x="13782" y="5400"/>
                          <a:pt x="10800" y="5400"/>
                        </a:cubicBezTo>
                        <a:cubicBezTo>
                          <a:pt x="7818" y="5400"/>
                          <a:pt x="5400" y="7818"/>
                          <a:pt x="5400" y="1080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164424" name="Rectangle 2632"/>
                <p:cNvSpPr>
                  <a:spLocks noChangeAspect="1" noChangeArrowheads="1"/>
                </p:cNvSpPr>
                <p:nvPr/>
              </p:nvSpPr>
              <p:spPr bwMode="auto">
                <a:xfrm>
                  <a:off x="4511" y="1872"/>
                  <a:ext cx="576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1200" b="1">
                      <a:solidFill>
                        <a:schemeClr val="bg1"/>
                      </a:solidFill>
                    </a:rPr>
                    <a:t>Exposed POCIS</a:t>
                  </a:r>
                  <a:endParaRPr lang="en-US" sz="12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23608" name="Group 2633"/>
              <p:cNvGrpSpPr>
                <a:grpSpLocks noChangeAspect="1"/>
              </p:cNvGrpSpPr>
              <p:nvPr/>
            </p:nvGrpSpPr>
            <p:grpSpPr bwMode="auto">
              <a:xfrm rot="10132626" flipH="1">
                <a:off x="4469" y="3293"/>
                <a:ext cx="187" cy="233"/>
                <a:chOff x="2083" y="1321"/>
                <a:chExt cx="367" cy="414"/>
              </a:xfrm>
            </p:grpSpPr>
            <p:sp>
              <p:nvSpPr>
                <p:cNvPr id="23613" name="Freeform 2634"/>
                <p:cNvSpPr>
                  <a:spLocks noChangeAspect="1"/>
                </p:cNvSpPr>
                <p:nvPr/>
              </p:nvSpPr>
              <p:spPr bwMode="auto">
                <a:xfrm>
                  <a:off x="2083" y="1321"/>
                  <a:ext cx="216" cy="160"/>
                </a:xfrm>
                <a:custGeom>
                  <a:avLst/>
                  <a:gdLst>
                    <a:gd name="T0" fmla="*/ 0 w 436"/>
                    <a:gd name="T1" fmla="*/ 0 h 325"/>
                    <a:gd name="T2" fmla="*/ 0 w 436"/>
                    <a:gd name="T3" fmla="*/ 0 h 325"/>
                    <a:gd name="T4" fmla="*/ 2 w 436"/>
                    <a:gd name="T5" fmla="*/ 1 h 325"/>
                    <a:gd name="T6" fmla="*/ 2 w 436"/>
                    <a:gd name="T7" fmla="*/ 1 h 325"/>
                    <a:gd name="T8" fmla="*/ 3 w 436"/>
                    <a:gd name="T9" fmla="*/ 2 h 325"/>
                    <a:gd name="T10" fmla="*/ 4 w 436"/>
                    <a:gd name="T11" fmla="*/ 2 h 325"/>
                    <a:gd name="T12" fmla="*/ 5 w 436"/>
                    <a:gd name="T13" fmla="*/ 3 h 325"/>
                    <a:gd name="T14" fmla="*/ 6 w 436"/>
                    <a:gd name="T15" fmla="*/ 3 h 325"/>
                    <a:gd name="T16" fmla="*/ 7 w 436"/>
                    <a:gd name="T17" fmla="*/ 4 h 325"/>
                    <a:gd name="T18" fmla="*/ 8 w 436"/>
                    <a:gd name="T19" fmla="*/ 5 h 325"/>
                    <a:gd name="T20" fmla="*/ 8 w 436"/>
                    <a:gd name="T21" fmla="*/ 5 h 325"/>
                    <a:gd name="T22" fmla="*/ 9 w 436"/>
                    <a:gd name="T23" fmla="*/ 6 h 325"/>
                    <a:gd name="T24" fmla="*/ 10 w 436"/>
                    <a:gd name="T25" fmla="*/ 7 h 325"/>
                    <a:gd name="T26" fmla="*/ 11 w 436"/>
                    <a:gd name="T27" fmla="*/ 7 h 325"/>
                    <a:gd name="T28" fmla="*/ 12 w 436"/>
                    <a:gd name="T29" fmla="*/ 8 h 325"/>
                    <a:gd name="T30" fmla="*/ 12 w 436"/>
                    <a:gd name="T31" fmla="*/ 9 h 325"/>
                    <a:gd name="T32" fmla="*/ 13 w 436"/>
                    <a:gd name="T33" fmla="*/ 9 h 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36"/>
                    <a:gd name="T52" fmla="*/ 0 h 325"/>
                    <a:gd name="T53" fmla="*/ 436 w 436"/>
                    <a:gd name="T54" fmla="*/ 325 h 32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36" h="325">
                      <a:moveTo>
                        <a:pt x="0" y="0"/>
                      </a:moveTo>
                      <a:lnTo>
                        <a:pt x="31" y="16"/>
                      </a:lnTo>
                      <a:lnTo>
                        <a:pt x="64" y="33"/>
                      </a:lnTo>
                      <a:lnTo>
                        <a:pt x="94" y="50"/>
                      </a:lnTo>
                      <a:lnTo>
                        <a:pt x="124" y="69"/>
                      </a:lnTo>
                      <a:lnTo>
                        <a:pt x="154" y="86"/>
                      </a:lnTo>
                      <a:lnTo>
                        <a:pt x="183" y="104"/>
                      </a:lnTo>
                      <a:lnTo>
                        <a:pt x="210" y="125"/>
                      </a:lnTo>
                      <a:lnTo>
                        <a:pt x="239" y="142"/>
                      </a:lnTo>
                      <a:lnTo>
                        <a:pt x="264" y="166"/>
                      </a:lnTo>
                      <a:lnTo>
                        <a:pt x="291" y="187"/>
                      </a:lnTo>
                      <a:lnTo>
                        <a:pt x="318" y="208"/>
                      </a:lnTo>
                      <a:lnTo>
                        <a:pt x="340" y="230"/>
                      </a:lnTo>
                      <a:lnTo>
                        <a:pt x="366" y="253"/>
                      </a:lnTo>
                      <a:lnTo>
                        <a:pt x="390" y="276"/>
                      </a:lnTo>
                      <a:lnTo>
                        <a:pt x="414" y="301"/>
                      </a:lnTo>
                      <a:lnTo>
                        <a:pt x="436" y="32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14" name="Freeform 2635"/>
                <p:cNvSpPr>
                  <a:spLocks noChangeAspect="1"/>
                </p:cNvSpPr>
                <p:nvPr/>
              </p:nvSpPr>
              <p:spPr bwMode="auto">
                <a:xfrm>
                  <a:off x="2299" y="1481"/>
                  <a:ext cx="140" cy="230"/>
                </a:xfrm>
                <a:custGeom>
                  <a:avLst/>
                  <a:gdLst>
                    <a:gd name="T0" fmla="*/ 0 w 285"/>
                    <a:gd name="T1" fmla="*/ 0 h 465"/>
                    <a:gd name="T2" fmla="*/ 0 w 285"/>
                    <a:gd name="T3" fmla="*/ 0 h 465"/>
                    <a:gd name="T4" fmla="*/ 1 w 285"/>
                    <a:gd name="T5" fmla="*/ 1 h 465"/>
                    <a:gd name="T6" fmla="*/ 1 w 285"/>
                    <a:gd name="T7" fmla="*/ 2 h 465"/>
                    <a:gd name="T8" fmla="*/ 2 w 285"/>
                    <a:gd name="T9" fmla="*/ 3 h 465"/>
                    <a:gd name="T10" fmla="*/ 3 w 285"/>
                    <a:gd name="T11" fmla="*/ 3 h 465"/>
                    <a:gd name="T12" fmla="*/ 3 w 285"/>
                    <a:gd name="T13" fmla="*/ 4 h 465"/>
                    <a:gd name="T14" fmla="*/ 4 w 285"/>
                    <a:gd name="T15" fmla="*/ 5 h 465"/>
                    <a:gd name="T16" fmla="*/ 4 w 285"/>
                    <a:gd name="T17" fmla="*/ 6 h 465"/>
                    <a:gd name="T18" fmla="*/ 5 w 285"/>
                    <a:gd name="T19" fmla="*/ 7 h 465"/>
                    <a:gd name="T20" fmla="*/ 5 w 285"/>
                    <a:gd name="T21" fmla="*/ 8 h 465"/>
                    <a:gd name="T22" fmla="*/ 6 w 285"/>
                    <a:gd name="T23" fmla="*/ 9 h 465"/>
                    <a:gd name="T24" fmla="*/ 6 w 285"/>
                    <a:gd name="T25" fmla="*/ 10 h 465"/>
                    <a:gd name="T26" fmla="*/ 7 w 285"/>
                    <a:gd name="T27" fmla="*/ 11 h 465"/>
                    <a:gd name="T28" fmla="*/ 7 w 285"/>
                    <a:gd name="T29" fmla="*/ 12 h 465"/>
                    <a:gd name="T30" fmla="*/ 8 w 285"/>
                    <a:gd name="T31" fmla="*/ 13 h 465"/>
                    <a:gd name="T32" fmla="*/ 8 w 285"/>
                    <a:gd name="T33" fmla="*/ 14 h 4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85"/>
                    <a:gd name="T52" fmla="*/ 0 h 465"/>
                    <a:gd name="T53" fmla="*/ 285 w 285"/>
                    <a:gd name="T54" fmla="*/ 465 h 46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85" h="465">
                      <a:moveTo>
                        <a:pt x="0" y="0"/>
                      </a:moveTo>
                      <a:lnTo>
                        <a:pt x="21" y="25"/>
                      </a:lnTo>
                      <a:lnTo>
                        <a:pt x="44" y="50"/>
                      </a:lnTo>
                      <a:lnTo>
                        <a:pt x="64" y="76"/>
                      </a:lnTo>
                      <a:lnTo>
                        <a:pt x="85" y="101"/>
                      </a:lnTo>
                      <a:lnTo>
                        <a:pt x="104" y="127"/>
                      </a:lnTo>
                      <a:lnTo>
                        <a:pt x="124" y="156"/>
                      </a:lnTo>
                      <a:lnTo>
                        <a:pt x="143" y="186"/>
                      </a:lnTo>
                      <a:lnTo>
                        <a:pt x="161" y="213"/>
                      </a:lnTo>
                      <a:lnTo>
                        <a:pt x="178" y="242"/>
                      </a:lnTo>
                      <a:lnTo>
                        <a:pt x="195" y="276"/>
                      </a:lnTo>
                      <a:lnTo>
                        <a:pt x="211" y="305"/>
                      </a:lnTo>
                      <a:lnTo>
                        <a:pt x="227" y="335"/>
                      </a:lnTo>
                      <a:lnTo>
                        <a:pt x="243" y="368"/>
                      </a:lnTo>
                      <a:lnTo>
                        <a:pt x="257" y="401"/>
                      </a:lnTo>
                      <a:lnTo>
                        <a:pt x="269" y="432"/>
                      </a:lnTo>
                      <a:lnTo>
                        <a:pt x="285" y="465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15" name="Freeform 2636"/>
                <p:cNvSpPr>
                  <a:spLocks noChangeAspect="1"/>
                </p:cNvSpPr>
                <p:nvPr/>
              </p:nvSpPr>
              <p:spPr bwMode="auto">
                <a:xfrm>
                  <a:off x="2351" y="1581"/>
                  <a:ext cx="99" cy="154"/>
                </a:xfrm>
                <a:custGeom>
                  <a:avLst/>
                  <a:gdLst>
                    <a:gd name="T0" fmla="*/ 4 w 201"/>
                    <a:gd name="T1" fmla="*/ 0 h 311"/>
                    <a:gd name="T2" fmla="*/ 6 w 201"/>
                    <a:gd name="T3" fmla="*/ 9 h 311"/>
                    <a:gd name="T4" fmla="*/ 0 w 201"/>
                    <a:gd name="T5" fmla="*/ 2 h 311"/>
                    <a:gd name="T6" fmla="*/ 4 w 201"/>
                    <a:gd name="T7" fmla="*/ 0 h 3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1"/>
                    <a:gd name="T13" fmla="*/ 0 h 311"/>
                    <a:gd name="T14" fmla="*/ 201 w 201"/>
                    <a:gd name="T15" fmla="*/ 311 h 3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1" h="311">
                      <a:moveTo>
                        <a:pt x="141" y="0"/>
                      </a:moveTo>
                      <a:lnTo>
                        <a:pt x="201" y="311"/>
                      </a:lnTo>
                      <a:lnTo>
                        <a:pt x="0" y="65"/>
                      </a:lnTo>
                      <a:lnTo>
                        <a:pt x="141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609" name="Group 2637"/>
              <p:cNvGrpSpPr>
                <a:grpSpLocks noChangeAspect="1"/>
              </p:cNvGrpSpPr>
              <p:nvPr/>
            </p:nvGrpSpPr>
            <p:grpSpPr bwMode="auto">
              <a:xfrm rot="528663" flipH="1">
                <a:off x="4152" y="2174"/>
                <a:ext cx="264" cy="104"/>
                <a:chOff x="2022" y="821"/>
                <a:chExt cx="519" cy="185"/>
              </a:xfrm>
            </p:grpSpPr>
            <p:sp>
              <p:nvSpPr>
                <p:cNvPr id="23610" name="Freeform 2638"/>
                <p:cNvSpPr>
                  <a:spLocks noChangeAspect="1"/>
                </p:cNvSpPr>
                <p:nvPr/>
              </p:nvSpPr>
              <p:spPr bwMode="auto">
                <a:xfrm>
                  <a:off x="2022" y="888"/>
                  <a:ext cx="237" cy="118"/>
                </a:xfrm>
                <a:custGeom>
                  <a:avLst/>
                  <a:gdLst>
                    <a:gd name="T0" fmla="*/ 0 w 481"/>
                    <a:gd name="T1" fmla="*/ 7 h 240"/>
                    <a:gd name="T2" fmla="*/ 0 w 481"/>
                    <a:gd name="T3" fmla="*/ 6 h 240"/>
                    <a:gd name="T4" fmla="*/ 1 w 481"/>
                    <a:gd name="T5" fmla="*/ 6 h 240"/>
                    <a:gd name="T6" fmla="*/ 2 w 481"/>
                    <a:gd name="T7" fmla="*/ 5 h 240"/>
                    <a:gd name="T8" fmla="*/ 3 w 481"/>
                    <a:gd name="T9" fmla="*/ 4 h 240"/>
                    <a:gd name="T10" fmla="*/ 4 w 481"/>
                    <a:gd name="T11" fmla="*/ 4 h 240"/>
                    <a:gd name="T12" fmla="*/ 5 w 481"/>
                    <a:gd name="T13" fmla="*/ 3 h 240"/>
                    <a:gd name="T14" fmla="*/ 6 w 481"/>
                    <a:gd name="T15" fmla="*/ 3 h 240"/>
                    <a:gd name="T16" fmla="*/ 7 w 481"/>
                    <a:gd name="T17" fmla="*/ 2 h 240"/>
                    <a:gd name="T18" fmla="*/ 8 w 481"/>
                    <a:gd name="T19" fmla="*/ 2 h 240"/>
                    <a:gd name="T20" fmla="*/ 8 w 481"/>
                    <a:gd name="T21" fmla="*/ 2 h 240"/>
                    <a:gd name="T22" fmla="*/ 9 w 481"/>
                    <a:gd name="T23" fmla="*/ 1 h 240"/>
                    <a:gd name="T24" fmla="*/ 10 w 481"/>
                    <a:gd name="T25" fmla="*/ 1 h 240"/>
                    <a:gd name="T26" fmla="*/ 11 w 481"/>
                    <a:gd name="T27" fmla="*/ 0 h 240"/>
                    <a:gd name="T28" fmla="*/ 12 w 481"/>
                    <a:gd name="T29" fmla="*/ 0 h 240"/>
                    <a:gd name="T30" fmla="*/ 13 w 481"/>
                    <a:gd name="T31" fmla="*/ 0 h 240"/>
                    <a:gd name="T32" fmla="*/ 14 w 481"/>
                    <a:gd name="T33" fmla="*/ 0 h 24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81"/>
                    <a:gd name="T52" fmla="*/ 0 h 240"/>
                    <a:gd name="T53" fmla="*/ 481 w 481"/>
                    <a:gd name="T54" fmla="*/ 240 h 24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81" h="240">
                      <a:moveTo>
                        <a:pt x="0" y="240"/>
                      </a:moveTo>
                      <a:lnTo>
                        <a:pt x="29" y="218"/>
                      </a:lnTo>
                      <a:lnTo>
                        <a:pt x="56" y="199"/>
                      </a:lnTo>
                      <a:lnTo>
                        <a:pt x="87" y="178"/>
                      </a:lnTo>
                      <a:lnTo>
                        <a:pt x="116" y="161"/>
                      </a:lnTo>
                      <a:lnTo>
                        <a:pt x="146" y="142"/>
                      </a:lnTo>
                      <a:lnTo>
                        <a:pt x="176" y="123"/>
                      </a:lnTo>
                      <a:lnTo>
                        <a:pt x="206" y="109"/>
                      </a:lnTo>
                      <a:lnTo>
                        <a:pt x="236" y="94"/>
                      </a:lnTo>
                      <a:lnTo>
                        <a:pt x="266" y="79"/>
                      </a:lnTo>
                      <a:lnTo>
                        <a:pt x="296" y="65"/>
                      </a:lnTo>
                      <a:lnTo>
                        <a:pt x="326" y="53"/>
                      </a:lnTo>
                      <a:lnTo>
                        <a:pt x="357" y="41"/>
                      </a:lnTo>
                      <a:lnTo>
                        <a:pt x="388" y="29"/>
                      </a:lnTo>
                      <a:lnTo>
                        <a:pt x="418" y="17"/>
                      </a:lnTo>
                      <a:lnTo>
                        <a:pt x="448" y="8"/>
                      </a:lnTo>
                      <a:lnTo>
                        <a:pt x="481" y="0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11" name="Freeform 2639"/>
                <p:cNvSpPr>
                  <a:spLocks noChangeAspect="1"/>
                </p:cNvSpPr>
                <p:nvPr/>
              </p:nvSpPr>
              <p:spPr bwMode="auto">
                <a:xfrm>
                  <a:off x="2259" y="868"/>
                  <a:ext cx="256" cy="20"/>
                </a:xfrm>
                <a:custGeom>
                  <a:avLst/>
                  <a:gdLst>
                    <a:gd name="T0" fmla="*/ 0 w 517"/>
                    <a:gd name="T1" fmla="*/ 1 h 40"/>
                    <a:gd name="T2" fmla="*/ 0 w 517"/>
                    <a:gd name="T3" fmla="*/ 1 h 40"/>
                    <a:gd name="T4" fmla="*/ 1 w 517"/>
                    <a:gd name="T5" fmla="*/ 1 h 40"/>
                    <a:gd name="T6" fmla="*/ 2 w 517"/>
                    <a:gd name="T7" fmla="*/ 1 h 40"/>
                    <a:gd name="T8" fmla="*/ 3 w 517"/>
                    <a:gd name="T9" fmla="*/ 1 h 40"/>
                    <a:gd name="T10" fmla="*/ 4 w 517"/>
                    <a:gd name="T11" fmla="*/ 1 h 40"/>
                    <a:gd name="T12" fmla="*/ 5 w 517"/>
                    <a:gd name="T13" fmla="*/ 1 h 40"/>
                    <a:gd name="T14" fmla="*/ 6 w 517"/>
                    <a:gd name="T15" fmla="*/ 1 h 40"/>
                    <a:gd name="T16" fmla="*/ 7 w 517"/>
                    <a:gd name="T17" fmla="*/ 1 h 40"/>
                    <a:gd name="T18" fmla="*/ 8 w 517"/>
                    <a:gd name="T19" fmla="*/ 0 h 40"/>
                    <a:gd name="T20" fmla="*/ 9 w 517"/>
                    <a:gd name="T21" fmla="*/ 0 h 40"/>
                    <a:gd name="T22" fmla="*/ 10 w 517"/>
                    <a:gd name="T23" fmla="*/ 1 h 40"/>
                    <a:gd name="T24" fmla="*/ 11 w 517"/>
                    <a:gd name="T25" fmla="*/ 1 h 40"/>
                    <a:gd name="T26" fmla="*/ 12 w 517"/>
                    <a:gd name="T27" fmla="*/ 1 h 40"/>
                    <a:gd name="T28" fmla="*/ 13 w 517"/>
                    <a:gd name="T29" fmla="*/ 1 h 40"/>
                    <a:gd name="T30" fmla="*/ 14 w 517"/>
                    <a:gd name="T31" fmla="*/ 1 h 40"/>
                    <a:gd name="T32" fmla="*/ 15 w 517"/>
                    <a:gd name="T33" fmla="*/ 1 h 4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517"/>
                    <a:gd name="T52" fmla="*/ 0 h 40"/>
                    <a:gd name="T53" fmla="*/ 517 w 517"/>
                    <a:gd name="T54" fmla="*/ 40 h 4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517" h="40">
                      <a:moveTo>
                        <a:pt x="0" y="40"/>
                      </a:moveTo>
                      <a:lnTo>
                        <a:pt x="31" y="31"/>
                      </a:lnTo>
                      <a:lnTo>
                        <a:pt x="62" y="27"/>
                      </a:lnTo>
                      <a:lnTo>
                        <a:pt x="94" y="19"/>
                      </a:lnTo>
                      <a:lnTo>
                        <a:pt x="125" y="15"/>
                      </a:lnTo>
                      <a:lnTo>
                        <a:pt x="157" y="9"/>
                      </a:lnTo>
                      <a:lnTo>
                        <a:pt x="191" y="7"/>
                      </a:lnTo>
                      <a:lnTo>
                        <a:pt x="221" y="2"/>
                      </a:lnTo>
                      <a:lnTo>
                        <a:pt x="253" y="2"/>
                      </a:lnTo>
                      <a:lnTo>
                        <a:pt x="287" y="0"/>
                      </a:lnTo>
                      <a:lnTo>
                        <a:pt x="318" y="0"/>
                      </a:lnTo>
                      <a:lnTo>
                        <a:pt x="350" y="1"/>
                      </a:lnTo>
                      <a:lnTo>
                        <a:pt x="383" y="2"/>
                      </a:lnTo>
                      <a:lnTo>
                        <a:pt x="415" y="3"/>
                      </a:lnTo>
                      <a:lnTo>
                        <a:pt x="449" y="8"/>
                      </a:lnTo>
                      <a:lnTo>
                        <a:pt x="483" y="11"/>
                      </a:lnTo>
                      <a:lnTo>
                        <a:pt x="517" y="16"/>
                      </a:lnTo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12" name="Freeform 2640"/>
                <p:cNvSpPr>
                  <a:spLocks noChangeAspect="1"/>
                </p:cNvSpPr>
                <p:nvPr/>
              </p:nvSpPr>
              <p:spPr bwMode="auto">
                <a:xfrm>
                  <a:off x="2385" y="821"/>
                  <a:ext cx="156" cy="77"/>
                </a:xfrm>
                <a:custGeom>
                  <a:avLst/>
                  <a:gdLst>
                    <a:gd name="T0" fmla="*/ 0 w 317"/>
                    <a:gd name="T1" fmla="*/ 0 h 153"/>
                    <a:gd name="T2" fmla="*/ 9 w 317"/>
                    <a:gd name="T3" fmla="*/ 4 h 153"/>
                    <a:gd name="T4" fmla="*/ 0 w 317"/>
                    <a:gd name="T5" fmla="*/ 5 h 153"/>
                    <a:gd name="T6" fmla="*/ 0 w 317"/>
                    <a:gd name="T7" fmla="*/ 0 h 15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7"/>
                    <a:gd name="T13" fmla="*/ 0 h 153"/>
                    <a:gd name="T14" fmla="*/ 317 w 317"/>
                    <a:gd name="T15" fmla="*/ 153 h 15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7" h="153">
                      <a:moveTo>
                        <a:pt x="19" y="0"/>
                      </a:moveTo>
                      <a:lnTo>
                        <a:pt x="317" y="115"/>
                      </a:lnTo>
                      <a:lnTo>
                        <a:pt x="0" y="153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20638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0767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  <a:latin typeface="Univers 57 Condensed" pitchFamily="34" charset="0"/>
              </a:rPr>
              <a:t>Is Sample Cleanup Necessary?</a:t>
            </a:r>
          </a:p>
        </p:txBody>
      </p:sp>
      <p:graphicFrame>
        <p:nvGraphicFramePr>
          <p:cNvPr id="2560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2" name="CorelDRAW" r:id="rId3" imgW="2031840" imgH="801360" progId="CorelDraw.Graphic.7">
                  <p:embed/>
                </p:oleObj>
              </mc:Choice>
              <mc:Fallback>
                <p:oleObj name="CorelDRAW" r:id="rId3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4175"/>
            <a:ext cx="563880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28600" y="865188"/>
            <a:ext cx="8686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  <a:latin typeface="Univers 57 Condensed" pitchFamily="34" charset="0"/>
              </a:rPr>
              <a:t>Targeted contaminants can be masked by co-extracted chemicals which can be natural or biogenic in origin.</a:t>
            </a:r>
          </a:p>
        </p:txBody>
      </p:sp>
      <p:sp>
        <p:nvSpPr>
          <p:cNvPr id="9" name="Oval 8"/>
          <p:cNvSpPr/>
          <p:nvPr/>
        </p:nvSpPr>
        <p:spPr>
          <a:xfrm>
            <a:off x="2286000" y="2362200"/>
            <a:ext cx="1219200" cy="3352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Left Brace 9"/>
          <p:cNvSpPr/>
          <p:nvPr/>
        </p:nvSpPr>
        <p:spPr>
          <a:xfrm rot="16200000">
            <a:off x="2781300" y="5121275"/>
            <a:ext cx="304800" cy="533400"/>
          </a:xfrm>
          <a:prstGeom prst="lef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608" name="Text Box 5"/>
          <p:cNvSpPr txBox="1">
            <a:spLocks noChangeArrowheads="1"/>
          </p:cNvSpPr>
          <p:nvPr/>
        </p:nvSpPr>
        <p:spPr bwMode="auto">
          <a:xfrm>
            <a:off x="6248400" y="4473575"/>
            <a:ext cx="2590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588" indent="-15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  <a:latin typeface="Univers 57 Condensed" pitchFamily="34" charset="0"/>
              </a:rPr>
              <a:t>PAHs now detectable following additional cleanup step</a:t>
            </a:r>
          </a:p>
        </p:txBody>
      </p:sp>
      <p:sp>
        <p:nvSpPr>
          <p:cNvPr id="25609" name="Text Box 5"/>
          <p:cNvSpPr txBox="1">
            <a:spLocks noChangeArrowheads="1"/>
          </p:cNvSpPr>
          <p:nvPr/>
        </p:nvSpPr>
        <p:spPr bwMode="auto">
          <a:xfrm>
            <a:off x="6248400" y="2720975"/>
            <a:ext cx="2667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588" indent="-15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  <a:latin typeface="Univers 57 Condensed" pitchFamily="34" charset="0"/>
              </a:rPr>
              <a:t>Chemicals in sample can interfere with analysis unless eliminated</a:t>
            </a:r>
          </a:p>
        </p:txBody>
      </p:sp>
      <p:cxnSp>
        <p:nvCxnSpPr>
          <p:cNvPr id="15" name="Curved Connector 14"/>
          <p:cNvCxnSpPr>
            <a:stCxn id="10" idx="1"/>
            <a:endCxn id="25608" idx="2"/>
          </p:cNvCxnSpPr>
          <p:nvPr/>
        </p:nvCxnSpPr>
        <p:spPr>
          <a:xfrm rot="5400000" flipH="1" flipV="1">
            <a:off x="5167312" y="3163888"/>
            <a:ext cx="142875" cy="4610100"/>
          </a:xfrm>
          <a:prstGeom prst="curvedConnector3">
            <a:avLst>
              <a:gd name="adj1" fmla="val -286978"/>
            </a:avLst>
          </a:prstGeom>
          <a:ln w="1905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>
            <a:endCxn id="25609" idx="1"/>
          </p:cNvCxnSpPr>
          <p:nvPr/>
        </p:nvCxnSpPr>
        <p:spPr>
          <a:xfrm flipV="1">
            <a:off x="2895600" y="3321050"/>
            <a:ext cx="3352800" cy="466725"/>
          </a:xfrm>
          <a:prstGeom prst="curvedConnector3">
            <a:avLst>
              <a:gd name="adj1" fmla="val 48534"/>
            </a:avLst>
          </a:prstGeom>
          <a:ln w="1905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9977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Considerations when choosing a laboratory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Many laboratories do not have experience working with passive samplers, therefore initial contact is important.</a:t>
            </a: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5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114800"/>
            <a:ext cx="3149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28600" y="2103438"/>
            <a:ext cx="8458200" cy="338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115888" indent="-1588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Issues to be discussed: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What internal standards / surrogates do they use (may be same as PRCs added to samplers)?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Can they analyze the PRCs as part of their methods and at what concentrations?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How will the data be reported?  </a:t>
            </a:r>
          </a:p>
          <a:p>
            <a:pPr marL="455613" eaLnBrk="1" hangingPunct="1">
              <a:spcBef>
                <a:spcPct val="50000"/>
              </a:spcBef>
              <a:defRPr/>
            </a:pPr>
            <a:r>
              <a:rPr lang="en-US" sz="2000" dirty="0" err="1" smtClean="0">
                <a:solidFill>
                  <a:srgbClr val="FFCC66"/>
                </a:solidFill>
                <a:latin typeface="Univers 57 Condensed" pitchFamily="34" charset="0"/>
              </a:rPr>
              <a:t>ng</a:t>
            </a:r>
            <a:r>
              <a:rPr lang="en-US" sz="2000" dirty="0" smtClean="0">
                <a:solidFill>
                  <a:srgbClr val="FFCC66"/>
                </a:solidFill>
                <a:latin typeface="Univers 57 Condensed" pitchFamily="34" charset="0"/>
              </a:rPr>
              <a:t>/sample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needed for calculations.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Text Box 2"/>
          <p:cNvSpPr txBox="1">
            <a:spLocks noChangeArrowheads="1"/>
          </p:cNvSpPr>
          <p:nvPr/>
        </p:nvSpPr>
        <p:spPr bwMode="auto">
          <a:xfrm>
            <a:off x="0" y="1600200"/>
            <a:ext cx="9144000" cy="283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FFFF00"/>
                </a:solidFill>
              </a:rPr>
              <a:t>Data Review and Interpretation</a:t>
            </a:r>
          </a:p>
          <a:p>
            <a:pPr algn="ctr" eaLnBrk="1" hangingPunct="1"/>
            <a:endParaRPr lang="en-US" altLang="en-US" sz="3200" b="1">
              <a:solidFill>
                <a:srgbClr val="FFFF00"/>
              </a:solidFill>
            </a:endParaRPr>
          </a:p>
          <a:p>
            <a:pPr algn="ctr" eaLnBrk="1" hangingPunct="1"/>
            <a:endParaRPr lang="en-US" altLang="en-US" sz="32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What do I do with the data</a:t>
            </a:r>
          </a:p>
          <a:p>
            <a:pPr algn="ctr" eaLnBrk="1" hangingPunct="1"/>
            <a:endParaRPr lang="en-US" altLang="en-US" sz="2000" b="1">
              <a:solidFill>
                <a:schemeClr val="bg1"/>
              </a:solidFill>
            </a:endParaRP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and what does it mean?</a:t>
            </a:r>
          </a:p>
        </p:txBody>
      </p:sp>
      <p:graphicFrame>
        <p:nvGraphicFramePr>
          <p:cNvPr id="300035" name="Object 3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8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6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23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  <a:latin typeface="Univers 57 Condensed" pitchFamily="34" charset="0"/>
              </a:rPr>
              <a:t>What information can you get from Passive Samplers?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28600" y="2041525"/>
            <a:ext cx="850106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61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9DFE86"/>
                </a:solidFill>
                <a:latin typeface="Univers 57 Condensed" pitchFamily="34" charset="0"/>
              </a:rPr>
              <a:t>Without sampling rate data</a:t>
            </a:r>
            <a:r>
              <a:rPr lang="en-US" altLang="en-US" sz="2400" dirty="0">
                <a:solidFill>
                  <a:schemeClr val="bg1"/>
                </a:solidFill>
                <a:latin typeface="Univers 57 Condensed" pitchFamily="34" charset="0"/>
              </a:rPr>
              <a:t> –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Identification of chemicals (is it there? YES / NO)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Relative differences between sites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Semi-quantitative measures </a:t>
            </a: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of contaminant water concentrations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Bio-mimic assessment of an organism’s exposure to chemicals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000" dirty="0">
              <a:solidFill>
                <a:srgbClr val="9DFE86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9DFE86"/>
                </a:solidFill>
                <a:latin typeface="Univers 57 Condensed" pitchFamily="34" charset="0"/>
              </a:rPr>
              <a:t>With sampling rate data (and/or use of PRCs) </a:t>
            </a:r>
            <a:r>
              <a:rPr lang="en-US" altLang="en-US" sz="2400" dirty="0">
                <a:solidFill>
                  <a:schemeClr val="bg1"/>
                </a:solidFill>
                <a:latin typeface="Univers 57 Condensed" pitchFamily="34" charset="0"/>
              </a:rPr>
              <a:t>– 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Quantitative measurements of contaminant water concentrations</a:t>
            </a:r>
          </a:p>
        </p:txBody>
      </p:sp>
      <p:graphicFrame>
        <p:nvGraphicFramePr>
          <p:cNvPr id="1126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2209800" y="1066800"/>
          <a:ext cx="426720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5" name="Equation" r:id="rId5" imgW="2352624" imgH="342900" progId="Equation.3">
                  <p:embed/>
                </p:oleObj>
              </mc:Choice>
              <mc:Fallback>
                <p:oleObj name="Equation" r:id="rId5" imgW="2352624" imgH="342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066800"/>
                        <a:ext cx="4267200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5343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Data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Calculations for SPMDs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003300"/>
            <a:ext cx="38100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Uptake models can be complex</a:t>
            </a:r>
            <a:endParaRPr lang="en-US" sz="1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Customizable spreadsheets are available to download to aid in SPMD calculations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Two versions available:</a:t>
            </a:r>
          </a:p>
          <a:p>
            <a:pPr marL="571500" indent="-457200" eaLnBrk="1" hangingPunct="1">
              <a:spcBef>
                <a:spcPct val="50000"/>
              </a:spcBef>
              <a:buFontTx/>
              <a:buAutoNum type="arabicParenR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If PRCs were used </a:t>
            </a: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– can be modified to calculate water concentration for nearly any chemical</a:t>
            </a:r>
          </a:p>
          <a:p>
            <a:pPr marL="571500" indent="-457200" eaLnBrk="1" hangingPunct="1">
              <a:spcBef>
                <a:spcPct val="50000"/>
              </a:spcBef>
              <a:buFontTx/>
              <a:buAutoNum type="arabicParenR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If no PRCs were used </a:t>
            </a: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– limited to chemicals for which sampling rates have been experimentally determined</a:t>
            </a:r>
            <a:endParaRPr lang="en-US" sz="14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8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1351"/>
          <p:cNvSpPr>
            <a:spLocks noChangeArrowheads="1"/>
          </p:cNvSpPr>
          <p:nvPr/>
        </p:nvSpPr>
        <p:spPr bwMode="auto">
          <a:xfrm>
            <a:off x="1828800" y="6323013"/>
            <a:ext cx="54514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rgbClr val="FFCC99"/>
                </a:solidFill>
              </a:rPr>
              <a:t>http://www.cerc.usgs.gov/Branches.aspx?BranchID=8</a:t>
            </a:r>
          </a:p>
        </p:txBody>
      </p:sp>
      <p:pic>
        <p:nvPicPr>
          <p:cNvPr id="1843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5" y="1416050"/>
            <a:ext cx="5070475" cy="391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224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Calculation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overview - SPMDs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Site specific 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and 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C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w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are based on the log 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ow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of the chemical, the PRC’s rate loss constant (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e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) and the SPMD-water partition coefficient (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sw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).</a:t>
            </a:r>
          </a:p>
        </p:txBody>
      </p:sp>
      <p:graphicFrame>
        <p:nvGraphicFramePr>
          <p:cNvPr id="19460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2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49949" y="2438400"/>
            <a:ext cx="1684051" cy="845168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5" name="Rectangle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54869" y="3786292"/>
            <a:ext cx="5034263" cy="375552"/>
          </a:xfrm>
          <a:prstGeom prst="rect">
            <a:avLst/>
          </a:prstGeom>
          <a:blipFill rotWithShape="1">
            <a:blip r:embed="rId6"/>
            <a:stretch>
              <a:fillRect b="-14516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6" name="Rectangle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6046" y="4736068"/>
            <a:ext cx="2051907" cy="369332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06351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Calculation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overview - SPMDs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C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w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is extrapolated from the site specific sampling rate (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si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) which is determined from a third-order polynomial where </a:t>
            </a:r>
            <a:r>
              <a:rPr lang="el-GR" altLang="en-US" sz="2000">
                <a:solidFill>
                  <a:schemeClr val="bg1"/>
                </a:solidFill>
                <a:latin typeface="Calibri" pitchFamily="34" charset="0"/>
              </a:rPr>
              <a:t>α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(i/PRC)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is the compound-specific effect on the sampling rate</a:t>
            </a:r>
          </a:p>
        </p:txBody>
      </p:sp>
      <p:graphicFrame>
        <p:nvGraphicFramePr>
          <p:cNvPr id="2048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6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19200" y="2514600"/>
            <a:ext cx="6477000" cy="426014"/>
          </a:xfrm>
          <a:prstGeom prst="rect">
            <a:avLst/>
          </a:prstGeom>
          <a:blipFill rotWithShape="1">
            <a:blip r:embed="rId5"/>
            <a:stretch>
              <a:fillRect b="-8696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4" name="Rectangle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33643" y="3429000"/>
            <a:ext cx="2276714" cy="714683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7" name="Rectangle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14499" y="4600708"/>
            <a:ext cx="3515001" cy="885692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29082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Calculation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overview - POCIS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Basic linear uptake equation is used where </a:t>
            </a:r>
            <a:r>
              <a:rPr lang="en-US" altLang="en-US" sz="2000" i="1" dirty="0" smtClean="0">
                <a:solidFill>
                  <a:schemeClr val="bg1"/>
                </a:solidFill>
                <a:latin typeface="Univers 57 Condensed" pitchFamily="34" charset="0"/>
              </a:rPr>
              <a:t>N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is the </a:t>
            </a:r>
            <a:r>
              <a:rPr lang="en-US" altLang="en-US" sz="2000" dirty="0" err="1" smtClean="0">
                <a:solidFill>
                  <a:schemeClr val="bg1"/>
                </a:solidFill>
                <a:latin typeface="Univers 57 Condensed" pitchFamily="34" charset="0"/>
              </a:rPr>
              <a:t>ng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of chemical per POCIS, </a:t>
            </a:r>
            <a:r>
              <a:rPr lang="en-US" altLang="en-US" sz="2000" i="1" dirty="0" err="1" smtClean="0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altLang="en-US" sz="2000" baseline="-25000" dirty="0" err="1" smtClean="0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is the sampling rate, and </a:t>
            </a:r>
            <a:r>
              <a:rPr lang="en-US" altLang="en-US" sz="2000" i="1" dirty="0" smtClean="0">
                <a:solidFill>
                  <a:schemeClr val="bg1"/>
                </a:solidFill>
                <a:latin typeface="Univers 57 Condensed" pitchFamily="34" charset="0"/>
              </a:rPr>
              <a:t>t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is the deployment time in days.</a:t>
            </a:r>
            <a:endParaRPr lang="en-US" altLang="en-US" sz="2000" dirty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2048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2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459830" y="2590800"/>
                <a:ext cx="4038600" cy="84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𝑤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99FF99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99FF99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99FF99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99FF99"/>
                                  </a:solidFill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99FF99"/>
                  </a:solidFill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830" y="2590800"/>
                <a:ext cx="4038600" cy="84619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28599" y="4626114"/>
            <a:ext cx="85010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PRC approach does not work for POCIS with the exception of a few polar pesticides.</a:t>
            </a:r>
            <a:endParaRPr lang="en-US" altLang="en-US" sz="2000" dirty="0">
              <a:solidFill>
                <a:schemeClr val="bg1"/>
              </a:solidFill>
              <a:latin typeface="Univers 57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15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  <a:latin typeface="Univers 57 Condensed" pitchFamily="34" charset="0"/>
              </a:rPr>
              <a:t>Grab vs. Composite vs. Passive Sampling Techniques</a:t>
            </a:r>
          </a:p>
        </p:txBody>
      </p:sp>
      <p:graphicFrame>
        <p:nvGraphicFramePr>
          <p:cNvPr id="7171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3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867400" y="1143000"/>
            <a:ext cx="3124200" cy="5078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66FF66"/>
                </a:solidFill>
              </a:rPr>
              <a:t>Grab / Discrete Sample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Small </a:t>
            </a:r>
            <a:r>
              <a:rPr lang="en-US" dirty="0" err="1">
                <a:solidFill>
                  <a:schemeClr val="bg1"/>
                </a:solidFill>
              </a:rPr>
              <a:t>vol</a:t>
            </a:r>
            <a:r>
              <a:rPr lang="en-US" dirty="0">
                <a:solidFill>
                  <a:schemeClr val="bg1"/>
                </a:solidFill>
              </a:rPr>
              <a:t> (1-2 L)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Single point in time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Detection based on conc. and method detection limit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66FF66"/>
                </a:solidFill>
              </a:rPr>
              <a:t>Composite sample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Larger vol. over time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Labor intensive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Improved odds of detecting low conc.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66FF66"/>
                </a:solidFill>
              </a:rPr>
              <a:t>Passive / Integrative sample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Large vol. sampled (10s-100s L)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Time-weighted average conc.</a:t>
            </a:r>
          </a:p>
        </p:txBody>
      </p:sp>
      <p:grpSp>
        <p:nvGrpSpPr>
          <p:cNvPr id="7173" name="Group 3"/>
          <p:cNvGrpSpPr>
            <a:grpSpLocks/>
          </p:cNvGrpSpPr>
          <p:nvPr/>
        </p:nvGrpSpPr>
        <p:grpSpPr bwMode="auto">
          <a:xfrm>
            <a:off x="457200" y="1219200"/>
            <a:ext cx="5257800" cy="4267200"/>
            <a:chOff x="457200" y="1219200"/>
            <a:chExt cx="5257800" cy="4267200"/>
          </a:xfrm>
        </p:grpSpPr>
        <p:pic>
          <p:nvPicPr>
            <p:cNvPr id="7174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219200"/>
              <a:ext cx="5257800" cy="426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Straight Connector 5"/>
            <p:cNvCxnSpPr/>
            <p:nvPr/>
          </p:nvCxnSpPr>
          <p:spPr bwMode="auto">
            <a:xfrm flipV="1">
              <a:off x="2190750" y="3165475"/>
              <a:ext cx="0" cy="7000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 bwMode="auto">
            <a:xfrm flipH="1">
              <a:off x="1955800" y="3165475"/>
              <a:ext cx="23495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77" name="TextBox 9"/>
            <p:cNvSpPr txBox="1">
              <a:spLocks noChangeArrowheads="1"/>
            </p:cNvSpPr>
            <p:nvPr/>
          </p:nvSpPr>
          <p:spPr bwMode="auto">
            <a:xfrm>
              <a:off x="3429000" y="2514600"/>
              <a:ext cx="1981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400" i="1"/>
                <a:t>Time-weighted average concentration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 flipH="1">
              <a:off x="4038600" y="3038475"/>
              <a:ext cx="76200" cy="31432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79" name="TextBox 9"/>
            <p:cNvSpPr txBox="1">
              <a:spLocks noChangeArrowheads="1"/>
            </p:cNvSpPr>
            <p:nvPr/>
          </p:nvSpPr>
          <p:spPr bwMode="auto">
            <a:xfrm>
              <a:off x="4953000" y="3429000"/>
              <a:ext cx="6858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600" i="1"/>
                <a:t>MDL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4953000" y="3038475"/>
              <a:ext cx="609600" cy="3143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" name="Straight Connector 2"/>
            <p:cNvCxnSpPr>
              <a:endCxn id="7174" idx="3"/>
            </p:cNvCxnSpPr>
            <p:nvPr/>
          </p:nvCxnSpPr>
          <p:spPr bwMode="auto">
            <a:xfrm>
              <a:off x="1143000" y="3352800"/>
              <a:ext cx="45720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86666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Issues with published POCIS sampling rates (</a:t>
            </a:r>
            <a:r>
              <a:rPr lang="en-US" sz="2800" b="1" i="1" dirty="0" err="1" smtClean="0">
                <a:solidFill>
                  <a:srgbClr val="FFFF00"/>
                </a:solidFill>
                <a:latin typeface="Univers 57 Condensed" pitchFamily="34" charset="0"/>
              </a:rPr>
              <a:t>R</a:t>
            </a:r>
            <a:r>
              <a:rPr lang="en-US" sz="2800" b="1" baseline="-25000" dirty="0" err="1" smtClean="0">
                <a:solidFill>
                  <a:srgbClr val="FFFF00"/>
                </a:solidFill>
                <a:latin typeface="Univers 57 Condensed" pitchFamily="34" charset="0"/>
              </a:rPr>
              <a:t>s</a:t>
            </a:r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)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132850"/>
            <a:ext cx="8153400" cy="437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No universal method for determining sampling rates.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66FF66"/>
                </a:solidFill>
                <a:latin typeface="Univers 57 Condensed" pitchFamily="34" charset="0"/>
              </a:rPr>
              <a:t>Differences in exposure time, flow, exposure chamber geometry (flow-through, stirred, </a:t>
            </a:r>
            <a:r>
              <a:rPr lang="en-US" sz="2400" dirty="0" err="1" smtClean="0">
                <a:solidFill>
                  <a:srgbClr val="66FF66"/>
                </a:solidFill>
                <a:latin typeface="Univers 57 Condensed" pitchFamily="34" charset="0"/>
              </a:rPr>
              <a:t>etc</a:t>
            </a:r>
            <a:r>
              <a:rPr lang="en-US" sz="2400" dirty="0" smtClean="0">
                <a:solidFill>
                  <a:srgbClr val="66FF66"/>
                </a:solidFill>
                <a:latin typeface="Univers 57 Condensed" pitchFamily="34" charset="0"/>
              </a:rPr>
              <a:t>)</a:t>
            </a:r>
          </a:p>
          <a:p>
            <a:pPr lvl="1" indent="0"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rgbClr val="66FF66"/>
              </a:solidFill>
              <a:latin typeface="Univers 57 Condensed" pitchFamily="34" charset="0"/>
            </a:endParaRPr>
          </a:p>
          <a:p>
            <a:pPr marL="1085850" lvl="1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66FF66"/>
                </a:solidFill>
                <a:latin typeface="Univers 57 Condensed" pitchFamily="34" charset="0"/>
              </a:rPr>
              <a:t>Differences in how sampling rates are calculated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05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105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105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Generally, there is good agreement between studies looking at the same chemical, but there are cases where values can be highly variable. </a:t>
            </a: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6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6584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Recommendations for POCIS selecting </a:t>
            </a:r>
            <a:r>
              <a:rPr lang="en-US" sz="2800" b="1" i="1" dirty="0" err="1" smtClean="0">
                <a:solidFill>
                  <a:srgbClr val="FFFF00"/>
                </a:solidFill>
                <a:latin typeface="Univers 57 Condensed" pitchFamily="34" charset="0"/>
              </a:rPr>
              <a:t>R</a:t>
            </a:r>
            <a:r>
              <a:rPr lang="en-US" sz="2800" b="1" baseline="-25000" dirty="0" err="1" smtClean="0">
                <a:solidFill>
                  <a:srgbClr val="FFFF00"/>
                </a:solidFill>
                <a:latin typeface="Univers 57 Condensed" pitchFamily="34" charset="0"/>
              </a:rPr>
              <a:t>s</a:t>
            </a:r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 data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128385"/>
            <a:ext cx="8153400" cy="466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Review article covering these topics –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dirty="0" smtClean="0">
                <a:solidFill>
                  <a:srgbClr val="66FF66"/>
                </a:solidFill>
                <a:latin typeface="Univers 57 Condensed" pitchFamily="34" charset="0"/>
              </a:rPr>
              <a:t>Harman et al. </a:t>
            </a:r>
            <a:r>
              <a:rPr lang="en-US" i="1" dirty="0" smtClean="0">
                <a:solidFill>
                  <a:srgbClr val="66FF66"/>
                </a:solidFill>
                <a:latin typeface="Univers 57 Condensed" pitchFamily="34" charset="0"/>
              </a:rPr>
              <a:t>Environ </a:t>
            </a:r>
            <a:r>
              <a:rPr lang="en-US" i="1" dirty="0" err="1" smtClean="0">
                <a:solidFill>
                  <a:srgbClr val="66FF66"/>
                </a:solidFill>
                <a:latin typeface="Univers 57 Condensed" pitchFamily="34" charset="0"/>
              </a:rPr>
              <a:t>Toxicol</a:t>
            </a:r>
            <a:r>
              <a:rPr lang="en-US" i="1" dirty="0" smtClean="0">
                <a:solidFill>
                  <a:srgbClr val="66FF66"/>
                </a:solidFill>
                <a:latin typeface="Univers 57 Condensed" pitchFamily="34" charset="0"/>
              </a:rPr>
              <a:t> </a:t>
            </a:r>
            <a:r>
              <a:rPr lang="en-US" i="1" dirty="0" err="1" smtClean="0">
                <a:solidFill>
                  <a:srgbClr val="66FF66"/>
                </a:solidFill>
                <a:latin typeface="Univers 57 Condensed" pitchFamily="34" charset="0"/>
              </a:rPr>
              <a:t>Chem</a:t>
            </a:r>
            <a:r>
              <a:rPr lang="en-US" dirty="0" smtClean="0">
                <a:solidFill>
                  <a:srgbClr val="66FF66"/>
                </a:solidFill>
                <a:latin typeface="Univers 57 Condensed" pitchFamily="34" charset="0"/>
              </a:rPr>
              <a:t> 31 (2012) 2724-2738. 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Carefully read and understand the conditions from which </a:t>
            </a:r>
            <a:r>
              <a:rPr lang="en-US" sz="2400" i="1" dirty="0" err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sz="2400" baseline="-25000" dirty="0" err="1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were derived.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0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Pick </a:t>
            </a:r>
            <a:r>
              <a:rPr lang="en-US" sz="2400" i="1" dirty="0" err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sz="2400" baseline="-25000" dirty="0" err="1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data that most closely matches your experimental conditions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0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>
                <a:solidFill>
                  <a:schemeClr val="bg1"/>
                </a:solidFill>
                <a:latin typeface="Univers 57 Condensed" pitchFamily="34" charset="0"/>
              </a:rPr>
              <a:t>If multiple </a:t>
            </a:r>
            <a:r>
              <a:rPr lang="en-US" sz="2400" i="1" dirty="0" err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sz="2400" baseline="-25000" dirty="0" err="1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sz="2400" dirty="0">
                <a:solidFill>
                  <a:schemeClr val="bg1"/>
                </a:solidFill>
                <a:latin typeface="Univers 57 Condensed" pitchFamily="34" charset="0"/>
              </a:rPr>
              <a:t> data exists, pick a consensus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value</a:t>
            </a:r>
            <a:endParaRPr lang="en-US" sz="2400" dirty="0" smtClean="0">
              <a:solidFill>
                <a:srgbClr val="66FF66"/>
              </a:solidFill>
              <a:latin typeface="Univers 57 Condensed" pitchFamily="34" charset="0"/>
            </a:endParaRP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1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1878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Data interpretation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Results represent the average water concentration of a chemical over the deployment period.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Data is limited to the select list of chemicals in the analytical method and the capabilities of the passive sampler.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Quality control data (blank concentrations and spike recoveries) can be treated in many ways.  The QC guidelines of the study/organization should be followed when interpreting this data.</a:t>
            </a:r>
          </a:p>
        </p:txBody>
      </p:sp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9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1351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Limitations </a:t>
            </a:r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of using passive samplers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14425"/>
            <a:ext cx="850106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115888" indent="-1588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Integrative samplers are designed for long-term sampling periods.  Little benefit over grab sampling for durations less than a few days.</a:t>
            </a:r>
          </a:p>
          <a:p>
            <a:pPr marL="463550" indent="-349250" eaLnBrk="1" hangingPunct="1">
              <a:spcBef>
                <a:spcPct val="50000"/>
              </a:spcBef>
              <a:defRPr/>
            </a:pPr>
            <a:endParaRPr lang="en-US" sz="1600" dirty="0">
              <a:solidFill>
                <a:schemeClr val="bg1"/>
              </a:solidFill>
              <a:latin typeface="Univers 57 Condensed" pitchFamily="34" charset="0"/>
            </a:endParaRPr>
          </a:p>
          <a:p>
            <a:pPr marL="115888" indent="-1588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Although episodic events (storm runoff, spills, etc.) can be captured, impossible to know the maximum concentration or when event occurred.</a:t>
            </a: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marL="115888" indent="-1588" eaLnBrk="1" hangingPunct="1">
              <a:spcBef>
                <a:spcPct val="50000"/>
              </a:spcBef>
              <a:defRPr/>
            </a:pPr>
            <a:endParaRPr lang="en-US" sz="1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115888" indent="-1588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It may not be possible to calculate water concentrations for all chemicals measured.  Determinations must be made on the importance of water concentrations for these chemicals.</a:t>
            </a:r>
          </a:p>
        </p:txBody>
      </p:sp>
      <p:graphicFrame>
        <p:nvGraphicFramePr>
          <p:cNvPr id="2253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9020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Cautions when comparing data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1534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Beware of dangers when comparing passive sampler data to traditional grab sampling data.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Unless a rigorous grab sampling program (multiple samples) was used, there is no reason to expect a single data point is representative of the average conditions measured by a passive sampler over weeks or months.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The different techniques should be considered complimentary, but not necessarily interchangeable.</a:t>
            </a:r>
            <a:endParaRPr lang="en-US" sz="2400" dirty="0" smtClean="0">
              <a:solidFill>
                <a:srgbClr val="66FF66"/>
              </a:solidFill>
              <a:latin typeface="Univers 57 Condensed" pitchFamily="34" charset="0"/>
            </a:endParaRP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2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66404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Regulatory acceptance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28600" y="1066800"/>
            <a:ext cx="8501063" cy="453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Samplers as personal dosimeters (human health) for determining occupational exposure is widely accepted.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Use as an environmental monitoring tool is rapidly gaining acceptance.</a:t>
            </a:r>
          </a:p>
          <a:p>
            <a:pPr marL="571500" indent="-2286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in US - often viewed as a research tool by federal agencies</a:t>
            </a:r>
          </a:p>
          <a:p>
            <a:pPr marL="342900"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571500" indent="-2286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a few States are using passive samplers in TMDL and reconnaissance studies</a:t>
            </a:r>
          </a:p>
          <a:p>
            <a:pPr marL="342900"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571500" indent="-2286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EU is conducting studies to determine the viability for regulatory use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9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2048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1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  <a:latin typeface="Univers 57 Condensed" pitchFamily="34" charset="0"/>
              </a:rPr>
              <a:t>More information</a:t>
            </a:r>
          </a:p>
        </p:txBody>
      </p:sp>
      <p:sp>
        <p:nvSpPr>
          <p:cNvPr id="136195" name="Text Box 3"/>
          <p:cNvSpPr txBox="1">
            <a:spLocks noChangeArrowheads="1"/>
          </p:cNvSpPr>
          <p:nvPr/>
        </p:nvSpPr>
        <p:spPr bwMode="auto">
          <a:xfrm>
            <a:off x="4495800" y="1066800"/>
            <a:ext cx="41910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69863" indent="-169863">
              <a:spcBef>
                <a:spcPct val="5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sz="2200" dirty="0">
                <a:solidFill>
                  <a:srgbClr val="9DFE86"/>
                </a:solidFill>
                <a:latin typeface="Univers 57 Condensed" pitchFamily="34" charset="0"/>
              </a:rPr>
              <a:t>David Alvarez</a:t>
            </a:r>
          </a:p>
          <a:p>
            <a:pPr marL="576263" lvl="1" indent="-119063">
              <a:spcBef>
                <a:spcPct val="5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Univers 57 Condensed" pitchFamily="34" charset="0"/>
              </a:rPr>
              <a:t>dalvarez@usgs.gov</a:t>
            </a:r>
          </a:p>
          <a:p>
            <a:pPr marL="576263" lvl="1" indent="-119063">
              <a:spcBef>
                <a:spcPct val="5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Univers 57 Condensed" pitchFamily="34" charset="0"/>
              </a:rPr>
              <a:t>573-441-2970</a:t>
            </a:r>
          </a:p>
          <a:p>
            <a:pPr marL="627063" lvl="1" indent="-169863">
              <a:spcBef>
                <a:spcPct val="50000"/>
              </a:spcBef>
              <a:buFontTx/>
              <a:buChar char="•"/>
              <a:defRPr/>
            </a:pPr>
            <a:endParaRPr lang="en-US" sz="1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marL="169863" indent="-169863">
              <a:spcBef>
                <a:spcPct val="5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sz="2200" dirty="0">
                <a:solidFill>
                  <a:srgbClr val="9DFE86"/>
                </a:solidFill>
                <a:latin typeface="Univers 57 Condensed" pitchFamily="34" charset="0"/>
              </a:rPr>
              <a:t>SPMD/POCIS “How-To” Guide</a:t>
            </a:r>
          </a:p>
          <a:p>
            <a:pPr marL="627063" lvl="1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Techniques and Methods Book 1, Section D, Chapter 4</a:t>
            </a:r>
          </a:p>
          <a:p>
            <a:pPr marL="627063" lvl="1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http://pubs.usgs.gov/tm/tm1d4/</a:t>
            </a:r>
          </a:p>
          <a:p>
            <a:pPr marL="627063" lvl="1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Covers topics of </a:t>
            </a:r>
          </a:p>
          <a:p>
            <a:pPr marL="1084263" lvl="2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Before heading to the field</a:t>
            </a:r>
          </a:p>
          <a:p>
            <a:pPr marL="1084263" lvl="2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In the field</a:t>
            </a:r>
          </a:p>
          <a:p>
            <a:pPr marL="1084263" lvl="2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Back at the lab</a:t>
            </a:r>
          </a:p>
          <a:p>
            <a:pPr marL="1084263" lvl="2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I have data, now what?</a:t>
            </a:r>
          </a:p>
        </p:txBody>
      </p:sp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9" name="Picture 5" descr="T&amp;M 1D4 Alvarez - SPMD &amp; POCIS how to guide (cover only)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3886200" cy="50292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Comparison to Fish Sampling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347788"/>
            <a:ext cx="8501063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Passive samplers don’t move.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8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Metabolism/excretion of sampled chemicals is not an issue.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80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No need to analyze multiple tissues to obtain the full picture of exposure.</a:t>
            </a:r>
          </a:p>
        </p:txBody>
      </p:sp>
      <p:graphicFrame>
        <p:nvGraphicFramePr>
          <p:cNvPr id="614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6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6566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Passive Sampler and Biota Comparison</a:t>
            </a:r>
          </a:p>
        </p:txBody>
      </p:sp>
      <p:graphicFrame>
        <p:nvGraphicFramePr>
          <p:cNvPr id="7171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0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2" name="Picture 74" descr="C:\myfiles\Dave's files\graphics\SPMD-Mussel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33463"/>
            <a:ext cx="6858000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3"/>
          <p:cNvSpPr txBox="1">
            <a:spLocks noChangeArrowheads="1"/>
          </p:cNvSpPr>
          <p:nvPr/>
        </p:nvSpPr>
        <p:spPr bwMode="auto">
          <a:xfrm>
            <a:off x="228600" y="5481638"/>
            <a:ext cx="8501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Sampling of chlorinated organics</a:t>
            </a:r>
          </a:p>
        </p:txBody>
      </p:sp>
    </p:spTree>
    <p:extLst>
      <p:ext uri="{BB962C8B-B14F-4D97-AF65-F5344CB8AC3E}">
        <p14:creationId xmlns:p14="http://schemas.microsoft.com/office/powerpoint/2010/main" val="28566663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Passive Sampler and Biota Comparison</a:t>
            </a:r>
          </a:p>
        </p:txBody>
      </p:sp>
      <p:graphicFrame>
        <p:nvGraphicFramePr>
          <p:cNvPr id="8195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4875"/>
            <a:ext cx="73914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228600" y="5181600"/>
            <a:ext cx="8501063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Sampling of PAHs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Depuration of PAHs:  mammals &gt; fishes &gt; crustaceans &gt; bivalves</a:t>
            </a:r>
          </a:p>
        </p:txBody>
      </p:sp>
    </p:spTree>
    <p:extLst>
      <p:ext uri="{BB962C8B-B14F-4D97-AF65-F5344CB8AC3E}">
        <p14:creationId xmlns:p14="http://schemas.microsoft.com/office/powerpoint/2010/main" val="1969063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14864</TotalTime>
  <Words>3322</Words>
  <Application>Microsoft Office PowerPoint</Application>
  <PresentationFormat>On-screen Show (4:3)</PresentationFormat>
  <Paragraphs>527</Paragraphs>
  <Slides>66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Default Design</vt:lpstr>
      <vt:lpstr>CorelDRAW</vt:lpstr>
      <vt:lpstr>Photo Editor Photo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USDI USGS BRD CERC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dalvarez</dc:creator>
  <cp:lastModifiedBy>Alvarez, David</cp:lastModifiedBy>
  <cp:revision>191</cp:revision>
  <cp:lastPrinted>2013-10-29T16:55:49Z</cp:lastPrinted>
  <dcterms:created xsi:type="dcterms:W3CDTF">2008-08-26T20:00:06Z</dcterms:created>
  <dcterms:modified xsi:type="dcterms:W3CDTF">2013-10-31T01:54:44Z</dcterms:modified>
</cp:coreProperties>
</file>