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31"/>
  </p:notesMasterIdLst>
  <p:handoutMasterIdLst>
    <p:handoutMasterId r:id="rId32"/>
  </p:handoutMasterIdLst>
  <p:sldIdLst>
    <p:sldId id="345" r:id="rId5"/>
    <p:sldId id="531" r:id="rId6"/>
    <p:sldId id="586" r:id="rId7"/>
    <p:sldId id="587" r:id="rId8"/>
    <p:sldId id="585" r:id="rId9"/>
    <p:sldId id="534" r:id="rId10"/>
    <p:sldId id="540" r:id="rId11"/>
    <p:sldId id="562" r:id="rId12"/>
    <p:sldId id="560" r:id="rId13"/>
    <p:sldId id="541" r:id="rId14"/>
    <p:sldId id="542" r:id="rId15"/>
    <p:sldId id="577" r:id="rId16"/>
    <p:sldId id="579" r:id="rId17"/>
    <p:sldId id="544" r:id="rId18"/>
    <p:sldId id="574" r:id="rId19"/>
    <p:sldId id="570" r:id="rId20"/>
    <p:sldId id="539" r:id="rId21"/>
    <p:sldId id="538" r:id="rId22"/>
    <p:sldId id="537" r:id="rId23"/>
    <p:sldId id="543" r:id="rId24"/>
    <p:sldId id="567" r:id="rId25"/>
    <p:sldId id="582" r:id="rId26"/>
    <p:sldId id="583" r:id="rId27"/>
    <p:sldId id="547" r:id="rId28"/>
    <p:sldId id="573" r:id="rId29"/>
    <p:sldId id="550" r:id="rId30"/>
  </p:sldIdLst>
  <p:sldSz cx="9144000" cy="6858000" type="screen4x3"/>
  <p:notesSz cx="6735763" cy="9866313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FF33"/>
    <a:srgbClr val="990033"/>
    <a:srgbClr val="3366FF"/>
    <a:srgbClr val="0000FF"/>
    <a:srgbClr val="3333FF"/>
    <a:srgbClr val="FFFF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2185" autoAdjust="0"/>
  </p:normalViewPr>
  <p:slideViewPr>
    <p:cSldViewPr>
      <p:cViewPr>
        <p:scale>
          <a:sx n="72" d="100"/>
          <a:sy n="72" d="100"/>
        </p:scale>
        <p:origin x="-1926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10"/>
    </p:cViewPr>
  </p:sorterViewPr>
  <p:notesViewPr>
    <p:cSldViewPr>
      <p:cViewPr varScale="1">
        <p:scale>
          <a:sx n="55" d="100"/>
          <a:sy n="55" d="100"/>
        </p:scale>
        <p:origin x="-1788" y="-9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9" tIns="47169" rIns="94339" bIns="47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9" tIns="47169" rIns="94339" bIns="47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9" tIns="47169" rIns="94339" bIns="47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39" tIns="47169" rIns="94339" bIns="47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108" charset="0"/>
                <a:ea typeface="ＭＳ Ｐゴシック" pitchFamily="108" charset="-128"/>
                <a:cs typeface="Arial" charset="0"/>
              </a:defRPr>
            </a:lvl1pPr>
          </a:lstStyle>
          <a:p>
            <a:pPr>
              <a:defRPr/>
            </a:pPr>
            <a:fld id="{90E7BD44-EA59-4DF6-9B40-134BEE9415FD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19136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16350" y="0"/>
            <a:ext cx="2917825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fld id="{34067C33-EE7C-437D-86F0-016752F607DC}" type="datetime1">
              <a:rPr lang="da-DK"/>
              <a:pPr>
                <a:defRPr/>
              </a:pPr>
              <a:t>20-02-2014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a-DK" noProof="0" smtClean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7825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fld id="{12C51E78-97A8-4521-B42F-60A054848F5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01077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08" charset="-128"/>
        <a:cs typeface="ＭＳ Ｐゴシック" pitchFamily="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1E78-97A8-4521-B42F-60A054848F56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1803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1E78-97A8-4521-B42F-60A054848F56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28676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AE7985-1465-4166-8615-EE4649FEF9A5}" type="slidenum">
              <a:rPr lang="da-DK" smtClean="0">
                <a:latin typeface="Tahoma" pitchFamily="34" charset="0"/>
                <a:ea typeface="ＭＳ Ｐゴシック" pitchFamily="34" charset="-128"/>
              </a:rPr>
              <a:pPr/>
              <a:t>3</a:t>
            </a:fld>
            <a:endParaRPr lang="da-DK" smtClean="0">
              <a:latin typeface="Tahom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25604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2EC130-D52F-498D-A20D-DC1564910E2A}" type="slidenum">
              <a:rPr lang="da-DK" smtClean="0">
                <a:latin typeface="Tahoma" pitchFamily="34" charset="0"/>
                <a:ea typeface="ＭＳ Ｐゴシック" pitchFamily="34" charset="-128"/>
              </a:rPr>
              <a:pPr/>
              <a:t>5</a:t>
            </a:fld>
            <a:endParaRPr lang="da-DK" smtClean="0">
              <a:latin typeface="Tahom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wav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5525" y="0"/>
            <a:ext cx="68484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Rectangle 12"/>
          <p:cNvSpPr>
            <a:spLocks noGrp="1" noChangeArrowheads="1"/>
          </p:cNvSpPr>
          <p:nvPr>
            <p:ph type="ctrTitle"/>
          </p:nvPr>
        </p:nvSpPr>
        <p:spPr bwMode="auto">
          <a:xfrm>
            <a:off x="255588" y="836613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 Black" pitchFamily="34" charset="0"/>
                <a:cs typeface="Arial" charset="0"/>
              </a:defRPr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42988" y="2636838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F5C7D-1CFB-4FC3-9FF3-887D50BF39CF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42529-3216-40F0-A076-FB019721CDD4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A6EBD-6296-4AD1-8E7A-7F2E6819D258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5974D-ADF9-47F7-8B28-C0FD17EBF98D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7D708-0370-4784-840B-5FADE353EB52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da-DK" noProof="0" smtClean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CC4DB-9C4F-4A14-9594-C8A88742023E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og fire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1D4F8-70D5-4CF2-99EF-3946678A6D5B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kst og 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6942B-258F-4DAF-8A7D-A3F982EFF971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85578-0C8C-43AC-8823-6D1AEFD5E89B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4719F-B337-4841-9EB8-A0A31CBCD3B8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37BF3-E637-4A05-8B2A-CB08A3BE4644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CE310-7106-4AC1-B6DB-E632699EBBB4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F9079-A733-4346-B2A7-BFF45331ADE2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47629-5132-4A46-A55E-6570735F9EE0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7F10E-16A6-4C7C-9E1A-08A32B79ECB8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565B6-8A18-4144-B156-20DE6D515780}" type="slidenum">
              <a:rPr lang="en-US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wave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95525" y="0"/>
            <a:ext cx="68484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8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6238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  <a:latin typeface="Tahoma" pitchFamily="108" charset="0"/>
                <a:ea typeface="ＭＳ Ｐゴシック" pitchFamily="108" charset="-128"/>
              </a:defRPr>
            </a:lvl1pPr>
          </a:lstStyle>
          <a:p>
            <a:pPr>
              <a:defRPr/>
            </a:pPr>
            <a:r>
              <a:rPr lang="da-DK"/>
              <a:t>Sorbisense 2011</a:t>
            </a: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/>
                </a:solidFill>
                <a:latin typeface="Tahoma" pitchFamily="108" charset="0"/>
                <a:ea typeface="ＭＳ Ｐゴシック" pitchFamily="108" charset="-128"/>
                <a:cs typeface="Arial" charset="0"/>
              </a:defRPr>
            </a:lvl1pPr>
          </a:lstStyle>
          <a:p>
            <a:pPr>
              <a:defRPr/>
            </a:pPr>
            <a:fld id="{A761C53E-E836-45B4-A637-E611E209FC01}" type="slidenum">
              <a:rPr lang="en-US"/>
              <a:pPr>
                <a:defRPr/>
              </a:pPr>
              <a:t>‹#›</a:t>
            </a:fld>
            <a:endParaRPr lang="da-DK"/>
          </a:p>
        </p:txBody>
      </p:sp>
      <p:pic>
        <p:nvPicPr>
          <p:cNvPr id="5" name="Picture 12" descr="sorbisense_logo150dpi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57250" y="357188"/>
            <a:ext cx="1074738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  <p:sldLayoutId id="2147484083" r:id="rId12"/>
    <p:sldLayoutId id="2147484084" r:id="rId13"/>
    <p:sldLayoutId id="2147484085" r:id="rId14"/>
    <p:sldLayoutId id="2147484086" r:id="rId15"/>
    <p:sldLayoutId id="2147484087" r:id="rId16"/>
  </p:sldLayoutIdLst>
  <p:transition advTm="10000"/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108" charset="-128"/>
          <a:cs typeface="ＭＳ Ｐゴシック" pitchFamily="108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pitchFamily="108" charset="-128"/>
          <a:cs typeface="ＭＳ Ｐゴシック" pitchFamily="10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pitchFamily="108" charset="-128"/>
          <a:cs typeface="ＭＳ Ｐゴシック" pitchFamily="10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pitchFamily="108" charset="-128"/>
          <a:cs typeface="ＭＳ Ｐゴシック" pitchFamily="10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pitchFamily="108" charset="-128"/>
          <a:cs typeface="ＭＳ Ｐゴシック" pitchFamily="10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pitchFamily="108" charset="-128"/>
          <a:cs typeface="ＭＳ Ｐゴシック" pitchFamily="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62000" y="2895600"/>
            <a:ext cx="7772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da-DK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PASSIVE SAMPLING</a:t>
            </a:r>
          </a:p>
          <a:p>
            <a:r>
              <a:rPr lang="da-DK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- THE NEW BLACK IN GREENTECH</a:t>
            </a:r>
          </a:p>
          <a:p>
            <a:endParaRPr lang="da-DK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da-DK" sz="28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r>
              <a:rPr lang="da-DK" sz="1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Sorbisense, </a:t>
            </a:r>
            <a:r>
              <a:rPr lang="en-US" sz="1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February</a:t>
            </a:r>
            <a:r>
              <a:rPr lang="da-DK" sz="1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2014 </a:t>
            </a:r>
            <a:endParaRPr lang="da-DK" sz="1600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4099" name="Picture 12" descr="sorbisense_logo15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357188"/>
            <a:ext cx="1074738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Source Tracking</a:t>
            </a:r>
            <a:br>
              <a:rPr lang="da-DK" sz="2800" smtClean="0">
                <a:latin typeface="Arial Black" pitchFamily="34" charset="0"/>
              </a:rPr>
            </a:br>
            <a:r>
              <a:rPr lang="da-DK" sz="2400" smtClean="0">
                <a:latin typeface="Arial" pitchFamily="34" charset="0"/>
                <a:cs typeface="Arial" pitchFamily="34" charset="0"/>
              </a:rPr>
              <a:t>- source screening</a:t>
            </a:r>
            <a:r>
              <a:rPr lang="da-DK" sz="2800" smtClean="0">
                <a:latin typeface="Arial Black" pitchFamily="34" charset="0"/>
              </a:rPr>
              <a:t/>
            </a:r>
            <a:br>
              <a:rPr lang="da-DK" sz="2800" smtClean="0">
                <a:latin typeface="Arial Black" pitchFamily="34" charset="0"/>
              </a:rPr>
            </a:b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07504" y="2636912"/>
            <a:ext cx="3888432" cy="28803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en-US" sz="2000" smtClean="0">
                <a:latin typeface="Arial" pitchFamily="34" charset="0"/>
                <a:cs typeface="Arial" pitchFamily="34" charset="0"/>
              </a:rPr>
              <a:t>Easy and cost-effective delineation of drainage systems, or for direct measurements at suspected source from individual outlets </a:t>
            </a:r>
            <a:br>
              <a:rPr lang="en-US" sz="2000" smtClean="0">
                <a:latin typeface="Arial" pitchFamily="34" charset="0"/>
                <a:cs typeface="Arial" pitchFamily="34" charset="0"/>
              </a:rPr>
            </a:br>
            <a:r>
              <a:rPr lang="da-DK" smtClean="0">
                <a:latin typeface="Tahoma"/>
              </a:rPr>
              <a:t/>
            </a:r>
            <a:br>
              <a:rPr lang="da-DK" smtClean="0">
                <a:latin typeface="Tahoma"/>
              </a:rPr>
            </a:br>
            <a:endParaRPr kumimoji="0" lang="da-DK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  <a:ea typeface="ＭＳ Ｐゴシック" pitchFamily="34" charset="-128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719160"/>
            <a:ext cx="3492648" cy="372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2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Source Tracking</a:t>
            </a:r>
            <a:br>
              <a:rPr lang="da-DK" sz="2800" smtClean="0">
                <a:latin typeface="Arial Black" pitchFamily="34" charset="0"/>
              </a:rPr>
            </a:br>
            <a:r>
              <a:rPr lang="da-DK" sz="2400">
                <a:latin typeface="Arial" pitchFamily="34" charset="0"/>
                <a:cs typeface="Arial" pitchFamily="34" charset="0"/>
              </a:rPr>
              <a:t>- </a:t>
            </a:r>
            <a:r>
              <a:rPr lang="da-DK" sz="2400" smtClean="0">
                <a:latin typeface="Arial" pitchFamily="34" charset="0"/>
                <a:cs typeface="Arial" pitchFamily="34" charset="0"/>
              </a:rPr>
              <a:t>source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tracking</a:t>
            </a:r>
            <a:r>
              <a:rPr lang="da-DK" sz="2800" smtClean="0">
                <a:latin typeface="Arial Black" pitchFamily="34" charset="0"/>
              </a:rPr>
              <a:t/>
            </a:r>
            <a:br>
              <a:rPr lang="da-DK" sz="2800" smtClean="0">
                <a:latin typeface="Arial Black" pitchFamily="34" charset="0"/>
              </a:rPr>
            </a:b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79512" y="2636912"/>
            <a:ext cx="3888432" cy="28803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da-DK" sz="2000" err="1" smtClean="0">
                <a:latin typeface="Tahoma"/>
              </a:rPr>
              <a:t>Efficient</a:t>
            </a:r>
            <a:r>
              <a:rPr lang="da-DK" sz="2000" smtClean="0">
                <a:latin typeface="Tahoma"/>
              </a:rPr>
              <a:t> </a:t>
            </a:r>
            <a:r>
              <a:rPr lang="da-DK" sz="2000" err="1" smtClean="0">
                <a:latin typeface="Tahoma"/>
              </a:rPr>
              <a:t>monitoring</a:t>
            </a:r>
            <a:r>
              <a:rPr lang="da-DK" sz="2000" smtClean="0">
                <a:latin typeface="Tahoma"/>
              </a:rPr>
              <a:t> and source </a:t>
            </a:r>
            <a:r>
              <a:rPr lang="da-DK" sz="2000" err="1" smtClean="0">
                <a:latin typeface="Tahoma"/>
              </a:rPr>
              <a:t>tracking</a:t>
            </a:r>
            <a:r>
              <a:rPr lang="da-DK" sz="2000" smtClean="0">
                <a:latin typeface="Tahoma"/>
              </a:rPr>
              <a:t> in </a:t>
            </a:r>
            <a:r>
              <a:rPr lang="da-DK" sz="2000" err="1" smtClean="0">
                <a:latin typeface="Tahoma"/>
              </a:rPr>
              <a:t>prioritised</a:t>
            </a:r>
            <a:r>
              <a:rPr lang="da-DK" sz="2000" smtClean="0">
                <a:latin typeface="Tahoma"/>
              </a:rPr>
              <a:t> </a:t>
            </a:r>
            <a:r>
              <a:rPr lang="da-DK" sz="2000" err="1" smtClean="0">
                <a:latin typeface="Tahoma"/>
              </a:rPr>
              <a:t>areas</a:t>
            </a:r>
            <a:endParaRPr lang="da-DK" sz="2000">
              <a:latin typeface="Tahoma"/>
            </a:endParaRP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da-DK" sz="2000" err="1" smtClean="0">
                <a:latin typeface="Tahoma"/>
              </a:rPr>
              <a:t>Freeze-stored</a:t>
            </a:r>
            <a:r>
              <a:rPr lang="da-DK" sz="2000" smtClean="0">
                <a:latin typeface="Tahoma"/>
              </a:rPr>
              <a:t> samples </a:t>
            </a:r>
            <a:r>
              <a:rPr lang="da-DK" sz="2000" err="1" smtClean="0">
                <a:latin typeface="Tahoma"/>
              </a:rPr>
              <a:t>allow</a:t>
            </a:r>
            <a:r>
              <a:rPr lang="da-DK" sz="2000" smtClean="0">
                <a:latin typeface="Tahoma"/>
              </a:rPr>
              <a:t> for long-term sample </a:t>
            </a:r>
            <a:r>
              <a:rPr lang="da-DK" sz="2000" err="1" smtClean="0">
                <a:latin typeface="Tahoma"/>
              </a:rPr>
              <a:t>archive</a:t>
            </a:r>
            <a:r>
              <a:rPr lang="da-DK" sz="2000" smtClean="0">
                <a:latin typeface="Tahoma"/>
              </a:rPr>
              <a:t> and </a:t>
            </a:r>
            <a:r>
              <a:rPr lang="da-DK" sz="2000" err="1" smtClean="0">
                <a:latin typeface="Tahoma"/>
              </a:rPr>
              <a:t>laboratory</a:t>
            </a:r>
            <a:r>
              <a:rPr lang="da-DK" sz="2000" smtClean="0">
                <a:latin typeface="Tahoma"/>
              </a:rPr>
              <a:t> </a:t>
            </a:r>
            <a:r>
              <a:rPr lang="da-DK" sz="2000" err="1" smtClean="0">
                <a:latin typeface="Tahoma"/>
              </a:rPr>
              <a:t>analysis</a:t>
            </a:r>
            <a:r>
              <a:rPr lang="da-DK" sz="2000" smtClean="0">
                <a:latin typeface="Tahoma"/>
              </a:rPr>
              <a:t> on ”</a:t>
            </a:r>
            <a:r>
              <a:rPr lang="da-DK" sz="2000" err="1" smtClean="0">
                <a:latin typeface="Tahoma"/>
              </a:rPr>
              <a:t>need</a:t>
            </a:r>
            <a:r>
              <a:rPr lang="da-DK" sz="2000" smtClean="0">
                <a:latin typeface="Tahoma"/>
              </a:rPr>
              <a:t> to </a:t>
            </a:r>
            <a:r>
              <a:rPr lang="da-DK" sz="2000" err="1" smtClean="0">
                <a:latin typeface="Tahoma"/>
              </a:rPr>
              <a:t>know</a:t>
            </a:r>
            <a:r>
              <a:rPr lang="da-DK" sz="2000" smtClean="0">
                <a:latin typeface="Tahoma"/>
              </a:rPr>
              <a:t>” basis</a:t>
            </a:r>
            <a:br>
              <a:rPr lang="da-DK" sz="2000" smtClean="0">
                <a:latin typeface="Tahoma"/>
              </a:rPr>
            </a:br>
            <a:endParaRPr kumimoji="0" lang="da-DK" sz="2000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711414"/>
            <a:ext cx="3492648" cy="374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2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699776"/>
            <a:ext cx="8229600" cy="5669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a-DK" sz="2800" b="1" dirty="0" smtClean="0">
                <a:latin typeface="Arial Black" pitchFamily="34" charset="0"/>
                <a:ea typeface="ＭＳ Ｐゴシック" pitchFamily="34" charset="-128"/>
              </a:rPr>
              <a:t>Sorbisense Kildesporing - References</a:t>
            </a:r>
            <a:r>
              <a:rPr lang="da-DK" sz="2000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da-DK" sz="20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dirty="0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5" name="Billede 4" descr="FINN%2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7300" y="2947378"/>
            <a:ext cx="1114792" cy="156070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124100" y="2790056"/>
            <a:ext cx="5925344" cy="35192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2000" b="1" kern="0" dirty="0" smtClean="0">
                <a:solidFill>
                  <a:schemeClr val="tx2"/>
                </a:solidFill>
                <a:latin typeface="+mj-lt"/>
                <a:cs typeface="ＭＳ Ｐゴシック" pitchFamily="108" charset="-128"/>
              </a:rPr>
              <a:t>Energi Viborg Spildevand</a:t>
            </a:r>
          </a:p>
          <a:p>
            <a:endParaRPr lang="da-DK" sz="2000" dirty="0" smtClean="0">
              <a:latin typeface="+mj-lt"/>
              <a:cs typeface="Arial" pitchFamily="34" charset="0"/>
            </a:endParaRPr>
          </a:p>
          <a:p>
            <a:r>
              <a:rPr lang="da-DK" sz="2000" dirty="0" smtClean="0">
                <a:latin typeface="+mj-lt"/>
                <a:cs typeface="Arial" pitchFamily="34" charset="0"/>
              </a:rPr>
              <a:t>Challenge: 	</a:t>
            </a:r>
            <a:r>
              <a:rPr lang="da-DK" sz="2000" dirty="0" err="1" smtClean="0">
                <a:latin typeface="+mj-lt"/>
                <a:cs typeface="Arial" pitchFamily="34" charset="0"/>
              </a:rPr>
              <a:t>Toxic</a:t>
            </a:r>
            <a:r>
              <a:rPr lang="da-DK" sz="2000" dirty="0" smtClean="0">
                <a:latin typeface="+mj-lt"/>
                <a:cs typeface="Arial" pitchFamily="34" charset="0"/>
              </a:rPr>
              <a:t> </a:t>
            </a:r>
            <a:r>
              <a:rPr lang="da-DK" sz="2000" dirty="0" err="1">
                <a:latin typeface="+mj-lt"/>
                <a:cs typeface="Arial" pitchFamily="34" charset="0"/>
              </a:rPr>
              <a:t>s</a:t>
            </a:r>
            <a:r>
              <a:rPr lang="da-DK" sz="2000" dirty="0" err="1" smtClean="0">
                <a:latin typeface="+mj-lt"/>
                <a:cs typeface="Arial" pitchFamily="34" charset="0"/>
              </a:rPr>
              <a:t>ludge</a:t>
            </a:r>
            <a:endParaRPr lang="da-DK" sz="2000" dirty="0" smtClean="0">
              <a:latin typeface="+mj-lt"/>
              <a:cs typeface="Arial" pitchFamily="34" charset="0"/>
            </a:endParaRPr>
          </a:p>
          <a:p>
            <a:r>
              <a:rPr lang="da-DK" sz="2000" dirty="0" err="1" smtClean="0">
                <a:latin typeface="+mj-lt"/>
                <a:cs typeface="Arial" pitchFamily="34" charset="0"/>
              </a:rPr>
              <a:t>History</a:t>
            </a:r>
            <a:r>
              <a:rPr lang="da-DK" sz="2000" dirty="0" smtClean="0">
                <a:latin typeface="+mj-lt"/>
                <a:cs typeface="Arial" pitchFamily="34" charset="0"/>
              </a:rPr>
              <a:t>: 	</a:t>
            </a:r>
            <a:r>
              <a:rPr lang="da-DK" sz="2000" dirty="0" err="1" smtClean="0">
                <a:latin typeface="+mj-lt"/>
                <a:cs typeface="Arial" pitchFamily="34" charset="0"/>
              </a:rPr>
              <a:t>Periodic</a:t>
            </a:r>
            <a:r>
              <a:rPr lang="da-DK" sz="2000" dirty="0" smtClean="0">
                <a:latin typeface="+mj-lt"/>
                <a:cs typeface="Arial" pitchFamily="34" charset="0"/>
              </a:rPr>
              <a:t> </a:t>
            </a:r>
            <a:r>
              <a:rPr lang="da-DK" sz="2000" dirty="0" err="1" smtClean="0">
                <a:latin typeface="+mj-lt"/>
                <a:cs typeface="Arial" pitchFamily="34" charset="0"/>
              </a:rPr>
              <a:t>discharges</a:t>
            </a:r>
            <a:r>
              <a:rPr lang="da-DK" sz="2000" dirty="0" smtClean="0">
                <a:latin typeface="+mj-lt"/>
                <a:cs typeface="Arial" pitchFamily="34" charset="0"/>
              </a:rPr>
              <a:t>, Mercury</a:t>
            </a:r>
          </a:p>
          <a:p>
            <a:r>
              <a:rPr lang="da-DK" sz="2000" dirty="0" smtClean="0">
                <a:latin typeface="+mj-lt"/>
                <a:cs typeface="Arial" pitchFamily="34" charset="0"/>
              </a:rPr>
              <a:t>Method: 	Sorbisense Source Screening/			Source </a:t>
            </a:r>
            <a:r>
              <a:rPr lang="da-DK" sz="2000" dirty="0">
                <a:latin typeface="+mj-lt"/>
                <a:cs typeface="Arial" pitchFamily="34" charset="0"/>
              </a:rPr>
              <a:t>T</a:t>
            </a:r>
            <a:r>
              <a:rPr lang="da-DK" sz="2000" dirty="0" smtClean="0">
                <a:latin typeface="+mj-lt"/>
                <a:cs typeface="Arial" pitchFamily="34" charset="0"/>
              </a:rPr>
              <a:t>racking</a:t>
            </a:r>
            <a:br>
              <a:rPr lang="da-DK" sz="2000" dirty="0" smtClean="0">
                <a:latin typeface="+mj-lt"/>
                <a:cs typeface="Arial" pitchFamily="34" charset="0"/>
              </a:rPr>
            </a:br>
            <a:r>
              <a:rPr lang="da-DK" sz="2000" dirty="0" smtClean="0">
                <a:latin typeface="+mj-lt"/>
                <a:cs typeface="Arial" pitchFamily="34" charset="0"/>
              </a:rPr>
              <a:t/>
            </a:r>
            <a:br>
              <a:rPr lang="da-DK" sz="2000" dirty="0" smtClean="0">
                <a:latin typeface="+mj-lt"/>
                <a:cs typeface="Arial" pitchFamily="34" charset="0"/>
              </a:rPr>
            </a:br>
            <a:r>
              <a:rPr lang="da-DK" sz="2000" dirty="0" err="1" smtClean="0">
                <a:latin typeface="+mj-lt"/>
                <a:cs typeface="Arial" pitchFamily="34" charset="0"/>
              </a:rPr>
              <a:t>Result</a:t>
            </a:r>
            <a:r>
              <a:rPr lang="da-DK" sz="2000" dirty="0" smtClean="0">
                <a:latin typeface="+mj-lt"/>
                <a:cs typeface="Arial" pitchFamily="34" charset="0"/>
              </a:rPr>
              <a:t>: 		3 </a:t>
            </a:r>
            <a:r>
              <a:rPr lang="da-DK" sz="2000" dirty="0" err="1" smtClean="0">
                <a:latin typeface="+mj-lt"/>
                <a:cs typeface="Arial" pitchFamily="34" charset="0"/>
              </a:rPr>
              <a:t>Sources</a:t>
            </a:r>
            <a:r>
              <a:rPr lang="da-DK" sz="2000" dirty="0" smtClean="0">
                <a:latin typeface="+mj-lt"/>
                <a:cs typeface="Arial" pitchFamily="34" charset="0"/>
              </a:rPr>
              <a:t> </a:t>
            </a:r>
            <a:r>
              <a:rPr lang="da-DK" sz="2000" dirty="0" err="1" smtClean="0">
                <a:latin typeface="+mj-lt"/>
                <a:cs typeface="Arial" pitchFamily="34" charset="0"/>
              </a:rPr>
              <a:t>found</a:t>
            </a:r>
            <a:r>
              <a:rPr lang="da-DK" sz="2000" dirty="0" smtClean="0">
                <a:latin typeface="+mj-lt"/>
                <a:cs typeface="Arial" pitchFamily="34" charset="0"/>
              </a:rPr>
              <a:t> </a:t>
            </a:r>
            <a:r>
              <a:rPr lang="da-DK" sz="2000" dirty="0" err="1" smtClean="0">
                <a:latin typeface="+mj-lt"/>
                <a:cs typeface="Arial" pitchFamily="34" charset="0"/>
              </a:rPr>
              <a:t>within</a:t>
            </a:r>
            <a:r>
              <a:rPr lang="da-DK" sz="2000" dirty="0" smtClean="0">
                <a:latin typeface="+mj-lt"/>
                <a:cs typeface="Arial" pitchFamily="34" charset="0"/>
              </a:rPr>
              <a:t> 4-5 			</a:t>
            </a:r>
            <a:r>
              <a:rPr lang="da-DK" sz="2000" dirty="0" err="1" smtClean="0">
                <a:latin typeface="+mj-lt"/>
                <a:cs typeface="Arial" pitchFamily="34" charset="0"/>
              </a:rPr>
              <a:t>months</a:t>
            </a:r>
            <a:endParaRPr kumimoji="0" lang="da-DK" sz="2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pitchFamily="34" charset="-128"/>
              <a:cs typeface="ＭＳ Ｐゴシック" pitchFamily="108" charset="-128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827956" y="4508088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sz="1400" dirty="0" smtClean="0">
                <a:latin typeface="+mj-lt"/>
              </a:rPr>
              <a:t>Finn Køhler, </a:t>
            </a:r>
          </a:p>
          <a:p>
            <a:r>
              <a:rPr lang="da-DK" sz="1400" dirty="0" smtClean="0">
                <a:latin typeface="+mj-lt"/>
              </a:rPr>
              <a:t>CEO</a:t>
            </a:r>
            <a:endParaRPr lang="da-DK" sz="1400" dirty="0">
              <a:latin typeface="+mj-lt"/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4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908594"/>
              </p:ext>
            </p:extLst>
          </p:nvPr>
        </p:nvGraphicFramePr>
        <p:xfrm>
          <a:off x="899592" y="2600320"/>
          <a:ext cx="7992888" cy="3520845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040560"/>
                <a:gridCol w="2952328"/>
              </a:tblGrid>
              <a:tr h="432048">
                <a:tc>
                  <a:txBody>
                    <a:bodyPr/>
                    <a:lstStyle/>
                    <a:p>
                      <a:r>
                        <a:rPr lang="da-DK" dirty="0" smtClean="0"/>
                        <a:t>Sorbisense</a:t>
                      </a:r>
                      <a:r>
                        <a:rPr lang="da-DK" baseline="0" dirty="0" smtClean="0"/>
                        <a:t> Source Tracking, Mercury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/>
                </a:tc>
              </a:tr>
              <a:tr h="1382595">
                <a:tc>
                  <a:txBody>
                    <a:bodyPr/>
                    <a:lstStyle/>
                    <a:p>
                      <a:r>
                        <a:rPr lang="da-DK" b="1" dirty="0" smtClean="0"/>
                        <a:t>Investment </a:t>
                      </a:r>
                      <a:r>
                        <a:rPr lang="da-DK" sz="1600" dirty="0" smtClean="0"/>
                        <a:t> </a:t>
                      </a:r>
                      <a:br>
                        <a:rPr lang="da-DK" sz="1600" dirty="0" smtClean="0"/>
                      </a:br>
                      <a:r>
                        <a:rPr lang="da-DK" sz="1600" dirty="0" smtClean="0"/>
                        <a:t>1 Sorbisense Source Tracking Kit</a:t>
                      </a:r>
                      <a:r>
                        <a:rPr lang="da-DK" sz="1600" baseline="0" dirty="0" smtClean="0"/>
                        <a:t/>
                      </a:r>
                      <a:br>
                        <a:rPr lang="da-DK" sz="1600" baseline="0" dirty="0" smtClean="0"/>
                      </a:br>
                      <a:r>
                        <a:rPr lang="da-DK" sz="1600" dirty="0" smtClean="0"/>
                        <a:t>3 </a:t>
                      </a:r>
                      <a:r>
                        <a:rPr lang="da-DK" sz="1600" dirty="0" err="1" smtClean="0"/>
                        <a:t>Sorbisystem</a:t>
                      </a:r>
                      <a:r>
                        <a:rPr lang="da-DK" sz="1600" dirty="0" smtClean="0"/>
                        <a:t> WW50 </a:t>
                      </a:r>
                      <a:br>
                        <a:rPr lang="da-DK" sz="1600" dirty="0" smtClean="0"/>
                      </a:br>
                      <a:r>
                        <a:rPr lang="da-DK" sz="1600" dirty="0" smtClean="0"/>
                        <a:t>234 </a:t>
                      </a:r>
                      <a:r>
                        <a:rPr lang="da-DK" sz="1600" dirty="0" err="1" smtClean="0"/>
                        <a:t>pcs</a:t>
                      </a:r>
                      <a:r>
                        <a:rPr lang="da-DK" sz="1600" dirty="0" smtClean="0"/>
                        <a:t>. </a:t>
                      </a:r>
                      <a:r>
                        <a:rPr lang="da-DK" sz="1600" dirty="0" err="1" smtClean="0"/>
                        <a:t>Sorbicell</a:t>
                      </a:r>
                      <a:r>
                        <a:rPr lang="da-DK" sz="1600" baseline="0" dirty="0" smtClean="0"/>
                        <a:t> CAN and</a:t>
                      </a:r>
                    </a:p>
                    <a:p>
                      <a:r>
                        <a:rPr lang="da-DK" sz="1600" baseline="0" dirty="0" smtClean="0"/>
                        <a:t>96 analyses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600" dirty="0" smtClean="0"/>
                    </a:p>
                    <a:p>
                      <a:endParaRPr lang="da-DK" sz="1600" dirty="0" smtClean="0"/>
                    </a:p>
                    <a:p>
                      <a:endParaRPr lang="da-DK" sz="1600" dirty="0" smtClean="0"/>
                    </a:p>
                    <a:p>
                      <a:endParaRPr lang="da-DK" sz="1600" dirty="0" smtClean="0"/>
                    </a:p>
                    <a:p>
                      <a:endParaRPr lang="da-DK" sz="1600" dirty="0" smtClean="0"/>
                    </a:p>
                    <a:p>
                      <a:r>
                        <a:rPr lang="da-DK" sz="1600" dirty="0" smtClean="0"/>
                        <a:t>DKK 165.443</a:t>
                      </a:r>
                      <a:endParaRPr lang="da-DK" sz="1600" dirty="0"/>
                    </a:p>
                  </a:txBody>
                  <a:tcPr/>
                </a:tc>
              </a:tr>
              <a:tr h="345597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Labour </a:t>
                      </a:r>
                      <a:r>
                        <a:rPr lang="da-DK" sz="1600" baseline="0" dirty="0" smtClean="0"/>
                        <a:t>(Planning, sampling etc.)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?</a:t>
                      </a:r>
                      <a:endParaRPr lang="da-DK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dirty="0" smtClean="0"/>
                        <a:t>Value for </a:t>
                      </a:r>
                      <a:r>
                        <a:rPr lang="da-DK" sz="1600" b="1" dirty="0" err="1" smtClean="0"/>
                        <a:t>utility</a:t>
                      </a:r>
                      <a:r>
                        <a:rPr lang="da-DK" sz="1600" b="1" baseline="0" dirty="0" smtClean="0"/>
                        <a:t> </a:t>
                      </a:r>
                      <a:r>
                        <a:rPr lang="da-DK" sz="1600" b="1" baseline="0" dirty="0" err="1" smtClean="0"/>
                        <a:t>company</a:t>
                      </a:r>
                      <a:r>
                        <a:rPr lang="da-DK" sz="1600" dirty="0" smtClean="0"/>
                        <a:t>– eg.</a:t>
                      </a:r>
                      <a:r>
                        <a:rPr lang="da-DK" sz="1600" baseline="0" dirty="0" smtClean="0"/>
                        <a:t> as</a:t>
                      </a:r>
                      <a:r>
                        <a:rPr lang="da-DK" sz="1600" dirty="0" smtClean="0"/>
                        <a:t> </a:t>
                      </a:r>
                      <a:r>
                        <a:rPr lang="da-DK" sz="1600" dirty="0" err="1" smtClean="0"/>
                        <a:t>reduction</a:t>
                      </a:r>
                      <a:r>
                        <a:rPr lang="da-DK" sz="1600" dirty="0" smtClean="0"/>
                        <a:t> of </a:t>
                      </a:r>
                      <a:r>
                        <a:rPr lang="da-DK" sz="1600" dirty="0" err="1" smtClean="0"/>
                        <a:t>costs</a:t>
                      </a:r>
                      <a:r>
                        <a:rPr lang="da-DK" sz="1600" dirty="0" smtClean="0"/>
                        <a:t> for </a:t>
                      </a:r>
                      <a:r>
                        <a:rPr lang="da-DK" sz="1600" dirty="0" err="1" smtClean="0"/>
                        <a:t>disposal</a:t>
                      </a:r>
                      <a:r>
                        <a:rPr lang="da-DK" sz="1600" dirty="0" smtClean="0"/>
                        <a:t> of </a:t>
                      </a:r>
                      <a:r>
                        <a:rPr lang="da-DK" sz="1600" dirty="0" err="1" smtClean="0"/>
                        <a:t>toxic</a:t>
                      </a:r>
                      <a:r>
                        <a:rPr lang="da-DK" sz="1600" dirty="0" smtClean="0"/>
                        <a:t> </a:t>
                      </a:r>
                      <a:r>
                        <a:rPr lang="da-DK" sz="1600" dirty="0" err="1" smtClean="0"/>
                        <a:t>slugde</a:t>
                      </a:r>
                      <a:r>
                        <a:rPr lang="da-DK" sz="1600" dirty="0" smtClean="0"/>
                        <a:t> – pr. </a:t>
                      </a:r>
                      <a:r>
                        <a:rPr lang="da-DK" sz="1600" dirty="0" err="1" smtClean="0"/>
                        <a:t>year</a:t>
                      </a:r>
                      <a:endParaRPr lang="da-DK" sz="1600" baseline="0" dirty="0" smtClean="0"/>
                    </a:p>
                    <a:p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DKK &gt;300.000</a:t>
                      </a:r>
                    </a:p>
                    <a:p>
                      <a:endParaRPr lang="da-DK" sz="1600" dirty="0"/>
                    </a:p>
                  </a:txBody>
                  <a:tcPr/>
                </a:tc>
              </a:tr>
              <a:tr h="345649">
                <a:tc>
                  <a:txBody>
                    <a:bodyPr/>
                    <a:lstStyle/>
                    <a:p>
                      <a:r>
                        <a:rPr lang="da-DK" b="1" dirty="0" smtClean="0"/>
                        <a:t>Net </a:t>
                      </a:r>
                      <a:r>
                        <a:rPr lang="da-DK" b="1" dirty="0" err="1" smtClean="0"/>
                        <a:t>gain</a:t>
                      </a:r>
                      <a:r>
                        <a:rPr lang="da-DK" b="1" dirty="0" smtClean="0"/>
                        <a:t> for </a:t>
                      </a:r>
                      <a:r>
                        <a:rPr lang="da-DK" b="1" dirty="0" err="1" smtClean="0"/>
                        <a:t>utility</a:t>
                      </a:r>
                      <a:r>
                        <a:rPr lang="da-DK" b="1" dirty="0" smtClean="0"/>
                        <a:t> </a:t>
                      </a:r>
                      <a:endParaRPr lang="da-D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b="1" dirty="0" smtClean="0"/>
                        <a:t>&gt; DKK 100.000 (pr.</a:t>
                      </a:r>
                      <a:r>
                        <a:rPr lang="da-DK" sz="1600" b="1" baseline="0" dirty="0" smtClean="0"/>
                        <a:t> </a:t>
                      </a:r>
                      <a:r>
                        <a:rPr lang="da-DK" sz="1600" b="1" baseline="0" dirty="0" err="1" smtClean="0"/>
                        <a:t>year</a:t>
                      </a:r>
                      <a:r>
                        <a:rPr lang="da-DK" sz="1600" b="1" baseline="0" dirty="0" smtClean="0"/>
                        <a:t>)</a:t>
                      </a:r>
                      <a:endParaRPr lang="da-DK" sz="1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8904" y="1637928"/>
            <a:ext cx="8229600" cy="5669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a-DK" sz="2800" b="1" dirty="0">
                <a:ea typeface="ＭＳ Ｐゴシック" pitchFamily="34" charset="-128"/>
              </a:rPr>
              <a:t>Sorbisense </a:t>
            </a:r>
            <a:r>
              <a:rPr lang="da-DK" sz="2800" b="1" dirty="0" smtClean="0">
                <a:ea typeface="ＭＳ Ｐゴシック" pitchFamily="34" charset="-128"/>
              </a:rPr>
              <a:t>Source Tracking - ROI</a:t>
            </a:r>
            <a:r>
              <a:rPr lang="da-DK" sz="2000" dirty="0" smtClean="0">
                <a:ea typeface="ＭＳ Ｐゴシック" pitchFamily="34" charset="-128"/>
              </a:rPr>
              <a:t/>
            </a:r>
            <a:br>
              <a:rPr lang="da-DK" sz="2000" dirty="0" smtClean="0">
                <a:ea typeface="ＭＳ Ｐゴシック" pitchFamily="34" charset="-128"/>
              </a:rPr>
            </a:br>
            <a:r>
              <a:rPr lang="da-DK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dirty="0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2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Source Tracking</a:t>
            </a:r>
            <a:br>
              <a:rPr lang="da-DK" sz="2800" smtClean="0">
                <a:latin typeface="Arial Black" pitchFamily="34" charset="0"/>
              </a:rPr>
            </a:br>
            <a:r>
              <a:rPr lang="da-DK" sz="2400" smtClean="0">
                <a:latin typeface="Arial" pitchFamily="34" charset="0"/>
                <a:cs typeface="Arial" pitchFamily="34" charset="0"/>
              </a:rPr>
              <a:t>-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reason</a:t>
            </a:r>
            <a:r>
              <a:rPr lang="da-DK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why</a:t>
            </a:r>
            <a:r>
              <a:rPr lang="da-DK" sz="2400" smtClean="0">
                <a:latin typeface="Arial" pitchFamily="34" charset="0"/>
                <a:cs typeface="Arial" pitchFamily="34" charset="0"/>
              </a:rPr>
              <a:t>, 5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unique</a:t>
            </a:r>
            <a:r>
              <a:rPr lang="da-DK" sz="2400" smtClean="0">
                <a:latin typeface="Arial" pitchFamily="34" charset="0"/>
                <a:cs typeface="Arial" pitchFamily="34" charset="0"/>
              </a:rPr>
              <a:t> features</a:t>
            </a: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  <p:sp>
        <p:nvSpPr>
          <p:cNvPr id="7" name="Tekstboks 6"/>
          <p:cNvSpPr txBox="1"/>
          <p:nvPr/>
        </p:nvSpPr>
        <p:spPr>
          <a:xfrm>
            <a:off x="971600" y="285816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da-DK" sz="2000" dirty="0">
              <a:latin typeface="+mj-lt"/>
            </a:endParaRP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Continuous</a:t>
            </a:r>
            <a:r>
              <a:rPr lang="da-DK" sz="2000" dirty="0" smtClean="0">
                <a:latin typeface="+mj-lt"/>
              </a:rPr>
              <a:t> sampling = </a:t>
            </a:r>
            <a:r>
              <a:rPr lang="da-DK" sz="2000" dirty="0" err="1" smtClean="0">
                <a:latin typeface="+mj-lt"/>
              </a:rPr>
              <a:t>high</a:t>
            </a:r>
            <a:r>
              <a:rPr lang="da-DK" sz="2000" dirty="0" smtClean="0">
                <a:latin typeface="+mj-lt"/>
              </a:rPr>
              <a:t> rate of succes</a:t>
            </a: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Easy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establishing</a:t>
            </a:r>
            <a:r>
              <a:rPr lang="da-DK" sz="2000" dirty="0" smtClean="0">
                <a:latin typeface="+mj-lt"/>
              </a:rPr>
              <a:t> of </a:t>
            </a:r>
            <a:r>
              <a:rPr lang="da-DK" sz="2000" dirty="0" err="1" smtClean="0">
                <a:latin typeface="+mj-lt"/>
              </a:rPr>
              <a:t>measuring</a:t>
            </a:r>
            <a:r>
              <a:rPr lang="da-DK" sz="2000" dirty="0">
                <a:latin typeface="+mj-lt"/>
              </a:rPr>
              <a:t> </a:t>
            </a:r>
            <a:r>
              <a:rPr lang="da-DK" sz="2000" dirty="0" smtClean="0">
                <a:latin typeface="+mj-lt"/>
              </a:rPr>
              <a:t>points </a:t>
            </a:r>
            <a:r>
              <a:rPr lang="da-DK" sz="2000" dirty="0" err="1" smtClean="0">
                <a:latin typeface="+mj-lt"/>
              </a:rPr>
              <a:t>directly</a:t>
            </a:r>
            <a:r>
              <a:rPr lang="da-DK" sz="2000" dirty="0" smtClean="0">
                <a:latin typeface="+mj-lt"/>
              </a:rPr>
              <a:t> from </a:t>
            </a:r>
            <a:r>
              <a:rPr lang="da-DK" sz="2000" dirty="0" err="1" smtClean="0">
                <a:latin typeface="+mj-lt"/>
              </a:rPr>
              <a:t>terrain</a:t>
            </a:r>
            <a:endParaRPr lang="da-DK" sz="2000" dirty="0" smtClean="0">
              <a:latin typeface="+mj-lt"/>
            </a:endParaRP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Sorbicells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can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be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freeze-stored</a:t>
            </a:r>
            <a:r>
              <a:rPr lang="da-DK" sz="2000" dirty="0" smtClean="0">
                <a:latin typeface="+mj-lt"/>
              </a:rPr>
              <a:t> and </a:t>
            </a:r>
            <a:r>
              <a:rPr lang="da-DK" sz="2000" dirty="0" err="1" smtClean="0">
                <a:latin typeface="+mj-lt"/>
              </a:rPr>
              <a:t>analyzed</a:t>
            </a:r>
            <a:r>
              <a:rPr lang="da-DK" sz="2000" dirty="0" smtClean="0">
                <a:latin typeface="+mj-lt"/>
              </a:rPr>
              <a:t> on ”</a:t>
            </a:r>
            <a:r>
              <a:rPr lang="da-DK" sz="2000" dirty="0" err="1" smtClean="0">
                <a:latin typeface="+mj-lt"/>
              </a:rPr>
              <a:t>need</a:t>
            </a:r>
            <a:r>
              <a:rPr lang="da-DK" sz="2000" dirty="0" smtClean="0">
                <a:latin typeface="+mj-lt"/>
              </a:rPr>
              <a:t>-to-know” basis</a:t>
            </a: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Quick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return</a:t>
            </a:r>
            <a:r>
              <a:rPr lang="da-DK" sz="2000" dirty="0" smtClean="0">
                <a:latin typeface="+mj-lt"/>
              </a:rPr>
              <a:t> of </a:t>
            </a:r>
            <a:r>
              <a:rPr lang="da-DK" sz="2000" dirty="0" err="1" smtClean="0">
                <a:latin typeface="+mj-lt"/>
              </a:rPr>
              <a:t>investment</a:t>
            </a:r>
            <a:r>
              <a:rPr lang="da-DK" sz="2000" dirty="0" smtClean="0">
                <a:latin typeface="+mj-lt"/>
              </a:rPr>
              <a:t> (ROI)</a:t>
            </a: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Easy</a:t>
            </a:r>
            <a:r>
              <a:rPr lang="da-DK" sz="2000" dirty="0" smtClean="0">
                <a:latin typeface="+mj-lt"/>
              </a:rPr>
              <a:t> start-up and </a:t>
            </a:r>
            <a:r>
              <a:rPr lang="da-DK" sz="2000" dirty="0" err="1" smtClean="0">
                <a:latin typeface="+mj-lt"/>
              </a:rPr>
              <a:t>can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be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implemented</a:t>
            </a:r>
            <a:r>
              <a:rPr lang="da-DK" sz="2000" dirty="0" smtClean="0">
                <a:latin typeface="+mj-lt"/>
              </a:rPr>
              <a:t> on </a:t>
            </a:r>
            <a:r>
              <a:rPr lang="da-DK" sz="2000" dirty="0" err="1" smtClean="0">
                <a:latin typeface="+mj-lt"/>
              </a:rPr>
              <a:t>demand</a:t>
            </a:r>
            <a:endParaRPr lang="da-DK" sz="2000" dirty="0" smtClean="0">
              <a:latin typeface="+mj-lt"/>
            </a:endParaRP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/>
              <a:t>Global and </a:t>
            </a:r>
            <a:r>
              <a:rPr lang="da-DK" sz="2000" dirty="0" err="1"/>
              <a:t>accredited</a:t>
            </a:r>
            <a:r>
              <a:rPr lang="da-DK" sz="2000" dirty="0"/>
              <a:t> </a:t>
            </a:r>
            <a:r>
              <a:rPr lang="da-DK" sz="2000" dirty="0" err="1"/>
              <a:t>laboratory</a:t>
            </a:r>
            <a:r>
              <a:rPr lang="da-DK" sz="2000" dirty="0"/>
              <a:t> </a:t>
            </a:r>
            <a:r>
              <a:rPr lang="da-DK" sz="2000" dirty="0" err="1"/>
              <a:t>network</a:t>
            </a:r>
            <a:endParaRPr lang="da-DK" sz="2000" dirty="0"/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endParaRPr lang="da-DK" sz="2000" dirty="0">
              <a:latin typeface="+mj-lt"/>
            </a:endParaRP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7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</a:t>
            </a:r>
            <a:r>
              <a:rPr lang="da-DK" sz="2800" err="1" smtClean="0">
                <a:latin typeface="Arial Black" pitchFamily="34" charset="0"/>
              </a:rPr>
              <a:t>Risk</a:t>
            </a:r>
            <a:r>
              <a:rPr lang="da-DK" sz="2800" smtClean="0">
                <a:latin typeface="Arial Black" pitchFamily="34" charset="0"/>
              </a:rPr>
              <a:t> </a:t>
            </a:r>
            <a:r>
              <a:rPr lang="da-DK" sz="2800" err="1" smtClean="0">
                <a:latin typeface="Arial Black" pitchFamily="34" charset="0"/>
              </a:rPr>
              <a:t>Assessment</a:t>
            </a:r>
            <a:r>
              <a:rPr lang="da-DK" sz="2800" smtClean="0">
                <a:latin typeface="Arial Black" pitchFamily="34" charset="0"/>
              </a:rPr>
              <a:t> </a:t>
            </a:r>
            <a:br>
              <a:rPr lang="da-DK" sz="2800" smtClean="0">
                <a:latin typeface="Arial Black" pitchFamily="34" charset="0"/>
              </a:rPr>
            </a:b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07504" y="2636912"/>
            <a:ext cx="3888432" cy="28803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New method for effective risk assessment of groundwater contaminations creating huge savings on sampling and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remediations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468" y="2711414"/>
            <a:ext cx="4679382" cy="273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4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1709936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108" charset="-128"/>
                <a:cs typeface="ＭＳ Ｐゴシック" pitchFamily="108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3200" b="1" kern="0" err="1" smtClean="0">
                <a:latin typeface="Arial Black" pitchFamily="34" charset="0"/>
                <a:ea typeface="ＭＳ Ｐゴシック" pitchFamily="34" charset="-128"/>
              </a:rPr>
              <a:t>SorbiSystem</a:t>
            </a:r>
            <a:r>
              <a:rPr lang="da-DK" sz="3200" b="1" kern="0" smtClean="0">
                <a:latin typeface="Arial Black" pitchFamily="34" charset="0"/>
                <a:ea typeface="ＭＳ Ｐゴシック" pitchFamily="34" charset="-128"/>
              </a:rPr>
              <a:t> GWS40/70 and Flex</a:t>
            </a:r>
            <a:br>
              <a:rPr lang="da-DK" sz="3200" b="1" kern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kern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kern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kern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kern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kern="0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57264"/>
            <a:ext cx="3707904" cy="2471936"/>
          </a:xfrm>
          <a:prstGeom prst="rect">
            <a:avLst/>
          </a:prstGeom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757264"/>
            <a:ext cx="3779912" cy="2448957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0161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dirty="0" smtClean="0">
                <a:latin typeface="Arial Black" pitchFamily="34" charset="0"/>
              </a:rPr>
              <a:t>Sorbisense </a:t>
            </a:r>
            <a:r>
              <a:rPr lang="da-DK" sz="2800" dirty="0" err="1" smtClean="0">
                <a:latin typeface="Arial Black" pitchFamily="34" charset="0"/>
              </a:rPr>
              <a:t>Risk</a:t>
            </a:r>
            <a:r>
              <a:rPr lang="da-DK" sz="2800" dirty="0" smtClean="0">
                <a:latin typeface="Arial Black" pitchFamily="34" charset="0"/>
              </a:rPr>
              <a:t> </a:t>
            </a:r>
            <a:r>
              <a:rPr lang="da-DK" sz="2800" dirty="0" err="1" smtClean="0">
                <a:latin typeface="Arial Black" pitchFamily="34" charset="0"/>
              </a:rPr>
              <a:t>Assessment</a:t>
            </a:r>
            <a:r>
              <a:rPr lang="da-DK" sz="2800" dirty="0" smtClean="0">
                <a:latin typeface="Arial Black" pitchFamily="34" charset="0"/>
              </a:rPr>
              <a:t> </a:t>
            </a:r>
            <a:br>
              <a:rPr lang="da-DK" sz="2800" dirty="0" smtClean="0">
                <a:latin typeface="Arial Black" pitchFamily="34" charset="0"/>
              </a:rPr>
            </a:br>
            <a:r>
              <a:rPr lang="da-DK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da-DK" sz="2400" dirty="0" err="1" smtClean="0">
                <a:latin typeface="Arial" pitchFamily="34" charset="0"/>
                <a:cs typeface="Arial" pitchFamily="34" charset="0"/>
              </a:rPr>
              <a:t>risk</a:t>
            </a:r>
            <a:r>
              <a:rPr lang="da-DK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400" dirty="0" err="1" smtClean="0">
                <a:latin typeface="Arial" pitchFamily="34" charset="0"/>
                <a:cs typeface="Arial" pitchFamily="34" charset="0"/>
              </a:rPr>
              <a:t>monitoring</a:t>
            </a:r>
            <a:r>
              <a:rPr lang="da-DK" sz="2000" dirty="0">
                <a:latin typeface="Arial" pitchFamily="34" charset="0"/>
                <a:cs typeface="Arial" pitchFamily="34" charset="0"/>
              </a:rPr>
              <a:t/>
            </a:r>
            <a:br>
              <a:rPr lang="da-DK" sz="2000" dirty="0">
                <a:latin typeface="Arial" pitchFamily="34" charset="0"/>
                <a:cs typeface="Arial" pitchFamily="34" charset="0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dirty="0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79512" y="3027784"/>
            <a:ext cx="4248472" cy="2057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da-DK" sz="2000" dirty="0" smtClean="0">
                <a:latin typeface="Arial" pitchFamily="34" charset="0"/>
                <a:cs typeface="Arial" pitchFamily="34" charset="0"/>
              </a:rPr>
              <a:t>Up to 80% time </a:t>
            </a:r>
            <a:r>
              <a:rPr lang="da-DK" sz="2000" dirty="0" err="1" smtClean="0">
                <a:latin typeface="Arial" pitchFamily="34" charset="0"/>
                <a:cs typeface="Arial" pitchFamily="34" charset="0"/>
              </a:rPr>
              <a:t>savings</a:t>
            </a:r>
            <a:r>
              <a:rPr lang="da-DK" sz="20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da-DK" sz="2000" dirty="0" smtClean="0">
                <a:latin typeface="Arial" pitchFamily="34" charset="0"/>
                <a:cs typeface="Arial" pitchFamily="34" charset="0"/>
              </a:rPr>
            </a:br>
            <a:r>
              <a:rPr lang="da-DK" sz="2000" dirty="0" smtClean="0">
                <a:latin typeface="Arial" pitchFamily="34" charset="0"/>
                <a:cs typeface="Arial" pitchFamily="34" charset="0"/>
              </a:rPr>
              <a:t>on sampling operations </a:t>
            </a:r>
            <a:br>
              <a:rPr lang="da-DK" sz="2000" dirty="0" smtClean="0">
                <a:latin typeface="Arial" pitchFamily="34" charset="0"/>
                <a:cs typeface="Arial" pitchFamily="34" charset="0"/>
              </a:rPr>
            </a:br>
            <a:r>
              <a:rPr lang="da-DK" sz="2000" dirty="0" smtClean="0">
                <a:latin typeface="Arial" pitchFamily="34" charset="0"/>
                <a:cs typeface="Arial" pitchFamily="34" charset="0"/>
              </a:rPr>
              <a:t>and sample handling </a:t>
            </a:r>
            <a:br>
              <a:rPr lang="da-DK" sz="2000" dirty="0" smtClean="0">
                <a:latin typeface="Arial" pitchFamily="34" charset="0"/>
                <a:cs typeface="Arial" pitchFamily="34" charset="0"/>
              </a:rPr>
            </a:br>
            <a:r>
              <a:rPr lang="da-DK" sz="20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da-DK" sz="2000" dirty="0" err="1" smtClean="0">
                <a:latin typeface="Arial" pitchFamily="34" charset="0"/>
                <a:cs typeface="Arial" pitchFamily="34" charset="0"/>
              </a:rPr>
              <a:t>highly</a:t>
            </a:r>
            <a:r>
              <a:rPr lang="da-DK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000" dirty="0" err="1" smtClean="0">
                <a:latin typeface="Arial" pitchFamily="34" charset="0"/>
                <a:cs typeface="Arial" pitchFamily="34" charset="0"/>
              </a:rPr>
              <a:t>improved</a:t>
            </a:r>
            <a:r>
              <a:rPr lang="da-DK" sz="20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da-DK" sz="2000" dirty="0" smtClean="0">
                <a:latin typeface="Arial" pitchFamily="34" charset="0"/>
                <a:cs typeface="Arial" pitchFamily="34" charset="0"/>
              </a:rPr>
            </a:br>
            <a:r>
              <a:rPr lang="da-DK" sz="2000" dirty="0" err="1" smtClean="0">
                <a:latin typeface="Arial" pitchFamily="34" charset="0"/>
                <a:cs typeface="Arial" pitchFamily="34" charset="0"/>
              </a:rPr>
              <a:t>work</a:t>
            </a:r>
            <a:r>
              <a:rPr lang="da-DK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000" dirty="0" err="1" smtClean="0">
                <a:latin typeface="Arial" pitchFamily="34" charset="0"/>
                <a:cs typeface="Arial" pitchFamily="34" charset="0"/>
              </a:rPr>
              <a:t>environment</a:t>
            </a:r>
            <a:r>
              <a:rPr lang="da-DK" sz="20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da-DK" sz="2000" dirty="0" smtClean="0">
                <a:latin typeface="Arial" pitchFamily="34" charset="0"/>
                <a:cs typeface="Arial" pitchFamily="34" charset="0"/>
              </a:rPr>
            </a:br>
            <a:endParaRPr kumimoji="0" lang="da-DK" sz="2000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40968"/>
            <a:ext cx="3240024" cy="2051304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</a:t>
            </a:r>
            <a:r>
              <a:rPr lang="da-DK" sz="2800" err="1" smtClean="0">
                <a:latin typeface="Arial Black" pitchFamily="34" charset="0"/>
              </a:rPr>
              <a:t>Risk</a:t>
            </a:r>
            <a:r>
              <a:rPr lang="da-DK" sz="2800" smtClean="0">
                <a:latin typeface="Arial Black" pitchFamily="34" charset="0"/>
              </a:rPr>
              <a:t> </a:t>
            </a:r>
            <a:r>
              <a:rPr lang="da-DK" sz="2800" err="1" smtClean="0">
                <a:latin typeface="Arial Black" pitchFamily="34" charset="0"/>
              </a:rPr>
              <a:t>Assessment</a:t>
            </a:r>
            <a:r>
              <a:rPr lang="da-DK" sz="2800" smtClean="0">
                <a:latin typeface="Arial Black" pitchFamily="34" charset="0"/>
              </a:rPr>
              <a:t> </a:t>
            </a:r>
            <a:br>
              <a:rPr lang="da-DK" sz="2800" smtClean="0">
                <a:latin typeface="Arial Black" pitchFamily="34" charset="0"/>
              </a:rPr>
            </a:br>
            <a:r>
              <a:rPr lang="da-DK" sz="2400" smtClean="0">
                <a:latin typeface="Arial" pitchFamily="34" charset="0"/>
                <a:cs typeface="Arial" pitchFamily="34" charset="0"/>
              </a:rPr>
              <a:t>-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risk</a:t>
            </a:r>
            <a:r>
              <a:rPr lang="da-DK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assessment</a:t>
            </a: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-540568" y="2996952"/>
            <a:ext cx="4824536" cy="248944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da-DK" sz="2000" err="1" smtClean="0">
                <a:latin typeface="Arial" pitchFamily="34" charset="0"/>
                <a:cs typeface="Arial" pitchFamily="34" charset="0"/>
              </a:rPr>
              <a:t>Cost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000" err="1" smtClean="0">
                <a:latin typeface="Arial" pitchFamily="34" charset="0"/>
                <a:cs typeface="Arial" pitchFamily="34" charset="0"/>
              </a:rPr>
              <a:t>reductions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of </a:t>
            </a:r>
            <a:br>
              <a:rPr lang="da-DK" sz="2000" smtClean="0">
                <a:latin typeface="Arial" pitchFamily="34" charset="0"/>
                <a:cs typeface="Arial" pitchFamily="34" charset="0"/>
              </a:rPr>
            </a:br>
            <a:r>
              <a:rPr lang="da-DK" sz="2000" err="1" smtClean="0">
                <a:latin typeface="Arial" pitchFamily="34" charset="0"/>
                <a:cs typeface="Arial" pitchFamily="34" charset="0"/>
              </a:rPr>
              <a:t>remediations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000" err="1" smtClean="0">
                <a:latin typeface="Arial" pitchFamily="34" charset="0"/>
                <a:cs typeface="Arial" pitchFamily="34" charset="0"/>
              </a:rPr>
              <a:t>through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</a:t>
            </a:r>
            <a:br>
              <a:rPr lang="da-DK" sz="2000" smtClean="0">
                <a:latin typeface="Arial" pitchFamily="34" charset="0"/>
                <a:cs typeface="Arial" pitchFamily="34" charset="0"/>
              </a:rPr>
            </a:br>
            <a:r>
              <a:rPr lang="da-DK" sz="2000" err="1" smtClean="0">
                <a:latin typeface="Arial" pitchFamily="34" charset="0"/>
                <a:cs typeface="Arial" pitchFamily="34" charset="0"/>
              </a:rPr>
              <a:t>level-specific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and </a:t>
            </a:r>
            <a:br>
              <a:rPr lang="da-DK" sz="2000" smtClean="0">
                <a:latin typeface="Arial" pitchFamily="34" charset="0"/>
                <a:cs typeface="Arial" pitchFamily="34" charset="0"/>
              </a:rPr>
            </a:br>
            <a:r>
              <a:rPr lang="da-DK" sz="2000" smtClean="0">
                <a:latin typeface="Arial" pitchFamily="34" charset="0"/>
                <a:cs typeface="Arial" pitchFamily="34" charset="0"/>
              </a:rPr>
              <a:t>time-</a:t>
            </a:r>
            <a:r>
              <a:rPr lang="da-DK" sz="2000" err="1" smtClean="0">
                <a:latin typeface="Arial" pitchFamily="34" charset="0"/>
                <a:cs typeface="Arial" pitchFamily="34" charset="0"/>
              </a:rPr>
              <a:t>weighted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sampling </a:t>
            </a:r>
            <a:br>
              <a:rPr lang="da-DK" sz="2000" smtClean="0">
                <a:latin typeface="Arial" pitchFamily="34" charset="0"/>
                <a:cs typeface="Arial" pitchFamily="34" charset="0"/>
              </a:rPr>
            </a:br>
            <a:r>
              <a:rPr lang="da-DK" sz="2000" smtClean="0">
                <a:latin typeface="Arial" pitchFamily="34" charset="0"/>
                <a:cs typeface="Arial" pitchFamily="34" charset="0"/>
              </a:rPr>
              <a:t>of </a:t>
            </a:r>
            <a:r>
              <a:rPr lang="da-DK" sz="2000" err="1" smtClean="0">
                <a:latin typeface="Arial" pitchFamily="34" charset="0"/>
                <a:cs typeface="Arial" pitchFamily="34" charset="0"/>
              </a:rPr>
              <a:t>plume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000" err="1" smtClean="0">
                <a:latin typeface="Arial" pitchFamily="34" charset="0"/>
                <a:cs typeface="Arial" pitchFamily="34" charset="0"/>
              </a:rPr>
              <a:t>development</a:t>
            </a:r>
            <a:endParaRPr kumimoji="0" lang="da-DK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  <a:ea typeface="ＭＳ Ｐゴシック" pitchFamily="34" charset="-128"/>
            </a:endParaRP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320" y="3105888"/>
            <a:ext cx="3240024" cy="2051304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</a:t>
            </a:r>
            <a:r>
              <a:rPr lang="da-DK" sz="2800" err="1" smtClean="0">
                <a:latin typeface="Arial Black" pitchFamily="34" charset="0"/>
              </a:rPr>
              <a:t>Risk</a:t>
            </a:r>
            <a:r>
              <a:rPr lang="da-DK" sz="2800" smtClean="0">
                <a:latin typeface="Arial Black" pitchFamily="34" charset="0"/>
              </a:rPr>
              <a:t> </a:t>
            </a:r>
            <a:r>
              <a:rPr lang="da-DK" sz="2800" err="1" smtClean="0">
                <a:latin typeface="Arial Black" pitchFamily="34" charset="0"/>
              </a:rPr>
              <a:t>Assessment</a:t>
            </a:r>
            <a:r>
              <a:rPr lang="da-DK" sz="2800" smtClean="0">
                <a:latin typeface="Arial Black" pitchFamily="34" charset="0"/>
              </a:rPr>
              <a:t/>
            </a:r>
            <a:br>
              <a:rPr lang="da-DK" sz="2800" smtClean="0">
                <a:latin typeface="Arial Black" pitchFamily="34" charset="0"/>
              </a:rPr>
            </a:br>
            <a:r>
              <a:rPr lang="da-DK" sz="2400" smtClean="0">
                <a:latin typeface="Arial" pitchFamily="34" charset="0"/>
                <a:cs typeface="Arial" pitchFamily="34" charset="0"/>
              </a:rPr>
              <a:t>- </a:t>
            </a:r>
            <a:r>
              <a:rPr lang="da-DK" sz="2400" err="1" smtClean="0">
                <a:latin typeface="Arial" pitchFamily="34" charset="0"/>
                <a:cs typeface="Arial" pitchFamily="34" charset="0"/>
              </a:rPr>
              <a:t>risk</a:t>
            </a:r>
            <a:r>
              <a:rPr lang="da-DK" sz="2400" smtClean="0">
                <a:latin typeface="Arial" pitchFamily="34" charset="0"/>
                <a:cs typeface="Arial" pitchFamily="34" charset="0"/>
              </a:rPr>
              <a:t> screening </a:t>
            </a:r>
            <a:r>
              <a:rPr lang="da-DK" sz="2800" smtClean="0">
                <a:latin typeface="Arial Black" pitchFamily="34" charset="0"/>
              </a:rPr>
              <a:t/>
            </a:r>
            <a:br>
              <a:rPr lang="da-DK" sz="2800" smtClean="0">
                <a:latin typeface="Arial Black" pitchFamily="34" charset="0"/>
              </a:rPr>
            </a:b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-1116632" y="2883768"/>
            <a:ext cx="5400600" cy="2057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Char char="§"/>
            </a:pPr>
            <a:r>
              <a:rPr lang="en-US" sz="2000" smtClean="0">
                <a:latin typeface="Arial" pitchFamily="34" charset="0"/>
                <a:cs typeface="Arial" pitchFamily="34" charset="0"/>
              </a:rPr>
              <a:t>Time saving and </a:t>
            </a:r>
            <a:br>
              <a:rPr lang="en-US" sz="2000" smtClean="0">
                <a:latin typeface="Arial" pitchFamily="34" charset="0"/>
                <a:cs typeface="Arial" pitchFamily="34" charset="0"/>
              </a:rPr>
            </a:br>
            <a:r>
              <a:rPr lang="en-US" sz="2000" smtClean="0">
                <a:latin typeface="Arial" pitchFamily="34" charset="0"/>
                <a:cs typeface="Arial" pitchFamily="34" charset="0"/>
              </a:rPr>
              <a:t>time-weighted </a:t>
            </a:r>
            <a:br>
              <a:rPr lang="en-US" sz="2000" smtClean="0">
                <a:latin typeface="Arial" pitchFamily="34" charset="0"/>
                <a:cs typeface="Arial" pitchFamily="34" charset="0"/>
              </a:rPr>
            </a:br>
            <a:r>
              <a:rPr lang="en-US" sz="2000" smtClean="0">
                <a:latin typeface="Arial" pitchFamily="34" charset="0"/>
                <a:cs typeface="Arial" pitchFamily="34" charset="0"/>
              </a:rPr>
              <a:t>screening of point sources</a:t>
            </a:r>
            <a:br>
              <a:rPr lang="en-US" sz="2000" smtClean="0">
                <a:latin typeface="Arial" pitchFamily="34" charset="0"/>
                <a:cs typeface="Arial" pitchFamily="34" charset="0"/>
              </a:rPr>
            </a:br>
            <a:r>
              <a:rPr lang="en-US" sz="200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>
                <a:latin typeface="Arial" pitchFamily="34" charset="0"/>
                <a:cs typeface="Arial" pitchFamily="34" charset="0"/>
              </a:rPr>
              <a:t>quick 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identification </a:t>
            </a:r>
            <a:r>
              <a:rPr lang="en-US" sz="2000">
                <a:latin typeface="Arial" pitchFamily="34" charset="0"/>
                <a:cs typeface="Arial" pitchFamily="34" charset="0"/>
              </a:rPr>
              <a:t>of 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smtClean="0">
                <a:latin typeface="Arial" pitchFamily="34" charset="0"/>
                <a:cs typeface="Arial" pitchFamily="34" charset="0"/>
              </a:rPr>
            </a:br>
            <a:r>
              <a:rPr lang="en-US" sz="2000" smtClean="0">
                <a:latin typeface="Arial" pitchFamily="34" charset="0"/>
                <a:cs typeface="Arial" pitchFamily="34" charset="0"/>
              </a:rPr>
              <a:t>need </a:t>
            </a:r>
            <a:r>
              <a:rPr lang="en-US" sz="200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further</a:t>
            </a:r>
            <a:br>
              <a:rPr lang="en-US" sz="2000" smtClean="0">
                <a:latin typeface="Arial" pitchFamily="34" charset="0"/>
                <a:cs typeface="Arial" pitchFamily="34" charset="0"/>
              </a:rPr>
            </a:br>
            <a:r>
              <a:rPr lang="en-US" sz="2000" smtClean="0">
                <a:latin typeface="Arial" pitchFamily="34" charset="0"/>
                <a:cs typeface="Arial" pitchFamily="34" charset="0"/>
              </a:rPr>
              <a:t>risk </a:t>
            </a:r>
            <a:r>
              <a:rPr lang="en-US" sz="2000">
                <a:latin typeface="Arial" pitchFamily="34" charset="0"/>
                <a:cs typeface="Arial" pitchFamily="34" charset="0"/>
              </a:rPr>
              <a:t>analysis</a:t>
            </a:r>
            <a:r>
              <a:rPr lang="da-DK" sz="2000" smtClean="0">
                <a:latin typeface="Arial" pitchFamily="34" charset="0"/>
                <a:cs typeface="Arial" pitchFamily="34" charset="0"/>
              </a:rPr>
              <a:t/>
            </a:r>
            <a:br>
              <a:rPr lang="da-DK" sz="2000" smtClean="0">
                <a:latin typeface="Arial" pitchFamily="34" charset="0"/>
                <a:cs typeface="Arial" pitchFamily="34" charset="0"/>
              </a:rPr>
            </a:br>
            <a:endParaRPr kumimoji="0" lang="da-DK" sz="2000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33880"/>
            <a:ext cx="3240024" cy="2051304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10" y="5157192"/>
            <a:ext cx="2321954" cy="1700808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628800"/>
            <a:ext cx="8388424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dirty="0" smtClean="0">
                <a:latin typeface="Arial Black" pitchFamily="34" charset="0"/>
              </a:rPr>
              <a:t>The Sorbisense </a:t>
            </a:r>
            <a:r>
              <a:rPr lang="en-US" sz="2800" dirty="0" smtClean="0">
                <a:latin typeface="Arial Black" pitchFamily="34" charset="0"/>
              </a:rPr>
              <a:t>method</a:t>
            </a:r>
            <a:r>
              <a:rPr lang="da-DK" sz="2800" dirty="0" smtClean="0">
                <a:latin typeface="Arial Black" pitchFamily="34" charset="0"/>
              </a:rPr>
              <a:t/>
            </a:r>
            <a:br>
              <a:rPr lang="da-DK" sz="2800" dirty="0" smtClean="0">
                <a:latin typeface="Arial Black" pitchFamily="34" charset="0"/>
              </a:rPr>
            </a:br>
            <a:r>
              <a:rPr lang="da-DK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a-DK" sz="2000" dirty="0" smtClean="0">
                <a:latin typeface="Arial Black" pitchFamily="34" charset="0"/>
              </a:rPr>
              <a:t> </a:t>
            </a:r>
            <a:r>
              <a:rPr lang="da-DK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game changer for research and </a:t>
            </a:r>
            <a:r>
              <a:rPr lang="da-DK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r>
              <a:rPr lang="da-DK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da-DK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da-DK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da-DK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000" dirty="0">
                <a:latin typeface="Arial" pitchFamily="34" charset="0"/>
                <a:cs typeface="Arial" pitchFamily="34" charset="0"/>
              </a:rPr>
              <a:t/>
            </a:r>
            <a:br>
              <a:rPr lang="da-DK" sz="2000" dirty="0">
                <a:latin typeface="Arial" pitchFamily="34" charset="0"/>
                <a:cs typeface="Arial" pitchFamily="34" charset="0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dirty="0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4572000" y="6207695"/>
            <a:ext cx="1368152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da-DK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-828600" y="2667744"/>
            <a:ext cx="5248200" cy="2057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Cost-reducing tracking and monitoring of pollutions in </a:t>
            </a:r>
          </a:p>
          <a:p>
            <a:pPr lvl="1" algn="r" eaLnBrk="0" hangingPunct="0">
              <a:spcBef>
                <a:spcPct val="20000"/>
              </a:spcBef>
              <a:buClr>
                <a:schemeClr val="tx2"/>
              </a:buClr>
              <a:buSzPct val="100000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groundwater and waste water</a:t>
            </a: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Huge savings on sampling </a:t>
            </a:r>
          </a:p>
          <a:p>
            <a:pPr lvl="1" algn="r" eaLnBrk="0" hangingPunct="0">
              <a:spcBef>
                <a:spcPct val="20000"/>
              </a:spcBef>
              <a:buClr>
                <a:schemeClr val="tx2"/>
              </a:buClr>
              <a:buSzPct val="100000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operations and </a:t>
            </a:r>
          </a:p>
          <a:p>
            <a:pPr lvl="1" algn="r" eaLnBrk="0" hangingPunct="0">
              <a:spcBef>
                <a:spcPct val="20000"/>
              </a:spcBef>
              <a:buClr>
                <a:schemeClr val="tx2"/>
              </a:buClr>
              <a:buSzPct val="100000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sample handling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Internationally and </a:t>
            </a:r>
          </a:p>
          <a:p>
            <a:pPr lvl="1" algn="r" eaLnBrk="0" hangingPunct="0">
              <a:spcBef>
                <a:spcPct val="20000"/>
              </a:spcBef>
              <a:buClr>
                <a:schemeClr val="tx2"/>
              </a:buClr>
              <a:buSzPct val="100000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Accredited laboratory </a:t>
            </a: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network</a:t>
            </a:r>
          </a:p>
          <a:p>
            <a:pPr lvl="1" algn="r" eaLnBrk="0" hangingPunct="0">
              <a:spcBef>
                <a:spcPct val="20000"/>
              </a:spcBef>
              <a:buSzPct val="55000"/>
            </a:pPr>
            <a:r>
              <a:rPr lang="da-DK" dirty="0" smtClean="0">
                <a:latin typeface="Tahoma"/>
              </a:rPr>
              <a:t/>
            </a:r>
            <a:br>
              <a:rPr lang="da-DK" dirty="0" smtClean="0">
                <a:latin typeface="Tahoma"/>
              </a:rPr>
            </a:br>
            <a:endParaRPr kumimoji="0" lang="da-DK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  <a:ea typeface="ＭＳ Ｐゴシック" pitchFamily="34" charset="-128"/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070042"/>
            <a:ext cx="3888432" cy="2375182"/>
          </a:xfrm>
          <a:prstGeom prst="rect">
            <a:avLst/>
          </a:prstGeom>
        </p:spPr>
      </p:pic>
      <p:sp>
        <p:nvSpPr>
          <p:cNvPr id="2" name="Tekstboks 1"/>
          <p:cNvSpPr txBox="1"/>
          <p:nvPr/>
        </p:nvSpPr>
        <p:spPr>
          <a:xfrm>
            <a:off x="7164288" y="6207695"/>
            <a:ext cx="6480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986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smtClean="0">
                <a:latin typeface="Arial Black" pitchFamily="34" charset="0"/>
              </a:rPr>
              <a:t>Sorbisense </a:t>
            </a:r>
            <a:r>
              <a:rPr lang="da-DK" sz="2800" err="1" smtClean="0">
                <a:latin typeface="Arial Black" pitchFamily="34" charset="0"/>
              </a:rPr>
              <a:t>Risk</a:t>
            </a:r>
            <a:r>
              <a:rPr lang="da-DK" sz="2800" smtClean="0">
                <a:latin typeface="Arial Black" pitchFamily="34" charset="0"/>
              </a:rPr>
              <a:t> </a:t>
            </a:r>
            <a:r>
              <a:rPr lang="da-DK" sz="2800" err="1" smtClean="0">
                <a:latin typeface="Arial Black" pitchFamily="34" charset="0"/>
              </a:rPr>
              <a:t>Assessment</a:t>
            </a:r>
            <a:r>
              <a:rPr lang="da-DK" sz="2800" smtClean="0">
                <a:latin typeface="Arial Black" pitchFamily="34" charset="0"/>
              </a:rPr>
              <a:t> </a:t>
            </a:r>
            <a:br>
              <a:rPr lang="da-DK" sz="2800" smtClean="0">
                <a:latin typeface="Arial Black" pitchFamily="34" charset="0"/>
              </a:rPr>
            </a:br>
            <a:r>
              <a:rPr lang="da-DK" sz="2400" smtClean="0">
                <a:latin typeface="Arial" pitchFamily="34" charset="0"/>
                <a:cs typeface="Arial" pitchFamily="34" charset="0"/>
              </a:rPr>
              <a:t>- 5 </a:t>
            </a:r>
            <a:r>
              <a:rPr lang="da-DK" sz="2400" err="1">
                <a:latin typeface="Arial" pitchFamily="34" charset="0"/>
                <a:cs typeface="Arial" pitchFamily="34" charset="0"/>
              </a:rPr>
              <a:t>unique</a:t>
            </a:r>
            <a:r>
              <a:rPr lang="da-DK" sz="2400">
                <a:latin typeface="Arial" pitchFamily="34" charset="0"/>
                <a:cs typeface="Arial" pitchFamily="34" charset="0"/>
              </a:rPr>
              <a:t> features</a:t>
            </a:r>
            <a:r>
              <a:rPr lang="da-DK" sz="2000">
                <a:latin typeface="Arial" pitchFamily="34" charset="0"/>
                <a:cs typeface="Arial" pitchFamily="34" charset="0"/>
              </a:rPr>
              <a:t/>
            </a:r>
            <a:br>
              <a:rPr lang="da-DK" sz="2000">
                <a:latin typeface="Arial" pitchFamily="34" charset="0"/>
                <a:cs typeface="Arial" pitchFamily="34" charset="0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5" cy="1296142"/>
          </a:xfrm>
          <a:prstGeom prst="rect">
            <a:avLst/>
          </a:prstGeom>
        </p:spPr>
      </p:pic>
      <p:sp>
        <p:nvSpPr>
          <p:cNvPr id="8" name="Tekstboks 7"/>
          <p:cNvSpPr txBox="1"/>
          <p:nvPr/>
        </p:nvSpPr>
        <p:spPr>
          <a:xfrm>
            <a:off x="971600" y="2858160"/>
            <a:ext cx="7632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da-DK" sz="2000" dirty="0">
              <a:latin typeface="+mj-lt"/>
            </a:endParaRP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smtClean="0"/>
              <a:t>Sampling tubes </a:t>
            </a:r>
            <a:r>
              <a:rPr lang="da-DK" sz="2000" dirty="0" err="1" smtClean="0"/>
              <a:t>instead</a:t>
            </a:r>
            <a:r>
              <a:rPr lang="da-DK" sz="2000" dirty="0" smtClean="0"/>
              <a:t> of </a:t>
            </a:r>
            <a:r>
              <a:rPr lang="da-DK" sz="2000" dirty="0" err="1" smtClean="0"/>
              <a:t>water</a:t>
            </a:r>
            <a:r>
              <a:rPr lang="da-DK" sz="2000" dirty="0" smtClean="0"/>
              <a:t> samples and </a:t>
            </a:r>
            <a:r>
              <a:rPr lang="da-DK" sz="2000" dirty="0" err="1"/>
              <a:t>e</a:t>
            </a:r>
            <a:r>
              <a:rPr lang="da-DK" sz="2000" dirty="0" err="1" smtClean="0"/>
              <a:t>asy</a:t>
            </a:r>
            <a:r>
              <a:rPr lang="da-DK" sz="2000" dirty="0" smtClean="0"/>
              <a:t> </a:t>
            </a:r>
            <a:r>
              <a:rPr lang="da-DK" sz="2000" dirty="0" err="1"/>
              <a:t>mounting</a:t>
            </a:r>
            <a:r>
              <a:rPr lang="da-DK" sz="2000" dirty="0"/>
              <a:t> </a:t>
            </a:r>
            <a:r>
              <a:rPr lang="da-DK" sz="2000" dirty="0" err="1" smtClean="0"/>
              <a:t>allows</a:t>
            </a:r>
            <a:r>
              <a:rPr lang="da-DK" sz="2000" dirty="0" smtClean="0"/>
              <a:t> </a:t>
            </a:r>
            <a:r>
              <a:rPr lang="da-DK" sz="2000" dirty="0"/>
              <a:t>for </a:t>
            </a:r>
            <a:r>
              <a:rPr lang="da-DK" sz="2000" dirty="0" err="1" smtClean="0"/>
              <a:t>huge</a:t>
            </a:r>
            <a:r>
              <a:rPr lang="da-DK" sz="2000" dirty="0" smtClean="0"/>
              <a:t> </a:t>
            </a:r>
            <a:r>
              <a:rPr lang="da-DK" sz="2000" dirty="0" err="1"/>
              <a:t>savings</a:t>
            </a:r>
            <a:r>
              <a:rPr lang="da-DK" sz="2000" dirty="0"/>
              <a:t> on </a:t>
            </a:r>
            <a:r>
              <a:rPr lang="da-DK" sz="2000" dirty="0" err="1"/>
              <a:t>labour</a:t>
            </a:r>
            <a:r>
              <a:rPr lang="da-DK" sz="2000" dirty="0"/>
              <a:t> </a:t>
            </a:r>
            <a:r>
              <a:rPr lang="da-DK" sz="2000" dirty="0" smtClean="0"/>
              <a:t>(not operator </a:t>
            </a:r>
            <a:r>
              <a:rPr lang="da-DK" sz="2000" dirty="0" err="1" smtClean="0"/>
              <a:t>dependable</a:t>
            </a:r>
            <a:r>
              <a:rPr lang="da-DK" sz="2000" dirty="0" smtClean="0"/>
              <a:t>) and sample handling</a:t>
            </a:r>
            <a:endParaRPr lang="da-DK" sz="2000" dirty="0"/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Continuous</a:t>
            </a:r>
            <a:r>
              <a:rPr lang="da-DK" sz="2000" dirty="0" smtClean="0">
                <a:latin typeface="+mj-lt"/>
              </a:rPr>
              <a:t> sampling </a:t>
            </a:r>
            <a:r>
              <a:rPr lang="da-DK" sz="2000" dirty="0" err="1" smtClean="0">
                <a:latin typeface="+mj-lt"/>
              </a:rPr>
              <a:t>allows</a:t>
            </a:r>
            <a:r>
              <a:rPr lang="da-DK" sz="2000" dirty="0" smtClean="0">
                <a:latin typeface="+mj-lt"/>
              </a:rPr>
              <a:t> for </a:t>
            </a:r>
            <a:r>
              <a:rPr lang="da-DK" sz="2000" dirty="0" err="1" smtClean="0">
                <a:latin typeface="+mj-lt"/>
              </a:rPr>
              <a:t>correct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measuring</a:t>
            </a:r>
            <a:r>
              <a:rPr lang="da-DK" sz="2000" dirty="0" smtClean="0">
                <a:latin typeface="+mj-lt"/>
              </a:rPr>
              <a:t> of </a:t>
            </a:r>
            <a:r>
              <a:rPr lang="da-DK" sz="2000" dirty="0" err="1" smtClean="0">
                <a:latin typeface="+mj-lt"/>
              </a:rPr>
              <a:t>contaminant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development</a:t>
            </a:r>
            <a:r>
              <a:rPr lang="da-DK" sz="2000" dirty="0" smtClean="0">
                <a:latin typeface="+mj-lt"/>
              </a:rPr>
              <a:t> and </a:t>
            </a:r>
            <a:r>
              <a:rPr lang="da-DK" sz="2000" dirty="0" err="1" smtClean="0">
                <a:latin typeface="+mj-lt"/>
              </a:rPr>
              <a:t>cost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savings</a:t>
            </a:r>
            <a:r>
              <a:rPr lang="da-DK" sz="2000" dirty="0" smtClean="0">
                <a:latin typeface="+mj-lt"/>
              </a:rPr>
              <a:t> on </a:t>
            </a:r>
            <a:r>
              <a:rPr lang="da-DK" sz="2000" dirty="0" err="1" smtClean="0">
                <a:latin typeface="+mj-lt"/>
              </a:rPr>
              <a:t>remediations</a:t>
            </a:r>
            <a:r>
              <a:rPr lang="da-DK" sz="2000" dirty="0" smtClean="0">
                <a:latin typeface="+mj-lt"/>
              </a:rPr>
              <a:t> (data </a:t>
            </a:r>
            <a:r>
              <a:rPr lang="da-DK" sz="2000" dirty="0" err="1" smtClean="0">
                <a:latin typeface="+mj-lt"/>
              </a:rPr>
              <a:t>quality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against</a:t>
            </a:r>
            <a:r>
              <a:rPr lang="da-DK" sz="2000" dirty="0" smtClean="0">
                <a:latin typeface="+mj-lt"/>
              </a:rPr>
              <a:t> sampling </a:t>
            </a:r>
            <a:r>
              <a:rPr lang="da-DK" sz="2000" dirty="0" err="1" smtClean="0">
                <a:latin typeface="+mj-lt"/>
              </a:rPr>
              <a:t>rounds</a:t>
            </a:r>
            <a:r>
              <a:rPr lang="da-DK" sz="2000" dirty="0" smtClean="0">
                <a:latin typeface="+mj-lt"/>
              </a:rPr>
              <a:t>)</a:t>
            </a: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Sorbicells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can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be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freeze-stored</a:t>
            </a:r>
            <a:r>
              <a:rPr lang="da-DK" sz="2000" dirty="0" smtClean="0">
                <a:latin typeface="+mj-lt"/>
              </a:rPr>
              <a:t> and </a:t>
            </a:r>
            <a:r>
              <a:rPr lang="da-DK" sz="2000" dirty="0" err="1" smtClean="0">
                <a:latin typeface="+mj-lt"/>
              </a:rPr>
              <a:t>handled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through</a:t>
            </a:r>
            <a:r>
              <a:rPr lang="da-DK" sz="2000" dirty="0" smtClean="0">
                <a:latin typeface="+mj-lt"/>
              </a:rPr>
              <a:t> normal mail-services </a:t>
            </a: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err="1" smtClean="0">
                <a:latin typeface="+mj-lt"/>
              </a:rPr>
              <a:t>Patented</a:t>
            </a:r>
            <a:r>
              <a:rPr lang="da-DK" sz="2000" dirty="0" smtClean="0">
                <a:latin typeface="+mj-lt"/>
              </a:rPr>
              <a:t> and robust </a:t>
            </a:r>
            <a:r>
              <a:rPr lang="da-DK" sz="2000" dirty="0" err="1" smtClean="0">
                <a:latin typeface="+mj-lt"/>
              </a:rPr>
              <a:t>method</a:t>
            </a:r>
            <a:r>
              <a:rPr lang="da-DK" sz="2000" dirty="0" smtClean="0">
                <a:latin typeface="+mj-lt"/>
              </a:rPr>
              <a:t> for </a:t>
            </a:r>
            <a:r>
              <a:rPr lang="da-DK" sz="2000" dirty="0" err="1" smtClean="0">
                <a:latin typeface="+mj-lt"/>
              </a:rPr>
              <a:t>calculating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concentrations</a:t>
            </a:r>
            <a:endParaRPr lang="da-DK" sz="2000" dirty="0" smtClean="0">
              <a:latin typeface="+mj-lt"/>
            </a:endParaRP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da-DK" sz="2000" dirty="0" smtClean="0">
                <a:latin typeface="+mj-lt"/>
              </a:rPr>
              <a:t>Global and </a:t>
            </a:r>
            <a:r>
              <a:rPr lang="da-DK" sz="2000" dirty="0" err="1" smtClean="0">
                <a:latin typeface="+mj-lt"/>
              </a:rPr>
              <a:t>accredited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laboratory</a:t>
            </a:r>
            <a:r>
              <a:rPr lang="da-DK" sz="2000" dirty="0" smtClean="0">
                <a:latin typeface="+mj-lt"/>
              </a:rPr>
              <a:t> </a:t>
            </a:r>
            <a:r>
              <a:rPr lang="da-DK" sz="2000" dirty="0" err="1" smtClean="0">
                <a:latin typeface="+mj-lt"/>
              </a:rPr>
              <a:t>network</a:t>
            </a:r>
            <a:endParaRPr lang="da-DK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da-DK" sz="2000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da-DK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301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34888" y="1955973"/>
            <a:ext cx="8229600" cy="3993307"/>
          </a:xfrm>
        </p:spPr>
        <p:txBody>
          <a:bodyPr/>
          <a:lstStyle/>
          <a:p>
            <a:endParaRPr lang="da-DK" sz="2800" smtClean="0"/>
          </a:p>
          <a:p>
            <a:endParaRPr lang="da-DK" sz="2800"/>
          </a:p>
          <a:p>
            <a:r>
              <a:rPr lang="da-DK" sz="2400" err="1" smtClean="0"/>
              <a:t>SorbiCell</a:t>
            </a:r>
            <a:r>
              <a:rPr lang="da-DK" sz="2400"/>
              <a:t> </a:t>
            </a:r>
            <a:r>
              <a:rPr lang="da-DK" sz="2400" smtClean="0"/>
              <a:t>is and ”</a:t>
            </a:r>
            <a:r>
              <a:rPr lang="da-DK" sz="2400" err="1" smtClean="0"/>
              <a:t>active</a:t>
            </a:r>
            <a:r>
              <a:rPr lang="da-DK" sz="2400" smtClean="0"/>
              <a:t>” passive sampler, </a:t>
            </a:r>
            <a:r>
              <a:rPr lang="da-DK" sz="2400" err="1" smtClean="0"/>
              <a:t>based</a:t>
            </a:r>
            <a:r>
              <a:rPr lang="da-DK" sz="2400" smtClean="0"/>
              <a:t> on </a:t>
            </a:r>
            <a:r>
              <a:rPr lang="da-DK" sz="2400" b="1" smtClean="0"/>
              <a:t>flow of </a:t>
            </a:r>
            <a:r>
              <a:rPr lang="da-DK" sz="2400" b="1" err="1" smtClean="0"/>
              <a:t>water</a:t>
            </a:r>
            <a:r>
              <a:rPr lang="da-DK" sz="2400" b="1" smtClean="0"/>
              <a:t> and </a:t>
            </a:r>
            <a:r>
              <a:rPr lang="da-DK" sz="2400" b="1" err="1" smtClean="0"/>
              <a:t>solute</a:t>
            </a:r>
            <a:r>
              <a:rPr lang="da-DK" sz="2400" smtClean="0"/>
              <a:t> </a:t>
            </a:r>
            <a:r>
              <a:rPr lang="da-DK" sz="2400" err="1" smtClean="0"/>
              <a:t>through</a:t>
            </a:r>
            <a:r>
              <a:rPr lang="da-DK" sz="2400" smtClean="0"/>
              <a:t> sampling unit</a:t>
            </a:r>
            <a:endParaRPr lang="da-DK" sz="2400"/>
          </a:p>
          <a:p>
            <a:r>
              <a:rPr lang="da-DK" sz="2400" err="1" smtClean="0"/>
              <a:t>Majority</a:t>
            </a:r>
            <a:r>
              <a:rPr lang="da-DK" sz="2400" smtClean="0"/>
              <a:t> of passive samplers </a:t>
            </a:r>
            <a:r>
              <a:rPr lang="da-DK" sz="2400" err="1" smtClean="0"/>
              <a:t>are</a:t>
            </a:r>
            <a:r>
              <a:rPr lang="da-DK" sz="2400" smtClean="0"/>
              <a:t> </a:t>
            </a:r>
            <a:r>
              <a:rPr lang="da-DK" sz="2400" err="1" smtClean="0"/>
              <a:t>based</a:t>
            </a:r>
            <a:r>
              <a:rPr lang="da-DK" sz="2400" smtClean="0"/>
              <a:t> on </a:t>
            </a:r>
            <a:r>
              <a:rPr lang="da-DK" sz="2400" b="1" smtClean="0"/>
              <a:t>diffusion of </a:t>
            </a:r>
            <a:r>
              <a:rPr lang="da-DK" sz="2400" b="1" err="1" smtClean="0"/>
              <a:t>solute</a:t>
            </a:r>
            <a:r>
              <a:rPr lang="da-DK" sz="2400" b="1" smtClean="0"/>
              <a:t> </a:t>
            </a:r>
            <a:r>
              <a:rPr lang="da-DK" sz="2400" b="1" err="1" smtClean="0"/>
              <a:t>through</a:t>
            </a:r>
            <a:r>
              <a:rPr lang="da-DK" sz="2400" b="1" smtClean="0"/>
              <a:t> </a:t>
            </a:r>
            <a:r>
              <a:rPr lang="da-DK" sz="2400" b="1" err="1" smtClean="0"/>
              <a:t>membrane</a:t>
            </a:r>
            <a:r>
              <a:rPr lang="da-DK" sz="2400" b="1" smtClean="0"/>
              <a:t> </a:t>
            </a:r>
            <a:r>
              <a:rPr lang="da-DK" sz="2400" err="1" smtClean="0"/>
              <a:t>into</a:t>
            </a:r>
            <a:r>
              <a:rPr lang="da-DK" sz="2400" smtClean="0"/>
              <a:t> sampling unit</a:t>
            </a:r>
          </a:p>
          <a:p>
            <a:r>
              <a:rPr lang="da-DK" sz="2400" err="1" smtClean="0"/>
              <a:t>Some</a:t>
            </a:r>
            <a:r>
              <a:rPr lang="da-DK" sz="2400" smtClean="0"/>
              <a:t> passive samplers </a:t>
            </a:r>
            <a:r>
              <a:rPr lang="da-DK" sz="2400" err="1" smtClean="0"/>
              <a:t>are</a:t>
            </a:r>
            <a:r>
              <a:rPr lang="da-DK" sz="2400" smtClean="0"/>
              <a:t> </a:t>
            </a:r>
            <a:r>
              <a:rPr lang="da-DK" sz="2400" err="1" smtClean="0"/>
              <a:t>based</a:t>
            </a:r>
            <a:r>
              <a:rPr lang="da-DK" sz="2400" smtClean="0"/>
              <a:t> on </a:t>
            </a:r>
            <a:r>
              <a:rPr lang="da-DK" sz="2400" err="1" smtClean="0"/>
              <a:t>collecting</a:t>
            </a:r>
            <a:r>
              <a:rPr lang="da-DK" sz="2400" smtClean="0"/>
              <a:t> a </a:t>
            </a:r>
            <a:r>
              <a:rPr lang="da-DK" sz="2400" b="1" err="1" smtClean="0"/>
              <a:t>discrete</a:t>
            </a:r>
            <a:r>
              <a:rPr lang="da-DK" sz="2400" b="1" smtClean="0"/>
              <a:t> </a:t>
            </a:r>
            <a:r>
              <a:rPr lang="da-DK" sz="2400" b="1" err="1" smtClean="0"/>
              <a:t>volume</a:t>
            </a:r>
            <a:r>
              <a:rPr lang="da-DK" sz="2400" b="1" smtClean="0"/>
              <a:t> of </a:t>
            </a:r>
            <a:r>
              <a:rPr lang="da-DK" sz="2400" b="1" err="1" smtClean="0"/>
              <a:t>water</a:t>
            </a:r>
            <a:r>
              <a:rPr lang="da-DK" sz="2400" smtClean="0"/>
              <a:t> </a:t>
            </a:r>
            <a:r>
              <a:rPr lang="da-DK" sz="2400" err="1" smtClean="0"/>
              <a:t>into</a:t>
            </a:r>
            <a:r>
              <a:rPr lang="da-DK" sz="2400" smtClean="0"/>
              <a:t> sampling unit</a:t>
            </a:r>
          </a:p>
          <a:p>
            <a:endParaRPr lang="da-DK" sz="240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1781944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  <a:ea typeface="ＭＳ Ｐゴシック" pitchFamily="108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2800" b="1" err="1" smtClean="0">
                <a:ea typeface="ＭＳ Ｐゴシック" pitchFamily="34" charset="-128"/>
              </a:rPr>
              <a:t>SorbiCells</a:t>
            </a:r>
            <a:r>
              <a:rPr lang="da-DK" sz="2800" b="1" smtClean="0">
                <a:ea typeface="ＭＳ Ｐゴシック" pitchFamily="34" charset="-128"/>
              </a:rPr>
              <a:t>: </a:t>
            </a:r>
            <a:r>
              <a:rPr lang="da-DK" sz="2800" b="1" err="1" smtClean="0">
                <a:ea typeface="ＭＳ Ｐゴシック" pitchFamily="34" charset="-128"/>
              </a:rPr>
              <a:t>main</a:t>
            </a:r>
            <a:r>
              <a:rPr lang="da-DK" sz="2800" b="1" smtClean="0">
                <a:ea typeface="ＭＳ Ｐゴシック" pitchFamily="34" charset="-128"/>
              </a:rPr>
              <a:t> differences </a:t>
            </a:r>
            <a:r>
              <a:rPr lang="da-DK" sz="2800" b="1" err="1" smtClean="0">
                <a:ea typeface="ＭＳ Ｐゴシック" pitchFamily="34" charset="-128"/>
              </a:rPr>
              <a:t>compared</a:t>
            </a:r>
            <a:r>
              <a:rPr lang="da-DK" sz="2800" b="1" smtClean="0">
                <a:ea typeface="ＭＳ Ｐゴシック" pitchFamily="34" charset="-128"/>
              </a:rPr>
              <a:t> to </a:t>
            </a:r>
            <a:r>
              <a:rPr lang="da-DK" sz="2800" b="1" err="1" smtClean="0">
                <a:ea typeface="ＭＳ Ｐゴシック" pitchFamily="34" charset="-128"/>
              </a:rPr>
              <a:t>other</a:t>
            </a:r>
            <a:r>
              <a:rPr lang="da-DK" sz="2800" b="1" smtClean="0">
                <a:ea typeface="ＭＳ Ｐゴシック" pitchFamily="34" charset="-128"/>
              </a:rPr>
              <a:t> passive samplers</a:t>
            </a:r>
          </a:p>
          <a:p>
            <a:pPr eaLnBrk="1" hangingPunct="1"/>
            <a:r>
              <a:rPr lang="da-DK" sz="32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a-DK" sz="32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a-DK" sz="32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a-DK" sz="32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da-DK" sz="200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286551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510187"/>
              </p:ext>
            </p:extLst>
          </p:nvPr>
        </p:nvGraphicFramePr>
        <p:xfrm>
          <a:off x="457200" y="2204864"/>
          <a:ext cx="7571184" cy="38722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32815"/>
                <a:gridCol w="2010392"/>
                <a:gridCol w="1655238"/>
                <a:gridCol w="2072739"/>
              </a:tblGrid>
              <a:tr h="406844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Time-</a:t>
                      </a:r>
                      <a:r>
                        <a:rPr lang="da-DK" sz="1600" dirty="0" err="1" smtClean="0"/>
                        <a:t>weighed</a:t>
                      </a:r>
                      <a:r>
                        <a:rPr lang="da-DK" sz="1600" baseline="0" dirty="0" smtClean="0"/>
                        <a:t> Average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Flow-</a:t>
                      </a:r>
                      <a:r>
                        <a:rPr lang="da-DK" sz="1600" dirty="0" err="1" smtClean="0"/>
                        <a:t>weighed</a:t>
                      </a:r>
                      <a:r>
                        <a:rPr lang="da-DK" sz="1600" baseline="0" dirty="0" smtClean="0"/>
                        <a:t> Average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Calibration</a:t>
                      </a:r>
                      <a:r>
                        <a:rPr lang="da-DK" sz="1600" dirty="0" smtClean="0"/>
                        <a:t>, </a:t>
                      </a:r>
                      <a:r>
                        <a:rPr lang="da-DK" sz="1600" i="1" dirty="0" smtClean="0"/>
                        <a:t>n</a:t>
                      </a:r>
                      <a:r>
                        <a:rPr lang="da-DK" sz="1600" dirty="0" smtClean="0"/>
                        <a:t> </a:t>
                      </a:r>
                      <a:r>
                        <a:rPr lang="da-DK" sz="1600" dirty="0" err="1" smtClean="0"/>
                        <a:t>compounds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SorbiCell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1 (Ks)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PDB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?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No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÷ (</a:t>
                      </a:r>
                      <a:r>
                        <a:rPr lang="da-DK" sz="1600" dirty="0" err="1" smtClean="0"/>
                        <a:t>equilibrium</a:t>
                      </a:r>
                      <a:r>
                        <a:rPr lang="da-DK" sz="1600" dirty="0" smtClean="0"/>
                        <a:t> time)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SPMD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i="1" baseline="0" dirty="0" smtClean="0"/>
                        <a:t>n</a:t>
                      </a:r>
                      <a:r>
                        <a:rPr lang="da-DK" sz="1600" baseline="0" dirty="0" smtClean="0"/>
                        <a:t> parameters (</a:t>
                      </a:r>
                      <a:r>
                        <a:rPr lang="da-DK" sz="1600" baseline="0" dirty="0" err="1" smtClean="0"/>
                        <a:t>difusivity</a:t>
                      </a:r>
                      <a:r>
                        <a:rPr lang="da-DK" sz="1600" baseline="0" dirty="0" smtClean="0"/>
                        <a:t>)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DGT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i="1" baseline="0" dirty="0" smtClean="0"/>
                        <a:t>n</a:t>
                      </a:r>
                      <a:r>
                        <a:rPr lang="da-DK" sz="1600" baseline="0" dirty="0" smtClean="0"/>
                        <a:t> parameters</a:t>
                      </a:r>
                    </a:p>
                    <a:p>
                      <a:r>
                        <a:rPr lang="da-DK" sz="1600" baseline="0" dirty="0" smtClean="0"/>
                        <a:t>(</a:t>
                      </a:r>
                      <a:r>
                        <a:rPr lang="da-DK" sz="1600" baseline="0" dirty="0" err="1" smtClean="0"/>
                        <a:t>difusivity</a:t>
                      </a:r>
                      <a:r>
                        <a:rPr lang="da-DK" sz="1600" baseline="0" dirty="0" smtClean="0"/>
                        <a:t>)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Dosimeter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i="1" baseline="0" dirty="0" smtClean="0"/>
                        <a:t>n</a:t>
                      </a:r>
                      <a:r>
                        <a:rPr lang="da-DK" sz="1600" baseline="0" dirty="0" smtClean="0"/>
                        <a:t> parameters</a:t>
                      </a:r>
                    </a:p>
                    <a:p>
                      <a:r>
                        <a:rPr lang="da-DK" sz="1600" baseline="0" dirty="0" smtClean="0"/>
                        <a:t>(</a:t>
                      </a:r>
                      <a:r>
                        <a:rPr lang="da-DK" sz="1600" baseline="0" dirty="0" err="1" smtClean="0"/>
                        <a:t>difusivity</a:t>
                      </a:r>
                      <a:r>
                        <a:rPr lang="da-DK" sz="1600" baseline="0" dirty="0" smtClean="0"/>
                        <a:t>)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Snap sampler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÷</a:t>
                      </a:r>
                      <a:endParaRPr lang="da-DK" sz="1600" dirty="0"/>
                    </a:p>
                  </a:txBody>
                  <a:tcPr/>
                </a:tc>
              </a:tr>
              <a:tr h="316500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Water sample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÷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339752" y="773832"/>
            <a:ext cx="5997352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  <a:ea typeface="ＭＳ Ｐゴシック" pitchFamily="108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2800" b="1" dirty="0" err="1" smtClean="0">
                <a:ea typeface="ＭＳ Ｐゴシック" pitchFamily="34" charset="-128"/>
              </a:rPr>
              <a:t>SorbiCell</a:t>
            </a:r>
            <a:r>
              <a:rPr lang="da-DK" sz="2800" b="1" dirty="0" smtClean="0">
                <a:ea typeface="ＭＳ Ｐゴシック" pitchFamily="34" charset="-128"/>
              </a:rPr>
              <a:t> </a:t>
            </a:r>
            <a:r>
              <a:rPr lang="da-DK" sz="2800" b="1" dirty="0" err="1" smtClean="0">
                <a:ea typeface="ＭＳ Ｐゴシック" pitchFamily="34" charset="-128"/>
              </a:rPr>
              <a:t>competitive</a:t>
            </a:r>
            <a:r>
              <a:rPr lang="da-DK" sz="2800" b="1" dirty="0" smtClean="0">
                <a:ea typeface="ＭＳ Ｐゴシック" pitchFamily="34" charset="-128"/>
              </a:rPr>
              <a:t> profile: Sampler </a:t>
            </a:r>
            <a:r>
              <a:rPr lang="da-DK" sz="2800" b="1" dirty="0" err="1" smtClean="0">
                <a:ea typeface="ＭＳ Ｐゴシック" pitchFamily="34" charset="-128"/>
              </a:rPr>
              <a:t>characteristics</a:t>
            </a:r>
            <a:endParaRPr lang="da-DK" sz="2800" b="1" dirty="0" smtClean="0">
              <a:ea typeface="ＭＳ Ｐゴシック" pitchFamily="34" charset="-128"/>
            </a:endParaRPr>
          </a:p>
          <a:p>
            <a:pPr eaLnBrk="1" hangingPunct="1"/>
            <a: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da-DK" sz="20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526033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684197"/>
              </p:ext>
            </p:extLst>
          </p:nvPr>
        </p:nvGraphicFramePr>
        <p:xfrm>
          <a:off x="457200" y="2465732"/>
          <a:ext cx="8507289" cy="37715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92759"/>
                <a:gridCol w="1108262"/>
                <a:gridCol w="1034378"/>
                <a:gridCol w="1034378"/>
                <a:gridCol w="960494"/>
                <a:gridCol w="953688"/>
                <a:gridCol w="999193"/>
                <a:gridCol w="1224137"/>
              </a:tblGrid>
              <a:tr h="406844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Ground-water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Surface</a:t>
                      </a:r>
                      <a:r>
                        <a:rPr lang="da-DK" sz="1600" dirty="0" smtClean="0"/>
                        <a:t> </a:t>
                      </a:r>
                      <a:r>
                        <a:rPr lang="da-DK" sz="1600" dirty="0" err="1" smtClean="0"/>
                        <a:t>water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Waste </a:t>
                      </a:r>
                      <a:r>
                        <a:rPr lang="da-DK" sz="1600" dirty="0" err="1" smtClean="0"/>
                        <a:t>water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Marine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VOCs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NVOCs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Anorganic</a:t>
                      </a:r>
                      <a:endParaRPr lang="da-DK" sz="1600" dirty="0"/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SorbiCell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(Yes)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PDB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?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SPMD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DGT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?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?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Dosimeter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a-DK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Snap sampler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No</a:t>
                      </a:r>
                      <a:endParaRPr kumimoji="0" lang="da-DK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da-DK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</a:tr>
              <a:tr h="316500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Water sample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da-DK" sz="1600" dirty="0" smtClean="0"/>
                        <a:t>Yes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339752" y="773832"/>
            <a:ext cx="5997352" cy="9989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  <a:ea typeface="ＭＳ Ｐゴシック" pitchFamily="108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2800" b="1" dirty="0" err="1" smtClean="0">
                <a:ea typeface="ＭＳ Ｐゴシック" pitchFamily="34" charset="-128"/>
              </a:rPr>
              <a:t>SorbiCell</a:t>
            </a:r>
            <a:r>
              <a:rPr lang="da-DK" sz="2800" b="1" dirty="0" smtClean="0">
                <a:ea typeface="ＭＳ Ｐゴシック" pitchFamily="34" charset="-128"/>
              </a:rPr>
              <a:t> </a:t>
            </a:r>
            <a:r>
              <a:rPr lang="da-DK" sz="2800" b="1" dirty="0" err="1" smtClean="0">
                <a:ea typeface="ＭＳ Ｐゴシック" pitchFamily="34" charset="-128"/>
              </a:rPr>
              <a:t>competitive</a:t>
            </a:r>
            <a:r>
              <a:rPr lang="da-DK" sz="2800" b="1" dirty="0" smtClean="0">
                <a:ea typeface="ＭＳ Ｐゴシック" pitchFamily="34" charset="-128"/>
              </a:rPr>
              <a:t> profile: </a:t>
            </a:r>
            <a:r>
              <a:rPr lang="da-DK" sz="2800" b="1" dirty="0" err="1" smtClean="0">
                <a:ea typeface="ＭＳ Ｐゴシック" pitchFamily="34" charset="-128"/>
              </a:rPr>
              <a:t>Testing</a:t>
            </a:r>
            <a:r>
              <a:rPr lang="da-DK" sz="2800" b="1" dirty="0" smtClean="0">
                <a:ea typeface="ＭＳ Ｐゴシック" pitchFamily="34" charset="-128"/>
              </a:rPr>
              <a:t> </a:t>
            </a:r>
            <a:r>
              <a:rPr lang="da-DK" sz="2800" b="1" dirty="0" err="1" smtClean="0">
                <a:ea typeface="ＭＳ Ｐゴシック" pitchFamily="34" charset="-128"/>
              </a:rPr>
              <a:t>versatility</a:t>
            </a:r>
            <a:endParaRPr lang="da-DK" sz="2800" b="1" dirty="0" smtClean="0">
              <a:ea typeface="ＭＳ Ｐゴシック" pitchFamily="34" charset="-128"/>
            </a:endParaRPr>
          </a:p>
          <a:p>
            <a:pPr eaLnBrk="1" hangingPunct="1"/>
            <a: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a-DK" sz="32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da-DK" sz="20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466774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2060848"/>
            <a:ext cx="1944216" cy="10801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a-DK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Present list of </a:t>
            </a:r>
            <a:r>
              <a:rPr lang="da-DK" sz="200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substances</a:t>
            </a:r>
            <a:r>
              <a:rPr lang="da-DK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da-DK" sz="200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measurable</a:t>
            </a:r>
            <a:r>
              <a:rPr lang="da-DK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with </a:t>
            </a:r>
            <a:r>
              <a:rPr lang="da-DK" sz="200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Sorbicells</a:t>
            </a:r>
            <a:r>
              <a:rPr lang="da-DK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</a:t>
            </a:r>
            <a:br>
              <a:rPr lang="da-DK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da-DK" sz="2000" b="1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47056" y="845840"/>
            <a:ext cx="8229600" cy="5669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  <a:ea typeface="ＭＳ Ｐゴシック" pitchFamily="108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2800" b="1" kern="0" smtClean="0">
                <a:ea typeface="ＭＳ Ｐゴシック" pitchFamily="34" charset="-128"/>
              </a:rPr>
              <a:t>Sorbisense </a:t>
            </a:r>
            <a:r>
              <a:rPr lang="da-DK" sz="2800" b="1" kern="0" err="1" smtClean="0">
                <a:ea typeface="ＭＳ Ｐゴシック" pitchFamily="34" charset="-128"/>
              </a:rPr>
              <a:t>supply</a:t>
            </a:r>
            <a:r>
              <a:rPr lang="da-DK" sz="2800" b="1" kern="0" smtClean="0">
                <a:ea typeface="ＭＳ Ｐゴシック" pitchFamily="34" charset="-128"/>
              </a:rPr>
              <a:t> </a:t>
            </a:r>
            <a:r>
              <a:rPr lang="da-DK" sz="2800" b="1" kern="0" err="1" smtClean="0">
                <a:ea typeface="ＭＳ Ｐゴシック" pitchFamily="34" charset="-128"/>
              </a:rPr>
              <a:t>chain</a:t>
            </a:r>
            <a:r>
              <a:rPr lang="da-DK" sz="2800" b="1" kern="0" smtClean="0">
                <a:ea typeface="ＭＳ Ｐゴシック" pitchFamily="34" charset="-128"/>
              </a:rPr>
              <a:t> </a:t>
            </a:r>
            <a:r>
              <a:rPr lang="da-DK" sz="2000" kern="0" smtClean="0">
                <a:ea typeface="ＭＳ Ｐゴシック" pitchFamily="34" charset="-128"/>
              </a:rPr>
              <a:t/>
            </a:r>
            <a:br>
              <a:rPr lang="da-DK" sz="2000" kern="0" smtClean="0">
                <a:ea typeface="ＭＳ Ｐゴシック" pitchFamily="34" charset="-128"/>
              </a:rPr>
            </a:br>
            <a:r>
              <a:rPr lang="da-DK" sz="2000" ker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- </a:t>
            </a:r>
            <a:r>
              <a:rPr lang="da-DK" sz="2000" kern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analyses </a:t>
            </a:r>
            <a:r>
              <a:rPr lang="da-DK" sz="2000" kern="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performed</a:t>
            </a:r>
            <a:r>
              <a:rPr lang="da-DK" sz="2000" kern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by </a:t>
            </a:r>
            <a:r>
              <a:rPr lang="da-DK" sz="2000" kern="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Eurofins</a:t>
            </a:r>
            <a:endParaRPr lang="da-DK" sz="2000" b="1" kern="0" smtClean="0">
              <a:ea typeface="ＭＳ Ｐゴシック" pitchFamily="34" charset="-128"/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60849"/>
            <a:ext cx="5512580" cy="3884978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45024"/>
            <a:ext cx="2088232" cy="1359957"/>
          </a:xfrm>
          <a:prstGeom prst="rect">
            <a:avLst/>
          </a:prstGeom>
        </p:spPr>
      </p:pic>
      <p:sp>
        <p:nvSpPr>
          <p:cNvPr id="2" name="Tekstboks 1"/>
          <p:cNvSpPr txBox="1"/>
          <p:nvPr/>
        </p:nvSpPr>
        <p:spPr>
          <a:xfrm>
            <a:off x="899592" y="4509120"/>
            <a:ext cx="792088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1758794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1893454" y="3064970"/>
            <a:ext cx="145441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 smtClean="0"/>
              <a:t>Sorbisense (or dealer)</a:t>
            </a:r>
            <a:endParaRPr lang="da-DK" sz="2000" dirty="0"/>
          </a:p>
        </p:txBody>
      </p:sp>
      <p:sp>
        <p:nvSpPr>
          <p:cNvPr id="7" name="Rektangel 6"/>
          <p:cNvSpPr/>
          <p:nvPr/>
        </p:nvSpPr>
        <p:spPr>
          <a:xfrm>
            <a:off x="3853630" y="4493730"/>
            <a:ext cx="1564226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 smtClean="0"/>
              <a:t>Eurofins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8" name="Rektangel 7"/>
          <p:cNvSpPr/>
          <p:nvPr/>
        </p:nvSpPr>
        <p:spPr>
          <a:xfrm>
            <a:off x="3856580" y="3064970"/>
            <a:ext cx="1561276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Consultant </a:t>
            </a:r>
            <a:endParaRPr lang="da-DK" sz="2000" dirty="0"/>
          </a:p>
        </p:txBody>
      </p:sp>
      <p:sp>
        <p:nvSpPr>
          <p:cNvPr id="9" name="Rektangel 8"/>
          <p:cNvSpPr/>
          <p:nvPr/>
        </p:nvSpPr>
        <p:spPr>
          <a:xfrm>
            <a:off x="5868144" y="3064970"/>
            <a:ext cx="1296144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 err="1" smtClean="0"/>
              <a:t>Enduser</a:t>
            </a:r>
            <a:endParaRPr lang="da-DK" sz="2000" dirty="0"/>
          </a:p>
        </p:txBody>
      </p:sp>
      <p:sp>
        <p:nvSpPr>
          <p:cNvPr id="18" name="Højrepil 17"/>
          <p:cNvSpPr/>
          <p:nvPr/>
        </p:nvSpPr>
        <p:spPr>
          <a:xfrm>
            <a:off x="3347864" y="3143248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Opadbøjet pil 19"/>
          <p:cNvSpPr/>
          <p:nvPr/>
        </p:nvSpPr>
        <p:spPr>
          <a:xfrm>
            <a:off x="5467628" y="4065102"/>
            <a:ext cx="1192604" cy="885828"/>
          </a:xfrm>
          <a:prstGeom prst="bentUpArrow">
            <a:avLst>
              <a:gd name="adj1" fmla="val 9928"/>
              <a:gd name="adj2" fmla="val 16884"/>
              <a:gd name="adj3" fmla="val 1804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8" name="Opadbøjet pil 37"/>
          <p:cNvSpPr/>
          <p:nvPr/>
        </p:nvSpPr>
        <p:spPr>
          <a:xfrm rot="5400000" flipV="1">
            <a:off x="5585185" y="4010137"/>
            <a:ext cx="1101510" cy="1336620"/>
          </a:xfrm>
          <a:prstGeom prst="bentUpArrow">
            <a:avLst>
              <a:gd name="adj1" fmla="val 6095"/>
              <a:gd name="adj2" fmla="val 9715"/>
              <a:gd name="adj3" fmla="val 9918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734888" y="1556792"/>
            <a:ext cx="8229600" cy="5669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  <a:ea typeface="ＭＳ Ｐゴシック" pitchFamily="108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2800" b="1" kern="0" dirty="0" smtClean="0">
                <a:ea typeface="ＭＳ Ｐゴシック" pitchFamily="34" charset="-128"/>
              </a:rPr>
              <a:t>Sorbisense </a:t>
            </a:r>
            <a:r>
              <a:rPr lang="da-DK" sz="2800" b="1" kern="0" dirty="0" err="1" smtClean="0">
                <a:ea typeface="ＭＳ Ｐゴシック" pitchFamily="34" charset="-128"/>
              </a:rPr>
              <a:t>supply</a:t>
            </a:r>
            <a:r>
              <a:rPr lang="da-DK" sz="2800" b="1" kern="0" dirty="0" smtClean="0">
                <a:ea typeface="ＭＳ Ｐゴシック" pitchFamily="34" charset="-128"/>
              </a:rPr>
              <a:t> </a:t>
            </a:r>
            <a:r>
              <a:rPr lang="da-DK" sz="2800" b="1" kern="0" dirty="0" err="1" smtClean="0">
                <a:ea typeface="ＭＳ Ｐゴシック" pitchFamily="34" charset="-128"/>
              </a:rPr>
              <a:t>chain</a:t>
            </a:r>
            <a:r>
              <a:rPr lang="da-DK" sz="2800" b="1" kern="0" dirty="0" smtClean="0">
                <a:ea typeface="ＭＳ Ｐゴシック" pitchFamily="34" charset="-128"/>
              </a:rPr>
              <a:t> </a:t>
            </a:r>
            <a:r>
              <a:rPr lang="da-DK" sz="2000" kern="0" dirty="0" smtClean="0">
                <a:ea typeface="ＭＳ Ｐゴシック" pitchFamily="34" charset="-128"/>
              </a:rPr>
              <a:t/>
            </a:r>
            <a:br>
              <a:rPr lang="da-DK" sz="2000" kern="0" dirty="0" smtClean="0">
                <a:ea typeface="ＭＳ Ｐゴシック" pitchFamily="34" charset="-128"/>
              </a:rPr>
            </a:br>
            <a:r>
              <a:rPr lang="da-DK" sz="2000" kern="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- </a:t>
            </a:r>
            <a:r>
              <a:rPr lang="da-DK" sz="2000" kern="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and business model</a:t>
            </a:r>
            <a:endParaRPr lang="da-DK" sz="2000" b="1" kern="0" dirty="0">
              <a:ea typeface="ＭＳ Ｐゴシック" pitchFamily="34" charset="-128"/>
            </a:endParaRPr>
          </a:p>
          <a:p>
            <a:pPr eaLnBrk="1" hangingPunct="1"/>
            <a:endParaRPr lang="da-DK" sz="2000" b="1" kern="0" dirty="0" smtClean="0">
              <a:ea typeface="ＭＳ Ｐゴシック" pitchFamily="34" charset="-128"/>
            </a:endParaRPr>
          </a:p>
        </p:txBody>
      </p:sp>
      <p:sp>
        <p:nvSpPr>
          <p:cNvPr id="39" name="Højrepil 38"/>
          <p:cNvSpPr/>
          <p:nvPr/>
        </p:nvSpPr>
        <p:spPr>
          <a:xfrm>
            <a:off x="5467628" y="3143248"/>
            <a:ext cx="36604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0" name="Højrepil 39"/>
          <p:cNvSpPr/>
          <p:nvPr/>
        </p:nvSpPr>
        <p:spPr>
          <a:xfrm flipH="1">
            <a:off x="5436096" y="3501008"/>
            <a:ext cx="360040" cy="2137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Højrepil 41"/>
          <p:cNvSpPr/>
          <p:nvPr/>
        </p:nvSpPr>
        <p:spPr>
          <a:xfrm flipH="1">
            <a:off x="3419872" y="3501008"/>
            <a:ext cx="360040" cy="2137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Højrepil 12"/>
          <p:cNvSpPr/>
          <p:nvPr/>
        </p:nvSpPr>
        <p:spPr>
          <a:xfrm rot="5400000" flipH="1">
            <a:off x="4357116" y="4150220"/>
            <a:ext cx="360040" cy="2137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Højrepil 13"/>
          <p:cNvSpPr/>
          <p:nvPr/>
        </p:nvSpPr>
        <p:spPr>
          <a:xfrm rot="5400000">
            <a:off x="4603861" y="4111213"/>
            <a:ext cx="36604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kstboks 2"/>
          <p:cNvSpPr txBox="1"/>
          <p:nvPr/>
        </p:nvSpPr>
        <p:spPr>
          <a:xfrm>
            <a:off x="5580112" y="4077072"/>
            <a:ext cx="904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Or…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0236220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31850" y="1916113"/>
            <a:ext cx="77724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da-DK" sz="2800" b="1" smtClean="0">
                <a:solidFill>
                  <a:schemeClr val="tx2"/>
                </a:solidFill>
                <a:latin typeface="Arial Black" pitchFamily="34" charset="0"/>
                <a:cs typeface="Arial" charset="0"/>
              </a:rPr>
              <a:t>Sales support  </a:t>
            </a:r>
            <a:endParaRPr lang="da-DK" sz="2800">
              <a:solidFill>
                <a:schemeClr val="tx2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22531" name="Rectangle 10"/>
          <p:cNvSpPr>
            <a:spLocks noChangeArrowheads="1"/>
          </p:cNvSpPr>
          <p:nvPr/>
        </p:nvSpPr>
        <p:spPr bwMode="auto">
          <a:xfrm>
            <a:off x="827584" y="4759404"/>
            <a:ext cx="30968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sz="2000" dirty="0" smtClean="0">
                <a:latin typeface="Arial" pitchFamily="34" charset="0"/>
                <a:cs typeface="Arial" pitchFamily="34" charset="0"/>
              </a:rPr>
              <a:t>Marketing </a:t>
            </a:r>
            <a:r>
              <a:rPr lang="da-DK" sz="2000" dirty="0" err="1" smtClean="0">
                <a:latin typeface="Arial" pitchFamily="34" charset="0"/>
                <a:cs typeface="Arial" pitchFamily="34" charset="0"/>
              </a:rPr>
              <a:t>Director</a:t>
            </a:r>
            <a:endParaRPr lang="da-DK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da-DK" sz="2000" dirty="0" smtClean="0">
                <a:latin typeface="Arial" pitchFamily="34" charset="0"/>
                <a:cs typeface="Arial" pitchFamily="34" charset="0"/>
              </a:rPr>
              <a:t>Carsten Frederiksen</a:t>
            </a:r>
            <a:r>
              <a:rPr lang="da-DK" sz="2000" dirty="0">
                <a:latin typeface="Arial" pitchFamily="34" charset="0"/>
                <a:cs typeface="Arial" pitchFamily="34" charset="0"/>
              </a:rPr>
              <a:t/>
            </a:r>
            <a:br>
              <a:rPr lang="da-DK" sz="2000" dirty="0">
                <a:latin typeface="Arial" pitchFamily="34" charset="0"/>
                <a:cs typeface="Arial" pitchFamily="34" charset="0"/>
              </a:rPr>
            </a:br>
            <a:r>
              <a:rPr lang="da-DK" sz="2000" dirty="0" smtClean="0">
                <a:latin typeface="Arial" pitchFamily="34" charset="0"/>
                <a:cs typeface="Arial" pitchFamily="34" charset="0"/>
              </a:rPr>
              <a:t>+ 45 2925 2505 </a:t>
            </a:r>
          </a:p>
          <a:p>
            <a:r>
              <a:rPr lang="da-DK" sz="2000" dirty="0" smtClean="0">
                <a:latin typeface="Arial" pitchFamily="34" charset="0"/>
                <a:cs typeface="Arial" pitchFamily="34" charset="0"/>
              </a:rPr>
              <a:t>carsten@sorbisense.com  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4796" y="3266333"/>
            <a:ext cx="1333444" cy="133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827584" y="5951021"/>
            <a:ext cx="79213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a-DK" sz="1800">
              <a:latin typeface="Arial" pitchFamily="34" charset="0"/>
              <a:cs typeface="Arial" pitchFamily="34" charset="0"/>
            </a:endParaRPr>
          </a:p>
          <a:p>
            <a:r>
              <a:rPr lang="da-DK" sz="1800" smtClean="0">
                <a:latin typeface="Arial" pitchFamily="34" charset="0"/>
                <a:cs typeface="Arial" pitchFamily="34" charset="0"/>
              </a:rPr>
              <a:t>Visit </a:t>
            </a:r>
            <a:r>
              <a:rPr lang="da-DK" sz="1800" err="1" smtClean="0">
                <a:latin typeface="Arial" pitchFamily="34" charset="0"/>
                <a:cs typeface="Arial" pitchFamily="34" charset="0"/>
              </a:rPr>
              <a:t>our</a:t>
            </a:r>
            <a:r>
              <a:rPr lang="da-DK" sz="1800" smtClean="0">
                <a:latin typeface="Arial" pitchFamily="34" charset="0"/>
                <a:cs typeface="Arial" pitchFamily="34" charset="0"/>
              </a:rPr>
              <a:t> webshop: www.sorbisense.com</a:t>
            </a:r>
            <a:endParaRPr lang="da-DK" sz="18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598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4888" y="242088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a-DK" sz="2400" b="1" dirty="0" err="1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Two</a:t>
            </a:r>
            <a:r>
              <a:rPr lang="da-DK" sz="2400" b="1" dirty="0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 types – </a:t>
            </a:r>
            <a:r>
              <a:rPr lang="da-DK" sz="2400" b="1" dirty="0" err="1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suitable</a:t>
            </a:r>
            <a:r>
              <a:rPr lang="da-DK" sz="2400" b="1" dirty="0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 for </a:t>
            </a:r>
            <a:r>
              <a:rPr lang="da-DK" sz="2400" b="1" dirty="0" err="1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classes</a:t>
            </a:r>
            <a:r>
              <a:rPr lang="da-DK" sz="2400" b="1" dirty="0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 of </a:t>
            </a:r>
            <a:r>
              <a:rPr lang="da-DK" sz="2400" b="1" dirty="0" err="1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>solutes</a:t>
            </a:r>
            <a:r>
              <a:rPr lang="da-DK" sz="2400" b="1" dirty="0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400" b="1" dirty="0" smtClean="0">
                <a:solidFill>
                  <a:schemeClr val="tx1"/>
                </a:solidFill>
                <a:latin typeface="Arial Black" pitchFamily="34" charset="0"/>
                <a:ea typeface="ＭＳ Ｐゴシック" pitchFamily="34" charset="-128"/>
              </a:rPr>
            </a:br>
            <a:endParaRPr lang="da-DK" sz="2400" b="1" i="1" dirty="0" smtClean="0">
              <a:solidFill>
                <a:schemeClr val="tx1"/>
              </a:solidFill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584" y="4437112"/>
            <a:ext cx="6500813" cy="143388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a-DK" sz="1800" b="1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Sorbicell</a:t>
            </a:r>
            <a:r>
              <a:rPr lang="da-DK" sz="18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CAN </a:t>
            </a:r>
            <a:r>
              <a:rPr lang="da-DK" sz="1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(</a:t>
            </a:r>
            <a:r>
              <a:rPr lang="da-DK" sz="1800" dirty="0" err="1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</a:t>
            </a:r>
            <a:r>
              <a:rPr lang="da-DK" sz="1800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norganic</a:t>
            </a:r>
            <a:r>
              <a:rPr lang="da-DK" sz="1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) </a:t>
            </a:r>
          </a:p>
          <a:p>
            <a:pPr marL="0" indent="0">
              <a:buNone/>
            </a:pPr>
            <a:r>
              <a:rPr lang="da-DK" sz="1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    </a:t>
            </a:r>
            <a:r>
              <a:rPr lang="da-DK" sz="1800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Nitrate</a:t>
            </a:r>
            <a:r>
              <a:rPr lang="da-DK" sz="1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, </a:t>
            </a:r>
            <a:r>
              <a:rPr lang="da-DK" sz="1800" dirty="0" err="1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phosphorous</a:t>
            </a:r>
            <a:r>
              <a:rPr lang="da-DK" sz="1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, metals</a:t>
            </a:r>
            <a:endParaRPr lang="nl-NL" sz="1800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1270" name="Rectangle 3"/>
          <p:cNvSpPr txBox="1">
            <a:spLocks noChangeArrowheads="1"/>
          </p:cNvSpPr>
          <p:nvPr/>
        </p:nvSpPr>
        <p:spPr bwMode="auto">
          <a:xfrm>
            <a:off x="827584" y="3501008"/>
            <a:ext cx="4896544" cy="15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da-DK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Sorbicell</a:t>
            </a:r>
            <a:r>
              <a:rPr lang="da-DK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VOC </a:t>
            </a: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a-DK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eaLnBrk="0" hangingPunct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da-DK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VOCs</a:t>
            </a: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fuels</a:t>
            </a: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pesticides</a:t>
            </a: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PAHs</a:t>
            </a:r>
            <a:endParaRPr lang="da-DK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da-DK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etc.</a:t>
            </a:r>
            <a:endParaRPr lang="nl-N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34888" y="1700808"/>
            <a:ext cx="8229600" cy="7207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da-DK" sz="2800" b="1" err="1" smtClean="0">
                <a:solidFill>
                  <a:schemeClr val="tx2"/>
                </a:solidFill>
                <a:latin typeface="Arial Black" pitchFamily="34" charset="0"/>
              </a:rPr>
              <a:t>Sorbicells</a:t>
            </a:r>
            <a:endParaRPr kumimoji="0" lang="da-DK" sz="2800" b="1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Black" pitchFamily="34" charset="0"/>
              <a:cs typeface="ＭＳ Ｐゴシック" pitchFamily="108" charset="-128"/>
            </a:endParaRPr>
          </a:p>
        </p:txBody>
      </p:sp>
      <p:pic>
        <p:nvPicPr>
          <p:cNvPr id="7" name="Picture 4" descr="sorbicell-86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3445" y="3429000"/>
            <a:ext cx="358364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2705356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755576" y="1638126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108" charset="-128"/>
                <a:cs typeface="ＭＳ Ｐゴシック" pitchFamily="108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2800" kern="0" err="1" smtClean="0">
                <a:latin typeface="Arial Black" pitchFamily="34" charset="0"/>
              </a:rPr>
              <a:t>Sorbicell</a:t>
            </a:r>
            <a:r>
              <a:rPr lang="da-DK" sz="2800" kern="0" smtClean="0">
                <a:latin typeface="Arial Black" pitchFamily="34" charset="0"/>
              </a:rPr>
              <a:t>: </a:t>
            </a:r>
            <a:r>
              <a:rPr lang="da-DK" sz="2800" kern="0" err="1" smtClean="0">
                <a:latin typeface="Arial Black" pitchFamily="34" charset="0"/>
              </a:rPr>
              <a:t>how</a:t>
            </a:r>
            <a:r>
              <a:rPr lang="da-DK" sz="2800" kern="0" smtClean="0">
                <a:latin typeface="Arial Black" pitchFamily="34" charset="0"/>
              </a:rPr>
              <a:t> it </a:t>
            </a:r>
            <a:r>
              <a:rPr lang="da-DK" sz="2800" kern="0" err="1" smtClean="0">
                <a:latin typeface="Arial Black" pitchFamily="34" charset="0"/>
              </a:rPr>
              <a:t>works</a:t>
            </a:r>
            <a:endParaRPr lang="da-DK" sz="2800" kern="0" smtClean="0">
              <a:latin typeface="Arial Black" pitchFamily="34" charset="0"/>
            </a:endParaRPr>
          </a:p>
        </p:txBody>
      </p:sp>
      <p:sp>
        <p:nvSpPr>
          <p:cNvPr id="4" name="Pladsholder til tekst 12"/>
          <p:cNvSpPr txBox="1">
            <a:spLocks/>
          </p:cNvSpPr>
          <p:nvPr/>
        </p:nvSpPr>
        <p:spPr bwMode="auto">
          <a:xfrm>
            <a:off x="816546" y="2395363"/>
            <a:ext cx="3827462" cy="197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ＭＳ Ｐゴシック" pitchFamily="108" charset="-128"/>
                <a:cs typeface="ＭＳ Ｐゴシック" pitchFamily="108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73050" indent="-273050" eaLnBrk="1" hangingPunct="1"/>
            <a:r>
              <a:rPr lang="da-DK" sz="2000" kern="0" dirty="0" smtClean="0">
                <a:latin typeface="Arial" charset="0"/>
                <a:cs typeface="Arial" charset="0"/>
              </a:rPr>
              <a:t>Solid </a:t>
            </a:r>
            <a:r>
              <a:rPr lang="en-US" sz="2000" kern="0" dirty="0" smtClean="0">
                <a:latin typeface="Arial" charset="0"/>
                <a:cs typeface="Arial" charset="0"/>
              </a:rPr>
              <a:t>phase</a:t>
            </a:r>
            <a:r>
              <a:rPr lang="da-DK" sz="2000" kern="0" dirty="0">
                <a:latin typeface="Arial" charset="0"/>
                <a:cs typeface="Arial" charset="0"/>
              </a:rPr>
              <a:t> 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captures</a:t>
            </a:r>
            <a:r>
              <a:rPr lang="da-DK" sz="2000" kern="0" dirty="0" smtClean="0">
                <a:latin typeface="Arial" charset="0"/>
                <a:cs typeface="Arial" charset="0"/>
              </a:rPr>
              <a:t> 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solutes</a:t>
            </a:r>
            <a:r>
              <a:rPr lang="da-DK" sz="2000" kern="0" dirty="0" smtClean="0">
                <a:latin typeface="Arial" charset="0"/>
                <a:cs typeface="Arial" charset="0"/>
              </a:rPr>
              <a:t> of 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interest</a:t>
            </a:r>
            <a:r>
              <a:rPr lang="da-DK" sz="2000" kern="0" dirty="0" smtClean="0">
                <a:latin typeface="Arial" charset="0"/>
                <a:cs typeface="Arial" charset="0"/>
              </a:rPr>
              <a:t> (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mass</a:t>
            </a:r>
            <a:r>
              <a:rPr lang="da-DK" sz="2000" kern="0" dirty="0" smtClean="0">
                <a:latin typeface="Arial" charset="0"/>
                <a:cs typeface="Arial" charset="0"/>
              </a:rPr>
              <a:t> </a:t>
            </a:r>
            <a:r>
              <a:rPr lang="da-DK" sz="2000" i="1" kern="0" dirty="0" smtClean="0">
                <a:latin typeface="Arial" charset="0"/>
                <a:cs typeface="Arial" charset="0"/>
              </a:rPr>
              <a:t>M</a:t>
            </a:r>
            <a:r>
              <a:rPr lang="da-DK" sz="2000" kern="0" dirty="0" smtClean="0">
                <a:latin typeface="Arial" charset="0"/>
                <a:cs typeface="Arial" charset="0"/>
              </a:rPr>
              <a:t>)</a:t>
            </a:r>
          </a:p>
          <a:p>
            <a:pPr marL="273050" indent="-273050" eaLnBrk="1" hangingPunct="1"/>
            <a:r>
              <a:rPr lang="da-DK" sz="2000" kern="0" dirty="0" smtClean="0">
                <a:latin typeface="Arial" charset="0"/>
                <a:cs typeface="Arial" charset="0"/>
              </a:rPr>
              <a:t>Tracer salt 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records</a:t>
            </a:r>
            <a:r>
              <a:rPr lang="da-DK" sz="2000" kern="0" dirty="0" smtClean="0">
                <a:latin typeface="Arial" charset="0"/>
                <a:cs typeface="Arial" charset="0"/>
              </a:rPr>
              <a:t> sample 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volume</a:t>
            </a:r>
            <a:r>
              <a:rPr lang="da-DK" sz="2000" kern="0" dirty="0" smtClean="0">
                <a:latin typeface="Arial" charset="0"/>
                <a:cs typeface="Arial" charset="0"/>
              </a:rPr>
              <a:t> (Volume </a:t>
            </a:r>
            <a:r>
              <a:rPr lang="da-DK" sz="2000" i="1" kern="0" dirty="0" smtClean="0">
                <a:latin typeface="Arial" charset="0"/>
                <a:cs typeface="Arial" charset="0"/>
              </a:rPr>
              <a:t>V</a:t>
            </a:r>
            <a:r>
              <a:rPr lang="da-DK" sz="2000" kern="0" dirty="0" smtClean="0">
                <a:latin typeface="Arial" charset="0"/>
                <a:cs typeface="Arial" charset="0"/>
              </a:rPr>
              <a:t>)</a:t>
            </a:r>
          </a:p>
          <a:p>
            <a:pPr marL="273050" indent="-273050" eaLnBrk="1" hangingPunct="1">
              <a:buSzPct val="55000"/>
            </a:pPr>
            <a:r>
              <a:rPr lang="da-DK" sz="2000" kern="0" dirty="0" smtClean="0">
                <a:latin typeface="Arial" charset="0"/>
                <a:cs typeface="Arial" charset="0"/>
              </a:rPr>
              <a:t>Worldwide </a:t>
            </a:r>
            <a:r>
              <a:rPr lang="da-DK" sz="2000" kern="0" dirty="0" err="1" smtClean="0">
                <a:latin typeface="Arial" charset="0"/>
                <a:cs typeface="Arial" charset="0"/>
              </a:rPr>
              <a:t>patented</a:t>
            </a:r>
            <a:r>
              <a:rPr lang="da-DK" sz="2000" kern="0" dirty="0" smtClean="0">
                <a:latin typeface="Arial" charset="0"/>
                <a:cs typeface="Arial" charset="0"/>
              </a:rPr>
              <a:t> solution</a:t>
            </a:r>
          </a:p>
        </p:txBody>
      </p:sp>
      <p:pic>
        <p:nvPicPr>
          <p:cNvPr id="5" name="Picture 5" descr="Skema figur vandlø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058" y="2565226"/>
            <a:ext cx="14541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Skema figur vandløb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138" y="4581351"/>
            <a:ext cx="145415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ladsholder til tekst 12"/>
          <p:cNvSpPr txBox="1">
            <a:spLocks/>
          </p:cNvSpPr>
          <p:nvPr/>
        </p:nvSpPr>
        <p:spPr bwMode="auto">
          <a:xfrm>
            <a:off x="827584" y="4363863"/>
            <a:ext cx="4032250" cy="24495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da-DK" sz="2000" kern="0" dirty="0">
                <a:latin typeface="Arial" charset="0"/>
                <a:cs typeface="Arial" charset="0"/>
              </a:rPr>
              <a:t>Laboratory measures </a:t>
            </a:r>
            <a:r>
              <a:rPr lang="da-DK" sz="2000" kern="0" dirty="0" err="1">
                <a:latin typeface="Arial" charset="0"/>
                <a:cs typeface="Arial" charset="0"/>
              </a:rPr>
              <a:t>compound</a:t>
            </a:r>
            <a:r>
              <a:rPr lang="da-DK" sz="2000" kern="0" dirty="0">
                <a:latin typeface="Arial" charset="0"/>
                <a:cs typeface="Arial" charset="0"/>
              </a:rPr>
              <a:t> and tracer salt  </a:t>
            </a:r>
            <a:r>
              <a:rPr lang="da-DK" sz="2000" kern="0" dirty="0" err="1">
                <a:latin typeface="Arial" charset="0"/>
                <a:cs typeface="Arial" charset="0"/>
              </a:rPr>
              <a:t>loss</a:t>
            </a:r>
            <a:r>
              <a:rPr lang="da-DK" sz="2000" kern="0" dirty="0">
                <a:latin typeface="Arial" charset="0"/>
                <a:cs typeface="Arial" charset="0"/>
              </a:rPr>
              <a:t> and </a:t>
            </a:r>
            <a:r>
              <a:rPr lang="da-DK" sz="2000" kern="0" dirty="0" err="1">
                <a:latin typeface="Arial" charset="0"/>
                <a:cs typeface="Arial" charset="0"/>
              </a:rPr>
              <a:t>calculates</a:t>
            </a:r>
            <a:r>
              <a:rPr lang="da-DK" sz="2000" kern="0" dirty="0">
                <a:latin typeface="Arial" charset="0"/>
                <a:cs typeface="Arial" charset="0"/>
              </a:rPr>
              <a:t> </a:t>
            </a:r>
            <a:r>
              <a:rPr lang="da-DK" sz="2000" kern="0" dirty="0" err="1">
                <a:latin typeface="Arial" charset="0"/>
                <a:cs typeface="Arial" charset="0"/>
              </a:rPr>
              <a:t>concentration</a:t>
            </a:r>
            <a:r>
              <a:rPr lang="da-DK" sz="2000" kern="0" dirty="0">
                <a:latin typeface="Arial" charset="0"/>
                <a:cs typeface="Arial" charset="0"/>
              </a:rPr>
              <a:t> (</a:t>
            </a:r>
            <a:r>
              <a:rPr lang="da-DK" sz="2000" i="1" kern="0" dirty="0">
                <a:latin typeface="Arial" charset="0"/>
                <a:cs typeface="Arial" charset="0"/>
              </a:rPr>
              <a:t>M/V</a:t>
            </a:r>
            <a:r>
              <a:rPr lang="da-DK" sz="2000" kern="0" dirty="0" smtClean="0">
                <a:latin typeface="Arial" charset="0"/>
                <a:cs typeface="Arial" charset="0"/>
              </a:rPr>
              <a:t>)</a:t>
            </a:r>
            <a:endParaRPr lang="da-DK" sz="2000" kern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09356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92896"/>
            <a:ext cx="6336704" cy="436510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576" y="1628800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108" charset="-128"/>
                <a:cs typeface="ＭＳ Ｐゴシック" pitchFamily="108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marL="0" lvl="1"/>
            <a:r>
              <a:rPr lang="da-DK" sz="2800" kern="0" dirty="0" smtClean="0">
                <a:latin typeface="Arial Black" pitchFamily="34" charset="0"/>
              </a:rPr>
              <a:t>The Sorbisense </a:t>
            </a:r>
            <a:r>
              <a:rPr lang="en-US" sz="2800" kern="0" dirty="0" smtClean="0">
                <a:latin typeface="Arial Black" pitchFamily="34" charset="0"/>
              </a:rPr>
              <a:t>method</a:t>
            </a:r>
            <a:r>
              <a:rPr lang="da-DK" sz="2800" kern="0" dirty="0" smtClean="0">
                <a:latin typeface="Arial Black" pitchFamily="34" charset="0"/>
              </a:rPr>
              <a:t/>
            </a:r>
            <a:br>
              <a:rPr lang="da-DK" sz="2800" kern="0" dirty="0" smtClean="0">
                <a:latin typeface="Arial Black" pitchFamily="34" charset="0"/>
              </a:rPr>
            </a:br>
            <a:r>
              <a:rPr lang="da-DK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a-DK" sz="2800" kern="0" dirty="0" smtClean="0">
                <a:latin typeface="Arial Black" pitchFamily="34" charset="0"/>
              </a:rPr>
              <a:t> </a:t>
            </a:r>
            <a:r>
              <a:rPr lang="da-DK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 game-changer for measurring </a:t>
            </a:r>
            <a:r>
              <a:rPr lang="da-DK" sz="24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da-DK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4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da-DK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000" kern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a-DK" sz="2000" kern="0" dirty="0" smtClean="0">
                <a:latin typeface="Arial" pitchFamily="34" charset="0"/>
                <a:cs typeface="Arial" pitchFamily="34" charset="0"/>
              </a:rPr>
            </a:br>
            <a:r>
              <a:rPr lang="da-DK" sz="3200" b="1" kern="0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kern="0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kern="0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kern="0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kern="0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kern="0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kern="0" dirty="0" smtClean="0">
              <a:latin typeface="Arial Blac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8461564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dirty="0" smtClean="0">
                <a:latin typeface="Arial Black" pitchFamily="34" charset="0"/>
              </a:rPr>
              <a:t>Sorbisense </a:t>
            </a:r>
            <a:r>
              <a:rPr lang="da-DK" sz="2800" dirty="0" err="1" smtClean="0">
                <a:latin typeface="Arial Black" pitchFamily="34" charset="0"/>
              </a:rPr>
              <a:t>product-launch</a:t>
            </a:r>
            <a:r>
              <a:rPr lang="da-DK" sz="2800" dirty="0" smtClean="0">
                <a:latin typeface="Arial Black" pitchFamily="34" charset="0"/>
              </a:rPr>
              <a:t> 2013-14</a:t>
            </a:r>
            <a:br>
              <a:rPr lang="da-DK" sz="2800" dirty="0" smtClean="0">
                <a:latin typeface="Arial Black" pitchFamily="34" charset="0"/>
              </a:rPr>
            </a:br>
            <a:r>
              <a:rPr lang="da-DK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a-DK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da-DK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groundbraking</a:t>
            </a:r>
            <a:r>
              <a:rPr lang="da-DK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concepts</a:t>
            </a:r>
            <a:r>
              <a:rPr lang="da-DK" sz="2800" dirty="0" smtClean="0">
                <a:latin typeface="Arial Black" pitchFamily="34" charset="0"/>
              </a:rPr>
              <a:t/>
            </a:r>
            <a:br>
              <a:rPr lang="da-DK" sz="2800" dirty="0" smtClean="0">
                <a:latin typeface="Arial Black" pitchFamily="34" charset="0"/>
              </a:rPr>
            </a:br>
            <a:r>
              <a:rPr lang="da-DK" sz="2000" dirty="0">
                <a:latin typeface="Arial" pitchFamily="34" charset="0"/>
                <a:cs typeface="Arial" pitchFamily="34" charset="0"/>
              </a:rPr>
              <a:t/>
            </a:r>
            <a:br>
              <a:rPr lang="da-DK" sz="2000" dirty="0">
                <a:latin typeface="Arial" pitchFamily="34" charset="0"/>
                <a:cs typeface="Arial" pitchFamily="34" charset="0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dirty="0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56990"/>
            <a:ext cx="1872210" cy="2648271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924944"/>
            <a:ext cx="1872208" cy="264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6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170993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a-DK" sz="2800" dirty="0" smtClean="0">
                <a:latin typeface="Arial Black" pitchFamily="34" charset="0"/>
              </a:rPr>
              <a:t>Sorbisense Source Tracking</a:t>
            </a:r>
            <a:br>
              <a:rPr lang="da-DK" sz="2800" dirty="0" smtClean="0">
                <a:latin typeface="Arial Black" pitchFamily="34" charset="0"/>
              </a:rPr>
            </a:br>
            <a:r>
              <a:rPr lang="da-DK" sz="2000" dirty="0">
                <a:latin typeface="Arial" pitchFamily="34" charset="0"/>
                <a:cs typeface="Arial" pitchFamily="34" charset="0"/>
              </a:rPr>
              <a:t/>
            </a:r>
            <a:br>
              <a:rPr lang="da-DK" sz="2000" dirty="0">
                <a:latin typeface="Arial" pitchFamily="34" charset="0"/>
                <a:cs typeface="Arial" pitchFamily="34" charset="0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3200" b="1" dirty="0" smtClean="0">
                <a:latin typeface="Arial Black" pitchFamily="34" charset="0"/>
                <a:ea typeface="ＭＳ Ｐゴシック" pitchFamily="34" charset="-128"/>
              </a:rPr>
            </a:br>
            <a: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dirty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dirty="0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79512" y="2636912"/>
            <a:ext cx="3888432" cy="28803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algn="r" eaLnBrk="0" hangingPunct="0">
              <a:spcBef>
                <a:spcPct val="20000"/>
              </a:spcBef>
              <a:buClr>
                <a:schemeClr val="tx2"/>
              </a:buClr>
              <a:buSzPct val="100000"/>
            </a:pPr>
            <a:r>
              <a:rPr lang="da-DK" sz="2000" dirty="0" smtClean="0">
                <a:latin typeface="Tahoma"/>
              </a:rPr>
              <a:t>New </a:t>
            </a:r>
            <a:r>
              <a:rPr lang="da-DK" sz="2000" dirty="0" err="1" smtClean="0">
                <a:latin typeface="Tahoma"/>
              </a:rPr>
              <a:t>method</a:t>
            </a:r>
            <a:r>
              <a:rPr lang="da-DK" sz="2000" dirty="0" smtClean="0">
                <a:latin typeface="Tahoma"/>
              </a:rPr>
              <a:t> for </a:t>
            </a:r>
            <a:r>
              <a:rPr lang="da-DK" sz="2000" dirty="0" err="1" smtClean="0">
                <a:latin typeface="Tahoma"/>
              </a:rPr>
              <a:t>effective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tracking</a:t>
            </a:r>
            <a:r>
              <a:rPr lang="da-DK" sz="2000" dirty="0" smtClean="0">
                <a:latin typeface="Tahoma"/>
              </a:rPr>
              <a:t> of pollution </a:t>
            </a:r>
            <a:r>
              <a:rPr lang="da-DK" sz="2000" dirty="0" err="1" smtClean="0">
                <a:latin typeface="Tahoma"/>
              </a:rPr>
              <a:t>sources</a:t>
            </a:r>
            <a:r>
              <a:rPr lang="da-DK" sz="2000" dirty="0" smtClean="0">
                <a:latin typeface="Tahoma"/>
              </a:rPr>
              <a:t> in </a:t>
            </a:r>
            <a:r>
              <a:rPr lang="da-DK" sz="2000" dirty="0" err="1" smtClean="0">
                <a:latin typeface="Tahoma"/>
              </a:rPr>
              <a:t>drainage</a:t>
            </a:r>
            <a:r>
              <a:rPr lang="da-DK" sz="2000" dirty="0" smtClean="0">
                <a:latin typeface="Tahoma"/>
              </a:rPr>
              <a:t> systems </a:t>
            </a: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da-DK" sz="2000" dirty="0" err="1" smtClean="0">
                <a:latin typeface="Tahoma"/>
              </a:rPr>
              <a:t>Reduces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cost</a:t>
            </a:r>
            <a:r>
              <a:rPr lang="da-DK" sz="2000" dirty="0" smtClean="0">
                <a:latin typeface="Tahoma"/>
              </a:rPr>
              <a:t> for </a:t>
            </a:r>
            <a:r>
              <a:rPr lang="da-DK" sz="2000" dirty="0" err="1" smtClean="0">
                <a:latin typeface="Tahoma"/>
              </a:rPr>
              <a:t>disposal</a:t>
            </a:r>
            <a:r>
              <a:rPr lang="da-DK" sz="2000" dirty="0" smtClean="0">
                <a:latin typeface="Tahoma"/>
              </a:rPr>
              <a:t> of </a:t>
            </a:r>
            <a:r>
              <a:rPr lang="da-DK" sz="2000" dirty="0" err="1" smtClean="0">
                <a:latin typeface="Tahoma"/>
              </a:rPr>
              <a:t>toxic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sludge</a:t>
            </a:r>
            <a:endParaRPr lang="da-DK" sz="2000" dirty="0" smtClean="0">
              <a:latin typeface="Tahoma"/>
            </a:endParaRP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da-DK" sz="2000" dirty="0" err="1" smtClean="0">
                <a:latin typeface="Tahoma"/>
              </a:rPr>
              <a:t>Increases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opportunities</a:t>
            </a:r>
            <a:r>
              <a:rPr lang="da-DK" sz="2000" dirty="0" smtClean="0">
                <a:latin typeface="Tahoma"/>
              </a:rPr>
              <a:t> for </a:t>
            </a:r>
            <a:r>
              <a:rPr lang="da-DK" sz="2000" dirty="0" err="1" smtClean="0">
                <a:latin typeface="Tahoma"/>
              </a:rPr>
              <a:t>special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contributions</a:t>
            </a:r>
            <a:endParaRPr lang="da-DK" sz="2000" dirty="0" smtClean="0">
              <a:latin typeface="Tahoma"/>
            </a:endParaRPr>
          </a:p>
          <a:p>
            <a:pPr marL="800100" lvl="1" indent="-342900" algn="r" eaLnBrk="0" hangingPunct="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</a:pPr>
            <a:r>
              <a:rPr lang="da-DK" sz="2000" dirty="0" err="1" smtClean="0">
                <a:latin typeface="Tahoma"/>
              </a:rPr>
              <a:t>Reduces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capacity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requirements</a:t>
            </a:r>
            <a:r>
              <a:rPr lang="da-DK" sz="2000" dirty="0" smtClean="0">
                <a:latin typeface="Tahoma"/>
              </a:rPr>
              <a:t> from </a:t>
            </a:r>
            <a:r>
              <a:rPr lang="da-DK" sz="2000" dirty="0" err="1" smtClean="0">
                <a:latin typeface="Tahoma"/>
              </a:rPr>
              <a:t>surface</a:t>
            </a:r>
            <a:r>
              <a:rPr lang="da-DK" sz="2000" dirty="0" smtClean="0">
                <a:latin typeface="Tahoma"/>
              </a:rPr>
              <a:t> </a:t>
            </a:r>
            <a:r>
              <a:rPr lang="da-DK" sz="2000" dirty="0" err="1" smtClean="0">
                <a:latin typeface="Tahoma"/>
              </a:rPr>
              <a:t>water</a:t>
            </a:r>
            <a:r>
              <a:rPr lang="da-DK" sz="2000" dirty="0" smtClean="0">
                <a:latin typeface="Tahoma"/>
              </a:rPr>
              <a:t> </a:t>
            </a:r>
            <a:br>
              <a:rPr lang="da-DK" sz="2000" dirty="0" smtClean="0">
                <a:latin typeface="Tahoma"/>
              </a:rPr>
            </a:br>
            <a:endParaRPr kumimoji="0" lang="da-DK" sz="2000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9" y="2783422"/>
            <a:ext cx="3384377" cy="360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:\graphics\Product Photos 2011\2-Fritlagte ww50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9268"/>
            <a:ext cx="2952328" cy="417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55576" y="1709936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108" charset="-128"/>
                <a:cs typeface="ＭＳ Ｐゴシック" pitchFamily="108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3200" b="1" kern="0" err="1" smtClean="0">
                <a:latin typeface="Arial Black" pitchFamily="34" charset="0"/>
                <a:ea typeface="ＭＳ Ｐゴシック" pitchFamily="34" charset="-128"/>
              </a:rPr>
              <a:t>SorbiSystem</a:t>
            </a:r>
            <a:r>
              <a:rPr lang="da-DK" sz="3200" b="1" kern="0" smtClean="0">
                <a:latin typeface="Arial Black" pitchFamily="34" charset="0"/>
                <a:ea typeface="ＭＳ Ｐゴシック" pitchFamily="34" charset="-128"/>
              </a:rPr>
              <a:t> WW50</a:t>
            </a:r>
          </a:p>
          <a:p>
            <a:r>
              <a:rPr lang="da-DK" sz="2000" b="1" kern="0" smtClean="0">
                <a:latin typeface="Arial Black" pitchFamily="34" charset="0"/>
                <a:ea typeface="ＭＳ Ｐゴシック" pitchFamily="34" charset="-128"/>
              </a:rPr>
              <a:t/>
            </a:r>
            <a:br>
              <a:rPr lang="da-DK" sz="2000" b="1" kern="0" smtClean="0">
                <a:latin typeface="Arial Black" pitchFamily="34" charset="0"/>
                <a:ea typeface="ＭＳ Ｐゴシック" pitchFamily="34" charset="-128"/>
              </a:rPr>
            </a:br>
            <a:endParaRPr lang="da-DK" sz="2000" b="1" kern="0" smtClean="0">
              <a:latin typeface="Arial Black" pitchFamily="34" charset="0"/>
              <a:ea typeface="ＭＳ Ｐゴシック" pitchFamily="34" charset="-128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827584" y="2341849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mtClean="0"/>
              <a:t>Waste </a:t>
            </a:r>
            <a:r>
              <a:rPr lang="da-DK" err="1" smtClean="0"/>
              <a:t>water</a:t>
            </a:r>
            <a:r>
              <a:rPr lang="da-DK" smtClean="0"/>
              <a:t>, ponds etc.</a:t>
            </a: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93475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06896" y="1711349"/>
            <a:ext cx="8229600" cy="4525963"/>
          </a:xfrm>
        </p:spPr>
        <p:txBody>
          <a:bodyPr/>
          <a:lstStyle/>
          <a:p>
            <a:endParaRPr lang="da-DK" smtClean="0"/>
          </a:p>
          <a:p>
            <a:r>
              <a:rPr lang="da-DK" sz="2400" smtClean="0"/>
              <a:t>Steel Ball </a:t>
            </a:r>
            <a:r>
              <a:rPr lang="da-DK" sz="2400" err="1" smtClean="0"/>
              <a:t>Mounting</a:t>
            </a:r>
            <a:endParaRPr lang="da-DK" sz="2400" smtClean="0"/>
          </a:p>
          <a:p>
            <a:r>
              <a:rPr lang="da-DK" sz="2400" smtClean="0"/>
              <a:t>Plastic </a:t>
            </a:r>
            <a:r>
              <a:rPr lang="da-DK" sz="2400" err="1" smtClean="0"/>
              <a:t>Mounting</a:t>
            </a:r>
            <a:endParaRPr lang="da-DK" sz="2400" smtClean="0"/>
          </a:p>
        </p:txBody>
      </p:sp>
      <p:pic>
        <p:nvPicPr>
          <p:cNvPr id="1026" name="Picture 2" descr="H:\graphics\Product Photos 2011\2-Fritlægning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3"/>
            <a:ext cx="3325099" cy="23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graphics\Product Photos 2011\3-Fritlægning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71083"/>
            <a:ext cx="3302024" cy="233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graphics\Product Photos 2011\Kildesporingskit - fritt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468" y="2204864"/>
            <a:ext cx="3744708" cy="280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55576" y="1709936"/>
            <a:ext cx="8229600" cy="7829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108" charset="-128"/>
                <a:cs typeface="ＭＳ Ｐゴシック" pitchFamily="108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ea typeface="ＭＳ Ｐゴシック" pitchFamily="108" charset="-128"/>
                <a:cs typeface="ＭＳ Ｐゴシック" pitchFamily="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a-DK" sz="3200" b="1" kern="0" smtClean="0">
                <a:latin typeface="Arial Black" pitchFamily="34" charset="0"/>
                <a:ea typeface="ＭＳ Ｐゴシック" pitchFamily="34" charset="-128"/>
              </a:rPr>
              <a:t>Sorbisense Source Tracking Kit</a:t>
            </a:r>
            <a:endParaRPr lang="da-DK" sz="2000" b="1" kern="0" smtClean="0">
              <a:latin typeface="Arial Black" pitchFamily="34" charset="0"/>
              <a:ea typeface="ＭＳ Ｐゴシック" pitchFamily="34" charset="-128"/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149" y="229118"/>
            <a:ext cx="916314" cy="1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57369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dflydende farver">
  <a:themeElements>
    <a:clrScheme name="Udflydende farver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Udflydende farv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Udflydende farver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dflydende farver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dflydende farver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dflydende farver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dflydende farver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dflydende farver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dflydende farver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2D42E6AEDB704B97596B34BF695A2D" ma:contentTypeVersion="0" ma:contentTypeDescription="Opret et nyt dokument." ma:contentTypeScope="" ma:versionID="43d0167068c1effd20da6ce5d155b2f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df5f8b7a12903fc150245522468e52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80D4EC-FC99-4A48-945D-4FCBC6F593ED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860BFBE-6BAA-424D-A312-F412BC1BFC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2341E5-6016-4BC3-8A2E-2274F0A636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C:\Programmer\Microsoft Office\Templates\Presentation Designs\Udflydende farver.pot</Template>
  <TotalTime>8486</TotalTime>
  <Words>683</Words>
  <Application>Microsoft Office PowerPoint</Application>
  <PresentationFormat>On-screen Show (4:3)</PresentationFormat>
  <Paragraphs>219</Paragraphs>
  <Slides>26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Udflydende farver</vt:lpstr>
      <vt:lpstr>PowerPoint Presentation</vt:lpstr>
      <vt:lpstr>The Sorbisense method - a game changer for research and monitoring of water quality     </vt:lpstr>
      <vt:lpstr>Two types – suitable for classes of solutes </vt:lpstr>
      <vt:lpstr>PowerPoint Presentation</vt:lpstr>
      <vt:lpstr>PowerPoint Presentation</vt:lpstr>
      <vt:lpstr>Sorbisense product-launch 2013-14 - two groundbraking concepts     </vt:lpstr>
      <vt:lpstr>Sorbisense Source Tracking     </vt:lpstr>
      <vt:lpstr>PowerPoint Presentation</vt:lpstr>
      <vt:lpstr>PowerPoint Presentation</vt:lpstr>
      <vt:lpstr>Sorbisense Source Tracking - source screening     </vt:lpstr>
      <vt:lpstr>Sorbisense Source Tracking - source tracking     </vt:lpstr>
      <vt:lpstr>Sorbisense Kildesporing - References  </vt:lpstr>
      <vt:lpstr>Sorbisense Source Tracking - ROI   </vt:lpstr>
      <vt:lpstr>Sorbisense Source Tracking - reason why, 5 unique features    </vt:lpstr>
      <vt:lpstr>Sorbisense Risk Assessment      </vt:lpstr>
      <vt:lpstr>PowerPoint Presentation</vt:lpstr>
      <vt:lpstr>Sorbisense Risk Assessment  - risk monitoring    </vt:lpstr>
      <vt:lpstr>Sorbisense Risk Assessment  - risk assessment    </vt:lpstr>
      <vt:lpstr>Sorbisense Risk Assessment - risk screening      </vt:lpstr>
      <vt:lpstr>Sorbisense Risk Assessment  - 5 unique features    </vt:lpstr>
      <vt:lpstr>PowerPoint Presentation</vt:lpstr>
      <vt:lpstr>PowerPoint Presentation</vt:lpstr>
      <vt:lpstr>PowerPoint Presentation</vt:lpstr>
      <vt:lpstr>Present list of substances measurable with Sorbicells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Intelliflow</dc:title>
  <dc:creator>Carsten Frederiksen</dc:creator>
  <cp:lastModifiedBy>Karsten Jorgensen</cp:lastModifiedBy>
  <cp:revision>660</cp:revision>
  <cp:lastPrinted>2013-06-13T13:30:20Z</cp:lastPrinted>
  <dcterms:created xsi:type="dcterms:W3CDTF">2013-06-13T12:35:59Z</dcterms:created>
  <dcterms:modified xsi:type="dcterms:W3CDTF">2014-02-20T15:49:38Z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0x0101001D2D42E6AEDB704B97596B34BF695A2D</vt:lpwstr>
  </property>
</Properties>
</file>