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38"/>
  </p:handout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282" r:id="rId17"/>
    <p:sldId id="258" r:id="rId18"/>
    <p:sldId id="259" r:id="rId19"/>
    <p:sldId id="280" r:id="rId20"/>
    <p:sldId id="272" r:id="rId21"/>
    <p:sldId id="261" r:id="rId22"/>
    <p:sldId id="276" r:id="rId23"/>
    <p:sldId id="304" r:id="rId24"/>
    <p:sldId id="303" r:id="rId25"/>
    <p:sldId id="305" r:id="rId26"/>
    <p:sldId id="306" r:id="rId27"/>
    <p:sldId id="267" r:id="rId28"/>
    <p:sldId id="266" r:id="rId29"/>
    <p:sldId id="278" r:id="rId30"/>
    <p:sldId id="268" r:id="rId31"/>
    <p:sldId id="284" r:id="rId32"/>
    <p:sldId id="286" r:id="rId33"/>
    <p:sldId id="301" r:id="rId34"/>
    <p:sldId id="302" r:id="rId35"/>
    <p:sldId id="274" r:id="rId36"/>
    <p:sldId id="277" r:id="rId3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978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55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55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4B40B07-9700-40A3-A3ED-11920082108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82" name="Group 10"/>
          <p:cNvGrpSpPr>
            <a:grpSpLocks/>
          </p:cNvGrpSpPr>
          <p:nvPr/>
        </p:nvGrpSpPr>
        <p:grpSpPr bwMode="auto">
          <a:xfrm>
            <a:off x="-1035050" y="1552575"/>
            <a:ext cx="10179050" cy="5305425"/>
            <a:chOff x="-652" y="978"/>
            <a:chExt cx="6412" cy="3342"/>
          </a:xfrm>
        </p:grpSpPr>
        <p:sp>
          <p:nvSpPr>
            <p:cNvPr id="3075" name="Freeform 3"/>
            <p:cNvSpPr>
              <a:spLocks/>
            </p:cNvSpPr>
            <p:nvPr/>
          </p:nvSpPr>
          <p:spPr bwMode="auto">
            <a:xfrm>
              <a:off x="2061" y="1707"/>
              <a:ext cx="3699" cy="2613"/>
            </a:xfrm>
            <a:custGeom>
              <a:avLst/>
              <a:gdLst/>
              <a:ahLst/>
              <a:cxnLst>
                <a:cxn ang="0">
                  <a:pos x="1523" y="2611"/>
                </a:cxn>
                <a:cxn ang="0">
                  <a:pos x="3698" y="2612"/>
                </a:cxn>
                <a:cxn ang="0">
                  <a:pos x="3698" y="2228"/>
                </a:cxn>
                <a:cxn ang="0">
                  <a:pos x="0" y="0"/>
                </a:cxn>
                <a:cxn ang="0">
                  <a:pos x="160" y="118"/>
                </a:cxn>
                <a:cxn ang="0">
                  <a:pos x="292" y="219"/>
                </a:cxn>
                <a:cxn ang="0">
                  <a:pos x="441" y="347"/>
                </a:cxn>
                <a:cxn ang="0">
                  <a:pos x="585" y="482"/>
                </a:cxn>
                <a:cxn ang="0">
                  <a:pos x="796" y="711"/>
                </a:cxn>
                <a:cxn ang="0">
                  <a:pos x="983" y="955"/>
                </a:cxn>
                <a:cxn ang="0">
                  <a:pos x="1119" y="1168"/>
                </a:cxn>
                <a:cxn ang="0">
                  <a:pos x="1238" y="1388"/>
                </a:cxn>
                <a:cxn ang="0">
                  <a:pos x="1331" y="1608"/>
                </a:cxn>
                <a:cxn ang="0">
                  <a:pos x="1400" y="1809"/>
                </a:cxn>
                <a:cxn ang="0">
                  <a:pos x="1447" y="1979"/>
                </a:cxn>
                <a:cxn ang="0">
                  <a:pos x="1490" y="2190"/>
                </a:cxn>
                <a:cxn ang="0">
                  <a:pos x="1511" y="2374"/>
                </a:cxn>
                <a:cxn ang="0">
                  <a:pos x="1523" y="2611"/>
                </a:cxn>
              </a:cxnLst>
              <a:rect l="0" t="0" r="r" b="b"/>
              <a:pathLst>
                <a:path w="3699" h="2613">
                  <a:moveTo>
                    <a:pt x="1523" y="2611"/>
                  </a:moveTo>
                  <a:lnTo>
                    <a:pt x="3698" y="2612"/>
                  </a:lnTo>
                  <a:lnTo>
                    <a:pt x="3698" y="2228"/>
                  </a:lnTo>
                  <a:lnTo>
                    <a:pt x="0" y="0"/>
                  </a:lnTo>
                  <a:lnTo>
                    <a:pt x="160" y="118"/>
                  </a:lnTo>
                  <a:lnTo>
                    <a:pt x="292" y="219"/>
                  </a:lnTo>
                  <a:lnTo>
                    <a:pt x="441" y="347"/>
                  </a:lnTo>
                  <a:lnTo>
                    <a:pt x="585" y="482"/>
                  </a:lnTo>
                  <a:lnTo>
                    <a:pt x="796" y="711"/>
                  </a:lnTo>
                  <a:lnTo>
                    <a:pt x="983" y="955"/>
                  </a:lnTo>
                  <a:lnTo>
                    <a:pt x="1119" y="1168"/>
                  </a:lnTo>
                  <a:lnTo>
                    <a:pt x="1238" y="1388"/>
                  </a:lnTo>
                  <a:lnTo>
                    <a:pt x="1331" y="1608"/>
                  </a:lnTo>
                  <a:lnTo>
                    <a:pt x="1400" y="1809"/>
                  </a:lnTo>
                  <a:lnTo>
                    <a:pt x="1447" y="1979"/>
                  </a:lnTo>
                  <a:lnTo>
                    <a:pt x="1490" y="2190"/>
                  </a:lnTo>
                  <a:lnTo>
                    <a:pt x="1511" y="2374"/>
                  </a:lnTo>
                  <a:lnTo>
                    <a:pt x="1523" y="2611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3076" name="Arc 4"/>
            <p:cNvSpPr>
              <a:spLocks/>
            </p:cNvSpPr>
            <p:nvPr/>
          </p:nvSpPr>
          <p:spPr bwMode="auto">
            <a:xfrm>
              <a:off x="-652" y="978"/>
              <a:ext cx="4237" cy="3342"/>
            </a:xfrm>
            <a:custGeom>
              <a:avLst/>
              <a:gdLst>
                <a:gd name="G0" fmla="+- 0 0 0"/>
                <a:gd name="G1" fmla="+- 21231 0 0"/>
                <a:gd name="G2" fmla="+- 21600 0 0"/>
                <a:gd name="T0" fmla="*/ 3977 w 21600"/>
                <a:gd name="T1" fmla="*/ 0 h 21231"/>
                <a:gd name="T2" fmla="*/ 21600 w 21600"/>
                <a:gd name="T3" fmla="*/ 21231 h 21231"/>
                <a:gd name="T4" fmla="*/ 0 w 21600"/>
                <a:gd name="T5" fmla="*/ 21231 h 21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231" fill="none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</a:path>
                <a:path w="21600" h="21231" stroke="0" extrusionOk="0">
                  <a:moveTo>
                    <a:pt x="3976" y="0"/>
                  </a:moveTo>
                  <a:cubicBezTo>
                    <a:pt x="14194" y="1914"/>
                    <a:pt x="21600" y="10835"/>
                    <a:pt x="21600" y="21231"/>
                  </a:cubicBezTo>
                  <a:lnTo>
                    <a:pt x="0" y="21231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7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293813" y="762000"/>
            <a:ext cx="7772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85800" y="3429000"/>
            <a:ext cx="6400800" cy="1752600"/>
          </a:xfrm>
        </p:spPr>
        <p:txBody>
          <a:bodyPr lIns="92075" tIns="46038" rIns="92075" bIns="46038" anchor="ctr"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C752A67F-95EA-4AFE-A8B2-56D64B0DC2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E3B65-8E1C-4E6E-963C-D686658519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A79B7F-3623-4F2A-A68F-AD7B0E741D9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D00857FF-9468-464A-8F99-B86AA50C35A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17EACFA-F683-44B9-AD2E-0972D74642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60B06-B275-4DEC-A972-DFE73FCECDB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369CA9-E8FD-4F1A-A9DF-9460DEAF49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5E50E0-23BE-40D3-90A2-79BE30C371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F583D-C004-4467-B3F5-D854F0ECFE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40DEAA-777E-4889-93D6-2B0C949D51C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C57FCB-44F5-4E91-9830-8035D654AC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07773A-7461-45AE-ACB6-AAD556B548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A530C5-4488-4EB0-A205-DBC64D39B5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8" name="Group 10"/>
          <p:cNvGrpSpPr>
            <a:grpSpLocks/>
          </p:cNvGrpSpPr>
          <p:nvPr/>
        </p:nvGrpSpPr>
        <p:grpSpPr bwMode="auto">
          <a:xfrm>
            <a:off x="0" y="1588"/>
            <a:ext cx="9132888" cy="6845300"/>
            <a:chOff x="0" y="1"/>
            <a:chExt cx="5753" cy="4312"/>
          </a:xfrm>
        </p:grpSpPr>
        <p:sp>
          <p:nvSpPr>
            <p:cNvPr id="2051" name="Freeform 3"/>
            <p:cNvSpPr>
              <a:spLocks/>
            </p:cNvSpPr>
            <p:nvPr/>
          </p:nvSpPr>
          <p:spPr bwMode="auto">
            <a:xfrm>
              <a:off x="3394" y="999"/>
              <a:ext cx="2359" cy="3314"/>
            </a:xfrm>
            <a:custGeom>
              <a:avLst/>
              <a:gdLst/>
              <a:ahLst/>
              <a:cxnLst>
                <a:cxn ang="0">
                  <a:pos x="1905" y="3312"/>
                </a:cxn>
                <a:cxn ang="0">
                  <a:pos x="2358" y="3313"/>
                </a:cxn>
                <a:cxn ang="0">
                  <a:pos x="2358" y="1437"/>
                </a:cxn>
                <a:cxn ang="0">
                  <a:pos x="0" y="0"/>
                </a:cxn>
                <a:cxn ang="0">
                  <a:pos x="201" y="150"/>
                </a:cxn>
                <a:cxn ang="0">
                  <a:pos x="366" y="279"/>
                </a:cxn>
                <a:cxn ang="0">
                  <a:pos x="552" y="441"/>
                </a:cxn>
                <a:cxn ang="0">
                  <a:pos x="732" y="612"/>
                </a:cxn>
                <a:cxn ang="0">
                  <a:pos x="996" y="903"/>
                </a:cxn>
                <a:cxn ang="0">
                  <a:pos x="1230" y="1212"/>
                </a:cxn>
                <a:cxn ang="0">
                  <a:pos x="1400" y="1482"/>
                </a:cxn>
                <a:cxn ang="0">
                  <a:pos x="1548" y="1761"/>
                </a:cxn>
                <a:cxn ang="0">
                  <a:pos x="1665" y="2040"/>
                </a:cxn>
                <a:cxn ang="0">
                  <a:pos x="1751" y="2295"/>
                </a:cxn>
                <a:cxn ang="0">
                  <a:pos x="1809" y="2511"/>
                </a:cxn>
                <a:cxn ang="0">
                  <a:pos x="1863" y="2778"/>
                </a:cxn>
                <a:cxn ang="0">
                  <a:pos x="1890" y="3012"/>
                </a:cxn>
                <a:cxn ang="0">
                  <a:pos x="1905" y="3312"/>
                </a:cxn>
              </a:cxnLst>
              <a:rect l="0" t="0" r="r" b="b"/>
              <a:pathLst>
                <a:path w="2359" h="3314">
                  <a:moveTo>
                    <a:pt x="1905" y="3312"/>
                  </a:moveTo>
                  <a:lnTo>
                    <a:pt x="2358" y="3313"/>
                  </a:lnTo>
                  <a:lnTo>
                    <a:pt x="2358" y="1437"/>
                  </a:lnTo>
                  <a:lnTo>
                    <a:pt x="0" y="0"/>
                  </a:lnTo>
                  <a:lnTo>
                    <a:pt x="201" y="150"/>
                  </a:lnTo>
                  <a:lnTo>
                    <a:pt x="366" y="279"/>
                  </a:lnTo>
                  <a:lnTo>
                    <a:pt x="552" y="441"/>
                  </a:lnTo>
                  <a:lnTo>
                    <a:pt x="732" y="612"/>
                  </a:lnTo>
                  <a:lnTo>
                    <a:pt x="996" y="903"/>
                  </a:lnTo>
                  <a:lnTo>
                    <a:pt x="1230" y="1212"/>
                  </a:lnTo>
                  <a:lnTo>
                    <a:pt x="1400" y="1482"/>
                  </a:lnTo>
                  <a:lnTo>
                    <a:pt x="1548" y="1761"/>
                  </a:lnTo>
                  <a:lnTo>
                    <a:pt x="1665" y="2040"/>
                  </a:lnTo>
                  <a:lnTo>
                    <a:pt x="1751" y="2295"/>
                  </a:lnTo>
                  <a:lnTo>
                    <a:pt x="1809" y="2511"/>
                  </a:lnTo>
                  <a:lnTo>
                    <a:pt x="1863" y="2778"/>
                  </a:lnTo>
                  <a:lnTo>
                    <a:pt x="1890" y="3012"/>
                  </a:lnTo>
                  <a:lnTo>
                    <a:pt x="1905" y="3312"/>
                  </a:lnTo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0" scaled="1"/>
            </a:gradFill>
            <a:ln w="9525" cap="rnd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052" name="Arc 4"/>
            <p:cNvSpPr>
              <a:spLocks/>
            </p:cNvSpPr>
            <p:nvPr/>
          </p:nvSpPr>
          <p:spPr bwMode="auto">
            <a:xfrm>
              <a:off x="0" y="1"/>
              <a:ext cx="5298" cy="4312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2700" cap="rnd">
              <a:solidFill>
                <a:schemeClr val="accent2"/>
              </a:solidFill>
              <a:round/>
              <a:headEnd type="none" w="sm" len="sm"/>
              <a:tailEnd type="none" w="sm" len="sm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5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CF2C9F0-33CC-4359-99E4-4815941EE38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59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itchFamily="2" charset="2"/>
        <a:buChar char="l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9000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293813" y="762000"/>
            <a:ext cx="7772400" cy="1828800"/>
          </a:xfrm>
        </p:spPr>
        <p:txBody>
          <a:bodyPr/>
          <a:lstStyle/>
          <a:p>
            <a:r>
              <a:rPr lang="en-US"/>
              <a:t>Brominated Flame Retardants:</a:t>
            </a:r>
            <a:br>
              <a:rPr lang="en-US"/>
            </a:br>
            <a:r>
              <a:rPr lang="en-US"/>
              <a:t>Cause for Concern?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n-US"/>
              <a:t>Linda S. Birnbaum, Ph.D., D.A.B.T.</a:t>
            </a:r>
          </a:p>
          <a:p>
            <a:pPr algn="l"/>
            <a:r>
              <a:rPr lang="en-US"/>
              <a:t>Michael DeVito, Ph.D.</a:t>
            </a:r>
          </a:p>
          <a:p>
            <a:pPr algn="l"/>
            <a:r>
              <a:rPr lang="en-US"/>
              <a:t>NHEERL/ORD/US EPA</a:t>
            </a:r>
          </a:p>
          <a:p>
            <a:pPr algn="l"/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TBBPA (con.)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Acute tox data – oral LD</a:t>
            </a:r>
            <a:r>
              <a:rPr lang="en-US" sz="2800" baseline="-25000"/>
              <a:t>50</a:t>
            </a:r>
            <a:r>
              <a:rPr lang="en-US" sz="2800"/>
              <a:t>: 5-10 g/kg</a:t>
            </a:r>
          </a:p>
          <a:p>
            <a:r>
              <a:rPr lang="en-US" sz="2800"/>
              <a:t>Low chronic toxicity</a:t>
            </a:r>
          </a:p>
          <a:p>
            <a:r>
              <a:rPr lang="en-US" sz="2800"/>
              <a:t>Not teratogenic or mutagenic</a:t>
            </a:r>
          </a:p>
          <a:p>
            <a:r>
              <a:rPr lang="en-US" sz="2800"/>
              <a:t>Affects thyroid hormones; estrogenic</a:t>
            </a:r>
          </a:p>
          <a:p>
            <a:r>
              <a:rPr lang="en-US" sz="2800"/>
              <a:t>Soil Degradation –aerobic and anaerobic</a:t>
            </a:r>
          </a:p>
          <a:p>
            <a:pPr lvl="1"/>
            <a:r>
              <a:rPr lang="en-US" sz="2400"/>
              <a:t>t</a:t>
            </a:r>
            <a:r>
              <a:rPr lang="en-US" sz="2400" baseline="-25000"/>
              <a:t>1/2</a:t>
            </a:r>
            <a:r>
              <a:rPr lang="en-US" sz="2400"/>
              <a:t>~2mos</a:t>
            </a:r>
          </a:p>
          <a:p>
            <a:r>
              <a:rPr lang="en-US" sz="2800"/>
              <a:t>Photodegradation</a:t>
            </a:r>
          </a:p>
          <a:p>
            <a:pPr lvl="1"/>
            <a:r>
              <a:rPr lang="en-US" sz="2400"/>
              <a:t>t </a:t>
            </a:r>
            <a:r>
              <a:rPr lang="en-US" sz="2400" baseline="-25000"/>
              <a:t>1/2</a:t>
            </a:r>
            <a:r>
              <a:rPr lang="en-US" sz="2400"/>
              <a:t>~&lt;&lt;1day</a:t>
            </a:r>
          </a:p>
          <a:p>
            <a:endParaRPr lang="en-US" sz="28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Health Effects of TBBPA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Immunotoxic</a:t>
            </a:r>
          </a:p>
          <a:p>
            <a:pPr lvl="1"/>
            <a:r>
              <a:rPr lang="en-US"/>
              <a:t>Inhibits T cell activation : blocks CD25 (&lt;3</a:t>
            </a:r>
            <a:r>
              <a:rPr lang="en-US">
                <a:cs typeface="Times New Roman" charset="0"/>
              </a:rPr>
              <a:t>µM)</a:t>
            </a:r>
            <a:endParaRPr lang="en-US"/>
          </a:p>
          <a:p>
            <a:r>
              <a:rPr lang="en-US"/>
              <a:t>Hepatotoxic</a:t>
            </a:r>
          </a:p>
          <a:p>
            <a:pPr lvl="1"/>
            <a:r>
              <a:rPr lang="en-US"/>
              <a:t>Toxic to primary hepatocytes: destroys mitochondria; membrane dysfunction (inhbits CYP2C9)</a:t>
            </a:r>
          </a:p>
          <a:p>
            <a:r>
              <a:rPr lang="en-US"/>
              <a:t>Endocrine Disrupting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Health Effects of TBBPA (con)</a:t>
            </a:r>
            <a:br>
              <a:rPr lang="en-US"/>
            </a:br>
            <a:r>
              <a:rPr lang="en-US"/>
              <a:t>Endocrine Disruption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AhR Effects</a:t>
            </a:r>
          </a:p>
          <a:p>
            <a:pPr lvl="1"/>
            <a:r>
              <a:rPr lang="en-US" sz="2400"/>
              <a:t>Not relevant for commercial product</a:t>
            </a:r>
          </a:p>
          <a:p>
            <a:r>
              <a:rPr lang="en-US" sz="2800"/>
              <a:t>Thyroid</a:t>
            </a:r>
          </a:p>
          <a:p>
            <a:pPr lvl="1"/>
            <a:r>
              <a:rPr lang="en-US" sz="2400"/>
              <a:t>TBBPA&gt;T4 in relation to binding to transthyretin</a:t>
            </a:r>
          </a:p>
          <a:p>
            <a:pPr lvl="1"/>
            <a:r>
              <a:rPr lang="en-US" sz="2400"/>
              <a:t>Observed </a:t>
            </a:r>
            <a:r>
              <a:rPr lang="en-US" sz="2400" i="1"/>
              <a:t>in vivo</a:t>
            </a:r>
          </a:p>
          <a:p>
            <a:r>
              <a:rPr lang="en-US" sz="2800"/>
              <a:t>Estrogenic</a:t>
            </a:r>
          </a:p>
          <a:p>
            <a:pPr lvl="1"/>
            <a:r>
              <a:rPr lang="en-US" sz="2400"/>
              <a:t>Inhibits sulfotransferase (decreases estrogen clearance)</a:t>
            </a:r>
          </a:p>
          <a:p>
            <a:pPr lvl="1"/>
            <a:r>
              <a:rPr lang="en-US" sz="2400"/>
              <a:t>Mostly </a:t>
            </a:r>
            <a:r>
              <a:rPr lang="en-US" sz="2400" i="1"/>
              <a:t>in vitro</a:t>
            </a:r>
            <a:r>
              <a:rPr lang="en-US" sz="2400"/>
              <a:t> data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Hexabromocylododecane</a:t>
            </a:r>
            <a:br>
              <a:rPr lang="en-US"/>
            </a:br>
            <a:r>
              <a:rPr lang="en-US"/>
              <a:t>(HBCDD)</a:t>
            </a:r>
          </a:p>
        </p:txBody>
      </p:sp>
      <p:graphicFrame>
        <p:nvGraphicFramePr>
          <p:cNvPr id="75779" name="Object 3"/>
          <p:cNvGraphicFramePr>
            <a:graphicFrameLocks noChangeAspect="1"/>
          </p:cNvGraphicFramePr>
          <p:nvPr>
            <p:ph type="chart" idx="1"/>
          </p:nvPr>
        </p:nvGraphicFramePr>
        <p:xfrm>
          <a:off x="1828800" y="1981200"/>
          <a:ext cx="5486400" cy="4114800"/>
        </p:xfrm>
        <a:graphic>
          <a:graphicData uri="http://schemas.openxmlformats.org/presentationml/2006/ole">
            <p:oleObj spid="_x0000_s75779" name="Slide" r:id="rId3" imgW="4572000" imgH="3429000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HBCDD</a:t>
            </a:r>
            <a:br>
              <a:rPr lang="en-US"/>
            </a:br>
            <a:r>
              <a:rPr lang="en-US"/>
              <a:t>(hexabromocyclododecane)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Major use – polystyrene resins&gt;textiles</a:t>
            </a:r>
          </a:p>
          <a:p>
            <a:pPr lvl="1"/>
            <a:r>
              <a:rPr lang="en-US"/>
              <a:t>~10,000tons/yr</a:t>
            </a:r>
          </a:p>
          <a:p>
            <a:r>
              <a:rPr lang="en-US"/>
              <a:t>Highly lipophilic, low water solubility, low vapor pressure, high BCF, persistent</a:t>
            </a:r>
          </a:p>
          <a:p>
            <a:r>
              <a:rPr lang="en-US"/>
              <a:t>Ecotox – </a:t>
            </a:r>
          </a:p>
          <a:p>
            <a:pPr lvl="1"/>
            <a:r>
              <a:rPr lang="en-US"/>
              <a:t>Algae, daphnia, NOEC = 3 ug/L</a:t>
            </a:r>
          </a:p>
          <a:p>
            <a:pPr lvl="1"/>
            <a:r>
              <a:rPr lang="en-US"/>
              <a:t>Fish, LC </a:t>
            </a:r>
            <a:r>
              <a:rPr lang="en-US" baseline="-25000"/>
              <a:t>50</a:t>
            </a:r>
            <a:r>
              <a:rPr lang="en-US"/>
              <a:t>&gt;water solubility; PNEC=.03ug/L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HBCDD (con)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Toxicity</a:t>
            </a:r>
          </a:p>
          <a:p>
            <a:pPr lvl="1">
              <a:lnSpc>
                <a:spcPct val="90000"/>
              </a:lnSpc>
            </a:pPr>
            <a:r>
              <a:rPr lang="en-US"/>
              <a:t>High absorption; mild irritant and skin sensitizer; liver effects after repeated exposures (LOEL (rats) ~13 mg/kg/day)</a:t>
            </a:r>
          </a:p>
          <a:p>
            <a:pPr lvl="2">
              <a:lnSpc>
                <a:spcPct val="90000"/>
              </a:lnSpc>
            </a:pPr>
            <a:r>
              <a:rPr lang="en-US"/>
              <a:t>Need more info: repeated dose studies, repro tox</a:t>
            </a:r>
          </a:p>
          <a:p>
            <a:pPr>
              <a:lnSpc>
                <a:spcPct val="90000"/>
              </a:lnSpc>
            </a:pPr>
            <a:r>
              <a:rPr lang="en-US"/>
              <a:t>Concern for Occupational Settings</a:t>
            </a:r>
          </a:p>
          <a:p>
            <a:pPr>
              <a:lnSpc>
                <a:spcPct val="90000"/>
              </a:lnSpc>
            </a:pPr>
            <a:r>
              <a:rPr lang="en-US"/>
              <a:t>Fulfills POPs Critera</a:t>
            </a:r>
          </a:p>
          <a:p>
            <a:pPr lvl="1">
              <a:lnSpc>
                <a:spcPct val="90000"/>
              </a:lnSpc>
            </a:pPr>
            <a:r>
              <a:rPr lang="en-US"/>
              <a:t>Persistence, bioaccumulative, toxic, long range transport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PBDEs</a:t>
            </a:r>
            <a:br>
              <a:rPr lang="en-US"/>
            </a:br>
            <a:endParaRPr lang="en-US"/>
          </a:p>
        </p:txBody>
      </p:sp>
      <p:graphicFrame>
        <p:nvGraphicFramePr>
          <p:cNvPr id="57347" name="Object 3"/>
          <p:cNvGraphicFramePr>
            <a:graphicFrameLocks noChangeAspect="1"/>
          </p:cNvGraphicFramePr>
          <p:nvPr>
            <p:ph type="chart" idx="1"/>
          </p:nvPr>
        </p:nvGraphicFramePr>
        <p:xfrm>
          <a:off x="1828800" y="1752600"/>
          <a:ext cx="5486400" cy="4114800"/>
        </p:xfrm>
        <a:graphic>
          <a:graphicData uri="http://schemas.openxmlformats.org/presentationml/2006/ole">
            <p:oleObj spid="_x0000_s57347" name="Slide" r:id="rId3" imgW="4572000" imgH="3429000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371600"/>
          </a:xfrm>
        </p:spPr>
        <p:txBody>
          <a:bodyPr/>
          <a:lstStyle/>
          <a:p>
            <a:r>
              <a:rPr lang="en-US"/>
              <a:t>Major Industrial Products</a:t>
            </a:r>
            <a:br>
              <a:rPr lang="en-US"/>
            </a:br>
            <a:r>
              <a:rPr lang="en-US" sz="3600"/>
              <a:t>(~67 metric tons/year)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828800"/>
            <a:ext cx="7772400" cy="42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DBDE – largest volume (75% in EU)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97% DBDE; 3% NBDE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Polymers, electronic equipment&gt;textiles</a:t>
            </a:r>
          </a:p>
          <a:p>
            <a:pPr>
              <a:lnSpc>
                <a:spcPct val="90000"/>
              </a:lnSpc>
            </a:pPr>
            <a:r>
              <a:rPr lang="en-US" sz="2800"/>
              <a:t>OBDE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6%HxBDE; 42%HpBDE; 36% OBDE; 13%NBDE; 2%DBDE – multiple congeners (unclear if any PeBDE)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Polymers, esp. office equipment</a:t>
            </a:r>
          </a:p>
          <a:p>
            <a:pPr>
              <a:lnSpc>
                <a:spcPct val="90000"/>
              </a:lnSpc>
            </a:pPr>
            <a:r>
              <a:rPr lang="en-US" sz="2800"/>
              <a:t>PeBDE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Textiles – esp. polyurethane foams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Recommended ban in EU(no production/only import)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Mainly PeBDE+TeBDE, some HxBDE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524000"/>
          </a:xfrm>
        </p:spPr>
        <p:txBody>
          <a:bodyPr/>
          <a:lstStyle/>
          <a:p>
            <a:r>
              <a:rPr lang="en-US"/>
              <a:t>Properties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Solids with low solubility (&lt; 1ug/kg), high log K</a:t>
            </a:r>
            <a:r>
              <a:rPr lang="en-US" sz="2800" baseline="-25000"/>
              <a:t>ow</a:t>
            </a:r>
            <a:r>
              <a:rPr lang="en-US" sz="2800"/>
              <a:t> (~6.2)</a:t>
            </a:r>
          </a:p>
          <a:p>
            <a:pPr>
              <a:lnSpc>
                <a:spcPct val="90000"/>
              </a:lnSpc>
            </a:pPr>
            <a:r>
              <a:rPr lang="en-US" sz="2800"/>
              <a:t>Lower congeners are more bioaccumulative, persistent</a:t>
            </a:r>
            <a:r>
              <a:rPr lang="en-US" sz="2800">
                <a:sym typeface="Wingdings" pitchFamily="2" charset="2"/>
              </a:rPr>
              <a:t></a:t>
            </a:r>
            <a:r>
              <a:rPr lang="en-US" sz="2800"/>
              <a:t>Strong adsorption to soil/sediment/sludge;No significant bodegradation in air/water</a:t>
            </a:r>
          </a:p>
          <a:p>
            <a:pPr>
              <a:lnSpc>
                <a:spcPct val="90000"/>
              </a:lnSpc>
            </a:pPr>
            <a:r>
              <a:rPr lang="en-US" sz="2800"/>
              <a:t>Bioaccumulation - BCF &gt; 5000, Log K</a:t>
            </a:r>
            <a:r>
              <a:rPr lang="en-US" sz="2800" baseline="-25000"/>
              <a:t>ow</a:t>
            </a:r>
            <a:r>
              <a:rPr lang="en-US" sz="2800"/>
              <a:t> &gt;5</a:t>
            </a:r>
          </a:p>
          <a:p>
            <a:pPr>
              <a:lnSpc>
                <a:spcPct val="90000"/>
              </a:lnSpc>
            </a:pPr>
            <a:r>
              <a:rPr lang="en-US" sz="2800"/>
              <a:t>Long Range Transport - Evidence of remote contamination (e.g., Arctic)</a:t>
            </a:r>
          </a:p>
          <a:p>
            <a:pPr>
              <a:lnSpc>
                <a:spcPct val="90000"/>
              </a:lnSpc>
            </a:pPr>
            <a:r>
              <a:rPr lang="en-US" sz="2800"/>
              <a:t>Persistence- t </a:t>
            </a:r>
            <a:r>
              <a:rPr lang="en-US" sz="2800" baseline="-25000"/>
              <a:t>1/2</a:t>
            </a:r>
            <a:r>
              <a:rPr lang="en-US" sz="2800"/>
              <a:t> Atmospheric &gt;2 days;Water &gt;2 mos; Soil, sediment &gt;6 mos</a:t>
            </a:r>
          </a:p>
          <a:p>
            <a:pPr lvl="1"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Sources of Environmental Release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Polymer Processing</a:t>
            </a:r>
          </a:p>
          <a:p>
            <a:r>
              <a:rPr lang="en-US"/>
              <a:t>Formulating/applying to textiles</a:t>
            </a:r>
          </a:p>
          <a:p>
            <a:r>
              <a:rPr lang="en-US"/>
              <a:t>Volatilization and leaching during use</a:t>
            </a:r>
          </a:p>
          <a:p>
            <a:r>
              <a:rPr lang="en-US"/>
              <a:t>Particulate losses over use/disposal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BFRs?</a:t>
            </a:r>
          </a:p>
        </p:txBody>
      </p:sp>
      <p:sp>
        <p:nvSpPr>
          <p:cNvPr id="6451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Fire Regulations require a high degree of protection</a:t>
            </a:r>
          </a:p>
          <a:p>
            <a:r>
              <a:rPr lang="en-US"/>
              <a:t>Flame Retardants save lives</a:t>
            </a:r>
          </a:p>
          <a:p>
            <a:pPr lvl="1"/>
            <a:r>
              <a:rPr lang="en-US"/>
              <a:t>Fires generate PHDDs/PHDFs</a:t>
            </a:r>
          </a:p>
          <a:p>
            <a:r>
              <a:rPr lang="en-US"/>
              <a:t>75 different BFRs</a:t>
            </a:r>
          </a:p>
          <a:p>
            <a:r>
              <a:rPr lang="en-US"/>
              <a:t>50% are new substances ( testing required)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PBDEs in Biotic and Abiotic Samples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Air: 47&gt;99&gt;100&gt;153=154</a:t>
            </a:r>
          </a:p>
          <a:p>
            <a:pPr>
              <a:lnSpc>
                <a:spcPct val="90000"/>
              </a:lnSpc>
            </a:pPr>
            <a:r>
              <a:rPr lang="en-US" sz="2800"/>
              <a:t>Sediment: 99&gt;47 (pattern reflects commercial PeBDE); also some nona and deca</a:t>
            </a:r>
          </a:p>
          <a:p>
            <a:pPr>
              <a:lnSpc>
                <a:spcPct val="90000"/>
              </a:lnSpc>
            </a:pPr>
            <a:r>
              <a:rPr lang="en-US" sz="2800"/>
              <a:t>Sewage Sludge: 1-3mg/kg in US; pattern ~PUFs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Point sources (~DBDE) ---&gt;0.1-5 mg/kg</a:t>
            </a:r>
          </a:p>
          <a:p>
            <a:pPr>
              <a:lnSpc>
                <a:spcPct val="90000"/>
              </a:lnSpc>
            </a:pPr>
            <a:r>
              <a:rPr lang="en-US" sz="2800"/>
              <a:t>Biota: 47&gt;99=100 except if near manufacturing site (pattern does NOT reflect commercial PBDEs)</a:t>
            </a:r>
          </a:p>
          <a:p>
            <a:pPr>
              <a:lnSpc>
                <a:spcPct val="90000"/>
              </a:lnSpc>
            </a:pPr>
            <a:r>
              <a:rPr lang="en-US" sz="2800"/>
              <a:t>Invertebrates</a:t>
            </a:r>
            <a:r>
              <a:rPr lang="en-US" sz="2800" u="sng"/>
              <a:t>&lt;</a:t>
            </a:r>
            <a:r>
              <a:rPr lang="en-US" sz="2800"/>
              <a:t>Fish&lt;&lt;marine mammals</a:t>
            </a:r>
          </a:p>
          <a:p>
            <a:pPr>
              <a:lnSpc>
                <a:spcPct val="90000"/>
              </a:lnSpc>
            </a:pPr>
            <a:endParaRPr lang="en-US" sz="2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PBDEs (con)</a:t>
            </a:r>
            <a:br>
              <a:rPr lang="en-US"/>
            </a:br>
            <a:r>
              <a:rPr lang="en-US"/>
              <a:t>Ecotoxicity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PeBDE&gt;&gt;OBDE&gt;DBDE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Highly toxic to invertebrates</a:t>
            </a:r>
          </a:p>
          <a:p>
            <a:pPr>
              <a:lnSpc>
                <a:spcPct val="90000"/>
              </a:lnSpc>
            </a:pPr>
            <a:r>
              <a:rPr lang="en-US" sz="2800"/>
              <a:t>DBDE/OBDE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May be low risk to surface water organism and top predators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Concern for waste water, sediment, and soil organisms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CONCERNS: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Presence of lower brominated congeners in OBDE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Photolytic and/or anaerobic debromination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Formation of PBDDs/PBDFs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6016" name="Object 1024"/>
          <p:cNvGraphicFramePr>
            <a:graphicFrameLocks noChangeAspect="1"/>
          </p:cNvGraphicFramePr>
          <p:nvPr/>
        </p:nvGraphicFramePr>
        <p:xfrm>
          <a:off x="1828800" y="228600"/>
          <a:ext cx="5616575" cy="6400800"/>
        </p:xfrm>
        <a:graphic>
          <a:graphicData uri="http://schemas.openxmlformats.org/presentationml/2006/ole">
            <p:oleObj spid="_x0000_s86016" name="PI3" r:id="rId3" imgW="3685714" imgH="4200000" progId="PI3.Image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PBDEs (con)</a:t>
            </a:r>
            <a:br>
              <a:rPr lang="en-US"/>
            </a:br>
            <a:r>
              <a:rPr lang="en-US"/>
              <a:t>Photolytic Debromination</a:t>
            </a:r>
          </a:p>
        </p:txBody>
      </p:sp>
      <p:sp>
        <p:nvSpPr>
          <p:cNvPr id="81923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DBDE-</a:t>
            </a:r>
            <a:r>
              <a:rPr lang="en-US">
                <a:sym typeface="Wingdings" pitchFamily="2" charset="2"/>
              </a:rPr>
              <a:t>NBDE+OBDE (t </a:t>
            </a:r>
            <a:r>
              <a:rPr lang="en-US" baseline="-25000">
                <a:sym typeface="Wingdings" pitchFamily="2" charset="2"/>
              </a:rPr>
              <a:t>½</a:t>
            </a:r>
            <a:r>
              <a:rPr lang="en-US">
                <a:sym typeface="Wingdings" pitchFamily="2" charset="2"/>
              </a:rPr>
              <a:t> = 15 hr)</a:t>
            </a:r>
          </a:p>
          <a:p>
            <a:r>
              <a:rPr lang="en-US">
                <a:sym typeface="Wingdings" pitchFamily="2" charset="2"/>
              </a:rPr>
              <a:t>OBDE-HpBDE+HxBDE (t </a:t>
            </a:r>
            <a:r>
              <a:rPr lang="en-US" baseline="-25000">
                <a:sym typeface="Wingdings" pitchFamily="2" charset="2"/>
              </a:rPr>
              <a:t>½</a:t>
            </a:r>
            <a:r>
              <a:rPr lang="en-US">
                <a:sym typeface="Wingdings" pitchFamily="2" charset="2"/>
              </a:rPr>
              <a:t> = 40 hr)</a:t>
            </a:r>
          </a:p>
          <a:p>
            <a:r>
              <a:rPr lang="en-US">
                <a:sym typeface="Wingdings" pitchFamily="2" charset="2"/>
              </a:rPr>
              <a:t>PeBDE-lower PBDEs+ PBDFs</a:t>
            </a:r>
          </a:p>
          <a:p>
            <a:r>
              <a:rPr lang="en-US">
                <a:sym typeface="Wingdings" pitchFamily="2" charset="2"/>
              </a:rPr>
              <a:t>Composition of photoproducts is not the same as the commercial PBDE mixtures</a:t>
            </a:r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7040" name="Object 0"/>
          <p:cNvGraphicFramePr>
            <a:graphicFrameLocks noChangeAspect="1"/>
          </p:cNvGraphicFramePr>
          <p:nvPr/>
        </p:nvGraphicFramePr>
        <p:xfrm>
          <a:off x="930275" y="1443038"/>
          <a:ext cx="7285038" cy="3971925"/>
        </p:xfrm>
        <a:graphic>
          <a:graphicData uri="http://schemas.openxmlformats.org/presentationml/2006/ole">
            <p:oleObj spid="_x0000_s87040" name="PI3" r:id="rId3" imgW="7285714" imgH="3971429" progId="PI3.Image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PBDEs (con)</a:t>
            </a:r>
            <a:br>
              <a:rPr lang="en-US"/>
            </a:br>
            <a:r>
              <a:rPr lang="en-US"/>
              <a:t>Congener Patterns</a:t>
            </a:r>
          </a:p>
        </p:txBody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Commercial Products</a:t>
            </a:r>
          </a:p>
          <a:p>
            <a:r>
              <a:rPr lang="en-US"/>
              <a:t>Environmental Samples</a:t>
            </a:r>
          </a:p>
          <a:p>
            <a:r>
              <a:rPr lang="en-US"/>
              <a:t>Human Tissue Samples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Exposure Routes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Fish</a:t>
            </a:r>
          </a:p>
          <a:p>
            <a:r>
              <a:rPr lang="en-US"/>
              <a:t>Dairy</a:t>
            </a:r>
          </a:p>
          <a:p>
            <a:r>
              <a:rPr lang="en-US"/>
              <a:t>Meat</a:t>
            </a:r>
          </a:p>
          <a:p>
            <a:r>
              <a:rPr lang="en-US"/>
              <a:t>OTHER?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Pharmacokinetics of PBDEs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Absorption – DBDE is poorly absorbed</a:t>
            </a:r>
          </a:p>
          <a:p>
            <a:r>
              <a:rPr lang="en-US"/>
              <a:t>Distribution – lipid binding is important</a:t>
            </a:r>
          </a:p>
          <a:p>
            <a:pPr lvl="1"/>
            <a:r>
              <a:rPr lang="en-US"/>
              <a:t>Fat: 47&gt;99&gt;&gt;&gt;209</a:t>
            </a:r>
          </a:p>
          <a:p>
            <a:pPr lvl="1"/>
            <a:r>
              <a:rPr lang="en-US"/>
              <a:t>Liver: covalent binding from 99,209 </a:t>
            </a:r>
          </a:p>
          <a:p>
            <a:r>
              <a:rPr lang="en-US"/>
              <a:t>Metabolism – hydroxylation, debromination, O-methylation</a:t>
            </a:r>
          </a:p>
          <a:p>
            <a:r>
              <a:rPr lang="en-US"/>
              <a:t>Excretion – feces is major route</a:t>
            </a:r>
          </a:p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Neurotoxic Effects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Developmental Neurotoxicants</a:t>
            </a:r>
          </a:p>
          <a:p>
            <a:pPr lvl="1">
              <a:lnSpc>
                <a:spcPct val="90000"/>
              </a:lnSpc>
            </a:pPr>
            <a:r>
              <a:rPr lang="en-US"/>
              <a:t>Perinatal; neonatal</a:t>
            </a:r>
          </a:p>
          <a:p>
            <a:pPr lvl="1">
              <a:lnSpc>
                <a:spcPct val="90000"/>
              </a:lnSpc>
            </a:pPr>
            <a:r>
              <a:rPr lang="en-US"/>
              <a:t>47,99,153,209</a:t>
            </a:r>
          </a:p>
          <a:p>
            <a:pPr lvl="1">
              <a:lnSpc>
                <a:spcPct val="90000"/>
              </a:lnSpc>
            </a:pPr>
            <a:r>
              <a:rPr lang="en-US"/>
              <a:t>Spontaneous behavior (mice)/hyperactivity</a:t>
            </a:r>
          </a:p>
          <a:p>
            <a:pPr lvl="1">
              <a:lnSpc>
                <a:spcPct val="90000"/>
              </a:lnSpc>
            </a:pPr>
            <a:r>
              <a:rPr lang="en-US"/>
              <a:t>Permanent changes in brain function</a:t>
            </a:r>
          </a:p>
          <a:p>
            <a:pPr>
              <a:lnSpc>
                <a:spcPct val="90000"/>
              </a:lnSpc>
            </a:pPr>
            <a:r>
              <a:rPr lang="en-US"/>
              <a:t>Developmental exposure -</a:t>
            </a:r>
            <a:r>
              <a:rPr lang="en-US">
                <a:sym typeface="Wingdings" pitchFamily="2" charset="2"/>
              </a:rPr>
              <a:t></a:t>
            </a:r>
            <a:r>
              <a:rPr lang="en-US"/>
              <a:t>Increased susceptibility of adults exposed to low doses of PBDEs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Endocrine Disrupting Effects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AhR Effects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not relevant for commercial BFRs</a:t>
            </a:r>
          </a:p>
          <a:p>
            <a:pPr lvl="2">
              <a:lnSpc>
                <a:spcPct val="90000"/>
              </a:lnSpc>
            </a:pPr>
            <a:r>
              <a:rPr lang="en-US" sz="2000"/>
              <a:t>But combustion can produce PBDDs/PBDFs</a:t>
            </a:r>
          </a:p>
          <a:p>
            <a:pPr>
              <a:lnSpc>
                <a:spcPct val="90000"/>
              </a:lnSpc>
            </a:pPr>
            <a:r>
              <a:rPr lang="en-US" sz="2800"/>
              <a:t>Thyroid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OH-PBDE metabolites bind to transthyretin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Effects on T4 seen </a:t>
            </a:r>
            <a:r>
              <a:rPr lang="en-US" sz="2400" i="1"/>
              <a:t>in vivo</a:t>
            </a:r>
          </a:p>
          <a:p>
            <a:pPr>
              <a:lnSpc>
                <a:spcPct val="90000"/>
              </a:lnSpc>
            </a:pPr>
            <a:r>
              <a:rPr lang="en-US" sz="2800"/>
              <a:t>Estrogenic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OH-PBDEs 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Inhibit sulfotransferase (decreases estrogen clearance)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Mostly </a:t>
            </a:r>
            <a:r>
              <a:rPr lang="en-US" sz="2400" i="1"/>
              <a:t>in vitro</a:t>
            </a:r>
            <a:r>
              <a:rPr lang="en-US" sz="2400"/>
              <a:t> data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en-US" sz="2400"/>
              <a:t>	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BFRs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/>
              <a:t>Large variety of chemicals</a:t>
            </a:r>
          </a:p>
          <a:p>
            <a:pPr lvl="1">
              <a:lnSpc>
                <a:spcPct val="90000"/>
              </a:lnSpc>
            </a:pPr>
            <a:r>
              <a:rPr lang="en-US"/>
              <a:t>~75 BFRs – and not all alike!</a:t>
            </a:r>
          </a:p>
          <a:p>
            <a:pPr>
              <a:lnSpc>
                <a:spcPct val="90000"/>
              </a:lnSpc>
            </a:pPr>
            <a:r>
              <a:rPr lang="en-US"/>
              <a:t>BFRs may be as common as PCBs</a:t>
            </a:r>
          </a:p>
          <a:p>
            <a:pPr>
              <a:lnSpc>
                <a:spcPct val="90000"/>
              </a:lnSpc>
            </a:pPr>
            <a:r>
              <a:rPr lang="en-US"/>
              <a:t>Banned production of PCBs with less information than we currently have on BFRs</a:t>
            </a:r>
          </a:p>
          <a:p>
            <a:pPr>
              <a:lnSpc>
                <a:spcPct val="90000"/>
              </a:lnSpc>
            </a:pPr>
            <a:r>
              <a:rPr lang="en-US"/>
              <a:t>Identify data gaps and research agenda</a:t>
            </a:r>
          </a:p>
          <a:p>
            <a:pPr>
              <a:lnSpc>
                <a:spcPct val="90000"/>
              </a:lnSpc>
            </a:pPr>
            <a:r>
              <a:rPr lang="en-US"/>
              <a:t>Large variety of issues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Issues:  PBDEs 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Potential adversity to human health and environment</a:t>
            </a:r>
          </a:p>
          <a:p>
            <a:pPr lvl="1">
              <a:lnSpc>
                <a:spcPct val="90000"/>
              </a:lnSpc>
            </a:pPr>
            <a:r>
              <a:rPr lang="en-US" sz="2400" i="1"/>
              <a:t>In vivo</a:t>
            </a:r>
            <a:r>
              <a:rPr lang="en-US" sz="2400"/>
              <a:t> and </a:t>
            </a:r>
            <a:r>
              <a:rPr lang="en-US" sz="2400" i="1"/>
              <a:t>in vitro</a:t>
            </a:r>
            <a:r>
              <a:rPr lang="en-US" sz="2400"/>
              <a:t> studies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Liver effects; Developmental neurotoxicity; Endocrine disruption</a:t>
            </a:r>
          </a:p>
          <a:p>
            <a:pPr>
              <a:lnSpc>
                <a:spcPct val="90000"/>
              </a:lnSpc>
            </a:pPr>
            <a:r>
              <a:rPr lang="en-US" sz="2800"/>
              <a:t>Contaminants and Combustion Products –PBDFs/PBDDs (Are they present in the environment and in biota?)</a:t>
            </a:r>
          </a:p>
          <a:p>
            <a:pPr>
              <a:lnSpc>
                <a:spcPct val="90000"/>
              </a:lnSpc>
            </a:pPr>
            <a:r>
              <a:rPr lang="en-US" sz="2800"/>
              <a:t>Research Needs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t </a:t>
            </a:r>
            <a:r>
              <a:rPr lang="en-US" sz="2400" baseline="-25000"/>
              <a:t>½</a:t>
            </a:r>
            <a:r>
              <a:rPr lang="en-US" sz="2400"/>
              <a:t> in environment; Remote monitoring data; Chronic health effects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End of life cycle – release? Breakdown?</a:t>
            </a:r>
          </a:p>
          <a:p>
            <a:pPr lvl="1">
              <a:lnSpc>
                <a:spcPct val="90000"/>
              </a:lnSpc>
              <a:buFontTx/>
              <a:buNone/>
            </a:pPr>
            <a:endParaRPr lang="en-US" sz="2400"/>
          </a:p>
          <a:p>
            <a:pPr lvl="1">
              <a:lnSpc>
                <a:spcPct val="90000"/>
              </a:lnSpc>
            </a:pPr>
            <a:endParaRPr lang="en-US" sz="2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PBDEs in Human Samples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Pattern of congeners is different from commercial mixtures (and food)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47&gt;99 in US and Europe(others: 100,153,183, 209?)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In Japanese, 99 and 153&gt;47</a:t>
            </a:r>
          </a:p>
          <a:p>
            <a:pPr>
              <a:lnSpc>
                <a:spcPct val="90000"/>
              </a:lnSpc>
            </a:pPr>
            <a:r>
              <a:rPr lang="en-US" sz="2800"/>
              <a:t>Large interindividual differences</a:t>
            </a:r>
          </a:p>
          <a:p>
            <a:pPr>
              <a:lnSpc>
                <a:spcPct val="90000"/>
              </a:lnSpc>
            </a:pPr>
            <a:r>
              <a:rPr lang="en-US" sz="2800"/>
              <a:t>Increasing time trends – levels doubling every 2-5 years</a:t>
            </a:r>
          </a:p>
          <a:p>
            <a:pPr>
              <a:lnSpc>
                <a:spcPct val="90000"/>
              </a:lnSpc>
            </a:pPr>
            <a:r>
              <a:rPr lang="en-US" sz="2800"/>
              <a:t>PBDEs and PCBs levels are not correlated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In most samples today, PCBs&gt;PBDEs</a:t>
            </a:r>
          </a:p>
          <a:p>
            <a:pPr>
              <a:lnSpc>
                <a:spcPct val="90000"/>
              </a:lnSpc>
            </a:pPr>
            <a:r>
              <a:rPr lang="en-US" sz="2800"/>
              <a:t> different sources and/or time sequence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2" name="Object 2"/>
          <p:cNvGraphicFramePr>
            <a:graphicFrameLocks noChangeAspect="1"/>
          </p:cNvGraphicFramePr>
          <p:nvPr/>
        </p:nvGraphicFramePr>
        <p:xfrm>
          <a:off x="533400" y="400050"/>
          <a:ext cx="8610600" cy="6457950"/>
        </p:xfrm>
        <a:graphic>
          <a:graphicData uri="http://schemas.openxmlformats.org/presentationml/2006/ole">
            <p:oleObj spid="_x0000_s61442" name="Slide" r:id="rId3" imgW="4572000" imgH="3429000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G:\SHARED\birnbaum\BFRpp35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25650" y="2119313"/>
            <a:ext cx="5091113" cy="26177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1026" descr="G:\SHARED\birnbaum\BFRpp404.T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533400"/>
            <a:ext cx="55118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Time Trends of Biotic Levels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Rapid increases from 70s thru 90s</a:t>
            </a:r>
          </a:p>
          <a:p>
            <a:r>
              <a:rPr lang="en-US"/>
              <a:t>Maybe slight decrease in Sweden</a:t>
            </a:r>
          </a:p>
          <a:p>
            <a:pPr lvl="1"/>
            <a:r>
              <a:rPr lang="en-US"/>
              <a:t>Ban on use of PeBDE?</a:t>
            </a:r>
          </a:p>
          <a:p>
            <a:r>
              <a:rPr lang="en-US"/>
              <a:t>Levels still increasing in America</a:t>
            </a:r>
          </a:p>
          <a:p>
            <a:pPr lvl="1"/>
            <a:r>
              <a:rPr lang="en-US"/>
              <a:t>Continued use of PeBDE?</a:t>
            </a:r>
          </a:p>
          <a:p>
            <a:r>
              <a:rPr lang="en-US"/>
              <a:t>ARE LEVELS HIGH ENOUGH TO SEE EFFECTS??? NEED MORE TOX DATA!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What next?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More systematic human and environmental monitoring</a:t>
            </a:r>
          </a:p>
          <a:p>
            <a:r>
              <a:rPr lang="en-US"/>
              <a:t>More tox data</a:t>
            </a:r>
          </a:p>
          <a:p>
            <a:r>
              <a:rPr lang="en-US"/>
              <a:t>Focus on congeners present in people and wildlife, NOT commercial products since they are altered in the environment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Production of BFRs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800"/>
              <a:t>Worldwide - ~500,000 tons/yr of bromine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$2 billion/year industry</a:t>
            </a:r>
          </a:p>
          <a:p>
            <a:pPr>
              <a:lnSpc>
                <a:spcPct val="90000"/>
              </a:lnSpc>
            </a:pPr>
            <a:r>
              <a:rPr lang="en-US" sz="2800"/>
              <a:t>BFRs- ~ 40% of total bromine usage</a:t>
            </a:r>
          </a:p>
          <a:p>
            <a:pPr>
              <a:lnSpc>
                <a:spcPct val="90000"/>
              </a:lnSpc>
            </a:pPr>
            <a:r>
              <a:rPr lang="en-US" sz="2800"/>
              <a:t>Bromine</a:t>
            </a:r>
            <a:r>
              <a:rPr lang="en-US" sz="2800">
                <a:sym typeface="Wingdings" pitchFamily="2" charset="2"/>
              </a:rPr>
              <a:t></a:t>
            </a:r>
          </a:p>
          <a:p>
            <a:pPr lvl="1">
              <a:lnSpc>
                <a:spcPct val="90000"/>
              </a:lnSpc>
            </a:pPr>
            <a:r>
              <a:rPr lang="en-US" sz="2400">
                <a:sym typeface="Wingdings" pitchFamily="2" charset="2"/>
              </a:rPr>
              <a:t>Br-chemicalsBr-polymersBFRs</a:t>
            </a:r>
          </a:p>
          <a:p>
            <a:pPr>
              <a:lnSpc>
                <a:spcPct val="90000"/>
              </a:lnSpc>
            </a:pPr>
            <a:r>
              <a:rPr lang="en-US" sz="2800">
                <a:sym typeface="Wingdings" pitchFamily="2" charset="2"/>
              </a:rPr>
              <a:t>Worldwide demand in 2000 for BFRs 	</a:t>
            </a:r>
          </a:p>
          <a:p>
            <a:pPr lvl="1">
              <a:lnSpc>
                <a:spcPct val="90000"/>
              </a:lnSpc>
            </a:pPr>
            <a:r>
              <a:rPr lang="en-US" sz="2400">
                <a:sym typeface="Wingdings" pitchFamily="2" charset="2"/>
              </a:rPr>
              <a:t>300x10</a:t>
            </a:r>
            <a:r>
              <a:rPr lang="en-US" sz="2400" baseline="30000">
                <a:sym typeface="Wingdings" pitchFamily="2" charset="2"/>
              </a:rPr>
              <a:t>6</a:t>
            </a:r>
            <a:r>
              <a:rPr lang="en-US" sz="2400">
                <a:sym typeface="Wingdings" pitchFamily="2" charset="2"/>
              </a:rPr>
              <a:t> BFRs kg/year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Greatest increased use – Asia</a:t>
            </a:r>
          </a:p>
          <a:p>
            <a:pPr lvl="1">
              <a:lnSpc>
                <a:spcPct val="90000"/>
              </a:lnSpc>
            </a:pPr>
            <a:r>
              <a:rPr lang="en-US" sz="2400"/>
              <a:t>US usage - ~100X10</a:t>
            </a:r>
            <a:r>
              <a:rPr lang="en-US" sz="2400" baseline="30000"/>
              <a:t>6</a:t>
            </a:r>
            <a:r>
              <a:rPr lang="en-US" sz="2400"/>
              <a:t> kg/yr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Why should there be action at international level?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800"/>
              <a:t>Global, transboundary problem</a:t>
            </a:r>
          </a:p>
          <a:p>
            <a:r>
              <a:rPr lang="en-US" sz="2800"/>
              <a:t>Persistence</a:t>
            </a:r>
          </a:p>
          <a:p>
            <a:r>
              <a:rPr lang="en-US" sz="2800"/>
              <a:t>Potential for bioaccumulation</a:t>
            </a:r>
          </a:p>
          <a:p>
            <a:r>
              <a:rPr lang="en-US" sz="2800"/>
              <a:t>Potential risk for future generations</a:t>
            </a:r>
          </a:p>
          <a:p>
            <a:r>
              <a:rPr lang="en-US" sz="2800"/>
              <a:t>Very limited knowledge base</a:t>
            </a:r>
          </a:p>
          <a:p>
            <a:r>
              <a:rPr lang="en-US" sz="2800"/>
              <a:t>Precautionary Principle</a:t>
            </a:r>
          </a:p>
          <a:p>
            <a:pPr lvl="1"/>
            <a:r>
              <a:rPr lang="en-US" sz="2400"/>
              <a:t>Miminize production, emissions, use, exposure</a:t>
            </a:r>
          </a:p>
          <a:p>
            <a:r>
              <a:rPr lang="en-US" sz="2800"/>
              <a:t>(Risk/Risk Trade-offs?)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Major BFR Classes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Br-Bisphenols</a:t>
            </a:r>
          </a:p>
          <a:p>
            <a:r>
              <a:rPr lang="en-US"/>
              <a:t>Br-Diphenyl Ethers</a:t>
            </a:r>
          </a:p>
          <a:p>
            <a:r>
              <a:rPr lang="en-US"/>
              <a:t>Br-Cyclododecane</a:t>
            </a:r>
          </a:p>
          <a:p>
            <a:r>
              <a:rPr lang="en-US"/>
              <a:t>Br-phenols</a:t>
            </a:r>
          </a:p>
          <a:p>
            <a:r>
              <a:rPr lang="en-US"/>
              <a:t>Br-phthallic acid derivatives</a:t>
            </a:r>
          </a:p>
          <a:p>
            <a:r>
              <a:rPr lang="en-US"/>
              <a:t>+++++others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Global Market Demand for BFRs in 1999 (metric tons)</a:t>
            </a:r>
          </a:p>
        </p:txBody>
      </p:sp>
      <p:graphicFrame>
        <p:nvGraphicFramePr>
          <p:cNvPr id="69635" name="Group 3"/>
          <p:cNvGraphicFramePr>
            <a:graphicFrameLocks noGrp="1"/>
          </p:cNvGraphicFramePr>
          <p:nvPr>
            <p:ph type="tbl" idx="1"/>
          </p:nvPr>
        </p:nvGraphicFramePr>
        <p:xfrm>
          <a:off x="685800" y="1981200"/>
          <a:ext cx="7772400" cy="4114800"/>
        </p:xfrm>
        <a:graphic>
          <a:graphicData uri="http://schemas.openxmlformats.org/drawingml/2006/table">
            <a:tbl>
              <a:tblPr/>
              <a:tblGrid>
                <a:gridCol w="1554163"/>
                <a:gridCol w="1554162"/>
                <a:gridCol w="1555750"/>
                <a:gridCol w="1554163"/>
                <a:gridCol w="1554162"/>
              </a:tblGrid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America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Europe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Asia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Total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TBBPA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21,600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3,800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85,000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121,300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HBCD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3,100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8,900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3,900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15,900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DBDE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24,300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7,500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23,000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54,800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OBDE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1,370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450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2,000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3,820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PeBDE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8,290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210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-----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</a:rPr>
                        <a:t>8,500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Tetrabromobisphenol A</a:t>
            </a:r>
            <a:br>
              <a:rPr lang="en-US"/>
            </a:br>
            <a:r>
              <a:rPr lang="en-US"/>
              <a:t>(TBBPA)</a:t>
            </a:r>
          </a:p>
        </p:txBody>
      </p:sp>
      <p:graphicFrame>
        <p:nvGraphicFramePr>
          <p:cNvPr id="70659" name="Object 3"/>
          <p:cNvGraphicFramePr>
            <a:graphicFrameLocks noChangeAspect="1"/>
          </p:cNvGraphicFramePr>
          <p:nvPr>
            <p:ph type="chart" idx="1"/>
          </p:nvPr>
        </p:nvGraphicFramePr>
        <p:xfrm>
          <a:off x="1828800" y="1981200"/>
          <a:ext cx="5486400" cy="4114800"/>
        </p:xfrm>
        <a:graphic>
          <a:graphicData uri="http://schemas.openxmlformats.org/presentationml/2006/ole">
            <p:oleObj spid="_x0000_s70659" name="Slide" r:id="rId3" imgW="4572000" imgH="3429000" progId="PowerPoint.Slide.8">
              <p:embed/>
            </p:oleObj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TBBPA</a:t>
            </a:r>
            <a:br>
              <a:rPr lang="en-US"/>
            </a:br>
            <a:r>
              <a:rPr lang="en-US"/>
              <a:t>(Tetrabromobisphenol A)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Reactive and Additive BFR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/>
              <a:t>Phenolic –OH-</a:t>
            </a:r>
            <a:r>
              <a:rPr lang="en-US" sz="2800">
                <a:sym typeface="Wingdings" pitchFamily="2" charset="2"/>
              </a:rPr>
              <a:t>polymerization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sym typeface="Wingdings" pitchFamily="2" charset="2"/>
              </a:rPr>
              <a:t>Major Use –printed circuit boards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sym typeface="Wingdings" pitchFamily="2" charset="2"/>
              </a:rPr>
              <a:t>Detected in air, sediment, sewage, sludge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sym typeface="Wingdings" pitchFamily="2" charset="2"/>
              </a:rPr>
              <a:t>	Highly lipophilic, low water solubility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sym typeface="Wingdings" pitchFamily="2" charset="2"/>
              </a:rPr>
              <a:t>Limited data in biota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sym typeface="Wingdings" pitchFamily="2" charset="2"/>
              </a:rPr>
              <a:t>	Dimethyl-TBBPA metabolite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sym typeface="Wingdings" pitchFamily="2" charset="2"/>
              </a:rPr>
              <a:t>		eliminated in bile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>
                <a:sym typeface="Wingdings" pitchFamily="2" charset="2"/>
              </a:rPr>
              <a:t>	Little retained in tissues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en-US"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oaring">
  <a:themeElements>
    <a:clrScheme name="Soaring 1">
      <a:dk1>
        <a:srgbClr val="000000"/>
      </a:dk1>
      <a:lt1>
        <a:srgbClr val="FFFFFF"/>
      </a:lt1>
      <a:dk2>
        <a:srgbClr val="0000FF"/>
      </a:dk2>
      <a:lt2>
        <a:srgbClr val="FFCC66"/>
      </a:lt2>
      <a:accent1>
        <a:srgbClr val="00FFFF"/>
      </a:accent1>
      <a:accent2>
        <a:srgbClr val="3366FF"/>
      </a:accent2>
      <a:accent3>
        <a:srgbClr val="AAAAFF"/>
      </a:accent3>
      <a:accent4>
        <a:srgbClr val="DADADA"/>
      </a:accent4>
      <a:accent5>
        <a:srgbClr val="AAFFFF"/>
      </a:accent5>
      <a:accent6>
        <a:srgbClr val="2D5CE7"/>
      </a:accent6>
      <a:hlink>
        <a:srgbClr val="FF0033"/>
      </a:hlink>
      <a:folHlink>
        <a:srgbClr val="FFFF00"/>
      </a:folHlink>
    </a:clrScheme>
    <a:fontScheme name="Soaring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Soaring 1">
        <a:dk1>
          <a:srgbClr val="000000"/>
        </a:dk1>
        <a:lt1>
          <a:srgbClr val="FFFFFF"/>
        </a:lt1>
        <a:dk2>
          <a:srgbClr val="0000FF"/>
        </a:dk2>
        <a:lt2>
          <a:srgbClr val="FFCC66"/>
        </a:lt2>
        <a:accent1>
          <a:srgbClr val="00FFFF"/>
        </a:accent1>
        <a:accent2>
          <a:srgbClr val="3366FF"/>
        </a:accent2>
        <a:accent3>
          <a:srgbClr val="AAAAFF"/>
        </a:accent3>
        <a:accent4>
          <a:srgbClr val="DADADA"/>
        </a:accent4>
        <a:accent5>
          <a:srgbClr val="AAFFFF"/>
        </a:accent5>
        <a:accent6>
          <a:srgbClr val="2D5CE7"/>
        </a:accent6>
        <a:hlink>
          <a:srgbClr val="FF0033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2">
        <a:dk1>
          <a:srgbClr val="000000"/>
        </a:dk1>
        <a:lt1>
          <a:srgbClr val="FFFFFF"/>
        </a:lt1>
        <a:dk2>
          <a:srgbClr val="000000"/>
        </a:dk2>
        <a:lt2>
          <a:srgbClr val="CCECFF"/>
        </a:lt2>
        <a:accent1>
          <a:srgbClr val="6699FF"/>
        </a:accent1>
        <a:accent2>
          <a:srgbClr val="66CCFF"/>
        </a:accent2>
        <a:accent3>
          <a:srgbClr val="FFFFFF"/>
        </a:accent3>
        <a:accent4>
          <a:srgbClr val="000000"/>
        </a:accent4>
        <a:accent5>
          <a:srgbClr val="B8CAFF"/>
        </a:accent5>
        <a:accent6>
          <a:srgbClr val="5CB9E7"/>
        </a:accent6>
        <a:hlink>
          <a:srgbClr val="CC99FF"/>
        </a:hlink>
        <a:folHlink>
          <a:srgbClr val="00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aring 4">
        <a:dk1>
          <a:srgbClr val="000000"/>
        </a:dk1>
        <a:lt1>
          <a:srgbClr val="FFFFFF"/>
        </a:lt1>
        <a:dk2>
          <a:srgbClr val="008080"/>
        </a:dk2>
        <a:lt2>
          <a:srgbClr val="FFCC66"/>
        </a:lt2>
        <a:accent1>
          <a:srgbClr val="0099CC"/>
        </a:accent1>
        <a:accent2>
          <a:srgbClr val="009999"/>
        </a:accent2>
        <a:accent3>
          <a:srgbClr val="AAC0C0"/>
        </a:accent3>
        <a:accent4>
          <a:srgbClr val="DADADA"/>
        </a:accent4>
        <a:accent5>
          <a:srgbClr val="AACAE2"/>
        </a:accent5>
        <a:accent6>
          <a:srgbClr val="008A8A"/>
        </a:accent6>
        <a:hlink>
          <a:srgbClr val="6600CC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aring 5">
        <a:dk1>
          <a:srgbClr val="000000"/>
        </a:dk1>
        <a:lt1>
          <a:srgbClr val="FFFFFF"/>
        </a:lt1>
        <a:dk2>
          <a:srgbClr val="993300"/>
        </a:dk2>
        <a:lt2>
          <a:srgbClr val="FFCC66"/>
        </a:lt2>
        <a:accent1>
          <a:srgbClr val="FF6633"/>
        </a:accent1>
        <a:accent2>
          <a:srgbClr val="CC6600"/>
        </a:accent2>
        <a:accent3>
          <a:srgbClr val="CAADAA"/>
        </a:accent3>
        <a:accent4>
          <a:srgbClr val="DADADA"/>
        </a:accent4>
        <a:accent5>
          <a:srgbClr val="FFB8AD"/>
        </a:accent5>
        <a:accent6>
          <a:srgbClr val="B95C00"/>
        </a:accent6>
        <a:hlink>
          <a:srgbClr val="CC0000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Designs\Soaring.pot</Template>
  <TotalTime>651</TotalTime>
  <Words>1097</Words>
  <Application>Microsoft Office PowerPoint</Application>
  <PresentationFormat>On-screen Show (4:3)</PresentationFormat>
  <Paragraphs>231</Paragraphs>
  <Slides>36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36</vt:i4>
      </vt:variant>
    </vt:vector>
  </HeadingPairs>
  <TitlesOfParts>
    <vt:vector size="42" baseType="lpstr">
      <vt:lpstr>Times New Roman</vt:lpstr>
      <vt:lpstr>Arial</vt:lpstr>
      <vt:lpstr>Wingdings</vt:lpstr>
      <vt:lpstr>Soaring</vt:lpstr>
      <vt:lpstr>Ulead PhotoImpact 3.0 Image</vt:lpstr>
      <vt:lpstr>Microsoft PowerPoint Slide</vt:lpstr>
      <vt:lpstr>Brominated Flame Retardants: Cause for Concern?</vt:lpstr>
      <vt:lpstr>Why BFRs?</vt:lpstr>
      <vt:lpstr>BFRs</vt:lpstr>
      <vt:lpstr>Production of BFRs</vt:lpstr>
      <vt:lpstr>Why should there be action at international level?</vt:lpstr>
      <vt:lpstr>Major BFR Classes</vt:lpstr>
      <vt:lpstr>Global Market Demand for BFRs in 1999 (metric tons)</vt:lpstr>
      <vt:lpstr>Tetrabromobisphenol A (TBBPA)</vt:lpstr>
      <vt:lpstr>TBBPA (Tetrabromobisphenol A)</vt:lpstr>
      <vt:lpstr>TBBPA (con.)</vt:lpstr>
      <vt:lpstr>Health Effects of TBBPA</vt:lpstr>
      <vt:lpstr>Health Effects of TBBPA (con) Endocrine Disruption</vt:lpstr>
      <vt:lpstr>Hexabromocylododecane (HBCDD)</vt:lpstr>
      <vt:lpstr>HBCDD (hexabromocyclododecane)</vt:lpstr>
      <vt:lpstr>HBCDD (con)</vt:lpstr>
      <vt:lpstr>PBDEs </vt:lpstr>
      <vt:lpstr>Major Industrial Products (~67 metric tons/year)</vt:lpstr>
      <vt:lpstr>Properties</vt:lpstr>
      <vt:lpstr>Sources of Environmental Release</vt:lpstr>
      <vt:lpstr>PBDEs in Biotic and Abiotic Samples</vt:lpstr>
      <vt:lpstr>PBDEs (con) Ecotoxicity</vt:lpstr>
      <vt:lpstr>Slide 22</vt:lpstr>
      <vt:lpstr>PBDEs (con) Photolytic Debromination</vt:lpstr>
      <vt:lpstr>Slide 24</vt:lpstr>
      <vt:lpstr>PBDEs (con) Congener Patterns</vt:lpstr>
      <vt:lpstr>Exposure Routes</vt:lpstr>
      <vt:lpstr>Pharmacokinetics of PBDEs</vt:lpstr>
      <vt:lpstr>Neurotoxic Effects</vt:lpstr>
      <vt:lpstr>Endocrine Disrupting Effects</vt:lpstr>
      <vt:lpstr>Key Issues:  PBDEs </vt:lpstr>
      <vt:lpstr>PBDEs in Human Samples</vt:lpstr>
      <vt:lpstr>Slide 32</vt:lpstr>
      <vt:lpstr>Slide 33</vt:lpstr>
      <vt:lpstr>Slide 34</vt:lpstr>
      <vt:lpstr>Time Trends of Biotic Levels</vt:lpstr>
      <vt:lpstr>What next?</vt:lpstr>
    </vt:vector>
  </TitlesOfParts>
  <Company>US 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Polybrominated Diphenyl Ethers (PBDEs):   What? Why? Where?</dc:title>
  <dc:creator>US EPA</dc:creator>
  <cp:lastModifiedBy>Wilson_A</cp:lastModifiedBy>
  <cp:revision>31</cp:revision>
  <cp:lastPrinted>1601-01-01T00:00:00Z</cp:lastPrinted>
  <dcterms:created xsi:type="dcterms:W3CDTF">2001-12-15T15:51:55Z</dcterms:created>
  <dcterms:modified xsi:type="dcterms:W3CDTF">2013-02-08T19:39:13Z</dcterms:modified>
</cp:coreProperties>
</file>