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6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2" r:id="rId8"/>
    <p:sldId id="261" r:id="rId9"/>
    <p:sldId id="263" r:id="rId10"/>
    <p:sldId id="264" r:id="rId11"/>
    <p:sldId id="267" r:id="rId12"/>
    <p:sldId id="270" r:id="rId13"/>
    <p:sldId id="268" r:id="rId14"/>
    <p:sldId id="269" r:id="rId15"/>
    <p:sldId id="271" r:id="rId16"/>
    <p:sldId id="273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65" autoAdjust="0"/>
    <p:restoredTop sz="94660"/>
  </p:normalViewPr>
  <p:slideViewPr>
    <p:cSldViewPr snapToGrid="0">
      <p:cViewPr varScale="1">
        <p:scale>
          <a:sx n="27" d="100"/>
          <a:sy n="27" d="100"/>
        </p:scale>
        <p:origin x="16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ldep1\sol_z\ESOC\2017%20Pilot%20Results\Analysis\CHART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ldep1\sol_z\ESOC\2017%20Pilot%20Results\Analysis\CHART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ldep1\sol_z\ESOC\2017%20Pilot%20Results\Analysis\CHART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fldep1\sol_z\ESOC\2017%20Pilot%20Results\Analysis\CHART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fldep1\sol_z\ESOC\2017%20Pilot%20Results\Analysis\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1CC-422D-ADF9-EAC446E87ECA}"/>
                </c:ext>
              </c:extLst>
            </c:dLbl>
            <c:dLbl>
              <c:idx val="1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1CC-422D-ADF9-EAC446E87ECA}"/>
                </c:ext>
              </c:extLst>
            </c:dLbl>
            <c:dLbl>
              <c:idx val="2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1CC-422D-ADF9-EAC446E87ECA}"/>
                </c:ext>
              </c:extLst>
            </c:dLbl>
            <c:dLbl>
              <c:idx val="3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1CC-422D-ADF9-EAC446E87ECA}"/>
                </c:ext>
              </c:extLst>
            </c:dLbl>
            <c:dLbl>
              <c:idx val="4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51CC-422D-ADF9-EAC446E87ECA}"/>
                </c:ext>
              </c:extLst>
            </c:dLbl>
            <c:dLbl>
              <c:idx val="5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1CC-422D-ADF9-EAC446E87ECA}"/>
                </c:ext>
              </c:extLst>
            </c:dLbl>
            <c:dLbl>
              <c:idx val="6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51CC-422D-ADF9-EAC446E87E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Alafia!$K$23:$Q$24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1CC-422D-ADF9-EAC446E87EC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502894728"/>
        <c:axId val="502895056"/>
      </c:barChart>
      <c:catAx>
        <c:axId val="502894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895056"/>
        <c:crosses val="autoZero"/>
        <c:auto val="1"/>
        <c:lblAlgn val="ctr"/>
        <c:lblOffset val="100"/>
        <c:noMultiLvlLbl val="0"/>
      </c:catAx>
      <c:valAx>
        <c:axId val="502895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02894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2B-4B75-8548-AFCE0F41AF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2B-4B75-8548-AFCE0F41AF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2B-4B75-8548-AFCE0F41AF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22B-4B75-8548-AFCE0F41AF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22B-4B75-8548-AFCE0F41AF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22B-4B75-8548-AFCE0F41AF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22B-4B75-8548-AFCE0F41AF4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Alafia!$K$24:$Q$24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22B-4B75-8548-AFCE0F41AF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21-4BFA-BA44-B30A85A1583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05572760"/>
        <c:axId val="505573088"/>
      </c:barChart>
      <c:catAx>
        <c:axId val="505572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573088"/>
        <c:crosses val="autoZero"/>
        <c:auto val="1"/>
        <c:lblAlgn val="ctr"/>
        <c:lblOffset val="100"/>
        <c:noMultiLvlLbl val="0"/>
      </c:catAx>
      <c:valAx>
        <c:axId val="505573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0557276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641-4AFC-8394-03B297039C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641-4AFC-8394-03B297039C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641-4AFC-8394-03B297039C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641-4AFC-8394-03B297039C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641-4AFC-8394-03B297039C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641-4AFC-8394-03B297039C4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641-4AFC-8394-03B297039C4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41-4AFC-8394-03B297039C4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6F-4A76-AF44-2E520657F07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437944472"/>
        <c:axId val="437944800"/>
      </c:barChart>
      <c:catAx>
        <c:axId val="437944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944800"/>
        <c:crosses val="autoZero"/>
        <c:auto val="1"/>
        <c:lblAlgn val="ctr"/>
        <c:lblOffset val="100"/>
        <c:noMultiLvlLbl val="0"/>
      </c:catAx>
      <c:valAx>
        <c:axId val="437944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37944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5E-4562-8ED7-BA24DA3377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5E-4562-8ED7-BA24DA3377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5E-4562-8ED7-BA24DA3377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5E-4562-8ED7-BA24DA3377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5E-4562-8ED7-BA24DA33773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B5E-4562-8ED7-BA24DA33773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B5E-4562-8ED7-BA24DA33773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B5E-4562-8ED7-BA24DA3377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Withlac!$L$20:$R$20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Withlac!$L$21:$R$21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83-49B4-8810-75A3DAF11D2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589778656"/>
        <c:axId val="589776688"/>
      </c:barChart>
      <c:catAx>
        <c:axId val="589778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9776688"/>
        <c:crosses val="autoZero"/>
        <c:auto val="1"/>
        <c:lblAlgn val="ctr"/>
        <c:lblOffset val="100"/>
        <c:noMultiLvlLbl val="0"/>
      </c:catAx>
      <c:valAx>
        <c:axId val="5897766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8977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3200"/>
      </a:pPr>
      <a:endParaRPr lang="en-US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5F-4263-BC9E-B1076F0EDE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5F-4263-BC9E-B1076F0EDE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5F-4263-BC9E-B1076F0EDE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5F-4263-BC9E-B1076F0EDE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05F-4263-BC9E-B1076F0EDE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05F-4263-BC9E-B1076F0EDEE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05F-4263-BC9E-B1076F0EDEE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Withlac!$L$20:$R$20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Withlac!$L$21:$R$21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05F-4263-BC9E-B1076F0EDE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0.51837</cdr:x>
      <cdr:y>0.13746</cdr:y>
    </cdr:from>
    <cdr:to>
      <cdr:x>0.90439</cdr:x>
      <cdr:y>0.24375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AD4699FF-4DB2-424E-9BDD-F9B472734BCE}"/>
            </a:ext>
          </a:extLst>
        </cdr:cNvPr>
        <cdr:cNvSpPr txBox="1"/>
      </cdr:nvSpPr>
      <cdr:spPr>
        <a:xfrm xmlns:a="http://schemas.openxmlformats.org/drawingml/2006/main">
          <a:off x="6793948" y="1293388"/>
          <a:ext cx="5059384" cy="1000082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= 76</a:t>
          </a:r>
          <a:endParaRPr lang="en-US" sz="36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0.61988</cdr:x>
      <cdr:y>0.14477</cdr:y>
    </cdr:from>
    <cdr:to>
      <cdr:x>0.93984</cdr:x>
      <cdr:y>0.22855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C95D51D9-C331-464A-BE51-93D578F81A1B}"/>
            </a:ext>
          </a:extLst>
        </cdr:cNvPr>
        <cdr:cNvSpPr txBox="1"/>
      </cdr:nvSpPr>
      <cdr:spPr>
        <a:xfrm xmlns:a="http://schemas.openxmlformats.org/drawingml/2006/main">
          <a:off x="9497770" y="1400217"/>
          <a:ext cx="4902447" cy="81023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= 76</a:t>
          </a:r>
          <a:endParaRPr lang="en-US" sz="36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0.5662</cdr:x>
      <cdr:y>0.1584</cdr:y>
    </cdr:from>
    <cdr:to>
      <cdr:x>0.90655</cdr:x>
      <cdr:y>0.24172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D8783533-2579-4615-8DA7-97E6E2C6FBE0}"/>
            </a:ext>
          </a:extLst>
        </cdr:cNvPr>
        <cdr:cNvSpPr txBox="1"/>
      </cdr:nvSpPr>
      <cdr:spPr>
        <a:xfrm xmlns:a="http://schemas.openxmlformats.org/drawingml/2006/main">
          <a:off x="8304570" y="1421616"/>
          <a:ext cx="4991974" cy="747769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= 76</a:t>
          </a:r>
          <a:endParaRPr lang="en-US" sz="36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0.56529</cdr:x>
      <cdr:y>0.13801</cdr:y>
    </cdr:from>
    <cdr:to>
      <cdr:x>0.90302</cdr:x>
      <cdr:y>0.20736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D8783533-2579-4615-8DA7-97E6E2C6FBE0}"/>
            </a:ext>
          </a:extLst>
        </cdr:cNvPr>
        <cdr:cNvSpPr txBox="1"/>
      </cdr:nvSpPr>
      <cdr:spPr>
        <a:xfrm xmlns:a="http://schemas.openxmlformats.org/drawingml/2006/main">
          <a:off x="8291172" y="1397464"/>
          <a:ext cx="4953607" cy="702269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= 76</a:t>
          </a:r>
          <a:endParaRPr lang="en-US" sz="36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emf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emf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emf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emf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emf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034736" y="1623225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00FAE72-7760-4FBA-A62A-1C46D08A76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4369039"/>
              </p:ext>
            </p:extLst>
          </p:nvPr>
        </p:nvGraphicFramePr>
        <p:xfrm>
          <a:off x="1942471" y="18022802"/>
          <a:ext cx="16188265" cy="940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728D147-A359-41A8-BCED-CFF453EEF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835159"/>
              </p:ext>
            </p:extLst>
          </p:nvPr>
        </p:nvGraphicFramePr>
        <p:xfrm>
          <a:off x="23435733" y="16232251"/>
          <a:ext cx="11413068" cy="76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2471" y="2381867"/>
            <a:ext cx="32906330" cy="13770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1D4DF5-9F05-4CE5-A984-1341D809A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36267" y="23889559"/>
            <a:ext cx="15612534" cy="273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61E7CD-EC80-4AB3-BDD6-A227B1F28D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2" t="11642" r="8382"/>
          <a:stretch/>
        </p:blipFill>
        <p:spPr>
          <a:xfrm>
            <a:off x="1219201" y="16080689"/>
            <a:ext cx="19543058" cy="109542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4002975" y="17744839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</a:rPr>
              <a:t>Total</a:t>
            </a:r>
            <a:r>
              <a:rPr lang="en-US" sz="3600" baseline="0" dirty="0">
                <a:solidFill>
                  <a:schemeClr val="tx1"/>
                </a:solidFill>
              </a:rPr>
              <a:t> No. PPCPs = </a:t>
            </a:r>
            <a:r>
              <a:rPr lang="en-US" sz="36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9A44FF-9285-4080-B29B-3069D17B7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917" y="2696116"/>
            <a:ext cx="20278165" cy="12461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3DBF90-12B0-4517-9676-71B4E62208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45" t="20606" r="6840" b="21607"/>
          <a:stretch/>
        </p:blipFill>
        <p:spPr>
          <a:xfrm>
            <a:off x="21324049" y="15157359"/>
            <a:ext cx="12908802" cy="71020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191999" y="1515735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PPCPs 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13EEB2-637F-4254-A7F1-EB72FA871E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62259" y="22259398"/>
            <a:ext cx="14594540" cy="477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22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70421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PPCPs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2882247" y="2970633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Total No. </a:t>
            </a:r>
            <a:r>
              <a:rPr lang="en-US" sz="4800" dirty="0" err="1"/>
              <a:t>Undetects</a:t>
            </a:r>
            <a:r>
              <a:rPr lang="en-US" sz="4800" dirty="0"/>
              <a:t>, Detects, Not Quantifiable </a:t>
            </a:r>
            <a:r>
              <a:rPr lang="en-US" sz="5400" dirty="0"/>
              <a:t>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1061900" y="5569129"/>
            <a:ext cx="12379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Pesticides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3313182" y="19528832"/>
            <a:ext cx="13275734" cy="850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No. 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212043-1BC5-4A6E-8B60-3EFE04F3D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247" y="4107937"/>
            <a:ext cx="10659868" cy="15206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04652D-5AE3-4183-9D08-EB6D83EFF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9276" y="20656289"/>
            <a:ext cx="20357448" cy="56977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E82A7A-015D-4FBB-9595-1C74383782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1901" y="6765460"/>
            <a:ext cx="12379852" cy="446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23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5435600" y="10492040"/>
            <a:ext cx="25704800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48E455-6542-4388-A084-18EE7651A7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5" t="9106" r="12974" b="2432"/>
          <a:stretch/>
        </p:blipFill>
        <p:spPr>
          <a:xfrm>
            <a:off x="1219201" y="11028293"/>
            <a:ext cx="18837336" cy="147752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2632214" y="14388230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00" dirty="0">
                <a:solidFill>
                  <a:schemeClr val="tx1"/>
                </a:solidFill>
              </a:rPr>
              <a:t>Total</a:t>
            </a:r>
            <a:r>
              <a:rPr lang="en-US" sz="3900" baseline="0" dirty="0">
                <a:solidFill>
                  <a:schemeClr val="tx1"/>
                </a:solidFill>
              </a:rPr>
              <a:t> No. </a:t>
            </a:r>
            <a:r>
              <a:rPr lang="en-US" sz="3900" dirty="0">
                <a:solidFill>
                  <a:schemeClr val="tx1"/>
                </a:solidFill>
              </a:rPr>
              <a:t>Hormone</a:t>
            </a:r>
            <a:r>
              <a:rPr lang="en-US" sz="3900" baseline="0" dirty="0">
                <a:solidFill>
                  <a:schemeClr val="tx1"/>
                </a:solidFill>
              </a:rPr>
              <a:t>s = </a:t>
            </a:r>
            <a:r>
              <a:rPr lang="en-US" sz="39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947946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B466F5-0125-4F5B-9CF7-5DCC895D46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88148" y="10972399"/>
            <a:ext cx="15868650" cy="103333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E0D9D-7B52-44D2-8674-96C4D94DF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8621" y="21533751"/>
            <a:ext cx="15868649" cy="4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2632214" y="14388230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00" dirty="0">
                <a:solidFill>
                  <a:schemeClr val="tx1"/>
                </a:solidFill>
              </a:rPr>
              <a:t>Total</a:t>
            </a:r>
            <a:r>
              <a:rPr lang="en-US" sz="3900" baseline="0" dirty="0">
                <a:solidFill>
                  <a:schemeClr val="tx1"/>
                </a:solidFill>
              </a:rPr>
              <a:t> No. </a:t>
            </a:r>
            <a:r>
              <a:rPr lang="en-US" sz="3900" dirty="0">
                <a:solidFill>
                  <a:schemeClr val="tx1"/>
                </a:solidFill>
              </a:rPr>
              <a:t>Hormone</a:t>
            </a:r>
            <a:r>
              <a:rPr lang="en-US" sz="3900" baseline="0" dirty="0">
                <a:solidFill>
                  <a:schemeClr val="tx1"/>
                </a:solidFill>
              </a:rPr>
              <a:t>s = </a:t>
            </a:r>
            <a:r>
              <a:rPr lang="en-US" sz="3900" dirty="0">
                <a:solidFill>
                  <a:schemeClr val="tx1"/>
                </a:solidFill>
              </a:rPr>
              <a:t>17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513A3F-E18D-4D27-A308-9672BE0D09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0" t="12364" r="12158" b="2786"/>
          <a:stretch/>
        </p:blipFill>
        <p:spPr>
          <a:xfrm>
            <a:off x="1219201" y="12767003"/>
            <a:ext cx="18259420" cy="130676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7D4DE3-57F5-4688-ADC0-9B2280778F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49" t="3245" r="13382" b="3326"/>
          <a:stretch/>
        </p:blipFill>
        <p:spPr>
          <a:xfrm>
            <a:off x="19478621" y="9479463"/>
            <a:ext cx="15370180" cy="11758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001380" y="8964055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80CD2A-0814-4AC8-AB8C-3F401A17A7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8620" y="21238008"/>
            <a:ext cx="15370179" cy="459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0515600" y="9091657"/>
            <a:ext cx="15544800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4706252" y="5949891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843" y="7242048"/>
            <a:ext cx="16605220" cy="115292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88633D-D445-45A8-AA18-655C36374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00064" y="18771317"/>
            <a:ext cx="15810396" cy="479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3E878E-CFCC-443A-8DEB-405AA0A32B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5" t="13247" r="11683" b="3117"/>
          <a:stretch/>
        </p:blipFill>
        <p:spPr>
          <a:xfrm>
            <a:off x="1257297" y="14127480"/>
            <a:ext cx="17666972" cy="116815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3268485" y="15899893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00" dirty="0">
                <a:solidFill>
                  <a:schemeClr val="tx1"/>
                </a:solidFill>
              </a:rPr>
              <a:t>Total</a:t>
            </a:r>
            <a:r>
              <a:rPr lang="en-US" sz="3900" baseline="0" dirty="0">
                <a:solidFill>
                  <a:schemeClr val="tx1"/>
                </a:solidFill>
              </a:rPr>
              <a:t> No. PFCs = </a:t>
            </a:r>
            <a:r>
              <a:rPr lang="en-US" sz="39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1186934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98" y="2982342"/>
            <a:ext cx="22174200" cy="8425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F252DA-7C87-40A6-8458-EDA762B9E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21451" y="22007215"/>
            <a:ext cx="15627351" cy="3801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65AA8A-604F-495C-805E-E6FFAD9311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87" r="14658"/>
          <a:stretch/>
        </p:blipFill>
        <p:spPr>
          <a:xfrm>
            <a:off x="20183476" y="11417912"/>
            <a:ext cx="13703300" cy="1068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F77394-3B7F-416A-A543-B11AB474A0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8" t="10727" r="8270" b="3027"/>
          <a:stretch/>
        </p:blipFill>
        <p:spPr>
          <a:xfrm>
            <a:off x="1657349" y="13716001"/>
            <a:ext cx="17259301" cy="12915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199" y="14642829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PBDEs = 9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887199" y="1078892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0BF9EC-A274-44E6-876C-3CB3FD2B77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156" t="3963" r="11947" b="3437"/>
          <a:stretch/>
        </p:blipFill>
        <p:spPr>
          <a:xfrm>
            <a:off x="19659599" y="10798773"/>
            <a:ext cx="15189201" cy="107467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1E3F883-5671-4DC8-B177-28D7CDA90F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6649" y="21545550"/>
            <a:ext cx="16002001" cy="508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547659F-417E-4580-9B9A-1B3BC40445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5848699"/>
              </p:ext>
            </p:extLst>
          </p:nvPr>
        </p:nvGraphicFramePr>
        <p:xfrm>
          <a:off x="1524001" y="16549533"/>
          <a:ext cx="15883466" cy="9984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7945160"/>
              </p:ext>
            </p:extLst>
          </p:nvPr>
        </p:nvGraphicFramePr>
        <p:xfrm>
          <a:off x="19507202" y="15849600"/>
          <a:ext cx="14731998" cy="10196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74E7DC8-D569-41D4-B209-04DCBF162CAF}"/>
              </a:ext>
            </a:extLst>
          </p:cNvPr>
          <p:cNvSpPr txBox="1"/>
          <p:nvPr/>
        </p:nvSpPr>
        <p:spPr>
          <a:xfrm>
            <a:off x="12242801" y="1068641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1" y="1771912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352193-87B8-4699-B4DE-15FA73B5F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159" y="2869640"/>
            <a:ext cx="32541642" cy="76065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C48D0F3-E87E-4B19-B73D-CD6BB172D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1646" y="12207199"/>
            <a:ext cx="21511641" cy="320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7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5B193F-09DF-4141-A030-59B9CE66D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" t="8157" r="13763" b="2701"/>
          <a:stretch/>
        </p:blipFill>
        <p:spPr>
          <a:xfrm>
            <a:off x="742949" y="13315950"/>
            <a:ext cx="18173701" cy="13077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2632214" y="16138660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PBDEs = 9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11026711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A3F06-B1FC-41B0-8064-5D81642C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796" y="2950802"/>
            <a:ext cx="30585705" cy="7838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A4F1EE-CEDE-415D-BED6-C081CCFCD5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35" t="2046" r="14956" b="2831"/>
          <a:stretch/>
        </p:blipFill>
        <p:spPr>
          <a:xfrm>
            <a:off x="20059649" y="10788922"/>
            <a:ext cx="14149851" cy="106994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196F5F-4964-46CC-B826-8E55D5291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6648" y="21726188"/>
            <a:ext cx="15932153" cy="466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C0423C-146A-4DF3-9514-9C37C69AC3FF}"/>
              </a:ext>
            </a:extLst>
          </p:cNvPr>
          <p:cNvSpPr txBox="1"/>
          <p:nvPr/>
        </p:nvSpPr>
        <p:spPr>
          <a:xfrm>
            <a:off x="2657475" y="10568984"/>
            <a:ext cx="31261050" cy="629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300" dirty="0"/>
              <a:t>Alkylphenols</a:t>
            </a: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4CAFE29-13F3-4204-9DB9-E9622C4743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5" t="8572" r="12135"/>
          <a:stretch/>
        </p:blipFill>
        <p:spPr>
          <a:xfrm>
            <a:off x="647701" y="13030200"/>
            <a:ext cx="20954999" cy="134861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7" y="1567763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7" y="3166319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200" y="16138660"/>
            <a:ext cx="6400798" cy="92333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</a:t>
            </a:r>
            <a:r>
              <a:rPr lang="en-US" sz="4400" dirty="0">
                <a:solidFill>
                  <a:schemeClr val="tx1"/>
                </a:solidFill>
              </a:rPr>
              <a:t>Alkylphenol</a:t>
            </a:r>
            <a:r>
              <a:rPr lang="en-US" sz="4400" baseline="0" dirty="0">
                <a:solidFill>
                  <a:schemeClr val="tx1"/>
                </a:solidFill>
              </a:rPr>
              <a:t>s = </a:t>
            </a:r>
            <a:r>
              <a:rPr lang="en-US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093447" y="8679442"/>
            <a:ext cx="129857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Alkylphenols Detected by Sample Type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7" y="4896403"/>
            <a:ext cx="22644059" cy="26136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925A3A-A973-4096-B7F2-97557FEA44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33" t="1961" r="11660" b="4068"/>
          <a:stretch/>
        </p:blipFill>
        <p:spPr>
          <a:xfrm>
            <a:off x="20037427" y="8607881"/>
            <a:ext cx="15887700" cy="112585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830D81E-51BE-4BC8-969A-1F3479D4A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57122" y="21096574"/>
            <a:ext cx="15068005" cy="508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DC2CCD9-281C-4C3A-A576-2AC30600D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3" t="9091" r="9896" b="3769"/>
          <a:stretch/>
        </p:blipFill>
        <p:spPr>
          <a:xfrm>
            <a:off x="933451" y="12973051"/>
            <a:ext cx="18154649" cy="136031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200" y="16138660"/>
            <a:ext cx="6400798" cy="92333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</a:t>
            </a:r>
            <a:r>
              <a:rPr lang="en-US" sz="4400" dirty="0">
                <a:solidFill>
                  <a:schemeClr val="tx1"/>
                </a:solidFill>
              </a:rPr>
              <a:t>Alkylphenol</a:t>
            </a:r>
            <a:r>
              <a:rPr lang="en-US" sz="4400" baseline="0" dirty="0">
                <a:solidFill>
                  <a:schemeClr val="tx1"/>
                </a:solidFill>
              </a:rPr>
              <a:t>s = </a:t>
            </a:r>
            <a:r>
              <a:rPr lang="en-US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541125" y="8987309"/>
            <a:ext cx="129857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Alkylphenols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FE2E16-BCA8-4DBB-9AE1-240F7AE9B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551" y="3004539"/>
            <a:ext cx="25488900" cy="56916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015864-7150-4244-8504-6854F22386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76" t="1820" r="14676" b="2404"/>
          <a:stretch/>
        </p:blipFill>
        <p:spPr>
          <a:xfrm>
            <a:off x="20688300" y="8952164"/>
            <a:ext cx="14954249" cy="1167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692223-F30C-4022-996A-65E9C4F69B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16598" y="21286343"/>
            <a:ext cx="17125951" cy="544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96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496A2-69EA-4CB5-90D8-F1B156C16E53}"/>
              </a:ext>
            </a:extLst>
          </p:cNvPr>
          <p:cNvSpPr txBox="1"/>
          <p:nvPr/>
        </p:nvSpPr>
        <p:spPr>
          <a:xfrm>
            <a:off x="7936992" y="9290304"/>
            <a:ext cx="2059228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PAHs</a:t>
            </a:r>
          </a:p>
        </p:txBody>
      </p:sp>
    </p:spTree>
    <p:extLst>
      <p:ext uri="{BB962C8B-B14F-4D97-AF65-F5344CB8AC3E}">
        <p14:creationId xmlns:p14="http://schemas.microsoft.com/office/powerpoint/2010/main" val="1262189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PAH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6010276" y="2151345"/>
            <a:ext cx="102450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PAHs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1F1FCA-1B67-40CD-9EA3-FD22ED99B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1" y="3721006"/>
            <a:ext cx="12664440" cy="21927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B8FA6E-3EA7-4596-BAD4-4F1BAC2E9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7907" y="12158476"/>
            <a:ext cx="12805878" cy="50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77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CF365B0-8F3F-4389-B2B7-24CB5A5879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2384906"/>
              </p:ext>
            </p:extLst>
          </p:nvPr>
        </p:nvGraphicFramePr>
        <p:xfrm>
          <a:off x="1219201" y="16662401"/>
          <a:ext cx="15714131" cy="9314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82374"/>
              </p:ext>
            </p:extLst>
          </p:nvPr>
        </p:nvGraphicFramePr>
        <p:xfrm>
          <a:off x="21776267" y="14561427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11633202" y="1479102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2945" y="2624353"/>
            <a:ext cx="31702111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98402" y="1828180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7C3EA-FBB4-4A42-AB5D-3665C8705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3331" y="23284644"/>
            <a:ext cx="17915469" cy="269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11938001" y="1364186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7669026-78D0-4C96-8AAB-C3A56B596D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3353467"/>
              </p:ext>
            </p:extLst>
          </p:nvPr>
        </p:nvGraphicFramePr>
        <p:xfrm>
          <a:off x="1219201" y="15172267"/>
          <a:ext cx="16814801" cy="10893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822336"/>
              </p:ext>
            </p:extLst>
          </p:nvPr>
        </p:nvGraphicFramePr>
        <p:xfrm>
          <a:off x="21403733" y="13641859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2733868" y="1578345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813A08-EC17-416F-B063-50356179A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1199" y="2422049"/>
            <a:ext cx="30412265" cy="112198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E61C94-68F3-43B8-9A14-4B81418CFA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3535" y="23205532"/>
            <a:ext cx="18025266" cy="286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65321E-8BEE-4C97-9A90-BECA5D62C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1900" y="6498804"/>
            <a:ext cx="12161299" cy="3628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39EC59-BB64-4C3A-843C-11C8B8DB3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3544" y="20379252"/>
            <a:ext cx="31255352" cy="37623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2882247" y="2970633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Total No. </a:t>
            </a:r>
            <a:r>
              <a:rPr lang="en-US" sz="4800" dirty="0" err="1"/>
              <a:t>Undetects</a:t>
            </a:r>
            <a:r>
              <a:rPr lang="en-US" sz="4800" dirty="0"/>
              <a:t>, Detects, Not Quantifiable </a:t>
            </a:r>
            <a:r>
              <a:rPr lang="en-US" sz="5400" dirty="0"/>
              <a:t>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1061900" y="5569129"/>
            <a:ext cx="12379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Pesticides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3313182" y="19528832"/>
            <a:ext cx="13275734" cy="850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No. Pesticides Detected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8949" y="3946103"/>
            <a:ext cx="13985584" cy="1302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114237-84AB-47E7-BBA4-E076BE3A30B8}"/>
              </a:ext>
            </a:extLst>
          </p:cNvPr>
          <p:cNvSpPr txBox="1"/>
          <p:nvPr/>
        </p:nvSpPr>
        <p:spPr>
          <a:xfrm>
            <a:off x="6535270" y="10048243"/>
            <a:ext cx="23505459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Picture 294">
            <a:extLst>
              <a:ext uri="{FF2B5EF4-FFF2-40B4-BE49-F238E27FC236}">
                <a16:creationId xmlns:a16="http://schemas.microsoft.com/office/drawing/2014/main" id="{C4696CC1-E35D-44D9-8B3E-E81526A770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7" t="9589" r="7923" b="1928"/>
          <a:stretch/>
        </p:blipFill>
        <p:spPr>
          <a:xfrm>
            <a:off x="1727198" y="16212961"/>
            <a:ext cx="16560802" cy="104076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/>
              <a:t>PPCPs </a:t>
            </a:r>
            <a:r>
              <a:rPr lang="en-US" sz="7200" dirty="0"/>
              <a:t>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2383642" y="16935696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PPCPs = </a:t>
            </a:r>
            <a:r>
              <a:rPr lang="en-US" sz="3600" dirty="0"/>
              <a:t>127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05991" y="3517886"/>
            <a:ext cx="24669751" cy="10691813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784541" y="14749665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PPCPs Detected by Sample Type</a:t>
            </a:r>
          </a:p>
        </p:txBody>
      </p:sp>
      <p:pic>
        <p:nvPicPr>
          <p:cNvPr id="297" name="Picture 296">
            <a:extLst>
              <a:ext uri="{FF2B5EF4-FFF2-40B4-BE49-F238E27FC236}">
                <a16:creationId xmlns:a16="http://schemas.microsoft.com/office/drawing/2014/main" id="{88627A61-5B8D-43A4-9D60-D9BDBA982D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51" t="4578" r="9008" b="4992"/>
          <a:stretch/>
        </p:blipFill>
        <p:spPr>
          <a:xfrm>
            <a:off x="20806314" y="14090637"/>
            <a:ext cx="13227038" cy="81153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5F3E93-B434-4E0E-B24C-B10775287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5624" y="22281197"/>
            <a:ext cx="14648418" cy="435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BF935A-AC10-4832-9ABC-A91F3209E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848" y="2958938"/>
            <a:ext cx="19847858" cy="10757062"/>
          </a:xfrm>
          <a:prstGeom prst="rect">
            <a:avLst/>
          </a:prstGeom>
        </p:spPr>
      </p:pic>
      <p:sp>
        <p:nvSpPr>
          <p:cNvPr id="15" name="TextBox 6">
            <a:extLst>
              <a:ext uri="{FF2B5EF4-FFF2-40B4-BE49-F238E27FC236}">
                <a16:creationId xmlns:a16="http://schemas.microsoft.com/office/drawing/2014/main" id="{0E3E06BC-BD04-4969-9357-F229761AD589}"/>
              </a:ext>
            </a:extLst>
          </p:cNvPr>
          <p:cNvSpPr txBox="1"/>
          <p:nvPr/>
        </p:nvSpPr>
        <p:spPr>
          <a:xfrm>
            <a:off x="12986977" y="17182123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</a:rPr>
              <a:t>Total</a:t>
            </a:r>
            <a:r>
              <a:rPr lang="en-US" sz="3600" baseline="0" dirty="0">
                <a:solidFill>
                  <a:schemeClr val="tx1"/>
                </a:solidFill>
              </a:rPr>
              <a:t> No. PPCPs = </a:t>
            </a:r>
            <a:r>
              <a:rPr lang="en-US" sz="36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986A3DC-8ACA-44E3-8D85-A194CD2AD8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80" t="27052" r="19826" b="3435"/>
          <a:stretch/>
        </p:blipFill>
        <p:spPr>
          <a:xfrm>
            <a:off x="21896195" y="13733287"/>
            <a:ext cx="12631468" cy="84507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E7AD502-EC02-496C-9C2D-4553BCA5F3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8" t="8889" r="7752" b="3708"/>
          <a:stretch/>
        </p:blipFill>
        <p:spPr>
          <a:xfrm>
            <a:off x="1044903" y="15077591"/>
            <a:ext cx="19847858" cy="113318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2167E5-1D38-4E9E-B821-63E018B3FE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8614"/>
          <a:stretch/>
        </p:blipFill>
        <p:spPr>
          <a:xfrm>
            <a:off x="20892761" y="22189182"/>
            <a:ext cx="14638336" cy="422025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7DCB86-DEFB-4768-BC07-494635759014}"/>
              </a:ext>
            </a:extLst>
          </p:cNvPr>
          <p:cNvSpPr txBox="1"/>
          <p:nvPr/>
        </p:nvSpPr>
        <p:spPr>
          <a:xfrm>
            <a:off x="11938001" y="14255821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PPCPs Detected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1117440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Picture 365">
            <a:extLst>
              <a:ext uri="{FF2B5EF4-FFF2-40B4-BE49-F238E27FC236}">
                <a16:creationId xmlns:a16="http://schemas.microsoft.com/office/drawing/2014/main" id="{28192526-C0FC-4A26-9113-F8D1D89B55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806" r="6362"/>
          <a:stretch/>
        </p:blipFill>
        <p:spPr>
          <a:xfrm>
            <a:off x="1419086" y="16060160"/>
            <a:ext cx="19186665" cy="10783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4506575" y="18126202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</a:rPr>
              <a:t>Total</a:t>
            </a:r>
            <a:r>
              <a:rPr lang="en-US" sz="3600" baseline="0" dirty="0">
                <a:solidFill>
                  <a:schemeClr val="tx1"/>
                </a:solidFill>
              </a:rPr>
              <a:t> No. PPCPs = </a:t>
            </a:r>
            <a:r>
              <a:rPr lang="en-US" sz="36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5541FF6-BFED-458B-AE1B-772C4AFBA8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03" t="25986" r="17016" b="3689"/>
          <a:stretch/>
        </p:blipFill>
        <p:spPr>
          <a:xfrm>
            <a:off x="21622871" y="14408025"/>
            <a:ext cx="13225930" cy="78415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844867" y="15079677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PPCPs 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78775" y="2619515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E10A765-2383-40EA-B316-2D7714201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9900" y="22249606"/>
            <a:ext cx="14367014" cy="459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67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752</TotalTime>
  <Words>579</Words>
  <Application>Microsoft Office PowerPoint</Application>
  <PresentationFormat>Custom</PresentationFormat>
  <Paragraphs>123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Burtchett, Jade</cp:lastModifiedBy>
  <cp:revision>69</cp:revision>
  <cp:lastPrinted>2017-10-23T20:23:36Z</cp:lastPrinted>
  <dcterms:created xsi:type="dcterms:W3CDTF">2017-10-23T16:59:02Z</dcterms:created>
  <dcterms:modified xsi:type="dcterms:W3CDTF">2018-03-12T12:33:51Z</dcterms:modified>
</cp:coreProperties>
</file>