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omments/comment1.xml" ContentType="application/vnd.openxmlformats-officedocument.presentationml.comment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2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3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4.xml" ContentType="application/vnd.openxmlformats-officedocument.themeOverride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notesSlides/notesSlide1.xml" ContentType="application/vnd.openxmlformats-officedocument.presentationml.notesSlide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notesSlides/notesSlide2.xml" ContentType="application/vnd.openxmlformats-officedocument.presentationml.notesSlide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notesSlides/notesSlide3.xml" ContentType="application/vnd.openxmlformats-officedocument.presentationml.notesSlide+xml"/>
  <Override PartName="/ppt/comments/comment8.xml" ContentType="application/vnd.openxmlformats-officedocument.presentationml.comments+xml"/>
  <Override PartName="/ppt/comments/comment9.xml" ContentType="application/vnd.openxmlformats-officedocument.presentationml.comments+xml"/>
  <Override PartName="/ppt/notesSlides/notesSlide4.xml" ContentType="application/vnd.openxmlformats-officedocument.presentationml.notesSlide+xml"/>
  <Override PartName="/ppt/comments/comment10.xml" ContentType="application/vnd.openxmlformats-officedocument.presentationml.comments+xml"/>
  <Override PartName="/ppt/notesSlides/notesSlide5.xml" ContentType="application/vnd.openxmlformats-officedocument.presentationml.notesSlide+xml"/>
  <Override PartName="/ppt/comments/comment11.xml" ContentType="application/vnd.openxmlformats-officedocument.presentationml.comments+xml"/>
  <Override PartName="/ppt/notesSlides/notesSlide6.xml" ContentType="application/vnd.openxmlformats-officedocument.presentationml.notesSlide+xml"/>
  <Override PartName="/ppt/comments/comment12.xml" ContentType="application/vnd.openxmlformats-officedocument.presentationml.comments+xml"/>
  <Override PartName="/ppt/comments/comment13.xml" ContentType="application/vnd.openxmlformats-officedocument.presentationml.comments+xml"/>
  <Override PartName="/ppt/comments/comment14.xml" ContentType="application/vnd.openxmlformats-officedocument.presentationml.comments+xml"/>
  <Override PartName="/ppt/comments/comment15.xml" ContentType="application/vnd.openxmlformats-officedocument.presentationml.comments+xml"/>
  <Override PartName="/ppt/comments/comment16.xml" ContentType="application/vnd.openxmlformats-officedocument.presentationml.comments+xml"/>
  <Override PartName="/ppt/comments/comment17.xml" ContentType="application/vnd.openxmlformats-officedocument.presentationml.comments+xml"/>
  <Override PartName="/ppt/comments/comment18.xml" ContentType="application/vnd.openxmlformats-officedocument.presentationml.comments+xml"/>
  <Override PartName="/ppt/comments/comment19.xml" ContentType="application/vnd.openxmlformats-officedocument.presentationml.comments+xml"/>
  <Override PartName="/ppt/comments/comment20.xml" ContentType="application/vnd.openxmlformats-officedocument.presentationml.comments+xml"/>
  <Override PartName="/ppt/comments/comment21.xml" ContentType="application/vnd.openxmlformats-officedocument.presentationml.comments+xml"/>
  <Override PartName="/ppt/comments/comment22.xml" ContentType="application/vnd.openxmlformats-officedocument.presentationml.comments+xml"/>
  <Override PartName="/ppt/comments/comment23.xml" ContentType="application/vnd.openxmlformats-officedocument.presentationml.comments+xml"/>
  <Override PartName="/ppt/comments/comment24.xml" ContentType="application/vnd.openxmlformats-officedocument.presentationml.comments+xml"/>
  <Override PartName="/ppt/comments/comment25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1"/>
  </p:notesMasterIdLst>
  <p:sldIdLst>
    <p:sldId id="301" r:id="rId2"/>
    <p:sldId id="302" r:id="rId3"/>
    <p:sldId id="256" r:id="rId4"/>
    <p:sldId id="257" r:id="rId5"/>
    <p:sldId id="258" r:id="rId6"/>
    <p:sldId id="259" r:id="rId7"/>
    <p:sldId id="260" r:id="rId8"/>
    <p:sldId id="303" r:id="rId9"/>
    <p:sldId id="304" r:id="rId10"/>
    <p:sldId id="265" r:id="rId11"/>
    <p:sldId id="305" r:id="rId12"/>
    <p:sldId id="262" r:id="rId13"/>
    <p:sldId id="298" r:id="rId14"/>
    <p:sldId id="261" r:id="rId15"/>
    <p:sldId id="299" r:id="rId16"/>
    <p:sldId id="263" r:id="rId17"/>
    <p:sldId id="300" r:id="rId18"/>
    <p:sldId id="264" r:id="rId19"/>
    <p:sldId id="297" r:id="rId20"/>
    <p:sldId id="267" r:id="rId21"/>
    <p:sldId id="306" r:id="rId22"/>
    <p:sldId id="307" r:id="rId23"/>
    <p:sldId id="270" r:id="rId24"/>
    <p:sldId id="308" r:id="rId25"/>
    <p:sldId id="268" r:id="rId26"/>
    <p:sldId id="294" r:id="rId27"/>
    <p:sldId id="295" r:id="rId28"/>
    <p:sldId id="269" r:id="rId29"/>
    <p:sldId id="296" r:id="rId30"/>
    <p:sldId id="309" r:id="rId31"/>
    <p:sldId id="310" r:id="rId32"/>
    <p:sldId id="271" r:id="rId33"/>
    <p:sldId id="311" r:id="rId34"/>
    <p:sldId id="273" r:id="rId35"/>
    <p:sldId id="292" r:id="rId36"/>
    <p:sldId id="291" r:id="rId37"/>
    <p:sldId id="272" r:id="rId38"/>
    <p:sldId id="293" r:id="rId39"/>
    <p:sldId id="312" r:id="rId40"/>
    <p:sldId id="274" r:id="rId41"/>
    <p:sldId id="313" r:id="rId42"/>
    <p:sldId id="287" r:id="rId43"/>
    <p:sldId id="276" r:id="rId44"/>
    <p:sldId id="288" r:id="rId45"/>
    <p:sldId id="275" r:id="rId46"/>
    <p:sldId id="290" r:id="rId47"/>
    <p:sldId id="314" r:id="rId48"/>
    <p:sldId id="315" r:id="rId49"/>
    <p:sldId id="277" r:id="rId50"/>
    <p:sldId id="316" r:id="rId51"/>
    <p:sldId id="278" r:id="rId52"/>
    <p:sldId id="284" r:id="rId53"/>
    <p:sldId id="279" r:id="rId54"/>
    <p:sldId id="283" r:id="rId55"/>
    <p:sldId id="286" r:id="rId56"/>
    <p:sldId id="317" r:id="rId57"/>
    <p:sldId id="318" r:id="rId58"/>
    <p:sldId id="280" r:id="rId59"/>
    <p:sldId id="282" r:id="rId60"/>
  </p:sldIdLst>
  <p:sldSz cx="36576000" cy="27432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field, Kaitlyn" initials="SK" lastIdx="5" clrIdx="0">
    <p:extLst>
      <p:ext uri="{19B8F6BF-5375-455C-9EA6-DF929625EA0E}">
        <p15:presenceInfo xmlns:p15="http://schemas.microsoft.com/office/powerpoint/2012/main" userId="S-1-5-21-1004336348-1214440339-1801674531-83440" providerId="AD"/>
      </p:ext>
    </p:extLst>
  </p:cmAuthor>
  <p:cmAuthor id="2" name="Sunderman-Barnes, Stephanie" initials="SS" lastIdx="31" clrIdx="1">
    <p:extLst>
      <p:ext uri="{19B8F6BF-5375-455C-9EA6-DF929625EA0E}">
        <p15:presenceInfo xmlns:p15="http://schemas.microsoft.com/office/powerpoint/2012/main" userId="S-1-5-21-1004336348-1214440339-1801674531-657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5" autoAdjust="0"/>
    <p:restoredTop sz="94660"/>
  </p:normalViewPr>
  <p:slideViewPr>
    <p:cSldViewPr snapToGrid="0">
      <p:cViewPr varScale="1">
        <p:scale>
          <a:sx n="26" d="100"/>
          <a:sy n="26" d="100"/>
        </p:scale>
        <p:origin x="41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\\fldep1\sol_z\ESOC\2017%20Pilot%20Results\Analysis\CHARTS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fldep1\sol_z\ESOC\2017%20Pilot%20Results\Analysis\CHART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\\fldep1\sol_z\ESOC\2017%20Pilot%20Results\Analysis\CHARTS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oleObject" Target="file:///\\fldep1\sol_z\ESOC\2017%20Pilot%20Results\Analysis\CHART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oleObject" Target="file:///\\fldep1\sol_z\ESOC\2017%20Pilot%20Results\Analysis\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B22B-4B75-8548-AFCE0F41AF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B22B-4B75-8548-AFCE0F41AF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B22B-4B75-8548-AFCE0F41AF4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B22B-4B75-8548-AFCE0F41AF4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B22B-4B75-8548-AFCE0F41AF4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22B-4B75-8548-AFCE0F41AF4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22B-4B75-8548-AFCE0F41AF4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Alafia!$K$24:$Q$24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Alafia!$K$25:$Q$25</c:f>
              <c:numCache>
                <c:formatCode>General</c:formatCode>
                <c:ptCount val="7"/>
                <c:pt idx="0">
                  <c:v>8</c:v>
                </c:pt>
                <c:pt idx="1">
                  <c:v>4</c:v>
                </c:pt>
                <c:pt idx="2">
                  <c:v>0</c:v>
                </c:pt>
                <c:pt idx="3">
                  <c:v>18</c:v>
                </c:pt>
                <c:pt idx="4">
                  <c:v>0</c:v>
                </c:pt>
                <c:pt idx="5">
                  <c:v>2</c:v>
                </c:pt>
                <c:pt idx="6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22B-4B75-8548-AFCE0F41AF4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505572760"/>
        <c:axId val="505573088"/>
      </c:barChart>
      <c:catAx>
        <c:axId val="5055727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05573088"/>
        <c:crosses val="autoZero"/>
        <c:auto val="1"/>
        <c:lblAlgn val="ctr"/>
        <c:lblOffset val="100"/>
        <c:noMultiLvlLbl val="0"/>
      </c:catAx>
      <c:valAx>
        <c:axId val="5055730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05572760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641-4AFC-8394-03B297039C4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641-4AFC-8394-03B297039C4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641-4AFC-8394-03B297039C4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641-4AFC-8394-03B297039C4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641-4AFC-8394-03B297039C4B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641-4AFC-8394-03B297039C4B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641-4AFC-8394-03B297039C4B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Ochlocknee!$K$12:$Q$12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Ochlocknee!$K$13:$Q$13</c:f>
              <c:numCache>
                <c:formatCode>General</c:formatCode>
                <c:ptCount val="7"/>
                <c:pt idx="0">
                  <c:v>13</c:v>
                </c:pt>
                <c:pt idx="1">
                  <c:v>5</c:v>
                </c:pt>
                <c:pt idx="2">
                  <c:v>2</c:v>
                </c:pt>
                <c:pt idx="3">
                  <c:v>8</c:v>
                </c:pt>
                <c:pt idx="4">
                  <c:v>0</c:v>
                </c:pt>
                <c:pt idx="5">
                  <c:v>4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E641-4AFC-8394-03B297039C4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2B5E-4562-8ED7-BA24DA33773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2B5E-4562-8ED7-BA24DA33773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2B5E-4562-8ED7-BA24DA33773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2B5E-4562-8ED7-BA24DA33773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2B5E-4562-8ED7-BA24DA33773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2B5E-4562-8ED7-BA24DA33773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2B5E-4562-8ED7-BA24DA337731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Apalach!$L$17:$R$17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Apalach!$L$18:$R$18</c:f>
              <c:numCache>
                <c:formatCode>General</c:formatCode>
                <c:ptCount val="7"/>
                <c:pt idx="0">
                  <c:v>12</c:v>
                </c:pt>
                <c:pt idx="1">
                  <c:v>4</c:v>
                </c:pt>
                <c:pt idx="2">
                  <c:v>0</c:v>
                </c:pt>
                <c:pt idx="3">
                  <c:v>11</c:v>
                </c:pt>
                <c:pt idx="4">
                  <c:v>2</c:v>
                </c:pt>
                <c:pt idx="5">
                  <c:v>5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2B5E-4562-8ED7-BA24DA337731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305F-4263-BC9E-B1076F0EDEE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305F-4263-BC9E-B1076F0EDEE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305F-4263-BC9E-B1076F0EDEE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305F-4263-BC9E-B1076F0EDEE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305F-4263-BC9E-B1076F0EDEE6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305F-4263-BC9E-B1076F0EDEE6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305F-4263-BC9E-B1076F0EDEE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Withlac!$L$20:$R$20</c:f>
              <c:strCache>
                <c:ptCount val="7"/>
                <c:pt idx="0">
                  <c:v>POCIS, SPMD, Grab</c:v>
                </c:pt>
                <c:pt idx="1">
                  <c:v>POCIS &amp; SPMD</c:v>
                </c:pt>
                <c:pt idx="2">
                  <c:v>POCIS only</c:v>
                </c:pt>
                <c:pt idx="3">
                  <c:v>SPMD only</c:v>
                </c:pt>
                <c:pt idx="4">
                  <c:v>Grab only</c:v>
                </c:pt>
                <c:pt idx="5">
                  <c:v>Grab &amp; SPMD</c:v>
                </c:pt>
                <c:pt idx="6">
                  <c:v>Grab &amp; POCIS</c:v>
                </c:pt>
              </c:strCache>
            </c:strRef>
          </c:cat>
          <c:val>
            <c:numRef>
              <c:f>Withlac!$L$21:$R$21</c:f>
              <c:numCache>
                <c:formatCode>General</c:formatCode>
                <c:ptCount val="7"/>
                <c:pt idx="0">
                  <c:v>8</c:v>
                </c:pt>
                <c:pt idx="1">
                  <c:v>7</c:v>
                </c:pt>
                <c:pt idx="2">
                  <c:v>1</c:v>
                </c:pt>
                <c:pt idx="3">
                  <c:v>14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305F-4263-BC9E-B1076F0EDEE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37:14.002" idx="1">
    <p:pos x="22013" y="1524"/>
    <p:text>It is very hard to see the results if they are in black colored text on this background</p:text>
    <p:extLst>
      <p:ext uri="{C676402C-5697-4E1C-873F-D02D1690AC5C}">
        <p15:threadingInfo xmlns:p15="http://schemas.microsoft.com/office/powerpoint/2012/main" timeZoneBias="240"/>
      </p:ext>
    </p:extLst>
  </p:cm>
  <p:cm authorId="2" dt="2018-03-21T09:51:09.669" idx="1">
    <p:pos x="22013" y="1620"/>
    <p:text>I agree</p:text>
    <p:extLst>
      <p:ext uri="{C676402C-5697-4E1C-873F-D02D1690AC5C}">
        <p15:threadingInfo xmlns:p15="http://schemas.microsoft.com/office/powerpoint/2012/main" timeZoneBias="240">
          <p15:parentCm authorId="1" idx="1"/>
        </p15:threadingInfo>
      </p:ext>
    </p:extLst>
  </p:cm>
  <p:cm authorId="2" dt="2018-03-21T11:56:18.382" idx="16">
    <p:pos x="21994" y="2386"/>
    <p:text>On all of the pesticide slides, "Total No. Pesticides = 76" is confusing.  Are these detects or number of compounds analyzed for?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5:07.130" idx="9">
    <p:pos x="10" y="10"/>
    <p:text>Check data - no detecitons for ibuprofen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6:01.991" idx="10">
    <p:pos x="22258" y="946"/>
    <p:text>Confusing that colors for top graph are different than bottom two.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26:59.852" idx="11">
    <p:pos x="22234" y="226"/>
    <p:text>Same question as before, why do counts differ between top and bottom left graph?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9:53.007" idx="12">
    <p:pos x="21490" y="562"/>
    <p:text>Difficult to understand the top right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33:56.998" idx="13">
    <p:pos x="21726" y="1691"/>
    <p:text>Added table at bottom.  This table should agree with bar charts but it does not.  Need to check data.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8:37.190" idx="4">
    <p:pos x="16944" y="4272"/>
    <p:text>see previous comment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55:41.552" idx="15">
    <p:pos x="22344" y="624"/>
    <p:text>What does n=17 mean here?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3:39.273" idx="19">
    <p:pos x="10" y="10"/>
    <p:text>On all of these slides, "Total No. Horomones = 17" is confusing.  What does this mean?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1:25.326" idx="18">
    <p:pos x="22330" y="226"/>
    <p:text>Check data - Allyl Tenbolone and Andersterone not detected.  Missing POCIS deteciton for testosterone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06:11.935" idx="20">
    <p:pos x="10" y="10"/>
    <p:text>Check data for bottom right table.  Withla and Apalach do not seem correct.  Should agree with bar charts on previous slides, but some of those need checking too.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13:36.208" idx="22">
    <p:pos x="10" y="10"/>
    <p:text>On all slides "Total No. PFCs = 13" is confusing.  What does this mean?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9:22.285" idx="5">
    <p:pos x="17674" y="2870"/>
    <p:text>see previous comment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1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13:10.250" idx="21">
    <p:pos x="10" y="10"/>
    <p:text>Added table for PFCs detected at every site.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09:51:31.547" idx="2">
    <p:pos x="22066" y="250"/>
    <p:text>Difficult to understand the "Pesticides detected at all sites by sample type"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  <p:cm authorId="2" dt="2018-03-21T09:59:00.266" idx="3">
    <p:pos x="22114" y="1018"/>
    <p:text>Data Incorrect in Bottom table - No. Pesticides Detected By Sample Type. These numbers should match those in the bar charts on the individual site slides.  I have added the correct version here.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4:27.319" idx="24">
    <p:pos x="10" y="10"/>
    <p:text/>
    <p:extLst>
      <p:ext uri="{C676402C-5697-4E1C-873F-D02D1690AC5C}">
        <p15:threadingInfo xmlns:p15="http://schemas.microsoft.com/office/powerpoint/2012/main" timeZoneBias="240"/>
      </p:ext>
    </p:extLst>
  </p:cm>
  <p:cm authorId="2" dt="2018-03-21T12:24:37.218" idx="25">
    <p:pos x="106" y="106"/>
    <p:text>Confused about number of analytes taht we received data for.  2',3,4-TriBDE is listed as a co-ellute and never have a conc. reported.  Can we say that this compound was detected?  If this compound is removed, total number of analytes will drop to 8.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5:10.434" idx="26">
    <p:pos x="10" y="10"/>
    <p:text>What does n = 9 mean here?  It reads as though there were 9 sample types or 9 samples?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27:40.322" idx="27">
    <p:pos x="10" y="10"/>
    <p:text>Difficult to understand the "PBDEs detected at all sites by sample type" table.  Suggest using a different format to avoid missing some scenarios.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38:53.491" idx="29">
    <p:pos x="10" y="10"/>
    <p:text>What does n=4 mean on all ofthese slides?</p:text>
    <p:extLst>
      <p:ext uri="{C676402C-5697-4E1C-873F-D02D1690AC5C}">
        <p15:threadingInfo xmlns:p15="http://schemas.microsoft.com/office/powerpoint/2012/main" timeZoneBias="240"/>
      </p:ext>
    </p:extLst>
  </p:cm>
  <p:cm authorId="2" dt="2018-03-21T12:39:35.118" idx="30">
    <p:pos x="106" y="106"/>
    <p:text>If all 4 sites are the same, do we need to show 4 identical sildes?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37:30.910" idx="28">
    <p:pos x="10" y="10"/>
    <p:text>Bottom right table is confusing.  Not comparing similar data.  SPMD column does not mean SPMD only.  Same for POCIS.  Some compounds counted in one ofthe first 2 columns and in lat column.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2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2:47:48.755" idx="31">
    <p:pos x="10" y="10"/>
    <p:text>I could not finish any QA analysis for the PAHs.  I have not yet been able to locate the list of compounds used as PAHs.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40:51.880" idx="14">
    <p:pos x="10" y="10"/>
    <p:text>Summaries for all PPCP data need to be checked, please.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7:09.780" idx="2">
    <p:pos x="21741" y="958"/>
    <p:text>see previous comment</p:text>
    <p:extLst mod="1">
      <p:ext uri="{C676402C-5697-4E1C-873F-D02D1690AC5C}">
        <p15:threadingInfo xmlns:p15="http://schemas.microsoft.com/office/powerpoint/2012/main" timeZoneBias="24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16:17.743" idx="5">
    <p:pos x="22210" y="202"/>
    <p:text>Why do numbers on top graph not agree with numbers in bottom left graph?  E.g. POCIS only = 3 on top, 16 on bottoom left?  Additionally, why does pie chart not agree with bar chart.  POCIS only is greatest bar, but POCIS &amp; Grab ar greatest pie slice?</p:text>
    <p:extLst>
      <p:ext uri="{C676402C-5697-4E1C-873F-D02D1690AC5C}">
        <p15:threadingInfo xmlns:p15="http://schemas.microsoft.com/office/powerpoint/2012/main" timeZoneBias="240"/>
      </p:ext>
    </p:extLst>
  </p:cm>
  <p:cm authorId="2" dt="2018-03-21T11:57:26.535" idx="17">
    <p:pos x="22378" y="1258"/>
    <p:text>On all of these slides "Total No. PPCPs = 127" is confusing.  Ares these detects or number of compounds analyzed?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0:05.467" idx="6">
    <p:pos x="10" y="10"/>
    <p:text>Check data - no detecitons for codine; missing detections for carbamazepine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2:16.355" idx="7">
    <p:pos x="10" y="10"/>
    <p:text>Why do numbers on top graph not agree with numbers in bottom left graph?</p:text>
    <p:extLst>
      <p:ext uri="{C676402C-5697-4E1C-873F-D02D1690AC5C}">
        <p15:threadingInfo xmlns:p15="http://schemas.microsoft.com/office/powerpoint/2012/main" timeZoneBias="24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20T12:47:49.665" idx="3">
    <p:pos x="21972" y="394"/>
    <p:text>see previous comment</p:text>
    <p:extLst mod="1">
      <p:ext uri="{C676402C-5697-4E1C-873F-D02D1690AC5C}">
        <p15:threadingInfo xmlns:p15="http://schemas.microsoft.com/office/powerpoint/2012/main" timeZoneBias="24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18-03-21T11:23:32.059" idx="8">
    <p:pos x="22330" y="106"/>
    <p:text>This one is closer to agreeing, but numbers for Grab only do not match between top and bottom left graphs.</p:text>
    <p:extLst>
      <p:ext uri="{C676402C-5697-4E1C-873F-D02D1690AC5C}">
        <p15:threadingInfo xmlns:p15="http://schemas.microsoft.com/office/powerpoint/2012/main" timeZoneBias="240"/>
      </p:ext>
    </p:extLst>
  </p:cm>
</p:cmLst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0.61988</cdr:x>
      <cdr:y>0.14477</cdr:y>
    </cdr:from>
    <cdr:to>
      <cdr:x>0.93984</cdr:x>
      <cdr:y>0.22855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id="{C95D51D9-C331-464A-BE51-93D578F81A1B}"/>
            </a:ext>
          </a:extLst>
        </cdr:cNvPr>
        <cdr:cNvSpPr txBox="1"/>
      </cdr:nvSpPr>
      <cdr:spPr>
        <a:xfrm xmlns:a="http://schemas.openxmlformats.org/drawingml/2006/main">
          <a:off x="9497770" y="1400217"/>
          <a:ext cx="4902447" cy="81023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solidFill>
            <a:schemeClr val="lt1">
              <a:shade val="50000"/>
            </a:schemeClr>
          </a:solidFill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3600" dirty="0"/>
            <a:t>Total</a:t>
          </a:r>
          <a:r>
            <a:rPr lang="en-US" sz="3600" baseline="0" dirty="0"/>
            <a:t> No. Pesticides = 76</a:t>
          </a:r>
          <a:endParaRPr lang="en-US" sz="36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DF123-BE91-438E-9303-BFECD93C5240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2DAC23-4383-4C61-9271-3F99739C20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45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Collection methods – Both Grab and POCIS are appropriate for the collection methods of PPCPs.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889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13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604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535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Method – LC-MS/MS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9339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Collection methods – Both Grab and POCIS are appropriate for the collection methods of PPCPs.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2DAC23-4383-4C61-9271-3F99739C205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219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4489453"/>
            <a:ext cx="31089600" cy="9550400"/>
          </a:xfrm>
        </p:spPr>
        <p:txBody>
          <a:bodyPr anchor="b"/>
          <a:lstStyle>
            <a:lvl1pPr algn="ctr"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14408152"/>
            <a:ext cx="27432000" cy="6623048"/>
          </a:xfrm>
        </p:spPr>
        <p:txBody>
          <a:bodyPr/>
          <a:lstStyle>
            <a:lvl1pPr marL="0" indent="0" algn="ctr">
              <a:buNone/>
              <a:defRPr sz="9600"/>
            </a:lvl1pPr>
            <a:lvl2pPr marL="1828754" indent="0" algn="ctr">
              <a:buNone/>
              <a:defRPr sz="8000"/>
            </a:lvl2pPr>
            <a:lvl3pPr marL="3657509" indent="0" algn="ctr">
              <a:buNone/>
              <a:defRPr sz="7200"/>
            </a:lvl3pPr>
            <a:lvl4pPr marL="5486263" indent="0" algn="ctr">
              <a:buNone/>
              <a:defRPr sz="6400"/>
            </a:lvl4pPr>
            <a:lvl5pPr marL="7315017" indent="0" algn="ctr">
              <a:buNone/>
              <a:defRPr sz="6400"/>
            </a:lvl5pPr>
            <a:lvl6pPr marL="9143771" indent="0" algn="ctr">
              <a:buNone/>
              <a:defRPr sz="6400"/>
            </a:lvl6pPr>
            <a:lvl7pPr marL="10972526" indent="0" algn="ctr">
              <a:buNone/>
              <a:defRPr sz="6400"/>
            </a:lvl7pPr>
            <a:lvl8pPr marL="12801280" indent="0" algn="ctr">
              <a:buNone/>
              <a:defRPr sz="6400"/>
            </a:lvl8pPr>
            <a:lvl9pPr marL="14630034" indent="0" algn="ctr">
              <a:buNone/>
              <a:defRPr sz="6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897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049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174703" y="1460501"/>
            <a:ext cx="7886700" cy="2324735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14603" y="1460501"/>
            <a:ext cx="23202900" cy="2324735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44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49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95552" y="6838959"/>
            <a:ext cx="31546800" cy="11410948"/>
          </a:xfrm>
        </p:spPr>
        <p:txBody>
          <a:bodyPr anchor="b"/>
          <a:lstStyle>
            <a:lvl1pPr>
              <a:defRPr sz="23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95552" y="18357858"/>
            <a:ext cx="31546800" cy="6000748"/>
          </a:xfrm>
        </p:spPr>
        <p:txBody>
          <a:bodyPr/>
          <a:lstStyle>
            <a:lvl1pPr marL="0" indent="0">
              <a:buNone/>
              <a:defRPr sz="9600">
                <a:solidFill>
                  <a:schemeClr val="tx1"/>
                </a:solidFill>
              </a:defRPr>
            </a:lvl1pPr>
            <a:lvl2pPr marL="1828754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2pPr>
            <a:lvl3pPr marL="365750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3pPr>
            <a:lvl4pPr marL="5486263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731501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914377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097252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280128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4630034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806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516600" y="7302500"/>
            <a:ext cx="15544800" cy="17405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965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460507"/>
            <a:ext cx="31546800" cy="530225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9368" y="6724653"/>
            <a:ext cx="15473360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19368" y="10020300"/>
            <a:ext cx="15473360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16603" y="6724653"/>
            <a:ext cx="15549564" cy="3295648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8754" indent="0">
              <a:buNone/>
              <a:defRPr sz="8000" b="1"/>
            </a:lvl2pPr>
            <a:lvl3pPr marL="3657509" indent="0">
              <a:buNone/>
              <a:defRPr sz="7200" b="1"/>
            </a:lvl3pPr>
            <a:lvl4pPr marL="5486263" indent="0">
              <a:buNone/>
              <a:defRPr sz="6400" b="1"/>
            </a:lvl4pPr>
            <a:lvl5pPr marL="7315017" indent="0">
              <a:buNone/>
              <a:defRPr sz="6400" b="1"/>
            </a:lvl5pPr>
            <a:lvl6pPr marL="9143771" indent="0">
              <a:buNone/>
              <a:defRPr sz="6400" b="1"/>
            </a:lvl6pPr>
            <a:lvl7pPr marL="10972526" indent="0">
              <a:buNone/>
              <a:defRPr sz="6400" b="1"/>
            </a:lvl7pPr>
            <a:lvl8pPr marL="12801280" indent="0">
              <a:buNone/>
              <a:defRPr sz="6400" b="1"/>
            </a:lvl8pPr>
            <a:lvl9pPr marL="14630034" indent="0">
              <a:buNone/>
              <a:defRPr sz="64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16603" y="10020300"/>
            <a:ext cx="15549564" cy="147383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267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713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46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549564" y="3949707"/>
            <a:ext cx="18516600" cy="19494500"/>
          </a:xfrm>
        </p:spPr>
        <p:txBody>
          <a:bodyPr/>
          <a:lstStyle>
            <a:lvl1pPr>
              <a:defRPr sz="128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17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9364" y="1828800"/>
            <a:ext cx="11796712" cy="6400800"/>
          </a:xfrm>
        </p:spPr>
        <p:txBody>
          <a:bodyPr anchor="b"/>
          <a:lstStyle>
            <a:lvl1pPr>
              <a:defRPr sz="1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549564" y="3949707"/>
            <a:ext cx="18516600" cy="19494500"/>
          </a:xfrm>
        </p:spPr>
        <p:txBody>
          <a:bodyPr anchor="t"/>
          <a:lstStyle>
            <a:lvl1pPr marL="0" indent="0">
              <a:buNone/>
              <a:defRPr sz="12800"/>
            </a:lvl1pPr>
            <a:lvl2pPr marL="1828754" indent="0">
              <a:buNone/>
              <a:defRPr sz="11200"/>
            </a:lvl2pPr>
            <a:lvl3pPr marL="3657509" indent="0">
              <a:buNone/>
              <a:defRPr sz="9600"/>
            </a:lvl3pPr>
            <a:lvl4pPr marL="5486263" indent="0">
              <a:buNone/>
              <a:defRPr sz="8000"/>
            </a:lvl4pPr>
            <a:lvl5pPr marL="7315017" indent="0">
              <a:buNone/>
              <a:defRPr sz="8000"/>
            </a:lvl5pPr>
            <a:lvl6pPr marL="9143771" indent="0">
              <a:buNone/>
              <a:defRPr sz="8000"/>
            </a:lvl6pPr>
            <a:lvl7pPr marL="10972526" indent="0">
              <a:buNone/>
              <a:defRPr sz="8000"/>
            </a:lvl7pPr>
            <a:lvl8pPr marL="12801280" indent="0">
              <a:buNone/>
              <a:defRPr sz="8000"/>
            </a:lvl8pPr>
            <a:lvl9pPr marL="14630034" indent="0">
              <a:buNone/>
              <a:defRPr sz="8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19364" y="8229600"/>
            <a:ext cx="11796712" cy="15246352"/>
          </a:xfrm>
        </p:spPr>
        <p:txBody>
          <a:bodyPr/>
          <a:lstStyle>
            <a:lvl1pPr marL="0" indent="0">
              <a:buNone/>
              <a:defRPr sz="6400"/>
            </a:lvl1pPr>
            <a:lvl2pPr marL="1828754" indent="0">
              <a:buNone/>
              <a:defRPr sz="5600"/>
            </a:lvl2pPr>
            <a:lvl3pPr marL="3657509" indent="0">
              <a:buNone/>
              <a:defRPr sz="4800"/>
            </a:lvl3pPr>
            <a:lvl4pPr marL="5486263" indent="0">
              <a:buNone/>
              <a:defRPr sz="4000"/>
            </a:lvl4pPr>
            <a:lvl5pPr marL="7315017" indent="0">
              <a:buNone/>
              <a:defRPr sz="4000"/>
            </a:lvl5pPr>
            <a:lvl6pPr marL="9143771" indent="0">
              <a:buNone/>
              <a:defRPr sz="4000"/>
            </a:lvl6pPr>
            <a:lvl7pPr marL="10972526" indent="0">
              <a:buNone/>
              <a:defRPr sz="4000"/>
            </a:lvl7pPr>
            <a:lvl8pPr marL="12801280" indent="0">
              <a:buNone/>
              <a:defRPr sz="4000"/>
            </a:lvl8pPr>
            <a:lvl9pPr marL="14630034" indent="0">
              <a:buNone/>
              <a:defRPr sz="4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D82C7-D216-4BD2-AABA-30C98EBBF62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046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14600" y="1460507"/>
            <a:ext cx="31546800" cy="53022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14600" y="7302500"/>
            <a:ext cx="31546800" cy="17405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146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D82C7-D216-4BD2-AABA-30C98EBBF62C}" type="datetimeFigureOut">
              <a:rPr lang="en-US" smtClean="0"/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15800" y="25425407"/>
            <a:ext cx="123444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5831800" y="25425407"/>
            <a:ext cx="8229600" cy="14605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CD5A1-C23B-47EE-8622-642F0474EC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785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657509" rtl="0" eaLnBrk="1" latinLnBrk="0" hangingPunct="1">
        <a:lnSpc>
          <a:spcPct val="90000"/>
        </a:lnSpc>
        <a:spcBef>
          <a:spcPct val="0"/>
        </a:spcBef>
        <a:buNone/>
        <a:defRPr sz="17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378" indent="-914378" algn="l" defTabSz="3657509" rtl="0" eaLnBrk="1" latinLnBrk="0" hangingPunct="1">
        <a:lnSpc>
          <a:spcPct val="90000"/>
        </a:lnSpc>
        <a:spcBef>
          <a:spcPts val="40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1pPr>
      <a:lvl2pPr marL="274313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2pPr>
      <a:lvl3pPr marL="4571886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3pPr>
      <a:lvl4pPr marL="6400640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8229395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10058149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1886903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3715657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5544412" indent="-914378" algn="l" defTabSz="3657509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875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57509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86263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315017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43771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72526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801280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630034" algn="l" defTabSz="3657509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5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6.xml"/><Relationship Id="rId4" Type="http://schemas.openxmlformats.org/officeDocument/2006/relationships/image" Target="../media/image2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7.xml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9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0.xml"/><Relationship Id="rId4" Type="http://schemas.openxmlformats.org/officeDocument/2006/relationships/image" Target="../media/image3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1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7" Type="http://schemas.openxmlformats.org/officeDocument/2006/relationships/comments" Target="../comments/commen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emf"/><Relationship Id="rId5" Type="http://schemas.openxmlformats.org/officeDocument/2006/relationships/image" Target="../media/image42.emf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49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emf"/><Relationship Id="rId4" Type="http://schemas.openxmlformats.org/officeDocument/2006/relationships/image" Target="../media/image5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4.xml"/><Relationship Id="rId5" Type="http://schemas.openxmlformats.org/officeDocument/2006/relationships/image" Target="../media/image58.emf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5.xml"/><Relationship Id="rId4" Type="http://schemas.openxmlformats.org/officeDocument/2006/relationships/image" Target="../media/image61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6.xml"/><Relationship Id="rId4" Type="http://schemas.openxmlformats.org/officeDocument/2006/relationships/image" Target="../media/image6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.xml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17.xml"/><Relationship Id="rId5" Type="http://schemas.openxmlformats.org/officeDocument/2006/relationships/image" Target="../media/image72.emf"/><Relationship Id="rId4" Type="http://schemas.openxmlformats.org/officeDocument/2006/relationships/image" Target="../media/image7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6.png"/><Relationship Id="rId4" Type="http://schemas.openxmlformats.org/officeDocument/2006/relationships/image" Target="../media/image75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emf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19.xml"/><Relationship Id="rId4" Type="http://schemas.openxmlformats.org/officeDocument/2006/relationships/image" Target="../media/image85.em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emf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21.xml"/><Relationship Id="rId5" Type="http://schemas.openxmlformats.org/officeDocument/2006/relationships/image" Target="../media/image91.emf"/><Relationship Id="rId4" Type="http://schemas.openxmlformats.org/officeDocument/2006/relationships/image" Target="../media/image9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7.emf"/><Relationship Id="rId4" Type="http://schemas.openxmlformats.org/officeDocument/2006/relationships/image" Target="../media/image9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1.png"/><Relationship Id="rId4" Type="http://schemas.openxmlformats.org/officeDocument/2006/relationships/image" Target="../media/image100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image" Target="../media/image102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2.xml"/><Relationship Id="rId4" Type="http://schemas.openxmlformats.org/officeDocument/2006/relationships/image" Target="../media/image104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Relationship Id="rId6" Type="http://schemas.openxmlformats.org/officeDocument/2006/relationships/comments" Target="../comments/comment23.xml"/><Relationship Id="rId5" Type="http://schemas.openxmlformats.org/officeDocument/2006/relationships/image" Target="../media/image112.emf"/><Relationship Id="rId4" Type="http://schemas.openxmlformats.org/officeDocument/2006/relationships/image" Target="../media/image11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emf"/><Relationship Id="rId4" Type="http://schemas.openxmlformats.org/officeDocument/2006/relationships/image" Target="../media/image11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0.emf"/><Relationship Id="rId4" Type="http://schemas.openxmlformats.org/officeDocument/2006/relationships/image" Target="../media/image11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3.emf"/><Relationship Id="rId4" Type="http://schemas.openxmlformats.org/officeDocument/2006/relationships/image" Target="../media/image12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emf"/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4.xml"/><Relationship Id="rId4" Type="http://schemas.openxmlformats.org/officeDocument/2006/relationships/image" Target="../media/image126.emf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emf"/><Relationship Id="rId2" Type="http://schemas.openxmlformats.org/officeDocument/2006/relationships/image" Target="../media/image131.emf"/><Relationship Id="rId1" Type="http://schemas.openxmlformats.org/officeDocument/2006/relationships/slideLayout" Target="../slideLayouts/slideLayout7.xml"/><Relationship Id="rId4" Type="http://schemas.openxmlformats.org/officeDocument/2006/relationships/comments" Target="../comments/commen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1.png"/><Relationship Id="rId4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Relationship Id="rId5" Type="http://schemas.openxmlformats.org/officeDocument/2006/relationships/comments" Target="../comments/comment2.xml"/><Relationship Id="rId4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91A0933-3793-4EBF-B694-1E278B9D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9613907"/>
            <a:ext cx="31546800" cy="5302252"/>
          </a:xfrm>
          <a:gradFill>
            <a:gsLst>
              <a:gs pos="0">
                <a:schemeClr val="accent1">
                  <a:alpha val="6000"/>
                  <a:lumMod val="40000"/>
                  <a:lumOff val="6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Autofit/>
          </a:bodyPr>
          <a:lstStyle/>
          <a:p>
            <a:pPr algn="ctr"/>
            <a:r>
              <a:rPr lang="en-US" sz="49600" dirty="0"/>
              <a:t>Pesticides</a:t>
            </a:r>
          </a:p>
        </p:txBody>
      </p:sp>
    </p:spTree>
    <p:extLst>
      <p:ext uri="{BB962C8B-B14F-4D97-AF65-F5344CB8AC3E}">
        <p14:creationId xmlns:p14="http://schemas.microsoft.com/office/powerpoint/2010/main" val="2523048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A114237-84AB-47E7-BBA4-E076BE3A30B8}"/>
              </a:ext>
            </a:extLst>
          </p:cNvPr>
          <p:cNvSpPr txBox="1"/>
          <p:nvPr/>
        </p:nvSpPr>
        <p:spPr>
          <a:xfrm>
            <a:off x="6535270" y="10048243"/>
            <a:ext cx="23505459" cy="77251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317500">
              <a:schemeClr val="accent1">
                <a:alpha val="40000"/>
              </a:schemeClr>
            </a:glow>
            <a:outerShdw blurRad="990600" dist="50800" dir="5400000" algn="ctr" rotWithShape="0">
              <a:srgbClr val="000000">
                <a:alpha val="0"/>
              </a:srgbClr>
            </a:outerShdw>
            <a:softEdge rad="3556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PPCPs</a:t>
            </a:r>
          </a:p>
        </p:txBody>
      </p:sp>
    </p:spTree>
    <p:extLst>
      <p:ext uri="{BB962C8B-B14F-4D97-AF65-F5344CB8AC3E}">
        <p14:creationId xmlns:p14="http://schemas.microsoft.com/office/powerpoint/2010/main" val="42203397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127 PPCP Compounds</a:t>
            </a:r>
          </a:p>
          <a:p>
            <a:pPr algn="ctr"/>
            <a:r>
              <a:rPr lang="en-US" sz="9600" b="1" dirty="0"/>
              <a:t>39 PPCP Compounds Detected</a:t>
            </a:r>
          </a:p>
          <a:p>
            <a:pPr algn="ctr"/>
            <a:r>
              <a:rPr lang="en-US" sz="8000" dirty="0"/>
              <a:t>At one or more sites, in at least one </a:t>
            </a:r>
            <a:r>
              <a:rPr lang="en-US" sz="8000"/>
              <a:t>matrix (POCIS </a:t>
            </a:r>
            <a:r>
              <a:rPr lang="en-US" sz="8000" dirty="0"/>
              <a:t>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28929873" cy="13332295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Alprazolam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Amitriptyline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Amphetamine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Atenolol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Azithromycin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Caffeine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Carbamazepine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Clarithromycin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Cocaine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Colchicine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Cotinine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DEET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Dehydronifedipine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Desmethyldiltiazem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Diatrizoic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Diazepam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Diltiazem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Diphenhydramine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Erythromycin-H2O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Furosemide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Gemfibrozil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Hydrochlorothiazide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Hydrocodone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Iopamidol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Meprobamate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Metformin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Metoprolol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Naproxen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Oxolinic Acid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Oxycodone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Propoxyphene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Sertraline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Sulfadimethoxine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Sulfamethazine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Sulfamethoxazole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Triamterene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Trimethoprim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Valsartan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Venlafaxine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199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grpSp>
        <p:nvGrpSpPr>
          <p:cNvPr id="199" name="Group 185">
            <a:extLst>
              <a:ext uri="{FF2B5EF4-FFF2-40B4-BE49-F238E27FC236}">
                <a16:creationId xmlns:a16="http://schemas.microsoft.com/office/drawing/2014/main" id="{3F26347C-B4EB-40C8-B4B3-B0109C9CFE7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699125" y="4519296"/>
            <a:ext cx="24669751" cy="10572751"/>
            <a:chOff x="3556" y="2246"/>
            <a:chExt cx="15540" cy="6735"/>
          </a:xfrm>
        </p:grpSpPr>
        <p:sp>
          <p:nvSpPr>
            <p:cNvPr id="200" name="AutoShape 184">
              <a:extLst>
                <a:ext uri="{FF2B5EF4-FFF2-40B4-BE49-F238E27FC236}">
                  <a16:creationId xmlns:a16="http://schemas.microsoft.com/office/drawing/2014/main" id="{F1A2EEEF-AE41-49D0-8E6B-4EAEE88E4DD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556" y="2246"/>
              <a:ext cx="15491" cy="6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Rectangle 186">
              <a:extLst>
                <a:ext uri="{FF2B5EF4-FFF2-40B4-BE49-F238E27FC236}">
                  <a16:creationId xmlns:a16="http://schemas.microsoft.com/office/drawing/2014/main" id="{EF33CDA2-50F2-4491-B2DB-42CDC8C4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5" y="3036"/>
              <a:ext cx="15491" cy="253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2" name="Rectangle 187">
              <a:extLst>
                <a:ext uri="{FF2B5EF4-FFF2-40B4-BE49-F238E27FC236}">
                  <a16:creationId xmlns:a16="http://schemas.microsoft.com/office/drawing/2014/main" id="{2B5378EF-E927-4DB6-93D3-2E393A92C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5572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Rectangle 188">
              <a:extLst>
                <a:ext uri="{FF2B5EF4-FFF2-40B4-BE49-F238E27FC236}">
                  <a16:creationId xmlns:a16="http://schemas.microsoft.com/office/drawing/2014/main" id="{5588F5D4-EEF6-4542-9AB6-6B658F30C3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6404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Rectangle 189">
              <a:extLst>
                <a:ext uri="{FF2B5EF4-FFF2-40B4-BE49-F238E27FC236}">
                  <a16:creationId xmlns:a16="http://schemas.microsoft.com/office/drawing/2014/main" id="{AF472B21-2588-44CB-8072-F28886E382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7235"/>
              <a:ext cx="5460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Rectangle 190">
              <a:extLst>
                <a:ext uri="{FF2B5EF4-FFF2-40B4-BE49-F238E27FC236}">
                  <a16:creationId xmlns:a16="http://schemas.microsoft.com/office/drawing/2014/main" id="{2318B5D6-1A65-4DE1-BEB4-013F3014ED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067"/>
              <a:ext cx="9854" cy="87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Rectangle 191">
              <a:extLst>
                <a:ext uri="{FF2B5EF4-FFF2-40B4-BE49-F238E27FC236}">
                  <a16:creationId xmlns:a16="http://schemas.microsoft.com/office/drawing/2014/main" id="{EDE4FDD9-5FEC-4D78-B313-BDCF768549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9" y="2329"/>
              <a:ext cx="3462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7" name="Rectangle 192">
              <a:extLst>
                <a:ext uri="{FF2B5EF4-FFF2-40B4-BE49-F238E27FC236}">
                  <a16:creationId xmlns:a16="http://schemas.microsoft.com/office/drawing/2014/main" id="{C3E3E291-F136-4AE0-AB2F-6CBC4C91E1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326" y="2329"/>
              <a:ext cx="3151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8" name="Rectangle 193">
              <a:extLst>
                <a:ext uri="{FF2B5EF4-FFF2-40B4-BE49-F238E27FC236}">
                  <a16:creationId xmlns:a16="http://schemas.microsoft.com/office/drawing/2014/main" id="{CE22E78B-985B-4ABC-B3F9-650A20FE2C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720" y="2329"/>
              <a:ext cx="4128" cy="9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&amp; POCIS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9" name="Rectangle 194">
              <a:extLst>
                <a:ext uri="{FF2B5EF4-FFF2-40B4-BE49-F238E27FC236}">
                  <a16:creationId xmlns:a16="http://schemas.microsoft.com/office/drawing/2014/main" id="{CD451265-B504-4A4D-AF5D-8DDC509E26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3" y="3161"/>
              <a:ext cx="286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0" name="Rectangle 195">
              <a:extLst>
                <a:ext uri="{FF2B5EF4-FFF2-40B4-BE49-F238E27FC236}">
                  <a16:creationId xmlns:a16="http://schemas.microsoft.com/office/drawing/2014/main" id="{37FA4C0D-1942-4D73-9258-E6C0385AA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04" y="3161"/>
              <a:ext cx="3568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Diatrizoic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1" name="Rectangle 196">
              <a:extLst>
                <a:ext uri="{FF2B5EF4-FFF2-40B4-BE49-F238E27FC236}">
                  <a16:creationId xmlns:a16="http://schemas.microsoft.com/office/drawing/2014/main" id="{EB3E6615-4D7A-46EE-A4AD-AD5E522AD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75" y="3161"/>
              <a:ext cx="33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2" name="Rectangle 197">
              <a:extLst>
                <a:ext uri="{FF2B5EF4-FFF2-40B4-BE49-F238E27FC236}">
                  <a16:creationId xmlns:a16="http://schemas.microsoft.com/office/drawing/2014/main" id="{915B3DE9-2B5B-493A-A094-B632DAB874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3992"/>
              <a:ext cx="537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3" name="Rectangle 198">
              <a:extLst>
                <a:ext uri="{FF2B5EF4-FFF2-40B4-BE49-F238E27FC236}">
                  <a16:creationId xmlns:a16="http://schemas.microsoft.com/office/drawing/2014/main" id="{2DD7CCFA-A95D-4A98-952A-431E75E488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36" y="3992"/>
              <a:ext cx="257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4" name="Rectangle 199">
              <a:extLst>
                <a:ext uri="{FF2B5EF4-FFF2-40B4-BE49-F238E27FC236}">
                  <a16:creationId xmlns:a16="http://schemas.microsoft.com/office/drawing/2014/main" id="{1AC14A23-ED09-43C5-B5BC-17564FCCD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2" y="3992"/>
              <a:ext cx="3636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5" name="Rectangle 200">
              <a:extLst>
                <a:ext uri="{FF2B5EF4-FFF2-40B4-BE49-F238E27FC236}">
                  <a16:creationId xmlns:a16="http://schemas.microsoft.com/office/drawing/2014/main" id="{E4935E6B-477E-470E-ABFC-98D7B3A503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7" y="4824"/>
              <a:ext cx="3445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Hydrocodone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6" name="Rectangle 201">
              <a:extLst>
                <a:ext uri="{FF2B5EF4-FFF2-40B4-BE49-F238E27FC236}">
                  <a16:creationId xmlns:a16="http://schemas.microsoft.com/office/drawing/2014/main" id="{E7D55CD4-0F9E-4732-8AC8-10C0C72DBC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92" y="4824"/>
              <a:ext cx="261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Colchicine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7" name="Rectangle 202">
              <a:extLst>
                <a:ext uri="{FF2B5EF4-FFF2-40B4-BE49-F238E27FC236}">
                  <a16:creationId xmlns:a16="http://schemas.microsoft.com/office/drawing/2014/main" id="{A585C16E-A314-41EC-A48C-D27EC17121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209" y="4824"/>
              <a:ext cx="396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8" name="Rectangle 203">
              <a:extLst>
                <a:ext uri="{FF2B5EF4-FFF2-40B4-BE49-F238E27FC236}">
                  <a16:creationId xmlns:a16="http://schemas.microsoft.com/office/drawing/2014/main" id="{9ACC6AD5-E998-45A0-96C2-629BFF5244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30" y="5655"/>
              <a:ext cx="2020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Cocaine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9" name="Rectangle 204">
              <a:extLst>
                <a:ext uri="{FF2B5EF4-FFF2-40B4-BE49-F238E27FC236}">
                  <a16:creationId xmlns:a16="http://schemas.microsoft.com/office/drawing/2014/main" id="{24A6FDA0-EE80-4F2B-9556-D755C50669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73" y="6487"/>
              <a:ext cx="1311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0" name="Rectangle 205">
              <a:extLst>
                <a:ext uri="{FF2B5EF4-FFF2-40B4-BE49-F238E27FC236}">
                  <a16:creationId xmlns:a16="http://schemas.microsoft.com/office/drawing/2014/main" id="{2C04EE35-C904-4C6A-A7C2-9C021B6C4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9" y="7318"/>
              <a:ext cx="3313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 err="1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Oxolinic</a:t>
              </a:r>
              <a:r>
                <a:rPr kumimoji="0" lang="en-US" altLang="en-US" sz="78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 </a:t>
              </a: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Acid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1" name="Rectangle 206">
              <a:extLst>
                <a:ext uri="{FF2B5EF4-FFF2-40B4-BE49-F238E27FC236}">
                  <a16:creationId xmlns:a16="http://schemas.microsoft.com/office/drawing/2014/main" id="{64F06DC0-E98A-4889-91A5-8E2EC06FD7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854" y="8150"/>
              <a:ext cx="4509" cy="7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78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2" name="Line 207">
              <a:extLst>
                <a:ext uri="{FF2B5EF4-FFF2-40B4-BE49-F238E27FC236}">
                  <a16:creationId xmlns:a16="http://schemas.microsoft.com/office/drawing/2014/main" id="{F14F1F33-34F0-456B-B4E4-91BBE72728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Rectangle 208">
              <a:extLst>
                <a:ext uri="{FF2B5EF4-FFF2-40B4-BE49-F238E27FC236}">
                  <a16:creationId xmlns:a16="http://schemas.microsoft.com/office/drawing/2014/main" id="{3EDABCFF-F9BD-4F93-8118-739FDAD9B2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Line 209">
              <a:extLst>
                <a:ext uri="{FF2B5EF4-FFF2-40B4-BE49-F238E27FC236}">
                  <a16:creationId xmlns:a16="http://schemas.microsoft.com/office/drawing/2014/main" id="{A7B2CA87-3D76-4FCA-A63E-D2368DB233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Rectangle 210">
              <a:extLst>
                <a:ext uri="{FF2B5EF4-FFF2-40B4-BE49-F238E27FC236}">
                  <a16:creationId xmlns:a16="http://schemas.microsoft.com/office/drawing/2014/main" id="{D636107B-6E36-450D-93BD-619B300127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2246"/>
              <a:ext cx="44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Line 211">
              <a:extLst>
                <a:ext uri="{FF2B5EF4-FFF2-40B4-BE49-F238E27FC236}">
                  <a16:creationId xmlns:a16="http://schemas.microsoft.com/office/drawing/2014/main" id="{258CA58B-3780-4F61-A095-2B9F13F23D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Rectangle 212">
              <a:extLst>
                <a:ext uri="{FF2B5EF4-FFF2-40B4-BE49-F238E27FC236}">
                  <a16:creationId xmlns:a16="http://schemas.microsoft.com/office/drawing/2014/main" id="{53118DBF-50AE-4A22-B7C2-115A3C3871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Line 213">
              <a:extLst>
                <a:ext uri="{FF2B5EF4-FFF2-40B4-BE49-F238E27FC236}">
                  <a16:creationId xmlns:a16="http://schemas.microsoft.com/office/drawing/2014/main" id="{ACECFCF2-198A-4DD9-A6CF-05508AD14DA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078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Rectangle 214">
              <a:extLst>
                <a:ext uri="{FF2B5EF4-FFF2-40B4-BE49-F238E27FC236}">
                  <a16:creationId xmlns:a16="http://schemas.microsoft.com/office/drawing/2014/main" id="{2707CA93-F19D-43ED-BD76-A774176B09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078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Line 215">
              <a:extLst>
                <a:ext uri="{FF2B5EF4-FFF2-40B4-BE49-F238E27FC236}">
                  <a16:creationId xmlns:a16="http://schemas.microsoft.com/office/drawing/2014/main" id="{BF4646E7-8819-4E4B-B729-F80CE2276F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2246"/>
              <a:ext cx="0" cy="832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Rectangle 216">
              <a:extLst>
                <a:ext uri="{FF2B5EF4-FFF2-40B4-BE49-F238E27FC236}">
                  <a16:creationId xmlns:a16="http://schemas.microsoft.com/office/drawing/2014/main" id="{E4E3E6E5-A5B3-4C37-A534-445567274E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2246"/>
              <a:ext cx="45" cy="83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Line 217">
              <a:extLst>
                <a:ext uri="{FF2B5EF4-FFF2-40B4-BE49-F238E27FC236}">
                  <a16:creationId xmlns:a16="http://schemas.microsoft.com/office/drawing/2014/main" id="{9F38AA88-2BFE-4833-A84B-B8549480CD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3909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Rectangle 218">
              <a:extLst>
                <a:ext uri="{FF2B5EF4-FFF2-40B4-BE49-F238E27FC236}">
                  <a16:creationId xmlns:a16="http://schemas.microsoft.com/office/drawing/2014/main" id="{1E99F9A4-8B26-49A2-989B-35522AA37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3909"/>
              <a:ext cx="1544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Line 219">
              <a:extLst>
                <a:ext uri="{FF2B5EF4-FFF2-40B4-BE49-F238E27FC236}">
                  <a16:creationId xmlns:a16="http://schemas.microsoft.com/office/drawing/2014/main" id="{55323AEB-983C-4635-B932-DA54550AF3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4741"/>
              <a:ext cx="1544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Rectangle 220">
              <a:extLst>
                <a:ext uri="{FF2B5EF4-FFF2-40B4-BE49-F238E27FC236}">
                  <a16:creationId xmlns:a16="http://schemas.microsoft.com/office/drawing/2014/main" id="{41FBE37A-04A0-46E8-8715-E7282F4533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4741"/>
              <a:ext cx="1544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Line 221">
              <a:extLst>
                <a:ext uri="{FF2B5EF4-FFF2-40B4-BE49-F238E27FC236}">
                  <a16:creationId xmlns:a16="http://schemas.microsoft.com/office/drawing/2014/main" id="{C505C1E1-FBB0-4AD0-9585-E38D46060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3078"/>
              <a:ext cx="0" cy="2494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Rectangle 222">
              <a:extLst>
                <a:ext uri="{FF2B5EF4-FFF2-40B4-BE49-F238E27FC236}">
                  <a16:creationId xmlns:a16="http://schemas.microsoft.com/office/drawing/2014/main" id="{4FD25A3C-0BEE-4402-9BEB-CFCC969040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3078"/>
              <a:ext cx="44" cy="2494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Line 223">
              <a:extLst>
                <a:ext uri="{FF2B5EF4-FFF2-40B4-BE49-F238E27FC236}">
                  <a16:creationId xmlns:a16="http://schemas.microsoft.com/office/drawing/2014/main" id="{00E1314F-E282-4BCF-B6BE-0BA22E1BD3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3119"/>
              <a:ext cx="0" cy="245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Rectangle 224">
              <a:extLst>
                <a:ext uri="{FF2B5EF4-FFF2-40B4-BE49-F238E27FC236}">
                  <a16:creationId xmlns:a16="http://schemas.microsoft.com/office/drawing/2014/main" id="{36F9DE44-1119-438B-9080-A707C6611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3119"/>
              <a:ext cx="44" cy="245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Line 225">
              <a:extLst>
                <a:ext uri="{FF2B5EF4-FFF2-40B4-BE49-F238E27FC236}">
                  <a16:creationId xmlns:a16="http://schemas.microsoft.com/office/drawing/2014/main" id="{62D71D0E-6964-4721-8C1E-5FE1872D04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5572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Rectangle 226">
              <a:extLst>
                <a:ext uri="{FF2B5EF4-FFF2-40B4-BE49-F238E27FC236}">
                  <a16:creationId xmlns:a16="http://schemas.microsoft.com/office/drawing/2014/main" id="{4C798FDA-AACA-4DD6-9502-904888CFCB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5572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Line 227">
              <a:extLst>
                <a:ext uri="{FF2B5EF4-FFF2-40B4-BE49-F238E27FC236}">
                  <a16:creationId xmlns:a16="http://schemas.microsoft.com/office/drawing/2014/main" id="{E4742D4F-CE3E-44D5-979A-07585EA63E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5572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Rectangle 228">
              <a:extLst>
                <a:ext uri="{FF2B5EF4-FFF2-40B4-BE49-F238E27FC236}">
                  <a16:creationId xmlns:a16="http://schemas.microsoft.com/office/drawing/2014/main" id="{294402D1-C906-43F6-A662-A8BD86C191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5572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Line 229">
              <a:extLst>
                <a:ext uri="{FF2B5EF4-FFF2-40B4-BE49-F238E27FC236}">
                  <a16:creationId xmlns:a16="http://schemas.microsoft.com/office/drawing/2014/main" id="{0020EAEB-3D4C-45A0-8E4C-8255BF0071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6404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Rectangle 230">
              <a:extLst>
                <a:ext uri="{FF2B5EF4-FFF2-40B4-BE49-F238E27FC236}">
                  <a16:creationId xmlns:a16="http://schemas.microsoft.com/office/drawing/2014/main" id="{FBC70A68-72D1-4143-8624-221A2F17A5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6404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Line 231">
              <a:extLst>
                <a:ext uri="{FF2B5EF4-FFF2-40B4-BE49-F238E27FC236}">
                  <a16:creationId xmlns:a16="http://schemas.microsoft.com/office/drawing/2014/main" id="{A3F2EDF5-2DA9-4F26-AA71-DE365C402B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6404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Rectangle 232">
              <a:extLst>
                <a:ext uri="{FF2B5EF4-FFF2-40B4-BE49-F238E27FC236}">
                  <a16:creationId xmlns:a16="http://schemas.microsoft.com/office/drawing/2014/main" id="{059799E6-FE9A-4547-B10F-9274B7D7E6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6404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Line 233">
              <a:extLst>
                <a:ext uri="{FF2B5EF4-FFF2-40B4-BE49-F238E27FC236}">
                  <a16:creationId xmlns:a16="http://schemas.microsoft.com/office/drawing/2014/main" id="{3C04B7A0-42B0-45AE-A57D-187F16DEF60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7235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Rectangle 234">
              <a:extLst>
                <a:ext uri="{FF2B5EF4-FFF2-40B4-BE49-F238E27FC236}">
                  <a16:creationId xmlns:a16="http://schemas.microsoft.com/office/drawing/2014/main" id="{CEE7463F-1F63-4913-9475-F982D3F51B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7235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Line 235">
              <a:extLst>
                <a:ext uri="{FF2B5EF4-FFF2-40B4-BE49-F238E27FC236}">
                  <a16:creationId xmlns:a16="http://schemas.microsoft.com/office/drawing/2014/main" id="{95C00E3E-D2AC-4912-A4D6-B01EA424C9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7235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Rectangle 236">
              <a:extLst>
                <a:ext uri="{FF2B5EF4-FFF2-40B4-BE49-F238E27FC236}">
                  <a16:creationId xmlns:a16="http://schemas.microsoft.com/office/drawing/2014/main" id="{59D76735-4FDF-4490-A021-05E541E651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7235"/>
              <a:ext cx="5415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Line 237">
              <a:extLst>
                <a:ext uri="{FF2B5EF4-FFF2-40B4-BE49-F238E27FC236}">
                  <a16:creationId xmlns:a16="http://schemas.microsoft.com/office/drawing/2014/main" id="{CE1BE5BA-929E-4739-9FC3-42D1DE04F4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067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Rectangle 238">
              <a:extLst>
                <a:ext uri="{FF2B5EF4-FFF2-40B4-BE49-F238E27FC236}">
                  <a16:creationId xmlns:a16="http://schemas.microsoft.com/office/drawing/2014/main" id="{204C87A2-0876-4EA2-BE61-12E8619F2F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067"/>
              <a:ext cx="9987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Line 239">
              <a:extLst>
                <a:ext uri="{FF2B5EF4-FFF2-40B4-BE49-F238E27FC236}">
                  <a16:creationId xmlns:a16="http://schemas.microsoft.com/office/drawing/2014/main" id="{F7B308FF-A8D5-4C56-9DDD-4E42C7A4DD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632" y="8067"/>
              <a:ext cx="5415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Rectangle 240">
              <a:extLst>
                <a:ext uri="{FF2B5EF4-FFF2-40B4-BE49-F238E27FC236}">
                  <a16:creationId xmlns:a16="http://schemas.microsoft.com/office/drawing/2014/main" id="{2C15137B-5188-48C5-8B62-36643B5CA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632" y="8067"/>
              <a:ext cx="5415" cy="4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Line 241">
              <a:extLst>
                <a:ext uri="{FF2B5EF4-FFF2-40B4-BE49-F238E27FC236}">
                  <a16:creationId xmlns:a16="http://schemas.microsoft.com/office/drawing/2014/main" id="{43BEFD51-7A60-40A6-8C7D-3C4F88549D9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5572"/>
              <a:ext cx="0" cy="3368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Rectangle 242">
              <a:extLst>
                <a:ext uri="{FF2B5EF4-FFF2-40B4-BE49-F238E27FC236}">
                  <a16:creationId xmlns:a16="http://schemas.microsoft.com/office/drawing/2014/main" id="{C71DCF59-4EA3-4378-B6A8-7409E1973A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5572"/>
              <a:ext cx="44" cy="336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Line 243">
              <a:extLst>
                <a:ext uri="{FF2B5EF4-FFF2-40B4-BE49-F238E27FC236}">
                  <a16:creationId xmlns:a16="http://schemas.microsoft.com/office/drawing/2014/main" id="{9E2C5707-0F39-4F4E-888C-5B4FA34A6E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5614"/>
              <a:ext cx="0" cy="332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Rectangle 244">
              <a:extLst>
                <a:ext uri="{FF2B5EF4-FFF2-40B4-BE49-F238E27FC236}">
                  <a16:creationId xmlns:a16="http://schemas.microsoft.com/office/drawing/2014/main" id="{F781567B-0E89-41F8-AC4C-59EC71D2E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5614"/>
              <a:ext cx="44" cy="332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0" name="Line 245">
              <a:extLst>
                <a:ext uri="{FF2B5EF4-FFF2-40B4-BE49-F238E27FC236}">
                  <a16:creationId xmlns:a16="http://schemas.microsoft.com/office/drawing/2014/main" id="{26D5296F-E1FD-4753-9F54-95B9AAA7DE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8898"/>
              <a:ext cx="9987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1" name="Rectangle 246">
              <a:extLst>
                <a:ext uri="{FF2B5EF4-FFF2-40B4-BE49-F238E27FC236}">
                  <a16:creationId xmlns:a16="http://schemas.microsoft.com/office/drawing/2014/main" id="{13165783-472E-4DB0-BAA0-5927F96AE4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8898"/>
              <a:ext cx="9987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2" name="Line 247">
              <a:extLst>
                <a:ext uri="{FF2B5EF4-FFF2-40B4-BE49-F238E27FC236}">
                  <a16:creationId xmlns:a16="http://schemas.microsoft.com/office/drawing/2014/main" id="{C72FCB08-7CC0-4722-8ACB-47928598A8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3119"/>
              <a:ext cx="0" cy="5779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3" name="Rectangle 248">
              <a:extLst>
                <a:ext uri="{FF2B5EF4-FFF2-40B4-BE49-F238E27FC236}">
                  <a16:creationId xmlns:a16="http://schemas.microsoft.com/office/drawing/2014/main" id="{B35480F5-2887-4152-90A6-BB9CC7EDF1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3119"/>
              <a:ext cx="45" cy="577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4" name="Line 249">
              <a:extLst>
                <a:ext uri="{FF2B5EF4-FFF2-40B4-BE49-F238E27FC236}">
                  <a16:creationId xmlns:a16="http://schemas.microsoft.com/office/drawing/2014/main" id="{BCECBBCB-9E9F-44C1-8BCE-E7DD66418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898"/>
              <a:ext cx="546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5" name="Rectangle 250">
              <a:extLst>
                <a:ext uri="{FF2B5EF4-FFF2-40B4-BE49-F238E27FC236}">
                  <a16:creationId xmlns:a16="http://schemas.microsoft.com/office/drawing/2014/main" id="{99FD58E4-6B6A-4895-9E06-8C184AF531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898"/>
              <a:ext cx="5460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6" name="Line 251">
              <a:extLst>
                <a:ext uri="{FF2B5EF4-FFF2-40B4-BE49-F238E27FC236}">
                  <a16:creationId xmlns:a16="http://schemas.microsoft.com/office/drawing/2014/main" id="{AC908A99-EA6F-42F1-9110-9AFCFA03AA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3119"/>
              <a:ext cx="0" cy="582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7" name="Rectangle 252">
              <a:extLst>
                <a:ext uri="{FF2B5EF4-FFF2-40B4-BE49-F238E27FC236}">
                  <a16:creationId xmlns:a16="http://schemas.microsoft.com/office/drawing/2014/main" id="{9E570D8A-C5AC-4EA7-B282-D4689DAF6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3119"/>
              <a:ext cx="45" cy="582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8" name="Line 253">
              <a:extLst>
                <a:ext uri="{FF2B5EF4-FFF2-40B4-BE49-F238E27FC236}">
                  <a16:creationId xmlns:a16="http://schemas.microsoft.com/office/drawing/2014/main" id="{9D839707-D5BB-4CE6-A2C0-C5DDDA22E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6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9" name="Rectangle 254">
              <a:extLst>
                <a:ext uri="{FF2B5EF4-FFF2-40B4-BE49-F238E27FC236}">
                  <a16:creationId xmlns:a16="http://schemas.microsoft.com/office/drawing/2014/main" id="{67BC907A-3AAD-413F-8982-2B8D9E812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6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0" name="Line 255">
              <a:extLst>
                <a:ext uri="{FF2B5EF4-FFF2-40B4-BE49-F238E27FC236}">
                  <a16:creationId xmlns:a16="http://schemas.microsoft.com/office/drawing/2014/main" id="{F5DE88F3-C2AC-4823-9F08-B2B04E95BC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93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1" name="Rectangle 256">
              <a:extLst>
                <a:ext uri="{FF2B5EF4-FFF2-40B4-BE49-F238E27FC236}">
                  <a16:creationId xmlns:a16="http://schemas.microsoft.com/office/drawing/2014/main" id="{ACC50C3B-DE87-42AE-9AFE-B69AC713B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93" y="8940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2" name="Line 257">
              <a:extLst>
                <a:ext uri="{FF2B5EF4-FFF2-40B4-BE49-F238E27FC236}">
                  <a16:creationId xmlns:a16="http://schemas.microsoft.com/office/drawing/2014/main" id="{6F32052A-8053-4BE6-A4BE-B1EEA53C5D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587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3" name="Rectangle 258">
              <a:extLst>
                <a:ext uri="{FF2B5EF4-FFF2-40B4-BE49-F238E27FC236}">
                  <a16:creationId xmlns:a16="http://schemas.microsoft.com/office/drawing/2014/main" id="{1ABE7535-3EE0-4DE3-8381-FC3B880031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87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4" name="Line 259">
              <a:extLst>
                <a:ext uri="{FF2B5EF4-FFF2-40B4-BE49-F238E27FC236}">
                  <a16:creationId xmlns:a16="http://schemas.microsoft.com/office/drawing/2014/main" id="{4CB16199-BF14-4966-9629-AE96452A92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02" y="894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5" name="Rectangle 260">
              <a:extLst>
                <a:ext uri="{FF2B5EF4-FFF2-40B4-BE49-F238E27FC236}">
                  <a16:creationId xmlns:a16="http://schemas.microsoft.com/office/drawing/2014/main" id="{984D520E-D17C-4E98-9C9C-113187A97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02" y="8940"/>
              <a:ext cx="45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6" name="Line 261">
              <a:extLst>
                <a:ext uri="{FF2B5EF4-FFF2-40B4-BE49-F238E27FC236}">
                  <a16:creationId xmlns:a16="http://schemas.microsoft.com/office/drawing/2014/main" id="{320EF349-C2F8-4088-B9A2-14A19A6725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00" y="2246"/>
              <a:ext cx="1544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7" name="Rectangle 262">
              <a:extLst>
                <a:ext uri="{FF2B5EF4-FFF2-40B4-BE49-F238E27FC236}">
                  <a16:creationId xmlns:a16="http://schemas.microsoft.com/office/drawing/2014/main" id="{D98A12F2-765B-4A2E-8BAA-566022684B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2246"/>
              <a:ext cx="15491" cy="4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8" name="Line 263">
              <a:extLst>
                <a:ext uri="{FF2B5EF4-FFF2-40B4-BE49-F238E27FC236}">
                  <a16:creationId xmlns:a16="http://schemas.microsoft.com/office/drawing/2014/main" id="{65FB5229-4EA7-4BD6-84E7-3204AAA5D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07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9" name="Rectangle 264">
              <a:extLst>
                <a:ext uri="{FF2B5EF4-FFF2-40B4-BE49-F238E27FC236}">
                  <a16:creationId xmlns:a16="http://schemas.microsoft.com/office/drawing/2014/main" id="{5276F746-FB34-4D49-96A4-AAB1B13245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078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0" name="Line 265">
              <a:extLst>
                <a:ext uri="{FF2B5EF4-FFF2-40B4-BE49-F238E27FC236}">
                  <a16:creationId xmlns:a16="http://schemas.microsoft.com/office/drawing/2014/main" id="{85DB984A-EB95-4BD9-9DBF-3BA32317601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390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1" name="Rectangle 266">
              <a:extLst>
                <a:ext uri="{FF2B5EF4-FFF2-40B4-BE49-F238E27FC236}">
                  <a16:creationId xmlns:a16="http://schemas.microsoft.com/office/drawing/2014/main" id="{3464CE82-C0EB-4E33-B0D5-2DEF969B3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3909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2" name="Line 267">
              <a:extLst>
                <a:ext uri="{FF2B5EF4-FFF2-40B4-BE49-F238E27FC236}">
                  <a16:creationId xmlns:a16="http://schemas.microsoft.com/office/drawing/2014/main" id="{92EC1345-DB4F-40B0-93B9-46479E0930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474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3" name="Rectangle 268">
              <a:extLst>
                <a:ext uri="{FF2B5EF4-FFF2-40B4-BE49-F238E27FC236}">
                  <a16:creationId xmlns:a16="http://schemas.microsoft.com/office/drawing/2014/main" id="{9A2D3C0B-B167-4294-AF69-044A784E86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4741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4" name="Line 269">
              <a:extLst>
                <a:ext uri="{FF2B5EF4-FFF2-40B4-BE49-F238E27FC236}">
                  <a16:creationId xmlns:a16="http://schemas.microsoft.com/office/drawing/2014/main" id="{B3D4243D-7EE7-4A30-840D-0BA36B6B5D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557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5" name="Rectangle 270">
              <a:extLst>
                <a:ext uri="{FF2B5EF4-FFF2-40B4-BE49-F238E27FC236}">
                  <a16:creationId xmlns:a16="http://schemas.microsoft.com/office/drawing/2014/main" id="{445EE105-D3E8-4445-8E30-9DCB330038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5572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6" name="Line 271">
              <a:extLst>
                <a:ext uri="{FF2B5EF4-FFF2-40B4-BE49-F238E27FC236}">
                  <a16:creationId xmlns:a16="http://schemas.microsoft.com/office/drawing/2014/main" id="{2398D192-D2D9-40A8-80F5-C436DD7914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640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7" name="Rectangle 272">
              <a:extLst>
                <a:ext uri="{FF2B5EF4-FFF2-40B4-BE49-F238E27FC236}">
                  <a16:creationId xmlns:a16="http://schemas.microsoft.com/office/drawing/2014/main" id="{66FFF960-335A-4528-8E1A-F1C94A8C76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6404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8" name="Line 273">
              <a:extLst>
                <a:ext uri="{FF2B5EF4-FFF2-40B4-BE49-F238E27FC236}">
                  <a16:creationId xmlns:a16="http://schemas.microsoft.com/office/drawing/2014/main" id="{1394EA6D-AA85-417D-8352-299457709A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723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9" name="Rectangle 274">
              <a:extLst>
                <a:ext uri="{FF2B5EF4-FFF2-40B4-BE49-F238E27FC236}">
                  <a16:creationId xmlns:a16="http://schemas.microsoft.com/office/drawing/2014/main" id="{C5AAFA03-5499-4C54-9F1E-4E0024756B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7235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0" name="Line 275">
              <a:extLst>
                <a:ext uri="{FF2B5EF4-FFF2-40B4-BE49-F238E27FC236}">
                  <a16:creationId xmlns:a16="http://schemas.microsoft.com/office/drawing/2014/main" id="{E05DE348-D066-4916-A780-27480E47EB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06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1" name="Rectangle 276">
              <a:extLst>
                <a:ext uri="{FF2B5EF4-FFF2-40B4-BE49-F238E27FC236}">
                  <a16:creationId xmlns:a16="http://schemas.microsoft.com/office/drawing/2014/main" id="{3E1AA122-B3AF-49CB-9474-0E3F5DC6D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067"/>
              <a:ext cx="44" cy="4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2" name="Line 277">
              <a:extLst>
                <a:ext uri="{FF2B5EF4-FFF2-40B4-BE49-F238E27FC236}">
                  <a16:creationId xmlns:a16="http://schemas.microsoft.com/office/drawing/2014/main" id="{1FDE1BB1-B653-4129-977D-2F3DE621CF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047" y="88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3" name="Rectangle 278">
              <a:extLst>
                <a:ext uri="{FF2B5EF4-FFF2-40B4-BE49-F238E27FC236}">
                  <a16:creationId xmlns:a16="http://schemas.microsoft.com/office/drawing/2014/main" id="{D9924D24-C760-4192-9BF3-C52426F6D5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047" y="8898"/>
              <a:ext cx="44" cy="42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C15F3E93-B434-4E0E-B24C-B107752876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5822" y="17127863"/>
            <a:ext cx="14648418" cy="435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401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58EC27-D8D0-473D-B69F-C9907A650B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72938" y="14820900"/>
            <a:ext cx="16359695" cy="100419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FFB2552-5FD1-495D-9C26-D46F840D0D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93930"/>
            <a:ext cx="20434571" cy="12805664"/>
          </a:xfrm>
          <a:prstGeom prst="rect">
            <a:avLst/>
          </a:prstGeom>
        </p:spPr>
      </p:pic>
      <p:sp>
        <p:nvSpPr>
          <p:cNvPr id="11" name="TextBox 6">
            <a:extLst>
              <a:ext uri="{FF2B5EF4-FFF2-40B4-BE49-F238E27FC236}">
                <a16:creationId xmlns:a16="http://schemas.microsoft.com/office/drawing/2014/main" id="{16533EE2-4136-4432-B3F1-05DF7EA2E4FF}"/>
              </a:ext>
            </a:extLst>
          </p:cNvPr>
          <p:cNvSpPr txBox="1"/>
          <p:nvPr/>
        </p:nvSpPr>
        <p:spPr>
          <a:xfrm>
            <a:off x="12833517" y="17509464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/>
              <a:t>Total</a:t>
            </a:r>
            <a:r>
              <a:rPr lang="en-US" sz="4000" baseline="0" dirty="0"/>
              <a:t> No. PPCPs = </a:t>
            </a:r>
            <a:r>
              <a:rPr lang="en-US" sz="4000" dirty="0"/>
              <a:t>127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79EC37D-AF46-45B7-B40B-0A84AAEF750B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Alafia River Analyzed by SGS Analytical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BE9354-5294-4C52-A142-79CCA5378178}"/>
              </a:ext>
            </a:extLst>
          </p:cNvPr>
          <p:cNvSpPr txBox="1"/>
          <p:nvPr/>
        </p:nvSpPr>
        <p:spPr>
          <a:xfrm>
            <a:off x="13185740" y="13376660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104DF1A7-69D2-41AB-8844-F2F87F82B4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4885" y="1664703"/>
            <a:ext cx="19824272" cy="1189456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5371290-F26A-4928-8B1C-9A8DF21FADD3}"/>
              </a:ext>
            </a:extLst>
          </p:cNvPr>
          <p:cNvSpPr txBox="1"/>
          <p:nvPr/>
        </p:nvSpPr>
        <p:spPr>
          <a:xfrm>
            <a:off x="11660239" y="2118257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23375555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C997F0-E73F-494B-9FA8-C15D089E8B3C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387789-EA5B-469C-8DD2-B7401DD5AE47}"/>
              </a:ext>
            </a:extLst>
          </p:cNvPr>
          <p:cNvSpPr txBox="1"/>
          <p:nvPr/>
        </p:nvSpPr>
        <p:spPr>
          <a:xfrm>
            <a:off x="12903201" y="1847057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5BF935A-AC10-4832-9ABC-A91F3209E6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76448" y="3892331"/>
            <a:ext cx="19847858" cy="10757062"/>
          </a:xfrm>
          <a:prstGeom prst="rect">
            <a:avLst/>
          </a:prstGeom>
          <a:solidFill>
            <a:schemeClr val="bg1">
              <a:alpha val="66000"/>
            </a:schemeClr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B2167E5-1D38-4E9E-B821-63E018B3FE1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8614"/>
          <a:stretch/>
        </p:blipFill>
        <p:spPr>
          <a:xfrm>
            <a:off x="11381209" y="16893282"/>
            <a:ext cx="14638336" cy="4220255"/>
          </a:xfrm>
          <a:prstGeom prst="rect">
            <a:avLst/>
          </a:prstGeom>
          <a:solidFill>
            <a:schemeClr val="bg1">
              <a:alpha val="76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74401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304300-55F0-45E0-A14B-9100A7D317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80" t="27052" r="19826" b="3435"/>
          <a:stretch/>
        </p:blipFill>
        <p:spPr>
          <a:xfrm>
            <a:off x="20206988" y="14953273"/>
            <a:ext cx="16017274" cy="107159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26DC21-CA13-4DC2-982E-7ED44CDCD9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802" y="13637848"/>
            <a:ext cx="21298098" cy="1334680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96346D4-BA75-4C85-AA57-D5C93F1D94C1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Ochlockonee River Analyzed by SGS Analytical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D88014-1460-4C1C-A2AB-01929C8BD580}"/>
              </a:ext>
            </a:extLst>
          </p:cNvPr>
          <p:cNvSpPr txBox="1"/>
          <p:nvPr/>
        </p:nvSpPr>
        <p:spPr>
          <a:xfrm>
            <a:off x="14770057" y="17958670"/>
            <a:ext cx="5047024" cy="1000104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B1B628-6DE1-4EBD-8B3A-9074006FAF3E}"/>
              </a:ext>
            </a:extLst>
          </p:cNvPr>
          <p:cNvSpPr txBox="1"/>
          <p:nvPr/>
        </p:nvSpPr>
        <p:spPr>
          <a:xfrm>
            <a:off x="14118338" y="13448197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C6486A5-23C9-4345-905F-00C11DABC7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4378" y="1180815"/>
            <a:ext cx="20479246" cy="122875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CA34875-E26B-427F-B151-893F93F17E10}"/>
              </a:ext>
            </a:extLst>
          </p:cNvPr>
          <p:cNvSpPr txBox="1"/>
          <p:nvPr/>
        </p:nvSpPr>
        <p:spPr>
          <a:xfrm>
            <a:off x="12592837" y="1878136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</p:spTree>
    <p:extLst>
      <p:ext uri="{BB962C8B-B14F-4D97-AF65-F5344CB8AC3E}">
        <p14:creationId xmlns:p14="http://schemas.microsoft.com/office/powerpoint/2010/main" val="3097320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0" y="2295388"/>
            <a:ext cx="1026160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grpSp>
        <p:nvGrpSpPr>
          <p:cNvPr id="17" name="Group 4">
            <a:extLst>
              <a:ext uri="{FF2B5EF4-FFF2-40B4-BE49-F238E27FC236}">
                <a16:creationId xmlns:a16="http://schemas.microsoft.com/office/drawing/2014/main" id="{0F6F58F7-F9E2-4E67-9293-3BFFB0D3418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875713" y="4988749"/>
            <a:ext cx="20678775" cy="11947525"/>
            <a:chOff x="5026" y="1698"/>
            <a:chExt cx="13026" cy="7526"/>
          </a:xfrm>
        </p:grpSpPr>
        <p:sp>
          <p:nvSpPr>
            <p:cNvPr id="18" name="AutoShape 3">
              <a:extLst>
                <a:ext uri="{FF2B5EF4-FFF2-40B4-BE49-F238E27FC236}">
                  <a16:creationId xmlns:a16="http://schemas.microsoft.com/office/drawing/2014/main" id="{47C19D15-7411-4773-8954-8D294B44CED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026" y="1698"/>
              <a:ext cx="12988" cy="7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99A8CF80-7FEE-4E14-B2BB-130EAF3921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12988" cy="22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6">
              <a:extLst>
                <a:ext uri="{FF2B5EF4-FFF2-40B4-BE49-F238E27FC236}">
                  <a16:creationId xmlns:a16="http://schemas.microsoft.com/office/drawing/2014/main" id="{553E0F9F-5062-4A9F-817D-835779DB46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4649"/>
              <a:ext cx="4688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7">
              <a:extLst>
                <a:ext uri="{FF2B5EF4-FFF2-40B4-BE49-F238E27FC236}">
                  <a16:creationId xmlns:a16="http://schemas.microsoft.com/office/drawing/2014/main" id="{BD2ED508-FF3C-475B-B6BC-E75057F9D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5387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8">
              <a:extLst>
                <a:ext uri="{FF2B5EF4-FFF2-40B4-BE49-F238E27FC236}">
                  <a16:creationId xmlns:a16="http://schemas.microsoft.com/office/drawing/2014/main" id="{A3D657B0-E498-465C-884D-096234A23D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6125"/>
              <a:ext cx="4688" cy="77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9">
              <a:extLst>
                <a:ext uri="{FF2B5EF4-FFF2-40B4-BE49-F238E27FC236}">
                  <a16:creationId xmlns:a16="http://schemas.microsoft.com/office/drawing/2014/main" id="{F9420E81-DFE8-414B-8BD8-DBDF67EC46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6862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0">
              <a:extLst>
                <a:ext uri="{FF2B5EF4-FFF2-40B4-BE49-F238E27FC236}">
                  <a16:creationId xmlns:a16="http://schemas.microsoft.com/office/drawing/2014/main" id="{938044CF-FCB3-40CB-BCD1-88A8237892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7600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1">
              <a:extLst>
                <a:ext uri="{FF2B5EF4-FFF2-40B4-BE49-F238E27FC236}">
                  <a16:creationId xmlns:a16="http://schemas.microsoft.com/office/drawing/2014/main" id="{183F7DF2-5C0F-409F-9C45-B15F64279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8338"/>
              <a:ext cx="8300" cy="77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Rectangle 12">
              <a:extLst>
                <a:ext uri="{FF2B5EF4-FFF2-40B4-BE49-F238E27FC236}">
                  <a16:creationId xmlns:a16="http://schemas.microsoft.com/office/drawing/2014/main" id="{13E201EE-6519-4C05-9DC5-F5694D1C85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1" y="1772"/>
              <a:ext cx="299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POCIS Only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13">
              <a:extLst>
                <a:ext uri="{FF2B5EF4-FFF2-40B4-BE49-F238E27FC236}">
                  <a16:creationId xmlns:a16="http://schemas.microsoft.com/office/drawing/2014/main" id="{819E60A3-6B92-4A8E-B233-032396BF22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29" y="1772"/>
              <a:ext cx="27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Grab Only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14">
              <a:extLst>
                <a:ext uri="{FF2B5EF4-FFF2-40B4-BE49-F238E27FC236}">
                  <a16:creationId xmlns:a16="http://schemas.microsoft.com/office/drawing/2014/main" id="{0C219E72-F4A8-4219-8C30-037C9CAA67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441" y="1772"/>
              <a:ext cx="3140" cy="6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6900" b="1" dirty="0">
                  <a:solidFill>
                    <a:srgbClr val="000000"/>
                  </a:solidFill>
                  <a:latin typeface="Calibri" panose="020F0502020204030204" pitchFamily="34" charset="0"/>
                </a:rPr>
                <a:t>P</a:t>
              </a:r>
              <a:r>
                <a:rPr kumimoji="0" lang="en-US" altLang="en-US" sz="69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OCIS &amp; Grab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15">
              <a:extLst>
                <a:ext uri="{FF2B5EF4-FFF2-40B4-BE49-F238E27FC236}">
                  <a16:creationId xmlns:a16="http://schemas.microsoft.com/office/drawing/2014/main" id="{98313E34-FA66-4531-B63C-6A47797533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2510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Alprazolam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DE295814-65D6-49DC-ACC4-29B951539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44" y="2510"/>
              <a:ext cx="338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Amitriptyline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17">
              <a:extLst>
                <a:ext uri="{FF2B5EF4-FFF2-40B4-BE49-F238E27FC236}">
                  <a16:creationId xmlns:a16="http://schemas.microsoft.com/office/drawing/2014/main" id="{D7406300-327B-4DF8-BBCA-C9FA88C7F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93" y="2510"/>
              <a:ext cx="149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DEET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18">
              <a:extLst>
                <a:ext uri="{FF2B5EF4-FFF2-40B4-BE49-F238E27FC236}">
                  <a16:creationId xmlns:a16="http://schemas.microsoft.com/office/drawing/2014/main" id="{064B657C-A633-4AB6-9FEA-657E12EDD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3247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Metoprolol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19">
              <a:extLst>
                <a:ext uri="{FF2B5EF4-FFF2-40B4-BE49-F238E27FC236}">
                  <a16:creationId xmlns:a16="http://schemas.microsoft.com/office/drawing/2014/main" id="{B1F35ACD-9AE9-492C-9CDB-F6221C924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9" y="3247"/>
              <a:ext cx="2651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Iopamidol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20">
              <a:extLst>
                <a:ext uri="{FF2B5EF4-FFF2-40B4-BE49-F238E27FC236}">
                  <a16:creationId xmlns:a16="http://schemas.microsoft.com/office/drawing/2014/main" id="{A1FBEE7B-4A4B-4098-828D-3F4937010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8" y="3247"/>
              <a:ext cx="449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Sulfamethoxazole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B48B3EF8-7A4D-459F-9994-B65ECFD83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48" y="3985"/>
              <a:ext cx="30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Venlafaxine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22">
              <a:extLst>
                <a:ext uri="{FF2B5EF4-FFF2-40B4-BE49-F238E27FC236}">
                  <a16:creationId xmlns:a16="http://schemas.microsoft.com/office/drawing/2014/main" id="{3E006668-1972-4C28-9EE3-6925738456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3985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Caffeine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23">
              <a:extLst>
                <a:ext uri="{FF2B5EF4-FFF2-40B4-BE49-F238E27FC236}">
                  <a16:creationId xmlns:a16="http://schemas.microsoft.com/office/drawing/2014/main" id="{C1E61FDD-DC89-4CF7-93C8-BD01D0EE7E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79" y="3985"/>
              <a:ext cx="3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Amphetamine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24">
              <a:extLst>
                <a:ext uri="{FF2B5EF4-FFF2-40B4-BE49-F238E27FC236}">
                  <a16:creationId xmlns:a16="http://schemas.microsoft.com/office/drawing/2014/main" id="{5076022D-6C26-4E40-AD8D-F99376FBCA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64" y="4723"/>
              <a:ext cx="395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Carbamazepine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3FE62B7-DC4D-490A-A891-6535937964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4723"/>
              <a:ext cx="230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Atenolol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26">
              <a:extLst>
                <a:ext uri="{FF2B5EF4-FFF2-40B4-BE49-F238E27FC236}">
                  <a16:creationId xmlns:a16="http://schemas.microsoft.com/office/drawing/2014/main" id="{2079E53C-0C8B-4735-AD0C-B0BBE5FABF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17" y="4723"/>
              <a:ext cx="2613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Naproxen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9C69D1E1-F20C-48E4-8900-B0BF031A4D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8" y="5461"/>
              <a:ext cx="4650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Erythromycin-H2O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2D99205F-4C39-466B-8877-8616C678A9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21" y="5461"/>
              <a:ext cx="2267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Cotinine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37003F82-73FF-4BA9-A118-5257B0988D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6" y="6198"/>
              <a:ext cx="357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Trimethoprim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30">
              <a:extLst>
                <a:ext uri="{FF2B5EF4-FFF2-40B4-BE49-F238E27FC236}">
                  <a16:creationId xmlns:a16="http://schemas.microsoft.com/office/drawing/2014/main" id="{562DCB9A-DBEA-4047-8C99-9777B609E6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" y="6198"/>
              <a:ext cx="2844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Metformin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31">
              <a:extLst>
                <a:ext uri="{FF2B5EF4-FFF2-40B4-BE49-F238E27FC236}">
                  <a16:creationId xmlns:a16="http://schemas.microsoft.com/office/drawing/2014/main" id="{3CFF2367-A1CE-4F35-92D8-006FFAC3B6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64" y="6936"/>
              <a:ext cx="2959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Oxycodone</a:t>
              </a:r>
              <a:endPara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32">
              <a:extLst>
                <a:ext uri="{FF2B5EF4-FFF2-40B4-BE49-F238E27FC236}">
                  <a16:creationId xmlns:a16="http://schemas.microsoft.com/office/drawing/2014/main" id="{9BB4A127-6FEA-4912-ACA9-8E0C770894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0" y="7674"/>
              <a:ext cx="3228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Triamterene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33">
              <a:extLst>
                <a:ext uri="{FF2B5EF4-FFF2-40B4-BE49-F238E27FC236}">
                  <a16:creationId xmlns:a16="http://schemas.microsoft.com/office/drawing/2014/main" id="{8A24A815-2577-4A80-8732-8B34FA195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87" y="8412"/>
              <a:ext cx="3036" cy="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6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Gemfibrozil</a:t>
              </a:r>
              <a:endPara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34">
              <a:extLst>
                <a:ext uri="{FF2B5EF4-FFF2-40B4-BE49-F238E27FC236}">
                  <a16:creationId xmlns:a16="http://schemas.microsoft.com/office/drawing/2014/main" id="{141E727E-6ED6-4E89-9724-C6A8702D82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Rectangle 35">
              <a:extLst>
                <a:ext uri="{FF2B5EF4-FFF2-40B4-BE49-F238E27FC236}">
                  <a16:creationId xmlns:a16="http://schemas.microsoft.com/office/drawing/2014/main" id="{59766B1B-AA06-4367-A236-92E053765D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Rectangle 36">
              <a:extLst>
                <a:ext uri="{FF2B5EF4-FFF2-40B4-BE49-F238E27FC236}">
                  <a16:creationId xmlns:a16="http://schemas.microsoft.com/office/drawing/2014/main" id="{3579CB79-F29D-4D54-9579-A414136FA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698"/>
              <a:ext cx="38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Line 37">
              <a:extLst>
                <a:ext uri="{FF2B5EF4-FFF2-40B4-BE49-F238E27FC236}">
                  <a16:creationId xmlns:a16="http://schemas.microsoft.com/office/drawing/2014/main" id="{95200B0F-688B-438F-BAF4-65F02D3B94F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698"/>
              <a:ext cx="129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Rectangle 38">
              <a:extLst>
                <a:ext uri="{FF2B5EF4-FFF2-40B4-BE49-F238E27FC236}">
                  <a16:creationId xmlns:a16="http://schemas.microsoft.com/office/drawing/2014/main" id="{91EC9BF7-C429-4E3A-B95F-5D86FE9E2F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698"/>
              <a:ext cx="129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Rectangle 39">
              <a:extLst>
                <a:ext uri="{FF2B5EF4-FFF2-40B4-BE49-F238E27FC236}">
                  <a16:creationId xmlns:a16="http://schemas.microsoft.com/office/drawing/2014/main" id="{BCE79048-1D80-4334-8810-564AEF09C4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698"/>
              <a:ext cx="39" cy="1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Line 40">
              <a:extLst>
                <a:ext uri="{FF2B5EF4-FFF2-40B4-BE49-F238E27FC236}">
                  <a16:creationId xmlns:a16="http://schemas.microsoft.com/office/drawing/2014/main" id="{F3E6896B-3538-4A66-AF11-E8AF0F21E3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Rectangle 41">
              <a:extLst>
                <a:ext uri="{FF2B5EF4-FFF2-40B4-BE49-F238E27FC236}">
                  <a16:creationId xmlns:a16="http://schemas.microsoft.com/office/drawing/2014/main" id="{76D3696C-03E1-4D57-A1C7-858BFE12EB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Line 42">
              <a:extLst>
                <a:ext uri="{FF2B5EF4-FFF2-40B4-BE49-F238E27FC236}">
                  <a16:creationId xmlns:a16="http://schemas.microsoft.com/office/drawing/2014/main" id="{51AB13B7-93CD-4BEF-A2D0-4CBAFC82D8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Rectangle 43">
              <a:extLst>
                <a:ext uri="{FF2B5EF4-FFF2-40B4-BE49-F238E27FC236}">
                  <a16:creationId xmlns:a16="http://schemas.microsoft.com/office/drawing/2014/main" id="{B50D050C-3DA3-496A-B1C1-9F9DAD22C6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Line 44">
              <a:extLst>
                <a:ext uri="{FF2B5EF4-FFF2-40B4-BE49-F238E27FC236}">
                  <a16:creationId xmlns:a16="http://schemas.microsoft.com/office/drawing/2014/main" id="{D65F2D96-3E8F-4F77-991C-0A87869162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Rectangle 45">
              <a:extLst>
                <a:ext uri="{FF2B5EF4-FFF2-40B4-BE49-F238E27FC236}">
                  <a16:creationId xmlns:a16="http://schemas.microsoft.com/office/drawing/2014/main" id="{EAAE4DF0-4DE3-4848-AE25-DF3DBA02C2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1735"/>
              <a:ext cx="38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Line 46">
              <a:extLst>
                <a:ext uri="{FF2B5EF4-FFF2-40B4-BE49-F238E27FC236}">
                  <a16:creationId xmlns:a16="http://schemas.microsoft.com/office/drawing/2014/main" id="{A4B8CDAB-812E-4260-BB4A-BDF7480AF2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2436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Rectangle 47">
              <a:extLst>
                <a:ext uri="{FF2B5EF4-FFF2-40B4-BE49-F238E27FC236}">
                  <a16:creationId xmlns:a16="http://schemas.microsoft.com/office/drawing/2014/main" id="{8E175896-4012-48E5-A7EB-B2C0CDCD1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2436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Line 48">
              <a:extLst>
                <a:ext uri="{FF2B5EF4-FFF2-40B4-BE49-F238E27FC236}">
                  <a16:creationId xmlns:a16="http://schemas.microsoft.com/office/drawing/2014/main" id="{5A453562-4447-4C13-AC14-F70C9A2EFA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1735"/>
              <a:ext cx="0" cy="70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3" name="Rectangle 49">
              <a:extLst>
                <a:ext uri="{FF2B5EF4-FFF2-40B4-BE49-F238E27FC236}">
                  <a16:creationId xmlns:a16="http://schemas.microsoft.com/office/drawing/2014/main" id="{1E114C0C-BC7C-484E-9DF5-A35029EABA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1735"/>
              <a:ext cx="39" cy="70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Line 50">
              <a:extLst>
                <a:ext uri="{FF2B5EF4-FFF2-40B4-BE49-F238E27FC236}">
                  <a16:creationId xmlns:a16="http://schemas.microsoft.com/office/drawing/2014/main" id="{D09C6178-3D21-4F9E-99B7-E13893328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174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Rectangle 51">
              <a:extLst>
                <a:ext uri="{FF2B5EF4-FFF2-40B4-BE49-F238E27FC236}">
                  <a16:creationId xmlns:a16="http://schemas.microsoft.com/office/drawing/2014/main" id="{0B61B465-C975-441B-B553-522E1CAEF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174"/>
              <a:ext cx="129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Line 52">
              <a:extLst>
                <a:ext uri="{FF2B5EF4-FFF2-40B4-BE49-F238E27FC236}">
                  <a16:creationId xmlns:a16="http://schemas.microsoft.com/office/drawing/2014/main" id="{739D603A-774C-4021-A7C7-C4CB31DB78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3911"/>
              <a:ext cx="129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4" name="Rectangle 53">
              <a:extLst>
                <a:ext uri="{FF2B5EF4-FFF2-40B4-BE49-F238E27FC236}">
                  <a16:creationId xmlns:a16="http://schemas.microsoft.com/office/drawing/2014/main" id="{EE20D55D-2186-4B94-875C-2C93EA6E9B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3911"/>
              <a:ext cx="129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5" name="Line 54">
              <a:extLst>
                <a:ext uri="{FF2B5EF4-FFF2-40B4-BE49-F238E27FC236}">
                  <a16:creationId xmlns:a16="http://schemas.microsoft.com/office/drawing/2014/main" id="{922AFA4E-ED40-4A23-81E6-94CA66C15C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2436"/>
              <a:ext cx="0" cy="221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6" name="Rectangle 55">
              <a:extLst>
                <a:ext uri="{FF2B5EF4-FFF2-40B4-BE49-F238E27FC236}">
                  <a16:creationId xmlns:a16="http://schemas.microsoft.com/office/drawing/2014/main" id="{998BB3E8-FD5D-46EE-BFED-A7C67730E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2436"/>
              <a:ext cx="38" cy="221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7" name="Line 56">
              <a:extLst>
                <a:ext uri="{FF2B5EF4-FFF2-40B4-BE49-F238E27FC236}">
                  <a16:creationId xmlns:a16="http://schemas.microsoft.com/office/drawing/2014/main" id="{AA67E1B4-4630-401E-A6D2-CFB9847D35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2473"/>
              <a:ext cx="0" cy="2176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8" name="Rectangle 57">
              <a:extLst>
                <a:ext uri="{FF2B5EF4-FFF2-40B4-BE49-F238E27FC236}">
                  <a16:creationId xmlns:a16="http://schemas.microsoft.com/office/drawing/2014/main" id="{95DFF868-C612-4835-A222-55B0C39FA0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2473"/>
              <a:ext cx="38" cy="217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9" name="Line 58">
              <a:extLst>
                <a:ext uri="{FF2B5EF4-FFF2-40B4-BE49-F238E27FC236}">
                  <a16:creationId xmlns:a16="http://schemas.microsoft.com/office/drawing/2014/main" id="{3DF9F21A-03E8-45FF-8B1D-4A9C53F0AF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49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0" name="Rectangle 59">
              <a:extLst>
                <a:ext uri="{FF2B5EF4-FFF2-40B4-BE49-F238E27FC236}">
                  <a16:creationId xmlns:a16="http://schemas.microsoft.com/office/drawing/2014/main" id="{25DF4E67-5A6D-4C18-8FD9-A239DF6A20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49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1" name="Line 60">
              <a:extLst>
                <a:ext uri="{FF2B5EF4-FFF2-40B4-BE49-F238E27FC236}">
                  <a16:creationId xmlns:a16="http://schemas.microsoft.com/office/drawing/2014/main" id="{EA6F8539-6B08-480D-8AFC-002DD841617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4649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2" name="Rectangle 61">
              <a:extLst>
                <a:ext uri="{FF2B5EF4-FFF2-40B4-BE49-F238E27FC236}">
                  <a16:creationId xmlns:a16="http://schemas.microsoft.com/office/drawing/2014/main" id="{AB637369-B867-43F9-AB4F-40C3E7A740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4649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3" name="Line 62">
              <a:extLst>
                <a:ext uri="{FF2B5EF4-FFF2-40B4-BE49-F238E27FC236}">
                  <a16:creationId xmlns:a16="http://schemas.microsoft.com/office/drawing/2014/main" id="{532841B5-A27A-4CD9-A4AD-6601D5AB4E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5387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4" name="Rectangle 63">
              <a:extLst>
                <a:ext uri="{FF2B5EF4-FFF2-40B4-BE49-F238E27FC236}">
                  <a16:creationId xmlns:a16="http://schemas.microsoft.com/office/drawing/2014/main" id="{AF9A309F-FA71-4AF3-BF4C-01BD46647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5387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5" name="Line 64">
              <a:extLst>
                <a:ext uri="{FF2B5EF4-FFF2-40B4-BE49-F238E27FC236}">
                  <a16:creationId xmlns:a16="http://schemas.microsoft.com/office/drawing/2014/main" id="{8D899421-D04A-4121-BB82-43695E3E9F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5387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6" name="Rectangle 65">
              <a:extLst>
                <a:ext uri="{FF2B5EF4-FFF2-40B4-BE49-F238E27FC236}">
                  <a16:creationId xmlns:a16="http://schemas.microsoft.com/office/drawing/2014/main" id="{2BFF8161-64B9-4D39-A60E-6E5B6FF2F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5387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7" name="Line 66">
              <a:extLst>
                <a:ext uri="{FF2B5EF4-FFF2-40B4-BE49-F238E27FC236}">
                  <a16:creationId xmlns:a16="http://schemas.microsoft.com/office/drawing/2014/main" id="{BE4830AD-6531-4CD8-A274-F694E5F1FF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125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8" name="Rectangle 67">
              <a:extLst>
                <a:ext uri="{FF2B5EF4-FFF2-40B4-BE49-F238E27FC236}">
                  <a16:creationId xmlns:a16="http://schemas.microsoft.com/office/drawing/2014/main" id="{9075BE51-A47C-4387-A3B7-8E56513BA9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125"/>
              <a:ext cx="830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9" name="Line 68">
              <a:extLst>
                <a:ext uri="{FF2B5EF4-FFF2-40B4-BE49-F238E27FC236}">
                  <a16:creationId xmlns:a16="http://schemas.microsoft.com/office/drawing/2014/main" id="{112B46D2-7A96-4EEA-9C91-4D748302AE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125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0" name="Rectangle 69">
              <a:extLst>
                <a:ext uri="{FF2B5EF4-FFF2-40B4-BE49-F238E27FC236}">
                  <a16:creationId xmlns:a16="http://schemas.microsoft.com/office/drawing/2014/main" id="{DD462CF5-761A-4ACC-BD90-DEE866BB2B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125"/>
              <a:ext cx="4650" cy="3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1" name="Line 70">
              <a:extLst>
                <a:ext uri="{FF2B5EF4-FFF2-40B4-BE49-F238E27FC236}">
                  <a16:creationId xmlns:a16="http://schemas.microsoft.com/office/drawing/2014/main" id="{24F5D6C4-BD2F-4F78-82C2-44561DC185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6862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2" name="Rectangle 71">
              <a:extLst>
                <a:ext uri="{FF2B5EF4-FFF2-40B4-BE49-F238E27FC236}">
                  <a16:creationId xmlns:a16="http://schemas.microsoft.com/office/drawing/2014/main" id="{4A74C151-C98F-4517-BC81-51445E27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6862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3" name="Line 72">
              <a:extLst>
                <a:ext uri="{FF2B5EF4-FFF2-40B4-BE49-F238E27FC236}">
                  <a16:creationId xmlns:a16="http://schemas.microsoft.com/office/drawing/2014/main" id="{1DD8D124-A0C6-487B-BED5-840170BF82D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6862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4" name="Rectangle 73">
              <a:extLst>
                <a:ext uri="{FF2B5EF4-FFF2-40B4-BE49-F238E27FC236}">
                  <a16:creationId xmlns:a16="http://schemas.microsoft.com/office/drawing/2014/main" id="{AD6AE31F-7B81-4F4E-A1B7-9C2B0A93E0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6862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5" name="Line 74">
              <a:extLst>
                <a:ext uri="{FF2B5EF4-FFF2-40B4-BE49-F238E27FC236}">
                  <a16:creationId xmlns:a16="http://schemas.microsoft.com/office/drawing/2014/main" id="{272195E3-6A4D-4A59-8931-FA109E2D98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7600"/>
              <a:ext cx="830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6" name="Rectangle 75">
              <a:extLst>
                <a:ext uri="{FF2B5EF4-FFF2-40B4-BE49-F238E27FC236}">
                  <a16:creationId xmlns:a16="http://schemas.microsoft.com/office/drawing/2014/main" id="{83D07C17-160A-43B4-83B8-19E1FF47C4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7600"/>
              <a:ext cx="830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7" name="Line 76">
              <a:extLst>
                <a:ext uri="{FF2B5EF4-FFF2-40B4-BE49-F238E27FC236}">
                  <a16:creationId xmlns:a16="http://schemas.microsoft.com/office/drawing/2014/main" id="{85F53C76-5D50-4903-A943-65C270177F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7600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8" name="Rectangle 77">
              <a:extLst>
                <a:ext uri="{FF2B5EF4-FFF2-40B4-BE49-F238E27FC236}">
                  <a16:creationId xmlns:a16="http://schemas.microsoft.com/office/drawing/2014/main" id="{1E75D7EE-2196-410B-8446-9FC138F959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7600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9" name="Line 78">
              <a:extLst>
                <a:ext uri="{FF2B5EF4-FFF2-40B4-BE49-F238E27FC236}">
                  <a16:creationId xmlns:a16="http://schemas.microsoft.com/office/drawing/2014/main" id="{121994BB-BAEE-4052-B0D4-EC5ED36B83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8338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0" name="Rectangle 79">
              <a:extLst>
                <a:ext uri="{FF2B5EF4-FFF2-40B4-BE49-F238E27FC236}">
                  <a16:creationId xmlns:a16="http://schemas.microsoft.com/office/drawing/2014/main" id="{E5FB6A4B-7CCC-45A4-8B36-48549F262A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8338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1" name="Line 80">
              <a:extLst>
                <a:ext uri="{FF2B5EF4-FFF2-40B4-BE49-F238E27FC236}">
                  <a16:creationId xmlns:a16="http://schemas.microsoft.com/office/drawing/2014/main" id="{76DD8A99-FF86-41CA-9865-FDC2ADC29FE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64" y="8338"/>
              <a:ext cx="4650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2" name="Rectangle 81">
              <a:extLst>
                <a:ext uri="{FF2B5EF4-FFF2-40B4-BE49-F238E27FC236}">
                  <a16:creationId xmlns:a16="http://schemas.microsoft.com/office/drawing/2014/main" id="{499E0753-9EBC-4575-8E1A-951B5F3AF6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64" y="8338"/>
              <a:ext cx="4650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3" name="Line 82">
              <a:extLst>
                <a:ext uri="{FF2B5EF4-FFF2-40B4-BE49-F238E27FC236}">
                  <a16:creationId xmlns:a16="http://schemas.microsoft.com/office/drawing/2014/main" id="{BE0A64FA-ACDE-4107-82EE-4F931F574A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4" name="Rectangle 83">
              <a:extLst>
                <a:ext uri="{FF2B5EF4-FFF2-40B4-BE49-F238E27FC236}">
                  <a16:creationId xmlns:a16="http://schemas.microsoft.com/office/drawing/2014/main" id="{759B13E7-D5AE-4458-B47C-C7C092F76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5" name="Line 84">
              <a:extLst>
                <a:ext uri="{FF2B5EF4-FFF2-40B4-BE49-F238E27FC236}">
                  <a16:creationId xmlns:a16="http://schemas.microsoft.com/office/drawing/2014/main" id="{5F54821F-54D6-4CDD-A7FB-5995EF53F8B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4686"/>
              <a:ext cx="0" cy="4427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6" name="Rectangle 85">
              <a:extLst>
                <a:ext uri="{FF2B5EF4-FFF2-40B4-BE49-F238E27FC236}">
                  <a16:creationId xmlns:a16="http://schemas.microsoft.com/office/drawing/2014/main" id="{E577924B-52DD-46E4-AF4A-038D9CD51D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4686"/>
              <a:ext cx="38" cy="442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7" name="Line 86">
              <a:extLst>
                <a:ext uri="{FF2B5EF4-FFF2-40B4-BE49-F238E27FC236}">
                  <a16:creationId xmlns:a16="http://schemas.microsoft.com/office/drawing/2014/main" id="{6E8FFA92-3A57-4C7B-A8B8-AA5B774327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64" y="9076"/>
              <a:ext cx="8262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8" name="Rectangle 87">
              <a:extLst>
                <a:ext uri="{FF2B5EF4-FFF2-40B4-BE49-F238E27FC236}">
                  <a16:creationId xmlns:a16="http://schemas.microsoft.com/office/drawing/2014/main" id="{4563E7B6-52A0-45BB-9A26-53DD030D3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64" y="9076"/>
              <a:ext cx="8262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29" name="Line 88">
              <a:extLst>
                <a:ext uri="{FF2B5EF4-FFF2-40B4-BE49-F238E27FC236}">
                  <a16:creationId xmlns:a16="http://schemas.microsoft.com/office/drawing/2014/main" id="{EEFF46BA-D6EA-47ED-AE7E-A6F1756F08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2473"/>
              <a:ext cx="0" cy="6603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0" name="Rectangle 89">
              <a:extLst>
                <a:ext uri="{FF2B5EF4-FFF2-40B4-BE49-F238E27FC236}">
                  <a16:creationId xmlns:a16="http://schemas.microsoft.com/office/drawing/2014/main" id="{950FFBAF-58DD-49FE-AA7D-ED5F7260B2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2473"/>
              <a:ext cx="38" cy="660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1" name="Line 90">
              <a:extLst>
                <a:ext uri="{FF2B5EF4-FFF2-40B4-BE49-F238E27FC236}">
                  <a16:creationId xmlns:a16="http://schemas.microsoft.com/office/drawing/2014/main" id="{7FBC7C9B-7D41-4BB1-A42A-65A56ED6AF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076"/>
              <a:ext cx="4688" cy="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2" name="Rectangle 91">
              <a:extLst>
                <a:ext uri="{FF2B5EF4-FFF2-40B4-BE49-F238E27FC236}">
                  <a16:creationId xmlns:a16="http://schemas.microsoft.com/office/drawing/2014/main" id="{C9AEA2D0-8038-4CEB-AC21-EF3F7FA5A2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076"/>
              <a:ext cx="4688" cy="3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3" name="Line 92">
              <a:extLst>
                <a:ext uri="{FF2B5EF4-FFF2-40B4-BE49-F238E27FC236}">
                  <a16:creationId xmlns:a16="http://schemas.microsoft.com/office/drawing/2014/main" id="{ACB85974-6DC4-4D5E-A12A-DD44AA6954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2473"/>
              <a:ext cx="0" cy="6640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4" name="Rectangle 93">
              <a:extLst>
                <a:ext uri="{FF2B5EF4-FFF2-40B4-BE49-F238E27FC236}">
                  <a16:creationId xmlns:a16="http://schemas.microsoft.com/office/drawing/2014/main" id="{CB26EF2C-2D09-4BB5-95FC-F7CD68FBAC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2473"/>
              <a:ext cx="39" cy="664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5" name="Line 94">
              <a:extLst>
                <a:ext uri="{FF2B5EF4-FFF2-40B4-BE49-F238E27FC236}">
                  <a16:creationId xmlns:a16="http://schemas.microsoft.com/office/drawing/2014/main" id="{BF5067FA-CE8D-4250-AEF1-2C2B278C254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6" name="Rectangle 95">
              <a:extLst>
                <a:ext uri="{FF2B5EF4-FFF2-40B4-BE49-F238E27FC236}">
                  <a16:creationId xmlns:a16="http://schemas.microsoft.com/office/drawing/2014/main" id="{E6E0AA1C-5783-44B0-B819-E2252A31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7" name="Line 96">
              <a:extLst>
                <a:ext uri="{FF2B5EF4-FFF2-40B4-BE49-F238E27FC236}">
                  <a16:creationId xmlns:a16="http://schemas.microsoft.com/office/drawing/2014/main" id="{49D39175-0306-421D-99F7-3E8719ED6D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714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8" name="Rectangle 97">
              <a:extLst>
                <a:ext uri="{FF2B5EF4-FFF2-40B4-BE49-F238E27FC236}">
                  <a16:creationId xmlns:a16="http://schemas.microsoft.com/office/drawing/2014/main" id="{D9ECE400-F8D0-4677-A848-3F0570D90D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4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39" name="Line 98">
              <a:extLst>
                <a:ext uri="{FF2B5EF4-FFF2-40B4-BE49-F238E27FC236}">
                  <a16:creationId xmlns:a16="http://schemas.microsoft.com/office/drawing/2014/main" id="{54F164F5-E7EC-470F-98C8-556FA1AAB3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26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0" name="Rectangle 99">
              <a:extLst>
                <a:ext uri="{FF2B5EF4-FFF2-40B4-BE49-F238E27FC236}">
                  <a16:creationId xmlns:a16="http://schemas.microsoft.com/office/drawing/2014/main" id="{016245D5-77B5-4426-A47B-696B51582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26" y="9113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1" name="Line 100">
              <a:extLst>
                <a:ext uri="{FF2B5EF4-FFF2-40B4-BE49-F238E27FC236}">
                  <a16:creationId xmlns:a16="http://schemas.microsoft.com/office/drawing/2014/main" id="{65F93339-315C-45BC-B1B7-0F0C5AAF35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975" y="9113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2" name="Rectangle 101">
              <a:extLst>
                <a:ext uri="{FF2B5EF4-FFF2-40B4-BE49-F238E27FC236}">
                  <a16:creationId xmlns:a16="http://schemas.microsoft.com/office/drawing/2014/main" id="{AF5DB670-C2C3-4F49-8AD3-83DEDACE0F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975" y="9113"/>
              <a:ext cx="39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3" name="Line 102">
              <a:extLst>
                <a:ext uri="{FF2B5EF4-FFF2-40B4-BE49-F238E27FC236}">
                  <a16:creationId xmlns:a16="http://schemas.microsoft.com/office/drawing/2014/main" id="{015516D2-7FD0-4CFA-8CAB-F218CA6951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169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4" name="Rectangle 103">
              <a:extLst>
                <a:ext uri="{FF2B5EF4-FFF2-40B4-BE49-F238E27FC236}">
                  <a16:creationId xmlns:a16="http://schemas.microsoft.com/office/drawing/2014/main" id="{4F5FC971-EEC4-4B5C-989A-405126FEE9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169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5" name="Line 104">
              <a:extLst>
                <a:ext uri="{FF2B5EF4-FFF2-40B4-BE49-F238E27FC236}">
                  <a16:creationId xmlns:a16="http://schemas.microsoft.com/office/drawing/2014/main" id="{EBC379BA-D0F4-41DC-B938-DFF19EA8461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243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6" name="Rectangle 105">
              <a:extLst>
                <a:ext uri="{FF2B5EF4-FFF2-40B4-BE49-F238E27FC236}">
                  <a16:creationId xmlns:a16="http://schemas.microsoft.com/office/drawing/2014/main" id="{841B7378-BD11-4703-8DD9-6063C37842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243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7" name="Line 106">
              <a:extLst>
                <a:ext uri="{FF2B5EF4-FFF2-40B4-BE49-F238E27FC236}">
                  <a16:creationId xmlns:a16="http://schemas.microsoft.com/office/drawing/2014/main" id="{755CB803-DF17-45DD-9D82-9DF0D54DFC7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174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8" name="Rectangle 107">
              <a:extLst>
                <a:ext uri="{FF2B5EF4-FFF2-40B4-BE49-F238E27FC236}">
                  <a16:creationId xmlns:a16="http://schemas.microsoft.com/office/drawing/2014/main" id="{6EEBCBDD-1FE9-4456-ADC5-9781ABA02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174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9" name="Line 108">
              <a:extLst>
                <a:ext uri="{FF2B5EF4-FFF2-40B4-BE49-F238E27FC236}">
                  <a16:creationId xmlns:a16="http://schemas.microsoft.com/office/drawing/2014/main" id="{9553C921-834E-4F41-9625-E4B3DCB25F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3911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0" name="Rectangle 109">
              <a:extLst>
                <a:ext uri="{FF2B5EF4-FFF2-40B4-BE49-F238E27FC236}">
                  <a16:creationId xmlns:a16="http://schemas.microsoft.com/office/drawing/2014/main" id="{82F4234B-AAB9-4D50-9C98-6F5ACE36A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3911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1" name="Line 110">
              <a:extLst>
                <a:ext uri="{FF2B5EF4-FFF2-40B4-BE49-F238E27FC236}">
                  <a16:creationId xmlns:a16="http://schemas.microsoft.com/office/drawing/2014/main" id="{F8DBB04C-8B11-444E-A16C-8300385464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4649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2" name="Rectangle 111">
              <a:extLst>
                <a:ext uri="{FF2B5EF4-FFF2-40B4-BE49-F238E27FC236}">
                  <a16:creationId xmlns:a16="http://schemas.microsoft.com/office/drawing/2014/main" id="{0C706A0A-633A-44E8-A4F1-92BD4062FC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4649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3" name="Line 112">
              <a:extLst>
                <a:ext uri="{FF2B5EF4-FFF2-40B4-BE49-F238E27FC236}">
                  <a16:creationId xmlns:a16="http://schemas.microsoft.com/office/drawing/2014/main" id="{D3B07845-C1EE-49C5-ADC7-066489AC2E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5387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4" name="Rectangle 113">
              <a:extLst>
                <a:ext uri="{FF2B5EF4-FFF2-40B4-BE49-F238E27FC236}">
                  <a16:creationId xmlns:a16="http://schemas.microsoft.com/office/drawing/2014/main" id="{84923B62-BD01-459B-9ABD-E3DD1D26AF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5387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5" name="Line 114">
              <a:extLst>
                <a:ext uri="{FF2B5EF4-FFF2-40B4-BE49-F238E27FC236}">
                  <a16:creationId xmlns:a16="http://schemas.microsoft.com/office/drawing/2014/main" id="{D25B0512-BE58-4D75-AEE5-F07E7E4C1C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125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6" name="Rectangle 115">
              <a:extLst>
                <a:ext uri="{FF2B5EF4-FFF2-40B4-BE49-F238E27FC236}">
                  <a16:creationId xmlns:a16="http://schemas.microsoft.com/office/drawing/2014/main" id="{9CE4EF7F-7697-447D-B8EE-A7913A0219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125"/>
              <a:ext cx="38" cy="36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7" name="Line 116">
              <a:extLst>
                <a:ext uri="{FF2B5EF4-FFF2-40B4-BE49-F238E27FC236}">
                  <a16:creationId xmlns:a16="http://schemas.microsoft.com/office/drawing/2014/main" id="{B989EC15-0703-4B21-A0B5-173BC9887A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6862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8" name="Rectangle 117">
              <a:extLst>
                <a:ext uri="{FF2B5EF4-FFF2-40B4-BE49-F238E27FC236}">
                  <a16:creationId xmlns:a16="http://schemas.microsoft.com/office/drawing/2014/main" id="{EAFB4374-8CE0-44F6-BB78-D1518AF68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6862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9" name="Line 118">
              <a:extLst>
                <a:ext uri="{FF2B5EF4-FFF2-40B4-BE49-F238E27FC236}">
                  <a16:creationId xmlns:a16="http://schemas.microsoft.com/office/drawing/2014/main" id="{A4644AFB-9DB2-41AF-AC9D-BF122D0C20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7600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0" name="Rectangle 119">
              <a:extLst>
                <a:ext uri="{FF2B5EF4-FFF2-40B4-BE49-F238E27FC236}">
                  <a16:creationId xmlns:a16="http://schemas.microsoft.com/office/drawing/2014/main" id="{85AC7166-C3FC-4EC1-8C16-76A82E15A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7600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1" name="Line 120">
              <a:extLst>
                <a:ext uri="{FF2B5EF4-FFF2-40B4-BE49-F238E27FC236}">
                  <a16:creationId xmlns:a16="http://schemas.microsoft.com/office/drawing/2014/main" id="{D9DF3E4D-5EED-4890-9775-76B783AAF2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8338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2" name="Rectangle 121">
              <a:extLst>
                <a:ext uri="{FF2B5EF4-FFF2-40B4-BE49-F238E27FC236}">
                  <a16:creationId xmlns:a16="http://schemas.microsoft.com/office/drawing/2014/main" id="{11C9422B-013A-4212-BCDB-7447A4585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8338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3" name="Line 122">
              <a:extLst>
                <a:ext uri="{FF2B5EF4-FFF2-40B4-BE49-F238E27FC236}">
                  <a16:creationId xmlns:a16="http://schemas.microsoft.com/office/drawing/2014/main" id="{9415A529-FDAE-4EC7-B0C7-42E01CBD14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014" y="9076"/>
              <a:ext cx="1" cy="1"/>
            </a:xfrm>
            <a:prstGeom prst="line">
              <a:avLst/>
            </a:prstGeom>
            <a:noFill/>
            <a:ln w="0">
              <a:solidFill>
                <a:srgbClr val="D4D4D4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4" name="Rectangle 123">
              <a:extLst>
                <a:ext uri="{FF2B5EF4-FFF2-40B4-BE49-F238E27FC236}">
                  <a16:creationId xmlns:a16="http://schemas.microsoft.com/office/drawing/2014/main" id="{A4B6D399-D891-4EDD-8BC0-0C4DB4A47F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014" y="9076"/>
              <a:ext cx="38" cy="37"/>
            </a:xfrm>
            <a:prstGeom prst="rect">
              <a:avLst/>
            </a:prstGeom>
            <a:solidFill>
              <a:srgbClr val="D4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E10A765-2383-40EA-B316-2D7714201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18012" y="18706306"/>
            <a:ext cx="14367014" cy="459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467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1D37148-32B7-48EB-9D86-3F7394D01E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8" y="14565922"/>
            <a:ext cx="20612099" cy="12367261"/>
          </a:xfrm>
          <a:prstGeom prst="rect">
            <a:avLst/>
          </a:prstGeom>
        </p:spPr>
      </p:pic>
      <p:sp>
        <p:nvSpPr>
          <p:cNvPr id="4" name="TextBox 6">
            <a:extLst>
              <a:ext uri="{FF2B5EF4-FFF2-40B4-BE49-F238E27FC236}">
                <a16:creationId xmlns:a16="http://schemas.microsoft.com/office/drawing/2014/main" id="{C48E3519-F429-48C0-BDCC-99C02FF1CEA2}"/>
              </a:ext>
            </a:extLst>
          </p:cNvPr>
          <p:cNvSpPr txBox="1"/>
          <p:nvPr/>
        </p:nvSpPr>
        <p:spPr>
          <a:xfrm>
            <a:off x="14407176" y="18652476"/>
            <a:ext cx="5047024" cy="76515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dirty="0">
                <a:solidFill>
                  <a:schemeClr val="tx1"/>
                </a:solidFill>
              </a:rPr>
              <a:t>Total</a:t>
            </a:r>
            <a:r>
              <a:rPr lang="en-US" sz="4000" baseline="0" dirty="0">
                <a:solidFill>
                  <a:schemeClr val="tx1"/>
                </a:solidFill>
              </a:rPr>
              <a:t> No. PPCPs = </a:t>
            </a:r>
            <a:r>
              <a:rPr lang="en-US" sz="40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127" name="Picture 126">
            <a:extLst>
              <a:ext uri="{FF2B5EF4-FFF2-40B4-BE49-F238E27FC236}">
                <a16:creationId xmlns:a16="http://schemas.microsoft.com/office/drawing/2014/main" id="{0A4F9924-F5F8-4654-B6B4-F71CDB0BA2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03" t="25986" r="17016" b="3689"/>
          <a:stretch/>
        </p:blipFill>
        <p:spPr>
          <a:xfrm>
            <a:off x="20316357" y="15849600"/>
            <a:ext cx="15718067" cy="9319155"/>
          </a:xfrm>
          <a:prstGeom prst="rect">
            <a:avLst/>
          </a:prstGeom>
        </p:spPr>
      </p:pic>
      <p:sp>
        <p:nvSpPr>
          <p:cNvPr id="128" name="TextBox 127">
            <a:extLst>
              <a:ext uri="{FF2B5EF4-FFF2-40B4-BE49-F238E27FC236}">
                <a16:creationId xmlns:a16="http://schemas.microsoft.com/office/drawing/2014/main" id="{8C7B94F9-52E2-4B4D-8DA8-AB0786DA0D5A}"/>
              </a:ext>
            </a:extLst>
          </p:cNvPr>
          <p:cNvSpPr txBox="1"/>
          <p:nvPr/>
        </p:nvSpPr>
        <p:spPr>
          <a:xfrm>
            <a:off x="13872720" y="14085172"/>
            <a:ext cx="8322562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Detected by Sample Type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0028F71A-FA06-4DCA-903B-D67C5CBC38E6}"/>
              </a:ext>
            </a:extLst>
          </p:cNvPr>
          <p:cNvSpPr txBox="1"/>
          <p:nvPr/>
        </p:nvSpPr>
        <p:spPr>
          <a:xfrm>
            <a:off x="12347219" y="1927121"/>
            <a:ext cx="11373563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5400" dirty="0"/>
              <a:t>Detects per Analyte List by Sample Type</a:t>
            </a: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F22F0944-F85E-4D2E-80AF-4DD5266A9837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Apalachicola River Analyzed by SGS Analytical</a:t>
            </a:r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C2E835E8-3620-44EB-AA21-13CEB59068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6562" y="1445990"/>
            <a:ext cx="20874876" cy="12524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902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3322300" y="159734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49A44FF-9285-4080-B29B-3069D17B7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917" y="4023272"/>
            <a:ext cx="20278165" cy="1246124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3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313EEB2-637F-4254-A7F1-EB72FA871E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47929" y="17987110"/>
            <a:ext cx="14594540" cy="4775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5229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A7CD99-0C1A-4D0B-BDCE-F27B29D5740F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PPCPs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15E29D-AD5E-4489-9426-A4EECE09EA9E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PPCPs Detected by Sample Type</a:t>
            </a:r>
          </a:p>
        </p:txBody>
      </p:sp>
      <p:sp>
        <p:nvSpPr>
          <p:cNvPr id="5" name="TextBox 6">
            <a:extLst>
              <a:ext uri="{FF2B5EF4-FFF2-40B4-BE49-F238E27FC236}">
                <a16:creationId xmlns:a16="http://schemas.microsoft.com/office/drawing/2014/main" id="{33A7A7D4-5B16-44BE-B2F3-2EB8122B8A03}"/>
              </a:ext>
            </a:extLst>
          </p:cNvPr>
          <p:cNvSpPr txBox="1"/>
          <p:nvPr/>
        </p:nvSpPr>
        <p:spPr>
          <a:xfrm>
            <a:off x="13545769" y="19134349"/>
            <a:ext cx="5047024" cy="726419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tx1"/>
                </a:solidFill>
              </a:rPr>
              <a:t>Total</a:t>
            </a:r>
            <a:r>
              <a:rPr lang="en-US" sz="3600" baseline="0" dirty="0">
                <a:solidFill>
                  <a:schemeClr val="tx1"/>
                </a:solidFill>
              </a:rPr>
              <a:t> No. PPCPs = </a:t>
            </a:r>
            <a:r>
              <a:rPr lang="en-US" sz="3600" dirty="0">
                <a:solidFill>
                  <a:schemeClr val="tx1"/>
                </a:solidFill>
              </a:rPr>
              <a:t>127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96D61C-6940-4609-87AF-409A892F5A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545" t="20606" r="6840" b="21607"/>
          <a:stretch/>
        </p:blipFill>
        <p:spPr>
          <a:xfrm>
            <a:off x="21109564" y="15431622"/>
            <a:ext cx="14744962" cy="932451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51B520F-1FDF-4DAF-9116-4971791695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1" y="13990428"/>
            <a:ext cx="20993099" cy="1259586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5D4E4D-52EA-47DC-A50B-26BAA632B0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082" y="2514244"/>
            <a:ext cx="21503563" cy="12196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4920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1004B-5D9F-4D2B-9931-735FA82DC732}"/>
              </a:ext>
            </a:extLst>
          </p:cNvPr>
          <p:cNvSpPr/>
          <p:nvPr/>
        </p:nvSpPr>
        <p:spPr>
          <a:xfrm>
            <a:off x="4963887" y="5992025"/>
            <a:ext cx="30469114" cy="13923812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2,4'-DDD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4,4'-DDT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alpha-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beta-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Endosulphan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Sulphate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Ametryn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Atrazine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Desethylatrazine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alpha (cis)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gamma (trans)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Chlordane, oxy-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Chlorpyriphos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Diazinon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Dieldrin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Dimethenamid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Endrin Ketone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Ethalfluralin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Flufenacet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Flutriafol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alpha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beta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delta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HCH, gamma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Heptachlor Epoxide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Hexachlorobenzene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Hexazinone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Metolachlor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Mirex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cis-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Nonachlor</a:t>
            </a: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trans-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Pendimethalin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Quintozene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Simazine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Tebuconazol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Trifluralin</a:t>
            </a:r>
            <a:endParaRPr lang="en-US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76 Pesticide Compounds</a:t>
            </a:r>
          </a:p>
          <a:p>
            <a:pPr algn="ctr"/>
            <a:r>
              <a:rPr lang="en-US" sz="9600" b="1" dirty="0"/>
              <a:t>42 Pesticide Compounds Detected</a:t>
            </a:r>
          </a:p>
          <a:p>
            <a:pPr algn="ctr"/>
            <a:r>
              <a:rPr lang="en-US" sz="8000" dirty="0"/>
              <a:t>At one or more sites, in at least one matrix (POCIS, SPMD, or Grab)</a:t>
            </a:r>
          </a:p>
        </p:txBody>
      </p:sp>
    </p:spTree>
    <p:extLst>
      <p:ext uri="{BB962C8B-B14F-4D97-AF65-F5344CB8AC3E}">
        <p14:creationId xmlns:p14="http://schemas.microsoft.com/office/powerpoint/2010/main" val="2695927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70421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PPCPs Detections at All Sites by Sample Type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6212043-1BC5-4A6E-8B60-3EFE04F3DC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3362" y="2559962"/>
            <a:ext cx="10950230" cy="1891918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1F6C85-AA2C-4745-BD0A-F8C6CF7628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563611" y="12565223"/>
            <a:ext cx="20012389" cy="120074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F2F9093-6DD2-4EB5-802D-A1A4EC55F6BB}"/>
              </a:ext>
            </a:extLst>
          </p:cNvPr>
          <p:cNvSpPr txBox="1"/>
          <p:nvPr/>
        </p:nvSpPr>
        <p:spPr>
          <a:xfrm>
            <a:off x="19588855" y="12057391"/>
            <a:ext cx="1396189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Detects per List at All Sites by Sample Type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491922-CE57-4D5A-ADDA-538C0332A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80736" y="3117766"/>
            <a:ext cx="12594860" cy="74287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2128BA-26B8-438B-B1D9-E4ECB7BB8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3362" y="21924380"/>
            <a:ext cx="13402351" cy="5043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9234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18808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3 of the 39 PPCP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17% detections from grab samples were qualified due to blank detections.  </a:t>
            </a:r>
          </a:p>
          <a:p>
            <a:r>
              <a:rPr lang="en-US" sz="8000" dirty="0"/>
              <a:t>6% of detections from POCIS samples were qualified due to blank detections. </a:t>
            </a:r>
          </a:p>
          <a:p>
            <a:endParaRPr lang="en-US" sz="8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ED891D-9B78-417B-84A9-1C44E0B6F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4993" y="11464384"/>
            <a:ext cx="19562658" cy="1345700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FB1EB7A-1C8D-450E-8F46-A9BBBD376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64384"/>
            <a:ext cx="16171290" cy="1081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9823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20A1471-5B7A-43CD-B817-60A6C9CCD5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9236" y="1682259"/>
            <a:ext cx="32701780" cy="216548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551813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316D7C8-1164-447D-B653-95725837284E}"/>
              </a:ext>
            </a:extLst>
          </p:cNvPr>
          <p:cNvSpPr txBox="1"/>
          <p:nvPr/>
        </p:nvSpPr>
        <p:spPr>
          <a:xfrm>
            <a:off x="6083300" y="10034840"/>
            <a:ext cx="25704800" cy="6447919"/>
          </a:xfrm>
          <a:prstGeom prst="rect">
            <a:avLst/>
          </a:prstGeom>
          <a:blipFill dpi="0" rotWithShape="1">
            <a:blip r:embed="rId3">
              <a:alphaModFix amt="38000"/>
            </a:blip>
            <a:srcRect/>
            <a:tile tx="0" ty="0" sx="100000" sy="100000" flip="none" algn="tl"/>
          </a:blipFill>
          <a:effectLst>
            <a:glow>
              <a:schemeClr val="accent1">
                <a:alpha val="40000"/>
              </a:schemeClr>
            </a:glow>
            <a:outerShdw blurRad="419100" dist="50800" dir="5400000" algn="ctr" rotWithShape="0">
              <a:srgbClr val="000000">
                <a:alpha val="95000"/>
              </a:srgbClr>
            </a:outerShdw>
            <a:softEdge rad="2667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1300" dirty="0"/>
              <a:t>Hormones</a:t>
            </a:r>
          </a:p>
        </p:txBody>
      </p:sp>
    </p:spTree>
    <p:extLst>
      <p:ext uri="{BB962C8B-B14F-4D97-AF65-F5344CB8AC3E}">
        <p14:creationId xmlns:p14="http://schemas.microsoft.com/office/powerpoint/2010/main" val="12026709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17 Hormone Compounds</a:t>
            </a:r>
          </a:p>
          <a:p>
            <a:pPr algn="ctr"/>
            <a:r>
              <a:rPr lang="en-US" sz="9600" b="1" dirty="0"/>
              <a:t>5 Hormone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498828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Allyl Trenbolone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Androstenedione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Androsterone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Mestranol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Testosterone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15218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1007837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Alafia River 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875685" y="2229578"/>
            <a:ext cx="123064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 (n=17)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7AE886-2AED-4B58-AA5C-369695D88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9270" y="6781800"/>
            <a:ext cx="17739330" cy="314522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872C15B-8507-483D-94D5-6D81F096E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90093" y="13555918"/>
            <a:ext cx="15937007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826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5E97AF-D6D6-4DF8-952F-3B47D9573F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68" t="8176" r="17036" b="2536"/>
          <a:stretch/>
        </p:blipFill>
        <p:spPr>
          <a:xfrm>
            <a:off x="1219201" y="11193789"/>
            <a:ext cx="18154648" cy="144459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</a:t>
            </a:r>
            <a:r>
              <a:rPr lang="en-US" sz="7200" dirty="0" err="1"/>
              <a:t>Ochlockonee</a:t>
            </a:r>
            <a:r>
              <a:rPr lang="en-US" sz="7200" dirty="0"/>
              <a:t>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938001" y="14388230"/>
            <a:ext cx="6349997" cy="69937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</a:t>
            </a:r>
            <a:r>
              <a:rPr lang="en-US" sz="4400" dirty="0">
                <a:solidFill>
                  <a:schemeClr val="tx1"/>
                </a:solidFill>
              </a:rPr>
              <a:t>Hormone</a:t>
            </a:r>
            <a:r>
              <a:rPr lang="en-US" sz="4400" baseline="0" dirty="0">
                <a:solidFill>
                  <a:schemeClr val="tx1"/>
                </a:solidFill>
              </a:rPr>
              <a:t>s = </a:t>
            </a:r>
            <a:r>
              <a:rPr lang="en-US" sz="44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947946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F1B60F8-3CD5-4D10-A9D1-8E5F3A0159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924" t="4398" r="10198" b="2884"/>
          <a:stretch/>
        </p:blipFill>
        <p:spPr>
          <a:xfrm>
            <a:off x="18973800" y="10270459"/>
            <a:ext cx="15430500" cy="1097130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FCBB3E-3C60-42C8-B49B-4D72A1313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7937" y="3311672"/>
            <a:ext cx="32260121" cy="48814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22E503-1593-4F19-962F-2A7446B84D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59651" y="21388243"/>
            <a:ext cx="14789150" cy="444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85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E0A02C-98DB-4BD1-9500-1D439486C1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15" t="6168" r="6444" b="3817"/>
          <a:stretch/>
        </p:blipFill>
        <p:spPr>
          <a:xfrm>
            <a:off x="1219201" y="11383620"/>
            <a:ext cx="19720559" cy="1441993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2378217" y="15130520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900" dirty="0">
                <a:solidFill>
                  <a:schemeClr val="tx1"/>
                </a:solidFill>
              </a:rPr>
              <a:t>Total</a:t>
            </a:r>
            <a:r>
              <a:rPr lang="en-US" sz="3900" baseline="0" dirty="0">
                <a:solidFill>
                  <a:schemeClr val="tx1"/>
                </a:solidFill>
              </a:rPr>
              <a:t> No. </a:t>
            </a:r>
            <a:r>
              <a:rPr lang="en-US" sz="3900" dirty="0">
                <a:solidFill>
                  <a:schemeClr val="tx1"/>
                </a:solidFill>
              </a:rPr>
              <a:t>Hormone</a:t>
            </a:r>
            <a:r>
              <a:rPr lang="en-US" sz="3900" baseline="0" dirty="0">
                <a:solidFill>
                  <a:schemeClr val="tx1"/>
                </a:solidFill>
              </a:rPr>
              <a:t>s = </a:t>
            </a:r>
            <a:r>
              <a:rPr lang="en-US" sz="3900" dirty="0">
                <a:solidFill>
                  <a:schemeClr val="tx1"/>
                </a:solidFill>
              </a:rPr>
              <a:t>17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947946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803A90-0F44-4E4F-BC89-AA977F4F8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5582" y="2986094"/>
            <a:ext cx="19081810" cy="551254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CB466F5-0125-4F5B-9CF7-5DCC895D46F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37" t="3980" r="9317" b="5311"/>
          <a:stretch/>
        </p:blipFill>
        <p:spPr>
          <a:xfrm>
            <a:off x="20208240" y="11383620"/>
            <a:ext cx="13670280" cy="93732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8CE0D9D-7B52-44D2-8674-96C4D94DF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8621" y="21533751"/>
            <a:ext cx="15868649" cy="4269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3326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3B4637-E554-4FDE-A127-6F09DBECA5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5400" y="14406655"/>
            <a:ext cx="20740317" cy="124428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B9382FF-0C62-470A-8014-DB8ABAC1E0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384" y="14674388"/>
            <a:ext cx="19350889" cy="109121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0" y="145322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Hormone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242800" y="2718533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by Sample Type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5842000" y="14840495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51A752-2677-42AB-9B1E-0F07DE133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69800" y="5935510"/>
            <a:ext cx="16128399" cy="425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4663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686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Hormones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702417" y="3375798"/>
            <a:ext cx="1649414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/>
              <a:t>Total No. </a:t>
            </a:r>
            <a:r>
              <a:rPr lang="en-US" sz="5000" dirty="0" err="1"/>
              <a:t>Undetects</a:t>
            </a:r>
            <a:r>
              <a:rPr lang="en-US" sz="50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71080" y="4645799"/>
            <a:ext cx="138186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Hormones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684980" y="15793721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No. Hormones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8FC532-A7BB-42CA-888F-42C9D60EE4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2417" y="4645799"/>
            <a:ext cx="16494143" cy="2045448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64BD80A-4275-49BF-BF2A-E38BA6463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1161" y="5787057"/>
            <a:ext cx="6858450" cy="39941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C70C572-E726-4FB1-A894-779CACE192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54132" y="17128531"/>
            <a:ext cx="16052507" cy="7971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9957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</a:t>
            </a:r>
            <a:r>
              <a:rPr lang="en-US" sz="7200"/>
              <a:t>at Alafia River </a:t>
            </a:r>
            <a:r>
              <a:rPr lang="en-US" sz="7200" dirty="0"/>
              <a:t>Analyzed by SGS Analytical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034736" y="1623225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728D147-A359-41A8-BCED-CFF453EEF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9835159"/>
              </p:ext>
            </p:extLst>
          </p:nvPr>
        </p:nvGraphicFramePr>
        <p:xfrm>
          <a:off x="23435733" y="16232251"/>
          <a:ext cx="11413068" cy="7657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903201" y="1495787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B4A3E9-F1DD-48BC-8010-7503C9C66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5936" y="2419117"/>
            <a:ext cx="33629600" cy="1377082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1D4DF5-9F05-4CE5-A984-1341D809A1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36267" y="23889559"/>
            <a:ext cx="15612534" cy="2731040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B0D4F2A0-B430-4F9C-BA7A-6012222DDDA7}"/>
              </a:ext>
            </a:extLst>
          </p:cNvPr>
          <p:cNvSpPr txBox="1"/>
          <p:nvPr/>
        </p:nvSpPr>
        <p:spPr>
          <a:xfrm>
            <a:off x="12903201" y="18395266"/>
            <a:ext cx="6333066" cy="96564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/>
              <a:t>Total</a:t>
            </a:r>
            <a:r>
              <a:rPr lang="en-US" sz="3600" baseline="0" dirty="0"/>
              <a:t> No. Pesticides = 76</a:t>
            </a:r>
            <a:endParaRPr lang="en-US" sz="36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F20446D1-DEE6-404F-8B38-A80BAFD5A1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87" t="19990" r="7456" b="3790"/>
          <a:stretch/>
        </p:blipFill>
        <p:spPr>
          <a:xfrm>
            <a:off x="1315936" y="17197890"/>
            <a:ext cx="17920332" cy="9422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45040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2048109"/>
            <a:ext cx="3403568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2 of the 5 hormone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grab samples were qualified due to blank detections.  </a:t>
            </a:r>
          </a:p>
          <a:p>
            <a:r>
              <a:rPr lang="en-US" sz="8000" dirty="0"/>
              <a:t>No detections from POCIS samples were qualified due to blank detections.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A04AD2-23E3-4E1D-8EF7-21DC3DE8E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14" y="11487964"/>
            <a:ext cx="19664232" cy="1331492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F6E524-3CE8-429F-A027-DEFB73E134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83750" y="11487964"/>
            <a:ext cx="11590725" cy="7361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9619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277CE25-90F2-4EEC-BC2B-ED60D93448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284" y="3546990"/>
            <a:ext cx="33311432" cy="203380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97858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C118B01-77F3-41E5-AE6A-348DE3D2E05C}"/>
              </a:ext>
            </a:extLst>
          </p:cNvPr>
          <p:cNvSpPr txBox="1"/>
          <p:nvPr/>
        </p:nvSpPr>
        <p:spPr>
          <a:xfrm>
            <a:off x="11201400" y="6729457"/>
            <a:ext cx="15544800" cy="9248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9500" dirty="0"/>
              <a:t>PFCs</a:t>
            </a:r>
          </a:p>
        </p:txBody>
      </p:sp>
    </p:spTree>
    <p:extLst>
      <p:ext uri="{BB962C8B-B14F-4D97-AF65-F5344CB8AC3E}">
        <p14:creationId xmlns:p14="http://schemas.microsoft.com/office/powerpoint/2010/main" val="44235175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13 PFC Compounds</a:t>
            </a:r>
          </a:p>
          <a:p>
            <a:pPr algn="ctr"/>
            <a:r>
              <a:rPr lang="en-US" sz="9600" b="1" dirty="0"/>
              <a:t>10 PFC Compounds Detected</a:t>
            </a:r>
          </a:p>
          <a:p>
            <a:pPr algn="ctr"/>
            <a:r>
              <a:rPr lang="en-US" sz="8000" dirty="0"/>
              <a:t>At one or more sites, in at least one matrix (POCIS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16323345" cy="5032147"/>
          </a:xfrm>
          <a:prstGeom prst="rect">
            <a:avLst/>
          </a:prstGeom>
        </p:spPr>
        <p:txBody>
          <a:bodyPr wrap="square" numCol="3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PFBS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PFDA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PFHpA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PFHxS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PFNA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PFOA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PFOS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PFPeA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734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2270991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12191998" y="11086438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A81E719-7003-4919-A4A2-E6755A150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893" y="3418512"/>
            <a:ext cx="23792214" cy="753606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13048F-87C7-42AD-AA11-8423BEACBF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856" t="1293" r="6948" b="3963"/>
          <a:stretch/>
        </p:blipFill>
        <p:spPr>
          <a:xfrm>
            <a:off x="19773900" y="11086438"/>
            <a:ext cx="16116300" cy="965901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A6B4C5A-45F5-463E-AE15-B8F9003CFF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0" t="9474" r="9898" b="3579"/>
          <a:stretch/>
        </p:blipFill>
        <p:spPr>
          <a:xfrm>
            <a:off x="980860" y="12816609"/>
            <a:ext cx="17307140" cy="12344400"/>
          </a:xfrm>
          <a:prstGeom prst="rect">
            <a:avLst/>
          </a:prstGeom>
        </p:spPr>
      </p:pic>
      <p:sp>
        <p:nvSpPr>
          <p:cNvPr id="17" name="TextBox 6">
            <a:extLst>
              <a:ext uri="{FF2B5EF4-FFF2-40B4-BE49-F238E27FC236}">
                <a16:creationId xmlns:a16="http://schemas.microsoft.com/office/drawing/2014/main" id="{C5B59786-E7F7-4304-BFA6-B48A9451F7F6}"/>
              </a:ext>
            </a:extLst>
          </p:cNvPr>
          <p:cNvSpPr txBox="1"/>
          <p:nvPr/>
        </p:nvSpPr>
        <p:spPr>
          <a:xfrm>
            <a:off x="10547274" y="13716000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A141E8E-159A-47DA-98FA-4D76ACA43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85488" y="20957073"/>
            <a:ext cx="15024972" cy="420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649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736726D-9697-425C-9E79-32E3CF5E86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204" r="11059" b="1277"/>
          <a:stretch/>
        </p:blipFill>
        <p:spPr>
          <a:xfrm>
            <a:off x="980860" y="14116051"/>
            <a:ext cx="17878640" cy="1225415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A6C29E-E26F-406D-BDB6-10E0BF08A1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303" y="4026988"/>
            <a:ext cx="20999394" cy="6373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FE6F241-155C-49C8-A59A-09891BE52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59500" y="21193419"/>
            <a:ext cx="16484709" cy="51767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511F552-A975-4C9A-895F-6DE3EFB99C00}"/>
              </a:ext>
            </a:extLst>
          </p:cNvPr>
          <p:cNvSpPr txBox="1"/>
          <p:nvPr/>
        </p:nvSpPr>
        <p:spPr>
          <a:xfrm>
            <a:off x="12192000" y="1095458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A9ED83-A439-41AA-9C34-79E246CADED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43" t="1826" r="10389" b="3102"/>
          <a:stretch/>
        </p:blipFill>
        <p:spPr>
          <a:xfrm>
            <a:off x="20002500" y="10713700"/>
            <a:ext cx="14861148" cy="10374650"/>
          </a:xfrm>
          <a:prstGeom prst="rect">
            <a:avLst/>
          </a:prstGeom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242E5D9B-4C84-452B-ACFE-84E2CDF8434A}"/>
              </a:ext>
            </a:extLst>
          </p:cNvPr>
          <p:cNvSpPr txBox="1"/>
          <p:nvPr/>
        </p:nvSpPr>
        <p:spPr>
          <a:xfrm>
            <a:off x="12192000" y="16585693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7522440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980860" y="815694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PFC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04459" y="3011325"/>
            <a:ext cx="115824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PFCs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9C7C4B-ACD9-46B1-A12C-7D17420AF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8424" y="4556280"/>
            <a:ext cx="19539151" cy="1356634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17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488633D-D445-45A8-AA18-655C36374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4343" y="19571417"/>
            <a:ext cx="17002632" cy="5477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20414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622972F-11BE-48F2-A42B-A7820F07E2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4" t="10153" r="8971" b="1984"/>
          <a:stretch/>
        </p:blipFill>
        <p:spPr>
          <a:xfrm>
            <a:off x="1338420" y="13254335"/>
            <a:ext cx="18164014" cy="126210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PFC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PFCs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3057669" y="15188731"/>
            <a:ext cx="5655784" cy="85939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dirty="0">
                <a:solidFill>
                  <a:schemeClr val="tx1"/>
                </a:solidFill>
              </a:rPr>
              <a:t>Total</a:t>
            </a:r>
            <a:r>
              <a:rPr lang="en-US" sz="4800" baseline="0" dirty="0">
                <a:solidFill>
                  <a:schemeClr val="tx1"/>
                </a:solidFill>
              </a:rPr>
              <a:t> No. PFCs = </a:t>
            </a:r>
            <a:r>
              <a:rPr lang="en-US" sz="4800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1186934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PFCs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1A06C1-2254-408A-9E4F-A7229C3A5E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898" y="2982342"/>
            <a:ext cx="22174200" cy="84253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AF252DA-7C87-40A6-8458-EDA762B9EF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29448" y="22073563"/>
            <a:ext cx="15627351" cy="38018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865AA8A-604F-495C-805E-E6FFAD9311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287" r="14658"/>
          <a:stretch/>
        </p:blipFill>
        <p:spPr>
          <a:xfrm>
            <a:off x="20183476" y="11417912"/>
            <a:ext cx="13703300" cy="1068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4194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1571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PFC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383952" y="12382002"/>
            <a:ext cx="112126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No. PFCs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45EDC52-9D0F-4E0A-B214-5C169DF92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1" y="4057676"/>
            <a:ext cx="13479224" cy="22459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7B3D25-D71F-4797-9CE0-B42B3DDB73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0603" y="13716000"/>
            <a:ext cx="16599396" cy="8394012"/>
          </a:xfrm>
          <a:prstGeom prst="rect">
            <a:avLst/>
          </a:prstGeom>
        </p:spPr>
      </p:pic>
      <p:sp>
        <p:nvSpPr>
          <p:cNvPr id="7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21493165" y="2985497"/>
            <a:ext cx="1344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/>
              <a:t>PFCs Detected at Every Site (n = 4) by Matrix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9568CD3-26C9-4F1A-BE07-22F6609736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93144" y="4713284"/>
            <a:ext cx="10146987" cy="511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4236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29307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No PFC compounds were detected in lab blanks or field blanks at concentrations that required data from at least one site to be qualified.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D728C4-5CD9-4C56-AC96-B992D1766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1856" y="9807542"/>
            <a:ext cx="10323723" cy="1087764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A8179B-A51A-40A3-ABBF-0CFDB8D3DD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2764" y="9807542"/>
            <a:ext cx="18607888" cy="1469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91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A9BB117-1F98-4D8C-B47D-CE165354AFB0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Ochlockonee River Analyzed by SGS Analytical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2547659F-417E-4580-9B9A-1B3BC40445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5848699"/>
              </p:ext>
            </p:extLst>
          </p:nvPr>
        </p:nvGraphicFramePr>
        <p:xfrm>
          <a:off x="1524001" y="16549533"/>
          <a:ext cx="15883466" cy="99844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8BB35422-683D-48C2-9DBB-9B9197E27D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3142527"/>
              </p:ext>
            </p:extLst>
          </p:nvPr>
        </p:nvGraphicFramePr>
        <p:xfrm>
          <a:off x="19507201" y="15849600"/>
          <a:ext cx="15341599" cy="10196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74E7DC8-D569-41D4-B209-04DCBF162CAF}"/>
              </a:ext>
            </a:extLst>
          </p:cNvPr>
          <p:cNvSpPr txBox="1"/>
          <p:nvPr/>
        </p:nvSpPr>
        <p:spPr>
          <a:xfrm>
            <a:off x="12242801" y="10686414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342905B-2B96-4AB9-B9B2-62765E3D393F}"/>
              </a:ext>
            </a:extLst>
          </p:cNvPr>
          <p:cNvSpPr txBox="1"/>
          <p:nvPr/>
        </p:nvSpPr>
        <p:spPr>
          <a:xfrm>
            <a:off x="12903201" y="1771912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9352193-87B8-4699-B4DE-15FA73B5F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159" y="2869640"/>
            <a:ext cx="32541642" cy="760653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C48D0F3-E87E-4B19-B73D-CD6BB172DF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1646" y="12207199"/>
            <a:ext cx="21511641" cy="32087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59433B-01E4-4386-8B38-C1971AC4FEB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2" t="6865" r="5764" b="3266"/>
          <a:stretch/>
        </p:blipFill>
        <p:spPr>
          <a:xfrm>
            <a:off x="2307158" y="16013423"/>
            <a:ext cx="16270821" cy="1003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3756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CD707ED-E9BB-4595-A97F-4CD6CF2D3142}"/>
              </a:ext>
            </a:extLst>
          </p:cNvPr>
          <p:cNvSpPr txBox="1"/>
          <p:nvPr/>
        </p:nvSpPr>
        <p:spPr>
          <a:xfrm>
            <a:off x="7143750" y="9853404"/>
            <a:ext cx="22288500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PBDEs</a:t>
            </a:r>
          </a:p>
        </p:txBody>
      </p:sp>
    </p:spTree>
    <p:extLst>
      <p:ext uri="{BB962C8B-B14F-4D97-AF65-F5344CB8AC3E}">
        <p14:creationId xmlns:p14="http://schemas.microsoft.com/office/powerpoint/2010/main" val="39542962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8 PBDE Compounds</a:t>
            </a:r>
          </a:p>
          <a:p>
            <a:pPr algn="ctr"/>
            <a:r>
              <a:rPr lang="en-US" sz="9600" b="1" dirty="0"/>
              <a:t>8 PBDE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7952177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2,2',3,3',4,4',5,5',6,6'-DeBDE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2,2',3,4,4',5',6-HpBDE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2,2',4,4',5,5'-HxBDE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2,2',4,4',5,6'-HxBDE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2,2',4,4',5-PeBDE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2,2',4,4',6-PeBDE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2,2',4,4'-TeBDE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it-IT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2,4,4'-TriBDE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23432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B5FDF0ED-2D0D-465D-A617-B85C97338B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15" t="10959" r="7680" b="3296"/>
          <a:stretch/>
        </p:blipFill>
        <p:spPr>
          <a:xfrm>
            <a:off x="1219201" y="13581258"/>
            <a:ext cx="18973800" cy="1211865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2191998" y="1156474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D19046-3EE1-408D-BC25-9763D7B567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5526" y="2520677"/>
            <a:ext cx="21316950" cy="904406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EA1F758-A1C5-490B-9347-F4C042E8441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086" t="1552" r="11427" b="2517"/>
          <a:stretch/>
        </p:blipFill>
        <p:spPr>
          <a:xfrm>
            <a:off x="21145500" y="11564743"/>
            <a:ext cx="13703301" cy="94664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E4E1DF7-2CBD-4933-B12E-E98480A278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5499" y="21212267"/>
            <a:ext cx="13703301" cy="4487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57025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01EA6C1-431F-420E-A7E6-32CF2807BA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026" y="3076474"/>
            <a:ext cx="27031950" cy="1215269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22698E-ADDD-4C50-B4F4-AF991BAD9F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3496" y="17296132"/>
            <a:ext cx="18281010" cy="705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7948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A5B193F-09DF-4141-A030-59B9CE66D6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99" t="8157" r="13763" b="2701"/>
          <a:stretch/>
        </p:blipFill>
        <p:spPr>
          <a:xfrm>
            <a:off x="742949" y="13315950"/>
            <a:ext cx="18173701" cy="130775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632215" y="1597347"/>
            <a:ext cx="88561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Detected by Sample Type (n=9)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938001" y="11026711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DA3F06-B1FC-41B0-8064-5D81642C2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3796" y="2950802"/>
            <a:ext cx="30585705" cy="7838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A4F1EE-CEDE-415D-BED6-C081CCFCD5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935" t="2046" r="14956" b="2831"/>
          <a:stretch/>
        </p:blipFill>
        <p:spPr>
          <a:xfrm>
            <a:off x="20059649" y="10788922"/>
            <a:ext cx="14149851" cy="1069947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D196F5F-4964-46CC-B826-8E55D52917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6648" y="21726188"/>
            <a:ext cx="15932153" cy="466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3246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28241F8-B897-424C-8F7F-2469E94887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0" t="10519" r="6018" b="965"/>
          <a:stretch/>
        </p:blipFill>
        <p:spPr>
          <a:xfrm>
            <a:off x="730249" y="13716000"/>
            <a:ext cx="18859500" cy="129159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PBDE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8" y="1597347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PBDEs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199" y="14642829"/>
            <a:ext cx="5655784" cy="87082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PBDEs = 9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887199" y="10788923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1B65BAE-62E1-4128-B3DD-56431C4F49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776" y="2520676"/>
            <a:ext cx="21888449" cy="82682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8D843B-1B88-4727-B9F2-76CFD4A532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70425" y="20916901"/>
            <a:ext cx="16278376" cy="5715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84D150-8F33-44CF-84E5-C9F37F5E8B7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904" t="3217" r="9607" b="3217"/>
          <a:stretch/>
        </p:blipFill>
        <p:spPr>
          <a:xfrm>
            <a:off x="20173950" y="10788922"/>
            <a:ext cx="14674852" cy="10127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9077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676805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PBDE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3190162" y="2817675"/>
            <a:ext cx="124075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Non-detects, Detects, Not Quantifiable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19633157" y="15541022"/>
            <a:ext cx="124075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No. PBDEs Detected by Sample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13E43F-6408-4D20-BD78-321AB59D8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0163" y="4572001"/>
            <a:ext cx="12407524" cy="209740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8C90A7-8BAE-4C06-8AFF-D17874830D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0" y="17145000"/>
            <a:ext cx="15097838" cy="8401050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18591721" y="2817675"/>
            <a:ext cx="13448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/>
              <a:t>PBDEs Detected at Every Site (n = 4) by Matrix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634366-5BC8-4849-A6A4-794745C4AB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44108" y="4329320"/>
            <a:ext cx="12919888" cy="8240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37834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3997586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of the PBDE compounds detected,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samples were qualified due to blank detections.  </a:t>
            </a:r>
          </a:p>
          <a:p>
            <a:r>
              <a:rPr lang="en-US" sz="8000" dirty="0"/>
              <a:t>&gt;90% of detections from grab samples were qualified due to blank detections. </a:t>
            </a:r>
          </a:p>
          <a:p>
            <a:endParaRPr lang="en-US" sz="8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50BE573-66C3-431E-9B71-FFBB75F74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8590" y="13716000"/>
            <a:ext cx="13366800" cy="73881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547696-3545-4952-BCC6-4F8BD52CD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114" y="13451647"/>
            <a:ext cx="19136060" cy="12543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0893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A920681-4A45-4344-80D0-19D7746B5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356" y="2901460"/>
            <a:ext cx="32701780" cy="2165486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631734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4C0423C-146A-4DF3-9514-9C37C69AC3FF}"/>
              </a:ext>
            </a:extLst>
          </p:cNvPr>
          <p:cNvSpPr txBox="1"/>
          <p:nvPr/>
        </p:nvSpPr>
        <p:spPr>
          <a:xfrm>
            <a:off x="1933575" y="2529884"/>
            <a:ext cx="31261050" cy="6294031"/>
          </a:xfrm>
          <a:prstGeom prst="rect">
            <a:avLst/>
          </a:prstGeom>
          <a:solidFill>
            <a:schemeClr val="bg1">
              <a:lumMod val="65000"/>
              <a:alpha val="8000"/>
            </a:schemeClr>
          </a:solidFill>
          <a:effectLst>
            <a:outerShdw blurRad="50800" dist="50800" dir="5400000" algn="ctr" rotWithShape="0">
              <a:srgbClr val="000000"/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300" dirty="0"/>
              <a:t>Alkylphenols</a:t>
            </a:r>
          </a:p>
        </p:txBody>
      </p:sp>
    </p:spTree>
    <p:extLst>
      <p:ext uri="{BB962C8B-B14F-4D97-AF65-F5344CB8AC3E}">
        <p14:creationId xmlns:p14="http://schemas.microsoft.com/office/powerpoint/2010/main" val="2120856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B7C04DE-4A6F-488B-AB08-54AD2C9F4EC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9" t="25332" r="9049" b="3217"/>
          <a:stretch/>
        </p:blipFill>
        <p:spPr>
          <a:xfrm>
            <a:off x="1219201" y="15714350"/>
            <a:ext cx="15714130" cy="102622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9C60EA-36C0-419C-9ED7-15054176AB46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Apalachicola River Analyzed by SGS Analytical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3D20F98-A7F0-4A55-A897-DD6F3FD97F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482374"/>
              </p:ext>
            </p:extLst>
          </p:nvPr>
        </p:nvGraphicFramePr>
        <p:xfrm>
          <a:off x="21776267" y="14561427"/>
          <a:ext cx="12801599" cy="865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D38820-3967-4E7F-B9DA-01BC9B20F4B0}"/>
              </a:ext>
            </a:extLst>
          </p:cNvPr>
          <p:cNvSpPr txBox="1"/>
          <p:nvPr/>
        </p:nvSpPr>
        <p:spPr>
          <a:xfrm>
            <a:off x="11633202" y="1479102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619289F-7BA6-40E6-87BD-635530FE4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1" y="2624353"/>
            <a:ext cx="33358665" cy="118333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FC00EA6-A472-4D89-9EA5-CD50F4CD0F1A}"/>
              </a:ext>
            </a:extLst>
          </p:cNvPr>
          <p:cNvSpPr txBox="1"/>
          <p:nvPr/>
        </p:nvSpPr>
        <p:spPr>
          <a:xfrm>
            <a:off x="12598402" y="1828180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C7C3EA-FBB4-4A42-AB5D-3665C8705E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33331" y="23284644"/>
            <a:ext cx="17915469" cy="269192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8BACD3-9E05-4BEF-82F5-C25AA29803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44116" y="17043608"/>
            <a:ext cx="6689215" cy="121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500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E74FEF-9FCB-42D8-8B05-37003C13EFA7}"/>
              </a:ext>
            </a:extLst>
          </p:cNvPr>
          <p:cNvSpPr txBox="1"/>
          <p:nvPr/>
        </p:nvSpPr>
        <p:spPr>
          <a:xfrm>
            <a:off x="1195755" y="1242565"/>
            <a:ext cx="3506372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Analyzed Pilot Study Samples for 4 Alkylphenol Compounds</a:t>
            </a:r>
          </a:p>
          <a:p>
            <a:pPr algn="ctr"/>
            <a:r>
              <a:rPr lang="en-US" sz="9600" b="1" dirty="0"/>
              <a:t>2 Alkylphenol Compounds Detected</a:t>
            </a:r>
          </a:p>
          <a:p>
            <a:pPr algn="ctr"/>
            <a:r>
              <a:rPr lang="en-US" sz="8000" dirty="0"/>
              <a:t>At one or more sites, in at least one matrix (SPMD or Grab)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1B931D-25F4-46A5-BE70-08CFED1E950C}"/>
              </a:ext>
            </a:extLst>
          </p:cNvPr>
          <p:cNvSpPr/>
          <p:nvPr/>
        </p:nvSpPr>
        <p:spPr>
          <a:xfrm>
            <a:off x="4963887" y="5992025"/>
            <a:ext cx="30469114" cy="2068259"/>
          </a:xfrm>
          <a:prstGeom prst="rect">
            <a:avLst/>
          </a:prstGeom>
        </p:spPr>
        <p:txBody>
          <a:bodyPr wrap="square" numCol="1" spcCol="457200">
            <a:spAutoFit/>
          </a:bodyPr>
          <a:lstStyle/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4-Nonylphenols</a:t>
            </a:r>
          </a:p>
          <a:p>
            <a:pPr marL="342900" marR="0" lvl="0" indent="-64008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4-Nonylphenol </a:t>
            </a:r>
            <a:r>
              <a:rPr lang="en-US" sz="6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diethoxylates</a:t>
            </a:r>
            <a:endParaRPr lang="en-US" sz="6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6362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615A42-F848-4102-A42E-4CB0FD1676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39" t="10109" r="11164" b="3213"/>
          <a:stretch/>
        </p:blipFill>
        <p:spPr>
          <a:xfrm>
            <a:off x="1219196" y="12287250"/>
            <a:ext cx="17046781" cy="140612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6" y="707301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Alafia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633193" y="1795960"/>
            <a:ext cx="128016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(n=4)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66" y="3930593"/>
            <a:ext cx="22644059" cy="26136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5744458-E6EB-4847-9570-C15ADDCBC0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625" t="4043" r="15000" b="4496"/>
          <a:stretch/>
        </p:blipFill>
        <p:spPr>
          <a:xfrm>
            <a:off x="19469098" y="8191681"/>
            <a:ext cx="15849604" cy="117151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EC82DC-FD20-4682-8806-7126196BDA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10023" y="20495080"/>
            <a:ext cx="16560447" cy="5853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69060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CDD541B-B885-4640-B27B-EC28BEBB8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103" y="11293340"/>
            <a:ext cx="17045893" cy="140585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7" y="1567763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Ochlockonee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1944344" y="3023304"/>
            <a:ext cx="126873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(n=4)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17D06A-A41E-472D-BA44-425BA342D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244" y="4487876"/>
            <a:ext cx="24899505" cy="395249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A08A7B-2070-405B-A770-E9BB88D26C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50306" y="8838597"/>
            <a:ext cx="15583582" cy="117175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39725B-0003-4E10-BC07-D1468A88EC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87996" y="20715280"/>
            <a:ext cx="17045892" cy="463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1046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1DC2CCD9-281C-4C3A-A576-2AC30600D5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23" t="9091" r="9896" b="3769"/>
          <a:stretch/>
        </p:blipFill>
        <p:spPr>
          <a:xfrm>
            <a:off x="933451" y="12973051"/>
            <a:ext cx="18154649" cy="1360312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068176" y="1597347"/>
            <a:ext cx="128778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 n=4)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FE2E16-BCA8-4DBB-9AE1-240F7AE9BA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551" y="3004539"/>
            <a:ext cx="25488900" cy="56916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C015864-7150-4244-8504-6854F223869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576" t="1820" r="14676" b="2404"/>
          <a:stretch/>
        </p:blipFill>
        <p:spPr>
          <a:xfrm>
            <a:off x="20688300" y="8952164"/>
            <a:ext cx="14954249" cy="1167898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8692223-F30C-4022-996A-65E9C4F69B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16598" y="21286343"/>
            <a:ext cx="17125951" cy="544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59653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4CAFE29-13F3-4204-9DB9-E9622C4743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5" t="8572" r="12135"/>
          <a:stretch/>
        </p:blipFill>
        <p:spPr>
          <a:xfrm>
            <a:off x="647701" y="13030200"/>
            <a:ext cx="20954999" cy="134861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197" y="1567763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Alkylphenol Detections at Withlacoochee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12496797" y="3166319"/>
            <a:ext cx="115824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by Sample Type</a:t>
            </a:r>
          </a:p>
        </p:txBody>
      </p:sp>
      <p:sp>
        <p:nvSpPr>
          <p:cNvPr id="195" name="TextBox 6">
            <a:extLst>
              <a:ext uri="{FF2B5EF4-FFF2-40B4-BE49-F238E27FC236}">
                <a16:creationId xmlns:a16="http://schemas.microsoft.com/office/drawing/2014/main" id="{C1F89EE0-F6F5-4A36-88D3-5177C8373EEC}"/>
              </a:ext>
            </a:extLst>
          </p:cNvPr>
          <p:cNvSpPr txBox="1"/>
          <p:nvPr/>
        </p:nvSpPr>
        <p:spPr>
          <a:xfrm>
            <a:off x="11887200" y="16138660"/>
            <a:ext cx="6400798" cy="923330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>
                <a:solidFill>
                  <a:schemeClr val="tx1"/>
                </a:solidFill>
              </a:rPr>
              <a:t>Total</a:t>
            </a:r>
            <a:r>
              <a:rPr lang="en-US" sz="4400" baseline="0" dirty="0">
                <a:solidFill>
                  <a:schemeClr val="tx1"/>
                </a:solidFill>
              </a:rPr>
              <a:t> No. </a:t>
            </a:r>
            <a:r>
              <a:rPr lang="en-US" sz="4400" dirty="0">
                <a:solidFill>
                  <a:schemeClr val="tx1"/>
                </a:solidFill>
              </a:rPr>
              <a:t>Alkylphenol</a:t>
            </a:r>
            <a:r>
              <a:rPr lang="en-US" sz="4400" baseline="0" dirty="0">
                <a:solidFill>
                  <a:schemeClr val="tx1"/>
                </a:solidFill>
              </a:rPr>
              <a:t>s = </a:t>
            </a:r>
            <a:r>
              <a:rPr lang="en-US" sz="44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51A6B51-6F49-4541-8942-1E52233AEEF4}"/>
              </a:ext>
            </a:extLst>
          </p:cNvPr>
          <p:cNvSpPr txBox="1"/>
          <p:nvPr/>
        </p:nvSpPr>
        <p:spPr>
          <a:xfrm>
            <a:off x="11093447" y="8679442"/>
            <a:ext cx="129857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Alkylphenols Detected by Sample Type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E652C93-63EC-4A4D-8870-DB21F0E88B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1967" y="4896403"/>
            <a:ext cx="22644059" cy="26136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6D925A3A-A973-4096-B7F2-97557FEA44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633" t="1961" r="11660" b="4068"/>
          <a:stretch/>
        </p:blipFill>
        <p:spPr>
          <a:xfrm>
            <a:off x="20037427" y="8607881"/>
            <a:ext cx="15887700" cy="112585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830D81E-51BE-4BC8-969A-1F3479D4AB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57122" y="21096574"/>
            <a:ext cx="15068005" cy="508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86269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95428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Alkylphenol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1633875" y="2985497"/>
            <a:ext cx="176423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0045824" y="5096093"/>
            <a:ext cx="142725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Alkylphenols Detected at All Sites by Sample Type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20978314" y="15699737"/>
            <a:ext cx="124075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Alkylphenols Detected by Sample Type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45F58A-EA05-4248-86FF-1795963120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96619" y="17212695"/>
            <a:ext cx="15520097" cy="673315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A4EB5B4-0A4C-4069-85D0-C3F7412045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96620" y="6399990"/>
            <a:ext cx="15645506" cy="320121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715D5B-A22A-46A4-BB70-A6FFE69923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8773" y="4779595"/>
            <a:ext cx="14272504" cy="20551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90194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940114" y="3038709"/>
            <a:ext cx="34149986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All alkylphenol compounds detected, were also detected in lab blanks or field blanks at concentrations that required data from all sites to be qualified.</a:t>
            </a:r>
          </a:p>
          <a:p>
            <a:endParaRPr lang="en-US" sz="8000" dirty="0"/>
          </a:p>
          <a:p>
            <a:r>
              <a:rPr lang="en-US" sz="8000" dirty="0"/>
              <a:t>All detections from SPMD &amp; grab samples were qualified due to blank detections.  </a:t>
            </a:r>
          </a:p>
          <a:p>
            <a:endParaRPr lang="en-US" sz="8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78D740-3901-45B6-AAA2-CEF4FBE94F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141" y="11087066"/>
            <a:ext cx="20151772" cy="152228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EA390E-1C8A-4719-B7B7-3686FA1FF7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60784" y="11087066"/>
            <a:ext cx="13529316" cy="369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10744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715090-465E-493B-BA7D-819C15D20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183" y="2683469"/>
            <a:ext cx="32701780" cy="197283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1105487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A1496A2-69EA-4CB5-90D8-F1B156C16E53}"/>
              </a:ext>
            </a:extLst>
          </p:cNvPr>
          <p:cNvSpPr txBox="1"/>
          <p:nvPr/>
        </p:nvSpPr>
        <p:spPr>
          <a:xfrm>
            <a:off x="14032992" y="7309104"/>
            <a:ext cx="20592288" cy="7725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600" dirty="0"/>
              <a:t>PAHs</a:t>
            </a:r>
          </a:p>
        </p:txBody>
      </p:sp>
    </p:spTree>
    <p:extLst>
      <p:ext uri="{BB962C8B-B14F-4D97-AF65-F5344CB8AC3E}">
        <p14:creationId xmlns:p14="http://schemas.microsoft.com/office/powerpoint/2010/main" val="126218928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9D8180D-C55B-4446-A5CE-874C42950E39}"/>
              </a:ext>
            </a:extLst>
          </p:cNvPr>
          <p:cNvSpPr txBox="1"/>
          <p:nvPr/>
        </p:nvSpPr>
        <p:spPr>
          <a:xfrm>
            <a:off x="1219201" y="397018"/>
            <a:ext cx="336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dirty="0"/>
              <a:t>PAH Detections at Apalachicola River Analyzed by SGS Analytical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65CF59-8A00-4841-BC16-17EF9E7E2F96}"/>
              </a:ext>
            </a:extLst>
          </p:cNvPr>
          <p:cNvSpPr txBox="1"/>
          <p:nvPr/>
        </p:nvSpPr>
        <p:spPr>
          <a:xfrm>
            <a:off x="6010276" y="2151345"/>
            <a:ext cx="102450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PAHs Detected by Sample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1F1FCA-1B67-40CD-9EA3-FD22ED99B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1" y="3721006"/>
            <a:ext cx="12664440" cy="2192791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BB8FA6E-3EA7-4596-BAD4-4F1BAC2E94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27907" y="12158476"/>
            <a:ext cx="12805878" cy="50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077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3768742-E7E0-4704-8D5E-D18517C0DFF8}"/>
              </a:ext>
            </a:extLst>
          </p:cNvPr>
          <p:cNvSpPr txBox="1"/>
          <p:nvPr/>
        </p:nvSpPr>
        <p:spPr>
          <a:xfrm>
            <a:off x="1219201" y="397018"/>
            <a:ext cx="336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/>
              <a:t>Pesticide Detections at Withlacoochee River Analyzed by SGS Analytical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88E7B7-5A0F-4912-8DB7-6F2D82531673}"/>
              </a:ext>
            </a:extLst>
          </p:cNvPr>
          <p:cNvSpPr txBox="1"/>
          <p:nvPr/>
        </p:nvSpPr>
        <p:spPr>
          <a:xfrm>
            <a:off x="11938001" y="13641860"/>
            <a:ext cx="12192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of Pesticides Detected by Sample Type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D0C2875-A5A9-4E2B-BE7E-DD97FA51B1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822336"/>
              </p:ext>
            </p:extLst>
          </p:nvPr>
        </p:nvGraphicFramePr>
        <p:xfrm>
          <a:off x="21403733" y="13641859"/>
          <a:ext cx="14080067" cy="9446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F0EFEB0-552A-46F8-B318-3AC3E6FF421E}"/>
              </a:ext>
            </a:extLst>
          </p:cNvPr>
          <p:cNvSpPr txBox="1"/>
          <p:nvPr/>
        </p:nvSpPr>
        <p:spPr>
          <a:xfrm>
            <a:off x="12733868" y="1578345"/>
            <a:ext cx="10261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Pesticides Detected by Sample Type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E813A08-EC17-416F-B063-50356179A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199" y="2422049"/>
            <a:ext cx="30412265" cy="1121981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E61C94-68F3-43B8-9A14-4B81418CFA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23535" y="23205532"/>
            <a:ext cx="18025266" cy="28603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28910B-21C0-4B66-A44D-599946DA47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50612" y="16455053"/>
            <a:ext cx="5515736" cy="10046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510D9D2-EE4E-4177-8F61-BF8AA83316B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10" t="26382" r="9379" b="2263"/>
          <a:stretch/>
        </p:blipFill>
        <p:spPr>
          <a:xfrm>
            <a:off x="1009154" y="14646512"/>
            <a:ext cx="16855514" cy="11419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064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7F63CE4-F4B7-448E-B774-44B21EE5D876}"/>
              </a:ext>
            </a:extLst>
          </p:cNvPr>
          <p:cNvSpPr txBox="1"/>
          <p:nvPr/>
        </p:nvSpPr>
        <p:spPr>
          <a:xfrm>
            <a:off x="8636000" y="914400"/>
            <a:ext cx="184704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/>
              <a:t>Pesticides Detections at All Sites by Sample Type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B64681F-5D6E-4E0F-BD17-B636F2650F21}"/>
              </a:ext>
            </a:extLst>
          </p:cNvPr>
          <p:cNvSpPr txBox="1"/>
          <p:nvPr/>
        </p:nvSpPr>
        <p:spPr>
          <a:xfrm>
            <a:off x="495300" y="2725563"/>
            <a:ext cx="18124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Total No. </a:t>
            </a:r>
            <a:r>
              <a:rPr lang="en-US" sz="5400" dirty="0" err="1"/>
              <a:t>Undetects</a:t>
            </a:r>
            <a:r>
              <a:rPr lang="en-US" sz="5400" dirty="0"/>
              <a:t>, Detects, Not Quantifiable </a:t>
            </a:r>
            <a:r>
              <a:rPr lang="en-US" sz="6000" dirty="0"/>
              <a:t>by Sample Type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959FBE-3BF0-455F-9D5B-C92C37DDDCA0}"/>
              </a:ext>
            </a:extLst>
          </p:cNvPr>
          <p:cNvSpPr txBox="1"/>
          <p:nvPr/>
        </p:nvSpPr>
        <p:spPr>
          <a:xfrm>
            <a:off x="23297783" y="2669826"/>
            <a:ext cx="137735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Pesticides Detected at Every Site (n = 4) </a:t>
            </a:r>
          </a:p>
          <a:p>
            <a:pPr algn="ctr"/>
            <a:r>
              <a:rPr lang="en-US" sz="5400" dirty="0"/>
              <a:t>by Matrix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1F4164-745B-4B93-8338-563E700362BC}"/>
              </a:ext>
            </a:extLst>
          </p:cNvPr>
          <p:cNvSpPr txBox="1"/>
          <p:nvPr/>
        </p:nvSpPr>
        <p:spPr>
          <a:xfrm>
            <a:off x="6890401" y="19110369"/>
            <a:ext cx="132757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No. Pesticides Detected by Sample Type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ABFB61C-588F-42D1-ADE6-FB203189E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4303" y="4098840"/>
            <a:ext cx="15244233" cy="146539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299AAE-0057-4968-8AB2-FBC1200A5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293" y="20391313"/>
            <a:ext cx="23898743" cy="383819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7E507D-3EC8-42C3-8B54-9C4C9EAE1D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74336" y="4424152"/>
            <a:ext cx="11606364" cy="20848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107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1DC16609-E2A8-442A-9CFC-658A267BA8E8}"/>
              </a:ext>
            </a:extLst>
          </p:cNvPr>
          <p:cNvSpPr txBox="1"/>
          <p:nvPr/>
        </p:nvSpPr>
        <p:spPr>
          <a:xfrm>
            <a:off x="642862" y="1552809"/>
            <a:ext cx="35290275" cy="9941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u="sng" dirty="0"/>
              <a:t>Quality Assurance Summary</a:t>
            </a:r>
          </a:p>
          <a:p>
            <a:r>
              <a:rPr lang="en-US" sz="8000" dirty="0"/>
              <a:t>18 of the 42 pesticide compounds detected were also detected in lab blanks or field blanks at concentrations that required data from at least one site to be qualified.</a:t>
            </a:r>
          </a:p>
          <a:p>
            <a:endParaRPr lang="en-US" sz="8000" dirty="0"/>
          </a:p>
          <a:p>
            <a:r>
              <a:rPr lang="en-US" sz="8000" dirty="0"/>
              <a:t>40% of detections from SPMD samples were qualified due to blank detections. </a:t>
            </a:r>
          </a:p>
          <a:p>
            <a:r>
              <a:rPr lang="en-US" sz="8000" dirty="0"/>
              <a:t>38% detections from grab samples were qualified due to blank detections.  </a:t>
            </a:r>
          </a:p>
          <a:p>
            <a:r>
              <a:rPr lang="en-US" sz="8000" dirty="0"/>
              <a:t>33% of detections from POCIS samples were qualified due to blank detections. </a:t>
            </a:r>
          </a:p>
          <a:p>
            <a:endParaRPr lang="en-US" sz="8000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2DD462C2-ECC6-4BCD-853A-8572D5C23B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89386" y="11389950"/>
            <a:ext cx="22041003" cy="140314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26ECF9-D4B6-443D-A639-C54D6593F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62" y="11389950"/>
            <a:ext cx="13133187" cy="1056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477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A5434C5-535C-4F78-A8AF-6BE2624939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" y="1934967"/>
            <a:ext cx="36613373" cy="2280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4249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2862</TotalTime>
  <Words>1693</Words>
  <Application>Microsoft Office PowerPoint</Application>
  <PresentationFormat>Custom</PresentationFormat>
  <Paragraphs>321</Paragraphs>
  <Slides>59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59</vt:i4>
      </vt:variant>
    </vt:vector>
  </HeadingPairs>
  <TitlesOfParts>
    <vt:vector size="65" baseType="lpstr">
      <vt:lpstr>Arial</vt:lpstr>
      <vt:lpstr>Calibri</vt:lpstr>
      <vt:lpstr>Calibri Light</vt:lpstr>
      <vt:lpstr>Symbol</vt:lpstr>
      <vt:lpstr>Times New Roman</vt:lpstr>
      <vt:lpstr>Office Theme</vt:lpstr>
      <vt:lpstr>Pesticides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Hogue, Alicia</dc:creator>
  <cp:lastModifiedBy>Sunderman-Barnes, Stephanie</cp:lastModifiedBy>
  <cp:revision>146</cp:revision>
  <cp:lastPrinted>2017-10-23T20:23:36Z</cp:lastPrinted>
  <dcterms:created xsi:type="dcterms:W3CDTF">2017-10-23T16:59:02Z</dcterms:created>
  <dcterms:modified xsi:type="dcterms:W3CDTF">2018-03-21T16:51:10Z</dcterms:modified>
</cp:coreProperties>
</file>