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omments/comment2.xml" ContentType="application/vnd.openxmlformats-officedocument.presentationml.comment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8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9.xml" ContentType="application/vnd.openxmlformats-officedocument.presentationml.comments+xml"/>
  <Override PartName="/ppt/comments/comment10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11.xml" ContentType="application/vnd.openxmlformats-officedocument.presentationml.comments+xml"/>
  <Override PartName="/ppt/comments/comment12.xml" ContentType="application/vnd.openxmlformats-officedocument.presentationml.comments+xml"/>
  <Override PartName="/ppt/notesSlides/notesSlide7.xml" ContentType="application/vnd.openxmlformats-officedocument.presentationml.notesSlide+xml"/>
  <Override PartName="/ppt/comments/comment13.xml" ContentType="application/vnd.openxmlformats-officedocument.presentationml.comments+xml"/>
  <Override PartName="/ppt/notesSlides/notesSlide8.xml" ContentType="application/vnd.openxmlformats-officedocument.presentationml.notesSlide+xml"/>
  <Override PartName="/ppt/comments/comment14.xml" ContentType="application/vnd.openxmlformats-officedocument.presentationml.comments+xml"/>
  <Override PartName="/ppt/notesSlides/notesSlide9.xml" ContentType="application/vnd.openxmlformats-officedocument.presentationml.notesSlide+xml"/>
  <Override PartName="/ppt/comments/comment15.xml" ContentType="application/vnd.openxmlformats-officedocument.presentationml.comments+xml"/>
  <Override PartName="/ppt/notesSlides/notesSlide10.xml" ContentType="application/vnd.openxmlformats-officedocument.presentationml.notesSlide+xml"/>
  <Override PartName="/ppt/comments/comment16.xml" ContentType="application/vnd.openxmlformats-officedocument.presentationml.comments+xml"/>
  <Override PartName="/ppt/comments/comment17.xml" ContentType="application/vnd.openxmlformats-officedocument.presentationml.comments+xml"/>
  <Override PartName="/ppt/comments/comment18.xml" ContentType="application/vnd.openxmlformats-officedocument.presentationml.comments+xml"/>
  <Override PartName="/ppt/comments/comment19.xml" ContentType="application/vnd.openxmlformats-officedocument.presentationml.comments+xml"/>
  <Override PartName="/ppt/comments/comment20.xml" ContentType="application/vnd.openxmlformats-officedocument.presentationml.comments+xml"/>
  <Override PartName="/ppt/comments/comment21.xml" ContentType="application/vnd.openxmlformats-officedocument.presentationml.comments+xml"/>
  <Override PartName="/ppt/comments/comment22.xml" ContentType="application/vnd.openxmlformats-officedocument.presentationml.comments+xml"/>
  <Override PartName="/ppt/comments/comment23.xml" ContentType="application/vnd.openxmlformats-officedocument.presentationml.comments+xml"/>
  <Override PartName="/ppt/comments/comment24.xml" ContentType="application/vnd.openxmlformats-officedocument.presentationml.comments+xml"/>
  <Override PartName="/ppt/comments/comment25.xml" ContentType="application/vnd.openxmlformats-officedocument.presentationml.comments+xml"/>
  <Override PartName="/ppt/comments/comment26.xml" ContentType="application/vnd.openxmlformats-officedocument.presentationml.comments+xml"/>
  <Override PartName="/ppt/comments/comment27.xml" ContentType="application/vnd.openxmlformats-officedocument.presentationml.comments+xml"/>
  <Override PartName="/ppt/comments/comment28.xml" ContentType="application/vnd.openxmlformats-officedocument.presentationml.comments+xml"/>
  <Override PartName="/ppt/comments/comment29.xml" ContentType="application/vnd.openxmlformats-officedocument.presentationml.comments+xml"/>
  <Override PartName="/ppt/comments/comment30.xml" ContentType="application/vnd.openxmlformats-officedocument.presentationml.comments+xml"/>
  <Override PartName="/ppt/comments/comment3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324" r:id="rId2"/>
    <p:sldId id="322" r:id="rId3"/>
    <p:sldId id="326" r:id="rId4"/>
    <p:sldId id="301" r:id="rId5"/>
    <p:sldId id="302" r:id="rId6"/>
    <p:sldId id="256" r:id="rId7"/>
    <p:sldId id="328" r:id="rId8"/>
    <p:sldId id="258" r:id="rId9"/>
    <p:sldId id="259" r:id="rId10"/>
    <p:sldId id="260" r:id="rId11"/>
    <p:sldId id="329" r:id="rId12"/>
    <p:sldId id="340" r:id="rId13"/>
    <p:sldId id="265" r:id="rId14"/>
    <p:sldId id="305" r:id="rId15"/>
    <p:sldId id="262" r:id="rId16"/>
    <p:sldId id="298" r:id="rId17"/>
    <p:sldId id="342" r:id="rId18"/>
    <p:sldId id="343" r:id="rId19"/>
    <p:sldId id="261" r:id="rId20"/>
    <p:sldId id="299" r:id="rId21"/>
    <p:sldId id="263" r:id="rId22"/>
    <p:sldId id="300" r:id="rId23"/>
    <p:sldId id="264" r:id="rId24"/>
    <p:sldId id="297" r:id="rId25"/>
    <p:sldId id="267" r:id="rId26"/>
    <p:sldId id="341" r:id="rId27"/>
    <p:sldId id="331" r:id="rId28"/>
    <p:sldId id="270" r:id="rId29"/>
    <p:sldId id="308" r:id="rId30"/>
    <p:sldId id="268" r:id="rId31"/>
    <p:sldId id="294" r:id="rId32"/>
    <p:sldId id="295" r:id="rId33"/>
    <p:sldId id="269" r:id="rId34"/>
    <p:sldId id="296" r:id="rId35"/>
    <p:sldId id="333" r:id="rId36"/>
    <p:sldId id="334" r:id="rId37"/>
    <p:sldId id="271" r:id="rId38"/>
    <p:sldId id="311" r:id="rId39"/>
    <p:sldId id="273" r:id="rId40"/>
    <p:sldId id="292" r:id="rId41"/>
    <p:sldId id="291" r:id="rId42"/>
    <p:sldId id="272" r:id="rId43"/>
    <p:sldId id="293" r:id="rId44"/>
    <p:sldId id="335" r:id="rId45"/>
    <p:sldId id="274" r:id="rId46"/>
    <p:sldId id="313" r:id="rId47"/>
    <p:sldId id="287" r:id="rId48"/>
    <p:sldId id="276" r:id="rId49"/>
    <p:sldId id="288" r:id="rId50"/>
    <p:sldId id="275" r:id="rId51"/>
    <p:sldId id="290" r:id="rId52"/>
    <p:sldId id="336" r:id="rId53"/>
    <p:sldId id="337" r:id="rId54"/>
    <p:sldId id="277" r:id="rId55"/>
    <p:sldId id="316" r:id="rId56"/>
    <p:sldId id="278" r:id="rId57"/>
    <p:sldId id="286" r:id="rId58"/>
    <p:sldId id="338" r:id="rId59"/>
    <p:sldId id="339" r:id="rId60"/>
    <p:sldId id="280" r:id="rId61"/>
    <p:sldId id="282" r:id="rId62"/>
    <p:sldId id="320" r:id="rId63"/>
    <p:sldId id="323" r:id="rId64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49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92982" autoAdjust="0"/>
  </p:normalViewPr>
  <p:slideViewPr>
    <p:cSldViewPr snapToGrid="0">
      <p:cViewPr varScale="1">
        <p:scale>
          <a:sx n="26" d="100"/>
          <a:sy n="26" d="100"/>
        </p:scale>
        <p:origin x="28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fldep1\sol_z\ESOC\2017%20Pilot%20Results\Analysis\CHART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56:18.382" idx="16">
    <p:pos x="37" y="589"/>
    <p:text>On all of the pesticide slides, "Total No. Pesticides = 76" is confusing.  Are these detects or number of compounds analyzed for?</p:text>
    <p:extLst mod="1">
      <p:ext uri="{C676402C-5697-4E1C-873F-D02D1690AC5C}">
        <p15:threadingInfo xmlns:p15="http://schemas.microsoft.com/office/powerpoint/2012/main" timeZoneBias="240"/>
      </p:ext>
    </p:extLst>
  </p:cm>
  <p:cm authorId="2" dt="2018-04-19T14:08:23.701" idx="32">
    <p:pos x="10" y="10"/>
    <p:text>Fixed chart at bottom right.  Ochlock and Alafia charts were switched (on wrong slides).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2:16.355" idx="7">
    <p:pos x="10" y="10"/>
    <p:text>Why do numbers on top graph not agree with numbers in bottom left graph?</p:text>
    <p:extLst>
      <p:ext uri="{C676402C-5697-4E1C-873F-D02D1690AC5C}">
        <p15:threadingInfo xmlns:p15="http://schemas.microsoft.com/office/powerpoint/2012/main" timeZoneBias="240"/>
      </p:ext>
    </p:extLst>
  </p:cm>
  <p:cm authorId="2" dt="2018-04-19T17:40:42.255" idx="49">
    <p:pos x="106" y="106"/>
    <p:text>Checked data, fixed errors, re-geneated charts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0:05.467" idx="6">
    <p:pos x="10" y="10"/>
    <p:text>Check data - no detecitons for codine; missing detections for carbamazepine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2:16.355" idx="7">
    <p:pos x="10" y="10"/>
    <p:text>Why do numbers on top graph not agree with numbers in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3:32.059" idx="8">
    <p:pos x="22330" y="106"/>
    <p:text>This one is closer to agreeing, but numbers for Grab only do not match between top and bottom left graphs.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5:07.130" idx="9">
    <p:pos x="10" y="10"/>
    <p:text>Check data - no detecitons for ibuprofen</p:text>
    <p:extLst>
      <p:ext uri="{C676402C-5697-4E1C-873F-D02D1690AC5C}">
        <p15:threadingInfo xmlns:p15="http://schemas.microsoft.com/office/powerpoint/2012/main" timeZoneBias="240"/>
      </p:ext>
    </p:extLst>
  </p:cm>
  <p:cm authorId="2" dt="2018-04-19T17:29:48.731" idx="48">
    <p:pos x="106" y="106"/>
    <p:text>Checked data, fixed errors, re-geneated charts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6:01.991" idx="10">
    <p:pos x="22258" y="946"/>
    <p:text>Confusing that colors for top graph are different than bottom two.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3:20:54.133" idx="3">
    <p:pos x="22258" y="1042"/>
    <p:text>Complete</p:text>
    <p:extLst>
      <p:ext uri="{C676402C-5697-4E1C-873F-D02D1690AC5C}">
        <p15:threadingInfo xmlns:p15="http://schemas.microsoft.com/office/powerpoint/2012/main" timeZoneBias="240">
          <p15:parentCm authorId="2" idx="10"/>
        </p15:threadingInfo>
      </p:ext>
    </p:extLst>
  </p:cm>
  <p:cm authorId="2" dt="2018-03-21T11:26:59.852" idx="11">
    <p:pos x="22234" y="226"/>
    <p:text>Same question as before, why do counts differ between top and bottom left graph?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3:21:03.363" idx="4">
    <p:pos x="22234" y="322"/>
    <p:text>Complete</p:text>
    <p:extLst>
      <p:ext uri="{C676402C-5697-4E1C-873F-D02D1690AC5C}">
        <p15:threadingInfo xmlns:p15="http://schemas.microsoft.com/office/powerpoint/2012/main" timeZoneBias="240">
          <p15:parentCm authorId="2" idx="11"/>
        </p15:threadingInfo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9:53.007" idx="12">
    <p:pos x="21490" y="562"/>
    <p:text>Difficult to understand the top right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33:56.998" idx="13">
    <p:pos x="21726" y="1691"/>
    <p:text>Added table at bottom.  This table should agree with bar charts but it does not.  Need to check data.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58:24.748" idx="46">
    <p:pos x="10" y="10"/>
    <p:text>Added table titles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58:35.539" idx="47">
    <p:pos x="106" y="106"/>
    <p:text>Changed order of compounds in top right...now sorted by matrix groups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19T15:56:43.653" idx="42">
    <p:pos x="10" y="10"/>
    <p:text>split QA into 2 slides,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56:53.420" idx="43">
    <p:pos x="106" y="106"/>
    <p:text>changes figure to only shot totals, and follow order... pocis, grab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19T15:57:33.798" idx="44">
    <p:pos x="10" y="10"/>
    <p:text>CHanged legend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8:37.190" idx="4">
    <p:pos x="16944" y="4272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5:41.552" idx="15">
    <p:pos x="22344" y="624"/>
    <p:text>What does n=17 mean here?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19T14:19:18.924" idx="33">
    <p:pos x="21952" y="1808"/>
    <p:text>Replaced top table.  It did not matche the figures below and was not the version from the corrected .ppt from 1/26/2018.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4:35:02.389" idx="36">
    <p:pos x="10" y="10"/>
    <p:text>Fixed chart at bottom right.  Ochlock and Alafia charts were switched (on wrong slides).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3:39.273" idx="19">
    <p:pos x="10" y="10"/>
    <p:text>On all of these slides, "Total No. Horomones = 17"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1:25.326" idx="18">
    <p:pos x="22330" y="226"/>
    <p:text>Check data - Allyl Tenbolone and Andersterone not detected.  Missing POCIS deteciton for testosterone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6:11.935" idx="20">
    <p:pos x="10" y="10"/>
    <p:text>Check data for bottom right table.  Withla and Apalach do not seem correct.  Should agree with bar charts on previous slides, but some of those need checking too.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36.208" idx="22">
    <p:pos x="10" y="10"/>
    <p:text>On all slides "Total No. PFCs = 13" is confusing.  What does this mean?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07:03.608" idx="5">
    <p:pos x="10" y="106"/>
    <p:text>Complete</p:text>
    <p:extLst>
      <p:ext uri="{C676402C-5697-4E1C-873F-D02D1690AC5C}">
        <p15:threadingInfo xmlns:p15="http://schemas.microsoft.com/office/powerpoint/2012/main" timeZoneBias="240">
          <p15:parentCm authorId="2" idx="22"/>
        </p15:threadingInfo>
      </p:ext>
    </p:extLst>
  </p:cm>
</p:cmLst>
</file>

<file path=ppt/comments/comment2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9:22.285" idx="5">
    <p:pos x="17674" y="2870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08:11.017" idx="6">
    <p:pos x="17674" y="2966"/>
    <p:text>Complete</p:text>
    <p:extLst>
      <p:ext uri="{C676402C-5697-4E1C-873F-D02D1690AC5C}">
        <p15:threadingInfo xmlns:p15="http://schemas.microsoft.com/office/powerpoint/2012/main" timeZoneBias="240">
          <p15:parentCm authorId="1" idx="5"/>
        </p15:threadingInfo>
      </p:ext>
    </p:extLst>
  </p:cm>
</p:cmLst>
</file>

<file path=ppt/comments/comment2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10.250" idx="21">
    <p:pos x="10" y="10"/>
    <p:text>Added table for PFCs detected at every site.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4:27.319" idx="24">
    <p:pos x="10" y="10"/>
    <p:text/>
    <p:extLst>
      <p:ext uri="{C676402C-5697-4E1C-873F-D02D1690AC5C}">
        <p15:threadingInfo xmlns:p15="http://schemas.microsoft.com/office/powerpoint/2012/main" timeZoneBias="240"/>
      </p:ext>
    </p:extLst>
  </p:cm>
  <p:cm authorId="2" dt="2018-03-21T12:24:37.218" idx="25">
    <p:pos x="106" y="106"/>
    <p:text>Confused about number of analytes taht we received data for.  2',3,4-TriBDE is listed as a co-ellute and never have a conc. reported.  Can we say that this compound was detected?  If this compound is removed, total number of analytes will drop to 8.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5:10.434" idx="26">
    <p:pos x="10" y="10"/>
    <p:text>What does n = 9 mean here?  It reads as though there were 9 sample types or 9 samples?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7:40.322" idx="27">
    <p:pos x="10" y="10"/>
    <p:text>Difficult to understand the "PBDEs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4:54:16.114" idx="7">
    <p:pos x="10" y="106"/>
    <p:text>Could you please suggest something, or is it informaiton that is importannt enough to keep?</p:text>
    <p:extLst>
      <p:ext uri="{C676402C-5697-4E1C-873F-D02D1690AC5C}">
        <p15:threadingInfo xmlns:p15="http://schemas.microsoft.com/office/powerpoint/2012/main" timeZoneBias="240">
          <p15:parentCm authorId="2" idx="27"/>
        </p15:threadingInfo>
      </p:ext>
    </p:extLst>
  </p:cm>
  <p:cm authorId="3" dt="2018-04-17T16:05:36.817" idx="8">
    <p:pos x="10" y="202"/>
    <p:text>Still need to fix the numbers on the table to read total = 8 instead of 9.</p:text>
    <p:extLst>
      <p:ext uri="{C676402C-5697-4E1C-873F-D02D1690AC5C}">
        <p15:threadingInfo xmlns:p15="http://schemas.microsoft.com/office/powerpoint/2012/main" timeZoneBias="240">
          <p15:parentCm authorId="2" idx="27"/>
        </p15:threadingInfo>
      </p:ext>
    </p:extLst>
  </p:cm>
</p:cmLst>
</file>

<file path=ppt/comments/comment2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8:53.491" idx="29">
    <p:pos x="10" y="10"/>
    <p:text>What does n=4 mean on all ofthese slides?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2:39:35.118" idx="30">
    <p:pos x="106" y="106"/>
    <p:text>If all 4 sites are the same, do we need to show 4 identical sildes?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19T14:30:20.338" idx="35">
    <p:pos x="10" y="10"/>
    <p:text>Replaced top table.  It did not matche the figures below and was not the version from the corrected .ppt from 1/26/2018.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7:30.910" idx="28">
    <p:pos x="10" y="10"/>
    <p:text>Bottom right table is confusing.  Not comparing similar data.  SPMD column does not mean SPMD only.  Same for POCIS.  Some compounds counted in one ofthe first 2 columns and in lat column.</p:text>
    <p:extLst>
      <p:ext uri="{C676402C-5697-4E1C-873F-D02D1690AC5C}">
        <p15:threadingInfo xmlns:p15="http://schemas.microsoft.com/office/powerpoint/2012/main" timeZoneBias="240"/>
      </p:ext>
    </p:extLst>
  </p:cm>
  <p:cm authorId="3" dt="2018-04-17T16:06:12.125" idx="9">
    <p:pos x="10" y="106"/>
    <p:text>Previous reply</p:text>
    <p:extLst>
      <p:ext uri="{C676402C-5697-4E1C-873F-D02D1690AC5C}">
        <p15:threadingInfo xmlns:p15="http://schemas.microsoft.com/office/powerpoint/2012/main" timeZoneBias="240">
          <p15:parentCm authorId="2" idx="28"/>
        </p15:threadingInfo>
      </p:ext>
    </p:extLst>
  </p:cm>
</p:cmLst>
</file>

<file path=ppt/comments/comment3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47:48.755" idx="31">
    <p:pos x="10" y="10"/>
    <p:text>I could not finish any QA analysis for the PAHs.  I have not yet been able to locate the list of compounds used as PAHs.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09:51:31.547" idx="2">
    <p:pos x="22066" y="250"/>
    <p:text>Difficult to understand the "Pesticides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9:00.266" idx="3">
    <p:pos x="22114" y="1018"/>
    <p:text>Data Incorrect in Bottom table - No. Pesticides Detected By Sample Type. These numbers should match those in the bar charts on the individual site slides.  I have added the correct version here.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31:14.117" idx="40">
    <p:pos x="10" y="10"/>
    <p:text>Changed order of columns on right table...spmd,pocis,grab.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19T15:29:58.348" idx="37">
    <p:pos x="10" y="10"/>
    <p:text>Split QA summary into 2 slides.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30:17.868" idx="38">
    <p:pos x="106" y="106"/>
    <p:text>Changed graph to onlyu show total (all sites).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30:45.313" idx="39">
    <p:pos x="202" y="202"/>
    <p:text>Changed order of columns on graph...spmd,pocis,grab.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4-19T15:33:07.134" idx="41">
    <p:pos x="22763" y="4234"/>
    <p:text>Changed order of columns on table...spmd,pocis,grab.</p:text>
    <p:extLst>
      <p:ext uri="{C676402C-5697-4E1C-873F-D02D1690AC5C}">
        <p15:threadingInfo xmlns:p15="http://schemas.microsoft.com/office/powerpoint/2012/main" timeZoneBias="240"/>
      </p:ext>
    </p:extLst>
  </p:cm>
  <p:cm authorId="2" dt="2018-04-19T15:57:48.731" idx="45">
    <p:pos x="10" y="10"/>
    <p:text>changed legend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40:51.880" idx="14">
    <p:pos x="10" y="10"/>
    <p:text>Summaries for all PPCP data need to be checked, please.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16:17.743" idx="5">
    <p:pos x="22210" y="202"/>
    <p:text>Why do numbers on top graph not agree with numbers in bottom left graph?  E.g. POCIS only = 3 on top, 16 on bottoom left?  Additionally, why does pie chart not agree with bar chart.  POCIS only is greatest bar, but POCIS &amp; Grab ar greatest pie slice?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0:40:08.460" idx="1">
    <p:pos x="22210" y="298"/>
    <p:text>Complete</p:text>
    <p:extLst>
      <p:ext uri="{C676402C-5697-4E1C-873F-D02D1690AC5C}">
        <p15:threadingInfo xmlns:p15="http://schemas.microsoft.com/office/powerpoint/2012/main" timeZoneBias="240">
          <p15:parentCm authorId="2" idx="5"/>
        </p15:threadingInfo>
      </p:ext>
    </p:extLst>
  </p:cm>
  <p:cm authorId="2" dt="2018-03-21T11:57:26.535" idx="17">
    <p:pos x="22378" y="1258"/>
    <p:text>On all of these slides "Total No. PPCPs = 127" is confusing.  Ares these detects or number of compounds analyzed?</p:text>
    <p:extLst>
      <p:ext uri="{C676402C-5697-4E1C-873F-D02D1690AC5C}">
        <p15:threadingInfo xmlns:p15="http://schemas.microsoft.com/office/powerpoint/2012/main" timeZoneBias="240"/>
      </p:ext>
    </p:extLst>
  </p:cm>
  <p:cm authorId="3" dt="2018-04-17T10:40:13.325" idx="2">
    <p:pos x="22378" y="1354"/>
    <p:text>Complete</p:text>
    <p:extLst>
      <p:ext uri="{C676402C-5697-4E1C-873F-D02D1690AC5C}">
        <p15:threadingInfo xmlns:p15="http://schemas.microsoft.com/office/powerpoint/2012/main" timeZoneBias="240">
          <p15:parentCm authorId="2" idx="17"/>
        </p15:threadingInfo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0:05.467" idx="6">
    <p:pos x="10" y="10"/>
    <p:text>Check data - no detecitons for codine; missing detections for carbamazepine</p:text>
    <p:extLst>
      <p:ext uri="{C676402C-5697-4E1C-873F-D02D1690AC5C}">
        <p15:threadingInfo xmlns:p15="http://schemas.microsoft.com/office/powerpoint/2012/main" timeZoneBias="240"/>
      </p:ext>
    </p:extLst>
  </p:cm>
  <p:cm authorId="2" dt="2018-04-19T16:57:14.196" idx="32">
    <p:pos x="106" y="106"/>
    <p:text>Checked data, fixed errors, re-geneated charts</p:text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546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24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find </a:t>
            </a:r>
            <a:r>
              <a:rPr lang="en-US" dirty="0" err="1"/>
              <a:t>stephs</a:t>
            </a:r>
            <a:r>
              <a:rPr lang="en-US" dirty="0"/>
              <a:t> legend to color 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2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7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4.xml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6.xml"/><Relationship Id="rId4" Type="http://schemas.openxmlformats.org/officeDocument/2006/relationships/image" Target="../media/image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7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8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9.xml"/><Relationship Id="rId4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0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1.xml"/><Relationship Id="rId4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2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3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4.xml"/><Relationship Id="rId4" Type="http://schemas.openxmlformats.org/officeDocument/2006/relationships/image" Target="../media/image4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comments" Target="../comments/commen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7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emf"/><Relationship Id="rId4" Type="http://schemas.openxmlformats.org/officeDocument/2006/relationships/image" Target="../media/image5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0.xml"/><Relationship Id="rId5" Type="http://schemas.openxmlformats.org/officeDocument/2006/relationships/image" Target="../media/image63.emf"/><Relationship Id="rId4" Type="http://schemas.openxmlformats.org/officeDocument/2006/relationships/image" Target="../media/image6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1.xml"/><Relationship Id="rId4" Type="http://schemas.openxmlformats.org/officeDocument/2006/relationships/image" Target="../media/image6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2.xml"/><Relationship Id="rId4" Type="http://schemas.openxmlformats.org/officeDocument/2006/relationships/image" Target="../media/image69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comments" Target="../comments/comment23.xml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77.emf"/><Relationship Id="rId4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4.xml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88.png"/><Relationship Id="rId4" Type="http://schemas.openxmlformats.org/officeDocument/2006/relationships/image" Target="../media/image87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5.xml"/><Relationship Id="rId4" Type="http://schemas.openxmlformats.org/officeDocument/2006/relationships/image" Target="../media/image9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7" Type="http://schemas.openxmlformats.org/officeDocument/2006/relationships/comments" Target="../comments/comment27.xml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image" Target="../media/image99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104.emf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108.png"/><Relationship Id="rId4" Type="http://schemas.openxmlformats.org/officeDocument/2006/relationships/image" Target="../media/image107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8.xml"/><Relationship Id="rId4" Type="http://schemas.openxmlformats.org/officeDocument/2006/relationships/image" Target="../media/image111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7" Type="http://schemas.openxmlformats.org/officeDocument/2006/relationships/comments" Target="../comments/comment29.xml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119.emf"/><Relationship Id="rId4" Type="http://schemas.openxmlformats.org/officeDocument/2006/relationships/image" Target="../media/image11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30.xml"/><Relationship Id="rId4" Type="http://schemas.openxmlformats.org/officeDocument/2006/relationships/image" Target="../media/image122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3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comments" Target="../comments/commen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3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0EA52D-7F51-483B-9399-2CF49F9807DA}"/>
              </a:ext>
            </a:extLst>
          </p:cNvPr>
          <p:cNvSpPr txBox="1">
            <a:spLocks/>
          </p:cNvSpPr>
          <p:nvPr/>
        </p:nvSpPr>
        <p:spPr>
          <a:xfrm>
            <a:off x="1071979" y="2628900"/>
            <a:ext cx="20244970" cy="148818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36575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800">
                <a:latin typeface="+mn-lt"/>
              </a:rPr>
              <a:t>Evaluating ESOC in Florida Waterbodies </a:t>
            </a:r>
            <a:endParaRPr lang="en-US" sz="288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E56F-869D-4F08-B7E6-5B9E333BBCC9}"/>
              </a:ext>
            </a:extLst>
          </p:cNvPr>
          <p:cNvSpPr txBox="1"/>
          <p:nvPr/>
        </p:nvSpPr>
        <p:spPr>
          <a:xfrm>
            <a:off x="1071977" y="18539460"/>
            <a:ext cx="2024497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/>
              <a:t>Presenter</a:t>
            </a:r>
          </a:p>
          <a:p>
            <a:endParaRPr lang="en-US" sz="8800" dirty="0"/>
          </a:p>
          <a:p>
            <a:r>
              <a:rPr lang="en-US" sz="8800" dirty="0"/>
              <a:t>Author(s)</a:t>
            </a:r>
          </a:p>
          <a:p>
            <a:endParaRPr lang="en-US" sz="8800" dirty="0"/>
          </a:p>
          <a:p>
            <a:r>
              <a:rPr lang="en-US" sz="8800" dirty="0"/>
              <a:t>Funding People/Grant Space</a:t>
            </a:r>
          </a:p>
        </p:txBody>
      </p:sp>
    </p:spTree>
    <p:extLst>
      <p:ext uri="{BB962C8B-B14F-4D97-AF65-F5344CB8AC3E}">
        <p14:creationId xmlns:p14="http://schemas.microsoft.com/office/powerpoint/2010/main" val="785495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495299" y="2725563"/>
            <a:ext cx="186393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</a:t>
            </a:r>
            <a:r>
              <a:rPr lang="en-US" sz="6000" b="1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3297783" y="2669826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Pesticides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3" y="4098840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93" y="20391313"/>
            <a:ext cx="23898743" cy="38381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C6D8AF-A81D-49C3-8FF3-0C4058120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1045" y="4819072"/>
            <a:ext cx="11681730" cy="2048083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A15E304-7ECA-4C29-A439-3506876F94D4}"/>
              </a:ext>
            </a:extLst>
          </p:cNvPr>
          <p:cNvSpPr txBox="1"/>
          <p:nvPr/>
        </p:nvSpPr>
        <p:spPr>
          <a:xfrm>
            <a:off x="6890401" y="19246722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Pesticides Detected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740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33%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40% of detections from SPMD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38% of detections from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9048AF-9382-4C28-AD2B-DDC0A4F4D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239" y="8342171"/>
            <a:ext cx="24325148" cy="178094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378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Pesticides</a:t>
            </a:r>
          </a:p>
          <a:p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41E23C-95DC-41F0-AD90-2256310C5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67" y="6720804"/>
            <a:ext cx="13046852" cy="100521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F64A5C6-0CF4-4FB8-94B7-39413A25F2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37699" y="6720804"/>
            <a:ext cx="21898803" cy="1409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65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841288" y="2340927"/>
            <a:ext cx="1026160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 </a:t>
            </a:r>
          </a:p>
          <a:p>
            <a:pPr algn="ctr"/>
            <a:r>
              <a:rPr lang="en-US" sz="4500" dirty="0"/>
              <a:t>127 Compounds Analyzed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05FB02-43A2-41B2-AB92-EAC3D17AAF94}"/>
              </a:ext>
            </a:extLst>
          </p:cNvPr>
          <p:cNvSpPr/>
          <p:nvPr/>
        </p:nvSpPr>
        <p:spPr>
          <a:xfrm>
            <a:off x="10632318" y="16005684"/>
            <a:ext cx="154142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1660239" y="16205663"/>
            <a:ext cx="5623816" cy="135629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analyzed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865" y="157642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DD2D67-173D-4368-8281-A6257AFF2C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44" y="14299990"/>
            <a:ext cx="19253401" cy="1143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FDAEF0-9E5F-471E-9EF1-861F7A5E6B20}"/>
              </a:ext>
            </a:extLst>
          </p:cNvPr>
          <p:cNvSpPr txBox="1"/>
          <p:nvPr/>
        </p:nvSpPr>
        <p:spPr>
          <a:xfrm>
            <a:off x="10326858" y="19995542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8A4CA-F8D1-44C0-BEC2-54B1687C2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691" y="3968704"/>
            <a:ext cx="18008618" cy="14933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C4A077-F629-49A8-BD6F-0FE358D5C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2370" y="21273685"/>
            <a:ext cx="15723260" cy="332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71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7C5B6E-01A1-4C9F-A0F8-B8BB0998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689" y="13909862"/>
            <a:ext cx="16003386" cy="126960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3830903" y="17106921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analyzed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5F56BD-3847-4BBB-9032-0865BB9B7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694" y="2159217"/>
            <a:ext cx="19996612" cy="109737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FDA1BC-E3B6-4999-AE7C-7C45987D9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0571" y="16808201"/>
            <a:ext cx="12976461" cy="910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0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952160"/>
            <a:ext cx="10261599" cy="24468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  <a:p>
            <a:pPr algn="ctr"/>
            <a:r>
              <a:rPr lang="en-US" sz="4500" dirty="0"/>
              <a:t>127 Compounds Analyzed</a:t>
            </a:r>
          </a:p>
          <a:p>
            <a:pPr algn="ctr"/>
            <a:endParaRPr lang="en-US" sz="5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FDAEF0-9E5F-471E-9EF1-861F7A5E6B20}"/>
              </a:ext>
            </a:extLst>
          </p:cNvPr>
          <p:cNvSpPr txBox="1"/>
          <p:nvPr/>
        </p:nvSpPr>
        <p:spPr>
          <a:xfrm>
            <a:off x="10605261" y="15615139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5F5CD2-5A63-49E4-901D-3ACF8142F00F}"/>
              </a:ext>
            </a:extLst>
          </p:cNvPr>
          <p:cNvCxnSpPr/>
          <p:nvPr/>
        </p:nvCxnSpPr>
        <p:spPr>
          <a:xfrm flipH="1">
            <a:off x="1905000" y="1952160"/>
            <a:ext cx="32423100" cy="23841540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5B053-C5C5-4EB6-80D7-B48188AD8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2794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7EEF7-AF58-4A77-A8FB-4CA8C6CAD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952067"/>
            <a:ext cx="31546800" cy="2062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4 river sites sampled:</a:t>
            </a:r>
          </a:p>
          <a:p>
            <a:pPr lvl="1"/>
            <a:r>
              <a:rPr lang="en-US" dirty="0"/>
              <a:t>Apalachicola, Ochlockonee, Withlacoochee, and Alafia</a:t>
            </a:r>
          </a:p>
          <a:p>
            <a:r>
              <a:rPr lang="en-US" dirty="0"/>
              <a:t>Categories of compounds:</a:t>
            </a:r>
          </a:p>
          <a:p>
            <a:pPr lvl="1"/>
            <a:r>
              <a:rPr lang="en-US" dirty="0"/>
              <a:t>Pesticides, PPCPs, Hormones, PFCs, PBDEs, and Alkylphenols</a:t>
            </a:r>
          </a:p>
          <a:p>
            <a:r>
              <a:rPr lang="en-US" dirty="0"/>
              <a:t>The matrices (sample collection type) are split into groups. </a:t>
            </a:r>
          </a:p>
          <a:p>
            <a:pPr lvl="1"/>
            <a:r>
              <a:rPr lang="en-US" dirty="0"/>
              <a:t>SPMD only</a:t>
            </a:r>
          </a:p>
          <a:p>
            <a:pPr lvl="1"/>
            <a:r>
              <a:rPr lang="en-US" dirty="0"/>
              <a:t>SPMD, POCIS, Grab (Pesticides)</a:t>
            </a:r>
          </a:p>
          <a:p>
            <a:pPr lvl="1"/>
            <a:r>
              <a:rPr lang="en-US" dirty="0"/>
              <a:t>SPMD &amp; POCIS (Pesticides)</a:t>
            </a:r>
          </a:p>
          <a:p>
            <a:pPr lvl="1"/>
            <a:r>
              <a:rPr lang="en-US" dirty="0"/>
              <a:t>Grab &amp; SPMD</a:t>
            </a:r>
          </a:p>
          <a:p>
            <a:pPr lvl="1"/>
            <a:r>
              <a:rPr lang="en-US" dirty="0"/>
              <a:t>Grab &amp; POCIS</a:t>
            </a:r>
          </a:p>
          <a:p>
            <a:pPr lvl="1"/>
            <a:r>
              <a:rPr lang="en-US" dirty="0"/>
              <a:t>Grab only</a:t>
            </a:r>
          </a:p>
          <a:p>
            <a:pPr lvl="1"/>
            <a:r>
              <a:rPr lang="en-US" dirty="0"/>
              <a:t>POCIS only</a:t>
            </a:r>
          </a:p>
          <a:p>
            <a:r>
              <a:rPr lang="en-US" dirty="0"/>
              <a:t>QA is discussed at the end of each category.</a:t>
            </a:r>
          </a:p>
        </p:txBody>
      </p:sp>
    </p:spTree>
    <p:extLst>
      <p:ext uri="{BB962C8B-B14F-4D97-AF65-F5344CB8AC3E}">
        <p14:creationId xmlns:p14="http://schemas.microsoft.com/office/powerpoint/2010/main" val="596035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3652457" y="19045731"/>
            <a:ext cx="5047024" cy="142661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analyzed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547597-A147-4175-A209-36E750DEB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00" y="1786999"/>
            <a:ext cx="20668844" cy="113426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24E9B0-F3E2-40F1-9846-97AA31F2C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936" y="13909862"/>
            <a:ext cx="16544065" cy="13124958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657B61B-B555-4D0C-B130-2526C0E0CC41}"/>
              </a:ext>
            </a:extLst>
          </p:cNvPr>
          <p:cNvCxnSpPr/>
          <p:nvPr/>
        </p:nvCxnSpPr>
        <p:spPr>
          <a:xfrm flipH="1">
            <a:off x="2133600" y="2801466"/>
            <a:ext cx="32423100" cy="22867762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94612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0A9A3464-92E0-4C11-9AD3-03C486994175}"/>
              </a:ext>
            </a:extLst>
          </p:cNvPr>
          <p:cNvSpPr txBox="1"/>
          <p:nvPr/>
        </p:nvSpPr>
        <p:spPr>
          <a:xfrm>
            <a:off x="10641354" y="17518092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EE858-7CA9-417D-87CB-DE20F6DE8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864" y="1661531"/>
            <a:ext cx="21558272" cy="129349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6713225" y="14218621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63318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121077-EE7F-432A-A470-EE0ED1FB62FB}"/>
              </a:ext>
            </a:extLst>
          </p:cNvPr>
          <p:cNvSpPr/>
          <p:nvPr/>
        </p:nvSpPr>
        <p:spPr>
          <a:xfrm>
            <a:off x="15035787" y="19493222"/>
            <a:ext cx="2481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127 Compounds </a:t>
            </a:r>
            <a:r>
              <a:rPr lang="en-US" dirty="0" err="1"/>
              <a:t>nalyzed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83E6D3-CB5D-4364-B5F9-FD5411482C5C}"/>
              </a:ext>
            </a:extLst>
          </p:cNvPr>
          <p:cNvSpPr txBox="1"/>
          <p:nvPr/>
        </p:nvSpPr>
        <p:spPr>
          <a:xfrm>
            <a:off x="21544224" y="14420641"/>
            <a:ext cx="120180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591475" y="2143541"/>
            <a:ext cx="1026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by Sample Type</a:t>
            </a:r>
          </a:p>
          <a:p>
            <a:pPr algn="ctr"/>
            <a:r>
              <a:rPr lang="en-US" sz="5400" dirty="0"/>
              <a:t>Total No. Analyzed = 127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5005" y="19464218"/>
            <a:ext cx="14594540" cy="47755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BF2048-6F33-476F-BA2D-42B14BB8F6C2}"/>
              </a:ext>
            </a:extLst>
          </p:cNvPr>
          <p:cNvSpPr txBox="1"/>
          <p:nvPr/>
        </p:nvSpPr>
        <p:spPr>
          <a:xfrm>
            <a:off x="11015133" y="18448775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183" y="14777904"/>
            <a:ext cx="20993099" cy="125958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118565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analyzed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45" t="20606" r="6840" b="21607"/>
          <a:stretch/>
        </p:blipFill>
        <p:spPr>
          <a:xfrm>
            <a:off x="20428252" y="15431622"/>
            <a:ext cx="15097882" cy="97651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C41F35-C40F-4A8F-A12F-28F0BE8C9BE6}"/>
              </a:ext>
            </a:extLst>
          </p:cNvPr>
          <p:cNvSpPr txBox="1"/>
          <p:nvPr/>
        </p:nvSpPr>
        <p:spPr>
          <a:xfrm>
            <a:off x="5366830" y="14159691"/>
            <a:ext cx="817893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02E3D7-B565-4896-B7B4-673FF03C0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61774" y="2242084"/>
            <a:ext cx="18651801" cy="119176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F6D257-D8AF-4A54-A089-E47A1752B34F}"/>
              </a:ext>
            </a:extLst>
          </p:cNvPr>
          <p:cNvSpPr txBox="1"/>
          <p:nvPr/>
        </p:nvSpPr>
        <p:spPr>
          <a:xfrm>
            <a:off x="21544224" y="14333991"/>
            <a:ext cx="1201803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0170618" y="116496"/>
            <a:ext cx="17451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446" y="3441440"/>
            <a:ext cx="9995139" cy="172690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3362" y="21924380"/>
            <a:ext cx="13402351" cy="5043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4C823D-F6B8-4A11-A539-CE76E97A81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88855" y="4150153"/>
            <a:ext cx="12594860" cy="74287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320AB6-66A2-4D08-BE5C-1893199C9CBE}"/>
              </a:ext>
            </a:extLst>
          </p:cNvPr>
          <p:cNvSpPr txBox="1"/>
          <p:nvPr/>
        </p:nvSpPr>
        <p:spPr>
          <a:xfrm>
            <a:off x="606060" y="1437305"/>
            <a:ext cx="134023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</a:t>
            </a:r>
          </a:p>
          <a:p>
            <a:pPr algn="ctr"/>
            <a:r>
              <a:rPr lang="en-US" sz="5400" b="1" dirty="0"/>
              <a:t> </a:t>
            </a:r>
            <a:r>
              <a:rPr lang="en-US" sz="6000" b="1" dirty="0"/>
              <a:t>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28138-AA64-4091-AEEE-6444AD27D83B}"/>
              </a:ext>
            </a:extLst>
          </p:cNvPr>
          <p:cNvSpPr txBox="1"/>
          <p:nvPr/>
        </p:nvSpPr>
        <p:spPr>
          <a:xfrm>
            <a:off x="18896212" y="2321453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PPCPs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8468FD-15C4-4C38-B9D5-884F768D10C2}"/>
              </a:ext>
            </a:extLst>
          </p:cNvPr>
          <p:cNvSpPr txBox="1"/>
          <p:nvPr/>
        </p:nvSpPr>
        <p:spPr>
          <a:xfrm>
            <a:off x="3057195" y="21001050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PPCPs Detected by Sample Type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B960B8-8C69-44DA-85E5-02EA6767CDC4}"/>
              </a:ext>
            </a:extLst>
          </p:cNvPr>
          <p:cNvCxnSpPr/>
          <p:nvPr/>
        </p:nvCxnSpPr>
        <p:spPr>
          <a:xfrm flipH="1">
            <a:off x="1313362" y="3733800"/>
            <a:ext cx="11488238" cy="16306800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842A189-62CC-4C64-833C-DF465F120169}"/>
              </a:ext>
            </a:extLst>
          </p:cNvPr>
          <p:cNvCxnSpPr/>
          <p:nvPr/>
        </p:nvCxnSpPr>
        <p:spPr>
          <a:xfrm flipH="1">
            <a:off x="18288000" y="13073054"/>
            <a:ext cx="16363554" cy="12644446"/>
          </a:xfrm>
          <a:prstGeom prst="line">
            <a:avLst/>
          </a:prstGeom>
          <a:ln w="1016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193957" y="1417847"/>
            <a:ext cx="341880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600"/>
              </a:spcAft>
            </a:pPr>
            <a:r>
              <a:rPr lang="en-US" sz="8000" b="1" u="sng" dirty="0"/>
              <a:t>Quality Assurance Summary - PPCPs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6% of detections from POCIS samples were qualified due to blank detections. </a:t>
            </a:r>
          </a:p>
          <a:p>
            <a:pPr marL="1143000" indent="-11430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8000" dirty="0"/>
              <a:t>17% detections from grab samples were qualified due to blank detections.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D69FA6-A25F-4E4F-8DCA-76566279EE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418" y="6863566"/>
            <a:ext cx="23947164" cy="186797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36143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880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6650F9-4165-4CD1-B81E-134F63C27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8061960"/>
            <a:ext cx="13046852" cy="100521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E201BC-AC25-4243-9AC2-F7F7CFFEE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83884" y="8061971"/>
            <a:ext cx="21382820" cy="1631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54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CFFAE5-2A5B-4C2C-91FB-4DC65E412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71755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Emerging Substances of Concern</a:t>
            </a:r>
            <a:br>
              <a:rPr lang="en-US" dirty="0"/>
            </a:br>
            <a:r>
              <a:rPr lang="en-US" dirty="0"/>
              <a:t>(ESOC)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9CE02A-43F0-44F2-BE56-08D98B9AA5C2}"/>
              </a:ext>
            </a:extLst>
          </p:cNvPr>
          <p:cNvSpPr txBox="1"/>
          <p:nvPr/>
        </p:nvSpPr>
        <p:spPr>
          <a:xfrm>
            <a:off x="1343025" y="4683414"/>
            <a:ext cx="33889950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0" dirty="0"/>
              <a:t>This study separated analytes into 6 main categories:</a:t>
            </a:r>
          </a:p>
          <a:p>
            <a:endParaRPr lang="en-US" sz="11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24283D-8596-4C96-8755-E4E8A5A1B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43750"/>
            <a:ext cx="36576000" cy="2211705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1C6CA96-4572-445F-8A4D-FA5936D81ACB}"/>
              </a:ext>
            </a:extLst>
          </p:cNvPr>
          <p:cNvCxnSpPr/>
          <p:nvPr/>
        </p:nvCxnSpPr>
        <p:spPr>
          <a:xfrm>
            <a:off x="0" y="14293516"/>
            <a:ext cx="3657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4087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605444" y="5389829"/>
            <a:ext cx="12846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75709-0A01-4835-991E-441231001882}"/>
              </a:ext>
            </a:extLst>
          </p:cNvPr>
          <p:cNvSpPr txBox="1"/>
          <p:nvPr/>
        </p:nvSpPr>
        <p:spPr>
          <a:xfrm>
            <a:off x="11932396" y="11563558"/>
            <a:ext cx="128523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6" y="194996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181602" y="9352979"/>
            <a:ext cx="12852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20396200" y="10230142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808059-93A4-4743-B8E6-4D1B06D92B2B}"/>
              </a:ext>
            </a:extLst>
          </p:cNvPr>
          <p:cNvSpPr txBox="1"/>
          <p:nvPr/>
        </p:nvSpPr>
        <p:spPr>
          <a:xfrm>
            <a:off x="20396200" y="9415861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03152" y="9629294"/>
            <a:ext cx="128211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0606749"/>
            <a:ext cx="14657026" cy="100498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E29A0D-577E-48A4-92AB-FDCD6F01D00B}"/>
              </a:ext>
            </a:extLst>
          </p:cNvPr>
          <p:cNvSpPr txBox="1"/>
          <p:nvPr/>
        </p:nvSpPr>
        <p:spPr>
          <a:xfrm>
            <a:off x="20208240" y="9683419"/>
            <a:ext cx="148858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Hormone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6B46A67-541C-4D84-AAD7-60CA40B49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800" y="12836769"/>
            <a:ext cx="18217860" cy="10930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513731" y="479830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190322" y="13319533"/>
            <a:ext cx="127964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Hormones Detected by Sample Type</a:t>
            </a:r>
          </a:p>
          <a:p>
            <a:pPr algn="ctr"/>
            <a:r>
              <a:rPr lang="en-US" sz="5400" dirty="0"/>
              <a:t>No. of Hormones Analyzed = 17</a:t>
            </a:r>
          </a:p>
          <a:p>
            <a:pPr algn="ctr"/>
            <a:endParaRPr lang="en-US" sz="54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CD4CC4-6433-4E99-B4B7-15F35903C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107" y="5849270"/>
            <a:ext cx="19769737" cy="28845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30FCC-BEFB-4FC7-AA8C-9C8C8F671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9824" y="14911754"/>
            <a:ext cx="16224176" cy="958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72517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/>
              <a:t>Total No. </a:t>
            </a:r>
            <a:r>
              <a:rPr lang="en-US" sz="5000" b="1" dirty="0" err="1"/>
              <a:t>Undetects</a:t>
            </a:r>
            <a:r>
              <a:rPr lang="en-US" sz="5000" b="1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6071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grab samples were qualified due to blank detections.  </a:t>
            </a:r>
          </a:p>
          <a:p>
            <a:r>
              <a:rPr lang="en-US" sz="8000" dirty="0"/>
              <a:t>No detections from POCIS samples were qualified due to blank detections.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657BD9-33E1-4D7E-8916-14BBF9E2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0" y="11487964"/>
            <a:ext cx="13258800" cy="80891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FB1712-1E0D-4B47-9544-1DF39D39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11487964"/>
            <a:ext cx="20948336" cy="1434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49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032EB5-C5B9-4024-BA4C-8970A6F97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250"/>
            <a:ext cx="36576000" cy="2314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858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16323345" cy="5032147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3538430" y="1144358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585488" y="11904949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58" y="1371599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5999"/>
            <a:ext cx="5655784" cy="1688123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2132730"/>
            <a:ext cx="15024972" cy="42039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FE82EE-E334-4064-917A-CB8FBBB7BE18}"/>
              </a:ext>
            </a:extLst>
          </p:cNvPr>
          <p:cNvSpPr txBox="1"/>
          <p:nvPr/>
        </p:nvSpPr>
        <p:spPr>
          <a:xfrm>
            <a:off x="19585488" y="11443584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329D2-5094-4DD3-B770-689518613D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2859" y="21119811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856535" y="12605523"/>
            <a:ext cx="19320137" cy="132421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1" y="21423842"/>
            <a:ext cx="15750960" cy="49463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5603659" y="11141459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Detections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176672" y="11682193"/>
            <a:ext cx="13264242" cy="9259841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2"/>
            <a:ext cx="5655784" cy="163196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603DBB-31F7-459E-BB28-AADEC0DD68F1}"/>
              </a:ext>
            </a:extLst>
          </p:cNvPr>
          <p:cNvSpPr txBox="1"/>
          <p:nvPr/>
        </p:nvSpPr>
        <p:spPr>
          <a:xfrm>
            <a:off x="19027839" y="20721273"/>
            <a:ext cx="154142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  <a:endParaRPr lang="en-US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345654-6E97-4018-ABDC-5C134C3BC021}"/>
              </a:ext>
            </a:extLst>
          </p:cNvPr>
          <p:cNvSpPr txBox="1"/>
          <p:nvPr/>
        </p:nvSpPr>
        <p:spPr>
          <a:xfrm>
            <a:off x="20176672" y="11141459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540617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Detections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2286" y="19702045"/>
            <a:ext cx="17002632" cy="5477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E1633C-E254-4013-AAA8-A750D78FE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8487" y="18651916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624186" y="12758057"/>
            <a:ext cx="18878248" cy="13117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632214" y="15895448"/>
            <a:ext cx="5655784" cy="172766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Analyzed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24427" y="1148922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7647" y="2728787"/>
            <a:ext cx="20840702" cy="79186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227019" y="11772349"/>
            <a:ext cx="13213895" cy="10301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49441C8-282C-45E9-99A6-80F803D315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26570" y="21166219"/>
            <a:ext cx="15930229" cy="14570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0EA134F-1328-4BEA-BAB3-E5F456B9DB56}"/>
              </a:ext>
            </a:extLst>
          </p:cNvPr>
          <p:cNvSpPr txBox="1"/>
          <p:nvPr/>
        </p:nvSpPr>
        <p:spPr>
          <a:xfrm>
            <a:off x="20227019" y="11452882"/>
            <a:ext cx="120180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588846" y="3134346"/>
            <a:ext cx="18308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12382002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No. of Detections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3716000"/>
            <a:ext cx="16599396" cy="8394012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1493165" y="2985497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b="1" dirty="0"/>
              <a:t>Detections at Every Site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144" y="4713284"/>
            <a:ext cx="10146987" cy="511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4227" y="9269680"/>
            <a:ext cx="12114423" cy="127644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94E061A-82D4-4E07-AC25-3027E6600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9269680"/>
            <a:ext cx="21062636" cy="1690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10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1658936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Detections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4341447" y="12233490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C714B6-CFC0-460D-95B7-CBE23D469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82" y="2643855"/>
            <a:ext cx="17265518" cy="85431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DCA70D-9CBA-4244-A8AF-B840B5C9C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1885" y="22492550"/>
            <a:ext cx="12166916" cy="4057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7F7799-C819-4F2E-9CAE-6A32EAF5A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73" y="13218409"/>
            <a:ext cx="20865991" cy="125363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7F506C-F0ED-4364-9E24-E7195CBB9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62450" y="12766431"/>
            <a:ext cx="16188585" cy="972611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D330BC8-701E-4EEB-B7FB-119E5B92C01D}"/>
              </a:ext>
            </a:extLst>
          </p:cNvPr>
          <p:cNvSpPr txBox="1"/>
          <p:nvPr/>
        </p:nvSpPr>
        <p:spPr>
          <a:xfrm>
            <a:off x="20787750" y="1189473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A589A73-3C87-4367-ADBB-7DD581B73C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45771" y="21627531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/>
              <a:t>PBDE Detections at Ochlockonee River Analyzed by SGS Analytical</a:t>
            </a:r>
            <a:endParaRPr lang="en-US" sz="7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799" y="1597346"/>
            <a:ext cx="1158240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Detected by Sample Type</a:t>
            </a:r>
          </a:p>
          <a:p>
            <a:pPr algn="ctr"/>
            <a:r>
              <a:rPr lang="en-US" sz="4400"/>
              <a:t>Total No. Analyzed = 8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E6EC18-A159-40C6-A3B1-24DD07ACD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2021" y="3938415"/>
            <a:ext cx="22203959" cy="110166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53C798-A9AD-4651-B0B1-80824297B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78" y="17296131"/>
            <a:ext cx="20630608" cy="779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545031" y="12881040"/>
            <a:ext cx="18771441" cy="135076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51" y="11699344"/>
            <a:ext cx="12945836" cy="9789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8497" y="22371567"/>
            <a:ext cx="15932153" cy="4667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E6F115-8517-4251-9C60-86D7558224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16648" y="21210448"/>
            <a:ext cx="15930229" cy="14570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0F77ED-CE05-4999-8FC0-52AD111F27E1}"/>
              </a:ext>
            </a:extLst>
          </p:cNvPr>
          <p:cNvSpPr txBox="1"/>
          <p:nvPr/>
        </p:nvSpPr>
        <p:spPr>
          <a:xfrm>
            <a:off x="4254361" y="11003984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84439F-F008-4733-A850-E7BFB51B2644}"/>
              </a:ext>
            </a:extLst>
          </p:cNvPr>
          <p:cNvSpPr txBox="1"/>
          <p:nvPr/>
        </p:nvSpPr>
        <p:spPr>
          <a:xfrm>
            <a:off x="20688400" y="11025296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690416" y="13446828"/>
            <a:ext cx="18649072" cy="127717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An</a:t>
            </a:r>
            <a:r>
              <a:rPr lang="en-US" sz="4400" dirty="0">
                <a:solidFill>
                  <a:schemeClr val="tx1"/>
                </a:solidFill>
              </a:rPr>
              <a:t>alyzed</a:t>
            </a:r>
            <a:r>
              <a:rPr lang="en-US" sz="4400" baseline="0" dirty="0">
                <a:solidFill>
                  <a:schemeClr val="tx1"/>
                </a:solidFill>
              </a:rPr>
              <a:t> = 9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2862" y="21816577"/>
            <a:ext cx="15994743" cy="5615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1850742"/>
            <a:ext cx="13136336" cy="90661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7EE61F-0A07-4CBE-AB4B-F6EBF8256C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14519" y="20638204"/>
            <a:ext cx="15930229" cy="14570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17B929D-FFD1-4C32-9DD9-60FBC3866244}"/>
              </a:ext>
            </a:extLst>
          </p:cNvPr>
          <p:cNvSpPr txBox="1"/>
          <p:nvPr/>
        </p:nvSpPr>
        <p:spPr>
          <a:xfrm>
            <a:off x="4063999" y="11019745"/>
            <a:ext cx="12192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No. of Detections by Sample Type</a:t>
            </a:r>
          </a:p>
          <a:p>
            <a:pPr algn="ctr"/>
            <a:r>
              <a:rPr lang="en-US" sz="4800" dirty="0"/>
              <a:t>Total No. PBDEs Analyzed =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26E6A5-7764-49DF-8E56-EB6F9FC25CEE}"/>
              </a:ext>
            </a:extLst>
          </p:cNvPr>
          <p:cNvSpPr txBox="1"/>
          <p:nvPr/>
        </p:nvSpPr>
        <p:spPr>
          <a:xfrm>
            <a:off x="19589749" y="10984963"/>
            <a:ext cx="1238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/>
              <a:t>Percentage of Detections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591721" y="2817675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PBDEs Detected at Every Site (n = 4) by Matrix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634366-5BC8-4849-A6A4-794745C4A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4108" y="4329320"/>
            <a:ext cx="12919888" cy="824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1619854" y="2467209"/>
            <a:ext cx="33807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samples were qualified due to blank detections.  </a:t>
            </a:r>
          </a:p>
          <a:p>
            <a:r>
              <a:rPr lang="en-US" sz="8000" dirty="0"/>
              <a:t>&gt;90%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ED0F68-30CF-4A76-BCFE-D753BB8A3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11177286"/>
            <a:ext cx="20437164" cy="145402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0769D7-6D57-4F5D-BB6C-1A510FE42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9801" y="14018268"/>
            <a:ext cx="13607139" cy="885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FBD35DC-AD61-48FF-A94B-4CB6112F2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3722"/>
            <a:ext cx="36576000" cy="260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73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987213" y="11242221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All Sites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23FBE6-F70D-4A89-9B4B-631B404502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33994" y="19472420"/>
            <a:ext cx="15930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66433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749D53-67E0-431B-BA05-4BDF045F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64990" y="16359689"/>
            <a:ext cx="14439460" cy="397300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198C5B5-7C23-419F-BC40-A7684D6B8E4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3149599" cy="847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7751">
                  <a:extLst>
                    <a:ext uri="{9D8B030D-6E8A-4147-A177-3AD203B41FA5}">
                      <a16:colId xmlns:a16="http://schemas.microsoft.com/office/drawing/2014/main" val="2486211838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1471537814"/>
                    </a:ext>
                  </a:extLst>
                </a:gridCol>
                <a:gridCol w="570924">
                  <a:extLst>
                    <a:ext uri="{9D8B030D-6E8A-4147-A177-3AD203B41FA5}">
                      <a16:colId xmlns:a16="http://schemas.microsoft.com/office/drawing/2014/main" val="3148613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Compound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SPMD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Grab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559918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VG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8117374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4-Nonylphenol diethoxylates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813559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8DA5C85-6184-4588-B2D8-A10976323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799" y="10517679"/>
            <a:ext cx="18707540" cy="1565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652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B290C6-5229-4526-AFBE-C85E0DB09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6393"/>
            <a:ext cx="36576000" cy="220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54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7" t="19990" r="7456" b="3790"/>
          <a:stretch/>
        </p:blipFill>
        <p:spPr>
          <a:xfrm>
            <a:off x="604736" y="17197890"/>
            <a:ext cx="17920332" cy="9422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94835" y="16550045"/>
            <a:ext cx="126201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80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0227734" y="18241795"/>
            <a:ext cx="6333066" cy="131513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D3FA91-B641-4683-B5B7-A626F18685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6125" y="23889558"/>
            <a:ext cx="17160691" cy="278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6A5A4C-EEAA-4985-AAE1-BDE971C35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4DB6C-F805-46EC-8E2E-ECFF01339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6434667"/>
            <a:ext cx="31546800" cy="1925531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Pesticides</a:t>
            </a:r>
          </a:p>
          <a:p>
            <a:pPr lvl="1"/>
            <a:r>
              <a:rPr lang="en-US" dirty="0"/>
              <a:t>76 total compounds analyzed.</a:t>
            </a:r>
          </a:p>
          <a:p>
            <a:pPr lvl="1"/>
            <a:r>
              <a:rPr lang="en-US" dirty="0"/>
              <a:t>Most compounds were found in the SPMD only.</a:t>
            </a:r>
          </a:p>
          <a:p>
            <a:r>
              <a:rPr lang="en-US" dirty="0"/>
              <a:t>PPCPs</a:t>
            </a:r>
          </a:p>
          <a:p>
            <a:pPr lvl="1"/>
            <a:r>
              <a:rPr lang="en-US" dirty="0"/>
              <a:t>127 compounds analyzed.</a:t>
            </a:r>
          </a:p>
          <a:p>
            <a:pPr lvl="1"/>
            <a:r>
              <a:rPr lang="en-US" dirty="0"/>
              <a:t>Most compounds were found in POCIS only, there was a widespread distribution of compounds also found in the Grab </a:t>
            </a:r>
          </a:p>
          <a:p>
            <a:r>
              <a:rPr lang="en-US" dirty="0"/>
              <a:t>Hormones</a:t>
            </a:r>
          </a:p>
          <a:p>
            <a:pPr lvl="1"/>
            <a:r>
              <a:rPr lang="en-US" dirty="0"/>
              <a:t>Of the 17 total compounds, there was a distribution of 4 to 5 compounds detected in all sample collection methods. </a:t>
            </a:r>
          </a:p>
          <a:p>
            <a:pPr lvl="2"/>
            <a:r>
              <a:rPr lang="en-US" dirty="0"/>
              <a:t>POCIS  only, Grab only, and POCIS &amp; Grab.</a:t>
            </a:r>
          </a:p>
          <a:p>
            <a:pPr marL="1828754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5498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201B2-5AFD-4AF2-AF4E-6B0737836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4600" y="5772159"/>
            <a:ext cx="31546800" cy="19168534"/>
          </a:xfrm>
        </p:spPr>
        <p:txBody>
          <a:bodyPr>
            <a:normAutofit fontScale="92500"/>
          </a:bodyPr>
          <a:lstStyle/>
          <a:p>
            <a:r>
              <a:rPr lang="en-US" dirty="0"/>
              <a:t>PFCs</a:t>
            </a:r>
          </a:p>
          <a:p>
            <a:pPr lvl="1"/>
            <a:r>
              <a:rPr lang="en-US" dirty="0"/>
              <a:t>10 of the 13 compounds analyzed were detected in each sample collection type at least one or more sites. </a:t>
            </a:r>
          </a:p>
          <a:p>
            <a:pPr lvl="1"/>
            <a:r>
              <a:rPr lang="en-US" dirty="0"/>
              <a:t>Withlacoochee and Ochlockonee were limited in distribution.</a:t>
            </a:r>
          </a:p>
          <a:p>
            <a:r>
              <a:rPr lang="en-US" dirty="0"/>
              <a:t>PBDEs</a:t>
            </a:r>
          </a:p>
          <a:p>
            <a:pPr lvl="1"/>
            <a:r>
              <a:rPr lang="en-US" dirty="0"/>
              <a:t>8 of the 9 compounds were found in both SPMD and Grab.</a:t>
            </a:r>
          </a:p>
          <a:p>
            <a:pPr lvl="1"/>
            <a:r>
              <a:rPr lang="en-US" dirty="0"/>
              <a:t>Only one compound was missed by Grab, but detected in SPMD.</a:t>
            </a:r>
          </a:p>
          <a:p>
            <a:pPr lvl="1"/>
            <a:r>
              <a:rPr lang="en-US" dirty="0"/>
              <a:t>All compounds from each site were found to have blank contamination requiring a G qualifier.</a:t>
            </a:r>
          </a:p>
          <a:p>
            <a:r>
              <a:rPr lang="en-US" dirty="0"/>
              <a:t>Alkylphenols</a:t>
            </a:r>
          </a:p>
          <a:p>
            <a:pPr lvl="1"/>
            <a:r>
              <a:rPr lang="en-US" dirty="0"/>
              <a:t>2 of the 4 compounds were found in either SPMD and/or Grab.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24B7E3B-91F0-494C-B480-FEEFC9DE0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469907"/>
            <a:ext cx="31546800" cy="5302252"/>
          </a:xfrm>
        </p:spPr>
        <p:txBody>
          <a:bodyPr/>
          <a:lstStyle/>
          <a:p>
            <a:pPr algn="ctr"/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22425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" t="6865" r="5764" b="3266"/>
          <a:stretch/>
        </p:blipFill>
        <p:spPr>
          <a:xfrm>
            <a:off x="2307158" y="14359467"/>
            <a:ext cx="17200043" cy="116865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148007"/>
              </p:ext>
            </p:extLst>
          </p:nvPr>
        </p:nvGraphicFramePr>
        <p:xfrm>
          <a:off x="22179438" y="13001414"/>
          <a:ext cx="11269632" cy="9486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0" y="1771912"/>
            <a:ext cx="10871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FB7AB6CF-566F-48A5-8BFA-2E240A1219CF}"/>
              </a:ext>
            </a:extLst>
          </p:cNvPr>
          <p:cNvSpPr txBox="1"/>
          <p:nvPr/>
        </p:nvSpPr>
        <p:spPr>
          <a:xfrm>
            <a:off x="12481980" y="14359467"/>
            <a:ext cx="5082074" cy="125413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DFF2E-20FA-4B27-B094-C65F4F098470}"/>
              </a:ext>
            </a:extLst>
          </p:cNvPr>
          <p:cNvSpPr txBox="1"/>
          <p:nvPr/>
        </p:nvSpPr>
        <p:spPr>
          <a:xfrm>
            <a:off x="12481980" y="12824129"/>
            <a:ext cx="13053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CE6558E-FAB4-403B-9117-F7BB70776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07201" y="22487466"/>
            <a:ext cx="15612534" cy="27310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D3EB8C-B170-453F-95D8-7047D675E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6299" y="2751365"/>
            <a:ext cx="29435403" cy="100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17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8523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495957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81467" y="1539179"/>
            <a:ext cx="10634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5137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1938001" y="1578345"/>
            <a:ext cx="11057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Pesticides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C11710E-A7B3-441F-BD55-890EAE3DF0B0}"/>
              </a:ext>
            </a:extLst>
          </p:cNvPr>
          <p:cNvSpPr txBox="1"/>
          <p:nvPr/>
        </p:nvSpPr>
        <p:spPr>
          <a:xfrm>
            <a:off x="9786429" y="16022126"/>
            <a:ext cx="5082074" cy="125413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Analyzed = 76</a:t>
            </a:r>
            <a:endParaRPr lang="en-US" sz="3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E3256B3-16CD-419B-8508-0149576D3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4773" y="2708346"/>
            <a:ext cx="29826454" cy="1072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016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4407</TotalTime>
  <Words>2195</Words>
  <Application>Microsoft Office PowerPoint</Application>
  <PresentationFormat>Custom</PresentationFormat>
  <Paragraphs>411</Paragraphs>
  <Slides>63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0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Overview</vt:lpstr>
      <vt:lpstr>Emerging Substances of Concern (ESOC)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Review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205</cp:revision>
  <cp:lastPrinted>2017-10-23T20:23:36Z</cp:lastPrinted>
  <dcterms:created xsi:type="dcterms:W3CDTF">2017-10-23T16:59:02Z</dcterms:created>
  <dcterms:modified xsi:type="dcterms:W3CDTF">2018-04-19T21:42:01Z</dcterms:modified>
</cp:coreProperties>
</file>