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omments/comment1.xml" ContentType="application/vnd.openxmlformats-officedocument.presentationml.comment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omments/comment2.xml" ContentType="application/vnd.openxmlformats-officedocument.presentationml.comments+xml"/>
  <Override PartName="/ppt/notesSlides/notesSlide1.xml" ContentType="application/vnd.openxmlformats-officedocument.presentationml.notesSlide+xml"/>
  <Override PartName="/ppt/comments/comment3.xml" ContentType="application/vnd.openxmlformats-officedocument.presentationml.comments+xml"/>
  <Override PartName="/ppt/notesSlides/notesSlide2.xml" ContentType="application/vnd.openxmlformats-officedocument.presentationml.notesSlide+xml"/>
  <Override PartName="/ppt/comments/comment4.xml" ContentType="application/vnd.openxmlformats-officedocument.presentationml.comments+xml"/>
  <Override PartName="/ppt/notesSlides/notesSlide3.xml" ContentType="application/vnd.openxmlformats-officedocument.presentationml.notesSlide+xml"/>
  <Override PartName="/ppt/comments/comment5.xml" ContentType="application/vnd.openxmlformats-officedocument.presentationml.comments+xml"/>
  <Override PartName="/ppt/comments/comment6.xml" ContentType="application/vnd.openxmlformats-officedocument.presentationml.comments+xml"/>
  <Override PartName="/ppt/notesSlides/notesSlide4.xml" ContentType="application/vnd.openxmlformats-officedocument.presentationml.notesSlide+xml"/>
  <Override PartName="/ppt/comments/comment7.xml" ContentType="application/vnd.openxmlformats-officedocument.presentationml.comments+xml"/>
  <Override PartName="/ppt/notesSlides/notesSlide5.xml" ContentType="application/vnd.openxmlformats-officedocument.presentationml.notesSlide+xml"/>
  <Override PartName="/ppt/comments/comment8.xml" ContentType="application/vnd.openxmlformats-officedocument.presentationml.comments+xml"/>
  <Override PartName="/ppt/notesSlides/notesSlide6.xml" ContentType="application/vnd.openxmlformats-officedocument.presentationml.notesSlide+xml"/>
  <Override PartName="/ppt/comments/comment9.xml" ContentType="application/vnd.openxmlformats-officedocument.presentationml.comments+xml"/>
  <Override PartName="/ppt/notesSlides/notesSlide7.xml" ContentType="application/vnd.openxmlformats-officedocument.presentationml.notesSlide+xml"/>
  <Override PartName="/ppt/comments/comment10.xml" ContentType="application/vnd.openxmlformats-officedocument.presentationml.comments+xml"/>
  <Override PartName="/ppt/comments/comment11.xml" ContentType="application/vnd.openxmlformats-officedocument.presentationml.comments+xml"/>
  <Override PartName="/ppt/comments/comment12.xml" ContentType="application/vnd.openxmlformats-officedocument.presentationml.comments+xml"/>
  <Override PartName="/ppt/comments/comment13.xml" ContentType="application/vnd.openxmlformats-officedocument.presentationml.comments+xml"/>
  <Override PartName="/ppt/comments/comment14.xml" ContentType="application/vnd.openxmlformats-officedocument.presentationml.comments+xml"/>
  <Override PartName="/ppt/comments/comment15.xml" ContentType="application/vnd.openxmlformats-officedocument.presentationml.comments+xml"/>
  <Override PartName="/ppt/comments/comment16.xml" ContentType="application/vnd.openxmlformats-officedocument.presentationml.comments+xml"/>
  <Override PartName="/ppt/comments/comment17.xml" ContentType="application/vnd.openxmlformats-officedocument.presentationml.comments+xml"/>
  <Override PartName="/ppt/comments/comment18.xml" ContentType="application/vnd.openxmlformats-officedocument.presentationml.comments+xml"/>
  <Override PartName="/ppt/comments/comment19.xml" ContentType="application/vnd.openxmlformats-officedocument.presentationml.comments+xml"/>
  <Override PartName="/ppt/comments/comment20.xml" ContentType="application/vnd.openxmlformats-officedocument.presentationml.comments+xml"/>
  <Override PartName="/ppt/comments/comment21.xml" ContentType="application/vnd.openxmlformats-officedocument.presentationml.comments+xml"/>
  <Override PartName="/ppt/comments/comment22.xml" ContentType="application/vnd.openxmlformats-officedocument.presentationml.comments+xml"/>
  <Override PartName="/ppt/comments/comment23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3"/>
  </p:notesMasterIdLst>
  <p:sldIdLst>
    <p:sldId id="324" r:id="rId2"/>
    <p:sldId id="322" r:id="rId3"/>
    <p:sldId id="326" r:id="rId4"/>
    <p:sldId id="301" r:id="rId5"/>
    <p:sldId id="302" r:id="rId6"/>
    <p:sldId id="256" r:id="rId7"/>
    <p:sldId id="328" r:id="rId8"/>
    <p:sldId id="258" r:id="rId9"/>
    <p:sldId id="259" r:id="rId10"/>
    <p:sldId id="260" r:id="rId11"/>
    <p:sldId id="329" r:id="rId12"/>
    <p:sldId id="330" r:id="rId13"/>
    <p:sldId id="265" r:id="rId14"/>
    <p:sldId id="305" r:id="rId15"/>
    <p:sldId id="262" r:id="rId16"/>
    <p:sldId id="298" r:id="rId17"/>
    <p:sldId id="261" r:id="rId18"/>
    <p:sldId id="299" r:id="rId19"/>
    <p:sldId id="263" r:id="rId20"/>
    <p:sldId id="300" r:id="rId21"/>
    <p:sldId id="264" r:id="rId22"/>
    <p:sldId id="297" r:id="rId23"/>
    <p:sldId id="267" r:id="rId24"/>
    <p:sldId id="331" r:id="rId25"/>
    <p:sldId id="332" r:id="rId26"/>
    <p:sldId id="270" r:id="rId27"/>
    <p:sldId id="308" r:id="rId28"/>
    <p:sldId id="268" r:id="rId29"/>
    <p:sldId id="294" r:id="rId30"/>
    <p:sldId id="295" r:id="rId31"/>
    <p:sldId id="269" r:id="rId32"/>
    <p:sldId id="296" r:id="rId33"/>
    <p:sldId id="333" r:id="rId34"/>
    <p:sldId id="334" r:id="rId35"/>
    <p:sldId id="271" r:id="rId36"/>
    <p:sldId id="311" r:id="rId37"/>
    <p:sldId id="273" r:id="rId38"/>
    <p:sldId id="292" r:id="rId39"/>
    <p:sldId id="291" r:id="rId40"/>
    <p:sldId id="272" r:id="rId41"/>
    <p:sldId id="293" r:id="rId42"/>
    <p:sldId id="335" r:id="rId43"/>
    <p:sldId id="274" r:id="rId44"/>
    <p:sldId id="313" r:id="rId45"/>
    <p:sldId id="287" r:id="rId46"/>
    <p:sldId id="276" r:id="rId47"/>
    <p:sldId id="288" r:id="rId48"/>
    <p:sldId id="275" r:id="rId49"/>
    <p:sldId id="290" r:id="rId50"/>
    <p:sldId id="336" r:id="rId51"/>
    <p:sldId id="337" r:id="rId52"/>
    <p:sldId id="277" r:id="rId53"/>
    <p:sldId id="316" r:id="rId54"/>
    <p:sldId id="278" r:id="rId55"/>
    <p:sldId id="286" r:id="rId56"/>
    <p:sldId id="338" r:id="rId57"/>
    <p:sldId id="339" r:id="rId58"/>
    <p:sldId id="280" r:id="rId59"/>
    <p:sldId id="282" r:id="rId60"/>
    <p:sldId id="320" r:id="rId61"/>
    <p:sldId id="323" r:id="rId62"/>
  </p:sldIdLst>
  <p:sldSz cx="36576000" cy="27432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ummerfield, Kaitlyn" initials="SK" lastIdx="5" clrIdx="0">
    <p:extLst>
      <p:ext uri="{19B8F6BF-5375-455C-9EA6-DF929625EA0E}">
        <p15:presenceInfo xmlns:p15="http://schemas.microsoft.com/office/powerpoint/2012/main" userId="S-1-5-21-1004336348-1214440339-1801674531-83440" providerId="AD"/>
      </p:ext>
    </p:extLst>
  </p:cmAuthor>
  <p:cmAuthor id="2" name="Sunderman-Barnes, Stephanie" initials="SS" lastIdx="31" clrIdx="1">
    <p:extLst>
      <p:ext uri="{19B8F6BF-5375-455C-9EA6-DF929625EA0E}">
        <p15:presenceInfo xmlns:p15="http://schemas.microsoft.com/office/powerpoint/2012/main" userId="S-1-5-21-1004336348-1214440339-1801674531-65761" providerId="AD"/>
      </p:ext>
    </p:extLst>
  </p:cmAuthor>
  <p:cmAuthor id="3" name="Hogue, Alicia" initials="HA" lastIdx="9" clrIdx="2">
    <p:extLst>
      <p:ext uri="{19B8F6BF-5375-455C-9EA6-DF929625EA0E}">
        <p15:presenceInfo xmlns:p15="http://schemas.microsoft.com/office/powerpoint/2012/main" userId="S-1-5-21-1004336348-1214440339-1801674531-4373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96" autoAdjust="0"/>
    <p:restoredTop sz="94660"/>
  </p:normalViewPr>
  <p:slideViewPr>
    <p:cSldViewPr snapToGrid="0">
      <p:cViewPr varScale="1">
        <p:scale>
          <a:sx n="22" d="100"/>
          <a:sy n="22" d="100"/>
        </p:scale>
        <p:origin x="54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6" d="100"/>
          <a:sy n="86" d="100"/>
        </p:scale>
        <p:origin x="3822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commentAuthors" Target="commentAuthor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\\fldep1\sol_z\ESOC\2017%20Pilot%20Results\Analysis\CHARTS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\\fldep1\sol_z\ESOC\2017%20Pilot%20Results\Analysis\CHARTS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\\fldep1\sol_z\ESOC\2017%20Pilot%20Results\Analysis\CHARTS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file:///\\fldep1\sol_z\ESOC\2017%20Pilot%20Results\Analysis\CHART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B22B-4B75-8548-AFCE0F41AF4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B22B-4B75-8548-AFCE0F41AF4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B22B-4B75-8548-AFCE0F41AF4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B22B-4B75-8548-AFCE0F41AF4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B22B-4B75-8548-AFCE0F41AF4F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B22B-4B75-8548-AFCE0F41AF4F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B22B-4B75-8548-AFCE0F41AF4F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Alafia!$K$24:$Q$24</c:f>
              <c:strCache>
                <c:ptCount val="7"/>
                <c:pt idx="0">
                  <c:v>POCIS, SPMD, Grab</c:v>
                </c:pt>
                <c:pt idx="1">
                  <c:v>POCIS &amp; SPMD</c:v>
                </c:pt>
                <c:pt idx="2">
                  <c:v>POCIS only</c:v>
                </c:pt>
                <c:pt idx="3">
                  <c:v>SPMD only</c:v>
                </c:pt>
                <c:pt idx="4">
                  <c:v>Grab only</c:v>
                </c:pt>
                <c:pt idx="5">
                  <c:v>Grab &amp; SPMD</c:v>
                </c:pt>
                <c:pt idx="6">
                  <c:v>Grab &amp; POCIS</c:v>
                </c:pt>
              </c:strCache>
            </c:strRef>
          </c:cat>
          <c:val>
            <c:numRef>
              <c:f>Alafia!$K$25:$Q$25</c:f>
              <c:numCache>
                <c:formatCode>General</c:formatCode>
                <c:ptCount val="7"/>
                <c:pt idx="0">
                  <c:v>8</c:v>
                </c:pt>
                <c:pt idx="1">
                  <c:v>4</c:v>
                </c:pt>
                <c:pt idx="2">
                  <c:v>0</c:v>
                </c:pt>
                <c:pt idx="3">
                  <c:v>18</c:v>
                </c:pt>
                <c:pt idx="4">
                  <c:v>0</c:v>
                </c:pt>
                <c:pt idx="5">
                  <c:v>2</c:v>
                </c:pt>
                <c:pt idx="6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B22B-4B75-8548-AFCE0F41AF4F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E641-4AFC-8394-03B297039C4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E641-4AFC-8394-03B297039C4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E641-4AFC-8394-03B297039C4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E641-4AFC-8394-03B297039C4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E641-4AFC-8394-03B297039C4B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E641-4AFC-8394-03B297039C4B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E641-4AFC-8394-03B297039C4B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Ochlocknee!$K$12:$Q$12</c:f>
              <c:strCache>
                <c:ptCount val="7"/>
                <c:pt idx="0">
                  <c:v>POCIS, SPMD, Grab</c:v>
                </c:pt>
                <c:pt idx="1">
                  <c:v>POCIS &amp; SPMD</c:v>
                </c:pt>
                <c:pt idx="2">
                  <c:v>POCIS only</c:v>
                </c:pt>
                <c:pt idx="3">
                  <c:v>SPMD only</c:v>
                </c:pt>
                <c:pt idx="4">
                  <c:v>Grab only</c:v>
                </c:pt>
                <c:pt idx="5">
                  <c:v>Grab &amp; SPMD</c:v>
                </c:pt>
                <c:pt idx="6">
                  <c:v>Grab &amp; POCIS</c:v>
                </c:pt>
              </c:strCache>
            </c:strRef>
          </c:cat>
          <c:val>
            <c:numRef>
              <c:f>Ochlocknee!$K$13:$Q$13</c:f>
              <c:numCache>
                <c:formatCode>General</c:formatCode>
                <c:ptCount val="7"/>
                <c:pt idx="0">
                  <c:v>13</c:v>
                </c:pt>
                <c:pt idx="1">
                  <c:v>5</c:v>
                </c:pt>
                <c:pt idx="2">
                  <c:v>2</c:v>
                </c:pt>
                <c:pt idx="3">
                  <c:v>8</c:v>
                </c:pt>
                <c:pt idx="4">
                  <c:v>0</c:v>
                </c:pt>
                <c:pt idx="5">
                  <c:v>4</c:v>
                </c:pt>
                <c:pt idx="6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E641-4AFC-8394-03B297039C4B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2B5E-4562-8ED7-BA24DA33773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2B5E-4562-8ED7-BA24DA33773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2B5E-4562-8ED7-BA24DA33773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2B5E-4562-8ED7-BA24DA337731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2B5E-4562-8ED7-BA24DA337731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2B5E-4562-8ED7-BA24DA337731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2B5E-4562-8ED7-BA24DA337731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Apalach!$L$17:$R$17</c:f>
              <c:strCache>
                <c:ptCount val="7"/>
                <c:pt idx="0">
                  <c:v>POCIS, SPMD, Grab</c:v>
                </c:pt>
                <c:pt idx="1">
                  <c:v>POCIS &amp; SPMD</c:v>
                </c:pt>
                <c:pt idx="2">
                  <c:v>POCIS only</c:v>
                </c:pt>
                <c:pt idx="3">
                  <c:v>SPMD only</c:v>
                </c:pt>
                <c:pt idx="4">
                  <c:v>Grab only</c:v>
                </c:pt>
                <c:pt idx="5">
                  <c:v>Grab &amp; SPMD</c:v>
                </c:pt>
                <c:pt idx="6">
                  <c:v>Grab &amp; POCIS</c:v>
                </c:pt>
              </c:strCache>
            </c:strRef>
          </c:cat>
          <c:val>
            <c:numRef>
              <c:f>Apalach!$L$18:$R$18</c:f>
              <c:numCache>
                <c:formatCode>General</c:formatCode>
                <c:ptCount val="7"/>
                <c:pt idx="0">
                  <c:v>12</c:v>
                </c:pt>
                <c:pt idx="1">
                  <c:v>4</c:v>
                </c:pt>
                <c:pt idx="2">
                  <c:v>0</c:v>
                </c:pt>
                <c:pt idx="3">
                  <c:v>11</c:v>
                </c:pt>
                <c:pt idx="4">
                  <c:v>2</c:v>
                </c:pt>
                <c:pt idx="5">
                  <c:v>5</c:v>
                </c:pt>
                <c:pt idx="6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2B5E-4562-8ED7-BA24DA337731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305F-4263-BC9E-B1076F0EDEE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305F-4263-BC9E-B1076F0EDEE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305F-4263-BC9E-B1076F0EDEE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305F-4263-BC9E-B1076F0EDEE6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305F-4263-BC9E-B1076F0EDEE6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305F-4263-BC9E-B1076F0EDEE6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305F-4263-BC9E-B1076F0EDEE6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Withlac!$L$20:$R$20</c:f>
              <c:strCache>
                <c:ptCount val="7"/>
                <c:pt idx="0">
                  <c:v>POCIS, SPMD, Grab</c:v>
                </c:pt>
                <c:pt idx="1">
                  <c:v>POCIS &amp; SPMD</c:v>
                </c:pt>
                <c:pt idx="2">
                  <c:v>POCIS only</c:v>
                </c:pt>
                <c:pt idx="3">
                  <c:v>SPMD only</c:v>
                </c:pt>
                <c:pt idx="4">
                  <c:v>Grab only</c:v>
                </c:pt>
                <c:pt idx="5">
                  <c:v>Grab &amp; SPMD</c:v>
                </c:pt>
                <c:pt idx="6">
                  <c:v>Grab &amp; POCIS</c:v>
                </c:pt>
              </c:strCache>
            </c:strRef>
          </c:cat>
          <c:val>
            <c:numRef>
              <c:f>Withlac!$L$21:$R$21</c:f>
              <c:numCache>
                <c:formatCode>General</c:formatCode>
                <c:ptCount val="7"/>
                <c:pt idx="0">
                  <c:v>8</c:v>
                </c:pt>
                <c:pt idx="1">
                  <c:v>7</c:v>
                </c:pt>
                <c:pt idx="2">
                  <c:v>1</c:v>
                </c:pt>
                <c:pt idx="3">
                  <c:v>14</c:v>
                </c:pt>
                <c:pt idx="4">
                  <c:v>0</c:v>
                </c:pt>
                <c:pt idx="5">
                  <c:v>2</c:v>
                </c:pt>
                <c:pt idx="6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305F-4263-BC9E-B1076F0EDEE6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1:56:18.382" idx="16">
    <p:pos x="21994" y="2386"/>
    <p:text>On all of the pesticide slides, "Total No. Pesticides = 76" is confusing.  Are these detects or number of compounds analyzed for?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10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1:29:53.007" idx="12">
    <p:pos x="21490" y="562"/>
    <p:text>Difficult to understand the top right table.  Suggest using a different format to avoid missing some scenarios.</p:text>
    <p:extLst>
      <p:ext uri="{C676402C-5697-4E1C-873F-D02D1690AC5C}">
        <p15:threadingInfo xmlns:p15="http://schemas.microsoft.com/office/powerpoint/2012/main" timeZoneBias="240"/>
      </p:ext>
    </p:extLst>
  </p:cm>
  <p:cm authorId="2" dt="2018-03-21T11:33:56.998" idx="13">
    <p:pos x="21726" y="1691"/>
    <p:text>Added table at bottom.  This table should agree with bar charts but it does not.  Need to check data.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1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3-20T12:48:37.190" idx="4">
    <p:pos x="16944" y="4272"/>
    <p:text>see previous comment</p:text>
    <p:extLst>
      <p:ext uri="{C676402C-5697-4E1C-873F-D02D1690AC5C}">
        <p15:threadingInfo xmlns:p15="http://schemas.microsoft.com/office/powerpoint/2012/main" timeZoneBias="240"/>
      </p:ext>
    </p:extLst>
  </p:cm>
  <p:cm authorId="2" dt="2018-03-21T11:55:41.552" idx="15">
    <p:pos x="22344" y="624"/>
    <p:text>What does n=17 mean here?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1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2:03:39.273" idx="19">
    <p:pos x="10" y="10"/>
    <p:text>On all of these slides, "Total No. Horomones = 17" is confusing.  What does this mean?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1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2:01:25.326" idx="18">
    <p:pos x="22330" y="226"/>
    <p:text>Check data - Allyl Tenbolone and Andersterone not detected.  Missing POCIS deteciton for testosterone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1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2:06:11.935" idx="20">
    <p:pos x="10" y="10"/>
    <p:text>Check data for bottom right table.  Withla and Apalach do not seem correct.  Should agree with bar charts on previous slides, but some of those need checking too.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15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2:13:36.208" idx="22">
    <p:pos x="10" y="10"/>
    <p:text>On all slides "Total No. PFCs = 13" is confusing.  What does this mean?</p:text>
    <p:extLst>
      <p:ext uri="{C676402C-5697-4E1C-873F-D02D1690AC5C}">
        <p15:threadingInfo xmlns:p15="http://schemas.microsoft.com/office/powerpoint/2012/main" timeZoneBias="240"/>
      </p:ext>
    </p:extLst>
  </p:cm>
  <p:cm authorId="3" dt="2018-04-17T14:07:03.608" idx="5">
    <p:pos x="10" y="106"/>
    <p:text>Complete</p:text>
    <p:extLst>
      <p:ext uri="{C676402C-5697-4E1C-873F-D02D1690AC5C}">
        <p15:threadingInfo xmlns:p15="http://schemas.microsoft.com/office/powerpoint/2012/main" timeZoneBias="240">
          <p15:parentCm authorId="2" idx="22"/>
        </p15:threadingInfo>
      </p:ext>
    </p:extLst>
  </p:cm>
</p:cmLst>
</file>

<file path=ppt/comments/comment16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3-20T12:49:22.285" idx="5">
    <p:pos x="17674" y="2870"/>
    <p:text>see previous comment</p:text>
    <p:extLst>
      <p:ext uri="{C676402C-5697-4E1C-873F-D02D1690AC5C}">
        <p15:threadingInfo xmlns:p15="http://schemas.microsoft.com/office/powerpoint/2012/main" timeZoneBias="240"/>
      </p:ext>
    </p:extLst>
  </p:cm>
  <p:cm authorId="3" dt="2018-04-17T14:08:11.017" idx="6">
    <p:pos x="17674" y="2966"/>
    <p:text>Complete</p:text>
    <p:extLst>
      <p:ext uri="{C676402C-5697-4E1C-873F-D02D1690AC5C}">
        <p15:threadingInfo xmlns:p15="http://schemas.microsoft.com/office/powerpoint/2012/main" timeZoneBias="240">
          <p15:parentCm authorId="1" idx="5"/>
        </p15:threadingInfo>
      </p:ext>
    </p:extLst>
  </p:cm>
</p:cmLst>
</file>

<file path=ppt/comments/comment17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2:13:10.250" idx="21">
    <p:pos x="10" y="10"/>
    <p:text>Added table for PFCs detected at every site.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18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2:24:27.319" idx="24">
    <p:pos x="10" y="10"/>
    <p:text/>
    <p:extLst>
      <p:ext uri="{C676402C-5697-4E1C-873F-D02D1690AC5C}">
        <p15:threadingInfo xmlns:p15="http://schemas.microsoft.com/office/powerpoint/2012/main" timeZoneBias="240"/>
      </p:ext>
    </p:extLst>
  </p:cm>
  <p:cm authorId="2" dt="2018-03-21T12:24:37.218" idx="25">
    <p:pos x="106" y="106"/>
    <p:text>Confused about number of analytes taht we received data for.  2',3,4-TriBDE is listed as a co-ellute and never have a conc. reported.  Can we say that this compound was detected?  If this compound is removed, total number of analytes will drop to 8.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19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2:25:10.434" idx="26">
    <p:pos x="10" y="10"/>
    <p:text>What does n = 9 mean here?  It reads as though there were 9 sample types or 9 samples?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09:51:31.547" idx="2">
    <p:pos x="22066" y="250"/>
    <p:text>Difficult to understand the "Pesticides detected at all sites by sample type" table.  Suggest using a different format to avoid missing some scenarios.</p:text>
    <p:extLst>
      <p:ext uri="{C676402C-5697-4E1C-873F-D02D1690AC5C}">
        <p15:threadingInfo xmlns:p15="http://schemas.microsoft.com/office/powerpoint/2012/main" timeZoneBias="240"/>
      </p:ext>
    </p:extLst>
  </p:cm>
  <p:cm authorId="2" dt="2018-03-21T09:59:00.266" idx="3">
    <p:pos x="22114" y="1018"/>
    <p:text>Data Incorrect in Bottom table - No. Pesticides Detected By Sample Type. These numbers should match those in the bar charts on the individual site slides.  I have added the correct version here.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20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2:27:40.322" idx="27">
    <p:pos x="10" y="10"/>
    <p:text>Difficult to understand the "PBDEs detected at all sites by sample type" table.  Suggest using a different format to avoid missing some scenarios.</p:text>
    <p:extLst>
      <p:ext uri="{C676402C-5697-4E1C-873F-D02D1690AC5C}">
        <p15:threadingInfo xmlns:p15="http://schemas.microsoft.com/office/powerpoint/2012/main" timeZoneBias="240"/>
      </p:ext>
    </p:extLst>
  </p:cm>
  <p:cm authorId="3" dt="2018-04-17T14:54:16.114" idx="7">
    <p:pos x="10" y="106"/>
    <p:text>Could you please suggest something, or is it informaiton that is importannt enough to keep?</p:text>
    <p:extLst>
      <p:ext uri="{C676402C-5697-4E1C-873F-D02D1690AC5C}">
        <p15:threadingInfo xmlns:p15="http://schemas.microsoft.com/office/powerpoint/2012/main" timeZoneBias="240">
          <p15:parentCm authorId="2" idx="27"/>
        </p15:threadingInfo>
      </p:ext>
    </p:extLst>
  </p:cm>
  <p:cm authorId="3" dt="2018-04-17T16:05:36.817" idx="8">
    <p:pos x="10" y="202"/>
    <p:text>Still need to fix the numbers on the table to read total = 8 instead of 9.</p:text>
    <p:extLst>
      <p:ext uri="{C676402C-5697-4E1C-873F-D02D1690AC5C}">
        <p15:threadingInfo xmlns:p15="http://schemas.microsoft.com/office/powerpoint/2012/main" timeZoneBias="240">
          <p15:parentCm authorId="2" idx="27"/>
        </p15:threadingInfo>
      </p:ext>
    </p:extLst>
  </p:cm>
</p:cmLst>
</file>

<file path=ppt/comments/comment2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2:38:53.491" idx="29">
    <p:pos x="10" y="10"/>
    <p:text>What does n=4 mean on all ofthese slides?</p:text>
    <p:extLst>
      <p:ext uri="{C676402C-5697-4E1C-873F-D02D1690AC5C}">
        <p15:threadingInfo xmlns:p15="http://schemas.microsoft.com/office/powerpoint/2012/main" timeZoneBias="240"/>
      </p:ext>
    </p:extLst>
  </p:cm>
  <p:cm authorId="2" dt="2018-03-21T12:39:35.118" idx="30">
    <p:pos x="106" y="106"/>
    <p:text>If all 4 sites are the same, do we need to show 4 identical sildes?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2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2:37:30.910" idx="28">
    <p:pos x="10" y="10"/>
    <p:text>Bottom right table is confusing.  Not comparing similar data.  SPMD column does not mean SPMD only.  Same for POCIS.  Some compounds counted in one ofthe first 2 columns and in lat column.</p:text>
    <p:extLst>
      <p:ext uri="{C676402C-5697-4E1C-873F-D02D1690AC5C}">
        <p15:threadingInfo xmlns:p15="http://schemas.microsoft.com/office/powerpoint/2012/main" timeZoneBias="240"/>
      </p:ext>
    </p:extLst>
  </p:cm>
  <p:cm authorId="3" dt="2018-04-17T16:06:12.125" idx="9">
    <p:pos x="10" y="106"/>
    <p:text>Previous reply</p:text>
    <p:extLst>
      <p:ext uri="{C676402C-5697-4E1C-873F-D02D1690AC5C}">
        <p15:threadingInfo xmlns:p15="http://schemas.microsoft.com/office/powerpoint/2012/main" timeZoneBias="240">
          <p15:parentCm authorId="2" idx="28"/>
        </p15:threadingInfo>
      </p:ext>
    </p:extLst>
  </p:cm>
</p:cmLst>
</file>

<file path=ppt/comments/comment2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2:47:48.755" idx="31">
    <p:pos x="10" y="10"/>
    <p:text>I could not finish any QA analysis for the PAHs.  I have not yet been able to locate the list of compounds used as PAHs.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1:40:51.880" idx="14">
    <p:pos x="10" y="10"/>
    <p:text>Summaries for all PPCP data need to be checked, please.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1:16:17.743" idx="5">
    <p:pos x="22210" y="202"/>
    <p:text>Why do numbers on top graph not agree with numbers in bottom left graph?  E.g. POCIS only = 3 on top, 16 on bottoom left?  Additionally, why does pie chart not agree with bar chart.  POCIS only is greatest bar, but POCIS &amp; Grab ar greatest pie slice?</p:text>
    <p:extLst>
      <p:ext uri="{C676402C-5697-4E1C-873F-D02D1690AC5C}">
        <p15:threadingInfo xmlns:p15="http://schemas.microsoft.com/office/powerpoint/2012/main" timeZoneBias="240"/>
      </p:ext>
    </p:extLst>
  </p:cm>
  <p:cm authorId="3" dt="2018-04-17T10:40:08.460" idx="1">
    <p:pos x="22210" y="298"/>
    <p:text>Complete</p:text>
    <p:extLst>
      <p:ext uri="{C676402C-5697-4E1C-873F-D02D1690AC5C}">
        <p15:threadingInfo xmlns:p15="http://schemas.microsoft.com/office/powerpoint/2012/main" timeZoneBias="240">
          <p15:parentCm authorId="2" idx="5"/>
        </p15:threadingInfo>
      </p:ext>
    </p:extLst>
  </p:cm>
  <p:cm authorId="2" dt="2018-03-21T11:57:26.535" idx="17">
    <p:pos x="22378" y="1258"/>
    <p:text>On all of these slides "Total No. PPCPs = 127" is confusing.  Ares these detects or number of compounds analyzed?</p:text>
    <p:extLst>
      <p:ext uri="{C676402C-5697-4E1C-873F-D02D1690AC5C}">
        <p15:threadingInfo xmlns:p15="http://schemas.microsoft.com/office/powerpoint/2012/main" timeZoneBias="240"/>
      </p:ext>
    </p:extLst>
  </p:cm>
  <p:cm authorId="3" dt="2018-04-17T10:40:13.325" idx="2">
    <p:pos x="22378" y="1354"/>
    <p:text>Complete</p:text>
    <p:extLst>
      <p:ext uri="{C676402C-5697-4E1C-873F-D02D1690AC5C}">
        <p15:threadingInfo xmlns:p15="http://schemas.microsoft.com/office/powerpoint/2012/main" timeZoneBias="240">
          <p15:parentCm authorId="2" idx="17"/>
        </p15:threadingInfo>
      </p:ext>
    </p:extLst>
  </p:cm>
</p:cmLst>
</file>

<file path=ppt/comments/comment5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1:20:05.467" idx="6">
    <p:pos x="10" y="10"/>
    <p:text>Check data - no detecitons for codine; missing detections for carbamazepine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6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1:22:16.355" idx="7">
    <p:pos x="10" y="10"/>
    <p:text>Why do numbers on top graph not agree with numbers in bottom left graph?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7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1:23:32.059" idx="8">
    <p:pos x="22330" y="106"/>
    <p:text>This one is closer to agreeing, but numbers for Grab only do not match between top and bottom left graphs.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8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1:25:07.130" idx="9">
    <p:pos x="10" y="10"/>
    <p:text>Check data - no detecitons for ibuprofen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9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1:26:01.991" idx="10">
    <p:pos x="22258" y="946"/>
    <p:text>Confusing that colors for top graph are different than bottom two.</p:text>
    <p:extLst>
      <p:ext uri="{C676402C-5697-4E1C-873F-D02D1690AC5C}">
        <p15:threadingInfo xmlns:p15="http://schemas.microsoft.com/office/powerpoint/2012/main" timeZoneBias="240"/>
      </p:ext>
    </p:extLst>
  </p:cm>
  <p:cm authorId="3" dt="2018-04-17T13:20:54.133" idx="3">
    <p:pos x="22258" y="1042"/>
    <p:text>Complete</p:text>
    <p:extLst>
      <p:ext uri="{C676402C-5697-4E1C-873F-D02D1690AC5C}">
        <p15:threadingInfo xmlns:p15="http://schemas.microsoft.com/office/powerpoint/2012/main" timeZoneBias="240">
          <p15:parentCm authorId="2" idx="10"/>
        </p15:threadingInfo>
      </p:ext>
    </p:extLst>
  </p:cm>
  <p:cm authorId="2" dt="2018-03-21T11:26:59.852" idx="11">
    <p:pos x="22234" y="226"/>
    <p:text>Same question as before, why do counts differ between top and bottom left graph?</p:text>
    <p:extLst>
      <p:ext uri="{C676402C-5697-4E1C-873F-D02D1690AC5C}">
        <p15:threadingInfo xmlns:p15="http://schemas.microsoft.com/office/powerpoint/2012/main" timeZoneBias="240"/>
      </p:ext>
    </p:extLst>
  </p:cm>
  <p:cm authorId="3" dt="2018-04-17T13:21:03.363" idx="4">
    <p:pos x="22234" y="322"/>
    <p:text>Complete</p:text>
    <p:extLst>
      <p:ext uri="{C676402C-5697-4E1C-873F-D02D1690AC5C}">
        <p15:threadingInfo xmlns:p15="http://schemas.microsoft.com/office/powerpoint/2012/main" timeZoneBias="240">
          <p15:parentCm authorId="2" idx="11"/>
        </p15:threadingInfo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2DF123-BE91-438E-9303-BFECD93C5240}" type="datetimeFigureOut">
              <a:rPr lang="en-US" smtClean="0"/>
              <a:t>4/19/2018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2DAC23-4383-4C61-9271-3F99739C20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4539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Need to find </a:t>
            </a:r>
            <a:r>
              <a:rPr lang="en-US" dirty="0" err="1"/>
              <a:t>stephs</a:t>
            </a:r>
            <a:r>
              <a:rPr lang="en-US" dirty="0"/>
              <a:t> legend to color code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6247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Collection methods – Both Grab and POCIS are appropriate for the collection methods of PPCPs.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8895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Collection methods – Both Grab and POCIS are appropriate for the collection methods of PPCPs.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0138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Collection methods – Both Grab and POCIS are appropriate for the collection methods of PPCPs.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6048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Method – LC-MS/MS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Collection methods – Both Grab and POCIS are appropriate for the collection methods of PPCPs.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5352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Method – LC-MS/MS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Collection methods – Both Grab and POCIS are appropriate for the collection methods of PPCPs.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9339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Collection methods – Both Grab and POCIS are appropriate for the collection methods of PPCPs.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2192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43200" y="4489453"/>
            <a:ext cx="31089600" cy="9550400"/>
          </a:xfrm>
        </p:spPr>
        <p:txBody>
          <a:bodyPr anchor="b"/>
          <a:lstStyle>
            <a:lvl1pPr algn="ctr">
              <a:defRPr sz="239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14408152"/>
            <a:ext cx="27432000" cy="6623048"/>
          </a:xfrm>
        </p:spPr>
        <p:txBody>
          <a:bodyPr/>
          <a:lstStyle>
            <a:lvl1pPr marL="0" indent="0" algn="ctr">
              <a:buNone/>
              <a:defRPr sz="9600"/>
            </a:lvl1pPr>
            <a:lvl2pPr marL="1828754" indent="0" algn="ctr">
              <a:buNone/>
              <a:defRPr sz="8000"/>
            </a:lvl2pPr>
            <a:lvl3pPr marL="3657509" indent="0" algn="ctr">
              <a:buNone/>
              <a:defRPr sz="7200"/>
            </a:lvl3pPr>
            <a:lvl4pPr marL="5486263" indent="0" algn="ctr">
              <a:buNone/>
              <a:defRPr sz="6400"/>
            </a:lvl4pPr>
            <a:lvl5pPr marL="7315017" indent="0" algn="ctr">
              <a:buNone/>
              <a:defRPr sz="6400"/>
            </a:lvl5pPr>
            <a:lvl6pPr marL="9143771" indent="0" algn="ctr">
              <a:buNone/>
              <a:defRPr sz="6400"/>
            </a:lvl6pPr>
            <a:lvl7pPr marL="10972526" indent="0" algn="ctr">
              <a:buNone/>
              <a:defRPr sz="6400"/>
            </a:lvl7pPr>
            <a:lvl8pPr marL="12801280" indent="0" algn="ctr">
              <a:buNone/>
              <a:defRPr sz="6400"/>
            </a:lvl8pPr>
            <a:lvl9pPr marL="14630034" indent="0" algn="ctr">
              <a:buNone/>
              <a:defRPr sz="64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4/19/2018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897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4/19/2018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049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6174703" y="1460501"/>
            <a:ext cx="7886700" cy="2324735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14603" y="1460501"/>
            <a:ext cx="23202900" cy="2324735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4/19/2018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444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4/19/2018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849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95552" y="6838959"/>
            <a:ext cx="31546800" cy="11410948"/>
          </a:xfrm>
        </p:spPr>
        <p:txBody>
          <a:bodyPr anchor="b"/>
          <a:lstStyle>
            <a:lvl1pPr>
              <a:defRPr sz="239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95552" y="18357858"/>
            <a:ext cx="31546800" cy="6000748"/>
          </a:xfrm>
        </p:spPr>
        <p:txBody>
          <a:bodyPr/>
          <a:lstStyle>
            <a:lvl1pPr marL="0" indent="0">
              <a:buNone/>
              <a:defRPr sz="9600">
                <a:solidFill>
                  <a:schemeClr val="tx1"/>
                </a:solidFill>
              </a:defRPr>
            </a:lvl1pPr>
            <a:lvl2pPr marL="1828754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2pPr>
            <a:lvl3pPr marL="365750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3pPr>
            <a:lvl4pPr marL="5486263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4pPr>
            <a:lvl5pPr marL="7315017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5pPr>
            <a:lvl6pPr marL="9143771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6pPr>
            <a:lvl7pPr marL="10972526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7pPr>
            <a:lvl8pPr marL="1280128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8pPr>
            <a:lvl9pPr marL="14630034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4/19/2018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806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14600" y="7302500"/>
            <a:ext cx="15544800" cy="174053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516600" y="7302500"/>
            <a:ext cx="15544800" cy="174053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4/19/2018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965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4" y="1460507"/>
            <a:ext cx="31546800" cy="530225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9368" y="6724653"/>
            <a:ext cx="15473360" cy="3295648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8754" indent="0">
              <a:buNone/>
              <a:defRPr sz="8000" b="1"/>
            </a:lvl2pPr>
            <a:lvl3pPr marL="3657509" indent="0">
              <a:buNone/>
              <a:defRPr sz="7200" b="1"/>
            </a:lvl3pPr>
            <a:lvl4pPr marL="5486263" indent="0">
              <a:buNone/>
              <a:defRPr sz="6400" b="1"/>
            </a:lvl4pPr>
            <a:lvl5pPr marL="7315017" indent="0">
              <a:buNone/>
              <a:defRPr sz="6400" b="1"/>
            </a:lvl5pPr>
            <a:lvl6pPr marL="9143771" indent="0">
              <a:buNone/>
              <a:defRPr sz="6400" b="1"/>
            </a:lvl6pPr>
            <a:lvl7pPr marL="10972526" indent="0">
              <a:buNone/>
              <a:defRPr sz="6400" b="1"/>
            </a:lvl7pPr>
            <a:lvl8pPr marL="12801280" indent="0">
              <a:buNone/>
              <a:defRPr sz="6400" b="1"/>
            </a:lvl8pPr>
            <a:lvl9pPr marL="14630034" indent="0">
              <a:buNone/>
              <a:defRPr sz="64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19368" y="10020300"/>
            <a:ext cx="15473360" cy="147383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8516603" y="6724653"/>
            <a:ext cx="15549564" cy="3295648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8754" indent="0">
              <a:buNone/>
              <a:defRPr sz="8000" b="1"/>
            </a:lvl2pPr>
            <a:lvl3pPr marL="3657509" indent="0">
              <a:buNone/>
              <a:defRPr sz="7200" b="1"/>
            </a:lvl3pPr>
            <a:lvl4pPr marL="5486263" indent="0">
              <a:buNone/>
              <a:defRPr sz="6400" b="1"/>
            </a:lvl4pPr>
            <a:lvl5pPr marL="7315017" indent="0">
              <a:buNone/>
              <a:defRPr sz="6400" b="1"/>
            </a:lvl5pPr>
            <a:lvl6pPr marL="9143771" indent="0">
              <a:buNone/>
              <a:defRPr sz="6400" b="1"/>
            </a:lvl6pPr>
            <a:lvl7pPr marL="10972526" indent="0">
              <a:buNone/>
              <a:defRPr sz="6400" b="1"/>
            </a:lvl7pPr>
            <a:lvl8pPr marL="12801280" indent="0">
              <a:buNone/>
              <a:defRPr sz="6400" b="1"/>
            </a:lvl8pPr>
            <a:lvl9pPr marL="14630034" indent="0">
              <a:buNone/>
              <a:defRPr sz="64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8516603" y="10020300"/>
            <a:ext cx="15549564" cy="147383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4/19/2018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2673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4/19/2018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713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4/19/2018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46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4" y="1828800"/>
            <a:ext cx="11796712" cy="6400800"/>
          </a:xfrm>
        </p:spPr>
        <p:txBody>
          <a:bodyPr anchor="b"/>
          <a:lstStyle>
            <a:lvl1pPr>
              <a:defRPr sz="1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549564" y="3949707"/>
            <a:ext cx="18516600" cy="19494500"/>
          </a:xfrm>
        </p:spPr>
        <p:txBody>
          <a:bodyPr/>
          <a:lstStyle>
            <a:lvl1pPr>
              <a:defRPr sz="128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19364" y="8229600"/>
            <a:ext cx="11796712" cy="15246352"/>
          </a:xfrm>
        </p:spPr>
        <p:txBody>
          <a:bodyPr/>
          <a:lstStyle>
            <a:lvl1pPr marL="0" indent="0">
              <a:buNone/>
              <a:defRPr sz="6400"/>
            </a:lvl1pPr>
            <a:lvl2pPr marL="1828754" indent="0">
              <a:buNone/>
              <a:defRPr sz="5600"/>
            </a:lvl2pPr>
            <a:lvl3pPr marL="3657509" indent="0">
              <a:buNone/>
              <a:defRPr sz="4800"/>
            </a:lvl3pPr>
            <a:lvl4pPr marL="5486263" indent="0">
              <a:buNone/>
              <a:defRPr sz="4000"/>
            </a:lvl4pPr>
            <a:lvl5pPr marL="7315017" indent="0">
              <a:buNone/>
              <a:defRPr sz="4000"/>
            </a:lvl5pPr>
            <a:lvl6pPr marL="9143771" indent="0">
              <a:buNone/>
              <a:defRPr sz="4000"/>
            </a:lvl6pPr>
            <a:lvl7pPr marL="10972526" indent="0">
              <a:buNone/>
              <a:defRPr sz="4000"/>
            </a:lvl7pPr>
            <a:lvl8pPr marL="12801280" indent="0">
              <a:buNone/>
              <a:defRPr sz="4000"/>
            </a:lvl8pPr>
            <a:lvl9pPr marL="14630034" indent="0">
              <a:buNone/>
              <a:defRPr sz="4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4/19/2018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017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4" y="1828800"/>
            <a:ext cx="11796712" cy="6400800"/>
          </a:xfrm>
        </p:spPr>
        <p:txBody>
          <a:bodyPr anchor="b"/>
          <a:lstStyle>
            <a:lvl1pPr>
              <a:defRPr sz="1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549564" y="3949707"/>
            <a:ext cx="18516600" cy="19494500"/>
          </a:xfrm>
        </p:spPr>
        <p:txBody>
          <a:bodyPr anchor="t"/>
          <a:lstStyle>
            <a:lvl1pPr marL="0" indent="0">
              <a:buNone/>
              <a:defRPr sz="12800"/>
            </a:lvl1pPr>
            <a:lvl2pPr marL="1828754" indent="0">
              <a:buNone/>
              <a:defRPr sz="11200"/>
            </a:lvl2pPr>
            <a:lvl3pPr marL="3657509" indent="0">
              <a:buNone/>
              <a:defRPr sz="9600"/>
            </a:lvl3pPr>
            <a:lvl4pPr marL="5486263" indent="0">
              <a:buNone/>
              <a:defRPr sz="8000"/>
            </a:lvl4pPr>
            <a:lvl5pPr marL="7315017" indent="0">
              <a:buNone/>
              <a:defRPr sz="8000"/>
            </a:lvl5pPr>
            <a:lvl6pPr marL="9143771" indent="0">
              <a:buNone/>
              <a:defRPr sz="8000"/>
            </a:lvl6pPr>
            <a:lvl7pPr marL="10972526" indent="0">
              <a:buNone/>
              <a:defRPr sz="8000"/>
            </a:lvl7pPr>
            <a:lvl8pPr marL="12801280" indent="0">
              <a:buNone/>
              <a:defRPr sz="8000"/>
            </a:lvl8pPr>
            <a:lvl9pPr marL="14630034" indent="0">
              <a:buNone/>
              <a:defRPr sz="8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19364" y="8229600"/>
            <a:ext cx="11796712" cy="15246352"/>
          </a:xfrm>
        </p:spPr>
        <p:txBody>
          <a:bodyPr/>
          <a:lstStyle>
            <a:lvl1pPr marL="0" indent="0">
              <a:buNone/>
              <a:defRPr sz="6400"/>
            </a:lvl1pPr>
            <a:lvl2pPr marL="1828754" indent="0">
              <a:buNone/>
              <a:defRPr sz="5600"/>
            </a:lvl2pPr>
            <a:lvl3pPr marL="3657509" indent="0">
              <a:buNone/>
              <a:defRPr sz="4800"/>
            </a:lvl3pPr>
            <a:lvl4pPr marL="5486263" indent="0">
              <a:buNone/>
              <a:defRPr sz="4000"/>
            </a:lvl4pPr>
            <a:lvl5pPr marL="7315017" indent="0">
              <a:buNone/>
              <a:defRPr sz="4000"/>
            </a:lvl5pPr>
            <a:lvl6pPr marL="9143771" indent="0">
              <a:buNone/>
              <a:defRPr sz="4000"/>
            </a:lvl6pPr>
            <a:lvl7pPr marL="10972526" indent="0">
              <a:buNone/>
              <a:defRPr sz="4000"/>
            </a:lvl7pPr>
            <a:lvl8pPr marL="12801280" indent="0">
              <a:buNone/>
              <a:defRPr sz="4000"/>
            </a:lvl8pPr>
            <a:lvl9pPr marL="14630034" indent="0">
              <a:buNone/>
              <a:defRPr sz="4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4/19/2018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046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4600" y="1460507"/>
            <a:ext cx="31546800" cy="53022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4600" y="7302500"/>
            <a:ext cx="31546800" cy="174053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14600" y="25425407"/>
            <a:ext cx="8229600" cy="14605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BD82C7-D216-4BD2-AABA-30C98EBBF62C}" type="datetimeFigureOut">
              <a:rPr lang="en-US" smtClean="0"/>
              <a:t>4/19/2018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115800" y="25425407"/>
            <a:ext cx="12344400" cy="14605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5831800" y="25425407"/>
            <a:ext cx="8229600" cy="14605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785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657509" rtl="0" eaLnBrk="1" latinLnBrk="0" hangingPunct="1">
        <a:lnSpc>
          <a:spcPct val="90000"/>
        </a:lnSpc>
        <a:spcBef>
          <a:spcPct val="0"/>
        </a:spcBef>
        <a:buNone/>
        <a:defRPr sz="17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14378" indent="-914378" algn="l" defTabSz="3657509" rtl="0" eaLnBrk="1" latinLnBrk="0" hangingPunct="1">
        <a:lnSpc>
          <a:spcPct val="90000"/>
        </a:lnSpc>
        <a:spcBef>
          <a:spcPts val="4000"/>
        </a:spcBef>
        <a:buFont typeface="Arial" panose="020B0604020202020204" pitchFamily="34" charset="0"/>
        <a:buChar char="•"/>
        <a:defRPr sz="11200" kern="1200">
          <a:solidFill>
            <a:schemeClr val="tx1"/>
          </a:solidFill>
          <a:latin typeface="+mn-lt"/>
          <a:ea typeface="+mn-ea"/>
          <a:cs typeface="+mn-cs"/>
        </a:defRPr>
      </a:lvl1pPr>
      <a:lvl2pPr marL="2743132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2pPr>
      <a:lvl3pPr marL="4571886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3pPr>
      <a:lvl4pPr marL="6400640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8229395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10058149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1886903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3715657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5544412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8754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57509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86263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315017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3771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72526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801280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630034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2.xml"/><Relationship Id="rId4" Type="http://schemas.openxmlformats.org/officeDocument/2006/relationships/image" Target="../media/image18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3.xml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4.xml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5.xml"/><Relationship Id="rId4" Type="http://schemas.openxmlformats.org/officeDocument/2006/relationships/image" Target="../media/image28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6.xml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7.xml"/><Relationship Id="rId4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8.xml"/><Relationship Id="rId4" Type="http://schemas.openxmlformats.org/officeDocument/2006/relationships/image" Target="../media/image37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comments" Target="../comments/comment9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7" Type="http://schemas.openxmlformats.org/officeDocument/2006/relationships/comments" Target="../comments/comment10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emf"/><Relationship Id="rId5" Type="http://schemas.openxmlformats.org/officeDocument/2006/relationships/image" Target="../media/image43.emf"/><Relationship Id="rId4" Type="http://schemas.openxmlformats.org/officeDocument/2006/relationships/image" Target="../media/image4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7.xml"/><Relationship Id="rId4" Type="http://schemas.openxmlformats.org/officeDocument/2006/relationships/comments" Target="../comments/comment1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emf"/><Relationship Id="rId4" Type="http://schemas.openxmlformats.org/officeDocument/2006/relationships/image" Target="../media/image54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emf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6" Type="http://schemas.openxmlformats.org/officeDocument/2006/relationships/comments" Target="../comments/comment12.xml"/><Relationship Id="rId5" Type="http://schemas.openxmlformats.org/officeDocument/2006/relationships/image" Target="../media/image59.emf"/><Relationship Id="rId4" Type="http://schemas.openxmlformats.org/officeDocument/2006/relationships/image" Target="../media/image5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emf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13.xml"/><Relationship Id="rId4" Type="http://schemas.openxmlformats.org/officeDocument/2006/relationships/image" Target="../media/image6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emf"/><Relationship Id="rId2" Type="http://schemas.openxmlformats.org/officeDocument/2006/relationships/image" Target="../media/image63.emf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14.xml"/><Relationship Id="rId4" Type="http://schemas.openxmlformats.org/officeDocument/2006/relationships/image" Target="../media/image65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emf"/><Relationship Id="rId2" Type="http://schemas.openxmlformats.org/officeDocument/2006/relationships/image" Target="../media/image66.emf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7" Type="http://schemas.openxmlformats.org/officeDocument/2006/relationships/comments" Target="../comments/comment15.xml"/><Relationship Id="rId2" Type="http://schemas.openxmlformats.org/officeDocument/2006/relationships/image" Target="../media/image70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Relationship Id="rId5" Type="http://schemas.openxmlformats.org/officeDocument/2006/relationships/image" Target="../media/image73.emf"/><Relationship Id="rId4" Type="http://schemas.openxmlformats.org/officeDocument/2006/relationships/image" Target="../media/image7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emf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8.png"/><Relationship Id="rId4" Type="http://schemas.openxmlformats.org/officeDocument/2006/relationships/image" Target="../media/image77.em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emf"/><Relationship Id="rId2" Type="http://schemas.openxmlformats.org/officeDocument/2006/relationships/image" Target="../media/image79.emf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16.xml"/><Relationship Id="rId4" Type="http://schemas.openxmlformats.org/officeDocument/2006/relationships/image" Target="../media/image7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emf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Relationship Id="rId5" Type="http://schemas.openxmlformats.org/officeDocument/2006/relationships/image" Target="../media/image84.png"/><Relationship Id="rId4" Type="http://schemas.openxmlformats.org/officeDocument/2006/relationships/image" Target="../media/image83.e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emf"/><Relationship Id="rId2" Type="http://schemas.openxmlformats.org/officeDocument/2006/relationships/image" Target="../media/image85.emf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17.xml"/><Relationship Id="rId4" Type="http://schemas.openxmlformats.org/officeDocument/2006/relationships/image" Target="../media/image87.em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emf"/><Relationship Id="rId2" Type="http://schemas.openxmlformats.org/officeDocument/2006/relationships/image" Target="../media/image88.emf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8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emf"/><Relationship Id="rId7" Type="http://schemas.openxmlformats.org/officeDocument/2006/relationships/comments" Target="../comments/comment19.xml"/><Relationship Id="rId2" Type="http://schemas.openxmlformats.org/officeDocument/2006/relationships/image" Target="../media/image91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emf"/><Relationship Id="rId2" Type="http://schemas.openxmlformats.org/officeDocument/2006/relationships/image" Target="../media/image95.emf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emf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Relationship Id="rId5" Type="http://schemas.openxmlformats.org/officeDocument/2006/relationships/image" Target="../media/image100.emf"/><Relationship Id="rId4" Type="http://schemas.openxmlformats.org/officeDocument/2006/relationships/image" Target="../media/image99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emf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Relationship Id="rId5" Type="http://schemas.openxmlformats.org/officeDocument/2006/relationships/image" Target="../media/image104.png"/><Relationship Id="rId4" Type="http://schemas.openxmlformats.org/officeDocument/2006/relationships/image" Target="../media/image103.em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emf"/><Relationship Id="rId2" Type="http://schemas.openxmlformats.org/officeDocument/2006/relationships/image" Target="../media/image105.emf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20.xml"/><Relationship Id="rId4" Type="http://schemas.openxmlformats.org/officeDocument/2006/relationships/image" Target="../media/image107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emf"/><Relationship Id="rId2" Type="http://schemas.openxmlformats.org/officeDocument/2006/relationships/image" Target="../media/image108.emf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emf"/><Relationship Id="rId7" Type="http://schemas.openxmlformats.org/officeDocument/2006/relationships/comments" Target="../comments/comment21.xml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Relationship Id="rId5" Type="http://schemas.openxmlformats.org/officeDocument/2006/relationships/image" Target="../media/image115.emf"/><Relationship Id="rId4" Type="http://schemas.openxmlformats.org/officeDocument/2006/relationships/image" Target="../media/image114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emf"/><Relationship Id="rId2" Type="http://schemas.openxmlformats.org/officeDocument/2006/relationships/image" Target="../media/image116.emf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22.xml"/><Relationship Id="rId4" Type="http://schemas.openxmlformats.org/officeDocument/2006/relationships/image" Target="../media/image118.emf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emf"/><Relationship Id="rId2" Type="http://schemas.openxmlformats.org/officeDocument/2006/relationships/image" Target="../media/image119.emf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emf"/><Relationship Id="rId2" Type="http://schemas.openxmlformats.org/officeDocument/2006/relationships/image" Target="../media/image122.emf"/><Relationship Id="rId1" Type="http://schemas.openxmlformats.org/officeDocument/2006/relationships/slideLayout" Target="../slideLayouts/slideLayout7.xml"/><Relationship Id="rId4" Type="http://schemas.openxmlformats.org/officeDocument/2006/relationships/comments" Target="../comments/comment2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comments" Target="../comments/comment1.xml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emf"/><Relationship Id="rId4" Type="http://schemas.openxmlformats.org/officeDocument/2006/relationships/image" Target="../media/image1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8000" b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E0EA52D-7F51-483B-9399-2CF49F9807DA}"/>
              </a:ext>
            </a:extLst>
          </p:cNvPr>
          <p:cNvSpPr txBox="1">
            <a:spLocks/>
          </p:cNvSpPr>
          <p:nvPr/>
        </p:nvSpPr>
        <p:spPr>
          <a:xfrm>
            <a:off x="1071979" y="2628900"/>
            <a:ext cx="20244970" cy="1488186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36575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7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800">
                <a:latin typeface="+mn-lt"/>
              </a:rPr>
              <a:t>Evaluating ESOC in Florida Waterbodies </a:t>
            </a:r>
            <a:endParaRPr lang="en-US" sz="28800" dirty="0">
              <a:latin typeface="+mn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99CE56F-869D-4F08-B7E6-5B9E333BBCC9}"/>
              </a:ext>
            </a:extLst>
          </p:cNvPr>
          <p:cNvSpPr txBox="1"/>
          <p:nvPr/>
        </p:nvSpPr>
        <p:spPr>
          <a:xfrm>
            <a:off x="1071977" y="18539460"/>
            <a:ext cx="20244971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dirty="0"/>
              <a:t>Presenter</a:t>
            </a:r>
          </a:p>
          <a:p>
            <a:endParaRPr lang="en-US" sz="8800" dirty="0"/>
          </a:p>
          <a:p>
            <a:r>
              <a:rPr lang="en-US" sz="8800" dirty="0"/>
              <a:t>Author(s)</a:t>
            </a:r>
          </a:p>
          <a:p>
            <a:endParaRPr lang="en-US" sz="8800" dirty="0"/>
          </a:p>
          <a:p>
            <a:r>
              <a:rPr lang="en-US" sz="8800" dirty="0"/>
              <a:t>Funding People/Grant Space</a:t>
            </a:r>
          </a:p>
        </p:txBody>
      </p:sp>
    </p:spTree>
    <p:extLst>
      <p:ext uri="{BB962C8B-B14F-4D97-AF65-F5344CB8AC3E}">
        <p14:creationId xmlns:p14="http://schemas.microsoft.com/office/powerpoint/2010/main" val="7854951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8636000" y="914400"/>
            <a:ext cx="1847044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/>
              <a:t>Pesticides Detections at All Sites by Sample Type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64681F-5D6E-4E0F-BD17-B636F2650F21}"/>
              </a:ext>
            </a:extLst>
          </p:cNvPr>
          <p:cNvSpPr txBox="1"/>
          <p:nvPr/>
        </p:nvSpPr>
        <p:spPr>
          <a:xfrm>
            <a:off x="495299" y="2725563"/>
            <a:ext cx="1863936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Total No. </a:t>
            </a:r>
            <a:r>
              <a:rPr lang="en-US" sz="5400" b="1" dirty="0" err="1"/>
              <a:t>Undetects</a:t>
            </a:r>
            <a:r>
              <a:rPr lang="en-US" sz="5400" b="1" dirty="0"/>
              <a:t>, Detects, Not Quantifiable </a:t>
            </a:r>
            <a:r>
              <a:rPr lang="en-US" sz="6000" b="1" dirty="0"/>
              <a:t>by Sample Type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959FBE-3BF0-455F-9D5B-C92C37DDDCA0}"/>
              </a:ext>
            </a:extLst>
          </p:cNvPr>
          <p:cNvSpPr txBox="1"/>
          <p:nvPr/>
        </p:nvSpPr>
        <p:spPr>
          <a:xfrm>
            <a:off x="23297783" y="2669826"/>
            <a:ext cx="1377351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Pesticides Detected at Every Site (n = 4) </a:t>
            </a:r>
          </a:p>
          <a:p>
            <a:pPr algn="ctr"/>
            <a:r>
              <a:rPr lang="en-US" sz="5400" b="1" dirty="0"/>
              <a:t>by Matrix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1F4164-745B-4B93-8338-563E700362BC}"/>
              </a:ext>
            </a:extLst>
          </p:cNvPr>
          <p:cNvSpPr txBox="1"/>
          <p:nvPr/>
        </p:nvSpPr>
        <p:spPr>
          <a:xfrm>
            <a:off x="6890401" y="19110369"/>
            <a:ext cx="132757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No. Pesticides Detected by Sample Type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ABFB61C-588F-42D1-ADE6-FB203189E0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4303" y="4098840"/>
            <a:ext cx="15244233" cy="1465391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B299AAE-0057-4968-8AB2-FBC1200A53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293" y="20391313"/>
            <a:ext cx="23898743" cy="383819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C7E507D-3EC8-42C3-8B54-9C4C9EAE1D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74336" y="4424152"/>
            <a:ext cx="11606364" cy="20848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1071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DC16609-E2A8-442A-9CFC-658A267BA8E8}"/>
              </a:ext>
            </a:extLst>
          </p:cNvPr>
          <p:cNvSpPr txBox="1"/>
          <p:nvPr/>
        </p:nvSpPr>
        <p:spPr>
          <a:xfrm>
            <a:off x="642862" y="1552809"/>
            <a:ext cx="35290275" cy="99411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u="sng" dirty="0"/>
              <a:t>Quality Assurance Summary</a:t>
            </a:r>
          </a:p>
          <a:p>
            <a:pPr marL="1143000" indent="-1143000">
              <a:buFont typeface="Arial" panose="020B0604020202020204" pitchFamily="34" charset="0"/>
              <a:buChar char="•"/>
            </a:pPr>
            <a:r>
              <a:rPr lang="en-US" sz="8000" dirty="0"/>
              <a:t>18 of the 42 pesticide compounds detected were also detected in lab blanks or field blanks at concentrations that required data from at least one site to be qualified.</a:t>
            </a:r>
          </a:p>
          <a:p>
            <a:pPr marL="1143000" indent="-1143000">
              <a:buFont typeface="Arial" panose="020B0604020202020204" pitchFamily="34" charset="0"/>
              <a:buChar char="•"/>
            </a:pPr>
            <a:r>
              <a:rPr lang="en-US" sz="8000" dirty="0"/>
              <a:t>40% of detections from SPMD samples were qualified due to blank detections. </a:t>
            </a:r>
          </a:p>
          <a:p>
            <a:pPr marL="1143000" indent="-1143000">
              <a:buFont typeface="Arial" panose="020B0604020202020204" pitchFamily="34" charset="0"/>
              <a:buChar char="•"/>
            </a:pPr>
            <a:r>
              <a:rPr lang="en-US" sz="8000" dirty="0"/>
              <a:t>38% detections from grab samples were qualified due to blank detections.  </a:t>
            </a:r>
          </a:p>
          <a:p>
            <a:pPr marL="1143000" indent="-1143000">
              <a:buFont typeface="Arial" panose="020B0604020202020204" pitchFamily="34" charset="0"/>
              <a:buChar char="•"/>
            </a:pPr>
            <a:r>
              <a:rPr lang="en-US" sz="8000" dirty="0"/>
              <a:t>33% of detections from POCIS samples were qualified due to blank detections. </a:t>
            </a:r>
          </a:p>
          <a:p>
            <a:endParaRPr lang="en-US" sz="8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626ECF9-D4B6-443D-A639-C54D6593FE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862" y="10865223"/>
            <a:ext cx="13133187" cy="105646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5F1C43C-E2B9-4EEB-90B6-0F7CE1C728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07671" y="10865223"/>
            <a:ext cx="21625466" cy="15544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7889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3ADDAA5-F097-4FBB-8DA4-195FFAFF73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43050"/>
            <a:ext cx="36576000" cy="2588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9300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A114237-84AB-47E7-BBA4-E076BE3A30B8}"/>
              </a:ext>
            </a:extLst>
          </p:cNvPr>
          <p:cNvSpPr txBox="1"/>
          <p:nvPr/>
        </p:nvSpPr>
        <p:spPr>
          <a:xfrm>
            <a:off x="6535270" y="10048243"/>
            <a:ext cx="23505459" cy="772519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glow rad="317500">
              <a:schemeClr val="accent1">
                <a:alpha val="40000"/>
              </a:schemeClr>
            </a:glow>
            <a:outerShdw blurRad="990600" dist="50800" dir="5400000" algn="ctr" rotWithShape="0">
              <a:srgbClr val="000000">
                <a:alpha val="0"/>
              </a:srgbClr>
            </a:outerShdw>
            <a:softEdge rad="3556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9600" dirty="0"/>
              <a:t>PPCPs</a:t>
            </a:r>
          </a:p>
        </p:txBody>
      </p:sp>
    </p:spTree>
    <p:extLst>
      <p:ext uri="{BB962C8B-B14F-4D97-AF65-F5344CB8AC3E}">
        <p14:creationId xmlns:p14="http://schemas.microsoft.com/office/powerpoint/2010/main" val="42203397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AE74FEF-9FCB-42D8-8B05-37003C13EFA7}"/>
              </a:ext>
            </a:extLst>
          </p:cNvPr>
          <p:cNvSpPr txBox="1"/>
          <p:nvPr/>
        </p:nvSpPr>
        <p:spPr>
          <a:xfrm>
            <a:off x="1195755" y="1242565"/>
            <a:ext cx="3506372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Analyzed Pilot Study Samples for 127 PPCP Compounds</a:t>
            </a:r>
          </a:p>
          <a:p>
            <a:pPr algn="ctr"/>
            <a:r>
              <a:rPr lang="en-US" sz="9600" b="1" dirty="0"/>
              <a:t>39 PPCP Compounds Detected</a:t>
            </a:r>
          </a:p>
          <a:p>
            <a:pPr algn="ctr"/>
            <a:r>
              <a:rPr lang="en-US" sz="8000" dirty="0"/>
              <a:t>At one or more sites, in at least one </a:t>
            </a:r>
            <a:r>
              <a:rPr lang="en-US" sz="8000"/>
              <a:t>matrix (POCIS </a:t>
            </a:r>
            <a:r>
              <a:rPr lang="en-US" sz="8000" dirty="0"/>
              <a:t>or Grab)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D1B931D-25F4-46A5-BE70-08CFED1E950C}"/>
              </a:ext>
            </a:extLst>
          </p:cNvPr>
          <p:cNvSpPr/>
          <p:nvPr/>
        </p:nvSpPr>
        <p:spPr>
          <a:xfrm>
            <a:off x="4963887" y="5992025"/>
            <a:ext cx="28929873" cy="13332295"/>
          </a:xfrm>
          <a:prstGeom prst="rect">
            <a:avLst/>
          </a:prstGeom>
        </p:spPr>
        <p:txBody>
          <a:bodyPr wrap="square" numCol="3" spcCol="457200">
            <a:spAutoFit/>
          </a:bodyPr>
          <a:lstStyle/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Alprazolam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Amitriptyline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Amphetamine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Atenolol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Azithromycin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Caffeine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Carbamazepine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Clarithromycin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Cocaine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Colchicine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Cotinine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DEET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Dehydronifedipine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Desmethyldiltiazem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Diatrizoic acid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Diazepam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Diltiazem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Diphenhydramine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Erythromycin-H2O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Furosemide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Gemfibrozil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Hydrochlorothiazide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Hydrocodone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Iopamidol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Meprobamate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Metformin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Metoprolol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Naproxen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Oxolinic Acid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Oxycodone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Propoxyphene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Sertraline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Sulfadimethoxine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Sulfamethazine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Sulfamethoxazole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Triamterene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Trimethoprim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Valsartan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Venlafaxine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6199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/>
              <a:t>PPCPs </a:t>
            </a:r>
            <a:r>
              <a:rPr lang="en-US" sz="7200" dirty="0"/>
              <a:t>Detections at Alafia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841288" y="2340927"/>
            <a:ext cx="10261600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Detected by Sample Type </a:t>
            </a:r>
          </a:p>
          <a:p>
            <a:pPr algn="ctr"/>
            <a:r>
              <a:rPr lang="en-US" sz="4500" dirty="0"/>
              <a:t>127 Compounds Analyzed</a:t>
            </a:r>
          </a:p>
        </p:txBody>
      </p:sp>
      <p:grpSp>
        <p:nvGrpSpPr>
          <p:cNvPr id="199" name="Group 185">
            <a:extLst>
              <a:ext uri="{FF2B5EF4-FFF2-40B4-BE49-F238E27FC236}">
                <a16:creationId xmlns:a16="http://schemas.microsoft.com/office/drawing/2014/main" id="{3F26347C-B4EB-40C8-B4B3-B0109C9CFE7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699125" y="4519296"/>
            <a:ext cx="24669751" cy="10572751"/>
            <a:chOff x="3556" y="2246"/>
            <a:chExt cx="15540" cy="6735"/>
          </a:xfrm>
        </p:grpSpPr>
        <p:sp>
          <p:nvSpPr>
            <p:cNvPr id="200" name="AutoShape 184">
              <a:extLst>
                <a:ext uri="{FF2B5EF4-FFF2-40B4-BE49-F238E27FC236}">
                  <a16:creationId xmlns:a16="http://schemas.microsoft.com/office/drawing/2014/main" id="{F1A2EEEF-AE41-49D0-8E6B-4EAEE88E4DD2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3556" y="2246"/>
              <a:ext cx="15491" cy="66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1" name="Rectangle 186">
              <a:extLst>
                <a:ext uri="{FF2B5EF4-FFF2-40B4-BE49-F238E27FC236}">
                  <a16:creationId xmlns:a16="http://schemas.microsoft.com/office/drawing/2014/main" id="{EF33CDA2-50F2-4491-B2DB-42CDC8C4DD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5" y="3036"/>
              <a:ext cx="15491" cy="253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2" name="Rectangle 187">
              <a:extLst>
                <a:ext uri="{FF2B5EF4-FFF2-40B4-BE49-F238E27FC236}">
                  <a16:creationId xmlns:a16="http://schemas.microsoft.com/office/drawing/2014/main" id="{2B5378EF-E927-4DB6-93D3-2E393A92C6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87" y="5572"/>
              <a:ext cx="5460" cy="87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3" name="Rectangle 188">
              <a:extLst>
                <a:ext uri="{FF2B5EF4-FFF2-40B4-BE49-F238E27FC236}">
                  <a16:creationId xmlns:a16="http://schemas.microsoft.com/office/drawing/2014/main" id="{5588F5D4-EEF6-4542-9AB6-6B658F30C3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87" y="6404"/>
              <a:ext cx="5460" cy="87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" name="Rectangle 189">
              <a:extLst>
                <a:ext uri="{FF2B5EF4-FFF2-40B4-BE49-F238E27FC236}">
                  <a16:creationId xmlns:a16="http://schemas.microsoft.com/office/drawing/2014/main" id="{AF472B21-2588-44CB-8072-F28886E382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87" y="7235"/>
              <a:ext cx="5460" cy="87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" name="Rectangle 190">
              <a:extLst>
                <a:ext uri="{FF2B5EF4-FFF2-40B4-BE49-F238E27FC236}">
                  <a16:creationId xmlns:a16="http://schemas.microsoft.com/office/drawing/2014/main" id="{2318B5D6-1A65-4DE1-BEB4-013F3014ED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93" y="8067"/>
              <a:ext cx="9854" cy="87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" name="Rectangle 191">
              <a:extLst>
                <a:ext uri="{FF2B5EF4-FFF2-40B4-BE49-F238E27FC236}">
                  <a16:creationId xmlns:a16="http://schemas.microsoft.com/office/drawing/2014/main" id="{EDE4FDD9-5FEC-4D78-B313-BDCF768549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89" y="2329"/>
              <a:ext cx="3462" cy="9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POCIS Only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7" name="Rectangle 192">
              <a:extLst>
                <a:ext uri="{FF2B5EF4-FFF2-40B4-BE49-F238E27FC236}">
                  <a16:creationId xmlns:a16="http://schemas.microsoft.com/office/drawing/2014/main" id="{C3E3E291-F136-4AE0-AB2F-6CBC4C91E1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26" y="2329"/>
              <a:ext cx="3151" cy="9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Grab Only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8" name="Rectangle 193">
              <a:extLst>
                <a:ext uri="{FF2B5EF4-FFF2-40B4-BE49-F238E27FC236}">
                  <a16:creationId xmlns:a16="http://schemas.microsoft.com/office/drawing/2014/main" id="{CE22E78B-985B-4ABC-B3F9-650A20FE2C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720" y="2329"/>
              <a:ext cx="4128" cy="9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Grab &amp; POCIS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9" name="Rectangle 194">
              <a:extLst>
                <a:ext uri="{FF2B5EF4-FFF2-40B4-BE49-F238E27FC236}">
                  <a16:creationId xmlns:a16="http://schemas.microsoft.com/office/drawing/2014/main" id="{CD451265-B504-4A4D-AF5D-8DDC509E26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43" y="3161"/>
              <a:ext cx="2865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Alprazolam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0" name="Rectangle 195">
              <a:extLst>
                <a:ext uri="{FF2B5EF4-FFF2-40B4-BE49-F238E27FC236}">
                  <a16:creationId xmlns:a16="http://schemas.microsoft.com/office/drawing/2014/main" id="{37FA4C0D-1942-4D73-9258-E6C0385AAB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04" y="3161"/>
              <a:ext cx="3568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Diatrizoic</a:t>
              </a: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acid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1" name="Rectangle 196">
              <a:extLst>
                <a:ext uri="{FF2B5EF4-FFF2-40B4-BE49-F238E27FC236}">
                  <a16:creationId xmlns:a16="http://schemas.microsoft.com/office/drawing/2014/main" id="{EB3E6615-4D7A-46EE-A4AD-AD5E522ADA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75" y="3161"/>
              <a:ext cx="3345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Amitriptyline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2" name="Rectangle 197">
              <a:extLst>
                <a:ext uri="{FF2B5EF4-FFF2-40B4-BE49-F238E27FC236}">
                  <a16:creationId xmlns:a16="http://schemas.microsoft.com/office/drawing/2014/main" id="{915B3DE9-2B5B-493A-A094-B632DAB874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44" y="3992"/>
              <a:ext cx="5371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Erythromycin-H2O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3" name="Rectangle 198">
              <a:extLst>
                <a:ext uri="{FF2B5EF4-FFF2-40B4-BE49-F238E27FC236}">
                  <a16:creationId xmlns:a16="http://schemas.microsoft.com/office/drawing/2014/main" id="{2DD7CCFA-A95D-4A98-952A-431E75E488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36" y="3992"/>
              <a:ext cx="2579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Iopamidol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4" name="Rectangle 199">
              <a:extLst>
                <a:ext uri="{FF2B5EF4-FFF2-40B4-BE49-F238E27FC236}">
                  <a16:creationId xmlns:a16="http://schemas.microsoft.com/office/drawing/2014/main" id="{1AC14A23-ED09-43C5-B5BC-17564FCCD1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342" y="3992"/>
              <a:ext cx="3636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Amphetamine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5" name="Rectangle 200">
              <a:extLst>
                <a:ext uri="{FF2B5EF4-FFF2-40B4-BE49-F238E27FC236}">
                  <a16:creationId xmlns:a16="http://schemas.microsoft.com/office/drawing/2014/main" id="{E4935E6B-477E-470E-ABFC-98D7B3A503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7" y="4824"/>
              <a:ext cx="3445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Hydrocodone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6" name="Rectangle 201">
              <a:extLst>
                <a:ext uri="{FF2B5EF4-FFF2-40B4-BE49-F238E27FC236}">
                  <a16:creationId xmlns:a16="http://schemas.microsoft.com/office/drawing/2014/main" id="{E7D55CD4-0F9E-4732-8AC8-10C0C72DBC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92" y="4824"/>
              <a:ext cx="2610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Colchicine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7" name="Rectangle 202">
              <a:extLst>
                <a:ext uri="{FF2B5EF4-FFF2-40B4-BE49-F238E27FC236}">
                  <a16:creationId xmlns:a16="http://schemas.microsoft.com/office/drawing/2014/main" id="{A585C16E-A314-41EC-A48C-D27EC17121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209" y="4824"/>
              <a:ext cx="3963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Carbamazepine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8" name="Rectangle 203">
              <a:extLst>
                <a:ext uri="{FF2B5EF4-FFF2-40B4-BE49-F238E27FC236}">
                  <a16:creationId xmlns:a16="http://schemas.microsoft.com/office/drawing/2014/main" id="{9ACC6AD5-E998-45A0-96C2-629BFF5244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30" y="5655"/>
              <a:ext cx="2020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Cocaine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9" name="Rectangle 204">
              <a:extLst>
                <a:ext uri="{FF2B5EF4-FFF2-40B4-BE49-F238E27FC236}">
                  <a16:creationId xmlns:a16="http://schemas.microsoft.com/office/drawing/2014/main" id="{24A6FDA0-EE80-4F2B-9556-D755C50669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673" y="6487"/>
              <a:ext cx="1311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DEET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0" name="Rectangle 205">
              <a:extLst>
                <a:ext uri="{FF2B5EF4-FFF2-40B4-BE49-F238E27FC236}">
                  <a16:creationId xmlns:a16="http://schemas.microsoft.com/office/drawing/2014/main" id="{2C04EE35-C904-4C6A-A7C2-9C021B6C43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519" y="7318"/>
              <a:ext cx="3313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Oxolinic</a:t>
              </a:r>
              <a:r>
                <a:rPr kumimoji="0" lang="en-US" altLang="en-US" sz="78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Acid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1" name="Rectangle 206">
              <a:extLst>
                <a:ext uri="{FF2B5EF4-FFF2-40B4-BE49-F238E27FC236}">
                  <a16:creationId xmlns:a16="http://schemas.microsoft.com/office/drawing/2014/main" id="{64F06DC0-E98A-4889-91A5-8E2EC06FD7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854" y="8150"/>
              <a:ext cx="4509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Sulfamethoxazole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2" name="Line 207">
              <a:extLst>
                <a:ext uri="{FF2B5EF4-FFF2-40B4-BE49-F238E27FC236}">
                  <a16:creationId xmlns:a16="http://schemas.microsoft.com/office/drawing/2014/main" id="{F14F1F33-34F0-456B-B4E4-91BBE727288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56" y="2246"/>
              <a:ext cx="0" cy="83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" name="Rectangle 208">
              <a:extLst>
                <a:ext uri="{FF2B5EF4-FFF2-40B4-BE49-F238E27FC236}">
                  <a16:creationId xmlns:a16="http://schemas.microsoft.com/office/drawing/2014/main" id="{3EDABCFF-F9BD-4F93-8118-739FDAD9B2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6" y="2246"/>
              <a:ext cx="44" cy="83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4" name="Line 209">
              <a:extLst>
                <a:ext uri="{FF2B5EF4-FFF2-40B4-BE49-F238E27FC236}">
                  <a16:creationId xmlns:a16="http://schemas.microsoft.com/office/drawing/2014/main" id="{A7B2CA87-3D76-4FCA-A63E-D2368DB2336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93" y="2246"/>
              <a:ext cx="0" cy="83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5" name="Rectangle 210">
              <a:extLst>
                <a:ext uri="{FF2B5EF4-FFF2-40B4-BE49-F238E27FC236}">
                  <a16:creationId xmlns:a16="http://schemas.microsoft.com/office/drawing/2014/main" id="{D636107B-6E36-450D-93BD-619B300127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93" y="2246"/>
              <a:ext cx="44" cy="83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6" name="Line 211">
              <a:extLst>
                <a:ext uri="{FF2B5EF4-FFF2-40B4-BE49-F238E27FC236}">
                  <a16:creationId xmlns:a16="http://schemas.microsoft.com/office/drawing/2014/main" id="{258CA58B-3780-4F61-A095-2B9F13F23DE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587" y="2246"/>
              <a:ext cx="0" cy="83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" name="Rectangle 212">
              <a:extLst>
                <a:ext uri="{FF2B5EF4-FFF2-40B4-BE49-F238E27FC236}">
                  <a16:creationId xmlns:a16="http://schemas.microsoft.com/office/drawing/2014/main" id="{53118DBF-50AE-4A22-B7C2-115A3C3871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87" y="2246"/>
              <a:ext cx="45" cy="83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" name="Line 213">
              <a:extLst>
                <a:ext uri="{FF2B5EF4-FFF2-40B4-BE49-F238E27FC236}">
                  <a16:creationId xmlns:a16="http://schemas.microsoft.com/office/drawing/2014/main" id="{ACECFCF2-198A-4DD9-A6CF-05508AD14DA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3078"/>
              <a:ext cx="1544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" name="Rectangle 214">
              <a:extLst>
                <a:ext uri="{FF2B5EF4-FFF2-40B4-BE49-F238E27FC236}">
                  <a16:creationId xmlns:a16="http://schemas.microsoft.com/office/drawing/2014/main" id="{2707CA93-F19D-43ED-BD76-A774176B09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3078"/>
              <a:ext cx="15447" cy="4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0" name="Line 215">
              <a:extLst>
                <a:ext uri="{FF2B5EF4-FFF2-40B4-BE49-F238E27FC236}">
                  <a16:creationId xmlns:a16="http://schemas.microsoft.com/office/drawing/2014/main" id="{BF4646E7-8819-4E4B-B729-F80CE2276F2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02" y="2246"/>
              <a:ext cx="0" cy="83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1" name="Rectangle 216">
              <a:extLst>
                <a:ext uri="{FF2B5EF4-FFF2-40B4-BE49-F238E27FC236}">
                  <a16:creationId xmlns:a16="http://schemas.microsoft.com/office/drawing/2014/main" id="{E4E3E6E5-A5B3-4C37-A534-445567274E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02" y="2246"/>
              <a:ext cx="45" cy="83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2" name="Line 217">
              <a:extLst>
                <a:ext uri="{FF2B5EF4-FFF2-40B4-BE49-F238E27FC236}">
                  <a16:creationId xmlns:a16="http://schemas.microsoft.com/office/drawing/2014/main" id="{9F38AA88-2BFE-4833-A84B-B8549480CD6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3909"/>
              <a:ext cx="1544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3" name="Rectangle 218">
              <a:extLst>
                <a:ext uri="{FF2B5EF4-FFF2-40B4-BE49-F238E27FC236}">
                  <a16:creationId xmlns:a16="http://schemas.microsoft.com/office/drawing/2014/main" id="{1E99F9A4-8B26-49A2-989B-35522AA37A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3909"/>
              <a:ext cx="15447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4" name="Line 219">
              <a:extLst>
                <a:ext uri="{FF2B5EF4-FFF2-40B4-BE49-F238E27FC236}">
                  <a16:creationId xmlns:a16="http://schemas.microsoft.com/office/drawing/2014/main" id="{55323AEB-983C-4635-B932-DA54550AF3A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4741"/>
              <a:ext cx="1544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5" name="Rectangle 220">
              <a:extLst>
                <a:ext uri="{FF2B5EF4-FFF2-40B4-BE49-F238E27FC236}">
                  <a16:creationId xmlns:a16="http://schemas.microsoft.com/office/drawing/2014/main" id="{41FBE37A-04A0-46E8-8715-E7282F4533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4741"/>
              <a:ext cx="15447" cy="4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6" name="Line 221">
              <a:extLst>
                <a:ext uri="{FF2B5EF4-FFF2-40B4-BE49-F238E27FC236}">
                  <a16:creationId xmlns:a16="http://schemas.microsoft.com/office/drawing/2014/main" id="{C505C1E1-FBB0-4AD0-9585-E38D460605B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56" y="3078"/>
              <a:ext cx="0" cy="249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7" name="Rectangle 222">
              <a:extLst>
                <a:ext uri="{FF2B5EF4-FFF2-40B4-BE49-F238E27FC236}">
                  <a16:creationId xmlns:a16="http://schemas.microsoft.com/office/drawing/2014/main" id="{4FD25A3C-0BEE-4402-9BEB-CFCC969040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6" y="3078"/>
              <a:ext cx="44" cy="249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8" name="Line 223">
              <a:extLst>
                <a:ext uri="{FF2B5EF4-FFF2-40B4-BE49-F238E27FC236}">
                  <a16:creationId xmlns:a16="http://schemas.microsoft.com/office/drawing/2014/main" id="{00E1314F-E282-4BCF-B6BE-0BA22E1BD31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93" y="3119"/>
              <a:ext cx="0" cy="245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9" name="Rectangle 224">
              <a:extLst>
                <a:ext uri="{FF2B5EF4-FFF2-40B4-BE49-F238E27FC236}">
                  <a16:creationId xmlns:a16="http://schemas.microsoft.com/office/drawing/2014/main" id="{36F9DE44-1119-438B-9080-A707C66111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93" y="3119"/>
              <a:ext cx="44" cy="245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0" name="Line 225">
              <a:extLst>
                <a:ext uri="{FF2B5EF4-FFF2-40B4-BE49-F238E27FC236}">
                  <a16:creationId xmlns:a16="http://schemas.microsoft.com/office/drawing/2014/main" id="{62D71D0E-6964-4721-8C1E-5FE1872D042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5572"/>
              <a:ext cx="998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" name="Rectangle 226">
              <a:extLst>
                <a:ext uri="{FF2B5EF4-FFF2-40B4-BE49-F238E27FC236}">
                  <a16:creationId xmlns:a16="http://schemas.microsoft.com/office/drawing/2014/main" id="{4C798FDA-AACA-4DD6-9502-904888CFCB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5572"/>
              <a:ext cx="9987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2" name="Line 227">
              <a:extLst>
                <a:ext uri="{FF2B5EF4-FFF2-40B4-BE49-F238E27FC236}">
                  <a16:creationId xmlns:a16="http://schemas.microsoft.com/office/drawing/2014/main" id="{E4742D4F-CE3E-44D5-979A-07585EA63EE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632" y="5572"/>
              <a:ext cx="541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3" name="Rectangle 228">
              <a:extLst>
                <a:ext uri="{FF2B5EF4-FFF2-40B4-BE49-F238E27FC236}">
                  <a16:creationId xmlns:a16="http://schemas.microsoft.com/office/drawing/2014/main" id="{294402D1-C906-43F6-A662-A8BD86C191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632" y="5572"/>
              <a:ext cx="5415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4" name="Line 229">
              <a:extLst>
                <a:ext uri="{FF2B5EF4-FFF2-40B4-BE49-F238E27FC236}">
                  <a16:creationId xmlns:a16="http://schemas.microsoft.com/office/drawing/2014/main" id="{0020EAEB-3D4C-45A0-8E4C-8255BF00719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6404"/>
              <a:ext cx="998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5" name="Rectangle 230">
              <a:extLst>
                <a:ext uri="{FF2B5EF4-FFF2-40B4-BE49-F238E27FC236}">
                  <a16:creationId xmlns:a16="http://schemas.microsoft.com/office/drawing/2014/main" id="{FBC70A68-72D1-4143-8624-221A2F17A5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6404"/>
              <a:ext cx="9987" cy="4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" name="Line 231">
              <a:extLst>
                <a:ext uri="{FF2B5EF4-FFF2-40B4-BE49-F238E27FC236}">
                  <a16:creationId xmlns:a16="http://schemas.microsoft.com/office/drawing/2014/main" id="{A3F2EDF5-2DA9-4F26-AA71-DE365C402BB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632" y="6404"/>
              <a:ext cx="541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" name="Rectangle 232">
              <a:extLst>
                <a:ext uri="{FF2B5EF4-FFF2-40B4-BE49-F238E27FC236}">
                  <a16:creationId xmlns:a16="http://schemas.microsoft.com/office/drawing/2014/main" id="{059799E6-FE9A-4547-B10F-9274B7D7E6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632" y="6404"/>
              <a:ext cx="5415" cy="4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8" name="Line 233">
              <a:extLst>
                <a:ext uri="{FF2B5EF4-FFF2-40B4-BE49-F238E27FC236}">
                  <a16:creationId xmlns:a16="http://schemas.microsoft.com/office/drawing/2014/main" id="{3C04B7A0-42B0-45AE-A57D-187F16DEF60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7235"/>
              <a:ext cx="998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9" name="Rectangle 234">
              <a:extLst>
                <a:ext uri="{FF2B5EF4-FFF2-40B4-BE49-F238E27FC236}">
                  <a16:creationId xmlns:a16="http://schemas.microsoft.com/office/drawing/2014/main" id="{CEE7463F-1F63-4913-9475-F982D3F51B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7235"/>
              <a:ext cx="9987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0" name="Line 235">
              <a:extLst>
                <a:ext uri="{FF2B5EF4-FFF2-40B4-BE49-F238E27FC236}">
                  <a16:creationId xmlns:a16="http://schemas.microsoft.com/office/drawing/2014/main" id="{95C00E3E-D2AC-4912-A4D6-B01EA424C90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632" y="7235"/>
              <a:ext cx="541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1" name="Rectangle 236">
              <a:extLst>
                <a:ext uri="{FF2B5EF4-FFF2-40B4-BE49-F238E27FC236}">
                  <a16:creationId xmlns:a16="http://schemas.microsoft.com/office/drawing/2014/main" id="{59D76735-4FDF-4490-A021-05E541E651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632" y="7235"/>
              <a:ext cx="5415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2" name="Line 237">
              <a:extLst>
                <a:ext uri="{FF2B5EF4-FFF2-40B4-BE49-F238E27FC236}">
                  <a16:creationId xmlns:a16="http://schemas.microsoft.com/office/drawing/2014/main" id="{CE1BE5BA-929E-4739-9FC3-42D1DE04F41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8067"/>
              <a:ext cx="998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3" name="Rectangle 238">
              <a:extLst>
                <a:ext uri="{FF2B5EF4-FFF2-40B4-BE49-F238E27FC236}">
                  <a16:creationId xmlns:a16="http://schemas.microsoft.com/office/drawing/2014/main" id="{204C87A2-0876-4EA2-BE61-12E8619F2F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8067"/>
              <a:ext cx="9987" cy="4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4" name="Line 239">
              <a:extLst>
                <a:ext uri="{FF2B5EF4-FFF2-40B4-BE49-F238E27FC236}">
                  <a16:creationId xmlns:a16="http://schemas.microsoft.com/office/drawing/2014/main" id="{F7B308FF-A8D5-4C56-9DDD-4E42C7A4DDC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632" y="8067"/>
              <a:ext cx="541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5" name="Rectangle 240">
              <a:extLst>
                <a:ext uri="{FF2B5EF4-FFF2-40B4-BE49-F238E27FC236}">
                  <a16:creationId xmlns:a16="http://schemas.microsoft.com/office/drawing/2014/main" id="{2C15137B-5188-48C5-8B62-36643B5CA5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632" y="8067"/>
              <a:ext cx="5415" cy="4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6" name="Line 241">
              <a:extLst>
                <a:ext uri="{FF2B5EF4-FFF2-40B4-BE49-F238E27FC236}">
                  <a16:creationId xmlns:a16="http://schemas.microsoft.com/office/drawing/2014/main" id="{43BEFD51-7A60-40A6-8C7D-3C4F88549D9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56" y="5572"/>
              <a:ext cx="0" cy="336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7" name="Rectangle 242">
              <a:extLst>
                <a:ext uri="{FF2B5EF4-FFF2-40B4-BE49-F238E27FC236}">
                  <a16:creationId xmlns:a16="http://schemas.microsoft.com/office/drawing/2014/main" id="{C71DCF59-4EA3-4378-B6A8-7409E1973A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6" y="5572"/>
              <a:ext cx="44" cy="336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8" name="Line 243">
              <a:extLst>
                <a:ext uri="{FF2B5EF4-FFF2-40B4-BE49-F238E27FC236}">
                  <a16:creationId xmlns:a16="http://schemas.microsoft.com/office/drawing/2014/main" id="{9E2C5707-0F39-4F4E-888C-5B4FA34A6E0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93" y="5614"/>
              <a:ext cx="0" cy="332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9" name="Rectangle 244">
              <a:extLst>
                <a:ext uri="{FF2B5EF4-FFF2-40B4-BE49-F238E27FC236}">
                  <a16:creationId xmlns:a16="http://schemas.microsoft.com/office/drawing/2014/main" id="{F781567B-0E89-41F8-AC4C-59EC71D2E8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93" y="5614"/>
              <a:ext cx="44" cy="332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0" name="Line 245">
              <a:extLst>
                <a:ext uri="{FF2B5EF4-FFF2-40B4-BE49-F238E27FC236}">
                  <a16:creationId xmlns:a16="http://schemas.microsoft.com/office/drawing/2014/main" id="{26D5296F-E1FD-4753-9F54-95B9AAA7DE7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8898"/>
              <a:ext cx="998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1" name="Rectangle 246">
              <a:extLst>
                <a:ext uri="{FF2B5EF4-FFF2-40B4-BE49-F238E27FC236}">
                  <a16:creationId xmlns:a16="http://schemas.microsoft.com/office/drawing/2014/main" id="{13165783-472E-4DB0-BAA0-5927F96AE4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8898"/>
              <a:ext cx="9987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2" name="Line 247">
              <a:extLst>
                <a:ext uri="{FF2B5EF4-FFF2-40B4-BE49-F238E27FC236}">
                  <a16:creationId xmlns:a16="http://schemas.microsoft.com/office/drawing/2014/main" id="{C72FCB08-7CC0-4722-8ACB-47928598A81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587" y="3119"/>
              <a:ext cx="0" cy="577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3" name="Rectangle 248">
              <a:extLst>
                <a:ext uri="{FF2B5EF4-FFF2-40B4-BE49-F238E27FC236}">
                  <a16:creationId xmlns:a16="http://schemas.microsoft.com/office/drawing/2014/main" id="{B35480F5-2887-4152-90A6-BB9CC7EDF1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87" y="3119"/>
              <a:ext cx="45" cy="577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4" name="Line 249">
              <a:extLst>
                <a:ext uri="{FF2B5EF4-FFF2-40B4-BE49-F238E27FC236}">
                  <a16:creationId xmlns:a16="http://schemas.microsoft.com/office/drawing/2014/main" id="{BCECBBCB-9E9F-44C1-8BCE-E7DD66418AD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587" y="8898"/>
              <a:ext cx="546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5" name="Rectangle 250">
              <a:extLst>
                <a:ext uri="{FF2B5EF4-FFF2-40B4-BE49-F238E27FC236}">
                  <a16:creationId xmlns:a16="http://schemas.microsoft.com/office/drawing/2014/main" id="{99FD58E4-6B6A-4895-9E06-8C184AF531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87" y="8898"/>
              <a:ext cx="5460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" name="Line 251">
              <a:extLst>
                <a:ext uri="{FF2B5EF4-FFF2-40B4-BE49-F238E27FC236}">
                  <a16:creationId xmlns:a16="http://schemas.microsoft.com/office/drawing/2014/main" id="{AC908A99-EA6F-42F1-9110-9AFCFA03AA9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02" y="3119"/>
              <a:ext cx="0" cy="582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" name="Rectangle 252">
              <a:extLst>
                <a:ext uri="{FF2B5EF4-FFF2-40B4-BE49-F238E27FC236}">
                  <a16:creationId xmlns:a16="http://schemas.microsoft.com/office/drawing/2014/main" id="{9E570D8A-C5AC-4EA7-B282-D4689DAF69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02" y="3119"/>
              <a:ext cx="45" cy="582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8" name="Line 253">
              <a:extLst>
                <a:ext uri="{FF2B5EF4-FFF2-40B4-BE49-F238E27FC236}">
                  <a16:creationId xmlns:a16="http://schemas.microsoft.com/office/drawing/2014/main" id="{9D839707-D5BB-4CE6-A2C0-C5DDDA22EF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56" y="8940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9" name="Rectangle 254">
              <a:extLst>
                <a:ext uri="{FF2B5EF4-FFF2-40B4-BE49-F238E27FC236}">
                  <a16:creationId xmlns:a16="http://schemas.microsoft.com/office/drawing/2014/main" id="{67BC907A-3AAD-413F-8982-2B8D9E812A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6" y="8940"/>
              <a:ext cx="44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0" name="Line 255">
              <a:extLst>
                <a:ext uri="{FF2B5EF4-FFF2-40B4-BE49-F238E27FC236}">
                  <a16:creationId xmlns:a16="http://schemas.microsoft.com/office/drawing/2014/main" id="{F5DE88F3-C2AC-4823-9F08-B2B04E95BC9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93" y="8940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1" name="Rectangle 256">
              <a:extLst>
                <a:ext uri="{FF2B5EF4-FFF2-40B4-BE49-F238E27FC236}">
                  <a16:creationId xmlns:a16="http://schemas.microsoft.com/office/drawing/2014/main" id="{ACC50C3B-DE87-42AE-9AFE-B69AC713B5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93" y="8940"/>
              <a:ext cx="44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2" name="Line 257">
              <a:extLst>
                <a:ext uri="{FF2B5EF4-FFF2-40B4-BE49-F238E27FC236}">
                  <a16:creationId xmlns:a16="http://schemas.microsoft.com/office/drawing/2014/main" id="{6F32052A-8053-4BE6-A4BE-B1EEA53C5D2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587" y="8940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3" name="Rectangle 258">
              <a:extLst>
                <a:ext uri="{FF2B5EF4-FFF2-40B4-BE49-F238E27FC236}">
                  <a16:creationId xmlns:a16="http://schemas.microsoft.com/office/drawing/2014/main" id="{1ABE7535-3EE0-4DE3-8381-FC3B880031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87" y="8940"/>
              <a:ext cx="45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4" name="Line 259">
              <a:extLst>
                <a:ext uri="{FF2B5EF4-FFF2-40B4-BE49-F238E27FC236}">
                  <a16:creationId xmlns:a16="http://schemas.microsoft.com/office/drawing/2014/main" id="{4CB16199-BF14-4966-9629-AE96452A92E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02" y="8940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5" name="Rectangle 260">
              <a:extLst>
                <a:ext uri="{FF2B5EF4-FFF2-40B4-BE49-F238E27FC236}">
                  <a16:creationId xmlns:a16="http://schemas.microsoft.com/office/drawing/2014/main" id="{984D520E-D17C-4E98-9C9C-113187A979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02" y="8940"/>
              <a:ext cx="45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6" name="Line 261">
              <a:extLst>
                <a:ext uri="{FF2B5EF4-FFF2-40B4-BE49-F238E27FC236}">
                  <a16:creationId xmlns:a16="http://schemas.microsoft.com/office/drawing/2014/main" id="{320EF349-C2F8-4088-B9A2-14A19A67254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2246"/>
              <a:ext cx="15447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7" name="Rectangle 262">
              <a:extLst>
                <a:ext uri="{FF2B5EF4-FFF2-40B4-BE49-F238E27FC236}">
                  <a16:creationId xmlns:a16="http://schemas.microsoft.com/office/drawing/2014/main" id="{D98A12F2-765B-4A2E-8BAA-566022684B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2246"/>
              <a:ext cx="15491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8" name="Line 263">
              <a:extLst>
                <a:ext uri="{FF2B5EF4-FFF2-40B4-BE49-F238E27FC236}">
                  <a16:creationId xmlns:a16="http://schemas.microsoft.com/office/drawing/2014/main" id="{65FB5229-4EA7-4BD6-84E7-3204AAA5D71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3078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9" name="Rectangle 264">
              <a:extLst>
                <a:ext uri="{FF2B5EF4-FFF2-40B4-BE49-F238E27FC236}">
                  <a16:creationId xmlns:a16="http://schemas.microsoft.com/office/drawing/2014/main" id="{5276F746-FB34-4D49-96A4-AAB1B13245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3078"/>
              <a:ext cx="44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0" name="Line 265">
              <a:extLst>
                <a:ext uri="{FF2B5EF4-FFF2-40B4-BE49-F238E27FC236}">
                  <a16:creationId xmlns:a16="http://schemas.microsoft.com/office/drawing/2014/main" id="{85DB984A-EB95-4BD9-9DBF-3BA32317601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3909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1" name="Rectangle 266">
              <a:extLst>
                <a:ext uri="{FF2B5EF4-FFF2-40B4-BE49-F238E27FC236}">
                  <a16:creationId xmlns:a16="http://schemas.microsoft.com/office/drawing/2014/main" id="{3464CE82-C0EB-4E33-B0D5-2DEF969B38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3909"/>
              <a:ext cx="44" cy="42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2" name="Line 267">
              <a:extLst>
                <a:ext uri="{FF2B5EF4-FFF2-40B4-BE49-F238E27FC236}">
                  <a16:creationId xmlns:a16="http://schemas.microsoft.com/office/drawing/2014/main" id="{92EC1345-DB4F-40B0-93B9-46479E0930F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474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3" name="Rectangle 268">
              <a:extLst>
                <a:ext uri="{FF2B5EF4-FFF2-40B4-BE49-F238E27FC236}">
                  <a16:creationId xmlns:a16="http://schemas.microsoft.com/office/drawing/2014/main" id="{9A2D3C0B-B167-4294-AF69-044A784E86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4741"/>
              <a:ext cx="44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4" name="Line 269">
              <a:extLst>
                <a:ext uri="{FF2B5EF4-FFF2-40B4-BE49-F238E27FC236}">
                  <a16:creationId xmlns:a16="http://schemas.microsoft.com/office/drawing/2014/main" id="{B3D4243D-7EE7-4A30-840D-0BA36B6B5D7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5572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5" name="Rectangle 270">
              <a:extLst>
                <a:ext uri="{FF2B5EF4-FFF2-40B4-BE49-F238E27FC236}">
                  <a16:creationId xmlns:a16="http://schemas.microsoft.com/office/drawing/2014/main" id="{445EE105-D3E8-4445-8E30-9DCB330038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5572"/>
              <a:ext cx="44" cy="42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6" name="Line 271">
              <a:extLst>
                <a:ext uri="{FF2B5EF4-FFF2-40B4-BE49-F238E27FC236}">
                  <a16:creationId xmlns:a16="http://schemas.microsoft.com/office/drawing/2014/main" id="{2398D192-D2D9-40A8-80F5-C436DD7914A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6404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7" name="Rectangle 272">
              <a:extLst>
                <a:ext uri="{FF2B5EF4-FFF2-40B4-BE49-F238E27FC236}">
                  <a16:creationId xmlns:a16="http://schemas.microsoft.com/office/drawing/2014/main" id="{66FFF960-335A-4528-8E1A-F1C94A8C76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6404"/>
              <a:ext cx="44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8" name="Line 273">
              <a:extLst>
                <a:ext uri="{FF2B5EF4-FFF2-40B4-BE49-F238E27FC236}">
                  <a16:creationId xmlns:a16="http://schemas.microsoft.com/office/drawing/2014/main" id="{1394EA6D-AA85-417D-8352-299457709A2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7235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9" name="Rectangle 274">
              <a:extLst>
                <a:ext uri="{FF2B5EF4-FFF2-40B4-BE49-F238E27FC236}">
                  <a16:creationId xmlns:a16="http://schemas.microsoft.com/office/drawing/2014/main" id="{C5AAFA03-5499-4C54-9F1E-4E0024756B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7235"/>
              <a:ext cx="44" cy="42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0" name="Line 275">
              <a:extLst>
                <a:ext uri="{FF2B5EF4-FFF2-40B4-BE49-F238E27FC236}">
                  <a16:creationId xmlns:a16="http://schemas.microsoft.com/office/drawing/2014/main" id="{E05DE348-D066-4916-A780-27480E47EB0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8067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1" name="Rectangle 276">
              <a:extLst>
                <a:ext uri="{FF2B5EF4-FFF2-40B4-BE49-F238E27FC236}">
                  <a16:creationId xmlns:a16="http://schemas.microsoft.com/office/drawing/2014/main" id="{3E1AA122-B3AF-49CB-9474-0E3F5DC6D7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8067"/>
              <a:ext cx="44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2" name="Line 277">
              <a:extLst>
                <a:ext uri="{FF2B5EF4-FFF2-40B4-BE49-F238E27FC236}">
                  <a16:creationId xmlns:a16="http://schemas.microsoft.com/office/drawing/2014/main" id="{1FDE1BB1-B653-4129-977D-2F3DE621CF3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8898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3" name="Rectangle 278">
              <a:extLst>
                <a:ext uri="{FF2B5EF4-FFF2-40B4-BE49-F238E27FC236}">
                  <a16:creationId xmlns:a16="http://schemas.microsoft.com/office/drawing/2014/main" id="{D9924D24-C760-4192-9BF3-C52426F6D5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8898"/>
              <a:ext cx="44" cy="42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C15F3E93-B434-4E0E-B24C-B107752876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05822" y="17127863"/>
            <a:ext cx="14648418" cy="435670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D05FB02-43A2-41B2-AB92-EAC3D17AAF94}"/>
              </a:ext>
            </a:extLst>
          </p:cNvPr>
          <p:cNvSpPr/>
          <p:nvPr/>
        </p:nvSpPr>
        <p:spPr>
          <a:xfrm>
            <a:off x="10632318" y="16005684"/>
            <a:ext cx="1541428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err="1"/>
              <a:t>Undetects</a:t>
            </a:r>
            <a:r>
              <a:rPr lang="en-US" sz="5400" b="1" dirty="0"/>
              <a:t>, Detects, Not Quantifiable by Sample Type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22884015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A58EC27-D8D0-473D-B69F-C9907A650B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72938" y="14820900"/>
            <a:ext cx="16359695" cy="10041988"/>
          </a:xfrm>
          <a:prstGeom prst="rect">
            <a:avLst/>
          </a:prstGeom>
        </p:spPr>
      </p:pic>
      <p:sp>
        <p:nvSpPr>
          <p:cNvPr id="11" name="TextBox 6">
            <a:extLst>
              <a:ext uri="{FF2B5EF4-FFF2-40B4-BE49-F238E27FC236}">
                <a16:creationId xmlns:a16="http://schemas.microsoft.com/office/drawing/2014/main" id="{16533EE2-4136-4432-B3F1-05DF7EA2E4FF}"/>
              </a:ext>
            </a:extLst>
          </p:cNvPr>
          <p:cNvSpPr txBox="1"/>
          <p:nvPr/>
        </p:nvSpPr>
        <p:spPr>
          <a:xfrm>
            <a:off x="11660239" y="16205663"/>
            <a:ext cx="5623816" cy="1356291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/>
              <a:t>Total</a:t>
            </a:r>
            <a:r>
              <a:rPr lang="en-US" sz="4000" baseline="0" dirty="0"/>
              <a:t> No. PPCPs analyzed = </a:t>
            </a:r>
            <a:r>
              <a:rPr lang="en-US" sz="4000" dirty="0"/>
              <a:t>127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79EC37D-AF46-45B7-B40B-0A84AAEF750B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PPCPs Detections at Alafia River Analyzed by SGS Analytical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ABE9354-5294-4C52-A142-79CCA5378178}"/>
              </a:ext>
            </a:extLst>
          </p:cNvPr>
          <p:cNvSpPr txBox="1"/>
          <p:nvPr/>
        </p:nvSpPr>
        <p:spPr>
          <a:xfrm>
            <a:off x="13185740" y="13376660"/>
            <a:ext cx="8322562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dirty="0"/>
              <a:t>Detected by Sample Type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104DF1A7-69D2-41AB-8844-F2F87F82B4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1865" y="1576423"/>
            <a:ext cx="19824272" cy="11894565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A5371290-F26A-4928-8B1C-9A8DF21FADD3}"/>
              </a:ext>
            </a:extLst>
          </p:cNvPr>
          <p:cNvSpPr txBox="1"/>
          <p:nvPr/>
        </p:nvSpPr>
        <p:spPr>
          <a:xfrm>
            <a:off x="11660239" y="2118257"/>
            <a:ext cx="11373563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5400" dirty="0"/>
              <a:t>Detects per Analyte List by Sample Type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7DD2D67-173D-4368-8281-A6257AFF2C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444" y="14299990"/>
            <a:ext cx="19253401" cy="11430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5555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7C997F0-E73F-494B-9FA8-C15D089E8B3C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PPCPs Detections at Ochlockonee River Analyzed by SGS Analytical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8387789-EA5B-469C-8DD2-B7401DD5AE47}"/>
              </a:ext>
            </a:extLst>
          </p:cNvPr>
          <p:cNvSpPr txBox="1"/>
          <p:nvPr/>
        </p:nvSpPr>
        <p:spPr>
          <a:xfrm>
            <a:off x="12903201" y="1952160"/>
            <a:ext cx="10261599" cy="24468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Detected by Sample Type</a:t>
            </a:r>
          </a:p>
          <a:p>
            <a:pPr algn="ctr"/>
            <a:r>
              <a:rPr lang="en-US" sz="4500" dirty="0"/>
              <a:t>127 Compounds Analyzed</a:t>
            </a:r>
          </a:p>
          <a:p>
            <a:pPr algn="ctr"/>
            <a:endParaRPr lang="en-US" sz="54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5BF935A-AC10-4832-9ABC-A91F3209E6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76448" y="3892331"/>
            <a:ext cx="19847858" cy="10757062"/>
          </a:xfrm>
          <a:prstGeom prst="rect">
            <a:avLst/>
          </a:prstGeom>
          <a:solidFill>
            <a:schemeClr val="bg1">
              <a:alpha val="66000"/>
            </a:schemeClr>
          </a:solidFill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B2167E5-1D38-4E9E-B821-63E018B3FE1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8614"/>
          <a:stretch/>
        </p:blipFill>
        <p:spPr>
          <a:xfrm>
            <a:off x="11381209" y="16893282"/>
            <a:ext cx="14638336" cy="4220255"/>
          </a:xfrm>
          <a:prstGeom prst="rect">
            <a:avLst/>
          </a:prstGeom>
          <a:solidFill>
            <a:schemeClr val="bg1">
              <a:alpha val="76000"/>
            </a:schemeClr>
          </a:solidFill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7FDAEF0-9E5F-471E-9EF1-861F7A5E6B20}"/>
              </a:ext>
            </a:extLst>
          </p:cNvPr>
          <p:cNvSpPr txBox="1"/>
          <p:nvPr/>
        </p:nvSpPr>
        <p:spPr>
          <a:xfrm>
            <a:off x="10605261" y="15615139"/>
            <a:ext cx="1541428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err="1"/>
              <a:t>Undetects</a:t>
            </a:r>
            <a:r>
              <a:rPr lang="en-US" sz="5400" b="1" dirty="0"/>
              <a:t>, Detects, Not Quantifiable by Sample Type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11174401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5304300-55F0-45E0-A14B-9100A7D317E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180" t="27052" r="19826" b="3435"/>
          <a:stretch/>
        </p:blipFill>
        <p:spPr>
          <a:xfrm>
            <a:off x="20206988" y="14953273"/>
            <a:ext cx="16017274" cy="1071595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96346D4-BA75-4C85-AA57-D5C93F1D94C1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PPCPs Detections at Ochlockonee River Analyzed by SGS Analytical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8D88014-1460-4C1C-A2AB-01929C8BD580}"/>
              </a:ext>
            </a:extLst>
          </p:cNvPr>
          <p:cNvSpPr txBox="1"/>
          <p:nvPr/>
        </p:nvSpPr>
        <p:spPr>
          <a:xfrm>
            <a:off x="13652457" y="19045731"/>
            <a:ext cx="5047024" cy="1426610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>
                <a:solidFill>
                  <a:schemeClr val="tx1"/>
                </a:solidFill>
              </a:rPr>
              <a:t>Total</a:t>
            </a:r>
            <a:r>
              <a:rPr lang="en-US" sz="4000" baseline="0" dirty="0">
                <a:solidFill>
                  <a:schemeClr val="tx1"/>
                </a:solidFill>
              </a:rPr>
              <a:t> No. PPCPs analyzed = </a:t>
            </a:r>
            <a:r>
              <a:rPr lang="en-US" sz="4000" dirty="0">
                <a:solidFill>
                  <a:schemeClr val="tx1"/>
                </a:solidFill>
              </a:rPr>
              <a:t>127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8B1B628-6DE1-4EBD-8B3A-9074006FAF3E}"/>
              </a:ext>
            </a:extLst>
          </p:cNvPr>
          <p:cNvSpPr txBox="1"/>
          <p:nvPr/>
        </p:nvSpPr>
        <p:spPr>
          <a:xfrm>
            <a:off x="14118338" y="13448197"/>
            <a:ext cx="8322562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dirty="0"/>
              <a:t>Detected by Sample Type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CA34875-E26B-427F-B151-893F93F17E10}"/>
              </a:ext>
            </a:extLst>
          </p:cNvPr>
          <p:cNvSpPr txBox="1"/>
          <p:nvPr/>
        </p:nvSpPr>
        <p:spPr>
          <a:xfrm>
            <a:off x="12592837" y="1878136"/>
            <a:ext cx="11373563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5400" dirty="0"/>
              <a:t>Detects per Analyte List by Sample Type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8547597-A147-4175-A209-36E750DEB7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1600" y="1786999"/>
            <a:ext cx="20668844" cy="1134266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B24E9B0-F3E2-40F1-9846-97AA31F2CD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9936" y="13909862"/>
            <a:ext cx="16544065" cy="13124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3204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PPCPs Detections at Apalachicola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903200" y="2295388"/>
            <a:ext cx="10261600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dirty="0"/>
              <a:t>Detected by Sample Type</a:t>
            </a:r>
          </a:p>
        </p:txBody>
      </p:sp>
      <p:grpSp>
        <p:nvGrpSpPr>
          <p:cNvPr id="17" name="Group 4">
            <a:extLst>
              <a:ext uri="{FF2B5EF4-FFF2-40B4-BE49-F238E27FC236}">
                <a16:creationId xmlns:a16="http://schemas.microsoft.com/office/drawing/2014/main" id="{0F6F58F7-F9E2-4E67-9293-3BFFB0D34189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694612" y="4988749"/>
            <a:ext cx="20678775" cy="11947525"/>
            <a:chOff x="5026" y="1698"/>
            <a:chExt cx="13026" cy="7526"/>
          </a:xfrm>
        </p:grpSpPr>
        <p:sp>
          <p:nvSpPr>
            <p:cNvPr id="18" name="AutoShape 3">
              <a:extLst>
                <a:ext uri="{FF2B5EF4-FFF2-40B4-BE49-F238E27FC236}">
                  <a16:creationId xmlns:a16="http://schemas.microsoft.com/office/drawing/2014/main" id="{47C19D15-7411-4773-8954-8D294B44CED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5026" y="1698"/>
              <a:ext cx="12988" cy="74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Rectangle 5">
              <a:extLst>
                <a:ext uri="{FF2B5EF4-FFF2-40B4-BE49-F238E27FC236}">
                  <a16:creationId xmlns:a16="http://schemas.microsoft.com/office/drawing/2014/main" id="{99A8CF80-7FEE-4E14-B2BB-130EAF3921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2436"/>
              <a:ext cx="12988" cy="22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Rectangle 6">
              <a:extLst>
                <a:ext uri="{FF2B5EF4-FFF2-40B4-BE49-F238E27FC236}">
                  <a16:creationId xmlns:a16="http://schemas.microsoft.com/office/drawing/2014/main" id="{553E0F9F-5062-4A9F-817D-835779DB46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4649"/>
              <a:ext cx="4688" cy="7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Rectangle 7">
              <a:extLst>
                <a:ext uri="{FF2B5EF4-FFF2-40B4-BE49-F238E27FC236}">
                  <a16:creationId xmlns:a16="http://schemas.microsoft.com/office/drawing/2014/main" id="{BD2ED508-FF3C-475B-B6BC-E75057F9DF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5387"/>
              <a:ext cx="4688" cy="77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Rectangle 8">
              <a:extLst>
                <a:ext uri="{FF2B5EF4-FFF2-40B4-BE49-F238E27FC236}">
                  <a16:creationId xmlns:a16="http://schemas.microsoft.com/office/drawing/2014/main" id="{A3D657B0-E498-465C-884D-096234A23D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6125"/>
              <a:ext cx="4688" cy="77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Rectangle 9">
              <a:extLst>
                <a:ext uri="{FF2B5EF4-FFF2-40B4-BE49-F238E27FC236}">
                  <a16:creationId xmlns:a16="http://schemas.microsoft.com/office/drawing/2014/main" id="{F9420E81-DFE8-414B-8BD8-DBDF67EC46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6862"/>
              <a:ext cx="8300" cy="7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Rectangle 10">
              <a:extLst>
                <a:ext uri="{FF2B5EF4-FFF2-40B4-BE49-F238E27FC236}">
                  <a16:creationId xmlns:a16="http://schemas.microsoft.com/office/drawing/2014/main" id="{938044CF-FCB3-40CB-BCD1-88A8237892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7600"/>
              <a:ext cx="8300" cy="7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Rectangle 11">
              <a:extLst>
                <a:ext uri="{FF2B5EF4-FFF2-40B4-BE49-F238E27FC236}">
                  <a16:creationId xmlns:a16="http://schemas.microsoft.com/office/drawing/2014/main" id="{183F7DF2-5C0F-409F-9C45-B15F64279D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8338"/>
              <a:ext cx="8300" cy="7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Rectangle 12">
              <a:extLst>
                <a:ext uri="{FF2B5EF4-FFF2-40B4-BE49-F238E27FC236}">
                  <a16:creationId xmlns:a16="http://schemas.microsoft.com/office/drawing/2014/main" id="{13E201EE-6519-4C05-9DC5-F5694D1C85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1" y="1772"/>
              <a:ext cx="2997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POCIS Only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" name="Rectangle 13">
              <a:extLst>
                <a:ext uri="{FF2B5EF4-FFF2-40B4-BE49-F238E27FC236}">
                  <a16:creationId xmlns:a16="http://schemas.microsoft.com/office/drawing/2014/main" id="{819E60A3-6B92-4A8E-B233-032396BF22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29" y="1772"/>
              <a:ext cx="2728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Grab Only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8" name="Rectangle 14">
              <a:extLst>
                <a:ext uri="{FF2B5EF4-FFF2-40B4-BE49-F238E27FC236}">
                  <a16:creationId xmlns:a16="http://schemas.microsoft.com/office/drawing/2014/main" id="{0C219E72-F4A8-4219-8C30-037C9CAA67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1" y="1772"/>
              <a:ext cx="3140" cy="6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en-US" sz="69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P</a:t>
              </a:r>
              <a:r>
                <a:rPr kumimoji="0" lang="en-US" altLang="en-US" sz="69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OCIS &amp; Grab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9" name="Rectangle 15">
              <a:extLst>
                <a:ext uri="{FF2B5EF4-FFF2-40B4-BE49-F238E27FC236}">
                  <a16:creationId xmlns:a16="http://schemas.microsoft.com/office/drawing/2014/main" id="{98313E34-FA66-4531-B63C-6A47797533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64" y="2510"/>
              <a:ext cx="2959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Alprazolam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0" name="Rectangle 16">
              <a:extLst>
                <a:ext uri="{FF2B5EF4-FFF2-40B4-BE49-F238E27FC236}">
                  <a16:creationId xmlns:a16="http://schemas.microsoft.com/office/drawing/2014/main" id="{DE295814-65D6-49DC-ACC4-29B9515392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44" y="2510"/>
              <a:ext cx="3381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Amitriptyline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1" name="Rectangle 17">
              <a:extLst>
                <a:ext uri="{FF2B5EF4-FFF2-40B4-BE49-F238E27FC236}">
                  <a16:creationId xmlns:a16="http://schemas.microsoft.com/office/drawing/2014/main" id="{D7406300-327B-4DF8-BBCA-C9FA88C7F9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3" y="2510"/>
              <a:ext cx="1499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DEET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" name="Rectangle 18">
              <a:extLst>
                <a:ext uri="{FF2B5EF4-FFF2-40B4-BE49-F238E27FC236}">
                  <a16:creationId xmlns:a16="http://schemas.microsoft.com/office/drawing/2014/main" id="{064B657C-A633-4AB6-9FEA-657E12EDD4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64" y="3247"/>
              <a:ext cx="2959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Metoprolol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" name="Rectangle 19">
              <a:extLst>
                <a:ext uri="{FF2B5EF4-FFF2-40B4-BE49-F238E27FC236}">
                  <a16:creationId xmlns:a16="http://schemas.microsoft.com/office/drawing/2014/main" id="{B1F35ACD-9AE9-492C-9CDB-F6221C9245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29" y="3247"/>
              <a:ext cx="2651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Iopamidol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" name="Rectangle 20">
              <a:extLst>
                <a:ext uri="{FF2B5EF4-FFF2-40B4-BE49-F238E27FC236}">
                  <a16:creationId xmlns:a16="http://schemas.microsoft.com/office/drawing/2014/main" id="{A1FBEE7B-4A4B-4098-828D-3F49370109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18" y="3247"/>
              <a:ext cx="4496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Sulfamethoxazole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" name="Rectangle 21">
              <a:extLst>
                <a:ext uri="{FF2B5EF4-FFF2-40B4-BE49-F238E27FC236}">
                  <a16:creationId xmlns:a16="http://schemas.microsoft.com/office/drawing/2014/main" id="{B48B3EF8-7A4D-459F-9994-B65ECFD83D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48" y="3985"/>
              <a:ext cx="3074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Venlafaxine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" name="Rectangle 22">
              <a:extLst>
                <a:ext uri="{FF2B5EF4-FFF2-40B4-BE49-F238E27FC236}">
                  <a16:creationId xmlns:a16="http://schemas.microsoft.com/office/drawing/2014/main" id="{3E006668-1972-4C28-9EE3-6925738456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21" y="3985"/>
              <a:ext cx="2267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Caffeine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" name="Rectangle 23">
              <a:extLst>
                <a:ext uri="{FF2B5EF4-FFF2-40B4-BE49-F238E27FC236}">
                  <a16:creationId xmlns:a16="http://schemas.microsoft.com/office/drawing/2014/main" id="{C1E61FDD-DC89-4CF7-93C8-BD01D0EE7E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79" y="3985"/>
              <a:ext cx="3650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Amphetamine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" name="Rectangle 24">
              <a:extLst>
                <a:ext uri="{FF2B5EF4-FFF2-40B4-BE49-F238E27FC236}">
                  <a16:creationId xmlns:a16="http://schemas.microsoft.com/office/drawing/2014/main" id="{5076022D-6C26-4E40-AD8D-F99376FBCA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64" y="4723"/>
              <a:ext cx="3958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Carbamazepine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" name="Rectangle 25">
              <a:extLst>
                <a:ext uri="{FF2B5EF4-FFF2-40B4-BE49-F238E27FC236}">
                  <a16:creationId xmlns:a16="http://schemas.microsoft.com/office/drawing/2014/main" id="{33FE62B7-DC4D-490A-A891-6535937964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21" y="4723"/>
              <a:ext cx="2306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Atenolol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" name="Rectangle 26">
              <a:extLst>
                <a:ext uri="{FF2B5EF4-FFF2-40B4-BE49-F238E27FC236}">
                  <a16:creationId xmlns:a16="http://schemas.microsoft.com/office/drawing/2014/main" id="{2079E53C-0C8B-4735-AD0C-B0BBE5FABF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517" y="4723"/>
              <a:ext cx="2613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Naproxen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" name="Rectangle 27">
              <a:extLst>
                <a:ext uri="{FF2B5EF4-FFF2-40B4-BE49-F238E27FC236}">
                  <a16:creationId xmlns:a16="http://schemas.microsoft.com/office/drawing/2014/main" id="{9C69D1E1-F20C-48E4-8900-B0BF031A4D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18" y="5461"/>
              <a:ext cx="4650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Erythromycin-H2O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" name="Rectangle 28">
              <a:extLst>
                <a:ext uri="{FF2B5EF4-FFF2-40B4-BE49-F238E27FC236}">
                  <a16:creationId xmlns:a16="http://schemas.microsoft.com/office/drawing/2014/main" id="{2D99205F-4C39-466B-8877-8616C678A9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21" y="5461"/>
              <a:ext cx="2267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Cotinine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3" name="Rectangle 29">
              <a:extLst>
                <a:ext uri="{FF2B5EF4-FFF2-40B4-BE49-F238E27FC236}">
                  <a16:creationId xmlns:a16="http://schemas.microsoft.com/office/drawing/2014/main" id="{37003F82-73FF-4BA9-A118-5257B0988D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56" y="6198"/>
              <a:ext cx="3574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Trimethoprim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4" name="Rectangle 30">
              <a:extLst>
                <a:ext uri="{FF2B5EF4-FFF2-40B4-BE49-F238E27FC236}">
                  <a16:creationId xmlns:a16="http://schemas.microsoft.com/office/drawing/2014/main" id="{562DCB9A-DBEA-4047-8C99-9777B609E6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52" y="6198"/>
              <a:ext cx="2844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Metformin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5" name="Rectangle 31">
              <a:extLst>
                <a:ext uri="{FF2B5EF4-FFF2-40B4-BE49-F238E27FC236}">
                  <a16:creationId xmlns:a16="http://schemas.microsoft.com/office/drawing/2014/main" id="{3CFF2367-A1CE-4F35-92D8-006FFAC3B6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64" y="6936"/>
              <a:ext cx="2959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Oxycodone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6" name="Rectangle 32">
              <a:extLst>
                <a:ext uri="{FF2B5EF4-FFF2-40B4-BE49-F238E27FC236}">
                  <a16:creationId xmlns:a16="http://schemas.microsoft.com/office/drawing/2014/main" id="{9BB4A127-6FEA-4912-ACA9-8E0C770894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10" y="7674"/>
              <a:ext cx="3228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Triamterene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7" name="Rectangle 33">
              <a:extLst>
                <a:ext uri="{FF2B5EF4-FFF2-40B4-BE49-F238E27FC236}">
                  <a16:creationId xmlns:a16="http://schemas.microsoft.com/office/drawing/2014/main" id="{8A24A815-2577-4A80-8732-8B34FA1956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87" y="8412"/>
              <a:ext cx="3036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Gemfibrozil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8" name="Rectangle 34">
              <a:extLst>
                <a:ext uri="{FF2B5EF4-FFF2-40B4-BE49-F238E27FC236}">
                  <a16:creationId xmlns:a16="http://schemas.microsoft.com/office/drawing/2014/main" id="{141E727E-6ED6-4E89-9724-C6A8702D82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1698"/>
              <a:ext cx="38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Rectangle 35">
              <a:extLst>
                <a:ext uri="{FF2B5EF4-FFF2-40B4-BE49-F238E27FC236}">
                  <a16:creationId xmlns:a16="http://schemas.microsoft.com/office/drawing/2014/main" id="{59766B1B-AA06-4367-A236-92E053765D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1698"/>
              <a:ext cx="38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Rectangle 36">
              <a:extLst>
                <a:ext uri="{FF2B5EF4-FFF2-40B4-BE49-F238E27FC236}">
                  <a16:creationId xmlns:a16="http://schemas.microsoft.com/office/drawing/2014/main" id="{3579CB79-F29D-4D54-9579-A414136FA2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1698"/>
              <a:ext cx="38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Line 37">
              <a:extLst>
                <a:ext uri="{FF2B5EF4-FFF2-40B4-BE49-F238E27FC236}">
                  <a16:creationId xmlns:a16="http://schemas.microsoft.com/office/drawing/2014/main" id="{95200B0F-688B-438F-BAF4-65F02D3B94F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1698"/>
              <a:ext cx="129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Rectangle 38">
              <a:extLst>
                <a:ext uri="{FF2B5EF4-FFF2-40B4-BE49-F238E27FC236}">
                  <a16:creationId xmlns:a16="http://schemas.microsoft.com/office/drawing/2014/main" id="{91EC9BF7-C429-4E3A-B95F-5D86FE9E2F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1698"/>
              <a:ext cx="12988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Rectangle 39">
              <a:extLst>
                <a:ext uri="{FF2B5EF4-FFF2-40B4-BE49-F238E27FC236}">
                  <a16:creationId xmlns:a16="http://schemas.microsoft.com/office/drawing/2014/main" id="{BCE79048-1D80-4334-8810-564AEF09C4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75" y="1698"/>
              <a:ext cx="39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Line 40">
              <a:extLst>
                <a:ext uri="{FF2B5EF4-FFF2-40B4-BE49-F238E27FC236}">
                  <a16:creationId xmlns:a16="http://schemas.microsoft.com/office/drawing/2014/main" id="{F3E6896B-3538-4A66-AF11-E8AF0F21E30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1735"/>
              <a:ext cx="0" cy="70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Rectangle 41">
              <a:extLst>
                <a:ext uri="{FF2B5EF4-FFF2-40B4-BE49-F238E27FC236}">
                  <a16:creationId xmlns:a16="http://schemas.microsoft.com/office/drawing/2014/main" id="{76D3696C-03E1-4D57-A1C7-858BFE12EB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1735"/>
              <a:ext cx="38" cy="70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Line 42">
              <a:extLst>
                <a:ext uri="{FF2B5EF4-FFF2-40B4-BE49-F238E27FC236}">
                  <a16:creationId xmlns:a16="http://schemas.microsoft.com/office/drawing/2014/main" id="{51AB13B7-93CD-4BEF-A2D0-4CBAFC82D80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714" y="1735"/>
              <a:ext cx="0" cy="70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Rectangle 43">
              <a:extLst>
                <a:ext uri="{FF2B5EF4-FFF2-40B4-BE49-F238E27FC236}">
                  <a16:creationId xmlns:a16="http://schemas.microsoft.com/office/drawing/2014/main" id="{B50D050C-3DA3-496A-B1C1-9F9DAD22C6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1735"/>
              <a:ext cx="38" cy="70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Line 44">
              <a:extLst>
                <a:ext uri="{FF2B5EF4-FFF2-40B4-BE49-F238E27FC236}">
                  <a16:creationId xmlns:a16="http://schemas.microsoft.com/office/drawing/2014/main" id="{D65F2D96-3E8F-4F77-991C-0A87869162A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26" y="1735"/>
              <a:ext cx="0" cy="70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Rectangle 45">
              <a:extLst>
                <a:ext uri="{FF2B5EF4-FFF2-40B4-BE49-F238E27FC236}">
                  <a16:creationId xmlns:a16="http://schemas.microsoft.com/office/drawing/2014/main" id="{EAAE4DF0-4DE3-4848-AE25-DF3DBA02C2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1735"/>
              <a:ext cx="38" cy="70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Line 46">
              <a:extLst>
                <a:ext uri="{FF2B5EF4-FFF2-40B4-BE49-F238E27FC236}">
                  <a16:creationId xmlns:a16="http://schemas.microsoft.com/office/drawing/2014/main" id="{A4B8CDAB-812E-4260-BB4A-BDF7480AF2B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64" y="2436"/>
              <a:ext cx="129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Rectangle 47">
              <a:extLst>
                <a:ext uri="{FF2B5EF4-FFF2-40B4-BE49-F238E27FC236}">
                  <a16:creationId xmlns:a16="http://schemas.microsoft.com/office/drawing/2014/main" id="{8E175896-4012-48E5-A7EB-B2C0CDCD1D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4" y="2436"/>
              <a:ext cx="1295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Line 48">
              <a:extLst>
                <a:ext uri="{FF2B5EF4-FFF2-40B4-BE49-F238E27FC236}">
                  <a16:creationId xmlns:a16="http://schemas.microsoft.com/office/drawing/2014/main" id="{5A453562-4447-4C13-AC14-F70C9A2EFAE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975" y="1735"/>
              <a:ext cx="0" cy="70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Rectangle 49">
              <a:extLst>
                <a:ext uri="{FF2B5EF4-FFF2-40B4-BE49-F238E27FC236}">
                  <a16:creationId xmlns:a16="http://schemas.microsoft.com/office/drawing/2014/main" id="{1E114C0C-BC7C-484E-9DF5-A35029EABA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75" y="1735"/>
              <a:ext cx="39" cy="70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2" name="Line 50">
              <a:extLst>
                <a:ext uri="{FF2B5EF4-FFF2-40B4-BE49-F238E27FC236}">
                  <a16:creationId xmlns:a16="http://schemas.microsoft.com/office/drawing/2014/main" id="{D09C6178-3D21-4F9E-99B7-E1389332897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64" y="3174"/>
              <a:ext cx="129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" name="Rectangle 51">
              <a:extLst>
                <a:ext uri="{FF2B5EF4-FFF2-40B4-BE49-F238E27FC236}">
                  <a16:creationId xmlns:a16="http://schemas.microsoft.com/office/drawing/2014/main" id="{0B61B465-C975-441B-B553-522E1CAEFB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4" y="3174"/>
              <a:ext cx="12950" cy="3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" name="Line 52">
              <a:extLst>
                <a:ext uri="{FF2B5EF4-FFF2-40B4-BE49-F238E27FC236}">
                  <a16:creationId xmlns:a16="http://schemas.microsoft.com/office/drawing/2014/main" id="{739D603A-774C-4021-A7C7-C4CB31DB786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64" y="3911"/>
              <a:ext cx="129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4" name="Rectangle 53">
              <a:extLst>
                <a:ext uri="{FF2B5EF4-FFF2-40B4-BE49-F238E27FC236}">
                  <a16:creationId xmlns:a16="http://schemas.microsoft.com/office/drawing/2014/main" id="{EE20D55D-2186-4B94-875C-2C93EA6E9B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4" y="3911"/>
              <a:ext cx="1295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5" name="Line 54">
              <a:extLst>
                <a:ext uri="{FF2B5EF4-FFF2-40B4-BE49-F238E27FC236}">
                  <a16:creationId xmlns:a16="http://schemas.microsoft.com/office/drawing/2014/main" id="{922AFA4E-ED40-4A23-81E6-94CA66C15C1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2436"/>
              <a:ext cx="0" cy="22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6" name="Rectangle 55">
              <a:extLst>
                <a:ext uri="{FF2B5EF4-FFF2-40B4-BE49-F238E27FC236}">
                  <a16:creationId xmlns:a16="http://schemas.microsoft.com/office/drawing/2014/main" id="{998BB3E8-FD5D-46EE-BFED-A7C67730EF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2436"/>
              <a:ext cx="38" cy="221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7" name="Line 56">
              <a:extLst>
                <a:ext uri="{FF2B5EF4-FFF2-40B4-BE49-F238E27FC236}">
                  <a16:creationId xmlns:a16="http://schemas.microsoft.com/office/drawing/2014/main" id="{AA67E1B4-4630-401E-A6D2-CFB9847D354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714" y="2473"/>
              <a:ext cx="0" cy="217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8" name="Rectangle 57">
              <a:extLst>
                <a:ext uri="{FF2B5EF4-FFF2-40B4-BE49-F238E27FC236}">
                  <a16:creationId xmlns:a16="http://schemas.microsoft.com/office/drawing/2014/main" id="{95DFF868-C612-4835-A222-55B0C39FA0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2473"/>
              <a:ext cx="38" cy="217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9" name="Line 58">
              <a:extLst>
                <a:ext uri="{FF2B5EF4-FFF2-40B4-BE49-F238E27FC236}">
                  <a16:creationId xmlns:a16="http://schemas.microsoft.com/office/drawing/2014/main" id="{3DF9F21A-03E8-45FF-8B1D-4A9C53F0AF0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4649"/>
              <a:ext cx="83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0" name="Rectangle 59">
              <a:extLst>
                <a:ext uri="{FF2B5EF4-FFF2-40B4-BE49-F238E27FC236}">
                  <a16:creationId xmlns:a16="http://schemas.microsoft.com/office/drawing/2014/main" id="{25DF4E67-5A6D-4C18-8FD9-A239DF6A20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4649"/>
              <a:ext cx="830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1" name="Line 60">
              <a:extLst>
                <a:ext uri="{FF2B5EF4-FFF2-40B4-BE49-F238E27FC236}">
                  <a16:creationId xmlns:a16="http://schemas.microsoft.com/office/drawing/2014/main" id="{EA6F8539-6B08-480D-8AFC-002DD841617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64" y="4649"/>
              <a:ext cx="46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2" name="Rectangle 61">
              <a:extLst>
                <a:ext uri="{FF2B5EF4-FFF2-40B4-BE49-F238E27FC236}">
                  <a16:creationId xmlns:a16="http://schemas.microsoft.com/office/drawing/2014/main" id="{AB637369-B867-43F9-AB4F-40C3E7A740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64" y="4649"/>
              <a:ext cx="465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3" name="Line 62">
              <a:extLst>
                <a:ext uri="{FF2B5EF4-FFF2-40B4-BE49-F238E27FC236}">
                  <a16:creationId xmlns:a16="http://schemas.microsoft.com/office/drawing/2014/main" id="{532841B5-A27A-4CD9-A4AD-6601D5AB4E2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5387"/>
              <a:ext cx="83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4" name="Rectangle 63">
              <a:extLst>
                <a:ext uri="{FF2B5EF4-FFF2-40B4-BE49-F238E27FC236}">
                  <a16:creationId xmlns:a16="http://schemas.microsoft.com/office/drawing/2014/main" id="{AF9A309F-FA71-4AF3-BF4C-01BD46647F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5387"/>
              <a:ext cx="830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5" name="Line 64">
              <a:extLst>
                <a:ext uri="{FF2B5EF4-FFF2-40B4-BE49-F238E27FC236}">
                  <a16:creationId xmlns:a16="http://schemas.microsoft.com/office/drawing/2014/main" id="{8D899421-D04A-4121-BB82-43695E3E9F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64" y="5387"/>
              <a:ext cx="46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6" name="Rectangle 65">
              <a:extLst>
                <a:ext uri="{FF2B5EF4-FFF2-40B4-BE49-F238E27FC236}">
                  <a16:creationId xmlns:a16="http://schemas.microsoft.com/office/drawing/2014/main" id="{2BFF8161-64B9-4D39-A60E-6E5B6FF2F2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64" y="5387"/>
              <a:ext cx="465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7" name="Line 66">
              <a:extLst>
                <a:ext uri="{FF2B5EF4-FFF2-40B4-BE49-F238E27FC236}">
                  <a16:creationId xmlns:a16="http://schemas.microsoft.com/office/drawing/2014/main" id="{BE4830AD-6531-4CD8-A274-F694E5F1FF7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6125"/>
              <a:ext cx="83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8" name="Rectangle 67">
              <a:extLst>
                <a:ext uri="{FF2B5EF4-FFF2-40B4-BE49-F238E27FC236}">
                  <a16:creationId xmlns:a16="http://schemas.microsoft.com/office/drawing/2014/main" id="{9075BE51-A47C-4387-A3B7-8E56513BA9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6125"/>
              <a:ext cx="8300" cy="3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" name="Line 68">
              <a:extLst>
                <a:ext uri="{FF2B5EF4-FFF2-40B4-BE49-F238E27FC236}">
                  <a16:creationId xmlns:a16="http://schemas.microsoft.com/office/drawing/2014/main" id="{112B46D2-7A96-4EEA-9C91-4D748302AEC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64" y="6125"/>
              <a:ext cx="46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0" name="Rectangle 69">
              <a:extLst>
                <a:ext uri="{FF2B5EF4-FFF2-40B4-BE49-F238E27FC236}">
                  <a16:creationId xmlns:a16="http://schemas.microsoft.com/office/drawing/2014/main" id="{DD462CF5-761A-4ACC-BD90-DEE866BB2B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64" y="6125"/>
              <a:ext cx="4650" cy="3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1" name="Line 70">
              <a:extLst>
                <a:ext uri="{FF2B5EF4-FFF2-40B4-BE49-F238E27FC236}">
                  <a16:creationId xmlns:a16="http://schemas.microsoft.com/office/drawing/2014/main" id="{24F5D6C4-BD2F-4F78-82C2-44561DC185A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6862"/>
              <a:ext cx="83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2" name="Rectangle 71">
              <a:extLst>
                <a:ext uri="{FF2B5EF4-FFF2-40B4-BE49-F238E27FC236}">
                  <a16:creationId xmlns:a16="http://schemas.microsoft.com/office/drawing/2014/main" id="{4A74C151-C98F-4517-BC81-51445E27BD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6862"/>
              <a:ext cx="830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3" name="Line 72">
              <a:extLst>
                <a:ext uri="{FF2B5EF4-FFF2-40B4-BE49-F238E27FC236}">
                  <a16:creationId xmlns:a16="http://schemas.microsoft.com/office/drawing/2014/main" id="{1DD8D124-A0C6-487B-BED5-840170BF82D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64" y="6862"/>
              <a:ext cx="46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4" name="Rectangle 73">
              <a:extLst>
                <a:ext uri="{FF2B5EF4-FFF2-40B4-BE49-F238E27FC236}">
                  <a16:creationId xmlns:a16="http://schemas.microsoft.com/office/drawing/2014/main" id="{AD6AE31F-7B81-4F4E-A1B7-9C2B0A93E0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64" y="6862"/>
              <a:ext cx="465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5" name="Line 74">
              <a:extLst>
                <a:ext uri="{FF2B5EF4-FFF2-40B4-BE49-F238E27FC236}">
                  <a16:creationId xmlns:a16="http://schemas.microsoft.com/office/drawing/2014/main" id="{272195E3-6A4D-4A59-8931-FA109E2D98F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7600"/>
              <a:ext cx="83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6" name="Rectangle 75">
              <a:extLst>
                <a:ext uri="{FF2B5EF4-FFF2-40B4-BE49-F238E27FC236}">
                  <a16:creationId xmlns:a16="http://schemas.microsoft.com/office/drawing/2014/main" id="{83D07C17-160A-43B4-83B8-19E1FF47C4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7600"/>
              <a:ext cx="830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7" name="Line 76">
              <a:extLst>
                <a:ext uri="{FF2B5EF4-FFF2-40B4-BE49-F238E27FC236}">
                  <a16:creationId xmlns:a16="http://schemas.microsoft.com/office/drawing/2014/main" id="{85F53C76-5D50-4903-A943-65C270177FA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64" y="7600"/>
              <a:ext cx="46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8" name="Rectangle 77">
              <a:extLst>
                <a:ext uri="{FF2B5EF4-FFF2-40B4-BE49-F238E27FC236}">
                  <a16:creationId xmlns:a16="http://schemas.microsoft.com/office/drawing/2014/main" id="{1E75D7EE-2196-410B-8446-9FC138F959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64" y="7600"/>
              <a:ext cx="465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9" name="Line 78">
              <a:extLst>
                <a:ext uri="{FF2B5EF4-FFF2-40B4-BE49-F238E27FC236}">
                  <a16:creationId xmlns:a16="http://schemas.microsoft.com/office/drawing/2014/main" id="{121994BB-BAEE-4052-B0D4-EC5ED36B83E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64" y="8338"/>
              <a:ext cx="826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0" name="Rectangle 79">
              <a:extLst>
                <a:ext uri="{FF2B5EF4-FFF2-40B4-BE49-F238E27FC236}">
                  <a16:creationId xmlns:a16="http://schemas.microsoft.com/office/drawing/2014/main" id="{E5FB6A4B-7CCC-45A4-8B36-48549F262A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4" y="8338"/>
              <a:ext cx="8262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1" name="Line 80">
              <a:extLst>
                <a:ext uri="{FF2B5EF4-FFF2-40B4-BE49-F238E27FC236}">
                  <a16:creationId xmlns:a16="http://schemas.microsoft.com/office/drawing/2014/main" id="{76DD8A99-FF86-41CA-9865-FDC2ADC29FE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64" y="8338"/>
              <a:ext cx="46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2" name="Rectangle 81">
              <a:extLst>
                <a:ext uri="{FF2B5EF4-FFF2-40B4-BE49-F238E27FC236}">
                  <a16:creationId xmlns:a16="http://schemas.microsoft.com/office/drawing/2014/main" id="{499E0753-9EBC-4575-8E1A-951B5F3AF6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64" y="8338"/>
              <a:ext cx="465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3" name="Line 82">
              <a:extLst>
                <a:ext uri="{FF2B5EF4-FFF2-40B4-BE49-F238E27FC236}">
                  <a16:creationId xmlns:a16="http://schemas.microsoft.com/office/drawing/2014/main" id="{BE0A64FA-ACDE-4107-82EE-4F931F574A4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4686"/>
              <a:ext cx="0" cy="442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4" name="Rectangle 83">
              <a:extLst>
                <a:ext uri="{FF2B5EF4-FFF2-40B4-BE49-F238E27FC236}">
                  <a16:creationId xmlns:a16="http://schemas.microsoft.com/office/drawing/2014/main" id="{759B13E7-D5AE-4458-B47C-C7C092F76E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4686"/>
              <a:ext cx="38" cy="44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5" name="Line 84">
              <a:extLst>
                <a:ext uri="{FF2B5EF4-FFF2-40B4-BE49-F238E27FC236}">
                  <a16:creationId xmlns:a16="http://schemas.microsoft.com/office/drawing/2014/main" id="{5F54821F-54D6-4CDD-A7FB-5995EF53F8B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714" y="4686"/>
              <a:ext cx="0" cy="442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6" name="Rectangle 85">
              <a:extLst>
                <a:ext uri="{FF2B5EF4-FFF2-40B4-BE49-F238E27FC236}">
                  <a16:creationId xmlns:a16="http://schemas.microsoft.com/office/drawing/2014/main" id="{E577924B-52DD-46E4-AF4A-038D9CD51D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4686"/>
              <a:ext cx="38" cy="44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7" name="Line 86">
              <a:extLst>
                <a:ext uri="{FF2B5EF4-FFF2-40B4-BE49-F238E27FC236}">
                  <a16:creationId xmlns:a16="http://schemas.microsoft.com/office/drawing/2014/main" id="{6E8FFA92-3A57-4C7B-A8B8-AA5B7743278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64" y="9076"/>
              <a:ext cx="826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8" name="Rectangle 87">
              <a:extLst>
                <a:ext uri="{FF2B5EF4-FFF2-40B4-BE49-F238E27FC236}">
                  <a16:creationId xmlns:a16="http://schemas.microsoft.com/office/drawing/2014/main" id="{4563E7B6-52A0-45BB-9A26-53DD030D35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4" y="9076"/>
              <a:ext cx="8262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9" name="Line 88">
              <a:extLst>
                <a:ext uri="{FF2B5EF4-FFF2-40B4-BE49-F238E27FC236}">
                  <a16:creationId xmlns:a16="http://schemas.microsoft.com/office/drawing/2014/main" id="{EEFF46BA-D6EA-47ED-AE7E-A6F1756F08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26" y="2473"/>
              <a:ext cx="0" cy="660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0" name="Rectangle 89">
              <a:extLst>
                <a:ext uri="{FF2B5EF4-FFF2-40B4-BE49-F238E27FC236}">
                  <a16:creationId xmlns:a16="http://schemas.microsoft.com/office/drawing/2014/main" id="{950FFBAF-58DD-49FE-AA7D-ED5F7260B2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2473"/>
              <a:ext cx="38" cy="660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" name="Line 90">
              <a:extLst>
                <a:ext uri="{FF2B5EF4-FFF2-40B4-BE49-F238E27FC236}">
                  <a16:creationId xmlns:a16="http://schemas.microsoft.com/office/drawing/2014/main" id="{7FBC7C9B-7D41-4BB1-A42A-65A56ED6AF8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26" y="9076"/>
              <a:ext cx="46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2" name="Rectangle 91">
              <a:extLst>
                <a:ext uri="{FF2B5EF4-FFF2-40B4-BE49-F238E27FC236}">
                  <a16:creationId xmlns:a16="http://schemas.microsoft.com/office/drawing/2014/main" id="{C9AEA2D0-8038-4CEB-AC21-EF3F7FA5A2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9076"/>
              <a:ext cx="4688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3" name="Line 92">
              <a:extLst>
                <a:ext uri="{FF2B5EF4-FFF2-40B4-BE49-F238E27FC236}">
                  <a16:creationId xmlns:a16="http://schemas.microsoft.com/office/drawing/2014/main" id="{ACB85974-6DC4-4D5E-A12A-DD44AA69549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975" y="2473"/>
              <a:ext cx="0" cy="664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4" name="Rectangle 93">
              <a:extLst>
                <a:ext uri="{FF2B5EF4-FFF2-40B4-BE49-F238E27FC236}">
                  <a16:creationId xmlns:a16="http://schemas.microsoft.com/office/drawing/2014/main" id="{CB26EF2C-2D09-4BB5-95FC-F7CD68FBAC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75" y="2473"/>
              <a:ext cx="39" cy="664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5" name="Line 94">
              <a:extLst>
                <a:ext uri="{FF2B5EF4-FFF2-40B4-BE49-F238E27FC236}">
                  <a16:creationId xmlns:a16="http://schemas.microsoft.com/office/drawing/2014/main" id="{BF5067FA-CE8D-4250-AEF1-2C2B278C254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9113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6" name="Rectangle 95">
              <a:extLst>
                <a:ext uri="{FF2B5EF4-FFF2-40B4-BE49-F238E27FC236}">
                  <a16:creationId xmlns:a16="http://schemas.microsoft.com/office/drawing/2014/main" id="{E6E0AA1C-5783-44B0-B819-E2252A31F6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9113"/>
              <a:ext cx="38" cy="36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7" name="Line 96">
              <a:extLst>
                <a:ext uri="{FF2B5EF4-FFF2-40B4-BE49-F238E27FC236}">
                  <a16:creationId xmlns:a16="http://schemas.microsoft.com/office/drawing/2014/main" id="{49D39175-0306-421D-99F7-3E8719ED6DA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714" y="9113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8" name="Rectangle 97">
              <a:extLst>
                <a:ext uri="{FF2B5EF4-FFF2-40B4-BE49-F238E27FC236}">
                  <a16:creationId xmlns:a16="http://schemas.microsoft.com/office/drawing/2014/main" id="{D9ECE400-F8D0-4677-A848-3F0570D90D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9113"/>
              <a:ext cx="38" cy="36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9" name="Line 98">
              <a:extLst>
                <a:ext uri="{FF2B5EF4-FFF2-40B4-BE49-F238E27FC236}">
                  <a16:creationId xmlns:a16="http://schemas.microsoft.com/office/drawing/2014/main" id="{54F164F5-E7EC-470F-98C8-556FA1AAB3B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26" y="9113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0" name="Rectangle 99">
              <a:extLst>
                <a:ext uri="{FF2B5EF4-FFF2-40B4-BE49-F238E27FC236}">
                  <a16:creationId xmlns:a16="http://schemas.microsoft.com/office/drawing/2014/main" id="{016245D5-77B5-4426-A47B-696B515825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9113"/>
              <a:ext cx="38" cy="36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1" name="Line 100">
              <a:extLst>
                <a:ext uri="{FF2B5EF4-FFF2-40B4-BE49-F238E27FC236}">
                  <a16:creationId xmlns:a16="http://schemas.microsoft.com/office/drawing/2014/main" id="{65F93339-315C-45BC-B1B7-0F0C5AAF35A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975" y="9113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2" name="Rectangle 101">
              <a:extLst>
                <a:ext uri="{FF2B5EF4-FFF2-40B4-BE49-F238E27FC236}">
                  <a16:creationId xmlns:a16="http://schemas.microsoft.com/office/drawing/2014/main" id="{AF5DB670-C2C3-4F49-8AD3-83DEDACE0F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75" y="9113"/>
              <a:ext cx="39" cy="36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3" name="Line 102">
              <a:extLst>
                <a:ext uri="{FF2B5EF4-FFF2-40B4-BE49-F238E27FC236}">
                  <a16:creationId xmlns:a16="http://schemas.microsoft.com/office/drawing/2014/main" id="{015516D2-7FD0-4CFA-8CAB-F218CA6951F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1698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4" name="Rectangle 103">
              <a:extLst>
                <a:ext uri="{FF2B5EF4-FFF2-40B4-BE49-F238E27FC236}">
                  <a16:creationId xmlns:a16="http://schemas.microsoft.com/office/drawing/2014/main" id="{4F5FC971-EEC4-4B5C-989A-405126FEE9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1698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5" name="Line 104">
              <a:extLst>
                <a:ext uri="{FF2B5EF4-FFF2-40B4-BE49-F238E27FC236}">
                  <a16:creationId xmlns:a16="http://schemas.microsoft.com/office/drawing/2014/main" id="{EBC379BA-D0F4-41DC-B938-DFF19EA8461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2436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6" name="Rectangle 105">
              <a:extLst>
                <a:ext uri="{FF2B5EF4-FFF2-40B4-BE49-F238E27FC236}">
                  <a16:creationId xmlns:a16="http://schemas.microsoft.com/office/drawing/2014/main" id="{841B7378-BD11-4703-8DD9-6063C37842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2436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7" name="Line 106">
              <a:extLst>
                <a:ext uri="{FF2B5EF4-FFF2-40B4-BE49-F238E27FC236}">
                  <a16:creationId xmlns:a16="http://schemas.microsoft.com/office/drawing/2014/main" id="{755CB803-DF17-45DD-9D82-9DF0D54DFC7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3174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8" name="Rectangle 107">
              <a:extLst>
                <a:ext uri="{FF2B5EF4-FFF2-40B4-BE49-F238E27FC236}">
                  <a16:creationId xmlns:a16="http://schemas.microsoft.com/office/drawing/2014/main" id="{6EEBCBDD-1FE9-4456-ADC5-9781ABA021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3174"/>
              <a:ext cx="38" cy="36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9" name="Line 108">
              <a:extLst>
                <a:ext uri="{FF2B5EF4-FFF2-40B4-BE49-F238E27FC236}">
                  <a16:creationId xmlns:a16="http://schemas.microsoft.com/office/drawing/2014/main" id="{9553C921-834E-4F41-9625-E4B3DCB25F1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391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0" name="Rectangle 109">
              <a:extLst>
                <a:ext uri="{FF2B5EF4-FFF2-40B4-BE49-F238E27FC236}">
                  <a16:creationId xmlns:a16="http://schemas.microsoft.com/office/drawing/2014/main" id="{82F4234B-AAB9-4D50-9C98-6F5ACE36AA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3911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1" name="Line 110">
              <a:extLst>
                <a:ext uri="{FF2B5EF4-FFF2-40B4-BE49-F238E27FC236}">
                  <a16:creationId xmlns:a16="http://schemas.microsoft.com/office/drawing/2014/main" id="{F8DBB04C-8B11-444E-A16C-8300385464C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4649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2" name="Rectangle 111">
              <a:extLst>
                <a:ext uri="{FF2B5EF4-FFF2-40B4-BE49-F238E27FC236}">
                  <a16:creationId xmlns:a16="http://schemas.microsoft.com/office/drawing/2014/main" id="{0C706A0A-633A-44E8-A4F1-92BD4062FC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4649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3" name="Line 112">
              <a:extLst>
                <a:ext uri="{FF2B5EF4-FFF2-40B4-BE49-F238E27FC236}">
                  <a16:creationId xmlns:a16="http://schemas.microsoft.com/office/drawing/2014/main" id="{D3B07845-C1EE-49C5-ADC7-066489AC2EE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5387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4" name="Rectangle 113">
              <a:extLst>
                <a:ext uri="{FF2B5EF4-FFF2-40B4-BE49-F238E27FC236}">
                  <a16:creationId xmlns:a16="http://schemas.microsoft.com/office/drawing/2014/main" id="{84923B62-BD01-459B-9ABD-E3DD1D26AF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5387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5" name="Line 114">
              <a:extLst>
                <a:ext uri="{FF2B5EF4-FFF2-40B4-BE49-F238E27FC236}">
                  <a16:creationId xmlns:a16="http://schemas.microsoft.com/office/drawing/2014/main" id="{D25B0512-BE58-4D75-AEE5-F07E7E4C1CD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6125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6" name="Rectangle 115">
              <a:extLst>
                <a:ext uri="{FF2B5EF4-FFF2-40B4-BE49-F238E27FC236}">
                  <a16:creationId xmlns:a16="http://schemas.microsoft.com/office/drawing/2014/main" id="{9CE4EF7F-7697-447D-B8EE-A7913A0219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6125"/>
              <a:ext cx="38" cy="36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7" name="Line 116">
              <a:extLst>
                <a:ext uri="{FF2B5EF4-FFF2-40B4-BE49-F238E27FC236}">
                  <a16:creationId xmlns:a16="http://schemas.microsoft.com/office/drawing/2014/main" id="{B989EC15-0703-4B21-A0B5-173BC9887AD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6862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8" name="Rectangle 117">
              <a:extLst>
                <a:ext uri="{FF2B5EF4-FFF2-40B4-BE49-F238E27FC236}">
                  <a16:creationId xmlns:a16="http://schemas.microsoft.com/office/drawing/2014/main" id="{EAFB4374-8CE0-44F6-BB78-D1518AF684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6862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9" name="Line 118">
              <a:extLst>
                <a:ext uri="{FF2B5EF4-FFF2-40B4-BE49-F238E27FC236}">
                  <a16:creationId xmlns:a16="http://schemas.microsoft.com/office/drawing/2014/main" id="{A4644AFB-9DB2-41AF-AC9D-BF122D0C20C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7600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0" name="Rectangle 119">
              <a:extLst>
                <a:ext uri="{FF2B5EF4-FFF2-40B4-BE49-F238E27FC236}">
                  <a16:creationId xmlns:a16="http://schemas.microsoft.com/office/drawing/2014/main" id="{85AC7166-C3FC-4EC1-8C16-76A82E15AF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7600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1" name="Line 120">
              <a:extLst>
                <a:ext uri="{FF2B5EF4-FFF2-40B4-BE49-F238E27FC236}">
                  <a16:creationId xmlns:a16="http://schemas.microsoft.com/office/drawing/2014/main" id="{D9DF3E4D-5EED-4890-9775-76B783AAF23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8338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2" name="Rectangle 121">
              <a:extLst>
                <a:ext uri="{FF2B5EF4-FFF2-40B4-BE49-F238E27FC236}">
                  <a16:creationId xmlns:a16="http://schemas.microsoft.com/office/drawing/2014/main" id="{11C9422B-013A-4212-BCDB-7447A4585C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8338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3" name="Line 122">
              <a:extLst>
                <a:ext uri="{FF2B5EF4-FFF2-40B4-BE49-F238E27FC236}">
                  <a16:creationId xmlns:a16="http://schemas.microsoft.com/office/drawing/2014/main" id="{9415A529-FDAE-4EC7-B0C7-42E01CBD146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9076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4" name="Rectangle 123">
              <a:extLst>
                <a:ext uri="{FF2B5EF4-FFF2-40B4-BE49-F238E27FC236}">
                  <a16:creationId xmlns:a16="http://schemas.microsoft.com/office/drawing/2014/main" id="{A4B6D399-D891-4EDD-8BC0-0C4DB4A47F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9076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0E10A765-2383-40EA-B316-2D77142013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8012" y="18706306"/>
            <a:ext cx="14367014" cy="4594212"/>
          </a:xfrm>
          <a:prstGeom prst="rect">
            <a:avLst/>
          </a:prstGeom>
        </p:spPr>
      </p:pic>
      <p:sp>
        <p:nvSpPr>
          <p:cNvPr id="126" name="TextBox 125">
            <a:extLst>
              <a:ext uri="{FF2B5EF4-FFF2-40B4-BE49-F238E27FC236}">
                <a16:creationId xmlns:a16="http://schemas.microsoft.com/office/drawing/2014/main" id="{0A9A3464-92E0-4C11-9AD3-03C486994175}"/>
              </a:ext>
            </a:extLst>
          </p:cNvPr>
          <p:cNvSpPr txBox="1"/>
          <p:nvPr/>
        </p:nvSpPr>
        <p:spPr>
          <a:xfrm>
            <a:off x="10641354" y="17518092"/>
            <a:ext cx="1541428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err="1"/>
              <a:t>Undetects</a:t>
            </a:r>
            <a:r>
              <a:rPr lang="en-US" sz="5400" b="1" dirty="0"/>
              <a:t>, Detects, Not Quantifiable by Sample Type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27794674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5B053-C5C5-4EB6-80D7-B48188AD8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4600" y="279407"/>
            <a:ext cx="31546800" cy="5302252"/>
          </a:xfrm>
        </p:spPr>
        <p:txBody>
          <a:bodyPr/>
          <a:lstStyle/>
          <a:p>
            <a:pPr algn="ctr"/>
            <a:r>
              <a:rPr lang="en-US" dirty="0"/>
              <a:t>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27EEF7-AF58-4A77-A8FB-4CA8C6CADE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4600" y="5952067"/>
            <a:ext cx="31546800" cy="206248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4 river sites sampled:</a:t>
            </a:r>
          </a:p>
          <a:p>
            <a:pPr lvl="1"/>
            <a:r>
              <a:rPr lang="en-US" dirty="0"/>
              <a:t>Apalachicola, Ochlockonee, Withlacoochee, and Alafia</a:t>
            </a:r>
          </a:p>
          <a:p>
            <a:r>
              <a:rPr lang="en-US" dirty="0"/>
              <a:t>Categories of compounds:</a:t>
            </a:r>
          </a:p>
          <a:p>
            <a:pPr lvl="1"/>
            <a:r>
              <a:rPr lang="en-US" dirty="0"/>
              <a:t>Pesticides, PPCPs, Hormones, PFCs, PBDEs, and Alkylphenols</a:t>
            </a:r>
          </a:p>
          <a:p>
            <a:r>
              <a:rPr lang="en-US" dirty="0"/>
              <a:t>The matrices (sample collection type) are split into groups. </a:t>
            </a:r>
          </a:p>
          <a:p>
            <a:pPr lvl="1"/>
            <a:r>
              <a:rPr lang="en-US" dirty="0"/>
              <a:t>SPMD only</a:t>
            </a:r>
          </a:p>
          <a:p>
            <a:pPr lvl="1"/>
            <a:r>
              <a:rPr lang="en-US" dirty="0"/>
              <a:t>SPMD, POCIS, Grab (Pesticides)</a:t>
            </a:r>
          </a:p>
          <a:p>
            <a:pPr lvl="1"/>
            <a:r>
              <a:rPr lang="en-US" dirty="0"/>
              <a:t>SPMD &amp; POCIS (Pesticides)</a:t>
            </a:r>
          </a:p>
          <a:p>
            <a:pPr lvl="1"/>
            <a:r>
              <a:rPr lang="en-US" dirty="0"/>
              <a:t>Grab &amp; SPMD</a:t>
            </a:r>
          </a:p>
          <a:p>
            <a:pPr lvl="1"/>
            <a:r>
              <a:rPr lang="en-US" dirty="0"/>
              <a:t>Grab &amp; POCIS</a:t>
            </a:r>
          </a:p>
          <a:p>
            <a:pPr lvl="1"/>
            <a:r>
              <a:rPr lang="en-US" dirty="0"/>
              <a:t>Grab only</a:t>
            </a:r>
          </a:p>
          <a:p>
            <a:pPr lvl="1"/>
            <a:r>
              <a:rPr lang="en-US" dirty="0"/>
              <a:t>POCIS only</a:t>
            </a:r>
          </a:p>
          <a:p>
            <a:r>
              <a:rPr lang="en-US" dirty="0"/>
              <a:t>QA is discussed at the end of each category.</a:t>
            </a:r>
          </a:p>
        </p:txBody>
      </p:sp>
    </p:spTree>
    <p:extLst>
      <p:ext uri="{BB962C8B-B14F-4D97-AF65-F5344CB8AC3E}">
        <p14:creationId xmlns:p14="http://schemas.microsoft.com/office/powerpoint/2010/main" val="5960357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7AEE858-7CA9-417D-87CB-DE20F6DE85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4864" y="1661531"/>
            <a:ext cx="21558272" cy="1293496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1D37148-32B7-48EB-9D86-3F7394D01E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788" y="14565922"/>
            <a:ext cx="20612099" cy="12367261"/>
          </a:xfrm>
          <a:prstGeom prst="rect">
            <a:avLst/>
          </a:prstGeom>
        </p:spPr>
      </p:pic>
      <p:pic>
        <p:nvPicPr>
          <p:cNvPr id="127" name="Picture 126">
            <a:extLst>
              <a:ext uri="{FF2B5EF4-FFF2-40B4-BE49-F238E27FC236}">
                <a16:creationId xmlns:a16="http://schemas.microsoft.com/office/drawing/2014/main" id="{0A4F9924-F5F8-4654-B6B4-F71CDB0BA20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503" t="25986" r="17016" b="3689"/>
          <a:stretch/>
        </p:blipFill>
        <p:spPr>
          <a:xfrm>
            <a:off x="20316357" y="15849600"/>
            <a:ext cx="15718067" cy="9319155"/>
          </a:xfrm>
          <a:prstGeom prst="rect">
            <a:avLst/>
          </a:prstGeom>
        </p:spPr>
      </p:pic>
      <p:sp>
        <p:nvSpPr>
          <p:cNvPr id="128" name="TextBox 127">
            <a:extLst>
              <a:ext uri="{FF2B5EF4-FFF2-40B4-BE49-F238E27FC236}">
                <a16:creationId xmlns:a16="http://schemas.microsoft.com/office/drawing/2014/main" id="{8C7B94F9-52E2-4B4D-8DA8-AB0786DA0D5A}"/>
              </a:ext>
            </a:extLst>
          </p:cNvPr>
          <p:cNvSpPr txBox="1"/>
          <p:nvPr/>
        </p:nvSpPr>
        <p:spPr>
          <a:xfrm>
            <a:off x="6713225" y="14218621"/>
            <a:ext cx="8322562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Detected by Sample Type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0028F71A-FA06-4DCA-903B-D67C5CBC38E6}"/>
              </a:ext>
            </a:extLst>
          </p:cNvPr>
          <p:cNvSpPr txBox="1"/>
          <p:nvPr/>
        </p:nvSpPr>
        <p:spPr>
          <a:xfrm>
            <a:off x="12347219" y="1927121"/>
            <a:ext cx="11633185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5400" b="1" dirty="0"/>
              <a:t>Detects per Analyte List by Sample Type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F22F0944-F85E-4D2E-80AF-4DD5266A9837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PPCPs Detections at Apalachicola River Analyzed by SGS Analytical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2121077-EE7F-432A-A470-EE0ED1FB62FB}"/>
              </a:ext>
            </a:extLst>
          </p:cNvPr>
          <p:cNvSpPr/>
          <p:nvPr/>
        </p:nvSpPr>
        <p:spPr>
          <a:xfrm>
            <a:off x="15035787" y="19493222"/>
            <a:ext cx="24810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/>
              <a:t>127 Compounds </a:t>
            </a:r>
            <a:r>
              <a:rPr lang="en-US" dirty="0" err="1"/>
              <a:t>nalyzed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F83E6D3-CB5D-4364-B5F9-FD5411482C5C}"/>
              </a:ext>
            </a:extLst>
          </p:cNvPr>
          <p:cNvSpPr txBox="1"/>
          <p:nvPr/>
        </p:nvSpPr>
        <p:spPr>
          <a:xfrm>
            <a:off x="21544224" y="14420641"/>
            <a:ext cx="12018034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5400" b="1" dirty="0"/>
              <a:t>Percentage of Detections by Sample Type</a:t>
            </a:r>
          </a:p>
        </p:txBody>
      </p:sp>
    </p:spTree>
    <p:extLst>
      <p:ext uri="{BB962C8B-B14F-4D97-AF65-F5344CB8AC3E}">
        <p14:creationId xmlns:p14="http://schemas.microsoft.com/office/powerpoint/2010/main" val="20777902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PPCPs Detections at Withlacoochee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3591475" y="2143541"/>
            <a:ext cx="10261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PPCPs Detected by Sample Type</a:t>
            </a:r>
          </a:p>
          <a:p>
            <a:pPr algn="ctr"/>
            <a:r>
              <a:rPr lang="en-US" sz="5400" dirty="0"/>
              <a:t>Total No. Analyzed = 127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49A44FF-9285-4080-B29B-3069D17B77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4917" y="4023272"/>
            <a:ext cx="20278165" cy="12461243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13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313EEB2-637F-4254-A7F1-EB72FA871E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25005" y="19464218"/>
            <a:ext cx="14594540" cy="477558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DBF2048-6F33-476F-BA2D-42B14BB8F6C2}"/>
              </a:ext>
            </a:extLst>
          </p:cNvPr>
          <p:cNvSpPr txBox="1"/>
          <p:nvPr/>
        </p:nvSpPr>
        <p:spPr>
          <a:xfrm>
            <a:off x="11015133" y="18448775"/>
            <a:ext cx="1541428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err="1"/>
              <a:t>Undetects</a:t>
            </a:r>
            <a:r>
              <a:rPr lang="en-US" sz="5400" b="1" dirty="0"/>
              <a:t>, Detects, Not Quantifiable by Sample Type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41465229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451B520F-1FDF-4DAF-9116-4971791695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2183" y="14777904"/>
            <a:ext cx="20993099" cy="1259586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FA7CD99-0C1A-4D0B-BDCE-F27B29D5740F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PPCPs Detections at Withlacoochee River Analyzed by SGS Analytical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F15E29D-AD5E-4489-9426-A4EECE09EA9E}"/>
              </a:ext>
            </a:extLst>
          </p:cNvPr>
          <p:cNvSpPr txBox="1"/>
          <p:nvPr/>
        </p:nvSpPr>
        <p:spPr>
          <a:xfrm>
            <a:off x="12903201" y="1495787"/>
            <a:ext cx="10261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PPCPs Detected by Sample Type</a:t>
            </a: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33A7A7D4-5B16-44BE-B2F3-2EB8122B8A03}"/>
              </a:ext>
            </a:extLst>
          </p:cNvPr>
          <p:cNvSpPr txBox="1"/>
          <p:nvPr/>
        </p:nvSpPr>
        <p:spPr>
          <a:xfrm>
            <a:off x="13545769" y="19134349"/>
            <a:ext cx="5047024" cy="1185651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>
                <a:solidFill>
                  <a:schemeClr val="tx1"/>
                </a:solidFill>
              </a:rPr>
              <a:t>Total</a:t>
            </a:r>
            <a:r>
              <a:rPr lang="en-US" sz="3600" baseline="0" dirty="0">
                <a:solidFill>
                  <a:schemeClr val="tx1"/>
                </a:solidFill>
              </a:rPr>
              <a:t> No. PPCPs analyzed = </a:t>
            </a:r>
            <a:r>
              <a:rPr lang="en-US" sz="3600" dirty="0">
                <a:solidFill>
                  <a:schemeClr val="tx1"/>
                </a:solidFill>
              </a:rPr>
              <a:t>127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996D61C-6940-4609-87AF-409A892F5A9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545" t="20606" r="6840" b="21607"/>
          <a:stretch/>
        </p:blipFill>
        <p:spPr>
          <a:xfrm>
            <a:off x="20428252" y="15431622"/>
            <a:ext cx="15097882" cy="976517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FC41F35-C40F-4A8F-A12F-28F0BE8C9BE6}"/>
              </a:ext>
            </a:extLst>
          </p:cNvPr>
          <p:cNvSpPr txBox="1"/>
          <p:nvPr/>
        </p:nvSpPr>
        <p:spPr>
          <a:xfrm>
            <a:off x="5366830" y="14159691"/>
            <a:ext cx="8178939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Detected by Sample Type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802E3D7-B565-4896-B7B4-673FF03C0E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61774" y="2242084"/>
            <a:ext cx="18651801" cy="1191760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EF6D257-D8AF-4A54-A089-E47A1752B34F}"/>
              </a:ext>
            </a:extLst>
          </p:cNvPr>
          <p:cNvSpPr txBox="1"/>
          <p:nvPr/>
        </p:nvSpPr>
        <p:spPr>
          <a:xfrm>
            <a:off x="21544224" y="14333991"/>
            <a:ext cx="12018034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5400" b="1" dirty="0"/>
              <a:t>Percentage of Detections by Sample Type</a:t>
            </a:r>
          </a:p>
        </p:txBody>
      </p:sp>
    </p:spTree>
    <p:extLst>
      <p:ext uri="{BB962C8B-B14F-4D97-AF65-F5344CB8AC3E}">
        <p14:creationId xmlns:p14="http://schemas.microsoft.com/office/powerpoint/2010/main" val="34184920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8636000" y="914400"/>
            <a:ext cx="1745118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/>
              <a:t>PPCPs Detections at All Sites by Sample Type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6212043-1BC5-4A6E-8B60-3EFE04F3DC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3362" y="2559962"/>
            <a:ext cx="10950230" cy="1891918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81F6C85-AA2C-4745-BD0A-F8C6CF7628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63611" y="12565223"/>
            <a:ext cx="20012389" cy="1200743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F2F9093-6DD2-4EB5-802D-A1A4EC55F6BB}"/>
              </a:ext>
            </a:extLst>
          </p:cNvPr>
          <p:cNvSpPr txBox="1"/>
          <p:nvPr/>
        </p:nvSpPr>
        <p:spPr>
          <a:xfrm>
            <a:off x="19588855" y="12057391"/>
            <a:ext cx="1396189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/>
              <a:t>Detects per List at All Sites by Sample Type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D491922-CE57-4D5A-ADDA-538C0332AD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380736" y="3117766"/>
            <a:ext cx="12594860" cy="742875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22128BA-26B8-438B-B1D9-E4ECB7BB819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13362" y="21924380"/>
            <a:ext cx="13402351" cy="5043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9234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DC16609-E2A8-442A-9CFC-658A267BA8E8}"/>
              </a:ext>
            </a:extLst>
          </p:cNvPr>
          <p:cNvSpPr txBox="1"/>
          <p:nvPr/>
        </p:nvSpPr>
        <p:spPr>
          <a:xfrm>
            <a:off x="940114" y="3038709"/>
            <a:ext cx="34188086" cy="8710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u="sng" dirty="0"/>
              <a:t>Quality Assurance Summary</a:t>
            </a:r>
          </a:p>
          <a:p>
            <a:r>
              <a:rPr lang="en-US" sz="8000" dirty="0"/>
              <a:t>3 of the 39 PPCP compounds detected were also detected in lab blanks or field blanks at concentrations that required data from at least one site to be qualified.</a:t>
            </a:r>
          </a:p>
          <a:p>
            <a:endParaRPr lang="en-US" sz="8000" dirty="0"/>
          </a:p>
          <a:p>
            <a:r>
              <a:rPr lang="en-US" sz="8000" dirty="0"/>
              <a:t>17% detections from grab samples were qualified due to blank detections.  </a:t>
            </a:r>
          </a:p>
          <a:p>
            <a:r>
              <a:rPr lang="en-US" sz="8000" dirty="0"/>
              <a:t>6% of detections from POCIS samples were qualified due to blank detections. </a:t>
            </a:r>
          </a:p>
          <a:p>
            <a:endParaRPr lang="en-US" sz="8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B1EB7A-1C8D-450E-8F46-A9BBBD3765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394" y="11033760"/>
            <a:ext cx="15666720" cy="1096889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43EA06D-2AE3-47CA-8D71-865116DBA5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58970" y="11033760"/>
            <a:ext cx="19429350" cy="1591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4541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EA547BD-D9AE-4594-9385-211DDA0F6E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26080"/>
            <a:ext cx="36576000" cy="24505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0583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1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316D7C8-1164-447D-B653-95725837284E}"/>
              </a:ext>
            </a:extLst>
          </p:cNvPr>
          <p:cNvSpPr txBox="1"/>
          <p:nvPr/>
        </p:nvSpPr>
        <p:spPr>
          <a:xfrm>
            <a:off x="6083300" y="10034840"/>
            <a:ext cx="25704800" cy="6447919"/>
          </a:xfrm>
          <a:prstGeom prst="rect">
            <a:avLst/>
          </a:prstGeom>
          <a:blipFill dpi="0" rotWithShape="1">
            <a:blip r:embed="rId3">
              <a:alphaModFix amt="38000"/>
            </a:blip>
            <a:srcRect/>
            <a:tile tx="0" ty="0" sx="100000" sy="100000" flip="none" algn="tl"/>
          </a:blipFill>
          <a:effectLst>
            <a:glow>
              <a:schemeClr val="accent1">
                <a:alpha val="40000"/>
              </a:schemeClr>
            </a:glow>
            <a:outerShdw blurRad="419100" dist="50800" dir="5400000" algn="ctr" rotWithShape="0">
              <a:srgbClr val="000000">
                <a:alpha val="95000"/>
              </a:srgbClr>
            </a:outerShdw>
            <a:softEdge rad="2667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1300" dirty="0"/>
              <a:t>Hormones</a:t>
            </a:r>
          </a:p>
        </p:txBody>
      </p:sp>
    </p:spTree>
    <p:extLst>
      <p:ext uri="{BB962C8B-B14F-4D97-AF65-F5344CB8AC3E}">
        <p14:creationId xmlns:p14="http://schemas.microsoft.com/office/powerpoint/2010/main" val="12026709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AE74FEF-9FCB-42D8-8B05-37003C13EFA7}"/>
              </a:ext>
            </a:extLst>
          </p:cNvPr>
          <p:cNvSpPr txBox="1"/>
          <p:nvPr/>
        </p:nvSpPr>
        <p:spPr>
          <a:xfrm>
            <a:off x="1195755" y="1242565"/>
            <a:ext cx="3506372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Analyzed Pilot Study Samples for 17 Hormone Compounds</a:t>
            </a:r>
          </a:p>
          <a:p>
            <a:pPr algn="ctr"/>
            <a:r>
              <a:rPr lang="en-US" sz="9600" b="1" dirty="0"/>
              <a:t>5 Hormone Compounds Detected</a:t>
            </a:r>
          </a:p>
          <a:p>
            <a:pPr algn="ctr"/>
            <a:r>
              <a:rPr lang="en-US" sz="8000" dirty="0"/>
              <a:t>At one or more sites, in at least one matrix (POCIS or Grab)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D1B931D-25F4-46A5-BE70-08CFED1E950C}"/>
              </a:ext>
            </a:extLst>
          </p:cNvPr>
          <p:cNvSpPr/>
          <p:nvPr/>
        </p:nvSpPr>
        <p:spPr>
          <a:xfrm>
            <a:off x="4963887" y="5992025"/>
            <a:ext cx="30469114" cy="4988289"/>
          </a:xfrm>
          <a:prstGeom prst="rect">
            <a:avLst/>
          </a:prstGeom>
        </p:spPr>
        <p:txBody>
          <a:bodyPr wrap="square" numCol="1" spcCol="457200">
            <a:spAutoFit/>
          </a:bodyPr>
          <a:lstStyle/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Allyl Trenbolone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Androstenedione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Androsterone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Mestranol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Testosterone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15218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1007837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Hormone Detections at Alafia River Analyzed by SGS Analytical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11605444" y="5389829"/>
            <a:ext cx="128469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Hormones Detected by Sample Type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B7AE886-2AED-4B58-AA5C-369695D883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9270" y="6781800"/>
            <a:ext cx="17739330" cy="314522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872C15B-8507-483D-94D5-6D81F096E5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90093" y="13555918"/>
            <a:ext cx="15937007" cy="24003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4575709-0A01-4835-991E-441231001882}"/>
              </a:ext>
            </a:extLst>
          </p:cNvPr>
          <p:cNvSpPr txBox="1"/>
          <p:nvPr/>
        </p:nvSpPr>
        <p:spPr>
          <a:xfrm>
            <a:off x="11932396" y="11563558"/>
            <a:ext cx="1285239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No. of Hormones Detected by Sample Type</a:t>
            </a:r>
          </a:p>
          <a:p>
            <a:pPr algn="ctr"/>
            <a:r>
              <a:rPr lang="en-US" sz="5400" dirty="0"/>
              <a:t>No. of Hormones Analyzed = 17</a:t>
            </a:r>
          </a:p>
          <a:p>
            <a:endParaRPr lang="en-US" sz="5400" b="1" dirty="0"/>
          </a:p>
        </p:txBody>
      </p:sp>
    </p:spTree>
    <p:extLst>
      <p:ext uri="{BB962C8B-B14F-4D97-AF65-F5344CB8AC3E}">
        <p14:creationId xmlns:p14="http://schemas.microsoft.com/office/powerpoint/2010/main" val="339298260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55E97AF-D6D6-4DF8-952F-3B47D9573F2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68" t="8176" r="17036" b="2536"/>
          <a:stretch/>
        </p:blipFill>
        <p:spPr>
          <a:xfrm>
            <a:off x="1219201" y="11193789"/>
            <a:ext cx="18154648" cy="144459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Hormone Detections at </a:t>
            </a:r>
            <a:r>
              <a:rPr lang="en-US" sz="7200" dirty="0" err="1"/>
              <a:t>Ochlockonee</a:t>
            </a:r>
            <a:r>
              <a:rPr lang="en-US" sz="7200" dirty="0"/>
              <a:t>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496796" y="1949963"/>
            <a:ext cx="115824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Hormones Detected by Sample Type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5181602" y="9352979"/>
            <a:ext cx="1285239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No. of Hormones Detected by Sample Type</a:t>
            </a:r>
          </a:p>
          <a:p>
            <a:pPr algn="ctr"/>
            <a:r>
              <a:rPr lang="en-US" sz="5400" dirty="0"/>
              <a:t>No. of Hormones Analyzed = 17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F1B60F8-3CD5-4D10-A9D1-8E5F3A01594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924" t="4398" r="10198" b="2884"/>
          <a:stretch/>
        </p:blipFill>
        <p:spPr>
          <a:xfrm>
            <a:off x="20396200" y="10230142"/>
            <a:ext cx="15430500" cy="1097130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3FCBB3E-3C60-42C8-B49B-4D72A1313B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57937" y="3311672"/>
            <a:ext cx="32260121" cy="488145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922E503-1593-4F19-962F-2A7446B84D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059651" y="21388243"/>
            <a:ext cx="14789150" cy="444641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6808059-93A4-4743-B8E6-4D1B06D92B2B}"/>
              </a:ext>
            </a:extLst>
          </p:cNvPr>
          <p:cNvSpPr txBox="1"/>
          <p:nvPr/>
        </p:nvSpPr>
        <p:spPr>
          <a:xfrm>
            <a:off x="20396200" y="9415861"/>
            <a:ext cx="1488580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Percentage of Hormone Detections by Sample Type</a:t>
            </a:r>
          </a:p>
        </p:txBody>
      </p:sp>
    </p:spTree>
    <p:extLst>
      <p:ext uri="{BB962C8B-B14F-4D97-AF65-F5344CB8AC3E}">
        <p14:creationId xmlns:p14="http://schemas.microsoft.com/office/powerpoint/2010/main" val="36741858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3CFFAE5-2A5B-4C2C-91FB-4DC65E4123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4600" y="717557"/>
            <a:ext cx="31546800" cy="5302252"/>
          </a:xfrm>
        </p:spPr>
        <p:txBody>
          <a:bodyPr/>
          <a:lstStyle/>
          <a:p>
            <a:pPr algn="ctr"/>
            <a:r>
              <a:rPr lang="en-US" dirty="0"/>
              <a:t>Emerging Substances of Concern</a:t>
            </a:r>
            <a:br>
              <a:rPr lang="en-US" dirty="0"/>
            </a:br>
            <a:r>
              <a:rPr lang="en-US" dirty="0"/>
              <a:t>(ESOC)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A9CE02A-43F0-44F2-BE56-08D98B9AA5C2}"/>
              </a:ext>
            </a:extLst>
          </p:cNvPr>
          <p:cNvSpPr txBox="1"/>
          <p:nvPr/>
        </p:nvSpPr>
        <p:spPr>
          <a:xfrm>
            <a:off x="1343025" y="4683414"/>
            <a:ext cx="33889950" cy="4632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2000" dirty="0"/>
              <a:t>This study separated analytes into 6 main categories:</a:t>
            </a:r>
          </a:p>
          <a:p>
            <a:endParaRPr lang="en-US" sz="115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224283D-8596-4C96-8755-E4E8A5A1BB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43750"/>
            <a:ext cx="36576000" cy="22117050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1C6CA96-4572-445F-8A4D-FA5936D81ACB}"/>
              </a:ext>
            </a:extLst>
          </p:cNvPr>
          <p:cNvCxnSpPr/>
          <p:nvPr/>
        </p:nvCxnSpPr>
        <p:spPr>
          <a:xfrm>
            <a:off x="0" y="14293516"/>
            <a:ext cx="36576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940870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EE0A02C-98DB-4BD1-9500-1D439486C1A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15" t="6168" r="6444" b="3817"/>
          <a:stretch/>
        </p:blipFill>
        <p:spPr>
          <a:xfrm>
            <a:off x="1219201" y="11383620"/>
            <a:ext cx="19720559" cy="1441993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Hormone Detections at Withlacoochee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496798" y="1597347"/>
            <a:ext cx="115824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Hormones Detected by Sample Type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4303152" y="9629294"/>
            <a:ext cx="1282113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No. of Hormones Detected by Sample Type</a:t>
            </a:r>
          </a:p>
          <a:p>
            <a:pPr algn="ctr"/>
            <a:r>
              <a:rPr lang="en-US" sz="5400" dirty="0"/>
              <a:t>No. of Hormones Analyzed = 17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D803A90-0F44-4E4F-BC89-AA977F4F89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5582" y="2986094"/>
            <a:ext cx="19081810" cy="551254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CB466F5-0125-4F5B-9CF7-5DCC895D46F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537" t="3980" r="9317" b="5311"/>
          <a:stretch/>
        </p:blipFill>
        <p:spPr>
          <a:xfrm>
            <a:off x="20208240" y="10606749"/>
            <a:ext cx="14657026" cy="1004983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8CE0D9D-7B52-44D2-8674-96C4D94DF6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478621" y="21533751"/>
            <a:ext cx="15868649" cy="426980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4E29A0D-577E-48A4-92AB-FDCD6F01D00B}"/>
              </a:ext>
            </a:extLst>
          </p:cNvPr>
          <p:cNvSpPr txBox="1"/>
          <p:nvPr/>
        </p:nvSpPr>
        <p:spPr>
          <a:xfrm>
            <a:off x="20208240" y="9683419"/>
            <a:ext cx="1488580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Percentage of Hormone Detections by Sample Type</a:t>
            </a:r>
          </a:p>
        </p:txBody>
      </p:sp>
    </p:spTree>
    <p:extLst>
      <p:ext uri="{BB962C8B-B14F-4D97-AF65-F5344CB8AC3E}">
        <p14:creationId xmlns:p14="http://schemas.microsoft.com/office/powerpoint/2010/main" val="173433260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6B46A67-541C-4D84-AAD7-60CA40B499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65800" y="12836769"/>
            <a:ext cx="18217860" cy="10930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0" y="1453221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Hormone Detections at Apalachicola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513731" y="4798307"/>
            <a:ext cx="115824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Hormones Detected by Sample Type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4190322" y="13319533"/>
            <a:ext cx="1279641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No. of Hormones Detected by Sample Type</a:t>
            </a:r>
          </a:p>
          <a:p>
            <a:pPr algn="ctr"/>
            <a:r>
              <a:rPr lang="en-US" sz="5400" dirty="0"/>
              <a:t>No. of Hormones Analyzed = 17</a:t>
            </a:r>
          </a:p>
          <a:p>
            <a:pPr algn="ctr"/>
            <a:endParaRPr lang="en-US" sz="5400" b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6CD4CC4-6433-4E99-B4B7-15F35903CE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5107" y="5849270"/>
            <a:ext cx="19769737" cy="288450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E730FCC-BEFB-4FC7-AA8C-9C8C8F6715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9824" y="14911754"/>
            <a:ext cx="16224176" cy="9581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46632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8636000" y="914400"/>
            <a:ext cx="1868684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/>
              <a:t>Hormones Detections at All Sites by Sample Type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64681F-5D6E-4E0F-BD17-B636F2650F21}"/>
              </a:ext>
            </a:extLst>
          </p:cNvPr>
          <p:cNvSpPr txBox="1"/>
          <p:nvPr/>
        </p:nvSpPr>
        <p:spPr>
          <a:xfrm>
            <a:off x="1702417" y="3375798"/>
            <a:ext cx="1725171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dirty="0"/>
              <a:t>Total No. </a:t>
            </a:r>
            <a:r>
              <a:rPr lang="en-US" sz="5000" b="1" dirty="0" err="1"/>
              <a:t>Undetects</a:t>
            </a:r>
            <a:r>
              <a:rPr lang="en-US" sz="5000" b="1" dirty="0"/>
              <a:t>, Detects, Not Quantifiable by Sample Type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959FBE-3BF0-455F-9D5B-C92C37DDDCA0}"/>
              </a:ext>
            </a:extLst>
          </p:cNvPr>
          <p:cNvSpPr txBox="1"/>
          <p:nvPr/>
        </p:nvSpPr>
        <p:spPr>
          <a:xfrm>
            <a:off x="20071080" y="4645799"/>
            <a:ext cx="138186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Hormones Detected at All Sites by Sample Type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1F4164-745B-4B93-8338-563E700362BC}"/>
              </a:ext>
            </a:extLst>
          </p:cNvPr>
          <p:cNvSpPr txBox="1"/>
          <p:nvPr/>
        </p:nvSpPr>
        <p:spPr>
          <a:xfrm>
            <a:off x="20684980" y="15793721"/>
            <a:ext cx="132757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Detections by Sample Type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D8FC532-A7BB-42CA-888F-42C9D60EE4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2417" y="4645799"/>
            <a:ext cx="16494143" cy="2045448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64BD80A-4275-49BF-BF2A-E38BA6463B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51161" y="5787057"/>
            <a:ext cx="6858450" cy="399412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C70C572-E726-4FB1-A894-779CACE192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54132" y="17128531"/>
            <a:ext cx="16052507" cy="7971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99578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DC16609-E2A8-442A-9CFC-658A267BA8E8}"/>
              </a:ext>
            </a:extLst>
          </p:cNvPr>
          <p:cNvSpPr txBox="1"/>
          <p:nvPr/>
        </p:nvSpPr>
        <p:spPr>
          <a:xfrm>
            <a:off x="940114" y="2048109"/>
            <a:ext cx="34607186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u="sng" dirty="0"/>
              <a:t>Quality Assurance Summary</a:t>
            </a:r>
          </a:p>
          <a:p>
            <a:r>
              <a:rPr lang="en-US" sz="8000" dirty="0"/>
              <a:t>2 of the 5 hormone compounds detected were also detected in lab blanks or field blanks at concentrations that required data from at least one site to be qualified.</a:t>
            </a:r>
          </a:p>
          <a:p>
            <a:endParaRPr lang="en-US" sz="8000" dirty="0"/>
          </a:p>
          <a:p>
            <a:r>
              <a:rPr lang="en-US" sz="8000" dirty="0"/>
              <a:t>All detections from grab samples were qualified due to blank detections.  </a:t>
            </a:r>
          </a:p>
          <a:p>
            <a:r>
              <a:rPr lang="en-US" sz="8000" dirty="0"/>
              <a:t>No detections from POCIS samples were qualified due to blank detections.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3657BD9-33E1-4D7E-8916-14BBF9E28D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88500" y="11487964"/>
            <a:ext cx="13258800" cy="808918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7FB1712-1E0D-4B47-9544-1DF39D39C9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0114" y="11487964"/>
            <a:ext cx="20948336" cy="14343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44991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2032EB5-C5B9-4024-BA4C-8970A6F974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86250"/>
            <a:ext cx="36576000" cy="23145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8582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C118B01-77F3-41E5-AE6A-348DE3D2E05C}"/>
              </a:ext>
            </a:extLst>
          </p:cNvPr>
          <p:cNvSpPr txBox="1"/>
          <p:nvPr/>
        </p:nvSpPr>
        <p:spPr>
          <a:xfrm>
            <a:off x="11201400" y="6729457"/>
            <a:ext cx="15544800" cy="92486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9500" dirty="0"/>
              <a:t>PFCs</a:t>
            </a:r>
          </a:p>
        </p:txBody>
      </p:sp>
    </p:spTree>
    <p:extLst>
      <p:ext uri="{BB962C8B-B14F-4D97-AF65-F5344CB8AC3E}">
        <p14:creationId xmlns:p14="http://schemas.microsoft.com/office/powerpoint/2010/main" val="44235175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AE74FEF-9FCB-42D8-8B05-37003C13EFA7}"/>
              </a:ext>
            </a:extLst>
          </p:cNvPr>
          <p:cNvSpPr txBox="1"/>
          <p:nvPr/>
        </p:nvSpPr>
        <p:spPr>
          <a:xfrm>
            <a:off x="1195755" y="1242565"/>
            <a:ext cx="3506372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Analyzed Pilot Study Samples for 13 PFC Compounds</a:t>
            </a:r>
          </a:p>
          <a:p>
            <a:pPr algn="ctr"/>
            <a:r>
              <a:rPr lang="en-US" sz="9600" b="1" dirty="0"/>
              <a:t>10 PFC Compounds Detected</a:t>
            </a:r>
          </a:p>
          <a:p>
            <a:pPr algn="ctr"/>
            <a:r>
              <a:rPr lang="en-US" sz="8000" dirty="0"/>
              <a:t>At one or more sites, in at least one matrix (POCIS or Grab)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D1B931D-25F4-46A5-BE70-08CFED1E950C}"/>
              </a:ext>
            </a:extLst>
          </p:cNvPr>
          <p:cNvSpPr/>
          <p:nvPr/>
        </p:nvSpPr>
        <p:spPr>
          <a:xfrm>
            <a:off x="4963887" y="5992025"/>
            <a:ext cx="16323345" cy="5032147"/>
          </a:xfrm>
          <a:prstGeom prst="rect">
            <a:avLst/>
          </a:prstGeom>
        </p:spPr>
        <p:txBody>
          <a:bodyPr wrap="square" numCol="3" spcCol="457200">
            <a:spAutoFit/>
          </a:bodyPr>
          <a:lstStyle/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PFBA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PFBS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PFDA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PFHpA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PFHxA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PFHxS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PFNA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PFOA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PFOS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PFPeA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257341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980860" y="815694"/>
            <a:ext cx="33629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PFC Detections at Alafia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496798" y="2270991"/>
            <a:ext cx="115824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/>
              <a:t>PFCs Detected by Sample Type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511F552-A975-4C9A-895F-6DE3EFB99C00}"/>
              </a:ext>
            </a:extLst>
          </p:cNvPr>
          <p:cNvSpPr txBox="1"/>
          <p:nvPr/>
        </p:nvSpPr>
        <p:spPr>
          <a:xfrm>
            <a:off x="3538430" y="11443584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No. of PFCs Detected by Sample Type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A81E719-7003-4919-A4A2-E6755A150D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1893" y="3418512"/>
            <a:ext cx="23792214" cy="753606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413048F-87C7-42AD-AA11-8423BEACBF1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856" t="1293" r="6948" b="3963"/>
          <a:stretch/>
        </p:blipFill>
        <p:spPr>
          <a:xfrm>
            <a:off x="19585488" y="11904949"/>
            <a:ext cx="16116300" cy="965901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A6B4C5A-45F5-463E-AE15-B8F9003CFF7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10" t="9474" r="9898" b="3579"/>
          <a:stretch/>
        </p:blipFill>
        <p:spPr>
          <a:xfrm>
            <a:off x="980858" y="13715999"/>
            <a:ext cx="17307140" cy="12344400"/>
          </a:xfrm>
          <a:prstGeom prst="rect">
            <a:avLst/>
          </a:prstGeom>
        </p:spPr>
      </p:pic>
      <p:sp>
        <p:nvSpPr>
          <p:cNvPr id="17" name="TextBox 6">
            <a:extLst>
              <a:ext uri="{FF2B5EF4-FFF2-40B4-BE49-F238E27FC236}">
                <a16:creationId xmlns:a16="http://schemas.microsoft.com/office/drawing/2014/main" id="{C5B59786-E7F7-4304-BFA6-B48A9451F7F6}"/>
              </a:ext>
            </a:extLst>
          </p:cNvPr>
          <p:cNvSpPr txBox="1"/>
          <p:nvPr/>
        </p:nvSpPr>
        <p:spPr>
          <a:xfrm>
            <a:off x="10547274" y="13715999"/>
            <a:ext cx="5655784" cy="1688123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dirty="0">
                <a:solidFill>
                  <a:schemeClr val="tx1"/>
                </a:solidFill>
              </a:rPr>
              <a:t>Total</a:t>
            </a:r>
            <a:r>
              <a:rPr lang="en-US" sz="4800" baseline="0" dirty="0">
                <a:solidFill>
                  <a:schemeClr val="tx1"/>
                </a:solidFill>
              </a:rPr>
              <a:t> No. PFCs Analyzed = </a:t>
            </a:r>
            <a:r>
              <a:rPr lang="en-US" sz="4800" dirty="0">
                <a:solidFill>
                  <a:schemeClr val="tx1"/>
                </a:solidFill>
              </a:rPr>
              <a:t>13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A141E8E-159A-47DA-98FA-4D76ACA434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585488" y="22132730"/>
            <a:ext cx="15024972" cy="420393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FFE82EE-E334-4064-917A-CB8FBBB7BE18}"/>
              </a:ext>
            </a:extLst>
          </p:cNvPr>
          <p:cNvSpPr txBox="1"/>
          <p:nvPr/>
        </p:nvSpPr>
        <p:spPr>
          <a:xfrm>
            <a:off x="19585488" y="11443584"/>
            <a:ext cx="120180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Percentage of Detections by Sample Type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FD329D2-5094-4DD3-B770-689518613D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132859" y="21119811"/>
            <a:ext cx="15930229" cy="1457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64963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736726D-9697-425C-9E79-32E3CF5E86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204" r="11059" b="1277"/>
          <a:stretch/>
        </p:blipFill>
        <p:spPr>
          <a:xfrm>
            <a:off x="856535" y="12605523"/>
            <a:ext cx="19320137" cy="1324216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980860" y="815694"/>
            <a:ext cx="33629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PFC Detections at Ochlockonee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004459" y="3011325"/>
            <a:ext cx="115824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/>
              <a:t>PFCs Detected by Sample Type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4A6C29E-E26F-406D-BDB6-10E0BF08A1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8303" y="4026988"/>
            <a:ext cx="20999394" cy="637359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FE6F241-155C-49C8-A59A-09891BE527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59501" y="21423842"/>
            <a:ext cx="15750960" cy="494636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511F552-A975-4C9A-895F-6DE3EFB99C00}"/>
              </a:ext>
            </a:extLst>
          </p:cNvPr>
          <p:cNvSpPr txBox="1"/>
          <p:nvPr/>
        </p:nvSpPr>
        <p:spPr>
          <a:xfrm>
            <a:off x="5603659" y="11141459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No. of Detections by Sample Type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AA9ED83-A439-41AA-9C34-79E246CADED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143" t="1826" r="10389" b="3102"/>
          <a:stretch/>
        </p:blipFill>
        <p:spPr>
          <a:xfrm>
            <a:off x="20176672" y="11682193"/>
            <a:ext cx="13264242" cy="9259841"/>
          </a:xfrm>
          <a:prstGeom prst="rect">
            <a:avLst/>
          </a:prstGeom>
        </p:spPr>
      </p:pic>
      <p:sp>
        <p:nvSpPr>
          <p:cNvPr id="12" name="TextBox 6">
            <a:extLst>
              <a:ext uri="{FF2B5EF4-FFF2-40B4-BE49-F238E27FC236}">
                <a16:creationId xmlns:a16="http://schemas.microsoft.com/office/drawing/2014/main" id="{242E5D9B-4C84-452B-ACFE-84E2CDF8434A}"/>
              </a:ext>
            </a:extLst>
          </p:cNvPr>
          <p:cNvSpPr txBox="1"/>
          <p:nvPr/>
        </p:nvSpPr>
        <p:spPr>
          <a:xfrm>
            <a:off x="12192000" y="16585692"/>
            <a:ext cx="5655784" cy="1631969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dirty="0">
                <a:solidFill>
                  <a:schemeClr val="tx1"/>
                </a:solidFill>
              </a:rPr>
              <a:t>Total</a:t>
            </a:r>
            <a:r>
              <a:rPr lang="en-US" sz="4800" baseline="0" dirty="0">
                <a:solidFill>
                  <a:schemeClr val="tx1"/>
                </a:solidFill>
              </a:rPr>
              <a:t> No. PFCs Analyzed = </a:t>
            </a:r>
            <a:r>
              <a:rPr lang="en-US" sz="4800" dirty="0">
                <a:solidFill>
                  <a:schemeClr val="tx1"/>
                </a:solidFill>
              </a:rPr>
              <a:t>13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D603DBB-31F7-459E-BB28-AADEC0DD68F1}"/>
              </a:ext>
            </a:extLst>
          </p:cNvPr>
          <p:cNvSpPr txBox="1"/>
          <p:nvPr/>
        </p:nvSpPr>
        <p:spPr>
          <a:xfrm>
            <a:off x="19027839" y="20721273"/>
            <a:ext cx="1541428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err="1"/>
              <a:t>Undetects</a:t>
            </a:r>
            <a:r>
              <a:rPr lang="en-US" sz="5400" b="1" dirty="0"/>
              <a:t>, Detects, Not Quantifiable by Sample Type</a:t>
            </a:r>
            <a:endParaRPr lang="en-US" sz="54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3345654-6E97-4018-ABDC-5C134C3BC021}"/>
              </a:ext>
            </a:extLst>
          </p:cNvPr>
          <p:cNvSpPr txBox="1"/>
          <p:nvPr/>
        </p:nvSpPr>
        <p:spPr>
          <a:xfrm>
            <a:off x="20176672" y="11141459"/>
            <a:ext cx="120180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Percentage of Detections by Sample Type</a:t>
            </a:r>
          </a:p>
        </p:txBody>
      </p:sp>
    </p:spTree>
    <p:extLst>
      <p:ext uri="{BB962C8B-B14F-4D97-AF65-F5344CB8AC3E}">
        <p14:creationId xmlns:p14="http://schemas.microsoft.com/office/powerpoint/2010/main" val="275224400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980860" y="815694"/>
            <a:ext cx="33629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PFC Detections at Withlacoochee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004459" y="3540617"/>
            <a:ext cx="115824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/>
              <a:t>Detections by Sample Type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89C7C4B-ACD9-46B1-A12C-7D17420AF5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8424" y="4556280"/>
            <a:ext cx="19539151" cy="13566344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17000"/>
              </a:srgbClr>
            </a:outerShdw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488633D-D445-45A8-AA18-655C363745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52286" y="19702045"/>
            <a:ext cx="17002632" cy="547790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1E1633C-E254-4013-AAA8-A750D78FE8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88487" y="18651916"/>
            <a:ext cx="15930229" cy="1457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2041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9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91A0933-3793-4EBF-B694-1E278B9D2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1800" y="9613907"/>
            <a:ext cx="31546800" cy="5302252"/>
          </a:xfrm>
          <a:gradFill>
            <a:gsLst>
              <a:gs pos="0">
                <a:schemeClr val="accent1">
                  <a:alpha val="6000"/>
                  <a:lumMod val="40000"/>
                  <a:lumOff val="6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Autofit/>
          </a:bodyPr>
          <a:lstStyle/>
          <a:p>
            <a:pPr algn="ctr"/>
            <a:r>
              <a:rPr lang="en-US" sz="49600" dirty="0"/>
              <a:t>Pesticides</a:t>
            </a:r>
          </a:p>
        </p:txBody>
      </p:sp>
    </p:spTree>
    <p:extLst>
      <p:ext uri="{BB962C8B-B14F-4D97-AF65-F5344CB8AC3E}">
        <p14:creationId xmlns:p14="http://schemas.microsoft.com/office/powerpoint/2010/main" val="252304819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622972F-11BE-48F2-A42B-A7820F07E2A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34" t="10153" r="8971" b="1984"/>
          <a:stretch/>
        </p:blipFill>
        <p:spPr>
          <a:xfrm>
            <a:off x="624186" y="12758057"/>
            <a:ext cx="18878248" cy="131173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PFC Detections at Apalachicola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496798" y="1597347"/>
            <a:ext cx="115824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PFCs Detected by Sample Type</a:t>
            </a:r>
          </a:p>
        </p:txBody>
      </p:sp>
      <p:sp>
        <p:nvSpPr>
          <p:cNvPr id="195" name="TextBox 6">
            <a:extLst>
              <a:ext uri="{FF2B5EF4-FFF2-40B4-BE49-F238E27FC236}">
                <a16:creationId xmlns:a16="http://schemas.microsoft.com/office/drawing/2014/main" id="{C1F89EE0-F6F5-4A36-88D3-5177C8373EEC}"/>
              </a:ext>
            </a:extLst>
          </p:cNvPr>
          <p:cNvSpPr txBox="1"/>
          <p:nvPr/>
        </p:nvSpPr>
        <p:spPr>
          <a:xfrm>
            <a:off x="12632214" y="15895448"/>
            <a:ext cx="5655784" cy="1727669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dirty="0">
                <a:solidFill>
                  <a:schemeClr val="tx1"/>
                </a:solidFill>
              </a:rPr>
              <a:t>Total</a:t>
            </a:r>
            <a:r>
              <a:rPr lang="en-US" sz="4800" baseline="0" dirty="0">
                <a:solidFill>
                  <a:schemeClr val="tx1"/>
                </a:solidFill>
              </a:rPr>
              <a:t> No. PFCs Analyzed = </a:t>
            </a:r>
            <a:r>
              <a:rPr lang="en-US" sz="4800" dirty="0">
                <a:solidFill>
                  <a:schemeClr val="tx1"/>
                </a:solidFill>
              </a:rPr>
              <a:t>13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4324427" y="11489224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No. of Detections by Sample Type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81A06C1-2254-408A-9E4F-A7229C3A5E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7647" y="2728787"/>
            <a:ext cx="20840702" cy="791865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AF252DA-7C87-40A6-8458-EDA762B9EF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29448" y="22073563"/>
            <a:ext cx="15627351" cy="380184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865AA8A-604F-495C-805E-E6FFAD93115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287" r="14658"/>
          <a:stretch/>
        </p:blipFill>
        <p:spPr>
          <a:xfrm>
            <a:off x="20227019" y="11772349"/>
            <a:ext cx="13213895" cy="1030121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49441C8-282C-45E9-99A6-80F803D3154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426570" y="21166219"/>
            <a:ext cx="15930229" cy="145707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0EA134F-1328-4BEA-BAB3-E5F456B9DB56}"/>
              </a:ext>
            </a:extLst>
          </p:cNvPr>
          <p:cNvSpPr txBox="1"/>
          <p:nvPr/>
        </p:nvSpPr>
        <p:spPr>
          <a:xfrm>
            <a:off x="20227019" y="11452882"/>
            <a:ext cx="120180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Percentage of Detections by Sample Type</a:t>
            </a:r>
          </a:p>
        </p:txBody>
      </p:sp>
    </p:spTree>
    <p:extLst>
      <p:ext uri="{BB962C8B-B14F-4D97-AF65-F5344CB8AC3E}">
        <p14:creationId xmlns:p14="http://schemas.microsoft.com/office/powerpoint/2010/main" val="325541945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8636000" y="914400"/>
            <a:ext cx="1615718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/>
              <a:t>PFC Detections at All Sites by Sample Type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64681F-5D6E-4E0F-BD17-B636F2650F21}"/>
              </a:ext>
            </a:extLst>
          </p:cNvPr>
          <p:cNvSpPr txBox="1"/>
          <p:nvPr/>
        </p:nvSpPr>
        <p:spPr>
          <a:xfrm>
            <a:off x="588846" y="3134346"/>
            <a:ext cx="183087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Total No. </a:t>
            </a:r>
            <a:r>
              <a:rPr lang="en-US" sz="5400" b="1" dirty="0" err="1"/>
              <a:t>Undetects</a:t>
            </a:r>
            <a:r>
              <a:rPr lang="en-US" sz="5400" b="1" dirty="0"/>
              <a:t>, Detects, Not Quantifiable by Sample Type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1F4164-745B-4B93-8338-563E700362BC}"/>
              </a:ext>
            </a:extLst>
          </p:cNvPr>
          <p:cNvSpPr txBox="1"/>
          <p:nvPr/>
        </p:nvSpPr>
        <p:spPr>
          <a:xfrm>
            <a:off x="20383952" y="12382002"/>
            <a:ext cx="112126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/>
              <a:t>No. of Detections by Sample Type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45EDC52-9D0F-4E0A-B214-5C169DF92C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1" y="4057676"/>
            <a:ext cx="13479224" cy="2245992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F7B3D25-D71F-4797-9CE0-B42B3DDB73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90603" y="13716000"/>
            <a:ext cx="16599396" cy="8394012"/>
          </a:xfrm>
          <a:prstGeom prst="rect">
            <a:avLst/>
          </a:prstGeom>
        </p:spPr>
      </p:pic>
      <p:sp>
        <p:nvSpPr>
          <p:cNvPr id="7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21493165" y="2985497"/>
            <a:ext cx="134489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00" b="1" dirty="0"/>
              <a:t>Detections at Every Site by Matrix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9568CD3-26C9-4F1A-BE07-22F6609736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93144" y="4713284"/>
            <a:ext cx="10146987" cy="5114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4236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DC16609-E2A8-442A-9CFC-658A267BA8E8}"/>
              </a:ext>
            </a:extLst>
          </p:cNvPr>
          <p:cNvSpPr txBox="1"/>
          <p:nvPr/>
        </p:nvSpPr>
        <p:spPr>
          <a:xfrm>
            <a:off x="940114" y="3038709"/>
            <a:ext cx="3293078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u="sng" dirty="0"/>
              <a:t>Quality Assurance Summary</a:t>
            </a:r>
          </a:p>
          <a:p>
            <a:r>
              <a:rPr lang="en-US" sz="8000" dirty="0"/>
              <a:t>No PFC compounds were detected in lab blanks or field blanks at concentrations that required data from at least one site to be qualified.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2D728C4-5CD9-4C56-AC96-B992D1766A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04227" y="9269680"/>
            <a:ext cx="12114423" cy="1276442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94E061A-82D4-4E07-AC25-3027E66009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0114" y="9269680"/>
            <a:ext cx="21062636" cy="16905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22109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2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TextBox 1">
            <a:extLst>
              <a:ext uri="{FF2B5EF4-FFF2-40B4-BE49-F238E27FC236}">
                <a16:creationId xmlns:a16="http://schemas.microsoft.com/office/drawing/2014/main" id="{3CD707ED-E9BB-4595-A97F-4CD6CF2D3142}"/>
              </a:ext>
            </a:extLst>
          </p:cNvPr>
          <p:cNvSpPr txBox="1"/>
          <p:nvPr/>
        </p:nvSpPr>
        <p:spPr>
          <a:xfrm>
            <a:off x="7143750" y="9853404"/>
            <a:ext cx="22288500" cy="772519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en-US" sz="49600" dirty="0"/>
              <a:t>PBDEs</a:t>
            </a:r>
          </a:p>
        </p:txBody>
      </p:sp>
    </p:spTree>
    <p:extLst>
      <p:ext uri="{BB962C8B-B14F-4D97-AF65-F5344CB8AC3E}">
        <p14:creationId xmlns:p14="http://schemas.microsoft.com/office/powerpoint/2010/main" val="395429625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AE74FEF-9FCB-42D8-8B05-37003C13EFA7}"/>
              </a:ext>
            </a:extLst>
          </p:cNvPr>
          <p:cNvSpPr txBox="1"/>
          <p:nvPr/>
        </p:nvSpPr>
        <p:spPr>
          <a:xfrm>
            <a:off x="1195755" y="1242565"/>
            <a:ext cx="3506372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Analyzed Pilot Study Samples for 8 PBDE Compounds</a:t>
            </a:r>
          </a:p>
          <a:p>
            <a:pPr algn="ctr"/>
            <a:r>
              <a:rPr lang="en-US" sz="9600" b="1" dirty="0"/>
              <a:t>8 PBDE Compounds Detected</a:t>
            </a:r>
          </a:p>
          <a:p>
            <a:pPr algn="ctr"/>
            <a:r>
              <a:rPr lang="en-US" sz="8000" dirty="0"/>
              <a:t>At one or more sites, in at least one matrix (SPMD or Grab)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D1B931D-25F4-46A5-BE70-08CFED1E950C}"/>
              </a:ext>
            </a:extLst>
          </p:cNvPr>
          <p:cNvSpPr/>
          <p:nvPr/>
        </p:nvSpPr>
        <p:spPr>
          <a:xfrm>
            <a:off x="4963887" y="5992025"/>
            <a:ext cx="30469114" cy="7952177"/>
          </a:xfrm>
          <a:prstGeom prst="rect">
            <a:avLst/>
          </a:prstGeom>
        </p:spPr>
        <p:txBody>
          <a:bodyPr wrap="square" numCol="1" spcCol="457200">
            <a:spAutoFit/>
          </a:bodyPr>
          <a:lstStyle/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2,2',3,3',4,4',5,5',6,6'-DeBDE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2,2',3,4,4',5',6-HpBDE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2,2',4,4',5,5'-HxBDE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2,2',4,4',5,6'-HxBDE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2,2',4,4',5-PeBDE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2,2',4,4',6-PeBDE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2,2',4,4'-TeBDE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2,4,4'-TriBDE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823432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PBDE Detections at Alafia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242800" y="1658936"/>
            <a:ext cx="115824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Detections by Sample Type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4341447" y="12233490"/>
            <a:ext cx="121920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No. of Detections by Sample Type</a:t>
            </a:r>
          </a:p>
          <a:p>
            <a:pPr algn="ctr"/>
            <a:r>
              <a:rPr lang="en-US" sz="4800" dirty="0"/>
              <a:t>Total No. PBDEs Analyzed = 8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AC714B6-CFC0-460D-95B7-CBE23D4690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14882" y="2643855"/>
            <a:ext cx="17265518" cy="854312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ADCA70D-9CBA-4244-A8AF-B840B5C9CE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81885" y="22492550"/>
            <a:ext cx="12166916" cy="405763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E7F7799-C819-4F2E-9CAE-6A32EAF5A4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373" y="13218409"/>
            <a:ext cx="20865991" cy="1253631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F7F506C-F0ED-4364-9E24-E7195CBB9B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662450" y="12766431"/>
            <a:ext cx="16188585" cy="972611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D330BC8-701E-4EEB-B7FB-119E5B92C01D}"/>
              </a:ext>
            </a:extLst>
          </p:cNvPr>
          <p:cNvSpPr txBox="1"/>
          <p:nvPr/>
        </p:nvSpPr>
        <p:spPr>
          <a:xfrm>
            <a:off x="20787750" y="11894736"/>
            <a:ext cx="12386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Percentage of Detections by Sample Type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1A589A73-3C87-4367-ADBB-7DD581B73C8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645771" y="21627531"/>
            <a:ext cx="15930229" cy="1457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70251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/>
              <a:t>PBDE Detections at Ochlockonee River Analyzed by SGS Analytical</a:t>
            </a:r>
            <a:endParaRPr lang="en-US" sz="72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242799" y="1597346"/>
            <a:ext cx="11582401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/>
              <a:t>Detected by Sample Type</a:t>
            </a:r>
          </a:p>
          <a:p>
            <a:pPr algn="ctr"/>
            <a:r>
              <a:rPr lang="en-US" sz="4400"/>
              <a:t>Total No. Analyzed = 8</a:t>
            </a:r>
            <a:endParaRPr lang="en-US" sz="4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8E6EC18-A159-40C6-A3B1-24DD07ACD1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2021" y="3938415"/>
            <a:ext cx="22203959" cy="1101664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C53C798-A9AD-4651-B0B1-80824297BB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8078" y="17296131"/>
            <a:ext cx="20630608" cy="7799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79482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A5B193F-09DF-4141-A030-59B9CE66D6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99" t="8157" r="13763" b="2701"/>
          <a:stretch/>
        </p:blipFill>
        <p:spPr>
          <a:xfrm>
            <a:off x="545031" y="12881040"/>
            <a:ext cx="18771441" cy="1350764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PBDE Detections at Apalachicola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632215" y="1597347"/>
            <a:ext cx="88561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Detected by Sample Type (n=9)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1DA3F06-B1FC-41B0-8064-5D81642C24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3796" y="2950802"/>
            <a:ext cx="30585705" cy="783812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6A4F1EE-CEDE-415D-BED6-C081CCFCD5E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935" t="2046" r="14956" b="2831"/>
          <a:stretch/>
        </p:blipFill>
        <p:spPr>
          <a:xfrm>
            <a:off x="20059651" y="11699344"/>
            <a:ext cx="12945836" cy="978905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D196F5F-4964-46CC-B826-8E55D52917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68497" y="22371567"/>
            <a:ext cx="15932153" cy="466728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9E6F115-8517-4251-9C60-86D75582247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916648" y="21210448"/>
            <a:ext cx="15930229" cy="145707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60F77ED-CE05-4999-8FC0-52AD111F27E1}"/>
              </a:ext>
            </a:extLst>
          </p:cNvPr>
          <p:cNvSpPr txBox="1"/>
          <p:nvPr/>
        </p:nvSpPr>
        <p:spPr>
          <a:xfrm>
            <a:off x="4254361" y="11003984"/>
            <a:ext cx="121920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No. of Detections by Sample Type</a:t>
            </a:r>
          </a:p>
          <a:p>
            <a:pPr algn="ctr"/>
            <a:r>
              <a:rPr lang="en-US" sz="4800" dirty="0"/>
              <a:t>Total No. PBDEs Analyzed = 8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684439F-F008-4733-A850-E7BFB51B2644}"/>
              </a:ext>
            </a:extLst>
          </p:cNvPr>
          <p:cNvSpPr txBox="1"/>
          <p:nvPr/>
        </p:nvSpPr>
        <p:spPr>
          <a:xfrm>
            <a:off x="20688400" y="11025296"/>
            <a:ext cx="12386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Percentage of Detections by Sample Type</a:t>
            </a:r>
          </a:p>
        </p:txBody>
      </p:sp>
    </p:spTree>
    <p:extLst>
      <p:ext uri="{BB962C8B-B14F-4D97-AF65-F5344CB8AC3E}">
        <p14:creationId xmlns:p14="http://schemas.microsoft.com/office/powerpoint/2010/main" val="179932460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28241F8-B897-424C-8F7F-2469E94887D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60" t="10519" r="6018" b="965"/>
          <a:stretch/>
        </p:blipFill>
        <p:spPr>
          <a:xfrm>
            <a:off x="690416" y="13446828"/>
            <a:ext cx="18649072" cy="1277179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PBDE Detections at Withlacoochee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496798" y="1597347"/>
            <a:ext cx="115824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PBDEs Detected by Sample Type</a:t>
            </a:r>
          </a:p>
        </p:txBody>
      </p:sp>
      <p:sp>
        <p:nvSpPr>
          <p:cNvPr id="195" name="TextBox 6">
            <a:extLst>
              <a:ext uri="{FF2B5EF4-FFF2-40B4-BE49-F238E27FC236}">
                <a16:creationId xmlns:a16="http://schemas.microsoft.com/office/drawing/2014/main" id="{C1F89EE0-F6F5-4A36-88D3-5177C8373EEC}"/>
              </a:ext>
            </a:extLst>
          </p:cNvPr>
          <p:cNvSpPr txBox="1"/>
          <p:nvPr/>
        </p:nvSpPr>
        <p:spPr>
          <a:xfrm>
            <a:off x="11887199" y="14642829"/>
            <a:ext cx="5655784" cy="870820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dirty="0">
                <a:solidFill>
                  <a:schemeClr val="tx1"/>
                </a:solidFill>
              </a:rPr>
              <a:t>Total</a:t>
            </a:r>
            <a:r>
              <a:rPr lang="en-US" sz="4400" baseline="0" dirty="0">
                <a:solidFill>
                  <a:schemeClr val="tx1"/>
                </a:solidFill>
              </a:rPr>
              <a:t> No. An</a:t>
            </a:r>
            <a:r>
              <a:rPr lang="en-US" sz="4400" dirty="0">
                <a:solidFill>
                  <a:schemeClr val="tx1"/>
                </a:solidFill>
              </a:rPr>
              <a:t>alyzed</a:t>
            </a:r>
            <a:r>
              <a:rPr lang="en-US" sz="4400" baseline="0" dirty="0">
                <a:solidFill>
                  <a:schemeClr val="tx1"/>
                </a:solidFill>
              </a:rPr>
              <a:t> = 9</a:t>
            </a:r>
            <a:endParaRPr lang="en-US" sz="4400" dirty="0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1B65BAE-62E1-4128-B3DD-56431C4F49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9776" y="2520676"/>
            <a:ext cx="21888449" cy="826824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48D843B-1B88-4727-B9F2-76CFD4A532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562862" y="21816577"/>
            <a:ext cx="15994743" cy="561542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184D150-8F33-44CF-84E5-C9F37F5E8B7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904" t="3217" r="9607" b="3217"/>
          <a:stretch/>
        </p:blipFill>
        <p:spPr>
          <a:xfrm>
            <a:off x="20173950" y="11850742"/>
            <a:ext cx="13136336" cy="906615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D7EE61F-0A07-4CBE-AB4B-F6EBF8256C6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214519" y="20638204"/>
            <a:ext cx="15930229" cy="145707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17B929D-FFD1-4C32-9DD9-60FBC3866244}"/>
              </a:ext>
            </a:extLst>
          </p:cNvPr>
          <p:cNvSpPr txBox="1"/>
          <p:nvPr/>
        </p:nvSpPr>
        <p:spPr>
          <a:xfrm>
            <a:off x="4063999" y="11019745"/>
            <a:ext cx="121920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No. of Detections by Sample Type</a:t>
            </a:r>
          </a:p>
          <a:p>
            <a:pPr algn="ctr"/>
            <a:r>
              <a:rPr lang="en-US" sz="4800" dirty="0"/>
              <a:t>Total No. PBDEs Analyzed = 8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626E6A5-7764-49DF-8E56-EB6F9FC25CEE}"/>
              </a:ext>
            </a:extLst>
          </p:cNvPr>
          <p:cNvSpPr txBox="1"/>
          <p:nvPr/>
        </p:nvSpPr>
        <p:spPr>
          <a:xfrm>
            <a:off x="19589749" y="10984963"/>
            <a:ext cx="12386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Percentage of Detections by Sample Type</a:t>
            </a:r>
          </a:p>
        </p:txBody>
      </p:sp>
    </p:spTree>
    <p:extLst>
      <p:ext uri="{BB962C8B-B14F-4D97-AF65-F5344CB8AC3E}">
        <p14:creationId xmlns:p14="http://schemas.microsoft.com/office/powerpoint/2010/main" val="344549077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8636000" y="914400"/>
            <a:ext cx="1676805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/>
              <a:t>PBDE Detections at All Sites by Sample Type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64681F-5D6E-4E0F-BD17-B636F2650F21}"/>
              </a:ext>
            </a:extLst>
          </p:cNvPr>
          <p:cNvSpPr txBox="1"/>
          <p:nvPr/>
        </p:nvSpPr>
        <p:spPr>
          <a:xfrm>
            <a:off x="3190162" y="2817675"/>
            <a:ext cx="1240752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Non-detects, Detects, Not Quantifiable by Sample Type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1F4164-745B-4B93-8338-563E700362BC}"/>
              </a:ext>
            </a:extLst>
          </p:cNvPr>
          <p:cNvSpPr txBox="1"/>
          <p:nvPr/>
        </p:nvSpPr>
        <p:spPr>
          <a:xfrm>
            <a:off x="19633157" y="15541022"/>
            <a:ext cx="124075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No. PBDEs Detected by Sample Type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A13E43F-6408-4D20-BD78-321AB59D8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0163" y="4572001"/>
            <a:ext cx="12407524" cy="209740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48C90A7-8BAE-4C06-8AFF-D17874830D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00" y="17145000"/>
            <a:ext cx="15097838" cy="8401050"/>
          </a:xfrm>
          <a:prstGeom prst="rect">
            <a:avLst/>
          </a:prstGeom>
        </p:spPr>
      </p:pic>
      <p:sp>
        <p:nvSpPr>
          <p:cNvPr id="11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18591721" y="2817675"/>
            <a:ext cx="134489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00" dirty="0"/>
              <a:t>PBDEs Detected at Every Site (n = 4) by Matrix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F634366-5BC8-4849-A6A4-794745C4AB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44108" y="4329320"/>
            <a:ext cx="12919888" cy="824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3783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311004B-5D9F-4D2B-9931-735FA82DC732}"/>
              </a:ext>
            </a:extLst>
          </p:cNvPr>
          <p:cNvSpPr/>
          <p:nvPr/>
        </p:nvSpPr>
        <p:spPr>
          <a:xfrm>
            <a:off x="4963887" y="5992025"/>
            <a:ext cx="30469114" cy="13923812"/>
          </a:xfrm>
          <a:prstGeom prst="rect">
            <a:avLst/>
          </a:prstGeom>
        </p:spPr>
        <p:txBody>
          <a:bodyPr wrap="square" numCol="3" spcCol="457200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2,4'-DDD</a:t>
            </a: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4,4'-DDD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2,4'-DDE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4,4'-DDE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4,4'-DDT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Alachlor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Aldrin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alpha-</a:t>
            </a: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Endosulphan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beta-</a:t>
            </a: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Endosulphan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Endosulphan</a:t>
            </a: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Sulphate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Ametryn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Atrazine</a:t>
            </a: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Desethylatrazine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Chlordane, alpha (cis)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Chlordane, gamma (trans)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Chlordane, oxy-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Chlorpyriphos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Diazinon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Dieldrin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Dimethenamid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Endrin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Endrin Ketone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Ethalfluralin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Flufenacet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Flutriafol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HCH, alpha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HCH, beta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HCH, delta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HCH, gamma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Heptachlor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Heptachlor Epoxide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Hexachlorobenzene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Hexazinone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Metolachlor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Mirex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Nonachlor</a:t>
            </a: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cis-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Nonachlor</a:t>
            </a: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trans-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Pendimethalin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Quintozene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Simazine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Tebuconazol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Trifluralin</a:t>
            </a:r>
            <a:endParaRPr lang="en-US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AE74FEF-9FCB-42D8-8B05-37003C13EFA7}"/>
              </a:ext>
            </a:extLst>
          </p:cNvPr>
          <p:cNvSpPr txBox="1"/>
          <p:nvPr/>
        </p:nvSpPr>
        <p:spPr>
          <a:xfrm>
            <a:off x="1195755" y="1242565"/>
            <a:ext cx="3506372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Analyzed Pilot Study Samples for 76 Pesticide Compounds</a:t>
            </a:r>
          </a:p>
          <a:p>
            <a:pPr algn="ctr"/>
            <a:r>
              <a:rPr lang="en-US" sz="9600" b="1" dirty="0"/>
              <a:t>42 Pesticide Compounds Detected</a:t>
            </a:r>
          </a:p>
          <a:p>
            <a:pPr algn="ctr"/>
            <a:r>
              <a:rPr lang="en-US" sz="8000" dirty="0"/>
              <a:t>At one or more sites, in at least one matrix (POCIS, SPMD, or Grab)</a:t>
            </a:r>
          </a:p>
        </p:txBody>
      </p:sp>
    </p:spTree>
    <p:extLst>
      <p:ext uri="{BB962C8B-B14F-4D97-AF65-F5344CB8AC3E}">
        <p14:creationId xmlns:p14="http://schemas.microsoft.com/office/powerpoint/2010/main" val="269592785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DC16609-E2A8-442A-9CFC-658A267BA8E8}"/>
              </a:ext>
            </a:extLst>
          </p:cNvPr>
          <p:cNvSpPr txBox="1"/>
          <p:nvPr/>
        </p:nvSpPr>
        <p:spPr>
          <a:xfrm>
            <a:off x="1619854" y="2467209"/>
            <a:ext cx="33807086" cy="8710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u="sng" dirty="0"/>
              <a:t>Quality Assurance Summary</a:t>
            </a:r>
          </a:p>
          <a:p>
            <a:r>
              <a:rPr lang="en-US" sz="8000" dirty="0"/>
              <a:t>All of the PBDE compounds detected, were also detected in lab blanks or field blanks at concentrations that required data from at least one site to be qualified.</a:t>
            </a:r>
          </a:p>
          <a:p>
            <a:endParaRPr lang="en-US" sz="8000" dirty="0"/>
          </a:p>
          <a:p>
            <a:r>
              <a:rPr lang="en-US" sz="8000" dirty="0"/>
              <a:t>All detections from SPMD samples were qualified due to blank detections.  </a:t>
            </a:r>
          </a:p>
          <a:p>
            <a:r>
              <a:rPr lang="en-US" sz="8000" dirty="0"/>
              <a:t>&gt;90% of detections from grab samples were qualified due to blank detections. </a:t>
            </a:r>
          </a:p>
          <a:p>
            <a:endParaRPr lang="en-US" sz="8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BED0F68-30CF-4A76-BCFE-D753BB8A33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0114" y="11177286"/>
            <a:ext cx="20437164" cy="1454021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70769D7-6D57-4F5D-BB6C-1A510FE424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19801" y="14018268"/>
            <a:ext cx="13607139" cy="885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08930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FBD35DC-AD61-48FF-A94B-4CB6112F2A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13722"/>
            <a:ext cx="36576000" cy="26018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1734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2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4C0423C-146A-4DF3-9514-9C37C69AC3FF}"/>
              </a:ext>
            </a:extLst>
          </p:cNvPr>
          <p:cNvSpPr txBox="1"/>
          <p:nvPr/>
        </p:nvSpPr>
        <p:spPr>
          <a:xfrm>
            <a:off x="1933575" y="2529884"/>
            <a:ext cx="31261050" cy="6294031"/>
          </a:xfrm>
          <a:prstGeom prst="rect">
            <a:avLst/>
          </a:prstGeom>
          <a:solidFill>
            <a:schemeClr val="bg1">
              <a:lumMod val="65000"/>
              <a:alpha val="8000"/>
            </a:schemeClr>
          </a:solidFill>
          <a:effectLst>
            <a:outerShdw blurRad="50800" dist="50800" dir="5400000" algn="ctr" rotWithShape="0">
              <a:srgbClr val="000000"/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0300" dirty="0"/>
              <a:t>Alkylphenols</a:t>
            </a:r>
          </a:p>
        </p:txBody>
      </p:sp>
    </p:spTree>
    <p:extLst>
      <p:ext uri="{BB962C8B-B14F-4D97-AF65-F5344CB8AC3E}">
        <p14:creationId xmlns:p14="http://schemas.microsoft.com/office/powerpoint/2010/main" val="212085630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AE74FEF-9FCB-42D8-8B05-37003C13EFA7}"/>
              </a:ext>
            </a:extLst>
          </p:cNvPr>
          <p:cNvSpPr txBox="1"/>
          <p:nvPr/>
        </p:nvSpPr>
        <p:spPr>
          <a:xfrm>
            <a:off x="1195755" y="1242565"/>
            <a:ext cx="3506372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Analyzed Pilot Study Samples for 4 Alkylphenol Compounds</a:t>
            </a:r>
          </a:p>
          <a:p>
            <a:pPr algn="ctr"/>
            <a:r>
              <a:rPr lang="en-US" sz="9600" b="1" dirty="0"/>
              <a:t>2 Alkylphenol Compounds Detected</a:t>
            </a:r>
          </a:p>
          <a:p>
            <a:pPr algn="ctr"/>
            <a:r>
              <a:rPr lang="en-US" sz="8000" dirty="0"/>
              <a:t>At one or more sites, in at least one matrix (SPMD or Grab)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D1B931D-25F4-46A5-BE70-08CFED1E950C}"/>
              </a:ext>
            </a:extLst>
          </p:cNvPr>
          <p:cNvSpPr/>
          <p:nvPr/>
        </p:nvSpPr>
        <p:spPr>
          <a:xfrm>
            <a:off x="4963887" y="5992025"/>
            <a:ext cx="30469114" cy="2068259"/>
          </a:xfrm>
          <a:prstGeom prst="rect">
            <a:avLst/>
          </a:prstGeom>
        </p:spPr>
        <p:txBody>
          <a:bodyPr wrap="square" numCol="1" spcCol="457200">
            <a:spAutoFit/>
          </a:bodyPr>
          <a:lstStyle/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4-Nonylphenols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4-Nonylphenol </a:t>
            </a: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diethoxylates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363629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2615A42-F848-4102-A42E-4CB0FD1676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39" t="10109" r="11164" b="3213"/>
          <a:stretch/>
        </p:blipFill>
        <p:spPr>
          <a:xfrm>
            <a:off x="987213" y="11242221"/>
            <a:ext cx="17046781" cy="1406127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196" y="707301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Alkylphenol Detections at All Sites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1633193" y="1795960"/>
            <a:ext cx="128016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Alkylphenols Detected by Sample Type (n=4)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E652C93-63EC-4A4D-8870-DB21F0E88B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1966" y="3930593"/>
            <a:ext cx="22644059" cy="261362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5744458-E6EB-4847-9570-C15ADDCBC09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625" t="4043" r="15000" b="4496"/>
          <a:stretch/>
        </p:blipFill>
        <p:spPr>
          <a:xfrm>
            <a:off x="19469098" y="8191681"/>
            <a:ext cx="15849604" cy="1171514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2EC82DC-FD20-4682-8806-7126196BDA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310023" y="20495080"/>
            <a:ext cx="16560447" cy="585344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B23FBE6-F70D-4A89-9B4B-631B404502C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033994" y="19472420"/>
            <a:ext cx="15930229" cy="1457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69060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8636000" y="914400"/>
            <a:ext cx="1954285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/>
              <a:t>Alkylphenol Detections at All Sites by Sample Type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64681F-5D6E-4E0F-BD17-B636F2650F21}"/>
              </a:ext>
            </a:extLst>
          </p:cNvPr>
          <p:cNvSpPr txBox="1"/>
          <p:nvPr/>
        </p:nvSpPr>
        <p:spPr>
          <a:xfrm>
            <a:off x="1633875" y="2985497"/>
            <a:ext cx="176423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Total No. </a:t>
            </a:r>
            <a:r>
              <a:rPr lang="en-US" sz="5400" dirty="0" err="1"/>
              <a:t>Undetects</a:t>
            </a:r>
            <a:r>
              <a:rPr lang="en-US" sz="5400" dirty="0"/>
              <a:t>, Detects, Not Quantifiable by Sample Type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959FBE-3BF0-455F-9D5B-C92C37DDDCA0}"/>
              </a:ext>
            </a:extLst>
          </p:cNvPr>
          <p:cNvSpPr txBox="1"/>
          <p:nvPr/>
        </p:nvSpPr>
        <p:spPr>
          <a:xfrm>
            <a:off x="20045824" y="5096093"/>
            <a:ext cx="142725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Alkylphenols Detected at All Sites by Sample Type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1F4164-745B-4B93-8338-563E700362BC}"/>
              </a:ext>
            </a:extLst>
          </p:cNvPr>
          <p:cNvSpPr txBox="1"/>
          <p:nvPr/>
        </p:nvSpPr>
        <p:spPr>
          <a:xfrm>
            <a:off x="20978314" y="15699737"/>
            <a:ext cx="124075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Alkylphenols Detected by Sample Type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145F58A-EA05-4248-86FF-1795963120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96619" y="17212695"/>
            <a:ext cx="15520097" cy="673315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A4EB5B4-0A4C-4069-85D0-C3F7412045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96620" y="6399990"/>
            <a:ext cx="15645506" cy="320121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3715D5B-A22A-46A4-BB70-A6FFE69923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8773" y="4779595"/>
            <a:ext cx="14272504" cy="20551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90194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DC16609-E2A8-442A-9CFC-658A267BA8E8}"/>
              </a:ext>
            </a:extLst>
          </p:cNvPr>
          <p:cNvSpPr txBox="1"/>
          <p:nvPr/>
        </p:nvSpPr>
        <p:spPr>
          <a:xfrm>
            <a:off x="940114" y="3038709"/>
            <a:ext cx="34664336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u="sng" dirty="0"/>
              <a:t>Quality Assurance Summary</a:t>
            </a:r>
          </a:p>
          <a:p>
            <a:r>
              <a:rPr lang="en-US" sz="8000" dirty="0"/>
              <a:t>All alkylphenol compounds detected, were also detected in lab blanks or field blanks at concentrations that required data from all sites to be qualified.</a:t>
            </a:r>
          </a:p>
          <a:p>
            <a:endParaRPr lang="en-US" sz="8000" dirty="0"/>
          </a:p>
          <a:p>
            <a:r>
              <a:rPr lang="en-US" sz="8000" dirty="0"/>
              <a:t>All detections from SPMD &amp; grab samples were qualified due to blank detections.  </a:t>
            </a:r>
          </a:p>
          <a:p>
            <a:endParaRPr lang="en-US" sz="8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6749D53-67E0-431B-BA05-4BDF045FE8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64990" y="16359689"/>
            <a:ext cx="14439460" cy="3973001"/>
          </a:xfrm>
          <a:prstGeom prst="rect">
            <a:avLst/>
          </a:prstGeom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198C5B5-7C23-419F-BC40-A7684D6B8E4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3149599" cy="8477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07751">
                  <a:extLst>
                    <a:ext uri="{9D8B030D-6E8A-4147-A177-3AD203B41FA5}">
                      <a16:colId xmlns:a16="http://schemas.microsoft.com/office/drawing/2014/main" val="2486211838"/>
                    </a:ext>
                  </a:extLst>
                </a:gridCol>
                <a:gridCol w="570924">
                  <a:extLst>
                    <a:ext uri="{9D8B030D-6E8A-4147-A177-3AD203B41FA5}">
                      <a16:colId xmlns:a16="http://schemas.microsoft.com/office/drawing/2014/main" val="1471537814"/>
                    </a:ext>
                  </a:extLst>
                </a:gridCol>
                <a:gridCol w="570924">
                  <a:extLst>
                    <a:ext uri="{9D8B030D-6E8A-4147-A177-3AD203B41FA5}">
                      <a16:colId xmlns:a16="http://schemas.microsoft.com/office/drawing/2014/main" val="3148613001"/>
                    </a:ext>
                  </a:extLst>
                </a:gridCol>
              </a:tblGrid>
              <a:tr h="3714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Compound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SPMD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Grab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15599186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4-Nonylphenols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VG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VG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88117374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4-Nonylphenol diethoxylates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58135593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78DA5C85-6184-4588-B2D8-A109763236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4799" y="10517679"/>
            <a:ext cx="18707540" cy="15657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06523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CB290C6-5229-4526-AFBE-C85E0DB099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66393"/>
            <a:ext cx="36576000" cy="22065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05487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2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A1496A2-69EA-4CB5-90D8-F1B156C16E53}"/>
              </a:ext>
            </a:extLst>
          </p:cNvPr>
          <p:cNvSpPr txBox="1"/>
          <p:nvPr/>
        </p:nvSpPr>
        <p:spPr>
          <a:xfrm>
            <a:off x="14032992" y="7309104"/>
            <a:ext cx="20592288" cy="77251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9600" dirty="0"/>
              <a:t>PAHs</a:t>
            </a:r>
          </a:p>
        </p:txBody>
      </p:sp>
    </p:spTree>
    <p:extLst>
      <p:ext uri="{BB962C8B-B14F-4D97-AF65-F5344CB8AC3E}">
        <p14:creationId xmlns:p14="http://schemas.microsoft.com/office/powerpoint/2010/main" val="126218928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PAH Detections at Apalachicola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6010276" y="2151345"/>
            <a:ext cx="102450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PAHs Detected by Sample Type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11F1FCA-1B67-40CD-9EA3-FD22ED99B6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1" y="3721006"/>
            <a:ext cx="12664440" cy="2192791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BB8FA6E-3EA7-4596-BAD4-4F1BAC2E94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27907" y="12158476"/>
            <a:ext cx="12805878" cy="50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0773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F20446D1-DEE6-404F-8B38-A80BAFD5A12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87" t="19990" r="7456" b="3790"/>
          <a:stretch/>
        </p:blipFill>
        <p:spPr>
          <a:xfrm>
            <a:off x="604736" y="17197890"/>
            <a:ext cx="17920332" cy="942270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Pesticide Detections </a:t>
            </a:r>
            <a:r>
              <a:rPr lang="en-US" sz="7200"/>
              <a:t>at Alafia River </a:t>
            </a:r>
            <a:r>
              <a:rPr lang="en-US" sz="7200" dirty="0"/>
              <a:t>Analyzed by SGS Analytical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11994835" y="16550045"/>
            <a:ext cx="126201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No. of Pesticides Detected by Sample Type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1728D147-A359-41A8-BCED-CFF453EEFC5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29835159"/>
              </p:ext>
            </p:extLst>
          </p:nvPr>
        </p:nvGraphicFramePr>
        <p:xfrm>
          <a:off x="23435733" y="16232251"/>
          <a:ext cx="11413068" cy="76573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903201" y="1495787"/>
            <a:ext cx="108034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Pesticides Detected by Sample Type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7B4A3E9-F1DD-48BC-8010-7503C9C664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5936" y="2419117"/>
            <a:ext cx="33629600" cy="1377082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E1D4DF5-9F05-4CE5-A984-1341D809A1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236267" y="23889559"/>
            <a:ext cx="15612534" cy="2731040"/>
          </a:xfrm>
          <a:prstGeom prst="rect">
            <a:avLst/>
          </a:prstGeom>
        </p:spPr>
      </p:pic>
      <p:sp>
        <p:nvSpPr>
          <p:cNvPr id="12" name="TextBox 6">
            <a:extLst>
              <a:ext uri="{FF2B5EF4-FFF2-40B4-BE49-F238E27FC236}">
                <a16:creationId xmlns:a16="http://schemas.microsoft.com/office/drawing/2014/main" id="{B0D4F2A0-B430-4F9C-BA7A-6012222DDDA7}"/>
              </a:ext>
            </a:extLst>
          </p:cNvPr>
          <p:cNvSpPr txBox="1"/>
          <p:nvPr/>
        </p:nvSpPr>
        <p:spPr>
          <a:xfrm>
            <a:off x="10227734" y="18241795"/>
            <a:ext cx="6333066" cy="1315134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/>
              <a:t>Total</a:t>
            </a:r>
            <a:r>
              <a:rPr lang="en-US" sz="3600" baseline="0" dirty="0"/>
              <a:t> No. Pesticides Analyzed = 76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68945040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76A5A4C-EEAA-4985-AAE1-BDE971C359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4600" y="469907"/>
            <a:ext cx="31546800" cy="5302252"/>
          </a:xfrm>
        </p:spPr>
        <p:txBody>
          <a:bodyPr/>
          <a:lstStyle/>
          <a:p>
            <a:pPr algn="ctr"/>
            <a:r>
              <a:rPr lang="en-US" dirty="0"/>
              <a:t>Review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54DB6C-F805-46EC-8E2E-ECFF01339B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4600" y="6434667"/>
            <a:ext cx="31546800" cy="1925531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Pesticides</a:t>
            </a:r>
          </a:p>
          <a:p>
            <a:pPr lvl="1"/>
            <a:r>
              <a:rPr lang="en-US" dirty="0"/>
              <a:t>76 total compounds analyzed.</a:t>
            </a:r>
          </a:p>
          <a:p>
            <a:pPr lvl="1"/>
            <a:r>
              <a:rPr lang="en-US" dirty="0"/>
              <a:t>Most compounds were found in the SPMD only.</a:t>
            </a:r>
          </a:p>
          <a:p>
            <a:r>
              <a:rPr lang="en-US" dirty="0"/>
              <a:t>PPCPs</a:t>
            </a:r>
          </a:p>
          <a:p>
            <a:pPr lvl="1"/>
            <a:r>
              <a:rPr lang="en-US" dirty="0"/>
              <a:t>127 compounds analyzed.</a:t>
            </a:r>
          </a:p>
          <a:p>
            <a:pPr lvl="1"/>
            <a:r>
              <a:rPr lang="en-US" dirty="0"/>
              <a:t>Most compounds were found in POCIS only, there was a widespread distribution of compounds also found in the Grab </a:t>
            </a:r>
          </a:p>
          <a:p>
            <a:r>
              <a:rPr lang="en-US" dirty="0"/>
              <a:t>Hormones</a:t>
            </a:r>
          </a:p>
          <a:p>
            <a:pPr lvl="1"/>
            <a:r>
              <a:rPr lang="en-US" dirty="0"/>
              <a:t>Of the 17 total compounds, there was a distribution of 4 to 5 compounds detected in all sample collection methods. </a:t>
            </a:r>
          </a:p>
          <a:p>
            <a:pPr lvl="2"/>
            <a:r>
              <a:rPr lang="en-US" dirty="0"/>
              <a:t>POCIS  only, Grab only, and POCIS &amp; Grab.</a:t>
            </a:r>
          </a:p>
          <a:p>
            <a:pPr marL="1828754" lvl="1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954988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4201B2-5AFD-4AF2-AF4E-6B07378363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4600" y="5772159"/>
            <a:ext cx="31546800" cy="19168534"/>
          </a:xfrm>
        </p:spPr>
        <p:txBody>
          <a:bodyPr>
            <a:normAutofit fontScale="92500"/>
          </a:bodyPr>
          <a:lstStyle/>
          <a:p>
            <a:r>
              <a:rPr lang="en-US" dirty="0"/>
              <a:t>PFCs</a:t>
            </a:r>
          </a:p>
          <a:p>
            <a:pPr lvl="1"/>
            <a:r>
              <a:rPr lang="en-US" dirty="0"/>
              <a:t>10 of the 13 compounds analyzed were detected in each sample collection type at least one or more sites. </a:t>
            </a:r>
          </a:p>
          <a:p>
            <a:pPr lvl="1"/>
            <a:r>
              <a:rPr lang="en-US" dirty="0"/>
              <a:t>Withlacoochee and Ochlockonee were limited in distribution.</a:t>
            </a:r>
          </a:p>
          <a:p>
            <a:r>
              <a:rPr lang="en-US" dirty="0"/>
              <a:t>PBDEs</a:t>
            </a:r>
          </a:p>
          <a:p>
            <a:pPr lvl="1"/>
            <a:r>
              <a:rPr lang="en-US" dirty="0"/>
              <a:t>8 of the 9 compounds were found in both SPMD and Grab.</a:t>
            </a:r>
          </a:p>
          <a:p>
            <a:pPr lvl="1"/>
            <a:r>
              <a:rPr lang="en-US" dirty="0"/>
              <a:t>Only one compound was missed by Grab, but detected in SPMD.</a:t>
            </a:r>
          </a:p>
          <a:p>
            <a:pPr lvl="1"/>
            <a:r>
              <a:rPr lang="en-US" dirty="0"/>
              <a:t>All compounds from each site were found to have blank contamination requiring a G qualifier.</a:t>
            </a:r>
          </a:p>
          <a:p>
            <a:r>
              <a:rPr lang="en-US" dirty="0"/>
              <a:t>Alkylphenols</a:t>
            </a:r>
          </a:p>
          <a:p>
            <a:pPr lvl="1"/>
            <a:r>
              <a:rPr lang="en-US" dirty="0"/>
              <a:t>2 of the 4 compounds were found in either SPMD and/or Grab.</a:t>
            </a: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524B7E3B-91F0-494C-B480-FEEFC9DE09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4600" y="469907"/>
            <a:ext cx="31546800" cy="5302252"/>
          </a:xfrm>
        </p:spPr>
        <p:txBody>
          <a:bodyPr/>
          <a:lstStyle/>
          <a:p>
            <a:pPr algn="ctr"/>
            <a:r>
              <a:rPr lang="en-US" dirty="0"/>
              <a:t>Review</a:t>
            </a:r>
          </a:p>
        </p:txBody>
      </p:sp>
    </p:spTree>
    <p:extLst>
      <p:ext uri="{BB962C8B-B14F-4D97-AF65-F5344CB8AC3E}">
        <p14:creationId xmlns:p14="http://schemas.microsoft.com/office/powerpoint/2010/main" val="224258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A59433B-01E4-4386-8B38-C1971AC4FEB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2" t="6865" r="5764" b="3266"/>
          <a:stretch/>
        </p:blipFill>
        <p:spPr>
          <a:xfrm>
            <a:off x="2307158" y="14359467"/>
            <a:ext cx="17200043" cy="1168653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A9BB117-1F98-4D8C-B47D-CE165354AFB0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Pesticide Detections at Ochlockonee River Analyzed by SGS Analytical</a:t>
            </a: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8BB35422-683D-48C2-9DBB-9B9197E27DB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50148007"/>
              </p:ext>
            </p:extLst>
          </p:nvPr>
        </p:nvGraphicFramePr>
        <p:xfrm>
          <a:off x="22179438" y="13001414"/>
          <a:ext cx="11269632" cy="94860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3342905B-2B96-4AB9-B9B2-62765E3D393F}"/>
              </a:ext>
            </a:extLst>
          </p:cNvPr>
          <p:cNvSpPr txBox="1"/>
          <p:nvPr/>
        </p:nvSpPr>
        <p:spPr>
          <a:xfrm>
            <a:off x="12903200" y="1771912"/>
            <a:ext cx="108711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Pesticides Detected by Sample Type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9352193-87B8-4699-B4DE-15FA73B5FD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7159" y="2869640"/>
            <a:ext cx="32541642" cy="9474146"/>
          </a:xfrm>
          <a:prstGeom prst="rect">
            <a:avLst/>
          </a:prstGeom>
        </p:spPr>
      </p:pic>
      <p:sp>
        <p:nvSpPr>
          <p:cNvPr id="13" name="TextBox 6">
            <a:extLst>
              <a:ext uri="{FF2B5EF4-FFF2-40B4-BE49-F238E27FC236}">
                <a16:creationId xmlns:a16="http://schemas.microsoft.com/office/drawing/2014/main" id="{FB7AB6CF-566F-48A5-8BFA-2E240A1219CF}"/>
              </a:ext>
            </a:extLst>
          </p:cNvPr>
          <p:cNvSpPr txBox="1"/>
          <p:nvPr/>
        </p:nvSpPr>
        <p:spPr>
          <a:xfrm>
            <a:off x="12481980" y="14359467"/>
            <a:ext cx="5082074" cy="1254138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/>
              <a:t>Total</a:t>
            </a:r>
            <a:r>
              <a:rPr lang="en-US" sz="3600" baseline="0" dirty="0"/>
              <a:t> No. Pesticides Analyzed = 76</a:t>
            </a:r>
            <a:endParaRPr lang="en-US" sz="36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3CDFF2E-20FA-4B27-B094-C65F4F098470}"/>
              </a:ext>
            </a:extLst>
          </p:cNvPr>
          <p:cNvSpPr txBox="1"/>
          <p:nvPr/>
        </p:nvSpPr>
        <p:spPr>
          <a:xfrm>
            <a:off x="12481979" y="12518184"/>
            <a:ext cx="130534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No. of Pesticides Detected by Sample Type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18FD4F0-3D22-4770-8305-83425FDE35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49094" y="22544940"/>
            <a:ext cx="16555974" cy="3916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0173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AB7C04DE-4A6F-488B-AB08-54AD2C9F4EC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79" t="25332" r="9049" b="3217"/>
          <a:stretch/>
        </p:blipFill>
        <p:spPr>
          <a:xfrm>
            <a:off x="1219201" y="15714350"/>
            <a:ext cx="15714130" cy="1026222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E9C60EA-36C0-419C-9ED7-15054176AB46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Pesticide Detections at Apalachicola River Analyzed by SGS Analytical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33D20F98-A7F0-4A55-A897-DD6F3FD97F6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6482374"/>
              </p:ext>
            </p:extLst>
          </p:nvPr>
        </p:nvGraphicFramePr>
        <p:xfrm>
          <a:off x="21776267" y="14561427"/>
          <a:ext cx="12801599" cy="8656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7FD38820-3967-4E7F-B9DA-01BC9B20F4B0}"/>
              </a:ext>
            </a:extLst>
          </p:cNvPr>
          <p:cNvSpPr txBox="1"/>
          <p:nvPr/>
        </p:nvSpPr>
        <p:spPr>
          <a:xfrm>
            <a:off x="11633202" y="14791020"/>
            <a:ext cx="128523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No. of Pesticides Detected by Sample Type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619289F-7BA6-40E6-87BD-635530FE43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9201" y="2495957"/>
            <a:ext cx="33358665" cy="1183339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FC00EA6-A472-4D89-9EA5-CD50F4CD0F1A}"/>
              </a:ext>
            </a:extLst>
          </p:cNvPr>
          <p:cNvSpPr txBox="1"/>
          <p:nvPr/>
        </p:nvSpPr>
        <p:spPr>
          <a:xfrm>
            <a:off x="12581467" y="1539179"/>
            <a:ext cx="106341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Pesticides Detected by Sample Type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8C7C3EA-FBB4-4A42-AB5D-3665C8705E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933331" y="23284644"/>
            <a:ext cx="17915469" cy="2691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500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C510D9D2-EE4E-4177-8F61-BF8AA83316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10" t="26382" r="9379" b="2263"/>
          <a:stretch/>
        </p:blipFill>
        <p:spPr>
          <a:xfrm>
            <a:off x="1009154" y="14646512"/>
            <a:ext cx="16855514" cy="1141936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3768742-E7E0-4704-8D5E-D18517C0DFF8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Pesticide Detections at Withlacoochee River Analyzed by SGS Analytical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B88E7B7-5A0F-4912-8DB7-6F2D82531673}"/>
              </a:ext>
            </a:extLst>
          </p:cNvPr>
          <p:cNvSpPr txBox="1"/>
          <p:nvPr/>
        </p:nvSpPr>
        <p:spPr>
          <a:xfrm>
            <a:off x="11938001" y="13641860"/>
            <a:ext cx="125137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No. of Pesticides Detected by Sample Type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7D0C2875-A5A9-4E2B-BE7E-DD97FA51B1C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41822336"/>
              </p:ext>
            </p:extLst>
          </p:nvPr>
        </p:nvGraphicFramePr>
        <p:xfrm>
          <a:off x="21403733" y="13641859"/>
          <a:ext cx="14080067" cy="94462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7F0EFEB0-552A-46F8-B318-3AC3E6FF421E}"/>
              </a:ext>
            </a:extLst>
          </p:cNvPr>
          <p:cNvSpPr txBox="1"/>
          <p:nvPr/>
        </p:nvSpPr>
        <p:spPr>
          <a:xfrm>
            <a:off x="12733868" y="1578345"/>
            <a:ext cx="10261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Pesticides Detected by Sample Type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E813A08-EC17-416F-B063-50356179A7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51199" y="2422049"/>
            <a:ext cx="30412265" cy="1121981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3E61C94-68F3-43B8-9A14-4B81418CFA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23535" y="23205532"/>
            <a:ext cx="18025266" cy="2860347"/>
          </a:xfrm>
          <a:prstGeom prst="rect">
            <a:avLst/>
          </a:prstGeom>
        </p:spPr>
      </p:pic>
      <p:sp>
        <p:nvSpPr>
          <p:cNvPr id="10" name="TextBox 6">
            <a:extLst>
              <a:ext uri="{FF2B5EF4-FFF2-40B4-BE49-F238E27FC236}">
                <a16:creationId xmlns:a16="http://schemas.microsoft.com/office/drawing/2014/main" id="{0C11710E-A7B3-441F-BD55-890EAE3DF0B0}"/>
              </a:ext>
            </a:extLst>
          </p:cNvPr>
          <p:cNvSpPr txBox="1"/>
          <p:nvPr/>
        </p:nvSpPr>
        <p:spPr>
          <a:xfrm>
            <a:off x="9786429" y="16022126"/>
            <a:ext cx="5082074" cy="1254138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/>
              <a:t>Total</a:t>
            </a:r>
            <a:r>
              <a:rPr lang="en-US" sz="3600" baseline="0" dirty="0"/>
              <a:t> No. Pesticides Analyzed = 76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0970643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 w="57150">
          <a:solidFill>
            <a:srgbClr val="FF000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4217</TotalTime>
  <Words>2071</Words>
  <Application>Microsoft Office PowerPoint</Application>
  <PresentationFormat>Custom</PresentationFormat>
  <Paragraphs>392</Paragraphs>
  <Slides>61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68" baseType="lpstr">
      <vt:lpstr>Arial</vt:lpstr>
      <vt:lpstr>Calibri</vt:lpstr>
      <vt:lpstr>Calibri Light</vt:lpstr>
      <vt:lpstr>Symbol</vt:lpstr>
      <vt:lpstr>Times New Roman</vt:lpstr>
      <vt:lpstr>Wingdings</vt:lpstr>
      <vt:lpstr>Office Theme</vt:lpstr>
      <vt:lpstr>PowerPoint Presentation</vt:lpstr>
      <vt:lpstr>Overview</vt:lpstr>
      <vt:lpstr>Emerging Substances of Concern (ESOC)</vt:lpstr>
      <vt:lpstr>Pesticides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Review</vt:lpstr>
      <vt:lpstr>Review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Hogue, Alicia</dc:creator>
  <cp:lastModifiedBy>Sunderman-Barnes, Stephanie</cp:lastModifiedBy>
  <cp:revision>198</cp:revision>
  <cp:lastPrinted>2017-10-23T20:23:36Z</cp:lastPrinted>
  <dcterms:created xsi:type="dcterms:W3CDTF">2017-10-23T16:59:02Z</dcterms:created>
  <dcterms:modified xsi:type="dcterms:W3CDTF">2018-04-19T21:38:58Z</dcterms:modified>
</cp:coreProperties>
</file>