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6.xml" ContentType="application/vnd.openxmlformats-officedocument.presentationml.notesSlide+xml"/>
  <Override PartName="/ppt/comments/comment4.xml" ContentType="application/vnd.openxmlformats-officedocument.presentationml.comment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7.xml" ContentType="application/vnd.openxmlformats-officedocument.presentationml.notesSlide+xml"/>
  <Override PartName="/ppt/comments/comment5.xml" ContentType="application/vnd.openxmlformats-officedocument.presentationml.comments+xml"/>
  <Override PartName="/ppt/notesSlides/notesSlide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9.xml" ContentType="application/vnd.openxmlformats-officedocument.presentationml.notesSlide+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omments/comment9.xml" ContentType="application/vnd.openxmlformats-officedocument.presentationml.comment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omments/comment13.xml" ContentType="application/vnd.openxmlformats-officedocument.presentationml.comment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omments/comment14.xml" ContentType="application/vnd.openxmlformats-officedocument.presentationml.comment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omments/comment15.xml" ContentType="application/vnd.openxmlformats-officedocument.presentationml.comments+xml"/>
  <Override PartName="/ppt/comments/comment16.xml" ContentType="application/vnd.openxmlformats-officedocument.presentationml.comments+xml"/>
  <Override PartName="/ppt/comments/comment17.xml" ContentType="application/vnd.openxmlformats-officedocument.presentationml.comment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omments/comment18.xml" ContentType="application/vnd.openxmlformats-officedocument.presentationml.comments+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omments/comment19.xml" ContentType="application/vnd.openxmlformats-officedocument.presentationml.comments+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0.xml" ContentType="application/vnd.openxmlformats-officedocument.presentationml.notesSlide+xml"/>
  <Override PartName="/ppt/comments/comment20.xml" ContentType="application/vnd.openxmlformats-officedocument.presentationml.comments+xml"/>
  <Override PartName="/ppt/comments/comment21.xml" ContentType="application/vnd.openxmlformats-officedocument.presentationml.comments+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omments/comment22.xml" ContentType="application/vnd.openxmlformats-officedocument.presentationml.comments+xml"/>
  <Override PartName="/ppt/comments/comment23.xml" ContentType="application/vnd.openxmlformats-officedocument.presentationml.comments+xml"/>
  <Override PartName="/ppt/comments/comment24.xml" ContentType="application/vnd.openxmlformats-officedocument.presentationml.comments+xml"/>
  <Override PartName="/ppt/comments/comment25.xml" ContentType="application/vnd.openxmlformats-officedocument.presentationml.comments+xml"/>
  <Override PartName="/ppt/notesSlides/notesSlide11.xml" ContentType="application/vnd.openxmlformats-officedocument.presentationml.notesSlide+xml"/>
  <Override PartName="/ppt/comments/comment26.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sldIdLst>
    <p:sldId id="324" r:id="rId2"/>
    <p:sldId id="322" r:id="rId3"/>
    <p:sldId id="326" r:id="rId4"/>
    <p:sldId id="352" r:id="rId5"/>
    <p:sldId id="301" r:id="rId6"/>
    <p:sldId id="302" r:id="rId7"/>
    <p:sldId id="256" r:id="rId8"/>
    <p:sldId id="328" r:id="rId9"/>
    <p:sldId id="258" r:id="rId10"/>
    <p:sldId id="259" r:id="rId11"/>
    <p:sldId id="260" r:id="rId12"/>
    <p:sldId id="329" r:id="rId13"/>
    <p:sldId id="340" r:id="rId14"/>
    <p:sldId id="265" r:id="rId15"/>
    <p:sldId id="305" r:id="rId16"/>
    <p:sldId id="262" r:id="rId17"/>
    <p:sldId id="298" r:id="rId18"/>
    <p:sldId id="342" r:id="rId19"/>
    <p:sldId id="343" r:id="rId20"/>
    <p:sldId id="344" r:id="rId21"/>
    <p:sldId id="300" r:id="rId22"/>
    <p:sldId id="345" r:id="rId23"/>
    <p:sldId id="346" r:id="rId24"/>
    <p:sldId id="347" r:id="rId25"/>
    <p:sldId id="341" r:id="rId26"/>
    <p:sldId id="331" r:id="rId27"/>
    <p:sldId id="270" r:id="rId28"/>
    <p:sldId id="308" r:id="rId29"/>
    <p:sldId id="268" r:id="rId30"/>
    <p:sldId id="294" r:id="rId31"/>
    <p:sldId id="295" r:id="rId32"/>
    <p:sldId id="348" r:id="rId33"/>
    <p:sldId id="296" r:id="rId34"/>
    <p:sldId id="349" r:id="rId35"/>
    <p:sldId id="333" r:id="rId36"/>
    <p:sldId id="271" r:id="rId37"/>
    <p:sldId id="311" r:id="rId38"/>
    <p:sldId id="273" r:id="rId39"/>
    <p:sldId id="292" r:id="rId40"/>
    <p:sldId id="291" r:id="rId41"/>
    <p:sldId id="272" r:id="rId42"/>
    <p:sldId id="293" r:id="rId43"/>
    <p:sldId id="335" r:id="rId44"/>
    <p:sldId id="274" r:id="rId45"/>
    <p:sldId id="313" r:id="rId46"/>
    <p:sldId id="287" r:id="rId47"/>
    <p:sldId id="276" r:id="rId48"/>
    <p:sldId id="288" r:id="rId49"/>
    <p:sldId id="275" r:id="rId50"/>
    <p:sldId id="290" r:id="rId51"/>
    <p:sldId id="350" r:id="rId52"/>
    <p:sldId id="336" r:id="rId53"/>
    <p:sldId id="277" r:id="rId54"/>
    <p:sldId id="316" r:id="rId55"/>
    <p:sldId id="278" r:id="rId56"/>
    <p:sldId id="286" r:id="rId57"/>
    <p:sldId id="351" r:id="rId58"/>
    <p:sldId id="338" r:id="rId59"/>
    <p:sldId id="280" r:id="rId60"/>
    <p:sldId id="320" r:id="rId61"/>
    <p:sldId id="323" r:id="rId62"/>
    <p:sldId id="353" r:id="rId63"/>
    <p:sldId id="354" r:id="rId64"/>
    <p:sldId id="355" r:id="rId65"/>
    <p:sldId id="356" r:id="rId66"/>
    <p:sldId id="357" r:id="rId67"/>
    <p:sldId id="358" r:id="rId68"/>
    <p:sldId id="359" r:id="rId69"/>
    <p:sldId id="360" r:id="rId70"/>
    <p:sldId id="361" r:id="rId71"/>
    <p:sldId id="362" r:id="rId72"/>
  </p:sldIdLst>
  <p:sldSz cx="36576000" cy="27432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0" userDrawn="1">
          <p15:clr>
            <a:srgbClr val="A4A3A4"/>
          </p15:clr>
        </p15:guide>
        <p15:guide id="2" pos="115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mmerfield, Kaitlyn" initials="SK" lastIdx="5" clrIdx="0">
    <p:extLst>
      <p:ext uri="{19B8F6BF-5375-455C-9EA6-DF929625EA0E}">
        <p15:presenceInfo xmlns:p15="http://schemas.microsoft.com/office/powerpoint/2012/main" userId="S-1-5-21-1004336348-1214440339-1801674531-83440" providerId="AD"/>
      </p:ext>
    </p:extLst>
  </p:cmAuthor>
  <p:cmAuthor id="2" name="Sunderman-Barnes, Stephanie" initials="SS" lastIdx="75" clrIdx="1">
    <p:extLst>
      <p:ext uri="{19B8F6BF-5375-455C-9EA6-DF929625EA0E}">
        <p15:presenceInfo xmlns:p15="http://schemas.microsoft.com/office/powerpoint/2012/main" userId="S-1-5-21-1004336348-1214440339-1801674531-65761" providerId="AD"/>
      </p:ext>
    </p:extLst>
  </p:cmAuthor>
  <p:cmAuthor id="3" name="Hogue, Alicia" initials="HA" lastIdx="9" clrIdx="2">
    <p:extLst>
      <p:ext uri="{19B8F6BF-5375-455C-9EA6-DF929625EA0E}">
        <p15:presenceInfo xmlns:p15="http://schemas.microsoft.com/office/powerpoint/2012/main" userId="S-1-5-21-1004336348-1214440339-1801674531-43730" providerId="AD"/>
      </p:ext>
    </p:extLst>
  </p:cmAuthor>
  <p:cmAuthor id="4" name="Administrator" initials="A" lastIdx="20" clrIdx="3">
    <p:extLst>
      <p:ext uri="{19B8F6BF-5375-455C-9EA6-DF929625EA0E}">
        <p15:presenceInfo xmlns:p15="http://schemas.microsoft.com/office/powerpoint/2012/main" userId="Administrator" providerId="None"/>
      </p:ext>
    </p:extLst>
  </p:cmAuthor>
  <p:cmAuthor id="5" name="Burtchett, Jade" initials="BJ" lastIdx="1" clrIdx="4">
    <p:extLst>
      <p:ext uri="{19B8F6BF-5375-455C-9EA6-DF929625EA0E}">
        <p15:presenceInfo xmlns:p15="http://schemas.microsoft.com/office/powerpoint/2012/main" userId="S-1-5-21-1004336348-1214440339-1801674531-892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030A0"/>
    <a:srgbClr val="E46C0A"/>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96" autoAdjust="0"/>
    <p:restoredTop sz="92982" autoAdjust="0"/>
  </p:normalViewPr>
  <p:slideViewPr>
    <p:cSldViewPr snapToGrid="0">
      <p:cViewPr varScale="1">
        <p:scale>
          <a:sx n="25" d="100"/>
          <a:sy n="25" d="100"/>
        </p:scale>
        <p:origin x="168" y="66"/>
      </p:cViewPr>
      <p:guideLst>
        <p:guide orient="horz" pos="8640"/>
        <p:guide pos="11520"/>
      </p:guideLst>
    </p:cSldViewPr>
  </p:slideViewPr>
  <p:notesTextViewPr>
    <p:cViewPr>
      <p:scale>
        <a:sx n="1" d="1"/>
        <a:sy n="1" d="1"/>
      </p:scale>
      <p:origin x="0" y="0"/>
    </p:cViewPr>
  </p:notesTextViewPr>
  <p:notesViewPr>
    <p:cSldViewPr snapToGrid="0">
      <p:cViewPr varScale="1">
        <p:scale>
          <a:sx n="86" d="100"/>
          <a:sy n="86"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79"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fldep1\sol_z\ESOC\2017%20Pilot%20Results\Analysis\CHARTS.xlsx" TargetMode="Externa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fldep1\sol_z\ESOC\2017%20Pilot%20Results\Analysis\CHARTS.xlsx" TargetMode="Externa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fldep1\sol_z\ESOC\2017%20Pilot%20Results\Analysis\CHARTS.xlsx" TargetMode="Externa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206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7EF-49CA-80E8-3AE0486D86B7}"/>
              </c:ext>
            </c:extLst>
          </c:dPt>
          <c:dPt>
            <c:idx val="1"/>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7EF-49CA-80E8-3AE0486D86B7}"/>
              </c:ext>
            </c:extLst>
          </c:dPt>
          <c:dPt>
            <c:idx val="2"/>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7EF-49CA-80E8-3AE0486D86B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7EF-49CA-80E8-3AE0486D86B7}"/>
              </c:ext>
            </c:extLst>
          </c:dPt>
          <c:dPt>
            <c:idx val="4"/>
            <c:bubble3D val="0"/>
            <c:spPr>
              <a:solidFill>
                <a:schemeClr val="bg1">
                  <a:lumMod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7EF-49CA-80E8-3AE0486D86B7}"/>
              </c:ext>
            </c:extLst>
          </c:dPt>
          <c:dPt>
            <c:idx val="5"/>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87EF-49CA-80E8-3AE0486D86B7}"/>
              </c:ext>
            </c:extLst>
          </c:dPt>
          <c:dPt>
            <c:idx val="6"/>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87EF-49CA-80E8-3AE0486D86B7}"/>
              </c:ext>
            </c:extLst>
          </c:dPt>
          <c:dLbls>
            <c:dLbl>
              <c:idx val="2"/>
              <c:delete val="1"/>
              <c:extLst>
                <c:ext xmlns:c15="http://schemas.microsoft.com/office/drawing/2012/chart" uri="{CE6537A1-D6FC-4f65-9D91-7224C49458BB}"/>
                <c:ext xmlns:c16="http://schemas.microsoft.com/office/drawing/2014/chart" uri="{C3380CC4-5D6E-409C-BE32-E72D297353CC}">
                  <c16:uniqueId val="{00000005-87EF-49CA-80E8-3AE0486D86B7}"/>
                </c:ext>
              </c:extLst>
            </c:dLbl>
            <c:dLbl>
              <c:idx val="4"/>
              <c:delete val="1"/>
              <c:extLst>
                <c:ext xmlns:c15="http://schemas.microsoft.com/office/drawing/2012/chart" uri="{CE6537A1-D6FC-4f65-9D91-7224C49458BB}"/>
                <c:ext xmlns:c16="http://schemas.microsoft.com/office/drawing/2014/chart" uri="{C3380CC4-5D6E-409C-BE32-E72D297353CC}">
                  <c16:uniqueId val="{00000009-87EF-49CA-80E8-3AE0486D86B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4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Sheet1!$G$7:$M$7</c:f>
              <c:strCache>
                <c:ptCount val="7"/>
                <c:pt idx="0">
                  <c:v>Grab &amp; POCIS</c:v>
                </c:pt>
                <c:pt idx="1">
                  <c:v>Grab &amp; SPMD</c:v>
                </c:pt>
                <c:pt idx="2">
                  <c:v>Grab Only</c:v>
                </c:pt>
                <c:pt idx="3">
                  <c:v>SPMD Only</c:v>
                </c:pt>
                <c:pt idx="4">
                  <c:v>POCIS Only</c:v>
                </c:pt>
                <c:pt idx="5">
                  <c:v>POCIS &amp; SPMD</c:v>
                </c:pt>
                <c:pt idx="6">
                  <c:v>POCIS, SPMD, Grab</c:v>
                </c:pt>
              </c:strCache>
            </c:strRef>
          </c:cat>
          <c:val>
            <c:numRef>
              <c:f>Sheet1!$G$8:$M$8</c:f>
              <c:numCache>
                <c:formatCode>General</c:formatCode>
                <c:ptCount val="7"/>
                <c:pt idx="0">
                  <c:v>6</c:v>
                </c:pt>
                <c:pt idx="1">
                  <c:v>2</c:v>
                </c:pt>
                <c:pt idx="2">
                  <c:v>0</c:v>
                </c:pt>
                <c:pt idx="3">
                  <c:v>18</c:v>
                </c:pt>
                <c:pt idx="4">
                  <c:v>0</c:v>
                </c:pt>
                <c:pt idx="5">
                  <c:v>4</c:v>
                </c:pt>
                <c:pt idx="6">
                  <c:v>8</c:v>
                </c:pt>
              </c:numCache>
            </c:numRef>
          </c:val>
          <c:extLst>
            <c:ext xmlns:c16="http://schemas.microsoft.com/office/drawing/2014/chart" uri="{C3380CC4-5D6E-409C-BE32-E72D297353CC}">
              <c16:uniqueId val="{0000000E-87EF-49CA-80E8-3AE0486D86B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0517541557305332"/>
          <c:y val="0.12007910469524642"/>
          <c:w val="0.37065616797900258"/>
          <c:h val="0.76168890347039964"/>
        </c:manualLayout>
      </c:layout>
      <c:overlay val="0"/>
      <c:spPr>
        <a:noFill/>
        <a:ln>
          <a:noFill/>
        </a:ln>
        <a:effectLst/>
      </c:spPr>
      <c:txPr>
        <a:bodyPr rot="0" spcFirstLastPara="1" vertOverflow="ellipsis" vert="horz" wrap="square" anchor="ctr" anchorCtr="1"/>
        <a:lstStyle/>
        <a:p>
          <a:pPr>
            <a:defRPr sz="4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121-407D-BE31-C999C91ADEBD}"/>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121-407D-BE31-C999C91ADEBD}"/>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121-407D-BE31-C999C91ADEB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4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9</c:v>
                </c:pt>
                <c:pt idx="1">
                  <c:v>6</c:v>
                </c:pt>
                <c:pt idx="2">
                  <c:v>4</c:v>
                </c:pt>
              </c:numCache>
            </c:numRef>
          </c:val>
          <c:extLst>
            <c:ext xmlns:c16="http://schemas.microsoft.com/office/drawing/2014/chart" uri="{C3380CC4-5D6E-409C-BE32-E72D297353CC}">
              <c16:uniqueId val="{00000006-8121-407D-BE31-C999C91ADEB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7914173121986454"/>
          <c:y val="0.29807618221929216"/>
          <c:w val="0.27487839020122484"/>
          <c:h val="0.40165244969378827"/>
        </c:manualLayout>
      </c:layout>
      <c:overlay val="0"/>
      <c:spPr>
        <a:noFill/>
        <a:ln>
          <a:noFill/>
        </a:ln>
        <a:effectLst/>
      </c:spPr>
      <c:txPr>
        <a:bodyPr rot="0" spcFirstLastPara="1" vertOverflow="ellipsis" vert="horz" wrap="square" anchor="ctr" anchorCtr="1"/>
        <a:lstStyle/>
        <a:p>
          <a:pPr>
            <a:defRPr sz="4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893487169379024E-2"/>
          <c:y val="1.2170976342305356E-2"/>
          <c:w val="0.59618814551463506"/>
          <c:h val="0.85616118868184576"/>
        </c:manualLayout>
      </c:layout>
      <c:pieChart>
        <c:varyColors val="1"/>
        <c:ser>
          <c:idx val="0"/>
          <c:order val="0"/>
          <c:dPt>
            <c:idx val="0"/>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274-4E71-93A5-914F99B27815}"/>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274-4E71-93A5-914F99B27815}"/>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274-4E71-93A5-914F99B2781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4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14</c:v>
                </c:pt>
                <c:pt idx="1">
                  <c:v>4</c:v>
                </c:pt>
                <c:pt idx="2">
                  <c:v>10</c:v>
                </c:pt>
              </c:numCache>
            </c:numRef>
          </c:val>
          <c:extLst>
            <c:ext xmlns:c16="http://schemas.microsoft.com/office/drawing/2014/chart" uri="{C3380CC4-5D6E-409C-BE32-E72D297353CC}">
              <c16:uniqueId val="{00000006-A274-4E71-93A5-914F99B2781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3322882125948"/>
          <c:y val="0.25158061516313723"/>
          <c:w val="0.27487839020122484"/>
          <c:h val="0.40165244969378827"/>
        </c:manualLayout>
      </c:layout>
      <c:overlay val="0"/>
      <c:spPr>
        <a:noFill/>
        <a:ln>
          <a:noFill/>
        </a:ln>
        <a:effectLst/>
      </c:spPr>
      <c:txPr>
        <a:bodyPr rot="0" spcFirstLastPara="1" vertOverflow="ellipsis" vert="horz" wrap="square" anchor="ctr" anchorCtr="1"/>
        <a:lstStyle/>
        <a:p>
          <a:pPr>
            <a:defRPr sz="4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bg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4D3-4518-8B9A-DB4E8F46C267}"/>
              </c:ext>
            </c:extLst>
          </c:dPt>
          <c:dPt>
            <c:idx val="1"/>
            <c:bubble3D val="0"/>
            <c:spPr>
              <a:solidFill>
                <a:srgbClr val="0070C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4D3-4518-8B9A-DB4E8F46C267}"/>
              </c:ext>
            </c:extLst>
          </c:dPt>
          <c:dPt>
            <c:idx val="2"/>
            <c:bubble3D val="0"/>
            <c:spPr>
              <a:solidFill>
                <a:srgbClr val="934BC9"/>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4D3-4518-8B9A-DB4E8F46C267}"/>
              </c:ext>
            </c:extLst>
          </c:dPt>
          <c:dLbls>
            <c:dLbl>
              <c:idx val="1"/>
              <c:delete val="1"/>
              <c:extLst>
                <c:ext xmlns:c15="http://schemas.microsoft.com/office/drawing/2012/chart" uri="{CE6537A1-D6FC-4f65-9D91-7224C49458BB}"/>
                <c:ext xmlns:c16="http://schemas.microsoft.com/office/drawing/2014/chart" uri="{C3380CC4-5D6E-409C-BE32-E72D297353CC}">
                  <c16:uniqueId val="{00000003-F4D3-4518-8B9A-DB4E8F46C26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2</c:v>
                </c:pt>
                <c:pt idx="1">
                  <c:v>0</c:v>
                </c:pt>
                <c:pt idx="2">
                  <c:v>2</c:v>
                </c:pt>
              </c:numCache>
            </c:numRef>
          </c:val>
          <c:extLst>
            <c:ext xmlns:c16="http://schemas.microsoft.com/office/drawing/2014/chart" uri="{C3380CC4-5D6E-409C-BE32-E72D297353CC}">
              <c16:uniqueId val="{00000006-F4D3-4518-8B9A-DB4E8F46C26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8783492586699291"/>
          <c:y val="0.29325997384039498"/>
          <c:w val="0.31188379809079469"/>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bg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284-4521-A35E-A9AE6454D469}"/>
              </c:ext>
            </c:extLst>
          </c:dPt>
          <c:dPt>
            <c:idx val="1"/>
            <c:bubble3D val="0"/>
            <c:spPr>
              <a:solidFill>
                <a:srgbClr val="0070C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284-4521-A35E-A9AE6454D469}"/>
              </c:ext>
            </c:extLst>
          </c:dPt>
          <c:dPt>
            <c:idx val="2"/>
            <c:bubble3D val="0"/>
            <c:spPr>
              <a:solidFill>
                <a:srgbClr val="934BC9"/>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284-4521-A35E-A9AE6454D469}"/>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2</c:v>
                </c:pt>
                <c:pt idx="1">
                  <c:v>1</c:v>
                </c:pt>
                <c:pt idx="2">
                  <c:v>1</c:v>
                </c:pt>
              </c:numCache>
            </c:numRef>
          </c:val>
          <c:extLst>
            <c:ext xmlns:c16="http://schemas.microsoft.com/office/drawing/2014/chart" uri="{C3380CC4-5D6E-409C-BE32-E72D297353CC}">
              <c16:uniqueId val="{00000006-2284-4521-A35E-A9AE6454D46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65419680786586"/>
          <c:y val="0.31253387719142112"/>
          <c:w val="0.27487839020122484"/>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bg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F1B-4C31-8A3E-90B67FD4881F}"/>
              </c:ext>
            </c:extLst>
          </c:dPt>
          <c:dPt>
            <c:idx val="1"/>
            <c:bubble3D val="0"/>
            <c:spPr>
              <a:solidFill>
                <a:srgbClr val="0070C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F1B-4C31-8A3E-90B67FD4881F}"/>
              </c:ext>
            </c:extLst>
          </c:dPt>
          <c:dPt>
            <c:idx val="2"/>
            <c:bubble3D val="0"/>
            <c:spPr>
              <a:solidFill>
                <a:srgbClr val="934BC9"/>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F1B-4C31-8A3E-90B67FD4881F}"/>
              </c:ext>
            </c:extLst>
          </c:dPt>
          <c:dLbls>
            <c:dLbl>
              <c:idx val="1"/>
              <c:delete val="1"/>
              <c:extLst>
                <c:ext xmlns:c15="http://schemas.microsoft.com/office/drawing/2012/chart" uri="{CE6537A1-D6FC-4f65-9D91-7224C49458BB}"/>
                <c:ext xmlns:c16="http://schemas.microsoft.com/office/drawing/2014/chart" uri="{C3380CC4-5D6E-409C-BE32-E72D297353CC}">
                  <c16:uniqueId val="{00000003-0F1B-4C31-8A3E-90B67FD4881F}"/>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2</c:v>
                </c:pt>
                <c:pt idx="1">
                  <c:v>0</c:v>
                </c:pt>
                <c:pt idx="2">
                  <c:v>1</c:v>
                </c:pt>
              </c:numCache>
            </c:numRef>
          </c:val>
          <c:extLst>
            <c:ext xmlns:c16="http://schemas.microsoft.com/office/drawing/2014/chart" uri="{C3380CC4-5D6E-409C-BE32-E72D297353CC}">
              <c16:uniqueId val="{00000006-0F1B-4C31-8A3E-90B67FD4881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563429571303586"/>
          <c:y val="0.26707093904928553"/>
          <c:w val="0.33035285549954518"/>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54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00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FA8-4C98-8D96-C4BB0ECFABEC}"/>
              </c:ext>
            </c:extLst>
          </c:dPt>
          <c:dPt>
            <c:idx val="1"/>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FA8-4C98-8D96-C4BB0ECFABEC}"/>
              </c:ext>
            </c:extLst>
          </c:dPt>
          <c:dPt>
            <c:idx val="2"/>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FA8-4C98-8D96-C4BB0ECFABE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2</c:v>
                </c:pt>
                <c:pt idx="1">
                  <c:v>2</c:v>
                </c:pt>
                <c:pt idx="2">
                  <c:v>5</c:v>
                </c:pt>
              </c:numCache>
            </c:numRef>
          </c:val>
          <c:extLst>
            <c:ext xmlns:c16="http://schemas.microsoft.com/office/drawing/2014/chart" uri="{C3380CC4-5D6E-409C-BE32-E72D297353CC}">
              <c16:uniqueId val="{00000006-CFA8-4C98-8D96-C4BB0ECFABEC}"/>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563429571303586"/>
          <c:y val="0.26707093904928553"/>
          <c:w val="0.33350486025930176"/>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5400"/>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00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57E-4E2D-A5A6-0FC7F20313C2}"/>
              </c:ext>
            </c:extLst>
          </c:dPt>
          <c:dPt>
            <c:idx val="1"/>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57E-4E2D-A5A6-0FC7F20313C2}"/>
              </c:ext>
            </c:extLst>
          </c:dPt>
          <c:dPt>
            <c:idx val="2"/>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B57E-4E2D-A5A6-0FC7F20313C2}"/>
              </c:ext>
            </c:extLst>
          </c:dPt>
          <c:dLbls>
            <c:dLbl>
              <c:idx val="2"/>
              <c:delete val="1"/>
              <c:extLst>
                <c:ext xmlns:c15="http://schemas.microsoft.com/office/drawing/2012/chart" uri="{CE6537A1-D6FC-4f65-9D91-7224C49458BB}"/>
                <c:ext xmlns:c16="http://schemas.microsoft.com/office/drawing/2014/chart" uri="{C3380CC4-5D6E-409C-BE32-E72D297353CC}">
                  <c16:uniqueId val="{00000005-B57E-4E2D-A5A6-0FC7F20313C2}"/>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3</c:v>
                </c:pt>
                <c:pt idx="1">
                  <c:v>1</c:v>
                </c:pt>
                <c:pt idx="2">
                  <c:v>0</c:v>
                </c:pt>
              </c:numCache>
            </c:numRef>
          </c:val>
          <c:extLst>
            <c:ext xmlns:c16="http://schemas.microsoft.com/office/drawing/2014/chart" uri="{C3380CC4-5D6E-409C-BE32-E72D297353CC}">
              <c16:uniqueId val="{00000006-B57E-4E2D-A5A6-0FC7F20313C2}"/>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563429571303586"/>
          <c:y val="0.26707093904928553"/>
          <c:w val="0.35842059216282174"/>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54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00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65D-4E9D-A8B4-56E3E66CFFFB}"/>
              </c:ext>
            </c:extLst>
          </c:dPt>
          <c:dPt>
            <c:idx val="1"/>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965D-4E9D-A8B4-56E3E66CFFFB}"/>
              </c:ext>
            </c:extLst>
          </c:dPt>
          <c:dPt>
            <c:idx val="2"/>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65D-4E9D-A8B4-56E3E66CFFF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4</c:v>
                </c:pt>
                <c:pt idx="1">
                  <c:v>2</c:v>
                </c:pt>
                <c:pt idx="2">
                  <c:v>2</c:v>
                </c:pt>
              </c:numCache>
            </c:numRef>
          </c:val>
          <c:extLst>
            <c:ext xmlns:c16="http://schemas.microsoft.com/office/drawing/2014/chart" uri="{C3380CC4-5D6E-409C-BE32-E72D297353CC}">
              <c16:uniqueId val="{00000006-965D-4E9D-A8B4-56E3E66CFFF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563429571303586"/>
          <c:y val="0.26707093904928553"/>
          <c:w val="0.27487839020122484"/>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54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D5A9-4077-A891-74FBF7C4DE77}"/>
              </c:ext>
            </c:extLst>
          </c:dPt>
          <c:dPt>
            <c:idx val="1"/>
            <c:bubble3D val="0"/>
            <c:spPr>
              <a:solidFill>
                <a:schemeClr val="bg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D5A9-4077-A891-74FBF7C4DE77}"/>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D5A9-4077-A891-74FBF7C4DE77}"/>
              </c:ext>
            </c:extLst>
          </c:dPt>
          <c:dLbls>
            <c:dLbl>
              <c:idx val="1"/>
              <c:delete val="1"/>
              <c:extLst>
                <c:ext xmlns:c15="http://schemas.microsoft.com/office/drawing/2012/chart" uri="{CE6537A1-D6FC-4f65-9D91-7224C49458BB}"/>
                <c:ext xmlns:c16="http://schemas.microsoft.com/office/drawing/2014/chart" uri="{C3380CC4-5D6E-409C-BE32-E72D297353CC}">
                  <c16:uniqueId val="{00000003-D5A9-4077-A891-74FBF7C4DE7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SPMD Only</c:v>
                </c:pt>
                <c:pt idx="1">
                  <c:v>Grab Only</c:v>
                </c:pt>
                <c:pt idx="2">
                  <c:v>SPMD &amp; Grab</c:v>
                </c:pt>
              </c:strCache>
            </c:strRef>
          </c:cat>
          <c:val>
            <c:numRef>
              <c:f>Sheet1!$O$36:$Q$36</c:f>
              <c:numCache>
                <c:formatCode>General</c:formatCode>
                <c:ptCount val="3"/>
                <c:pt idx="0">
                  <c:v>1</c:v>
                </c:pt>
                <c:pt idx="1">
                  <c:v>0</c:v>
                </c:pt>
                <c:pt idx="2">
                  <c:v>7</c:v>
                </c:pt>
              </c:numCache>
            </c:numRef>
          </c:val>
          <c:extLst>
            <c:ext xmlns:c16="http://schemas.microsoft.com/office/drawing/2014/chart" uri="{C3380CC4-5D6E-409C-BE32-E72D297353CC}">
              <c16:uniqueId val="{00000006-D5A9-4077-A891-74FBF7C4DE7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145056469308094"/>
          <c:y val="0.26707094044821428"/>
          <c:w val="0.27487839020122484"/>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5400"/>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2D7-406D-BD89-8D25328F005D}"/>
              </c:ext>
            </c:extLst>
          </c:dPt>
          <c:dPt>
            <c:idx val="1"/>
            <c:bubble3D val="0"/>
            <c:spPr>
              <a:solidFill>
                <a:schemeClr val="bg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2D7-406D-BD89-8D25328F005D}"/>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2D7-406D-BD89-8D25328F005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SPMD Only</c:v>
                </c:pt>
                <c:pt idx="1">
                  <c:v>Grab Only</c:v>
                </c:pt>
                <c:pt idx="2">
                  <c:v>SPMD &amp; Grab</c:v>
                </c:pt>
              </c:strCache>
            </c:strRef>
          </c:cat>
          <c:val>
            <c:numRef>
              <c:f>Sheet1!$O$36:$Q$36</c:f>
              <c:numCache>
                <c:formatCode>General</c:formatCode>
                <c:ptCount val="3"/>
                <c:pt idx="0">
                  <c:v>4</c:v>
                </c:pt>
                <c:pt idx="1">
                  <c:v>0</c:v>
                </c:pt>
                <c:pt idx="2">
                  <c:v>4</c:v>
                </c:pt>
              </c:numCache>
            </c:numRef>
          </c:val>
          <c:extLst>
            <c:ext xmlns:c16="http://schemas.microsoft.com/office/drawing/2014/chart" uri="{C3380CC4-5D6E-409C-BE32-E72D297353CC}">
              <c16:uniqueId val="{00000006-82D7-406D-BD89-8D25328F005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563429571303586"/>
          <c:y val="0.26707093904928553"/>
          <c:w val="0.27487839020122484"/>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5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8.576739828118167E-2"/>
          <c:w val="0.58768859787375827"/>
          <c:h val="0.80168915371747906"/>
        </c:manualLayout>
      </c:layout>
      <c:pieChart>
        <c:varyColors val="1"/>
        <c:dLbls>
          <c:dLblPos val="ctr"/>
          <c:showLegendKey val="0"/>
          <c:showVal val="0"/>
          <c:showCatName val="0"/>
          <c:showSerName val="0"/>
          <c:showPercent val="1"/>
          <c:showBubbleSize val="0"/>
          <c:showLeaderLines val="0"/>
        </c:dLbls>
        <c:firstSliceAng val="0"/>
      </c:pieChart>
      <c:spPr>
        <a:noFill/>
        <a:ln>
          <a:noFill/>
        </a:ln>
        <a:effectLst/>
      </c:spPr>
    </c:plotArea>
    <c:legend>
      <c:legendPos val="r"/>
      <c:layout>
        <c:manualLayout>
          <c:xMode val="edge"/>
          <c:yMode val="edge"/>
          <c:x val="0.57885572487246617"/>
          <c:y val="5.1246292978364444E-2"/>
          <c:w val="0.41525569312667243"/>
          <c:h val="0.8975073086253374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4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21D-4613-954D-B1D3A1997853}"/>
              </c:ext>
            </c:extLst>
          </c:dPt>
          <c:dPt>
            <c:idx val="1"/>
            <c:bubble3D val="0"/>
            <c:spPr>
              <a:solidFill>
                <a:schemeClr val="bg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21D-4613-954D-B1D3A1997853}"/>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21D-4613-954D-B1D3A1997853}"/>
              </c:ext>
            </c:extLst>
          </c:dPt>
          <c:dLbls>
            <c:dLbl>
              <c:idx val="1"/>
              <c:delete val="1"/>
              <c:extLst>
                <c:ext xmlns:c15="http://schemas.microsoft.com/office/drawing/2012/chart" uri="{CE6537A1-D6FC-4f65-9D91-7224C49458BB}"/>
                <c:ext xmlns:c16="http://schemas.microsoft.com/office/drawing/2014/chart" uri="{C3380CC4-5D6E-409C-BE32-E72D297353CC}">
                  <c16:uniqueId val="{00000003-521D-4613-954D-B1D3A199785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SPMD Only</c:v>
                </c:pt>
                <c:pt idx="1">
                  <c:v>Grab Only</c:v>
                </c:pt>
                <c:pt idx="2">
                  <c:v>SPMD &amp; Grab</c:v>
                </c:pt>
              </c:strCache>
            </c:strRef>
          </c:cat>
          <c:val>
            <c:numRef>
              <c:f>Sheet1!$O$36:$Q$36</c:f>
              <c:numCache>
                <c:formatCode>General</c:formatCode>
                <c:ptCount val="3"/>
                <c:pt idx="0">
                  <c:v>1</c:v>
                </c:pt>
                <c:pt idx="1">
                  <c:v>0</c:v>
                </c:pt>
                <c:pt idx="2">
                  <c:v>7</c:v>
                </c:pt>
              </c:numCache>
            </c:numRef>
          </c:val>
          <c:extLst>
            <c:ext xmlns:c16="http://schemas.microsoft.com/office/drawing/2014/chart" uri="{C3380CC4-5D6E-409C-BE32-E72D297353CC}">
              <c16:uniqueId val="{00000006-521D-4613-954D-B1D3A199785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0946178611425883"/>
          <c:y val="0.28267725586825643"/>
          <c:w val="0.27487839020122484"/>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5400"/>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00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751-4C44-B599-07E731CA21CE}"/>
              </c:ext>
            </c:extLst>
          </c:dPt>
          <c:dPt>
            <c:idx val="1"/>
            <c:bubble3D val="0"/>
            <c:spPr>
              <a:solidFill>
                <a:schemeClr val="tx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751-4C44-B599-07E731CA21CE}"/>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751-4C44-B599-07E731CA21CE}"/>
              </c:ext>
            </c:extLst>
          </c:dPt>
          <c:dLbls>
            <c:dLbl>
              <c:idx val="1"/>
              <c:delete val="1"/>
              <c:extLst>
                <c:ext xmlns:c15="http://schemas.microsoft.com/office/drawing/2012/chart" uri="{CE6537A1-D6FC-4f65-9D91-7224C49458BB}"/>
                <c:ext xmlns:c16="http://schemas.microsoft.com/office/drawing/2014/chart" uri="{C3380CC4-5D6E-409C-BE32-E72D297353CC}">
                  <c16:uniqueId val="{00000003-8751-4C44-B599-07E731CA21CE}"/>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5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SPMD Only</c:v>
                </c:pt>
                <c:pt idx="1">
                  <c:v>Grab Only</c:v>
                </c:pt>
                <c:pt idx="2">
                  <c:v>SPMD &amp; Grab</c:v>
                </c:pt>
              </c:strCache>
            </c:strRef>
          </c:cat>
          <c:val>
            <c:numRef>
              <c:f>Sheet1!$O$36:$Q$36</c:f>
              <c:numCache>
                <c:formatCode>General</c:formatCode>
                <c:ptCount val="3"/>
                <c:pt idx="0">
                  <c:v>1</c:v>
                </c:pt>
                <c:pt idx="1">
                  <c:v>0</c:v>
                </c:pt>
                <c:pt idx="2">
                  <c:v>1</c:v>
                </c:pt>
              </c:numCache>
            </c:numRef>
          </c:val>
          <c:extLst>
            <c:ext xmlns:c16="http://schemas.microsoft.com/office/drawing/2014/chart" uri="{C3380CC4-5D6E-409C-BE32-E72D297353CC}">
              <c16:uniqueId val="{00000006-8751-4C44-B599-07E731CA21C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563429571303586"/>
          <c:y val="0.26707093904928553"/>
          <c:w val="0.27487839020122484"/>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5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206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338-4CC1-ACDF-7EA168063CC3}"/>
              </c:ext>
            </c:extLst>
          </c:dPt>
          <c:dPt>
            <c:idx val="1"/>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338-4CC1-ACDF-7EA168063CC3}"/>
              </c:ext>
            </c:extLst>
          </c:dPt>
          <c:dPt>
            <c:idx val="2"/>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338-4CC1-ACDF-7EA168063CC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338-4CC1-ACDF-7EA168063CC3}"/>
              </c:ext>
            </c:extLst>
          </c:dPt>
          <c:dPt>
            <c:idx val="4"/>
            <c:bubble3D val="0"/>
            <c:spPr>
              <a:solidFill>
                <a:schemeClr val="bg1">
                  <a:lumMod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3338-4CC1-ACDF-7EA168063CC3}"/>
              </c:ext>
            </c:extLst>
          </c:dPt>
          <c:dPt>
            <c:idx val="5"/>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3338-4CC1-ACDF-7EA168063CC3}"/>
              </c:ext>
            </c:extLst>
          </c:dPt>
          <c:dPt>
            <c:idx val="6"/>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3338-4CC1-ACDF-7EA168063CC3}"/>
              </c:ext>
            </c:extLst>
          </c:dPt>
          <c:dLbls>
            <c:dLbl>
              <c:idx val="2"/>
              <c:delete val="1"/>
              <c:extLst>
                <c:ext xmlns:c15="http://schemas.microsoft.com/office/drawing/2012/chart" uri="{CE6537A1-D6FC-4f65-9D91-7224C49458BB}"/>
                <c:ext xmlns:c16="http://schemas.microsoft.com/office/drawing/2014/chart" uri="{C3380CC4-5D6E-409C-BE32-E72D297353CC}">
                  <c16:uniqueId val="{00000005-3338-4CC1-ACDF-7EA168063CC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4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Sheet1!$G$7:$M$7</c:f>
              <c:strCache>
                <c:ptCount val="7"/>
                <c:pt idx="0">
                  <c:v>Grab &amp; POCIS</c:v>
                </c:pt>
                <c:pt idx="1">
                  <c:v>Grab &amp; SPMD</c:v>
                </c:pt>
                <c:pt idx="2">
                  <c:v>Grab Only</c:v>
                </c:pt>
                <c:pt idx="3">
                  <c:v>SPMD Only</c:v>
                </c:pt>
                <c:pt idx="4">
                  <c:v>POCIS Only</c:v>
                </c:pt>
                <c:pt idx="5">
                  <c:v>POCIS &amp; SPMD</c:v>
                </c:pt>
                <c:pt idx="6">
                  <c:v>POCIS, SPMD, Grab</c:v>
                </c:pt>
              </c:strCache>
            </c:strRef>
          </c:cat>
          <c:val>
            <c:numRef>
              <c:f>Sheet1!$G$8:$M$8</c:f>
              <c:numCache>
                <c:formatCode>General</c:formatCode>
                <c:ptCount val="7"/>
                <c:pt idx="0">
                  <c:v>3</c:v>
                </c:pt>
                <c:pt idx="1">
                  <c:v>4</c:v>
                </c:pt>
                <c:pt idx="2">
                  <c:v>0</c:v>
                </c:pt>
                <c:pt idx="3">
                  <c:v>8</c:v>
                </c:pt>
                <c:pt idx="4">
                  <c:v>2</c:v>
                </c:pt>
                <c:pt idx="5">
                  <c:v>5</c:v>
                </c:pt>
                <c:pt idx="6">
                  <c:v>13</c:v>
                </c:pt>
              </c:numCache>
            </c:numRef>
          </c:val>
          <c:extLst>
            <c:ext xmlns:c16="http://schemas.microsoft.com/office/drawing/2014/chart" uri="{C3380CC4-5D6E-409C-BE32-E72D297353CC}">
              <c16:uniqueId val="{0000000E-3338-4CC1-ACDF-7EA168063CC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0517541557305332"/>
          <c:y val="0.12007910469524642"/>
          <c:w val="0.37065616797900258"/>
          <c:h val="0.76168890347039964"/>
        </c:manualLayout>
      </c:layout>
      <c:overlay val="0"/>
      <c:spPr>
        <a:noFill/>
        <a:ln>
          <a:noFill/>
        </a:ln>
        <a:effectLst/>
      </c:spPr>
      <c:txPr>
        <a:bodyPr rot="0" spcFirstLastPara="1" vertOverflow="ellipsis" vert="horz" wrap="square" anchor="ctr" anchorCtr="1"/>
        <a:lstStyle/>
        <a:p>
          <a:pPr>
            <a:defRPr sz="4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4333131353356718E-2"/>
          <c:y val="1.3204225352112676E-2"/>
          <c:w val="0.65039687620273068"/>
          <c:h val="0.954518779342723"/>
        </c:manualLayout>
      </c:layout>
      <c:pieChart>
        <c:varyColors val="1"/>
        <c:dLbls>
          <c:dLblPos val="ctr"/>
          <c:showLegendKey val="0"/>
          <c:showVal val="0"/>
          <c:showCatName val="0"/>
          <c:showSerName val="0"/>
          <c:showPercent val="1"/>
          <c:showBubbleSize val="0"/>
          <c:showLeaderLines val="0"/>
        </c:dLbls>
        <c:firstSliceAng val="0"/>
      </c:pieChart>
      <c:spPr>
        <a:noFill/>
        <a:ln w="25400">
          <a:noFill/>
        </a:ln>
        <a:effectLst/>
      </c:spPr>
    </c:plotArea>
    <c:legend>
      <c:legendPos val="r"/>
      <c:layout>
        <c:manualLayout>
          <c:xMode val="edge"/>
          <c:yMode val="edge"/>
          <c:x val="0.67807107533988531"/>
          <c:y val="0"/>
          <c:w val="0.31597654324276209"/>
          <c:h val="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4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a:noFill/>
            </a:ln>
          </c:spPr>
          <c:dPt>
            <c:idx val="0"/>
            <c:bubble3D val="0"/>
            <c:spPr>
              <a:solidFill>
                <a:srgbClr val="00206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4F9-4498-95AA-2669BF00BB73}"/>
              </c:ext>
            </c:extLst>
          </c:dPt>
          <c:dPt>
            <c:idx val="1"/>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4F9-4498-95AA-2669BF00BB73}"/>
              </c:ext>
            </c:extLst>
          </c:dPt>
          <c:dPt>
            <c:idx val="2"/>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4F9-4498-95AA-2669BF00BB7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4F9-4498-95AA-2669BF00BB73}"/>
              </c:ext>
            </c:extLst>
          </c:dPt>
          <c:dPt>
            <c:idx val="4"/>
            <c:bubble3D val="0"/>
            <c:spPr>
              <a:solidFill>
                <a:schemeClr val="bg1">
                  <a:lumMod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4F9-4498-95AA-2669BF00BB73}"/>
              </c:ext>
            </c:extLst>
          </c:dPt>
          <c:dPt>
            <c:idx val="5"/>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04F9-4498-95AA-2669BF00BB73}"/>
              </c:ext>
            </c:extLst>
          </c:dPt>
          <c:dPt>
            <c:idx val="6"/>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04F9-4498-95AA-2669BF00BB73}"/>
              </c:ext>
            </c:extLst>
          </c:dPt>
          <c:dLbls>
            <c:dLbl>
              <c:idx val="4"/>
              <c:delete val="1"/>
              <c:extLst>
                <c:ext xmlns:c15="http://schemas.microsoft.com/office/drawing/2012/chart" uri="{CE6537A1-D6FC-4f65-9D91-7224C49458BB}"/>
                <c:ext xmlns:c16="http://schemas.microsoft.com/office/drawing/2014/chart" uri="{C3380CC4-5D6E-409C-BE32-E72D297353CC}">
                  <c16:uniqueId val="{00000009-04F9-4498-95AA-2669BF00BB7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4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Sheet1!$G$7:$M$7</c:f>
              <c:strCache>
                <c:ptCount val="7"/>
                <c:pt idx="0">
                  <c:v>Grab &amp; POCIS</c:v>
                </c:pt>
                <c:pt idx="1">
                  <c:v>Grab &amp; SPMD</c:v>
                </c:pt>
                <c:pt idx="2">
                  <c:v>Grab Only</c:v>
                </c:pt>
                <c:pt idx="3">
                  <c:v>SPMD Only</c:v>
                </c:pt>
                <c:pt idx="4">
                  <c:v>POCIS Only</c:v>
                </c:pt>
                <c:pt idx="5">
                  <c:v>POCIS &amp; SPMD</c:v>
                </c:pt>
                <c:pt idx="6">
                  <c:v>POCIS, SPMD, Grab</c:v>
                </c:pt>
              </c:strCache>
            </c:strRef>
          </c:cat>
          <c:val>
            <c:numRef>
              <c:f>Sheet1!$G$8:$M$8</c:f>
              <c:numCache>
                <c:formatCode>General</c:formatCode>
                <c:ptCount val="7"/>
                <c:pt idx="0">
                  <c:v>3</c:v>
                </c:pt>
                <c:pt idx="1">
                  <c:v>5</c:v>
                </c:pt>
                <c:pt idx="2">
                  <c:v>2</c:v>
                </c:pt>
                <c:pt idx="3">
                  <c:v>11</c:v>
                </c:pt>
                <c:pt idx="4">
                  <c:v>0</c:v>
                </c:pt>
                <c:pt idx="5">
                  <c:v>4</c:v>
                </c:pt>
                <c:pt idx="6">
                  <c:v>12</c:v>
                </c:pt>
              </c:numCache>
            </c:numRef>
          </c:val>
          <c:extLst>
            <c:ext xmlns:c16="http://schemas.microsoft.com/office/drawing/2014/chart" uri="{C3380CC4-5D6E-409C-BE32-E72D297353CC}">
              <c16:uniqueId val="{0000000E-04F9-4498-95AA-2669BF00BB7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0517541557305332"/>
          <c:y val="0.12007910469524642"/>
          <c:w val="0.37065616797900258"/>
          <c:h val="0.76168890347039964"/>
        </c:manualLayout>
      </c:layout>
      <c:overlay val="0"/>
      <c:spPr>
        <a:noFill/>
        <a:ln>
          <a:noFill/>
        </a:ln>
        <a:effectLst/>
      </c:spPr>
      <c:txPr>
        <a:bodyPr rot="0" spcFirstLastPara="1" vertOverflow="ellipsis" vert="horz" wrap="square" anchor="ctr" anchorCtr="1"/>
        <a:lstStyle/>
        <a:p>
          <a:pPr>
            <a:defRPr sz="4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654134174219482E-2"/>
          <c:y val="5.512224551534959E-2"/>
          <c:w val="0.58881658730743258"/>
          <c:h val="0.87765550385617541"/>
        </c:manualLayout>
      </c:layout>
      <c:pieChart>
        <c:varyColors val="1"/>
        <c:dLbls>
          <c:dLblPos val="ctr"/>
          <c:showLegendKey val="0"/>
          <c:showVal val="0"/>
          <c:showCatName val="0"/>
          <c:showSerName val="0"/>
          <c:showPercent val="1"/>
          <c:showBubbleSize val="0"/>
          <c:showLeaderLines val="0"/>
        </c:dLbls>
        <c:firstSliceAng val="0"/>
      </c:pieChart>
      <c:spPr>
        <a:noFill/>
        <a:ln>
          <a:noFill/>
        </a:ln>
        <a:effectLst/>
      </c:spPr>
    </c:plotArea>
    <c:legend>
      <c:legendPos val="r"/>
      <c:layout>
        <c:manualLayout>
          <c:xMode val="edge"/>
          <c:yMode val="edge"/>
          <c:x val="0.68797755010682837"/>
          <c:y val="5.9155580553058099E-2"/>
          <c:w val="0.29849268472941215"/>
          <c:h val="0.9408444194469418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4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206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2C6-4E88-9E3A-A9117B28BA01}"/>
              </c:ext>
            </c:extLst>
          </c:dPt>
          <c:dPt>
            <c:idx val="1"/>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2C6-4E88-9E3A-A9117B28BA01}"/>
              </c:ext>
            </c:extLst>
          </c:dPt>
          <c:dPt>
            <c:idx val="2"/>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2C6-4E88-9E3A-A9117B28BA01}"/>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2C6-4E88-9E3A-A9117B28BA01}"/>
              </c:ext>
            </c:extLst>
          </c:dPt>
          <c:dPt>
            <c:idx val="4"/>
            <c:bubble3D val="0"/>
            <c:spPr>
              <a:solidFill>
                <a:schemeClr val="bg1">
                  <a:lumMod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72C6-4E88-9E3A-A9117B28BA01}"/>
              </c:ext>
            </c:extLst>
          </c:dPt>
          <c:dPt>
            <c:idx val="5"/>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72C6-4E88-9E3A-A9117B28BA01}"/>
              </c:ext>
            </c:extLst>
          </c:dPt>
          <c:dPt>
            <c:idx val="6"/>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72C6-4E88-9E3A-A9117B28BA01}"/>
              </c:ext>
            </c:extLst>
          </c:dPt>
          <c:dLbls>
            <c:dLbl>
              <c:idx val="2"/>
              <c:delete val="1"/>
              <c:extLst>
                <c:ext xmlns:c15="http://schemas.microsoft.com/office/drawing/2012/chart" uri="{CE6537A1-D6FC-4f65-9D91-7224C49458BB}"/>
                <c:ext xmlns:c16="http://schemas.microsoft.com/office/drawing/2014/chart" uri="{C3380CC4-5D6E-409C-BE32-E72D297353CC}">
                  <c16:uniqueId val="{00000005-72C6-4E88-9E3A-A9117B28BA01}"/>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4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Sheet1!$G$7:$M$7</c:f>
              <c:strCache>
                <c:ptCount val="7"/>
                <c:pt idx="0">
                  <c:v>Grab &amp; POCIS</c:v>
                </c:pt>
                <c:pt idx="1">
                  <c:v>Grab &amp; SPMD</c:v>
                </c:pt>
                <c:pt idx="2">
                  <c:v>Grab Only</c:v>
                </c:pt>
                <c:pt idx="3">
                  <c:v>SPMD Only</c:v>
                </c:pt>
                <c:pt idx="4">
                  <c:v>POCIS Only</c:v>
                </c:pt>
                <c:pt idx="5">
                  <c:v>POCIS &amp; SPMD</c:v>
                </c:pt>
                <c:pt idx="6">
                  <c:v>POCIS, SPMD, Grab</c:v>
                </c:pt>
              </c:strCache>
            </c:strRef>
          </c:cat>
          <c:val>
            <c:numRef>
              <c:f>Sheet1!$G$8:$M$8</c:f>
              <c:numCache>
                <c:formatCode>General</c:formatCode>
                <c:ptCount val="7"/>
                <c:pt idx="0">
                  <c:v>3</c:v>
                </c:pt>
                <c:pt idx="1">
                  <c:v>2</c:v>
                </c:pt>
                <c:pt idx="2">
                  <c:v>0</c:v>
                </c:pt>
                <c:pt idx="3">
                  <c:v>14</c:v>
                </c:pt>
                <c:pt idx="4">
                  <c:v>1</c:v>
                </c:pt>
                <c:pt idx="5">
                  <c:v>7</c:v>
                </c:pt>
                <c:pt idx="6">
                  <c:v>9</c:v>
                </c:pt>
              </c:numCache>
            </c:numRef>
          </c:val>
          <c:extLst>
            <c:ext xmlns:c16="http://schemas.microsoft.com/office/drawing/2014/chart" uri="{C3380CC4-5D6E-409C-BE32-E72D297353CC}">
              <c16:uniqueId val="{0000000E-72C6-4E88-9E3A-A9117B28BA0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995393510593785"/>
          <c:y val="0.12745371983369333"/>
          <c:w val="0.37065616797900258"/>
          <c:h val="0.76168890347039964"/>
        </c:manualLayout>
      </c:layout>
      <c:overlay val="0"/>
      <c:spPr>
        <a:noFill/>
        <a:ln>
          <a:noFill/>
        </a:ln>
        <a:effectLst/>
      </c:spPr>
      <c:txPr>
        <a:bodyPr rot="0" spcFirstLastPara="1" vertOverflow="ellipsis" vert="horz" wrap="square" anchor="ctr" anchorCtr="1"/>
        <a:lstStyle/>
        <a:p>
          <a:pPr>
            <a:defRPr sz="4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D4E-4994-8A33-4502795AA3C4}"/>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D4E-4994-8A33-4502795AA3C4}"/>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D4E-4994-8A33-4502795AA3C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4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3</c:v>
                </c:pt>
                <c:pt idx="1">
                  <c:v>3</c:v>
                </c:pt>
                <c:pt idx="2">
                  <c:v>7</c:v>
                </c:pt>
              </c:numCache>
            </c:numRef>
          </c:val>
          <c:extLst>
            <c:ext xmlns:c16="http://schemas.microsoft.com/office/drawing/2014/chart" uri="{C3380CC4-5D6E-409C-BE32-E72D297353CC}">
              <c16:uniqueId val="{00000006-0D4E-4994-8A33-4502795AA3C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7305670952128915"/>
          <c:y val="0.27707638695213593"/>
          <c:w val="0.27487839020122484"/>
          <c:h val="0.40165244969378827"/>
        </c:manualLayout>
      </c:layout>
      <c:overlay val="0"/>
      <c:spPr>
        <a:noFill/>
        <a:ln>
          <a:noFill/>
        </a:ln>
        <a:effectLst/>
      </c:spPr>
      <c:txPr>
        <a:bodyPr rot="0" spcFirstLastPara="1" vertOverflow="ellipsis" vert="horz" wrap="square" anchor="ctr" anchorCtr="1"/>
        <a:lstStyle/>
        <a:p>
          <a:pPr>
            <a:defRPr sz="4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69A-4952-BED3-FAB20673C5FB}"/>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69A-4952-BED3-FAB20673C5FB}"/>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69A-4952-BED3-FAB20673C5F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4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Sheet1!$O$35:$Q$35</c:f>
              <c:strCache>
                <c:ptCount val="3"/>
                <c:pt idx="0">
                  <c:v>POCIS Only</c:v>
                </c:pt>
                <c:pt idx="1">
                  <c:v>Grab Only</c:v>
                </c:pt>
                <c:pt idx="2">
                  <c:v>POCIS &amp; Grab</c:v>
                </c:pt>
              </c:strCache>
            </c:strRef>
          </c:cat>
          <c:val>
            <c:numRef>
              <c:f>Sheet1!$O$36:$Q$36</c:f>
              <c:numCache>
                <c:formatCode>General</c:formatCode>
                <c:ptCount val="3"/>
                <c:pt idx="0">
                  <c:v>15</c:v>
                </c:pt>
                <c:pt idx="1">
                  <c:v>9</c:v>
                </c:pt>
                <c:pt idx="2">
                  <c:v>10</c:v>
                </c:pt>
              </c:numCache>
            </c:numRef>
          </c:val>
          <c:extLst>
            <c:ext xmlns:c16="http://schemas.microsoft.com/office/drawing/2014/chart" uri="{C3380CC4-5D6E-409C-BE32-E72D297353CC}">
              <c16:uniqueId val="{00000006-169A-4952-BED3-FAB20673C5F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7790438719975099"/>
          <c:y val="0.2827714062916048"/>
          <c:w val="0.31571439503897425"/>
          <c:h val="0.40165244969378827"/>
        </c:manualLayout>
      </c:layout>
      <c:overlay val="0"/>
      <c:spPr>
        <a:noFill/>
        <a:ln>
          <a:noFill/>
        </a:ln>
        <a:effectLst/>
      </c:spPr>
      <c:txPr>
        <a:bodyPr rot="0" spcFirstLastPara="1" vertOverflow="ellipsis" vert="horz" wrap="square" anchor="ctr" anchorCtr="1"/>
        <a:lstStyle/>
        <a:p>
          <a:pPr>
            <a:defRPr sz="5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4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18-04-19T15:29:58.348" idx="37">
    <p:pos x="10" y="10"/>
    <p:text>Split QA summary into 2 slides.</p:text>
    <p:extLst>
      <p:ext uri="{C676402C-5697-4E1C-873F-D02D1690AC5C}">
        <p15:threadingInfo xmlns:p15="http://schemas.microsoft.com/office/powerpoint/2012/main" timeZoneBias="240"/>
      </p:ext>
    </p:extLst>
  </p:cm>
  <p:cm authorId="2" dt="2018-04-19T15:30:17.868" idx="38">
    <p:pos x="106" y="106"/>
    <p:text>Changed graph to onlyu show total (all sites).</p:text>
    <p:extLst>
      <p:ext uri="{C676402C-5697-4E1C-873F-D02D1690AC5C}">
        <p15:threadingInfo xmlns:p15="http://schemas.microsoft.com/office/powerpoint/2012/main" timeZoneBias="240"/>
      </p:ext>
    </p:extLst>
  </p:cm>
  <p:cm authorId="2" dt="2018-04-19T15:30:45.313" idx="39">
    <p:pos x="202" y="202"/>
    <p:text>Changed order of columns on graph...spmd,pocis,grab.</p:text>
    <p:extLst>
      <p:ext uri="{C676402C-5697-4E1C-873F-D02D1690AC5C}">
        <p15:threadingInfo xmlns:p15="http://schemas.microsoft.com/office/powerpoint/2012/main" timeZoneBias="24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2" dt="2018-03-21T12:01:25.326" idx="18">
    <p:pos x="22330" y="226"/>
    <p:text>Check data - Allyl Tenbolone and Andersterone not detected.  Missing POCIS deteciton for testosterone</p:text>
    <p:extLst>
      <p:ext uri="{C676402C-5697-4E1C-873F-D02D1690AC5C}">
        <p15:threadingInfo xmlns:p15="http://schemas.microsoft.com/office/powerpoint/2012/main" timeZoneBias="240"/>
      </p:ext>
    </p:extLst>
  </p:cm>
  <p:cm authorId="2" dt="2018-04-20T08:25:41.761" idx="57">
    <p:pos x="106" y="106"/>
    <p:text>Checked data, fixed errors, regenerated all charts.</p:text>
    <p:extLst>
      <p:ext uri="{C676402C-5697-4E1C-873F-D02D1690AC5C}">
        <p15:threadingInfo xmlns:p15="http://schemas.microsoft.com/office/powerpoint/2012/main" timeZoneBias="24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2" dt="2018-04-20T08:34:55.408" idx="59">
    <p:pos x="106" y="106"/>
    <p:text>same QA format edits as previous groups</p:text>
    <p:extLst>
      <p:ext uri="{C676402C-5697-4E1C-873F-D02D1690AC5C}">
        <p15:threadingInfo xmlns:p15="http://schemas.microsoft.com/office/powerpoint/2012/main" timeZoneBias="24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2" dt="2018-04-20T08:35:04.744" idx="60">
    <p:pos x="10" y="10"/>
    <p:text>updated legend</p:text>
    <p:extLst>
      <p:ext uri="{C676402C-5697-4E1C-873F-D02D1690AC5C}">
        <p15:threadingInfo xmlns:p15="http://schemas.microsoft.com/office/powerpoint/2012/main" timeZoneBias="24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2" dt="2018-03-21T12:13:36.208" idx="22">
    <p:pos x="10" y="10"/>
    <p:text>On all slides "Total No. PFCs = 13" is confusing.  What does this mean?</p:text>
    <p:extLst>
      <p:ext uri="{C676402C-5697-4E1C-873F-D02D1690AC5C}">
        <p15:threadingInfo xmlns:p15="http://schemas.microsoft.com/office/powerpoint/2012/main" timeZoneBias="240"/>
      </p:ext>
    </p:extLst>
  </p:cm>
  <p:cm authorId="3" dt="2018-04-17T14:07:03.608" idx="5">
    <p:pos x="10" y="106"/>
    <p:text>Complete</p:text>
    <p:extLst>
      <p:ext uri="{C676402C-5697-4E1C-873F-D02D1690AC5C}">
        <p15:threadingInfo xmlns:p15="http://schemas.microsoft.com/office/powerpoint/2012/main" timeZoneBias="240">
          <p15:parentCm authorId="2" idx="22"/>
        </p15:threadingInfo>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1" dt="2018-03-20T12:49:22.285" idx="5">
    <p:pos x="17674" y="2870"/>
    <p:text>see previous comment</p:text>
    <p:extLst>
      <p:ext uri="{C676402C-5697-4E1C-873F-D02D1690AC5C}">
        <p15:threadingInfo xmlns:p15="http://schemas.microsoft.com/office/powerpoint/2012/main" timeZoneBias="240"/>
      </p:ext>
    </p:extLst>
  </p:cm>
  <p:cm authorId="3" dt="2018-04-17T14:08:11.017" idx="6">
    <p:pos x="17674" y="2966"/>
    <p:text>Complete</p:text>
    <p:extLst>
      <p:ext uri="{C676402C-5697-4E1C-873F-D02D1690AC5C}">
        <p15:threadingInfo xmlns:p15="http://schemas.microsoft.com/office/powerpoint/2012/main" timeZoneBias="240">
          <p15:parentCm authorId="1" idx="5"/>
        </p15:threadingInfo>
      </p:ext>
    </p:extLst>
  </p:cm>
  <p:cm authorId="2" dt="2018-04-20T08:37:15.678" idx="61">
    <p:pos x="10" y="10"/>
    <p:text>fixed bottom table...borders were incomplete</p:text>
    <p:extLst>
      <p:ext uri="{C676402C-5697-4E1C-873F-D02D1690AC5C}">
        <p15:threadingInfo xmlns:p15="http://schemas.microsoft.com/office/powerpoint/2012/main" timeZoneBias="240"/>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2" dt="2018-03-21T12:13:10.250" idx="21">
    <p:pos x="10" y="10"/>
    <p:text>Added table for PFCs detected at every site.</p:text>
    <p:extLst>
      <p:ext uri="{C676402C-5697-4E1C-873F-D02D1690AC5C}">
        <p15:threadingInfo xmlns:p15="http://schemas.microsoft.com/office/powerpoint/2012/main" timeZoneBias="240"/>
      </p:ext>
    </p:extLst>
  </p:cm>
  <p:cm authorId="2" dt="2018-04-20T08:37:37.231" idx="62">
    <p:pos x="202" y="202"/>
    <p:text>bottom right table is not coNsistent with that used for previous groups....created one using previous format</p:text>
    <p:extLst>
      <p:ext uri="{C676402C-5697-4E1C-873F-D02D1690AC5C}">
        <p15:threadingInfo xmlns:p15="http://schemas.microsoft.com/office/powerpoint/2012/main" timeZoneBias="240"/>
      </p:ext>
    </p:extLst>
  </p:cm>
  <p:cm authorId="2" dt="2018-04-20T08:37:42.368" idx="63">
    <p:pos x="298" y="298"/>
    <p:text>numbers for one site were incorrect in left table. corrected and regenerated table</p:text>
    <p:extLst>
      <p:ext uri="{C676402C-5697-4E1C-873F-D02D1690AC5C}">
        <p15:threadingInfo xmlns:p15="http://schemas.microsoft.com/office/powerpoint/2012/main" timeZoneBias="240"/>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2" dt="2018-04-20T08:39:52.962" idx="64">
    <p:pos x="10" y="10"/>
    <p:text>same changes to QA as previous groups</p:text>
    <p:extLst>
      <p:ext uri="{C676402C-5697-4E1C-873F-D02D1690AC5C}">
        <p15:threadingInfo xmlns:p15="http://schemas.microsoft.com/office/powerpoint/2012/main" timeZoneBias="240"/>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2" dt="2018-03-21T12:24:27.319" idx="24">
    <p:pos x="10" y="10"/>
    <p:text/>
    <p:extLst>
      <p:ext uri="{C676402C-5697-4E1C-873F-D02D1690AC5C}">
        <p15:threadingInfo xmlns:p15="http://schemas.microsoft.com/office/powerpoint/2012/main" timeZoneBias="240"/>
      </p:ext>
    </p:extLst>
  </p:cm>
  <p:cm authorId="2" dt="2018-03-21T12:24:37.218" idx="25">
    <p:pos x="106" y="106"/>
    <p:text>Confused about number of analytes taht we received data for.  2',3,4-TriBDE is listed as a co-ellute and never have a conc. reported.  Can we say that this compound was detected?  If this compound is removed, total number of analytes will drop to 8.</p:text>
    <p:extLst>
      <p:ext uri="{C676402C-5697-4E1C-873F-D02D1690AC5C}">
        <p15:threadingInfo xmlns:p15="http://schemas.microsoft.com/office/powerpoint/2012/main" timeZoneBias="240"/>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2" dt="2018-03-21T12:25:10.434" idx="26">
    <p:pos x="10" y="10"/>
    <p:text>What does n = 9 mean here?  It reads as though there were 9 sample types or 9 samples?</p:text>
    <p:extLst>
      <p:ext uri="{C676402C-5697-4E1C-873F-D02D1690AC5C}">
        <p15:threadingInfo xmlns:p15="http://schemas.microsoft.com/office/powerpoint/2012/main" timeZoneBias="240"/>
      </p:ext>
    </p:extLst>
  </p:cm>
  <p:cm authorId="5" dt="2018-05-04T11:40:10.500" idx="1">
    <p:pos x="106" y="106"/>
    <p:text>Need to remove 2,2,4,4,5,5-HxBDE from SPMD &amp; Grab</p:text>
    <p:extLst>
      <p:ext uri="{C676402C-5697-4E1C-873F-D02D1690AC5C}">
        <p15:threadingInfo xmlns:p15="http://schemas.microsoft.com/office/powerpoint/2012/main" timeZoneBias="240"/>
      </p:ext>
    </p:extLst>
  </p:cm>
</p:cmLst>
</file>

<file path=ppt/comments/comment19.xml><?xml version="1.0" encoding="utf-8"?>
<p:cmLst xmlns:a="http://schemas.openxmlformats.org/drawingml/2006/main" xmlns:r="http://schemas.openxmlformats.org/officeDocument/2006/relationships" xmlns:p="http://schemas.openxmlformats.org/presentationml/2006/main">
  <p:cm authorId="2" dt="2018-04-20T08:40:54.001" idx="65">
    <p:pos x="106" y="106"/>
    <p:text>regenerated all charts with n = 8</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8-04-19T15:33:07.134" idx="41">
    <p:pos x="22763" y="4234"/>
    <p:text>Changed order of columns on table...spmd,pocis,grab.</p:text>
    <p:extLst>
      <p:ext uri="{C676402C-5697-4E1C-873F-D02D1690AC5C}">
        <p15:threadingInfo xmlns:p15="http://schemas.microsoft.com/office/powerpoint/2012/main" timeZoneBias="240"/>
      </p:ext>
    </p:extLst>
  </p:cm>
  <p:cm authorId="2" dt="2018-04-19T15:57:48.731" idx="45">
    <p:pos x="10" y="10"/>
    <p:text>changed legend</p:text>
    <p:extLst>
      <p:ext uri="{C676402C-5697-4E1C-873F-D02D1690AC5C}">
        <p15:threadingInfo xmlns:p15="http://schemas.microsoft.com/office/powerpoint/2012/main" timeZoneBias="240"/>
      </p:ext>
    </p:extLst>
  </p:cm>
</p:cmLst>
</file>

<file path=ppt/comments/comment20.xml><?xml version="1.0" encoding="utf-8"?>
<p:cmLst xmlns:a="http://schemas.openxmlformats.org/drawingml/2006/main" xmlns:r="http://schemas.openxmlformats.org/officeDocument/2006/relationships" xmlns:p="http://schemas.openxmlformats.org/presentationml/2006/main">
  <p:cm authorId="2" dt="2018-03-21T12:27:40.322" idx="27">
    <p:pos x="10" y="10"/>
    <p:text>Difficult to understand the "PBDEs detected at all sites by sample type" table.  Suggest using a different format to avoid missing some scenarios.</p:text>
    <p:extLst>
      <p:ext uri="{C676402C-5697-4E1C-873F-D02D1690AC5C}">
        <p15:threadingInfo xmlns:p15="http://schemas.microsoft.com/office/powerpoint/2012/main" timeZoneBias="240"/>
      </p:ext>
    </p:extLst>
  </p:cm>
  <p:cm authorId="3" dt="2018-04-17T14:54:16.114" idx="7">
    <p:pos x="10" y="106"/>
    <p:text>Could you please suggest something, or is it informaiton that is importannt enough to keep?</p:text>
    <p:extLst>
      <p:ext uri="{C676402C-5697-4E1C-873F-D02D1690AC5C}">
        <p15:threadingInfo xmlns:p15="http://schemas.microsoft.com/office/powerpoint/2012/main" timeZoneBias="240">
          <p15:parentCm authorId="2" idx="27"/>
        </p15:threadingInfo>
      </p:ext>
    </p:extLst>
  </p:cm>
  <p:cm authorId="3" dt="2018-04-17T16:05:36.817" idx="8">
    <p:pos x="10" y="202"/>
    <p:text>Still need to fix the numbers on the table to read total = 8 instead of 9.</p:text>
    <p:extLst>
      <p:ext uri="{C676402C-5697-4E1C-873F-D02D1690AC5C}">
        <p15:threadingInfo xmlns:p15="http://schemas.microsoft.com/office/powerpoint/2012/main" timeZoneBias="240">
          <p15:parentCm authorId="2" idx="27"/>
        </p15:threadingInfo>
      </p:ext>
    </p:extLst>
  </p:cm>
  <p:cm authorId="2" dt="2018-04-20T08:41:29.909" idx="67">
    <p:pos x="10" y="394"/>
    <p:text>RE: Could you please suggest something.....My suggested replacement is what is currently in the ppt. need to go to previous version of ppt to see table mentioned at start of this comment</p:text>
    <p:extLst>
      <p:ext uri="{C676402C-5697-4E1C-873F-D02D1690AC5C}">
        <p15:threadingInfo xmlns:p15="http://schemas.microsoft.com/office/powerpoint/2012/main" timeZoneBias="240">
          <p15:parentCm authorId="2" idx="27"/>
        </p15:threadingInfo>
      </p:ext>
    </p:extLst>
  </p:cm>
  <p:cm authorId="2" dt="2018-04-20T08:42:48.525" idx="69">
    <p:pos x="10" y="298"/>
    <p:text>regenerated left and bottom right tables with n = 8</p:text>
    <p:extLst>
      <p:ext uri="{C676402C-5697-4E1C-873F-D02D1690AC5C}">
        <p15:threadingInfo xmlns:p15="http://schemas.microsoft.com/office/powerpoint/2012/main" timeZoneBias="240">
          <p15:parentCm authorId="2" idx="27"/>
        </p15:threadingInfo>
      </p:ext>
    </p:extLst>
  </p:cm>
  <p:cm authorId="2" dt="2018-04-20T08:41:34.952" idx="68">
    <p:pos x="202" y="202"/>
    <p:text>reordered compounds in top right table</p:text>
    <p:extLst>
      <p:ext uri="{C676402C-5697-4E1C-873F-D02D1690AC5C}">
        <p15:threadingInfo xmlns:p15="http://schemas.microsoft.com/office/powerpoint/2012/main" timeZoneBias="240"/>
      </p:ext>
    </p:extLst>
  </p:cm>
</p:cmLst>
</file>

<file path=ppt/comments/comment21.xml><?xml version="1.0" encoding="utf-8"?>
<p:cmLst xmlns:a="http://schemas.openxmlformats.org/drawingml/2006/main" xmlns:r="http://schemas.openxmlformats.org/officeDocument/2006/relationships" xmlns:p="http://schemas.openxmlformats.org/presentationml/2006/main">
  <p:cm authorId="2" dt="2018-04-20T08:43:02.880" idx="70">
    <p:pos x="10" y="10"/>
    <p:text>same qa updates as previous groups</p:text>
    <p:extLst>
      <p:ext uri="{C676402C-5697-4E1C-873F-D02D1690AC5C}">
        <p15:threadingInfo xmlns:p15="http://schemas.microsoft.com/office/powerpoint/2012/main" timeZoneBias="240"/>
      </p:ext>
    </p:extLst>
  </p:cm>
</p:cmLst>
</file>

<file path=ppt/comments/comment22.xml><?xml version="1.0" encoding="utf-8"?>
<p:cmLst xmlns:a="http://schemas.openxmlformats.org/drawingml/2006/main" xmlns:r="http://schemas.openxmlformats.org/officeDocument/2006/relationships" xmlns:p="http://schemas.openxmlformats.org/presentationml/2006/main">
  <p:cm authorId="2" dt="2018-03-21T12:37:30.910" idx="28">
    <p:pos x="10" y="10"/>
    <p:text>Bottom right table is confusing.  Not comparing similar data.  SPMD column does not mean SPMD only.  Same for POCIS.  Some compounds counted in one ofthe first 2 columns and in lat column.</p:text>
    <p:extLst>
      <p:ext uri="{C676402C-5697-4E1C-873F-D02D1690AC5C}">
        <p15:threadingInfo xmlns:p15="http://schemas.microsoft.com/office/powerpoint/2012/main" timeZoneBias="240"/>
      </p:ext>
    </p:extLst>
  </p:cm>
  <p:cm authorId="3" dt="2018-04-17T16:06:12.125" idx="9">
    <p:pos x="10" y="106"/>
    <p:text>Previous reply</p:text>
    <p:extLst>
      <p:ext uri="{C676402C-5697-4E1C-873F-D02D1690AC5C}">
        <p15:threadingInfo xmlns:p15="http://schemas.microsoft.com/office/powerpoint/2012/main" timeZoneBias="240">
          <p15:parentCm authorId="2" idx="28"/>
        </p15:threadingInfo>
      </p:ext>
    </p:extLst>
  </p:cm>
</p:cmLst>
</file>

<file path=ppt/comments/comment23.xml><?xml version="1.0" encoding="utf-8"?>
<p:cmLst xmlns:a="http://schemas.openxmlformats.org/drawingml/2006/main" xmlns:r="http://schemas.openxmlformats.org/officeDocument/2006/relationships" xmlns:p="http://schemas.openxmlformats.org/presentationml/2006/main">
  <p:cm authorId="2" dt="2018-04-20T08:43:48.605" idx="71">
    <p:pos x="10" y="10"/>
    <p:text>same qa updates as previous groups</p:text>
    <p:extLst>
      <p:ext uri="{C676402C-5697-4E1C-873F-D02D1690AC5C}">
        <p15:threadingInfo xmlns:p15="http://schemas.microsoft.com/office/powerpoint/2012/main" timeZoneBias="240"/>
      </p:ext>
    </p:extLst>
  </p:cm>
</p:cmLst>
</file>

<file path=ppt/comments/comment24.xml><?xml version="1.0" encoding="utf-8"?>
<p:cmLst xmlns:a="http://schemas.openxmlformats.org/drawingml/2006/main" xmlns:r="http://schemas.openxmlformats.org/officeDocument/2006/relationships" xmlns:p="http://schemas.openxmlformats.org/presentationml/2006/main">
  <p:cm authorId="2" dt="2018-04-26T14:54:04.755" idx="73">
    <p:pos x="10" y="10"/>
    <p:text>Please delete this slide.  Photo is saved in \\publicfiles\pubfds\dear\ESOC\ESOC Pilot\photos\ESOC photos-Withlacoochee\04172017.</p:text>
    <p:extLst>
      <p:ext uri="{C676402C-5697-4E1C-873F-D02D1690AC5C}">
        <p15:threadingInfo xmlns:p15="http://schemas.microsoft.com/office/powerpoint/2012/main" timeZoneBias="240"/>
      </p:ext>
    </p:extLst>
  </p:cm>
</p:cmLst>
</file>

<file path=ppt/comments/comment25.xml><?xml version="1.0" encoding="utf-8"?>
<p:cmLst xmlns:a="http://schemas.openxmlformats.org/drawingml/2006/main" xmlns:r="http://schemas.openxmlformats.org/officeDocument/2006/relationships" xmlns:p="http://schemas.openxmlformats.org/presentationml/2006/main">
  <p:cm authorId="2" dt="2018-04-26T14:58:04.120" idx="75">
    <p:pos x="10" y="10"/>
    <p:text>edited all summaries for accuracy and consistency</p:text>
    <p:extLst>
      <p:ext uri="{C676402C-5697-4E1C-873F-D02D1690AC5C}">
        <p15:threadingInfo xmlns:p15="http://schemas.microsoft.com/office/powerpoint/2012/main" timeZoneBias="240"/>
      </p:ext>
    </p:extLst>
  </p:cm>
</p:cmLst>
</file>

<file path=ppt/comments/comment26.xml><?xml version="1.0" encoding="utf-8"?>
<p:cmLst xmlns:a="http://schemas.openxmlformats.org/drawingml/2006/main" xmlns:r="http://schemas.openxmlformats.org/officeDocument/2006/relationships" xmlns:p="http://schemas.openxmlformats.org/presentationml/2006/main">
  <p:cm authorId="4" dt="2018-04-20T04:04:35.989" idx="18">
    <p:pos x="19938" y="11387"/>
    <p:text>Suggestion for PBDE bullet 3: Blank contamination caused all SPMD data and most grab data to be qualified.</p:text>
    <p:extLst>
      <p:ext uri="{C676402C-5697-4E1C-873F-D02D1690AC5C}">
        <p15:threadingInfo xmlns:p15="http://schemas.microsoft.com/office/powerpoint/2012/main" timeZoneBias="240"/>
      </p:ext>
    </p:extLst>
  </p:cm>
  <p:cm authorId="2" dt="2018-04-26T14:51:59.279" idx="72">
    <p:pos x="10" y="10"/>
    <p:text/>
    <p:extLst>
      <p:ext uri="{C676402C-5697-4E1C-873F-D02D1690AC5C}">
        <p15:threadingInfo xmlns:p15="http://schemas.microsoft.com/office/powerpoint/2012/main" timeZoneBias="240"/>
      </p:ext>
    </p:extLst>
  </p:cm>
  <p:cm authorId="2" dt="2018-04-26T14:55:52.415" idx="74">
    <p:pos x="10" y="106"/>
    <p:text>edited all summaries for accuracy and consistency</p:text>
    <p:extLst>
      <p:ext uri="{C676402C-5697-4E1C-873F-D02D1690AC5C}">
        <p15:threadingInfo xmlns:p15="http://schemas.microsoft.com/office/powerpoint/2012/main" timeZoneBias="240">
          <p15:parentCm authorId="2" idx="72"/>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18-03-21T11:40:51.880" idx="14">
    <p:pos x="10" y="10"/>
    <p:text>Summaries for all PPCP data need to be checked, please.</p:text>
    <p:extLst>
      <p:ext uri="{C676402C-5697-4E1C-873F-D02D1690AC5C}">
        <p15:threadingInfo xmlns:p15="http://schemas.microsoft.com/office/powerpoint/2012/main" timeZoneBias="2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18-04-20T08:21:16.509" idx="52">
    <p:pos x="106" y="106"/>
    <p:text>Corrected numbers in bottom table.</p:text>
    <p:extLst>
      <p:ext uri="{C676402C-5697-4E1C-873F-D02D1690AC5C}">
        <p15:threadingInfo xmlns:p15="http://schemas.microsoft.com/office/powerpoint/2012/main" timeZoneBias="24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18-03-21T11:25:07.130" idx="9">
    <p:pos x="10" y="10"/>
    <p:text>Check data - no detecitons for ibuprofen</p:text>
    <p:extLst>
      <p:ext uri="{C676402C-5697-4E1C-873F-D02D1690AC5C}">
        <p15:threadingInfo xmlns:p15="http://schemas.microsoft.com/office/powerpoint/2012/main" timeZoneBias="240"/>
      </p:ext>
    </p:extLst>
  </p:cm>
  <p:cm authorId="2" dt="2018-04-19T17:29:48.731" idx="48">
    <p:pos x="106" y="106"/>
    <p:text>Checked data, fixed errors, re-geneated charts</p:text>
    <p:extLst>
      <p:ext uri="{C676402C-5697-4E1C-873F-D02D1690AC5C}">
        <p15:threadingInfo xmlns:p15="http://schemas.microsoft.com/office/powerpoint/2012/main" timeZoneBias="24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18-03-21T11:29:53.007" idx="12">
    <p:pos x="21490" y="562"/>
    <p:text>Difficult to understand the top right table.  Suggest using a different format to avoid missing some scenarios.</p:text>
    <p:extLst>
      <p:ext uri="{C676402C-5697-4E1C-873F-D02D1690AC5C}">
        <p15:threadingInfo xmlns:p15="http://schemas.microsoft.com/office/powerpoint/2012/main" timeZoneBias="240"/>
      </p:ext>
    </p:extLst>
  </p:cm>
  <p:cm authorId="2" dt="2018-03-21T11:33:56.998" idx="13">
    <p:pos x="21726" y="1691"/>
    <p:text>Added table at bottom.  This table should agree with bar charts but it does not.  Need to check data.</p:text>
    <p:extLst>
      <p:ext uri="{C676402C-5697-4E1C-873F-D02D1690AC5C}">
        <p15:threadingInfo xmlns:p15="http://schemas.microsoft.com/office/powerpoint/2012/main" timeZoneBias="240"/>
      </p:ext>
    </p:extLst>
  </p:cm>
  <p:cm authorId="2" dt="2018-04-19T15:58:24.748" idx="46">
    <p:pos x="10" y="10"/>
    <p:text>Added table titles</p:text>
    <p:extLst>
      <p:ext uri="{C676402C-5697-4E1C-873F-D02D1690AC5C}">
        <p15:threadingInfo xmlns:p15="http://schemas.microsoft.com/office/powerpoint/2012/main" timeZoneBias="240"/>
      </p:ext>
    </p:extLst>
  </p:cm>
  <p:cm authorId="2" dt="2018-04-19T15:58:35.539" idx="47">
    <p:pos x="106" y="106"/>
    <p:text>Changed order of compounds in top right...now sorted by matrix groups</p:text>
    <p:extLst>
      <p:ext uri="{C676402C-5697-4E1C-873F-D02D1690AC5C}">
        <p15:threadingInfo xmlns:p15="http://schemas.microsoft.com/office/powerpoint/2012/main" timeZoneBias="240"/>
      </p:ext>
    </p:extLst>
  </p:cm>
  <p:cm authorId="2" dt="2018-04-20T08:23:45.955" idx="56">
    <p:pos x="298" y="298"/>
    <p:text>Checked data, fixed errors, re-geneated charts (top left, bottom right)</p:text>
    <p:extLst>
      <p:ext uri="{C676402C-5697-4E1C-873F-D02D1690AC5C}">
        <p15:threadingInfo xmlns:p15="http://schemas.microsoft.com/office/powerpoint/2012/main" timeZoneBias="24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2" dt="2018-04-19T15:56:43.653" idx="42">
    <p:pos x="10" y="10"/>
    <p:text>split QA into 2 slides,</p:text>
    <p:extLst>
      <p:ext uri="{C676402C-5697-4E1C-873F-D02D1690AC5C}">
        <p15:threadingInfo xmlns:p15="http://schemas.microsoft.com/office/powerpoint/2012/main" timeZoneBias="240"/>
      </p:ext>
    </p:extLst>
  </p:cm>
  <p:cm authorId="2" dt="2018-04-19T15:56:53.420" idx="43">
    <p:pos x="106" y="106"/>
    <p:text>changed figure to only show totals, and follow order... pocis, grab</p:text>
    <p:extLst mod="1">
      <p:ext uri="{C676402C-5697-4E1C-873F-D02D1690AC5C}">
        <p15:threadingInfo xmlns:p15="http://schemas.microsoft.com/office/powerpoint/2012/main" timeZoneBias="24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18-04-19T15:57:33.798" idx="44">
    <p:pos x="10" y="10"/>
    <p:text>CHanged legend</p:text>
    <p:extLst>
      <p:ext uri="{C676402C-5697-4E1C-873F-D02D1690AC5C}">
        <p15:threadingInfo xmlns:p15="http://schemas.microsoft.com/office/powerpoint/2012/main" timeZoneBias="24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2" dt="2018-03-21T12:03:39.273" idx="19">
    <p:pos x="10" y="10"/>
    <p:text>On all of these slides, "Total No. Horomones = 17" is confusing.  What does this mean?</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12DF123-BE91-438E-9303-BFECD93C5240}" type="datetimeFigureOut">
              <a:rPr lang="en-US" smtClean="0"/>
              <a:t>5/4/2018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B2DAC23-4383-4C61-9271-3F99739C205D}" type="slidenum">
              <a:rPr lang="en-US" smtClean="0"/>
              <a:t>‹#›</a:t>
            </a:fld>
            <a:endParaRPr lang="en-US" dirty="0"/>
          </a:p>
        </p:txBody>
      </p:sp>
    </p:spTree>
    <p:extLst>
      <p:ext uri="{BB962C8B-B14F-4D97-AF65-F5344CB8AC3E}">
        <p14:creationId xmlns:p14="http://schemas.microsoft.com/office/powerpoint/2010/main" val="317545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8</a:t>
            </a:fld>
            <a:endParaRPr lang="en-US"/>
          </a:p>
        </p:txBody>
      </p:sp>
    </p:spTree>
    <p:extLst>
      <p:ext uri="{BB962C8B-B14F-4D97-AF65-F5344CB8AC3E}">
        <p14:creationId xmlns:p14="http://schemas.microsoft.com/office/powerpoint/2010/main" val="266695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50</a:t>
            </a:fld>
            <a:endParaRPr lang="en-US"/>
          </a:p>
        </p:txBody>
      </p:sp>
    </p:spTree>
    <p:extLst>
      <p:ext uri="{BB962C8B-B14F-4D97-AF65-F5344CB8AC3E}">
        <p14:creationId xmlns:p14="http://schemas.microsoft.com/office/powerpoint/2010/main" val="4041113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61</a:t>
            </a:fld>
            <a:endParaRPr lang="en-US" dirty="0"/>
          </a:p>
        </p:txBody>
      </p:sp>
    </p:spTree>
    <p:extLst>
      <p:ext uri="{BB962C8B-B14F-4D97-AF65-F5344CB8AC3E}">
        <p14:creationId xmlns:p14="http://schemas.microsoft.com/office/powerpoint/2010/main" val="3772359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find </a:t>
            </a:r>
            <a:r>
              <a:rPr lang="en-US" dirty="0" err="1"/>
              <a:t>stephs</a:t>
            </a:r>
            <a:r>
              <a:rPr lang="en-US" dirty="0"/>
              <a:t> legend to color code</a:t>
            </a:r>
          </a:p>
        </p:txBody>
      </p:sp>
      <p:sp>
        <p:nvSpPr>
          <p:cNvPr id="4" name="Slide Number Placeholder 3"/>
          <p:cNvSpPr>
            <a:spLocks noGrp="1"/>
          </p:cNvSpPr>
          <p:nvPr>
            <p:ph type="sldNum" sz="quarter" idx="10"/>
          </p:nvPr>
        </p:nvSpPr>
        <p:spPr/>
        <p:txBody>
          <a:bodyPr/>
          <a:lstStyle/>
          <a:p>
            <a:fld id="{EB2DAC23-4383-4C61-9271-3F99739C205D}" type="slidenum">
              <a:rPr lang="en-US" smtClean="0"/>
              <a:t>12</a:t>
            </a:fld>
            <a:endParaRPr lang="en-US"/>
          </a:p>
        </p:txBody>
      </p:sp>
    </p:spTree>
    <p:extLst>
      <p:ext uri="{BB962C8B-B14F-4D97-AF65-F5344CB8AC3E}">
        <p14:creationId xmlns:p14="http://schemas.microsoft.com/office/powerpoint/2010/main" val="1719624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find </a:t>
            </a:r>
            <a:r>
              <a:rPr lang="en-US" dirty="0" err="1"/>
              <a:t>stephs</a:t>
            </a:r>
            <a:r>
              <a:rPr lang="en-US" dirty="0"/>
              <a:t> legend to color code</a:t>
            </a:r>
          </a:p>
        </p:txBody>
      </p:sp>
      <p:sp>
        <p:nvSpPr>
          <p:cNvPr id="4" name="Slide Number Placeholder 3"/>
          <p:cNvSpPr>
            <a:spLocks noGrp="1"/>
          </p:cNvSpPr>
          <p:nvPr>
            <p:ph type="sldNum" sz="quarter" idx="10"/>
          </p:nvPr>
        </p:nvSpPr>
        <p:spPr/>
        <p:txBody>
          <a:bodyPr/>
          <a:lstStyle/>
          <a:p>
            <a:fld id="{EB2DAC23-4383-4C61-9271-3F99739C205D}" type="slidenum">
              <a:rPr lang="en-US" smtClean="0"/>
              <a:t>13</a:t>
            </a:fld>
            <a:endParaRPr lang="en-US"/>
          </a:p>
        </p:txBody>
      </p:sp>
    </p:spTree>
    <p:extLst>
      <p:ext uri="{BB962C8B-B14F-4D97-AF65-F5344CB8AC3E}">
        <p14:creationId xmlns:p14="http://schemas.microsoft.com/office/powerpoint/2010/main" val="164792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Collection methods – Both Grab and POCIS are appropriate for the collection methods of PPCPs.</a:t>
            </a:r>
          </a:p>
        </p:txBody>
      </p:sp>
      <p:sp>
        <p:nvSpPr>
          <p:cNvPr id="4" name="Slide Number Placeholder 3"/>
          <p:cNvSpPr>
            <a:spLocks noGrp="1"/>
          </p:cNvSpPr>
          <p:nvPr>
            <p:ph type="sldNum" sz="quarter" idx="10"/>
          </p:nvPr>
        </p:nvSpPr>
        <p:spPr/>
        <p:txBody>
          <a:bodyPr/>
          <a:lstStyle/>
          <a:p>
            <a:fld id="{EB2DAC23-4383-4C61-9271-3F99739C205D}" type="slidenum">
              <a:rPr lang="en-US" smtClean="0"/>
              <a:t>16</a:t>
            </a:fld>
            <a:endParaRPr lang="en-US"/>
          </a:p>
        </p:txBody>
      </p:sp>
    </p:spTree>
    <p:extLst>
      <p:ext uri="{BB962C8B-B14F-4D97-AF65-F5344CB8AC3E}">
        <p14:creationId xmlns:p14="http://schemas.microsoft.com/office/powerpoint/2010/main" val="1020889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a:t>
            </a:r>
          </a:p>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18</a:t>
            </a:fld>
            <a:endParaRPr lang="en-US"/>
          </a:p>
        </p:txBody>
      </p:sp>
    </p:spTree>
    <p:extLst>
      <p:ext uri="{BB962C8B-B14F-4D97-AF65-F5344CB8AC3E}">
        <p14:creationId xmlns:p14="http://schemas.microsoft.com/office/powerpoint/2010/main" val="2446474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a:t>
            </a:r>
          </a:p>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20</a:t>
            </a:fld>
            <a:endParaRPr lang="en-US"/>
          </a:p>
        </p:txBody>
      </p:sp>
    </p:spTree>
    <p:extLst>
      <p:ext uri="{BB962C8B-B14F-4D97-AF65-F5344CB8AC3E}">
        <p14:creationId xmlns:p14="http://schemas.microsoft.com/office/powerpoint/2010/main" val="2951585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Method – LC-MS/MS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 </a:t>
            </a:r>
          </a:p>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22</a:t>
            </a:fld>
            <a:endParaRPr lang="en-US"/>
          </a:p>
        </p:txBody>
      </p:sp>
    </p:spTree>
    <p:extLst>
      <p:ext uri="{BB962C8B-B14F-4D97-AF65-F5344CB8AC3E}">
        <p14:creationId xmlns:p14="http://schemas.microsoft.com/office/powerpoint/2010/main" val="2468747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Method – LC-MS/MS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 </a:t>
            </a:r>
          </a:p>
        </p:txBody>
      </p:sp>
      <p:sp>
        <p:nvSpPr>
          <p:cNvPr id="4" name="Slide Number Placeholder 3"/>
          <p:cNvSpPr>
            <a:spLocks noGrp="1"/>
          </p:cNvSpPr>
          <p:nvPr>
            <p:ph type="sldNum" sz="quarter" idx="10"/>
          </p:nvPr>
        </p:nvSpPr>
        <p:spPr/>
        <p:txBody>
          <a:bodyPr/>
          <a:lstStyle/>
          <a:p>
            <a:fld id="{EB2DAC23-4383-4C61-9271-3F99739C205D}" type="slidenum">
              <a:rPr lang="en-US" smtClean="0"/>
              <a:t>23</a:t>
            </a:fld>
            <a:endParaRPr lang="en-US"/>
          </a:p>
        </p:txBody>
      </p:sp>
    </p:spTree>
    <p:extLst>
      <p:ext uri="{BB962C8B-B14F-4D97-AF65-F5344CB8AC3E}">
        <p14:creationId xmlns:p14="http://schemas.microsoft.com/office/powerpoint/2010/main" val="4210351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a:t>
            </a:r>
          </a:p>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24</a:t>
            </a:fld>
            <a:endParaRPr lang="en-US"/>
          </a:p>
        </p:txBody>
      </p:sp>
    </p:spTree>
    <p:extLst>
      <p:ext uri="{BB962C8B-B14F-4D97-AF65-F5344CB8AC3E}">
        <p14:creationId xmlns:p14="http://schemas.microsoft.com/office/powerpoint/2010/main" val="2887942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489453"/>
            <a:ext cx="31089600" cy="9550400"/>
          </a:xfrm>
        </p:spPr>
        <p:txBody>
          <a:bodyPr anchor="b"/>
          <a:lstStyle>
            <a:lvl1pPr algn="ctr">
              <a:defRPr sz="23999"/>
            </a:lvl1pPr>
          </a:lstStyle>
          <a:p>
            <a:r>
              <a:rPr lang="en-US"/>
              <a:t>Click to edit Master title style</a:t>
            </a:r>
            <a:endParaRPr lang="en-US" dirty="0"/>
          </a:p>
        </p:txBody>
      </p:sp>
      <p:sp>
        <p:nvSpPr>
          <p:cNvPr id="3" name="Subtitle 2"/>
          <p:cNvSpPr>
            <a:spLocks noGrp="1"/>
          </p:cNvSpPr>
          <p:nvPr>
            <p:ph type="subTitle" idx="1"/>
          </p:nvPr>
        </p:nvSpPr>
        <p:spPr>
          <a:xfrm>
            <a:off x="4572000" y="14408152"/>
            <a:ext cx="27432000" cy="6623048"/>
          </a:xfrm>
        </p:spPr>
        <p:txBody>
          <a:bodyPr/>
          <a:lstStyle>
            <a:lvl1pPr marL="0" indent="0" algn="ctr">
              <a:buNone/>
              <a:defRPr sz="9600"/>
            </a:lvl1pPr>
            <a:lvl2pPr marL="1828754" indent="0" algn="ctr">
              <a:buNone/>
              <a:defRPr sz="8000"/>
            </a:lvl2pPr>
            <a:lvl3pPr marL="3657509" indent="0" algn="ctr">
              <a:buNone/>
              <a:defRPr sz="7200"/>
            </a:lvl3pPr>
            <a:lvl4pPr marL="5486263" indent="0" algn="ctr">
              <a:buNone/>
              <a:defRPr sz="6400"/>
            </a:lvl4pPr>
            <a:lvl5pPr marL="7315017" indent="0" algn="ctr">
              <a:buNone/>
              <a:defRPr sz="6400"/>
            </a:lvl5pPr>
            <a:lvl6pPr marL="9143771" indent="0" algn="ctr">
              <a:buNone/>
              <a:defRPr sz="6400"/>
            </a:lvl6pPr>
            <a:lvl7pPr marL="10972526" indent="0" algn="ctr">
              <a:buNone/>
              <a:defRPr sz="6400"/>
            </a:lvl7pPr>
            <a:lvl8pPr marL="12801280" indent="0" algn="ctr">
              <a:buNone/>
              <a:defRPr sz="6400"/>
            </a:lvl8pPr>
            <a:lvl9pPr marL="14630034" indent="0" algn="ctr">
              <a:buNone/>
              <a:defRPr sz="6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3692897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280304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3" y="1460501"/>
            <a:ext cx="7886700" cy="2324735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3" y="1460501"/>
            <a:ext cx="23202900" cy="2324735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569444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1397849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6838959"/>
            <a:ext cx="31546800" cy="11410948"/>
          </a:xfrm>
        </p:spPr>
        <p:txBody>
          <a:bodyPr anchor="b"/>
          <a:lstStyle>
            <a:lvl1pPr>
              <a:defRPr sz="23999"/>
            </a:lvl1pPr>
          </a:lstStyle>
          <a:p>
            <a:r>
              <a:rPr lang="en-US"/>
              <a:t>Click to edit Master title style</a:t>
            </a:r>
            <a:endParaRPr lang="en-US" dirty="0"/>
          </a:p>
        </p:txBody>
      </p:sp>
      <p:sp>
        <p:nvSpPr>
          <p:cNvPr id="3" name="Text Placeholder 2"/>
          <p:cNvSpPr>
            <a:spLocks noGrp="1"/>
          </p:cNvSpPr>
          <p:nvPr>
            <p:ph type="body" idx="1"/>
          </p:nvPr>
        </p:nvSpPr>
        <p:spPr>
          <a:xfrm>
            <a:off x="2495552" y="18357858"/>
            <a:ext cx="31546800" cy="6000748"/>
          </a:xfrm>
        </p:spPr>
        <p:txBody>
          <a:bodyPr/>
          <a:lstStyle>
            <a:lvl1pPr marL="0" indent="0">
              <a:buNone/>
              <a:defRPr sz="9600">
                <a:solidFill>
                  <a:schemeClr val="tx1"/>
                </a:solidFill>
              </a:defRPr>
            </a:lvl1pPr>
            <a:lvl2pPr marL="1828754" indent="0">
              <a:buNone/>
              <a:defRPr sz="8000">
                <a:solidFill>
                  <a:schemeClr val="tx1">
                    <a:tint val="75000"/>
                  </a:schemeClr>
                </a:solidFill>
              </a:defRPr>
            </a:lvl2pPr>
            <a:lvl3pPr marL="3657509" indent="0">
              <a:buNone/>
              <a:defRPr sz="7200">
                <a:solidFill>
                  <a:schemeClr val="tx1">
                    <a:tint val="75000"/>
                  </a:schemeClr>
                </a:solidFill>
              </a:defRPr>
            </a:lvl3pPr>
            <a:lvl4pPr marL="5486263" indent="0">
              <a:buNone/>
              <a:defRPr sz="6400">
                <a:solidFill>
                  <a:schemeClr val="tx1">
                    <a:tint val="75000"/>
                  </a:schemeClr>
                </a:solidFill>
              </a:defRPr>
            </a:lvl4pPr>
            <a:lvl5pPr marL="7315017" indent="0">
              <a:buNone/>
              <a:defRPr sz="6400">
                <a:solidFill>
                  <a:schemeClr val="tx1">
                    <a:tint val="75000"/>
                  </a:schemeClr>
                </a:solidFill>
              </a:defRPr>
            </a:lvl5pPr>
            <a:lvl6pPr marL="9143771" indent="0">
              <a:buNone/>
              <a:defRPr sz="6400">
                <a:solidFill>
                  <a:schemeClr val="tx1">
                    <a:tint val="75000"/>
                  </a:schemeClr>
                </a:solidFill>
              </a:defRPr>
            </a:lvl6pPr>
            <a:lvl7pPr marL="10972526" indent="0">
              <a:buNone/>
              <a:defRPr sz="6400">
                <a:solidFill>
                  <a:schemeClr val="tx1">
                    <a:tint val="75000"/>
                  </a:schemeClr>
                </a:solidFill>
              </a:defRPr>
            </a:lvl7pPr>
            <a:lvl8pPr marL="12801280" indent="0">
              <a:buNone/>
              <a:defRPr sz="6400">
                <a:solidFill>
                  <a:schemeClr val="tx1">
                    <a:tint val="75000"/>
                  </a:schemeClr>
                </a:solidFill>
              </a:defRPr>
            </a:lvl8pPr>
            <a:lvl9pPr marL="14630034" indent="0">
              <a:buNone/>
              <a:defRPr sz="6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1737806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302500"/>
            <a:ext cx="15544800" cy="17405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302500"/>
            <a:ext cx="15544800" cy="17405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1504965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460507"/>
            <a:ext cx="31546800" cy="530225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6724653"/>
            <a:ext cx="15473360" cy="3295648"/>
          </a:xfrm>
        </p:spPr>
        <p:txBody>
          <a:bodyPr anchor="b"/>
          <a:lstStyle>
            <a:lvl1pPr marL="0" indent="0">
              <a:buNone/>
              <a:defRPr sz="9600" b="1"/>
            </a:lvl1pPr>
            <a:lvl2pPr marL="1828754" indent="0">
              <a:buNone/>
              <a:defRPr sz="8000" b="1"/>
            </a:lvl2pPr>
            <a:lvl3pPr marL="3657509" indent="0">
              <a:buNone/>
              <a:defRPr sz="7200" b="1"/>
            </a:lvl3pPr>
            <a:lvl4pPr marL="5486263" indent="0">
              <a:buNone/>
              <a:defRPr sz="6400" b="1"/>
            </a:lvl4pPr>
            <a:lvl5pPr marL="7315017" indent="0">
              <a:buNone/>
              <a:defRPr sz="6400" b="1"/>
            </a:lvl5pPr>
            <a:lvl6pPr marL="9143771" indent="0">
              <a:buNone/>
              <a:defRPr sz="6400" b="1"/>
            </a:lvl6pPr>
            <a:lvl7pPr marL="10972526" indent="0">
              <a:buNone/>
              <a:defRPr sz="6400" b="1"/>
            </a:lvl7pPr>
            <a:lvl8pPr marL="12801280" indent="0">
              <a:buNone/>
              <a:defRPr sz="6400" b="1"/>
            </a:lvl8pPr>
            <a:lvl9pPr marL="14630034" indent="0">
              <a:buNone/>
              <a:defRPr sz="6400" b="1"/>
            </a:lvl9pPr>
          </a:lstStyle>
          <a:p>
            <a:pPr lvl="0"/>
            <a:r>
              <a:rPr lang="en-US"/>
              <a:t>Edit Master text styles</a:t>
            </a:r>
          </a:p>
        </p:txBody>
      </p:sp>
      <p:sp>
        <p:nvSpPr>
          <p:cNvPr id="4" name="Content Placeholder 3"/>
          <p:cNvSpPr>
            <a:spLocks noGrp="1"/>
          </p:cNvSpPr>
          <p:nvPr>
            <p:ph sz="half" idx="2"/>
          </p:nvPr>
        </p:nvSpPr>
        <p:spPr>
          <a:xfrm>
            <a:off x="2519368" y="10020300"/>
            <a:ext cx="15473360" cy="14738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3" y="6724653"/>
            <a:ext cx="15549564" cy="3295648"/>
          </a:xfrm>
        </p:spPr>
        <p:txBody>
          <a:bodyPr anchor="b"/>
          <a:lstStyle>
            <a:lvl1pPr marL="0" indent="0">
              <a:buNone/>
              <a:defRPr sz="9600" b="1"/>
            </a:lvl1pPr>
            <a:lvl2pPr marL="1828754" indent="0">
              <a:buNone/>
              <a:defRPr sz="8000" b="1"/>
            </a:lvl2pPr>
            <a:lvl3pPr marL="3657509" indent="0">
              <a:buNone/>
              <a:defRPr sz="7200" b="1"/>
            </a:lvl3pPr>
            <a:lvl4pPr marL="5486263" indent="0">
              <a:buNone/>
              <a:defRPr sz="6400" b="1"/>
            </a:lvl4pPr>
            <a:lvl5pPr marL="7315017" indent="0">
              <a:buNone/>
              <a:defRPr sz="6400" b="1"/>
            </a:lvl5pPr>
            <a:lvl6pPr marL="9143771" indent="0">
              <a:buNone/>
              <a:defRPr sz="6400" b="1"/>
            </a:lvl6pPr>
            <a:lvl7pPr marL="10972526" indent="0">
              <a:buNone/>
              <a:defRPr sz="6400" b="1"/>
            </a:lvl7pPr>
            <a:lvl8pPr marL="12801280" indent="0">
              <a:buNone/>
              <a:defRPr sz="6400" b="1"/>
            </a:lvl8pPr>
            <a:lvl9pPr marL="14630034" indent="0">
              <a:buNone/>
              <a:defRPr sz="6400" b="1"/>
            </a:lvl9pPr>
          </a:lstStyle>
          <a:p>
            <a:pPr lvl="0"/>
            <a:r>
              <a:rPr lang="en-US"/>
              <a:t>Edit Master text styles</a:t>
            </a:r>
          </a:p>
        </p:txBody>
      </p:sp>
      <p:sp>
        <p:nvSpPr>
          <p:cNvPr id="6" name="Content Placeholder 5"/>
          <p:cNvSpPr>
            <a:spLocks noGrp="1"/>
          </p:cNvSpPr>
          <p:nvPr>
            <p:ph sz="quarter" idx="4"/>
          </p:nvPr>
        </p:nvSpPr>
        <p:spPr>
          <a:xfrm>
            <a:off x="18516603" y="10020300"/>
            <a:ext cx="15549564" cy="14738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2344267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283071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418246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828800"/>
            <a:ext cx="11796712" cy="6400800"/>
          </a:xfrm>
        </p:spPr>
        <p:txBody>
          <a:bodyPr anchor="b"/>
          <a:lstStyle>
            <a:lvl1pPr>
              <a:defRPr sz="12800"/>
            </a:lvl1pPr>
          </a:lstStyle>
          <a:p>
            <a:r>
              <a:rPr lang="en-US"/>
              <a:t>Click to edit Master title style</a:t>
            </a:r>
            <a:endParaRPr lang="en-US" dirty="0"/>
          </a:p>
        </p:txBody>
      </p:sp>
      <p:sp>
        <p:nvSpPr>
          <p:cNvPr id="3" name="Content Placeholder 2"/>
          <p:cNvSpPr>
            <a:spLocks noGrp="1"/>
          </p:cNvSpPr>
          <p:nvPr>
            <p:ph idx="1"/>
          </p:nvPr>
        </p:nvSpPr>
        <p:spPr>
          <a:xfrm>
            <a:off x="15549564" y="3949707"/>
            <a:ext cx="18516600" cy="19494500"/>
          </a:xfrm>
        </p:spPr>
        <p:txBody>
          <a:bodyPr/>
          <a:lstStyle>
            <a:lvl1pPr>
              <a:defRPr sz="128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229600"/>
            <a:ext cx="11796712" cy="15246352"/>
          </a:xfrm>
        </p:spPr>
        <p:txBody>
          <a:bodyPr/>
          <a:lstStyle>
            <a:lvl1pPr marL="0" indent="0">
              <a:buNone/>
              <a:defRPr sz="6400"/>
            </a:lvl1pPr>
            <a:lvl2pPr marL="1828754" indent="0">
              <a:buNone/>
              <a:defRPr sz="5600"/>
            </a:lvl2pPr>
            <a:lvl3pPr marL="3657509" indent="0">
              <a:buNone/>
              <a:defRPr sz="4800"/>
            </a:lvl3pPr>
            <a:lvl4pPr marL="5486263" indent="0">
              <a:buNone/>
              <a:defRPr sz="4000"/>
            </a:lvl4pPr>
            <a:lvl5pPr marL="7315017" indent="0">
              <a:buNone/>
              <a:defRPr sz="4000"/>
            </a:lvl5pPr>
            <a:lvl6pPr marL="9143771" indent="0">
              <a:buNone/>
              <a:defRPr sz="4000"/>
            </a:lvl6pPr>
            <a:lvl7pPr marL="10972526" indent="0">
              <a:buNone/>
              <a:defRPr sz="4000"/>
            </a:lvl7pPr>
            <a:lvl8pPr marL="12801280" indent="0">
              <a:buNone/>
              <a:defRPr sz="4000"/>
            </a:lvl8pPr>
            <a:lvl9pPr marL="14630034" indent="0">
              <a:buNone/>
              <a:defRPr sz="4000"/>
            </a:lvl9pPr>
          </a:lstStyle>
          <a:p>
            <a:pPr lvl="0"/>
            <a:r>
              <a:rPr lang="en-US"/>
              <a:t>Edit Master text styles</a:t>
            </a:r>
          </a:p>
        </p:txBody>
      </p:sp>
      <p:sp>
        <p:nvSpPr>
          <p:cNvPr id="5" name="Date Placeholder 4"/>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93301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828800"/>
            <a:ext cx="11796712" cy="6400800"/>
          </a:xfrm>
        </p:spPr>
        <p:txBody>
          <a:bodyPr anchor="b"/>
          <a:lstStyle>
            <a:lvl1pPr>
              <a:defRPr sz="1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3949707"/>
            <a:ext cx="18516600" cy="19494500"/>
          </a:xfrm>
        </p:spPr>
        <p:txBody>
          <a:bodyPr anchor="t"/>
          <a:lstStyle>
            <a:lvl1pPr marL="0" indent="0">
              <a:buNone/>
              <a:defRPr sz="12800"/>
            </a:lvl1pPr>
            <a:lvl2pPr marL="1828754" indent="0">
              <a:buNone/>
              <a:defRPr sz="11200"/>
            </a:lvl2pPr>
            <a:lvl3pPr marL="3657509" indent="0">
              <a:buNone/>
              <a:defRPr sz="9600"/>
            </a:lvl3pPr>
            <a:lvl4pPr marL="5486263" indent="0">
              <a:buNone/>
              <a:defRPr sz="8000"/>
            </a:lvl4pPr>
            <a:lvl5pPr marL="7315017" indent="0">
              <a:buNone/>
              <a:defRPr sz="8000"/>
            </a:lvl5pPr>
            <a:lvl6pPr marL="9143771" indent="0">
              <a:buNone/>
              <a:defRPr sz="8000"/>
            </a:lvl6pPr>
            <a:lvl7pPr marL="10972526" indent="0">
              <a:buNone/>
              <a:defRPr sz="8000"/>
            </a:lvl7pPr>
            <a:lvl8pPr marL="12801280" indent="0">
              <a:buNone/>
              <a:defRPr sz="8000"/>
            </a:lvl8pPr>
            <a:lvl9pPr marL="14630034" indent="0">
              <a:buNone/>
              <a:defRPr sz="8000"/>
            </a:lvl9pPr>
          </a:lstStyle>
          <a:p>
            <a:r>
              <a:rPr lang="en-US" dirty="0"/>
              <a:t>Click icon to add picture</a:t>
            </a:r>
          </a:p>
        </p:txBody>
      </p:sp>
      <p:sp>
        <p:nvSpPr>
          <p:cNvPr id="4" name="Text Placeholder 3"/>
          <p:cNvSpPr>
            <a:spLocks noGrp="1"/>
          </p:cNvSpPr>
          <p:nvPr>
            <p:ph type="body" sz="half" idx="2"/>
          </p:nvPr>
        </p:nvSpPr>
        <p:spPr>
          <a:xfrm>
            <a:off x="2519364" y="8229600"/>
            <a:ext cx="11796712" cy="15246352"/>
          </a:xfrm>
        </p:spPr>
        <p:txBody>
          <a:bodyPr/>
          <a:lstStyle>
            <a:lvl1pPr marL="0" indent="0">
              <a:buNone/>
              <a:defRPr sz="6400"/>
            </a:lvl1pPr>
            <a:lvl2pPr marL="1828754" indent="0">
              <a:buNone/>
              <a:defRPr sz="5600"/>
            </a:lvl2pPr>
            <a:lvl3pPr marL="3657509" indent="0">
              <a:buNone/>
              <a:defRPr sz="4800"/>
            </a:lvl3pPr>
            <a:lvl4pPr marL="5486263" indent="0">
              <a:buNone/>
              <a:defRPr sz="4000"/>
            </a:lvl4pPr>
            <a:lvl5pPr marL="7315017" indent="0">
              <a:buNone/>
              <a:defRPr sz="4000"/>
            </a:lvl5pPr>
            <a:lvl6pPr marL="9143771" indent="0">
              <a:buNone/>
              <a:defRPr sz="4000"/>
            </a:lvl6pPr>
            <a:lvl7pPr marL="10972526" indent="0">
              <a:buNone/>
              <a:defRPr sz="4000"/>
            </a:lvl7pPr>
            <a:lvl8pPr marL="12801280" indent="0">
              <a:buNone/>
              <a:defRPr sz="4000"/>
            </a:lvl8pPr>
            <a:lvl9pPr marL="14630034" indent="0">
              <a:buNone/>
              <a:defRPr sz="4000"/>
            </a:lvl9pPr>
          </a:lstStyle>
          <a:p>
            <a:pPr lvl="0"/>
            <a:r>
              <a:rPr lang="en-US"/>
              <a:t>Edit Master text styles</a:t>
            </a:r>
          </a:p>
        </p:txBody>
      </p:sp>
      <p:sp>
        <p:nvSpPr>
          <p:cNvPr id="5" name="Date Placeholder 4"/>
          <p:cNvSpPr>
            <a:spLocks noGrp="1"/>
          </p:cNvSpPr>
          <p:nvPr>
            <p:ph type="dt" sz="half" idx="10"/>
          </p:nvPr>
        </p:nvSpPr>
        <p:spPr/>
        <p:txBody>
          <a:bodyPr/>
          <a:lstStyle/>
          <a:p>
            <a:fld id="{37BD82C7-D216-4BD2-AABA-30C98EBBF62C}" type="datetimeFigureOut">
              <a:rPr lang="en-US" smtClean="0"/>
              <a:t>5/4/2018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0CD5A1-C23B-47EE-8622-642F0474EC7D}" type="slidenum">
              <a:rPr lang="en-US" smtClean="0"/>
              <a:t>‹#›</a:t>
            </a:fld>
            <a:endParaRPr lang="en-US" dirty="0"/>
          </a:p>
        </p:txBody>
      </p:sp>
    </p:spTree>
    <p:extLst>
      <p:ext uri="{BB962C8B-B14F-4D97-AF65-F5344CB8AC3E}">
        <p14:creationId xmlns:p14="http://schemas.microsoft.com/office/powerpoint/2010/main" val="246904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460507"/>
            <a:ext cx="31546800" cy="530225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302500"/>
            <a:ext cx="31546800" cy="1740535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5425407"/>
            <a:ext cx="8229600" cy="1460500"/>
          </a:xfrm>
          <a:prstGeom prst="rect">
            <a:avLst/>
          </a:prstGeom>
        </p:spPr>
        <p:txBody>
          <a:bodyPr vert="horz" lIns="91440" tIns="45720" rIns="91440" bIns="45720" rtlCol="0" anchor="ctr"/>
          <a:lstStyle>
            <a:lvl1pPr algn="l">
              <a:defRPr sz="4800">
                <a:solidFill>
                  <a:schemeClr val="tx1">
                    <a:tint val="75000"/>
                  </a:schemeClr>
                </a:solidFill>
              </a:defRPr>
            </a:lvl1pPr>
          </a:lstStyle>
          <a:p>
            <a:fld id="{37BD82C7-D216-4BD2-AABA-30C98EBBF62C}" type="datetimeFigureOut">
              <a:rPr lang="en-US" smtClean="0"/>
              <a:t>5/4/2018</a:t>
            </a:fld>
            <a:endParaRPr lang="en-US" dirty="0"/>
          </a:p>
        </p:txBody>
      </p:sp>
      <p:sp>
        <p:nvSpPr>
          <p:cNvPr id="5" name="Footer Placeholder 4"/>
          <p:cNvSpPr>
            <a:spLocks noGrp="1"/>
          </p:cNvSpPr>
          <p:nvPr>
            <p:ph type="ftr" sz="quarter" idx="3"/>
          </p:nvPr>
        </p:nvSpPr>
        <p:spPr>
          <a:xfrm>
            <a:off x="12115800" y="25425407"/>
            <a:ext cx="12344400" cy="1460500"/>
          </a:xfrm>
          <a:prstGeom prst="rect">
            <a:avLst/>
          </a:prstGeom>
        </p:spPr>
        <p:txBody>
          <a:bodyPr vert="horz" lIns="91440" tIns="45720" rIns="91440" bIns="45720" rtlCol="0" anchor="ctr"/>
          <a:lstStyle>
            <a:lvl1pPr algn="ctr">
              <a:defRPr sz="4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5831800" y="25425407"/>
            <a:ext cx="8229600" cy="1460500"/>
          </a:xfrm>
          <a:prstGeom prst="rect">
            <a:avLst/>
          </a:prstGeom>
        </p:spPr>
        <p:txBody>
          <a:bodyPr vert="horz" lIns="91440" tIns="45720" rIns="91440" bIns="45720" rtlCol="0" anchor="ctr"/>
          <a:lstStyle>
            <a:lvl1pPr algn="r">
              <a:defRPr sz="4800">
                <a:solidFill>
                  <a:schemeClr val="tx1">
                    <a:tint val="75000"/>
                  </a:schemeClr>
                </a:solidFill>
              </a:defRPr>
            </a:lvl1pPr>
          </a:lstStyle>
          <a:p>
            <a:fld id="{F20CD5A1-C23B-47EE-8622-642F0474EC7D}" type="slidenum">
              <a:rPr lang="en-US" smtClean="0"/>
              <a:t>‹#›</a:t>
            </a:fld>
            <a:endParaRPr lang="en-US" dirty="0"/>
          </a:p>
        </p:txBody>
      </p:sp>
    </p:spTree>
    <p:extLst>
      <p:ext uri="{BB962C8B-B14F-4D97-AF65-F5344CB8AC3E}">
        <p14:creationId xmlns:p14="http://schemas.microsoft.com/office/powerpoint/2010/main" val="105578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657509" rtl="0" eaLnBrk="1" latinLnBrk="0" hangingPunct="1">
        <a:lnSpc>
          <a:spcPct val="90000"/>
        </a:lnSpc>
        <a:spcBef>
          <a:spcPct val="0"/>
        </a:spcBef>
        <a:buNone/>
        <a:defRPr sz="17600" kern="1200">
          <a:solidFill>
            <a:schemeClr val="tx1"/>
          </a:solidFill>
          <a:latin typeface="+mj-lt"/>
          <a:ea typeface="+mj-ea"/>
          <a:cs typeface="+mj-cs"/>
        </a:defRPr>
      </a:lvl1pPr>
    </p:titleStyle>
    <p:bodyStyle>
      <a:lvl1pPr marL="914378" indent="-914378" algn="l" defTabSz="3657509"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132" indent="-914378" algn="l" defTabSz="3657509"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1886" indent="-914378" algn="l" defTabSz="3657509"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640"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395"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149"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6903"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5657"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412"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p:bodyStyle>
    <p:otherStyle>
      <a:defPPr>
        <a:defRPr lang="en-US"/>
      </a:defPPr>
      <a:lvl1pPr marL="0" algn="l" defTabSz="3657509" rtl="0" eaLnBrk="1" latinLnBrk="0" hangingPunct="1">
        <a:defRPr sz="7200" kern="1200">
          <a:solidFill>
            <a:schemeClr val="tx1"/>
          </a:solidFill>
          <a:latin typeface="+mn-lt"/>
          <a:ea typeface="+mn-ea"/>
          <a:cs typeface="+mn-cs"/>
        </a:defRPr>
      </a:lvl1pPr>
      <a:lvl2pPr marL="1828754" algn="l" defTabSz="3657509" rtl="0" eaLnBrk="1" latinLnBrk="0" hangingPunct="1">
        <a:defRPr sz="7200" kern="1200">
          <a:solidFill>
            <a:schemeClr val="tx1"/>
          </a:solidFill>
          <a:latin typeface="+mn-lt"/>
          <a:ea typeface="+mn-ea"/>
          <a:cs typeface="+mn-cs"/>
        </a:defRPr>
      </a:lvl2pPr>
      <a:lvl3pPr marL="3657509" algn="l" defTabSz="3657509" rtl="0" eaLnBrk="1" latinLnBrk="0" hangingPunct="1">
        <a:defRPr sz="7200" kern="1200">
          <a:solidFill>
            <a:schemeClr val="tx1"/>
          </a:solidFill>
          <a:latin typeface="+mn-lt"/>
          <a:ea typeface="+mn-ea"/>
          <a:cs typeface="+mn-cs"/>
        </a:defRPr>
      </a:lvl3pPr>
      <a:lvl4pPr marL="5486263" algn="l" defTabSz="3657509" rtl="0" eaLnBrk="1" latinLnBrk="0" hangingPunct="1">
        <a:defRPr sz="7200" kern="1200">
          <a:solidFill>
            <a:schemeClr val="tx1"/>
          </a:solidFill>
          <a:latin typeface="+mn-lt"/>
          <a:ea typeface="+mn-ea"/>
          <a:cs typeface="+mn-cs"/>
        </a:defRPr>
      </a:lvl4pPr>
      <a:lvl5pPr marL="7315017" algn="l" defTabSz="3657509" rtl="0" eaLnBrk="1" latinLnBrk="0" hangingPunct="1">
        <a:defRPr sz="7200" kern="1200">
          <a:solidFill>
            <a:schemeClr val="tx1"/>
          </a:solidFill>
          <a:latin typeface="+mn-lt"/>
          <a:ea typeface="+mn-ea"/>
          <a:cs typeface="+mn-cs"/>
        </a:defRPr>
      </a:lvl5pPr>
      <a:lvl6pPr marL="9143771" algn="l" defTabSz="3657509" rtl="0" eaLnBrk="1" latinLnBrk="0" hangingPunct="1">
        <a:defRPr sz="7200" kern="1200">
          <a:solidFill>
            <a:schemeClr val="tx1"/>
          </a:solidFill>
          <a:latin typeface="+mn-lt"/>
          <a:ea typeface="+mn-ea"/>
          <a:cs typeface="+mn-cs"/>
        </a:defRPr>
      </a:lvl6pPr>
      <a:lvl7pPr marL="10972526" algn="l" defTabSz="3657509" rtl="0" eaLnBrk="1" latinLnBrk="0" hangingPunct="1">
        <a:defRPr sz="7200" kern="1200">
          <a:solidFill>
            <a:schemeClr val="tx1"/>
          </a:solidFill>
          <a:latin typeface="+mn-lt"/>
          <a:ea typeface="+mn-ea"/>
          <a:cs typeface="+mn-cs"/>
        </a:defRPr>
      </a:lvl7pPr>
      <a:lvl8pPr marL="12801280" algn="l" defTabSz="3657509" rtl="0" eaLnBrk="1" latinLnBrk="0" hangingPunct="1">
        <a:defRPr sz="7200" kern="1200">
          <a:solidFill>
            <a:schemeClr val="tx1"/>
          </a:solidFill>
          <a:latin typeface="+mn-lt"/>
          <a:ea typeface="+mn-ea"/>
          <a:cs typeface="+mn-cs"/>
        </a:defRPr>
      </a:lvl8pPr>
      <a:lvl9pPr marL="14630034" algn="l" defTabSz="3657509"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image" Target="../media/image16.emf"/><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comments" Target="../comments/comment2.xml"/><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omments" Target="../comments/commen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comments" Target="../comments/comment5.xml"/><Relationship Id="rId4" Type="http://schemas.openxmlformats.org/officeDocument/2006/relationships/image" Target="../media/image35.emf"/></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chart" Target="../charts/chart11.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emf"/><Relationship Id="rId7" Type="http://schemas.openxmlformats.org/officeDocument/2006/relationships/comments" Target="../comments/comment6.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emf"/><Relationship Id="rId4" Type="http://schemas.openxmlformats.org/officeDocument/2006/relationships/image" Target="../media/image39.emf"/></Relationships>
</file>

<file path=ppt/slides/_rels/slide25.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21.emf"/><Relationship Id="rId1" Type="http://schemas.openxmlformats.org/officeDocument/2006/relationships/slideLayout" Target="../slideLayouts/slideLayout7.xml"/><Relationship Id="rId4" Type="http://schemas.openxmlformats.org/officeDocument/2006/relationships/comments" Target="../comments/comment8.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 Id="rId5" Type="http://schemas.openxmlformats.org/officeDocument/2006/relationships/chart" Target="../charts/chart12.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7.xml"/><Relationship Id="rId6" Type="http://schemas.openxmlformats.org/officeDocument/2006/relationships/comments" Target="../comments/comment9.xml"/><Relationship Id="rId5" Type="http://schemas.openxmlformats.org/officeDocument/2006/relationships/chart" Target="../charts/chart13.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emf"/><Relationship Id="rId1" Type="http://schemas.openxmlformats.org/officeDocument/2006/relationships/slideLayout" Target="../slideLayouts/slideLayout7.xml"/><Relationship Id="rId6" Type="http://schemas.openxmlformats.org/officeDocument/2006/relationships/comments" Target="../comments/comment10.xml"/><Relationship Id="rId5" Type="http://schemas.openxmlformats.org/officeDocument/2006/relationships/image" Target="../media/image56.emf"/><Relationship Id="rId4" Type="http://schemas.openxmlformats.org/officeDocument/2006/relationships/chart" Target="../charts/char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7.xml"/><Relationship Id="rId5" Type="http://schemas.openxmlformats.org/officeDocument/2006/relationships/image" Target="../media/image60.emf"/><Relationship Id="rId4" Type="http://schemas.openxmlformats.org/officeDocument/2006/relationships/image" Target="../media/image59.emf"/></Relationships>
</file>

<file path=ppt/slides/_rels/slide34.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62.emf"/><Relationship Id="rId1" Type="http://schemas.openxmlformats.org/officeDocument/2006/relationships/slideLayout" Target="../slideLayouts/slideLayout7.xml"/><Relationship Id="rId4" Type="http://schemas.openxmlformats.org/officeDocument/2006/relationships/comments" Target="../comments/comment12.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7.xml"/><Relationship Id="rId6" Type="http://schemas.openxmlformats.org/officeDocument/2006/relationships/comments" Target="../comments/comment13.xml"/><Relationship Id="rId5" Type="http://schemas.openxmlformats.org/officeDocument/2006/relationships/chart" Target="../charts/chart15.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7.xml"/><Relationship Id="rId5" Type="http://schemas.openxmlformats.org/officeDocument/2006/relationships/chart" Target="../charts/chart16.xml"/><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emf"/><Relationship Id="rId1" Type="http://schemas.openxmlformats.org/officeDocument/2006/relationships/slideLayout" Target="../slideLayouts/slideLayout7.xml"/><Relationship Id="rId5" Type="http://schemas.openxmlformats.org/officeDocument/2006/relationships/comments" Target="../comments/comment14.xml"/><Relationship Id="rId4" Type="http://schemas.openxmlformats.org/officeDocument/2006/relationships/image" Target="../media/image72.emf"/></Relationships>
</file>

<file path=ppt/slides/_rels/slide41.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3.emf"/><Relationship Id="rId1" Type="http://schemas.openxmlformats.org/officeDocument/2006/relationships/slideLayout" Target="../slideLayouts/slideLayout7.xml"/><Relationship Id="rId5" Type="http://schemas.openxmlformats.org/officeDocument/2006/relationships/chart" Target="../charts/chart17.xml"/><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7.xml"/><Relationship Id="rId5" Type="http://schemas.openxmlformats.org/officeDocument/2006/relationships/comments" Target="../comments/comment15.xml"/><Relationship Id="rId4" Type="http://schemas.openxmlformats.org/officeDocument/2006/relationships/image" Target="../media/image78.emf"/></Relationships>
</file>

<file path=ppt/slides/_rels/slide4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79.emf"/><Relationship Id="rId1" Type="http://schemas.openxmlformats.org/officeDocument/2006/relationships/slideLayout" Target="../slideLayouts/slideLayout7.xml"/><Relationship Id="rId4" Type="http://schemas.openxmlformats.org/officeDocument/2006/relationships/comments" Target="../comments/comment16.xml"/></Relationships>
</file>

<file path=ppt/slides/_rels/slide44.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comments" Target="../comments/comment1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7.xml"/><Relationship Id="rId6" Type="http://schemas.openxmlformats.org/officeDocument/2006/relationships/comments" Target="../comments/comment18.xml"/><Relationship Id="rId5" Type="http://schemas.openxmlformats.org/officeDocument/2006/relationships/chart" Target="../charts/chart18.xml"/><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7.xml"/><Relationship Id="rId6" Type="http://schemas.openxmlformats.org/officeDocument/2006/relationships/comments" Target="../comments/comment19.xml"/><Relationship Id="rId5" Type="http://schemas.openxmlformats.org/officeDocument/2006/relationships/chart" Target="../charts/chart19.xml"/><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7.xml"/><Relationship Id="rId5" Type="http://schemas.openxmlformats.org/officeDocument/2006/relationships/chart" Target="../charts/chart20.xml"/><Relationship Id="rId4" Type="http://schemas.openxmlformats.org/officeDocument/2006/relationships/image" Target="../media/image83.png"/></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comments" Target="../comments/comment20.xml"/><Relationship Id="rId5" Type="http://schemas.openxmlformats.org/officeDocument/2006/relationships/image" Target="../media/image93.emf"/><Relationship Id="rId4" Type="http://schemas.openxmlformats.org/officeDocument/2006/relationships/image" Target="../media/image92.emf"/></Relationships>
</file>

<file path=ppt/slides/_rels/slide51.xml.rels><?xml version="1.0" encoding="UTF-8" standalone="yes"?>
<Relationships xmlns="http://schemas.openxmlformats.org/package/2006/relationships"><Relationship Id="rId3" Type="http://schemas.openxmlformats.org/officeDocument/2006/relationships/comments" Target="../comments/comment21.xml"/><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7.xml"/><Relationship Id="rId5" Type="http://schemas.openxmlformats.org/officeDocument/2006/relationships/chart" Target="../charts/chart21.xml"/><Relationship Id="rId4" Type="http://schemas.openxmlformats.org/officeDocument/2006/relationships/image" Target="../media/image99.png"/></Relationships>
</file>

<file path=ppt/slides/_rels/slide56.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7.xml"/><Relationship Id="rId5" Type="http://schemas.openxmlformats.org/officeDocument/2006/relationships/comments" Target="../comments/comment22.xml"/><Relationship Id="rId4" Type="http://schemas.openxmlformats.org/officeDocument/2006/relationships/image" Target="../media/image102.emf"/></Relationships>
</file>

<file path=ppt/slides/_rels/slide57.xml.rels><?xml version="1.0" encoding="UTF-8" standalone="yes"?>
<Relationships xmlns="http://schemas.openxmlformats.org/package/2006/relationships"><Relationship Id="rId3" Type="http://schemas.openxmlformats.org/officeDocument/2006/relationships/comments" Target="../comments/comment23.xml"/><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04.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comments" Target="../comments/comment24.xml"/><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comments" Target="../comments/comment2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omments" Target="../comments/comment2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slideLayout" Target="../slideLayouts/slideLayout6.xml"/><Relationship Id="rId4" Type="http://schemas.openxmlformats.org/officeDocument/2006/relationships/image" Target="../media/image108.emf"/></Relationships>
</file>

<file path=ppt/slides/_rels/slide6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6.xml"/><Relationship Id="rId4" Type="http://schemas.openxmlformats.org/officeDocument/2006/relationships/image" Target="../media/image113.emf"/></Relationships>
</file>

<file path=ppt/slides/_rels/slide6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6.xml"/><Relationship Id="rId4" Type="http://schemas.openxmlformats.org/officeDocument/2006/relationships/image" Target="../media/image118.emf"/></Relationships>
</file>

<file path=ppt/slides/_rels/slide6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7.emf"/></Relationships>
</file>

<file path=ppt/slides/_rels/slide70.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emf"/><Relationship Id="rId1" Type="http://schemas.openxmlformats.org/officeDocument/2006/relationships/slideLayout" Target="../slideLayouts/slideLayout6.xml"/><Relationship Id="rId4" Type="http://schemas.openxmlformats.org/officeDocument/2006/relationships/image" Target="../media/image123.emf"/></Relationships>
</file>

<file path=ppt/slides/_rels/slide7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image" Target="../media/image13.emf"/><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8000" b="-18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0EA52D-7F51-483B-9399-2CF49F9807DA}"/>
              </a:ext>
            </a:extLst>
          </p:cNvPr>
          <p:cNvSpPr txBox="1">
            <a:spLocks/>
          </p:cNvSpPr>
          <p:nvPr/>
        </p:nvSpPr>
        <p:spPr>
          <a:xfrm>
            <a:off x="1071979" y="2628900"/>
            <a:ext cx="20244970" cy="14881860"/>
          </a:xfrm>
          <a:prstGeom prst="rect">
            <a:avLst/>
          </a:prstGeom>
          <a:noFill/>
        </p:spPr>
        <p:txBody>
          <a:bodyPr vert="horz" lIns="91440" tIns="45720" rIns="91440" bIns="45720" rtlCol="0" anchor="ctr">
            <a:normAutofit fontScale="97500" lnSpcReduction="10000"/>
          </a:bodyPr>
          <a:lstStyle>
            <a:lvl1pPr algn="l" defTabSz="3657509" rtl="0" eaLnBrk="1" latinLnBrk="0" hangingPunct="1">
              <a:lnSpc>
                <a:spcPct val="90000"/>
              </a:lnSpc>
              <a:spcBef>
                <a:spcPct val="0"/>
              </a:spcBef>
              <a:buNone/>
              <a:defRPr sz="17600" kern="1200">
                <a:solidFill>
                  <a:schemeClr val="tx1"/>
                </a:solidFill>
                <a:latin typeface="+mj-lt"/>
                <a:ea typeface="+mj-ea"/>
                <a:cs typeface="+mj-cs"/>
              </a:defRPr>
            </a:lvl1pPr>
          </a:lstStyle>
          <a:p>
            <a:r>
              <a:rPr lang="en-US" sz="28800" dirty="0">
                <a:latin typeface="+mn-lt"/>
              </a:rPr>
              <a:t>Evaluating ESOC in Florida Waterbodies </a:t>
            </a:r>
          </a:p>
        </p:txBody>
      </p:sp>
      <p:sp>
        <p:nvSpPr>
          <p:cNvPr id="7" name="TextBox 6">
            <a:extLst>
              <a:ext uri="{FF2B5EF4-FFF2-40B4-BE49-F238E27FC236}">
                <a16:creationId xmlns:a16="http://schemas.microsoft.com/office/drawing/2014/main" id="{199CE56F-869D-4F08-B7E6-5B9E333BBCC9}"/>
              </a:ext>
            </a:extLst>
          </p:cNvPr>
          <p:cNvSpPr txBox="1"/>
          <p:nvPr/>
        </p:nvSpPr>
        <p:spPr>
          <a:xfrm>
            <a:off x="1071977" y="18539460"/>
            <a:ext cx="20244971" cy="6863417"/>
          </a:xfrm>
          <a:prstGeom prst="rect">
            <a:avLst/>
          </a:prstGeom>
          <a:noFill/>
        </p:spPr>
        <p:txBody>
          <a:bodyPr wrap="square" rtlCol="0">
            <a:spAutoFit/>
          </a:bodyPr>
          <a:lstStyle/>
          <a:p>
            <a:r>
              <a:rPr lang="en-US" sz="8800" dirty="0"/>
              <a:t>Presenter</a:t>
            </a:r>
          </a:p>
          <a:p>
            <a:endParaRPr lang="en-US" sz="8800" dirty="0"/>
          </a:p>
          <a:p>
            <a:r>
              <a:rPr lang="en-US" sz="8800" dirty="0"/>
              <a:t>Author(s)</a:t>
            </a:r>
          </a:p>
          <a:p>
            <a:endParaRPr lang="en-US" sz="8800" dirty="0"/>
          </a:p>
          <a:p>
            <a:r>
              <a:rPr lang="en-US" sz="8800" dirty="0"/>
              <a:t>Funding People/Grant Space</a:t>
            </a:r>
          </a:p>
        </p:txBody>
      </p:sp>
    </p:spTree>
    <p:extLst>
      <p:ext uri="{BB962C8B-B14F-4D97-AF65-F5344CB8AC3E}">
        <p14:creationId xmlns:p14="http://schemas.microsoft.com/office/powerpoint/2010/main" val="785495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E94DB8-4D37-4151-BD1A-5C89262C50F4}"/>
              </a:ext>
            </a:extLst>
          </p:cNvPr>
          <p:cNvPicPr>
            <a:picLocks noChangeAspect="1"/>
          </p:cNvPicPr>
          <p:nvPr/>
        </p:nvPicPr>
        <p:blipFill rotWithShape="1">
          <a:blip r:embed="rId2"/>
          <a:srcRect l="1671" t="4567" r="7664" b="3142"/>
          <a:stretch/>
        </p:blipFill>
        <p:spPr>
          <a:xfrm>
            <a:off x="479944" y="15258928"/>
            <a:ext cx="18288001" cy="11309684"/>
          </a:xfrm>
          <a:prstGeom prst="rect">
            <a:avLst/>
          </a:prstGeom>
        </p:spPr>
      </p:pic>
      <p:sp>
        <p:nvSpPr>
          <p:cNvPr id="2" name="TextBox 1">
            <a:extLst>
              <a:ext uri="{FF2B5EF4-FFF2-40B4-BE49-F238E27FC236}">
                <a16:creationId xmlns:a16="http://schemas.microsoft.com/office/drawing/2014/main" id="{13768742-E7E0-4704-8D5E-D18517C0DFF8}"/>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Pesticide Detections at Withlacoochee River Analyzed by SGS Analytical</a:t>
            </a:r>
          </a:p>
        </p:txBody>
      </p:sp>
      <p:sp>
        <p:nvSpPr>
          <p:cNvPr id="3" name="TextBox 2">
            <a:extLst>
              <a:ext uri="{FF2B5EF4-FFF2-40B4-BE49-F238E27FC236}">
                <a16:creationId xmlns:a16="http://schemas.microsoft.com/office/drawing/2014/main" id="{CB88E7B7-5A0F-4912-8DB7-6F2D82531673}"/>
              </a:ext>
            </a:extLst>
          </p:cNvPr>
          <p:cNvSpPr txBox="1"/>
          <p:nvPr/>
        </p:nvSpPr>
        <p:spPr>
          <a:xfrm>
            <a:off x="2992968" y="13505332"/>
            <a:ext cx="12513732" cy="923330"/>
          </a:xfrm>
          <a:prstGeom prst="rect">
            <a:avLst/>
          </a:prstGeom>
          <a:noFill/>
        </p:spPr>
        <p:txBody>
          <a:bodyPr wrap="square" rtlCol="0">
            <a:spAutoFit/>
          </a:bodyPr>
          <a:lstStyle/>
          <a:p>
            <a:r>
              <a:rPr lang="en-US" sz="5400" b="1" dirty="0"/>
              <a:t>No. of Pesticides Detected by Sample Type</a:t>
            </a:r>
          </a:p>
        </p:txBody>
      </p:sp>
      <p:graphicFrame>
        <p:nvGraphicFramePr>
          <p:cNvPr id="5" name="Chart 4">
            <a:extLst>
              <a:ext uri="{FF2B5EF4-FFF2-40B4-BE49-F238E27FC236}">
                <a16:creationId xmlns:a16="http://schemas.microsoft.com/office/drawing/2014/main" id="{7D0C2875-A5A9-4E2B-BE7E-DD97FA51B1CC}"/>
              </a:ext>
            </a:extLst>
          </p:cNvPr>
          <p:cNvGraphicFramePr>
            <a:graphicFrameLocks/>
          </p:cNvGraphicFramePr>
          <p:nvPr>
            <p:extLst>
              <p:ext uri="{D42A27DB-BD31-4B8C-83A1-F6EECF244321}">
                <p14:modId xmlns:p14="http://schemas.microsoft.com/office/powerpoint/2010/main" val="1722026050"/>
              </p:ext>
            </p:extLst>
          </p:nvPr>
        </p:nvGraphicFramePr>
        <p:xfrm>
          <a:off x="20768734" y="13759255"/>
          <a:ext cx="14080067" cy="944627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F0EFEB0-552A-46F8-B318-3AC3E6FF421E}"/>
              </a:ext>
            </a:extLst>
          </p:cNvPr>
          <p:cNvSpPr txBox="1"/>
          <p:nvPr/>
        </p:nvSpPr>
        <p:spPr>
          <a:xfrm>
            <a:off x="11938001" y="1578345"/>
            <a:ext cx="11057467" cy="923330"/>
          </a:xfrm>
          <a:prstGeom prst="rect">
            <a:avLst/>
          </a:prstGeom>
          <a:noFill/>
        </p:spPr>
        <p:txBody>
          <a:bodyPr wrap="square" rtlCol="0">
            <a:spAutoFit/>
          </a:bodyPr>
          <a:lstStyle/>
          <a:p>
            <a:r>
              <a:rPr lang="en-US" sz="5400" b="1" dirty="0"/>
              <a:t>Pesticides Detected by Sample Type</a:t>
            </a:r>
          </a:p>
        </p:txBody>
      </p:sp>
      <p:pic>
        <p:nvPicPr>
          <p:cNvPr id="8" name="Picture 7">
            <a:extLst>
              <a:ext uri="{FF2B5EF4-FFF2-40B4-BE49-F238E27FC236}">
                <a16:creationId xmlns:a16="http://schemas.microsoft.com/office/drawing/2014/main" id="{03E61C94-68F3-43B8-9A14-4B81418CFA86}"/>
              </a:ext>
            </a:extLst>
          </p:cNvPr>
          <p:cNvPicPr>
            <a:picLocks noChangeAspect="1"/>
          </p:cNvPicPr>
          <p:nvPr/>
        </p:nvPicPr>
        <p:blipFill>
          <a:blip r:embed="rId4"/>
          <a:stretch>
            <a:fillRect/>
          </a:stretch>
        </p:blipFill>
        <p:spPr>
          <a:xfrm>
            <a:off x="18767944" y="23300211"/>
            <a:ext cx="17423045" cy="3268401"/>
          </a:xfrm>
          <a:prstGeom prst="rect">
            <a:avLst/>
          </a:prstGeom>
        </p:spPr>
      </p:pic>
      <p:sp>
        <p:nvSpPr>
          <p:cNvPr id="10" name="TextBox 6">
            <a:extLst>
              <a:ext uri="{FF2B5EF4-FFF2-40B4-BE49-F238E27FC236}">
                <a16:creationId xmlns:a16="http://schemas.microsoft.com/office/drawing/2014/main" id="{0C11710E-A7B3-441F-BD55-890EAE3DF0B0}"/>
              </a:ext>
            </a:extLst>
          </p:cNvPr>
          <p:cNvSpPr txBox="1"/>
          <p:nvPr/>
        </p:nvSpPr>
        <p:spPr>
          <a:xfrm>
            <a:off x="5323977" y="14314223"/>
            <a:ext cx="7863915" cy="723451"/>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baseline="0" dirty="0"/>
              <a:t>No. of Pesticides Analyzed = 76</a:t>
            </a:r>
            <a:endParaRPr lang="en-US" sz="4400" dirty="0"/>
          </a:p>
        </p:txBody>
      </p:sp>
      <p:pic>
        <p:nvPicPr>
          <p:cNvPr id="9" name="Picture 8">
            <a:extLst>
              <a:ext uri="{FF2B5EF4-FFF2-40B4-BE49-F238E27FC236}">
                <a16:creationId xmlns:a16="http://schemas.microsoft.com/office/drawing/2014/main" id="{FE3256B3-16CD-419B-8508-0149576D36CF}"/>
              </a:ext>
            </a:extLst>
          </p:cNvPr>
          <p:cNvPicPr>
            <a:picLocks noChangeAspect="1"/>
          </p:cNvPicPr>
          <p:nvPr/>
        </p:nvPicPr>
        <p:blipFill>
          <a:blip r:embed="rId5"/>
          <a:stretch>
            <a:fillRect/>
          </a:stretch>
        </p:blipFill>
        <p:spPr>
          <a:xfrm>
            <a:off x="3374773" y="2708346"/>
            <a:ext cx="29826454" cy="10727042"/>
          </a:xfrm>
          <a:prstGeom prst="rect">
            <a:avLst/>
          </a:prstGeom>
        </p:spPr>
      </p:pic>
      <p:graphicFrame>
        <p:nvGraphicFramePr>
          <p:cNvPr id="13" name="Chart 12">
            <a:extLst>
              <a:ext uri="{FF2B5EF4-FFF2-40B4-BE49-F238E27FC236}">
                <a16:creationId xmlns:a16="http://schemas.microsoft.com/office/drawing/2014/main" id="{0F4F69CE-2863-4203-8192-9598F4594866}"/>
              </a:ext>
            </a:extLst>
          </p:cNvPr>
          <p:cNvGraphicFramePr>
            <a:graphicFrameLocks/>
          </p:cNvGraphicFramePr>
          <p:nvPr>
            <p:extLst>
              <p:ext uri="{D42A27DB-BD31-4B8C-83A1-F6EECF244321}">
                <p14:modId xmlns:p14="http://schemas.microsoft.com/office/powerpoint/2010/main" val="3985570767"/>
              </p:ext>
            </p:extLst>
          </p:nvPr>
        </p:nvGraphicFramePr>
        <p:xfrm>
          <a:off x="18336144" y="14498606"/>
          <a:ext cx="15773400" cy="8610600"/>
        </p:xfrm>
        <a:graphic>
          <a:graphicData uri="http://schemas.openxmlformats.org/drawingml/2006/chart">
            <c:chart xmlns:c="http://schemas.openxmlformats.org/drawingml/2006/chart" xmlns:r="http://schemas.openxmlformats.org/officeDocument/2006/relationships" r:id="rId6"/>
          </a:graphicData>
        </a:graphic>
      </p:graphicFrame>
      <p:sp>
        <p:nvSpPr>
          <p:cNvPr id="14" name="TextBox 13">
            <a:extLst>
              <a:ext uri="{FF2B5EF4-FFF2-40B4-BE49-F238E27FC236}">
                <a16:creationId xmlns:a16="http://schemas.microsoft.com/office/drawing/2014/main" id="{1D26FF2B-9935-4FFE-A01B-CEBB1D4A0EC3}"/>
              </a:ext>
            </a:extLst>
          </p:cNvPr>
          <p:cNvSpPr txBox="1"/>
          <p:nvPr/>
        </p:nvSpPr>
        <p:spPr>
          <a:xfrm>
            <a:off x="20213827" y="13505332"/>
            <a:ext cx="12018034" cy="923330"/>
          </a:xfrm>
          <a:prstGeom prst="rect">
            <a:avLst/>
          </a:prstGeom>
          <a:noFill/>
        </p:spPr>
        <p:txBody>
          <a:bodyPr wrap="none" rtlCol="0">
            <a:spAutoFit/>
          </a:bodyPr>
          <a:lstStyle/>
          <a:p>
            <a:r>
              <a:rPr lang="en-US" sz="5400" b="1" dirty="0"/>
              <a:t>Percentage of Detections by Sample Type</a:t>
            </a:r>
          </a:p>
        </p:txBody>
      </p:sp>
    </p:spTree>
    <p:extLst>
      <p:ext uri="{BB962C8B-B14F-4D97-AF65-F5344CB8AC3E}">
        <p14:creationId xmlns:p14="http://schemas.microsoft.com/office/powerpoint/2010/main" val="1097064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8470441" cy="1200329"/>
          </a:xfrm>
          <a:prstGeom prst="rect">
            <a:avLst/>
          </a:prstGeom>
          <a:noFill/>
        </p:spPr>
        <p:txBody>
          <a:bodyPr wrap="none" rtlCol="0">
            <a:spAutoFit/>
          </a:bodyPr>
          <a:lstStyle/>
          <a:p>
            <a:r>
              <a:rPr lang="en-US" sz="7200" dirty="0"/>
              <a:t>Pesticides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495299" y="2725563"/>
            <a:ext cx="18639367" cy="1015663"/>
          </a:xfrm>
          <a:prstGeom prst="rect">
            <a:avLst/>
          </a:prstGeom>
          <a:noFill/>
        </p:spPr>
        <p:txBody>
          <a:bodyPr wrap="square" rtlCol="0">
            <a:spAutoFit/>
          </a:bodyPr>
          <a:lstStyle/>
          <a:p>
            <a:r>
              <a:rPr lang="en-US" sz="5400" b="1" dirty="0"/>
              <a:t>Total No. </a:t>
            </a:r>
            <a:r>
              <a:rPr lang="en-US" sz="5400" b="1" dirty="0" err="1"/>
              <a:t>Undetects</a:t>
            </a:r>
            <a:r>
              <a:rPr lang="en-US" sz="5400" b="1" dirty="0"/>
              <a:t>, Detects, Not Quantifiable </a:t>
            </a:r>
            <a:r>
              <a:rPr lang="en-US" sz="6000" b="1" dirty="0"/>
              <a:t>by Sample Type</a:t>
            </a:r>
          </a:p>
        </p:txBody>
      </p:sp>
      <p:sp>
        <p:nvSpPr>
          <p:cNvPr id="9" name="TextBox 8">
            <a:extLst>
              <a:ext uri="{FF2B5EF4-FFF2-40B4-BE49-F238E27FC236}">
                <a16:creationId xmlns:a16="http://schemas.microsoft.com/office/drawing/2014/main" id="{04959FBE-3BF0-455F-9D5B-C92C37DDDCA0}"/>
              </a:ext>
            </a:extLst>
          </p:cNvPr>
          <p:cNvSpPr txBox="1"/>
          <p:nvPr/>
        </p:nvSpPr>
        <p:spPr>
          <a:xfrm>
            <a:off x="23297783" y="2669826"/>
            <a:ext cx="13773517" cy="1754326"/>
          </a:xfrm>
          <a:prstGeom prst="rect">
            <a:avLst/>
          </a:prstGeom>
          <a:noFill/>
        </p:spPr>
        <p:txBody>
          <a:bodyPr wrap="square" rtlCol="0">
            <a:spAutoFit/>
          </a:bodyPr>
          <a:lstStyle/>
          <a:p>
            <a:pPr algn="ctr"/>
            <a:r>
              <a:rPr lang="en-US" sz="5400" b="1" dirty="0"/>
              <a:t>Pesticides Detected at Every Site (n = 4) </a:t>
            </a:r>
          </a:p>
          <a:p>
            <a:pPr algn="ctr"/>
            <a:r>
              <a:rPr lang="en-US" sz="5400" b="1" dirty="0"/>
              <a:t>by Matrix</a:t>
            </a:r>
          </a:p>
        </p:txBody>
      </p:sp>
      <p:pic>
        <p:nvPicPr>
          <p:cNvPr id="11" name="Picture 10">
            <a:extLst>
              <a:ext uri="{FF2B5EF4-FFF2-40B4-BE49-F238E27FC236}">
                <a16:creationId xmlns:a16="http://schemas.microsoft.com/office/drawing/2014/main" id="{2ABFB61C-588F-42D1-ADE6-FB203189E00D}"/>
              </a:ext>
            </a:extLst>
          </p:cNvPr>
          <p:cNvPicPr>
            <a:picLocks noChangeAspect="1"/>
          </p:cNvPicPr>
          <p:nvPr/>
        </p:nvPicPr>
        <p:blipFill>
          <a:blip r:embed="rId2"/>
          <a:stretch>
            <a:fillRect/>
          </a:stretch>
        </p:blipFill>
        <p:spPr>
          <a:xfrm>
            <a:off x="1384303" y="4098840"/>
            <a:ext cx="15244233" cy="14653915"/>
          </a:xfrm>
          <a:prstGeom prst="rect">
            <a:avLst/>
          </a:prstGeom>
        </p:spPr>
      </p:pic>
      <p:pic>
        <p:nvPicPr>
          <p:cNvPr id="5" name="Picture 4">
            <a:extLst>
              <a:ext uri="{FF2B5EF4-FFF2-40B4-BE49-F238E27FC236}">
                <a16:creationId xmlns:a16="http://schemas.microsoft.com/office/drawing/2014/main" id="{DB299AAE-0057-4968-8AB2-FBC1200A5314}"/>
              </a:ext>
            </a:extLst>
          </p:cNvPr>
          <p:cNvPicPr>
            <a:picLocks noChangeAspect="1"/>
          </p:cNvPicPr>
          <p:nvPr/>
        </p:nvPicPr>
        <p:blipFill>
          <a:blip r:embed="rId3"/>
          <a:stretch>
            <a:fillRect/>
          </a:stretch>
        </p:blipFill>
        <p:spPr>
          <a:xfrm>
            <a:off x="152293" y="20391313"/>
            <a:ext cx="23898743" cy="3838191"/>
          </a:xfrm>
          <a:prstGeom prst="rect">
            <a:avLst/>
          </a:prstGeom>
        </p:spPr>
      </p:pic>
      <p:pic>
        <p:nvPicPr>
          <p:cNvPr id="3" name="Picture 2">
            <a:extLst>
              <a:ext uri="{FF2B5EF4-FFF2-40B4-BE49-F238E27FC236}">
                <a16:creationId xmlns:a16="http://schemas.microsoft.com/office/drawing/2014/main" id="{BFC6D8AF-A81D-49C3-8FF3-0C405812094B}"/>
              </a:ext>
            </a:extLst>
          </p:cNvPr>
          <p:cNvPicPr>
            <a:picLocks noChangeAspect="1"/>
          </p:cNvPicPr>
          <p:nvPr/>
        </p:nvPicPr>
        <p:blipFill>
          <a:blip r:embed="rId4"/>
          <a:stretch>
            <a:fillRect/>
          </a:stretch>
        </p:blipFill>
        <p:spPr>
          <a:xfrm>
            <a:off x="24481045" y="4819072"/>
            <a:ext cx="11681730" cy="20480835"/>
          </a:xfrm>
          <a:prstGeom prst="rect">
            <a:avLst/>
          </a:prstGeom>
        </p:spPr>
      </p:pic>
      <p:sp>
        <p:nvSpPr>
          <p:cNvPr id="14" name="TextBox 13">
            <a:extLst>
              <a:ext uri="{FF2B5EF4-FFF2-40B4-BE49-F238E27FC236}">
                <a16:creationId xmlns:a16="http://schemas.microsoft.com/office/drawing/2014/main" id="{EA15E304-7ECA-4C29-A439-3506876F94D4}"/>
              </a:ext>
            </a:extLst>
          </p:cNvPr>
          <p:cNvSpPr txBox="1"/>
          <p:nvPr/>
        </p:nvSpPr>
        <p:spPr>
          <a:xfrm>
            <a:off x="6890401" y="19246722"/>
            <a:ext cx="13275734" cy="923330"/>
          </a:xfrm>
          <a:prstGeom prst="rect">
            <a:avLst/>
          </a:prstGeom>
          <a:noFill/>
        </p:spPr>
        <p:txBody>
          <a:bodyPr wrap="square" rtlCol="0">
            <a:spAutoFit/>
          </a:bodyPr>
          <a:lstStyle/>
          <a:p>
            <a:r>
              <a:rPr lang="en-US" sz="5400" b="1" dirty="0"/>
              <a:t>No. Pesticides Detected by Sample Type</a:t>
            </a:r>
          </a:p>
        </p:txBody>
      </p:sp>
    </p:spTree>
    <p:extLst>
      <p:ext uri="{BB962C8B-B14F-4D97-AF65-F5344CB8AC3E}">
        <p14:creationId xmlns:p14="http://schemas.microsoft.com/office/powerpoint/2010/main" val="3392107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642862" y="1552809"/>
            <a:ext cx="35290275" cy="7402026"/>
          </a:xfrm>
          <a:prstGeom prst="rect">
            <a:avLst/>
          </a:prstGeom>
          <a:noFill/>
        </p:spPr>
        <p:txBody>
          <a:bodyPr wrap="square" rtlCol="0">
            <a:spAutoFit/>
          </a:bodyPr>
          <a:lstStyle/>
          <a:p>
            <a:pPr>
              <a:spcAft>
                <a:spcPts val="3600"/>
              </a:spcAft>
            </a:pPr>
            <a:r>
              <a:rPr lang="en-US" sz="8000" b="1" u="sng" dirty="0"/>
              <a:t>Quality Assurance Summary - Pesticides</a:t>
            </a:r>
          </a:p>
          <a:p>
            <a:pPr marL="1143000" indent="-1143000">
              <a:spcAft>
                <a:spcPts val="1800"/>
              </a:spcAft>
              <a:buFont typeface="Arial" panose="020B0604020202020204" pitchFamily="34" charset="0"/>
              <a:buChar char="•"/>
            </a:pPr>
            <a:r>
              <a:rPr lang="en-US" sz="8000" dirty="0"/>
              <a:t>33% of detections from POCIS samples were qualified due to blank detections. </a:t>
            </a:r>
          </a:p>
          <a:p>
            <a:pPr marL="1143000" indent="-1143000">
              <a:spcAft>
                <a:spcPts val="1800"/>
              </a:spcAft>
              <a:buFont typeface="Arial" panose="020B0604020202020204" pitchFamily="34" charset="0"/>
              <a:buChar char="•"/>
            </a:pPr>
            <a:r>
              <a:rPr lang="en-US" sz="8000" dirty="0"/>
              <a:t>40% of detections from SPMD samples were qualified due to blank detections. </a:t>
            </a:r>
          </a:p>
          <a:p>
            <a:pPr marL="1143000" indent="-1143000">
              <a:spcAft>
                <a:spcPts val="1800"/>
              </a:spcAft>
              <a:buFont typeface="Arial" panose="020B0604020202020204" pitchFamily="34" charset="0"/>
              <a:buChar char="•"/>
            </a:pPr>
            <a:r>
              <a:rPr lang="en-US" sz="8000" dirty="0"/>
              <a:t>38% of detections from grab samples were qualified due to blank detections.  </a:t>
            </a:r>
          </a:p>
          <a:p>
            <a:endParaRPr lang="en-US" sz="8000" dirty="0"/>
          </a:p>
        </p:txBody>
      </p:sp>
      <p:pic>
        <p:nvPicPr>
          <p:cNvPr id="4" name="Picture 3">
            <a:extLst>
              <a:ext uri="{FF2B5EF4-FFF2-40B4-BE49-F238E27FC236}">
                <a16:creationId xmlns:a16="http://schemas.microsoft.com/office/drawing/2014/main" id="{24589950-5AE9-4AA2-A12B-1343D0A87E43}"/>
              </a:ext>
            </a:extLst>
          </p:cNvPr>
          <p:cNvPicPr>
            <a:picLocks noChangeAspect="1"/>
          </p:cNvPicPr>
          <p:nvPr/>
        </p:nvPicPr>
        <p:blipFill>
          <a:blip r:embed="rId3"/>
          <a:stretch>
            <a:fillRect/>
          </a:stretch>
        </p:blipFill>
        <p:spPr>
          <a:xfrm>
            <a:off x="6102563" y="8251248"/>
            <a:ext cx="24370871" cy="17855209"/>
          </a:xfrm>
          <a:prstGeom prst="rect">
            <a:avLst/>
          </a:prstGeom>
        </p:spPr>
      </p:pic>
    </p:spTree>
    <p:extLst>
      <p:ext uri="{BB962C8B-B14F-4D97-AF65-F5344CB8AC3E}">
        <p14:creationId xmlns:p14="http://schemas.microsoft.com/office/powerpoint/2010/main" val="2153788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642862" y="1552809"/>
            <a:ext cx="35290275" cy="4247317"/>
          </a:xfrm>
          <a:prstGeom prst="rect">
            <a:avLst/>
          </a:prstGeom>
          <a:noFill/>
        </p:spPr>
        <p:txBody>
          <a:bodyPr wrap="square" rtlCol="0">
            <a:spAutoFit/>
          </a:bodyPr>
          <a:lstStyle/>
          <a:p>
            <a:pPr>
              <a:spcAft>
                <a:spcPts val="3600"/>
              </a:spcAft>
            </a:pPr>
            <a:r>
              <a:rPr lang="en-US" sz="8000" b="1" u="sng" dirty="0"/>
              <a:t>Quality Assurance Summary - Pesticides</a:t>
            </a:r>
          </a:p>
          <a:p>
            <a:r>
              <a:rPr lang="en-US" sz="8000" dirty="0"/>
              <a:t>18 of the 42 pesticide compounds detected were also detected in lab blanks or field blanks at concentrations that required data from at least one site to be qualified.</a:t>
            </a:r>
          </a:p>
        </p:txBody>
      </p:sp>
      <p:pic>
        <p:nvPicPr>
          <p:cNvPr id="4" name="Picture 3">
            <a:extLst>
              <a:ext uri="{FF2B5EF4-FFF2-40B4-BE49-F238E27FC236}">
                <a16:creationId xmlns:a16="http://schemas.microsoft.com/office/drawing/2014/main" id="{9241E23C-95DC-41F0-AD90-2256310C5BCE}"/>
              </a:ext>
            </a:extLst>
          </p:cNvPr>
          <p:cNvPicPr>
            <a:picLocks noChangeAspect="1"/>
          </p:cNvPicPr>
          <p:nvPr/>
        </p:nvPicPr>
        <p:blipFill>
          <a:blip r:embed="rId3"/>
          <a:stretch>
            <a:fillRect/>
          </a:stretch>
        </p:blipFill>
        <p:spPr>
          <a:xfrm>
            <a:off x="748367" y="6720804"/>
            <a:ext cx="13046852" cy="10052161"/>
          </a:xfrm>
          <a:prstGeom prst="rect">
            <a:avLst/>
          </a:prstGeom>
        </p:spPr>
      </p:pic>
      <p:pic>
        <p:nvPicPr>
          <p:cNvPr id="8" name="Picture 7">
            <a:extLst>
              <a:ext uri="{FF2B5EF4-FFF2-40B4-BE49-F238E27FC236}">
                <a16:creationId xmlns:a16="http://schemas.microsoft.com/office/drawing/2014/main" id="{1F64A5C6-0CF4-4FB8-94B7-39413A25F278}"/>
              </a:ext>
            </a:extLst>
          </p:cNvPr>
          <p:cNvPicPr>
            <a:picLocks noChangeAspect="1"/>
          </p:cNvPicPr>
          <p:nvPr/>
        </p:nvPicPr>
        <p:blipFill>
          <a:blip r:embed="rId4"/>
          <a:stretch>
            <a:fillRect/>
          </a:stretch>
        </p:blipFill>
        <p:spPr>
          <a:xfrm>
            <a:off x="14237699" y="6720804"/>
            <a:ext cx="21898803" cy="14097178"/>
          </a:xfrm>
          <a:prstGeom prst="rect">
            <a:avLst/>
          </a:prstGeom>
        </p:spPr>
      </p:pic>
    </p:spTree>
    <p:extLst>
      <p:ext uri="{BB962C8B-B14F-4D97-AF65-F5344CB8AC3E}">
        <p14:creationId xmlns:p14="http://schemas.microsoft.com/office/powerpoint/2010/main" val="4210865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114237-84AB-47E7-BBA4-E076BE3A30B8}"/>
              </a:ext>
            </a:extLst>
          </p:cNvPr>
          <p:cNvSpPr txBox="1"/>
          <p:nvPr/>
        </p:nvSpPr>
        <p:spPr>
          <a:xfrm>
            <a:off x="6535270" y="10048243"/>
            <a:ext cx="23505459" cy="772519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glow rad="317500">
              <a:schemeClr val="accent1">
                <a:alpha val="40000"/>
              </a:schemeClr>
            </a:glow>
            <a:outerShdw blurRad="990600" dist="50800" dir="5400000" algn="ctr" rotWithShape="0">
              <a:srgbClr val="000000">
                <a:alpha val="0"/>
              </a:srgbClr>
            </a:outerShdw>
            <a:softEdge rad="355600"/>
          </a:effectLst>
        </p:spPr>
        <p:txBody>
          <a:bodyPr wrap="square" rtlCol="0">
            <a:spAutoFit/>
          </a:bodyPr>
          <a:lstStyle/>
          <a:p>
            <a:pPr algn="ctr"/>
            <a:r>
              <a:rPr lang="en-US" sz="49600" dirty="0"/>
              <a:t>PPCPs</a:t>
            </a:r>
          </a:p>
        </p:txBody>
      </p:sp>
    </p:spTree>
    <p:extLst>
      <p:ext uri="{BB962C8B-B14F-4D97-AF65-F5344CB8AC3E}">
        <p14:creationId xmlns:p14="http://schemas.microsoft.com/office/powerpoint/2010/main" val="4220339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127 PPCP Compounds</a:t>
            </a:r>
          </a:p>
          <a:p>
            <a:pPr algn="ctr"/>
            <a:r>
              <a:rPr lang="en-US" sz="9600" b="1" dirty="0"/>
              <a:t>39 PPCP Compounds Detected</a:t>
            </a:r>
          </a:p>
          <a:p>
            <a:pPr algn="ctr"/>
            <a:r>
              <a:rPr lang="en-US" sz="8000" dirty="0"/>
              <a:t>At one or more sites, in at least one </a:t>
            </a:r>
            <a:r>
              <a:rPr lang="en-US" sz="8000"/>
              <a:t>matrix (POCIS </a:t>
            </a:r>
            <a:r>
              <a:rPr lang="en-US" sz="8000" dirty="0"/>
              <a:t>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28929873" cy="13332295"/>
          </a:xfrm>
          <a:prstGeom prst="rect">
            <a:avLst/>
          </a:prstGeom>
        </p:spPr>
        <p:txBody>
          <a:bodyPr wrap="square" numCol="3" spcCol="457200">
            <a:spAutoFit/>
          </a:bodyPr>
          <a:lstStyle/>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Alprazolam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Amitriptyline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Amphetamine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Atenolol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Azithromycin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Caffeine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Carbamazepine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Clarithromycin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Cocaine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Colchicine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Cotinine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DEET</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Dehydronifedipine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Desmethyldiltiazem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Diatrizoic acid</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Diazepam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Diltiazem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Diphenhydramine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Erythromycin-H2O</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Furosemide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Gemfibrozil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Hydrochlorothiazide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Hydrocodone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Iopamidol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Meprobamate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Metformin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Metoprolol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Naproxen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Oxolinic Acid</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Oxycodone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Propoxyphene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Sertraline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Sulfadimethoxine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Sulfamethazine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Sulfamethoxazole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Triamterene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Trimethoprim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Valsartan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Venlafaxine</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619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Alafia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841288" y="2340927"/>
            <a:ext cx="10261600" cy="1615827"/>
          </a:xfrm>
          <a:prstGeom prst="rect">
            <a:avLst/>
          </a:prstGeom>
          <a:noFill/>
        </p:spPr>
        <p:txBody>
          <a:bodyPr wrap="square" rtlCol="0">
            <a:spAutoFit/>
          </a:bodyPr>
          <a:lstStyle/>
          <a:p>
            <a:pPr algn="ctr"/>
            <a:r>
              <a:rPr lang="en-US" sz="5400" b="1" dirty="0"/>
              <a:t>Detected by Sample Type </a:t>
            </a:r>
          </a:p>
          <a:p>
            <a:pPr algn="ctr"/>
            <a:r>
              <a:rPr lang="en-US" sz="4500" dirty="0"/>
              <a:t>127 Compounds Analyzed</a:t>
            </a:r>
          </a:p>
        </p:txBody>
      </p:sp>
      <p:grpSp>
        <p:nvGrpSpPr>
          <p:cNvPr id="199" name="Group 185">
            <a:extLst>
              <a:ext uri="{FF2B5EF4-FFF2-40B4-BE49-F238E27FC236}">
                <a16:creationId xmlns:a16="http://schemas.microsoft.com/office/drawing/2014/main" id="{3F26347C-B4EB-40C8-B4B3-B0109C9CFE71}"/>
              </a:ext>
            </a:extLst>
          </p:cNvPr>
          <p:cNvGrpSpPr>
            <a:grpSpLocks noChangeAspect="1"/>
          </p:cNvGrpSpPr>
          <p:nvPr/>
        </p:nvGrpSpPr>
        <p:grpSpPr bwMode="auto">
          <a:xfrm>
            <a:off x="5699125" y="4519296"/>
            <a:ext cx="24669751" cy="10572751"/>
            <a:chOff x="3556" y="2246"/>
            <a:chExt cx="15540" cy="6735"/>
          </a:xfrm>
        </p:grpSpPr>
        <p:sp>
          <p:nvSpPr>
            <p:cNvPr id="200" name="AutoShape 184">
              <a:extLst>
                <a:ext uri="{FF2B5EF4-FFF2-40B4-BE49-F238E27FC236}">
                  <a16:creationId xmlns:a16="http://schemas.microsoft.com/office/drawing/2014/main" id="{F1A2EEEF-AE41-49D0-8E6B-4EAEE88E4DD2}"/>
                </a:ext>
              </a:extLst>
            </p:cNvPr>
            <p:cNvSpPr>
              <a:spLocks noChangeAspect="1" noChangeArrowheads="1" noTextEdit="1"/>
            </p:cNvSpPr>
            <p:nvPr/>
          </p:nvSpPr>
          <p:spPr bwMode="auto">
            <a:xfrm>
              <a:off x="3556" y="2246"/>
              <a:ext cx="15491" cy="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Rectangle 186">
              <a:extLst>
                <a:ext uri="{FF2B5EF4-FFF2-40B4-BE49-F238E27FC236}">
                  <a16:creationId xmlns:a16="http://schemas.microsoft.com/office/drawing/2014/main" id="{EF33CDA2-50F2-4491-B2DB-42CDC8C4DDBB}"/>
                </a:ext>
              </a:extLst>
            </p:cNvPr>
            <p:cNvSpPr>
              <a:spLocks noChangeArrowheads="1"/>
            </p:cNvSpPr>
            <p:nvPr/>
          </p:nvSpPr>
          <p:spPr bwMode="auto">
            <a:xfrm>
              <a:off x="3605" y="3036"/>
              <a:ext cx="15491" cy="25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2" name="Rectangle 187">
              <a:extLst>
                <a:ext uri="{FF2B5EF4-FFF2-40B4-BE49-F238E27FC236}">
                  <a16:creationId xmlns:a16="http://schemas.microsoft.com/office/drawing/2014/main" id="{2B5378EF-E927-4DB6-93D3-2E393A92C68F}"/>
                </a:ext>
              </a:extLst>
            </p:cNvPr>
            <p:cNvSpPr>
              <a:spLocks noChangeArrowheads="1"/>
            </p:cNvSpPr>
            <p:nvPr/>
          </p:nvSpPr>
          <p:spPr bwMode="auto">
            <a:xfrm>
              <a:off x="13587" y="5572"/>
              <a:ext cx="5460" cy="8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Rectangle 188">
              <a:extLst>
                <a:ext uri="{FF2B5EF4-FFF2-40B4-BE49-F238E27FC236}">
                  <a16:creationId xmlns:a16="http://schemas.microsoft.com/office/drawing/2014/main" id="{5588F5D4-EEF6-4542-9AB6-6B658F30C38E}"/>
                </a:ext>
              </a:extLst>
            </p:cNvPr>
            <p:cNvSpPr>
              <a:spLocks noChangeArrowheads="1"/>
            </p:cNvSpPr>
            <p:nvPr/>
          </p:nvSpPr>
          <p:spPr bwMode="auto">
            <a:xfrm>
              <a:off x="13587" y="6404"/>
              <a:ext cx="5460" cy="8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Rectangle 189">
              <a:extLst>
                <a:ext uri="{FF2B5EF4-FFF2-40B4-BE49-F238E27FC236}">
                  <a16:creationId xmlns:a16="http://schemas.microsoft.com/office/drawing/2014/main" id="{AF472B21-2588-44CB-8072-F28886E3827E}"/>
                </a:ext>
              </a:extLst>
            </p:cNvPr>
            <p:cNvSpPr>
              <a:spLocks noChangeArrowheads="1"/>
            </p:cNvSpPr>
            <p:nvPr/>
          </p:nvSpPr>
          <p:spPr bwMode="auto">
            <a:xfrm>
              <a:off x="13587" y="7235"/>
              <a:ext cx="5460" cy="8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Rectangle 190">
              <a:extLst>
                <a:ext uri="{FF2B5EF4-FFF2-40B4-BE49-F238E27FC236}">
                  <a16:creationId xmlns:a16="http://schemas.microsoft.com/office/drawing/2014/main" id="{2318B5D6-1A65-4DE1-BEB4-013F3014ED2B}"/>
                </a:ext>
              </a:extLst>
            </p:cNvPr>
            <p:cNvSpPr>
              <a:spLocks noChangeArrowheads="1"/>
            </p:cNvSpPr>
            <p:nvPr/>
          </p:nvSpPr>
          <p:spPr bwMode="auto">
            <a:xfrm>
              <a:off x="9193" y="8067"/>
              <a:ext cx="9854" cy="8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Rectangle 191">
              <a:extLst>
                <a:ext uri="{FF2B5EF4-FFF2-40B4-BE49-F238E27FC236}">
                  <a16:creationId xmlns:a16="http://schemas.microsoft.com/office/drawing/2014/main" id="{EDE4FDD9-5FEC-4D78-B313-BDCF76854916}"/>
                </a:ext>
              </a:extLst>
            </p:cNvPr>
            <p:cNvSpPr>
              <a:spLocks noChangeArrowheads="1"/>
            </p:cNvSpPr>
            <p:nvPr/>
          </p:nvSpPr>
          <p:spPr bwMode="auto">
            <a:xfrm>
              <a:off x="3689" y="2329"/>
              <a:ext cx="3462"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b="1" i="0" u="none" strike="noStrike" cap="none" normalizeH="0" baseline="0" dirty="0">
                  <a:ln>
                    <a:noFill/>
                  </a:ln>
                  <a:solidFill>
                    <a:srgbClr val="000000"/>
                  </a:solidFill>
                  <a:effectLst/>
                  <a:latin typeface="Calibri" panose="020F0502020204030204" pitchFamily="34" charset="0"/>
                </a:rPr>
                <a:t>POCIS Only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7" name="Rectangle 192">
              <a:extLst>
                <a:ext uri="{FF2B5EF4-FFF2-40B4-BE49-F238E27FC236}">
                  <a16:creationId xmlns:a16="http://schemas.microsoft.com/office/drawing/2014/main" id="{C3E3E291-F136-4AE0-AB2F-6CBC4C91E168}"/>
                </a:ext>
              </a:extLst>
            </p:cNvPr>
            <p:cNvSpPr>
              <a:spLocks noChangeArrowheads="1"/>
            </p:cNvSpPr>
            <p:nvPr/>
          </p:nvSpPr>
          <p:spPr bwMode="auto">
            <a:xfrm>
              <a:off x="9326" y="2329"/>
              <a:ext cx="3151"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b="1" i="0" u="none" strike="noStrike" cap="none" normalizeH="0" baseline="0">
                  <a:ln>
                    <a:noFill/>
                  </a:ln>
                  <a:solidFill>
                    <a:srgbClr val="000000"/>
                  </a:solidFill>
                  <a:effectLst/>
                  <a:latin typeface="Calibri" panose="020F0502020204030204" pitchFamily="34" charset="0"/>
                </a:rPr>
                <a:t>Grab Only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8" name="Rectangle 193">
              <a:extLst>
                <a:ext uri="{FF2B5EF4-FFF2-40B4-BE49-F238E27FC236}">
                  <a16:creationId xmlns:a16="http://schemas.microsoft.com/office/drawing/2014/main" id="{CE22E78B-985B-4ABC-B3F9-650A20FE2C3B}"/>
                </a:ext>
              </a:extLst>
            </p:cNvPr>
            <p:cNvSpPr>
              <a:spLocks noChangeArrowheads="1"/>
            </p:cNvSpPr>
            <p:nvPr/>
          </p:nvSpPr>
          <p:spPr bwMode="auto">
            <a:xfrm>
              <a:off x="13720" y="2329"/>
              <a:ext cx="4128"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b="1" i="0" u="none" strike="noStrike" cap="none" normalizeH="0" baseline="0">
                  <a:ln>
                    <a:noFill/>
                  </a:ln>
                  <a:solidFill>
                    <a:srgbClr val="000000"/>
                  </a:solidFill>
                  <a:effectLst/>
                  <a:latin typeface="Calibri" panose="020F0502020204030204" pitchFamily="34" charset="0"/>
                </a:rPr>
                <a:t>Grab &amp; POCIS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9" name="Rectangle 194">
              <a:extLst>
                <a:ext uri="{FF2B5EF4-FFF2-40B4-BE49-F238E27FC236}">
                  <a16:creationId xmlns:a16="http://schemas.microsoft.com/office/drawing/2014/main" id="{CD451265-B504-4A4D-AF5D-8DDC509E26E3}"/>
                </a:ext>
              </a:extLst>
            </p:cNvPr>
            <p:cNvSpPr>
              <a:spLocks noChangeArrowheads="1"/>
            </p:cNvSpPr>
            <p:nvPr/>
          </p:nvSpPr>
          <p:spPr bwMode="auto">
            <a:xfrm>
              <a:off x="4843" y="3161"/>
              <a:ext cx="2865"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Alprazolam</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0" name="Rectangle 195">
              <a:extLst>
                <a:ext uri="{FF2B5EF4-FFF2-40B4-BE49-F238E27FC236}">
                  <a16:creationId xmlns:a16="http://schemas.microsoft.com/office/drawing/2014/main" id="{37FA4C0D-1942-4D73-9258-E6C0385AAB0D}"/>
                </a:ext>
              </a:extLst>
            </p:cNvPr>
            <p:cNvSpPr>
              <a:spLocks noChangeArrowheads="1"/>
            </p:cNvSpPr>
            <p:nvPr/>
          </p:nvSpPr>
          <p:spPr bwMode="auto">
            <a:xfrm>
              <a:off x="9504" y="3161"/>
              <a:ext cx="3568"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err="1">
                  <a:ln>
                    <a:noFill/>
                  </a:ln>
                  <a:solidFill>
                    <a:srgbClr val="000000"/>
                  </a:solidFill>
                  <a:effectLst/>
                  <a:latin typeface="Calibri" panose="020F0502020204030204" pitchFamily="34" charset="0"/>
                </a:rPr>
                <a:t>Diatrizoic</a:t>
              </a:r>
              <a:r>
                <a:rPr kumimoji="0" lang="en-US" altLang="en-US" sz="7800" i="0" u="none" strike="noStrike" cap="none" normalizeH="0" baseline="0" dirty="0">
                  <a:ln>
                    <a:noFill/>
                  </a:ln>
                  <a:solidFill>
                    <a:srgbClr val="000000"/>
                  </a:solidFill>
                  <a:effectLst/>
                  <a:latin typeface="Calibri" panose="020F0502020204030204" pitchFamily="34" charset="0"/>
                </a:rPr>
                <a:t> acid</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1" name="Rectangle 196">
              <a:extLst>
                <a:ext uri="{FF2B5EF4-FFF2-40B4-BE49-F238E27FC236}">
                  <a16:creationId xmlns:a16="http://schemas.microsoft.com/office/drawing/2014/main" id="{EB3E6615-4D7A-46EE-A4AD-AD5E522ADA90}"/>
                </a:ext>
              </a:extLst>
            </p:cNvPr>
            <p:cNvSpPr>
              <a:spLocks noChangeArrowheads="1"/>
            </p:cNvSpPr>
            <p:nvPr/>
          </p:nvSpPr>
          <p:spPr bwMode="auto">
            <a:xfrm>
              <a:off x="14475" y="3161"/>
              <a:ext cx="3345"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Amitriptyline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2" name="Rectangle 197">
              <a:extLst>
                <a:ext uri="{FF2B5EF4-FFF2-40B4-BE49-F238E27FC236}">
                  <a16:creationId xmlns:a16="http://schemas.microsoft.com/office/drawing/2014/main" id="{915B3DE9-2B5B-493A-A094-B632DAB874EA}"/>
                </a:ext>
              </a:extLst>
            </p:cNvPr>
            <p:cNvSpPr>
              <a:spLocks noChangeArrowheads="1"/>
            </p:cNvSpPr>
            <p:nvPr/>
          </p:nvSpPr>
          <p:spPr bwMode="auto">
            <a:xfrm>
              <a:off x="4044" y="3992"/>
              <a:ext cx="5371"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Erythromycin-H2O</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3" name="Rectangle 198">
              <a:extLst>
                <a:ext uri="{FF2B5EF4-FFF2-40B4-BE49-F238E27FC236}">
                  <a16:creationId xmlns:a16="http://schemas.microsoft.com/office/drawing/2014/main" id="{2DD7CCFA-A95D-4A98-952A-431E75E4889C}"/>
                </a:ext>
              </a:extLst>
            </p:cNvPr>
            <p:cNvSpPr>
              <a:spLocks noChangeArrowheads="1"/>
            </p:cNvSpPr>
            <p:nvPr/>
          </p:nvSpPr>
          <p:spPr bwMode="auto">
            <a:xfrm>
              <a:off x="10036" y="3992"/>
              <a:ext cx="2579"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err="1">
                  <a:ln>
                    <a:noFill/>
                  </a:ln>
                  <a:solidFill>
                    <a:srgbClr val="000000"/>
                  </a:solidFill>
                  <a:effectLst/>
                  <a:latin typeface="Calibri" panose="020F0502020204030204" pitchFamily="34" charset="0"/>
                </a:rPr>
                <a:t>Iopamidol</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4" name="Rectangle 199">
              <a:extLst>
                <a:ext uri="{FF2B5EF4-FFF2-40B4-BE49-F238E27FC236}">
                  <a16:creationId xmlns:a16="http://schemas.microsoft.com/office/drawing/2014/main" id="{1AC14A23-ED09-43C5-B5BC-17564FCCD172}"/>
                </a:ext>
              </a:extLst>
            </p:cNvPr>
            <p:cNvSpPr>
              <a:spLocks noChangeArrowheads="1"/>
            </p:cNvSpPr>
            <p:nvPr/>
          </p:nvSpPr>
          <p:spPr bwMode="auto">
            <a:xfrm>
              <a:off x="14342" y="3992"/>
              <a:ext cx="3636"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Amphetamine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5" name="Rectangle 200">
              <a:extLst>
                <a:ext uri="{FF2B5EF4-FFF2-40B4-BE49-F238E27FC236}">
                  <a16:creationId xmlns:a16="http://schemas.microsoft.com/office/drawing/2014/main" id="{E4935E6B-477E-470E-ABFC-98D7B3A503D1}"/>
                </a:ext>
              </a:extLst>
            </p:cNvPr>
            <p:cNvSpPr>
              <a:spLocks noChangeArrowheads="1"/>
            </p:cNvSpPr>
            <p:nvPr/>
          </p:nvSpPr>
          <p:spPr bwMode="auto">
            <a:xfrm>
              <a:off x="4577" y="4824"/>
              <a:ext cx="3445"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Hydrocodone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6" name="Rectangle 201">
              <a:extLst>
                <a:ext uri="{FF2B5EF4-FFF2-40B4-BE49-F238E27FC236}">
                  <a16:creationId xmlns:a16="http://schemas.microsoft.com/office/drawing/2014/main" id="{E7D55CD4-0F9E-4732-8AC8-10C0C72DBCA6}"/>
                </a:ext>
              </a:extLst>
            </p:cNvPr>
            <p:cNvSpPr>
              <a:spLocks noChangeArrowheads="1"/>
            </p:cNvSpPr>
            <p:nvPr/>
          </p:nvSpPr>
          <p:spPr bwMode="auto">
            <a:xfrm>
              <a:off x="9992" y="4824"/>
              <a:ext cx="2610"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Colchicine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7" name="Rectangle 202">
              <a:extLst>
                <a:ext uri="{FF2B5EF4-FFF2-40B4-BE49-F238E27FC236}">
                  <a16:creationId xmlns:a16="http://schemas.microsoft.com/office/drawing/2014/main" id="{A585C16E-A314-41EC-A48C-D27EC171214F}"/>
                </a:ext>
              </a:extLst>
            </p:cNvPr>
            <p:cNvSpPr>
              <a:spLocks noChangeArrowheads="1"/>
            </p:cNvSpPr>
            <p:nvPr/>
          </p:nvSpPr>
          <p:spPr bwMode="auto">
            <a:xfrm>
              <a:off x="14209" y="4824"/>
              <a:ext cx="3963"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Carbamazepine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8" name="Rectangle 203">
              <a:extLst>
                <a:ext uri="{FF2B5EF4-FFF2-40B4-BE49-F238E27FC236}">
                  <a16:creationId xmlns:a16="http://schemas.microsoft.com/office/drawing/2014/main" id="{9ACC6AD5-E998-45A0-96C2-629BFF524407}"/>
                </a:ext>
              </a:extLst>
            </p:cNvPr>
            <p:cNvSpPr>
              <a:spLocks noChangeArrowheads="1"/>
            </p:cNvSpPr>
            <p:nvPr/>
          </p:nvSpPr>
          <p:spPr bwMode="auto">
            <a:xfrm>
              <a:off x="15230" y="5655"/>
              <a:ext cx="2020"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Cocaine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9" name="Rectangle 204">
              <a:extLst>
                <a:ext uri="{FF2B5EF4-FFF2-40B4-BE49-F238E27FC236}">
                  <a16:creationId xmlns:a16="http://schemas.microsoft.com/office/drawing/2014/main" id="{24A6FDA0-EE80-4F2B-9556-D755C506695C}"/>
                </a:ext>
              </a:extLst>
            </p:cNvPr>
            <p:cNvSpPr>
              <a:spLocks noChangeArrowheads="1"/>
            </p:cNvSpPr>
            <p:nvPr/>
          </p:nvSpPr>
          <p:spPr bwMode="auto">
            <a:xfrm>
              <a:off x="15673" y="6487"/>
              <a:ext cx="1311"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DEET</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20" name="Rectangle 205">
              <a:extLst>
                <a:ext uri="{FF2B5EF4-FFF2-40B4-BE49-F238E27FC236}">
                  <a16:creationId xmlns:a16="http://schemas.microsoft.com/office/drawing/2014/main" id="{2C04EE35-C904-4C6A-A7C2-9C021B6C43EE}"/>
                </a:ext>
              </a:extLst>
            </p:cNvPr>
            <p:cNvSpPr>
              <a:spLocks noChangeArrowheads="1"/>
            </p:cNvSpPr>
            <p:nvPr/>
          </p:nvSpPr>
          <p:spPr bwMode="auto">
            <a:xfrm>
              <a:off x="14519" y="7318"/>
              <a:ext cx="3313"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err="1">
                  <a:ln>
                    <a:noFill/>
                  </a:ln>
                  <a:solidFill>
                    <a:srgbClr val="000000"/>
                  </a:solidFill>
                  <a:effectLst/>
                  <a:latin typeface="Calibri" panose="020F0502020204030204" pitchFamily="34" charset="0"/>
                </a:rPr>
                <a:t>Oxolinic</a:t>
              </a:r>
              <a:r>
                <a:rPr kumimoji="0" lang="en-US" altLang="en-US" sz="7800" b="1" i="0" u="none" strike="noStrike" cap="none" normalizeH="0" baseline="0" dirty="0">
                  <a:ln>
                    <a:noFill/>
                  </a:ln>
                  <a:solidFill>
                    <a:srgbClr val="000000"/>
                  </a:solidFill>
                  <a:effectLst/>
                  <a:latin typeface="Calibri" panose="020F0502020204030204" pitchFamily="34" charset="0"/>
                </a:rPr>
                <a:t> </a:t>
              </a:r>
              <a:r>
                <a:rPr kumimoji="0" lang="en-US" altLang="en-US" sz="7800" i="0" u="none" strike="noStrike" cap="none" normalizeH="0" baseline="0" dirty="0">
                  <a:ln>
                    <a:noFill/>
                  </a:ln>
                  <a:solidFill>
                    <a:srgbClr val="000000"/>
                  </a:solidFill>
                  <a:effectLst/>
                  <a:latin typeface="Calibri" panose="020F0502020204030204" pitchFamily="34" charset="0"/>
                </a:rPr>
                <a:t>Acid</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21" name="Rectangle 206">
              <a:extLst>
                <a:ext uri="{FF2B5EF4-FFF2-40B4-BE49-F238E27FC236}">
                  <a16:creationId xmlns:a16="http://schemas.microsoft.com/office/drawing/2014/main" id="{64F06DC0-E98A-4889-91A5-8E2EC06FD71A}"/>
                </a:ext>
              </a:extLst>
            </p:cNvPr>
            <p:cNvSpPr>
              <a:spLocks noChangeArrowheads="1"/>
            </p:cNvSpPr>
            <p:nvPr/>
          </p:nvSpPr>
          <p:spPr bwMode="auto">
            <a:xfrm>
              <a:off x="13854" y="8150"/>
              <a:ext cx="4509"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Sulfamethoxazole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22" name="Line 207">
              <a:extLst>
                <a:ext uri="{FF2B5EF4-FFF2-40B4-BE49-F238E27FC236}">
                  <a16:creationId xmlns:a16="http://schemas.microsoft.com/office/drawing/2014/main" id="{F14F1F33-34F0-456B-B4E4-91BBE727288F}"/>
                </a:ext>
              </a:extLst>
            </p:cNvPr>
            <p:cNvSpPr>
              <a:spLocks noChangeShapeType="1"/>
            </p:cNvSpPr>
            <p:nvPr/>
          </p:nvSpPr>
          <p:spPr bwMode="auto">
            <a:xfrm>
              <a:off x="3556" y="2246"/>
              <a:ext cx="0" cy="8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Rectangle 208">
              <a:extLst>
                <a:ext uri="{FF2B5EF4-FFF2-40B4-BE49-F238E27FC236}">
                  <a16:creationId xmlns:a16="http://schemas.microsoft.com/office/drawing/2014/main" id="{3EDABCFF-F9BD-4F93-8118-739FDAD9B288}"/>
                </a:ext>
              </a:extLst>
            </p:cNvPr>
            <p:cNvSpPr>
              <a:spLocks noChangeArrowheads="1"/>
            </p:cNvSpPr>
            <p:nvPr/>
          </p:nvSpPr>
          <p:spPr bwMode="auto">
            <a:xfrm>
              <a:off x="3556" y="2246"/>
              <a:ext cx="44" cy="8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Line 209">
              <a:extLst>
                <a:ext uri="{FF2B5EF4-FFF2-40B4-BE49-F238E27FC236}">
                  <a16:creationId xmlns:a16="http://schemas.microsoft.com/office/drawing/2014/main" id="{A7B2CA87-3D76-4FCA-A63E-D2368DB23366}"/>
                </a:ext>
              </a:extLst>
            </p:cNvPr>
            <p:cNvSpPr>
              <a:spLocks noChangeShapeType="1"/>
            </p:cNvSpPr>
            <p:nvPr/>
          </p:nvSpPr>
          <p:spPr bwMode="auto">
            <a:xfrm>
              <a:off x="9193" y="2246"/>
              <a:ext cx="0" cy="8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Rectangle 210">
              <a:extLst>
                <a:ext uri="{FF2B5EF4-FFF2-40B4-BE49-F238E27FC236}">
                  <a16:creationId xmlns:a16="http://schemas.microsoft.com/office/drawing/2014/main" id="{D636107B-6E36-450D-93BD-619B300127B2}"/>
                </a:ext>
              </a:extLst>
            </p:cNvPr>
            <p:cNvSpPr>
              <a:spLocks noChangeArrowheads="1"/>
            </p:cNvSpPr>
            <p:nvPr/>
          </p:nvSpPr>
          <p:spPr bwMode="auto">
            <a:xfrm>
              <a:off x="9193" y="2246"/>
              <a:ext cx="44" cy="8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Line 211">
              <a:extLst>
                <a:ext uri="{FF2B5EF4-FFF2-40B4-BE49-F238E27FC236}">
                  <a16:creationId xmlns:a16="http://schemas.microsoft.com/office/drawing/2014/main" id="{258CA58B-3780-4F61-A095-2B9F13F23DE6}"/>
                </a:ext>
              </a:extLst>
            </p:cNvPr>
            <p:cNvSpPr>
              <a:spLocks noChangeShapeType="1"/>
            </p:cNvSpPr>
            <p:nvPr/>
          </p:nvSpPr>
          <p:spPr bwMode="auto">
            <a:xfrm>
              <a:off x="13587" y="2246"/>
              <a:ext cx="0" cy="8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 name="Rectangle 212">
              <a:extLst>
                <a:ext uri="{FF2B5EF4-FFF2-40B4-BE49-F238E27FC236}">
                  <a16:creationId xmlns:a16="http://schemas.microsoft.com/office/drawing/2014/main" id="{53118DBF-50AE-4A22-B7C2-115A3C3871E1}"/>
                </a:ext>
              </a:extLst>
            </p:cNvPr>
            <p:cNvSpPr>
              <a:spLocks noChangeArrowheads="1"/>
            </p:cNvSpPr>
            <p:nvPr/>
          </p:nvSpPr>
          <p:spPr bwMode="auto">
            <a:xfrm>
              <a:off x="13587" y="2246"/>
              <a:ext cx="45" cy="8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Line 213">
              <a:extLst>
                <a:ext uri="{FF2B5EF4-FFF2-40B4-BE49-F238E27FC236}">
                  <a16:creationId xmlns:a16="http://schemas.microsoft.com/office/drawing/2014/main" id="{ACECFCF2-198A-4DD9-A6CF-05508AD14DA6}"/>
                </a:ext>
              </a:extLst>
            </p:cNvPr>
            <p:cNvSpPr>
              <a:spLocks noChangeShapeType="1"/>
            </p:cNvSpPr>
            <p:nvPr/>
          </p:nvSpPr>
          <p:spPr bwMode="auto">
            <a:xfrm>
              <a:off x="3600" y="3078"/>
              <a:ext cx="154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 name="Rectangle 214">
              <a:extLst>
                <a:ext uri="{FF2B5EF4-FFF2-40B4-BE49-F238E27FC236}">
                  <a16:creationId xmlns:a16="http://schemas.microsoft.com/office/drawing/2014/main" id="{2707CA93-F19D-43ED-BD76-A774176B09A9}"/>
                </a:ext>
              </a:extLst>
            </p:cNvPr>
            <p:cNvSpPr>
              <a:spLocks noChangeArrowheads="1"/>
            </p:cNvSpPr>
            <p:nvPr/>
          </p:nvSpPr>
          <p:spPr bwMode="auto">
            <a:xfrm>
              <a:off x="3600" y="3078"/>
              <a:ext cx="15447"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Line 215">
              <a:extLst>
                <a:ext uri="{FF2B5EF4-FFF2-40B4-BE49-F238E27FC236}">
                  <a16:creationId xmlns:a16="http://schemas.microsoft.com/office/drawing/2014/main" id="{BF4646E7-8819-4E4B-B729-F80CE2276F2F}"/>
                </a:ext>
              </a:extLst>
            </p:cNvPr>
            <p:cNvSpPr>
              <a:spLocks noChangeShapeType="1"/>
            </p:cNvSpPr>
            <p:nvPr/>
          </p:nvSpPr>
          <p:spPr bwMode="auto">
            <a:xfrm>
              <a:off x="19002" y="2246"/>
              <a:ext cx="0" cy="8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 name="Rectangle 216">
              <a:extLst>
                <a:ext uri="{FF2B5EF4-FFF2-40B4-BE49-F238E27FC236}">
                  <a16:creationId xmlns:a16="http://schemas.microsoft.com/office/drawing/2014/main" id="{E4E3E6E5-A5B3-4C37-A534-445567274EE1}"/>
                </a:ext>
              </a:extLst>
            </p:cNvPr>
            <p:cNvSpPr>
              <a:spLocks noChangeArrowheads="1"/>
            </p:cNvSpPr>
            <p:nvPr/>
          </p:nvSpPr>
          <p:spPr bwMode="auto">
            <a:xfrm>
              <a:off x="19002" y="2246"/>
              <a:ext cx="45" cy="8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Line 217">
              <a:extLst>
                <a:ext uri="{FF2B5EF4-FFF2-40B4-BE49-F238E27FC236}">
                  <a16:creationId xmlns:a16="http://schemas.microsoft.com/office/drawing/2014/main" id="{9F38AA88-2BFE-4833-A84B-B8549480CD6D}"/>
                </a:ext>
              </a:extLst>
            </p:cNvPr>
            <p:cNvSpPr>
              <a:spLocks noChangeShapeType="1"/>
            </p:cNvSpPr>
            <p:nvPr/>
          </p:nvSpPr>
          <p:spPr bwMode="auto">
            <a:xfrm>
              <a:off x="3600" y="3909"/>
              <a:ext cx="154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 name="Rectangle 218">
              <a:extLst>
                <a:ext uri="{FF2B5EF4-FFF2-40B4-BE49-F238E27FC236}">
                  <a16:creationId xmlns:a16="http://schemas.microsoft.com/office/drawing/2014/main" id="{1E99F9A4-8B26-49A2-989B-35522AA37ABC}"/>
                </a:ext>
              </a:extLst>
            </p:cNvPr>
            <p:cNvSpPr>
              <a:spLocks noChangeArrowheads="1"/>
            </p:cNvSpPr>
            <p:nvPr/>
          </p:nvSpPr>
          <p:spPr bwMode="auto">
            <a:xfrm>
              <a:off x="3600" y="3909"/>
              <a:ext cx="15447"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Line 219">
              <a:extLst>
                <a:ext uri="{FF2B5EF4-FFF2-40B4-BE49-F238E27FC236}">
                  <a16:creationId xmlns:a16="http://schemas.microsoft.com/office/drawing/2014/main" id="{55323AEB-983C-4635-B932-DA54550AF3A1}"/>
                </a:ext>
              </a:extLst>
            </p:cNvPr>
            <p:cNvSpPr>
              <a:spLocks noChangeShapeType="1"/>
            </p:cNvSpPr>
            <p:nvPr/>
          </p:nvSpPr>
          <p:spPr bwMode="auto">
            <a:xfrm>
              <a:off x="3600" y="4741"/>
              <a:ext cx="154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 name="Rectangle 220">
              <a:extLst>
                <a:ext uri="{FF2B5EF4-FFF2-40B4-BE49-F238E27FC236}">
                  <a16:creationId xmlns:a16="http://schemas.microsoft.com/office/drawing/2014/main" id="{41FBE37A-04A0-46E8-8715-E7282F4533BB}"/>
                </a:ext>
              </a:extLst>
            </p:cNvPr>
            <p:cNvSpPr>
              <a:spLocks noChangeArrowheads="1"/>
            </p:cNvSpPr>
            <p:nvPr/>
          </p:nvSpPr>
          <p:spPr bwMode="auto">
            <a:xfrm>
              <a:off x="3600" y="4741"/>
              <a:ext cx="15447"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Line 221">
              <a:extLst>
                <a:ext uri="{FF2B5EF4-FFF2-40B4-BE49-F238E27FC236}">
                  <a16:creationId xmlns:a16="http://schemas.microsoft.com/office/drawing/2014/main" id="{C505C1E1-FBB0-4AD0-9585-E38D460605BB}"/>
                </a:ext>
              </a:extLst>
            </p:cNvPr>
            <p:cNvSpPr>
              <a:spLocks noChangeShapeType="1"/>
            </p:cNvSpPr>
            <p:nvPr/>
          </p:nvSpPr>
          <p:spPr bwMode="auto">
            <a:xfrm>
              <a:off x="3556" y="3078"/>
              <a:ext cx="0" cy="249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Rectangle 222">
              <a:extLst>
                <a:ext uri="{FF2B5EF4-FFF2-40B4-BE49-F238E27FC236}">
                  <a16:creationId xmlns:a16="http://schemas.microsoft.com/office/drawing/2014/main" id="{4FD25A3C-0BEE-4402-9BEB-CFCC969040A0}"/>
                </a:ext>
              </a:extLst>
            </p:cNvPr>
            <p:cNvSpPr>
              <a:spLocks noChangeArrowheads="1"/>
            </p:cNvSpPr>
            <p:nvPr/>
          </p:nvSpPr>
          <p:spPr bwMode="auto">
            <a:xfrm>
              <a:off x="3556" y="3078"/>
              <a:ext cx="44" cy="249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Line 223">
              <a:extLst>
                <a:ext uri="{FF2B5EF4-FFF2-40B4-BE49-F238E27FC236}">
                  <a16:creationId xmlns:a16="http://schemas.microsoft.com/office/drawing/2014/main" id="{00E1314F-E282-4BCF-B6BE-0BA22E1BD313}"/>
                </a:ext>
              </a:extLst>
            </p:cNvPr>
            <p:cNvSpPr>
              <a:spLocks noChangeShapeType="1"/>
            </p:cNvSpPr>
            <p:nvPr/>
          </p:nvSpPr>
          <p:spPr bwMode="auto">
            <a:xfrm>
              <a:off x="9193" y="3119"/>
              <a:ext cx="0" cy="245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Rectangle 224">
              <a:extLst>
                <a:ext uri="{FF2B5EF4-FFF2-40B4-BE49-F238E27FC236}">
                  <a16:creationId xmlns:a16="http://schemas.microsoft.com/office/drawing/2014/main" id="{36F9DE44-1119-438B-9080-A707C6611137}"/>
                </a:ext>
              </a:extLst>
            </p:cNvPr>
            <p:cNvSpPr>
              <a:spLocks noChangeArrowheads="1"/>
            </p:cNvSpPr>
            <p:nvPr/>
          </p:nvSpPr>
          <p:spPr bwMode="auto">
            <a:xfrm>
              <a:off x="9193" y="3119"/>
              <a:ext cx="44" cy="245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Line 225">
              <a:extLst>
                <a:ext uri="{FF2B5EF4-FFF2-40B4-BE49-F238E27FC236}">
                  <a16:creationId xmlns:a16="http://schemas.microsoft.com/office/drawing/2014/main" id="{62D71D0E-6964-4721-8C1E-5FE1872D0425}"/>
                </a:ext>
              </a:extLst>
            </p:cNvPr>
            <p:cNvSpPr>
              <a:spLocks noChangeShapeType="1"/>
            </p:cNvSpPr>
            <p:nvPr/>
          </p:nvSpPr>
          <p:spPr bwMode="auto">
            <a:xfrm>
              <a:off x="3600" y="5572"/>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Rectangle 226">
              <a:extLst>
                <a:ext uri="{FF2B5EF4-FFF2-40B4-BE49-F238E27FC236}">
                  <a16:creationId xmlns:a16="http://schemas.microsoft.com/office/drawing/2014/main" id="{4C798FDA-AACA-4DD6-9502-904888CFCB20}"/>
                </a:ext>
              </a:extLst>
            </p:cNvPr>
            <p:cNvSpPr>
              <a:spLocks noChangeArrowheads="1"/>
            </p:cNvSpPr>
            <p:nvPr/>
          </p:nvSpPr>
          <p:spPr bwMode="auto">
            <a:xfrm>
              <a:off x="3600" y="5572"/>
              <a:ext cx="9987"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Line 227">
              <a:extLst>
                <a:ext uri="{FF2B5EF4-FFF2-40B4-BE49-F238E27FC236}">
                  <a16:creationId xmlns:a16="http://schemas.microsoft.com/office/drawing/2014/main" id="{E4742D4F-CE3E-44D5-979A-07585EA63EE0}"/>
                </a:ext>
              </a:extLst>
            </p:cNvPr>
            <p:cNvSpPr>
              <a:spLocks noChangeShapeType="1"/>
            </p:cNvSpPr>
            <p:nvPr/>
          </p:nvSpPr>
          <p:spPr bwMode="auto">
            <a:xfrm>
              <a:off x="13632" y="5572"/>
              <a:ext cx="54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Rectangle 228">
              <a:extLst>
                <a:ext uri="{FF2B5EF4-FFF2-40B4-BE49-F238E27FC236}">
                  <a16:creationId xmlns:a16="http://schemas.microsoft.com/office/drawing/2014/main" id="{294402D1-C906-43F6-A662-A8BD86C191A1}"/>
                </a:ext>
              </a:extLst>
            </p:cNvPr>
            <p:cNvSpPr>
              <a:spLocks noChangeArrowheads="1"/>
            </p:cNvSpPr>
            <p:nvPr/>
          </p:nvSpPr>
          <p:spPr bwMode="auto">
            <a:xfrm>
              <a:off x="13632" y="5572"/>
              <a:ext cx="5415"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Line 229">
              <a:extLst>
                <a:ext uri="{FF2B5EF4-FFF2-40B4-BE49-F238E27FC236}">
                  <a16:creationId xmlns:a16="http://schemas.microsoft.com/office/drawing/2014/main" id="{0020EAEB-3D4C-45A0-8E4C-8255BF00719E}"/>
                </a:ext>
              </a:extLst>
            </p:cNvPr>
            <p:cNvSpPr>
              <a:spLocks noChangeShapeType="1"/>
            </p:cNvSpPr>
            <p:nvPr/>
          </p:nvSpPr>
          <p:spPr bwMode="auto">
            <a:xfrm>
              <a:off x="3600" y="6404"/>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Rectangle 230">
              <a:extLst>
                <a:ext uri="{FF2B5EF4-FFF2-40B4-BE49-F238E27FC236}">
                  <a16:creationId xmlns:a16="http://schemas.microsoft.com/office/drawing/2014/main" id="{FBC70A68-72D1-4143-8624-221A2F17A5D1}"/>
                </a:ext>
              </a:extLst>
            </p:cNvPr>
            <p:cNvSpPr>
              <a:spLocks noChangeArrowheads="1"/>
            </p:cNvSpPr>
            <p:nvPr/>
          </p:nvSpPr>
          <p:spPr bwMode="auto">
            <a:xfrm>
              <a:off x="3600" y="6404"/>
              <a:ext cx="9987"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Line 231">
              <a:extLst>
                <a:ext uri="{FF2B5EF4-FFF2-40B4-BE49-F238E27FC236}">
                  <a16:creationId xmlns:a16="http://schemas.microsoft.com/office/drawing/2014/main" id="{A3F2EDF5-2DA9-4F26-AA71-DE365C402BBC}"/>
                </a:ext>
              </a:extLst>
            </p:cNvPr>
            <p:cNvSpPr>
              <a:spLocks noChangeShapeType="1"/>
            </p:cNvSpPr>
            <p:nvPr/>
          </p:nvSpPr>
          <p:spPr bwMode="auto">
            <a:xfrm>
              <a:off x="13632" y="6404"/>
              <a:ext cx="54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Rectangle 232">
              <a:extLst>
                <a:ext uri="{FF2B5EF4-FFF2-40B4-BE49-F238E27FC236}">
                  <a16:creationId xmlns:a16="http://schemas.microsoft.com/office/drawing/2014/main" id="{059799E6-FE9A-4547-B10F-9274B7D7E6C6}"/>
                </a:ext>
              </a:extLst>
            </p:cNvPr>
            <p:cNvSpPr>
              <a:spLocks noChangeArrowheads="1"/>
            </p:cNvSpPr>
            <p:nvPr/>
          </p:nvSpPr>
          <p:spPr bwMode="auto">
            <a:xfrm>
              <a:off x="13632" y="6404"/>
              <a:ext cx="5415"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Line 233">
              <a:extLst>
                <a:ext uri="{FF2B5EF4-FFF2-40B4-BE49-F238E27FC236}">
                  <a16:creationId xmlns:a16="http://schemas.microsoft.com/office/drawing/2014/main" id="{3C04B7A0-42B0-45AE-A57D-187F16DEF60F}"/>
                </a:ext>
              </a:extLst>
            </p:cNvPr>
            <p:cNvSpPr>
              <a:spLocks noChangeShapeType="1"/>
            </p:cNvSpPr>
            <p:nvPr/>
          </p:nvSpPr>
          <p:spPr bwMode="auto">
            <a:xfrm>
              <a:off x="3600" y="7235"/>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Rectangle 234">
              <a:extLst>
                <a:ext uri="{FF2B5EF4-FFF2-40B4-BE49-F238E27FC236}">
                  <a16:creationId xmlns:a16="http://schemas.microsoft.com/office/drawing/2014/main" id="{CEE7463F-1F63-4913-9475-F982D3F51BAA}"/>
                </a:ext>
              </a:extLst>
            </p:cNvPr>
            <p:cNvSpPr>
              <a:spLocks noChangeArrowheads="1"/>
            </p:cNvSpPr>
            <p:nvPr/>
          </p:nvSpPr>
          <p:spPr bwMode="auto">
            <a:xfrm>
              <a:off x="3600" y="7235"/>
              <a:ext cx="9987"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Line 235">
              <a:extLst>
                <a:ext uri="{FF2B5EF4-FFF2-40B4-BE49-F238E27FC236}">
                  <a16:creationId xmlns:a16="http://schemas.microsoft.com/office/drawing/2014/main" id="{95C00E3E-D2AC-4912-A4D6-B01EA424C909}"/>
                </a:ext>
              </a:extLst>
            </p:cNvPr>
            <p:cNvSpPr>
              <a:spLocks noChangeShapeType="1"/>
            </p:cNvSpPr>
            <p:nvPr/>
          </p:nvSpPr>
          <p:spPr bwMode="auto">
            <a:xfrm>
              <a:off x="13632" y="7235"/>
              <a:ext cx="54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Rectangle 236">
              <a:extLst>
                <a:ext uri="{FF2B5EF4-FFF2-40B4-BE49-F238E27FC236}">
                  <a16:creationId xmlns:a16="http://schemas.microsoft.com/office/drawing/2014/main" id="{59D76735-4FDF-4490-A021-05E541E65142}"/>
                </a:ext>
              </a:extLst>
            </p:cNvPr>
            <p:cNvSpPr>
              <a:spLocks noChangeArrowheads="1"/>
            </p:cNvSpPr>
            <p:nvPr/>
          </p:nvSpPr>
          <p:spPr bwMode="auto">
            <a:xfrm>
              <a:off x="13632" y="7235"/>
              <a:ext cx="5415"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Line 237">
              <a:extLst>
                <a:ext uri="{FF2B5EF4-FFF2-40B4-BE49-F238E27FC236}">
                  <a16:creationId xmlns:a16="http://schemas.microsoft.com/office/drawing/2014/main" id="{CE1BE5BA-929E-4739-9FC3-42D1DE04F41E}"/>
                </a:ext>
              </a:extLst>
            </p:cNvPr>
            <p:cNvSpPr>
              <a:spLocks noChangeShapeType="1"/>
            </p:cNvSpPr>
            <p:nvPr/>
          </p:nvSpPr>
          <p:spPr bwMode="auto">
            <a:xfrm>
              <a:off x="3600" y="8067"/>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Rectangle 238">
              <a:extLst>
                <a:ext uri="{FF2B5EF4-FFF2-40B4-BE49-F238E27FC236}">
                  <a16:creationId xmlns:a16="http://schemas.microsoft.com/office/drawing/2014/main" id="{204C87A2-0876-4EA2-BE61-12E8619F2FE5}"/>
                </a:ext>
              </a:extLst>
            </p:cNvPr>
            <p:cNvSpPr>
              <a:spLocks noChangeArrowheads="1"/>
            </p:cNvSpPr>
            <p:nvPr/>
          </p:nvSpPr>
          <p:spPr bwMode="auto">
            <a:xfrm>
              <a:off x="3600" y="8067"/>
              <a:ext cx="9987"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Line 239">
              <a:extLst>
                <a:ext uri="{FF2B5EF4-FFF2-40B4-BE49-F238E27FC236}">
                  <a16:creationId xmlns:a16="http://schemas.microsoft.com/office/drawing/2014/main" id="{F7B308FF-A8D5-4C56-9DDD-4E42C7A4DDC4}"/>
                </a:ext>
              </a:extLst>
            </p:cNvPr>
            <p:cNvSpPr>
              <a:spLocks noChangeShapeType="1"/>
            </p:cNvSpPr>
            <p:nvPr/>
          </p:nvSpPr>
          <p:spPr bwMode="auto">
            <a:xfrm>
              <a:off x="13632" y="8067"/>
              <a:ext cx="54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Rectangle 240">
              <a:extLst>
                <a:ext uri="{FF2B5EF4-FFF2-40B4-BE49-F238E27FC236}">
                  <a16:creationId xmlns:a16="http://schemas.microsoft.com/office/drawing/2014/main" id="{2C15137B-5188-48C5-8B62-36643B5CA542}"/>
                </a:ext>
              </a:extLst>
            </p:cNvPr>
            <p:cNvSpPr>
              <a:spLocks noChangeArrowheads="1"/>
            </p:cNvSpPr>
            <p:nvPr/>
          </p:nvSpPr>
          <p:spPr bwMode="auto">
            <a:xfrm>
              <a:off x="13632" y="8067"/>
              <a:ext cx="5415"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Line 241">
              <a:extLst>
                <a:ext uri="{FF2B5EF4-FFF2-40B4-BE49-F238E27FC236}">
                  <a16:creationId xmlns:a16="http://schemas.microsoft.com/office/drawing/2014/main" id="{43BEFD51-7A60-40A6-8C7D-3C4F88549D97}"/>
                </a:ext>
              </a:extLst>
            </p:cNvPr>
            <p:cNvSpPr>
              <a:spLocks noChangeShapeType="1"/>
            </p:cNvSpPr>
            <p:nvPr/>
          </p:nvSpPr>
          <p:spPr bwMode="auto">
            <a:xfrm>
              <a:off x="3556" y="5572"/>
              <a:ext cx="0" cy="33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Rectangle 242">
              <a:extLst>
                <a:ext uri="{FF2B5EF4-FFF2-40B4-BE49-F238E27FC236}">
                  <a16:creationId xmlns:a16="http://schemas.microsoft.com/office/drawing/2014/main" id="{C71DCF59-4EA3-4378-B6A8-7409E1973A5A}"/>
                </a:ext>
              </a:extLst>
            </p:cNvPr>
            <p:cNvSpPr>
              <a:spLocks noChangeArrowheads="1"/>
            </p:cNvSpPr>
            <p:nvPr/>
          </p:nvSpPr>
          <p:spPr bwMode="auto">
            <a:xfrm>
              <a:off x="3556" y="5572"/>
              <a:ext cx="44" cy="33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Line 243">
              <a:extLst>
                <a:ext uri="{FF2B5EF4-FFF2-40B4-BE49-F238E27FC236}">
                  <a16:creationId xmlns:a16="http://schemas.microsoft.com/office/drawing/2014/main" id="{9E2C5707-0F39-4F4E-888C-5B4FA34A6E0C}"/>
                </a:ext>
              </a:extLst>
            </p:cNvPr>
            <p:cNvSpPr>
              <a:spLocks noChangeShapeType="1"/>
            </p:cNvSpPr>
            <p:nvPr/>
          </p:nvSpPr>
          <p:spPr bwMode="auto">
            <a:xfrm>
              <a:off x="9193" y="5614"/>
              <a:ext cx="0" cy="332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Rectangle 244">
              <a:extLst>
                <a:ext uri="{FF2B5EF4-FFF2-40B4-BE49-F238E27FC236}">
                  <a16:creationId xmlns:a16="http://schemas.microsoft.com/office/drawing/2014/main" id="{F781567B-0E89-41F8-AC4C-59EC71D2E819}"/>
                </a:ext>
              </a:extLst>
            </p:cNvPr>
            <p:cNvSpPr>
              <a:spLocks noChangeArrowheads="1"/>
            </p:cNvSpPr>
            <p:nvPr/>
          </p:nvSpPr>
          <p:spPr bwMode="auto">
            <a:xfrm>
              <a:off x="9193" y="5614"/>
              <a:ext cx="44" cy="33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Line 245">
              <a:extLst>
                <a:ext uri="{FF2B5EF4-FFF2-40B4-BE49-F238E27FC236}">
                  <a16:creationId xmlns:a16="http://schemas.microsoft.com/office/drawing/2014/main" id="{26D5296F-E1FD-4753-9F54-95B9AAA7DE74}"/>
                </a:ext>
              </a:extLst>
            </p:cNvPr>
            <p:cNvSpPr>
              <a:spLocks noChangeShapeType="1"/>
            </p:cNvSpPr>
            <p:nvPr/>
          </p:nvSpPr>
          <p:spPr bwMode="auto">
            <a:xfrm>
              <a:off x="3600" y="8898"/>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Rectangle 246">
              <a:extLst>
                <a:ext uri="{FF2B5EF4-FFF2-40B4-BE49-F238E27FC236}">
                  <a16:creationId xmlns:a16="http://schemas.microsoft.com/office/drawing/2014/main" id="{13165783-472E-4DB0-BAA0-5927F96AE4E6}"/>
                </a:ext>
              </a:extLst>
            </p:cNvPr>
            <p:cNvSpPr>
              <a:spLocks noChangeArrowheads="1"/>
            </p:cNvSpPr>
            <p:nvPr/>
          </p:nvSpPr>
          <p:spPr bwMode="auto">
            <a:xfrm>
              <a:off x="3600" y="8898"/>
              <a:ext cx="9987"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Line 247">
              <a:extLst>
                <a:ext uri="{FF2B5EF4-FFF2-40B4-BE49-F238E27FC236}">
                  <a16:creationId xmlns:a16="http://schemas.microsoft.com/office/drawing/2014/main" id="{C72FCB08-7CC0-4722-8ACB-47928598A81D}"/>
                </a:ext>
              </a:extLst>
            </p:cNvPr>
            <p:cNvSpPr>
              <a:spLocks noChangeShapeType="1"/>
            </p:cNvSpPr>
            <p:nvPr/>
          </p:nvSpPr>
          <p:spPr bwMode="auto">
            <a:xfrm>
              <a:off x="13587" y="3119"/>
              <a:ext cx="0" cy="577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Rectangle 248">
              <a:extLst>
                <a:ext uri="{FF2B5EF4-FFF2-40B4-BE49-F238E27FC236}">
                  <a16:creationId xmlns:a16="http://schemas.microsoft.com/office/drawing/2014/main" id="{B35480F5-2887-4152-90A6-BB9CC7EDF181}"/>
                </a:ext>
              </a:extLst>
            </p:cNvPr>
            <p:cNvSpPr>
              <a:spLocks noChangeArrowheads="1"/>
            </p:cNvSpPr>
            <p:nvPr/>
          </p:nvSpPr>
          <p:spPr bwMode="auto">
            <a:xfrm>
              <a:off x="13587" y="3119"/>
              <a:ext cx="45" cy="577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Line 249">
              <a:extLst>
                <a:ext uri="{FF2B5EF4-FFF2-40B4-BE49-F238E27FC236}">
                  <a16:creationId xmlns:a16="http://schemas.microsoft.com/office/drawing/2014/main" id="{BCECBBCB-9E9F-44C1-8BCE-E7DD66418ADF}"/>
                </a:ext>
              </a:extLst>
            </p:cNvPr>
            <p:cNvSpPr>
              <a:spLocks noChangeShapeType="1"/>
            </p:cNvSpPr>
            <p:nvPr/>
          </p:nvSpPr>
          <p:spPr bwMode="auto">
            <a:xfrm>
              <a:off x="13587" y="8898"/>
              <a:ext cx="546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Rectangle 250">
              <a:extLst>
                <a:ext uri="{FF2B5EF4-FFF2-40B4-BE49-F238E27FC236}">
                  <a16:creationId xmlns:a16="http://schemas.microsoft.com/office/drawing/2014/main" id="{99FD58E4-6B6A-4895-9E06-8C184AF531A2}"/>
                </a:ext>
              </a:extLst>
            </p:cNvPr>
            <p:cNvSpPr>
              <a:spLocks noChangeArrowheads="1"/>
            </p:cNvSpPr>
            <p:nvPr/>
          </p:nvSpPr>
          <p:spPr bwMode="auto">
            <a:xfrm>
              <a:off x="13587" y="8898"/>
              <a:ext cx="5460"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Line 251">
              <a:extLst>
                <a:ext uri="{FF2B5EF4-FFF2-40B4-BE49-F238E27FC236}">
                  <a16:creationId xmlns:a16="http://schemas.microsoft.com/office/drawing/2014/main" id="{AC908A99-EA6F-42F1-9110-9AFCFA03AA9A}"/>
                </a:ext>
              </a:extLst>
            </p:cNvPr>
            <p:cNvSpPr>
              <a:spLocks noChangeShapeType="1"/>
            </p:cNvSpPr>
            <p:nvPr/>
          </p:nvSpPr>
          <p:spPr bwMode="auto">
            <a:xfrm>
              <a:off x="19002" y="3119"/>
              <a:ext cx="0" cy="58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Rectangle 252">
              <a:extLst>
                <a:ext uri="{FF2B5EF4-FFF2-40B4-BE49-F238E27FC236}">
                  <a16:creationId xmlns:a16="http://schemas.microsoft.com/office/drawing/2014/main" id="{9E570D8A-C5AC-4EA7-B282-D4689DAF69AD}"/>
                </a:ext>
              </a:extLst>
            </p:cNvPr>
            <p:cNvSpPr>
              <a:spLocks noChangeArrowheads="1"/>
            </p:cNvSpPr>
            <p:nvPr/>
          </p:nvSpPr>
          <p:spPr bwMode="auto">
            <a:xfrm>
              <a:off x="19002" y="3119"/>
              <a:ext cx="45" cy="58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Line 253">
              <a:extLst>
                <a:ext uri="{FF2B5EF4-FFF2-40B4-BE49-F238E27FC236}">
                  <a16:creationId xmlns:a16="http://schemas.microsoft.com/office/drawing/2014/main" id="{9D839707-D5BB-4CE6-A2C0-C5DDDA22EF83}"/>
                </a:ext>
              </a:extLst>
            </p:cNvPr>
            <p:cNvSpPr>
              <a:spLocks noChangeShapeType="1"/>
            </p:cNvSpPr>
            <p:nvPr/>
          </p:nvSpPr>
          <p:spPr bwMode="auto">
            <a:xfrm>
              <a:off x="3556" y="894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Rectangle 254">
              <a:extLst>
                <a:ext uri="{FF2B5EF4-FFF2-40B4-BE49-F238E27FC236}">
                  <a16:creationId xmlns:a16="http://schemas.microsoft.com/office/drawing/2014/main" id="{67BC907A-3AAD-413F-8982-2B8D9E812A9A}"/>
                </a:ext>
              </a:extLst>
            </p:cNvPr>
            <p:cNvSpPr>
              <a:spLocks noChangeArrowheads="1"/>
            </p:cNvSpPr>
            <p:nvPr/>
          </p:nvSpPr>
          <p:spPr bwMode="auto">
            <a:xfrm>
              <a:off x="3556" y="8940"/>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Line 255">
              <a:extLst>
                <a:ext uri="{FF2B5EF4-FFF2-40B4-BE49-F238E27FC236}">
                  <a16:creationId xmlns:a16="http://schemas.microsoft.com/office/drawing/2014/main" id="{F5DE88F3-C2AC-4823-9F08-B2B04E95BC9F}"/>
                </a:ext>
              </a:extLst>
            </p:cNvPr>
            <p:cNvSpPr>
              <a:spLocks noChangeShapeType="1"/>
            </p:cNvSpPr>
            <p:nvPr/>
          </p:nvSpPr>
          <p:spPr bwMode="auto">
            <a:xfrm>
              <a:off x="9193" y="894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Rectangle 256">
              <a:extLst>
                <a:ext uri="{FF2B5EF4-FFF2-40B4-BE49-F238E27FC236}">
                  <a16:creationId xmlns:a16="http://schemas.microsoft.com/office/drawing/2014/main" id="{ACC50C3B-DE87-42AE-9AFE-B69AC713B57B}"/>
                </a:ext>
              </a:extLst>
            </p:cNvPr>
            <p:cNvSpPr>
              <a:spLocks noChangeArrowheads="1"/>
            </p:cNvSpPr>
            <p:nvPr/>
          </p:nvSpPr>
          <p:spPr bwMode="auto">
            <a:xfrm>
              <a:off x="9193" y="8940"/>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Line 257">
              <a:extLst>
                <a:ext uri="{FF2B5EF4-FFF2-40B4-BE49-F238E27FC236}">
                  <a16:creationId xmlns:a16="http://schemas.microsoft.com/office/drawing/2014/main" id="{6F32052A-8053-4BE6-A4BE-B1EEA53C5D24}"/>
                </a:ext>
              </a:extLst>
            </p:cNvPr>
            <p:cNvSpPr>
              <a:spLocks noChangeShapeType="1"/>
            </p:cNvSpPr>
            <p:nvPr/>
          </p:nvSpPr>
          <p:spPr bwMode="auto">
            <a:xfrm>
              <a:off x="13587" y="894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 name="Rectangle 258">
              <a:extLst>
                <a:ext uri="{FF2B5EF4-FFF2-40B4-BE49-F238E27FC236}">
                  <a16:creationId xmlns:a16="http://schemas.microsoft.com/office/drawing/2014/main" id="{1ABE7535-3EE0-4DE3-8381-FC3B88003179}"/>
                </a:ext>
              </a:extLst>
            </p:cNvPr>
            <p:cNvSpPr>
              <a:spLocks noChangeArrowheads="1"/>
            </p:cNvSpPr>
            <p:nvPr/>
          </p:nvSpPr>
          <p:spPr bwMode="auto">
            <a:xfrm>
              <a:off x="13587" y="8940"/>
              <a:ext cx="45"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Line 259">
              <a:extLst>
                <a:ext uri="{FF2B5EF4-FFF2-40B4-BE49-F238E27FC236}">
                  <a16:creationId xmlns:a16="http://schemas.microsoft.com/office/drawing/2014/main" id="{4CB16199-BF14-4966-9629-AE96452A92EA}"/>
                </a:ext>
              </a:extLst>
            </p:cNvPr>
            <p:cNvSpPr>
              <a:spLocks noChangeShapeType="1"/>
            </p:cNvSpPr>
            <p:nvPr/>
          </p:nvSpPr>
          <p:spPr bwMode="auto">
            <a:xfrm>
              <a:off x="19002" y="894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 name="Rectangle 260">
              <a:extLst>
                <a:ext uri="{FF2B5EF4-FFF2-40B4-BE49-F238E27FC236}">
                  <a16:creationId xmlns:a16="http://schemas.microsoft.com/office/drawing/2014/main" id="{984D520E-D17C-4E98-9C9C-113187A97909}"/>
                </a:ext>
              </a:extLst>
            </p:cNvPr>
            <p:cNvSpPr>
              <a:spLocks noChangeArrowheads="1"/>
            </p:cNvSpPr>
            <p:nvPr/>
          </p:nvSpPr>
          <p:spPr bwMode="auto">
            <a:xfrm>
              <a:off x="19002" y="8940"/>
              <a:ext cx="45"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Line 261">
              <a:extLst>
                <a:ext uri="{FF2B5EF4-FFF2-40B4-BE49-F238E27FC236}">
                  <a16:creationId xmlns:a16="http://schemas.microsoft.com/office/drawing/2014/main" id="{320EF349-C2F8-4088-B9A2-14A19A672545}"/>
                </a:ext>
              </a:extLst>
            </p:cNvPr>
            <p:cNvSpPr>
              <a:spLocks noChangeShapeType="1"/>
            </p:cNvSpPr>
            <p:nvPr/>
          </p:nvSpPr>
          <p:spPr bwMode="auto">
            <a:xfrm>
              <a:off x="3600" y="2246"/>
              <a:ext cx="15447" cy="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 name="Rectangle 262">
              <a:extLst>
                <a:ext uri="{FF2B5EF4-FFF2-40B4-BE49-F238E27FC236}">
                  <a16:creationId xmlns:a16="http://schemas.microsoft.com/office/drawing/2014/main" id="{D98A12F2-765B-4A2E-8BAA-566022684B96}"/>
                </a:ext>
              </a:extLst>
            </p:cNvPr>
            <p:cNvSpPr>
              <a:spLocks noChangeArrowheads="1"/>
            </p:cNvSpPr>
            <p:nvPr/>
          </p:nvSpPr>
          <p:spPr bwMode="auto">
            <a:xfrm>
              <a:off x="3600" y="2246"/>
              <a:ext cx="15491"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Line 263">
              <a:extLst>
                <a:ext uri="{FF2B5EF4-FFF2-40B4-BE49-F238E27FC236}">
                  <a16:creationId xmlns:a16="http://schemas.microsoft.com/office/drawing/2014/main" id="{65FB5229-4EA7-4BD6-84E7-3204AAA5D714}"/>
                </a:ext>
              </a:extLst>
            </p:cNvPr>
            <p:cNvSpPr>
              <a:spLocks noChangeShapeType="1"/>
            </p:cNvSpPr>
            <p:nvPr/>
          </p:nvSpPr>
          <p:spPr bwMode="auto">
            <a:xfrm>
              <a:off x="19047" y="307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 name="Rectangle 264">
              <a:extLst>
                <a:ext uri="{FF2B5EF4-FFF2-40B4-BE49-F238E27FC236}">
                  <a16:creationId xmlns:a16="http://schemas.microsoft.com/office/drawing/2014/main" id="{5276F746-FB34-4D49-96A4-AAB1B1324576}"/>
                </a:ext>
              </a:extLst>
            </p:cNvPr>
            <p:cNvSpPr>
              <a:spLocks noChangeArrowheads="1"/>
            </p:cNvSpPr>
            <p:nvPr/>
          </p:nvSpPr>
          <p:spPr bwMode="auto">
            <a:xfrm>
              <a:off x="19047" y="3078"/>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Line 265">
              <a:extLst>
                <a:ext uri="{FF2B5EF4-FFF2-40B4-BE49-F238E27FC236}">
                  <a16:creationId xmlns:a16="http://schemas.microsoft.com/office/drawing/2014/main" id="{85DB984A-EB95-4BD9-9DBF-3BA323176012}"/>
                </a:ext>
              </a:extLst>
            </p:cNvPr>
            <p:cNvSpPr>
              <a:spLocks noChangeShapeType="1"/>
            </p:cNvSpPr>
            <p:nvPr/>
          </p:nvSpPr>
          <p:spPr bwMode="auto">
            <a:xfrm>
              <a:off x="19047" y="3909"/>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 name="Rectangle 266">
              <a:extLst>
                <a:ext uri="{FF2B5EF4-FFF2-40B4-BE49-F238E27FC236}">
                  <a16:creationId xmlns:a16="http://schemas.microsoft.com/office/drawing/2014/main" id="{3464CE82-C0EB-4E33-B0D5-2DEF969B3893}"/>
                </a:ext>
              </a:extLst>
            </p:cNvPr>
            <p:cNvSpPr>
              <a:spLocks noChangeArrowheads="1"/>
            </p:cNvSpPr>
            <p:nvPr/>
          </p:nvSpPr>
          <p:spPr bwMode="auto">
            <a:xfrm>
              <a:off x="19047" y="3909"/>
              <a:ext cx="44" cy="42"/>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Line 267">
              <a:extLst>
                <a:ext uri="{FF2B5EF4-FFF2-40B4-BE49-F238E27FC236}">
                  <a16:creationId xmlns:a16="http://schemas.microsoft.com/office/drawing/2014/main" id="{92EC1345-DB4F-40B0-93B9-46479E0930F6}"/>
                </a:ext>
              </a:extLst>
            </p:cNvPr>
            <p:cNvSpPr>
              <a:spLocks noChangeShapeType="1"/>
            </p:cNvSpPr>
            <p:nvPr/>
          </p:nvSpPr>
          <p:spPr bwMode="auto">
            <a:xfrm>
              <a:off x="19047" y="474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 name="Rectangle 268">
              <a:extLst>
                <a:ext uri="{FF2B5EF4-FFF2-40B4-BE49-F238E27FC236}">
                  <a16:creationId xmlns:a16="http://schemas.microsoft.com/office/drawing/2014/main" id="{9A2D3C0B-B167-4294-AF69-044A784E8665}"/>
                </a:ext>
              </a:extLst>
            </p:cNvPr>
            <p:cNvSpPr>
              <a:spLocks noChangeArrowheads="1"/>
            </p:cNvSpPr>
            <p:nvPr/>
          </p:nvSpPr>
          <p:spPr bwMode="auto">
            <a:xfrm>
              <a:off x="19047" y="4741"/>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Line 269">
              <a:extLst>
                <a:ext uri="{FF2B5EF4-FFF2-40B4-BE49-F238E27FC236}">
                  <a16:creationId xmlns:a16="http://schemas.microsoft.com/office/drawing/2014/main" id="{B3D4243D-7EE7-4A30-840D-0BA36B6B5D7D}"/>
                </a:ext>
              </a:extLst>
            </p:cNvPr>
            <p:cNvSpPr>
              <a:spLocks noChangeShapeType="1"/>
            </p:cNvSpPr>
            <p:nvPr/>
          </p:nvSpPr>
          <p:spPr bwMode="auto">
            <a:xfrm>
              <a:off x="19047" y="5572"/>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 name="Rectangle 270">
              <a:extLst>
                <a:ext uri="{FF2B5EF4-FFF2-40B4-BE49-F238E27FC236}">
                  <a16:creationId xmlns:a16="http://schemas.microsoft.com/office/drawing/2014/main" id="{445EE105-D3E8-4445-8E30-9DCB33003869}"/>
                </a:ext>
              </a:extLst>
            </p:cNvPr>
            <p:cNvSpPr>
              <a:spLocks noChangeArrowheads="1"/>
            </p:cNvSpPr>
            <p:nvPr/>
          </p:nvSpPr>
          <p:spPr bwMode="auto">
            <a:xfrm>
              <a:off x="19047" y="5572"/>
              <a:ext cx="44" cy="42"/>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Line 271">
              <a:extLst>
                <a:ext uri="{FF2B5EF4-FFF2-40B4-BE49-F238E27FC236}">
                  <a16:creationId xmlns:a16="http://schemas.microsoft.com/office/drawing/2014/main" id="{2398D192-D2D9-40A8-80F5-C436DD7914A4}"/>
                </a:ext>
              </a:extLst>
            </p:cNvPr>
            <p:cNvSpPr>
              <a:spLocks noChangeShapeType="1"/>
            </p:cNvSpPr>
            <p:nvPr/>
          </p:nvSpPr>
          <p:spPr bwMode="auto">
            <a:xfrm>
              <a:off x="19047" y="640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 name="Rectangle 272">
              <a:extLst>
                <a:ext uri="{FF2B5EF4-FFF2-40B4-BE49-F238E27FC236}">
                  <a16:creationId xmlns:a16="http://schemas.microsoft.com/office/drawing/2014/main" id="{66FFF960-335A-4528-8E1A-F1C94A8C768C}"/>
                </a:ext>
              </a:extLst>
            </p:cNvPr>
            <p:cNvSpPr>
              <a:spLocks noChangeArrowheads="1"/>
            </p:cNvSpPr>
            <p:nvPr/>
          </p:nvSpPr>
          <p:spPr bwMode="auto">
            <a:xfrm>
              <a:off x="19047" y="6404"/>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Line 273">
              <a:extLst>
                <a:ext uri="{FF2B5EF4-FFF2-40B4-BE49-F238E27FC236}">
                  <a16:creationId xmlns:a16="http://schemas.microsoft.com/office/drawing/2014/main" id="{1394EA6D-AA85-417D-8352-299457709A2C}"/>
                </a:ext>
              </a:extLst>
            </p:cNvPr>
            <p:cNvSpPr>
              <a:spLocks noChangeShapeType="1"/>
            </p:cNvSpPr>
            <p:nvPr/>
          </p:nvSpPr>
          <p:spPr bwMode="auto">
            <a:xfrm>
              <a:off x="19047" y="723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 name="Rectangle 274">
              <a:extLst>
                <a:ext uri="{FF2B5EF4-FFF2-40B4-BE49-F238E27FC236}">
                  <a16:creationId xmlns:a16="http://schemas.microsoft.com/office/drawing/2014/main" id="{C5AAFA03-5499-4C54-9F1E-4E0024756B3C}"/>
                </a:ext>
              </a:extLst>
            </p:cNvPr>
            <p:cNvSpPr>
              <a:spLocks noChangeArrowheads="1"/>
            </p:cNvSpPr>
            <p:nvPr/>
          </p:nvSpPr>
          <p:spPr bwMode="auto">
            <a:xfrm>
              <a:off x="19047" y="7235"/>
              <a:ext cx="44" cy="42"/>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Line 275">
              <a:extLst>
                <a:ext uri="{FF2B5EF4-FFF2-40B4-BE49-F238E27FC236}">
                  <a16:creationId xmlns:a16="http://schemas.microsoft.com/office/drawing/2014/main" id="{E05DE348-D066-4916-A780-27480E47EB0D}"/>
                </a:ext>
              </a:extLst>
            </p:cNvPr>
            <p:cNvSpPr>
              <a:spLocks noChangeShapeType="1"/>
            </p:cNvSpPr>
            <p:nvPr/>
          </p:nvSpPr>
          <p:spPr bwMode="auto">
            <a:xfrm>
              <a:off x="19047" y="806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 name="Rectangle 276">
              <a:extLst>
                <a:ext uri="{FF2B5EF4-FFF2-40B4-BE49-F238E27FC236}">
                  <a16:creationId xmlns:a16="http://schemas.microsoft.com/office/drawing/2014/main" id="{3E1AA122-B3AF-49CB-9474-0E3F5DC6D79F}"/>
                </a:ext>
              </a:extLst>
            </p:cNvPr>
            <p:cNvSpPr>
              <a:spLocks noChangeArrowheads="1"/>
            </p:cNvSpPr>
            <p:nvPr/>
          </p:nvSpPr>
          <p:spPr bwMode="auto">
            <a:xfrm>
              <a:off x="19047" y="8067"/>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Line 277">
              <a:extLst>
                <a:ext uri="{FF2B5EF4-FFF2-40B4-BE49-F238E27FC236}">
                  <a16:creationId xmlns:a16="http://schemas.microsoft.com/office/drawing/2014/main" id="{1FDE1BB1-B653-4129-977D-2F3DE621CF33}"/>
                </a:ext>
              </a:extLst>
            </p:cNvPr>
            <p:cNvSpPr>
              <a:spLocks noChangeShapeType="1"/>
            </p:cNvSpPr>
            <p:nvPr/>
          </p:nvSpPr>
          <p:spPr bwMode="auto">
            <a:xfrm>
              <a:off x="19047" y="889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 name="Rectangle 278">
              <a:extLst>
                <a:ext uri="{FF2B5EF4-FFF2-40B4-BE49-F238E27FC236}">
                  <a16:creationId xmlns:a16="http://schemas.microsoft.com/office/drawing/2014/main" id="{D9924D24-C760-4192-9BF3-C52426F6D528}"/>
                </a:ext>
              </a:extLst>
            </p:cNvPr>
            <p:cNvSpPr>
              <a:spLocks noChangeArrowheads="1"/>
            </p:cNvSpPr>
            <p:nvPr/>
          </p:nvSpPr>
          <p:spPr bwMode="auto">
            <a:xfrm>
              <a:off x="19047" y="8898"/>
              <a:ext cx="44" cy="42"/>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Picture 2">
            <a:extLst>
              <a:ext uri="{FF2B5EF4-FFF2-40B4-BE49-F238E27FC236}">
                <a16:creationId xmlns:a16="http://schemas.microsoft.com/office/drawing/2014/main" id="{C15F3E93-B434-4E0E-B24C-B1077528766A}"/>
              </a:ext>
            </a:extLst>
          </p:cNvPr>
          <p:cNvPicPr>
            <a:picLocks noChangeAspect="1"/>
          </p:cNvPicPr>
          <p:nvPr/>
        </p:nvPicPr>
        <p:blipFill>
          <a:blip r:embed="rId3"/>
          <a:stretch>
            <a:fillRect/>
          </a:stretch>
        </p:blipFill>
        <p:spPr>
          <a:xfrm>
            <a:off x="10705822" y="17127863"/>
            <a:ext cx="14648418" cy="4356704"/>
          </a:xfrm>
          <a:prstGeom prst="rect">
            <a:avLst/>
          </a:prstGeom>
        </p:spPr>
      </p:pic>
      <p:sp>
        <p:nvSpPr>
          <p:cNvPr id="2" name="Rectangle 1">
            <a:extLst>
              <a:ext uri="{FF2B5EF4-FFF2-40B4-BE49-F238E27FC236}">
                <a16:creationId xmlns:a16="http://schemas.microsoft.com/office/drawing/2014/main" id="{3D05FB02-43A2-41B2-AB92-EAC3D17AAF94}"/>
              </a:ext>
            </a:extLst>
          </p:cNvPr>
          <p:cNvSpPr/>
          <p:nvPr/>
        </p:nvSpPr>
        <p:spPr>
          <a:xfrm>
            <a:off x="10632318" y="16005684"/>
            <a:ext cx="15414284" cy="923330"/>
          </a:xfrm>
          <a:prstGeom prst="rect">
            <a:avLst/>
          </a:prstGeom>
        </p:spPr>
        <p:txBody>
          <a:bodyPr wrap="none">
            <a:spAutoFit/>
          </a:bodyPr>
          <a:lstStyle/>
          <a:p>
            <a:r>
              <a:rPr lang="en-US" sz="5400" b="1" dirty="0" err="1"/>
              <a:t>Undetects</a:t>
            </a:r>
            <a:r>
              <a:rPr lang="en-US" sz="5400" b="1" dirty="0"/>
              <a:t>, Detects, Not Quantifiable by Sample Type</a:t>
            </a:r>
            <a:endParaRPr lang="en-US" sz="5400" dirty="0"/>
          </a:p>
        </p:txBody>
      </p:sp>
    </p:spTree>
    <p:extLst>
      <p:ext uri="{BB962C8B-B14F-4D97-AF65-F5344CB8AC3E}">
        <p14:creationId xmlns:p14="http://schemas.microsoft.com/office/powerpoint/2010/main" val="2288401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F2929C-AA65-4C2B-8EAD-14D8741B1CBE}"/>
              </a:ext>
            </a:extLst>
          </p:cNvPr>
          <p:cNvPicPr>
            <a:picLocks noChangeAspect="1"/>
          </p:cNvPicPr>
          <p:nvPr/>
        </p:nvPicPr>
        <p:blipFill rotWithShape="1">
          <a:blip r:embed="rId2"/>
          <a:srcRect l="2122" t="5108" r="2519" b="2046"/>
          <a:stretch/>
        </p:blipFill>
        <p:spPr>
          <a:xfrm>
            <a:off x="1560609" y="14789880"/>
            <a:ext cx="18143621" cy="10957699"/>
          </a:xfrm>
          <a:prstGeom prst="rect">
            <a:avLst/>
          </a:prstGeom>
        </p:spPr>
      </p:pic>
      <p:sp>
        <p:nvSpPr>
          <p:cNvPr id="11" name="TextBox 6">
            <a:extLst>
              <a:ext uri="{FF2B5EF4-FFF2-40B4-BE49-F238E27FC236}">
                <a16:creationId xmlns:a16="http://schemas.microsoft.com/office/drawing/2014/main" id="{16533EE2-4136-4432-B3F1-05DF7EA2E4FF}"/>
              </a:ext>
            </a:extLst>
          </p:cNvPr>
          <p:cNvSpPr txBox="1"/>
          <p:nvPr/>
        </p:nvSpPr>
        <p:spPr>
          <a:xfrm>
            <a:off x="11660239" y="16205663"/>
            <a:ext cx="5623816" cy="1356291"/>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dirty="0"/>
              <a:t>Total</a:t>
            </a:r>
            <a:r>
              <a:rPr lang="en-US" sz="4400" baseline="0" dirty="0"/>
              <a:t> No. PPCPs Analyzed = </a:t>
            </a:r>
            <a:r>
              <a:rPr lang="en-US" sz="4400" dirty="0"/>
              <a:t>127</a:t>
            </a:r>
          </a:p>
        </p:txBody>
      </p:sp>
      <p:sp>
        <p:nvSpPr>
          <p:cNvPr id="14" name="TextBox 13">
            <a:extLst>
              <a:ext uri="{FF2B5EF4-FFF2-40B4-BE49-F238E27FC236}">
                <a16:creationId xmlns:a16="http://schemas.microsoft.com/office/drawing/2014/main" id="{779EC37D-AF46-45B7-B40B-0A84AAEF750B}"/>
              </a:ext>
            </a:extLst>
          </p:cNvPr>
          <p:cNvSpPr txBox="1"/>
          <p:nvPr/>
        </p:nvSpPr>
        <p:spPr>
          <a:xfrm>
            <a:off x="1473199" y="663985"/>
            <a:ext cx="33629600" cy="1200329"/>
          </a:xfrm>
          <a:prstGeom prst="rect">
            <a:avLst/>
          </a:prstGeom>
          <a:noFill/>
        </p:spPr>
        <p:txBody>
          <a:bodyPr wrap="square" rtlCol="0">
            <a:spAutoFit/>
          </a:bodyPr>
          <a:lstStyle/>
          <a:p>
            <a:pPr algn="ctr"/>
            <a:r>
              <a:rPr lang="en-US" sz="7200" dirty="0"/>
              <a:t>PPCPs Detections at Alafia River Analyzed by SGS Analytical</a:t>
            </a:r>
          </a:p>
        </p:txBody>
      </p:sp>
      <p:sp>
        <p:nvSpPr>
          <p:cNvPr id="22" name="TextBox 21">
            <a:extLst>
              <a:ext uri="{FF2B5EF4-FFF2-40B4-BE49-F238E27FC236}">
                <a16:creationId xmlns:a16="http://schemas.microsoft.com/office/drawing/2014/main" id="{A5371290-F26A-4928-8B1C-9A8DF21FADD3}"/>
              </a:ext>
            </a:extLst>
          </p:cNvPr>
          <p:cNvSpPr txBox="1"/>
          <p:nvPr/>
        </p:nvSpPr>
        <p:spPr>
          <a:xfrm>
            <a:off x="12347219" y="2058780"/>
            <a:ext cx="11373563" cy="923330"/>
          </a:xfrm>
          <a:prstGeom prst="rect">
            <a:avLst/>
          </a:prstGeom>
          <a:noFill/>
          <a:ln>
            <a:solidFill>
              <a:schemeClr val="tx1"/>
            </a:solidFill>
          </a:ln>
        </p:spPr>
        <p:txBody>
          <a:bodyPr wrap="none" rtlCol="0">
            <a:spAutoFit/>
          </a:bodyPr>
          <a:lstStyle/>
          <a:p>
            <a:r>
              <a:rPr lang="en-US" sz="5400" dirty="0"/>
              <a:t>Detects per Analyte List by Sample Type</a:t>
            </a:r>
          </a:p>
        </p:txBody>
      </p:sp>
      <p:pic>
        <p:nvPicPr>
          <p:cNvPr id="5" name="Picture 4">
            <a:extLst>
              <a:ext uri="{FF2B5EF4-FFF2-40B4-BE49-F238E27FC236}">
                <a16:creationId xmlns:a16="http://schemas.microsoft.com/office/drawing/2014/main" id="{223F3CCA-B355-49E9-B746-ED663267C073}"/>
              </a:ext>
            </a:extLst>
          </p:cNvPr>
          <p:cNvPicPr>
            <a:picLocks noChangeAspect="1"/>
          </p:cNvPicPr>
          <p:nvPr/>
        </p:nvPicPr>
        <p:blipFill>
          <a:blip r:embed="rId3"/>
          <a:stretch>
            <a:fillRect/>
          </a:stretch>
        </p:blipFill>
        <p:spPr>
          <a:xfrm>
            <a:off x="9691895" y="2579922"/>
            <a:ext cx="17192209" cy="10287893"/>
          </a:xfrm>
          <a:prstGeom prst="rect">
            <a:avLst/>
          </a:prstGeom>
        </p:spPr>
      </p:pic>
      <p:graphicFrame>
        <p:nvGraphicFramePr>
          <p:cNvPr id="12" name="Chart 11">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576722433"/>
              </p:ext>
            </p:extLst>
          </p:nvPr>
        </p:nvGraphicFramePr>
        <p:xfrm>
          <a:off x="19704230" y="14789880"/>
          <a:ext cx="16871770" cy="10043299"/>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B7D9EEAD-372D-4470-8957-CA348AED97D5}"/>
              </a:ext>
            </a:extLst>
          </p:cNvPr>
          <p:cNvSpPr txBox="1"/>
          <p:nvPr/>
        </p:nvSpPr>
        <p:spPr>
          <a:xfrm>
            <a:off x="20875087" y="12843822"/>
            <a:ext cx="12018034" cy="923330"/>
          </a:xfrm>
          <a:prstGeom prst="rect">
            <a:avLst/>
          </a:prstGeom>
          <a:noFill/>
        </p:spPr>
        <p:txBody>
          <a:bodyPr wrap="none" rtlCol="0">
            <a:spAutoFit/>
          </a:bodyPr>
          <a:lstStyle/>
          <a:p>
            <a:r>
              <a:rPr lang="en-US" sz="5400" b="1" dirty="0"/>
              <a:t>Percentage of Detections by Sample Type</a:t>
            </a:r>
          </a:p>
        </p:txBody>
      </p:sp>
      <p:sp>
        <p:nvSpPr>
          <p:cNvPr id="16" name="TextBox 15">
            <a:extLst>
              <a:ext uri="{FF2B5EF4-FFF2-40B4-BE49-F238E27FC236}">
                <a16:creationId xmlns:a16="http://schemas.microsoft.com/office/drawing/2014/main" id="{5B22F144-536B-44E3-B950-DCD699AB30D2}"/>
              </a:ext>
            </a:extLst>
          </p:cNvPr>
          <p:cNvSpPr txBox="1"/>
          <p:nvPr/>
        </p:nvSpPr>
        <p:spPr>
          <a:xfrm>
            <a:off x="4375553" y="12843822"/>
            <a:ext cx="12513732" cy="923330"/>
          </a:xfrm>
          <a:prstGeom prst="rect">
            <a:avLst/>
          </a:prstGeom>
          <a:noFill/>
        </p:spPr>
        <p:txBody>
          <a:bodyPr wrap="square" rtlCol="0">
            <a:spAutoFit/>
          </a:bodyPr>
          <a:lstStyle/>
          <a:p>
            <a:r>
              <a:rPr lang="en-US" sz="5400" b="1" dirty="0"/>
              <a:t>No. of PPCPs Detected by Sample Type</a:t>
            </a:r>
          </a:p>
        </p:txBody>
      </p:sp>
      <p:sp>
        <p:nvSpPr>
          <p:cNvPr id="17" name="TextBox 6">
            <a:extLst>
              <a:ext uri="{FF2B5EF4-FFF2-40B4-BE49-F238E27FC236}">
                <a16:creationId xmlns:a16="http://schemas.microsoft.com/office/drawing/2014/main" id="{50F09E3E-CD25-4394-8E4F-87CFAC5D1337}"/>
              </a:ext>
            </a:extLst>
          </p:cNvPr>
          <p:cNvSpPr txBox="1"/>
          <p:nvPr/>
        </p:nvSpPr>
        <p:spPr>
          <a:xfrm>
            <a:off x="7030772" y="13767152"/>
            <a:ext cx="7203294" cy="844852"/>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baseline="0" dirty="0">
                <a:solidFill>
                  <a:schemeClr val="tx1"/>
                </a:solidFill>
              </a:rPr>
              <a:t>No. of PPCPs Analyzed = </a:t>
            </a:r>
            <a:r>
              <a:rPr lang="en-US" sz="4400" dirty="0">
                <a:solidFill>
                  <a:schemeClr val="tx1"/>
                </a:solidFill>
              </a:rPr>
              <a:t>127</a:t>
            </a:r>
          </a:p>
        </p:txBody>
      </p:sp>
    </p:spTree>
    <p:extLst>
      <p:ext uri="{BB962C8B-B14F-4D97-AF65-F5344CB8AC3E}">
        <p14:creationId xmlns:p14="http://schemas.microsoft.com/office/powerpoint/2010/main" val="2337555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C997F0-E73F-494B-9FA8-C15D089E8B3C}"/>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Ochlockonee River Analyzed by SGS Analytical</a:t>
            </a:r>
          </a:p>
        </p:txBody>
      </p:sp>
      <p:sp>
        <p:nvSpPr>
          <p:cNvPr id="3" name="TextBox 2">
            <a:extLst>
              <a:ext uri="{FF2B5EF4-FFF2-40B4-BE49-F238E27FC236}">
                <a16:creationId xmlns:a16="http://schemas.microsoft.com/office/drawing/2014/main" id="{98387789-EA5B-469C-8DD2-B7401DD5AE47}"/>
              </a:ext>
            </a:extLst>
          </p:cNvPr>
          <p:cNvSpPr txBox="1"/>
          <p:nvPr/>
        </p:nvSpPr>
        <p:spPr>
          <a:xfrm>
            <a:off x="12903201" y="1952160"/>
            <a:ext cx="10261599" cy="2446824"/>
          </a:xfrm>
          <a:prstGeom prst="rect">
            <a:avLst/>
          </a:prstGeom>
          <a:noFill/>
          <a:ln>
            <a:noFill/>
          </a:ln>
        </p:spPr>
        <p:txBody>
          <a:bodyPr wrap="square" rtlCol="0">
            <a:spAutoFit/>
          </a:bodyPr>
          <a:lstStyle/>
          <a:p>
            <a:pPr algn="ctr"/>
            <a:r>
              <a:rPr lang="en-US" sz="5400" b="1" dirty="0"/>
              <a:t>Detected by Sample Type</a:t>
            </a:r>
          </a:p>
          <a:p>
            <a:pPr algn="ctr"/>
            <a:r>
              <a:rPr lang="en-US" sz="4500" dirty="0"/>
              <a:t>127 Compounds Analyzed</a:t>
            </a:r>
          </a:p>
          <a:p>
            <a:pPr algn="ctr"/>
            <a:endParaRPr lang="en-US" sz="5400" dirty="0"/>
          </a:p>
        </p:txBody>
      </p:sp>
      <p:sp>
        <p:nvSpPr>
          <p:cNvPr id="5" name="TextBox 4">
            <a:extLst>
              <a:ext uri="{FF2B5EF4-FFF2-40B4-BE49-F238E27FC236}">
                <a16:creationId xmlns:a16="http://schemas.microsoft.com/office/drawing/2014/main" id="{17FDAEF0-9E5F-471E-9EF1-861F7A5E6B20}"/>
              </a:ext>
            </a:extLst>
          </p:cNvPr>
          <p:cNvSpPr txBox="1"/>
          <p:nvPr/>
        </p:nvSpPr>
        <p:spPr>
          <a:xfrm>
            <a:off x="10326858" y="19995542"/>
            <a:ext cx="15414284" cy="923330"/>
          </a:xfrm>
          <a:prstGeom prst="rect">
            <a:avLst/>
          </a:prstGeom>
          <a:noFill/>
        </p:spPr>
        <p:txBody>
          <a:bodyPr wrap="none" rtlCol="0">
            <a:spAutoFit/>
          </a:bodyPr>
          <a:lstStyle/>
          <a:p>
            <a:r>
              <a:rPr lang="en-US" sz="5400" b="1" dirty="0" err="1"/>
              <a:t>Undetects</a:t>
            </a:r>
            <a:r>
              <a:rPr lang="en-US" sz="5400" b="1" dirty="0"/>
              <a:t>, Detects, Not Quantifiable by Sample Type</a:t>
            </a:r>
            <a:endParaRPr lang="en-US" sz="5400" dirty="0"/>
          </a:p>
        </p:txBody>
      </p:sp>
      <p:pic>
        <p:nvPicPr>
          <p:cNvPr id="6" name="Picture 5">
            <a:extLst>
              <a:ext uri="{FF2B5EF4-FFF2-40B4-BE49-F238E27FC236}">
                <a16:creationId xmlns:a16="http://schemas.microsoft.com/office/drawing/2014/main" id="{19D8A4CA-F8D1-44C0-BEC2-54B1687C2BF7}"/>
              </a:ext>
            </a:extLst>
          </p:cNvPr>
          <p:cNvPicPr>
            <a:picLocks noChangeAspect="1"/>
          </p:cNvPicPr>
          <p:nvPr/>
        </p:nvPicPr>
        <p:blipFill>
          <a:blip r:embed="rId3"/>
          <a:stretch>
            <a:fillRect/>
          </a:stretch>
        </p:blipFill>
        <p:spPr>
          <a:xfrm>
            <a:off x="9283691" y="3968704"/>
            <a:ext cx="18008618" cy="14933624"/>
          </a:xfrm>
          <a:prstGeom prst="rect">
            <a:avLst/>
          </a:prstGeom>
        </p:spPr>
      </p:pic>
      <p:pic>
        <p:nvPicPr>
          <p:cNvPr id="7" name="Picture 6">
            <a:extLst>
              <a:ext uri="{FF2B5EF4-FFF2-40B4-BE49-F238E27FC236}">
                <a16:creationId xmlns:a16="http://schemas.microsoft.com/office/drawing/2014/main" id="{EDC4A077-F629-49A8-BD6F-0FE358D5CCFB}"/>
              </a:ext>
            </a:extLst>
          </p:cNvPr>
          <p:cNvPicPr>
            <a:picLocks noChangeAspect="1"/>
          </p:cNvPicPr>
          <p:nvPr/>
        </p:nvPicPr>
        <p:blipFill>
          <a:blip r:embed="rId4"/>
          <a:stretch>
            <a:fillRect/>
          </a:stretch>
        </p:blipFill>
        <p:spPr>
          <a:xfrm>
            <a:off x="10172370" y="21273685"/>
            <a:ext cx="15723260" cy="3328732"/>
          </a:xfrm>
          <a:prstGeom prst="rect">
            <a:avLst/>
          </a:prstGeom>
        </p:spPr>
      </p:pic>
    </p:spTree>
    <p:extLst>
      <p:ext uri="{BB962C8B-B14F-4D97-AF65-F5344CB8AC3E}">
        <p14:creationId xmlns:p14="http://schemas.microsoft.com/office/powerpoint/2010/main" val="1562471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EF2BB5-29E4-48E1-BAFB-E7AAC8152D60}"/>
              </a:ext>
            </a:extLst>
          </p:cNvPr>
          <p:cNvPicPr>
            <a:picLocks noChangeAspect="1"/>
          </p:cNvPicPr>
          <p:nvPr/>
        </p:nvPicPr>
        <p:blipFill rotWithShape="1">
          <a:blip r:embed="rId2"/>
          <a:srcRect l="324" t="4053" r="2815" b="3478"/>
          <a:stretch/>
        </p:blipFill>
        <p:spPr>
          <a:xfrm>
            <a:off x="947771" y="14371526"/>
            <a:ext cx="20213053" cy="11136778"/>
          </a:xfrm>
          <a:prstGeom prst="rect">
            <a:avLst/>
          </a:prstGeom>
        </p:spPr>
      </p:pic>
      <p:sp>
        <p:nvSpPr>
          <p:cNvPr id="5" name="TextBox 4">
            <a:extLst>
              <a:ext uri="{FF2B5EF4-FFF2-40B4-BE49-F238E27FC236}">
                <a16:creationId xmlns:a16="http://schemas.microsoft.com/office/drawing/2014/main" id="{996346D4-BA75-4C85-AA57-D5C93F1D94C1}"/>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Ochlockonee River Analyzed by SGS Analytical</a:t>
            </a:r>
          </a:p>
        </p:txBody>
      </p:sp>
      <p:sp>
        <p:nvSpPr>
          <p:cNvPr id="7" name="TextBox 6">
            <a:extLst>
              <a:ext uri="{FF2B5EF4-FFF2-40B4-BE49-F238E27FC236}">
                <a16:creationId xmlns:a16="http://schemas.microsoft.com/office/drawing/2014/main" id="{38D88014-1460-4C1C-A2AB-01929C8BD580}"/>
              </a:ext>
            </a:extLst>
          </p:cNvPr>
          <p:cNvSpPr txBox="1"/>
          <p:nvPr/>
        </p:nvSpPr>
        <p:spPr>
          <a:xfrm>
            <a:off x="15510489" y="17478736"/>
            <a:ext cx="5047024" cy="142661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dirty="0">
                <a:solidFill>
                  <a:schemeClr val="tx1"/>
                </a:solidFill>
              </a:rPr>
              <a:t>Total</a:t>
            </a:r>
            <a:r>
              <a:rPr lang="en-US" sz="4400" baseline="0" dirty="0">
                <a:solidFill>
                  <a:schemeClr val="tx1"/>
                </a:solidFill>
              </a:rPr>
              <a:t> No. PPCPs analyzed = </a:t>
            </a:r>
            <a:r>
              <a:rPr lang="en-US" sz="4400" dirty="0">
                <a:solidFill>
                  <a:schemeClr val="tx1"/>
                </a:solidFill>
              </a:rPr>
              <a:t>127</a:t>
            </a:r>
          </a:p>
        </p:txBody>
      </p:sp>
      <p:sp>
        <p:nvSpPr>
          <p:cNvPr id="12" name="TextBox 11">
            <a:extLst>
              <a:ext uri="{FF2B5EF4-FFF2-40B4-BE49-F238E27FC236}">
                <a16:creationId xmlns:a16="http://schemas.microsoft.com/office/drawing/2014/main" id="{1CA34875-E26B-427F-B151-893F93F17E10}"/>
              </a:ext>
            </a:extLst>
          </p:cNvPr>
          <p:cNvSpPr txBox="1"/>
          <p:nvPr/>
        </p:nvSpPr>
        <p:spPr>
          <a:xfrm>
            <a:off x="12592837" y="1878136"/>
            <a:ext cx="11373563" cy="923330"/>
          </a:xfrm>
          <a:prstGeom prst="rect">
            <a:avLst/>
          </a:prstGeom>
          <a:noFill/>
          <a:ln>
            <a:solidFill>
              <a:schemeClr val="tx1"/>
            </a:solidFill>
          </a:ln>
        </p:spPr>
        <p:txBody>
          <a:bodyPr wrap="none" rtlCol="0">
            <a:spAutoFit/>
          </a:bodyPr>
          <a:lstStyle/>
          <a:p>
            <a:r>
              <a:rPr lang="en-US" sz="5400" dirty="0"/>
              <a:t>Detects per Analyte List by Sample Type</a:t>
            </a:r>
          </a:p>
        </p:txBody>
      </p:sp>
      <p:pic>
        <p:nvPicPr>
          <p:cNvPr id="3" name="Picture 2">
            <a:extLst>
              <a:ext uri="{FF2B5EF4-FFF2-40B4-BE49-F238E27FC236}">
                <a16:creationId xmlns:a16="http://schemas.microsoft.com/office/drawing/2014/main" id="{8AF79DB0-BB5C-47F5-B715-4DF049A800E2}"/>
              </a:ext>
            </a:extLst>
          </p:cNvPr>
          <p:cNvPicPr>
            <a:picLocks noChangeAspect="1"/>
          </p:cNvPicPr>
          <p:nvPr/>
        </p:nvPicPr>
        <p:blipFill>
          <a:blip r:embed="rId3"/>
          <a:stretch>
            <a:fillRect/>
          </a:stretch>
        </p:blipFill>
        <p:spPr>
          <a:xfrm>
            <a:off x="8660589" y="2820351"/>
            <a:ext cx="18746824" cy="10287893"/>
          </a:xfrm>
          <a:prstGeom prst="rect">
            <a:avLst/>
          </a:prstGeom>
        </p:spPr>
      </p:pic>
      <p:graphicFrame>
        <p:nvGraphicFramePr>
          <p:cNvPr id="10" name="Chart 9">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3099711925"/>
              </p:ext>
            </p:extLst>
          </p:nvPr>
        </p:nvGraphicFramePr>
        <p:xfrm>
          <a:off x="21570570" y="14371526"/>
          <a:ext cx="14601565" cy="11136778"/>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A34BCF21-86A7-4D6A-9500-11EDC4DC1C00}"/>
              </a:ext>
            </a:extLst>
          </p:cNvPr>
          <p:cNvSpPr txBox="1"/>
          <p:nvPr/>
        </p:nvSpPr>
        <p:spPr>
          <a:xfrm>
            <a:off x="4797431" y="12952508"/>
            <a:ext cx="12513732" cy="923330"/>
          </a:xfrm>
          <a:prstGeom prst="rect">
            <a:avLst/>
          </a:prstGeom>
          <a:noFill/>
        </p:spPr>
        <p:txBody>
          <a:bodyPr wrap="square" rtlCol="0">
            <a:spAutoFit/>
          </a:bodyPr>
          <a:lstStyle/>
          <a:p>
            <a:r>
              <a:rPr lang="en-US" sz="5400" b="1" dirty="0"/>
              <a:t>No. of PPCPs Detected by Sample Type</a:t>
            </a:r>
          </a:p>
        </p:txBody>
      </p:sp>
      <p:sp>
        <p:nvSpPr>
          <p:cNvPr id="13" name="TextBox 12">
            <a:extLst>
              <a:ext uri="{FF2B5EF4-FFF2-40B4-BE49-F238E27FC236}">
                <a16:creationId xmlns:a16="http://schemas.microsoft.com/office/drawing/2014/main" id="{12B2544B-B76D-4CE0-909C-B02B624BF919}"/>
              </a:ext>
            </a:extLst>
          </p:cNvPr>
          <p:cNvSpPr txBox="1"/>
          <p:nvPr/>
        </p:nvSpPr>
        <p:spPr>
          <a:xfrm>
            <a:off x="21160824" y="12986532"/>
            <a:ext cx="12018034" cy="923330"/>
          </a:xfrm>
          <a:prstGeom prst="rect">
            <a:avLst/>
          </a:prstGeom>
          <a:noFill/>
        </p:spPr>
        <p:txBody>
          <a:bodyPr wrap="none" rtlCol="0">
            <a:spAutoFit/>
          </a:bodyPr>
          <a:lstStyle/>
          <a:p>
            <a:r>
              <a:rPr lang="en-US" sz="5400" b="1" dirty="0"/>
              <a:t>Percentage of Detections by Sample Type</a:t>
            </a:r>
          </a:p>
        </p:txBody>
      </p:sp>
      <p:sp>
        <p:nvSpPr>
          <p:cNvPr id="14" name="TextBox 6">
            <a:extLst>
              <a:ext uri="{FF2B5EF4-FFF2-40B4-BE49-F238E27FC236}">
                <a16:creationId xmlns:a16="http://schemas.microsoft.com/office/drawing/2014/main" id="{5D08C67C-3C0A-4880-BCC0-574CACF7E328}"/>
              </a:ext>
            </a:extLst>
          </p:cNvPr>
          <p:cNvSpPr txBox="1"/>
          <p:nvPr/>
        </p:nvSpPr>
        <p:spPr>
          <a:xfrm>
            <a:off x="6711095" y="13734201"/>
            <a:ext cx="7203294" cy="844852"/>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baseline="0" dirty="0">
                <a:solidFill>
                  <a:schemeClr val="tx1"/>
                </a:solidFill>
              </a:rPr>
              <a:t>No. of PPCPs Analyzed = </a:t>
            </a:r>
            <a:r>
              <a:rPr lang="en-US" sz="4400" dirty="0">
                <a:solidFill>
                  <a:schemeClr val="tx1"/>
                </a:solidFill>
              </a:rPr>
              <a:t>127</a:t>
            </a:r>
          </a:p>
        </p:txBody>
      </p:sp>
    </p:spTree>
    <p:extLst>
      <p:ext uri="{BB962C8B-B14F-4D97-AF65-F5344CB8AC3E}">
        <p14:creationId xmlns:p14="http://schemas.microsoft.com/office/powerpoint/2010/main" val="77390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5B053-C5C5-4EB6-80D7-B48188AD8AF4}"/>
              </a:ext>
            </a:extLst>
          </p:cNvPr>
          <p:cNvSpPr>
            <a:spLocks noGrp="1"/>
          </p:cNvSpPr>
          <p:nvPr>
            <p:ph type="title"/>
          </p:nvPr>
        </p:nvSpPr>
        <p:spPr>
          <a:xfrm>
            <a:off x="2514600" y="279407"/>
            <a:ext cx="31546800" cy="5302252"/>
          </a:xfrm>
        </p:spPr>
        <p:txBody>
          <a:bodyPr/>
          <a:lstStyle/>
          <a:p>
            <a:pPr algn="ctr"/>
            <a:r>
              <a:rPr lang="en-US" dirty="0"/>
              <a:t>Overview</a:t>
            </a:r>
          </a:p>
        </p:txBody>
      </p:sp>
      <p:sp>
        <p:nvSpPr>
          <p:cNvPr id="3" name="Content Placeholder 2">
            <a:extLst>
              <a:ext uri="{FF2B5EF4-FFF2-40B4-BE49-F238E27FC236}">
                <a16:creationId xmlns:a16="http://schemas.microsoft.com/office/drawing/2014/main" id="{4327EEF7-AF58-4A77-A8FB-4CA8C6CADE66}"/>
              </a:ext>
            </a:extLst>
          </p:cNvPr>
          <p:cNvSpPr>
            <a:spLocks noGrp="1"/>
          </p:cNvSpPr>
          <p:nvPr>
            <p:ph idx="1"/>
          </p:nvPr>
        </p:nvSpPr>
        <p:spPr>
          <a:xfrm>
            <a:off x="2514600" y="5952067"/>
            <a:ext cx="31546800" cy="20624800"/>
          </a:xfrm>
        </p:spPr>
        <p:txBody>
          <a:bodyPr>
            <a:normAutofit fontScale="92500" lnSpcReduction="20000"/>
          </a:bodyPr>
          <a:lstStyle/>
          <a:p>
            <a:r>
              <a:rPr lang="en-US" dirty="0"/>
              <a:t>4 river sites sampled:</a:t>
            </a:r>
          </a:p>
          <a:p>
            <a:pPr lvl="1"/>
            <a:r>
              <a:rPr lang="en-US" dirty="0"/>
              <a:t>Apalachicola, Ochlockonee, Withlacoochee, and Alafia</a:t>
            </a:r>
          </a:p>
          <a:p>
            <a:r>
              <a:rPr lang="en-US" dirty="0"/>
              <a:t>Categories of compounds:</a:t>
            </a:r>
          </a:p>
          <a:p>
            <a:pPr lvl="1"/>
            <a:r>
              <a:rPr lang="en-US" dirty="0"/>
              <a:t>Pesticides, PPCPs, Hormones, PFCs, PBDEs, and Alkylphenols</a:t>
            </a:r>
          </a:p>
          <a:p>
            <a:r>
              <a:rPr lang="en-US" dirty="0"/>
              <a:t>The matrices (sample collection type) were split into groups. </a:t>
            </a:r>
          </a:p>
          <a:p>
            <a:pPr lvl="1"/>
            <a:r>
              <a:rPr lang="en-US" dirty="0"/>
              <a:t>SPMD only</a:t>
            </a:r>
          </a:p>
          <a:p>
            <a:pPr lvl="1"/>
            <a:r>
              <a:rPr lang="en-US" dirty="0"/>
              <a:t>SPMD, POCIS, Grab (Pesticides)</a:t>
            </a:r>
          </a:p>
          <a:p>
            <a:pPr lvl="1"/>
            <a:r>
              <a:rPr lang="en-US" dirty="0"/>
              <a:t>SPMD &amp; POCIS (Pesticides)</a:t>
            </a:r>
          </a:p>
          <a:p>
            <a:pPr lvl="1"/>
            <a:r>
              <a:rPr lang="en-US" dirty="0"/>
              <a:t>Grab &amp; SPMD</a:t>
            </a:r>
          </a:p>
          <a:p>
            <a:pPr lvl="1"/>
            <a:r>
              <a:rPr lang="en-US" dirty="0"/>
              <a:t>Grab &amp; POCIS</a:t>
            </a:r>
          </a:p>
          <a:p>
            <a:pPr lvl="1"/>
            <a:r>
              <a:rPr lang="en-US" dirty="0"/>
              <a:t>Grab only</a:t>
            </a:r>
          </a:p>
          <a:p>
            <a:pPr lvl="1"/>
            <a:r>
              <a:rPr lang="en-US" dirty="0"/>
              <a:t>POCIS only</a:t>
            </a:r>
          </a:p>
          <a:p>
            <a:r>
              <a:rPr lang="en-US" dirty="0"/>
              <a:t>QA is discussed at the end of each category.</a:t>
            </a:r>
          </a:p>
          <a:p>
            <a:r>
              <a:rPr lang="en-US" dirty="0"/>
              <a:t>SGS/Axys data is presented, then DEP data</a:t>
            </a:r>
          </a:p>
        </p:txBody>
      </p:sp>
    </p:spTree>
    <p:extLst>
      <p:ext uri="{BB962C8B-B14F-4D97-AF65-F5344CB8AC3E}">
        <p14:creationId xmlns:p14="http://schemas.microsoft.com/office/powerpoint/2010/main" val="596035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Apalachicola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903200" y="2295388"/>
            <a:ext cx="10261600" cy="923330"/>
          </a:xfrm>
          <a:prstGeom prst="rect">
            <a:avLst/>
          </a:prstGeom>
          <a:noFill/>
          <a:ln>
            <a:solidFill>
              <a:schemeClr val="tx1"/>
            </a:solidFill>
          </a:ln>
        </p:spPr>
        <p:txBody>
          <a:bodyPr wrap="square" rtlCol="0">
            <a:spAutoFit/>
          </a:bodyPr>
          <a:lstStyle/>
          <a:p>
            <a:pPr algn="ctr"/>
            <a:r>
              <a:rPr lang="en-US" sz="5400" dirty="0"/>
              <a:t>Detected by Sample Type</a:t>
            </a:r>
          </a:p>
        </p:txBody>
      </p:sp>
      <p:grpSp>
        <p:nvGrpSpPr>
          <p:cNvPr id="17" name="Group 4">
            <a:extLst>
              <a:ext uri="{FF2B5EF4-FFF2-40B4-BE49-F238E27FC236}">
                <a16:creationId xmlns:a16="http://schemas.microsoft.com/office/drawing/2014/main" id="{0F6F58F7-F9E2-4E67-9293-3BFFB0D34189}"/>
              </a:ext>
            </a:extLst>
          </p:cNvPr>
          <p:cNvGrpSpPr>
            <a:grpSpLocks noChangeAspect="1"/>
          </p:cNvGrpSpPr>
          <p:nvPr/>
        </p:nvGrpSpPr>
        <p:grpSpPr bwMode="auto">
          <a:xfrm>
            <a:off x="7694612" y="4988749"/>
            <a:ext cx="20678775" cy="11947525"/>
            <a:chOff x="5026" y="1698"/>
            <a:chExt cx="13026" cy="7526"/>
          </a:xfrm>
        </p:grpSpPr>
        <p:sp>
          <p:nvSpPr>
            <p:cNvPr id="18" name="AutoShape 3">
              <a:extLst>
                <a:ext uri="{FF2B5EF4-FFF2-40B4-BE49-F238E27FC236}">
                  <a16:creationId xmlns:a16="http://schemas.microsoft.com/office/drawing/2014/main" id="{47C19D15-7411-4773-8954-8D294B44CED0}"/>
                </a:ext>
              </a:extLst>
            </p:cNvPr>
            <p:cNvSpPr>
              <a:spLocks noChangeAspect="1" noChangeArrowheads="1" noTextEdit="1"/>
            </p:cNvSpPr>
            <p:nvPr/>
          </p:nvSpPr>
          <p:spPr bwMode="auto">
            <a:xfrm>
              <a:off x="5026" y="1698"/>
              <a:ext cx="12988" cy="7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5">
              <a:extLst>
                <a:ext uri="{FF2B5EF4-FFF2-40B4-BE49-F238E27FC236}">
                  <a16:creationId xmlns:a16="http://schemas.microsoft.com/office/drawing/2014/main" id="{99A8CF80-7FEE-4E14-B2BB-130EAF3921CC}"/>
                </a:ext>
              </a:extLst>
            </p:cNvPr>
            <p:cNvSpPr>
              <a:spLocks noChangeArrowheads="1"/>
            </p:cNvSpPr>
            <p:nvPr/>
          </p:nvSpPr>
          <p:spPr bwMode="auto">
            <a:xfrm>
              <a:off x="5026" y="2436"/>
              <a:ext cx="12988" cy="2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6">
              <a:extLst>
                <a:ext uri="{FF2B5EF4-FFF2-40B4-BE49-F238E27FC236}">
                  <a16:creationId xmlns:a16="http://schemas.microsoft.com/office/drawing/2014/main" id="{553E0F9F-5062-4A9F-817D-835779DB46DC}"/>
                </a:ext>
              </a:extLst>
            </p:cNvPr>
            <p:cNvSpPr>
              <a:spLocks noChangeArrowheads="1"/>
            </p:cNvSpPr>
            <p:nvPr/>
          </p:nvSpPr>
          <p:spPr bwMode="auto">
            <a:xfrm>
              <a:off x="13326" y="4649"/>
              <a:ext cx="4688" cy="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7">
              <a:extLst>
                <a:ext uri="{FF2B5EF4-FFF2-40B4-BE49-F238E27FC236}">
                  <a16:creationId xmlns:a16="http://schemas.microsoft.com/office/drawing/2014/main" id="{BD2ED508-FF3C-475B-B6BC-E75057F9DFE4}"/>
                </a:ext>
              </a:extLst>
            </p:cNvPr>
            <p:cNvSpPr>
              <a:spLocks noChangeArrowheads="1"/>
            </p:cNvSpPr>
            <p:nvPr/>
          </p:nvSpPr>
          <p:spPr bwMode="auto">
            <a:xfrm>
              <a:off x="13326" y="5387"/>
              <a:ext cx="4688" cy="7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8">
              <a:extLst>
                <a:ext uri="{FF2B5EF4-FFF2-40B4-BE49-F238E27FC236}">
                  <a16:creationId xmlns:a16="http://schemas.microsoft.com/office/drawing/2014/main" id="{A3D657B0-E498-465C-884D-096234A23DCC}"/>
                </a:ext>
              </a:extLst>
            </p:cNvPr>
            <p:cNvSpPr>
              <a:spLocks noChangeArrowheads="1"/>
            </p:cNvSpPr>
            <p:nvPr/>
          </p:nvSpPr>
          <p:spPr bwMode="auto">
            <a:xfrm>
              <a:off x="13326" y="6125"/>
              <a:ext cx="4688" cy="7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9">
              <a:extLst>
                <a:ext uri="{FF2B5EF4-FFF2-40B4-BE49-F238E27FC236}">
                  <a16:creationId xmlns:a16="http://schemas.microsoft.com/office/drawing/2014/main" id="{F9420E81-DFE8-414B-8BD8-DBDF67EC467C}"/>
                </a:ext>
              </a:extLst>
            </p:cNvPr>
            <p:cNvSpPr>
              <a:spLocks noChangeArrowheads="1"/>
            </p:cNvSpPr>
            <p:nvPr/>
          </p:nvSpPr>
          <p:spPr bwMode="auto">
            <a:xfrm>
              <a:off x="9714" y="6862"/>
              <a:ext cx="8300" cy="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0">
              <a:extLst>
                <a:ext uri="{FF2B5EF4-FFF2-40B4-BE49-F238E27FC236}">
                  <a16:creationId xmlns:a16="http://schemas.microsoft.com/office/drawing/2014/main" id="{938044CF-FCB3-40CB-BCD1-88A82378924F}"/>
                </a:ext>
              </a:extLst>
            </p:cNvPr>
            <p:cNvSpPr>
              <a:spLocks noChangeArrowheads="1"/>
            </p:cNvSpPr>
            <p:nvPr/>
          </p:nvSpPr>
          <p:spPr bwMode="auto">
            <a:xfrm>
              <a:off x="9714" y="7600"/>
              <a:ext cx="8300" cy="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11">
              <a:extLst>
                <a:ext uri="{FF2B5EF4-FFF2-40B4-BE49-F238E27FC236}">
                  <a16:creationId xmlns:a16="http://schemas.microsoft.com/office/drawing/2014/main" id="{183F7DF2-5C0F-409F-9C45-B15F64279D40}"/>
                </a:ext>
              </a:extLst>
            </p:cNvPr>
            <p:cNvSpPr>
              <a:spLocks noChangeArrowheads="1"/>
            </p:cNvSpPr>
            <p:nvPr/>
          </p:nvSpPr>
          <p:spPr bwMode="auto">
            <a:xfrm>
              <a:off x="9714" y="8338"/>
              <a:ext cx="8300" cy="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2">
              <a:extLst>
                <a:ext uri="{FF2B5EF4-FFF2-40B4-BE49-F238E27FC236}">
                  <a16:creationId xmlns:a16="http://schemas.microsoft.com/office/drawing/2014/main" id="{13E201EE-6519-4C05-9DC5-F5694D1C8540}"/>
                </a:ext>
              </a:extLst>
            </p:cNvPr>
            <p:cNvSpPr>
              <a:spLocks noChangeArrowheads="1"/>
            </p:cNvSpPr>
            <p:nvPr/>
          </p:nvSpPr>
          <p:spPr bwMode="auto">
            <a:xfrm>
              <a:off x="5141" y="1772"/>
              <a:ext cx="2997"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1" i="0" u="none" strike="noStrike" cap="none" normalizeH="0" baseline="0" dirty="0">
                  <a:ln>
                    <a:noFill/>
                  </a:ln>
                  <a:solidFill>
                    <a:srgbClr val="000000"/>
                  </a:solidFill>
                  <a:effectLst/>
                  <a:latin typeface="Calibri" panose="020F0502020204030204" pitchFamily="34" charset="0"/>
                </a:rPr>
                <a:t>POCIS Only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7" name="Rectangle 13">
              <a:extLst>
                <a:ext uri="{FF2B5EF4-FFF2-40B4-BE49-F238E27FC236}">
                  <a16:creationId xmlns:a16="http://schemas.microsoft.com/office/drawing/2014/main" id="{819E60A3-6B92-4A8E-B233-032396BF2298}"/>
                </a:ext>
              </a:extLst>
            </p:cNvPr>
            <p:cNvSpPr>
              <a:spLocks noChangeArrowheads="1"/>
            </p:cNvSpPr>
            <p:nvPr/>
          </p:nvSpPr>
          <p:spPr bwMode="auto">
            <a:xfrm>
              <a:off x="9829" y="1772"/>
              <a:ext cx="2728"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1" i="0" u="none" strike="noStrike" cap="none" normalizeH="0" baseline="0" dirty="0">
                  <a:ln>
                    <a:noFill/>
                  </a:ln>
                  <a:solidFill>
                    <a:srgbClr val="000000"/>
                  </a:solidFill>
                  <a:effectLst/>
                  <a:latin typeface="Calibri" panose="020F0502020204030204" pitchFamily="34" charset="0"/>
                </a:rPr>
                <a:t>Grab Only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 name="Rectangle 14">
              <a:extLst>
                <a:ext uri="{FF2B5EF4-FFF2-40B4-BE49-F238E27FC236}">
                  <a16:creationId xmlns:a16="http://schemas.microsoft.com/office/drawing/2014/main" id="{0C219E72-F4A8-4219-8C30-037C9CAA678C}"/>
                </a:ext>
              </a:extLst>
            </p:cNvPr>
            <p:cNvSpPr>
              <a:spLocks noChangeArrowheads="1"/>
            </p:cNvSpPr>
            <p:nvPr/>
          </p:nvSpPr>
          <p:spPr bwMode="auto">
            <a:xfrm>
              <a:off x="13441" y="1772"/>
              <a:ext cx="3140" cy="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6900" b="1" dirty="0">
                  <a:solidFill>
                    <a:srgbClr val="000000"/>
                  </a:solidFill>
                  <a:latin typeface="Calibri" panose="020F0502020204030204" pitchFamily="34" charset="0"/>
                </a:rPr>
                <a:t>P</a:t>
              </a:r>
              <a:r>
                <a:rPr kumimoji="0" lang="en-US" altLang="en-US" sz="6900" b="1" i="0" u="none" strike="noStrike" cap="none" normalizeH="0" baseline="0" dirty="0">
                  <a:ln>
                    <a:noFill/>
                  </a:ln>
                  <a:solidFill>
                    <a:srgbClr val="000000"/>
                  </a:solidFill>
                  <a:effectLst/>
                  <a:latin typeface="Calibri" panose="020F0502020204030204" pitchFamily="34" charset="0"/>
                </a:rPr>
                <a:t>OCIS &amp; Grab</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 name="Rectangle 15">
              <a:extLst>
                <a:ext uri="{FF2B5EF4-FFF2-40B4-BE49-F238E27FC236}">
                  <a16:creationId xmlns:a16="http://schemas.microsoft.com/office/drawing/2014/main" id="{98313E34-FA66-4531-B63C-6A47797533BF}"/>
                </a:ext>
              </a:extLst>
            </p:cNvPr>
            <p:cNvSpPr>
              <a:spLocks noChangeArrowheads="1"/>
            </p:cNvSpPr>
            <p:nvPr/>
          </p:nvSpPr>
          <p:spPr bwMode="auto">
            <a:xfrm>
              <a:off x="6064" y="2510"/>
              <a:ext cx="295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dirty="0">
                  <a:ln>
                    <a:noFill/>
                  </a:ln>
                  <a:solidFill>
                    <a:srgbClr val="000000"/>
                  </a:solidFill>
                  <a:effectLst/>
                  <a:latin typeface="Calibri" panose="020F0502020204030204" pitchFamily="34" charset="0"/>
                </a:rPr>
                <a:t>Alprazolam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0" name="Rectangle 16">
              <a:extLst>
                <a:ext uri="{FF2B5EF4-FFF2-40B4-BE49-F238E27FC236}">
                  <a16:creationId xmlns:a16="http://schemas.microsoft.com/office/drawing/2014/main" id="{DE295814-65D6-49DC-ACC4-29B951539299}"/>
                </a:ext>
              </a:extLst>
            </p:cNvPr>
            <p:cNvSpPr>
              <a:spLocks noChangeArrowheads="1"/>
            </p:cNvSpPr>
            <p:nvPr/>
          </p:nvSpPr>
          <p:spPr bwMode="auto">
            <a:xfrm>
              <a:off x="9944" y="2510"/>
              <a:ext cx="3381"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Amitriptyline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Rectangle 17">
              <a:extLst>
                <a:ext uri="{FF2B5EF4-FFF2-40B4-BE49-F238E27FC236}">
                  <a16:creationId xmlns:a16="http://schemas.microsoft.com/office/drawing/2014/main" id="{D7406300-327B-4DF8-BBCA-C9FA88C7F985}"/>
                </a:ext>
              </a:extLst>
            </p:cNvPr>
            <p:cNvSpPr>
              <a:spLocks noChangeArrowheads="1"/>
            </p:cNvSpPr>
            <p:nvPr/>
          </p:nvSpPr>
          <p:spPr bwMode="auto">
            <a:xfrm>
              <a:off x="15093" y="2510"/>
              <a:ext cx="149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DEET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 name="Rectangle 18">
              <a:extLst>
                <a:ext uri="{FF2B5EF4-FFF2-40B4-BE49-F238E27FC236}">
                  <a16:creationId xmlns:a16="http://schemas.microsoft.com/office/drawing/2014/main" id="{064B657C-A633-4AB6-9FEA-657E12EDD4CC}"/>
                </a:ext>
              </a:extLst>
            </p:cNvPr>
            <p:cNvSpPr>
              <a:spLocks noChangeArrowheads="1"/>
            </p:cNvSpPr>
            <p:nvPr/>
          </p:nvSpPr>
          <p:spPr bwMode="auto">
            <a:xfrm>
              <a:off x="6064" y="3247"/>
              <a:ext cx="295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Metoprolol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Rectangle 19">
              <a:extLst>
                <a:ext uri="{FF2B5EF4-FFF2-40B4-BE49-F238E27FC236}">
                  <a16:creationId xmlns:a16="http://schemas.microsoft.com/office/drawing/2014/main" id="{B1F35ACD-9AE9-492C-9CDB-F6221C924559}"/>
                </a:ext>
              </a:extLst>
            </p:cNvPr>
            <p:cNvSpPr>
              <a:spLocks noChangeArrowheads="1"/>
            </p:cNvSpPr>
            <p:nvPr/>
          </p:nvSpPr>
          <p:spPr bwMode="auto">
            <a:xfrm>
              <a:off x="10329" y="3247"/>
              <a:ext cx="2651"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Iopamidol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 name="Rectangle 20">
              <a:extLst>
                <a:ext uri="{FF2B5EF4-FFF2-40B4-BE49-F238E27FC236}">
                  <a16:creationId xmlns:a16="http://schemas.microsoft.com/office/drawing/2014/main" id="{A1FBEE7B-4A4B-4098-828D-3F4937010985}"/>
                </a:ext>
              </a:extLst>
            </p:cNvPr>
            <p:cNvSpPr>
              <a:spLocks noChangeArrowheads="1"/>
            </p:cNvSpPr>
            <p:nvPr/>
          </p:nvSpPr>
          <p:spPr bwMode="auto">
            <a:xfrm>
              <a:off x="13518" y="3247"/>
              <a:ext cx="4496"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Sulfamethoxazole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21">
              <a:extLst>
                <a:ext uri="{FF2B5EF4-FFF2-40B4-BE49-F238E27FC236}">
                  <a16:creationId xmlns:a16="http://schemas.microsoft.com/office/drawing/2014/main" id="{B48B3EF8-7A4D-459F-9994-B65ECFD83D04}"/>
                </a:ext>
              </a:extLst>
            </p:cNvPr>
            <p:cNvSpPr>
              <a:spLocks noChangeArrowheads="1"/>
            </p:cNvSpPr>
            <p:nvPr/>
          </p:nvSpPr>
          <p:spPr bwMode="auto">
            <a:xfrm>
              <a:off x="5948" y="3985"/>
              <a:ext cx="3074"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Venlafaxine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Rectangle 22">
              <a:extLst>
                <a:ext uri="{FF2B5EF4-FFF2-40B4-BE49-F238E27FC236}">
                  <a16:creationId xmlns:a16="http://schemas.microsoft.com/office/drawing/2014/main" id="{3E006668-1972-4C28-9EE3-6925738456CE}"/>
                </a:ext>
              </a:extLst>
            </p:cNvPr>
            <p:cNvSpPr>
              <a:spLocks noChangeArrowheads="1"/>
            </p:cNvSpPr>
            <p:nvPr/>
          </p:nvSpPr>
          <p:spPr bwMode="auto">
            <a:xfrm>
              <a:off x="10521" y="3985"/>
              <a:ext cx="2267"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Caffeine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 name="Rectangle 23">
              <a:extLst>
                <a:ext uri="{FF2B5EF4-FFF2-40B4-BE49-F238E27FC236}">
                  <a16:creationId xmlns:a16="http://schemas.microsoft.com/office/drawing/2014/main" id="{C1E61FDD-DC89-4CF7-93C8-BD01D0EE7E8D}"/>
                </a:ext>
              </a:extLst>
            </p:cNvPr>
            <p:cNvSpPr>
              <a:spLocks noChangeArrowheads="1"/>
            </p:cNvSpPr>
            <p:nvPr/>
          </p:nvSpPr>
          <p:spPr bwMode="auto">
            <a:xfrm>
              <a:off x="13979" y="3985"/>
              <a:ext cx="3650"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Amphetamine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24">
              <a:extLst>
                <a:ext uri="{FF2B5EF4-FFF2-40B4-BE49-F238E27FC236}">
                  <a16:creationId xmlns:a16="http://schemas.microsoft.com/office/drawing/2014/main" id="{5076022D-6C26-4E40-AD8D-F99376FBCA34}"/>
                </a:ext>
              </a:extLst>
            </p:cNvPr>
            <p:cNvSpPr>
              <a:spLocks noChangeArrowheads="1"/>
            </p:cNvSpPr>
            <p:nvPr/>
          </p:nvSpPr>
          <p:spPr bwMode="auto">
            <a:xfrm>
              <a:off x="5564" y="4723"/>
              <a:ext cx="3958"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dirty="0">
                  <a:ln>
                    <a:noFill/>
                  </a:ln>
                  <a:solidFill>
                    <a:srgbClr val="000000"/>
                  </a:solidFill>
                  <a:effectLst/>
                  <a:latin typeface="Calibri" panose="020F0502020204030204" pitchFamily="34" charset="0"/>
                </a:rPr>
                <a:t>Carbamazepine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25">
              <a:extLst>
                <a:ext uri="{FF2B5EF4-FFF2-40B4-BE49-F238E27FC236}">
                  <a16:creationId xmlns:a16="http://schemas.microsoft.com/office/drawing/2014/main" id="{33FE62B7-DC4D-490A-A891-6535937964F1}"/>
                </a:ext>
              </a:extLst>
            </p:cNvPr>
            <p:cNvSpPr>
              <a:spLocks noChangeArrowheads="1"/>
            </p:cNvSpPr>
            <p:nvPr/>
          </p:nvSpPr>
          <p:spPr bwMode="auto">
            <a:xfrm>
              <a:off x="10521" y="4723"/>
              <a:ext cx="2306"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Atenolol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26">
              <a:extLst>
                <a:ext uri="{FF2B5EF4-FFF2-40B4-BE49-F238E27FC236}">
                  <a16:creationId xmlns:a16="http://schemas.microsoft.com/office/drawing/2014/main" id="{2079E53C-0C8B-4735-AD0C-B0BBE5FABF7D}"/>
                </a:ext>
              </a:extLst>
            </p:cNvPr>
            <p:cNvSpPr>
              <a:spLocks noChangeArrowheads="1"/>
            </p:cNvSpPr>
            <p:nvPr/>
          </p:nvSpPr>
          <p:spPr bwMode="auto">
            <a:xfrm>
              <a:off x="14517" y="4723"/>
              <a:ext cx="2613"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Naproxen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 name="Rectangle 27">
              <a:extLst>
                <a:ext uri="{FF2B5EF4-FFF2-40B4-BE49-F238E27FC236}">
                  <a16:creationId xmlns:a16="http://schemas.microsoft.com/office/drawing/2014/main" id="{9C69D1E1-F20C-48E4-8900-B0BF031A4DDF}"/>
                </a:ext>
              </a:extLst>
            </p:cNvPr>
            <p:cNvSpPr>
              <a:spLocks noChangeArrowheads="1"/>
            </p:cNvSpPr>
            <p:nvPr/>
          </p:nvSpPr>
          <p:spPr bwMode="auto">
            <a:xfrm>
              <a:off x="5218" y="5461"/>
              <a:ext cx="4650"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dirty="0">
                  <a:ln>
                    <a:noFill/>
                  </a:ln>
                  <a:solidFill>
                    <a:srgbClr val="000000"/>
                  </a:solidFill>
                  <a:effectLst/>
                  <a:latin typeface="Calibri" panose="020F0502020204030204" pitchFamily="34" charset="0"/>
                </a:rPr>
                <a:t>Erythromycin-H2O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28">
              <a:extLst>
                <a:ext uri="{FF2B5EF4-FFF2-40B4-BE49-F238E27FC236}">
                  <a16:creationId xmlns:a16="http://schemas.microsoft.com/office/drawing/2014/main" id="{2D99205F-4C39-466B-8877-8616C678A992}"/>
                </a:ext>
              </a:extLst>
            </p:cNvPr>
            <p:cNvSpPr>
              <a:spLocks noChangeArrowheads="1"/>
            </p:cNvSpPr>
            <p:nvPr/>
          </p:nvSpPr>
          <p:spPr bwMode="auto">
            <a:xfrm>
              <a:off x="10521" y="5461"/>
              <a:ext cx="2267"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Cotinine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 name="Rectangle 29">
              <a:extLst>
                <a:ext uri="{FF2B5EF4-FFF2-40B4-BE49-F238E27FC236}">
                  <a16:creationId xmlns:a16="http://schemas.microsoft.com/office/drawing/2014/main" id="{37003F82-73FF-4BA9-A118-5257B0988DAC}"/>
                </a:ext>
              </a:extLst>
            </p:cNvPr>
            <p:cNvSpPr>
              <a:spLocks noChangeArrowheads="1"/>
            </p:cNvSpPr>
            <p:nvPr/>
          </p:nvSpPr>
          <p:spPr bwMode="auto">
            <a:xfrm>
              <a:off x="5756" y="6198"/>
              <a:ext cx="3574"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Trimethoprim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 name="Rectangle 30">
              <a:extLst>
                <a:ext uri="{FF2B5EF4-FFF2-40B4-BE49-F238E27FC236}">
                  <a16:creationId xmlns:a16="http://schemas.microsoft.com/office/drawing/2014/main" id="{562DCB9A-DBEA-4047-8C99-9777B609E61A}"/>
                </a:ext>
              </a:extLst>
            </p:cNvPr>
            <p:cNvSpPr>
              <a:spLocks noChangeArrowheads="1"/>
            </p:cNvSpPr>
            <p:nvPr/>
          </p:nvSpPr>
          <p:spPr bwMode="auto">
            <a:xfrm>
              <a:off x="10252" y="6198"/>
              <a:ext cx="2844"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Metformin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 name="Rectangle 31">
              <a:extLst>
                <a:ext uri="{FF2B5EF4-FFF2-40B4-BE49-F238E27FC236}">
                  <a16:creationId xmlns:a16="http://schemas.microsoft.com/office/drawing/2014/main" id="{3CFF2367-A1CE-4F35-92D8-006FFAC3B68F}"/>
                </a:ext>
              </a:extLst>
            </p:cNvPr>
            <p:cNvSpPr>
              <a:spLocks noChangeArrowheads="1"/>
            </p:cNvSpPr>
            <p:nvPr/>
          </p:nvSpPr>
          <p:spPr bwMode="auto">
            <a:xfrm>
              <a:off x="6064" y="6936"/>
              <a:ext cx="295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dirty="0">
                  <a:ln>
                    <a:noFill/>
                  </a:ln>
                  <a:solidFill>
                    <a:srgbClr val="000000"/>
                  </a:solidFill>
                  <a:effectLst/>
                  <a:latin typeface="Calibri" panose="020F0502020204030204" pitchFamily="34" charset="0"/>
                </a:rPr>
                <a:t>Oxycodone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6" name="Rectangle 32">
              <a:extLst>
                <a:ext uri="{FF2B5EF4-FFF2-40B4-BE49-F238E27FC236}">
                  <a16:creationId xmlns:a16="http://schemas.microsoft.com/office/drawing/2014/main" id="{9BB4A127-6FEA-4912-ACA9-8E0C77089489}"/>
                </a:ext>
              </a:extLst>
            </p:cNvPr>
            <p:cNvSpPr>
              <a:spLocks noChangeArrowheads="1"/>
            </p:cNvSpPr>
            <p:nvPr/>
          </p:nvSpPr>
          <p:spPr bwMode="auto">
            <a:xfrm>
              <a:off x="5910" y="7674"/>
              <a:ext cx="3228"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Triamterene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 name="Rectangle 33">
              <a:extLst>
                <a:ext uri="{FF2B5EF4-FFF2-40B4-BE49-F238E27FC236}">
                  <a16:creationId xmlns:a16="http://schemas.microsoft.com/office/drawing/2014/main" id="{8A24A815-2577-4A80-8732-8B34FA195621}"/>
                </a:ext>
              </a:extLst>
            </p:cNvPr>
            <p:cNvSpPr>
              <a:spLocks noChangeArrowheads="1"/>
            </p:cNvSpPr>
            <p:nvPr/>
          </p:nvSpPr>
          <p:spPr bwMode="auto">
            <a:xfrm>
              <a:off x="5987" y="8412"/>
              <a:ext cx="3036"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Gemfibrozil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Rectangle 34">
              <a:extLst>
                <a:ext uri="{FF2B5EF4-FFF2-40B4-BE49-F238E27FC236}">
                  <a16:creationId xmlns:a16="http://schemas.microsoft.com/office/drawing/2014/main" id="{141E727E-6ED6-4E89-9724-C6A8702D82D6}"/>
                </a:ext>
              </a:extLst>
            </p:cNvPr>
            <p:cNvSpPr>
              <a:spLocks noChangeArrowheads="1"/>
            </p:cNvSpPr>
            <p:nvPr/>
          </p:nvSpPr>
          <p:spPr bwMode="auto">
            <a:xfrm>
              <a:off x="5026" y="1698"/>
              <a:ext cx="38"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35">
              <a:extLst>
                <a:ext uri="{FF2B5EF4-FFF2-40B4-BE49-F238E27FC236}">
                  <a16:creationId xmlns:a16="http://schemas.microsoft.com/office/drawing/2014/main" id="{59766B1B-AA06-4367-A236-92E053765D40}"/>
                </a:ext>
              </a:extLst>
            </p:cNvPr>
            <p:cNvSpPr>
              <a:spLocks noChangeArrowheads="1"/>
            </p:cNvSpPr>
            <p:nvPr/>
          </p:nvSpPr>
          <p:spPr bwMode="auto">
            <a:xfrm>
              <a:off x="9714" y="1698"/>
              <a:ext cx="38"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36">
              <a:extLst>
                <a:ext uri="{FF2B5EF4-FFF2-40B4-BE49-F238E27FC236}">
                  <a16:creationId xmlns:a16="http://schemas.microsoft.com/office/drawing/2014/main" id="{3579CB79-F29D-4D54-9579-A414136FA2D4}"/>
                </a:ext>
              </a:extLst>
            </p:cNvPr>
            <p:cNvSpPr>
              <a:spLocks noChangeArrowheads="1"/>
            </p:cNvSpPr>
            <p:nvPr/>
          </p:nvSpPr>
          <p:spPr bwMode="auto">
            <a:xfrm>
              <a:off x="13326" y="1698"/>
              <a:ext cx="38"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Line 37">
              <a:extLst>
                <a:ext uri="{FF2B5EF4-FFF2-40B4-BE49-F238E27FC236}">
                  <a16:creationId xmlns:a16="http://schemas.microsoft.com/office/drawing/2014/main" id="{95200B0F-688B-438F-BAF4-65F02D3B94F3}"/>
                </a:ext>
              </a:extLst>
            </p:cNvPr>
            <p:cNvSpPr>
              <a:spLocks noChangeShapeType="1"/>
            </p:cNvSpPr>
            <p:nvPr/>
          </p:nvSpPr>
          <p:spPr bwMode="auto">
            <a:xfrm>
              <a:off x="5026" y="1698"/>
              <a:ext cx="1298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Rectangle 38">
              <a:extLst>
                <a:ext uri="{FF2B5EF4-FFF2-40B4-BE49-F238E27FC236}">
                  <a16:creationId xmlns:a16="http://schemas.microsoft.com/office/drawing/2014/main" id="{91EC9BF7-C429-4E3A-B95F-5D86FE9E2F39}"/>
                </a:ext>
              </a:extLst>
            </p:cNvPr>
            <p:cNvSpPr>
              <a:spLocks noChangeArrowheads="1"/>
            </p:cNvSpPr>
            <p:nvPr/>
          </p:nvSpPr>
          <p:spPr bwMode="auto">
            <a:xfrm>
              <a:off x="5026" y="1698"/>
              <a:ext cx="1298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39">
              <a:extLst>
                <a:ext uri="{FF2B5EF4-FFF2-40B4-BE49-F238E27FC236}">
                  <a16:creationId xmlns:a16="http://schemas.microsoft.com/office/drawing/2014/main" id="{BCE79048-1D80-4334-8810-564AEF09C405}"/>
                </a:ext>
              </a:extLst>
            </p:cNvPr>
            <p:cNvSpPr>
              <a:spLocks noChangeArrowheads="1"/>
            </p:cNvSpPr>
            <p:nvPr/>
          </p:nvSpPr>
          <p:spPr bwMode="auto">
            <a:xfrm>
              <a:off x="17975" y="1698"/>
              <a:ext cx="39"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Line 40">
              <a:extLst>
                <a:ext uri="{FF2B5EF4-FFF2-40B4-BE49-F238E27FC236}">
                  <a16:creationId xmlns:a16="http://schemas.microsoft.com/office/drawing/2014/main" id="{F3E6896B-3538-4A66-AF11-E8AF0F21E30D}"/>
                </a:ext>
              </a:extLst>
            </p:cNvPr>
            <p:cNvSpPr>
              <a:spLocks noChangeShapeType="1"/>
            </p:cNvSpPr>
            <p:nvPr/>
          </p:nvSpPr>
          <p:spPr bwMode="auto">
            <a:xfrm>
              <a:off x="5026" y="1735"/>
              <a:ext cx="0" cy="70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Rectangle 41">
              <a:extLst>
                <a:ext uri="{FF2B5EF4-FFF2-40B4-BE49-F238E27FC236}">
                  <a16:creationId xmlns:a16="http://schemas.microsoft.com/office/drawing/2014/main" id="{76D3696C-03E1-4D57-A1C7-858BFE12EBD6}"/>
                </a:ext>
              </a:extLst>
            </p:cNvPr>
            <p:cNvSpPr>
              <a:spLocks noChangeArrowheads="1"/>
            </p:cNvSpPr>
            <p:nvPr/>
          </p:nvSpPr>
          <p:spPr bwMode="auto">
            <a:xfrm>
              <a:off x="5026" y="1735"/>
              <a:ext cx="38" cy="70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Line 42">
              <a:extLst>
                <a:ext uri="{FF2B5EF4-FFF2-40B4-BE49-F238E27FC236}">
                  <a16:creationId xmlns:a16="http://schemas.microsoft.com/office/drawing/2014/main" id="{51AB13B7-93CD-4BEF-A2D0-4CBAFC82D808}"/>
                </a:ext>
              </a:extLst>
            </p:cNvPr>
            <p:cNvSpPr>
              <a:spLocks noChangeShapeType="1"/>
            </p:cNvSpPr>
            <p:nvPr/>
          </p:nvSpPr>
          <p:spPr bwMode="auto">
            <a:xfrm>
              <a:off x="9714" y="1735"/>
              <a:ext cx="0" cy="70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Rectangle 43">
              <a:extLst>
                <a:ext uri="{FF2B5EF4-FFF2-40B4-BE49-F238E27FC236}">
                  <a16:creationId xmlns:a16="http://schemas.microsoft.com/office/drawing/2014/main" id="{B50D050C-3DA3-496A-B1C1-9F9DAD22C655}"/>
                </a:ext>
              </a:extLst>
            </p:cNvPr>
            <p:cNvSpPr>
              <a:spLocks noChangeArrowheads="1"/>
            </p:cNvSpPr>
            <p:nvPr/>
          </p:nvSpPr>
          <p:spPr bwMode="auto">
            <a:xfrm>
              <a:off x="9714" y="1735"/>
              <a:ext cx="38" cy="70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Line 44">
              <a:extLst>
                <a:ext uri="{FF2B5EF4-FFF2-40B4-BE49-F238E27FC236}">
                  <a16:creationId xmlns:a16="http://schemas.microsoft.com/office/drawing/2014/main" id="{D65F2D96-3E8F-4F77-991C-0A87869162A4}"/>
                </a:ext>
              </a:extLst>
            </p:cNvPr>
            <p:cNvSpPr>
              <a:spLocks noChangeShapeType="1"/>
            </p:cNvSpPr>
            <p:nvPr/>
          </p:nvSpPr>
          <p:spPr bwMode="auto">
            <a:xfrm>
              <a:off x="13326" y="1735"/>
              <a:ext cx="0" cy="70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Rectangle 45">
              <a:extLst>
                <a:ext uri="{FF2B5EF4-FFF2-40B4-BE49-F238E27FC236}">
                  <a16:creationId xmlns:a16="http://schemas.microsoft.com/office/drawing/2014/main" id="{EAAE4DF0-4DE3-4848-AE25-DF3DBA02C29A}"/>
                </a:ext>
              </a:extLst>
            </p:cNvPr>
            <p:cNvSpPr>
              <a:spLocks noChangeArrowheads="1"/>
            </p:cNvSpPr>
            <p:nvPr/>
          </p:nvSpPr>
          <p:spPr bwMode="auto">
            <a:xfrm>
              <a:off x="13326" y="1735"/>
              <a:ext cx="38" cy="70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Line 46">
              <a:extLst>
                <a:ext uri="{FF2B5EF4-FFF2-40B4-BE49-F238E27FC236}">
                  <a16:creationId xmlns:a16="http://schemas.microsoft.com/office/drawing/2014/main" id="{A4B8CDAB-812E-4260-BB4A-BDF7480AF2B2}"/>
                </a:ext>
              </a:extLst>
            </p:cNvPr>
            <p:cNvSpPr>
              <a:spLocks noChangeShapeType="1"/>
            </p:cNvSpPr>
            <p:nvPr/>
          </p:nvSpPr>
          <p:spPr bwMode="auto">
            <a:xfrm>
              <a:off x="5064" y="2436"/>
              <a:ext cx="129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Rectangle 47">
              <a:extLst>
                <a:ext uri="{FF2B5EF4-FFF2-40B4-BE49-F238E27FC236}">
                  <a16:creationId xmlns:a16="http://schemas.microsoft.com/office/drawing/2014/main" id="{8E175896-4012-48E5-A7EB-B2C0CDCD1DA5}"/>
                </a:ext>
              </a:extLst>
            </p:cNvPr>
            <p:cNvSpPr>
              <a:spLocks noChangeArrowheads="1"/>
            </p:cNvSpPr>
            <p:nvPr/>
          </p:nvSpPr>
          <p:spPr bwMode="auto">
            <a:xfrm>
              <a:off x="5064" y="2436"/>
              <a:ext cx="129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Line 48">
              <a:extLst>
                <a:ext uri="{FF2B5EF4-FFF2-40B4-BE49-F238E27FC236}">
                  <a16:creationId xmlns:a16="http://schemas.microsoft.com/office/drawing/2014/main" id="{5A453562-4447-4C13-AC14-F70C9A2EFAEF}"/>
                </a:ext>
              </a:extLst>
            </p:cNvPr>
            <p:cNvSpPr>
              <a:spLocks noChangeShapeType="1"/>
            </p:cNvSpPr>
            <p:nvPr/>
          </p:nvSpPr>
          <p:spPr bwMode="auto">
            <a:xfrm>
              <a:off x="17975" y="1735"/>
              <a:ext cx="0" cy="70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Rectangle 49">
              <a:extLst>
                <a:ext uri="{FF2B5EF4-FFF2-40B4-BE49-F238E27FC236}">
                  <a16:creationId xmlns:a16="http://schemas.microsoft.com/office/drawing/2014/main" id="{1E114C0C-BC7C-484E-9DF5-A35029EABAD5}"/>
                </a:ext>
              </a:extLst>
            </p:cNvPr>
            <p:cNvSpPr>
              <a:spLocks noChangeArrowheads="1"/>
            </p:cNvSpPr>
            <p:nvPr/>
          </p:nvSpPr>
          <p:spPr bwMode="auto">
            <a:xfrm>
              <a:off x="17975" y="1735"/>
              <a:ext cx="39" cy="70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Line 50">
              <a:extLst>
                <a:ext uri="{FF2B5EF4-FFF2-40B4-BE49-F238E27FC236}">
                  <a16:creationId xmlns:a16="http://schemas.microsoft.com/office/drawing/2014/main" id="{D09C6178-3D21-4F9E-99B7-E1389332897F}"/>
                </a:ext>
              </a:extLst>
            </p:cNvPr>
            <p:cNvSpPr>
              <a:spLocks noChangeShapeType="1"/>
            </p:cNvSpPr>
            <p:nvPr/>
          </p:nvSpPr>
          <p:spPr bwMode="auto">
            <a:xfrm>
              <a:off x="5064" y="3174"/>
              <a:ext cx="129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Rectangle 51">
              <a:extLst>
                <a:ext uri="{FF2B5EF4-FFF2-40B4-BE49-F238E27FC236}">
                  <a16:creationId xmlns:a16="http://schemas.microsoft.com/office/drawing/2014/main" id="{0B61B465-C975-441B-B553-522E1CAEFB47}"/>
                </a:ext>
              </a:extLst>
            </p:cNvPr>
            <p:cNvSpPr>
              <a:spLocks noChangeArrowheads="1"/>
            </p:cNvSpPr>
            <p:nvPr/>
          </p:nvSpPr>
          <p:spPr bwMode="auto">
            <a:xfrm>
              <a:off x="5064" y="3174"/>
              <a:ext cx="12950"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Line 52">
              <a:extLst>
                <a:ext uri="{FF2B5EF4-FFF2-40B4-BE49-F238E27FC236}">
                  <a16:creationId xmlns:a16="http://schemas.microsoft.com/office/drawing/2014/main" id="{739D603A-774C-4021-A7C7-C4CB31DB786B}"/>
                </a:ext>
              </a:extLst>
            </p:cNvPr>
            <p:cNvSpPr>
              <a:spLocks noChangeShapeType="1"/>
            </p:cNvSpPr>
            <p:nvPr/>
          </p:nvSpPr>
          <p:spPr bwMode="auto">
            <a:xfrm>
              <a:off x="5064" y="3911"/>
              <a:ext cx="129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 name="Rectangle 53">
              <a:extLst>
                <a:ext uri="{FF2B5EF4-FFF2-40B4-BE49-F238E27FC236}">
                  <a16:creationId xmlns:a16="http://schemas.microsoft.com/office/drawing/2014/main" id="{EE20D55D-2186-4B94-875C-2C93EA6E9B13}"/>
                </a:ext>
              </a:extLst>
            </p:cNvPr>
            <p:cNvSpPr>
              <a:spLocks noChangeArrowheads="1"/>
            </p:cNvSpPr>
            <p:nvPr/>
          </p:nvSpPr>
          <p:spPr bwMode="auto">
            <a:xfrm>
              <a:off x="5064" y="3911"/>
              <a:ext cx="129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Line 54">
              <a:extLst>
                <a:ext uri="{FF2B5EF4-FFF2-40B4-BE49-F238E27FC236}">
                  <a16:creationId xmlns:a16="http://schemas.microsoft.com/office/drawing/2014/main" id="{922AFA4E-ED40-4A23-81E6-94CA66C15C16}"/>
                </a:ext>
              </a:extLst>
            </p:cNvPr>
            <p:cNvSpPr>
              <a:spLocks noChangeShapeType="1"/>
            </p:cNvSpPr>
            <p:nvPr/>
          </p:nvSpPr>
          <p:spPr bwMode="auto">
            <a:xfrm>
              <a:off x="5026" y="2436"/>
              <a:ext cx="0" cy="22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Rectangle 55">
              <a:extLst>
                <a:ext uri="{FF2B5EF4-FFF2-40B4-BE49-F238E27FC236}">
                  <a16:creationId xmlns:a16="http://schemas.microsoft.com/office/drawing/2014/main" id="{998BB3E8-FD5D-46EE-BFED-A7C67730EF9F}"/>
                </a:ext>
              </a:extLst>
            </p:cNvPr>
            <p:cNvSpPr>
              <a:spLocks noChangeArrowheads="1"/>
            </p:cNvSpPr>
            <p:nvPr/>
          </p:nvSpPr>
          <p:spPr bwMode="auto">
            <a:xfrm>
              <a:off x="5026" y="2436"/>
              <a:ext cx="38" cy="2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Line 56">
              <a:extLst>
                <a:ext uri="{FF2B5EF4-FFF2-40B4-BE49-F238E27FC236}">
                  <a16:creationId xmlns:a16="http://schemas.microsoft.com/office/drawing/2014/main" id="{AA67E1B4-4630-401E-A6D2-CFB9847D3540}"/>
                </a:ext>
              </a:extLst>
            </p:cNvPr>
            <p:cNvSpPr>
              <a:spLocks noChangeShapeType="1"/>
            </p:cNvSpPr>
            <p:nvPr/>
          </p:nvSpPr>
          <p:spPr bwMode="auto">
            <a:xfrm>
              <a:off x="9714" y="2473"/>
              <a:ext cx="0" cy="217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 name="Rectangle 57">
              <a:extLst>
                <a:ext uri="{FF2B5EF4-FFF2-40B4-BE49-F238E27FC236}">
                  <a16:creationId xmlns:a16="http://schemas.microsoft.com/office/drawing/2014/main" id="{95DFF868-C612-4835-A222-55B0C39FA025}"/>
                </a:ext>
              </a:extLst>
            </p:cNvPr>
            <p:cNvSpPr>
              <a:spLocks noChangeArrowheads="1"/>
            </p:cNvSpPr>
            <p:nvPr/>
          </p:nvSpPr>
          <p:spPr bwMode="auto">
            <a:xfrm>
              <a:off x="9714" y="2473"/>
              <a:ext cx="38" cy="217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Line 58">
              <a:extLst>
                <a:ext uri="{FF2B5EF4-FFF2-40B4-BE49-F238E27FC236}">
                  <a16:creationId xmlns:a16="http://schemas.microsoft.com/office/drawing/2014/main" id="{3DF9F21A-03E8-45FF-8B1D-4A9C53F0AF03}"/>
                </a:ext>
              </a:extLst>
            </p:cNvPr>
            <p:cNvSpPr>
              <a:spLocks noChangeShapeType="1"/>
            </p:cNvSpPr>
            <p:nvPr/>
          </p:nvSpPr>
          <p:spPr bwMode="auto">
            <a:xfrm>
              <a:off x="5026" y="4649"/>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 name="Rectangle 59">
              <a:extLst>
                <a:ext uri="{FF2B5EF4-FFF2-40B4-BE49-F238E27FC236}">
                  <a16:creationId xmlns:a16="http://schemas.microsoft.com/office/drawing/2014/main" id="{25DF4E67-5A6D-4C18-8FD9-A239DF6A2002}"/>
                </a:ext>
              </a:extLst>
            </p:cNvPr>
            <p:cNvSpPr>
              <a:spLocks noChangeArrowheads="1"/>
            </p:cNvSpPr>
            <p:nvPr/>
          </p:nvSpPr>
          <p:spPr bwMode="auto">
            <a:xfrm>
              <a:off x="5026" y="4649"/>
              <a:ext cx="830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Line 60">
              <a:extLst>
                <a:ext uri="{FF2B5EF4-FFF2-40B4-BE49-F238E27FC236}">
                  <a16:creationId xmlns:a16="http://schemas.microsoft.com/office/drawing/2014/main" id="{EA6F8539-6B08-480D-8AFC-002DD8416177}"/>
                </a:ext>
              </a:extLst>
            </p:cNvPr>
            <p:cNvSpPr>
              <a:spLocks noChangeShapeType="1"/>
            </p:cNvSpPr>
            <p:nvPr/>
          </p:nvSpPr>
          <p:spPr bwMode="auto">
            <a:xfrm>
              <a:off x="13364" y="4649"/>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 name="Rectangle 61">
              <a:extLst>
                <a:ext uri="{FF2B5EF4-FFF2-40B4-BE49-F238E27FC236}">
                  <a16:creationId xmlns:a16="http://schemas.microsoft.com/office/drawing/2014/main" id="{AB637369-B867-43F9-AB4F-40C3E7A74097}"/>
                </a:ext>
              </a:extLst>
            </p:cNvPr>
            <p:cNvSpPr>
              <a:spLocks noChangeArrowheads="1"/>
            </p:cNvSpPr>
            <p:nvPr/>
          </p:nvSpPr>
          <p:spPr bwMode="auto">
            <a:xfrm>
              <a:off x="13364" y="4649"/>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Line 62">
              <a:extLst>
                <a:ext uri="{FF2B5EF4-FFF2-40B4-BE49-F238E27FC236}">
                  <a16:creationId xmlns:a16="http://schemas.microsoft.com/office/drawing/2014/main" id="{532841B5-A27A-4CD9-A4AD-6601D5AB4E29}"/>
                </a:ext>
              </a:extLst>
            </p:cNvPr>
            <p:cNvSpPr>
              <a:spLocks noChangeShapeType="1"/>
            </p:cNvSpPr>
            <p:nvPr/>
          </p:nvSpPr>
          <p:spPr bwMode="auto">
            <a:xfrm>
              <a:off x="5026" y="5387"/>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 name="Rectangle 63">
              <a:extLst>
                <a:ext uri="{FF2B5EF4-FFF2-40B4-BE49-F238E27FC236}">
                  <a16:creationId xmlns:a16="http://schemas.microsoft.com/office/drawing/2014/main" id="{AF9A309F-FA71-4AF3-BF4C-01BD46647FAF}"/>
                </a:ext>
              </a:extLst>
            </p:cNvPr>
            <p:cNvSpPr>
              <a:spLocks noChangeArrowheads="1"/>
            </p:cNvSpPr>
            <p:nvPr/>
          </p:nvSpPr>
          <p:spPr bwMode="auto">
            <a:xfrm>
              <a:off x="5026" y="5387"/>
              <a:ext cx="830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Line 64">
              <a:extLst>
                <a:ext uri="{FF2B5EF4-FFF2-40B4-BE49-F238E27FC236}">
                  <a16:creationId xmlns:a16="http://schemas.microsoft.com/office/drawing/2014/main" id="{8D899421-D04A-4121-BB82-43695E3E9F83}"/>
                </a:ext>
              </a:extLst>
            </p:cNvPr>
            <p:cNvSpPr>
              <a:spLocks noChangeShapeType="1"/>
            </p:cNvSpPr>
            <p:nvPr/>
          </p:nvSpPr>
          <p:spPr bwMode="auto">
            <a:xfrm>
              <a:off x="13364" y="5387"/>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 name="Rectangle 65">
              <a:extLst>
                <a:ext uri="{FF2B5EF4-FFF2-40B4-BE49-F238E27FC236}">
                  <a16:creationId xmlns:a16="http://schemas.microsoft.com/office/drawing/2014/main" id="{2BFF8161-64B9-4D39-A60E-6E5B6FF2F20B}"/>
                </a:ext>
              </a:extLst>
            </p:cNvPr>
            <p:cNvSpPr>
              <a:spLocks noChangeArrowheads="1"/>
            </p:cNvSpPr>
            <p:nvPr/>
          </p:nvSpPr>
          <p:spPr bwMode="auto">
            <a:xfrm>
              <a:off x="13364" y="5387"/>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Line 66">
              <a:extLst>
                <a:ext uri="{FF2B5EF4-FFF2-40B4-BE49-F238E27FC236}">
                  <a16:creationId xmlns:a16="http://schemas.microsoft.com/office/drawing/2014/main" id="{BE4830AD-6531-4CD8-A274-F694E5F1FF7A}"/>
                </a:ext>
              </a:extLst>
            </p:cNvPr>
            <p:cNvSpPr>
              <a:spLocks noChangeShapeType="1"/>
            </p:cNvSpPr>
            <p:nvPr/>
          </p:nvSpPr>
          <p:spPr bwMode="auto">
            <a:xfrm>
              <a:off x="5026" y="6125"/>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 name="Rectangle 67">
              <a:extLst>
                <a:ext uri="{FF2B5EF4-FFF2-40B4-BE49-F238E27FC236}">
                  <a16:creationId xmlns:a16="http://schemas.microsoft.com/office/drawing/2014/main" id="{9075BE51-A47C-4387-A3B7-8E56513BA96E}"/>
                </a:ext>
              </a:extLst>
            </p:cNvPr>
            <p:cNvSpPr>
              <a:spLocks noChangeArrowheads="1"/>
            </p:cNvSpPr>
            <p:nvPr/>
          </p:nvSpPr>
          <p:spPr bwMode="auto">
            <a:xfrm>
              <a:off x="5026" y="6125"/>
              <a:ext cx="8300"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Line 68">
              <a:extLst>
                <a:ext uri="{FF2B5EF4-FFF2-40B4-BE49-F238E27FC236}">
                  <a16:creationId xmlns:a16="http://schemas.microsoft.com/office/drawing/2014/main" id="{112B46D2-7A96-4EEA-9C91-4D748302AECB}"/>
                </a:ext>
              </a:extLst>
            </p:cNvPr>
            <p:cNvSpPr>
              <a:spLocks noChangeShapeType="1"/>
            </p:cNvSpPr>
            <p:nvPr/>
          </p:nvSpPr>
          <p:spPr bwMode="auto">
            <a:xfrm>
              <a:off x="13364" y="6125"/>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 name="Rectangle 69">
              <a:extLst>
                <a:ext uri="{FF2B5EF4-FFF2-40B4-BE49-F238E27FC236}">
                  <a16:creationId xmlns:a16="http://schemas.microsoft.com/office/drawing/2014/main" id="{DD462CF5-761A-4ACC-BD90-DEE866BB2B03}"/>
                </a:ext>
              </a:extLst>
            </p:cNvPr>
            <p:cNvSpPr>
              <a:spLocks noChangeArrowheads="1"/>
            </p:cNvSpPr>
            <p:nvPr/>
          </p:nvSpPr>
          <p:spPr bwMode="auto">
            <a:xfrm>
              <a:off x="13364" y="6125"/>
              <a:ext cx="4650"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Line 70">
              <a:extLst>
                <a:ext uri="{FF2B5EF4-FFF2-40B4-BE49-F238E27FC236}">
                  <a16:creationId xmlns:a16="http://schemas.microsoft.com/office/drawing/2014/main" id="{24F5D6C4-BD2F-4F78-82C2-44561DC185AE}"/>
                </a:ext>
              </a:extLst>
            </p:cNvPr>
            <p:cNvSpPr>
              <a:spLocks noChangeShapeType="1"/>
            </p:cNvSpPr>
            <p:nvPr/>
          </p:nvSpPr>
          <p:spPr bwMode="auto">
            <a:xfrm>
              <a:off x="5026" y="6862"/>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 name="Rectangle 71">
              <a:extLst>
                <a:ext uri="{FF2B5EF4-FFF2-40B4-BE49-F238E27FC236}">
                  <a16:creationId xmlns:a16="http://schemas.microsoft.com/office/drawing/2014/main" id="{4A74C151-C98F-4517-BC81-51445E27BDBE}"/>
                </a:ext>
              </a:extLst>
            </p:cNvPr>
            <p:cNvSpPr>
              <a:spLocks noChangeArrowheads="1"/>
            </p:cNvSpPr>
            <p:nvPr/>
          </p:nvSpPr>
          <p:spPr bwMode="auto">
            <a:xfrm>
              <a:off x="5026" y="6862"/>
              <a:ext cx="830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Line 72">
              <a:extLst>
                <a:ext uri="{FF2B5EF4-FFF2-40B4-BE49-F238E27FC236}">
                  <a16:creationId xmlns:a16="http://schemas.microsoft.com/office/drawing/2014/main" id="{1DD8D124-A0C6-487B-BED5-840170BF82D6}"/>
                </a:ext>
              </a:extLst>
            </p:cNvPr>
            <p:cNvSpPr>
              <a:spLocks noChangeShapeType="1"/>
            </p:cNvSpPr>
            <p:nvPr/>
          </p:nvSpPr>
          <p:spPr bwMode="auto">
            <a:xfrm>
              <a:off x="13364" y="6862"/>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 name="Rectangle 73">
              <a:extLst>
                <a:ext uri="{FF2B5EF4-FFF2-40B4-BE49-F238E27FC236}">
                  <a16:creationId xmlns:a16="http://schemas.microsoft.com/office/drawing/2014/main" id="{AD6AE31F-7B81-4F4E-A1B7-9C2B0A93E072}"/>
                </a:ext>
              </a:extLst>
            </p:cNvPr>
            <p:cNvSpPr>
              <a:spLocks noChangeArrowheads="1"/>
            </p:cNvSpPr>
            <p:nvPr/>
          </p:nvSpPr>
          <p:spPr bwMode="auto">
            <a:xfrm>
              <a:off x="13364" y="6862"/>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Line 74">
              <a:extLst>
                <a:ext uri="{FF2B5EF4-FFF2-40B4-BE49-F238E27FC236}">
                  <a16:creationId xmlns:a16="http://schemas.microsoft.com/office/drawing/2014/main" id="{272195E3-6A4D-4A59-8931-FA109E2D98F0}"/>
                </a:ext>
              </a:extLst>
            </p:cNvPr>
            <p:cNvSpPr>
              <a:spLocks noChangeShapeType="1"/>
            </p:cNvSpPr>
            <p:nvPr/>
          </p:nvSpPr>
          <p:spPr bwMode="auto">
            <a:xfrm>
              <a:off x="5026" y="7600"/>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 name="Rectangle 75">
              <a:extLst>
                <a:ext uri="{FF2B5EF4-FFF2-40B4-BE49-F238E27FC236}">
                  <a16:creationId xmlns:a16="http://schemas.microsoft.com/office/drawing/2014/main" id="{83D07C17-160A-43B4-83B8-19E1FF47C420}"/>
                </a:ext>
              </a:extLst>
            </p:cNvPr>
            <p:cNvSpPr>
              <a:spLocks noChangeArrowheads="1"/>
            </p:cNvSpPr>
            <p:nvPr/>
          </p:nvSpPr>
          <p:spPr bwMode="auto">
            <a:xfrm>
              <a:off x="5026" y="7600"/>
              <a:ext cx="830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Line 76">
              <a:extLst>
                <a:ext uri="{FF2B5EF4-FFF2-40B4-BE49-F238E27FC236}">
                  <a16:creationId xmlns:a16="http://schemas.microsoft.com/office/drawing/2014/main" id="{85F53C76-5D50-4903-A943-65C270177FA3}"/>
                </a:ext>
              </a:extLst>
            </p:cNvPr>
            <p:cNvSpPr>
              <a:spLocks noChangeShapeType="1"/>
            </p:cNvSpPr>
            <p:nvPr/>
          </p:nvSpPr>
          <p:spPr bwMode="auto">
            <a:xfrm>
              <a:off x="13364" y="7600"/>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 name="Rectangle 77">
              <a:extLst>
                <a:ext uri="{FF2B5EF4-FFF2-40B4-BE49-F238E27FC236}">
                  <a16:creationId xmlns:a16="http://schemas.microsoft.com/office/drawing/2014/main" id="{1E75D7EE-2196-410B-8446-9FC138F959A5}"/>
                </a:ext>
              </a:extLst>
            </p:cNvPr>
            <p:cNvSpPr>
              <a:spLocks noChangeArrowheads="1"/>
            </p:cNvSpPr>
            <p:nvPr/>
          </p:nvSpPr>
          <p:spPr bwMode="auto">
            <a:xfrm>
              <a:off x="13364" y="7600"/>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Line 78">
              <a:extLst>
                <a:ext uri="{FF2B5EF4-FFF2-40B4-BE49-F238E27FC236}">
                  <a16:creationId xmlns:a16="http://schemas.microsoft.com/office/drawing/2014/main" id="{121994BB-BAEE-4052-B0D4-EC5ED36B83EA}"/>
                </a:ext>
              </a:extLst>
            </p:cNvPr>
            <p:cNvSpPr>
              <a:spLocks noChangeShapeType="1"/>
            </p:cNvSpPr>
            <p:nvPr/>
          </p:nvSpPr>
          <p:spPr bwMode="auto">
            <a:xfrm>
              <a:off x="5064" y="8338"/>
              <a:ext cx="826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 name="Rectangle 79">
              <a:extLst>
                <a:ext uri="{FF2B5EF4-FFF2-40B4-BE49-F238E27FC236}">
                  <a16:creationId xmlns:a16="http://schemas.microsoft.com/office/drawing/2014/main" id="{E5FB6A4B-7CCC-45A4-8B36-48549F262A15}"/>
                </a:ext>
              </a:extLst>
            </p:cNvPr>
            <p:cNvSpPr>
              <a:spLocks noChangeArrowheads="1"/>
            </p:cNvSpPr>
            <p:nvPr/>
          </p:nvSpPr>
          <p:spPr bwMode="auto">
            <a:xfrm>
              <a:off x="5064" y="8338"/>
              <a:ext cx="8262"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Line 80">
              <a:extLst>
                <a:ext uri="{FF2B5EF4-FFF2-40B4-BE49-F238E27FC236}">
                  <a16:creationId xmlns:a16="http://schemas.microsoft.com/office/drawing/2014/main" id="{76DD8A99-FF86-41CA-9865-FDC2ADC29FE4}"/>
                </a:ext>
              </a:extLst>
            </p:cNvPr>
            <p:cNvSpPr>
              <a:spLocks noChangeShapeType="1"/>
            </p:cNvSpPr>
            <p:nvPr/>
          </p:nvSpPr>
          <p:spPr bwMode="auto">
            <a:xfrm>
              <a:off x="13364" y="8338"/>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 name="Rectangle 81">
              <a:extLst>
                <a:ext uri="{FF2B5EF4-FFF2-40B4-BE49-F238E27FC236}">
                  <a16:creationId xmlns:a16="http://schemas.microsoft.com/office/drawing/2014/main" id="{499E0753-9EBC-4575-8E1A-951B5F3AF67E}"/>
                </a:ext>
              </a:extLst>
            </p:cNvPr>
            <p:cNvSpPr>
              <a:spLocks noChangeArrowheads="1"/>
            </p:cNvSpPr>
            <p:nvPr/>
          </p:nvSpPr>
          <p:spPr bwMode="auto">
            <a:xfrm>
              <a:off x="13364" y="8338"/>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Line 82">
              <a:extLst>
                <a:ext uri="{FF2B5EF4-FFF2-40B4-BE49-F238E27FC236}">
                  <a16:creationId xmlns:a16="http://schemas.microsoft.com/office/drawing/2014/main" id="{BE0A64FA-ACDE-4107-82EE-4F931F574A41}"/>
                </a:ext>
              </a:extLst>
            </p:cNvPr>
            <p:cNvSpPr>
              <a:spLocks noChangeShapeType="1"/>
            </p:cNvSpPr>
            <p:nvPr/>
          </p:nvSpPr>
          <p:spPr bwMode="auto">
            <a:xfrm>
              <a:off x="5026" y="4686"/>
              <a:ext cx="0" cy="442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 name="Rectangle 83">
              <a:extLst>
                <a:ext uri="{FF2B5EF4-FFF2-40B4-BE49-F238E27FC236}">
                  <a16:creationId xmlns:a16="http://schemas.microsoft.com/office/drawing/2014/main" id="{759B13E7-D5AE-4458-B47C-C7C092F76E58}"/>
                </a:ext>
              </a:extLst>
            </p:cNvPr>
            <p:cNvSpPr>
              <a:spLocks noChangeArrowheads="1"/>
            </p:cNvSpPr>
            <p:nvPr/>
          </p:nvSpPr>
          <p:spPr bwMode="auto">
            <a:xfrm>
              <a:off x="5026" y="4686"/>
              <a:ext cx="38" cy="44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Line 84">
              <a:extLst>
                <a:ext uri="{FF2B5EF4-FFF2-40B4-BE49-F238E27FC236}">
                  <a16:creationId xmlns:a16="http://schemas.microsoft.com/office/drawing/2014/main" id="{5F54821F-54D6-4CDD-A7FB-5995EF53F8B8}"/>
                </a:ext>
              </a:extLst>
            </p:cNvPr>
            <p:cNvSpPr>
              <a:spLocks noChangeShapeType="1"/>
            </p:cNvSpPr>
            <p:nvPr/>
          </p:nvSpPr>
          <p:spPr bwMode="auto">
            <a:xfrm>
              <a:off x="9714" y="4686"/>
              <a:ext cx="0" cy="442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 name="Rectangle 85">
              <a:extLst>
                <a:ext uri="{FF2B5EF4-FFF2-40B4-BE49-F238E27FC236}">
                  <a16:creationId xmlns:a16="http://schemas.microsoft.com/office/drawing/2014/main" id="{E577924B-52DD-46E4-AF4A-038D9CD51DBD}"/>
                </a:ext>
              </a:extLst>
            </p:cNvPr>
            <p:cNvSpPr>
              <a:spLocks noChangeArrowheads="1"/>
            </p:cNvSpPr>
            <p:nvPr/>
          </p:nvSpPr>
          <p:spPr bwMode="auto">
            <a:xfrm>
              <a:off x="9714" y="4686"/>
              <a:ext cx="38" cy="44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Line 86">
              <a:extLst>
                <a:ext uri="{FF2B5EF4-FFF2-40B4-BE49-F238E27FC236}">
                  <a16:creationId xmlns:a16="http://schemas.microsoft.com/office/drawing/2014/main" id="{6E8FFA92-3A57-4C7B-A8B8-AA5B7743278A}"/>
                </a:ext>
              </a:extLst>
            </p:cNvPr>
            <p:cNvSpPr>
              <a:spLocks noChangeShapeType="1"/>
            </p:cNvSpPr>
            <p:nvPr/>
          </p:nvSpPr>
          <p:spPr bwMode="auto">
            <a:xfrm>
              <a:off x="5064" y="9076"/>
              <a:ext cx="826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 name="Rectangle 87">
              <a:extLst>
                <a:ext uri="{FF2B5EF4-FFF2-40B4-BE49-F238E27FC236}">
                  <a16:creationId xmlns:a16="http://schemas.microsoft.com/office/drawing/2014/main" id="{4563E7B6-52A0-45BB-9A26-53DD030D3555}"/>
                </a:ext>
              </a:extLst>
            </p:cNvPr>
            <p:cNvSpPr>
              <a:spLocks noChangeArrowheads="1"/>
            </p:cNvSpPr>
            <p:nvPr/>
          </p:nvSpPr>
          <p:spPr bwMode="auto">
            <a:xfrm>
              <a:off x="5064" y="9076"/>
              <a:ext cx="8262"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Line 88">
              <a:extLst>
                <a:ext uri="{FF2B5EF4-FFF2-40B4-BE49-F238E27FC236}">
                  <a16:creationId xmlns:a16="http://schemas.microsoft.com/office/drawing/2014/main" id="{EEFF46BA-D6EA-47ED-AE7E-A6F1756F0883}"/>
                </a:ext>
              </a:extLst>
            </p:cNvPr>
            <p:cNvSpPr>
              <a:spLocks noChangeShapeType="1"/>
            </p:cNvSpPr>
            <p:nvPr/>
          </p:nvSpPr>
          <p:spPr bwMode="auto">
            <a:xfrm>
              <a:off x="13326" y="2473"/>
              <a:ext cx="0" cy="660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 name="Rectangle 89">
              <a:extLst>
                <a:ext uri="{FF2B5EF4-FFF2-40B4-BE49-F238E27FC236}">
                  <a16:creationId xmlns:a16="http://schemas.microsoft.com/office/drawing/2014/main" id="{950FFBAF-58DD-49FE-AA7D-ED5F7260B2A7}"/>
                </a:ext>
              </a:extLst>
            </p:cNvPr>
            <p:cNvSpPr>
              <a:spLocks noChangeArrowheads="1"/>
            </p:cNvSpPr>
            <p:nvPr/>
          </p:nvSpPr>
          <p:spPr bwMode="auto">
            <a:xfrm>
              <a:off x="13326" y="2473"/>
              <a:ext cx="38" cy="660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Line 90">
              <a:extLst>
                <a:ext uri="{FF2B5EF4-FFF2-40B4-BE49-F238E27FC236}">
                  <a16:creationId xmlns:a16="http://schemas.microsoft.com/office/drawing/2014/main" id="{7FBC7C9B-7D41-4BB1-A42A-65A56ED6AF89}"/>
                </a:ext>
              </a:extLst>
            </p:cNvPr>
            <p:cNvSpPr>
              <a:spLocks noChangeShapeType="1"/>
            </p:cNvSpPr>
            <p:nvPr/>
          </p:nvSpPr>
          <p:spPr bwMode="auto">
            <a:xfrm>
              <a:off x="13326" y="9076"/>
              <a:ext cx="468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 name="Rectangle 91">
              <a:extLst>
                <a:ext uri="{FF2B5EF4-FFF2-40B4-BE49-F238E27FC236}">
                  <a16:creationId xmlns:a16="http://schemas.microsoft.com/office/drawing/2014/main" id="{C9AEA2D0-8038-4CEB-AC21-EF3F7FA5A2D2}"/>
                </a:ext>
              </a:extLst>
            </p:cNvPr>
            <p:cNvSpPr>
              <a:spLocks noChangeArrowheads="1"/>
            </p:cNvSpPr>
            <p:nvPr/>
          </p:nvSpPr>
          <p:spPr bwMode="auto">
            <a:xfrm>
              <a:off x="13326" y="9076"/>
              <a:ext cx="468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Line 92">
              <a:extLst>
                <a:ext uri="{FF2B5EF4-FFF2-40B4-BE49-F238E27FC236}">
                  <a16:creationId xmlns:a16="http://schemas.microsoft.com/office/drawing/2014/main" id="{ACB85974-6DC4-4D5E-A12A-DD44AA695495}"/>
                </a:ext>
              </a:extLst>
            </p:cNvPr>
            <p:cNvSpPr>
              <a:spLocks noChangeShapeType="1"/>
            </p:cNvSpPr>
            <p:nvPr/>
          </p:nvSpPr>
          <p:spPr bwMode="auto">
            <a:xfrm>
              <a:off x="17975" y="2473"/>
              <a:ext cx="0" cy="664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 name="Rectangle 93">
              <a:extLst>
                <a:ext uri="{FF2B5EF4-FFF2-40B4-BE49-F238E27FC236}">
                  <a16:creationId xmlns:a16="http://schemas.microsoft.com/office/drawing/2014/main" id="{CB26EF2C-2D09-4BB5-95FC-F7CD68FBAC77}"/>
                </a:ext>
              </a:extLst>
            </p:cNvPr>
            <p:cNvSpPr>
              <a:spLocks noChangeArrowheads="1"/>
            </p:cNvSpPr>
            <p:nvPr/>
          </p:nvSpPr>
          <p:spPr bwMode="auto">
            <a:xfrm>
              <a:off x="17975" y="2473"/>
              <a:ext cx="39" cy="664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Line 94">
              <a:extLst>
                <a:ext uri="{FF2B5EF4-FFF2-40B4-BE49-F238E27FC236}">
                  <a16:creationId xmlns:a16="http://schemas.microsoft.com/office/drawing/2014/main" id="{BF5067FA-CE8D-4250-AEF1-2C2B278C2548}"/>
                </a:ext>
              </a:extLst>
            </p:cNvPr>
            <p:cNvSpPr>
              <a:spLocks noChangeShapeType="1"/>
            </p:cNvSpPr>
            <p:nvPr/>
          </p:nvSpPr>
          <p:spPr bwMode="auto">
            <a:xfrm>
              <a:off x="5026" y="911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 name="Rectangle 95">
              <a:extLst>
                <a:ext uri="{FF2B5EF4-FFF2-40B4-BE49-F238E27FC236}">
                  <a16:creationId xmlns:a16="http://schemas.microsoft.com/office/drawing/2014/main" id="{E6E0AA1C-5783-44B0-B819-E2252A31F62A}"/>
                </a:ext>
              </a:extLst>
            </p:cNvPr>
            <p:cNvSpPr>
              <a:spLocks noChangeArrowheads="1"/>
            </p:cNvSpPr>
            <p:nvPr/>
          </p:nvSpPr>
          <p:spPr bwMode="auto">
            <a:xfrm>
              <a:off x="5026" y="9113"/>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Line 96">
              <a:extLst>
                <a:ext uri="{FF2B5EF4-FFF2-40B4-BE49-F238E27FC236}">
                  <a16:creationId xmlns:a16="http://schemas.microsoft.com/office/drawing/2014/main" id="{49D39175-0306-421D-99F7-3E8719ED6DA9}"/>
                </a:ext>
              </a:extLst>
            </p:cNvPr>
            <p:cNvSpPr>
              <a:spLocks noChangeShapeType="1"/>
            </p:cNvSpPr>
            <p:nvPr/>
          </p:nvSpPr>
          <p:spPr bwMode="auto">
            <a:xfrm>
              <a:off x="9714" y="911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 name="Rectangle 97">
              <a:extLst>
                <a:ext uri="{FF2B5EF4-FFF2-40B4-BE49-F238E27FC236}">
                  <a16:creationId xmlns:a16="http://schemas.microsoft.com/office/drawing/2014/main" id="{D9ECE400-F8D0-4677-A848-3F0570D90D5D}"/>
                </a:ext>
              </a:extLst>
            </p:cNvPr>
            <p:cNvSpPr>
              <a:spLocks noChangeArrowheads="1"/>
            </p:cNvSpPr>
            <p:nvPr/>
          </p:nvSpPr>
          <p:spPr bwMode="auto">
            <a:xfrm>
              <a:off x="9714" y="9113"/>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Line 98">
              <a:extLst>
                <a:ext uri="{FF2B5EF4-FFF2-40B4-BE49-F238E27FC236}">
                  <a16:creationId xmlns:a16="http://schemas.microsoft.com/office/drawing/2014/main" id="{54F164F5-E7EC-470F-98C8-556FA1AAB3B2}"/>
                </a:ext>
              </a:extLst>
            </p:cNvPr>
            <p:cNvSpPr>
              <a:spLocks noChangeShapeType="1"/>
            </p:cNvSpPr>
            <p:nvPr/>
          </p:nvSpPr>
          <p:spPr bwMode="auto">
            <a:xfrm>
              <a:off x="13326" y="911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 name="Rectangle 99">
              <a:extLst>
                <a:ext uri="{FF2B5EF4-FFF2-40B4-BE49-F238E27FC236}">
                  <a16:creationId xmlns:a16="http://schemas.microsoft.com/office/drawing/2014/main" id="{016245D5-77B5-4426-A47B-696B51582554}"/>
                </a:ext>
              </a:extLst>
            </p:cNvPr>
            <p:cNvSpPr>
              <a:spLocks noChangeArrowheads="1"/>
            </p:cNvSpPr>
            <p:nvPr/>
          </p:nvSpPr>
          <p:spPr bwMode="auto">
            <a:xfrm>
              <a:off x="13326" y="9113"/>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Line 100">
              <a:extLst>
                <a:ext uri="{FF2B5EF4-FFF2-40B4-BE49-F238E27FC236}">
                  <a16:creationId xmlns:a16="http://schemas.microsoft.com/office/drawing/2014/main" id="{65F93339-315C-45BC-B1B7-0F0C5AAF35A3}"/>
                </a:ext>
              </a:extLst>
            </p:cNvPr>
            <p:cNvSpPr>
              <a:spLocks noChangeShapeType="1"/>
            </p:cNvSpPr>
            <p:nvPr/>
          </p:nvSpPr>
          <p:spPr bwMode="auto">
            <a:xfrm>
              <a:off x="17975" y="911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 name="Rectangle 101">
              <a:extLst>
                <a:ext uri="{FF2B5EF4-FFF2-40B4-BE49-F238E27FC236}">
                  <a16:creationId xmlns:a16="http://schemas.microsoft.com/office/drawing/2014/main" id="{AF5DB670-C2C3-4F49-8AD3-83DEDACE0F90}"/>
                </a:ext>
              </a:extLst>
            </p:cNvPr>
            <p:cNvSpPr>
              <a:spLocks noChangeArrowheads="1"/>
            </p:cNvSpPr>
            <p:nvPr/>
          </p:nvSpPr>
          <p:spPr bwMode="auto">
            <a:xfrm>
              <a:off x="17975" y="9113"/>
              <a:ext cx="39"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Line 102">
              <a:extLst>
                <a:ext uri="{FF2B5EF4-FFF2-40B4-BE49-F238E27FC236}">
                  <a16:creationId xmlns:a16="http://schemas.microsoft.com/office/drawing/2014/main" id="{015516D2-7FD0-4CFA-8CAB-F218CA6951FE}"/>
                </a:ext>
              </a:extLst>
            </p:cNvPr>
            <p:cNvSpPr>
              <a:spLocks noChangeShapeType="1"/>
            </p:cNvSpPr>
            <p:nvPr/>
          </p:nvSpPr>
          <p:spPr bwMode="auto">
            <a:xfrm>
              <a:off x="18014" y="169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 name="Rectangle 103">
              <a:extLst>
                <a:ext uri="{FF2B5EF4-FFF2-40B4-BE49-F238E27FC236}">
                  <a16:creationId xmlns:a16="http://schemas.microsoft.com/office/drawing/2014/main" id="{4F5FC971-EEC4-4B5C-989A-405126FEE96F}"/>
                </a:ext>
              </a:extLst>
            </p:cNvPr>
            <p:cNvSpPr>
              <a:spLocks noChangeArrowheads="1"/>
            </p:cNvSpPr>
            <p:nvPr/>
          </p:nvSpPr>
          <p:spPr bwMode="auto">
            <a:xfrm>
              <a:off x="18014" y="1698"/>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Line 104">
              <a:extLst>
                <a:ext uri="{FF2B5EF4-FFF2-40B4-BE49-F238E27FC236}">
                  <a16:creationId xmlns:a16="http://schemas.microsoft.com/office/drawing/2014/main" id="{EBC379BA-D0F4-41DC-B938-DFF19EA84615}"/>
                </a:ext>
              </a:extLst>
            </p:cNvPr>
            <p:cNvSpPr>
              <a:spLocks noChangeShapeType="1"/>
            </p:cNvSpPr>
            <p:nvPr/>
          </p:nvSpPr>
          <p:spPr bwMode="auto">
            <a:xfrm>
              <a:off x="18014" y="243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 name="Rectangle 105">
              <a:extLst>
                <a:ext uri="{FF2B5EF4-FFF2-40B4-BE49-F238E27FC236}">
                  <a16:creationId xmlns:a16="http://schemas.microsoft.com/office/drawing/2014/main" id="{841B7378-BD11-4703-8DD9-6063C378426A}"/>
                </a:ext>
              </a:extLst>
            </p:cNvPr>
            <p:cNvSpPr>
              <a:spLocks noChangeArrowheads="1"/>
            </p:cNvSpPr>
            <p:nvPr/>
          </p:nvSpPr>
          <p:spPr bwMode="auto">
            <a:xfrm>
              <a:off x="18014" y="2436"/>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Line 106">
              <a:extLst>
                <a:ext uri="{FF2B5EF4-FFF2-40B4-BE49-F238E27FC236}">
                  <a16:creationId xmlns:a16="http://schemas.microsoft.com/office/drawing/2014/main" id="{755CB803-DF17-45DD-9D82-9DF0D54DFC7B}"/>
                </a:ext>
              </a:extLst>
            </p:cNvPr>
            <p:cNvSpPr>
              <a:spLocks noChangeShapeType="1"/>
            </p:cNvSpPr>
            <p:nvPr/>
          </p:nvSpPr>
          <p:spPr bwMode="auto">
            <a:xfrm>
              <a:off x="18014" y="317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 name="Rectangle 107">
              <a:extLst>
                <a:ext uri="{FF2B5EF4-FFF2-40B4-BE49-F238E27FC236}">
                  <a16:creationId xmlns:a16="http://schemas.microsoft.com/office/drawing/2014/main" id="{6EEBCBDD-1FE9-4456-ADC5-9781ABA0218A}"/>
                </a:ext>
              </a:extLst>
            </p:cNvPr>
            <p:cNvSpPr>
              <a:spLocks noChangeArrowheads="1"/>
            </p:cNvSpPr>
            <p:nvPr/>
          </p:nvSpPr>
          <p:spPr bwMode="auto">
            <a:xfrm>
              <a:off x="18014" y="3174"/>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Line 108">
              <a:extLst>
                <a:ext uri="{FF2B5EF4-FFF2-40B4-BE49-F238E27FC236}">
                  <a16:creationId xmlns:a16="http://schemas.microsoft.com/office/drawing/2014/main" id="{9553C921-834E-4F41-9625-E4B3DCB25F1C}"/>
                </a:ext>
              </a:extLst>
            </p:cNvPr>
            <p:cNvSpPr>
              <a:spLocks noChangeShapeType="1"/>
            </p:cNvSpPr>
            <p:nvPr/>
          </p:nvSpPr>
          <p:spPr bwMode="auto">
            <a:xfrm>
              <a:off x="18014" y="391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 name="Rectangle 109">
              <a:extLst>
                <a:ext uri="{FF2B5EF4-FFF2-40B4-BE49-F238E27FC236}">
                  <a16:creationId xmlns:a16="http://schemas.microsoft.com/office/drawing/2014/main" id="{82F4234B-AAB9-4D50-9C98-6F5ACE36AA11}"/>
                </a:ext>
              </a:extLst>
            </p:cNvPr>
            <p:cNvSpPr>
              <a:spLocks noChangeArrowheads="1"/>
            </p:cNvSpPr>
            <p:nvPr/>
          </p:nvSpPr>
          <p:spPr bwMode="auto">
            <a:xfrm>
              <a:off x="18014" y="3911"/>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Line 110">
              <a:extLst>
                <a:ext uri="{FF2B5EF4-FFF2-40B4-BE49-F238E27FC236}">
                  <a16:creationId xmlns:a16="http://schemas.microsoft.com/office/drawing/2014/main" id="{F8DBB04C-8B11-444E-A16C-8300385464CE}"/>
                </a:ext>
              </a:extLst>
            </p:cNvPr>
            <p:cNvSpPr>
              <a:spLocks noChangeShapeType="1"/>
            </p:cNvSpPr>
            <p:nvPr/>
          </p:nvSpPr>
          <p:spPr bwMode="auto">
            <a:xfrm>
              <a:off x="18014" y="4649"/>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 name="Rectangle 111">
              <a:extLst>
                <a:ext uri="{FF2B5EF4-FFF2-40B4-BE49-F238E27FC236}">
                  <a16:creationId xmlns:a16="http://schemas.microsoft.com/office/drawing/2014/main" id="{0C706A0A-633A-44E8-A4F1-92BD4062FC8D}"/>
                </a:ext>
              </a:extLst>
            </p:cNvPr>
            <p:cNvSpPr>
              <a:spLocks noChangeArrowheads="1"/>
            </p:cNvSpPr>
            <p:nvPr/>
          </p:nvSpPr>
          <p:spPr bwMode="auto">
            <a:xfrm>
              <a:off x="18014" y="4649"/>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Line 112">
              <a:extLst>
                <a:ext uri="{FF2B5EF4-FFF2-40B4-BE49-F238E27FC236}">
                  <a16:creationId xmlns:a16="http://schemas.microsoft.com/office/drawing/2014/main" id="{D3B07845-C1EE-49C5-ADC7-066489AC2EE6}"/>
                </a:ext>
              </a:extLst>
            </p:cNvPr>
            <p:cNvSpPr>
              <a:spLocks noChangeShapeType="1"/>
            </p:cNvSpPr>
            <p:nvPr/>
          </p:nvSpPr>
          <p:spPr bwMode="auto">
            <a:xfrm>
              <a:off x="18014" y="538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 name="Rectangle 113">
              <a:extLst>
                <a:ext uri="{FF2B5EF4-FFF2-40B4-BE49-F238E27FC236}">
                  <a16:creationId xmlns:a16="http://schemas.microsoft.com/office/drawing/2014/main" id="{84923B62-BD01-459B-9ABD-E3DD1D26AFBF}"/>
                </a:ext>
              </a:extLst>
            </p:cNvPr>
            <p:cNvSpPr>
              <a:spLocks noChangeArrowheads="1"/>
            </p:cNvSpPr>
            <p:nvPr/>
          </p:nvSpPr>
          <p:spPr bwMode="auto">
            <a:xfrm>
              <a:off x="18014" y="5387"/>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Line 114">
              <a:extLst>
                <a:ext uri="{FF2B5EF4-FFF2-40B4-BE49-F238E27FC236}">
                  <a16:creationId xmlns:a16="http://schemas.microsoft.com/office/drawing/2014/main" id="{D25B0512-BE58-4D75-AEE5-F07E7E4C1CD4}"/>
                </a:ext>
              </a:extLst>
            </p:cNvPr>
            <p:cNvSpPr>
              <a:spLocks noChangeShapeType="1"/>
            </p:cNvSpPr>
            <p:nvPr/>
          </p:nvSpPr>
          <p:spPr bwMode="auto">
            <a:xfrm>
              <a:off x="18014" y="612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 name="Rectangle 115">
              <a:extLst>
                <a:ext uri="{FF2B5EF4-FFF2-40B4-BE49-F238E27FC236}">
                  <a16:creationId xmlns:a16="http://schemas.microsoft.com/office/drawing/2014/main" id="{9CE4EF7F-7697-447D-B8EE-A7913A0219DB}"/>
                </a:ext>
              </a:extLst>
            </p:cNvPr>
            <p:cNvSpPr>
              <a:spLocks noChangeArrowheads="1"/>
            </p:cNvSpPr>
            <p:nvPr/>
          </p:nvSpPr>
          <p:spPr bwMode="auto">
            <a:xfrm>
              <a:off x="18014" y="6125"/>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Line 116">
              <a:extLst>
                <a:ext uri="{FF2B5EF4-FFF2-40B4-BE49-F238E27FC236}">
                  <a16:creationId xmlns:a16="http://schemas.microsoft.com/office/drawing/2014/main" id="{B989EC15-0703-4B21-A0B5-173BC9887AD0}"/>
                </a:ext>
              </a:extLst>
            </p:cNvPr>
            <p:cNvSpPr>
              <a:spLocks noChangeShapeType="1"/>
            </p:cNvSpPr>
            <p:nvPr/>
          </p:nvSpPr>
          <p:spPr bwMode="auto">
            <a:xfrm>
              <a:off x="18014" y="6862"/>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 name="Rectangle 117">
              <a:extLst>
                <a:ext uri="{FF2B5EF4-FFF2-40B4-BE49-F238E27FC236}">
                  <a16:creationId xmlns:a16="http://schemas.microsoft.com/office/drawing/2014/main" id="{EAFB4374-8CE0-44F6-BB78-D1518AF684A1}"/>
                </a:ext>
              </a:extLst>
            </p:cNvPr>
            <p:cNvSpPr>
              <a:spLocks noChangeArrowheads="1"/>
            </p:cNvSpPr>
            <p:nvPr/>
          </p:nvSpPr>
          <p:spPr bwMode="auto">
            <a:xfrm>
              <a:off x="18014" y="6862"/>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Line 118">
              <a:extLst>
                <a:ext uri="{FF2B5EF4-FFF2-40B4-BE49-F238E27FC236}">
                  <a16:creationId xmlns:a16="http://schemas.microsoft.com/office/drawing/2014/main" id="{A4644AFB-9DB2-41AF-AC9D-BF122D0C20C7}"/>
                </a:ext>
              </a:extLst>
            </p:cNvPr>
            <p:cNvSpPr>
              <a:spLocks noChangeShapeType="1"/>
            </p:cNvSpPr>
            <p:nvPr/>
          </p:nvSpPr>
          <p:spPr bwMode="auto">
            <a:xfrm>
              <a:off x="18014" y="760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 name="Rectangle 119">
              <a:extLst>
                <a:ext uri="{FF2B5EF4-FFF2-40B4-BE49-F238E27FC236}">
                  <a16:creationId xmlns:a16="http://schemas.microsoft.com/office/drawing/2014/main" id="{85AC7166-C3FC-4EC1-8C16-76A82E15AF0D}"/>
                </a:ext>
              </a:extLst>
            </p:cNvPr>
            <p:cNvSpPr>
              <a:spLocks noChangeArrowheads="1"/>
            </p:cNvSpPr>
            <p:nvPr/>
          </p:nvSpPr>
          <p:spPr bwMode="auto">
            <a:xfrm>
              <a:off x="18014" y="7600"/>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Line 120">
              <a:extLst>
                <a:ext uri="{FF2B5EF4-FFF2-40B4-BE49-F238E27FC236}">
                  <a16:creationId xmlns:a16="http://schemas.microsoft.com/office/drawing/2014/main" id="{D9DF3E4D-5EED-4890-9775-76B783AAF23E}"/>
                </a:ext>
              </a:extLst>
            </p:cNvPr>
            <p:cNvSpPr>
              <a:spLocks noChangeShapeType="1"/>
            </p:cNvSpPr>
            <p:nvPr/>
          </p:nvSpPr>
          <p:spPr bwMode="auto">
            <a:xfrm>
              <a:off x="18014" y="833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 name="Rectangle 121">
              <a:extLst>
                <a:ext uri="{FF2B5EF4-FFF2-40B4-BE49-F238E27FC236}">
                  <a16:creationId xmlns:a16="http://schemas.microsoft.com/office/drawing/2014/main" id="{11C9422B-013A-4212-BCDB-7447A4585C8C}"/>
                </a:ext>
              </a:extLst>
            </p:cNvPr>
            <p:cNvSpPr>
              <a:spLocks noChangeArrowheads="1"/>
            </p:cNvSpPr>
            <p:nvPr/>
          </p:nvSpPr>
          <p:spPr bwMode="auto">
            <a:xfrm>
              <a:off x="18014" y="8338"/>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Line 122">
              <a:extLst>
                <a:ext uri="{FF2B5EF4-FFF2-40B4-BE49-F238E27FC236}">
                  <a16:creationId xmlns:a16="http://schemas.microsoft.com/office/drawing/2014/main" id="{9415A529-FDAE-4EC7-B0C7-42E01CBD1464}"/>
                </a:ext>
              </a:extLst>
            </p:cNvPr>
            <p:cNvSpPr>
              <a:spLocks noChangeShapeType="1"/>
            </p:cNvSpPr>
            <p:nvPr/>
          </p:nvSpPr>
          <p:spPr bwMode="auto">
            <a:xfrm>
              <a:off x="18014" y="907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 name="Rectangle 123">
              <a:extLst>
                <a:ext uri="{FF2B5EF4-FFF2-40B4-BE49-F238E27FC236}">
                  <a16:creationId xmlns:a16="http://schemas.microsoft.com/office/drawing/2014/main" id="{A4B6D399-D891-4EDD-8BC0-0C4DB4A47FD4}"/>
                </a:ext>
              </a:extLst>
            </p:cNvPr>
            <p:cNvSpPr>
              <a:spLocks noChangeArrowheads="1"/>
            </p:cNvSpPr>
            <p:nvPr/>
          </p:nvSpPr>
          <p:spPr bwMode="auto">
            <a:xfrm>
              <a:off x="18014" y="9076"/>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6" name="TextBox 125">
            <a:extLst>
              <a:ext uri="{FF2B5EF4-FFF2-40B4-BE49-F238E27FC236}">
                <a16:creationId xmlns:a16="http://schemas.microsoft.com/office/drawing/2014/main" id="{0A9A3464-92E0-4C11-9AD3-03C486994175}"/>
              </a:ext>
            </a:extLst>
          </p:cNvPr>
          <p:cNvSpPr txBox="1"/>
          <p:nvPr/>
        </p:nvSpPr>
        <p:spPr>
          <a:xfrm>
            <a:off x="10641354" y="17518092"/>
            <a:ext cx="15414284" cy="923330"/>
          </a:xfrm>
          <a:prstGeom prst="rect">
            <a:avLst/>
          </a:prstGeom>
          <a:noFill/>
        </p:spPr>
        <p:txBody>
          <a:bodyPr wrap="none" rtlCol="0">
            <a:spAutoFit/>
          </a:bodyPr>
          <a:lstStyle/>
          <a:p>
            <a:r>
              <a:rPr lang="en-US" sz="5400" b="1" dirty="0" err="1"/>
              <a:t>Undetects</a:t>
            </a:r>
            <a:r>
              <a:rPr lang="en-US" sz="5400" b="1" dirty="0"/>
              <a:t>, Detects, Not Quantifiable by Sample Type</a:t>
            </a:r>
            <a:endParaRPr lang="en-US" sz="5400" dirty="0"/>
          </a:p>
        </p:txBody>
      </p:sp>
      <p:pic>
        <p:nvPicPr>
          <p:cNvPr id="2" name="Picture 1">
            <a:extLst>
              <a:ext uri="{FF2B5EF4-FFF2-40B4-BE49-F238E27FC236}">
                <a16:creationId xmlns:a16="http://schemas.microsoft.com/office/drawing/2014/main" id="{FB2D46A3-773F-41FD-8AD7-A85D8BBB22AA}"/>
              </a:ext>
            </a:extLst>
          </p:cNvPr>
          <p:cNvPicPr>
            <a:picLocks noChangeAspect="1"/>
          </p:cNvPicPr>
          <p:nvPr/>
        </p:nvPicPr>
        <p:blipFill>
          <a:blip r:embed="rId3"/>
          <a:stretch>
            <a:fillRect/>
          </a:stretch>
        </p:blipFill>
        <p:spPr>
          <a:xfrm>
            <a:off x="9555603" y="19142302"/>
            <a:ext cx="17385417" cy="4681691"/>
          </a:xfrm>
          <a:prstGeom prst="rect">
            <a:avLst/>
          </a:prstGeom>
        </p:spPr>
      </p:pic>
    </p:spTree>
    <p:extLst>
      <p:ext uri="{BB962C8B-B14F-4D97-AF65-F5344CB8AC3E}">
        <p14:creationId xmlns:p14="http://schemas.microsoft.com/office/powerpoint/2010/main" val="2245127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59F8C7-BC62-4A52-9624-8D1E3E653F87}"/>
              </a:ext>
            </a:extLst>
          </p:cNvPr>
          <p:cNvPicPr>
            <a:picLocks noChangeAspect="1"/>
          </p:cNvPicPr>
          <p:nvPr/>
        </p:nvPicPr>
        <p:blipFill rotWithShape="1">
          <a:blip r:embed="rId2"/>
          <a:srcRect l="1739" t="5373" r="1299" b="2366"/>
          <a:stretch/>
        </p:blipFill>
        <p:spPr>
          <a:xfrm>
            <a:off x="625641" y="15087113"/>
            <a:ext cx="19690716" cy="11138112"/>
          </a:xfrm>
          <a:prstGeom prst="rect">
            <a:avLst/>
          </a:prstGeom>
        </p:spPr>
      </p:pic>
      <p:sp>
        <p:nvSpPr>
          <p:cNvPr id="129" name="TextBox 128">
            <a:extLst>
              <a:ext uri="{FF2B5EF4-FFF2-40B4-BE49-F238E27FC236}">
                <a16:creationId xmlns:a16="http://schemas.microsoft.com/office/drawing/2014/main" id="{0028F71A-FA06-4DCA-903B-D67C5CBC38E6}"/>
              </a:ext>
            </a:extLst>
          </p:cNvPr>
          <p:cNvSpPr txBox="1"/>
          <p:nvPr/>
        </p:nvSpPr>
        <p:spPr>
          <a:xfrm>
            <a:off x="12347219" y="1927121"/>
            <a:ext cx="11633185" cy="923330"/>
          </a:xfrm>
          <a:prstGeom prst="rect">
            <a:avLst/>
          </a:prstGeom>
          <a:noFill/>
          <a:ln>
            <a:solidFill>
              <a:schemeClr val="tx1"/>
            </a:solidFill>
          </a:ln>
        </p:spPr>
        <p:txBody>
          <a:bodyPr wrap="none" rtlCol="0">
            <a:spAutoFit/>
          </a:bodyPr>
          <a:lstStyle/>
          <a:p>
            <a:r>
              <a:rPr lang="en-US" sz="5400" b="1" dirty="0"/>
              <a:t>Detects per Analyte List by Sample Type</a:t>
            </a:r>
          </a:p>
        </p:txBody>
      </p:sp>
      <p:sp>
        <p:nvSpPr>
          <p:cNvPr id="130" name="TextBox 129">
            <a:extLst>
              <a:ext uri="{FF2B5EF4-FFF2-40B4-BE49-F238E27FC236}">
                <a16:creationId xmlns:a16="http://schemas.microsoft.com/office/drawing/2014/main" id="{F22F0944-F85E-4D2E-80AF-4DD5266A9837}"/>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Apalachicola River Analyzed by SGS Analytical</a:t>
            </a:r>
          </a:p>
        </p:txBody>
      </p:sp>
      <p:pic>
        <p:nvPicPr>
          <p:cNvPr id="3" name="Picture 2">
            <a:extLst>
              <a:ext uri="{FF2B5EF4-FFF2-40B4-BE49-F238E27FC236}">
                <a16:creationId xmlns:a16="http://schemas.microsoft.com/office/drawing/2014/main" id="{B3B094A0-0A0C-4578-A8DD-6173428754C3}"/>
              </a:ext>
            </a:extLst>
          </p:cNvPr>
          <p:cNvPicPr>
            <a:picLocks noChangeAspect="1"/>
          </p:cNvPicPr>
          <p:nvPr/>
        </p:nvPicPr>
        <p:blipFill>
          <a:blip r:embed="rId3"/>
          <a:stretch>
            <a:fillRect/>
          </a:stretch>
        </p:blipFill>
        <p:spPr>
          <a:xfrm>
            <a:off x="9399262" y="2469976"/>
            <a:ext cx="17777476" cy="10973752"/>
          </a:xfrm>
          <a:prstGeom prst="rect">
            <a:avLst/>
          </a:prstGeom>
        </p:spPr>
      </p:pic>
      <p:graphicFrame>
        <p:nvGraphicFramePr>
          <p:cNvPr id="12" name="Chart 11">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2529766705"/>
              </p:ext>
            </p:extLst>
          </p:nvPr>
        </p:nvGraphicFramePr>
        <p:xfrm>
          <a:off x="20316357" y="15536063"/>
          <a:ext cx="15665116" cy="10240211"/>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6A498A03-9E04-4759-872B-1B4823FA1963}"/>
              </a:ext>
            </a:extLst>
          </p:cNvPr>
          <p:cNvSpPr txBox="1"/>
          <p:nvPr/>
        </p:nvSpPr>
        <p:spPr>
          <a:xfrm>
            <a:off x="21167721" y="13318931"/>
            <a:ext cx="12018034" cy="923330"/>
          </a:xfrm>
          <a:prstGeom prst="rect">
            <a:avLst/>
          </a:prstGeom>
          <a:noFill/>
        </p:spPr>
        <p:txBody>
          <a:bodyPr wrap="none" rtlCol="0">
            <a:spAutoFit/>
          </a:bodyPr>
          <a:lstStyle/>
          <a:p>
            <a:r>
              <a:rPr lang="en-US" sz="5400" b="1" dirty="0"/>
              <a:t>Percentage of Detections by Sample Type</a:t>
            </a:r>
          </a:p>
        </p:txBody>
      </p:sp>
      <p:sp>
        <p:nvSpPr>
          <p:cNvPr id="14" name="TextBox 13">
            <a:extLst>
              <a:ext uri="{FF2B5EF4-FFF2-40B4-BE49-F238E27FC236}">
                <a16:creationId xmlns:a16="http://schemas.microsoft.com/office/drawing/2014/main" id="{9384A03A-2D7F-45B3-8CC7-CC5F96E1D3BA}"/>
              </a:ext>
            </a:extLst>
          </p:cNvPr>
          <p:cNvSpPr txBox="1"/>
          <p:nvPr/>
        </p:nvSpPr>
        <p:spPr>
          <a:xfrm>
            <a:off x="4214133" y="13318931"/>
            <a:ext cx="12513732" cy="923330"/>
          </a:xfrm>
          <a:prstGeom prst="rect">
            <a:avLst/>
          </a:prstGeom>
          <a:noFill/>
        </p:spPr>
        <p:txBody>
          <a:bodyPr wrap="square" rtlCol="0">
            <a:spAutoFit/>
          </a:bodyPr>
          <a:lstStyle/>
          <a:p>
            <a:r>
              <a:rPr lang="en-US" sz="5400" b="1" dirty="0"/>
              <a:t>No. of PPCPs Detected by Sample Type</a:t>
            </a:r>
          </a:p>
        </p:txBody>
      </p:sp>
      <p:sp>
        <p:nvSpPr>
          <p:cNvPr id="15" name="TextBox 6">
            <a:extLst>
              <a:ext uri="{FF2B5EF4-FFF2-40B4-BE49-F238E27FC236}">
                <a16:creationId xmlns:a16="http://schemas.microsoft.com/office/drawing/2014/main" id="{D4EC270F-D925-4F9F-BBEC-B8EFD5DE54AD}"/>
              </a:ext>
            </a:extLst>
          </p:cNvPr>
          <p:cNvSpPr txBox="1"/>
          <p:nvPr/>
        </p:nvSpPr>
        <p:spPr>
          <a:xfrm>
            <a:off x="5797615" y="14242261"/>
            <a:ext cx="7203294" cy="844852"/>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baseline="0" dirty="0">
                <a:solidFill>
                  <a:schemeClr val="tx1"/>
                </a:solidFill>
              </a:rPr>
              <a:t>No. of PPCPs Analyzed = </a:t>
            </a:r>
            <a:r>
              <a:rPr lang="en-US" sz="4400" dirty="0">
                <a:solidFill>
                  <a:schemeClr val="tx1"/>
                </a:solidFill>
              </a:rPr>
              <a:t>127</a:t>
            </a:r>
          </a:p>
        </p:txBody>
      </p:sp>
    </p:spTree>
    <p:extLst>
      <p:ext uri="{BB962C8B-B14F-4D97-AF65-F5344CB8AC3E}">
        <p14:creationId xmlns:p14="http://schemas.microsoft.com/office/powerpoint/2010/main" val="2077790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Withlacoochee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3591475" y="2143541"/>
            <a:ext cx="10261600" cy="1754326"/>
          </a:xfrm>
          <a:prstGeom prst="rect">
            <a:avLst/>
          </a:prstGeom>
          <a:noFill/>
        </p:spPr>
        <p:txBody>
          <a:bodyPr wrap="square" rtlCol="0">
            <a:spAutoFit/>
          </a:bodyPr>
          <a:lstStyle/>
          <a:p>
            <a:pPr algn="ctr"/>
            <a:r>
              <a:rPr lang="en-US" sz="5400" b="1" dirty="0"/>
              <a:t>PPCPs Detected by Sample Type</a:t>
            </a:r>
          </a:p>
          <a:p>
            <a:pPr algn="ctr"/>
            <a:r>
              <a:rPr lang="en-US" sz="5400" dirty="0"/>
              <a:t>Total No. Analyzed = 127</a:t>
            </a:r>
          </a:p>
        </p:txBody>
      </p:sp>
      <p:sp>
        <p:nvSpPr>
          <p:cNvPr id="6" name="TextBox 5">
            <a:extLst>
              <a:ext uri="{FF2B5EF4-FFF2-40B4-BE49-F238E27FC236}">
                <a16:creationId xmlns:a16="http://schemas.microsoft.com/office/drawing/2014/main" id="{6DBF2048-6F33-476F-BA2D-42B14BB8F6C2}"/>
              </a:ext>
            </a:extLst>
          </p:cNvPr>
          <p:cNvSpPr txBox="1"/>
          <p:nvPr/>
        </p:nvSpPr>
        <p:spPr>
          <a:xfrm>
            <a:off x="10326858" y="20739585"/>
            <a:ext cx="15414284" cy="923330"/>
          </a:xfrm>
          <a:prstGeom prst="rect">
            <a:avLst/>
          </a:prstGeom>
          <a:noFill/>
        </p:spPr>
        <p:txBody>
          <a:bodyPr wrap="none" rtlCol="0">
            <a:spAutoFit/>
          </a:bodyPr>
          <a:lstStyle/>
          <a:p>
            <a:r>
              <a:rPr lang="en-US" sz="5400" b="1" dirty="0" err="1"/>
              <a:t>Undetects</a:t>
            </a:r>
            <a:r>
              <a:rPr lang="en-US" sz="5400" b="1" dirty="0"/>
              <a:t>, Detects, Not Quantifiable by Sample Type</a:t>
            </a:r>
            <a:endParaRPr lang="en-US" sz="5400" dirty="0"/>
          </a:p>
        </p:txBody>
      </p:sp>
      <p:pic>
        <p:nvPicPr>
          <p:cNvPr id="5" name="Picture 4">
            <a:extLst>
              <a:ext uri="{FF2B5EF4-FFF2-40B4-BE49-F238E27FC236}">
                <a16:creationId xmlns:a16="http://schemas.microsoft.com/office/drawing/2014/main" id="{2A2E7835-F2F8-46CC-90B1-D199B076FBCE}"/>
              </a:ext>
            </a:extLst>
          </p:cNvPr>
          <p:cNvPicPr>
            <a:picLocks noChangeAspect="1"/>
          </p:cNvPicPr>
          <p:nvPr/>
        </p:nvPicPr>
        <p:blipFill>
          <a:blip r:embed="rId3"/>
          <a:stretch>
            <a:fillRect/>
          </a:stretch>
        </p:blipFill>
        <p:spPr>
          <a:xfrm>
            <a:off x="7439761" y="3897867"/>
            <a:ext cx="21188479" cy="16010722"/>
          </a:xfrm>
          <a:prstGeom prst="rect">
            <a:avLst/>
          </a:prstGeom>
        </p:spPr>
      </p:pic>
      <p:pic>
        <p:nvPicPr>
          <p:cNvPr id="7" name="Picture 6">
            <a:extLst>
              <a:ext uri="{FF2B5EF4-FFF2-40B4-BE49-F238E27FC236}">
                <a16:creationId xmlns:a16="http://schemas.microsoft.com/office/drawing/2014/main" id="{3DD44DA9-DB9C-47B1-A1FE-BCE7F1BDB649}"/>
              </a:ext>
            </a:extLst>
          </p:cNvPr>
          <p:cNvPicPr>
            <a:picLocks noChangeAspect="1"/>
          </p:cNvPicPr>
          <p:nvPr/>
        </p:nvPicPr>
        <p:blipFill>
          <a:blip r:embed="rId4"/>
          <a:stretch>
            <a:fillRect/>
          </a:stretch>
        </p:blipFill>
        <p:spPr>
          <a:xfrm>
            <a:off x="8793912" y="22209109"/>
            <a:ext cx="18480176" cy="4347285"/>
          </a:xfrm>
          <a:prstGeom prst="rect">
            <a:avLst/>
          </a:prstGeom>
        </p:spPr>
      </p:pic>
    </p:spTree>
    <p:extLst>
      <p:ext uri="{BB962C8B-B14F-4D97-AF65-F5344CB8AC3E}">
        <p14:creationId xmlns:p14="http://schemas.microsoft.com/office/powerpoint/2010/main" val="1729598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262A20-29B0-4F1D-B6D7-464202DC524F}"/>
              </a:ext>
            </a:extLst>
          </p:cNvPr>
          <p:cNvPicPr>
            <a:picLocks noChangeAspect="1"/>
          </p:cNvPicPr>
          <p:nvPr/>
        </p:nvPicPr>
        <p:blipFill rotWithShape="1">
          <a:blip r:embed="rId3"/>
          <a:srcRect l="1355" t="3928" r="1931" b="2695"/>
          <a:stretch/>
        </p:blipFill>
        <p:spPr>
          <a:xfrm>
            <a:off x="1219201" y="15504194"/>
            <a:ext cx="18316782" cy="10629884"/>
          </a:xfrm>
          <a:prstGeom prst="rect">
            <a:avLst/>
          </a:prstGeom>
        </p:spPr>
      </p:pic>
      <p:sp>
        <p:nvSpPr>
          <p:cNvPr id="2" name="TextBox 1">
            <a:extLst>
              <a:ext uri="{FF2B5EF4-FFF2-40B4-BE49-F238E27FC236}">
                <a16:creationId xmlns:a16="http://schemas.microsoft.com/office/drawing/2014/main" id="{4FA7CD99-0C1A-4D0B-BDCE-F27B29D5740F}"/>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Withlacoochee River Analyzed by SGS Analytical</a:t>
            </a:r>
          </a:p>
        </p:txBody>
      </p:sp>
      <p:sp>
        <p:nvSpPr>
          <p:cNvPr id="5" name="TextBox 6">
            <a:extLst>
              <a:ext uri="{FF2B5EF4-FFF2-40B4-BE49-F238E27FC236}">
                <a16:creationId xmlns:a16="http://schemas.microsoft.com/office/drawing/2014/main" id="{33A7A7D4-5B16-44BE-B2F3-2EB8122B8A03}"/>
              </a:ext>
            </a:extLst>
          </p:cNvPr>
          <p:cNvSpPr txBox="1"/>
          <p:nvPr/>
        </p:nvSpPr>
        <p:spPr>
          <a:xfrm>
            <a:off x="6107894" y="14659342"/>
            <a:ext cx="7203294" cy="844852"/>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baseline="0" dirty="0">
                <a:solidFill>
                  <a:schemeClr val="tx1"/>
                </a:solidFill>
              </a:rPr>
              <a:t>No. of PPCPs Analyzed = </a:t>
            </a:r>
            <a:r>
              <a:rPr lang="en-US" sz="4400" dirty="0">
                <a:solidFill>
                  <a:schemeClr val="tx1"/>
                </a:solidFill>
              </a:rPr>
              <a:t>127</a:t>
            </a:r>
          </a:p>
        </p:txBody>
      </p:sp>
      <p:pic>
        <p:nvPicPr>
          <p:cNvPr id="7" name="Picture 6">
            <a:extLst>
              <a:ext uri="{FF2B5EF4-FFF2-40B4-BE49-F238E27FC236}">
                <a16:creationId xmlns:a16="http://schemas.microsoft.com/office/drawing/2014/main" id="{0397A58C-676A-416F-AB1D-BD48E5940D89}"/>
              </a:ext>
            </a:extLst>
          </p:cNvPr>
          <p:cNvPicPr>
            <a:picLocks noChangeAspect="1"/>
          </p:cNvPicPr>
          <p:nvPr/>
        </p:nvPicPr>
        <p:blipFill>
          <a:blip r:embed="rId4"/>
          <a:stretch>
            <a:fillRect/>
          </a:stretch>
        </p:blipFill>
        <p:spPr>
          <a:xfrm>
            <a:off x="8677354" y="1767986"/>
            <a:ext cx="18713293" cy="11970532"/>
          </a:xfrm>
          <a:prstGeom prst="rect">
            <a:avLst/>
          </a:prstGeom>
        </p:spPr>
      </p:pic>
      <p:graphicFrame>
        <p:nvGraphicFramePr>
          <p:cNvPr id="10" name="Chart 9">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1713660150"/>
              </p:ext>
            </p:extLst>
          </p:nvPr>
        </p:nvGraphicFramePr>
        <p:xfrm>
          <a:off x="20092737" y="15504194"/>
          <a:ext cx="16483263" cy="11478126"/>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C370BFCD-1AEC-4AB7-9B3A-5A70C869BB05}"/>
              </a:ext>
            </a:extLst>
          </p:cNvPr>
          <p:cNvSpPr txBox="1"/>
          <p:nvPr/>
        </p:nvSpPr>
        <p:spPr>
          <a:xfrm>
            <a:off x="4120726" y="13738518"/>
            <a:ext cx="12513732" cy="923330"/>
          </a:xfrm>
          <a:prstGeom prst="rect">
            <a:avLst/>
          </a:prstGeom>
          <a:noFill/>
        </p:spPr>
        <p:txBody>
          <a:bodyPr wrap="square" rtlCol="0">
            <a:spAutoFit/>
          </a:bodyPr>
          <a:lstStyle/>
          <a:p>
            <a:r>
              <a:rPr lang="en-US" sz="5400" b="1" dirty="0"/>
              <a:t>No. of PPCPs Detected by Sample Type</a:t>
            </a:r>
          </a:p>
        </p:txBody>
      </p:sp>
      <p:sp>
        <p:nvSpPr>
          <p:cNvPr id="13" name="TextBox 12">
            <a:extLst>
              <a:ext uri="{FF2B5EF4-FFF2-40B4-BE49-F238E27FC236}">
                <a16:creationId xmlns:a16="http://schemas.microsoft.com/office/drawing/2014/main" id="{4E2383D5-68F9-47F6-B914-2150A62DE6D9}"/>
              </a:ext>
            </a:extLst>
          </p:cNvPr>
          <p:cNvSpPr txBox="1"/>
          <p:nvPr/>
        </p:nvSpPr>
        <p:spPr>
          <a:xfrm>
            <a:off x="20092737" y="13738518"/>
            <a:ext cx="12018034" cy="923330"/>
          </a:xfrm>
          <a:prstGeom prst="rect">
            <a:avLst/>
          </a:prstGeom>
          <a:noFill/>
        </p:spPr>
        <p:txBody>
          <a:bodyPr wrap="none" rtlCol="0">
            <a:spAutoFit/>
          </a:bodyPr>
          <a:lstStyle/>
          <a:p>
            <a:r>
              <a:rPr lang="en-US" sz="5400" b="1" dirty="0"/>
              <a:t>Percentage of Detections by Sample Type</a:t>
            </a:r>
          </a:p>
        </p:txBody>
      </p:sp>
    </p:spTree>
    <p:extLst>
      <p:ext uri="{BB962C8B-B14F-4D97-AF65-F5344CB8AC3E}">
        <p14:creationId xmlns:p14="http://schemas.microsoft.com/office/powerpoint/2010/main" val="3947222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10170618" y="116496"/>
            <a:ext cx="17451188" cy="1200329"/>
          </a:xfrm>
          <a:prstGeom prst="rect">
            <a:avLst/>
          </a:prstGeom>
          <a:noFill/>
        </p:spPr>
        <p:txBody>
          <a:bodyPr wrap="none" rtlCol="0">
            <a:spAutoFit/>
          </a:bodyPr>
          <a:lstStyle/>
          <a:p>
            <a:r>
              <a:rPr lang="en-US" sz="7200" b="1" dirty="0"/>
              <a:t>PPCPs Detections at All Sites by Sample Type </a:t>
            </a:r>
          </a:p>
        </p:txBody>
      </p:sp>
      <p:sp>
        <p:nvSpPr>
          <p:cNvPr id="5" name="TextBox 4">
            <a:extLst>
              <a:ext uri="{FF2B5EF4-FFF2-40B4-BE49-F238E27FC236}">
                <a16:creationId xmlns:a16="http://schemas.microsoft.com/office/drawing/2014/main" id="{9F2F9093-6DD2-4EB5-802D-A1A4EC55F6BB}"/>
              </a:ext>
            </a:extLst>
          </p:cNvPr>
          <p:cNvSpPr txBox="1"/>
          <p:nvPr/>
        </p:nvSpPr>
        <p:spPr>
          <a:xfrm>
            <a:off x="18905335" y="14383929"/>
            <a:ext cx="13961899" cy="1015663"/>
          </a:xfrm>
          <a:prstGeom prst="rect">
            <a:avLst/>
          </a:prstGeom>
          <a:noFill/>
        </p:spPr>
        <p:txBody>
          <a:bodyPr wrap="none" rtlCol="0">
            <a:spAutoFit/>
          </a:bodyPr>
          <a:lstStyle/>
          <a:p>
            <a:r>
              <a:rPr lang="en-US" sz="6000" b="1" dirty="0"/>
              <a:t>Detects per List at All Sites by Sample Type </a:t>
            </a:r>
          </a:p>
        </p:txBody>
      </p:sp>
      <p:pic>
        <p:nvPicPr>
          <p:cNvPr id="6" name="Picture 5">
            <a:extLst>
              <a:ext uri="{FF2B5EF4-FFF2-40B4-BE49-F238E27FC236}">
                <a16:creationId xmlns:a16="http://schemas.microsoft.com/office/drawing/2014/main" id="{622128BA-26B8-438B-B1D9-E4ECB7BB8199}"/>
              </a:ext>
            </a:extLst>
          </p:cNvPr>
          <p:cNvPicPr>
            <a:picLocks noChangeAspect="1"/>
          </p:cNvPicPr>
          <p:nvPr/>
        </p:nvPicPr>
        <p:blipFill>
          <a:blip r:embed="rId3"/>
          <a:stretch>
            <a:fillRect/>
          </a:stretch>
        </p:blipFill>
        <p:spPr>
          <a:xfrm>
            <a:off x="1313362" y="21924380"/>
            <a:ext cx="13402351" cy="5043840"/>
          </a:xfrm>
          <a:prstGeom prst="rect">
            <a:avLst/>
          </a:prstGeom>
        </p:spPr>
      </p:pic>
      <p:pic>
        <p:nvPicPr>
          <p:cNvPr id="7" name="Picture 6">
            <a:extLst>
              <a:ext uri="{FF2B5EF4-FFF2-40B4-BE49-F238E27FC236}">
                <a16:creationId xmlns:a16="http://schemas.microsoft.com/office/drawing/2014/main" id="{334C823D-F6B8-4A11-A539-CE76E97A812C}"/>
              </a:ext>
            </a:extLst>
          </p:cNvPr>
          <p:cNvPicPr>
            <a:picLocks noChangeAspect="1"/>
          </p:cNvPicPr>
          <p:nvPr/>
        </p:nvPicPr>
        <p:blipFill>
          <a:blip r:embed="rId4"/>
          <a:stretch>
            <a:fillRect/>
          </a:stretch>
        </p:blipFill>
        <p:spPr>
          <a:xfrm>
            <a:off x="19588855" y="4150153"/>
            <a:ext cx="12594860" cy="7428756"/>
          </a:xfrm>
          <a:prstGeom prst="rect">
            <a:avLst/>
          </a:prstGeom>
        </p:spPr>
      </p:pic>
      <p:sp>
        <p:nvSpPr>
          <p:cNvPr id="9" name="TextBox 8">
            <a:extLst>
              <a:ext uri="{FF2B5EF4-FFF2-40B4-BE49-F238E27FC236}">
                <a16:creationId xmlns:a16="http://schemas.microsoft.com/office/drawing/2014/main" id="{1E320AB6-66A2-4D08-BE5C-1893199C9CBE}"/>
              </a:ext>
            </a:extLst>
          </p:cNvPr>
          <p:cNvSpPr txBox="1"/>
          <p:nvPr/>
        </p:nvSpPr>
        <p:spPr>
          <a:xfrm>
            <a:off x="606060" y="1437305"/>
            <a:ext cx="13402351" cy="1846659"/>
          </a:xfrm>
          <a:prstGeom prst="rect">
            <a:avLst/>
          </a:prstGeom>
          <a:noFill/>
        </p:spPr>
        <p:txBody>
          <a:bodyPr wrap="square" rtlCol="0">
            <a:spAutoFit/>
          </a:bodyPr>
          <a:lstStyle/>
          <a:p>
            <a:r>
              <a:rPr lang="en-US" sz="5400" b="1" dirty="0"/>
              <a:t>Total No. </a:t>
            </a:r>
            <a:r>
              <a:rPr lang="en-US" sz="5400" b="1" dirty="0" err="1"/>
              <a:t>Undetects</a:t>
            </a:r>
            <a:r>
              <a:rPr lang="en-US" sz="5400" b="1" dirty="0"/>
              <a:t>, Detects, Not Quantifiable</a:t>
            </a:r>
          </a:p>
          <a:p>
            <a:pPr algn="ctr"/>
            <a:r>
              <a:rPr lang="en-US" sz="5400" b="1" dirty="0"/>
              <a:t> </a:t>
            </a:r>
            <a:r>
              <a:rPr lang="en-US" sz="6000" b="1" dirty="0"/>
              <a:t>by Sample Type</a:t>
            </a:r>
          </a:p>
        </p:txBody>
      </p:sp>
      <p:sp>
        <p:nvSpPr>
          <p:cNvPr id="10" name="TextBox 9">
            <a:extLst>
              <a:ext uri="{FF2B5EF4-FFF2-40B4-BE49-F238E27FC236}">
                <a16:creationId xmlns:a16="http://schemas.microsoft.com/office/drawing/2014/main" id="{89628138-AA64-4091-AEEE-6444AD27D83B}"/>
              </a:ext>
            </a:extLst>
          </p:cNvPr>
          <p:cNvSpPr txBox="1"/>
          <p:nvPr/>
        </p:nvSpPr>
        <p:spPr>
          <a:xfrm>
            <a:off x="18896212" y="2321453"/>
            <a:ext cx="13773517" cy="1754326"/>
          </a:xfrm>
          <a:prstGeom prst="rect">
            <a:avLst/>
          </a:prstGeom>
          <a:noFill/>
        </p:spPr>
        <p:txBody>
          <a:bodyPr wrap="square" rtlCol="0">
            <a:spAutoFit/>
          </a:bodyPr>
          <a:lstStyle/>
          <a:p>
            <a:pPr algn="ctr"/>
            <a:r>
              <a:rPr lang="en-US" sz="5400" b="1" dirty="0"/>
              <a:t>PPCPs Detected at Every Site (n = 4) </a:t>
            </a:r>
          </a:p>
          <a:p>
            <a:pPr algn="ctr"/>
            <a:r>
              <a:rPr lang="en-US" sz="5400" b="1" dirty="0"/>
              <a:t>by Matrix</a:t>
            </a:r>
          </a:p>
        </p:txBody>
      </p:sp>
      <p:sp>
        <p:nvSpPr>
          <p:cNvPr id="11" name="TextBox 10">
            <a:extLst>
              <a:ext uri="{FF2B5EF4-FFF2-40B4-BE49-F238E27FC236}">
                <a16:creationId xmlns:a16="http://schemas.microsoft.com/office/drawing/2014/main" id="{808468FD-15C4-4C38-B9D5-884F768D10C2}"/>
              </a:ext>
            </a:extLst>
          </p:cNvPr>
          <p:cNvSpPr txBox="1"/>
          <p:nvPr/>
        </p:nvSpPr>
        <p:spPr>
          <a:xfrm>
            <a:off x="3057195" y="21001050"/>
            <a:ext cx="13275734" cy="923330"/>
          </a:xfrm>
          <a:prstGeom prst="rect">
            <a:avLst/>
          </a:prstGeom>
          <a:noFill/>
        </p:spPr>
        <p:txBody>
          <a:bodyPr wrap="square" rtlCol="0">
            <a:spAutoFit/>
          </a:bodyPr>
          <a:lstStyle/>
          <a:p>
            <a:r>
              <a:rPr lang="en-US" sz="5400" b="1" dirty="0"/>
              <a:t>No. PPCPs Detected by Sample Type</a:t>
            </a:r>
          </a:p>
        </p:txBody>
      </p:sp>
      <p:pic>
        <p:nvPicPr>
          <p:cNvPr id="14" name="Picture 13">
            <a:extLst>
              <a:ext uri="{FF2B5EF4-FFF2-40B4-BE49-F238E27FC236}">
                <a16:creationId xmlns:a16="http://schemas.microsoft.com/office/drawing/2014/main" id="{9A8571CD-9BF3-4126-8BE1-CF5F7753FE8F}"/>
              </a:ext>
            </a:extLst>
          </p:cNvPr>
          <p:cNvPicPr>
            <a:picLocks noChangeAspect="1"/>
          </p:cNvPicPr>
          <p:nvPr/>
        </p:nvPicPr>
        <p:blipFill>
          <a:blip r:embed="rId5"/>
          <a:stretch>
            <a:fillRect/>
          </a:stretch>
        </p:blipFill>
        <p:spPr>
          <a:xfrm>
            <a:off x="927202" y="3563176"/>
            <a:ext cx="14174670" cy="16394065"/>
          </a:xfrm>
          <a:prstGeom prst="rect">
            <a:avLst/>
          </a:prstGeom>
        </p:spPr>
      </p:pic>
      <p:pic>
        <p:nvPicPr>
          <p:cNvPr id="3" name="Picture 2">
            <a:extLst>
              <a:ext uri="{FF2B5EF4-FFF2-40B4-BE49-F238E27FC236}">
                <a16:creationId xmlns:a16="http://schemas.microsoft.com/office/drawing/2014/main" id="{4F440A78-E5B7-4F8D-B272-1C5606EC9D2D}"/>
              </a:ext>
            </a:extLst>
          </p:cNvPr>
          <p:cNvPicPr>
            <a:picLocks noChangeAspect="1"/>
          </p:cNvPicPr>
          <p:nvPr/>
        </p:nvPicPr>
        <p:blipFill>
          <a:blip r:embed="rId6"/>
          <a:stretch>
            <a:fillRect/>
          </a:stretch>
        </p:blipFill>
        <p:spPr>
          <a:xfrm>
            <a:off x="16729298" y="14891760"/>
            <a:ext cx="18313972" cy="10973752"/>
          </a:xfrm>
          <a:prstGeom prst="rect">
            <a:avLst/>
          </a:prstGeom>
        </p:spPr>
      </p:pic>
    </p:spTree>
    <p:extLst>
      <p:ext uri="{BB962C8B-B14F-4D97-AF65-F5344CB8AC3E}">
        <p14:creationId xmlns:p14="http://schemas.microsoft.com/office/powerpoint/2010/main" val="1289483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1193957" y="1417847"/>
            <a:ext cx="34188086" cy="4478149"/>
          </a:xfrm>
          <a:prstGeom prst="rect">
            <a:avLst/>
          </a:prstGeom>
          <a:noFill/>
        </p:spPr>
        <p:txBody>
          <a:bodyPr wrap="square" rtlCol="0">
            <a:spAutoFit/>
          </a:bodyPr>
          <a:lstStyle/>
          <a:p>
            <a:pPr>
              <a:spcAft>
                <a:spcPts val="3600"/>
              </a:spcAft>
            </a:pPr>
            <a:r>
              <a:rPr lang="en-US" sz="8000" b="1" u="sng" dirty="0"/>
              <a:t>Quality Assurance Summary - PPCPs</a:t>
            </a:r>
          </a:p>
          <a:p>
            <a:pPr marL="1143000" indent="-1143000">
              <a:spcAft>
                <a:spcPts val="1800"/>
              </a:spcAft>
              <a:buFont typeface="Arial" panose="020B0604020202020204" pitchFamily="34" charset="0"/>
              <a:buChar char="•"/>
            </a:pPr>
            <a:r>
              <a:rPr lang="en-US" sz="8000" dirty="0"/>
              <a:t>6% of detections from POCIS samples were qualified due to blank detections. </a:t>
            </a:r>
          </a:p>
          <a:p>
            <a:pPr marL="1143000" indent="-1143000">
              <a:spcAft>
                <a:spcPts val="1800"/>
              </a:spcAft>
              <a:buFont typeface="Arial" panose="020B0604020202020204" pitchFamily="34" charset="0"/>
              <a:buChar char="•"/>
            </a:pPr>
            <a:r>
              <a:rPr lang="en-US" sz="8000" dirty="0"/>
              <a:t>17% of detections from grab samples were qualified due to blank detections.  </a:t>
            </a:r>
          </a:p>
        </p:txBody>
      </p:sp>
      <p:pic>
        <p:nvPicPr>
          <p:cNvPr id="3" name="Picture 2">
            <a:extLst>
              <a:ext uri="{FF2B5EF4-FFF2-40B4-BE49-F238E27FC236}">
                <a16:creationId xmlns:a16="http://schemas.microsoft.com/office/drawing/2014/main" id="{2BF33066-2D50-4807-9F07-05180117EA29}"/>
              </a:ext>
            </a:extLst>
          </p:cNvPr>
          <p:cNvPicPr>
            <a:picLocks noChangeAspect="1"/>
          </p:cNvPicPr>
          <p:nvPr/>
        </p:nvPicPr>
        <p:blipFill>
          <a:blip r:embed="rId2"/>
          <a:stretch>
            <a:fillRect/>
          </a:stretch>
        </p:blipFill>
        <p:spPr>
          <a:xfrm>
            <a:off x="6314418" y="6847128"/>
            <a:ext cx="23947164" cy="18679764"/>
          </a:xfrm>
          <a:prstGeom prst="rect">
            <a:avLst/>
          </a:prstGeom>
        </p:spPr>
      </p:pic>
    </p:spTree>
    <p:extLst>
      <p:ext uri="{BB962C8B-B14F-4D97-AF65-F5344CB8AC3E}">
        <p14:creationId xmlns:p14="http://schemas.microsoft.com/office/powerpoint/2010/main" val="3036143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2246229"/>
            <a:ext cx="34188086" cy="4247317"/>
          </a:xfrm>
          <a:prstGeom prst="rect">
            <a:avLst/>
          </a:prstGeom>
          <a:noFill/>
        </p:spPr>
        <p:txBody>
          <a:bodyPr wrap="square" rtlCol="0">
            <a:spAutoFit/>
          </a:bodyPr>
          <a:lstStyle/>
          <a:p>
            <a:pPr>
              <a:spcAft>
                <a:spcPts val="3600"/>
              </a:spcAft>
            </a:pPr>
            <a:r>
              <a:rPr lang="en-US" sz="8000" b="1" u="sng" dirty="0"/>
              <a:t>Quality Assurance Summary - PPCPs</a:t>
            </a:r>
          </a:p>
          <a:p>
            <a:r>
              <a:rPr lang="en-US" sz="8000" dirty="0"/>
              <a:t>3 of the 39 PPCP compounds detected were also detected in lab blanks or field blanks at concentrations that required data from at least one site to be qualified.</a:t>
            </a:r>
          </a:p>
        </p:txBody>
      </p:sp>
      <p:pic>
        <p:nvPicPr>
          <p:cNvPr id="6" name="Picture 5">
            <a:extLst>
              <a:ext uri="{FF2B5EF4-FFF2-40B4-BE49-F238E27FC236}">
                <a16:creationId xmlns:a16="http://schemas.microsoft.com/office/drawing/2014/main" id="{156650F9-4165-4CD1-B81E-134F63C270C7}"/>
              </a:ext>
            </a:extLst>
          </p:cNvPr>
          <p:cNvPicPr>
            <a:picLocks noChangeAspect="1"/>
          </p:cNvPicPr>
          <p:nvPr/>
        </p:nvPicPr>
        <p:blipFill>
          <a:blip r:embed="rId2"/>
          <a:stretch>
            <a:fillRect/>
          </a:stretch>
        </p:blipFill>
        <p:spPr>
          <a:xfrm>
            <a:off x="940114" y="8061960"/>
            <a:ext cx="13046852" cy="10052161"/>
          </a:xfrm>
          <a:prstGeom prst="rect">
            <a:avLst/>
          </a:prstGeom>
        </p:spPr>
      </p:pic>
      <p:pic>
        <p:nvPicPr>
          <p:cNvPr id="2" name="Picture 1">
            <a:extLst>
              <a:ext uri="{FF2B5EF4-FFF2-40B4-BE49-F238E27FC236}">
                <a16:creationId xmlns:a16="http://schemas.microsoft.com/office/drawing/2014/main" id="{59E201BC-AC25-4243-9AC2-F7F7CFFEE232}"/>
              </a:ext>
            </a:extLst>
          </p:cNvPr>
          <p:cNvPicPr>
            <a:picLocks noChangeAspect="1"/>
          </p:cNvPicPr>
          <p:nvPr/>
        </p:nvPicPr>
        <p:blipFill>
          <a:blip r:embed="rId3"/>
          <a:stretch>
            <a:fillRect/>
          </a:stretch>
        </p:blipFill>
        <p:spPr>
          <a:xfrm>
            <a:off x="14483884" y="8061971"/>
            <a:ext cx="21382820" cy="16312815"/>
          </a:xfrm>
          <a:prstGeom prst="rect">
            <a:avLst/>
          </a:prstGeom>
        </p:spPr>
      </p:pic>
    </p:spTree>
    <p:extLst>
      <p:ext uri="{BB962C8B-B14F-4D97-AF65-F5344CB8AC3E}">
        <p14:creationId xmlns:p14="http://schemas.microsoft.com/office/powerpoint/2010/main" val="3165454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16D7C8-1164-447D-B653-95725837284E}"/>
              </a:ext>
            </a:extLst>
          </p:cNvPr>
          <p:cNvSpPr txBox="1"/>
          <p:nvPr/>
        </p:nvSpPr>
        <p:spPr>
          <a:xfrm>
            <a:off x="6083300" y="10034840"/>
            <a:ext cx="25704800" cy="6447919"/>
          </a:xfrm>
          <a:prstGeom prst="rect">
            <a:avLst/>
          </a:prstGeom>
          <a:blipFill dpi="0" rotWithShape="1">
            <a:blip r:embed="rId3">
              <a:alphaModFix amt="38000"/>
            </a:blip>
            <a:srcRect/>
            <a:tile tx="0" ty="0" sx="100000" sy="100000" flip="none" algn="tl"/>
          </a:blipFill>
          <a:effectLst>
            <a:glow>
              <a:schemeClr val="accent1">
                <a:alpha val="40000"/>
              </a:schemeClr>
            </a:glow>
            <a:outerShdw blurRad="419100" dist="50800" dir="5400000" algn="ctr" rotWithShape="0">
              <a:srgbClr val="000000">
                <a:alpha val="95000"/>
              </a:srgbClr>
            </a:outerShdw>
            <a:softEdge rad="266700"/>
          </a:effectLst>
        </p:spPr>
        <p:txBody>
          <a:bodyPr wrap="square" rtlCol="0">
            <a:spAutoFit/>
          </a:bodyPr>
          <a:lstStyle/>
          <a:p>
            <a:pPr algn="ctr"/>
            <a:r>
              <a:rPr lang="en-US" sz="41300" dirty="0"/>
              <a:t>Hormones</a:t>
            </a:r>
          </a:p>
        </p:txBody>
      </p:sp>
    </p:spTree>
    <p:extLst>
      <p:ext uri="{BB962C8B-B14F-4D97-AF65-F5344CB8AC3E}">
        <p14:creationId xmlns:p14="http://schemas.microsoft.com/office/powerpoint/2010/main" val="1202670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17 Hormone Compounds</a:t>
            </a:r>
          </a:p>
          <a:p>
            <a:pPr algn="ctr"/>
            <a:r>
              <a:rPr lang="en-US" sz="9600" b="1" dirty="0"/>
              <a:t>5 Hormone Compounds Detected</a:t>
            </a:r>
          </a:p>
          <a:p>
            <a:pPr algn="ctr"/>
            <a:r>
              <a:rPr lang="en-US" sz="8000" dirty="0"/>
              <a:t>At one or more sites, in at least one matrix (POCIS 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30469114" cy="4988289"/>
          </a:xfrm>
          <a:prstGeom prst="rect">
            <a:avLst/>
          </a:prstGeom>
        </p:spPr>
        <p:txBody>
          <a:bodyPr wrap="square" numCol="1" spcCol="457200">
            <a:spAutoFit/>
          </a:bodyPr>
          <a:lstStyle/>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Allyl Trenbolone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Androstenedione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Androsterone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Mestranol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Testosterone</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15218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1007837"/>
            <a:ext cx="33629600" cy="1200329"/>
          </a:xfrm>
          <a:prstGeom prst="rect">
            <a:avLst/>
          </a:prstGeom>
          <a:noFill/>
        </p:spPr>
        <p:txBody>
          <a:bodyPr wrap="square" rtlCol="0">
            <a:spAutoFit/>
          </a:bodyPr>
          <a:lstStyle/>
          <a:p>
            <a:pPr algn="ctr"/>
            <a:r>
              <a:rPr lang="en-US" sz="7200" dirty="0"/>
              <a:t>Hormone Detections at Alafia River Analyzed by SGS Analytical</a:t>
            </a:r>
          </a:p>
        </p:txBody>
      </p:sp>
      <p:sp>
        <p:nvSpPr>
          <p:cNvPr id="5" name="TextBox 4">
            <a:extLst>
              <a:ext uri="{FF2B5EF4-FFF2-40B4-BE49-F238E27FC236}">
                <a16:creationId xmlns:a16="http://schemas.microsoft.com/office/drawing/2014/main" id="{951A6B51-6F49-4541-8942-1E52233AEEF4}"/>
              </a:ext>
            </a:extLst>
          </p:cNvPr>
          <p:cNvSpPr txBox="1"/>
          <p:nvPr/>
        </p:nvSpPr>
        <p:spPr>
          <a:xfrm>
            <a:off x="11605444" y="5389829"/>
            <a:ext cx="12846982" cy="923330"/>
          </a:xfrm>
          <a:prstGeom prst="rect">
            <a:avLst/>
          </a:prstGeom>
          <a:noFill/>
        </p:spPr>
        <p:txBody>
          <a:bodyPr wrap="square" rtlCol="0">
            <a:spAutoFit/>
          </a:bodyPr>
          <a:lstStyle/>
          <a:p>
            <a:pPr algn="ctr"/>
            <a:r>
              <a:rPr lang="en-US" sz="5400" b="1" dirty="0"/>
              <a:t>Hormones Detected by Sample Type</a:t>
            </a:r>
          </a:p>
        </p:txBody>
      </p:sp>
      <p:pic>
        <p:nvPicPr>
          <p:cNvPr id="12" name="Picture 11">
            <a:extLst>
              <a:ext uri="{FF2B5EF4-FFF2-40B4-BE49-F238E27FC236}">
                <a16:creationId xmlns:a16="http://schemas.microsoft.com/office/drawing/2014/main" id="{2B7AE886-2AED-4B58-AA5C-369695D88396}"/>
              </a:ext>
            </a:extLst>
          </p:cNvPr>
          <p:cNvPicPr>
            <a:picLocks noChangeAspect="1"/>
          </p:cNvPicPr>
          <p:nvPr/>
        </p:nvPicPr>
        <p:blipFill>
          <a:blip r:embed="rId2"/>
          <a:stretch>
            <a:fillRect/>
          </a:stretch>
        </p:blipFill>
        <p:spPr>
          <a:xfrm>
            <a:off x="9159270" y="6781800"/>
            <a:ext cx="17739330" cy="3145226"/>
          </a:xfrm>
          <a:prstGeom prst="rect">
            <a:avLst/>
          </a:prstGeom>
        </p:spPr>
      </p:pic>
      <p:pic>
        <p:nvPicPr>
          <p:cNvPr id="13" name="Picture 12">
            <a:extLst>
              <a:ext uri="{FF2B5EF4-FFF2-40B4-BE49-F238E27FC236}">
                <a16:creationId xmlns:a16="http://schemas.microsoft.com/office/drawing/2014/main" id="{8872C15B-8507-483D-94D5-6D81F096E563}"/>
              </a:ext>
            </a:extLst>
          </p:cNvPr>
          <p:cNvPicPr>
            <a:picLocks noChangeAspect="1"/>
          </p:cNvPicPr>
          <p:nvPr/>
        </p:nvPicPr>
        <p:blipFill>
          <a:blip r:embed="rId3"/>
          <a:stretch>
            <a:fillRect/>
          </a:stretch>
        </p:blipFill>
        <p:spPr>
          <a:xfrm>
            <a:off x="10390093" y="13555918"/>
            <a:ext cx="15937007" cy="2400300"/>
          </a:xfrm>
          <a:prstGeom prst="rect">
            <a:avLst/>
          </a:prstGeom>
        </p:spPr>
      </p:pic>
      <p:sp>
        <p:nvSpPr>
          <p:cNvPr id="6" name="TextBox 5">
            <a:extLst>
              <a:ext uri="{FF2B5EF4-FFF2-40B4-BE49-F238E27FC236}">
                <a16:creationId xmlns:a16="http://schemas.microsoft.com/office/drawing/2014/main" id="{94575709-0A01-4835-991E-441231001882}"/>
              </a:ext>
            </a:extLst>
          </p:cNvPr>
          <p:cNvSpPr txBox="1"/>
          <p:nvPr/>
        </p:nvSpPr>
        <p:spPr>
          <a:xfrm>
            <a:off x="11932396" y="11563558"/>
            <a:ext cx="12852399" cy="2585323"/>
          </a:xfrm>
          <a:prstGeom prst="rect">
            <a:avLst/>
          </a:prstGeom>
          <a:noFill/>
        </p:spPr>
        <p:txBody>
          <a:bodyPr wrap="square" rtlCol="0">
            <a:spAutoFit/>
          </a:bodyPr>
          <a:lstStyle/>
          <a:p>
            <a:pPr algn="ctr"/>
            <a:r>
              <a:rPr lang="en-US" sz="5400" b="1" dirty="0"/>
              <a:t>No. of Hormones Detected by Sample Type</a:t>
            </a:r>
          </a:p>
          <a:p>
            <a:pPr algn="ctr"/>
            <a:r>
              <a:rPr lang="en-US" sz="5400" dirty="0"/>
              <a:t>No. of Hormones Analyzed = 17</a:t>
            </a:r>
          </a:p>
          <a:p>
            <a:endParaRPr lang="en-US" sz="5400" b="1" dirty="0"/>
          </a:p>
        </p:txBody>
      </p:sp>
    </p:spTree>
    <p:extLst>
      <p:ext uri="{BB962C8B-B14F-4D97-AF65-F5344CB8AC3E}">
        <p14:creationId xmlns:p14="http://schemas.microsoft.com/office/powerpoint/2010/main" val="3392982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CFFAE5-2A5B-4C2C-91FB-4DC65E412363}"/>
              </a:ext>
            </a:extLst>
          </p:cNvPr>
          <p:cNvSpPr>
            <a:spLocks noGrp="1"/>
          </p:cNvSpPr>
          <p:nvPr>
            <p:ph type="title"/>
          </p:nvPr>
        </p:nvSpPr>
        <p:spPr>
          <a:xfrm>
            <a:off x="2514600" y="717557"/>
            <a:ext cx="31546800" cy="5302252"/>
          </a:xfrm>
        </p:spPr>
        <p:txBody>
          <a:bodyPr/>
          <a:lstStyle/>
          <a:p>
            <a:pPr algn="ctr"/>
            <a:r>
              <a:rPr lang="en-US" dirty="0"/>
              <a:t>Emerging Substances of Concern</a:t>
            </a:r>
            <a:br>
              <a:rPr lang="en-US" dirty="0"/>
            </a:br>
            <a:r>
              <a:rPr lang="en-US" dirty="0"/>
              <a:t>(ESOC)</a:t>
            </a:r>
          </a:p>
        </p:txBody>
      </p:sp>
      <p:sp>
        <p:nvSpPr>
          <p:cNvPr id="5" name="TextBox 4">
            <a:extLst>
              <a:ext uri="{FF2B5EF4-FFF2-40B4-BE49-F238E27FC236}">
                <a16:creationId xmlns:a16="http://schemas.microsoft.com/office/drawing/2014/main" id="{DA9CE02A-43F0-44F2-BE56-08D98B9AA5C2}"/>
              </a:ext>
            </a:extLst>
          </p:cNvPr>
          <p:cNvSpPr txBox="1"/>
          <p:nvPr/>
        </p:nvSpPr>
        <p:spPr>
          <a:xfrm>
            <a:off x="1343025" y="4683414"/>
            <a:ext cx="33889950" cy="4632037"/>
          </a:xfrm>
          <a:prstGeom prst="rect">
            <a:avLst/>
          </a:prstGeom>
          <a:noFill/>
        </p:spPr>
        <p:txBody>
          <a:bodyPr wrap="square" rtlCol="0">
            <a:spAutoFit/>
          </a:bodyPr>
          <a:lstStyle/>
          <a:p>
            <a:pPr marL="857250" indent="-857250">
              <a:lnSpc>
                <a:spcPct val="150000"/>
              </a:lnSpc>
              <a:buFont typeface="Wingdings" panose="05000000000000000000" pitchFamily="2" charset="2"/>
              <a:buChar char="§"/>
            </a:pPr>
            <a:r>
              <a:rPr lang="en-US" sz="12000" dirty="0"/>
              <a:t>This study separated analytes into 6 main categories:</a:t>
            </a:r>
          </a:p>
          <a:p>
            <a:endParaRPr lang="en-US" sz="11500" dirty="0"/>
          </a:p>
        </p:txBody>
      </p:sp>
      <p:pic>
        <p:nvPicPr>
          <p:cNvPr id="2" name="Picture 1">
            <a:extLst>
              <a:ext uri="{FF2B5EF4-FFF2-40B4-BE49-F238E27FC236}">
                <a16:creationId xmlns:a16="http://schemas.microsoft.com/office/drawing/2014/main" id="{1224283D-8596-4C96-8755-E4E8A5A1BB2E}"/>
              </a:ext>
            </a:extLst>
          </p:cNvPr>
          <p:cNvPicPr>
            <a:picLocks noChangeAspect="1"/>
          </p:cNvPicPr>
          <p:nvPr/>
        </p:nvPicPr>
        <p:blipFill>
          <a:blip r:embed="rId2"/>
          <a:stretch>
            <a:fillRect/>
          </a:stretch>
        </p:blipFill>
        <p:spPr>
          <a:xfrm>
            <a:off x="0" y="7143750"/>
            <a:ext cx="36576000" cy="22117050"/>
          </a:xfrm>
          <a:prstGeom prst="rect">
            <a:avLst/>
          </a:prstGeom>
        </p:spPr>
      </p:pic>
      <p:cxnSp>
        <p:nvCxnSpPr>
          <p:cNvPr id="6" name="Straight Connector 5">
            <a:extLst>
              <a:ext uri="{FF2B5EF4-FFF2-40B4-BE49-F238E27FC236}">
                <a16:creationId xmlns:a16="http://schemas.microsoft.com/office/drawing/2014/main" id="{41C6CA96-4572-445F-8A4D-FA5936D81ACB}"/>
              </a:ext>
            </a:extLst>
          </p:cNvPr>
          <p:cNvCxnSpPr/>
          <p:nvPr/>
        </p:nvCxnSpPr>
        <p:spPr>
          <a:xfrm>
            <a:off x="0" y="14293516"/>
            <a:ext cx="36576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94087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Hormone Detections at Ochlockonee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6" y="1949963"/>
            <a:ext cx="11582401" cy="923330"/>
          </a:xfrm>
          <a:prstGeom prst="rect">
            <a:avLst/>
          </a:prstGeom>
          <a:noFill/>
        </p:spPr>
        <p:txBody>
          <a:bodyPr wrap="square" rtlCol="0">
            <a:spAutoFit/>
          </a:bodyPr>
          <a:lstStyle/>
          <a:p>
            <a:pPr algn="ctr"/>
            <a:r>
              <a:rPr lang="en-US" sz="5400" b="1" dirty="0"/>
              <a:t>Hormones Detected by Sample Type</a:t>
            </a:r>
          </a:p>
        </p:txBody>
      </p:sp>
      <p:sp>
        <p:nvSpPr>
          <p:cNvPr id="5" name="TextBox 4">
            <a:extLst>
              <a:ext uri="{FF2B5EF4-FFF2-40B4-BE49-F238E27FC236}">
                <a16:creationId xmlns:a16="http://schemas.microsoft.com/office/drawing/2014/main" id="{951A6B51-6F49-4541-8942-1E52233AEEF4}"/>
              </a:ext>
            </a:extLst>
          </p:cNvPr>
          <p:cNvSpPr txBox="1"/>
          <p:nvPr/>
        </p:nvSpPr>
        <p:spPr>
          <a:xfrm>
            <a:off x="5181602" y="9352979"/>
            <a:ext cx="12852399" cy="1754326"/>
          </a:xfrm>
          <a:prstGeom prst="rect">
            <a:avLst/>
          </a:prstGeom>
          <a:noFill/>
        </p:spPr>
        <p:txBody>
          <a:bodyPr wrap="square" rtlCol="0">
            <a:spAutoFit/>
          </a:bodyPr>
          <a:lstStyle/>
          <a:p>
            <a:pPr algn="ctr"/>
            <a:r>
              <a:rPr lang="en-US" sz="5400" b="1" dirty="0"/>
              <a:t>No. of Hormones Detected by Sample Type</a:t>
            </a:r>
          </a:p>
          <a:p>
            <a:pPr algn="ctr"/>
            <a:r>
              <a:rPr lang="en-US" sz="5400" dirty="0"/>
              <a:t>No. of Hormones Analyzed = 17</a:t>
            </a:r>
          </a:p>
        </p:txBody>
      </p:sp>
      <p:pic>
        <p:nvPicPr>
          <p:cNvPr id="6" name="Picture 5">
            <a:extLst>
              <a:ext uri="{FF2B5EF4-FFF2-40B4-BE49-F238E27FC236}">
                <a16:creationId xmlns:a16="http://schemas.microsoft.com/office/drawing/2014/main" id="{63FCBB3E-3C60-42C8-B49B-4D72A1313B1A}"/>
              </a:ext>
            </a:extLst>
          </p:cNvPr>
          <p:cNvPicPr>
            <a:picLocks noChangeAspect="1"/>
          </p:cNvPicPr>
          <p:nvPr/>
        </p:nvPicPr>
        <p:blipFill>
          <a:blip r:embed="rId2"/>
          <a:stretch>
            <a:fillRect/>
          </a:stretch>
        </p:blipFill>
        <p:spPr>
          <a:xfrm>
            <a:off x="2157937" y="3311672"/>
            <a:ext cx="32260121" cy="4881452"/>
          </a:xfrm>
          <a:prstGeom prst="rect">
            <a:avLst/>
          </a:prstGeom>
        </p:spPr>
      </p:pic>
      <p:pic>
        <p:nvPicPr>
          <p:cNvPr id="9" name="Picture 8">
            <a:extLst>
              <a:ext uri="{FF2B5EF4-FFF2-40B4-BE49-F238E27FC236}">
                <a16:creationId xmlns:a16="http://schemas.microsoft.com/office/drawing/2014/main" id="{B922E503-1593-4F19-962F-2A7446B84DFD}"/>
              </a:ext>
            </a:extLst>
          </p:cNvPr>
          <p:cNvPicPr>
            <a:picLocks noChangeAspect="1"/>
          </p:cNvPicPr>
          <p:nvPr/>
        </p:nvPicPr>
        <p:blipFill>
          <a:blip r:embed="rId3"/>
          <a:stretch>
            <a:fillRect/>
          </a:stretch>
        </p:blipFill>
        <p:spPr>
          <a:xfrm>
            <a:off x="20059651" y="21388243"/>
            <a:ext cx="14789150" cy="4446410"/>
          </a:xfrm>
          <a:prstGeom prst="rect">
            <a:avLst/>
          </a:prstGeom>
        </p:spPr>
      </p:pic>
      <p:sp>
        <p:nvSpPr>
          <p:cNvPr id="3" name="TextBox 2">
            <a:extLst>
              <a:ext uri="{FF2B5EF4-FFF2-40B4-BE49-F238E27FC236}">
                <a16:creationId xmlns:a16="http://schemas.microsoft.com/office/drawing/2014/main" id="{D6808059-93A4-4743-B8E6-4D1B06D92B2B}"/>
              </a:ext>
            </a:extLst>
          </p:cNvPr>
          <p:cNvSpPr txBox="1"/>
          <p:nvPr/>
        </p:nvSpPr>
        <p:spPr>
          <a:xfrm>
            <a:off x="20396200" y="9415861"/>
            <a:ext cx="14885806" cy="923330"/>
          </a:xfrm>
          <a:prstGeom prst="rect">
            <a:avLst/>
          </a:prstGeom>
          <a:noFill/>
        </p:spPr>
        <p:txBody>
          <a:bodyPr wrap="none" rtlCol="0">
            <a:spAutoFit/>
          </a:bodyPr>
          <a:lstStyle/>
          <a:p>
            <a:r>
              <a:rPr lang="en-US" sz="5400" b="1" dirty="0"/>
              <a:t>Percentage of Hormone Detections by Sample Type</a:t>
            </a:r>
          </a:p>
        </p:txBody>
      </p:sp>
      <p:pic>
        <p:nvPicPr>
          <p:cNvPr id="8" name="Picture 7">
            <a:extLst>
              <a:ext uri="{FF2B5EF4-FFF2-40B4-BE49-F238E27FC236}">
                <a16:creationId xmlns:a16="http://schemas.microsoft.com/office/drawing/2014/main" id="{361CC0D1-21BE-41F0-8461-64D7352AEE0E}"/>
              </a:ext>
            </a:extLst>
          </p:cNvPr>
          <p:cNvPicPr>
            <a:picLocks noChangeAspect="1"/>
          </p:cNvPicPr>
          <p:nvPr/>
        </p:nvPicPr>
        <p:blipFill rotWithShape="1">
          <a:blip r:embed="rId4"/>
          <a:srcRect l="1713" t="4344" r="13617" b="2616"/>
          <a:stretch/>
        </p:blipFill>
        <p:spPr>
          <a:xfrm>
            <a:off x="1219201" y="12267160"/>
            <a:ext cx="18143621" cy="13567493"/>
          </a:xfrm>
          <a:prstGeom prst="rect">
            <a:avLst/>
          </a:prstGeom>
        </p:spPr>
      </p:pic>
      <p:graphicFrame>
        <p:nvGraphicFramePr>
          <p:cNvPr id="12" name="Chart 11">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2042527857"/>
              </p:ext>
            </p:extLst>
          </p:nvPr>
        </p:nvGraphicFramePr>
        <p:xfrm>
          <a:off x="19151944" y="10919818"/>
          <a:ext cx="16130062" cy="101836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74185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Hormone Detections at Withlacoochee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8" y="1597347"/>
            <a:ext cx="11582401" cy="923330"/>
          </a:xfrm>
          <a:prstGeom prst="rect">
            <a:avLst/>
          </a:prstGeom>
          <a:noFill/>
        </p:spPr>
        <p:txBody>
          <a:bodyPr wrap="square" rtlCol="0">
            <a:spAutoFit/>
          </a:bodyPr>
          <a:lstStyle/>
          <a:p>
            <a:r>
              <a:rPr lang="en-US" sz="5400" b="1" dirty="0"/>
              <a:t>Hormones Detected by Sample Type</a:t>
            </a:r>
          </a:p>
        </p:txBody>
      </p:sp>
      <p:sp>
        <p:nvSpPr>
          <p:cNvPr id="5" name="TextBox 4">
            <a:extLst>
              <a:ext uri="{FF2B5EF4-FFF2-40B4-BE49-F238E27FC236}">
                <a16:creationId xmlns:a16="http://schemas.microsoft.com/office/drawing/2014/main" id="{951A6B51-6F49-4541-8942-1E52233AEEF4}"/>
              </a:ext>
            </a:extLst>
          </p:cNvPr>
          <p:cNvSpPr txBox="1"/>
          <p:nvPr/>
        </p:nvSpPr>
        <p:spPr>
          <a:xfrm>
            <a:off x="4303152" y="9629294"/>
            <a:ext cx="12821137" cy="1754326"/>
          </a:xfrm>
          <a:prstGeom prst="rect">
            <a:avLst/>
          </a:prstGeom>
          <a:noFill/>
        </p:spPr>
        <p:txBody>
          <a:bodyPr wrap="square" rtlCol="0">
            <a:spAutoFit/>
          </a:bodyPr>
          <a:lstStyle/>
          <a:p>
            <a:pPr algn="ctr"/>
            <a:r>
              <a:rPr lang="en-US" sz="5400" b="1" dirty="0"/>
              <a:t>No. of Hormones Detected by Sample Type</a:t>
            </a:r>
          </a:p>
          <a:p>
            <a:pPr algn="ctr"/>
            <a:r>
              <a:rPr lang="en-US" sz="5400" dirty="0"/>
              <a:t>No. of Hormones Analyzed = 17</a:t>
            </a:r>
          </a:p>
        </p:txBody>
      </p:sp>
      <p:pic>
        <p:nvPicPr>
          <p:cNvPr id="3" name="Picture 2">
            <a:extLst>
              <a:ext uri="{FF2B5EF4-FFF2-40B4-BE49-F238E27FC236}">
                <a16:creationId xmlns:a16="http://schemas.microsoft.com/office/drawing/2014/main" id="{2D803A90-0F44-4E4F-BC89-AA977F4F89C4}"/>
              </a:ext>
            </a:extLst>
          </p:cNvPr>
          <p:cNvPicPr>
            <a:picLocks noChangeAspect="1"/>
          </p:cNvPicPr>
          <p:nvPr/>
        </p:nvPicPr>
        <p:blipFill>
          <a:blip r:embed="rId2"/>
          <a:stretch>
            <a:fillRect/>
          </a:stretch>
        </p:blipFill>
        <p:spPr>
          <a:xfrm>
            <a:off x="6985582" y="2986094"/>
            <a:ext cx="19081810" cy="5512544"/>
          </a:xfrm>
          <a:prstGeom prst="rect">
            <a:avLst/>
          </a:prstGeom>
        </p:spPr>
      </p:pic>
      <p:pic>
        <p:nvPicPr>
          <p:cNvPr id="14" name="Picture 13">
            <a:extLst>
              <a:ext uri="{FF2B5EF4-FFF2-40B4-BE49-F238E27FC236}">
                <a16:creationId xmlns:a16="http://schemas.microsoft.com/office/drawing/2014/main" id="{58CE0D9D-7B52-44D2-8674-96C4D94DF643}"/>
              </a:ext>
            </a:extLst>
          </p:cNvPr>
          <p:cNvPicPr>
            <a:picLocks noChangeAspect="1"/>
          </p:cNvPicPr>
          <p:nvPr/>
        </p:nvPicPr>
        <p:blipFill>
          <a:blip r:embed="rId3"/>
          <a:stretch>
            <a:fillRect/>
          </a:stretch>
        </p:blipFill>
        <p:spPr>
          <a:xfrm>
            <a:off x="19478621" y="21269794"/>
            <a:ext cx="15868649" cy="4269802"/>
          </a:xfrm>
          <a:prstGeom prst="rect">
            <a:avLst/>
          </a:prstGeom>
        </p:spPr>
      </p:pic>
      <p:sp>
        <p:nvSpPr>
          <p:cNvPr id="10" name="TextBox 9">
            <a:extLst>
              <a:ext uri="{FF2B5EF4-FFF2-40B4-BE49-F238E27FC236}">
                <a16:creationId xmlns:a16="http://schemas.microsoft.com/office/drawing/2014/main" id="{A4E29A0D-577E-48A4-92AB-FDCD6F01D00B}"/>
              </a:ext>
            </a:extLst>
          </p:cNvPr>
          <p:cNvSpPr txBox="1"/>
          <p:nvPr/>
        </p:nvSpPr>
        <p:spPr>
          <a:xfrm>
            <a:off x="19970042" y="9633325"/>
            <a:ext cx="14885806" cy="923330"/>
          </a:xfrm>
          <a:prstGeom prst="rect">
            <a:avLst/>
          </a:prstGeom>
          <a:noFill/>
        </p:spPr>
        <p:txBody>
          <a:bodyPr wrap="none" rtlCol="0">
            <a:spAutoFit/>
          </a:bodyPr>
          <a:lstStyle/>
          <a:p>
            <a:r>
              <a:rPr lang="en-US" sz="5400" b="1" dirty="0"/>
              <a:t>Percentage of Hormone Detections by Sample Type</a:t>
            </a:r>
          </a:p>
        </p:txBody>
      </p:sp>
      <p:pic>
        <p:nvPicPr>
          <p:cNvPr id="2" name="Picture 1">
            <a:extLst>
              <a:ext uri="{FF2B5EF4-FFF2-40B4-BE49-F238E27FC236}">
                <a16:creationId xmlns:a16="http://schemas.microsoft.com/office/drawing/2014/main" id="{3E2E02FE-419D-4AD9-9873-EE12D40B615C}"/>
              </a:ext>
            </a:extLst>
          </p:cNvPr>
          <p:cNvPicPr>
            <a:picLocks noChangeAspect="1"/>
          </p:cNvPicPr>
          <p:nvPr/>
        </p:nvPicPr>
        <p:blipFill rotWithShape="1">
          <a:blip r:embed="rId4"/>
          <a:srcRect l="1169" t="5528" r="13253" b="3406"/>
          <a:stretch/>
        </p:blipFill>
        <p:spPr>
          <a:xfrm>
            <a:off x="866273" y="11383620"/>
            <a:ext cx="18612348" cy="14155976"/>
          </a:xfrm>
          <a:prstGeom prst="rect">
            <a:avLst/>
          </a:prstGeom>
        </p:spPr>
      </p:pic>
      <p:graphicFrame>
        <p:nvGraphicFramePr>
          <p:cNvPr id="12" name="Chart 11">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569875318"/>
              </p:ext>
            </p:extLst>
          </p:nvPr>
        </p:nvGraphicFramePr>
        <p:xfrm>
          <a:off x="17124289" y="10923394"/>
          <a:ext cx="18222981" cy="951943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734332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0" y="1453221"/>
            <a:ext cx="33629600" cy="1200329"/>
          </a:xfrm>
          <a:prstGeom prst="rect">
            <a:avLst/>
          </a:prstGeom>
          <a:noFill/>
        </p:spPr>
        <p:txBody>
          <a:bodyPr wrap="square" rtlCol="0">
            <a:spAutoFit/>
          </a:bodyPr>
          <a:lstStyle/>
          <a:p>
            <a:pPr algn="ctr"/>
            <a:r>
              <a:rPr lang="en-US" sz="7200" dirty="0"/>
              <a:t>Hormone Detections at Apalachicola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513731" y="4798307"/>
            <a:ext cx="11582401" cy="923330"/>
          </a:xfrm>
          <a:prstGeom prst="rect">
            <a:avLst/>
          </a:prstGeom>
          <a:noFill/>
        </p:spPr>
        <p:txBody>
          <a:bodyPr wrap="square" rtlCol="0">
            <a:spAutoFit/>
          </a:bodyPr>
          <a:lstStyle/>
          <a:p>
            <a:r>
              <a:rPr lang="en-US" sz="5400" b="1" dirty="0"/>
              <a:t>Hormones Detected by Sample Type</a:t>
            </a:r>
          </a:p>
        </p:txBody>
      </p:sp>
      <p:sp>
        <p:nvSpPr>
          <p:cNvPr id="5" name="TextBox 4">
            <a:extLst>
              <a:ext uri="{FF2B5EF4-FFF2-40B4-BE49-F238E27FC236}">
                <a16:creationId xmlns:a16="http://schemas.microsoft.com/office/drawing/2014/main" id="{951A6B51-6F49-4541-8942-1E52233AEEF4}"/>
              </a:ext>
            </a:extLst>
          </p:cNvPr>
          <p:cNvSpPr txBox="1"/>
          <p:nvPr/>
        </p:nvSpPr>
        <p:spPr>
          <a:xfrm>
            <a:off x="4190322" y="10505990"/>
            <a:ext cx="12796415" cy="2585323"/>
          </a:xfrm>
          <a:prstGeom prst="rect">
            <a:avLst/>
          </a:prstGeom>
          <a:noFill/>
        </p:spPr>
        <p:txBody>
          <a:bodyPr wrap="square" rtlCol="0">
            <a:spAutoFit/>
          </a:bodyPr>
          <a:lstStyle/>
          <a:p>
            <a:pPr algn="ctr"/>
            <a:r>
              <a:rPr lang="en-US" sz="5400" b="1" dirty="0"/>
              <a:t>No. of Hormones Detected by Sample Type</a:t>
            </a:r>
          </a:p>
          <a:p>
            <a:pPr algn="ctr"/>
            <a:r>
              <a:rPr lang="en-US" sz="5400" dirty="0"/>
              <a:t>No. of Hormones Analyzed = 17</a:t>
            </a:r>
          </a:p>
          <a:p>
            <a:pPr algn="ctr"/>
            <a:endParaRPr lang="en-US" sz="5400" b="1" dirty="0"/>
          </a:p>
        </p:txBody>
      </p:sp>
      <p:sp>
        <p:nvSpPr>
          <p:cNvPr id="13" name="TextBox 12">
            <a:extLst>
              <a:ext uri="{FF2B5EF4-FFF2-40B4-BE49-F238E27FC236}">
                <a16:creationId xmlns:a16="http://schemas.microsoft.com/office/drawing/2014/main" id="{6CD99EA0-C0CB-4118-85A9-8B2AD17FE2A8}"/>
              </a:ext>
            </a:extLst>
          </p:cNvPr>
          <p:cNvSpPr txBox="1"/>
          <p:nvPr/>
        </p:nvSpPr>
        <p:spPr>
          <a:xfrm>
            <a:off x="19141901" y="10424763"/>
            <a:ext cx="14885806" cy="923330"/>
          </a:xfrm>
          <a:prstGeom prst="rect">
            <a:avLst/>
          </a:prstGeom>
          <a:noFill/>
        </p:spPr>
        <p:txBody>
          <a:bodyPr wrap="none" rtlCol="0">
            <a:spAutoFit/>
          </a:bodyPr>
          <a:lstStyle/>
          <a:p>
            <a:r>
              <a:rPr lang="en-US" sz="5400" b="1" dirty="0"/>
              <a:t>Percentage of Hormone Detections by Sample Type</a:t>
            </a:r>
          </a:p>
        </p:txBody>
      </p:sp>
      <p:pic>
        <p:nvPicPr>
          <p:cNvPr id="16" name="Picture 15">
            <a:extLst>
              <a:ext uri="{FF2B5EF4-FFF2-40B4-BE49-F238E27FC236}">
                <a16:creationId xmlns:a16="http://schemas.microsoft.com/office/drawing/2014/main" id="{17F37FB8-659A-420C-B511-6897FE87DC13}"/>
              </a:ext>
            </a:extLst>
          </p:cNvPr>
          <p:cNvPicPr>
            <a:picLocks noChangeAspect="1"/>
          </p:cNvPicPr>
          <p:nvPr/>
        </p:nvPicPr>
        <p:blipFill>
          <a:blip r:embed="rId2"/>
          <a:stretch>
            <a:fillRect/>
          </a:stretch>
        </p:blipFill>
        <p:spPr>
          <a:xfrm>
            <a:off x="9387709" y="6016376"/>
            <a:ext cx="16470398" cy="3539816"/>
          </a:xfrm>
          <a:prstGeom prst="rect">
            <a:avLst/>
          </a:prstGeom>
        </p:spPr>
      </p:pic>
      <p:pic>
        <p:nvPicPr>
          <p:cNvPr id="3" name="Picture 2">
            <a:extLst>
              <a:ext uri="{FF2B5EF4-FFF2-40B4-BE49-F238E27FC236}">
                <a16:creationId xmlns:a16="http://schemas.microsoft.com/office/drawing/2014/main" id="{AF891C73-9035-475B-862D-710A5ABED2B4}"/>
              </a:ext>
            </a:extLst>
          </p:cNvPr>
          <p:cNvPicPr>
            <a:picLocks noChangeAspect="1"/>
          </p:cNvPicPr>
          <p:nvPr/>
        </p:nvPicPr>
        <p:blipFill rotWithShape="1">
          <a:blip r:embed="rId3"/>
          <a:srcRect l="1289" t="3935" r="13359" b="1828"/>
          <a:stretch/>
        </p:blipFill>
        <p:spPr>
          <a:xfrm>
            <a:off x="481264" y="13948728"/>
            <a:ext cx="19112869" cy="12684182"/>
          </a:xfrm>
          <a:prstGeom prst="rect">
            <a:avLst/>
          </a:prstGeom>
        </p:spPr>
      </p:pic>
      <p:graphicFrame>
        <p:nvGraphicFramePr>
          <p:cNvPr id="12" name="Chart 11">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2487516693"/>
              </p:ext>
            </p:extLst>
          </p:nvPr>
        </p:nvGraphicFramePr>
        <p:xfrm>
          <a:off x="19088051" y="11501855"/>
          <a:ext cx="16483263" cy="9469146"/>
        </p:xfrm>
        <a:graphic>
          <a:graphicData uri="http://schemas.openxmlformats.org/drawingml/2006/chart">
            <c:chart xmlns:c="http://schemas.openxmlformats.org/drawingml/2006/chart" xmlns:r="http://schemas.openxmlformats.org/officeDocument/2006/relationships" r:id="rId4"/>
          </a:graphicData>
        </a:graphic>
      </p:graphicFrame>
      <p:pic>
        <p:nvPicPr>
          <p:cNvPr id="8" name="Picture 7">
            <a:extLst>
              <a:ext uri="{FF2B5EF4-FFF2-40B4-BE49-F238E27FC236}">
                <a16:creationId xmlns:a16="http://schemas.microsoft.com/office/drawing/2014/main" id="{E3CCAECB-8E64-480C-A505-29B4B59F41B6}"/>
              </a:ext>
            </a:extLst>
          </p:cNvPr>
          <p:cNvPicPr>
            <a:picLocks noChangeAspect="1"/>
          </p:cNvPicPr>
          <p:nvPr/>
        </p:nvPicPr>
        <p:blipFill>
          <a:blip r:embed="rId5"/>
          <a:stretch>
            <a:fillRect/>
          </a:stretch>
        </p:blipFill>
        <p:spPr>
          <a:xfrm>
            <a:off x="19702350" y="21399708"/>
            <a:ext cx="15254667" cy="5233202"/>
          </a:xfrm>
          <a:prstGeom prst="rect">
            <a:avLst/>
          </a:prstGeom>
        </p:spPr>
      </p:pic>
    </p:spTree>
    <p:extLst>
      <p:ext uri="{BB962C8B-B14F-4D97-AF65-F5344CB8AC3E}">
        <p14:creationId xmlns:p14="http://schemas.microsoft.com/office/powerpoint/2010/main" val="2407372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8686847" cy="1200329"/>
          </a:xfrm>
          <a:prstGeom prst="rect">
            <a:avLst/>
          </a:prstGeom>
          <a:noFill/>
        </p:spPr>
        <p:txBody>
          <a:bodyPr wrap="none" rtlCol="0">
            <a:spAutoFit/>
          </a:bodyPr>
          <a:lstStyle/>
          <a:p>
            <a:r>
              <a:rPr lang="en-US" sz="7200" dirty="0"/>
              <a:t>Hormones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1702417" y="3375798"/>
            <a:ext cx="17251715" cy="861774"/>
          </a:xfrm>
          <a:prstGeom prst="rect">
            <a:avLst/>
          </a:prstGeom>
          <a:noFill/>
        </p:spPr>
        <p:txBody>
          <a:bodyPr wrap="square" rtlCol="0">
            <a:spAutoFit/>
          </a:bodyPr>
          <a:lstStyle/>
          <a:p>
            <a:r>
              <a:rPr lang="en-US" sz="5000" b="1" dirty="0"/>
              <a:t>Total No. </a:t>
            </a:r>
            <a:r>
              <a:rPr lang="en-US" sz="5000" b="1" dirty="0" err="1"/>
              <a:t>Undetects</a:t>
            </a:r>
            <a:r>
              <a:rPr lang="en-US" sz="5000" b="1" dirty="0"/>
              <a:t>, Detects, Not Quantifiable by Sample Type</a:t>
            </a:r>
          </a:p>
        </p:txBody>
      </p:sp>
      <p:sp>
        <p:nvSpPr>
          <p:cNvPr id="9" name="TextBox 8">
            <a:extLst>
              <a:ext uri="{FF2B5EF4-FFF2-40B4-BE49-F238E27FC236}">
                <a16:creationId xmlns:a16="http://schemas.microsoft.com/office/drawing/2014/main" id="{04959FBE-3BF0-455F-9D5B-C92C37DDDCA0}"/>
              </a:ext>
            </a:extLst>
          </p:cNvPr>
          <p:cNvSpPr txBox="1"/>
          <p:nvPr/>
        </p:nvSpPr>
        <p:spPr>
          <a:xfrm>
            <a:off x="20071080" y="4645799"/>
            <a:ext cx="13818613" cy="2585323"/>
          </a:xfrm>
          <a:prstGeom prst="rect">
            <a:avLst/>
          </a:prstGeom>
          <a:noFill/>
        </p:spPr>
        <p:txBody>
          <a:bodyPr wrap="square" rtlCol="0">
            <a:spAutoFit/>
          </a:bodyPr>
          <a:lstStyle/>
          <a:p>
            <a:pPr algn="ctr"/>
            <a:r>
              <a:rPr lang="en-US" sz="5400" b="1" dirty="0"/>
              <a:t>Hormones Detected at Every Site (n = 4) </a:t>
            </a:r>
          </a:p>
          <a:p>
            <a:pPr algn="ctr"/>
            <a:r>
              <a:rPr lang="en-US" sz="5400" b="1" dirty="0"/>
              <a:t>by Matrix</a:t>
            </a:r>
          </a:p>
          <a:p>
            <a:endParaRPr lang="en-US" sz="5400" b="1" dirty="0"/>
          </a:p>
        </p:txBody>
      </p:sp>
      <p:sp>
        <p:nvSpPr>
          <p:cNvPr id="10" name="TextBox 9">
            <a:extLst>
              <a:ext uri="{FF2B5EF4-FFF2-40B4-BE49-F238E27FC236}">
                <a16:creationId xmlns:a16="http://schemas.microsoft.com/office/drawing/2014/main" id="{371F4164-745B-4B93-8338-563E700362BC}"/>
              </a:ext>
            </a:extLst>
          </p:cNvPr>
          <p:cNvSpPr txBox="1"/>
          <p:nvPr/>
        </p:nvSpPr>
        <p:spPr>
          <a:xfrm>
            <a:off x="20684980" y="16946435"/>
            <a:ext cx="13275734" cy="923330"/>
          </a:xfrm>
          <a:prstGeom prst="rect">
            <a:avLst/>
          </a:prstGeom>
          <a:noFill/>
        </p:spPr>
        <p:txBody>
          <a:bodyPr wrap="square" rtlCol="0">
            <a:spAutoFit/>
          </a:bodyPr>
          <a:lstStyle/>
          <a:p>
            <a:pPr algn="ctr"/>
            <a:r>
              <a:rPr lang="en-US" sz="5400" b="1" dirty="0"/>
              <a:t>No. Hormones Detections by Sample Type</a:t>
            </a:r>
          </a:p>
        </p:txBody>
      </p:sp>
      <p:pic>
        <p:nvPicPr>
          <p:cNvPr id="5" name="Picture 4">
            <a:extLst>
              <a:ext uri="{FF2B5EF4-FFF2-40B4-BE49-F238E27FC236}">
                <a16:creationId xmlns:a16="http://schemas.microsoft.com/office/drawing/2014/main" id="{864BD80A-4275-49BF-BF2A-E38BA6463BEE}"/>
              </a:ext>
            </a:extLst>
          </p:cNvPr>
          <p:cNvPicPr>
            <a:picLocks noChangeAspect="1"/>
          </p:cNvPicPr>
          <p:nvPr/>
        </p:nvPicPr>
        <p:blipFill>
          <a:blip r:embed="rId2"/>
          <a:stretch>
            <a:fillRect/>
          </a:stretch>
        </p:blipFill>
        <p:spPr>
          <a:xfrm>
            <a:off x="23551161" y="6651407"/>
            <a:ext cx="6858450" cy="3994124"/>
          </a:xfrm>
          <a:prstGeom prst="rect">
            <a:avLst/>
          </a:prstGeom>
        </p:spPr>
      </p:pic>
      <p:pic>
        <p:nvPicPr>
          <p:cNvPr id="2" name="Picture 1">
            <a:extLst>
              <a:ext uri="{FF2B5EF4-FFF2-40B4-BE49-F238E27FC236}">
                <a16:creationId xmlns:a16="http://schemas.microsoft.com/office/drawing/2014/main" id="{0C575275-471A-4831-AD2E-B279EDA4A540}"/>
              </a:ext>
            </a:extLst>
          </p:cNvPr>
          <p:cNvPicPr>
            <a:picLocks noChangeAspect="1"/>
          </p:cNvPicPr>
          <p:nvPr/>
        </p:nvPicPr>
        <p:blipFill>
          <a:blip r:embed="rId3"/>
          <a:stretch>
            <a:fillRect/>
          </a:stretch>
        </p:blipFill>
        <p:spPr>
          <a:xfrm>
            <a:off x="16029039" y="13185843"/>
            <a:ext cx="45179" cy="10603"/>
          </a:xfrm>
          <a:prstGeom prst="rect">
            <a:avLst/>
          </a:prstGeom>
        </p:spPr>
      </p:pic>
      <p:pic>
        <p:nvPicPr>
          <p:cNvPr id="12" name="Picture 11">
            <a:extLst>
              <a:ext uri="{FF2B5EF4-FFF2-40B4-BE49-F238E27FC236}">
                <a16:creationId xmlns:a16="http://schemas.microsoft.com/office/drawing/2014/main" id="{78EC54A4-5FF6-4ADF-83CA-31291FDDF391}"/>
              </a:ext>
            </a:extLst>
          </p:cNvPr>
          <p:cNvPicPr>
            <a:picLocks noChangeAspect="1"/>
          </p:cNvPicPr>
          <p:nvPr/>
        </p:nvPicPr>
        <p:blipFill>
          <a:blip r:embed="rId4"/>
          <a:stretch>
            <a:fillRect/>
          </a:stretch>
        </p:blipFill>
        <p:spPr>
          <a:xfrm>
            <a:off x="18954132" y="17869765"/>
            <a:ext cx="16874804" cy="6828819"/>
          </a:xfrm>
          <a:prstGeom prst="rect">
            <a:avLst/>
          </a:prstGeom>
        </p:spPr>
      </p:pic>
      <p:pic>
        <p:nvPicPr>
          <p:cNvPr id="13" name="Picture 12">
            <a:extLst>
              <a:ext uri="{FF2B5EF4-FFF2-40B4-BE49-F238E27FC236}">
                <a16:creationId xmlns:a16="http://schemas.microsoft.com/office/drawing/2014/main" id="{B5A1F95A-9081-4A28-BA15-20091A80B844}"/>
              </a:ext>
            </a:extLst>
          </p:cNvPr>
          <p:cNvPicPr>
            <a:picLocks noChangeAspect="1"/>
          </p:cNvPicPr>
          <p:nvPr/>
        </p:nvPicPr>
        <p:blipFill>
          <a:blip r:embed="rId5"/>
          <a:stretch>
            <a:fillRect/>
          </a:stretch>
        </p:blipFill>
        <p:spPr>
          <a:xfrm>
            <a:off x="2321830" y="5107463"/>
            <a:ext cx="13010472" cy="21312285"/>
          </a:xfrm>
          <a:prstGeom prst="rect">
            <a:avLst/>
          </a:prstGeom>
        </p:spPr>
      </p:pic>
    </p:spTree>
    <p:extLst>
      <p:ext uri="{BB962C8B-B14F-4D97-AF65-F5344CB8AC3E}">
        <p14:creationId xmlns:p14="http://schemas.microsoft.com/office/powerpoint/2010/main" val="14009957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2048109"/>
            <a:ext cx="34607186" cy="4478149"/>
          </a:xfrm>
          <a:prstGeom prst="rect">
            <a:avLst/>
          </a:prstGeom>
          <a:noFill/>
        </p:spPr>
        <p:txBody>
          <a:bodyPr wrap="square" rtlCol="0">
            <a:spAutoFit/>
          </a:bodyPr>
          <a:lstStyle/>
          <a:p>
            <a:pPr>
              <a:spcAft>
                <a:spcPts val="3600"/>
              </a:spcAft>
            </a:pPr>
            <a:r>
              <a:rPr lang="en-US" sz="8000" b="1" u="sng" dirty="0"/>
              <a:t>Quality Assurance Summary - Hormones</a:t>
            </a:r>
          </a:p>
          <a:p>
            <a:pPr marL="1143000" indent="-1143000">
              <a:spcAft>
                <a:spcPts val="1800"/>
              </a:spcAft>
              <a:buFont typeface="Arial" panose="020B0604020202020204" pitchFamily="34" charset="0"/>
              <a:buChar char="•"/>
            </a:pPr>
            <a:r>
              <a:rPr lang="en-US" sz="8000" dirty="0"/>
              <a:t>0% of detections from POCIS samples were qualified due to blank detections. </a:t>
            </a:r>
          </a:p>
          <a:p>
            <a:pPr marL="1143000" indent="-1143000">
              <a:spcAft>
                <a:spcPts val="1800"/>
              </a:spcAft>
              <a:buFont typeface="Arial" panose="020B0604020202020204" pitchFamily="34" charset="0"/>
              <a:buChar char="•"/>
            </a:pPr>
            <a:r>
              <a:rPr lang="en-US" sz="8000" dirty="0"/>
              <a:t>100% of detections from grab samples were qualified due to blank detections.  </a:t>
            </a:r>
          </a:p>
        </p:txBody>
      </p:sp>
      <p:pic>
        <p:nvPicPr>
          <p:cNvPr id="3" name="Picture 2">
            <a:extLst>
              <a:ext uri="{FF2B5EF4-FFF2-40B4-BE49-F238E27FC236}">
                <a16:creationId xmlns:a16="http://schemas.microsoft.com/office/drawing/2014/main" id="{57769DED-2AE6-4F2D-B0F9-975217A7AC63}"/>
              </a:ext>
            </a:extLst>
          </p:cNvPr>
          <p:cNvPicPr>
            <a:picLocks noChangeAspect="1"/>
          </p:cNvPicPr>
          <p:nvPr/>
        </p:nvPicPr>
        <p:blipFill>
          <a:blip r:embed="rId2"/>
          <a:stretch>
            <a:fillRect/>
          </a:stretch>
        </p:blipFill>
        <p:spPr>
          <a:xfrm>
            <a:off x="6228305" y="8034333"/>
            <a:ext cx="24119389" cy="16895003"/>
          </a:xfrm>
          <a:prstGeom prst="rect">
            <a:avLst/>
          </a:prstGeom>
        </p:spPr>
      </p:pic>
    </p:spTree>
    <p:extLst>
      <p:ext uri="{BB962C8B-B14F-4D97-AF65-F5344CB8AC3E}">
        <p14:creationId xmlns:p14="http://schemas.microsoft.com/office/powerpoint/2010/main" val="981154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2048109"/>
            <a:ext cx="34607186" cy="4247317"/>
          </a:xfrm>
          <a:prstGeom prst="rect">
            <a:avLst/>
          </a:prstGeom>
          <a:noFill/>
        </p:spPr>
        <p:txBody>
          <a:bodyPr wrap="square" rtlCol="0">
            <a:spAutoFit/>
          </a:bodyPr>
          <a:lstStyle/>
          <a:p>
            <a:pPr>
              <a:spcAft>
                <a:spcPts val="3600"/>
              </a:spcAft>
            </a:pPr>
            <a:r>
              <a:rPr lang="en-US" sz="8000" b="1" u="sng" dirty="0"/>
              <a:t>Quality Assurance Summary - Hormones</a:t>
            </a:r>
          </a:p>
          <a:p>
            <a:r>
              <a:rPr lang="en-US" sz="8000" dirty="0"/>
              <a:t>2 of the 5 hormone compounds detected were also detected in lab blanks or field blanks at concentrations that required data from at least one site to be qualified.</a:t>
            </a:r>
          </a:p>
        </p:txBody>
      </p:sp>
      <p:pic>
        <p:nvPicPr>
          <p:cNvPr id="2" name="Picture 1">
            <a:extLst>
              <a:ext uri="{FF2B5EF4-FFF2-40B4-BE49-F238E27FC236}">
                <a16:creationId xmlns:a16="http://schemas.microsoft.com/office/drawing/2014/main" id="{43657BD9-33E1-4D7E-8916-14BBF9E28D45}"/>
              </a:ext>
            </a:extLst>
          </p:cNvPr>
          <p:cNvPicPr>
            <a:picLocks noChangeAspect="1"/>
          </p:cNvPicPr>
          <p:nvPr/>
        </p:nvPicPr>
        <p:blipFill>
          <a:blip r:embed="rId2"/>
          <a:stretch>
            <a:fillRect/>
          </a:stretch>
        </p:blipFill>
        <p:spPr>
          <a:xfrm>
            <a:off x="16872439" y="7974291"/>
            <a:ext cx="13258800" cy="8089184"/>
          </a:xfrm>
          <a:prstGeom prst="rect">
            <a:avLst/>
          </a:prstGeom>
        </p:spPr>
      </p:pic>
      <p:pic>
        <p:nvPicPr>
          <p:cNvPr id="5" name="Picture 4">
            <a:extLst>
              <a:ext uri="{FF2B5EF4-FFF2-40B4-BE49-F238E27FC236}">
                <a16:creationId xmlns:a16="http://schemas.microsoft.com/office/drawing/2014/main" id="{832F0AF7-3BEA-4771-B106-203959485D7E}"/>
              </a:ext>
            </a:extLst>
          </p:cNvPr>
          <p:cNvPicPr>
            <a:picLocks noChangeAspect="1"/>
          </p:cNvPicPr>
          <p:nvPr/>
        </p:nvPicPr>
        <p:blipFill>
          <a:blip r:embed="rId3"/>
          <a:stretch>
            <a:fillRect/>
          </a:stretch>
        </p:blipFill>
        <p:spPr>
          <a:xfrm>
            <a:off x="2839253" y="7974291"/>
            <a:ext cx="13046852" cy="10052161"/>
          </a:xfrm>
          <a:prstGeom prst="rect">
            <a:avLst/>
          </a:prstGeom>
        </p:spPr>
      </p:pic>
    </p:spTree>
    <p:extLst>
      <p:ext uri="{BB962C8B-B14F-4D97-AF65-F5344CB8AC3E}">
        <p14:creationId xmlns:p14="http://schemas.microsoft.com/office/powerpoint/2010/main" val="17094499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118B01-77F3-41E5-AE6A-348DE3D2E05C}"/>
              </a:ext>
            </a:extLst>
          </p:cNvPr>
          <p:cNvSpPr txBox="1"/>
          <p:nvPr/>
        </p:nvSpPr>
        <p:spPr>
          <a:xfrm>
            <a:off x="11201400" y="6729457"/>
            <a:ext cx="15544800" cy="9248686"/>
          </a:xfrm>
          <a:prstGeom prst="rect">
            <a:avLst/>
          </a:prstGeom>
          <a:noFill/>
        </p:spPr>
        <p:txBody>
          <a:bodyPr wrap="square" rtlCol="0">
            <a:spAutoFit/>
          </a:bodyPr>
          <a:lstStyle/>
          <a:p>
            <a:pPr algn="ctr"/>
            <a:r>
              <a:rPr lang="en-US" sz="59500" dirty="0"/>
              <a:t>PFCs</a:t>
            </a:r>
          </a:p>
        </p:txBody>
      </p:sp>
    </p:spTree>
    <p:extLst>
      <p:ext uri="{BB962C8B-B14F-4D97-AF65-F5344CB8AC3E}">
        <p14:creationId xmlns:p14="http://schemas.microsoft.com/office/powerpoint/2010/main" val="4423517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13 PFC Compounds</a:t>
            </a:r>
          </a:p>
          <a:p>
            <a:pPr algn="ctr"/>
            <a:r>
              <a:rPr lang="en-US" sz="9600" b="1" dirty="0"/>
              <a:t>10 PFC Compounds Detected</a:t>
            </a:r>
          </a:p>
          <a:p>
            <a:pPr algn="ctr"/>
            <a:r>
              <a:rPr lang="en-US" sz="8000" dirty="0"/>
              <a:t>At one or more sites, in at least one matrix (POCIS 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16323345" cy="5032147"/>
          </a:xfrm>
          <a:prstGeom prst="rect">
            <a:avLst/>
          </a:prstGeom>
        </p:spPr>
        <p:txBody>
          <a:bodyPr wrap="square" numCol="3" spcCol="457200">
            <a:spAutoFit/>
          </a:bodyPr>
          <a:lstStyle/>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PFBA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PFBS</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PFDA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PFHpA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PFHxA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PFHxS</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PFNA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PFOA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PFOS</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PFPeA</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2573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980860" y="815694"/>
            <a:ext cx="33629600" cy="1323439"/>
          </a:xfrm>
          <a:prstGeom prst="rect">
            <a:avLst/>
          </a:prstGeom>
          <a:noFill/>
        </p:spPr>
        <p:txBody>
          <a:bodyPr wrap="square" rtlCol="0">
            <a:spAutoFit/>
          </a:bodyPr>
          <a:lstStyle/>
          <a:p>
            <a:pPr algn="ctr"/>
            <a:r>
              <a:rPr lang="en-US" sz="8000" dirty="0"/>
              <a:t>PFC Detections at Alafia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8" y="2270991"/>
            <a:ext cx="11582401" cy="1015663"/>
          </a:xfrm>
          <a:prstGeom prst="rect">
            <a:avLst/>
          </a:prstGeom>
          <a:noFill/>
        </p:spPr>
        <p:txBody>
          <a:bodyPr wrap="square" rtlCol="0">
            <a:spAutoFit/>
          </a:bodyPr>
          <a:lstStyle/>
          <a:p>
            <a:pPr algn="ctr"/>
            <a:r>
              <a:rPr lang="en-US" sz="6000" b="1" dirty="0"/>
              <a:t>PFCs Detected by Sample Type</a:t>
            </a:r>
          </a:p>
        </p:txBody>
      </p:sp>
      <p:sp>
        <p:nvSpPr>
          <p:cNvPr id="9" name="TextBox 8">
            <a:extLst>
              <a:ext uri="{FF2B5EF4-FFF2-40B4-BE49-F238E27FC236}">
                <a16:creationId xmlns:a16="http://schemas.microsoft.com/office/drawing/2014/main" id="{C511F552-A975-4C9A-895F-6DE3EFB99C00}"/>
              </a:ext>
            </a:extLst>
          </p:cNvPr>
          <p:cNvSpPr txBox="1"/>
          <p:nvPr/>
        </p:nvSpPr>
        <p:spPr>
          <a:xfrm>
            <a:off x="3538430" y="11443584"/>
            <a:ext cx="12192000" cy="923330"/>
          </a:xfrm>
          <a:prstGeom prst="rect">
            <a:avLst/>
          </a:prstGeom>
          <a:noFill/>
        </p:spPr>
        <p:txBody>
          <a:bodyPr wrap="square" rtlCol="0">
            <a:spAutoFit/>
          </a:bodyPr>
          <a:lstStyle/>
          <a:p>
            <a:pPr algn="ctr"/>
            <a:r>
              <a:rPr lang="en-US" sz="5400" b="1" dirty="0"/>
              <a:t>No. of PFCs Detected by Sample Type</a:t>
            </a:r>
          </a:p>
        </p:txBody>
      </p:sp>
      <p:pic>
        <p:nvPicPr>
          <p:cNvPr id="12" name="Picture 11">
            <a:extLst>
              <a:ext uri="{FF2B5EF4-FFF2-40B4-BE49-F238E27FC236}">
                <a16:creationId xmlns:a16="http://schemas.microsoft.com/office/drawing/2014/main" id="{9A81E719-7003-4919-A4A2-E6755A150D15}"/>
              </a:ext>
            </a:extLst>
          </p:cNvPr>
          <p:cNvPicPr>
            <a:picLocks noChangeAspect="1"/>
          </p:cNvPicPr>
          <p:nvPr/>
        </p:nvPicPr>
        <p:blipFill>
          <a:blip r:embed="rId2"/>
          <a:stretch>
            <a:fillRect/>
          </a:stretch>
        </p:blipFill>
        <p:spPr>
          <a:xfrm>
            <a:off x="6391893" y="3418512"/>
            <a:ext cx="23792214" cy="7536068"/>
          </a:xfrm>
          <a:prstGeom prst="rect">
            <a:avLst/>
          </a:prstGeom>
        </p:spPr>
      </p:pic>
      <p:sp>
        <p:nvSpPr>
          <p:cNvPr id="17" name="TextBox 6">
            <a:extLst>
              <a:ext uri="{FF2B5EF4-FFF2-40B4-BE49-F238E27FC236}">
                <a16:creationId xmlns:a16="http://schemas.microsoft.com/office/drawing/2014/main" id="{C5B59786-E7F7-4304-BFA6-B48A9451F7F6}"/>
              </a:ext>
            </a:extLst>
          </p:cNvPr>
          <p:cNvSpPr txBox="1"/>
          <p:nvPr/>
        </p:nvSpPr>
        <p:spPr>
          <a:xfrm>
            <a:off x="6162051" y="12233959"/>
            <a:ext cx="6944758" cy="952501"/>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800" dirty="0">
                <a:solidFill>
                  <a:schemeClr val="tx1"/>
                </a:solidFill>
              </a:rPr>
              <a:t>No. of PFCs  Analyzed </a:t>
            </a:r>
            <a:r>
              <a:rPr lang="en-US" sz="4800" baseline="0" dirty="0">
                <a:solidFill>
                  <a:schemeClr val="tx1"/>
                </a:solidFill>
              </a:rPr>
              <a:t>= </a:t>
            </a:r>
            <a:r>
              <a:rPr lang="en-US" sz="4800" dirty="0">
                <a:solidFill>
                  <a:schemeClr val="tx1"/>
                </a:solidFill>
              </a:rPr>
              <a:t>13</a:t>
            </a:r>
          </a:p>
        </p:txBody>
      </p:sp>
      <p:pic>
        <p:nvPicPr>
          <p:cNvPr id="15" name="Picture 14">
            <a:extLst>
              <a:ext uri="{FF2B5EF4-FFF2-40B4-BE49-F238E27FC236}">
                <a16:creationId xmlns:a16="http://schemas.microsoft.com/office/drawing/2014/main" id="{9A141E8E-159A-47DA-98FA-4D76ACA434DC}"/>
              </a:ext>
            </a:extLst>
          </p:cNvPr>
          <p:cNvPicPr>
            <a:picLocks noChangeAspect="1"/>
          </p:cNvPicPr>
          <p:nvPr/>
        </p:nvPicPr>
        <p:blipFill>
          <a:blip r:embed="rId3"/>
          <a:stretch>
            <a:fillRect/>
          </a:stretch>
        </p:blipFill>
        <p:spPr>
          <a:xfrm>
            <a:off x="19585488" y="22132730"/>
            <a:ext cx="15024972" cy="4203936"/>
          </a:xfrm>
          <a:prstGeom prst="rect">
            <a:avLst/>
          </a:prstGeom>
        </p:spPr>
      </p:pic>
      <p:sp>
        <p:nvSpPr>
          <p:cNvPr id="2" name="TextBox 1">
            <a:extLst>
              <a:ext uri="{FF2B5EF4-FFF2-40B4-BE49-F238E27FC236}">
                <a16:creationId xmlns:a16="http://schemas.microsoft.com/office/drawing/2014/main" id="{6FFE82EE-E334-4064-917A-CB8FBBB7BE18}"/>
              </a:ext>
            </a:extLst>
          </p:cNvPr>
          <p:cNvSpPr txBox="1"/>
          <p:nvPr/>
        </p:nvSpPr>
        <p:spPr>
          <a:xfrm>
            <a:off x="19585488" y="11443584"/>
            <a:ext cx="12018034" cy="923330"/>
          </a:xfrm>
          <a:prstGeom prst="rect">
            <a:avLst/>
          </a:prstGeom>
          <a:noFill/>
        </p:spPr>
        <p:txBody>
          <a:bodyPr wrap="none" rtlCol="0">
            <a:spAutoFit/>
          </a:bodyPr>
          <a:lstStyle/>
          <a:p>
            <a:r>
              <a:rPr lang="en-US" sz="5400" b="1" dirty="0"/>
              <a:t>Percentage of Detections by Sample Type</a:t>
            </a:r>
          </a:p>
        </p:txBody>
      </p:sp>
      <p:pic>
        <p:nvPicPr>
          <p:cNvPr id="5" name="Picture 4">
            <a:extLst>
              <a:ext uri="{FF2B5EF4-FFF2-40B4-BE49-F238E27FC236}">
                <a16:creationId xmlns:a16="http://schemas.microsoft.com/office/drawing/2014/main" id="{D664B70B-B53B-4D75-ACCD-4E96F1F8BC2C}"/>
              </a:ext>
            </a:extLst>
          </p:cNvPr>
          <p:cNvPicPr>
            <a:picLocks noChangeAspect="1"/>
          </p:cNvPicPr>
          <p:nvPr/>
        </p:nvPicPr>
        <p:blipFill rotWithShape="1">
          <a:blip r:embed="rId4"/>
          <a:srcRect l="1681" t="7474" r="9502" b="1813"/>
          <a:stretch/>
        </p:blipFill>
        <p:spPr>
          <a:xfrm>
            <a:off x="954588" y="13976835"/>
            <a:ext cx="18630900" cy="12359831"/>
          </a:xfrm>
          <a:prstGeom prst="rect">
            <a:avLst/>
          </a:prstGeom>
        </p:spPr>
      </p:pic>
      <p:graphicFrame>
        <p:nvGraphicFramePr>
          <p:cNvPr id="13" name="Chart 12">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1449172446"/>
              </p:ext>
            </p:extLst>
          </p:nvPr>
        </p:nvGraphicFramePr>
        <p:xfrm>
          <a:off x="19585488" y="12855918"/>
          <a:ext cx="15024972" cy="881544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04649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980860" y="815694"/>
            <a:ext cx="33629600" cy="1323439"/>
          </a:xfrm>
          <a:prstGeom prst="rect">
            <a:avLst/>
          </a:prstGeom>
          <a:noFill/>
        </p:spPr>
        <p:txBody>
          <a:bodyPr wrap="square" rtlCol="0">
            <a:spAutoFit/>
          </a:bodyPr>
          <a:lstStyle/>
          <a:p>
            <a:pPr algn="ctr"/>
            <a:r>
              <a:rPr lang="en-US" sz="8000" dirty="0"/>
              <a:t>PFC Detections at Ochlockonee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004459" y="3011325"/>
            <a:ext cx="11582401" cy="1015663"/>
          </a:xfrm>
          <a:prstGeom prst="rect">
            <a:avLst/>
          </a:prstGeom>
          <a:noFill/>
        </p:spPr>
        <p:txBody>
          <a:bodyPr wrap="square" rtlCol="0">
            <a:spAutoFit/>
          </a:bodyPr>
          <a:lstStyle/>
          <a:p>
            <a:r>
              <a:rPr lang="en-US" sz="6000" b="1" dirty="0"/>
              <a:t>PFCs Detected by Sample Type</a:t>
            </a:r>
          </a:p>
        </p:txBody>
      </p:sp>
      <p:pic>
        <p:nvPicPr>
          <p:cNvPr id="3" name="Picture 2">
            <a:extLst>
              <a:ext uri="{FF2B5EF4-FFF2-40B4-BE49-F238E27FC236}">
                <a16:creationId xmlns:a16="http://schemas.microsoft.com/office/drawing/2014/main" id="{34A6C29E-E26F-406D-BDB6-10E0BF08A1F0}"/>
              </a:ext>
            </a:extLst>
          </p:cNvPr>
          <p:cNvPicPr>
            <a:picLocks noChangeAspect="1"/>
          </p:cNvPicPr>
          <p:nvPr/>
        </p:nvPicPr>
        <p:blipFill>
          <a:blip r:embed="rId2"/>
          <a:stretch>
            <a:fillRect/>
          </a:stretch>
        </p:blipFill>
        <p:spPr>
          <a:xfrm>
            <a:off x="7788303" y="4026988"/>
            <a:ext cx="20999394" cy="6373594"/>
          </a:xfrm>
          <a:prstGeom prst="rect">
            <a:avLst/>
          </a:prstGeom>
        </p:spPr>
      </p:pic>
      <p:pic>
        <p:nvPicPr>
          <p:cNvPr id="5" name="Picture 4">
            <a:extLst>
              <a:ext uri="{FF2B5EF4-FFF2-40B4-BE49-F238E27FC236}">
                <a16:creationId xmlns:a16="http://schemas.microsoft.com/office/drawing/2014/main" id="{1FE6F241-155C-49C8-A59A-09891BE52715}"/>
              </a:ext>
            </a:extLst>
          </p:cNvPr>
          <p:cNvPicPr>
            <a:picLocks noChangeAspect="1"/>
          </p:cNvPicPr>
          <p:nvPr/>
        </p:nvPicPr>
        <p:blipFill>
          <a:blip r:embed="rId3"/>
          <a:stretch>
            <a:fillRect/>
          </a:stretch>
        </p:blipFill>
        <p:spPr>
          <a:xfrm>
            <a:off x="20176672" y="21756548"/>
            <a:ext cx="15750960" cy="4946362"/>
          </a:xfrm>
          <a:prstGeom prst="rect">
            <a:avLst/>
          </a:prstGeom>
        </p:spPr>
      </p:pic>
      <p:sp>
        <p:nvSpPr>
          <p:cNvPr id="9" name="TextBox 8">
            <a:extLst>
              <a:ext uri="{FF2B5EF4-FFF2-40B4-BE49-F238E27FC236}">
                <a16:creationId xmlns:a16="http://schemas.microsoft.com/office/drawing/2014/main" id="{C511F552-A975-4C9A-895F-6DE3EFB99C00}"/>
              </a:ext>
            </a:extLst>
          </p:cNvPr>
          <p:cNvSpPr txBox="1"/>
          <p:nvPr/>
        </p:nvSpPr>
        <p:spPr>
          <a:xfrm>
            <a:off x="5603659" y="11141459"/>
            <a:ext cx="12192000" cy="923330"/>
          </a:xfrm>
          <a:prstGeom prst="rect">
            <a:avLst/>
          </a:prstGeom>
          <a:noFill/>
        </p:spPr>
        <p:txBody>
          <a:bodyPr wrap="square" rtlCol="0">
            <a:spAutoFit/>
          </a:bodyPr>
          <a:lstStyle/>
          <a:p>
            <a:r>
              <a:rPr lang="en-US" sz="5400" b="1" dirty="0"/>
              <a:t>No. of Detections by Sample Type</a:t>
            </a:r>
          </a:p>
        </p:txBody>
      </p:sp>
      <p:sp>
        <p:nvSpPr>
          <p:cNvPr id="12" name="TextBox 6">
            <a:extLst>
              <a:ext uri="{FF2B5EF4-FFF2-40B4-BE49-F238E27FC236}">
                <a16:creationId xmlns:a16="http://schemas.microsoft.com/office/drawing/2014/main" id="{242E5D9B-4C84-452B-ACFE-84E2CDF8434A}"/>
              </a:ext>
            </a:extLst>
          </p:cNvPr>
          <p:cNvSpPr txBox="1"/>
          <p:nvPr/>
        </p:nvSpPr>
        <p:spPr>
          <a:xfrm>
            <a:off x="7110472" y="12017759"/>
            <a:ext cx="6934200" cy="787907"/>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800" baseline="0" dirty="0">
                <a:solidFill>
                  <a:schemeClr val="tx1"/>
                </a:solidFill>
              </a:rPr>
              <a:t>No. of PFCs Analyzed = </a:t>
            </a:r>
            <a:r>
              <a:rPr lang="en-US" sz="4800" dirty="0">
                <a:solidFill>
                  <a:schemeClr val="tx1"/>
                </a:solidFill>
              </a:rPr>
              <a:t>13</a:t>
            </a:r>
          </a:p>
        </p:txBody>
      </p:sp>
      <p:sp>
        <p:nvSpPr>
          <p:cNvPr id="2" name="TextBox 1">
            <a:extLst>
              <a:ext uri="{FF2B5EF4-FFF2-40B4-BE49-F238E27FC236}">
                <a16:creationId xmlns:a16="http://schemas.microsoft.com/office/drawing/2014/main" id="{63345654-6E97-4018-ABDC-5C134C3BC021}"/>
              </a:ext>
            </a:extLst>
          </p:cNvPr>
          <p:cNvSpPr txBox="1"/>
          <p:nvPr/>
        </p:nvSpPr>
        <p:spPr>
          <a:xfrm>
            <a:off x="20176672" y="11141459"/>
            <a:ext cx="12018034" cy="923330"/>
          </a:xfrm>
          <a:prstGeom prst="rect">
            <a:avLst/>
          </a:prstGeom>
          <a:noFill/>
        </p:spPr>
        <p:txBody>
          <a:bodyPr wrap="none" rtlCol="0">
            <a:spAutoFit/>
          </a:bodyPr>
          <a:lstStyle/>
          <a:p>
            <a:r>
              <a:rPr lang="en-US" sz="5400" b="1" dirty="0"/>
              <a:t>Percentage of Detections by Sample Type</a:t>
            </a:r>
          </a:p>
        </p:txBody>
      </p:sp>
      <p:pic>
        <p:nvPicPr>
          <p:cNvPr id="7" name="Picture 6">
            <a:extLst>
              <a:ext uri="{FF2B5EF4-FFF2-40B4-BE49-F238E27FC236}">
                <a16:creationId xmlns:a16="http://schemas.microsoft.com/office/drawing/2014/main" id="{6432D8A7-0075-4CF4-8D21-0A107B5D7852}"/>
              </a:ext>
            </a:extLst>
          </p:cNvPr>
          <p:cNvPicPr>
            <a:picLocks noChangeAspect="1"/>
          </p:cNvPicPr>
          <p:nvPr/>
        </p:nvPicPr>
        <p:blipFill rotWithShape="1">
          <a:blip r:embed="rId4"/>
          <a:srcRect l="1862" t="4884" r="3347" b="2973"/>
          <a:stretch/>
        </p:blipFill>
        <p:spPr>
          <a:xfrm>
            <a:off x="835241" y="14439900"/>
            <a:ext cx="17452759" cy="11930304"/>
          </a:xfrm>
          <a:prstGeom prst="rect">
            <a:avLst/>
          </a:prstGeom>
        </p:spPr>
      </p:pic>
      <p:graphicFrame>
        <p:nvGraphicFramePr>
          <p:cNvPr id="14" name="Chart 13">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1487952325"/>
              </p:ext>
            </p:extLst>
          </p:nvPr>
        </p:nvGraphicFramePr>
        <p:xfrm>
          <a:off x="19408560" y="12464223"/>
          <a:ext cx="15201900" cy="872271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52244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FBBDD-39EB-4C54-AA7D-B12AFE1EE414}"/>
              </a:ext>
            </a:extLst>
          </p:cNvPr>
          <p:cNvSpPr>
            <a:spLocks noGrp="1"/>
          </p:cNvSpPr>
          <p:nvPr>
            <p:ph type="ctrTitle"/>
          </p:nvPr>
        </p:nvSpPr>
        <p:spPr/>
        <p:txBody>
          <a:bodyPr/>
          <a:lstStyle/>
          <a:p>
            <a:r>
              <a:rPr lang="en-US" dirty="0"/>
              <a:t>SGS/Axys Data</a:t>
            </a:r>
          </a:p>
        </p:txBody>
      </p:sp>
    </p:spTree>
    <p:extLst>
      <p:ext uri="{BB962C8B-B14F-4D97-AF65-F5344CB8AC3E}">
        <p14:creationId xmlns:p14="http://schemas.microsoft.com/office/powerpoint/2010/main" val="2862473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980860" y="815694"/>
            <a:ext cx="33629600" cy="1323439"/>
          </a:xfrm>
          <a:prstGeom prst="rect">
            <a:avLst/>
          </a:prstGeom>
          <a:noFill/>
        </p:spPr>
        <p:txBody>
          <a:bodyPr wrap="square" rtlCol="0">
            <a:spAutoFit/>
          </a:bodyPr>
          <a:lstStyle/>
          <a:p>
            <a:pPr algn="ctr"/>
            <a:r>
              <a:rPr lang="en-US" sz="8000" dirty="0"/>
              <a:t>PFC Detections at Withlacoochee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004459" y="3540617"/>
            <a:ext cx="11582401" cy="1015663"/>
          </a:xfrm>
          <a:prstGeom prst="rect">
            <a:avLst/>
          </a:prstGeom>
          <a:noFill/>
        </p:spPr>
        <p:txBody>
          <a:bodyPr wrap="square" rtlCol="0">
            <a:spAutoFit/>
          </a:bodyPr>
          <a:lstStyle/>
          <a:p>
            <a:pPr algn="ctr"/>
            <a:r>
              <a:rPr lang="en-US" sz="6000" b="1" dirty="0"/>
              <a:t>Detections by Sample Type</a:t>
            </a:r>
          </a:p>
        </p:txBody>
      </p:sp>
      <p:pic>
        <p:nvPicPr>
          <p:cNvPr id="7" name="Picture 6">
            <a:extLst>
              <a:ext uri="{FF2B5EF4-FFF2-40B4-BE49-F238E27FC236}">
                <a16:creationId xmlns:a16="http://schemas.microsoft.com/office/drawing/2014/main" id="{389C7C4B-ACD9-46B1-A12C-7D17420AF576}"/>
              </a:ext>
            </a:extLst>
          </p:cNvPr>
          <p:cNvPicPr>
            <a:picLocks noChangeAspect="1"/>
          </p:cNvPicPr>
          <p:nvPr/>
        </p:nvPicPr>
        <p:blipFill>
          <a:blip r:embed="rId2"/>
          <a:stretch>
            <a:fillRect/>
          </a:stretch>
        </p:blipFill>
        <p:spPr>
          <a:xfrm>
            <a:off x="8518424" y="4556280"/>
            <a:ext cx="19539151" cy="13566344"/>
          </a:xfrm>
          <a:prstGeom prst="rect">
            <a:avLst/>
          </a:prstGeom>
          <a:effectLst>
            <a:outerShdw blurRad="50800" dist="50800" dir="5400000" algn="ctr" rotWithShape="0">
              <a:srgbClr val="000000">
                <a:alpha val="17000"/>
              </a:srgbClr>
            </a:outerShdw>
          </a:effectLst>
        </p:spPr>
      </p:pic>
      <p:pic>
        <p:nvPicPr>
          <p:cNvPr id="6" name="Picture 5">
            <a:extLst>
              <a:ext uri="{FF2B5EF4-FFF2-40B4-BE49-F238E27FC236}">
                <a16:creationId xmlns:a16="http://schemas.microsoft.com/office/drawing/2014/main" id="{51E1633C-E254-4013-AAA8-A750D78FE8F0}"/>
              </a:ext>
            </a:extLst>
          </p:cNvPr>
          <p:cNvPicPr>
            <a:picLocks noChangeAspect="1"/>
          </p:cNvPicPr>
          <p:nvPr/>
        </p:nvPicPr>
        <p:blipFill>
          <a:blip r:embed="rId3"/>
          <a:stretch>
            <a:fillRect/>
          </a:stretch>
        </p:blipFill>
        <p:spPr>
          <a:xfrm>
            <a:off x="10788487" y="18651916"/>
            <a:ext cx="15930229" cy="1457070"/>
          </a:xfrm>
          <a:prstGeom prst="rect">
            <a:avLst/>
          </a:prstGeom>
        </p:spPr>
      </p:pic>
      <p:pic>
        <p:nvPicPr>
          <p:cNvPr id="2" name="Picture 1">
            <a:extLst>
              <a:ext uri="{FF2B5EF4-FFF2-40B4-BE49-F238E27FC236}">
                <a16:creationId xmlns:a16="http://schemas.microsoft.com/office/drawing/2014/main" id="{D16FC34E-6577-408F-85F5-F3A61F4FBE4C}"/>
              </a:ext>
            </a:extLst>
          </p:cNvPr>
          <p:cNvPicPr>
            <a:picLocks noChangeAspect="1"/>
          </p:cNvPicPr>
          <p:nvPr/>
        </p:nvPicPr>
        <p:blipFill>
          <a:blip r:embed="rId4"/>
          <a:stretch>
            <a:fillRect/>
          </a:stretch>
        </p:blipFill>
        <p:spPr>
          <a:xfrm>
            <a:off x="12583136" y="20108986"/>
            <a:ext cx="12340930" cy="4160915"/>
          </a:xfrm>
          <a:prstGeom prst="rect">
            <a:avLst/>
          </a:prstGeom>
        </p:spPr>
      </p:pic>
    </p:spTree>
    <p:extLst>
      <p:ext uri="{BB962C8B-B14F-4D97-AF65-F5344CB8AC3E}">
        <p14:creationId xmlns:p14="http://schemas.microsoft.com/office/powerpoint/2010/main" val="39702041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PFC Detections at Apalachicola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8" y="1597347"/>
            <a:ext cx="11582401" cy="923330"/>
          </a:xfrm>
          <a:prstGeom prst="rect">
            <a:avLst/>
          </a:prstGeom>
          <a:noFill/>
        </p:spPr>
        <p:txBody>
          <a:bodyPr wrap="square" rtlCol="0">
            <a:spAutoFit/>
          </a:bodyPr>
          <a:lstStyle/>
          <a:p>
            <a:pPr algn="ctr"/>
            <a:r>
              <a:rPr lang="en-US" sz="5400" b="1" dirty="0"/>
              <a:t>PFCs Detected by Sample Type</a:t>
            </a:r>
          </a:p>
        </p:txBody>
      </p:sp>
      <p:sp>
        <p:nvSpPr>
          <p:cNvPr id="195" name="TextBox 6">
            <a:extLst>
              <a:ext uri="{FF2B5EF4-FFF2-40B4-BE49-F238E27FC236}">
                <a16:creationId xmlns:a16="http://schemas.microsoft.com/office/drawing/2014/main" id="{C1F89EE0-F6F5-4A36-88D3-5177C8373EEC}"/>
              </a:ext>
            </a:extLst>
          </p:cNvPr>
          <p:cNvSpPr txBox="1"/>
          <p:nvPr/>
        </p:nvSpPr>
        <p:spPr>
          <a:xfrm>
            <a:off x="7068068" y="12412553"/>
            <a:ext cx="7315198" cy="906652"/>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800" baseline="0" dirty="0">
                <a:solidFill>
                  <a:schemeClr val="tx1"/>
                </a:solidFill>
              </a:rPr>
              <a:t>No. of PFCs Analyzed = </a:t>
            </a:r>
            <a:r>
              <a:rPr lang="en-US" sz="4800" dirty="0">
                <a:solidFill>
                  <a:schemeClr val="tx1"/>
                </a:solidFill>
              </a:rPr>
              <a:t>13</a:t>
            </a:r>
          </a:p>
        </p:txBody>
      </p:sp>
      <p:sp>
        <p:nvSpPr>
          <p:cNvPr id="5" name="TextBox 4">
            <a:extLst>
              <a:ext uri="{FF2B5EF4-FFF2-40B4-BE49-F238E27FC236}">
                <a16:creationId xmlns:a16="http://schemas.microsoft.com/office/drawing/2014/main" id="{951A6B51-6F49-4541-8942-1E52233AEEF4}"/>
              </a:ext>
            </a:extLst>
          </p:cNvPr>
          <p:cNvSpPr txBox="1"/>
          <p:nvPr/>
        </p:nvSpPr>
        <p:spPr>
          <a:xfrm>
            <a:off x="4324427" y="11489224"/>
            <a:ext cx="12192000" cy="923330"/>
          </a:xfrm>
          <a:prstGeom prst="rect">
            <a:avLst/>
          </a:prstGeom>
          <a:noFill/>
        </p:spPr>
        <p:txBody>
          <a:bodyPr wrap="square" rtlCol="0">
            <a:spAutoFit/>
          </a:bodyPr>
          <a:lstStyle/>
          <a:p>
            <a:pPr algn="ctr"/>
            <a:r>
              <a:rPr lang="en-US" sz="5400" b="1" dirty="0"/>
              <a:t>No. of Detections by Sample Type</a:t>
            </a:r>
          </a:p>
        </p:txBody>
      </p:sp>
      <p:pic>
        <p:nvPicPr>
          <p:cNvPr id="6" name="Picture 5">
            <a:extLst>
              <a:ext uri="{FF2B5EF4-FFF2-40B4-BE49-F238E27FC236}">
                <a16:creationId xmlns:a16="http://schemas.microsoft.com/office/drawing/2014/main" id="{581A06C1-2254-408A-9E4F-A7229C3A5E2C}"/>
              </a:ext>
            </a:extLst>
          </p:cNvPr>
          <p:cNvPicPr>
            <a:picLocks noChangeAspect="1"/>
          </p:cNvPicPr>
          <p:nvPr/>
        </p:nvPicPr>
        <p:blipFill>
          <a:blip r:embed="rId2"/>
          <a:stretch>
            <a:fillRect/>
          </a:stretch>
        </p:blipFill>
        <p:spPr>
          <a:xfrm>
            <a:off x="7867647" y="2728787"/>
            <a:ext cx="20840702" cy="7918656"/>
          </a:xfrm>
          <a:prstGeom prst="rect">
            <a:avLst/>
          </a:prstGeom>
        </p:spPr>
      </p:pic>
      <p:pic>
        <p:nvPicPr>
          <p:cNvPr id="9" name="Picture 8">
            <a:extLst>
              <a:ext uri="{FF2B5EF4-FFF2-40B4-BE49-F238E27FC236}">
                <a16:creationId xmlns:a16="http://schemas.microsoft.com/office/drawing/2014/main" id="{BAF252DA-7C87-40A6-8458-EDA762B9EFD5}"/>
              </a:ext>
            </a:extLst>
          </p:cNvPr>
          <p:cNvPicPr>
            <a:picLocks noChangeAspect="1"/>
          </p:cNvPicPr>
          <p:nvPr/>
        </p:nvPicPr>
        <p:blipFill>
          <a:blip r:embed="rId3"/>
          <a:stretch>
            <a:fillRect/>
          </a:stretch>
        </p:blipFill>
        <p:spPr>
          <a:xfrm>
            <a:off x="19666579" y="22073563"/>
            <a:ext cx="15627351" cy="3992490"/>
          </a:xfrm>
          <a:prstGeom prst="rect">
            <a:avLst/>
          </a:prstGeom>
        </p:spPr>
      </p:pic>
      <p:sp>
        <p:nvSpPr>
          <p:cNvPr id="12" name="TextBox 11">
            <a:extLst>
              <a:ext uri="{FF2B5EF4-FFF2-40B4-BE49-F238E27FC236}">
                <a16:creationId xmlns:a16="http://schemas.microsoft.com/office/drawing/2014/main" id="{00EA134F-1328-4BEA-BAB3-E5F456B9DB56}"/>
              </a:ext>
            </a:extLst>
          </p:cNvPr>
          <p:cNvSpPr txBox="1"/>
          <p:nvPr/>
        </p:nvSpPr>
        <p:spPr>
          <a:xfrm>
            <a:off x="20227019" y="11452882"/>
            <a:ext cx="12018034" cy="923330"/>
          </a:xfrm>
          <a:prstGeom prst="rect">
            <a:avLst/>
          </a:prstGeom>
          <a:noFill/>
        </p:spPr>
        <p:txBody>
          <a:bodyPr wrap="none" rtlCol="0">
            <a:spAutoFit/>
          </a:bodyPr>
          <a:lstStyle/>
          <a:p>
            <a:r>
              <a:rPr lang="en-US" sz="5400" b="1" dirty="0"/>
              <a:t>Percentage of Detections by Sample Type</a:t>
            </a:r>
          </a:p>
        </p:txBody>
      </p:sp>
      <p:pic>
        <p:nvPicPr>
          <p:cNvPr id="8" name="Picture 7">
            <a:extLst>
              <a:ext uri="{FF2B5EF4-FFF2-40B4-BE49-F238E27FC236}">
                <a16:creationId xmlns:a16="http://schemas.microsoft.com/office/drawing/2014/main" id="{E10EDA75-3455-4E59-8C31-16498845B186}"/>
              </a:ext>
            </a:extLst>
          </p:cNvPr>
          <p:cNvPicPr>
            <a:picLocks noChangeAspect="1"/>
          </p:cNvPicPr>
          <p:nvPr/>
        </p:nvPicPr>
        <p:blipFill rotWithShape="1">
          <a:blip r:embed="rId4"/>
          <a:srcRect l="1032" t="7510" r="12422" b="1874"/>
          <a:stretch/>
        </p:blipFill>
        <p:spPr>
          <a:xfrm>
            <a:off x="1219201" y="13944600"/>
            <a:ext cx="17564100" cy="12121453"/>
          </a:xfrm>
          <a:prstGeom prst="rect">
            <a:avLst/>
          </a:prstGeom>
        </p:spPr>
      </p:pic>
      <p:graphicFrame>
        <p:nvGraphicFramePr>
          <p:cNvPr id="13" name="Chart 12">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1974558781"/>
              </p:ext>
            </p:extLst>
          </p:nvPr>
        </p:nvGraphicFramePr>
        <p:xfrm>
          <a:off x="17754600" y="12865879"/>
          <a:ext cx="17907000" cy="86868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554194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6157180" cy="1200329"/>
          </a:xfrm>
          <a:prstGeom prst="rect">
            <a:avLst/>
          </a:prstGeom>
          <a:noFill/>
        </p:spPr>
        <p:txBody>
          <a:bodyPr wrap="none" rtlCol="0">
            <a:spAutoFit/>
          </a:bodyPr>
          <a:lstStyle/>
          <a:p>
            <a:r>
              <a:rPr lang="en-US" sz="7200" dirty="0"/>
              <a:t>PFC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588846" y="3134346"/>
            <a:ext cx="18308753" cy="923330"/>
          </a:xfrm>
          <a:prstGeom prst="rect">
            <a:avLst/>
          </a:prstGeom>
          <a:noFill/>
        </p:spPr>
        <p:txBody>
          <a:bodyPr wrap="square" rtlCol="0">
            <a:spAutoFit/>
          </a:bodyPr>
          <a:lstStyle/>
          <a:p>
            <a:r>
              <a:rPr lang="en-US" sz="5400" b="1" dirty="0"/>
              <a:t>Total No. </a:t>
            </a:r>
            <a:r>
              <a:rPr lang="en-US" sz="5400" b="1" dirty="0" err="1"/>
              <a:t>Undetects</a:t>
            </a:r>
            <a:r>
              <a:rPr lang="en-US" sz="5400" b="1" dirty="0"/>
              <a:t>, Detects, Not Quantifiable by Sample Type</a:t>
            </a:r>
          </a:p>
        </p:txBody>
      </p:sp>
      <p:sp>
        <p:nvSpPr>
          <p:cNvPr id="10" name="TextBox 9">
            <a:extLst>
              <a:ext uri="{FF2B5EF4-FFF2-40B4-BE49-F238E27FC236}">
                <a16:creationId xmlns:a16="http://schemas.microsoft.com/office/drawing/2014/main" id="{371F4164-745B-4B93-8338-563E700362BC}"/>
              </a:ext>
            </a:extLst>
          </p:cNvPr>
          <p:cNvSpPr txBox="1"/>
          <p:nvPr/>
        </p:nvSpPr>
        <p:spPr>
          <a:xfrm>
            <a:off x="20383952" y="12382002"/>
            <a:ext cx="11212697" cy="1015663"/>
          </a:xfrm>
          <a:prstGeom prst="rect">
            <a:avLst/>
          </a:prstGeom>
          <a:noFill/>
        </p:spPr>
        <p:txBody>
          <a:bodyPr wrap="square" rtlCol="0">
            <a:spAutoFit/>
          </a:bodyPr>
          <a:lstStyle/>
          <a:p>
            <a:r>
              <a:rPr lang="en-US" sz="6000" b="1" dirty="0"/>
              <a:t>No. of Detections by Sample Type</a:t>
            </a:r>
          </a:p>
        </p:txBody>
      </p:sp>
      <p:sp>
        <p:nvSpPr>
          <p:cNvPr id="7" name="TextBox 3">
            <a:extLst>
              <a:ext uri="{FF2B5EF4-FFF2-40B4-BE49-F238E27FC236}">
                <a16:creationId xmlns:a16="http://schemas.microsoft.com/office/drawing/2014/main" id="{A7F63CE4-F4B7-448E-B774-44B21EE5D876}"/>
              </a:ext>
            </a:extLst>
          </p:cNvPr>
          <p:cNvSpPr txBox="1"/>
          <p:nvPr/>
        </p:nvSpPr>
        <p:spPr>
          <a:xfrm>
            <a:off x="20602632" y="2958958"/>
            <a:ext cx="13448960" cy="175432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5400" b="1" dirty="0"/>
              <a:t>PFCs Detected at Every Site (n = 4) </a:t>
            </a:r>
          </a:p>
          <a:p>
            <a:pPr algn="ctr"/>
            <a:r>
              <a:rPr lang="en-US" sz="5400" b="1" dirty="0"/>
              <a:t>by Matrix</a:t>
            </a:r>
          </a:p>
        </p:txBody>
      </p:sp>
      <p:pic>
        <p:nvPicPr>
          <p:cNvPr id="9" name="Picture 8">
            <a:extLst>
              <a:ext uri="{FF2B5EF4-FFF2-40B4-BE49-F238E27FC236}">
                <a16:creationId xmlns:a16="http://schemas.microsoft.com/office/drawing/2014/main" id="{F9568CD3-26C9-4F1A-BE07-22F6609736B4}"/>
              </a:ext>
            </a:extLst>
          </p:cNvPr>
          <p:cNvPicPr>
            <a:picLocks noChangeAspect="1"/>
          </p:cNvPicPr>
          <p:nvPr/>
        </p:nvPicPr>
        <p:blipFill>
          <a:blip r:embed="rId2"/>
          <a:stretch>
            <a:fillRect/>
          </a:stretch>
        </p:blipFill>
        <p:spPr>
          <a:xfrm>
            <a:off x="21493143" y="4713284"/>
            <a:ext cx="11274430" cy="5683200"/>
          </a:xfrm>
          <a:prstGeom prst="rect">
            <a:avLst/>
          </a:prstGeom>
        </p:spPr>
      </p:pic>
      <p:pic>
        <p:nvPicPr>
          <p:cNvPr id="5" name="Picture 4">
            <a:extLst>
              <a:ext uri="{FF2B5EF4-FFF2-40B4-BE49-F238E27FC236}">
                <a16:creationId xmlns:a16="http://schemas.microsoft.com/office/drawing/2014/main" id="{37F42CB3-0684-42DF-894A-140CB710A180}"/>
              </a:ext>
            </a:extLst>
          </p:cNvPr>
          <p:cNvPicPr>
            <a:picLocks noChangeAspect="1"/>
          </p:cNvPicPr>
          <p:nvPr/>
        </p:nvPicPr>
        <p:blipFill>
          <a:blip r:embed="rId3"/>
          <a:stretch>
            <a:fillRect/>
          </a:stretch>
        </p:blipFill>
        <p:spPr>
          <a:xfrm>
            <a:off x="17432392" y="14448373"/>
            <a:ext cx="17115815" cy="9216565"/>
          </a:xfrm>
          <a:prstGeom prst="rect">
            <a:avLst/>
          </a:prstGeom>
        </p:spPr>
      </p:pic>
      <p:pic>
        <p:nvPicPr>
          <p:cNvPr id="14" name="Picture 13">
            <a:extLst>
              <a:ext uri="{FF2B5EF4-FFF2-40B4-BE49-F238E27FC236}">
                <a16:creationId xmlns:a16="http://schemas.microsoft.com/office/drawing/2014/main" id="{8671AFE7-8718-4C6A-87EF-244948E6AF81}"/>
              </a:ext>
            </a:extLst>
          </p:cNvPr>
          <p:cNvPicPr>
            <a:picLocks noChangeAspect="1"/>
          </p:cNvPicPr>
          <p:nvPr/>
        </p:nvPicPr>
        <p:blipFill>
          <a:blip r:embed="rId4"/>
          <a:stretch>
            <a:fillRect/>
          </a:stretch>
        </p:blipFill>
        <p:spPr>
          <a:xfrm>
            <a:off x="783402" y="4713284"/>
            <a:ext cx="15931188" cy="21312285"/>
          </a:xfrm>
          <a:prstGeom prst="rect">
            <a:avLst/>
          </a:prstGeom>
        </p:spPr>
      </p:pic>
    </p:spTree>
    <p:extLst>
      <p:ext uri="{BB962C8B-B14F-4D97-AF65-F5344CB8AC3E}">
        <p14:creationId xmlns:p14="http://schemas.microsoft.com/office/powerpoint/2010/main" val="336742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3038709"/>
            <a:ext cx="32930786" cy="4247317"/>
          </a:xfrm>
          <a:prstGeom prst="rect">
            <a:avLst/>
          </a:prstGeom>
          <a:noFill/>
        </p:spPr>
        <p:txBody>
          <a:bodyPr wrap="square" rtlCol="0">
            <a:spAutoFit/>
          </a:bodyPr>
          <a:lstStyle/>
          <a:p>
            <a:pPr>
              <a:spcAft>
                <a:spcPts val="3600"/>
              </a:spcAft>
            </a:pPr>
            <a:r>
              <a:rPr lang="en-US" sz="8000" b="1" u="sng" dirty="0"/>
              <a:t>Quality Assurance Summary - PFCs</a:t>
            </a:r>
          </a:p>
          <a:p>
            <a:r>
              <a:rPr lang="en-US" sz="8000" dirty="0"/>
              <a:t>No PFC compounds were detected in lab blanks or field blanks at concentrations that required data from at least one site to be qualified.</a:t>
            </a:r>
          </a:p>
        </p:txBody>
      </p:sp>
      <p:pic>
        <p:nvPicPr>
          <p:cNvPr id="4" name="Picture 3">
            <a:extLst>
              <a:ext uri="{FF2B5EF4-FFF2-40B4-BE49-F238E27FC236}">
                <a16:creationId xmlns:a16="http://schemas.microsoft.com/office/drawing/2014/main" id="{92D728C4-5CD9-4C56-AC96-B992D1766AAB}"/>
              </a:ext>
            </a:extLst>
          </p:cNvPr>
          <p:cNvPicPr>
            <a:picLocks noChangeAspect="1"/>
          </p:cNvPicPr>
          <p:nvPr/>
        </p:nvPicPr>
        <p:blipFill>
          <a:blip r:embed="rId2"/>
          <a:stretch>
            <a:fillRect/>
          </a:stretch>
        </p:blipFill>
        <p:spPr>
          <a:xfrm>
            <a:off x="16895796" y="9269680"/>
            <a:ext cx="12114423" cy="12764428"/>
          </a:xfrm>
          <a:prstGeom prst="rect">
            <a:avLst/>
          </a:prstGeom>
        </p:spPr>
      </p:pic>
      <p:pic>
        <p:nvPicPr>
          <p:cNvPr id="5" name="Picture 4">
            <a:extLst>
              <a:ext uri="{FF2B5EF4-FFF2-40B4-BE49-F238E27FC236}">
                <a16:creationId xmlns:a16="http://schemas.microsoft.com/office/drawing/2014/main" id="{BB0BA7DE-C445-45DC-B9C0-87BAB1641D4E}"/>
              </a:ext>
            </a:extLst>
          </p:cNvPr>
          <p:cNvPicPr>
            <a:picLocks noChangeAspect="1"/>
          </p:cNvPicPr>
          <p:nvPr/>
        </p:nvPicPr>
        <p:blipFill>
          <a:blip r:embed="rId3"/>
          <a:stretch>
            <a:fillRect/>
          </a:stretch>
        </p:blipFill>
        <p:spPr>
          <a:xfrm>
            <a:off x="2768915" y="9269680"/>
            <a:ext cx="13046852" cy="10052161"/>
          </a:xfrm>
          <a:prstGeom prst="rect">
            <a:avLst/>
          </a:prstGeom>
        </p:spPr>
      </p:pic>
    </p:spTree>
    <p:extLst>
      <p:ext uri="{BB962C8B-B14F-4D97-AF65-F5344CB8AC3E}">
        <p14:creationId xmlns:p14="http://schemas.microsoft.com/office/powerpoint/2010/main" val="30262210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t="-39000" b="-39000"/>
          </a:stretch>
        </a:blipFill>
        <a:effectLst/>
      </p:bgPr>
    </p:bg>
    <p:spTree>
      <p:nvGrpSpPr>
        <p:cNvPr id="1" name=""/>
        <p:cNvGrpSpPr/>
        <p:nvPr/>
      </p:nvGrpSpPr>
      <p:grpSpPr>
        <a:xfrm>
          <a:off x="0" y="0"/>
          <a:ext cx="0" cy="0"/>
          <a:chOff x="0" y="0"/>
          <a:chExt cx="0" cy="0"/>
        </a:xfrm>
      </p:grpSpPr>
      <p:sp useBgFill="1">
        <p:nvSpPr>
          <p:cNvPr id="2" name="TextBox 1">
            <a:extLst>
              <a:ext uri="{FF2B5EF4-FFF2-40B4-BE49-F238E27FC236}">
                <a16:creationId xmlns:a16="http://schemas.microsoft.com/office/drawing/2014/main" id="{3CD707ED-E9BB-4595-A97F-4CD6CF2D3142}"/>
              </a:ext>
            </a:extLst>
          </p:cNvPr>
          <p:cNvSpPr txBox="1"/>
          <p:nvPr/>
        </p:nvSpPr>
        <p:spPr>
          <a:xfrm>
            <a:off x="7143750" y="9853404"/>
            <a:ext cx="22288500" cy="7725192"/>
          </a:xfrm>
          <a:prstGeom prst="rect">
            <a:avLst/>
          </a:prstGeom>
        </p:spPr>
        <p:txBody>
          <a:bodyPr wrap="square" rtlCol="0">
            <a:spAutoFit/>
          </a:bodyPr>
          <a:lstStyle/>
          <a:p>
            <a:pPr algn="ctr"/>
            <a:r>
              <a:rPr lang="en-US" sz="49600" dirty="0"/>
              <a:t>PBDEs</a:t>
            </a:r>
          </a:p>
        </p:txBody>
      </p:sp>
    </p:spTree>
    <p:extLst>
      <p:ext uri="{BB962C8B-B14F-4D97-AF65-F5344CB8AC3E}">
        <p14:creationId xmlns:p14="http://schemas.microsoft.com/office/powerpoint/2010/main" val="39542962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8 PBDE Compounds</a:t>
            </a:r>
          </a:p>
          <a:p>
            <a:pPr algn="ctr"/>
            <a:r>
              <a:rPr lang="en-US" sz="9600" b="1" dirty="0"/>
              <a:t>8 PBDE Compounds Detected</a:t>
            </a:r>
          </a:p>
          <a:p>
            <a:pPr algn="ctr"/>
            <a:r>
              <a:rPr lang="en-US" sz="8000" dirty="0"/>
              <a:t>At one or more sites, in at least one matrix (SPMD 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30469114" cy="7952177"/>
          </a:xfrm>
          <a:prstGeom prst="rect">
            <a:avLst/>
          </a:prstGeom>
        </p:spPr>
        <p:txBody>
          <a:bodyPr wrap="square" numCol="1" spcCol="457200">
            <a:spAutoFit/>
          </a:bodyPr>
          <a:lstStyle/>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2,2',3,3',4,4',5,5',6,6'-DeBDE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2,2',3,4,4',5',6-HpBDE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2,2',4,4',5,5'-HxBDE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2,2',4,4',5,6'-HxBDE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2,2',4,4',5-PeBDE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2,2',4,4',6-PeBDE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2,2',4,4'-TeBDE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2,4,4'-TriBDE</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82343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PBDE Detections at Alafia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242800" y="1658936"/>
            <a:ext cx="11582401" cy="923330"/>
          </a:xfrm>
          <a:prstGeom prst="rect">
            <a:avLst/>
          </a:prstGeom>
          <a:noFill/>
        </p:spPr>
        <p:txBody>
          <a:bodyPr wrap="square" rtlCol="0">
            <a:spAutoFit/>
          </a:bodyPr>
          <a:lstStyle/>
          <a:p>
            <a:pPr algn="ctr"/>
            <a:r>
              <a:rPr lang="en-US" sz="5400" b="1" dirty="0"/>
              <a:t>Detections by Sample Type</a:t>
            </a:r>
          </a:p>
        </p:txBody>
      </p:sp>
      <p:sp>
        <p:nvSpPr>
          <p:cNvPr id="5" name="TextBox 4">
            <a:extLst>
              <a:ext uri="{FF2B5EF4-FFF2-40B4-BE49-F238E27FC236}">
                <a16:creationId xmlns:a16="http://schemas.microsoft.com/office/drawing/2014/main" id="{951A6B51-6F49-4541-8942-1E52233AEEF4}"/>
              </a:ext>
            </a:extLst>
          </p:cNvPr>
          <p:cNvSpPr txBox="1"/>
          <p:nvPr/>
        </p:nvSpPr>
        <p:spPr>
          <a:xfrm>
            <a:off x="4341447" y="12233490"/>
            <a:ext cx="12192000" cy="1661993"/>
          </a:xfrm>
          <a:prstGeom prst="rect">
            <a:avLst/>
          </a:prstGeom>
          <a:noFill/>
        </p:spPr>
        <p:txBody>
          <a:bodyPr wrap="square" rtlCol="0">
            <a:spAutoFit/>
          </a:bodyPr>
          <a:lstStyle/>
          <a:p>
            <a:pPr algn="ctr"/>
            <a:r>
              <a:rPr lang="en-US" sz="5400" b="1" dirty="0"/>
              <a:t>No. of Detections by Sample Type</a:t>
            </a:r>
          </a:p>
          <a:p>
            <a:pPr algn="ctr"/>
            <a:r>
              <a:rPr lang="en-US" sz="4800" dirty="0"/>
              <a:t>Total No. PBDEs Analyzed = 8</a:t>
            </a:r>
          </a:p>
        </p:txBody>
      </p:sp>
      <p:pic>
        <p:nvPicPr>
          <p:cNvPr id="2" name="Picture 1">
            <a:extLst>
              <a:ext uri="{FF2B5EF4-FFF2-40B4-BE49-F238E27FC236}">
                <a16:creationId xmlns:a16="http://schemas.microsoft.com/office/drawing/2014/main" id="{9AC714B6-CFC0-460D-95B7-CBE23D46906D}"/>
              </a:ext>
            </a:extLst>
          </p:cNvPr>
          <p:cNvPicPr>
            <a:picLocks noChangeAspect="1"/>
          </p:cNvPicPr>
          <p:nvPr/>
        </p:nvPicPr>
        <p:blipFill>
          <a:blip r:embed="rId2"/>
          <a:stretch>
            <a:fillRect/>
          </a:stretch>
        </p:blipFill>
        <p:spPr>
          <a:xfrm>
            <a:off x="10014882" y="2643855"/>
            <a:ext cx="17265518" cy="8543127"/>
          </a:xfrm>
          <a:prstGeom prst="rect">
            <a:avLst/>
          </a:prstGeom>
        </p:spPr>
      </p:pic>
      <p:pic>
        <p:nvPicPr>
          <p:cNvPr id="7" name="Picture 6">
            <a:extLst>
              <a:ext uri="{FF2B5EF4-FFF2-40B4-BE49-F238E27FC236}">
                <a16:creationId xmlns:a16="http://schemas.microsoft.com/office/drawing/2014/main" id="{CADCA70D-9CBA-4244-A8AF-B840B5C9CECC}"/>
              </a:ext>
            </a:extLst>
          </p:cNvPr>
          <p:cNvPicPr>
            <a:picLocks noChangeAspect="1"/>
          </p:cNvPicPr>
          <p:nvPr/>
        </p:nvPicPr>
        <p:blipFill>
          <a:blip r:embed="rId3"/>
          <a:stretch>
            <a:fillRect/>
          </a:stretch>
        </p:blipFill>
        <p:spPr>
          <a:xfrm>
            <a:off x="22681885" y="22492550"/>
            <a:ext cx="12166916" cy="4057635"/>
          </a:xfrm>
          <a:prstGeom prst="rect">
            <a:avLst/>
          </a:prstGeom>
        </p:spPr>
      </p:pic>
      <p:sp>
        <p:nvSpPr>
          <p:cNvPr id="16" name="TextBox 15">
            <a:extLst>
              <a:ext uri="{FF2B5EF4-FFF2-40B4-BE49-F238E27FC236}">
                <a16:creationId xmlns:a16="http://schemas.microsoft.com/office/drawing/2014/main" id="{8D330BC8-701E-4EEB-B7FB-119E5B92C01D}"/>
              </a:ext>
            </a:extLst>
          </p:cNvPr>
          <p:cNvSpPr txBox="1"/>
          <p:nvPr/>
        </p:nvSpPr>
        <p:spPr>
          <a:xfrm>
            <a:off x="20787750" y="11894736"/>
            <a:ext cx="12386724" cy="923330"/>
          </a:xfrm>
          <a:prstGeom prst="rect">
            <a:avLst/>
          </a:prstGeom>
          <a:noFill/>
        </p:spPr>
        <p:txBody>
          <a:bodyPr wrap="none" rtlCol="0">
            <a:spAutoFit/>
          </a:bodyPr>
          <a:lstStyle/>
          <a:p>
            <a:r>
              <a:rPr lang="en-US" sz="5400" b="1" dirty="0"/>
              <a:t>Percentage of Detections by Sample Type</a:t>
            </a:r>
          </a:p>
        </p:txBody>
      </p:sp>
      <p:pic>
        <p:nvPicPr>
          <p:cNvPr id="3" name="Picture 2">
            <a:extLst>
              <a:ext uri="{FF2B5EF4-FFF2-40B4-BE49-F238E27FC236}">
                <a16:creationId xmlns:a16="http://schemas.microsoft.com/office/drawing/2014/main" id="{3F9EE3B6-1E1F-4032-85CE-DC674004F540}"/>
              </a:ext>
            </a:extLst>
          </p:cNvPr>
          <p:cNvPicPr>
            <a:picLocks noChangeAspect="1"/>
          </p:cNvPicPr>
          <p:nvPr/>
        </p:nvPicPr>
        <p:blipFill rotWithShape="1">
          <a:blip r:embed="rId4"/>
          <a:srcRect l="1364" t="3825" r="7284" b="2127"/>
          <a:stretch/>
        </p:blipFill>
        <p:spPr>
          <a:xfrm>
            <a:off x="907171" y="13895482"/>
            <a:ext cx="19060552" cy="12317317"/>
          </a:xfrm>
          <a:prstGeom prst="rect">
            <a:avLst/>
          </a:prstGeom>
        </p:spPr>
      </p:pic>
      <p:graphicFrame>
        <p:nvGraphicFramePr>
          <p:cNvPr id="12" name="Chart 11">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2247348"/>
              </p:ext>
            </p:extLst>
          </p:nvPr>
        </p:nvGraphicFramePr>
        <p:xfrm>
          <a:off x="19967723" y="12818066"/>
          <a:ext cx="16725900" cy="947872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15702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PBDE Detections at Ochlockonee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242799" y="1597346"/>
            <a:ext cx="11582401" cy="1600438"/>
          </a:xfrm>
          <a:prstGeom prst="rect">
            <a:avLst/>
          </a:prstGeom>
          <a:noFill/>
        </p:spPr>
        <p:txBody>
          <a:bodyPr wrap="square" rtlCol="0">
            <a:spAutoFit/>
          </a:bodyPr>
          <a:lstStyle/>
          <a:p>
            <a:pPr algn="ctr"/>
            <a:r>
              <a:rPr lang="en-US" sz="5400" b="1"/>
              <a:t>Detected by Sample Type</a:t>
            </a:r>
          </a:p>
          <a:p>
            <a:pPr algn="ctr"/>
            <a:r>
              <a:rPr lang="en-US" sz="4400"/>
              <a:t>Total No. Analyzed = 8</a:t>
            </a:r>
            <a:endParaRPr lang="en-US" sz="4400" dirty="0"/>
          </a:p>
        </p:txBody>
      </p:sp>
      <p:pic>
        <p:nvPicPr>
          <p:cNvPr id="5" name="Picture 4">
            <a:extLst>
              <a:ext uri="{FF2B5EF4-FFF2-40B4-BE49-F238E27FC236}">
                <a16:creationId xmlns:a16="http://schemas.microsoft.com/office/drawing/2014/main" id="{48E6EC18-A159-40C6-A3B1-24DD07ACD166}"/>
              </a:ext>
            </a:extLst>
          </p:cNvPr>
          <p:cNvPicPr>
            <a:picLocks noChangeAspect="1"/>
          </p:cNvPicPr>
          <p:nvPr/>
        </p:nvPicPr>
        <p:blipFill>
          <a:blip r:embed="rId2"/>
          <a:stretch>
            <a:fillRect/>
          </a:stretch>
        </p:blipFill>
        <p:spPr>
          <a:xfrm>
            <a:off x="6932021" y="3938415"/>
            <a:ext cx="22203959" cy="11016648"/>
          </a:xfrm>
          <a:prstGeom prst="rect">
            <a:avLst/>
          </a:prstGeom>
        </p:spPr>
      </p:pic>
      <p:pic>
        <p:nvPicPr>
          <p:cNvPr id="7" name="Picture 6">
            <a:extLst>
              <a:ext uri="{FF2B5EF4-FFF2-40B4-BE49-F238E27FC236}">
                <a16:creationId xmlns:a16="http://schemas.microsoft.com/office/drawing/2014/main" id="{5C53C798-A9AD-4651-B0B1-80824297BBFA}"/>
              </a:ext>
            </a:extLst>
          </p:cNvPr>
          <p:cNvPicPr>
            <a:picLocks noChangeAspect="1"/>
          </p:cNvPicPr>
          <p:nvPr/>
        </p:nvPicPr>
        <p:blipFill>
          <a:blip r:embed="rId3"/>
          <a:stretch>
            <a:fillRect/>
          </a:stretch>
        </p:blipFill>
        <p:spPr>
          <a:xfrm>
            <a:off x="7498078" y="17296131"/>
            <a:ext cx="20630608" cy="7799736"/>
          </a:xfrm>
          <a:prstGeom prst="rect">
            <a:avLst/>
          </a:prstGeom>
        </p:spPr>
      </p:pic>
    </p:spTree>
    <p:extLst>
      <p:ext uri="{BB962C8B-B14F-4D97-AF65-F5344CB8AC3E}">
        <p14:creationId xmlns:p14="http://schemas.microsoft.com/office/powerpoint/2010/main" val="40197948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PBDE Detections at Apalachicola River Analyzed by SGS Analytical</a:t>
            </a:r>
          </a:p>
        </p:txBody>
      </p:sp>
      <p:sp>
        <p:nvSpPr>
          <p:cNvPr id="12" name="TextBox 11">
            <a:extLst>
              <a:ext uri="{FF2B5EF4-FFF2-40B4-BE49-F238E27FC236}">
                <a16:creationId xmlns:a16="http://schemas.microsoft.com/office/drawing/2014/main" id="{360F77ED-CE05-4999-8FC0-52AD111F27E1}"/>
              </a:ext>
            </a:extLst>
          </p:cNvPr>
          <p:cNvSpPr txBox="1"/>
          <p:nvPr/>
        </p:nvSpPr>
        <p:spPr>
          <a:xfrm>
            <a:off x="4254361" y="11003984"/>
            <a:ext cx="12192000" cy="1661993"/>
          </a:xfrm>
          <a:prstGeom prst="rect">
            <a:avLst/>
          </a:prstGeom>
          <a:noFill/>
        </p:spPr>
        <p:txBody>
          <a:bodyPr wrap="square" rtlCol="0">
            <a:spAutoFit/>
          </a:bodyPr>
          <a:lstStyle/>
          <a:p>
            <a:pPr algn="ctr"/>
            <a:r>
              <a:rPr lang="en-US" sz="5400" b="1" dirty="0"/>
              <a:t>No. of Detections by Sample Type</a:t>
            </a:r>
          </a:p>
          <a:p>
            <a:pPr algn="ctr"/>
            <a:r>
              <a:rPr lang="en-US" sz="4800" dirty="0"/>
              <a:t>Total No. PBDEs Analyzed = 8</a:t>
            </a:r>
          </a:p>
        </p:txBody>
      </p:sp>
      <p:sp>
        <p:nvSpPr>
          <p:cNvPr id="13" name="TextBox 12">
            <a:extLst>
              <a:ext uri="{FF2B5EF4-FFF2-40B4-BE49-F238E27FC236}">
                <a16:creationId xmlns:a16="http://schemas.microsoft.com/office/drawing/2014/main" id="{1684439F-F008-4733-A850-E7BFB51B2644}"/>
              </a:ext>
            </a:extLst>
          </p:cNvPr>
          <p:cNvSpPr txBox="1"/>
          <p:nvPr/>
        </p:nvSpPr>
        <p:spPr>
          <a:xfrm>
            <a:off x="20688400" y="11025296"/>
            <a:ext cx="12386724" cy="923330"/>
          </a:xfrm>
          <a:prstGeom prst="rect">
            <a:avLst/>
          </a:prstGeom>
          <a:noFill/>
        </p:spPr>
        <p:txBody>
          <a:bodyPr wrap="none" rtlCol="0">
            <a:spAutoFit/>
          </a:bodyPr>
          <a:lstStyle/>
          <a:p>
            <a:r>
              <a:rPr lang="en-US" sz="5400" b="1" dirty="0"/>
              <a:t>Percentage of Detections by Sample Type</a:t>
            </a:r>
          </a:p>
        </p:txBody>
      </p:sp>
      <p:pic>
        <p:nvPicPr>
          <p:cNvPr id="17" name="Picture 16">
            <a:extLst>
              <a:ext uri="{FF2B5EF4-FFF2-40B4-BE49-F238E27FC236}">
                <a16:creationId xmlns:a16="http://schemas.microsoft.com/office/drawing/2014/main" id="{2FBC4FBE-2E40-43E4-AA4A-C42CDB8E979C}"/>
              </a:ext>
            </a:extLst>
          </p:cNvPr>
          <p:cNvPicPr>
            <a:picLocks noChangeAspect="1"/>
          </p:cNvPicPr>
          <p:nvPr/>
        </p:nvPicPr>
        <p:blipFill>
          <a:blip r:embed="rId2"/>
          <a:stretch>
            <a:fillRect/>
          </a:stretch>
        </p:blipFill>
        <p:spPr>
          <a:xfrm>
            <a:off x="4254361" y="4245780"/>
            <a:ext cx="27450661" cy="4967158"/>
          </a:xfrm>
          <a:prstGeom prst="rect">
            <a:avLst/>
          </a:prstGeom>
        </p:spPr>
      </p:pic>
      <p:pic>
        <p:nvPicPr>
          <p:cNvPr id="20" name="Picture 19">
            <a:extLst>
              <a:ext uri="{FF2B5EF4-FFF2-40B4-BE49-F238E27FC236}">
                <a16:creationId xmlns:a16="http://schemas.microsoft.com/office/drawing/2014/main" id="{18DA7006-4F5E-4EE2-8ED4-BB61D8E2F81D}"/>
              </a:ext>
            </a:extLst>
          </p:cNvPr>
          <p:cNvPicPr>
            <a:picLocks noChangeAspect="1"/>
          </p:cNvPicPr>
          <p:nvPr/>
        </p:nvPicPr>
        <p:blipFill>
          <a:blip r:embed="rId3"/>
          <a:stretch>
            <a:fillRect/>
          </a:stretch>
        </p:blipFill>
        <p:spPr>
          <a:xfrm>
            <a:off x="20076285" y="22510582"/>
            <a:ext cx="13610954" cy="3996566"/>
          </a:xfrm>
          <a:prstGeom prst="rect">
            <a:avLst/>
          </a:prstGeom>
        </p:spPr>
      </p:pic>
      <p:sp>
        <p:nvSpPr>
          <p:cNvPr id="2" name="TextBox 1">
            <a:extLst>
              <a:ext uri="{FF2B5EF4-FFF2-40B4-BE49-F238E27FC236}">
                <a16:creationId xmlns:a16="http://schemas.microsoft.com/office/drawing/2014/main" id="{7DB21608-0837-4C0F-B1A5-FF40F3724399}"/>
              </a:ext>
            </a:extLst>
          </p:cNvPr>
          <p:cNvSpPr txBox="1"/>
          <p:nvPr/>
        </p:nvSpPr>
        <p:spPr>
          <a:xfrm>
            <a:off x="13330117" y="3110067"/>
            <a:ext cx="9407768" cy="923330"/>
          </a:xfrm>
          <a:prstGeom prst="rect">
            <a:avLst/>
          </a:prstGeom>
          <a:noFill/>
        </p:spPr>
        <p:txBody>
          <a:bodyPr wrap="none" rtlCol="0">
            <a:spAutoFit/>
          </a:bodyPr>
          <a:lstStyle/>
          <a:p>
            <a:r>
              <a:rPr lang="en-US" sz="5400" b="1" dirty="0"/>
              <a:t>PBDEs Detected by Sample Type</a:t>
            </a:r>
            <a:endParaRPr lang="en-US" sz="5400" dirty="0"/>
          </a:p>
        </p:txBody>
      </p:sp>
      <p:pic>
        <p:nvPicPr>
          <p:cNvPr id="5" name="Picture 4">
            <a:extLst>
              <a:ext uri="{FF2B5EF4-FFF2-40B4-BE49-F238E27FC236}">
                <a16:creationId xmlns:a16="http://schemas.microsoft.com/office/drawing/2014/main" id="{738BA021-DEE7-4329-B8CE-2A3C15247804}"/>
              </a:ext>
            </a:extLst>
          </p:cNvPr>
          <p:cNvPicPr>
            <a:picLocks noChangeAspect="1"/>
          </p:cNvPicPr>
          <p:nvPr/>
        </p:nvPicPr>
        <p:blipFill rotWithShape="1">
          <a:blip r:embed="rId4"/>
          <a:srcRect l="1219" t="4548" r="14649" b="1125"/>
          <a:stretch/>
        </p:blipFill>
        <p:spPr>
          <a:xfrm>
            <a:off x="960063" y="12912366"/>
            <a:ext cx="17073938" cy="12043134"/>
          </a:xfrm>
          <a:prstGeom prst="rect">
            <a:avLst/>
          </a:prstGeom>
        </p:spPr>
      </p:pic>
      <p:graphicFrame>
        <p:nvGraphicFramePr>
          <p:cNvPr id="14" name="Chart 13">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188277422"/>
              </p:ext>
            </p:extLst>
          </p:nvPr>
        </p:nvGraphicFramePr>
        <p:xfrm>
          <a:off x="17449800" y="12290380"/>
          <a:ext cx="18211800" cy="9334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7993246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PBDE Detections at Withlacoochee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8" y="1597347"/>
            <a:ext cx="11582401" cy="923330"/>
          </a:xfrm>
          <a:prstGeom prst="rect">
            <a:avLst/>
          </a:prstGeom>
          <a:noFill/>
        </p:spPr>
        <p:txBody>
          <a:bodyPr wrap="square" rtlCol="0">
            <a:spAutoFit/>
          </a:bodyPr>
          <a:lstStyle/>
          <a:p>
            <a:r>
              <a:rPr lang="en-US" sz="5400" dirty="0"/>
              <a:t>PBDEs Detected by Sample Type</a:t>
            </a:r>
          </a:p>
        </p:txBody>
      </p:sp>
      <p:pic>
        <p:nvPicPr>
          <p:cNvPr id="2" name="Picture 1">
            <a:extLst>
              <a:ext uri="{FF2B5EF4-FFF2-40B4-BE49-F238E27FC236}">
                <a16:creationId xmlns:a16="http://schemas.microsoft.com/office/drawing/2014/main" id="{81B65BAE-62E1-4128-B3DD-56431C4F4940}"/>
              </a:ext>
            </a:extLst>
          </p:cNvPr>
          <p:cNvPicPr>
            <a:picLocks noChangeAspect="1"/>
          </p:cNvPicPr>
          <p:nvPr/>
        </p:nvPicPr>
        <p:blipFill>
          <a:blip r:embed="rId2"/>
          <a:stretch>
            <a:fillRect/>
          </a:stretch>
        </p:blipFill>
        <p:spPr>
          <a:xfrm>
            <a:off x="7089776" y="2520676"/>
            <a:ext cx="21888449" cy="8268247"/>
          </a:xfrm>
          <a:prstGeom prst="rect">
            <a:avLst/>
          </a:prstGeom>
        </p:spPr>
      </p:pic>
      <p:sp>
        <p:nvSpPr>
          <p:cNvPr id="13" name="TextBox 12">
            <a:extLst>
              <a:ext uri="{FF2B5EF4-FFF2-40B4-BE49-F238E27FC236}">
                <a16:creationId xmlns:a16="http://schemas.microsoft.com/office/drawing/2014/main" id="{917B929D-FFD1-4C32-9DD9-60FBC3866244}"/>
              </a:ext>
            </a:extLst>
          </p:cNvPr>
          <p:cNvSpPr txBox="1"/>
          <p:nvPr/>
        </p:nvSpPr>
        <p:spPr>
          <a:xfrm>
            <a:off x="4167710" y="10980207"/>
            <a:ext cx="12192000" cy="1661993"/>
          </a:xfrm>
          <a:prstGeom prst="rect">
            <a:avLst/>
          </a:prstGeom>
          <a:noFill/>
        </p:spPr>
        <p:txBody>
          <a:bodyPr wrap="square" rtlCol="0">
            <a:spAutoFit/>
          </a:bodyPr>
          <a:lstStyle/>
          <a:p>
            <a:pPr algn="ctr"/>
            <a:r>
              <a:rPr lang="en-US" sz="5400" b="1" dirty="0"/>
              <a:t>No. of Detections by Sample Type</a:t>
            </a:r>
          </a:p>
          <a:p>
            <a:pPr algn="ctr"/>
            <a:r>
              <a:rPr lang="en-US" sz="4800" dirty="0"/>
              <a:t>Total No. PBDEs Analyzed = 8</a:t>
            </a:r>
          </a:p>
        </p:txBody>
      </p:sp>
      <p:sp>
        <p:nvSpPr>
          <p:cNvPr id="14" name="TextBox 13">
            <a:extLst>
              <a:ext uri="{FF2B5EF4-FFF2-40B4-BE49-F238E27FC236}">
                <a16:creationId xmlns:a16="http://schemas.microsoft.com/office/drawing/2014/main" id="{3626E6A5-7764-49DF-8E56-EB6F9FC25CEE}"/>
              </a:ext>
            </a:extLst>
          </p:cNvPr>
          <p:cNvSpPr txBox="1"/>
          <p:nvPr/>
        </p:nvSpPr>
        <p:spPr>
          <a:xfrm>
            <a:off x="19589749" y="10984963"/>
            <a:ext cx="12386724" cy="923330"/>
          </a:xfrm>
          <a:prstGeom prst="rect">
            <a:avLst/>
          </a:prstGeom>
          <a:noFill/>
        </p:spPr>
        <p:txBody>
          <a:bodyPr wrap="none" rtlCol="0">
            <a:spAutoFit/>
          </a:bodyPr>
          <a:lstStyle/>
          <a:p>
            <a:r>
              <a:rPr lang="en-US" sz="5400" b="1" dirty="0"/>
              <a:t>Percentage of Detections by Sample Type</a:t>
            </a:r>
          </a:p>
        </p:txBody>
      </p:sp>
      <p:pic>
        <p:nvPicPr>
          <p:cNvPr id="7" name="Picture 6">
            <a:extLst>
              <a:ext uri="{FF2B5EF4-FFF2-40B4-BE49-F238E27FC236}">
                <a16:creationId xmlns:a16="http://schemas.microsoft.com/office/drawing/2014/main" id="{278246C6-3D20-4D03-B4D9-E3E0FDEDEB48}"/>
              </a:ext>
            </a:extLst>
          </p:cNvPr>
          <p:cNvPicPr>
            <a:picLocks noChangeAspect="1"/>
          </p:cNvPicPr>
          <p:nvPr/>
        </p:nvPicPr>
        <p:blipFill>
          <a:blip r:embed="rId3"/>
          <a:stretch>
            <a:fillRect/>
          </a:stretch>
        </p:blipFill>
        <p:spPr>
          <a:xfrm>
            <a:off x="19589749" y="21878330"/>
            <a:ext cx="14011277" cy="4910066"/>
          </a:xfrm>
          <a:prstGeom prst="rect">
            <a:avLst/>
          </a:prstGeom>
        </p:spPr>
      </p:pic>
      <p:pic>
        <p:nvPicPr>
          <p:cNvPr id="3" name="Picture 2">
            <a:extLst>
              <a:ext uri="{FF2B5EF4-FFF2-40B4-BE49-F238E27FC236}">
                <a16:creationId xmlns:a16="http://schemas.microsoft.com/office/drawing/2014/main" id="{7F4A4A8B-0AB5-47C3-990D-170647EF310B}"/>
              </a:ext>
            </a:extLst>
          </p:cNvPr>
          <p:cNvPicPr>
            <a:picLocks noChangeAspect="1"/>
          </p:cNvPicPr>
          <p:nvPr/>
        </p:nvPicPr>
        <p:blipFill rotWithShape="1">
          <a:blip r:embed="rId4"/>
          <a:srcRect l="1046" t="3835" r="8113" b="3412"/>
          <a:stretch/>
        </p:blipFill>
        <p:spPr>
          <a:xfrm>
            <a:off x="1035392" y="12833484"/>
            <a:ext cx="17179127" cy="11682087"/>
          </a:xfrm>
          <a:prstGeom prst="rect">
            <a:avLst/>
          </a:prstGeom>
        </p:spPr>
      </p:pic>
      <p:graphicFrame>
        <p:nvGraphicFramePr>
          <p:cNvPr id="16" name="Chart 15">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2046813981"/>
              </p:ext>
            </p:extLst>
          </p:nvPr>
        </p:nvGraphicFramePr>
        <p:xfrm>
          <a:off x="16359710" y="12344400"/>
          <a:ext cx="18846801" cy="89515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4549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000"/>
            <a:lum/>
          </a:blip>
          <a:srcRect/>
          <a:stretch>
            <a:fillRect t="-17000" b="-17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1A0933-3793-4EBF-B694-1E278B9D24A5}"/>
              </a:ext>
            </a:extLst>
          </p:cNvPr>
          <p:cNvSpPr>
            <a:spLocks noGrp="1"/>
          </p:cNvSpPr>
          <p:nvPr>
            <p:ph type="title"/>
          </p:nvPr>
        </p:nvSpPr>
        <p:spPr>
          <a:xfrm>
            <a:off x="2971800" y="9613907"/>
            <a:ext cx="31546800" cy="5302252"/>
          </a:xfrm>
          <a:gradFill>
            <a:gsLst>
              <a:gs pos="0">
                <a:schemeClr val="accent1">
                  <a:alpha val="6000"/>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Autofit/>
          </a:bodyPr>
          <a:lstStyle/>
          <a:p>
            <a:pPr algn="ctr"/>
            <a:r>
              <a:rPr lang="en-US" sz="49600" dirty="0"/>
              <a:t>Pesticides</a:t>
            </a:r>
          </a:p>
        </p:txBody>
      </p:sp>
    </p:spTree>
    <p:extLst>
      <p:ext uri="{BB962C8B-B14F-4D97-AF65-F5344CB8AC3E}">
        <p14:creationId xmlns:p14="http://schemas.microsoft.com/office/powerpoint/2010/main" val="25230481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6768052" cy="1200329"/>
          </a:xfrm>
          <a:prstGeom prst="rect">
            <a:avLst/>
          </a:prstGeom>
          <a:noFill/>
        </p:spPr>
        <p:txBody>
          <a:bodyPr wrap="none" rtlCol="0">
            <a:spAutoFit/>
          </a:bodyPr>
          <a:lstStyle/>
          <a:p>
            <a:r>
              <a:rPr lang="en-US" sz="7200" dirty="0"/>
              <a:t>PBDE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3190162" y="3235875"/>
            <a:ext cx="12407525" cy="1754326"/>
          </a:xfrm>
          <a:prstGeom prst="rect">
            <a:avLst/>
          </a:prstGeom>
          <a:noFill/>
        </p:spPr>
        <p:txBody>
          <a:bodyPr wrap="square" rtlCol="0">
            <a:spAutoFit/>
          </a:bodyPr>
          <a:lstStyle/>
          <a:p>
            <a:r>
              <a:rPr lang="en-US" sz="5400" b="1" dirty="0"/>
              <a:t>Non-detects, Detects, Not Quantifiable by Sample Type</a:t>
            </a:r>
          </a:p>
        </p:txBody>
      </p:sp>
      <p:sp>
        <p:nvSpPr>
          <p:cNvPr id="10" name="TextBox 9">
            <a:extLst>
              <a:ext uri="{FF2B5EF4-FFF2-40B4-BE49-F238E27FC236}">
                <a16:creationId xmlns:a16="http://schemas.microsoft.com/office/drawing/2014/main" id="{371F4164-745B-4B93-8338-563E700362BC}"/>
              </a:ext>
            </a:extLst>
          </p:cNvPr>
          <p:cNvSpPr txBox="1"/>
          <p:nvPr/>
        </p:nvSpPr>
        <p:spPr>
          <a:xfrm>
            <a:off x="20447474" y="15400933"/>
            <a:ext cx="12407524" cy="1015663"/>
          </a:xfrm>
          <a:prstGeom prst="rect">
            <a:avLst/>
          </a:prstGeom>
          <a:noFill/>
        </p:spPr>
        <p:txBody>
          <a:bodyPr wrap="square" rtlCol="0">
            <a:spAutoFit/>
          </a:bodyPr>
          <a:lstStyle/>
          <a:p>
            <a:r>
              <a:rPr lang="en-US" sz="6000" b="1" dirty="0"/>
              <a:t>No. PBDEs Detected by Sample Type</a:t>
            </a:r>
          </a:p>
        </p:txBody>
      </p:sp>
      <p:sp>
        <p:nvSpPr>
          <p:cNvPr id="11" name="TextBox 3">
            <a:extLst>
              <a:ext uri="{FF2B5EF4-FFF2-40B4-BE49-F238E27FC236}">
                <a16:creationId xmlns:a16="http://schemas.microsoft.com/office/drawing/2014/main" id="{A7F63CE4-F4B7-448E-B774-44B21EE5D876}"/>
              </a:ext>
            </a:extLst>
          </p:cNvPr>
          <p:cNvSpPr txBox="1"/>
          <p:nvPr/>
        </p:nvSpPr>
        <p:spPr>
          <a:xfrm>
            <a:off x="19936878" y="2854050"/>
            <a:ext cx="13448960"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5400" b="1" dirty="0"/>
              <a:t>PBDEs Detected at Every Site (n = 4) by Matrix</a:t>
            </a:r>
          </a:p>
        </p:txBody>
      </p:sp>
      <p:pic>
        <p:nvPicPr>
          <p:cNvPr id="3" name="Picture 2">
            <a:extLst>
              <a:ext uri="{FF2B5EF4-FFF2-40B4-BE49-F238E27FC236}">
                <a16:creationId xmlns:a16="http://schemas.microsoft.com/office/drawing/2014/main" id="{C327D8E6-4820-4CC4-ACF9-080A04064BC2}"/>
              </a:ext>
            </a:extLst>
          </p:cNvPr>
          <p:cNvPicPr>
            <a:picLocks noChangeAspect="1"/>
          </p:cNvPicPr>
          <p:nvPr/>
        </p:nvPicPr>
        <p:blipFill>
          <a:blip r:embed="rId3"/>
          <a:stretch>
            <a:fillRect/>
          </a:stretch>
        </p:blipFill>
        <p:spPr>
          <a:xfrm>
            <a:off x="18591720" y="4113038"/>
            <a:ext cx="15588054" cy="9934314"/>
          </a:xfrm>
          <a:prstGeom prst="rect">
            <a:avLst/>
          </a:prstGeom>
        </p:spPr>
      </p:pic>
      <p:pic>
        <p:nvPicPr>
          <p:cNvPr id="9" name="Picture 8">
            <a:extLst>
              <a:ext uri="{FF2B5EF4-FFF2-40B4-BE49-F238E27FC236}">
                <a16:creationId xmlns:a16="http://schemas.microsoft.com/office/drawing/2014/main" id="{0549712F-FB83-44C9-8BAB-4CF8E293CCD1}"/>
              </a:ext>
            </a:extLst>
          </p:cNvPr>
          <p:cNvPicPr>
            <a:picLocks noChangeAspect="1"/>
          </p:cNvPicPr>
          <p:nvPr/>
        </p:nvPicPr>
        <p:blipFill>
          <a:blip r:embed="rId4"/>
          <a:stretch>
            <a:fillRect/>
          </a:stretch>
        </p:blipFill>
        <p:spPr>
          <a:xfrm>
            <a:off x="2166471" y="5274947"/>
            <a:ext cx="14550484" cy="20251972"/>
          </a:xfrm>
          <a:prstGeom prst="rect">
            <a:avLst/>
          </a:prstGeom>
        </p:spPr>
      </p:pic>
      <p:pic>
        <p:nvPicPr>
          <p:cNvPr id="13" name="Picture 12">
            <a:extLst>
              <a:ext uri="{FF2B5EF4-FFF2-40B4-BE49-F238E27FC236}">
                <a16:creationId xmlns:a16="http://schemas.microsoft.com/office/drawing/2014/main" id="{03B50BFC-9967-4E3D-90BA-DACEC60997D5}"/>
              </a:ext>
            </a:extLst>
          </p:cNvPr>
          <p:cNvPicPr>
            <a:picLocks noChangeAspect="1"/>
          </p:cNvPicPr>
          <p:nvPr/>
        </p:nvPicPr>
        <p:blipFill>
          <a:blip r:embed="rId5"/>
          <a:stretch>
            <a:fillRect/>
          </a:stretch>
        </p:blipFill>
        <p:spPr>
          <a:xfrm>
            <a:off x="17574545" y="16645267"/>
            <a:ext cx="18153383" cy="5203688"/>
          </a:xfrm>
          <a:prstGeom prst="rect">
            <a:avLst/>
          </a:prstGeom>
        </p:spPr>
      </p:pic>
    </p:spTree>
    <p:extLst>
      <p:ext uri="{BB962C8B-B14F-4D97-AF65-F5344CB8AC3E}">
        <p14:creationId xmlns:p14="http://schemas.microsoft.com/office/powerpoint/2010/main" val="13263783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86807" y="2467209"/>
            <a:ext cx="34323100" cy="5478423"/>
          </a:xfrm>
          <a:prstGeom prst="rect">
            <a:avLst/>
          </a:prstGeom>
          <a:noFill/>
        </p:spPr>
        <p:txBody>
          <a:bodyPr wrap="square" rtlCol="0">
            <a:spAutoFit/>
          </a:bodyPr>
          <a:lstStyle/>
          <a:p>
            <a:pPr>
              <a:spcAft>
                <a:spcPts val="3600"/>
              </a:spcAft>
            </a:pPr>
            <a:r>
              <a:rPr lang="en-US" sz="8000" b="1" u="sng" dirty="0"/>
              <a:t>Quality Assurance Summary - PBDEs</a:t>
            </a:r>
          </a:p>
          <a:p>
            <a:pPr marL="1143000" indent="-1143000">
              <a:buFont typeface="Arial" panose="020B0604020202020204" pitchFamily="34" charset="0"/>
              <a:buChar char="•"/>
            </a:pPr>
            <a:r>
              <a:rPr lang="en-US" sz="8000" dirty="0"/>
              <a:t>100% of detections from SPMD samples were qualified due to blank detections.  </a:t>
            </a:r>
          </a:p>
          <a:p>
            <a:pPr marL="1143000" indent="-1143000">
              <a:buFont typeface="Arial" panose="020B0604020202020204" pitchFamily="34" charset="0"/>
              <a:buChar char="•"/>
            </a:pPr>
            <a:r>
              <a:rPr lang="en-US" sz="8000" dirty="0"/>
              <a:t>92% of detections from grab samples were qualified due to blank detections. </a:t>
            </a:r>
          </a:p>
          <a:p>
            <a:endParaRPr lang="en-US" sz="8000" dirty="0"/>
          </a:p>
        </p:txBody>
      </p:sp>
      <p:pic>
        <p:nvPicPr>
          <p:cNvPr id="2" name="Picture 1">
            <a:extLst>
              <a:ext uri="{FF2B5EF4-FFF2-40B4-BE49-F238E27FC236}">
                <a16:creationId xmlns:a16="http://schemas.microsoft.com/office/drawing/2014/main" id="{70A69C8C-A9A6-4400-A66B-AAD944A93EE8}"/>
              </a:ext>
            </a:extLst>
          </p:cNvPr>
          <p:cNvPicPr>
            <a:picLocks noChangeAspect="1"/>
          </p:cNvPicPr>
          <p:nvPr/>
        </p:nvPicPr>
        <p:blipFill>
          <a:blip r:embed="rId2"/>
          <a:stretch>
            <a:fillRect/>
          </a:stretch>
        </p:blipFill>
        <p:spPr>
          <a:xfrm>
            <a:off x="5698669" y="7945632"/>
            <a:ext cx="25178661" cy="17625062"/>
          </a:xfrm>
          <a:prstGeom prst="rect">
            <a:avLst/>
          </a:prstGeom>
        </p:spPr>
      </p:pic>
    </p:spTree>
    <p:extLst>
      <p:ext uri="{BB962C8B-B14F-4D97-AF65-F5344CB8AC3E}">
        <p14:creationId xmlns:p14="http://schemas.microsoft.com/office/powerpoint/2010/main" val="7082963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1619854" y="2467209"/>
            <a:ext cx="33807086" cy="5478423"/>
          </a:xfrm>
          <a:prstGeom prst="rect">
            <a:avLst/>
          </a:prstGeom>
          <a:noFill/>
        </p:spPr>
        <p:txBody>
          <a:bodyPr wrap="square" rtlCol="0">
            <a:spAutoFit/>
          </a:bodyPr>
          <a:lstStyle/>
          <a:p>
            <a:pPr>
              <a:spcAft>
                <a:spcPts val="3600"/>
              </a:spcAft>
            </a:pPr>
            <a:r>
              <a:rPr lang="en-US" sz="8000" b="1" u="sng" dirty="0"/>
              <a:t>Quality Assurance Summary - PBDEs</a:t>
            </a:r>
          </a:p>
          <a:p>
            <a:r>
              <a:rPr lang="en-US" sz="8000" dirty="0"/>
              <a:t>All of the PBDE compounds detected, were also detected in lab blanks or field blanks at concentrations that required data from at least one site to be qualified.</a:t>
            </a:r>
          </a:p>
          <a:p>
            <a:endParaRPr lang="en-US" sz="8000" dirty="0"/>
          </a:p>
        </p:txBody>
      </p:sp>
      <p:pic>
        <p:nvPicPr>
          <p:cNvPr id="6" name="Picture 5">
            <a:extLst>
              <a:ext uri="{FF2B5EF4-FFF2-40B4-BE49-F238E27FC236}">
                <a16:creationId xmlns:a16="http://schemas.microsoft.com/office/drawing/2014/main" id="{CEE48D13-8086-4AF1-A52D-B8B3B009571E}"/>
              </a:ext>
            </a:extLst>
          </p:cNvPr>
          <p:cNvPicPr>
            <a:picLocks noChangeAspect="1"/>
          </p:cNvPicPr>
          <p:nvPr/>
        </p:nvPicPr>
        <p:blipFill>
          <a:blip r:embed="rId2"/>
          <a:stretch>
            <a:fillRect/>
          </a:stretch>
        </p:blipFill>
        <p:spPr>
          <a:xfrm>
            <a:off x="1619854" y="8125078"/>
            <a:ext cx="13046852" cy="10052161"/>
          </a:xfrm>
          <a:prstGeom prst="rect">
            <a:avLst/>
          </a:prstGeom>
        </p:spPr>
      </p:pic>
      <p:pic>
        <p:nvPicPr>
          <p:cNvPr id="3" name="Picture 2">
            <a:extLst>
              <a:ext uri="{FF2B5EF4-FFF2-40B4-BE49-F238E27FC236}">
                <a16:creationId xmlns:a16="http://schemas.microsoft.com/office/drawing/2014/main" id="{437FA101-F99A-4F0F-931E-FD6F5F486F13}"/>
              </a:ext>
            </a:extLst>
          </p:cNvPr>
          <p:cNvPicPr>
            <a:picLocks noChangeAspect="1"/>
          </p:cNvPicPr>
          <p:nvPr/>
        </p:nvPicPr>
        <p:blipFill>
          <a:blip r:embed="rId3"/>
          <a:stretch>
            <a:fillRect/>
          </a:stretch>
        </p:blipFill>
        <p:spPr>
          <a:xfrm>
            <a:off x="15414743" y="8125078"/>
            <a:ext cx="17597838" cy="9787500"/>
          </a:xfrm>
          <a:prstGeom prst="rect">
            <a:avLst/>
          </a:prstGeom>
        </p:spPr>
      </p:pic>
    </p:spTree>
    <p:extLst>
      <p:ext uri="{BB962C8B-B14F-4D97-AF65-F5344CB8AC3E}">
        <p14:creationId xmlns:p14="http://schemas.microsoft.com/office/powerpoint/2010/main" val="3905089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C0423C-146A-4DF3-9514-9C37C69AC3FF}"/>
              </a:ext>
            </a:extLst>
          </p:cNvPr>
          <p:cNvSpPr txBox="1"/>
          <p:nvPr/>
        </p:nvSpPr>
        <p:spPr>
          <a:xfrm>
            <a:off x="1933575" y="2529884"/>
            <a:ext cx="31261050" cy="6294031"/>
          </a:xfrm>
          <a:prstGeom prst="rect">
            <a:avLst/>
          </a:prstGeom>
          <a:solidFill>
            <a:schemeClr val="bg1">
              <a:lumMod val="65000"/>
              <a:alpha val="8000"/>
            </a:schemeClr>
          </a:solidFill>
          <a:effectLst>
            <a:outerShdw blurRad="50800" dist="50800" dir="5400000" algn="ctr" rotWithShape="0">
              <a:srgbClr val="000000"/>
            </a:outerShdw>
          </a:effectLst>
        </p:spPr>
        <p:txBody>
          <a:bodyPr wrap="square" rtlCol="0">
            <a:spAutoFit/>
          </a:bodyPr>
          <a:lstStyle/>
          <a:p>
            <a:pPr algn="ctr"/>
            <a:r>
              <a:rPr lang="en-US" sz="40300" dirty="0"/>
              <a:t>Alkylphenols</a:t>
            </a:r>
          </a:p>
        </p:txBody>
      </p:sp>
    </p:spTree>
    <p:extLst>
      <p:ext uri="{BB962C8B-B14F-4D97-AF65-F5344CB8AC3E}">
        <p14:creationId xmlns:p14="http://schemas.microsoft.com/office/powerpoint/2010/main" val="2120856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4 Alkylphenol Compounds</a:t>
            </a:r>
          </a:p>
          <a:p>
            <a:pPr algn="ctr"/>
            <a:r>
              <a:rPr lang="en-US" sz="9600" b="1" dirty="0"/>
              <a:t>2 Alkylphenol Compounds Detected</a:t>
            </a:r>
          </a:p>
          <a:p>
            <a:pPr algn="ctr"/>
            <a:r>
              <a:rPr lang="en-US" sz="8000" dirty="0"/>
              <a:t>At one or more sites, in at least one matrix (SPMD 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30469114" cy="2068259"/>
          </a:xfrm>
          <a:prstGeom prst="rect">
            <a:avLst/>
          </a:prstGeom>
        </p:spPr>
        <p:txBody>
          <a:bodyPr wrap="square" numCol="1" spcCol="457200">
            <a:spAutoFit/>
          </a:bodyPr>
          <a:lstStyle/>
          <a:p>
            <a:pPr marL="342900" marR="0" lvl="0" indent="-64008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4-Nonylphenols</a:t>
            </a:r>
          </a:p>
          <a:p>
            <a:pPr marL="342900" marR="0" lvl="0" indent="-64008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4-Nonylphenol </a:t>
            </a:r>
            <a:r>
              <a:rPr lang="en-US" sz="6000" dirty="0" err="1">
                <a:latin typeface="Calibri" panose="020F0502020204030204" pitchFamily="34" charset="0"/>
                <a:ea typeface="Calibri" panose="020F0502020204030204" pitchFamily="34" charset="0"/>
                <a:cs typeface="Times New Roman" panose="02020603050405020304" pitchFamily="18" charset="0"/>
              </a:rPr>
              <a:t>diethoxylates</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36362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196" y="707301"/>
            <a:ext cx="33629600" cy="1200329"/>
          </a:xfrm>
          <a:prstGeom prst="rect">
            <a:avLst/>
          </a:prstGeom>
          <a:noFill/>
        </p:spPr>
        <p:txBody>
          <a:bodyPr wrap="square" rtlCol="0">
            <a:spAutoFit/>
          </a:bodyPr>
          <a:lstStyle/>
          <a:p>
            <a:pPr algn="ctr"/>
            <a:r>
              <a:rPr lang="en-US" sz="7200" dirty="0"/>
              <a:t>Alkylphenol Detections at All Sites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1633193" y="1795960"/>
            <a:ext cx="12801603" cy="923330"/>
          </a:xfrm>
          <a:prstGeom prst="rect">
            <a:avLst/>
          </a:prstGeom>
          <a:noFill/>
        </p:spPr>
        <p:txBody>
          <a:bodyPr wrap="square" rtlCol="0">
            <a:spAutoFit/>
          </a:bodyPr>
          <a:lstStyle/>
          <a:p>
            <a:r>
              <a:rPr lang="en-US" sz="5400" dirty="0"/>
              <a:t>Alkylphenols Detected by Sample Type</a:t>
            </a:r>
          </a:p>
        </p:txBody>
      </p:sp>
      <p:pic>
        <p:nvPicPr>
          <p:cNvPr id="15" name="Picture 14">
            <a:extLst>
              <a:ext uri="{FF2B5EF4-FFF2-40B4-BE49-F238E27FC236}">
                <a16:creationId xmlns:a16="http://schemas.microsoft.com/office/drawing/2014/main" id="{7E652C93-63EC-4A4D-8870-DB21F0E88B90}"/>
              </a:ext>
            </a:extLst>
          </p:cNvPr>
          <p:cNvPicPr>
            <a:picLocks noChangeAspect="1"/>
          </p:cNvPicPr>
          <p:nvPr/>
        </p:nvPicPr>
        <p:blipFill>
          <a:blip r:embed="rId2"/>
          <a:stretch>
            <a:fillRect/>
          </a:stretch>
        </p:blipFill>
        <p:spPr>
          <a:xfrm>
            <a:off x="6711966" y="3930593"/>
            <a:ext cx="22644059" cy="2613629"/>
          </a:xfrm>
          <a:prstGeom prst="rect">
            <a:avLst/>
          </a:prstGeom>
        </p:spPr>
      </p:pic>
      <p:pic>
        <p:nvPicPr>
          <p:cNvPr id="8" name="Picture 7">
            <a:extLst>
              <a:ext uri="{FF2B5EF4-FFF2-40B4-BE49-F238E27FC236}">
                <a16:creationId xmlns:a16="http://schemas.microsoft.com/office/drawing/2014/main" id="{82EC82DC-FD20-4682-8806-7126196BDA6C}"/>
              </a:ext>
            </a:extLst>
          </p:cNvPr>
          <p:cNvPicPr>
            <a:picLocks noChangeAspect="1"/>
          </p:cNvPicPr>
          <p:nvPr/>
        </p:nvPicPr>
        <p:blipFill>
          <a:blip r:embed="rId3"/>
          <a:stretch>
            <a:fillRect/>
          </a:stretch>
        </p:blipFill>
        <p:spPr>
          <a:xfrm>
            <a:off x="18881552" y="20510794"/>
            <a:ext cx="16560447" cy="5853443"/>
          </a:xfrm>
          <a:prstGeom prst="rect">
            <a:avLst/>
          </a:prstGeom>
        </p:spPr>
      </p:pic>
      <p:sp>
        <p:nvSpPr>
          <p:cNvPr id="2" name="TextBox 1">
            <a:extLst>
              <a:ext uri="{FF2B5EF4-FFF2-40B4-BE49-F238E27FC236}">
                <a16:creationId xmlns:a16="http://schemas.microsoft.com/office/drawing/2014/main" id="{9C7C07F7-A01E-4374-8782-365D996FF4C6}"/>
              </a:ext>
            </a:extLst>
          </p:cNvPr>
          <p:cNvSpPr txBox="1"/>
          <p:nvPr/>
        </p:nvSpPr>
        <p:spPr>
          <a:xfrm>
            <a:off x="18918314" y="20557490"/>
            <a:ext cx="5553243" cy="1200329"/>
          </a:xfrm>
          <a:prstGeom prst="rect">
            <a:avLst/>
          </a:prstGeom>
          <a:solidFill>
            <a:schemeClr val="bg1"/>
          </a:solidFill>
        </p:spPr>
        <p:txBody>
          <a:bodyPr wrap="square" rtlCol="0">
            <a:spAutoFit/>
          </a:bodyPr>
          <a:lstStyle/>
          <a:p>
            <a:r>
              <a:rPr lang="en-US" sz="7200" b="1" dirty="0"/>
              <a:t>All Sites</a:t>
            </a:r>
          </a:p>
        </p:txBody>
      </p:sp>
      <p:pic>
        <p:nvPicPr>
          <p:cNvPr id="5" name="Picture 4">
            <a:extLst>
              <a:ext uri="{FF2B5EF4-FFF2-40B4-BE49-F238E27FC236}">
                <a16:creationId xmlns:a16="http://schemas.microsoft.com/office/drawing/2014/main" id="{9F082C42-38A8-4295-B393-1A1FA0ECD209}"/>
              </a:ext>
            </a:extLst>
          </p:cNvPr>
          <p:cNvPicPr>
            <a:picLocks noChangeAspect="1"/>
          </p:cNvPicPr>
          <p:nvPr/>
        </p:nvPicPr>
        <p:blipFill rotWithShape="1">
          <a:blip r:embed="rId4"/>
          <a:srcRect l="752" t="4381" r="8331" b="3297"/>
          <a:stretch/>
        </p:blipFill>
        <p:spPr>
          <a:xfrm>
            <a:off x="1219196" y="11087430"/>
            <a:ext cx="17662357" cy="12350086"/>
          </a:xfrm>
          <a:prstGeom prst="rect">
            <a:avLst/>
          </a:prstGeom>
        </p:spPr>
      </p:pic>
      <p:sp>
        <p:nvSpPr>
          <p:cNvPr id="12" name="TextBox 11">
            <a:extLst>
              <a:ext uri="{FF2B5EF4-FFF2-40B4-BE49-F238E27FC236}">
                <a16:creationId xmlns:a16="http://schemas.microsoft.com/office/drawing/2014/main" id="{3B2EE4F1-261F-453A-8B48-392FB37B0BEF}"/>
              </a:ext>
            </a:extLst>
          </p:cNvPr>
          <p:cNvSpPr txBox="1"/>
          <p:nvPr/>
        </p:nvSpPr>
        <p:spPr>
          <a:xfrm>
            <a:off x="3954374" y="8567185"/>
            <a:ext cx="12192000" cy="1661993"/>
          </a:xfrm>
          <a:prstGeom prst="rect">
            <a:avLst/>
          </a:prstGeom>
          <a:noFill/>
        </p:spPr>
        <p:txBody>
          <a:bodyPr wrap="square" rtlCol="0">
            <a:spAutoFit/>
          </a:bodyPr>
          <a:lstStyle/>
          <a:p>
            <a:pPr algn="ctr"/>
            <a:r>
              <a:rPr lang="en-US" sz="5400" b="1" dirty="0"/>
              <a:t>No. of Detections by Sample Type</a:t>
            </a:r>
          </a:p>
          <a:p>
            <a:pPr algn="ctr"/>
            <a:r>
              <a:rPr lang="en-US" sz="4800"/>
              <a:t>No</a:t>
            </a:r>
            <a:r>
              <a:rPr lang="en-US" sz="4800" dirty="0"/>
              <a:t>. of Alkylphenols Analyzed = 8</a:t>
            </a:r>
          </a:p>
        </p:txBody>
      </p:sp>
      <p:graphicFrame>
        <p:nvGraphicFramePr>
          <p:cNvPr id="13" name="Chart 12">
            <a:extLst>
              <a:ext uri="{FF2B5EF4-FFF2-40B4-BE49-F238E27FC236}">
                <a16:creationId xmlns:a16="http://schemas.microsoft.com/office/drawing/2014/main" id="{D5F51B21-5C78-4E19-B104-4202A0BE340D}"/>
              </a:ext>
            </a:extLst>
          </p:cNvPr>
          <p:cNvGraphicFramePr>
            <a:graphicFrameLocks/>
          </p:cNvGraphicFramePr>
          <p:nvPr>
            <p:extLst>
              <p:ext uri="{D42A27DB-BD31-4B8C-83A1-F6EECF244321}">
                <p14:modId xmlns:p14="http://schemas.microsoft.com/office/powerpoint/2010/main" val="3332671247"/>
              </p:ext>
            </p:extLst>
          </p:nvPr>
        </p:nvGraphicFramePr>
        <p:xfrm>
          <a:off x="18881553" y="10006924"/>
          <a:ext cx="16733251" cy="9321166"/>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3ABB2FEB-27BE-4BF3-A9BB-4BE376EEA831}"/>
              </a:ext>
            </a:extLst>
          </p:cNvPr>
          <p:cNvSpPr txBox="1"/>
          <p:nvPr/>
        </p:nvSpPr>
        <p:spPr>
          <a:xfrm>
            <a:off x="20968414" y="8567185"/>
            <a:ext cx="12386724" cy="923330"/>
          </a:xfrm>
          <a:prstGeom prst="rect">
            <a:avLst/>
          </a:prstGeom>
          <a:noFill/>
        </p:spPr>
        <p:txBody>
          <a:bodyPr wrap="none" rtlCol="0">
            <a:spAutoFit/>
          </a:bodyPr>
          <a:lstStyle/>
          <a:p>
            <a:r>
              <a:rPr lang="en-US" sz="5400" b="1" dirty="0"/>
              <a:t>Percentage of Detections by Sample Type</a:t>
            </a:r>
          </a:p>
        </p:txBody>
      </p:sp>
    </p:spTree>
    <p:extLst>
      <p:ext uri="{BB962C8B-B14F-4D97-AF65-F5344CB8AC3E}">
        <p14:creationId xmlns:p14="http://schemas.microsoft.com/office/powerpoint/2010/main" val="3615690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9542850" cy="1200329"/>
          </a:xfrm>
          <a:prstGeom prst="rect">
            <a:avLst/>
          </a:prstGeom>
          <a:noFill/>
        </p:spPr>
        <p:txBody>
          <a:bodyPr wrap="none" rtlCol="0">
            <a:spAutoFit/>
          </a:bodyPr>
          <a:lstStyle/>
          <a:p>
            <a:r>
              <a:rPr lang="en-US" sz="7200" dirty="0"/>
              <a:t>Alkylphenol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1633875" y="2985497"/>
            <a:ext cx="17642301" cy="923330"/>
          </a:xfrm>
          <a:prstGeom prst="rect">
            <a:avLst/>
          </a:prstGeom>
          <a:noFill/>
        </p:spPr>
        <p:txBody>
          <a:bodyPr wrap="square" rtlCol="0">
            <a:spAutoFit/>
          </a:bodyPr>
          <a:lstStyle/>
          <a:p>
            <a:r>
              <a:rPr lang="en-US" sz="5400" b="1" dirty="0"/>
              <a:t>Total</a:t>
            </a:r>
            <a:r>
              <a:rPr lang="en-US" sz="5400" dirty="0"/>
              <a:t> No. </a:t>
            </a:r>
            <a:r>
              <a:rPr lang="en-US" sz="5400" dirty="0" err="1"/>
              <a:t>Undetects</a:t>
            </a:r>
            <a:r>
              <a:rPr lang="en-US" sz="5400" dirty="0"/>
              <a:t>, Detects, Not Quantifiable by Sample Type</a:t>
            </a:r>
          </a:p>
        </p:txBody>
      </p:sp>
      <p:sp>
        <p:nvSpPr>
          <p:cNvPr id="9" name="TextBox 8">
            <a:extLst>
              <a:ext uri="{FF2B5EF4-FFF2-40B4-BE49-F238E27FC236}">
                <a16:creationId xmlns:a16="http://schemas.microsoft.com/office/drawing/2014/main" id="{04959FBE-3BF0-455F-9D5B-C92C37DDDCA0}"/>
              </a:ext>
            </a:extLst>
          </p:cNvPr>
          <p:cNvSpPr txBox="1"/>
          <p:nvPr/>
        </p:nvSpPr>
        <p:spPr>
          <a:xfrm>
            <a:off x="20045823" y="4517700"/>
            <a:ext cx="14272505" cy="2585323"/>
          </a:xfrm>
          <a:prstGeom prst="rect">
            <a:avLst/>
          </a:prstGeom>
          <a:noFill/>
        </p:spPr>
        <p:txBody>
          <a:bodyPr wrap="square" rtlCol="0">
            <a:spAutoFit/>
          </a:bodyPr>
          <a:lstStyle/>
          <a:p>
            <a:pPr algn="ctr"/>
            <a:r>
              <a:rPr lang="en-US" sz="5400" b="1" dirty="0"/>
              <a:t>Alkylphenols Detected at Every Site (n = 4) </a:t>
            </a:r>
          </a:p>
          <a:p>
            <a:pPr algn="ctr"/>
            <a:r>
              <a:rPr lang="en-US" sz="5400" b="1" dirty="0"/>
              <a:t>by Matrix</a:t>
            </a:r>
          </a:p>
          <a:p>
            <a:endParaRPr lang="en-US" sz="5400" dirty="0"/>
          </a:p>
        </p:txBody>
      </p:sp>
      <p:sp>
        <p:nvSpPr>
          <p:cNvPr id="10" name="TextBox 9">
            <a:extLst>
              <a:ext uri="{FF2B5EF4-FFF2-40B4-BE49-F238E27FC236}">
                <a16:creationId xmlns:a16="http://schemas.microsoft.com/office/drawing/2014/main" id="{371F4164-745B-4B93-8338-563E700362BC}"/>
              </a:ext>
            </a:extLst>
          </p:cNvPr>
          <p:cNvSpPr txBox="1"/>
          <p:nvPr/>
        </p:nvSpPr>
        <p:spPr>
          <a:xfrm>
            <a:off x="20978314" y="15699737"/>
            <a:ext cx="12407524" cy="923330"/>
          </a:xfrm>
          <a:prstGeom prst="rect">
            <a:avLst/>
          </a:prstGeom>
          <a:noFill/>
        </p:spPr>
        <p:txBody>
          <a:bodyPr wrap="square" rtlCol="0">
            <a:spAutoFit/>
          </a:bodyPr>
          <a:lstStyle/>
          <a:p>
            <a:r>
              <a:rPr lang="en-US" sz="5400" dirty="0"/>
              <a:t>No. </a:t>
            </a:r>
            <a:r>
              <a:rPr lang="en-US" sz="5400" b="1" dirty="0"/>
              <a:t>Alkylphenols</a:t>
            </a:r>
            <a:r>
              <a:rPr lang="en-US" sz="5400" dirty="0"/>
              <a:t> Detected by Sample Type</a:t>
            </a:r>
          </a:p>
        </p:txBody>
      </p:sp>
      <p:pic>
        <p:nvPicPr>
          <p:cNvPr id="6" name="Picture 5">
            <a:extLst>
              <a:ext uri="{FF2B5EF4-FFF2-40B4-BE49-F238E27FC236}">
                <a16:creationId xmlns:a16="http://schemas.microsoft.com/office/drawing/2014/main" id="{9145F58A-EA05-4248-86FF-17959631206B}"/>
              </a:ext>
            </a:extLst>
          </p:cNvPr>
          <p:cNvPicPr>
            <a:picLocks noChangeAspect="1"/>
          </p:cNvPicPr>
          <p:nvPr/>
        </p:nvPicPr>
        <p:blipFill>
          <a:blip r:embed="rId2"/>
          <a:stretch>
            <a:fillRect/>
          </a:stretch>
        </p:blipFill>
        <p:spPr>
          <a:xfrm>
            <a:off x="19296619" y="17212695"/>
            <a:ext cx="15520097" cy="6733156"/>
          </a:xfrm>
          <a:prstGeom prst="rect">
            <a:avLst/>
          </a:prstGeom>
        </p:spPr>
      </p:pic>
      <p:pic>
        <p:nvPicPr>
          <p:cNvPr id="11" name="Picture 10">
            <a:extLst>
              <a:ext uri="{FF2B5EF4-FFF2-40B4-BE49-F238E27FC236}">
                <a16:creationId xmlns:a16="http://schemas.microsoft.com/office/drawing/2014/main" id="{CA4EB5B4-0A4C-4069-85D0-C3F74120450C}"/>
              </a:ext>
            </a:extLst>
          </p:cNvPr>
          <p:cNvPicPr>
            <a:picLocks noChangeAspect="1"/>
          </p:cNvPicPr>
          <p:nvPr/>
        </p:nvPicPr>
        <p:blipFill>
          <a:blip r:embed="rId3"/>
          <a:stretch>
            <a:fillRect/>
          </a:stretch>
        </p:blipFill>
        <p:spPr>
          <a:xfrm>
            <a:off x="19296620" y="6399990"/>
            <a:ext cx="15645506" cy="3201210"/>
          </a:xfrm>
          <a:prstGeom prst="rect">
            <a:avLst/>
          </a:prstGeom>
        </p:spPr>
      </p:pic>
      <p:pic>
        <p:nvPicPr>
          <p:cNvPr id="13" name="Picture 12">
            <a:extLst>
              <a:ext uri="{FF2B5EF4-FFF2-40B4-BE49-F238E27FC236}">
                <a16:creationId xmlns:a16="http://schemas.microsoft.com/office/drawing/2014/main" id="{33715D5B-A22A-46A4-BB70-A6FFE69923F4}"/>
              </a:ext>
            </a:extLst>
          </p:cNvPr>
          <p:cNvPicPr>
            <a:picLocks noChangeAspect="1"/>
          </p:cNvPicPr>
          <p:nvPr/>
        </p:nvPicPr>
        <p:blipFill>
          <a:blip r:embed="rId4"/>
          <a:stretch>
            <a:fillRect/>
          </a:stretch>
        </p:blipFill>
        <p:spPr>
          <a:xfrm>
            <a:off x="3318773" y="4779595"/>
            <a:ext cx="14272504" cy="20551373"/>
          </a:xfrm>
          <a:prstGeom prst="rect">
            <a:avLst/>
          </a:prstGeom>
        </p:spPr>
      </p:pic>
    </p:spTree>
    <p:extLst>
      <p:ext uri="{BB962C8B-B14F-4D97-AF65-F5344CB8AC3E}">
        <p14:creationId xmlns:p14="http://schemas.microsoft.com/office/powerpoint/2010/main" val="17839019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3038709"/>
            <a:ext cx="34664336" cy="5478423"/>
          </a:xfrm>
          <a:prstGeom prst="rect">
            <a:avLst/>
          </a:prstGeom>
          <a:noFill/>
        </p:spPr>
        <p:txBody>
          <a:bodyPr wrap="square" rtlCol="0">
            <a:spAutoFit/>
          </a:bodyPr>
          <a:lstStyle/>
          <a:p>
            <a:pPr>
              <a:spcAft>
                <a:spcPts val="3600"/>
              </a:spcAft>
            </a:pPr>
            <a:r>
              <a:rPr lang="en-US" sz="8000" b="1" u="sng" dirty="0"/>
              <a:t>Quality Assurance Summary - Alkylphenols</a:t>
            </a:r>
          </a:p>
          <a:p>
            <a:r>
              <a:rPr lang="en-US" sz="8000" dirty="0"/>
              <a:t>100% of  detections from SPMD &amp; grab samples were qualified due to blank detections.  </a:t>
            </a:r>
          </a:p>
          <a:p>
            <a:endParaRPr lang="en-US" sz="8000" dirty="0"/>
          </a:p>
        </p:txBody>
      </p:sp>
      <p:graphicFrame>
        <p:nvGraphicFramePr>
          <p:cNvPr id="4" name="Table 3">
            <a:extLst>
              <a:ext uri="{FF2B5EF4-FFF2-40B4-BE49-F238E27FC236}">
                <a16:creationId xmlns:a16="http://schemas.microsoft.com/office/drawing/2014/main" id="{3198C5B5-7C23-419F-BC40-A7684D6B8E4D}"/>
              </a:ext>
            </a:extLst>
          </p:cNvPr>
          <p:cNvGraphicFramePr>
            <a:graphicFrameLocks noGrp="1"/>
          </p:cNvGraphicFramePr>
          <p:nvPr>
            <p:extLst>
              <p:ext uri="{D42A27DB-BD31-4B8C-83A1-F6EECF244321}">
                <p14:modId xmlns:p14="http://schemas.microsoft.com/office/powerpoint/2010/main" val="2295818123"/>
              </p:ext>
            </p:extLst>
          </p:nvPr>
        </p:nvGraphicFramePr>
        <p:xfrm>
          <a:off x="0" y="0"/>
          <a:ext cx="5632703" cy="2589298"/>
        </p:xfrm>
        <a:graphic>
          <a:graphicData uri="http://schemas.openxmlformats.org/drawingml/2006/table">
            <a:tbl>
              <a:tblPr>
                <a:tableStyleId>{5C22544A-7EE6-4342-B048-85BDC9FD1C3A}</a:tableStyleId>
              </a:tblPr>
              <a:tblGrid>
                <a:gridCol w="3590637">
                  <a:extLst>
                    <a:ext uri="{9D8B030D-6E8A-4147-A177-3AD203B41FA5}">
                      <a16:colId xmlns:a16="http://schemas.microsoft.com/office/drawing/2014/main" val="2486211838"/>
                    </a:ext>
                  </a:extLst>
                </a:gridCol>
                <a:gridCol w="1021033">
                  <a:extLst>
                    <a:ext uri="{9D8B030D-6E8A-4147-A177-3AD203B41FA5}">
                      <a16:colId xmlns:a16="http://schemas.microsoft.com/office/drawing/2014/main" val="1471537814"/>
                    </a:ext>
                  </a:extLst>
                </a:gridCol>
                <a:gridCol w="1021033">
                  <a:extLst>
                    <a:ext uri="{9D8B030D-6E8A-4147-A177-3AD203B41FA5}">
                      <a16:colId xmlns:a16="http://schemas.microsoft.com/office/drawing/2014/main" val="3148613001"/>
                    </a:ext>
                  </a:extLst>
                </a:gridCol>
              </a:tblGrid>
              <a:tr h="977689">
                <a:tc>
                  <a:txBody>
                    <a:bodyPr/>
                    <a:lstStyle/>
                    <a:p>
                      <a:pPr algn="ctr" fontAlgn="ctr"/>
                      <a:r>
                        <a:rPr lang="en-US" sz="3200" u="none" strike="noStrike" dirty="0">
                          <a:effectLst/>
                        </a:rPr>
                        <a:t>Compound</a:t>
                      </a:r>
                      <a:endParaRPr lang="en-US" sz="32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3200" u="none" strike="noStrike">
                          <a:effectLst/>
                        </a:rPr>
                        <a:t>SPMD</a:t>
                      </a:r>
                      <a:endParaRPr lang="en-US" sz="32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3200" u="none" strike="noStrike">
                          <a:effectLst/>
                        </a:rPr>
                        <a:t>Grab</a:t>
                      </a:r>
                      <a:endParaRPr lang="en-US" sz="32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15599186"/>
                  </a:ext>
                </a:extLst>
              </a:tr>
              <a:tr h="626724">
                <a:tc>
                  <a:txBody>
                    <a:bodyPr/>
                    <a:lstStyle/>
                    <a:p>
                      <a:pPr algn="l" fontAlgn="b"/>
                      <a:r>
                        <a:rPr lang="en-US" sz="3200" u="none" strike="noStrike" dirty="0">
                          <a:effectLst/>
                        </a:rPr>
                        <a:t>4-Nonylphenols</a:t>
                      </a:r>
                      <a:endParaRPr lang="en-US" sz="3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ctr"/>
                      <a:r>
                        <a:rPr lang="en-US" sz="3200" u="none" strike="noStrike" dirty="0">
                          <a:effectLst/>
                        </a:rPr>
                        <a:t>VG</a:t>
                      </a:r>
                      <a:endParaRPr lang="en-US" sz="3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3200" u="none" strike="noStrike">
                          <a:effectLst/>
                        </a:rPr>
                        <a:t>VG</a:t>
                      </a:r>
                      <a:endParaRPr lang="en-US" sz="32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88117374"/>
                  </a:ext>
                </a:extLst>
              </a:tr>
              <a:tr h="626724">
                <a:tc>
                  <a:txBody>
                    <a:bodyPr/>
                    <a:lstStyle/>
                    <a:p>
                      <a:pPr algn="l" fontAlgn="b"/>
                      <a:r>
                        <a:rPr lang="en-US" sz="3200" u="none" strike="noStrike">
                          <a:effectLst/>
                        </a:rPr>
                        <a:t>4-Nonylphenol diethoxylates</a:t>
                      </a:r>
                      <a:endParaRPr lang="en-US" sz="3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3200" u="none" strike="noStrike" dirty="0">
                          <a:effectLst/>
                        </a:rPr>
                        <a:t>G</a:t>
                      </a:r>
                      <a:endParaRPr lang="en-US" sz="3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3200" u="none" strike="noStrike" dirty="0">
                          <a:effectLst/>
                        </a:rPr>
                        <a:t> </a:t>
                      </a:r>
                      <a:endParaRPr lang="en-US" sz="32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58135593"/>
                  </a:ext>
                </a:extLst>
              </a:tr>
            </a:tbl>
          </a:graphicData>
        </a:graphic>
      </p:graphicFrame>
      <p:pic>
        <p:nvPicPr>
          <p:cNvPr id="3" name="Picture 2">
            <a:extLst>
              <a:ext uri="{FF2B5EF4-FFF2-40B4-BE49-F238E27FC236}">
                <a16:creationId xmlns:a16="http://schemas.microsoft.com/office/drawing/2014/main" id="{29191264-8792-4626-B987-B145062C646B}"/>
              </a:ext>
            </a:extLst>
          </p:cNvPr>
          <p:cNvPicPr>
            <a:picLocks noChangeAspect="1"/>
          </p:cNvPicPr>
          <p:nvPr/>
        </p:nvPicPr>
        <p:blipFill>
          <a:blip r:embed="rId2"/>
          <a:stretch>
            <a:fillRect/>
          </a:stretch>
        </p:blipFill>
        <p:spPr>
          <a:xfrm>
            <a:off x="5282581" y="8237006"/>
            <a:ext cx="26010838" cy="17283658"/>
          </a:xfrm>
          <a:prstGeom prst="rect">
            <a:avLst/>
          </a:prstGeom>
        </p:spPr>
      </p:pic>
    </p:spTree>
    <p:extLst>
      <p:ext uri="{BB962C8B-B14F-4D97-AF65-F5344CB8AC3E}">
        <p14:creationId xmlns:p14="http://schemas.microsoft.com/office/powerpoint/2010/main" val="16084088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3038709"/>
            <a:ext cx="34664336" cy="7478970"/>
          </a:xfrm>
          <a:prstGeom prst="rect">
            <a:avLst/>
          </a:prstGeom>
          <a:noFill/>
        </p:spPr>
        <p:txBody>
          <a:bodyPr wrap="square" rtlCol="0">
            <a:spAutoFit/>
          </a:bodyPr>
          <a:lstStyle/>
          <a:p>
            <a:r>
              <a:rPr lang="en-US" sz="8000" u="sng" dirty="0"/>
              <a:t>Quality Assurance Summary</a:t>
            </a:r>
          </a:p>
          <a:p>
            <a:r>
              <a:rPr lang="en-US" sz="8000" dirty="0"/>
              <a:t>All alkylphenol compounds detected, were also detected in lab blanks or field blanks at concentrations that required data from all sites to be qualified.</a:t>
            </a:r>
          </a:p>
          <a:p>
            <a:endParaRPr lang="en-US" sz="8000" dirty="0"/>
          </a:p>
          <a:p>
            <a:r>
              <a:rPr lang="en-US" sz="8000" dirty="0"/>
              <a:t>All detections from SPMD &amp; grab samples were qualified due to blank detections.  </a:t>
            </a:r>
          </a:p>
          <a:p>
            <a:endParaRPr lang="en-US" sz="8000" dirty="0"/>
          </a:p>
        </p:txBody>
      </p:sp>
      <p:pic>
        <p:nvPicPr>
          <p:cNvPr id="3" name="Picture 2">
            <a:extLst>
              <a:ext uri="{FF2B5EF4-FFF2-40B4-BE49-F238E27FC236}">
                <a16:creationId xmlns:a16="http://schemas.microsoft.com/office/drawing/2014/main" id="{16749D53-67E0-431B-BA05-4BDF045FE8D0}"/>
              </a:ext>
            </a:extLst>
          </p:cNvPr>
          <p:cNvPicPr>
            <a:picLocks noChangeAspect="1"/>
          </p:cNvPicPr>
          <p:nvPr/>
        </p:nvPicPr>
        <p:blipFill>
          <a:blip r:embed="rId2"/>
          <a:stretch>
            <a:fillRect/>
          </a:stretch>
        </p:blipFill>
        <p:spPr>
          <a:xfrm>
            <a:off x="16522646" y="12204702"/>
            <a:ext cx="15094700" cy="4137655"/>
          </a:xfrm>
          <a:prstGeom prst="rect">
            <a:avLst/>
          </a:prstGeom>
        </p:spPr>
      </p:pic>
      <p:pic>
        <p:nvPicPr>
          <p:cNvPr id="6" name="Picture 5">
            <a:extLst>
              <a:ext uri="{FF2B5EF4-FFF2-40B4-BE49-F238E27FC236}">
                <a16:creationId xmlns:a16="http://schemas.microsoft.com/office/drawing/2014/main" id="{D3746C67-5A35-4229-83F5-DA05B21696DA}"/>
              </a:ext>
            </a:extLst>
          </p:cNvPr>
          <p:cNvPicPr>
            <a:picLocks noChangeAspect="1"/>
          </p:cNvPicPr>
          <p:nvPr/>
        </p:nvPicPr>
        <p:blipFill>
          <a:blip r:embed="rId3"/>
          <a:stretch>
            <a:fillRect/>
          </a:stretch>
        </p:blipFill>
        <p:spPr>
          <a:xfrm>
            <a:off x="2323238" y="12204709"/>
            <a:ext cx="13046852" cy="10052161"/>
          </a:xfrm>
          <a:prstGeom prst="rect">
            <a:avLst/>
          </a:prstGeom>
        </p:spPr>
      </p:pic>
    </p:spTree>
    <p:extLst>
      <p:ext uri="{BB962C8B-B14F-4D97-AF65-F5344CB8AC3E}">
        <p14:creationId xmlns:p14="http://schemas.microsoft.com/office/powerpoint/2010/main" val="27570652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1496A2-69EA-4CB5-90D8-F1B156C16E53}"/>
              </a:ext>
            </a:extLst>
          </p:cNvPr>
          <p:cNvSpPr txBox="1"/>
          <p:nvPr/>
        </p:nvSpPr>
        <p:spPr>
          <a:xfrm>
            <a:off x="14032992" y="7309104"/>
            <a:ext cx="20592288" cy="7725192"/>
          </a:xfrm>
          <a:prstGeom prst="rect">
            <a:avLst/>
          </a:prstGeom>
          <a:noFill/>
        </p:spPr>
        <p:txBody>
          <a:bodyPr wrap="square" rtlCol="0">
            <a:spAutoFit/>
          </a:bodyPr>
          <a:lstStyle/>
          <a:p>
            <a:pPr algn="ctr"/>
            <a:r>
              <a:rPr lang="en-US" sz="49600" dirty="0"/>
              <a:t>PAHs</a:t>
            </a:r>
          </a:p>
        </p:txBody>
      </p:sp>
    </p:spTree>
    <p:extLst>
      <p:ext uri="{BB962C8B-B14F-4D97-AF65-F5344CB8AC3E}">
        <p14:creationId xmlns:p14="http://schemas.microsoft.com/office/powerpoint/2010/main" val="1262189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11004B-5D9F-4D2B-9931-735FA82DC732}"/>
              </a:ext>
            </a:extLst>
          </p:cNvPr>
          <p:cNvSpPr/>
          <p:nvPr/>
        </p:nvSpPr>
        <p:spPr>
          <a:xfrm>
            <a:off x="4963887" y="5992025"/>
            <a:ext cx="30469114" cy="13923812"/>
          </a:xfrm>
          <a:prstGeom prst="rect">
            <a:avLst/>
          </a:prstGeom>
        </p:spPr>
        <p:txBody>
          <a:bodyPr wrap="square" numCol="3" spcCol="457200">
            <a:spAutoFit/>
          </a:bodyPr>
          <a:lstStyle/>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2,4'-DDD</a:t>
            </a:r>
          </a:p>
          <a:p>
            <a:pPr marL="342900" indent="-342900">
              <a:lnSpc>
                <a:spcPct val="107000"/>
              </a:lnSpc>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4,4'-DDD</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2,4'-DDE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4,4'-DDE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4,4'-DDT</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Alachlor</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Aldrin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alpha-</a:t>
            </a:r>
            <a:r>
              <a:rPr lang="en-US" sz="6000" dirty="0" err="1">
                <a:latin typeface="Calibri" panose="020F0502020204030204" pitchFamily="34" charset="0"/>
                <a:ea typeface="Calibri" panose="020F0502020204030204" pitchFamily="34" charset="0"/>
                <a:cs typeface="Times New Roman" panose="02020603050405020304" pitchFamily="18" charset="0"/>
              </a:rPr>
              <a:t>Endosulphan</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beta-</a:t>
            </a:r>
            <a:r>
              <a:rPr lang="en-US" sz="6000" dirty="0" err="1">
                <a:latin typeface="Calibri" panose="020F0502020204030204" pitchFamily="34" charset="0"/>
                <a:ea typeface="Calibri" panose="020F0502020204030204" pitchFamily="34" charset="0"/>
                <a:cs typeface="Times New Roman" panose="02020603050405020304" pitchFamily="18" charset="0"/>
              </a:rPr>
              <a:t>Endosulphan</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Endosulphan</a:t>
            </a:r>
            <a:r>
              <a:rPr lang="en-US" sz="6000" dirty="0">
                <a:latin typeface="Calibri" panose="020F0502020204030204" pitchFamily="34" charset="0"/>
                <a:ea typeface="Calibri" panose="020F0502020204030204" pitchFamily="34" charset="0"/>
                <a:cs typeface="Times New Roman" panose="02020603050405020304" pitchFamily="18" charset="0"/>
              </a:rPr>
              <a:t> </a:t>
            </a:r>
            <a:r>
              <a:rPr lang="en-US" sz="6000" dirty="0" err="1">
                <a:latin typeface="Calibri" panose="020F0502020204030204" pitchFamily="34" charset="0"/>
                <a:ea typeface="Calibri" panose="020F0502020204030204" pitchFamily="34" charset="0"/>
                <a:cs typeface="Times New Roman" panose="02020603050405020304" pitchFamily="18" charset="0"/>
              </a:rPr>
              <a:t>Sulphate</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Ametryn</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Atrazine</a:t>
            </a:r>
          </a:p>
          <a:p>
            <a:pPr marL="342900" indent="-342900">
              <a:lnSpc>
                <a:spcPct val="107000"/>
              </a:lnSpc>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Desethylatrazine</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Chlordane, alpha (cis)</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Chlordane, gamma (trans)</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Chlordane, oxy-</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Chlorpyriphos</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Diazinon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Dieldrin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Dimethenamid</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Endrin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Endrin Ketone</a:t>
            </a: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Ethalfluralin</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Flufenacet</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Flutriafol</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HCH, alpha</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HCH, beta</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HCH, delta</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HCH, gamma</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Heptachlor</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Heptachlor Epoxide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Hexachlorobenzene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Hexazinone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Metolachlor</a:t>
            </a: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Mirex</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Nonachlor</a:t>
            </a:r>
            <a:r>
              <a:rPr lang="en-US" sz="6000" dirty="0">
                <a:latin typeface="Calibri" panose="020F0502020204030204" pitchFamily="34" charset="0"/>
                <a:ea typeface="Calibri" panose="020F0502020204030204" pitchFamily="34" charset="0"/>
                <a:cs typeface="Times New Roman" panose="02020603050405020304" pitchFamily="18" charset="0"/>
              </a:rPr>
              <a:t>, cis-</a:t>
            </a: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Nonachlor</a:t>
            </a:r>
            <a:r>
              <a:rPr lang="en-US" sz="6000" dirty="0">
                <a:latin typeface="Calibri" panose="020F0502020204030204" pitchFamily="34" charset="0"/>
                <a:ea typeface="Calibri" panose="020F0502020204030204" pitchFamily="34" charset="0"/>
                <a:cs typeface="Times New Roman" panose="02020603050405020304" pitchFamily="18" charset="0"/>
              </a:rPr>
              <a:t>, trans-</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Pendimethalin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Quintozene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Simazine</a:t>
            </a: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Tebuconazol</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Trifluralin</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76 Pesticide Compounds</a:t>
            </a:r>
          </a:p>
          <a:p>
            <a:pPr algn="ctr"/>
            <a:r>
              <a:rPr lang="en-US" sz="9600" b="1" dirty="0"/>
              <a:t>42 Pesticide Compounds Detected</a:t>
            </a:r>
          </a:p>
          <a:p>
            <a:pPr algn="ctr"/>
            <a:r>
              <a:rPr lang="en-US" sz="8000" dirty="0"/>
              <a:t>At one or more sites, in at least one matrix (POCIS, SPMD, or Grab)</a:t>
            </a:r>
          </a:p>
        </p:txBody>
      </p:sp>
    </p:spTree>
    <p:extLst>
      <p:ext uri="{BB962C8B-B14F-4D97-AF65-F5344CB8AC3E}">
        <p14:creationId xmlns:p14="http://schemas.microsoft.com/office/powerpoint/2010/main" val="26959278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6A5A4C-EEAA-4985-AAE1-BDE971C359B9}"/>
              </a:ext>
            </a:extLst>
          </p:cNvPr>
          <p:cNvSpPr>
            <a:spLocks noGrp="1"/>
          </p:cNvSpPr>
          <p:nvPr>
            <p:ph type="title"/>
          </p:nvPr>
        </p:nvSpPr>
        <p:spPr>
          <a:xfrm>
            <a:off x="2514600" y="469907"/>
            <a:ext cx="31546800" cy="5302252"/>
          </a:xfrm>
        </p:spPr>
        <p:txBody>
          <a:bodyPr/>
          <a:lstStyle/>
          <a:p>
            <a:pPr algn="ctr"/>
            <a:r>
              <a:rPr lang="en-US" dirty="0"/>
              <a:t>Review</a:t>
            </a:r>
          </a:p>
        </p:txBody>
      </p:sp>
      <p:sp>
        <p:nvSpPr>
          <p:cNvPr id="4" name="Content Placeholder 3">
            <a:extLst>
              <a:ext uri="{FF2B5EF4-FFF2-40B4-BE49-F238E27FC236}">
                <a16:creationId xmlns:a16="http://schemas.microsoft.com/office/drawing/2014/main" id="{9E54DB6C-F805-46EC-8E2E-ECFF01339B81}"/>
              </a:ext>
            </a:extLst>
          </p:cNvPr>
          <p:cNvSpPr>
            <a:spLocks noGrp="1"/>
          </p:cNvSpPr>
          <p:nvPr>
            <p:ph idx="1"/>
          </p:nvPr>
        </p:nvSpPr>
        <p:spPr>
          <a:xfrm>
            <a:off x="2514600" y="6434667"/>
            <a:ext cx="31546800" cy="19255319"/>
          </a:xfrm>
        </p:spPr>
        <p:txBody>
          <a:bodyPr>
            <a:normAutofit/>
          </a:bodyPr>
          <a:lstStyle/>
          <a:p>
            <a:r>
              <a:rPr lang="en-US" dirty="0"/>
              <a:t>Pesticides</a:t>
            </a:r>
          </a:p>
          <a:p>
            <a:pPr lvl="1"/>
            <a:r>
              <a:rPr lang="en-US" dirty="0"/>
              <a:t>42 compounds detected of 76 total compounds analyzed. </a:t>
            </a:r>
          </a:p>
          <a:p>
            <a:pPr lvl="1"/>
            <a:r>
              <a:rPr lang="en-US" dirty="0"/>
              <a:t>Most compounds were found in the SPMD only.</a:t>
            </a:r>
          </a:p>
          <a:p>
            <a:r>
              <a:rPr lang="en-US" dirty="0"/>
              <a:t>PPCPs</a:t>
            </a:r>
          </a:p>
          <a:p>
            <a:pPr lvl="1"/>
            <a:r>
              <a:rPr lang="en-US" dirty="0"/>
              <a:t>39 compounds detected of 127 compounds analyzed.</a:t>
            </a:r>
          </a:p>
          <a:p>
            <a:pPr lvl="1"/>
            <a:r>
              <a:rPr lang="en-US" dirty="0"/>
              <a:t>Most compounds were found in POCIS only, there was a widespread distribution of compounds also found in the Grab </a:t>
            </a:r>
          </a:p>
          <a:p>
            <a:r>
              <a:rPr lang="en-US" dirty="0"/>
              <a:t>Hormones</a:t>
            </a:r>
          </a:p>
          <a:p>
            <a:pPr lvl="1"/>
            <a:r>
              <a:rPr lang="en-US" dirty="0"/>
              <a:t>5 compounds detected of 17 compounds analyzed.</a:t>
            </a:r>
          </a:p>
          <a:p>
            <a:pPr lvl="1"/>
            <a:r>
              <a:rPr lang="en-US" dirty="0"/>
              <a:t>Blank contamination caused all grab sample data to be qualified, but did not affect POCIS sample data.</a:t>
            </a:r>
          </a:p>
          <a:p>
            <a:pPr marL="0" indent="0">
              <a:buNone/>
            </a:pPr>
            <a:endParaRPr lang="en-US" dirty="0"/>
          </a:p>
        </p:txBody>
      </p:sp>
    </p:spTree>
    <p:extLst>
      <p:ext uri="{BB962C8B-B14F-4D97-AF65-F5344CB8AC3E}">
        <p14:creationId xmlns:p14="http://schemas.microsoft.com/office/powerpoint/2010/main" val="29595498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4201B2-5AFD-4AF2-AF4E-6B073783637E}"/>
              </a:ext>
            </a:extLst>
          </p:cNvPr>
          <p:cNvSpPr>
            <a:spLocks noGrp="1"/>
          </p:cNvSpPr>
          <p:nvPr>
            <p:ph idx="1"/>
          </p:nvPr>
        </p:nvSpPr>
        <p:spPr>
          <a:xfrm>
            <a:off x="1371600" y="6477000"/>
            <a:ext cx="33185100" cy="20955000"/>
          </a:xfrm>
        </p:spPr>
        <p:txBody>
          <a:bodyPr>
            <a:normAutofit fontScale="92500" lnSpcReduction="20000"/>
          </a:bodyPr>
          <a:lstStyle/>
          <a:p>
            <a:r>
              <a:rPr lang="en-US" sz="12100" dirty="0"/>
              <a:t>PFCs</a:t>
            </a:r>
          </a:p>
          <a:p>
            <a:pPr lvl="1">
              <a:lnSpc>
                <a:spcPct val="110000"/>
              </a:lnSpc>
            </a:pPr>
            <a:r>
              <a:rPr lang="en-US" sz="10400" dirty="0"/>
              <a:t>10 compounds detected of 13 compounds analyzed.</a:t>
            </a:r>
          </a:p>
          <a:p>
            <a:pPr lvl="1">
              <a:lnSpc>
                <a:spcPct val="110000"/>
              </a:lnSpc>
            </a:pPr>
            <a:r>
              <a:rPr lang="en-US" sz="10400" dirty="0"/>
              <a:t>Most compounds were found in POCIS only or POCIS &amp; Grab.</a:t>
            </a:r>
          </a:p>
          <a:p>
            <a:r>
              <a:rPr lang="en-US" sz="12100" dirty="0"/>
              <a:t>PBDEs</a:t>
            </a:r>
          </a:p>
          <a:p>
            <a:pPr lvl="1">
              <a:lnSpc>
                <a:spcPct val="110000"/>
              </a:lnSpc>
            </a:pPr>
            <a:r>
              <a:rPr lang="en-US" sz="10400" dirty="0"/>
              <a:t>All compounds analyzed (n = 8) were detected in SPMD &amp; Grab samples at one or more sites.</a:t>
            </a:r>
          </a:p>
          <a:p>
            <a:pPr lvl="1">
              <a:lnSpc>
                <a:spcPct val="110000"/>
              </a:lnSpc>
            </a:pPr>
            <a:r>
              <a:rPr lang="en-US" sz="10400" dirty="0"/>
              <a:t>Blank contamination caused all SPMD data &amp; &gt; 90% of Grab sample data to be qualified.</a:t>
            </a:r>
          </a:p>
          <a:p>
            <a:r>
              <a:rPr lang="en-US" sz="12100" dirty="0"/>
              <a:t>Alkylphenols</a:t>
            </a:r>
          </a:p>
          <a:p>
            <a:pPr lvl="1">
              <a:lnSpc>
                <a:spcPct val="110000"/>
              </a:lnSpc>
            </a:pPr>
            <a:r>
              <a:rPr lang="en-US" sz="10400" dirty="0"/>
              <a:t>2 of the 4 compounds analyzed were found SPMD only or SPMD &amp; Grab.</a:t>
            </a:r>
          </a:p>
          <a:p>
            <a:pPr lvl="1">
              <a:lnSpc>
                <a:spcPct val="110000"/>
              </a:lnSpc>
            </a:pPr>
            <a:r>
              <a:rPr lang="en-US" sz="10400" dirty="0"/>
              <a:t>Blank contamination caused all SPMD and Grab sample data to be qualified.</a:t>
            </a:r>
          </a:p>
        </p:txBody>
      </p:sp>
      <p:sp>
        <p:nvSpPr>
          <p:cNvPr id="4" name="Title 2">
            <a:extLst>
              <a:ext uri="{FF2B5EF4-FFF2-40B4-BE49-F238E27FC236}">
                <a16:creationId xmlns:a16="http://schemas.microsoft.com/office/drawing/2014/main" id="{524B7E3B-91F0-494C-B480-FEEFC9DE0943}"/>
              </a:ext>
            </a:extLst>
          </p:cNvPr>
          <p:cNvSpPr>
            <a:spLocks noGrp="1"/>
          </p:cNvSpPr>
          <p:nvPr>
            <p:ph type="title"/>
          </p:nvPr>
        </p:nvSpPr>
        <p:spPr>
          <a:xfrm>
            <a:off x="2514600" y="469907"/>
            <a:ext cx="31546800" cy="5302252"/>
          </a:xfrm>
        </p:spPr>
        <p:txBody>
          <a:bodyPr/>
          <a:lstStyle/>
          <a:p>
            <a:pPr algn="ctr"/>
            <a:r>
              <a:rPr lang="en-US" dirty="0"/>
              <a:t>Review</a:t>
            </a:r>
          </a:p>
        </p:txBody>
      </p:sp>
    </p:spTree>
    <p:extLst>
      <p:ext uri="{BB962C8B-B14F-4D97-AF65-F5344CB8AC3E}">
        <p14:creationId xmlns:p14="http://schemas.microsoft.com/office/powerpoint/2010/main" val="224258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t="-69000" b="-69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A72477-5605-463D-A70C-10CC5B8C2ACF}"/>
              </a:ext>
            </a:extLst>
          </p:cNvPr>
          <p:cNvSpPr>
            <a:spLocks noGrp="1"/>
          </p:cNvSpPr>
          <p:nvPr>
            <p:ph type="title"/>
          </p:nvPr>
        </p:nvSpPr>
        <p:spPr>
          <a:xfrm>
            <a:off x="3162300" y="0"/>
            <a:ext cx="31546800" cy="5302252"/>
          </a:xfrm>
        </p:spPr>
        <p:txBody>
          <a:bodyPr/>
          <a:lstStyle/>
          <a:p>
            <a:pPr algn="r"/>
            <a:r>
              <a:rPr lang="en-US" b="1" dirty="0"/>
              <a:t>DEP Data</a:t>
            </a:r>
          </a:p>
        </p:txBody>
      </p:sp>
    </p:spTree>
    <p:extLst>
      <p:ext uri="{BB962C8B-B14F-4D97-AF65-F5344CB8AC3E}">
        <p14:creationId xmlns:p14="http://schemas.microsoft.com/office/powerpoint/2010/main" val="3826554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D4BE73-C8A7-4D15-9795-709AE5218831}"/>
              </a:ext>
            </a:extLst>
          </p:cNvPr>
          <p:cNvSpPr>
            <a:spLocks noGrp="1"/>
          </p:cNvSpPr>
          <p:nvPr>
            <p:ph type="title"/>
          </p:nvPr>
        </p:nvSpPr>
        <p:spPr>
          <a:xfrm>
            <a:off x="2514600" y="1384307"/>
            <a:ext cx="31546800" cy="5302252"/>
          </a:xfrm>
        </p:spPr>
        <p:txBody>
          <a:bodyPr/>
          <a:lstStyle/>
          <a:p>
            <a:r>
              <a:rPr lang="en-US" dirty="0"/>
              <a:t>DEP Data</a:t>
            </a:r>
          </a:p>
        </p:txBody>
      </p:sp>
      <p:sp>
        <p:nvSpPr>
          <p:cNvPr id="4" name="Content Placeholder 3">
            <a:extLst>
              <a:ext uri="{FF2B5EF4-FFF2-40B4-BE49-F238E27FC236}">
                <a16:creationId xmlns:a16="http://schemas.microsoft.com/office/drawing/2014/main" id="{7FF2FA12-455B-4CE7-856D-607AD31FAEC6}"/>
              </a:ext>
            </a:extLst>
          </p:cNvPr>
          <p:cNvSpPr>
            <a:spLocks noGrp="1"/>
          </p:cNvSpPr>
          <p:nvPr>
            <p:ph idx="1"/>
          </p:nvPr>
        </p:nvSpPr>
        <p:spPr/>
        <p:txBody>
          <a:bodyPr/>
          <a:lstStyle/>
          <a:p>
            <a:r>
              <a:rPr lang="en-US" dirty="0"/>
              <a:t>Presented: </a:t>
            </a:r>
          </a:p>
          <a:p>
            <a:pPr lvl="1"/>
            <a:r>
              <a:rPr lang="en-US" dirty="0"/>
              <a:t>as one analyte list</a:t>
            </a:r>
          </a:p>
          <a:p>
            <a:pPr lvl="1"/>
            <a:r>
              <a:rPr lang="en-US" dirty="0"/>
              <a:t>per site</a:t>
            </a:r>
          </a:p>
        </p:txBody>
      </p:sp>
    </p:spTree>
    <p:extLst>
      <p:ext uri="{BB962C8B-B14F-4D97-AF65-F5344CB8AC3E}">
        <p14:creationId xmlns:p14="http://schemas.microsoft.com/office/powerpoint/2010/main" val="12107010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2D7537-64F5-4D39-82BC-D3C83F4025F6}"/>
              </a:ext>
            </a:extLst>
          </p:cNvPr>
          <p:cNvSpPr>
            <a:spLocks noGrp="1"/>
          </p:cNvSpPr>
          <p:nvPr>
            <p:ph type="title"/>
          </p:nvPr>
        </p:nvSpPr>
        <p:spPr>
          <a:xfrm>
            <a:off x="2514600" y="1645920"/>
            <a:ext cx="31546800" cy="3635667"/>
          </a:xfrm>
        </p:spPr>
        <p:txBody>
          <a:bodyPr/>
          <a:lstStyle/>
          <a:p>
            <a:r>
              <a:rPr lang="en-US" dirty="0"/>
              <a:t>Alafia River</a:t>
            </a:r>
          </a:p>
        </p:txBody>
      </p:sp>
      <p:sp>
        <p:nvSpPr>
          <p:cNvPr id="6" name="TextBox 5">
            <a:extLst>
              <a:ext uri="{FF2B5EF4-FFF2-40B4-BE49-F238E27FC236}">
                <a16:creationId xmlns:a16="http://schemas.microsoft.com/office/drawing/2014/main" id="{6E0719AF-363C-4EAC-94F5-A5213B501818}"/>
              </a:ext>
            </a:extLst>
          </p:cNvPr>
          <p:cNvSpPr txBox="1"/>
          <p:nvPr/>
        </p:nvSpPr>
        <p:spPr>
          <a:xfrm>
            <a:off x="12768989" y="5760315"/>
            <a:ext cx="11038022" cy="923330"/>
          </a:xfrm>
          <a:prstGeom prst="rect">
            <a:avLst/>
          </a:prstGeom>
          <a:noFill/>
        </p:spPr>
        <p:txBody>
          <a:bodyPr wrap="none" rtlCol="0">
            <a:spAutoFit/>
          </a:bodyPr>
          <a:lstStyle/>
          <a:p>
            <a:r>
              <a:rPr lang="en-US" sz="5400" b="1" dirty="0"/>
              <a:t>Compounds Detected by Sample Type</a:t>
            </a:r>
          </a:p>
        </p:txBody>
      </p:sp>
      <p:pic>
        <p:nvPicPr>
          <p:cNvPr id="10" name="Picture 9">
            <a:extLst>
              <a:ext uri="{FF2B5EF4-FFF2-40B4-BE49-F238E27FC236}">
                <a16:creationId xmlns:a16="http://schemas.microsoft.com/office/drawing/2014/main" id="{68A1DC5C-A1AC-4D1D-B862-D6C5CCB95628}"/>
              </a:ext>
            </a:extLst>
          </p:cNvPr>
          <p:cNvPicPr>
            <a:picLocks noChangeAspect="1"/>
          </p:cNvPicPr>
          <p:nvPr/>
        </p:nvPicPr>
        <p:blipFill>
          <a:blip r:embed="rId2"/>
          <a:stretch>
            <a:fillRect/>
          </a:stretch>
        </p:blipFill>
        <p:spPr>
          <a:xfrm>
            <a:off x="1568196" y="6751267"/>
            <a:ext cx="33439608" cy="7826484"/>
          </a:xfrm>
          <a:prstGeom prst="rect">
            <a:avLst/>
          </a:prstGeom>
        </p:spPr>
      </p:pic>
      <p:pic>
        <p:nvPicPr>
          <p:cNvPr id="17" name="Picture 16">
            <a:extLst>
              <a:ext uri="{FF2B5EF4-FFF2-40B4-BE49-F238E27FC236}">
                <a16:creationId xmlns:a16="http://schemas.microsoft.com/office/drawing/2014/main" id="{BB1887C5-93FF-45FC-B89A-A59DB15CE626}"/>
              </a:ext>
            </a:extLst>
          </p:cNvPr>
          <p:cNvPicPr>
            <a:picLocks noChangeAspect="1"/>
          </p:cNvPicPr>
          <p:nvPr/>
        </p:nvPicPr>
        <p:blipFill>
          <a:blip r:embed="rId3"/>
          <a:stretch>
            <a:fillRect/>
          </a:stretch>
        </p:blipFill>
        <p:spPr>
          <a:xfrm>
            <a:off x="5722692" y="16498446"/>
            <a:ext cx="26456246" cy="3567597"/>
          </a:xfrm>
          <a:prstGeom prst="rect">
            <a:avLst/>
          </a:prstGeom>
        </p:spPr>
      </p:pic>
      <p:sp>
        <p:nvSpPr>
          <p:cNvPr id="18" name="TextBox 17">
            <a:extLst>
              <a:ext uri="{FF2B5EF4-FFF2-40B4-BE49-F238E27FC236}">
                <a16:creationId xmlns:a16="http://schemas.microsoft.com/office/drawing/2014/main" id="{A662B9F0-ED96-4FAC-89AA-19F8C4672893}"/>
              </a:ext>
            </a:extLst>
          </p:cNvPr>
          <p:cNvSpPr txBox="1"/>
          <p:nvPr/>
        </p:nvSpPr>
        <p:spPr>
          <a:xfrm>
            <a:off x="13295376" y="15575116"/>
            <a:ext cx="9985248" cy="923330"/>
          </a:xfrm>
          <a:prstGeom prst="rect">
            <a:avLst/>
          </a:prstGeom>
          <a:noFill/>
        </p:spPr>
        <p:txBody>
          <a:bodyPr wrap="square" rtlCol="0">
            <a:spAutoFit/>
          </a:bodyPr>
          <a:lstStyle/>
          <a:p>
            <a:r>
              <a:rPr lang="en-US" sz="5400" b="1" dirty="0"/>
              <a:t>Number of </a:t>
            </a:r>
            <a:r>
              <a:rPr lang="en-US" sz="5400" b="1" dirty="0" err="1"/>
              <a:t>Undetects</a:t>
            </a:r>
            <a:r>
              <a:rPr lang="en-US" sz="5400" b="1" dirty="0"/>
              <a:t> and Detects</a:t>
            </a:r>
          </a:p>
        </p:txBody>
      </p:sp>
      <p:pic>
        <p:nvPicPr>
          <p:cNvPr id="21" name="Picture 20">
            <a:extLst>
              <a:ext uri="{FF2B5EF4-FFF2-40B4-BE49-F238E27FC236}">
                <a16:creationId xmlns:a16="http://schemas.microsoft.com/office/drawing/2014/main" id="{D6A2F747-9A1B-43EB-AAC1-3583666E05DB}"/>
              </a:ext>
            </a:extLst>
          </p:cNvPr>
          <p:cNvPicPr>
            <a:picLocks noChangeAspect="1"/>
          </p:cNvPicPr>
          <p:nvPr/>
        </p:nvPicPr>
        <p:blipFill>
          <a:blip r:embed="rId4"/>
          <a:stretch>
            <a:fillRect/>
          </a:stretch>
        </p:blipFill>
        <p:spPr>
          <a:xfrm>
            <a:off x="11586547" y="21556930"/>
            <a:ext cx="13402905" cy="4229150"/>
          </a:xfrm>
          <a:prstGeom prst="rect">
            <a:avLst/>
          </a:prstGeom>
        </p:spPr>
      </p:pic>
    </p:spTree>
    <p:extLst>
      <p:ext uri="{BB962C8B-B14F-4D97-AF65-F5344CB8AC3E}">
        <p14:creationId xmlns:p14="http://schemas.microsoft.com/office/powerpoint/2010/main" val="11399337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257994-BD97-4691-8B89-198A6D2BABD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674036"/>
            <a:ext cx="36576000" cy="775796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972426C-5E17-47C8-B3E5-EA11B8D48B18}"/>
              </a:ext>
            </a:extLst>
          </p:cNvPr>
          <p:cNvPicPr>
            <a:picLocks noChangeAspect="1"/>
          </p:cNvPicPr>
          <p:nvPr/>
        </p:nvPicPr>
        <p:blipFill>
          <a:blip r:embed="rId2"/>
          <a:stretch>
            <a:fillRect/>
          </a:stretch>
        </p:blipFill>
        <p:spPr>
          <a:xfrm>
            <a:off x="462365" y="3754978"/>
            <a:ext cx="17050430" cy="11168030"/>
          </a:xfrm>
          <a:prstGeom prst="rect">
            <a:avLst/>
          </a:prstGeom>
        </p:spPr>
      </p:pic>
      <p:pic>
        <p:nvPicPr>
          <p:cNvPr id="3" name="Picture 2">
            <a:extLst>
              <a:ext uri="{FF2B5EF4-FFF2-40B4-BE49-F238E27FC236}">
                <a16:creationId xmlns:a16="http://schemas.microsoft.com/office/drawing/2014/main" id="{931F9FA2-240D-447D-85DE-3BEA1EB57EDB}"/>
              </a:ext>
            </a:extLst>
          </p:cNvPr>
          <p:cNvPicPr>
            <a:picLocks noChangeAspect="1"/>
          </p:cNvPicPr>
          <p:nvPr/>
        </p:nvPicPr>
        <p:blipFill>
          <a:blip r:embed="rId3"/>
          <a:stretch>
            <a:fillRect/>
          </a:stretch>
        </p:blipFill>
        <p:spPr>
          <a:xfrm>
            <a:off x="17512795" y="3754978"/>
            <a:ext cx="18506316" cy="11168030"/>
          </a:xfrm>
          <a:prstGeom prst="rect">
            <a:avLst/>
          </a:prstGeom>
        </p:spPr>
      </p:pic>
      <p:sp>
        <p:nvSpPr>
          <p:cNvPr id="2" name="Title 1">
            <a:extLst>
              <a:ext uri="{FF2B5EF4-FFF2-40B4-BE49-F238E27FC236}">
                <a16:creationId xmlns:a16="http://schemas.microsoft.com/office/drawing/2014/main" id="{B96B0598-8266-4C21-ABFB-1F1E4DB86E3F}"/>
              </a:ext>
            </a:extLst>
          </p:cNvPr>
          <p:cNvSpPr>
            <a:spLocks noGrp="1"/>
          </p:cNvSpPr>
          <p:nvPr>
            <p:ph type="title"/>
          </p:nvPr>
        </p:nvSpPr>
        <p:spPr>
          <a:xfrm>
            <a:off x="4800600" y="17077128"/>
            <a:ext cx="26974800" cy="5059048"/>
          </a:xfrm>
          <a:solidFill>
            <a:srgbClr val="FFFFFF"/>
          </a:solidFill>
          <a:ln w="38100">
            <a:solidFill>
              <a:srgbClr val="404040"/>
            </a:solidFill>
            <a:miter lim="800000"/>
          </a:ln>
        </p:spPr>
        <p:txBody>
          <a:bodyPr vert="horz" lIns="91440" tIns="45720" rIns="91440" bIns="45720" rtlCol="0" anchor="ctr">
            <a:normAutofit/>
          </a:bodyPr>
          <a:lstStyle/>
          <a:p>
            <a:pPr algn="ctr" defTabSz="914400"/>
            <a:r>
              <a:rPr lang="en-US" sz="14000">
                <a:solidFill>
                  <a:srgbClr val="404040"/>
                </a:solidFill>
              </a:rPr>
              <a:t>Alafia River</a:t>
            </a:r>
          </a:p>
        </p:txBody>
      </p:sp>
    </p:spTree>
    <p:extLst>
      <p:ext uri="{BB962C8B-B14F-4D97-AF65-F5344CB8AC3E}">
        <p14:creationId xmlns:p14="http://schemas.microsoft.com/office/powerpoint/2010/main" val="39817940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CB572-712D-47D7-8091-D51D93E1C731}"/>
              </a:ext>
            </a:extLst>
          </p:cNvPr>
          <p:cNvSpPr>
            <a:spLocks noGrp="1"/>
          </p:cNvSpPr>
          <p:nvPr>
            <p:ph type="title"/>
          </p:nvPr>
        </p:nvSpPr>
        <p:spPr>
          <a:xfrm>
            <a:off x="2587752" y="546107"/>
            <a:ext cx="31546800" cy="5302252"/>
          </a:xfrm>
        </p:spPr>
        <p:txBody>
          <a:bodyPr/>
          <a:lstStyle/>
          <a:p>
            <a:r>
              <a:rPr lang="en-US" dirty="0"/>
              <a:t>Ochlockonee River</a:t>
            </a:r>
          </a:p>
        </p:txBody>
      </p:sp>
      <p:pic>
        <p:nvPicPr>
          <p:cNvPr id="4" name="Picture 3">
            <a:extLst>
              <a:ext uri="{FF2B5EF4-FFF2-40B4-BE49-F238E27FC236}">
                <a16:creationId xmlns:a16="http://schemas.microsoft.com/office/drawing/2014/main" id="{98FA104F-91CF-47D9-8A2A-6DD5B4F90F36}"/>
              </a:ext>
            </a:extLst>
          </p:cNvPr>
          <p:cNvPicPr>
            <a:picLocks noChangeAspect="1"/>
          </p:cNvPicPr>
          <p:nvPr/>
        </p:nvPicPr>
        <p:blipFill>
          <a:blip r:embed="rId2"/>
          <a:stretch>
            <a:fillRect/>
          </a:stretch>
        </p:blipFill>
        <p:spPr>
          <a:xfrm>
            <a:off x="3268413" y="6579879"/>
            <a:ext cx="29603498" cy="8708889"/>
          </a:xfrm>
          <a:prstGeom prst="rect">
            <a:avLst/>
          </a:prstGeom>
        </p:spPr>
      </p:pic>
      <p:pic>
        <p:nvPicPr>
          <p:cNvPr id="6" name="Picture 5">
            <a:extLst>
              <a:ext uri="{FF2B5EF4-FFF2-40B4-BE49-F238E27FC236}">
                <a16:creationId xmlns:a16="http://schemas.microsoft.com/office/drawing/2014/main" id="{915E70D6-0882-4C8B-BF6B-BBAE164CE5AE}"/>
              </a:ext>
            </a:extLst>
          </p:cNvPr>
          <p:cNvPicPr>
            <a:picLocks noChangeAspect="1"/>
          </p:cNvPicPr>
          <p:nvPr/>
        </p:nvPicPr>
        <p:blipFill>
          <a:blip r:embed="rId3"/>
          <a:stretch>
            <a:fillRect/>
          </a:stretch>
        </p:blipFill>
        <p:spPr>
          <a:xfrm>
            <a:off x="6511386" y="17185680"/>
            <a:ext cx="21902375" cy="3108960"/>
          </a:xfrm>
          <a:prstGeom prst="rect">
            <a:avLst/>
          </a:prstGeom>
        </p:spPr>
      </p:pic>
      <p:pic>
        <p:nvPicPr>
          <p:cNvPr id="7" name="Picture 6">
            <a:extLst>
              <a:ext uri="{FF2B5EF4-FFF2-40B4-BE49-F238E27FC236}">
                <a16:creationId xmlns:a16="http://schemas.microsoft.com/office/drawing/2014/main" id="{6E0A8AB1-CDD2-4298-BEB9-AA8D65958FB2}"/>
              </a:ext>
            </a:extLst>
          </p:cNvPr>
          <p:cNvPicPr>
            <a:picLocks noChangeAspect="1"/>
          </p:cNvPicPr>
          <p:nvPr/>
        </p:nvPicPr>
        <p:blipFill>
          <a:blip r:embed="rId4"/>
          <a:stretch>
            <a:fillRect/>
          </a:stretch>
        </p:blipFill>
        <p:spPr>
          <a:xfrm>
            <a:off x="11670652" y="21197162"/>
            <a:ext cx="12799019" cy="4375150"/>
          </a:xfrm>
          <a:prstGeom prst="rect">
            <a:avLst/>
          </a:prstGeom>
        </p:spPr>
      </p:pic>
      <p:sp>
        <p:nvSpPr>
          <p:cNvPr id="8" name="TextBox 7">
            <a:extLst>
              <a:ext uri="{FF2B5EF4-FFF2-40B4-BE49-F238E27FC236}">
                <a16:creationId xmlns:a16="http://schemas.microsoft.com/office/drawing/2014/main" id="{C55E1CD9-8BC9-413B-BE0A-FE85F64FCFB1}"/>
              </a:ext>
            </a:extLst>
          </p:cNvPr>
          <p:cNvSpPr txBox="1"/>
          <p:nvPr/>
        </p:nvSpPr>
        <p:spPr>
          <a:xfrm>
            <a:off x="12768989" y="5760315"/>
            <a:ext cx="11038022" cy="923330"/>
          </a:xfrm>
          <a:prstGeom prst="rect">
            <a:avLst/>
          </a:prstGeom>
          <a:noFill/>
        </p:spPr>
        <p:txBody>
          <a:bodyPr wrap="none" rtlCol="0">
            <a:spAutoFit/>
          </a:bodyPr>
          <a:lstStyle/>
          <a:p>
            <a:r>
              <a:rPr lang="en-US" sz="5400" b="1" dirty="0"/>
              <a:t>Compounds Detected by Sample Type</a:t>
            </a:r>
          </a:p>
        </p:txBody>
      </p:sp>
      <p:sp>
        <p:nvSpPr>
          <p:cNvPr id="9" name="TextBox 8">
            <a:extLst>
              <a:ext uri="{FF2B5EF4-FFF2-40B4-BE49-F238E27FC236}">
                <a16:creationId xmlns:a16="http://schemas.microsoft.com/office/drawing/2014/main" id="{5F6370A9-D6A3-4978-B356-79C585B54B07}"/>
              </a:ext>
            </a:extLst>
          </p:cNvPr>
          <p:cNvSpPr txBox="1"/>
          <p:nvPr/>
        </p:nvSpPr>
        <p:spPr>
          <a:xfrm>
            <a:off x="13368528" y="16283158"/>
            <a:ext cx="9985248" cy="923330"/>
          </a:xfrm>
          <a:prstGeom prst="rect">
            <a:avLst/>
          </a:prstGeom>
          <a:noFill/>
        </p:spPr>
        <p:txBody>
          <a:bodyPr wrap="square" rtlCol="0">
            <a:spAutoFit/>
          </a:bodyPr>
          <a:lstStyle/>
          <a:p>
            <a:r>
              <a:rPr lang="en-US" sz="5400" b="1" dirty="0"/>
              <a:t>Number of </a:t>
            </a:r>
            <a:r>
              <a:rPr lang="en-US" sz="5400" b="1" dirty="0" err="1"/>
              <a:t>Undetects</a:t>
            </a:r>
            <a:r>
              <a:rPr lang="en-US" sz="5400" b="1" dirty="0"/>
              <a:t> and Detects</a:t>
            </a:r>
          </a:p>
        </p:txBody>
      </p:sp>
    </p:spTree>
    <p:extLst>
      <p:ext uri="{BB962C8B-B14F-4D97-AF65-F5344CB8AC3E}">
        <p14:creationId xmlns:p14="http://schemas.microsoft.com/office/powerpoint/2010/main" val="37871290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72257994-BD97-4691-8B89-198A6D2BABD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674036"/>
            <a:ext cx="36576000" cy="775796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01E0299-0DA1-43EC-B525-F36D1B2980AB}"/>
              </a:ext>
            </a:extLst>
          </p:cNvPr>
          <p:cNvPicPr>
            <a:picLocks noChangeAspect="1"/>
          </p:cNvPicPr>
          <p:nvPr/>
        </p:nvPicPr>
        <p:blipFill>
          <a:blip r:embed="rId2"/>
          <a:stretch>
            <a:fillRect/>
          </a:stretch>
        </p:blipFill>
        <p:spPr>
          <a:xfrm>
            <a:off x="19669761" y="4006147"/>
            <a:ext cx="15875001" cy="11123300"/>
          </a:xfrm>
          <a:prstGeom prst="rect">
            <a:avLst/>
          </a:prstGeom>
        </p:spPr>
      </p:pic>
      <p:pic>
        <p:nvPicPr>
          <p:cNvPr id="4" name="Picture 3">
            <a:extLst>
              <a:ext uri="{FF2B5EF4-FFF2-40B4-BE49-F238E27FC236}">
                <a16:creationId xmlns:a16="http://schemas.microsoft.com/office/drawing/2014/main" id="{D51C4862-D182-4642-A2C9-7280CD68B211}"/>
              </a:ext>
            </a:extLst>
          </p:cNvPr>
          <p:cNvPicPr>
            <a:picLocks noChangeAspect="1"/>
          </p:cNvPicPr>
          <p:nvPr/>
        </p:nvPicPr>
        <p:blipFill>
          <a:blip r:embed="rId3"/>
          <a:stretch>
            <a:fillRect/>
          </a:stretch>
        </p:blipFill>
        <p:spPr>
          <a:xfrm>
            <a:off x="1250700" y="3996338"/>
            <a:ext cx="17183604" cy="10396082"/>
          </a:xfrm>
          <a:prstGeom prst="rect">
            <a:avLst/>
          </a:prstGeom>
        </p:spPr>
      </p:pic>
      <p:sp>
        <p:nvSpPr>
          <p:cNvPr id="2" name="Title 1">
            <a:extLst>
              <a:ext uri="{FF2B5EF4-FFF2-40B4-BE49-F238E27FC236}">
                <a16:creationId xmlns:a16="http://schemas.microsoft.com/office/drawing/2014/main" id="{AC9BF374-8213-4A32-8630-13FAAA9EC21C}"/>
              </a:ext>
            </a:extLst>
          </p:cNvPr>
          <p:cNvSpPr>
            <a:spLocks noGrp="1"/>
          </p:cNvSpPr>
          <p:nvPr>
            <p:ph type="title"/>
          </p:nvPr>
        </p:nvSpPr>
        <p:spPr>
          <a:xfrm>
            <a:off x="4800600" y="17077128"/>
            <a:ext cx="26974800" cy="5059048"/>
          </a:xfrm>
          <a:solidFill>
            <a:srgbClr val="FFFFFF"/>
          </a:solidFill>
          <a:ln w="38100">
            <a:solidFill>
              <a:srgbClr val="404040"/>
            </a:solidFill>
            <a:miter lim="800000"/>
          </a:ln>
        </p:spPr>
        <p:txBody>
          <a:bodyPr vert="horz" lIns="91440" tIns="45720" rIns="91440" bIns="45720" rtlCol="0" anchor="ctr">
            <a:normAutofit/>
          </a:bodyPr>
          <a:lstStyle/>
          <a:p>
            <a:pPr algn="ctr" defTabSz="914400"/>
            <a:r>
              <a:rPr lang="en-US" sz="14000">
                <a:solidFill>
                  <a:srgbClr val="404040"/>
                </a:solidFill>
              </a:rPr>
              <a:t>Ochlockonee River</a:t>
            </a:r>
          </a:p>
        </p:txBody>
      </p:sp>
    </p:spTree>
    <p:extLst>
      <p:ext uri="{BB962C8B-B14F-4D97-AF65-F5344CB8AC3E}">
        <p14:creationId xmlns:p14="http://schemas.microsoft.com/office/powerpoint/2010/main" val="16807998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A4886-4674-4501-9612-E442E4EE7763}"/>
              </a:ext>
            </a:extLst>
          </p:cNvPr>
          <p:cNvSpPr>
            <a:spLocks noGrp="1"/>
          </p:cNvSpPr>
          <p:nvPr>
            <p:ph type="title"/>
          </p:nvPr>
        </p:nvSpPr>
        <p:spPr>
          <a:xfrm>
            <a:off x="2514600" y="0"/>
            <a:ext cx="31546800" cy="5302252"/>
          </a:xfrm>
        </p:spPr>
        <p:txBody>
          <a:bodyPr/>
          <a:lstStyle/>
          <a:p>
            <a:r>
              <a:rPr lang="en-US" dirty="0"/>
              <a:t>Apalachicola River</a:t>
            </a:r>
          </a:p>
        </p:txBody>
      </p:sp>
      <p:pic>
        <p:nvPicPr>
          <p:cNvPr id="4" name="Picture 3">
            <a:extLst>
              <a:ext uri="{FF2B5EF4-FFF2-40B4-BE49-F238E27FC236}">
                <a16:creationId xmlns:a16="http://schemas.microsoft.com/office/drawing/2014/main" id="{769AA6D8-4E7D-4BEE-883F-D311AF08AD17}"/>
              </a:ext>
            </a:extLst>
          </p:cNvPr>
          <p:cNvPicPr>
            <a:picLocks noChangeAspect="1"/>
          </p:cNvPicPr>
          <p:nvPr/>
        </p:nvPicPr>
        <p:blipFill>
          <a:blip r:embed="rId2"/>
          <a:stretch>
            <a:fillRect/>
          </a:stretch>
        </p:blipFill>
        <p:spPr>
          <a:xfrm>
            <a:off x="7471457" y="16932533"/>
            <a:ext cx="21633085" cy="3070735"/>
          </a:xfrm>
          <a:prstGeom prst="rect">
            <a:avLst/>
          </a:prstGeom>
        </p:spPr>
      </p:pic>
      <p:pic>
        <p:nvPicPr>
          <p:cNvPr id="5" name="Picture 4">
            <a:extLst>
              <a:ext uri="{FF2B5EF4-FFF2-40B4-BE49-F238E27FC236}">
                <a16:creationId xmlns:a16="http://schemas.microsoft.com/office/drawing/2014/main" id="{B92E949E-BB22-46E5-B4B3-88BA8A47AEBB}"/>
              </a:ext>
            </a:extLst>
          </p:cNvPr>
          <p:cNvPicPr>
            <a:picLocks noChangeAspect="1"/>
          </p:cNvPicPr>
          <p:nvPr/>
        </p:nvPicPr>
        <p:blipFill>
          <a:blip r:embed="rId3"/>
          <a:stretch>
            <a:fillRect/>
          </a:stretch>
        </p:blipFill>
        <p:spPr>
          <a:xfrm>
            <a:off x="3336233" y="5227832"/>
            <a:ext cx="29903534" cy="9547604"/>
          </a:xfrm>
          <a:prstGeom prst="rect">
            <a:avLst/>
          </a:prstGeom>
        </p:spPr>
      </p:pic>
      <p:pic>
        <p:nvPicPr>
          <p:cNvPr id="6" name="Picture 5">
            <a:extLst>
              <a:ext uri="{FF2B5EF4-FFF2-40B4-BE49-F238E27FC236}">
                <a16:creationId xmlns:a16="http://schemas.microsoft.com/office/drawing/2014/main" id="{6BAA244C-843F-4FC1-BFE5-F100CDED6AF1}"/>
              </a:ext>
            </a:extLst>
          </p:cNvPr>
          <p:cNvPicPr>
            <a:picLocks noChangeAspect="1"/>
          </p:cNvPicPr>
          <p:nvPr/>
        </p:nvPicPr>
        <p:blipFill>
          <a:blip r:embed="rId4"/>
          <a:stretch>
            <a:fillRect/>
          </a:stretch>
        </p:blipFill>
        <p:spPr>
          <a:xfrm>
            <a:off x="11564636" y="21470112"/>
            <a:ext cx="13053885" cy="4462272"/>
          </a:xfrm>
          <a:prstGeom prst="rect">
            <a:avLst/>
          </a:prstGeom>
        </p:spPr>
      </p:pic>
      <p:sp>
        <p:nvSpPr>
          <p:cNvPr id="7" name="TextBox 6">
            <a:extLst>
              <a:ext uri="{FF2B5EF4-FFF2-40B4-BE49-F238E27FC236}">
                <a16:creationId xmlns:a16="http://schemas.microsoft.com/office/drawing/2014/main" id="{5C4906C4-AE7B-4961-AFD6-39A65CA820FB}"/>
              </a:ext>
            </a:extLst>
          </p:cNvPr>
          <p:cNvSpPr txBox="1"/>
          <p:nvPr/>
        </p:nvSpPr>
        <p:spPr>
          <a:xfrm>
            <a:off x="13098173" y="4378922"/>
            <a:ext cx="11038022" cy="923330"/>
          </a:xfrm>
          <a:prstGeom prst="rect">
            <a:avLst/>
          </a:prstGeom>
          <a:noFill/>
        </p:spPr>
        <p:txBody>
          <a:bodyPr wrap="none" rtlCol="0">
            <a:spAutoFit/>
          </a:bodyPr>
          <a:lstStyle/>
          <a:p>
            <a:r>
              <a:rPr lang="en-US" sz="5400" b="1" dirty="0"/>
              <a:t>Compounds Detected by Sample Type</a:t>
            </a:r>
          </a:p>
        </p:txBody>
      </p:sp>
      <p:sp>
        <p:nvSpPr>
          <p:cNvPr id="9" name="TextBox 8">
            <a:extLst>
              <a:ext uri="{FF2B5EF4-FFF2-40B4-BE49-F238E27FC236}">
                <a16:creationId xmlns:a16="http://schemas.microsoft.com/office/drawing/2014/main" id="{7A751FF4-0340-40F6-BB93-C1038C518540}"/>
              </a:ext>
            </a:extLst>
          </p:cNvPr>
          <p:cNvSpPr txBox="1"/>
          <p:nvPr/>
        </p:nvSpPr>
        <p:spPr>
          <a:xfrm>
            <a:off x="13295375" y="16009203"/>
            <a:ext cx="9985248" cy="923330"/>
          </a:xfrm>
          <a:prstGeom prst="rect">
            <a:avLst/>
          </a:prstGeom>
          <a:noFill/>
        </p:spPr>
        <p:txBody>
          <a:bodyPr wrap="square" rtlCol="0">
            <a:spAutoFit/>
          </a:bodyPr>
          <a:lstStyle/>
          <a:p>
            <a:r>
              <a:rPr lang="en-US" sz="5400" b="1" dirty="0"/>
              <a:t>Number of </a:t>
            </a:r>
            <a:r>
              <a:rPr lang="en-US" sz="5400" b="1" dirty="0" err="1"/>
              <a:t>Undetects</a:t>
            </a:r>
            <a:r>
              <a:rPr lang="en-US" sz="5400" b="1" dirty="0"/>
              <a:t> and Detects</a:t>
            </a:r>
          </a:p>
        </p:txBody>
      </p:sp>
    </p:spTree>
    <p:extLst>
      <p:ext uri="{BB962C8B-B14F-4D97-AF65-F5344CB8AC3E}">
        <p14:creationId xmlns:p14="http://schemas.microsoft.com/office/powerpoint/2010/main" val="42498099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2257994-BD97-4691-8B89-198A6D2BABD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674036"/>
            <a:ext cx="36576000" cy="775796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F2ABB27-8C68-47B1-8B48-379341F77A6C}"/>
              </a:ext>
            </a:extLst>
          </p:cNvPr>
          <p:cNvPicPr>
            <a:picLocks noChangeAspect="1"/>
          </p:cNvPicPr>
          <p:nvPr/>
        </p:nvPicPr>
        <p:blipFill>
          <a:blip r:embed="rId2"/>
          <a:stretch>
            <a:fillRect/>
          </a:stretch>
        </p:blipFill>
        <p:spPr>
          <a:xfrm>
            <a:off x="280164" y="3935621"/>
            <a:ext cx="17512794" cy="11072318"/>
          </a:xfrm>
          <a:prstGeom prst="rect">
            <a:avLst/>
          </a:prstGeom>
        </p:spPr>
      </p:pic>
      <p:pic>
        <p:nvPicPr>
          <p:cNvPr id="5" name="Picture 4">
            <a:extLst>
              <a:ext uri="{FF2B5EF4-FFF2-40B4-BE49-F238E27FC236}">
                <a16:creationId xmlns:a16="http://schemas.microsoft.com/office/drawing/2014/main" id="{B13AE4C7-D1B8-4EBF-A99D-0BFA2FB5CAD0}"/>
              </a:ext>
            </a:extLst>
          </p:cNvPr>
          <p:cNvPicPr>
            <a:picLocks noChangeAspect="1"/>
          </p:cNvPicPr>
          <p:nvPr/>
        </p:nvPicPr>
        <p:blipFill>
          <a:blip r:embed="rId3"/>
          <a:stretch>
            <a:fillRect/>
          </a:stretch>
        </p:blipFill>
        <p:spPr>
          <a:xfrm>
            <a:off x="17792958" y="3935621"/>
            <a:ext cx="18453858" cy="11072318"/>
          </a:xfrm>
          <a:prstGeom prst="rect">
            <a:avLst/>
          </a:prstGeom>
        </p:spPr>
      </p:pic>
      <p:sp>
        <p:nvSpPr>
          <p:cNvPr id="2" name="Title 1">
            <a:extLst>
              <a:ext uri="{FF2B5EF4-FFF2-40B4-BE49-F238E27FC236}">
                <a16:creationId xmlns:a16="http://schemas.microsoft.com/office/drawing/2014/main" id="{193DCE86-5F18-4D7E-AA9A-C0D3044B270E}"/>
              </a:ext>
            </a:extLst>
          </p:cNvPr>
          <p:cNvSpPr>
            <a:spLocks noGrp="1"/>
          </p:cNvSpPr>
          <p:nvPr>
            <p:ph type="title"/>
          </p:nvPr>
        </p:nvSpPr>
        <p:spPr>
          <a:xfrm>
            <a:off x="4800600" y="17077128"/>
            <a:ext cx="26974800" cy="5059048"/>
          </a:xfrm>
          <a:solidFill>
            <a:srgbClr val="FFFFFF"/>
          </a:solidFill>
          <a:ln w="38100">
            <a:solidFill>
              <a:srgbClr val="404040"/>
            </a:solidFill>
            <a:miter lim="800000"/>
          </a:ln>
        </p:spPr>
        <p:txBody>
          <a:bodyPr vert="horz" lIns="91440" tIns="45720" rIns="91440" bIns="45720" rtlCol="0" anchor="ctr">
            <a:normAutofit/>
          </a:bodyPr>
          <a:lstStyle/>
          <a:p>
            <a:pPr algn="ctr" defTabSz="914400"/>
            <a:r>
              <a:rPr lang="en-US" sz="14000">
                <a:solidFill>
                  <a:srgbClr val="404040"/>
                </a:solidFill>
              </a:rPr>
              <a:t>Apalachicola River</a:t>
            </a:r>
          </a:p>
        </p:txBody>
      </p:sp>
    </p:spTree>
    <p:extLst>
      <p:ext uri="{BB962C8B-B14F-4D97-AF65-F5344CB8AC3E}">
        <p14:creationId xmlns:p14="http://schemas.microsoft.com/office/powerpoint/2010/main" val="1075779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26724E-38A0-44D2-ABB3-8621C45B85E3}"/>
              </a:ext>
            </a:extLst>
          </p:cNvPr>
          <p:cNvPicPr>
            <a:picLocks noChangeAspect="1"/>
          </p:cNvPicPr>
          <p:nvPr/>
        </p:nvPicPr>
        <p:blipFill rotWithShape="1">
          <a:blip r:embed="rId2"/>
          <a:srcRect l="658" t="4225" r="2284" b="2781"/>
          <a:stretch/>
        </p:blipFill>
        <p:spPr>
          <a:xfrm>
            <a:off x="1219201" y="18021299"/>
            <a:ext cx="17357557" cy="8648795"/>
          </a:xfrm>
          <a:prstGeom prst="rect">
            <a:avLst/>
          </a:prstGeom>
        </p:spPr>
      </p:pic>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Pesticide Detections </a:t>
            </a:r>
            <a:r>
              <a:rPr lang="en-US" sz="7200"/>
              <a:t>at Alafia River </a:t>
            </a:r>
            <a:r>
              <a:rPr lang="en-US" sz="7200" dirty="0"/>
              <a:t>Analyzed by SGS Analytical</a:t>
            </a:r>
          </a:p>
        </p:txBody>
      </p:sp>
      <p:sp>
        <p:nvSpPr>
          <p:cNvPr id="5" name="TextBox 4">
            <a:extLst>
              <a:ext uri="{FF2B5EF4-FFF2-40B4-BE49-F238E27FC236}">
                <a16:creationId xmlns:a16="http://schemas.microsoft.com/office/drawing/2014/main" id="{951A6B51-6F49-4541-8942-1E52233AEEF4}"/>
              </a:ext>
            </a:extLst>
          </p:cNvPr>
          <p:cNvSpPr txBox="1"/>
          <p:nvPr/>
        </p:nvSpPr>
        <p:spPr>
          <a:xfrm>
            <a:off x="2927035" y="16369992"/>
            <a:ext cx="12620197" cy="923330"/>
          </a:xfrm>
          <a:prstGeom prst="rect">
            <a:avLst/>
          </a:prstGeom>
          <a:noFill/>
        </p:spPr>
        <p:txBody>
          <a:bodyPr wrap="square" rtlCol="0">
            <a:spAutoFit/>
          </a:bodyPr>
          <a:lstStyle/>
          <a:p>
            <a:r>
              <a:rPr lang="en-US" sz="5400" b="1" dirty="0"/>
              <a:t>No. of Pesticides Detected by Sample Type</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903201" y="1495787"/>
            <a:ext cx="10803466" cy="923330"/>
          </a:xfrm>
          <a:prstGeom prst="rect">
            <a:avLst/>
          </a:prstGeom>
          <a:noFill/>
        </p:spPr>
        <p:txBody>
          <a:bodyPr wrap="square" rtlCol="0">
            <a:spAutoFit/>
          </a:bodyPr>
          <a:lstStyle/>
          <a:p>
            <a:r>
              <a:rPr lang="en-US" sz="5400" b="1" dirty="0"/>
              <a:t>Pesticides Detected by Sample Type</a:t>
            </a:r>
          </a:p>
        </p:txBody>
      </p:sp>
      <p:pic>
        <p:nvPicPr>
          <p:cNvPr id="2" name="Picture 1">
            <a:extLst>
              <a:ext uri="{FF2B5EF4-FFF2-40B4-BE49-F238E27FC236}">
                <a16:creationId xmlns:a16="http://schemas.microsoft.com/office/drawing/2014/main" id="{E7B4A3E9-F1DD-48BC-8010-7503C9C66429}"/>
              </a:ext>
            </a:extLst>
          </p:cNvPr>
          <p:cNvPicPr>
            <a:picLocks noChangeAspect="1"/>
          </p:cNvPicPr>
          <p:nvPr/>
        </p:nvPicPr>
        <p:blipFill>
          <a:blip r:embed="rId3"/>
          <a:stretch>
            <a:fillRect/>
          </a:stretch>
        </p:blipFill>
        <p:spPr>
          <a:xfrm>
            <a:off x="1315936" y="2419117"/>
            <a:ext cx="33629600" cy="13770823"/>
          </a:xfrm>
          <a:prstGeom prst="rect">
            <a:avLst/>
          </a:prstGeom>
        </p:spPr>
      </p:pic>
      <p:pic>
        <p:nvPicPr>
          <p:cNvPr id="10" name="Picture 9">
            <a:extLst>
              <a:ext uri="{FF2B5EF4-FFF2-40B4-BE49-F238E27FC236}">
                <a16:creationId xmlns:a16="http://schemas.microsoft.com/office/drawing/2014/main" id="{C0D3FA91-B641-4683-B5B7-A626F18685C3}"/>
              </a:ext>
            </a:extLst>
          </p:cNvPr>
          <p:cNvPicPr>
            <a:picLocks noChangeAspect="1"/>
          </p:cNvPicPr>
          <p:nvPr/>
        </p:nvPicPr>
        <p:blipFill>
          <a:blip r:embed="rId4"/>
          <a:stretch>
            <a:fillRect/>
          </a:stretch>
        </p:blipFill>
        <p:spPr>
          <a:xfrm>
            <a:off x="19086125" y="24355530"/>
            <a:ext cx="17160691" cy="2314566"/>
          </a:xfrm>
          <a:prstGeom prst="rect">
            <a:avLst/>
          </a:prstGeom>
        </p:spPr>
      </p:pic>
      <p:graphicFrame>
        <p:nvGraphicFramePr>
          <p:cNvPr id="15" name="Chart 14">
            <a:extLst>
              <a:ext uri="{FF2B5EF4-FFF2-40B4-BE49-F238E27FC236}">
                <a16:creationId xmlns:a16="http://schemas.microsoft.com/office/drawing/2014/main" id="{0F4F69CE-2863-4203-8192-9598F4594866}"/>
              </a:ext>
            </a:extLst>
          </p:cNvPr>
          <p:cNvGraphicFramePr>
            <a:graphicFrameLocks/>
          </p:cNvGraphicFramePr>
          <p:nvPr>
            <p:extLst>
              <p:ext uri="{D42A27DB-BD31-4B8C-83A1-F6EECF244321}">
                <p14:modId xmlns:p14="http://schemas.microsoft.com/office/powerpoint/2010/main" val="577124107"/>
              </p:ext>
            </p:extLst>
          </p:nvPr>
        </p:nvGraphicFramePr>
        <p:xfrm>
          <a:off x="21032369" y="17263576"/>
          <a:ext cx="13913167" cy="7091954"/>
        </p:xfrm>
        <a:graphic>
          <a:graphicData uri="http://schemas.openxmlformats.org/drawingml/2006/chart">
            <c:chart xmlns:c="http://schemas.openxmlformats.org/drawingml/2006/chart" xmlns:r="http://schemas.openxmlformats.org/officeDocument/2006/relationships" r:id="rId5"/>
          </a:graphicData>
        </a:graphic>
      </p:graphicFrame>
      <p:sp>
        <p:nvSpPr>
          <p:cNvPr id="19" name="TextBox 18">
            <a:extLst>
              <a:ext uri="{FF2B5EF4-FFF2-40B4-BE49-F238E27FC236}">
                <a16:creationId xmlns:a16="http://schemas.microsoft.com/office/drawing/2014/main" id="{3A2EE37B-FC9D-4555-A2A7-B88BB8B18A5B}"/>
              </a:ext>
            </a:extLst>
          </p:cNvPr>
          <p:cNvSpPr txBox="1"/>
          <p:nvPr/>
        </p:nvSpPr>
        <p:spPr>
          <a:xfrm>
            <a:off x="21032369" y="16369992"/>
            <a:ext cx="12018034" cy="923330"/>
          </a:xfrm>
          <a:prstGeom prst="rect">
            <a:avLst/>
          </a:prstGeom>
          <a:noFill/>
        </p:spPr>
        <p:txBody>
          <a:bodyPr wrap="none" rtlCol="0">
            <a:spAutoFit/>
          </a:bodyPr>
          <a:lstStyle/>
          <a:p>
            <a:r>
              <a:rPr lang="en-US" sz="5400" b="1" dirty="0"/>
              <a:t>Percentage of Detections by Sample Type</a:t>
            </a:r>
          </a:p>
        </p:txBody>
      </p:sp>
      <p:sp>
        <p:nvSpPr>
          <p:cNvPr id="20" name="TextBox 6">
            <a:extLst>
              <a:ext uri="{FF2B5EF4-FFF2-40B4-BE49-F238E27FC236}">
                <a16:creationId xmlns:a16="http://schemas.microsoft.com/office/drawing/2014/main" id="{23FFA96B-9813-4D03-AF67-87CF3AAAB86F}"/>
              </a:ext>
            </a:extLst>
          </p:cNvPr>
          <p:cNvSpPr txBox="1"/>
          <p:nvPr/>
        </p:nvSpPr>
        <p:spPr>
          <a:xfrm>
            <a:off x="5039286" y="17263576"/>
            <a:ext cx="7863915" cy="723451"/>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baseline="0" dirty="0"/>
              <a:t>No. of Pesticides Analyzed = 76</a:t>
            </a:r>
            <a:endParaRPr lang="en-US" sz="4400" dirty="0"/>
          </a:p>
        </p:txBody>
      </p:sp>
    </p:spTree>
    <p:extLst>
      <p:ext uri="{BB962C8B-B14F-4D97-AF65-F5344CB8AC3E}">
        <p14:creationId xmlns:p14="http://schemas.microsoft.com/office/powerpoint/2010/main" val="6894504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32F07-C457-4528-843C-6302F4C6B194}"/>
              </a:ext>
            </a:extLst>
          </p:cNvPr>
          <p:cNvSpPr>
            <a:spLocks noGrp="1"/>
          </p:cNvSpPr>
          <p:nvPr>
            <p:ph type="title"/>
          </p:nvPr>
        </p:nvSpPr>
        <p:spPr>
          <a:xfrm>
            <a:off x="2473323" y="151139"/>
            <a:ext cx="31546800" cy="5302252"/>
          </a:xfrm>
        </p:spPr>
        <p:txBody>
          <a:bodyPr/>
          <a:lstStyle/>
          <a:p>
            <a:r>
              <a:rPr lang="en-US" dirty="0"/>
              <a:t>Withlacoochee River</a:t>
            </a:r>
          </a:p>
        </p:txBody>
      </p:sp>
      <p:pic>
        <p:nvPicPr>
          <p:cNvPr id="4" name="Picture 3">
            <a:extLst>
              <a:ext uri="{FF2B5EF4-FFF2-40B4-BE49-F238E27FC236}">
                <a16:creationId xmlns:a16="http://schemas.microsoft.com/office/drawing/2014/main" id="{99CAC473-C876-49B9-AA54-D27693812849}"/>
              </a:ext>
            </a:extLst>
          </p:cNvPr>
          <p:cNvPicPr>
            <a:picLocks noChangeAspect="1"/>
          </p:cNvPicPr>
          <p:nvPr/>
        </p:nvPicPr>
        <p:blipFill>
          <a:blip r:embed="rId2"/>
          <a:stretch>
            <a:fillRect/>
          </a:stretch>
        </p:blipFill>
        <p:spPr>
          <a:xfrm>
            <a:off x="2473323" y="6137701"/>
            <a:ext cx="30961377" cy="8376138"/>
          </a:xfrm>
          <a:prstGeom prst="rect">
            <a:avLst/>
          </a:prstGeom>
        </p:spPr>
      </p:pic>
      <p:pic>
        <p:nvPicPr>
          <p:cNvPr id="5" name="Picture 4">
            <a:extLst>
              <a:ext uri="{FF2B5EF4-FFF2-40B4-BE49-F238E27FC236}">
                <a16:creationId xmlns:a16="http://schemas.microsoft.com/office/drawing/2014/main" id="{7B8C753A-68B5-4549-AC43-7E83DE63DC33}"/>
              </a:ext>
            </a:extLst>
          </p:cNvPr>
          <p:cNvPicPr>
            <a:picLocks noChangeAspect="1"/>
          </p:cNvPicPr>
          <p:nvPr/>
        </p:nvPicPr>
        <p:blipFill>
          <a:blip r:embed="rId3"/>
          <a:stretch>
            <a:fillRect/>
          </a:stretch>
        </p:blipFill>
        <p:spPr>
          <a:xfrm>
            <a:off x="4963358" y="16853032"/>
            <a:ext cx="24833824" cy="3189348"/>
          </a:xfrm>
          <a:prstGeom prst="rect">
            <a:avLst/>
          </a:prstGeom>
        </p:spPr>
      </p:pic>
      <p:pic>
        <p:nvPicPr>
          <p:cNvPr id="6" name="Picture 5">
            <a:extLst>
              <a:ext uri="{FF2B5EF4-FFF2-40B4-BE49-F238E27FC236}">
                <a16:creationId xmlns:a16="http://schemas.microsoft.com/office/drawing/2014/main" id="{5AF5E32C-FF12-45C0-8E26-97BF74FF17F5}"/>
              </a:ext>
            </a:extLst>
          </p:cNvPr>
          <p:cNvPicPr>
            <a:picLocks noChangeAspect="1"/>
          </p:cNvPicPr>
          <p:nvPr/>
        </p:nvPicPr>
        <p:blipFill>
          <a:blip r:embed="rId4"/>
          <a:stretch>
            <a:fillRect/>
          </a:stretch>
        </p:blipFill>
        <p:spPr>
          <a:xfrm>
            <a:off x="11813803" y="21351748"/>
            <a:ext cx="11132934" cy="4288028"/>
          </a:xfrm>
          <a:prstGeom prst="rect">
            <a:avLst/>
          </a:prstGeom>
        </p:spPr>
      </p:pic>
      <p:sp>
        <p:nvSpPr>
          <p:cNvPr id="7" name="TextBox 6">
            <a:extLst>
              <a:ext uri="{FF2B5EF4-FFF2-40B4-BE49-F238E27FC236}">
                <a16:creationId xmlns:a16="http://schemas.microsoft.com/office/drawing/2014/main" id="{3B45E3CA-5667-47D7-B6AE-13201095B7E2}"/>
              </a:ext>
            </a:extLst>
          </p:cNvPr>
          <p:cNvSpPr txBox="1"/>
          <p:nvPr/>
        </p:nvSpPr>
        <p:spPr>
          <a:xfrm>
            <a:off x="11813803" y="5214371"/>
            <a:ext cx="11038022" cy="923330"/>
          </a:xfrm>
          <a:prstGeom prst="rect">
            <a:avLst/>
          </a:prstGeom>
          <a:noFill/>
        </p:spPr>
        <p:txBody>
          <a:bodyPr wrap="none" rtlCol="0">
            <a:spAutoFit/>
          </a:bodyPr>
          <a:lstStyle/>
          <a:p>
            <a:r>
              <a:rPr lang="en-US" sz="5400" b="1" dirty="0"/>
              <a:t>Compounds Detected by Sample Type</a:t>
            </a:r>
          </a:p>
        </p:txBody>
      </p:sp>
      <p:sp>
        <p:nvSpPr>
          <p:cNvPr id="8" name="TextBox 7">
            <a:extLst>
              <a:ext uri="{FF2B5EF4-FFF2-40B4-BE49-F238E27FC236}">
                <a16:creationId xmlns:a16="http://schemas.microsoft.com/office/drawing/2014/main" id="{97388442-6396-40AA-8F1F-E3D13750E264}"/>
              </a:ext>
            </a:extLst>
          </p:cNvPr>
          <p:cNvSpPr txBox="1"/>
          <p:nvPr/>
        </p:nvSpPr>
        <p:spPr>
          <a:xfrm>
            <a:off x="13295375" y="16009203"/>
            <a:ext cx="9985248" cy="923330"/>
          </a:xfrm>
          <a:prstGeom prst="rect">
            <a:avLst/>
          </a:prstGeom>
          <a:noFill/>
        </p:spPr>
        <p:txBody>
          <a:bodyPr wrap="square" rtlCol="0">
            <a:spAutoFit/>
          </a:bodyPr>
          <a:lstStyle/>
          <a:p>
            <a:r>
              <a:rPr lang="en-US" sz="5400" b="1" dirty="0"/>
              <a:t>Number of </a:t>
            </a:r>
            <a:r>
              <a:rPr lang="en-US" sz="5400" b="1" dirty="0" err="1"/>
              <a:t>Undetects</a:t>
            </a:r>
            <a:r>
              <a:rPr lang="en-US" sz="5400" b="1" dirty="0"/>
              <a:t> and Detects</a:t>
            </a:r>
          </a:p>
        </p:txBody>
      </p:sp>
    </p:spTree>
    <p:extLst>
      <p:ext uri="{BB962C8B-B14F-4D97-AF65-F5344CB8AC3E}">
        <p14:creationId xmlns:p14="http://schemas.microsoft.com/office/powerpoint/2010/main" val="19657557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257994-BD97-4691-8B89-198A6D2BABD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674036"/>
            <a:ext cx="36576000" cy="775796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B10815-822F-4A0C-AED0-D728172400A3}"/>
              </a:ext>
            </a:extLst>
          </p:cNvPr>
          <p:cNvPicPr>
            <a:picLocks noChangeAspect="1"/>
          </p:cNvPicPr>
          <p:nvPr/>
        </p:nvPicPr>
        <p:blipFill>
          <a:blip r:embed="rId2"/>
          <a:stretch>
            <a:fillRect/>
          </a:stretch>
        </p:blipFill>
        <p:spPr>
          <a:xfrm>
            <a:off x="512064" y="3428124"/>
            <a:ext cx="17293339" cy="11117147"/>
          </a:xfrm>
          <a:prstGeom prst="rect">
            <a:avLst/>
          </a:prstGeom>
        </p:spPr>
      </p:pic>
      <p:pic>
        <p:nvPicPr>
          <p:cNvPr id="4" name="Picture 3">
            <a:extLst>
              <a:ext uri="{FF2B5EF4-FFF2-40B4-BE49-F238E27FC236}">
                <a16:creationId xmlns:a16="http://schemas.microsoft.com/office/drawing/2014/main" id="{3622C56C-0260-4E75-849B-F4828B9495D2}"/>
              </a:ext>
            </a:extLst>
          </p:cNvPr>
          <p:cNvPicPr>
            <a:picLocks noChangeAspect="1"/>
          </p:cNvPicPr>
          <p:nvPr/>
        </p:nvPicPr>
        <p:blipFill>
          <a:blip r:embed="rId3"/>
          <a:stretch>
            <a:fillRect/>
          </a:stretch>
        </p:blipFill>
        <p:spPr>
          <a:xfrm>
            <a:off x="18133070" y="3851361"/>
            <a:ext cx="17822082" cy="10559583"/>
          </a:xfrm>
          <a:prstGeom prst="rect">
            <a:avLst/>
          </a:prstGeom>
        </p:spPr>
      </p:pic>
      <p:sp>
        <p:nvSpPr>
          <p:cNvPr id="2" name="Title 1">
            <a:extLst>
              <a:ext uri="{FF2B5EF4-FFF2-40B4-BE49-F238E27FC236}">
                <a16:creationId xmlns:a16="http://schemas.microsoft.com/office/drawing/2014/main" id="{275BA74C-D80C-47C3-93BD-4371C2526FA6}"/>
              </a:ext>
            </a:extLst>
          </p:cNvPr>
          <p:cNvSpPr>
            <a:spLocks noGrp="1"/>
          </p:cNvSpPr>
          <p:nvPr>
            <p:ph type="title"/>
          </p:nvPr>
        </p:nvSpPr>
        <p:spPr>
          <a:xfrm>
            <a:off x="4800600" y="17077128"/>
            <a:ext cx="26974800" cy="5059048"/>
          </a:xfrm>
          <a:solidFill>
            <a:srgbClr val="FFFFFF"/>
          </a:solidFill>
          <a:ln w="38100">
            <a:solidFill>
              <a:srgbClr val="404040"/>
            </a:solidFill>
            <a:miter lim="800000"/>
          </a:ln>
        </p:spPr>
        <p:txBody>
          <a:bodyPr vert="horz" lIns="91440" tIns="45720" rIns="91440" bIns="45720" rtlCol="0" anchor="ctr">
            <a:normAutofit/>
          </a:bodyPr>
          <a:lstStyle/>
          <a:p>
            <a:pPr algn="ctr" defTabSz="914400"/>
            <a:r>
              <a:rPr lang="en-US" sz="14000">
                <a:solidFill>
                  <a:srgbClr val="404040"/>
                </a:solidFill>
              </a:rPr>
              <a:t>Withlacoochee River</a:t>
            </a:r>
          </a:p>
        </p:txBody>
      </p:sp>
    </p:spTree>
    <p:extLst>
      <p:ext uri="{BB962C8B-B14F-4D97-AF65-F5344CB8AC3E}">
        <p14:creationId xmlns:p14="http://schemas.microsoft.com/office/powerpoint/2010/main" val="1762484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6C93D5-C08B-4424-9A3F-E0E79D9F8FCF}"/>
              </a:ext>
            </a:extLst>
          </p:cNvPr>
          <p:cNvPicPr>
            <a:picLocks noChangeAspect="1"/>
          </p:cNvPicPr>
          <p:nvPr/>
        </p:nvPicPr>
        <p:blipFill rotWithShape="1">
          <a:blip r:embed="rId3"/>
          <a:srcRect l="1509" t="3515" r="2454" b="3014"/>
          <a:stretch/>
        </p:blipFill>
        <p:spPr>
          <a:xfrm>
            <a:off x="1443788" y="15125700"/>
            <a:ext cx="17469853" cy="11666348"/>
          </a:xfrm>
          <a:prstGeom prst="rect">
            <a:avLst/>
          </a:prstGeom>
        </p:spPr>
      </p:pic>
      <p:sp>
        <p:nvSpPr>
          <p:cNvPr id="4" name="TextBox 3">
            <a:extLst>
              <a:ext uri="{FF2B5EF4-FFF2-40B4-BE49-F238E27FC236}">
                <a16:creationId xmlns:a16="http://schemas.microsoft.com/office/drawing/2014/main" id="{9A9BB117-1F98-4D8C-B47D-CE165354AFB0}"/>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Pesticide Detections at Ochlockonee River Analyzed by SGS Analytical</a:t>
            </a:r>
          </a:p>
        </p:txBody>
      </p:sp>
      <p:graphicFrame>
        <p:nvGraphicFramePr>
          <p:cNvPr id="9" name="Chart 8">
            <a:extLst>
              <a:ext uri="{FF2B5EF4-FFF2-40B4-BE49-F238E27FC236}">
                <a16:creationId xmlns:a16="http://schemas.microsoft.com/office/drawing/2014/main" id="{8BB35422-683D-48C2-9DBB-9B9197E27DB3}"/>
              </a:ext>
            </a:extLst>
          </p:cNvPr>
          <p:cNvGraphicFramePr>
            <a:graphicFrameLocks/>
          </p:cNvGraphicFramePr>
          <p:nvPr>
            <p:extLst>
              <p:ext uri="{D42A27DB-BD31-4B8C-83A1-F6EECF244321}">
                <p14:modId xmlns:p14="http://schemas.microsoft.com/office/powerpoint/2010/main" val="1304683815"/>
              </p:ext>
            </p:extLst>
          </p:nvPr>
        </p:nvGraphicFramePr>
        <p:xfrm>
          <a:off x="22179437" y="13001414"/>
          <a:ext cx="12940297" cy="9486052"/>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3342905B-2B96-4AB9-B9B2-62765E3D393F}"/>
              </a:ext>
            </a:extLst>
          </p:cNvPr>
          <p:cNvSpPr txBox="1"/>
          <p:nvPr/>
        </p:nvSpPr>
        <p:spPr>
          <a:xfrm>
            <a:off x="12903200" y="1771912"/>
            <a:ext cx="10871199" cy="923330"/>
          </a:xfrm>
          <a:prstGeom prst="rect">
            <a:avLst/>
          </a:prstGeom>
          <a:noFill/>
        </p:spPr>
        <p:txBody>
          <a:bodyPr wrap="square" rtlCol="0">
            <a:spAutoFit/>
          </a:bodyPr>
          <a:lstStyle/>
          <a:p>
            <a:r>
              <a:rPr lang="en-US" sz="5400" b="1" dirty="0"/>
              <a:t>Pesticides Detected by Sample Type</a:t>
            </a:r>
          </a:p>
        </p:txBody>
      </p:sp>
      <p:sp>
        <p:nvSpPr>
          <p:cNvPr id="8" name="TextBox 7">
            <a:extLst>
              <a:ext uri="{FF2B5EF4-FFF2-40B4-BE49-F238E27FC236}">
                <a16:creationId xmlns:a16="http://schemas.microsoft.com/office/drawing/2014/main" id="{23CDFF2E-20FA-4B27-B094-C65F4F098470}"/>
              </a:ext>
            </a:extLst>
          </p:cNvPr>
          <p:cNvSpPr txBox="1"/>
          <p:nvPr/>
        </p:nvSpPr>
        <p:spPr>
          <a:xfrm>
            <a:off x="3589734" y="13571990"/>
            <a:ext cx="13053487" cy="923330"/>
          </a:xfrm>
          <a:prstGeom prst="rect">
            <a:avLst/>
          </a:prstGeom>
          <a:noFill/>
        </p:spPr>
        <p:txBody>
          <a:bodyPr wrap="square" rtlCol="0">
            <a:spAutoFit/>
          </a:bodyPr>
          <a:lstStyle/>
          <a:p>
            <a:r>
              <a:rPr lang="en-US" sz="5400" b="1" dirty="0"/>
              <a:t>No. of Pesticides Detected by Sample Type</a:t>
            </a:r>
          </a:p>
        </p:txBody>
      </p:sp>
      <p:pic>
        <p:nvPicPr>
          <p:cNvPr id="14" name="Picture 13">
            <a:extLst>
              <a:ext uri="{FF2B5EF4-FFF2-40B4-BE49-F238E27FC236}">
                <a16:creationId xmlns:a16="http://schemas.microsoft.com/office/drawing/2014/main" id="{6CE6558E-FAB4-403B-9117-F7BB70776B37}"/>
              </a:ext>
            </a:extLst>
          </p:cNvPr>
          <p:cNvPicPr>
            <a:picLocks noChangeAspect="1"/>
          </p:cNvPicPr>
          <p:nvPr/>
        </p:nvPicPr>
        <p:blipFill>
          <a:blip r:embed="rId5"/>
          <a:stretch>
            <a:fillRect/>
          </a:stretch>
        </p:blipFill>
        <p:spPr>
          <a:xfrm>
            <a:off x="20132844" y="23233511"/>
            <a:ext cx="15612533" cy="3558537"/>
          </a:xfrm>
          <a:prstGeom prst="rect">
            <a:avLst/>
          </a:prstGeom>
        </p:spPr>
      </p:pic>
      <p:pic>
        <p:nvPicPr>
          <p:cNvPr id="6" name="Picture 5">
            <a:extLst>
              <a:ext uri="{FF2B5EF4-FFF2-40B4-BE49-F238E27FC236}">
                <a16:creationId xmlns:a16="http://schemas.microsoft.com/office/drawing/2014/main" id="{0ED3EB8C-B170-453F-95D8-7047D675E9EA}"/>
              </a:ext>
            </a:extLst>
          </p:cNvPr>
          <p:cNvPicPr>
            <a:picLocks noChangeAspect="1"/>
          </p:cNvPicPr>
          <p:nvPr/>
        </p:nvPicPr>
        <p:blipFill>
          <a:blip r:embed="rId6"/>
          <a:stretch>
            <a:fillRect/>
          </a:stretch>
        </p:blipFill>
        <p:spPr>
          <a:xfrm>
            <a:off x="3643524" y="2823196"/>
            <a:ext cx="30730397" cy="10750609"/>
          </a:xfrm>
          <a:prstGeom prst="rect">
            <a:avLst/>
          </a:prstGeom>
        </p:spPr>
      </p:pic>
      <p:graphicFrame>
        <p:nvGraphicFramePr>
          <p:cNvPr id="12" name="Chart 11">
            <a:extLst>
              <a:ext uri="{FF2B5EF4-FFF2-40B4-BE49-F238E27FC236}">
                <a16:creationId xmlns:a16="http://schemas.microsoft.com/office/drawing/2014/main" id="{0F4F69CE-2863-4203-8192-9598F4594866}"/>
              </a:ext>
            </a:extLst>
          </p:cNvPr>
          <p:cNvGraphicFramePr>
            <a:graphicFrameLocks/>
          </p:cNvGraphicFramePr>
          <p:nvPr>
            <p:extLst>
              <p:ext uri="{D42A27DB-BD31-4B8C-83A1-F6EECF244321}">
                <p14:modId xmlns:p14="http://schemas.microsoft.com/office/powerpoint/2010/main" val="3060325175"/>
              </p:ext>
            </p:extLst>
          </p:nvPr>
        </p:nvGraphicFramePr>
        <p:xfrm>
          <a:off x="19384434" y="14493504"/>
          <a:ext cx="15735300" cy="8565442"/>
        </p:xfrm>
        <a:graphic>
          <a:graphicData uri="http://schemas.openxmlformats.org/drawingml/2006/chart">
            <c:chart xmlns:c="http://schemas.openxmlformats.org/drawingml/2006/chart" xmlns:r="http://schemas.openxmlformats.org/officeDocument/2006/relationships" r:id="rId7"/>
          </a:graphicData>
        </a:graphic>
      </p:graphicFrame>
      <p:sp>
        <p:nvSpPr>
          <p:cNvPr id="15" name="TextBox 14">
            <a:extLst>
              <a:ext uri="{FF2B5EF4-FFF2-40B4-BE49-F238E27FC236}">
                <a16:creationId xmlns:a16="http://schemas.microsoft.com/office/drawing/2014/main" id="{A52ACE28-5ADE-4BF0-AE76-B28443F7CA43}"/>
              </a:ext>
            </a:extLst>
          </p:cNvPr>
          <p:cNvSpPr txBox="1"/>
          <p:nvPr/>
        </p:nvSpPr>
        <p:spPr>
          <a:xfrm>
            <a:off x="20443372" y="13571990"/>
            <a:ext cx="12018034" cy="923330"/>
          </a:xfrm>
          <a:prstGeom prst="rect">
            <a:avLst/>
          </a:prstGeom>
          <a:noFill/>
        </p:spPr>
        <p:txBody>
          <a:bodyPr wrap="none" rtlCol="0">
            <a:spAutoFit/>
          </a:bodyPr>
          <a:lstStyle/>
          <a:p>
            <a:r>
              <a:rPr lang="en-US" sz="5400" b="1" dirty="0"/>
              <a:t>Percentage of Detections by Sample Type</a:t>
            </a:r>
          </a:p>
        </p:txBody>
      </p:sp>
      <p:sp>
        <p:nvSpPr>
          <p:cNvPr id="16" name="TextBox 6">
            <a:extLst>
              <a:ext uri="{FF2B5EF4-FFF2-40B4-BE49-F238E27FC236}">
                <a16:creationId xmlns:a16="http://schemas.microsoft.com/office/drawing/2014/main" id="{3996CC81-DC64-4CF6-AF60-C448287E55FF}"/>
              </a:ext>
            </a:extLst>
          </p:cNvPr>
          <p:cNvSpPr txBox="1"/>
          <p:nvPr/>
        </p:nvSpPr>
        <p:spPr>
          <a:xfrm>
            <a:off x="6176513" y="14402249"/>
            <a:ext cx="7863915" cy="723451"/>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baseline="0" dirty="0"/>
              <a:t>No. of Pesticides Analyzed = 76</a:t>
            </a:r>
            <a:endParaRPr lang="en-US" sz="4400" dirty="0"/>
          </a:p>
        </p:txBody>
      </p:sp>
    </p:spTree>
    <p:extLst>
      <p:ext uri="{BB962C8B-B14F-4D97-AF65-F5344CB8AC3E}">
        <p14:creationId xmlns:p14="http://schemas.microsoft.com/office/powerpoint/2010/main" val="1159017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5871A9-002B-41DB-AC98-1EE940F1034C}"/>
              </a:ext>
            </a:extLst>
          </p:cNvPr>
          <p:cNvPicPr>
            <a:picLocks noChangeAspect="1"/>
          </p:cNvPicPr>
          <p:nvPr/>
        </p:nvPicPr>
        <p:blipFill rotWithShape="1">
          <a:blip r:embed="rId2"/>
          <a:srcRect l="846" t="4059" r="5877" b="3606"/>
          <a:stretch/>
        </p:blipFill>
        <p:spPr>
          <a:xfrm>
            <a:off x="1219201" y="15925800"/>
            <a:ext cx="16339772" cy="10744534"/>
          </a:xfrm>
          <a:prstGeom prst="rect">
            <a:avLst/>
          </a:prstGeom>
        </p:spPr>
      </p:pic>
      <p:sp>
        <p:nvSpPr>
          <p:cNvPr id="2" name="TextBox 1">
            <a:extLst>
              <a:ext uri="{FF2B5EF4-FFF2-40B4-BE49-F238E27FC236}">
                <a16:creationId xmlns:a16="http://schemas.microsoft.com/office/drawing/2014/main" id="{9E9C60EA-36C0-419C-9ED7-15054176AB46}"/>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Pesticide Detections at Apalachicola River Analyzed by SGS Analytical</a:t>
            </a:r>
          </a:p>
        </p:txBody>
      </p:sp>
      <p:graphicFrame>
        <p:nvGraphicFramePr>
          <p:cNvPr id="5" name="Chart 4">
            <a:extLst>
              <a:ext uri="{FF2B5EF4-FFF2-40B4-BE49-F238E27FC236}">
                <a16:creationId xmlns:a16="http://schemas.microsoft.com/office/drawing/2014/main" id="{33D20F98-A7F0-4A55-A897-DD6F3FD97F6B}"/>
              </a:ext>
            </a:extLst>
          </p:cNvPr>
          <p:cNvGraphicFramePr>
            <a:graphicFrameLocks/>
          </p:cNvGraphicFramePr>
          <p:nvPr>
            <p:extLst>
              <p:ext uri="{D42A27DB-BD31-4B8C-83A1-F6EECF244321}">
                <p14:modId xmlns:p14="http://schemas.microsoft.com/office/powerpoint/2010/main" val="2442137438"/>
              </p:ext>
            </p:extLst>
          </p:nvPr>
        </p:nvGraphicFramePr>
        <p:xfrm>
          <a:off x="21895691" y="14791020"/>
          <a:ext cx="12801599" cy="865632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FD38820-3967-4E7F-B9DA-01BC9B20F4B0}"/>
              </a:ext>
            </a:extLst>
          </p:cNvPr>
          <p:cNvSpPr txBox="1"/>
          <p:nvPr/>
        </p:nvSpPr>
        <p:spPr>
          <a:xfrm>
            <a:off x="2962888" y="14254764"/>
            <a:ext cx="12852398" cy="923330"/>
          </a:xfrm>
          <a:prstGeom prst="rect">
            <a:avLst/>
          </a:prstGeom>
          <a:noFill/>
        </p:spPr>
        <p:txBody>
          <a:bodyPr wrap="square" rtlCol="0">
            <a:spAutoFit/>
          </a:bodyPr>
          <a:lstStyle/>
          <a:p>
            <a:r>
              <a:rPr lang="en-US" sz="5400" b="1" dirty="0"/>
              <a:t>No. of Pesticides Detected by Sample Type</a:t>
            </a:r>
          </a:p>
        </p:txBody>
      </p:sp>
      <p:pic>
        <p:nvPicPr>
          <p:cNvPr id="7" name="Picture 6">
            <a:extLst>
              <a:ext uri="{FF2B5EF4-FFF2-40B4-BE49-F238E27FC236}">
                <a16:creationId xmlns:a16="http://schemas.microsoft.com/office/drawing/2014/main" id="{5619289F-7BA6-40E6-87BD-635530FE43B9}"/>
              </a:ext>
            </a:extLst>
          </p:cNvPr>
          <p:cNvPicPr>
            <a:picLocks noChangeAspect="1"/>
          </p:cNvPicPr>
          <p:nvPr/>
        </p:nvPicPr>
        <p:blipFill>
          <a:blip r:embed="rId4"/>
          <a:stretch>
            <a:fillRect/>
          </a:stretch>
        </p:blipFill>
        <p:spPr>
          <a:xfrm>
            <a:off x="1354668" y="2421366"/>
            <a:ext cx="33358665" cy="11833398"/>
          </a:xfrm>
          <a:prstGeom prst="rect">
            <a:avLst/>
          </a:prstGeom>
        </p:spPr>
      </p:pic>
      <p:sp>
        <p:nvSpPr>
          <p:cNvPr id="8" name="TextBox 7">
            <a:extLst>
              <a:ext uri="{FF2B5EF4-FFF2-40B4-BE49-F238E27FC236}">
                <a16:creationId xmlns:a16="http://schemas.microsoft.com/office/drawing/2014/main" id="{EFC00EA6-A472-4D89-9EA5-CD50F4CD0F1A}"/>
              </a:ext>
            </a:extLst>
          </p:cNvPr>
          <p:cNvSpPr txBox="1"/>
          <p:nvPr/>
        </p:nvSpPr>
        <p:spPr>
          <a:xfrm>
            <a:off x="12581467" y="1539179"/>
            <a:ext cx="10634131" cy="923330"/>
          </a:xfrm>
          <a:prstGeom prst="rect">
            <a:avLst/>
          </a:prstGeom>
          <a:noFill/>
        </p:spPr>
        <p:txBody>
          <a:bodyPr wrap="square" rtlCol="0">
            <a:spAutoFit/>
          </a:bodyPr>
          <a:lstStyle/>
          <a:p>
            <a:r>
              <a:rPr lang="en-US" sz="5400" b="1" dirty="0"/>
              <a:t>Pesticides Detected by Sample Type</a:t>
            </a:r>
          </a:p>
        </p:txBody>
      </p:sp>
      <p:pic>
        <p:nvPicPr>
          <p:cNvPr id="3" name="Picture 2">
            <a:extLst>
              <a:ext uri="{FF2B5EF4-FFF2-40B4-BE49-F238E27FC236}">
                <a16:creationId xmlns:a16="http://schemas.microsoft.com/office/drawing/2014/main" id="{E8C7C3EA-FBB4-4A42-AB5D-3665C8705EE2}"/>
              </a:ext>
            </a:extLst>
          </p:cNvPr>
          <p:cNvPicPr>
            <a:picLocks noChangeAspect="1"/>
          </p:cNvPicPr>
          <p:nvPr/>
        </p:nvPicPr>
        <p:blipFill>
          <a:blip r:embed="rId5"/>
          <a:stretch>
            <a:fillRect/>
          </a:stretch>
        </p:blipFill>
        <p:spPr>
          <a:xfrm>
            <a:off x="17558973" y="23581757"/>
            <a:ext cx="18487637" cy="3088577"/>
          </a:xfrm>
          <a:prstGeom prst="rect">
            <a:avLst/>
          </a:prstGeom>
        </p:spPr>
      </p:pic>
      <p:graphicFrame>
        <p:nvGraphicFramePr>
          <p:cNvPr id="12" name="Chart 11">
            <a:extLst>
              <a:ext uri="{FF2B5EF4-FFF2-40B4-BE49-F238E27FC236}">
                <a16:creationId xmlns:a16="http://schemas.microsoft.com/office/drawing/2014/main" id="{0F4F69CE-2863-4203-8192-9598F4594866}"/>
              </a:ext>
            </a:extLst>
          </p:cNvPr>
          <p:cNvGraphicFramePr>
            <a:graphicFrameLocks/>
          </p:cNvGraphicFramePr>
          <p:nvPr>
            <p:extLst>
              <p:ext uri="{D42A27DB-BD31-4B8C-83A1-F6EECF244321}">
                <p14:modId xmlns:p14="http://schemas.microsoft.com/office/powerpoint/2010/main" val="3266321702"/>
              </p:ext>
            </p:extLst>
          </p:nvPr>
        </p:nvGraphicFramePr>
        <p:xfrm>
          <a:off x="20169383" y="15252685"/>
          <a:ext cx="14679417" cy="7850782"/>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a:extLst>
              <a:ext uri="{FF2B5EF4-FFF2-40B4-BE49-F238E27FC236}">
                <a16:creationId xmlns:a16="http://schemas.microsoft.com/office/drawing/2014/main" id="{5BA1CB60-0AAE-41EC-9729-239D81881EC2}"/>
              </a:ext>
            </a:extLst>
          </p:cNvPr>
          <p:cNvSpPr txBox="1"/>
          <p:nvPr/>
        </p:nvSpPr>
        <p:spPr>
          <a:xfrm>
            <a:off x="21091072" y="14254764"/>
            <a:ext cx="12018034" cy="923330"/>
          </a:xfrm>
          <a:prstGeom prst="rect">
            <a:avLst/>
          </a:prstGeom>
          <a:noFill/>
        </p:spPr>
        <p:txBody>
          <a:bodyPr wrap="none" rtlCol="0">
            <a:spAutoFit/>
          </a:bodyPr>
          <a:lstStyle/>
          <a:p>
            <a:r>
              <a:rPr lang="en-US" sz="5400" b="1" dirty="0"/>
              <a:t>Percentage of Detections by Sample Type</a:t>
            </a:r>
          </a:p>
        </p:txBody>
      </p:sp>
      <p:sp>
        <p:nvSpPr>
          <p:cNvPr id="14" name="TextBox 6">
            <a:extLst>
              <a:ext uri="{FF2B5EF4-FFF2-40B4-BE49-F238E27FC236}">
                <a16:creationId xmlns:a16="http://schemas.microsoft.com/office/drawing/2014/main" id="{8C54856A-8E4A-4522-BCB2-C9E6F62BBD4A}"/>
              </a:ext>
            </a:extLst>
          </p:cNvPr>
          <p:cNvSpPr txBox="1"/>
          <p:nvPr/>
        </p:nvSpPr>
        <p:spPr>
          <a:xfrm>
            <a:off x="5333308" y="15078783"/>
            <a:ext cx="7863915" cy="723451"/>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400" baseline="0" dirty="0"/>
              <a:t>No. of Pesticides Analyzed = 76</a:t>
            </a:r>
            <a:endParaRPr lang="en-US" sz="4400" dirty="0"/>
          </a:p>
        </p:txBody>
      </p:sp>
    </p:spTree>
    <p:extLst>
      <p:ext uri="{BB962C8B-B14F-4D97-AF65-F5344CB8AC3E}">
        <p14:creationId xmlns:p14="http://schemas.microsoft.com/office/powerpoint/2010/main" val="2973500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01600">
          <a:solidFill>
            <a:srgbClr val="FF000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5814</TotalTime>
  <Words>2339</Words>
  <Application>Microsoft Office PowerPoint</Application>
  <PresentationFormat>Custom</PresentationFormat>
  <Paragraphs>440</Paragraphs>
  <Slides>71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Arial</vt:lpstr>
      <vt:lpstr>Calibri</vt:lpstr>
      <vt:lpstr>Calibri Light</vt:lpstr>
      <vt:lpstr>Symbol</vt:lpstr>
      <vt:lpstr>Times New Roman</vt:lpstr>
      <vt:lpstr>Wingdings</vt:lpstr>
      <vt:lpstr>Office Theme</vt:lpstr>
      <vt:lpstr>PowerPoint Presentation</vt:lpstr>
      <vt:lpstr>Overview</vt:lpstr>
      <vt:lpstr>Emerging Substances of Concern (ESOC)</vt:lpstr>
      <vt:lpstr>SGS/Axys Data</vt:lpstr>
      <vt:lpstr>Pesticides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vt:lpstr>
      <vt:lpstr>Review</vt:lpstr>
      <vt:lpstr>DEP Data</vt:lpstr>
      <vt:lpstr>DEP Data</vt:lpstr>
      <vt:lpstr>Alafia River</vt:lpstr>
      <vt:lpstr>Alafia River</vt:lpstr>
      <vt:lpstr>Ochlockonee River</vt:lpstr>
      <vt:lpstr>Ochlockonee River</vt:lpstr>
      <vt:lpstr>Apalachicola River</vt:lpstr>
      <vt:lpstr>Apalachicola River</vt:lpstr>
      <vt:lpstr>Withlacoochee River</vt:lpstr>
      <vt:lpstr>Withlacoochee River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Hogue, Alicia</dc:creator>
  <cp:lastModifiedBy>Burtchett, Jade</cp:lastModifiedBy>
  <cp:revision>302</cp:revision>
  <cp:lastPrinted>2017-10-23T20:23:36Z</cp:lastPrinted>
  <dcterms:created xsi:type="dcterms:W3CDTF">2017-10-23T16:59:02Z</dcterms:created>
  <dcterms:modified xsi:type="dcterms:W3CDTF">2018-05-04T16:05:28Z</dcterms:modified>
</cp:coreProperties>
</file>