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9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omments/comment3.xml" ContentType="application/vnd.openxmlformats-officedocument.presentationml.comment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omments/comment4.xml" ContentType="application/vnd.openxmlformats-officedocument.presentationml.comments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10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3"/>
  </p:notesMasterIdLst>
  <p:sldIdLst>
    <p:sldId id="324" r:id="rId2"/>
    <p:sldId id="322" r:id="rId3"/>
    <p:sldId id="326" r:id="rId4"/>
    <p:sldId id="352" r:id="rId5"/>
    <p:sldId id="301" r:id="rId6"/>
    <p:sldId id="302" r:id="rId7"/>
    <p:sldId id="256" r:id="rId8"/>
    <p:sldId id="328" r:id="rId9"/>
    <p:sldId id="258" r:id="rId10"/>
    <p:sldId id="259" r:id="rId11"/>
    <p:sldId id="260" r:id="rId12"/>
    <p:sldId id="329" r:id="rId13"/>
    <p:sldId id="340" r:id="rId14"/>
    <p:sldId id="265" r:id="rId15"/>
    <p:sldId id="305" r:id="rId16"/>
    <p:sldId id="262" r:id="rId17"/>
    <p:sldId id="298" r:id="rId18"/>
    <p:sldId id="342" r:id="rId19"/>
    <p:sldId id="343" r:id="rId20"/>
    <p:sldId id="344" r:id="rId21"/>
    <p:sldId id="300" r:id="rId22"/>
    <p:sldId id="345" r:id="rId23"/>
    <p:sldId id="346" r:id="rId24"/>
    <p:sldId id="347" r:id="rId25"/>
    <p:sldId id="341" r:id="rId26"/>
    <p:sldId id="331" r:id="rId27"/>
    <p:sldId id="270" r:id="rId28"/>
    <p:sldId id="308" r:id="rId29"/>
    <p:sldId id="268" r:id="rId30"/>
    <p:sldId id="294" r:id="rId31"/>
    <p:sldId id="295" r:id="rId32"/>
    <p:sldId id="348" r:id="rId33"/>
    <p:sldId id="296" r:id="rId34"/>
    <p:sldId id="349" r:id="rId35"/>
    <p:sldId id="333" r:id="rId36"/>
    <p:sldId id="271" r:id="rId37"/>
    <p:sldId id="311" r:id="rId38"/>
    <p:sldId id="273" r:id="rId39"/>
    <p:sldId id="292" r:id="rId40"/>
    <p:sldId id="291" r:id="rId41"/>
    <p:sldId id="272" r:id="rId42"/>
    <p:sldId id="293" r:id="rId43"/>
    <p:sldId id="335" r:id="rId44"/>
    <p:sldId id="274" r:id="rId45"/>
    <p:sldId id="313" r:id="rId46"/>
    <p:sldId id="287" r:id="rId47"/>
    <p:sldId id="276" r:id="rId48"/>
    <p:sldId id="288" r:id="rId49"/>
    <p:sldId id="275" r:id="rId50"/>
    <p:sldId id="290" r:id="rId51"/>
    <p:sldId id="350" r:id="rId52"/>
    <p:sldId id="336" r:id="rId53"/>
    <p:sldId id="277" r:id="rId54"/>
    <p:sldId id="316" r:id="rId55"/>
    <p:sldId id="278" r:id="rId56"/>
    <p:sldId id="286" r:id="rId57"/>
    <p:sldId id="351" r:id="rId58"/>
    <p:sldId id="338" r:id="rId59"/>
    <p:sldId id="280" r:id="rId60"/>
    <p:sldId id="320" r:id="rId61"/>
    <p:sldId id="323" r:id="rId62"/>
    <p:sldId id="353" r:id="rId63"/>
    <p:sldId id="354" r:id="rId64"/>
    <p:sldId id="355" r:id="rId65"/>
    <p:sldId id="356" r:id="rId66"/>
    <p:sldId id="357" r:id="rId67"/>
    <p:sldId id="358" r:id="rId68"/>
    <p:sldId id="359" r:id="rId69"/>
    <p:sldId id="360" r:id="rId70"/>
    <p:sldId id="361" r:id="rId71"/>
    <p:sldId id="362" r:id="rId72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115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merfield, Kaitlyn" initials="SK" lastIdx="5" clrIdx="0">
    <p:extLst>
      <p:ext uri="{19B8F6BF-5375-455C-9EA6-DF929625EA0E}">
        <p15:presenceInfo xmlns:p15="http://schemas.microsoft.com/office/powerpoint/2012/main" userId="S-1-5-21-1004336348-1214440339-1801674531-83440" providerId="AD"/>
      </p:ext>
    </p:extLst>
  </p:cmAuthor>
  <p:cmAuthor id="2" name="Sunderman-Barnes, Stephanie" initials="SS" lastIdx="75" clrIdx="1">
    <p:extLst>
      <p:ext uri="{19B8F6BF-5375-455C-9EA6-DF929625EA0E}">
        <p15:presenceInfo xmlns:p15="http://schemas.microsoft.com/office/powerpoint/2012/main" userId="S-1-5-21-1004336348-1214440339-1801674531-65761" providerId="AD"/>
      </p:ext>
    </p:extLst>
  </p:cmAuthor>
  <p:cmAuthor id="3" name="Hogue, Alicia" initials="HA" lastIdx="9" clrIdx="2">
    <p:extLst>
      <p:ext uri="{19B8F6BF-5375-455C-9EA6-DF929625EA0E}">
        <p15:presenceInfo xmlns:p15="http://schemas.microsoft.com/office/powerpoint/2012/main" userId="S-1-5-21-1004336348-1214440339-1801674531-43730" providerId="AD"/>
      </p:ext>
    </p:extLst>
  </p:cmAuthor>
  <p:cmAuthor id="4" name="Administrator" initials="A" lastIdx="20" clrIdx="3">
    <p:extLst>
      <p:ext uri="{19B8F6BF-5375-455C-9EA6-DF929625EA0E}">
        <p15:presenceInfo xmlns:p15="http://schemas.microsoft.com/office/powerpoint/2012/main" userId="Administrator" providerId="None"/>
      </p:ext>
    </p:extLst>
  </p:cmAuthor>
  <p:cmAuthor id="5" name="Burtchett, Jade" initials="BJ" lastIdx="1" clrIdx="4">
    <p:extLst>
      <p:ext uri="{19B8F6BF-5375-455C-9EA6-DF929625EA0E}">
        <p15:presenceInfo xmlns:p15="http://schemas.microsoft.com/office/powerpoint/2012/main" userId="S-1-5-21-1004336348-1214440339-1801674531-892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30A0"/>
    <a:srgbClr val="E46C0A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6" autoAdjust="0"/>
    <p:restoredTop sz="92982" autoAdjust="0"/>
  </p:normalViewPr>
  <p:slideViewPr>
    <p:cSldViewPr snapToGrid="0">
      <p:cViewPr varScale="1">
        <p:scale>
          <a:sx n="27" d="100"/>
          <a:sy n="27" d="100"/>
        </p:scale>
        <p:origin x="936" y="132"/>
      </p:cViewPr>
      <p:guideLst>
        <p:guide orient="horz" pos="8640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fldep1\sol_z\ESOC\2017%20Pilot%20Results\Analysis\CHARTS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fldep1\sol_z\ESOC\2017%20Pilot%20Results\Analysis\CHART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fldep1\sol_z\ESOC\2017%20Pilot%20Results\Analysis\CHARTS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7EF-49CA-80E8-3AE0486D86B7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7EF-49CA-80E8-3AE0486D86B7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7EF-49CA-80E8-3AE0486D86B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7EF-49CA-80E8-3AE0486D86B7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7EF-49CA-80E8-3AE0486D86B7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7EF-49CA-80E8-3AE0486D86B7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87EF-49CA-80E8-3AE0486D86B7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7EF-49CA-80E8-3AE0486D86B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7EF-49CA-80E8-3AE0486D86B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Sheet1!$G$7:$M$7</c:f>
              <c:strCache>
                <c:ptCount val="7"/>
                <c:pt idx="0">
                  <c:v>Grab &amp; POCIS</c:v>
                </c:pt>
                <c:pt idx="1">
                  <c:v>Grab &amp; SPMD</c:v>
                </c:pt>
                <c:pt idx="2">
                  <c:v>Grab Only</c:v>
                </c:pt>
                <c:pt idx="3">
                  <c:v>SPMD Only</c:v>
                </c:pt>
                <c:pt idx="4">
                  <c:v>POCIS Only</c:v>
                </c:pt>
                <c:pt idx="5">
                  <c:v>POCIS &amp; SPMD</c:v>
                </c:pt>
                <c:pt idx="6">
                  <c:v>POCIS, SPMD, Grab</c:v>
                </c:pt>
              </c:strCache>
            </c:strRef>
          </c:cat>
          <c:val>
            <c:numRef>
              <c:f>Sheet1!$G$8:$M$8</c:f>
              <c:numCache>
                <c:formatCode>General</c:formatCode>
                <c:ptCount val="7"/>
                <c:pt idx="0">
                  <c:v>6</c:v>
                </c:pt>
                <c:pt idx="1">
                  <c:v>2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4</c:v>
                </c:pt>
                <c:pt idx="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7EF-49CA-80E8-3AE0486D86B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517541557305332"/>
          <c:y val="0.12007910469524642"/>
          <c:w val="0.37065616797900258"/>
          <c:h val="0.76168890347039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121-407D-BE31-C999C91ADEB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121-407D-BE31-C999C91ADEBD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121-407D-BE31-C999C91ADEB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9</c:v>
                </c:pt>
                <c:pt idx="1">
                  <c:v>6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121-407D-BE31-C999C91ADEB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914173121986454"/>
          <c:y val="0.29807618221929216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893487169379024E-2"/>
          <c:y val="1.2170976342305356E-2"/>
          <c:w val="0.59618814551463506"/>
          <c:h val="0.8561611886818457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274-4E71-93A5-914F99B2781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274-4E71-93A5-914F99B27815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274-4E71-93A5-914F99B2781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14</c:v>
                </c:pt>
                <c:pt idx="1">
                  <c:v>4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274-4E71-93A5-914F99B2781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3322882125948"/>
          <c:y val="0.2515806151631372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4D3-4518-8B9A-DB4E8F46C267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4D3-4518-8B9A-DB4E8F46C267}"/>
              </c:ext>
            </c:extLst>
          </c:dPt>
          <c:dPt>
            <c:idx val="2"/>
            <c:bubble3D val="0"/>
            <c:spPr>
              <a:solidFill>
                <a:srgbClr val="934BC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4D3-4518-8B9A-DB4E8F46C267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D3-4518-8B9A-DB4E8F46C26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2</c:v>
                </c:pt>
                <c:pt idx="1">
                  <c:v>0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4D3-4518-8B9A-DB4E8F46C26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783492586699291"/>
          <c:y val="0.29325997384039498"/>
          <c:w val="0.31188379809079469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284-4521-A35E-A9AE6454D469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284-4521-A35E-A9AE6454D469}"/>
              </c:ext>
            </c:extLst>
          </c:dPt>
          <c:dPt>
            <c:idx val="2"/>
            <c:bubble3D val="0"/>
            <c:spPr>
              <a:solidFill>
                <a:srgbClr val="934BC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284-4521-A35E-A9AE6454D46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84-4521-A35E-A9AE6454D46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65419680786586"/>
          <c:y val="0.31253387719142112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F1B-4C31-8A3E-90B67FD4881F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F1B-4C31-8A3E-90B67FD4881F}"/>
              </c:ext>
            </c:extLst>
          </c:dPt>
          <c:dPt>
            <c:idx val="2"/>
            <c:bubble3D val="0"/>
            <c:spPr>
              <a:solidFill>
                <a:srgbClr val="934BC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F1B-4C31-8A3E-90B67FD4881F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F1B-4C31-8A3E-90B67FD4881F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2</c:v>
                </c:pt>
                <c:pt idx="1">
                  <c:v>0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F1B-4C31-8A3E-90B67FD4881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33035285549954518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FA8-4C98-8D96-C4BB0ECFABEC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FA8-4C98-8D96-C4BB0ECFABEC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FA8-4C98-8D96-C4BB0ECFABEC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FA8-4C98-8D96-C4BB0ECFABE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33350486025930176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57E-4E2D-A5A6-0FC7F20313C2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57E-4E2D-A5A6-0FC7F20313C2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57E-4E2D-A5A6-0FC7F20313C2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7E-4E2D-A5A6-0FC7F20313C2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3</c:v>
                </c:pt>
                <c:pt idx="1">
                  <c:v>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7E-4E2D-A5A6-0FC7F20313C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3584205921628217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65D-4E9D-A8B4-56E3E66CFFFB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65D-4E9D-A8B4-56E3E66CFFFB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65D-4E9D-A8B4-56E3E66CFFF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4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65D-4E9D-A8B4-56E3E66CFFF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5A9-4077-A891-74FBF7C4DE77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5A9-4077-A891-74FBF7C4DE77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5A9-4077-A891-74FBF7C4DE77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5A9-4077-A891-74FBF7C4DE7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SPMD Only</c:v>
                </c:pt>
                <c:pt idx="1">
                  <c:v>Grab Only</c:v>
                </c:pt>
                <c:pt idx="2">
                  <c:v>SPMD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5A9-4077-A891-74FBF7C4DE7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145056469308094"/>
          <c:y val="0.26707094044821428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2D7-406D-BD89-8D25328F005D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2D7-406D-BD89-8D25328F005D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2D7-406D-BD89-8D25328F005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SPMD Only</c:v>
                </c:pt>
                <c:pt idx="1">
                  <c:v>Grab Only</c:v>
                </c:pt>
                <c:pt idx="2">
                  <c:v>SPMD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4</c:v>
                </c:pt>
                <c:pt idx="1">
                  <c:v>0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2D7-406D-BD89-8D25328F005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8.576739828118167E-2"/>
          <c:w val="0.58768859787375827"/>
          <c:h val="0.80168915371747906"/>
        </c:manualLayout>
      </c:layout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7885572487246617"/>
          <c:y val="5.1246292978364444E-2"/>
          <c:w val="0.41525569312667243"/>
          <c:h val="0.8975073086253374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21D-4613-954D-B1D3A1997853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21D-4613-954D-B1D3A1997853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21D-4613-954D-B1D3A1997853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21D-4613-954D-B1D3A199785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SPMD Only</c:v>
                </c:pt>
                <c:pt idx="1">
                  <c:v>Grab Only</c:v>
                </c:pt>
                <c:pt idx="2">
                  <c:v>SPMD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21D-4613-954D-B1D3A199785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946178611425883"/>
          <c:y val="0.2826772558682564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751-4C44-B599-07E731CA21CE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751-4C44-B599-07E731CA21C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751-4C44-B599-07E731CA21CE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751-4C44-B599-07E731CA21CE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5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SPMD Only</c:v>
                </c:pt>
                <c:pt idx="1">
                  <c:v>Grab Only</c:v>
                </c:pt>
                <c:pt idx="2">
                  <c:v>SPMD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51-4C44-B599-07E731CA21C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563429571303586"/>
          <c:y val="0.2670709390492855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54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338-4CC1-ACDF-7EA168063CC3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338-4CC1-ACDF-7EA168063CC3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338-4CC1-ACDF-7EA168063CC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338-4CC1-ACDF-7EA168063CC3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338-4CC1-ACDF-7EA168063CC3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338-4CC1-ACDF-7EA168063CC3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338-4CC1-ACDF-7EA168063CC3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338-4CC1-ACDF-7EA168063CC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Sheet1!$G$7:$M$7</c:f>
              <c:strCache>
                <c:ptCount val="7"/>
                <c:pt idx="0">
                  <c:v>Grab &amp; POCIS</c:v>
                </c:pt>
                <c:pt idx="1">
                  <c:v>Grab &amp; SPMD</c:v>
                </c:pt>
                <c:pt idx="2">
                  <c:v>Grab Only</c:v>
                </c:pt>
                <c:pt idx="3">
                  <c:v>SPMD Only</c:v>
                </c:pt>
                <c:pt idx="4">
                  <c:v>POCIS Only</c:v>
                </c:pt>
                <c:pt idx="5">
                  <c:v>POCIS &amp; SPMD</c:v>
                </c:pt>
                <c:pt idx="6">
                  <c:v>POCIS, SPMD, Grab</c:v>
                </c:pt>
              </c:strCache>
            </c:strRef>
          </c:cat>
          <c:val>
            <c:numRef>
              <c:f>Sheet1!$G$8:$M$8</c:f>
              <c:numCache>
                <c:formatCode>General</c:formatCode>
                <c:ptCount val="7"/>
                <c:pt idx="0">
                  <c:v>3</c:v>
                </c:pt>
                <c:pt idx="1">
                  <c:v>4</c:v>
                </c:pt>
                <c:pt idx="2">
                  <c:v>0</c:v>
                </c:pt>
                <c:pt idx="3">
                  <c:v>8</c:v>
                </c:pt>
                <c:pt idx="4">
                  <c:v>2</c:v>
                </c:pt>
                <c:pt idx="5">
                  <c:v>5</c:v>
                </c:pt>
                <c:pt idx="6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338-4CC1-ACDF-7EA168063CC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517541557305332"/>
          <c:y val="0.12007910469524642"/>
          <c:w val="0.37065616797900258"/>
          <c:h val="0.76168890347039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333131353356718E-2"/>
          <c:y val="1.3204225352112676E-2"/>
          <c:w val="0.65039687620273068"/>
          <c:h val="0.954518779342723"/>
        </c:manualLayout>
      </c:layout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67807107533988531"/>
          <c:y val="0"/>
          <c:w val="0.31597654324276209"/>
          <c:h val="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4F9-4498-95AA-2669BF00BB73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4F9-4498-95AA-2669BF00BB73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4F9-4498-95AA-2669BF00BB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4F9-4498-95AA-2669BF00BB73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04F9-4498-95AA-2669BF00BB73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04F9-4498-95AA-2669BF00BB73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04F9-4498-95AA-2669BF00BB73}"/>
              </c:ext>
            </c:extLst>
          </c:dPt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4F9-4498-95AA-2669BF00BB7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Sheet1!$G$7:$M$7</c:f>
              <c:strCache>
                <c:ptCount val="7"/>
                <c:pt idx="0">
                  <c:v>Grab &amp; POCIS</c:v>
                </c:pt>
                <c:pt idx="1">
                  <c:v>Grab &amp; SPMD</c:v>
                </c:pt>
                <c:pt idx="2">
                  <c:v>Grab Only</c:v>
                </c:pt>
                <c:pt idx="3">
                  <c:v>SPMD Only</c:v>
                </c:pt>
                <c:pt idx="4">
                  <c:v>POCIS Only</c:v>
                </c:pt>
                <c:pt idx="5">
                  <c:v>POCIS &amp; SPMD</c:v>
                </c:pt>
                <c:pt idx="6">
                  <c:v>POCIS, SPMD, Grab</c:v>
                </c:pt>
              </c:strCache>
            </c:strRef>
          </c:cat>
          <c:val>
            <c:numRef>
              <c:f>Sheet1!$G$8:$M$8</c:f>
              <c:numCache>
                <c:formatCode>General</c:formatCode>
                <c:ptCount val="7"/>
                <c:pt idx="0">
                  <c:v>3</c:v>
                </c:pt>
                <c:pt idx="1">
                  <c:v>5</c:v>
                </c:pt>
                <c:pt idx="2">
                  <c:v>2</c:v>
                </c:pt>
                <c:pt idx="3">
                  <c:v>11</c:v>
                </c:pt>
                <c:pt idx="4">
                  <c:v>0</c:v>
                </c:pt>
                <c:pt idx="5">
                  <c:v>4</c:v>
                </c:pt>
                <c:pt idx="6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4F9-4498-95AA-2669BF00BB7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517541557305332"/>
          <c:y val="0.12007910469524642"/>
          <c:w val="0.37065616797900258"/>
          <c:h val="0.76168890347039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1654134174219482E-2"/>
          <c:y val="5.512224551534959E-2"/>
          <c:w val="0.58881658730743258"/>
          <c:h val="0.87765550385617541"/>
        </c:manualLayout>
      </c:layout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797755010682837"/>
          <c:y val="5.9155580553058099E-2"/>
          <c:w val="0.29849268472941215"/>
          <c:h val="0.9408444194469418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2C6-4E88-9E3A-A9117B28BA01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2C6-4E88-9E3A-A9117B28BA01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2C6-4E88-9E3A-A9117B28BA0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2C6-4E88-9E3A-A9117B28BA01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72C6-4E88-9E3A-A9117B28BA01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72C6-4E88-9E3A-A9117B28BA01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72C6-4E88-9E3A-A9117B28BA01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2C6-4E88-9E3A-A9117B28BA01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Sheet1!$G$7:$M$7</c:f>
              <c:strCache>
                <c:ptCount val="7"/>
                <c:pt idx="0">
                  <c:v>Grab &amp; POCIS</c:v>
                </c:pt>
                <c:pt idx="1">
                  <c:v>Grab &amp; SPMD</c:v>
                </c:pt>
                <c:pt idx="2">
                  <c:v>Grab Only</c:v>
                </c:pt>
                <c:pt idx="3">
                  <c:v>SPMD Only</c:v>
                </c:pt>
                <c:pt idx="4">
                  <c:v>POCIS Only</c:v>
                </c:pt>
                <c:pt idx="5">
                  <c:v>POCIS &amp; SPMD</c:v>
                </c:pt>
                <c:pt idx="6">
                  <c:v>POCIS, SPMD, Grab</c:v>
                </c:pt>
              </c:strCache>
            </c:strRef>
          </c:cat>
          <c:val>
            <c:numRef>
              <c:f>Sheet1!$G$8:$M$8</c:f>
              <c:numCache>
                <c:formatCode>General</c:formatCode>
                <c:ptCount val="7"/>
                <c:pt idx="0">
                  <c:v>3</c:v>
                </c:pt>
                <c:pt idx="1">
                  <c:v>2</c:v>
                </c:pt>
                <c:pt idx="2">
                  <c:v>0</c:v>
                </c:pt>
                <c:pt idx="3">
                  <c:v>14</c:v>
                </c:pt>
                <c:pt idx="4">
                  <c:v>1</c:v>
                </c:pt>
                <c:pt idx="5">
                  <c:v>7</c:v>
                </c:pt>
                <c:pt idx="6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2C6-4E88-9E3A-A9117B28BA0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995393510593785"/>
          <c:y val="0.12745371983369333"/>
          <c:w val="0.37065616797900258"/>
          <c:h val="0.76168890347039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D4E-4994-8A33-4502795AA3C4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D4E-4994-8A33-4502795AA3C4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D4E-4994-8A33-4502795AA3C4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D4E-4994-8A33-4502795AA3C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305670952128915"/>
          <c:y val="0.27707638695213593"/>
          <c:w val="0.27487839020122484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69A-4952-BED3-FAB20673C5FB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69A-4952-BED3-FAB20673C5FB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69A-4952-BED3-FAB20673C5F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Sheet1!$O$35:$Q$35</c:f>
              <c:strCache>
                <c:ptCount val="3"/>
                <c:pt idx="0">
                  <c:v>POCIS Only</c:v>
                </c:pt>
                <c:pt idx="1">
                  <c:v>Grab Only</c:v>
                </c:pt>
                <c:pt idx="2">
                  <c:v>POCIS &amp; Grab</c:v>
                </c:pt>
              </c:strCache>
            </c:strRef>
          </c:cat>
          <c:val>
            <c:numRef>
              <c:f>Sheet1!$O$36:$Q$36</c:f>
              <c:numCache>
                <c:formatCode>General</c:formatCode>
                <c:ptCount val="3"/>
                <c:pt idx="0">
                  <c:v>15</c:v>
                </c:pt>
                <c:pt idx="1">
                  <c:v>9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69A-4952-BED3-FAB20673C5F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790438719975099"/>
          <c:y val="0.2827714062916048"/>
          <c:w val="0.31571439503897425"/>
          <c:h val="0.40165244969378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4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4-19T15:29:58.348" idx="37">
    <p:pos x="10" y="10"/>
    <p:text>Split QA summary into 2 slides.</p:text>
    <p:extLst>
      <p:ext uri="{C676402C-5697-4E1C-873F-D02D1690AC5C}">
        <p15:threadingInfo xmlns:p15="http://schemas.microsoft.com/office/powerpoint/2012/main" timeZoneBias="240"/>
      </p:ext>
    </p:extLst>
  </p:cm>
  <p:cm authorId="2" dt="2018-04-19T15:30:17.868" idx="38">
    <p:pos x="106" y="106"/>
    <p:text>Changed graph to onlyu show total (all sites).</p:text>
    <p:extLst>
      <p:ext uri="{C676402C-5697-4E1C-873F-D02D1690AC5C}">
        <p15:threadingInfo xmlns:p15="http://schemas.microsoft.com/office/powerpoint/2012/main" timeZoneBias="240"/>
      </p:ext>
    </p:extLst>
  </p:cm>
  <p:cm authorId="2" dt="2018-04-19T15:30:45.313" idx="39">
    <p:pos x="202" y="202"/>
    <p:text>Changed order of columns on graph...spmd,pocis,grab.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40:51.880" idx="14">
    <p:pos x="10" y="10"/>
    <p:text>Summaries for all PPCP data need to be checked, please.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3:39.273" idx="19">
    <p:pos x="10" y="10"/>
    <p:text>On all of these slides, "Total No. Horomones = 17" is confusing.  What does this mean?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1:25.326" idx="18">
    <p:pos x="22330" y="226"/>
    <p:text>Check data - Allyl Tenbolone and Andersterone not detected.  Missing POCIS deteciton for testosterone</p:text>
    <p:extLst>
      <p:ext uri="{C676402C-5697-4E1C-873F-D02D1690AC5C}">
        <p15:threadingInfo xmlns:p15="http://schemas.microsoft.com/office/powerpoint/2012/main" timeZoneBias="240"/>
      </p:ext>
    </p:extLst>
  </p:cm>
  <p:cm authorId="2" dt="2018-04-20T08:25:41.761" idx="57">
    <p:pos x="106" y="106"/>
    <p:text>Checked data, fixed errors, regenerated all charts.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37:30.910" idx="28">
    <p:pos x="10" y="10"/>
    <p:text>Bottom right table is confusing.  Not comparing similar data.  SPMD column does not mean SPMD only.  Same for POCIS.  Some compounds counted in one ofthe first 2 columns and in lat column.</p:text>
    <p:extLst>
      <p:ext uri="{C676402C-5697-4E1C-873F-D02D1690AC5C}">
        <p15:threadingInfo xmlns:p15="http://schemas.microsoft.com/office/powerpoint/2012/main" timeZoneBias="240"/>
      </p:ext>
    </p:extLst>
  </p:cm>
  <p:cm authorId="3" dt="2018-04-17T16:06:12.125" idx="9">
    <p:pos x="10" y="106"/>
    <p:text>Previous reply</p:text>
    <p:extLst>
      <p:ext uri="{C676402C-5697-4E1C-873F-D02D1690AC5C}">
        <p15:threadingInfo xmlns:p15="http://schemas.microsoft.com/office/powerpoint/2012/main" timeZoneBias="240">
          <p15:parentCm authorId="2" idx="28"/>
        </p15:threadingInfo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4-26T14:54:04.755" idx="73">
    <p:pos x="10" y="10"/>
    <p:text>Please delete this slide.  Photo is saved in \\publicfiles\pubfds\dear\ESOC\ESOC Pilot\photos\ESOC photos-Withlacoochee\04172017.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4-26T14:58:04.120" idx="75">
    <p:pos x="10" y="10"/>
    <p:text>edited all summaries for accuracy and consistency</p:text>
    <p:extLst>
      <p:ext uri="{C676402C-5697-4E1C-873F-D02D1690AC5C}">
        <p15:threadingInfo xmlns:p15="http://schemas.microsoft.com/office/powerpoint/2012/main" timeZoneBias="2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DF123-BE91-438E-9303-BFECD93C5240}" type="datetimeFigureOut">
              <a:rPr lang="en-US" smtClean="0"/>
              <a:t>5/10/2018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DAC23-4383-4C61-9271-3F99739C20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453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9546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113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359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find </a:t>
            </a:r>
            <a:r>
              <a:rPr lang="en-US" dirty="0" err="1"/>
              <a:t>stephs</a:t>
            </a:r>
            <a:r>
              <a:rPr lang="en-US" dirty="0"/>
              <a:t> legend to color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24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find </a:t>
            </a:r>
            <a:r>
              <a:rPr lang="en-US" dirty="0" err="1"/>
              <a:t>stephs</a:t>
            </a:r>
            <a:r>
              <a:rPr lang="en-US" dirty="0"/>
              <a:t> legend to color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92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Collection methods – Both Grab and POCIS are appropriate for the collection methods of PPCPs.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89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74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585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47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51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942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t>5/10/2018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7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1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2.xml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3.xml"/><Relationship Id="rId5" Type="http://schemas.openxmlformats.org/officeDocument/2006/relationships/chart" Target="../charts/chart13.xml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4.xml"/><Relationship Id="rId5" Type="http://schemas.openxmlformats.org/officeDocument/2006/relationships/image" Target="../media/image56.emf"/><Relationship Id="rId4" Type="http://schemas.openxmlformats.org/officeDocument/2006/relationships/chart" Target="../charts/char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5.xml"/><Relationship Id="rId4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6.xml"/><Relationship Id="rId4" Type="http://schemas.openxmlformats.org/officeDocument/2006/relationships/image" Target="../media/image6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7.xml"/><Relationship Id="rId4" Type="http://schemas.openxmlformats.org/officeDocument/2006/relationships/image" Target="../media/image7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emf"/><Relationship Id="rId4" Type="http://schemas.openxmlformats.org/officeDocument/2006/relationships/chart" Target="../charts/char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9.xml"/><Relationship Id="rId4" Type="http://schemas.openxmlformats.org/officeDocument/2006/relationships/image" Target="../media/image8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0.xml"/><Relationship Id="rId4" Type="http://schemas.openxmlformats.org/officeDocument/2006/relationships/image" Target="../media/image8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emf"/><Relationship Id="rId4" Type="http://schemas.openxmlformats.org/officeDocument/2006/relationships/image" Target="../media/image92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1.xml"/><Relationship Id="rId4" Type="http://schemas.openxmlformats.org/officeDocument/2006/relationships/image" Target="../media/image9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5.xml"/><Relationship Id="rId4" Type="http://schemas.openxmlformats.org/officeDocument/2006/relationships/image" Target="../media/image102.em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6.xml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emf"/><Relationship Id="rId2" Type="http://schemas.openxmlformats.org/officeDocument/2006/relationships/image" Target="../media/image106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8.e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image" Target="../media/image111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3.e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8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7.em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emf"/><Relationship Id="rId2" Type="http://schemas.openxmlformats.org/officeDocument/2006/relationships/image" Target="../media/image121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3.emf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E0EA52D-7F51-483B-9399-2CF49F9807DA}"/>
              </a:ext>
            </a:extLst>
          </p:cNvPr>
          <p:cNvSpPr txBox="1">
            <a:spLocks/>
          </p:cNvSpPr>
          <p:nvPr/>
        </p:nvSpPr>
        <p:spPr>
          <a:xfrm>
            <a:off x="1071979" y="2628900"/>
            <a:ext cx="20244970" cy="148818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800" dirty="0">
                <a:latin typeface="+mn-lt"/>
              </a:rPr>
              <a:t>Evaluating ESOC in Florida Waterbodies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9CE56F-869D-4F08-B7E6-5B9E333BBCC9}"/>
              </a:ext>
            </a:extLst>
          </p:cNvPr>
          <p:cNvSpPr txBox="1"/>
          <p:nvPr/>
        </p:nvSpPr>
        <p:spPr>
          <a:xfrm>
            <a:off x="1071977" y="18539460"/>
            <a:ext cx="20244971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Presenter</a:t>
            </a:r>
          </a:p>
          <a:p>
            <a:endParaRPr lang="en-US" sz="8800" dirty="0"/>
          </a:p>
          <a:p>
            <a:r>
              <a:rPr lang="en-US" sz="8800" dirty="0"/>
              <a:t>Author(s)</a:t>
            </a:r>
          </a:p>
          <a:p>
            <a:endParaRPr lang="en-US" sz="8800" dirty="0"/>
          </a:p>
          <a:p>
            <a:r>
              <a:rPr lang="en-US" sz="8800" dirty="0"/>
              <a:t>Funding People/Grant Space</a:t>
            </a:r>
          </a:p>
        </p:txBody>
      </p:sp>
    </p:spTree>
    <p:extLst>
      <p:ext uri="{BB962C8B-B14F-4D97-AF65-F5344CB8AC3E}">
        <p14:creationId xmlns:p14="http://schemas.microsoft.com/office/powerpoint/2010/main" val="785495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E94DB8-4D37-4151-BD1A-5C89262C50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1" t="4567" r="7664" b="3142"/>
          <a:stretch/>
        </p:blipFill>
        <p:spPr>
          <a:xfrm>
            <a:off x="479944" y="15258928"/>
            <a:ext cx="18288001" cy="113096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768742-E7E0-4704-8D5E-D18517C0DFF8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8E7B7-5A0F-4912-8DB7-6F2D82531673}"/>
              </a:ext>
            </a:extLst>
          </p:cNvPr>
          <p:cNvSpPr txBox="1"/>
          <p:nvPr/>
        </p:nvSpPr>
        <p:spPr>
          <a:xfrm>
            <a:off x="2992968" y="13505332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D0C2875-A5A9-4E2B-BE7E-DD97FA51B1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2026050"/>
              </p:ext>
            </p:extLst>
          </p:nvPr>
        </p:nvGraphicFramePr>
        <p:xfrm>
          <a:off x="20768734" y="13759255"/>
          <a:ext cx="14080067" cy="9446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0EFEB0-552A-46F8-B318-3AC3E6FF421E}"/>
              </a:ext>
            </a:extLst>
          </p:cNvPr>
          <p:cNvSpPr txBox="1"/>
          <p:nvPr/>
        </p:nvSpPr>
        <p:spPr>
          <a:xfrm>
            <a:off x="11938001" y="1578345"/>
            <a:ext cx="11057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E61C94-68F3-43B8-9A14-4B81418CF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67944" y="23300211"/>
            <a:ext cx="17423045" cy="3268401"/>
          </a:xfrm>
          <a:prstGeom prst="rect">
            <a:avLst/>
          </a:prstGeom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0C11710E-A7B3-441F-BD55-890EAE3DF0B0}"/>
              </a:ext>
            </a:extLst>
          </p:cNvPr>
          <p:cNvSpPr txBox="1"/>
          <p:nvPr/>
        </p:nvSpPr>
        <p:spPr>
          <a:xfrm>
            <a:off x="5323977" y="14314223"/>
            <a:ext cx="7863915" cy="72345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/>
              <a:t>No. of Pesticides Analyzed = 76</a:t>
            </a:r>
            <a:endParaRPr lang="en-US" sz="4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3256B3-16CD-419B-8508-0149576D36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4773" y="2708346"/>
            <a:ext cx="29826454" cy="10727042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F4F69CE-2863-4203-8192-9598F4594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5570767"/>
              </p:ext>
            </p:extLst>
          </p:nvPr>
        </p:nvGraphicFramePr>
        <p:xfrm>
          <a:off x="18336144" y="14498606"/>
          <a:ext cx="15773400" cy="861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1D26FF2B-9935-4FFE-A01B-CEBB1D4A0EC3}"/>
              </a:ext>
            </a:extLst>
          </p:cNvPr>
          <p:cNvSpPr txBox="1"/>
          <p:nvPr/>
        </p:nvSpPr>
        <p:spPr>
          <a:xfrm>
            <a:off x="20213827" y="1350533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1097064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470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Pesticides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495299" y="2725563"/>
            <a:ext cx="186393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 </a:t>
            </a:r>
            <a:r>
              <a:rPr lang="en-US" sz="6000" b="1" dirty="0"/>
              <a:t>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3297783" y="2669826"/>
            <a:ext cx="137735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Pesticides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BFB61C-588F-42D1-ADE6-FB203189E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303" y="4098840"/>
            <a:ext cx="15244233" cy="14653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299AAE-0057-4968-8AB2-FBC1200A5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93" y="20391313"/>
            <a:ext cx="23898743" cy="38381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C6D8AF-A81D-49C3-8FF3-0C40581209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81045" y="4819072"/>
            <a:ext cx="11681730" cy="2048083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A15E304-7ECA-4C29-A439-3506876F94D4}"/>
              </a:ext>
            </a:extLst>
          </p:cNvPr>
          <p:cNvSpPr txBox="1"/>
          <p:nvPr/>
        </p:nvSpPr>
        <p:spPr>
          <a:xfrm>
            <a:off x="6890401" y="19246722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Pesticides Detected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642862" y="1552809"/>
            <a:ext cx="35290275" cy="740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Pesticides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33% of detections from POCIS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40% of detections from SPMD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38% of detections from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589950-5AE9-4AA2-A12B-1343D0A87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563" y="8251248"/>
            <a:ext cx="24370871" cy="1785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88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642862" y="1552809"/>
            <a:ext cx="3529027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Pesticides</a:t>
            </a:r>
          </a:p>
          <a:p>
            <a:r>
              <a:rPr lang="en-US" sz="8000" dirty="0"/>
              <a:t>18 of the 42 pesticide compounds detected were also detected in lab blanks or field blanks at concentrations that required data from at least one site to be qualified.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41E23C-95DC-41F0-AD90-2256310C5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67" y="6720804"/>
            <a:ext cx="13046852" cy="100521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64A5C6-0CF4-4FB8-94B7-39413A25F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37699" y="6720804"/>
            <a:ext cx="21898803" cy="1409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65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114237-84AB-47E7-BBA4-E076BE3A30B8}"/>
              </a:ext>
            </a:extLst>
          </p:cNvPr>
          <p:cNvSpPr txBox="1"/>
          <p:nvPr/>
        </p:nvSpPr>
        <p:spPr>
          <a:xfrm>
            <a:off x="6535270" y="10048243"/>
            <a:ext cx="23505459" cy="772519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317500">
              <a:schemeClr val="accent1">
                <a:alpha val="40000"/>
              </a:schemeClr>
            </a:glow>
            <a:outerShdw blurRad="990600" dist="50800" dir="5400000" algn="ctr" rotWithShape="0">
              <a:srgbClr val="000000">
                <a:alpha val="0"/>
              </a:srgbClr>
            </a:outerShdw>
            <a:softEdge rad="3556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PPCPs</a:t>
            </a:r>
          </a:p>
        </p:txBody>
      </p:sp>
    </p:spTree>
    <p:extLst>
      <p:ext uri="{BB962C8B-B14F-4D97-AF65-F5344CB8AC3E}">
        <p14:creationId xmlns:p14="http://schemas.microsoft.com/office/powerpoint/2010/main" val="4220339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127 PPCP Compounds</a:t>
            </a:r>
          </a:p>
          <a:p>
            <a:pPr algn="ctr"/>
            <a:r>
              <a:rPr lang="en-US" sz="9600" b="1" dirty="0"/>
              <a:t>39 PPCP Compounds Detected</a:t>
            </a:r>
          </a:p>
          <a:p>
            <a:pPr algn="ctr"/>
            <a:r>
              <a:rPr lang="en-US" sz="8000" dirty="0"/>
              <a:t>At one or more sites, in at least one </a:t>
            </a:r>
            <a:r>
              <a:rPr lang="en-US" sz="8000"/>
              <a:t>matrix (POCIS </a:t>
            </a:r>
            <a:r>
              <a:rPr lang="en-US" sz="8000" dirty="0"/>
              <a:t>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28929873" cy="13332295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Alprazolam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Amitriptyline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Amphetamine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Caffeine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Carbamazepine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Clarithromycin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Cocaine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Colchicine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Cotinine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DEET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Dehydronifedipine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Desmethyldiltiazem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Diatrizoic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Diazepam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Diphenhydramine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Erythromycin-H2O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Furosemide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Gemfibrozil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Hydrochlorothiazide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Iopamidol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Meprobamate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Metformin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Metoprolol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Naproxen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Oxolinic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Oxycodone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Propoxyphene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Sertraline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Sulfadimethoxine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Sulfamethazine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Sulfamethoxazole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Triamterene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Trimethoprim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Valsartan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Venlafaxine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19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841288" y="2340927"/>
            <a:ext cx="102616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 </a:t>
            </a:r>
          </a:p>
          <a:p>
            <a:pPr algn="ctr"/>
            <a:r>
              <a:rPr lang="en-US" sz="4500" dirty="0"/>
              <a:t>127 Compounds Analyzed</a:t>
            </a:r>
          </a:p>
        </p:txBody>
      </p:sp>
      <p:grpSp>
        <p:nvGrpSpPr>
          <p:cNvPr id="199" name="Group 185">
            <a:extLst>
              <a:ext uri="{FF2B5EF4-FFF2-40B4-BE49-F238E27FC236}">
                <a16:creationId xmlns:a16="http://schemas.microsoft.com/office/drawing/2014/main" id="{3F26347C-B4EB-40C8-B4B3-B0109C9CFE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99125" y="4519296"/>
            <a:ext cx="24669751" cy="10572751"/>
            <a:chOff x="3556" y="2246"/>
            <a:chExt cx="15540" cy="6735"/>
          </a:xfrm>
        </p:grpSpPr>
        <p:sp>
          <p:nvSpPr>
            <p:cNvPr id="200" name="AutoShape 184">
              <a:extLst>
                <a:ext uri="{FF2B5EF4-FFF2-40B4-BE49-F238E27FC236}">
                  <a16:creationId xmlns:a16="http://schemas.microsoft.com/office/drawing/2014/main" id="{F1A2EEEF-AE41-49D0-8E6B-4EAEE88E4DD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556" y="2246"/>
              <a:ext cx="15491" cy="6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Rectangle 186">
              <a:extLst>
                <a:ext uri="{FF2B5EF4-FFF2-40B4-BE49-F238E27FC236}">
                  <a16:creationId xmlns:a16="http://schemas.microsoft.com/office/drawing/2014/main" id="{EF33CDA2-50F2-4491-B2DB-42CDC8C4D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5" y="3036"/>
              <a:ext cx="15491" cy="25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Rectangle 187">
              <a:extLst>
                <a:ext uri="{FF2B5EF4-FFF2-40B4-BE49-F238E27FC236}">
                  <a16:creationId xmlns:a16="http://schemas.microsoft.com/office/drawing/2014/main" id="{2B5378EF-E927-4DB6-93D3-2E393A92C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5572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Rectangle 188">
              <a:extLst>
                <a:ext uri="{FF2B5EF4-FFF2-40B4-BE49-F238E27FC236}">
                  <a16:creationId xmlns:a16="http://schemas.microsoft.com/office/drawing/2014/main" id="{5588F5D4-EEF6-4542-9AB6-6B658F30C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6404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189">
              <a:extLst>
                <a:ext uri="{FF2B5EF4-FFF2-40B4-BE49-F238E27FC236}">
                  <a16:creationId xmlns:a16="http://schemas.microsoft.com/office/drawing/2014/main" id="{AF472B21-2588-44CB-8072-F28886E38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7235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Rectangle 190">
              <a:extLst>
                <a:ext uri="{FF2B5EF4-FFF2-40B4-BE49-F238E27FC236}">
                  <a16:creationId xmlns:a16="http://schemas.microsoft.com/office/drawing/2014/main" id="{2318B5D6-1A65-4DE1-BEB4-013F3014E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067"/>
              <a:ext cx="9854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Rectangle 191">
              <a:extLst>
                <a:ext uri="{FF2B5EF4-FFF2-40B4-BE49-F238E27FC236}">
                  <a16:creationId xmlns:a16="http://schemas.microsoft.com/office/drawing/2014/main" id="{EDE4FDD9-5FEC-4D78-B313-BDCF76854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9" y="2329"/>
              <a:ext cx="3462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7" name="Rectangle 192">
              <a:extLst>
                <a:ext uri="{FF2B5EF4-FFF2-40B4-BE49-F238E27FC236}">
                  <a16:creationId xmlns:a16="http://schemas.microsoft.com/office/drawing/2014/main" id="{C3E3E291-F136-4AE0-AB2F-6CBC4C91E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6" y="2329"/>
              <a:ext cx="3151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8" name="Rectangle 193">
              <a:extLst>
                <a:ext uri="{FF2B5EF4-FFF2-40B4-BE49-F238E27FC236}">
                  <a16:creationId xmlns:a16="http://schemas.microsoft.com/office/drawing/2014/main" id="{CE22E78B-985B-4ABC-B3F9-650A20FE2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20" y="2329"/>
              <a:ext cx="4128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&amp; POCIS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9" name="Rectangle 194">
              <a:extLst>
                <a:ext uri="{FF2B5EF4-FFF2-40B4-BE49-F238E27FC236}">
                  <a16:creationId xmlns:a16="http://schemas.microsoft.com/office/drawing/2014/main" id="{CD451265-B504-4A4D-AF5D-8DDC509E2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3" y="3161"/>
              <a:ext cx="286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0" name="Rectangle 195">
              <a:extLst>
                <a:ext uri="{FF2B5EF4-FFF2-40B4-BE49-F238E27FC236}">
                  <a16:creationId xmlns:a16="http://schemas.microsoft.com/office/drawing/2014/main" id="{37FA4C0D-1942-4D73-9258-E6C0385AA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4" y="3161"/>
              <a:ext cx="3568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Diatrizoic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1" name="Rectangle 196">
              <a:extLst>
                <a:ext uri="{FF2B5EF4-FFF2-40B4-BE49-F238E27FC236}">
                  <a16:creationId xmlns:a16="http://schemas.microsoft.com/office/drawing/2014/main" id="{EB3E6615-4D7A-46EE-A4AD-AD5E522AD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75" y="3161"/>
              <a:ext cx="33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2" name="Rectangle 197">
              <a:extLst>
                <a:ext uri="{FF2B5EF4-FFF2-40B4-BE49-F238E27FC236}">
                  <a16:creationId xmlns:a16="http://schemas.microsoft.com/office/drawing/2014/main" id="{915B3DE9-2B5B-493A-A094-B632DAB8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3992"/>
              <a:ext cx="537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Rectangle 198">
              <a:extLst>
                <a:ext uri="{FF2B5EF4-FFF2-40B4-BE49-F238E27FC236}">
                  <a16:creationId xmlns:a16="http://schemas.microsoft.com/office/drawing/2014/main" id="{2DD7CCFA-A95D-4A98-952A-431E75E4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6" y="3992"/>
              <a:ext cx="257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4" name="Rectangle 199">
              <a:extLst>
                <a:ext uri="{FF2B5EF4-FFF2-40B4-BE49-F238E27FC236}">
                  <a16:creationId xmlns:a16="http://schemas.microsoft.com/office/drawing/2014/main" id="{1AC14A23-ED09-43C5-B5BC-17564FCCD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2" y="3992"/>
              <a:ext cx="36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5" name="Rectangle 200">
              <a:extLst>
                <a:ext uri="{FF2B5EF4-FFF2-40B4-BE49-F238E27FC236}">
                  <a16:creationId xmlns:a16="http://schemas.microsoft.com/office/drawing/2014/main" id="{E4935E6B-477E-470E-ABFC-98D7B3A50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7" y="4824"/>
              <a:ext cx="34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Hydrocodone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6" name="Rectangle 201">
              <a:extLst>
                <a:ext uri="{FF2B5EF4-FFF2-40B4-BE49-F238E27FC236}">
                  <a16:creationId xmlns:a16="http://schemas.microsoft.com/office/drawing/2014/main" id="{E7D55CD4-0F9E-4732-8AC8-10C0C72DB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2" y="4824"/>
              <a:ext cx="261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Colchicine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7" name="Rectangle 202">
              <a:extLst>
                <a:ext uri="{FF2B5EF4-FFF2-40B4-BE49-F238E27FC236}">
                  <a16:creationId xmlns:a16="http://schemas.microsoft.com/office/drawing/2014/main" id="{A585C16E-A314-41EC-A48C-D27EC1712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9" y="4824"/>
              <a:ext cx="396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8" name="Rectangle 203">
              <a:extLst>
                <a:ext uri="{FF2B5EF4-FFF2-40B4-BE49-F238E27FC236}">
                  <a16:creationId xmlns:a16="http://schemas.microsoft.com/office/drawing/2014/main" id="{9ACC6AD5-E998-45A0-96C2-629BFF524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0" y="5655"/>
              <a:ext cx="202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Cocaine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9" name="Rectangle 204">
              <a:extLst>
                <a:ext uri="{FF2B5EF4-FFF2-40B4-BE49-F238E27FC236}">
                  <a16:creationId xmlns:a16="http://schemas.microsoft.com/office/drawing/2014/main" id="{24A6FDA0-EE80-4F2B-9556-D755C5066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73" y="6487"/>
              <a:ext cx="131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0" name="Rectangle 205">
              <a:extLst>
                <a:ext uri="{FF2B5EF4-FFF2-40B4-BE49-F238E27FC236}">
                  <a16:creationId xmlns:a16="http://schemas.microsoft.com/office/drawing/2014/main" id="{2C04EE35-C904-4C6A-A7C2-9C021B6C4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9" y="7318"/>
              <a:ext cx="331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Oxolinic</a:t>
              </a: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1" name="Rectangle 206">
              <a:extLst>
                <a:ext uri="{FF2B5EF4-FFF2-40B4-BE49-F238E27FC236}">
                  <a16:creationId xmlns:a16="http://schemas.microsoft.com/office/drawing/2014/main" id="{64F06DC0-E98A-4889-91A5-8E2EC06FD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4" y="8150"/>
              <a:ext cx="450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2" name="Line 207">
              <a:extLst>
                <a:ext uri="{FF2B5EF4-FFF2-40B4-BE49-F238E27FC236}">
                  <a16:creationId xmlns:a16="http://schemas.microsoft.com/office/drawing/2014/main" id="{F14F1F33-34F0-456B-B4E4-91BBE72728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Rectangle 208">
              <a:extLst>
                <a:ext uri="{FF2B5EF4-FFF2-40B4-BE49-F238E27FC236}">
                  <a16:creationId xmlns:a16="http://schemas.microsoft.com/office/drawing/2014/main" id="{3EDABCFF-F9BD-4F93-8118-739FDAD9B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Line 209">
              <a:extLst>
                <a:ext uri="{FF2B5EF4-FFF2-40B4-BE49-F238E27FC236}">
                  <a16:creationId xmlns:a16="http://schemas.microsoft.com/office/drawing/2014/main" id="{A7B2CA87-3D76-4FCA-A63E-D2368DB23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Rectangle 210">
              <a:extLst>
                <a:ext uri="{FF2B5EF4-FFF2-40B4-BE49-F238E27FC236}">
                  <a16:creationId xmlns:a16="http://schemas.microsoft.com/office/drawing/2014/main" id="{D636107B-6E36-450D-93BD-619B30012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Line 211">
              <a:extLst>
                <a:ext uri="{FF2B5EF4-FFF2-40B4-BE49-F238E27FC236}">
                  <a16:creationId xmlns:a16="http://schemas.microsoft.com/office/drawing/2014/main" id="{258CA58B-3780-4F61-A095-2B9F13F23D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212">
              <a:extLst>
                <a:ext uri="{FF2B5EF4-FFF2-40B4-BE49-F238E27FC236}">
                  <a16:creationId xmlns:a16="http://schemas.microsoft.com/office/drawing/2014/main" id="{53118DBF-50AE-4A22-B7C2-115A3C387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Line 213">
              <a:extLst>
                <a:ext uri="{FF2B5EF4-FFF2-40B4-BE49-F238E27FC236}">
                  <a16:creationId xmlns:a16="http://schemas.microsoft.com/office/drawing/2014/main" id="{ACECFCF2-198A-4DD9-A6CF-05508AD14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078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Rectangle 214">
              <a:extLst>
                <a:ext uri="{FF2B5EF4-FFF2-40B4-BE49-F238E27FC236}">
                  <a16:creationId xmlns:a16="http://schemas.microsoft.com/office/drawing/2014/main" id="{2707CA93-F19D-43ED-BD76-A774176B0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078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215">
              <a:extLst>
                <a:ext uri="{FF2B5EF4-FFF2-40B4-BE49-F238E27FC236}">
                  <a16:creationId xmlns:a16="http://schemas.microsoft.com/office/drawing/2014/main" id="{BF4646E7-8819-4E4B-B729-F80CE2276F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Rectangle 216">
              <a:extLst>
                <a:ext uri="{FF2B5EF4-FFF2-40B4-BE49-F238E27FC236}">
                  <a16:creationId xmlns:a16="http://schemas.microsoft.com/office/drawing/2014/main" id="{E4E3E6E5-A5B3-4C37-A534-445567274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217">
              <a:extLst>
                <a:ext uri="{FF2B5EF4-FFF2-40B4-BE49-F238E27FC236}">
                  <a16:creationId xmlns:a16="http://schemas.microsoft.com/office/drawing/2014/main" id="{9F38AA88-2BFE-4833-A84B-B8549480CD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909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Rectangle 218">
              <a:extLst>
                <a:ext uri="{FF2B5EF4-FFF2-40B4-BE49-F238E27FC236}">
                  <a16:creationId xmlns:a16="http://schemas.microsoft.com/office/drawing/2014/main" id="{1E99F9A4-8B26-49A2-989B-35522AA37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909"/>
              <a:ext cx="1544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219">
              <a:extLst>
                <a:ext uri="{FF2B5EF4-FFF2-40B4-BE49-F238E27FC236}">
                  <a16:creationId xmlns:a16="http://schemas.microsoft.com/office/drawing/2014/main" id="{55323AEB-983C-4635-B932-DA54550AF3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4741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Rectangle 220">
              <a:extLst>
                <a:ext uri="{FF2B5EF4-FFF2-40B4-BE49-F238E27FC236}">
                  <a16:creationId xmlns:a16="http://schemas.microsoft.com/office/drawing/2014/main" id="{41FBE37A-04A0-46E8-8715-E7282F453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4741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Line 221">
              <a:extLst>
                <a:ext uri="{FF2B5EF4-FFF2-40B4-BE49-F238E27FC236}">
                  <a16:creationId xmlns:a16="http://schemas.microsoft.com/office/drawing/2014/main" id="{C505C1E1-FBB0-4AD0-9585-E38D46060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3078"/>
              <a:ext cx="0" cy="24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222">
              <a:extLst>
                <a:ext uri="{FF2B5EF4-FFF2-40B4-BE49-F238E27FC236}">
                  <a16:creationId xmlns:a16="http://schemas.microsoft.com/office/drawing/2014/main" id="{4FD25A3C-0BEE-4402-9BEB-CFCC96904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078"/>
              <a:ext cx="44" cy="249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Line 223">
              <a:extLst>
                <a:ext uri="{FF2B5EF4-FFF2-40B4-BE49-F238E27FC236}">
                  <a16:creationId xmlns:a16="http://schemas.microsoft.com/office/drawing/2014/main" id="{00E1314F-E282-4BCF-B6BE-0BA22E1BD3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3119"/>
              <a:ext cx="0" cy="245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224">
              <a:extLst>
                <a:ext uri="{FF2B5EF4-FFF2-40B4-BE49-F238E27FC236}">
                  <a16:creationId xmlns:a16="http://schemas.microsoft.com/office/drawing/2014/main" id="{36F9DE44-1119-438B-9080-A707C6611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3119"/>
              <a:ext cx="44" cy="2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Line 225">
              <a:extLst>
                <a:ext uri="{FF2B5EF4-FFF2-40B4-BE49-F238E27FC236}">
                  <a16:creationId xmlns:a16="http://schemas.microsoft.com/office/drawing/2014/main" id="{62D71D0E-6964-4721-8C1E-5FE1872D04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5572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226">
              <a:extLst>
                <a:ext uri="{FF2B5EF4-FFF2-40B4-BE49-F238E27FC236}">
                  <a16:creationId xmlns:a16="http://schemas.microsoft.com/office/drawing/2014/main" id="{4C798FDA-AACA-4DD6-9502-904888CFC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5572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Line 227">
              <a:extLst>
                <a:ext uri="{FF2B5EF4-FFF2-40B4-BE49-F238E27FC236}">
                  <a16:creationId xmlns:a16="http://schemas.microsoft.com/office/drawing/2014/main" id="{E4742D4F-CE3E-44D5-979A-07585EA63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5572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228">
              <a:extLst>
                <a:ext uri="{FF2B5EF4-FFF2-40B4-BE49-F238E27FC236}">
                  <a16:creationId xmlns:a16="http://schemas.microsoft.com/office/drawing/2014/main" id="{294402D1-C906-43F6-A662-A8BD86C19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5572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Line 229">
              <a:extLst>
                <a:ext uri="{FF2B5EF4-FFF2-40B4-BE49-F238E27FC236}">
                  <a16:creationId xmlns:a16="http://schemas.microsoft.com/office/drawing/2014/main" id="{0020EAEB-3D4C-45A0-8E4C-8255BF0071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6404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230">
              <a:extLst>
                <a:ext uri="{FF2B5EF4-FFF2-40B4-BE49-F238E27FC236}">
                  <a16:creationId xmlns:a16="http://schemas.microsoft.com/office/drawing/2014/main" id="{FBC70A68-72D1-4143-8624-221A2F17A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6404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Line 231">
              <a:extLst>
                <a:ext uri="{FF2B5EF4-FFF2-40B4-BE49-F238E27FC236}">
                  <a16:creationId xmlns:a16="http://schemas.microsoft.com/office/drawing/2014/main" id="{A3F2EDF5-2DA9-4F26-AA71-DE365C402B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6404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232">
              <a:extLst>
                <a:ext uri="{FF2B5EF4-FFF2-40B4-BE49-F238E27FC236}">
                  <a16:creationId xmlns:a16="http://schemas.microsoft.com/office/drawing/2014/main" id="{059799E6-FE9A-4547-B10F-9274B7D7E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6404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Line 233">
              <a:extLst>
                <a:ext uri="{FF2B5EF4-FFF2-40B4-BE49-F238E27FC236}">
                  <a16:creationId xmlns:a16="http://schemas.microsoft.com/office/drawing/2014/main" id="{3C04B7A0-42B0-45AE-A57D-187F16DEF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7235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234">
              <a:extLst>
                <a:ext uri="{FF2B5EF4-FFF2-40B4-BE49-F238E27FC236}">
                  <a16:creationId xmlns:a16="http://schemas.microsoft.com/office/drawing/2014/main" id="{CEE7463F-1F63-4913-9475-F982D3F51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7235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235">
              <a:extLst>
                <a:ext uri="{FF2B5EF4-FFF2-40B4-BE49-F238E27FC236}">
                  <a16:creationId xmlns:a16="http://schemas.microsoft.com/office/drawing/2014/main" id="{95C00E3E-D2AC-4912-A4D6-B01EA424C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7235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236">
              <a:extLst>
                <a:ext uri="{FF2B5EF4-FFF2-40B4-BE49-F238E27FC236}">
                  <a16:creationId xmlns:a16="http://schemas.microsoft.com/office/drawing/2014/main" id="{59D76735-4FDF-4490-A021-05E541E65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7235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237">
              <a:extLst>
                <a:ext uri="{FF2B5EF4-FFF2-40B4-BE49-F238E27FC236}">
                  <a16:creationId xmlns:a16="http://schemas.microsoft.com/office/drawing/2014/main" id="{CE1BE5BA-929E-4739-9FC3-42D1DE04F4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067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Rectangle 238">
              <a:extLst>
                <a:ext uri="{FF2B5EF4-FFF2-40B4-BE49-F238E27FC236}">
                  <a16:creationId xmlns:a16="http://schemas.microsoft.com/office/drawing/2014/main" id="{204C87A2-0876-4EA2-BE61-12E8619F2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067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239">
              <a:extLst>
                <a:ext uri="{FF2B5EF4-FFF2-40B4-BE49-F238E27FC236}">
                  <a16:creationId xmlns:a16="http://schemas.microsoft.com/office/drawing/2014/main" id="{F7B308FF-A8D5-4C56-9DDD-4E42C7A4D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8067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240">
              <a:extLst>
                <a:ext uri="{FF2B5EF4-FFF2-40B4-BE49-F238E27FC236}">
                  <a16:creationId xmlns:a16="http://schemas.microsoft.com/office/drawing/2014/main" id="{2C15137B-5188-48C5-8B62-36643B5CA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8067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241">
              <a:extLst>
                <a:ext uri="{FF2B5EF4-FFF2-40B4-BE49-F238E27FC236}">
                  <a16:creationId xmlns:a16="http://schemas.microsoft.com/office/drawing/2014/main" id="{43BEFD51-7A60-40A6-8C7D-3C4F88549D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5572"/>
              <a:ext cx="0" cy="33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242">
              <a:extLst>
                <a:ext uri="{FF2B5EF4-FFF2-40B4-BE49-F238E27FC236}">
                  <a16:creationId xmlns:a16="http://schemas.microsoft.com/office/drawing/2014/main" id="{C71DCF59-4EA3-4378-B6A8-7409E1973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5572"/>
              <a:ext cx="44" cy="33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243">
              <a:extLst>
                <a:ext uri="{FF2B5EF4-FFF2-40B4-BE49-F238E27FC236}">
                  <a16:creationId xmlns:a16="http://schemas.microsoft.com/office/drawing/2014/main" id="{9E2C5707-0F39-4F4E-888C-5B4FA34A6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5614"/>
              <a:ext cx="0" cy="33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Rectangle 244">
              <a:extLst>
                <a:ext uri="{FF2B5EF4-FFF2-40B4-BE49-F238E27FC236}">
                  <a16:creationId xmlns:a16="http://schemas.microsoft.com/office/drawing/2014/main" id="{F781567B-0E89-41F8-AC4C-59EC71D2E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5614"/>
              <a:ext cx="44" cy="332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Line 245">
              <a:extLst>
                <a:ext uri="{FF2B5EF4-FFF2-40B4-BE49-F238E27FC236}">
                  <a16:creationId xmlns:a16="http://schemas.microsoft.com/office/drawing/2014/main" id="{26D5296F-E1FD-4753-9F54-95B9AAA7D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898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246">
              <a:extLst>
                <a:ext uri="{FF2B5EF4-FFF2-40B4-BE49-F238E27FC236}">
                  <a16:creationId xmlns:a16="http://schemas.microsoft.com/office/drawing/2014/main" id="{13165783-472E-4DB0-BAA0-5927F96AE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898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Line 247">
              <a:extLst>
                <a:ext uri="{FF2B5EF4-FFF2-40B4-BE49-F238E27FC236}">
                  <a16:creationId xmlns:a16="http://schemas.microsoft.com/office/drawing/2014/main" id="{C72FCB08-7CC0-4722-8ACB-47928598A8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3119"/>
              <a:ext cx="0" cy="57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Rectangle 248">
              <a:extLst>
                <a:ext uri="{FF2B5EF4-FFF2-40B4-BE49-F238E27FC236}">
                  <a16:creationId xmlns:a16="http://schemas.microsoft.com/office/drawing/2014/main" id="{B35480F5-2887-4152-90A6-BB9CC7EDF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3119"/>
              <a:ext cx="45" cy="577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Line 249">
              <a:extLst>
                <a:ext uri="{FF2B5EF4-FFF2-40B4-BE49-F238E27FC236}">
                  <a16:creationId xmlns:a16="http://schemas.microsoft.com/office/drawing/2014/main" id="{BCECBBCB-9E9F-44C1-8BCE-E7DD66418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898"/>
              <a:ext cx="546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Rectangle 250">
              <a:extLst>
                <a:ext uri="{FF2B5EF4-FFF2-40B4-BE49-F238E27FC236}">
                  <a16:creationId xmlns:a16="http://schemas.microsoft.com/office/drawing/2014/main" id="{99FD58E4-6B6A-4895-9E06-8C184AF53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898"/>
              <a:ext cx="5460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Line 251">
              <a:extLst>
                <a:ext uri="{FF2B5EF4-FFF2-40B4-BE49-F238E27FC236}">
                  <a16:creationId xmlns:a16="http://schemas.microsoft.com/office/drawing/2014/main" id="{AC908A99-EA6F-42F1-9110-9AFCFA03A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3119"/>
              <a:ext cx="0" cy="58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Rectangle 252">
              <a:extLst>
                <a:ext uri="{FF2B5EF4-FFF2-40B4-BE49-F238E27FC236}">
                  <a16:creationId xmlns:a16="http://schemas.microsoft.com/office/drawing/2014/main" id="{9E570D8A-C5AC-4EA7-B282-D4689DAF6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3119"/>
              <a:ext cx="45" cy="582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Line 253">
              <a:extLst>
                <a:ext uri="{FF2B5EF4-FFF2-40B4-BE49-F238E27FC236}">
                  <a16:creationId xmlns:a16="http://schemas.microsoft.com/office/drawing/2014/main" id="{9D839707-D5BB-4CE6-A2C0-C5DDDA22E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Rectangle 254">
              <a:extLst>
                <a:ext uri="{FF2B5EF4-FFF2-40B4-BE49-F238E27FC236}">
                  <a16:creationId xmlns:a16="http://schemas.microsoft.com/office/drawing/2014/main" id="{67BC907A-3AAD-413F-8982-2B8D9E812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Line 255">
              <a:extLst>
                <a:ext uri="{FF2B5EF4-FFF2-40B4-BE49-F238E27FC236}">
                  <a16:creationId xmlns:a16="http://schemas.microsoft.com/office/drawing/2014/main" id="{F5DE88F3-C2AC-4823-9F08-B2B04E95BC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Rectangle 256">
              <a:extLst>
                <a:ext uri="{FF2B5EF4-FFF2-40B4-BE49-F238E27FC236}">
                  <a16:creationId xmlns:a16="http://schemas.microsoft.com/office/drawing/2014/main" id="{ACC50C3B-DE87-42AE-9AFE-B69AC713B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Line 257">
              <a:extLst>
                <a:ext uri="{FF2B5EF4-FFF2-40B4-BE49-F238E27FC236}">
                  <a16:creationId xmlns:a16="http://schemas.microsoft.com/office/drawing/2014/main" id="{6F32052A-8053-4BE6-A4BE-B1EEA53C5D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Rectangle 258">
              <a:extLst>
                <a:ext uri="{FF2B5EF4-FFF2-40B4-BE49-F238E27FC236}">
                  <a16:creationId xmlns:a16="http://schemas.microsoft.com/office/drawing/2014/main" id="{1ABE7535-3EE0-4DE3-8381-FC3B88003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Line 259">
              <a:extLst>
                <a:ext uri="{FF2B5EF4-FFF2-40B4-BE49-F238E27FC236}">
                  <a16:creationId xmlns:a16="http://schemas.microsoft.com/office/drawing/2014/main" id="{4CB16199-BF14-4966-9629-AE96452A9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Rectangle 260">
              <a:extLst>
                <a:ext uri="{FF2B5EF4-FFF2-40B4-BE49-F238E27FC236}">
                  <a16:creationId xmlns:a16="http://schemas.microsoft.com/office/drawing/2014/main" id="{984D520E-D17C-4E98-9C9C-113187A97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Line 261">
              <a:extLst>
                <a:ext uri="{FF2B5EF4-FFF2-40B4-BE49-F238E27FC236}">
                  <a16:creationId xmlns:a16="http://schemas.microsoft.com/office/drawing/2014/main" id="{320EF349-C2F8-4088-B9A2-14A19A6725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2246"/>
              <a:ext cx="1544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Rectangle 262">
              <a:extLst>
                <a:ext uri="{FF2B5EF4-FFF2-40B4-BE49-F238E27FC236}">
                  <a16:creationId xmlns:a16="http://schemas.microsoft.com/office/drawing/2014/main" id="{D98A12F2-765B-4A2E-8BAA-566022684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2246"/>
              <a:ext cx="15491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Line 263">
              <a:extLst>
                <a:ext uri="{FF2B5EF4-FFF2-40B4-BE49-F238E27FC236}">
                  <a16:creationId xmlns:a16="http://schemas.microsoft.com/office/drawing/2014/main" id="{65FB5229-4EA7-4BD6-84E7-3204AAA5D7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07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Rectangle 264">
              <a:extLst>
                <a:ext uri="{FF2B5EF4-FFF2-40B4-BE49-F238E27FC236}">
                  <a16:creationId xmlns:a16="http://schemas.microsoft.com/office/drawing/2014/main" id="{5276F746-FB34-4D49-96A4-AAB1B1324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078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Line 265">
              <a:extLst>
                <a:ext uri="{FF2B5EF4-FFF2-40B4-BE49-F238E27FC236}">
                  <a16:creationId xmlns:a16="http://schemas.microsoft.com/office/drawing/2014/main" id="{85DB984A-EB95-4BD9-9DBF-3BA3231760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90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Rectangle 266">
              <a:extLst>
                <a:ext uri="{FF2B5EF4-FFF2-40B4-BE49-F238E27FC236}">
                  <a16:creationId xmlns:a16="http://schemas.microsoft.com/office/drawing/2014/main" id="{3464CE82-C0EB-4E33-B0D5-2DEF969B3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909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Line 267">
              <a:extLst>
                <a:ext uri="{FF2B5EF4-FFF2-40B4-BE49-F238E27FC236}">
                  <a16:creationId xmlns:a16="http://schemas.microsoft.com/office/drawing/2014/main" id="{92EC1345-DB4F-40B0-93B9-46479E093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474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Rectangle 268">
              <a:extLst>
                <a:ext uri="{FF2B5EF4-FFF2-40B4-BE49-F238E27FC236}">
                  <a16:creationId xmlns:a16="http://schemas.microsoft.com/office/drawing/2014/main" id="{9A2D3C0B-B167-4294-AF69-044A784E8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741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Line 269">
              <a:extLst>
                <a:ext uri="{FF2B5EF4-FFF2-40B4-BE49-F238E27FC236}">
                  <a16:creationId xmlns:a16="http://schemas.microsoft.com/office/drawing/2014/main" id="{B3D4243D-7EE7-4A30-840D-0BA36B6B5D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557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Rectangle 270">
              <a:extLst>
                <a:ext uri="{FF2B5EF4-FFF2-40B4-BE49-F238E27FC236}">
                  <a16:creationId xmlns:a16="http://schemas.microsoft.com/office/drawing/2014/main" id="{445EE105-D3E8-4445-8E30-9DCB330038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5572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Line 271">
              <a:extLst>
                <a:ext uri="{FF2B5EF4-FFF2-40B4-BE49-F238E27FC236}">
                  <a16:creationId xmlns:a16="http://schemas.microsoft.com/office/drawing/2014/main" id="{2398D192-D2D9-40A8-80F5-C436DD7914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640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Rectangle 272">
              <a:extLst>
                <a:ext uri="{FF2B5EF4-FFF2-40B4-BE49-F238E27FC236}">
                  <a16:creationId xmlns:a16="http://schemas.microsoft.com/office/drawing/2014/main" id="{66FFF960-335A-4528-8E1A-F1C94A8C7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6404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Line 273">
              <a:extLst>
                <a:ext uri="{FF2B5EF4-FFF2-40B4-BE49-F238E27FC236}">
                  <a16:creationId xmlns:a16="http://schemas.microsoft.com/office/drawing/2014/main" id="{1394EA6D-AA85-417D-8352-299457709A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72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Rectangle 274">
              <a:extLst>
                <a:ext uri="{FF2B5EF4-FFF2-40B4-BE49-F238E27FC236}">
                  <a16:creationId xmlns:a16="http://schemas.microsoft.com/office/drawing/2014/main" id="{C5AAFA03-5499-4C54-9F1E-4E0024756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7235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Line 275">
              <a:extLst>
                <a:ext uri="{FF2B5EF4-FFF2-40B4-BE49-F238E27FC236}">
                  <a16:creationId xmlns:a16="http://schemas.microsoft.com/office/drawing/2014/main" id="{E05DE348-D066-4916-A780-27480E47EB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06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Rectangle 276">
              <a:extLst>
                <a:ext uri="{FF2B5EF4-FFF2-40B4-BE49-F238E27FC236}">
                  <a16:creationId xmlns:a16="http://schemas.microsoft.com/office/drawing/2014/main" id="{3E1AA122-B3AF-49CB-9474-0E3F5DC6D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067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Line 277">
              <a:extLst>
                <a:ext uri="{FF2B5EF4-FFF2-40B4-BE49-F238E27FC236}">
                  <a16:creationId xmlns:a16="http://schemas.microsoft.com/office/drawing/2014/main" id="{1FDE1BB1-B653-4129-977D-2F3DE621C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8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Rectangle 278">
              <a:extLst>
                <a:ext uri="{FF2B5EF4-FFF2-40B4-BE49-F238E27FC236}">
                  <a16:creationId xmlns:a16="http://schemas.microsoft.com/office/drawing/2014/main" id="{D9924D24-C760-4192-9BF3-C52426F6D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898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15F3E93-B434-4E0E-B24C-B10775287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5822" y="17127863"/>
            <a:ext cx="14648418" cy="43567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D05FB02-43A2-41B2-AB92-EAC3D17AAF94}"/>
              </a:ext>
            </a:extLst>
          </p:cNvPr>
          <p:cNvSpPr/>
          <p:nvPr/>
        </p:nvSpPr>
        <p:spPr>
          <a:xfrm>
            <a:off x="10632318" y="16005684"/>
            <a:ext cx="154142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288401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F2929C-AA65-4C2B-8EAD-14D8741B1C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22" t="5108" r="2519" b="2046"/>
          <a:stretch/>
        </p:blipFill>
        <p:spPr>
          <a:xfrm>
            <a:off x="1560609" y="14789880"/>
            <a:ext cx="18143621" cy="10957699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16533EE2-4136-4432-B3F1-05DF7EA2E4FF}"/>
              </a:ext>
            </a:extLst>
          </p:cNvPr>
          <p:cNvSpPr txBox="1"/>
          <p:nvPr/>
        </p:nvSpPr>
        <p:spPr>
          <a:xfrm>
            <a:off x="11660239" y="16205663"/>
            <a:ext cx="5623816" cy="1356291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/>
              <a:t>Total</a:t>
            </a:r>
            <a:r>
              <a:rPr lang="en-US" sz="4400" baseline="0" dirty="0"/>
              <a:t> No. PPCPs Analyzed = </a:t>
            </a:r>
            <a:r>
              <a:rPr lang="en-US" sz="4400" dirty="0"/>
              <a:t>127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9EC37D-AF46-45B7-B40B-0A84AAEF750B}"/>
              </a:ext>
            </a:extLst>
          </p:cNvPr>
          <p:cNvSpPr txBox="1"/>
          <p:nvPr/>
        </p:nvSpPr>
        <p:spPr>
          <a:xfrm>
            <a:off x="1473199" y="663985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371290-F26A-4928-8B1C-9A8DF21FADD3}"/>
              </a:ext>
            </a:extLst>
          </p:cNvPr>
          <p:cNvSpPr txBox="1"/>
          <p:nvPr/>
        </p:nvSpPr>
        <p:spPr>
          <a:xfrm>
            <a:off x="12347219" y="2058780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3F3CCA-B355-49E9-B746-ED663267C0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1895" y="2579922"/>
            <a:ext cx="17192209" cy="10287893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6722433"/>
              </p:ext>
            </p:extLst>
          </p:nvPr>
        </p:nvGraphicFramePr>
        <p:xfrm>
          <a:off x="19704230" y="14789880"/>
          <a:ext cx="16871770" cy="10043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7D9EEAD-372D-4470-8957-CA348AED97D5}"/>
              </a:ext>
            </a:extLst>
          </p:cNvPr>
          <p:cNvSpPr txBox="1"/>
          <p:nvPr/>
        </p:nvSpPr>
        <p:spPr>
          <a:xfrm>
            <a:off x="20875087" y="1284382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22F144-536B-44E3-B950-DCD699AB30D2}"/>
              </a:ext>
            </a:extLst>
          </p:cNvPr>
          <p:cNvSpPr txBox="1"/>
          <p:nvPr/>
        </p:nvSpPr>
        <p:spPr>
          <a:xfrm>
            <a:off x="4375553" y="12843822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PPCPs Detected by Sample Type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50F09E3E-CD25-4394-8E4F-87CFAC5D1337}"/>
              </a:ext>
            </a:extLst>
          </p:cNvPr>
          <p:cNvSpPr txBox="1"/>
          <p:nvPr/>
        </p:nvSpPr>
        <p:spPr>
          <a:xfrm>
            <a:off x="7030772" y="13767152"/>
            <a:ext cx="7203294" cy="8448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>
                <a:solidFill>
                  <a:schemeClr val="tx1"/>
                </a:solidFill>
              </a:rPr>
              <a:t>No. of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</p:spTree>
    <p:extLst>
      <p:ext uri="{BB962C8B-B14F-4D97-AF65-F5344CB8AC3E}">
        <p14:creationId xmlns:p14="http://schemas.microsoft.com/office/powerpoint/2010/main" val="2337555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C997F0-E73F-494B-9FA8-C15D089E8B3C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387789-EA5B-469C-8DD2-B7401DD5AE47}"/>
              </a:ext>
            </a:extLst>
          </p:cNvPr>
          <p:cNvSpPr txBox="1"/>
          <p:nvPr/>
        </p:nvSpPr>
        <p:spPr>
          <a:xfrm>
            <a:off x="12903201" y="1952160"/>
            <a:ext cx="10261599" cy="24468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  <a:p>
            <a:pPr algn="ctr"/>
            <a:r>
              <a:rPr lang="en-US" sz="4500" dirty="0"/>
              <a:t>127 Compounds Analyzed</a:t>
            </a:r>
          </a:p>
          <a:p>
            <a:pPr algn="ctr"/>
            <a:endParaRPr lang="en-US" sz="5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FDAEF0-9E5F-471E-9EF1-861F7A5E6B20}"/>
              </a:ext>
            </a:extLst>
          </p:cNvPr>
          <p:cNvSpPr txBox="1"/>
          <p:nvPr/>
        </p:nvSpPr>
        <p:spPr>
          <a:xfrm>
            <a:off x="10326858" y="19995542"/>
            <a:ext cx="15414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8A4CA-F8D1-44C0-BEC2-54B1687C2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691" y="3968704"/>
            <a:ext cx="18008618" cy="149336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C4A077-F629-49A8-BD6F-0FE358D5C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2370" y="21273685"/>
            <a:ext cx="15723260" cy="332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471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EF2BB5-29E4-48E1-BAFB-E7AAC8152D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" t="4053" r="2815" b="3478"/>
          <a:stretch/>
        </p:blipFill>
        <p:spPr>
          <a:xfrm>
            <a:off x="947771" y="14371526"/>
            <a:ext cx="20213053" cy="111367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6346D4-BA75-4C85-AA57-D5C93F1D94C1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88014-1460-4C1C-A2AB-01929C8BD580}"/>
              </a:ext>
            </a:extLst>
          </p:cNvPr>
          <p:cNvSpPr txBox="1"/>
          <p:nvPr/>
        </p:nvSpPr>
        <p:spPr>
          <a:xfrm>
            <a:off x="15510489" y="17478736"/>
            <a:ext cx="5047024" cy="142661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A34875-E26B-427F-B151-893F93F17E10}"/>
              </a:ext>
            </a:extLst>
          </p:cNvPr>
          <p:cNvSpPr txBox="1"/>
          <p:nvPr/>
        </p:nvSpPr>
        <p:spPr>
          <a:xfrm>
            <a:off x="12592837" y="1878136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79DB0-BB5C-47F5-B715-4DF049A80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589" y="2820351"/>
            <a:ext cx="18746824" cy="10287893"/>
          </a:xfrm>
          <a:prstGeom prst="rect">
            <a:avLst/>
          </a:pr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9711925"/>
              </p:ext>
            </p:extLst>
          </p:nvPr>
        </p:nvGraphicFramePr>
        <p:xfrm>
          <a:off x="21570570" y="14371526"/>
          <a:ext cx="14601565" cy="11136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34BCF21-86A7-4D6A-9500-11EDC4DC1C00}"/>
              </a:ext>
            </a:extLst>
          </p:cNvPr>
          <p:cNvSpPr txBox="1"/>
          <p:nvPr/>
        </p:nvSpPr>
        <p:spPr>
          <a:xfrm>
            <a:off x="4797431" y="12952508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PPCPs Detected by Sample Type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B2544B-B76D-4CE0-909C-B02B624BF919}"/>
              </a:ext>
            </a:extLst>
          </p:cNvPr>
          <p:cNvSpPr txBox="1"/>
          <p:nvPr/>
        </p:nvSpPr>
        <p:spPr>
          <a:xfrm>
            <a:off x="21160824" y="1298653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5D08C67C-3C0A-4880-BCC0-574CACF7E328}"/>
              </a:ext>
            </a:extLst>
          </p:cNvPr>
          <p:cNvSpPr txBox="1"/>
          <p:nvPr/>
        </p:nvSpPr>
        <p:spPr>
          <a:xfrm>
            <a:off x="6711095" y="13734201"/>
            <a:ext cx="7203294" cy="8448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>
                <a:solidFill>
                  <a:schemeClr val="tx1"/>
                </a:solidFill>
              </a:rPr>
              <a:t>No. of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</p:spTree>
    <p:extLst>
      <p:ext uri="{BB962C8B-B14F-4D97-AF65-F5344CB8AC3E}">
        <p14:creationId xmlns:p14="http://schemas.microsoft.com/office/powerpoint/2010/main" val="77390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5B053-C5C5-4EB6-80D7-B48188AD8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279407"/>
            <a:ext cx="31546800" cy="5302252"/>
          </a:xfrm>
        </p:spPr>
        <p:txBody>
          <a:bodyPr/>
          <a:lstStyle/>
          <a:p>
            <a:pPr algn="ctr"/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7EEF7-AF58-4A77-A8FB-4CA8C6CAD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5952067"/>
            <a:ext cx="31546800" cy="206248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4 river sites sampled:</a:t>
            </a:r>
          </a:p>
          <a:p>
            <a:pPr lvl="1"/>
            <a:r>
              <a:rPr lang="en-US" dirty="0"/>
              <a:t>Apalachicola, Ochlockonee, Withlacoochee, and Alafia</a:t>
            </a:r>
          </a:p>
          <a:p>
            <a:r>
              <a:rPr lang="en-US" dirty="0"/>
              <a:t>Categories of compounds:</a:t>
            </a:r>
          </a:p>
          <a:p>
            <a:pPr lvl="1"/>
            <a:r>
              <a:rPr lang="en-US" dirty="0"/>
              <a:t>Pesticides, PPCPs, Hormones, PFCs, PBDEs, and Alkylphenols</a:t>
            </a:r>
          </a:p>
          <a:p>
            <a:r>
              <a:rPr lang="en-US" dirty="0"/>
              <a:t>The matrices (sample collection type) were split into groups. </a:t>
            </a:r>
          </a:p>
          <a:p>
            <a:pPr lvl="1"/>
            <a:r>
              <a:rPr lang="en-US" dirty="0"/>
              <a:t>SPMD only</a:t>
            </a:r>
          </a:p>
          <a:p>
            <a:pPr lvl="1"/>
            <a:r>
              <a:rPr lang="en-US" dirty="0"/>
              <a:t>SPMD, POCIS, Grab (Pesticides)</a:t>
            </a:r>
          </a:p>
          <a:p>
            <a:pPr lvl="1"/>
            <a:r>
              <a:rPr lang="en-US" dirty="0"/>
              <a:t>SPMD &amp; POCIS (Pesticides)</a:t>
            </a:r>
          </a:p>
          <a:p>
            <a:pPr lvl="1"/>
            <a:r>
              <a:rPr lang="en-US" dirty="0"/>
              <a:t>Grab &amp; SPMD</a:t>
            </a:r>
          </a:p>
          <a:p>
            <a:pPr lvl="1"/>
            <a:r>
              <a:rPr lang="en-US" dirty="0"/>
              <a:t>Grab &amp; POCIS</a:t>
            </a:r>
          </a:p>
          <a:p>
            <a:pPr lvl="1"/>
            <a:r>
              <a:rPr lang="en-US" dirty="0"/>
              <a:t>Grab only</a:t>
            </a:r>
          </a:p>
          <a:p>
            <a:pPr lvl="1"/>
            <a:r>
              <a:rPr lang="en-US" dirty="0"/>
              <a:t>POCIS only</a:t>
            </a:r>
          </a:p>
          <a:p>
            <a:r>
              <a:rPr lang="en-US" dirty="0"/>
              <a:t>QA is discussed at the end of each category.</a:t>
            </a:r>
          </a:p>
          <a:p>
            <a:r>
              <a:rPr lang="en-US" dirty="0"/>
              <a:t>SGS/Axys data is presented, then DEP data</a:t>
            </a:r>
          </a:p>
        </p:txBody>
      </p:sp>
    </p:spTree>
    <p:extLst>
      <p:ext uri="{BB962C8B-B14F-4D97-AF65-F5344CB8AC3E}">
        <p14:creationId xmlns:p14="http://schemas.microsoft.com/office/powerpoint/2010/main" val="596035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3117511" y="3502353"/>
            <a:ext cx="1026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0F6F58F7-F9E2-4E67-9293-3BFFB0D3418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4612" y="4988749"/>
            <a:ext cx="20678775" cy="11947525"/>
            <a:chOff x="5026" y="1698"/>
            <a:chExt cx="13026" cy="7526"/>
          </a:xfrm>
        </p:grpSpPr>
        <p:sp>
          <p:nvSpPr>
            <p:cNvPr id="18" name="AutoShape 3">
              <a:extLst>
                <a:ext uri="{FF2B5EF4-FFF2-40B4-BE49-F238E27FC236}">
                  <a16:creationId xmlns:a16="http://schemas.microsoft.com/office/drawing/2014/main" id="{47C19D15-7411-4773-8954-8D294B44CED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026" y="1698"/>
              <a:ext cx="12988" cy="7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99A8CF80-7FEE-4E14-B2BB-130EAF392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12988" cy="2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553E0F9F-5062-4A9F-817D-835779DB4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4649"/>
              <a:ext cx="4688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7">
              <a:extLst>
                <a:ext uri="{FF2B5EF4-FFF2-40B4-BE49-F238E27FC236}">
                  <a16:creationId xmlns:a16="http://schemas.microsoft.com/office/drawing/2014/main" id="{BD2ED508-FF3C-475B-B6BC-E75057F9D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5387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8">
              <a:extLst>
                <a:ext uri="{FF2B5EF4-FFF2-40B4-BE49-F238E27FC236}">
                  <a16:creationId xmlns:a16="http://schemas.microsoft.com/office/drawing/2014/main" id="{A3D657B0-E498-465C-884D-096234A23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6125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F9420E81-DFE8-414B-8BD8-DBDF67EC4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6862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id="{938044CF-FCB3-40CB-BCD1-88A823789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7600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183F7DF2-5C0F-409F-9C45-B15F64279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8338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13E201EE-6519-4C05-9DC5-F5694D1C8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1" y="1772"/>
              <a:ext cx="299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3">
              <a:extLst>
                <a:ext uri="{FF2B5EF4-FFF2-40B4-BE49-F238E27FC236}">
                  <a16:creationId xmlns:a16="http://schemas.microsoft.com/office/drawing/2014/main" id="{819E60A3-6B92-4A8E-B233-032396BF2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9" y="1772"/>
              <a:ext cx="27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0C219E72-F4A8-4219-8C30-037C9CAA6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1" y="1772"/>
              <a:ext cx="3140" cy="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6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P</a:t>
              </a: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OCIS &amp; Grab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15">
              <a:extLst>
                <a:ext uri="{FF2B5EF4-FFF2-40B4-BE49-F238E27FC236}">
                  <a16:creationId xmlns:a16="http://schemas.microsoft.com/office/drawing/2014/main" id="{98313E34-FA66-4531-B63C-6A4779753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2510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DE295814-65D6-49DC-ACC4-29B951539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4" y="2510"/>
              <a:ext cx="338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17">
              <a:extLst>
                <a:ext uri="{FF2B5EF4-FFF2-40B4-BE49-F238E27FC236}">
                  <a16:creationId xmlns:a16="http://schemas.microsoft.com/office/drawing/2014/main" id="{D7406300-327B-4DF8-BBCA-C9FA88C7F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3" y="2510"/>
              <a:ext cx="149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18">
              <a:extLst>
                <a:ext uri="{FF2B5EF4-FFF2-40B4-BE49-F238E27FC236}">
                  <a16:creationId xmlns:a16="http://schemas.microsoft.com/office/drawing/2014/main" id="{064B657C-A633-4AB6-9FEA-657E12EDD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3247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Metoprolol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19">
              <a:extLst>
                <a:ext uri="{FF2B5EF4-FFF2-40B4-BE49-F238E27FC236}">
                  <a16:creationId xmlns:a16="http://schemas.microsoft.com/office/drawing/2014/main" id="{B1F35ACD-9AE9-492C-9CDB-F6221C924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9" y="3247"/>
              <a:ext cx="265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0">
              <a:extLst>
                <a:ext uri="{FF2B5EF4-FFF2-40B4-BE49-F238E27FC236}">
                  <a16:creationId xmlns:a16="http://schemas.microsoft.com/office/drawing/2014/main" id="{A1FBEE7B-4A4B-4098-828D-3F4937010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18" y="3247"/>
              <a:ext cx="449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1">
              <a:extLst>
                <a:ext uri="{FF2B5EF4-FFF2-40B4-BE49-F238E27FC236}">
                  <a16:creationId xmlns:a16="http://schemas.microsoft.com/office/drawing/2014/main" id="{B48B3EF8-7A4D-459F-9994-B65ECFD83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8" y="3985"/>
              <a:ext cx="30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Venlafaxine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2">
              <a:extLst>
                <a:ext uri="{FF2B5EF4-FFF2-40B4-BE49-F238E27FC236}">
                  <a16:creationId xmlns:a16="http://schemas.microsoft.com/office/drawing/2014/main" id="{3E006668-1972-4C28-9EE3-692573845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3985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Caffeine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3">
              <a:extLst>
                <a:ext uri="{FF2B5EF4-FFF2-40B4-BE49-F238E27FC236}">
                  <a16:creationId xmlns:a16="http://schemas.microsoft.com/office/drawing/2014/main" id="{C1E61FDD-DC89-4CF7-93C8-BD01D0EE7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79" y="3985"/>
              <a:ext cx="3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5076022D-6C26-4E40-AD8D-F99376FBC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" y="4723"/>
              <a:ext cx="395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33FE62B7-DC4D-490A-A891-653593796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4723"/>
              <a:ext cx="230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Atenolol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2079E53C-0C8B-4735-AD0C-B0BBE5FAB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7" y="4723"/>
              <a:ext cx="2613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Naproxen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9C69D1E1-F20C-48E4-8900-B0BF031A4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8" y="5461"/>
              <a:ext cx="4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2D99205F-4C39-466B-8877-8616C678A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5461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Cotinine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37003F82-73FF-4BA9-A118-5257B0988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6" y="6198"/>
              <a:ext cx="35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Trimethoprim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id="{562DCB9A-DBEA-4047-8C99-9777B609E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2" y="6198"/>
              <a:ext cx="284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Metformin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1">
              <a:extLst>
                <a:ext uri="{FF2B5EF4-FFF2-40B4-BE49-F238E27FC236}">
                  <a16:creationId xmlns:a16="http://schemas.microsoft.com/office/drawing/2014/main" id="{3CFF2367-A1CE-4F35-92D8-006FFAC3B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6936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Oxycodone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32">
              <a:extLst>
                <a:ext uri="{FF2B5EF4-FFF2-40B4-BE49-F238E27FC236}">
                  <a16:creationId xmlns:a16="http://schemas.microsoft.com/office/drawing/2014/main" id="{9BB4A127-6FEA-4912-ACA9-8E0C77089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0" y="7674"/>
              <a:ext cx="32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Triamterene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3">
              <a:extLst>
                <a:ext uri="{FF2B5EF4-FFF2-40B4-BE49-F238E27FC236}">
                  <a16:creationId xmlns:a16="http://schemas.microsoft.com/office/drawing/2014/main" id="{8A24A815-2577-4A80-8732-8B34FA195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7" y="8412"/>
              <a:ext cx="303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Gemfibrozil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34">
              <a:extLst>
                <a:ext uri="{FF2B5EF4-FFF2-40B4-BE49-F238E27FC236}">
                  <a16:creationId xmlns:a16="http://schemas.microsoft.com/office/drawing/2014/main" id="{141E727E-6ED6-4E89-9724-C6A8702D8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35">
              <a:extLst>
                <a:ext uri="{FF2B5EF4-FFF2-40B4-BE49-F238E27FC236}">
                  <a16:creationId xmlns:a16="http://schemas.microsoft.com/office/drawing/2014/main" id="{59766B1B-AA06-4367-A236-92E053765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36">
              <a:extLst>
                <a:ext uri="{FF2B5EF4-FFF2-40B4-BE49-F238E27FC236}">
                  <a16:creationId xmlns:a16="http://schemas.microsoft.com/office/drawing/2014/main" id="{3579CB79-F29D-4D54-9579-A414136FA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37">
              <a:extLst>
                <a:ext uri="{FF2B5EF4-FFF2-40B4-BE49-F238E27FC236}">
                  <a16:creationId xmlns:a16="http://schemas.microsoft.com/office/drawing/2014/main" id="{95200B0F-688B-438F-BAF4-65F02D3B94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698"/>
              <a:ext cx="129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38">
              <a:extLst>
                <a:ext uri="{FF2B5EF4-FFF2-40B4-BE49-F238E27FC236}">
                  <a16:creationId xmlns:a16="http://schemas.microsoft.com/office/drawing/2014/main" id="{91EC9BF7-C429-4E3A-B95F-5D86FE9E2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129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9">
              <a:extLst>
                <a:ext uri="{FF2B5EF4-FFF2-40B4-BE49-F238E27FC236}">
                  <a16:creationId xmlns:a16="http://schemas.microsoft.com/office/drawing/2014/main" id="{BCE79048-1D80-4334-8810-564AEF09C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698"/>
              <a:ext cx="39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40">
              <a:extLst>
                <a:ext uri="{FF2B5EF4-FFF2-40B4-BE49-F238E27FC236}">
                  <a16:creationId xmlns:a16="http://schemas.microsoft.com/office/drawing/2014/main" id="{F3E6896B-3538-4A66-AF11-E8AF0F21E3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1">
              <a:extLst>
                <a:ext uri="{FF2B5EF4-FFF2-40B4-BE49-F238E27FC236}">
                  <a16:creationId xmlns:a16="http://schemas.microsoft.com/office/drawing/2014/main" id="{76D3696C-03E1-4D57-A1C7-858BFE12E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42">
              <a:extLst>
                <a:ext uri="{FF2B5EF4-FFF2-40B4-BE49-F238E27FC236}">
                  <a16:creationId xmlns:a16="http://schemas.microsoft.com/office/drawing/2014/main" id="{51AB13B7-93CD-4BEF-A2D0-4CBAFC82D8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3">
              <a:extLst>
                <a:ext uri="{FF2B5EF4-FFF2-40B4-BE49-F238E27FC236}">
                  <a16:creationId xmlns:a16="http://schemas.microsoft.com/office/drawing/2014/main" id="{B50D050C-3DA3-496A-B1C1-9F9DAD22C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44">
              <a:extLst>
                <a:ext uri="{FF2B5EF4-FFF2-40B4-BE49-F238E27FC236}">
                  <a16:creationId xmlns:a16="http://schemas.microsoft.com/office/drawing/2014/main" id="{D65F2D96-3E8F-4F77-991C-0A87869162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45">
              <a:extLst>
                <a:ext uri="{FF2B5EF4-FFF2-40B4-BE49-F238E27FC236}">
                  <a16:creationId xmlns:a16="http://schemas.microsoft.com/office/drawing/2014/main" id="{EAAE4DF0-4DE3-4848-AE25-DF3DBA02C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6">
              <a:extLst>
                <a:ext uri="{FF2B5EF4-FFF2-40B4-BE49-F238E27FC236}">
                  <a16:creationId xmlns:a16="http://schemas.microsoft.com/office/drawing/2014/main" id="{A4B8CDAB-812E-4260-BB4A-BDF7480AF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2436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47">
              <a:extLst>
                <a:ext uri="{FF2B5EF4-FFF2-40B4-BE49-F238E27FC236}">
                  <a16:creationId xmlns:a16="http://schemas.microsoft.com/office/drawing/2014/main" id="{8E175896-4012-48E5-A7EB-B2C0CDCD1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2436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48">
              <a:extLst>
                <a:ext uri="{FF2B5EF4-FFF2-40B4-BE49-F238E27FC236}">
                  <a16:creationId xmlns:a16="http://schemas.microsoft.com/office/drawing/2014/main" id="{5A453562-4447-4C13-AC14-F70C9A2EFA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9">
              <a:extLst>
                <a:ext uri="{FF2B5EF4-FFF2-40B4-BE49-F238E27FC236}">
                  <a16:creationId xmlns:a16="http://schemas.microsoft.com/office/drawing/2014/main" id="{1E114C0C-BC7C-484E-9DF5-A35029EAB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735"/>
              <a:ext cx="39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Line 50">
              <a:extLst>
                <a:ext uri="{FF2B5EF4-FFF2-40B4-BE49-F238E27FC236}">
                  <a16:creationId xmlns:a16="http://schemas.microsoft.com/office/drawing/2014/main" id="{D09C6178-3D21-4F9E-99B7-E13893328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174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Rectangle 51">
              <a:extLst>
                <a:ext uri="{FF2B5EF4-FFF2-40B4-BE49-F238E27FC236}">
                  <a16:creationId xmlns:a16="http://schemas.microsoft.com/office/drawing/2014/main" id="{0B61B465-C975-441B-B553-522E1CAEF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174"/>
              <a:ext cx="129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Line 52">
              <a:extLst>
                <a:ext uri="{FF2B5EF4-FFF2-40B4-BE49-F238E27FC236}">
                  <a16:creationId xmlns:a16="http://schemas.microsoft.com/office/drawing/2014/main" id="{739D603A-774C-4021-A7C7-C4CB31DB78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911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Rectangle 53">
              <a:extLst>
                <a:ext uri="{FF2B5EF4-FFF2-40B4-BE49-F238E27FC236}">
                  <a16:creationId xmlns:a16="http://schemas.microsoft.com/office/drawing/2014/main" id="{EE20D55D-2186-4B94-875C-2C93EA6E9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911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Line 54">
              <a:extLst>
                <a:ext uri="{FF2B5EF4-FFF2-40B4-BE49-F238E27FC236}">
                  <a16:creationId xmlns:a16="http://schemas.microsoft.com/office/drawing/2014/main" id="{922AFA4E-ED40-4A23-81E6-94CA66C15C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2436"/>
              <a:ext cx="0" cy="2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Rectangle 55">
              <a:extLst>
                <a:ext uri="{FF2B5EF4-FFF2-40B4-BE49-F238E27FC236}">
                  <a16:creationId xmlns:a16="http://schemas.microsoft.com/office/drawing/2014/main" id="{998BB3E8-FD5D-46EE-BFED-A7C67730E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38" cy="22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Line 56">
              <a:extLst>
                <a:ext uri="{FF2B5EF4-FFF2-40B4-BE49-F238E27FC236}">
                  <a16:creationId xmlns:a16="http://schemas.microsoft.com/office/drawing/2014/main" id="{AA67E1B4-4630-401E-A6D2-CFB9847D35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2473"/>
              <a:ext cx="0" cy="21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Rectangle 57">
              <a:extLst>
                <a:ext uri="{FF2B5EF4-FFF2-40B4-BE49-F238E27FC236}">
                  <a16:creationId xmlns:a16="http://schemas.microsoft.com/office/drawing/2014/main" id="{95DFF868-C612-4835-A222-55B0C39FA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2473"/>
              <a:ext cx="38" cy="2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Line 58">
              <a:extLst>
                <a:ext uri="{FF2B5EF4-FFF2-40B4-BE49-F238E27FC236}">
                  <a16:creationId xmlns:a16="http://schemas.microsoft.com/office/drawing/2014/main" id="{3DF9F21A-03E8-45FF-8B1D-4A9C53F0AF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49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Rectangle 59">
              <a:extLst>
                <a:ext uri="{FF2B5EF4-FFF2-40B4-BE49-F238E27FC236}">
                  <a16:creationId xmlns:a16="http://schemas.microsoft.com/office/drawing/2014/main" id="{25DF4E67-5A6D-4C18-8FD9-A239DF6A2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49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Line 60">
              <a:extLst>
                <a:ext uri="{FF2B5EF4-FFF2-40B4-BE49-F238E27FC236}">
                  <a16:creationId xmlns:a16="http://schemas.microsoft.com/office/drawing/2014/main" id="{EA6F8539-6B08-480D-8AFC-002DD84161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4649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Rectangle 61">
              <a:extLst>
                <a:ext uri="{FF2B5EF4-FFF2-40B4-BE49-F238E27FC236}">
                  <a16:creationId xmlns:a16="http://schemas.microsoft.com/office/drawing/2014/main" id="{AB637369-B867-43F9-AB4F-40C3E7A74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4649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Line 62">
              <a:extLst>
                <a:ext uri="{FF2B5EF4-FFF2-40B4-BE49-F238E27FC236}">
                  <a16:creationId xmlns:a16="http://schemas.microsoft.com/office/drawing/2014/main" id="{532841B5-A27A-4CD9-A4AD-6601D5AB4E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5387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Rectangle 63">
              <a:extLst>
                <a:ext uri="{FF2B5EF4-FFF2-40B4-BE49-F238E27FC236}">
                  <a16:creationId xmlns:a16="http://schemas.microsoft.com/office/drawing/2014/main" id="{AF9A309F-FA71-4AF3-BF4C-01BD46647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5387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Line 64">
              <a:extLst>
                <a:ext uri="{FF2B5EF4-FFF2-40B4-BE49-F238E27FC236}">
                  <a16:creationId xmlns:a16="http://schemas.microsoft.com/office/drawing/2014/main" id="{8D899421-D04A-4121-BB82-43695E3E9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5387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Rectangle 65">
              <a:extLst>
                <a:ext uri="{FF2B5EF4-FFF2-40B4-BE49-F238E27FC236}">
                  <a16:creationId xmlns:a16="http://schemas.microsoft.com/office/drawing/2014/main" id="{2BFF8161-64B9-4D39-A60E-6E5B6FF2F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5387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Line 66">
              <a:extLst>
                <a:ext uri="{FF2B5EF4-FFF2-40B4-BE49-F238E27FC236}">
                  <a16:creationId xmlns:a16="http://schemas.microsoft.com/office/drawing/2014/main" id="{BE4830AD-6531-4CD8-A274-F694E5F1FF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125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Rectangle 67">
              <a:extLst>
                <a:ext uri="{FF2B5EF4-FFF2-40B4-BE49-F238E27FC236}">
                  <a16:creationId xmlns:a16="http://schemas.microsoft.com/office/drawing/2014/main" id="{9075BE51-A47C-4387-A3B7-8E56513BA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125"/>
              <a:ext cx="830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Line 68">
              <a:extLst>
                <a:ext uri="{FF2B5EF4-FFF2-40B4-BE49-F238E27FC236}">
                  <a16:creationId xmlns:a16="http://schemas.microsoft.com/office/drawing/2014/main" id="{112B46D2-7A96-4EEA-9C91-4D748302AE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125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DD462CF5-761A-4ACC-BD90-DEE866BB2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125"/>
              <a:ext cx="46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Line 70">
              <a:extLst>
                <a:ext uri="{FF2B5EF4-FFF2-40B4-BE49-F238E27FC236}">
                  <a16:creationId xmlns:a16="http://schemas.microsoft.com/office/drawing/2014/main" id="{24F5D6C4-BD2F-4F78-82C2-44561DC185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862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Rectangle 71">
              <a:extLst>
                <a:ext uri="{FF2B5EF4-FFF2-40B4-BE49-F238E27FC236}">
                  <a16:creationId xmlns:a16="http://schemas.microsoft.com/office/drawing/2014/main" id="{4A74C151-C98F-4517-BC81-51445E27B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862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Line 72">
              <a:extLst>
                <a:ext uri="{FF2B5EF4-FFF2-40B4-BE49-F238E27FC236}">
                  <a16:creationId xmlns:a16="http://schemas.microsoft.com/office/drawing/2014/main" id="{1DD8D124-A0C6-487B-BED5-840170BF82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862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Rectangle 73">
              <a:extLst>
                <a:ext uri="{FF2B5EF4-FFF2-40B4-BE49-F238E27FC236}">
                  <a16:creationId xmlns:a16="http://schemas.microsoft.com/office/drawing/2014/main" id="{AD6AE31F-7B81-4F4E-A1B7-9C2B0A93E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862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Line 74">
              <a:extLst>
                <a:ext uri="{FF2B5EF4-FFF2-40B4-BE49-F238E27FC236}">
                  <a16:creationId xmlns:a16="http://schemas.microsoft.com/office/drawing/2014/main" id="{272195E3-6A4D-4A59-8931-FA109E2D98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7600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Rectangle 75">
              <a:extLst>
                <a:ext uri="{FF2B5EF4-FFF2-40B4-BE49-F238E27FC236}">
                  <a16:creationId xmlns:a16="http://schemas.microsoft.com/office/drawing/2014/main" id="{83D07C17-160A-43B4-83B8-19E1FF47C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7600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Line 76">
              <a:extLst>
                <a:ext uri="{FF2B5EF4-FFF2-40B4-BE49-F238E27FC236}">
                  <a16:creationId xmlns:a16="http://schemas.microsoft.com/office/drawing/2014/main" id="{85F53C76-5D50-4903-A943-65C270177F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7600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Rectangle 77">
              <a:extLst>
                <a:ext uri="{FF2B5EF4-FFF2-40B4-BE49-F238E27FC236}">
                  <a16:creationId xmlns:a16="http://schemas.microsoft.com/office/drawing/2014/main" id="{1E75D7EE-2196-410B-8446-9FC138F95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7600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Line 78">
              <a:extLst>
                <a:ext uri="{FF2B5EF4-FFF2-40B4-BE49-F238E27FC236}">
                  <a16:creationId xmlns:a16="http://schemas.microsoft.com/office/drawing/2014/main" id="{121994BB-BAEE-4052-B0D4-EC5ED36B8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8338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Rectangle 79">
              <a:extLst>
                <a:ext uri="{FF2B5EF4-FFF2-40B4-BE49-F238E27FC236}">
                  <a16:creationId xmlns:a16="http://schemas.microsoft.com/office/drawing/2014/main" id="{E5FB6A4B-7CCC-45A4-8B36-48549F262A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8338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Line 80">
              <a:extLst>
                <a:ext uri="{FF2B5EF4-FFF2-40B4-BE49-F238E27FC236}">
                  <a16:creationId xmlns:a16="http://schemas.microsoft.com/office/drawing/2014/main" id="{76DD8A99-FF86-41CA-9865-FDC2ADC29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8338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Rectangle 81">
              <a:extLst>
                <a:ext uri="{FF2B5EF4-FFF2-40B4-BE49-F238E27FC236}">
                  <a16:creationId xmlns:a16="http://schemas.microsoft.com/office/drawing/2014/main" id="{499E0753-9EBC-4575-8E1A-951B5F3AF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8338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Line 82">
              <a:extLst>
                <a:ext uri="{FF2B5EF4-FFF2-40B4-BE49-F238E27FC236}">
                  <a16:creationId xmlns:a16="http://schemas.microsoft.com/office/drawing/2014/main" id="{BE0A64FA-ACDE-4107-82EE-4F931F574A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Rectangle 83">
              <a:extLst>
                <a:ext uri="{FF2B5EF4-FFF2-40B4-BE49-F238E27FC236}">
                  <a16:creationId xmlns:a16="http://schemas.microsoft.com/office/drawing/2014/main" id="{759B13E7-D5AE-4458-B47C-C7C092F76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Line 84">
              <a:extLst>
                <a:ext uri="{FF2B5EF4-FFF2-40B4-BE49-F238E27FC236}">
                  <a16:creationId xmlns:a16="http://schemas.microsoft.com/office/drawing/2014/main" id="{5F54821F-54D6-4CDD-A7FB-5995EF53F8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Rectangle 85">
              <a:extLst>
                <a:ext uri="{FF2B5EF4-FFF2-40B4-BE49-F238E27FC236}">
                  <a16:creationId xmlns:a16="http://schemas.microsoft.com/office/drawing/2014/main" id="{E577924B-52DD-46E4-AF4A-038D9CD51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Line 86">
              <a:extLst>
                <a:ext uri="{FF2B5EF4-FFF2-40B4-BE49-F238E27FC236}">
                  <a16:creationId xmlns:a16="http://schemas.microsoft.com/office/drawing/2014/main" id="{6E8FFA92-3A57-4C7B-A8B8-AA5B77432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9076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Rectangle 87">
              <a:extLst>
                <a:ext uri="{FF2B5EF4-FFF2-40B4-BE49-F238E27FC236}">
                  <a16:creationId xmlns:a16="http://schemas.microsoft.com/office/drawing/2014/main" id="{4563E7B6-52A0-45BB-9A26-53DD030D3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9076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Line 88">
              <a:extLst>
                <a:ext uri="{FF2B5EF4-FFF2-40B4-BE49-F238E27FC236}">
                  <a16:creationId xmlns:a16="http://schemas.microsoft.com/office/drawing/2014/main" id="{EEFF46BA-D6EA-47ED-AE7E-A6F1756F08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2473"/>
              <a:ext cx="0" cy="66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Rectangle 89">
              <a:extLst>
                <a:ext uri="{FF2B5EF4-FFF2-40B4-BE49-F238E27FC236}">
                  <a16:creationId xmlns:a16="http://schemas.microsoft.com/office/drawing/2014/main" id="{950FFBAF-58DD-49FE-AA7D-ED5F7260B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2473"/>
              <a:ext cx="38" cy="660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Line 90">
              <a:extLst>
                <a:ext uri="{FF2B5EF4-FFF2-40B4-BE49-F238E27FC236}">
                  <a16:creationId xmlns:a16="http://schemas.microsoft.com/office/drawing/2014/main" id="{7FBC7C9B-7D41-4BB1-A42A-65A56ED6A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076"/>
              <a:ext cx="46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Rectangle 91">
              <a:extLst>
                <a:ext uri="{FF2B5EF4-FFF2-40B4-BE49-F238E27FC236}">
                  <a16:creationId xmlns:a16="http://schemas.microsoft.com/office/drawing/2014/main" id="{C9AEA2D0-8038-4CEB-AC21-EF3F7FA5A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076"/>
              <a:ext cx="46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Line 92">
              <a:extLst>
                <a:ext uri="{FF2B5EF4-FFF2-40B4-BE49-F238E27FC236}">
                  <a16:creationId xmlns:a16="http://schemas.microsoft.com/office/drawing/2014/main" id="{ACB85974-6DC4-4D5E-A12A-DD44AA695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2473"/>
              <a:ext cx="0" cy="66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Rectangle 93">
              <a:extLst>
                <a:ext uri="{FF2B5EF4-FFF2-40B4-BE49-F238E27FC236}">
                  <a16:creationId xmlns:a16="http://schemas.microsoft.com/office/drawing/2014/main" id="{CB26EF2C-2D09-4BB5-95FC-F7CD68FBA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2473"/>
              <a:ext cx="39" cy="66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Line 94">
              <a:extLst>
                <a:ext uri="{FF2B5EF4-FFF2-40B4-BE49-F238E27FC236}">
                  <a16:creationId xmlns:a16="http://schemas.microsoft.com/office/drawing/2014/main" id="{BF5067FA-CE8D-4250-AEF1-2C2B278C25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Rectangle 95">
              <a:extLst>
                <a:ext uri="{FF2B5EF4-FFF2-40B4-BE49-F238E27FC236}">
                  <a16:creationId xmlns:a16="http://schemas.microsoft.com/office/drawing/2014/main" id="{E6E0AA1C-5783-44B0-B819-E2252A31F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96">
              <a:extLst>
                <a:ext uri="{FF2B5EF4-FFF2-40B4-BE49-F238E27FC236}">
                  <a16:creationId xmlns:a16="http://schemas.microsoft.com/office/drawing/2014/main" id="{49D39175-0306-421D-99F7-3E8719ED6D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Rectangle 97">
              <a:extLst>
                <a:ext uri="{FF2B5EF4-FFF2-40B4-BE49-F238E27FC236}">
                  <a16:creationId xmlns:a16="http://schemas.microsoft.com/office/drawing/2014/main" id="{D9ECE400-F8D0-4677-A848-3F0570D90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Line 98">
              <a:extLst>
                <a:ext uri="{FF2B5EF4-FFF2-40B4-BE49-F238E27FC236}">
                  <a16:creationId xmlns:a16="http://schemas.microsoft.com/office/drawing/2014/main" id="{54F164F5-E7EC-470F-98C8-556FA1AAB3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99">
              <a:extLst>
                <a:ext uri="{FF2B5EF4-FFF2-40B4-BE49-F238E27FC236}">
                  <a16:creationId xmlns:a16="http://schemas.microsoft.com/office/drawing/2014/main" id="{016245D5-77B5-4426-A47B-696B51582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Line 100">
              <a:extLst>
                <a:ext uri="{FF2B5EF4-FFF2-40B4-BE49-F238E27FC236}">
                  <a16:creationId xmlns:a16="http://schemas.microsoft.com/office/drawing/2014/main" id="{65F93339-315C-45BC-B1B7-0F0C5AAF3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Rectangle 101">
              <a:extLst>
                <a:ext uri="{FF2B5EF4-FFF2-40B4-BE49-F238E27FC236}">
                  <a16:creationId xmlns:a16="http://schemas.microsoft.com/office/drawing/2014/main" id="{AF5DB670-C2C3-4F49-8AD3-83DEDACE0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9113"/>
              <a:ext cx="39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102">
              <a:extLst>
                <a:ext uri="{FF2B5EF4-FFF2-40B4-BE49-F238E27FC236}">
                  <a16:creationId xmlns:a16="http://schemas.microsoft.com/office/drawing/2014/main" id="{015516D2-7FD0-4CFA-8CAB-F218CA6951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16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Rectangle 103">
              <a:extLst>
                <a:ext uri="{FF2B5EF4-FFF2-40B4-BE49-F238E27FC236}">
                  <a16:creationId xmlns:a16="http://schemas.microsoft.com/office/drawing/2014/main" id="{4F5FC971-EEC4-4B5C-989A-405126FEE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169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Line 104">
              <a:extLst>
                <a:ext uri="{FF2B5EF4-FFF2-40B4-BE49-F238E27FC236}">
                  <a16:creationId xmlns:a16="http://schemas.microsoft.com/office/drawing/2014/main" id="{EBC379BA-D0F4-41DC-B938-DFF19EA846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243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105">
              <a:extLst>
                <a:ext uri="{FF2B5EF4-FFF2-40B4-BE49-F238E27FC236}">
                  <a16:creationId xmlns:a16="http://schemas.microsoft.com/office/drawing/2014/main" id="{841B7378-BD11-4703-8DD9-6063C3784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243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Line 106">
              <a:extLst>
                <a:ext uri="{FF2B5EF4-FFF2-40B4-BE49-F238E27FC236}">
                  <a16:creationId xmlns:a16="http://schemas.microsoft.com/office/drawing/2014/main" id="{755CB803-DF17-45DD-9D82-9DF0D54DF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17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Rectangle 107">
              <a:extLst>
                <a:ext uri="{FF2B5EF4-FFF2-40B4-BE49-F238E27FC236}">
                  <a16:creationId xmlns:a16="http://schemas.microsoft.com/office/drawing/2014/main" id="{6EEBCBDD-1FE9-4456-ADC5-9781ABA02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174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108">
              <a:extLst>
                <a:ext uri="{FF2B5EF4-FFF2-40B4-BE49-F238E27FC236}">
                  <a16:creationId xmlns:a16="http://schemas.microsoft.com/office/drawing/2014/main" id="{9553C921-834E-4F41-9625-E4B3DCB25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91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Rectangle 109">
              <a:extLst>
                <a:ext uri="{FF2B5EF4-FFF2-40B4-BE49-F238E27FC236}">
                  <a16:creationId xmlns:a16="http://schemas.microsoft.com/office/drawing/2014/main" id="{82F4234B-AAB9-4D50-9C98-6F5ACE36A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911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Line 110">
              <a:extLst>
                <a:ext uri="{FF2B5EF4-FFF2-40B4-BE49-F238E27FC236}">
                  <a16:creationId xmlns:a16="http://schemas.microsoft.com/office/drawing/2014/main" id="{F8DBB04C-8B11-444E-A16C-8300385464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464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Rectangle 111">
              <a:extLst>
                <a:ext uri="{FF2B5EF4-FFF2-40B4-BE49-F238E27FC236}">
                  <a16:creationId xmlns:a16="http://schemas.microsoft.com/office/drawing/2014/main" id="{0C706A0A-633A-44E8-A4F1-92BD4062F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4649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Line 112">
              <a:extLst>
                <a:ext uri="{FF2B5EF4-FFF2-40B4-BE49-F238E27FC236}">
                  <a16:creationId xmlns:a16="http://schemas.microsoft.com/office/drawing/2014/main" id="{D3B07845-C1EE-49C5-ADC7-066489AC2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538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Rectangle 113">
              <a:extLst>
                <a:ext uri="{FF2B5EF4-FFF2-40B4-BE49-F238E27FC236}">
                  <a16:creationId xmlns:a16="http://schemas.microsoft.com/office/drawing/2014/main" id="{84923B62-BD01-459B-9ABD-E3DD1D26A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5387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Line 114">
              <a:extLst>
                <a:ext uri="{FF2B5EF4-FFF2-40B4-BE49-F238E27FC236}">
                  <a16:creationId xmlns:a16="http://schemas.microsoft.com/office/drawing/2014/main" id="{D25B0512-BE58-4D75-AEE5-F07E7E4C1C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12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Rectangle 115">
              <a:extLst>
                <a:ext uri="{FF2B5EF4-FFF2-40B4-BE49-F238E27FC236}">
                  <a16:creationId xmlns:a16="http://schemas.microsoft.com/office/drawing/2014/main" id="{9CE4EF7F-7697-447D-B8EE-A7913A021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125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Line 116">
              <a:extLst>
                <a:ext uri="{FF2B5EF4-FFF2-40B4-BE49-F238E27FC236}">
                  <a16:creationId xmlns:a16="http://schemas.microsoft.com/office/drawing/2014/main" id="{B989EC15-0703-4B21-A0B5-173BC9887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86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Rectangle 117">
              <a:extLst>
                <a:ext uri="{FF2B5EF4-FFF2-40B4-BE49-F238E27FC236}">
                  <a16:creationId xmlns:a16="http://schemas.microsoft.com/office/drawing/2014/main" id="{EAFB4374-8CE0-44F6-BB78-D1518AF68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862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Line 118">
              <a:extLst>
                <a:ext uri="{FF2B5EF4-FFF2-40B4-BE49-F238E27FC236}">
                  <a16:creationId xmlns:a16="http://schemas.microsoft.com/office/drawing/2014/main" id="{A4644AFB-9DB2-41AF-AC9D-BF122D0C2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760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Rectangle 119">
              <a:extLst>
                <a:ext uri="{FF2B5EF4-FFF2-40B4-BE49-F238E27FC236}">
                  <a16:creationId xmlns:a16="http://schemas.microsoft.com/office/drawing/2014/main" id="{85AC7166-C3FC-4EC1-8C16-76A82E15A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7600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Line 120">
              <a:extLst>
                <a:ext uri="{FF2B5EF4-FFF2-40B4-BE49-F238E27FC236}">
                  <a16:creationId xmlns:a16="http://schemas.microsoft.com/office/drawing/2014/main" id="{D9DF3E4D-5EED-4890-9775-76B783AAF2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833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Rectangle 121">
              <a:extLst>
                <a:ext uri="{FF2B5EF4-FFF2-40B4-BE49-F238E27FC236}">
                  <a16:creationId xmlns:a16="http://schemas.microsoft.com/office/drawing/2014/main" id="{11C9422B-013A-4212-BCDB-7447A4585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833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Line 122">
              <a:extLst>
                <a:ext uri="{FF2B5EF4-FFF2-40B4-BE49-F238E27FC236}">
                  <a16:creationId xmlns:a16="http://schemas.microsoft.com/office/drawing/2014/main" id="{9415A529-FDAE-4EC7-B0C7-42E01CBD14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907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Rectangle 123">
              <a:extLst>
                <a:ext uri="{FF2B5EF4-FFF2-40B4-BE49-F238E27FC236}">
                  <a16:creationId xmlns:a16="http://schemas.microsoft.com/office/drawing/2014/main" id="{A4B6D399-D891-4EDD-8BC0-0C4DB4A47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907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6" name="TextBox 125">
            <a:extLst>
              <a:ext uri="{FF2B5EF4-FFF2-40B4-BE49-F238E27FC236}">
                <a16:creationId xmlns:a16="http://schemas.microsoft.com/office/drawing/2014/main" id="{0A9A3464-92E0-4C11-9AD3-03C486994175}"/>
              </a:ext>
            </a:extLst>
          </p:cNvPr>
          <p:cNvSpPr txBox="1"/>
          <p:nvPr/>
        </p:nvSpPr>
        <p:spPr>
          <a:xfrm>
            <a:off x="10641354" y="17518092"/>
            <a:ext cx="15414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2D46A3-773F-41FD-8AD7-A85D8BBB22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5603" y="19142302"/>
            <a:ext cx="17385417" cy="468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127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59F8C7-BC62-4A52-9624-8D1E3E653F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" t="5373" r="1299" b="2366"/>
          <a:stretch/>
        </p:blipFill>
        <p:spPr>
          <a:xfrm>
            <a:off x="625641" y="15087113"/>
            <a:ext cx="19690716" cy="11138112"/>
          </a:xfrm>
          <a:prstGeom prst="rect">
            <a:avLst/>
          </a:prstGeom>
        </p:spPr>
      </p:pic>
      <p:sp>
        <p:nvSpPr>
          <p:cNvPr id="129" name="TextBox 128">
            <a:extLst>
              <a:ext uri="{FF2B5EF4-FFF2-40B4-BE49-F238E27FC236}">
                <a16:creationId xmlns:a16="http://schemas.microsoft.com/office/drawing/2014/main" id="{0028F71A-FA06-4DCA-903B-D67C5CBC38E6}"/>
              </a:ext>
            </a:extLst>
          </p:cNvPr>
          <p:cNvSpPr txBox="1"/>
          <p:nvPr/>
        </p:nvSpPr>
        <p:spPr>
          <a:xfrm>
            <a:off x="12347219" y="1927121"/>
            <a:ext cx="1163318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b="1" dirty="0"/>
              <a:t>Detects per Analyte List by Sample Type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22F0944-F85E-4D2E-80AF-4DD5266A9837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B094A0-0A0C-4578-A8DD-617342875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262" y="2469976"/>
            <a:ext cx="17777476" cy="10973752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9766705"/>
              </p:ext>
            </p:extLst>
          </p:nvPr>
        </p:nvGraphicFramePr>
        <p:xfrm>
          <a:off x="20316357" y="15536063"/>
          <a:ext cx="15665116" cy="1024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A498A03-9E04-4759-872B-1B4823FA1963}"/>
              </a:ext>
            </a:extLst>
          </p:cNvPr>
          <p:cNvSpPr txBox="1"/>
          <p:nvPr/>
        </p:nvSpPr>
        <p:spPr>
          <a:xfrm>
            <a:off x="21167721" y="13318931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84A03A-2D7F-45B3-8CC7-CC5F96E1D3BA}"/>
              </a:ext>
            </a:extLst>
          </p:cNvPr>
          <p:cNvSpPr txBox="1"/>
          <p:nvPr/>
        </p:nvSpPr>
        <p:spPr>
          <a:xfrm>
            <a:off x="4214133" y="13318931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PPCPs Detected by Sample Type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D4EC270F-D925-4F9F-BBEC-B8EFD5DE54AD}"/>
              </a:ext>
            </a:extLst>
          </p:cNvPr>
          <p:cNvSpPr txBox="1"/>
          <p:nvPr/>
        </p:nvSpPr>
        <p:spPr>
          <a:xfrm>
            <a:off x="5797615" y="14242261"/>
            <a:ext cx="7203294" cy="8448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>
                <a:solidFill>
                  <a:schemeClr val="tx1"/>
                </a:solidFill>
              </a:rPr>
              <a:t>No. of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</p:spTree>
    <p:extLst>
      <p:ext uri="{BB962C8B-B14F-4D97-AF65-F5344CB8AC3E}">
        <p14:creationId xmlns:p14="http://schemas.microsoft.com/office/powerpoint/2010/main" val="20777902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3591475" y="2143541"/>
            <a:ext cx="1026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PPCPs Detected by Sample Type</a:t>
            </a:r>
          </a:p>
          <a:p>
            <a:pPr algn="ctr"/>
            <a:r>
              <a:rPr lang="en-US" sz="5400" dirty="0"/>
              <a:t>Total No. Analyzed = 127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BF2048-6F33-476F-BA2D-42B14BB8F6C2}"/>
              </a:ext>
            </a:extLst>
          </p:cNvPr>
          <p:cNvSpPr txBox="1"/>
          <p:nvPr/>
        </p:nvSpPr>
        <p:spPr>
          <a:xfrm>
            <a:off x="10326858" y="20739585"/>
            <a:ext cx="15414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2E7835-F2F8-46CC-90B1-D199B076F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761" y="3897867"/>
            <a:ext cx="21188479" cy="160107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D44DA9-DB9C-47B1-A1FE-BCE7F1BDB6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3912" y="22209109"/>
            <a:ext cx="18480176" cy="434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5982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262A20-29B0-4F1D-B6D7-464202DC52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5" t="3928" r="1931" b="2695"/>
          <a:stretch/>
        </p:blipFill>
        <p:spPr>
          <a:xfrm>
            <a:off x="1219201" y="15504194"/>
            <a:ext cx="18316782" cy="106298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A7CD99-0C1A-4D0B-BDCE-F27B29D5740F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3A7A7D4-5B16-44BE-B2F3-2EB8122B8A03}"/>
              </a:ext>
            </a:extLst>
          </p:cNvPr>
          <p:cNvSpPr txBox="1"/>
          <p:nvPr/>
        </p:nvSpPr>
        <p:spPr>
          <a:xfrm>
            <a:off x="6107894" y="14659342"/>
            <a:ext cx="7203294" cy="8448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>
                <a:solidFill>
                  <a:schemeClr val="tx1"/>
                </a:solidFill>
              </a:rPr>
              <a:t>No. of PPCPs Analyzed = </a:t>
            </a:r>
            <a:r>
              <a:rPr lang="en-US" sz="44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97A58C-676A-416F-AB1D-BD48E5940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7354" y="1767986"/>
            <a:ext cx="18713293" cy="11970532"/>
          </a:xfrm>
          <a:prstGeom prst="rect">
            <a:avLst/>
          </a:pr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3660150"/>
              </p:ext>
            </p:extLst>
          </p:nvPr>
        </p:nvGraphicFramePr>
        <p:xfrm>
          <a:off x="20092737" y="15504194"/>
          <a:ext cx="16483263" cy="11478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370BFCD-1AEC-4AB7-9B3A-5A70C869BB05}"/>
              </a:ext>
            </a:extLst>
          </p:cNvPr>
          <p:cNvSpPr txBox="1"/>
          <p:nvPr/>
        </p:nvSpPr>
        <p:spPr>
          <a:xfrm>
            <a:off x="4120726" y="13738518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PPCPs Detected by Sample Type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2383D5-68F9-47F6-B914-2150A62DE6D9}"/>
              </a:ext>
            </a:extLst>
          </p:cNvPr>
          <p:cNvSpPr txBox="1"/>
          <p:nvPr/>
        </p:nvSpPr>
        <p:spPr>
          <a:xfrm>
            <a:off x="20092737" y="13738518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947222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0170618" y="116496"/>
            <a:ext cx="174511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/>
              <a:t>PPCPs Detections at All Sites by Sample Type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2F9093-6DD2-4EB5-802D-A1A4EC55F6BB}"/>
              </a:ext>
            </a:extLst>
          </p:cNvPr>
          <p:cNvSpPr txBox="1"/>
          <p:nvPr/>
        </p:nvSpPr>
        <p:spPr>
          <a:xfrm>
            <a:off x="18905335" y="14383929"/>
            <a:ext cx="13961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Detects per List at All Sites by Sample Type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2128BA-26B8-438B-B1D9-E4ECB7BB8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362" y="21924380"/>
            <a:ext cx="13402351" cy="5043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4C823D-F6B8-4A11-A539-CE76E97A81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855" y="4150153"/>
            <a:ext cx="12594860" cy="74287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320AB6-66A2-4D08-BE5C-1893199C9CBE}"/>
              </a:ext>
            </a:extLst>
          </p:cNvPr>
          <p:cNvSpPr txBox="1"/>
          <p:nvPr/>
        </p:nvSpPr>
        <p:spPr>
          <a:xfrm>
            <a:off x="606060" y="1437305"/>
            <a:ext cx="1340235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</a:t>
            </a:r>
          </a:p>
          <a:p>
            <a:pPr algn="ctr"/>
            <a:r>
              <a:rPr lang="en-US" sz="5400" b="1" dirty="0"/>
              <a:t> </a:t>
            </a:r>
            <a:r>
              <a:rPr lang="en-US" sz="6000" b="1" dirty="0"/>
              <a:t>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628138-AA64-4091-AEEE-6444AD27D83B}"/>
              </a:ext>
            </a:extLst>
          </p:cNvPr>
          <p:cNvSpPr txBox="1"/>
          <p:nvPr/>
        </p:nvSpPr>
        <p:spPr>
          <a:xfrm>
            <a:off x="18896212" y="2321453"/>
            <a:ext cx="137735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PPCPs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8468FD-15C4-4C38-B9D5-884F768D10C2}"/>
              </a:ext>
            </a:extLst>
          </p:cNvPr>
          <p:cNvSpPr txBox="1"/>
          <p:nvPr/>
        </p:nvSpPr>
        <p:spPr>
          <a:xfrm>
            <a:off x="3057195" y="21001050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PPCPs Detected by Sample Type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A8571CD-9BF3-4126-8BE1-CF5F7753FE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202" y="3563176"/>
            <a:ext cx="14174670" cy="163940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440A78-E5B7-4F8D-B272-1C5606EC9D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29298" y="14891760"/>
            <a:ext cx="18313972" cy="1097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834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1193957" y="1417847"/>
            <a:ext cx="34188086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PPCPs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6% of detections from POCIS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17% of detections from grab samples were qualified due to blank detections.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F33066-2D50-4807-9F07-05180117E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418" y="6847128"/>
            <a:ext cx="23947164" cy="1867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439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2246229"/>
            <a:ext cx="341880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PPCPs</a:t>
            </a:r>
          </a:p>
          <a:p>
            <a:r>
              <a:rPr lang="en-US" sz="8000" dirty="0"/>
              <a:t>3 of the 39 PPCP compounds detected were also detected in lab blanks or field blanks at concentrations that required data from at least one site to be qualified.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6650F9-4165-4CD1-B81E-134F63C27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114" y="8061960"/>
            <a:ext cx="13046852" cy="1005216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9E201BC-AC25-4243-9AC2-F7F7CFFEE2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83884" y="8061971"/>
            <a:ext cx="21382820" cy="1631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4541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6D7C8-1164-447D-B653-95725837284E}"/>
              </a:ext>
            </a:extLst>
          </p:cNvPr>
          <p:cNvSpPr txBox="1"/>
          <p:nvPr/>
        </p:nvSpPr>
        <p:spPr>
          <a:xfrm>
            <a:off x="6083300" y="10034840"/>
            <a:ext cx="25704800" cy="6447919"/>
          </a:xfrm>
          <a:prstGeom prst="rect">
            <a:avLst/>
          </a:prstGeom>
          <a:blipFill dpi="0" rotWithShape="1">
            <a:blip r:embed="rId3">
              <a:alphaModFix amt="38000"/>
            </a:blip>
            <a:srcRect/>
            <a:tile tx="0" ty="0" sx="100000" sy="100000" flip="none" algn="tl"/>
          </a:blipFill>
          <a:effectLst>
            <a:glow>
              <a:schemeClr val="accent1">
                <a:alpha val="40000"/>
              </a:schemeClr>
            </a:glow>
            <a:outerShdw blurRad="419100" dist="50800" dir="5400000" algn="ctr" rotWithShape="0">
              <a:srgbClr val="000000">
                <a:alpha val="95000"/>
              </a:srgbClr>
            </a:outerShdw>
            <a:softEdge rad="266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1300" dirty="0"/>
              <a:t>Hormones</a:t>
            </a:r>
          </a:p>
        </p:txBody>
      </p:sp>
    </p:spTree>
    <p:extLst>
      <p:ext uri="{BB962C8B-B14F-4D97-AF65-F5344CB8AC3E}">
        <p14:creationId xmlns:p14="http://schemas.microsoft.com/office/powerpoint/2010/main" val="12026709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17 Hormone Compounds</a:t>
            </a:r>
          </a:p>
          <a:p>
            <a:pPr algn="ctr"/>
            <a:r>
              <a:rPr lang="en-US" sz="9600" b="1" dirty="0"/>
              <a:t>5 Hormone Compounds Detected</a:t>
            </a:r>
          </a:p>
          <a:p>
            <a:pPr algn="ctr"/>
            <a:r>
              <a:rPr lang="en-US" sz="8000" dirty="0"/>
              <a:t>At one or more sites, in at least one matrix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498828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Allyl Trenbolone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Androstenedione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Androsterone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Mestranol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Testosterone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5218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1007837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Alafia River 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605444" y="5389829"/>
            <a:ext cx="12846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7AE886-2AED-4B58-AA5C-369695D88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270" y="6781800"/>
            <a:ext cx="17739330" cy="31452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72C15B-8507-483D-94D5-6D81F096E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0093" y="13555918"/>
            <a:ext cx="15937007" cy="2400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575709-0A01-4835-991E-441231001882}"/>
              </a:ext>
            </a:extLst>
          </p:cNvPr>
          <p:cNvSpPr txBox="1"/>
          <p:nvPr/>
        </p:nvSpPr>
        <p:spPr>
          <a:xfrm>
            <a:off x="11932396" y="11563558"/>
            <a:ext cx="128523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  <a:p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392982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CFFAE5-2A5B-4C2C-91FB-4DC65E412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717557"/>
            <a:ext cx="31546800" cy="5302252"/>
          </a:xfrm>
        </p:spPr>
        <p:txBody>
          <a:bodyPr/>
          <a:lstStyle/>
          <a:p>
            <a:pPr algn="ctr"/>
            <a:r>
              <a:rPr lang="en-US" dirty="0"/>
              <a:t>Emerging Substances of Concern</a:t>
            </a:r>
            <a:br>
              <a:rPr lang="en-US" dirty="0"/>
            </a:br>
            <a:r>
              <a:rPr lang="en-US" dirty="0"/>
              <a:t>(ESOC)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CE02A-43F0-44F2-BE56-08D98B9AA5C2}"/>
              </a:ext>
            </a:extLst>
          </p:cNvPr>
          <p:cNvSpPr txBox="1"/>
          <p:nvPr/>
        </p:nvSpPr>
        <p:spPr>
          <a:xfrm>
            <a:off x="1343025" y="4683414"/>
            <a:ext cx="33889950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2000" dirty="0"/>
              <a:t>This study separated analytes into 6 main categories:</a:t>
            </a:r>
          </a:p>
          <a:p>
            <a:endParaRPr lang="en-US" sz="11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24283D-8596-4C96-8755-E4E8A5A1B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43750"/>
            <a:ext cx="36576000" cy="2211705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1C6CA96-4572-445F-8A4D-FA5936D81ACB}"/>
              </a:ext>
            </a:extLst>
          </p:cNvPr>
          <p:cNvCxnSpPr/>
          <p:nvPr/>
        </p:nvCxnSpPr>
        <p:spPr>
          <a:xfrm>
            <a:off x="0" y="14293516"/>
            <a:ext cx="3657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4087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6" y="1949963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5181602" y="9352979"/>
            <a:ext cx="128523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FCBB3E-3C60-42C8-B49B-4D72A1313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7" y="3311672"/>
            <a:ext cx="32260121" cy="48814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22E503-1593-4F19-962F-2A7446B84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59651" y="21388243"/>
            <a:ext cx="14789150" cy="44464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808059-93A4-4743-B8E6-4D1B06D92B2B}"/>
              </a:ext>
            </a:extLst>
          </p:cNvPr>
          <p:cNvSpPr txBox="1"/>
          <p:nvPr/>
        </p:nvSpPr>
        <p:spPr>
          <a:xfrm>
            <a:off x="20396200" y="9415861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1CC0D1-21BE-41F0-8461-64D7352AEE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13" t="4344" r="13617" b="2616"/>
          <a:stretch/>
        </p:blipFill>
        <p:spPr>
          <a:xfrm>
            <a:off x="1219201" y="12267160"/>
            <a:ext cx="18143621" cy="13567493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2527857"/>
              </p:ext>
            </p:extLst>
          </p:nvPr>
        </p:nvGraphicFramePr>
        <p:xfrm>
          <a:off x="19151944" y="10919818"/>
          <a:ext cx="16130062" cy="10183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741858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03152" y="9629294"/>
            <a:ext cx="128211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03A90-0F44-4E4F-BC89-AA977F4F8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582" y="2986094"/>
            <a:ext cx="19081810" cy="551254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CE0D9D-7B52-44D2-8674-96C4D94DF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8621" y="21269794"/>
            <a:ext cx="15868649" cy="42698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E29A0D-577E-48A4-92AB-FDCD6F01D00B}"/>
              </a:ext>
            </a:extLst>
          </p:cNvPr>
          <p:cNvSpPr txBox="1"/>
          <p:nvPr/>
        </p:nvSpPr>
        <p:spPr>
          <a:xfrm>
            <a:off x="19970042" y="9633325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2E02FE-419D-4AD9-9873-EE12D40B61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69" t="5528" r="13253" b="3406"/>
          <a:stretch/>
        </p:blipFill>
        <p:spPr>
          <a:xfrm>
            <a:off x="866273" y="11383620"/>
            <a:ext cx="18612348" cy="14155976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9875318"/>
              </p:ext>
            </p:extLst>
          </p:nvPr>
        </p:nvGraphicFramePr>
        <p:xfrm>
          <a:off x="17124289" y="10923394"/>
          <a:ext cx="18222981" cy="9519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34332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0" y="145322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513731" y="479830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190322" y="10505990"/>
            <a:ext cx="127964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  <a:p>
            <a:pPr algn="ctr"/>
            <a:endParaRPr lang="en-US" sz="5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D99EA0-C0CB-4118-85A9-8B2AD17FE2A8}"/>
              </a:ext>
            </a:extLst>
          </p:cNvPr>
          <p:cNvSpPr txBox="1"/>
          <p:nvPr/>
        </p:nvSpPr>
        <p:spPr>
          <a:xfrm>
            <a:off x="19141901" y="10424763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7F37FB8-659A-420C-B511-6897FE87D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7709" y="6016376"/>
            <a:ext cx="16470398" cy="35398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891C73-9035-475B-862D-710A5ABED2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9" t="3935" r="13359" b="1828"/>
          <a:stretch/>
        </p:blipFill>
        <p:spPr>
          <a:xfrm>
            <a:off x="481264" y="13948728"/>
            <a:ext cx="19112869" cy="12684182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7516693"/>
              </p:ext>
            </p:extLst>
          </p:nvPr>
        </p:nvGraphicFramePr>
        <p:xfrm>
          <a:off x="19088051" y="11501855"/>
          <a:ext cx="16483263" cy="9469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E3CCAECB-8E64-480C-A505-29B4B59F41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02350" y="21399708"/>
            <a:ext cx="15254667" cy="523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724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6868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Hormones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702417" y="3375798"/>
            <a:ext cx="172517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/>
              <a:t>Total No. </a:t>
            </a:r>
            <a:r>
              <a:rPr lang="en-US" sz="5000" b="1" dirty="0" err="1"/>
              <a:t>Undetects</a:t>
            </a:r>
            <a:r>
              <a:rPr lang="en-US" sz="5000" b="1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71080" y="4645799"/>
            <a:ext cx="1381861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  <a:p>
            <a:endParaRPr lang="en-US" sz="5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684980" y="16946435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Hormones Detections by Sample 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4BD80A-4275-49BF-BF2A-E38BA6463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1161" y="6651407"/>
            <a:ext cx="6858450" cy="39941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C575275-471A-4831-AD2E-B279EDA4A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9039" y="13185843"/>
            <a:ext cx="45179" cy="106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8EC54A4-5FF6-4ADF-83CA-31291FDDF3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4132" y="17869765"/>
            <a:ext cx="16874804" cy="68288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5A1F95A-9081-4A28-BA15-20091A80B8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1830" y="5107463"/>
            <a:ext cx="13010472" cy="2131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957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2048109"/>
            <a:ext cx="34607186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Hormones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0% of detections from POCIS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100% of detections from grab samples were qualified due to blank detections.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769DED-2AE6-4F2D-B0F9-975217A7A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305" y="8034333"/>
            <a:ext cx="24119389" cy="1689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548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2048109"/>
            <a:ext cx="346071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Hormones</a:t>
            </a:r>
          </a:p>
          <a:p>
            <a:r>
              <a:rPr lang="en-US" sz="8000" dirty="0"/>
              <a:t>2 of the 5 hormone compounds detected were also detected in lab blanks or field blanks at concentrations that required data from at least one site to be qualified.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657BD9-33E1-4D7E-8916-14BBF9E28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2439" y="7974291"/>
            <a:ext cx="13258800" cy="80891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2F0AF7-3BEA-4771-B106-203959485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9253" y="7974291"/>
            <a:ext cx="13046852" cy="1005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499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118B01-77F3-41E5-AE6A-348DE3D2E05C}"/>
              </a:ext>
            </a:extLst>
          </p:cNvPr>
          <p:cNvSpPr txBox="1"/>
          <p:nvPr/>
        </p:nvSpPr>
        <p:spPr>
          <a:xfrm>
            <a:off x="11201400" y="6729457"/>
            <a:ext cx="15544800" cy="9248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9500" dirty="0"/>
              <a:t>PFCs</a:t>
            </a:r>
          </a:p>
        </p:txBody>
      </p:sp>
    </p:spTree>
    <p:extLst>
      <p:ext uri="{BB962C8B-B14F-4D97-AF65-F5344CB8AC3E}">
        <p14:creationId xmlns:p14="http://schemas.microsoft.com/office/powerpoint/2010/main" val="4423517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13 PFC Compounds</a:t>
            </a:r>
          </a:p>
          <a:p>
            <a:pPr algn="ctr"/>
            <a:r>
              <a:rPr lang="en-US" sz="9600" b="1" dirty="0"/>
              <a:t>10 PFC Compounds Detected</a:t>
            </a:r>
          </a:p>
          <a:p>
            <a:pPr algn="ctr"/>
            <a:r>
              <a:rPr lang="en-US" sz="8000" dirty="0"/>
              <a:t>At one or more sites, in at least one matrix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16323345" cy="5032147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PFDA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PFHpA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PFNA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PFPeA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5734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2270991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PFCs Detected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3538430" y="1144358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PFCs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81E719-7003-4919-A4A2-E6755A15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893" y="3418512"/>
            <a:ext cx="23792214" cy="7536068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C5B59786-E7F7-4304-BFA6-B48A9451F7F6}"/>
              </a:ext>
            </a:extLst>
          </p:cNvPr>
          <p:cNvSpPr txBox="1"/>
          <p:nvPr/>
        </p:nvSpPr>
        <p:spPr>
          <a:xfrm>
            <a:off x="6162051" y="12233959"/>
            <a:ext cx="6944758" cy="95250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No. of PFCs  Analyzed </a:t>
            </a:r>
            <a:r>
              <a:rPr lang="en-US" sz="4800" baseline="0" dirty="0">
                <a:solidFill>
                  <a:schemeClr val="tx1"/>
                </a:solidFill>
              </a:rPr>
              <a:t>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A141E8E-159A-47DA-98FA-4D76ACA43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5488" y="22132730"/>
            <a:ext cx="15024972" cy="42039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FE82EE-E334-4064-917A-CB8FBBB7BE18}"/>
              </a:ext>
            </a:extLst>
          </p:cNvPr>
          <p:cNvSpPr txBox="1"/>
          <p:nvPr/>
        </p:nvSpPr>
        <p:spPr>
          <a:xfrm>
            <a:off x="19585488" y="11443584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64B70B-B53B-4D75-ACCD-4E96F1F8BC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81" t="7474" r="9502" b="1813"/>
          <a:stretch/>
        </p:blipFill>
        <p:spPr>
          <a:xfrm>
            <a:off x="954588" y="13976835"/>
            <a:ext cx="18630900" cy="12359831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9172446"/>
              </p:ext>
            </p:extLst>
          </p:nvPr>
        </p:nvGraphicFramePr>
        <p:xfrm>
          <a:off x="19585488" y="12855918"/>
          <a:ext cx="15024972" cy="8815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046496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011325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PFCs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6C29E-E26F-406D-BDB6-10E0BF08A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303" y="4026988"/>
            <a:ext cx="20999394" cy="63735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E6F241-155C-49C8-A59A-09891BE52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6672" y="21756548"/>
            <a:ext cx="15750960" cy="49463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5603659" y="11141459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Detections by Sample Type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242E5D9B-4C84-452B-ACFE-84E2CDF8434A}"/>
              </a:ext>
            </a:extLst>
          </p:cNvPr>
          <p:cNvSpPr txBox="1"/>
          <p:nvPr/>
        </p:nvSpPr>
        <p:spPr>
          <a:xfrm>
            <a:off x="7110472" y="12017759"/>
            <a:ext cx="6934200" cy="787907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aseline="0" dirty="0">
                <a:solidFill>
                  <a:schemeClr val="tx1"/>
                </a:solidFill>
              </a:rPr>
              <a:t>No. of PFCs Analyzed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345654-6E97-4018-ABDC-5C134C3BC021}"/>
              </a:ext>
            </a:extLst>
          </p:cNvPr>
          <p:cNvSpPr txBox="1"/>
          <p:nvPr/>
        </p:nvSpPr>
        <p:spPr>
          <a:xfrm>
            <a:off x="20176672" y="11141459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32D8A7-0075-4CF4-8D21-0A107B5D78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2" t="4884" r="3347" b="2973"/>
          <a:stretch/>
        </p:blipFill>
        <p:spPr>
          <a:xfrm>
            <a:off x="835241" y="14439900"/>
            <a:ext cx="17452759" cy="11930304"/>
          </a:xfrm>
          <a:prstGeom prst="rect">
            <a:avLst/>
          </a:prstGeom>
        </p:spPr>
      </p:pic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7952325"/>
              </p:ext>
            </p:extLst>
          </p:nvPr>
        </p:nvGraphicFramePr>
        <p:xfrm>
          <a:off x="19408560" y="12464223"/>
          <a:ext cx="15201900" cy="872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52244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FBBDD-39EB-4C54-AA7D-B12AFE1EE4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SGS/Axys Data</a:t>
            </a:r>
          </a:p>
        </p:txBody>
      </p:sp>
    </p:spTree>
    <p:extLst>
      <p:ext uri="{BB962C8B-B14F-4D97-AF65-F5344CB8AC3E}">
        <p14:creationId xmlns:p14="http://schemas.microsoft.com/office/powerpoint/2010/main" val="28624739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540617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9C7C4B-ACD9-46B1-A12C-7D17420AF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424" y="4556280"/>
            <a:ext cx="19539151" cy="1356634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7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E1633C-E254-4013-AAA8-A750D78FE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8487" y="18651916"/>
            <a:ext cx="15930229" cy="14570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16FC34E-6577-408F-85F5-F3A61F4FBE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3136" y="20108986"/>
            <a:ext cx="12340930" cy="416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2041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PFC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PFCs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7068068" y="12412553"/>
            <a:ext cx="7315198" cy="906652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aseline="0" dirty="0">
                <a:solidFill>
                  <a:schemeClr val="tx1"/>
                </a:solidFill>
              </a:rPr>
              <a:t>No. of PFCs Analyzed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24427" y="1148922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A06C1-2254-408A-9E4F-A7229C3A5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7647" y="2728787"/>
            <a:ext cx="20840702" cy="79186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F252DA-7C87-40A6-8458-EDA762B9E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6579" y="22073563"/>
            <a:ext cx="15627351" cy="39924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0EA134F-1328-4BEA-BAB3-E5F456B9DB56}"/>
              </a:ext>
            </a:extLst>
          </p:cNvPr>
          <p:cNvSpPr txBox="1"/>
          <p:nvPr/>
        </p:nvSpPr>
        <p:spPr>
          <a:xfrm>
            <a:off x="20227019" y="1145288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0EDA75-3455-4E59-8C31-16498845B1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32" t="7510" r="12422" b="1874"/>
          <a:stretch/>
        </p:blipFill>
        <p:spPr>
          <a:xfrm>
            <a:off x="1219201" y="13944600"/>
            <a:ext cx="17564100" cy="12121453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4558781"/>
              </p:ext>
            </p:extLst>
          </p:nvPr>
        </p:nvGraphicFramePr>
        <p:xfrm>
          <a:off x="17754600" y="12865879"/>
          <a:ext cx="17907000" cy="868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2554194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1571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PFC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588846" y="3134346"/>
            <a:ext cx="18308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383952" y="12382002"/>
            <a:ext cx="112126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No. of Detections by Sample Type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20602632" y="2958958"/>
            <a:ext cx="13448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/>
              <a:t>PFCs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568CD3-26C9-4F1A-BE07-22F660973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3143" y="4713284"/>
            <a:ext cx="11274430" cy="568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F42CB3-0684-42DF-894A-140CB710A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2392" y="14448373"/>
            <a:ext cx="17115815" cy="92165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71AFE7-8718-4C6A-87EF-244948E6A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402" y="4713284"/>
            <a:ext cx="15931188" cy="2131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3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29307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PFCs</a:t>
            </a:r>
          </a:p>
          <a:p>
            <a:r>
              <a:rPr lang="en-US" sz="8000" dirty="0"/>
              <a:t>No PFC compounds were detected in lab blanks or field blanks at concentrations that required data from at least one site to be qualified.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D728C4-5CD9-4C56-AC96-B992D1766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5796" y="9269680"/>
            <a:ext cx="12114423" cy="127644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0BA7DE-C445-45DC-B9C0-87BAB1641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915" y="9269680"/>
            <a:ext cx="13046852" cy="1005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210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extBox 1">
            <a:extLst>
              <a:ext uri="{FF2B5EF4-FFF2-40B4-BE49-F238E27FC236}">
                <a16:creationId xmlns:a16="http://schemas.microsoft.com/office/drawing/2014/main" id="{3CD707ED-E9BB-4595-A97F-4CD6CF2D3142}"/>
              </a:ext>
            </a:extLst>
          </p:cNvPr>
          <p:cNvSpPr txBox="1"/>
          <p:nvPr/>
        </p:nvSpPr>
        <p:spPr>
          <a:xfrm>
            <a:off x="7143750" y="9853404"/>
            <a:ext cx="22288500" cy="772519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PBDEs</a:t>
            </a:r>
          </a:p>
        </p:txBody>
      </p:sp>
    </p:spTree>
    <p:extLst>
      <p:ext uri="{BB962C8B-B14F-4D97-AF65-F5344CB8AC3E}">
        <p14:creationId xmlns:p14="http://schemas.microsoft.com/office/powerpoint/2010/main" val="39542962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8 PBDE Compounds</a:t>
            </a:r>
          </a:p>
          <a:p>
            <a:pPr algn="ctr"/>
            <a:r>
              <a:rPr lang="en-US" sz="9600" b="1" dirty="0"/>
              <a:t>8 PBDE Compounds Detected</a:t>
            </a:r>
          </a:p>
          <a:p>
            <a:pPr algn="ctr"/>
            <a:r>
              <a:rPr lang="en-US" sz="8000" dirty="0"/>
              <a:t>At one or more sites, in at least one matrix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7952177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2,2',3,3',4,4',5,5',6,6'-DeBDE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2,2',3,4,4',5',6-HpBDE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2,2',4,4',5,5'-HxBDE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2,2',4,4',5,6'-HxBDE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2,2',4,4',6-PeBDE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2,2',4,4'-TeBDE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2,4,4'-TriBDE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343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800" y="1658936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Detections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41447" y="12233490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DCA70D-9CBA-4244-A8AF-B840B5C9C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81885" y="22492550"/>
            <a:ext cx="12166916" cy="405763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330BC8-701E-4EEB-B7FB-119E5B92C01D}"/>
              </a:ext>
            </a:extLst>
          </p:cNvPr>
          <p:cNvSpPr txBox="1"/>
          <p:nvPr/>
        </p:nvSpPr>
        <p:spPr>
          <a:xfrm>
            <a:off x="20787750" y="11894736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9EE3B6-1E1F-4032-85CE-DC674004F5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4" t="3825" r="7284" b="2127"/>
          <a:stretch/>
        </p:blipFill>
        <p:spPr>
          <a:xfrm>
            <a:off x="907171" y="13895482"/>
            <a:ext cx="19060552" cy="12317317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7348"/>
              </p:ext>
            </p:extLst>
          </p:nvPr>
        </p:nvGraphicFramePr>
        <p:xfrm>
          <a:off x="19967723" y="12818066"/>
          <a:ext cx="16725900" cy="9478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DA0FE816-8243-4448-9B43-468AF8DC29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7013" y="2674764"/>
            <a:ext cx="18618997" cy="820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025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799" y="1597346"/>
            <a:ext cx="1158240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/>
              <a:t>Detected by Sample Type</a:t>
            </a:r>
          </a:p>
          <a:p>
            <a:pPr algn="ctr"/>
            <a:r>
              <a:rPr lang="en-US" sz="4400"/>
              <a:t>Total No. Analyzed = 8</a:t>
            </a:r>
            <a:endParaRPr lang="en-US" sz="4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E6EC18-A159-40C6-A3B1-24DD07ACD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2021" y="3938415"/>
            <a:ext cx="22203959" cy="110166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53C798-A9AD-4651-B0B1-80824297B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78" y="17296131"/>
            <a:ext cx="20630608" cy="779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948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Apalachicola River Analyzed by SGS Analytical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0F77ED-CE05-4999-8FC0-52AD111F27E1}"/>
              </a:ext>
            </a:extLst>
          </p:cNvPr>
          <p:cNvSpPr txBox="1"/>
          <p:nvPr/>
        </p:nvSpPr>
        <p:spPr>
          <a:xfrm>
            <a:off x="4254361" y="11003984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84439F-F008-4733-A850-E7BFB51B2644}"/>
              </a:ext>
            </a:extLst>
          </p:cNvPr>
          <p:cNvSpPr txBox="1"/>
          <p:nvPr/>
        </p:nvSpPr>
        <p:spPr>
          <a:xfrm>
            <a:off x="20688400" y="11025296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FBC4FBE-2E40-43E4-AA4A-C42CDB8E9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361" y="4245780"/>
            <a:ext cx="27450661" cy="496715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8DA7006-4F5E-4EE2-8ED4-BB61D8E2F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6285" y="22510582"/>
            <a:ext cx="13610954" cy="39965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B21608-0837-4C0F-B1A5-FF40F3724399}"/>
              </a:ext>
            </a:extLst>
          </p:cNvPr>
          <p:cNvSpPr txBox="1"/>
          <p:nvPr/>
        </p:nvSpPr>
        <p:spPr>
          <a:xfrm>
            <a:off x="13330117" y="3110067"/>
            <a:ext cx="94077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PBDEs Detected by Sample Type</a:t>
            </a:r>
            <a:endParaRPr lang="en-US" sz="5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8BA021-DEE7-4329-B8CE-2A3C152478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19" t="4548" r="14649" b="1125"/>
          <a:stretch/>
        </p:blipFill>
        <p:spPr>
          <a:xfrm>
            <a:off x="960063" y="12912366"/>
            <a:ext cx="17073938" cy="12043134"/>
          </a:xfrm>
          <a:prstGeom prst="rect">
            <a:avLst/>
          </a:prstGeom>
        </p:spPr>
      </p:pic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277422"/>
              </p:ext>
            </p:extLst>
          </p:nvPr>
        </p:nvGraphicFramePr>
        <p:xfrm>
          <a:off x="17449800" y="12290380"/>
          <a:ext cx="18211800" cy="933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93246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B65BAE-62E1-4128-B3DD-56431C4F4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776" y="2520676"/>
            <a:ext cx="21888449" cy="82682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17B929D-FFD1-4C32-9DD9-60FBC3866244}"/>
              </a:ext>
            </a:extLst>
          </p:cNvPr>
          <p:cNvSpPr txBox="1"/>
          <p:nvPr/>
        </p:nvSpPr>
        <p:spPr>
          <a:xfrm>
            <a:off x="4167710" y="10980207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26E6A5-7764-49DF-8E56-EB6F9FC25CEE}"/>
              </a:ext>
            </a:extLst>
          </p:cNvPr>
          <p:cNvSpPr txBox="1"/>
          <p:nvPr/>
        </p:nvSpPr>
        <p:spPr>
          <a:xfrm>
            <a:off x="19589749" y="10984963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8246C6-3D20-4D03-B4D9-E3E0FDEDE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9749" y="21878330"/>
            <a:ext cx="14011277" cy="49100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4A4A8B-0AB5-47C3-990D-170647EF31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46" t="3835" r="8113" b="3412"/>
          <a:stretch/>
        </p:blipFill>
        <p:spPr>
          <a:xfrm>
            <a:off x="1035392" y="12833484"/>
            <a:ext cx="17179127" cy="11682087"/>
          </a:xfrm>
          <a:prstGeom prst="rect">
            <a:avLst/>
          </a:prstGeom>
        </p:spPr>
      </p:pic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6813981"/>
              </p:ext>
            </p:extLst>
          </p:nvPr>
        </p:nvGraphicFramePr>
        <p:xfrm>
          <a:off x="16359710" y="12344400"/>
          <a:ext cx="18846801" cy="8951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445490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1A0933-3793-4EBF-B694-1E278B9D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9613907"/>
            <a:ext cx="31546800" cy="5302252"/>
          </a:xfrm>
          <a:gradFill>
            <a:gsLst>
              <a:gs pos="0">
                <a:schemeClr val="accent1">
                  <a:alpha val="6000"/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ctr"/>
            <a:r>
              <a:rPr lang="en-US" sz="49600" dirty="0"/>
              <a:t>Pesticides</a:t>
            </a:r>
          </a:p>
        </p:txBody>
      </p:sp>
    </p:spTree>
    <p:extLst>
      <p:ext uri="{BB962C8B-B14F-4D97-AF65-F5344CB8AC3E}">
        <p14:creationId xmlns:p14="http://schemas.microsoft.com/office/powerpoint/2010/main" val="25230481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7680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PBDE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3190162" y="3235875"/>
            <a:ext cx="12407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Non-detects,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447474" y="15400933"/>
            <a:ext cx="124075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No. PBDEs Detected by Sample Type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9936878" y="2854050"/>
            <a:ext cx="13448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/>
              <a:t>PBDEs Detected at Every Site (n = 4) by Matrix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27D8E6-4820-4CC4-ACF9-080A04064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1720" y="4113038"/>
            <a:ext cx="15588054" cy="99343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49712F-FB83-44C9-8BAB-4CF8E293C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6471" y="5274947"/>
            <a:ext cx="14550484" cy="202519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B50BFC-9967-4E3D-90BA-DACEC60997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74545" y="16645267"/>
            <a:ext cx="18153383" cy="520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783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86807" y="2467209"/>
            <a:ext cx="343231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PBDEs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8000" dirty="0"/>
              <a:t>100% of detections from SPMD samples were qualified due to blank detections. 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8000" dirty="0"/>
              <a:t>92% of detections from grab samples were qualified due to blank detections. </a:t>
            </a:r>
          </a:p>
          <a:p>
            <a:endParaRPr lang="en-US" sz="8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A69C8C-A9A6-4400-A66B-AAD944A93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8669" y="7945632"/>
            <a:ext cx="25178661" cy="1762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963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1619854" y="2467209"/>
            <a:ext cx="3380708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PBDEs</a:t>
            </a:r>
          </a:p>
          <a:p>
            <a:r>
              <a:rPr lang="en-US" sz="8000" dirty="0"/>
              <a:t>All of the PBDE compounds detected, were also detected in lab blanks or field blanks at concentrations that required data from at least one site to be qualified.</a:t>
            </a:r>
          </a:p>
          <a:p>
            <a:endParaRPr lang="en-US" sz="8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E48D13-8086-4AF1-A52D-B8B3B0095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854" y="8125078"/>
            <a:ext cx="13046852" cy="100521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7FA101-F99A-4F0F-931E-FD6F5F486F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4743" y="8125078"/>
            <a:ext cx="17597838" cy="978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893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C0423C-146A-4DF3-9514-9C37C69AC3FF}"/>
              </a:ext>
            </a:extLst>
          </p:cNvPr>
          <p:cNvSpPr txBox="1"/>
          <p:nvPr/>
        </p:nvSpPr>
        <p:spPr>
          <a:xfrm>
            <a:off x="1933575" y="2529884"/>
            <a:ext cx="31261050" cy="6294031"/>
          </a:xfrm>
          <a:prstGeom prst="rect">
            <a:avLst/>
          </a:prstGeom>
          <a:solidFill>
            <a:schemeClr val="bg1">
              <a:lumMod val="65000"/>
              <a:alpha val="8000"/>
            </a:schemeClr>
          </a:solidFill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300" dirty="0"/>
              <a:t>Alkylphenols</a:t>
            </a:r>
          </a:p>
        </p:txBody>
      </p:sp>
    </p:spTree>
    <p:extLst>
      <p:ext uri="{BB962C8B-B14F-4D97-AF65-F5344CB8AC3E}">
        <p14:creationId xmlns:p14="http://schemas.microsoft.com/office/powerpoint/2010/main" val="21208563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4 Alkylphenol Compounds</a:t>
            </a:r>
          </a:p>
          <a:p>
            <a:pPr algn="ctr"/>
            <a:r>
              <a:rPr lang="en-US" sz="9600" b="1" dirty="0"/>
              <a:t>2 Alkylphenol Compounds Detected</a:t>
            </a:r>
          </a:p>
          <a:p>
            <a:pPr algn="ctr"/>
            <a:r>
              <a:rPr lang="en-US" sz="8000" dirty="0"/>
              <a:t>At one or more sites, in at least one matrix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206825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diethoxylates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6362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6" y="70730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All Sites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1633193" y="1795960"/>
            <a:ext cx="12801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652C93-63EC-4A4D-8870-DB21F0E88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966" y="3930593"/>
            <a:ext cx="22644059" cy="26136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EC82DC-FD20-4682-8806-7126196BD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81552" y="20510794"/>
            <a:ext cx="16560447" cy="58534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C7C07F7-A01E-4374-8782-365D996FF4C6}"/>
              </a:ext>
            </a:extLst>
          </p:cNvPr>
          <p:cNvSpPr txBox="1"/>
          <p:nvPr/>
        </p:nvSpPr>
        <p:spPr>
          <a:xfrm>
            <a:off x="18918314" y="20557490"/>
            <a:ext cx="5553243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7200" b="1" dirty="0"/>
              <a:t>All Sites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082C42-38A8-4295-B393-1A1FA0ECD2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2" t="4381" r="8331" b="3297"/>
          <a:stretch/>
        </p:blipFill>
        <p:spPr>
          <a:xfrm>
            <a:off x="1219196" y="11087430"/>
            <a:ext cx="17662357" cy="1235008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B2EE4F1-261F-453A-8B48-392FB37B0BEF}"/>
              </a:ext>
            </a:extLst>
          </p:cNvPr>
          <p:cNvSpPr txBox="1"/>
          <p:nvPr/>
        </p:nvSpPr>
        <p:spPr>
          <a:xfrm>
            <a:off x="3954374" y="8567185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/>
              <a:t>No</a:t>
            </a:r>
            <a:r>
              <a:rPr lang="en-US" sz="4800" dirty="0"/>
              <a:t>. of Alkylphenols Analyzed = 8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5F51B21-5C78-4E19-B104-4202A0BE3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2671247"/>
              </p:ext>
            </p:extLst>
          </p:nvPr>
        </p:nvGraphicFramePr>
        <p:xfrm>
          <a:off x="18881553" y="10006924"/>
          <a:ext cx="16733251" cy="9321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3ABB2FEB-27BE-4BF3-A9BB-4BE376EEA831}"/>
              </a:ext>
            </a:extLst>
          </p:cNvPr>
          <p:cNvSpPr txBox="1"/>
          <p:nvPr/>
        </p:nvSpPr>
        <p:spPr>
          <a:xfrm>
            <a:off x="20968414" y="8567185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61569060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9542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Alkylphenol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633875" y="2985497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</a:t>
            </a:r>
            <a:r>
              <a:rPr lang="en-US" sz="5400" dirty="0"/>
              <a:t>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45823" y="4517700"/>
            <a:ext cx="142725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Alkylphenols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  <a:p>
            <a:endParaRPr lang="en-US" sz="5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978314" y="15699737"/>
            <a:ext cx="12407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</a:t>
            </a:r>
            <a:r>
              <a:rPr lang="en-US" sz="5400" b="1" dirty="0"/>
              <a:t>Alkylphenols</a:t>
            </a:r>
            <a:r>
              <a:rPr lang="en-US" sz="5400" dirty="0"/>
              <a:t> Detected by Sample Type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4EB5B4-0A4C-4069-85D0-C3F741204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6620" y="6399990"/>
            <a:ext cx="15645506" cy="32012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715D5B-A22A-46A4-BB70-A6FFE69923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773" y="4779595"/>
            <a:ext cx="14272504" cy="205513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240C5B-AE07-4F5F-872C-76C9AA93A2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25200" y="16898113"/>
            <a:ext cx="17087574" cy="643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019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66433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Alkylphenols</a:t>
            </a:r>
          </a:p>
          <a:p>
            <a:r>
              <a:rPr lang="en-US" sz="8000" dirty="0"/>
              <a:t>100% of  detections from SPMD &amp; grab samples were qualified due to blank detections.  </a:t>
            </a:r>
          </a:p>
          <a:p>
            <a:endParaRPr lang="en-US" sz="8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198C5B5-7C23-419F-BC40-A7684D6B8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818123"/>
              </p:ext>
            </p:extLst>
          </p:nvPr>
        </p:nvGraphicFramePr>
        <p:xfrm>
          <a:off x="0" y="0"/>
          <a:ext cx="5632703" cy="25892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0637">
                  <a:extLst>
                    <a:ext uri="{9D8B030D-6E8A-4147-A177-3AD203B41FA5}">
                      <a16:colId xmlns:a16="http://schemas.microsoft.com/office/drawing/2014/main" val="2486211838"/>
                    </a:ext>
                  </a:extLst>
                </a:gridCol>
                <a:gridCol w="1021033">
                  <a:extLst>
                    <a:ext uri="{9D8B030D-6E8A-4147-A177-3AD203B41FA5}">
                      <a16:colId xmlns:a16="http://schemas.microsoft.com/office/drawing/2014/main" val="1471537814"/>
                    </a:ext>
                  </a:extLst>
                </a:gridCol>
                <a:gridCol w="1021033">
                  <a:extLst>
                    <a:ext uri="{9D8B030D-6E8A-4147-A177-3AD203B41FA5}">
                      <a16:colId xmlns:a16="http://schemas.microsoft.com/office/drawing/2014/main" val="3148613001"/>
                    </a:ext>
                  </a:extLst>
                </a:gridCol>
              </a:tblGrid>
              <a:tr h="9776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 dirty="0">
                          <a:effectLst/>
                        </a:rPr>
                        <a:t>Compound</a:t>
                      </a:r>
                      <a:endParaRPr 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>
                          <a:effectLst/>
                        </a:rPr>
                        <a:t>SPMD</a:t>
                      </a:r>
                      <a:endParaRPr lang="en-US" sz="3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>
                          <a:effectLst/>
                        </a:rPr>
                        <a:t>Grab</a:t>
                      </a:r>
                      <a:endParaRPr lang="en-US" sz="3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15599186"/>
                  </a:ext>
                </a:extLst>
              </a:tr>
              <a:tr h="626724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u="none" strike="noStrike" dirty="0">
                          <a:effectLst/>
                        </a:rPr>
                        <a:t>4-Nonylphenols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 dirty="0">
                          <a:effectLst/>
                        </a:rPr>
                        <a:t>VG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>
                          <a:effectLst/>
                        </a:rPr>
                        <a:t>VG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88117374"/>
                  </a:ext>
                </a:extLst>
              </a:tr>
              <a:tr h="626724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u="none" strike="noStrike">
                          <a:effectLst/>
                        </a:rPr>
                        <a:t>4-Nonylphenol diethoxylates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 dirty="0">
                          <a:effectLst/>
                        </a:rPr>
                        <a:t>G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u="none" strike="noStrike" dirty="0">
                          <a:effectLst/>
                        </a:rPr>
                        <a:t> 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813559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29191264-8792-4626-B987-B145062C6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2581" y="8237006"/>
            <a:ext cx="26010838" cy="172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4088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66433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All alkylphenol compounds detected, were also detected in lab blanks or field blanks at concentrations that required data from all sites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SPMD &amp;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749D53-67E0-431B-BA05-4BDF045FE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2646" y="12204702"/>
            <a:ext cx="15094700" cy="41376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746C67-5A35-4229-83F5-DA05B2169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3238" y="12204709"/>
            <a:ext cx="13046852" cy="1005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652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1496A2-69EA-4CB5-90D8-F1B156C16E53}"/>
              </a:ext>
            </a:extLst>
          </p:cNvPr>
          <p:cNvSpPr txBox="1"/>
          <p:nvPr/>
        </p:nvSpPr>
        <p:spPr>
          <a:xfrm>
            <a:off x="14032992" y="7309104"/>
            <a:ext cx="20592288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PAHs</a:t>
            </a:r>
          </a:p>
        </p:txBody>
      </p:sp>
    </p:spTree>
    <p:extLst>
      <p:ext uri="{BB962C8B-B14F-4D97-AF65-F5344CB8AC3E}">
        <p14:creationId xmlns:p14="http://schemas.microsoft.com/office/powerpoint/2010/main" val="1262189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1004B-5D9F-4D2B-9931-735FA82DC732}"/>
              </a:ext>
            </a:extLst>
          </p:cNvPr>
          <p:cNvSpPr/>
          <p:nvPr/>
        </p:nvSpPr>
        <p:spPr>
          <a:xfrm>
            <a:off x="4963887" y="5992025"/>
            <a:ext cx="30469114" cy="13923812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2,4'-DDD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alpha-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Sulphate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Ametryn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Atrazine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Desethylatrazine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alpha (cis)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gamma (trans)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oxy-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Chlorpyriphos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Diazinon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Dimethenamid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 Ketone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Ethalfluralin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Flufenacet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Flutriafol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alpha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beta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delta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gamma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 Epoxide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Hexachlorobenzene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Hexazinone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Mirex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cis-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trans-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Pendimethalin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Quintozene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Simazine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Tebuconazol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Trifluralin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76 Pesticide Compounds</a:t>
            </a:r>
          </a:p>
          <a:p>
            <a:pPr algn="ctr"/>
            <a:r>
              <a:rPr lang="en-US" sz="9600" b="1" dirty="0"/>
              <a:t>42 Pesticide Compounds Detected</a:t>
            </a:r>
          </a:p>
          <a:p>
            <a:pPr algn="ctr"/>
            <a:r>
              <a:rPr lang="en-US" sz="8000" dirty="0"/>
              <a:t>At one or more sites, in at least one matrix (POCIS, SPMD, or Grab)</a:t>
            </a:r>
          </a:p>
        </p:txBody>
      </p:sp>
    </p:spTree>
    <p:extLst>
      <p:ext uri="{BB962C8B-B14F-4D97-AF65-F5344CB8AC3E}">
        <p14:creationId xmlns:p14="http://schemas.microsoft.com/office/powerpoint/2010/main" val="269592785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6A5A4C-EEAA-4985-AAE1-BDE971C35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/>
          <a:lstStyle/>
          <a:p>
            <a:pPr algn="ctr"/>
            <a:r>
              <a:rPr lang="en-US" dirty="0"/>
              <a:t>Review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4DB6C-F805-46EC-8E2E-ECFF01339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6434667"/>
            <a:ext cx="31546800" cy="19255319"/>
          </a:xfrm>
        </p:spPr>
        <p:txBody>
          <a:bodyPr>
            <a:normAutofit/>
          </a:bodyPr>
          <a:lstStyle/>
          <a:p>
            <a:r>
              <a:rPr lang="en-US" dirty="0"/>
              <a:t>Pesticides</a:t>
            </a:r>
          </a:p>
          <a:p>
            <a:pPr lvl="1"/>
            <a:r>
              <a:rPr lang="en-US" dirty="0"/>
              <a:t>42 compounds detected of 76 total compounds analyzed. </a:t>
            </a:r>
          </a:p>
          <a:p>
            <a:pPr lvl="1"/>
            <a:r>
              <a:rPr lang="en-US" dirty="0"/>
              <a:t>Most compounds were found in the SPMD only.</a:t>
            </a:r>
          </a:p>
          <a:p>
            <a:r>
              <a:rPr lang="en-US" dirty="0"/>
              <a:t>PPCPs</a:t>
            </a:r>
          </a:p>
          <a:p>
            <a:pPr lvl="1"/>
            <a:r>
              <a:rPr lang="en-US" dirty="0"/>
              <a:t>39 compounds detected of 127 compounds analyzed.</a:t>
            </a:r>
          </a:p>
          <a:p>
            <a:pPr lvl="1"/>
            <a:r>
              <a:rPr lang="en-US" dirty="0"/>
              <a:t>Most compounds were found in POCIS only, there was a widespread distribution of compounds also found in the Grab </a:t>
            </a:r>
          </a:p>
          <a:p>
            <a:r>
              <a:rPr lang="en-US" dirty="0"/>
              <a:t>Hormones</a:t>
            </a:r>
          </a:p>
          <a:p>
            <a:pPr lvl="1"/>
            <a:r>
              <a:rPr lang="en-US" dirty="0"/>
              <a:t>5 compounds detected of 17 compounds analyzed.</a:t>
            </a:r>
          </a:p>
          <a:p>
            <a:pPr lvl="1"/>
            <a:r>
              <a:rPr lang="en-US" dirty="0"/>
              <a:t>Blank contamination caused all grab sample data to be qualified, but did not affect POCIS sample data.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5498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201B2-5AFD-4AF2-AF4E-6B0737836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477000"/>
            <a:ext cx="33185100" cy="20955000"/>
          </a:xfrm>
        </p:spPr>
        <p:txBody>
          <a:bodyPr>
            <a:normAutofit fontScale="92500" lnSpcReduction="20000"/>
          </a:bodyPr>
          <a:lstStyle/>
          <a:p>
            <a:r>
              <a:rPr lang="en-US" sz="12100" dirty="0"/>
              <a:t>PFCs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10 compounds detected of 13 compounds analyzed.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Most compounds were found in POCIS only or POCIS &amp; Grab.</a:t>
            </a:r>
          </a:p>
          <a:p>
            <a:r>
              <a:rPr lang="en-US" sz="12100" dirty="0"/>
              <a:t>PBDEs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All compounds analyzed (n = 8) were detected in SPMD &amp; Grab samples at one or more sites.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Blank contamination caused all SPMD data &amp; &gt; 90% of Grab sample data to be qualified.</a:t>
            </a:r>
          </a:p>
          <a:p>
            <a:r>
              <a:rPr lang="en-US" sz="12100" dirty="0"/>
              <a:t>Alkylphenols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2 of the 4 compounds analyzed were found SPMD only or SPMD &amp; Grab.</a:t>
            </a:r>
          </a:p>
          <a:p>
            <a:pPr lvl="1">
              <a:lnSpc>
                <a:spcPct val="110000"/>
              </a:lnSpc>
            </a:pPr>
            <a:r>
              <a:rPr lang="en-US" sz="10400" dirty="0"/>
              <a:t>Blank contamination caused all SPMD and Grab sample data to be qualified.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524B7E3B-91F0-494C-B480-FEEFC9DE0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/>
          <a:lstStyle/>
          <a:p>
            <a:pPr algn="ctr"/>
            <a:r>
              <a:rPr lang="en-US" dirty="0"/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2242589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1A72477-5605-463D-A70C-10CC5B8C2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2300" y="0"/>
            <a:ext cx="31546800" cy="5302252"/>
          </a:xfrm>
        </p:spPr>
        <p:txBody>
          <a:bodyPr/>
          <a:lstStyle/>
          <a:p>
            <a:pPr algn="r"/>
            <a:r>
              <a:rPr lang="en-US" b="1" dirty="0"/>
              <a:t>DEP Data</a:t>
            </a:r>
          </a:p>
        </p:txBody>
      </p:sp>
    </p:spTree>
    <p:extLst>
      <p:ext uri="{BB962C8B-B14F-4D97-AF65-F5344CB8AC3E}">
        <p14:creationId xmlns:p14="http://schemas.microsoft.com/office/powerpoint/2010/main" val="3826554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8D4BE73-C8A7-4D15-9795-709AE5218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384307"/>
            <a:ext cx="31546800" cy="5302252"/>
          </a:xfrm>
        </p:spPr>
        <p:txBody>
          <a:bodyPr/>
          <a:lstStyle/>
          <a:p>
            <a:r>
              <a:rPr lang="en-US" dirty="0"/>
              <a:t>DEP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2FA12-455B-4CE7-856D-607AD31FA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Presented: </a:t>
            </a:r>
          </a:p>
          <a:p>
            <a:pPr lvl="1"/>
            <a:r>
              <a:rPr lang="en-US" dirty="0"/>
              <a:t>as one analyte list</a:t>
            </a:r>
          </a:p>
          <a:p>
            <a:pPr lvl="1"/>
            <a:r>
              <a:rPr lang="en-US" dirty="0"/>
              <a:t>per site</a:t>
            </a:r>
          </a:p>
        </p:txBody>
      </p:sp>
    </p:spTree>
    <p:extLst>
      <p:ext uri="{BB962C8B-B14F-4D97-AF65-F5344CB8AC3E}">
        <p14:creationId xmlns:p14="http://schemas.microsoft.com/office/powerpoint/2010/main" val="12107010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2D7537-64F5-4D39-82BC-D3C83F402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645920"/>
            <a:ext cx="31546800" cy="3635667"/>
          </a:xfrm>
        </p:spPr>
        <p:txBody>
          <a:bodyPr/>
          <a:lstStyle/>
          <a:p>
            <a:r>
              <a:rPr lang="en-US" dirty="0"/>
              <a:t>Alafia River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0719AF-363C-4EAC-94F5-A5213B501818}"/>
              </a:ext>
            </a:extLst>
          </p:cNvPr>
          <p:cNvSpPr txBox="1"/>
          <p:nvPr/>
        </p:nvSpPr>
        <p:spPr>
          <a:xfrm>
            <a:off x="12768989" y="5760315"/>
            <a:ext cx="110380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Compounds Detected by Sample Type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A1DC5C-A1AC-4D1D-B862-D6C5CCB95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196" y="6751267"/>
            <a:ext cx="33439608" cy="78264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B1887C5-93FF-45FC-B89A-A59DB15CE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692" y="16498446"/>
            <a:ext cx="26456246" cy="356759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662B9F0-ED96-4FAC-89AA-19F8C4672893}"/>
              </a:ext>
            </a:extLst>
          </p:cNvPr>
          <p:cNvSpPr txBox="1"/>
          <p:nvPr/>
        </p:nvSpPr>
        <p:spPr>
          <a:xfrm>
            <a:off x="13295376" y="15575116"/>
            <a:ext cx="9985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Number of </a:t>
            </a:r>
            <a:r>
              <a:rPr lang="en-US" sz="5400" b="1" dirty="0" err="1"/>
              <a:t>Undetects</a:t>
            </a:r>
            <a:r>
              <a:rPr lang="en-US" sz="5400" b="1" dirty="0"/>
              <a:t> and Detects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6A2F747-9A1B-43EB-AAC1-3583666E0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6547" y="21556930"/>
            <a:ext cx="13402905" cy="42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3373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257994-BD97-4691-8B89-198A6D2BAB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674036"/>
            <a:ext cx="36576000" cy="775796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72426C-5E17-47C8-B3E5-EA11B8D48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65" y="3754978"/>
            <a:ext cx="17050430" cy="111680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1F9FA2-240D-447D-85DE-3BEA1EB57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12795" y="3754978"/>
            <a:ext cx="18506316" cy="111680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6B0598-8266-4C21-ABFB-1F1E4DB86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7077128"/>
            <a:ext cx="26974800" cy="5059048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4000">
                <a:solidFill>
                  <a:srgbClr val="404040"/>
                </a:solidFill>
              </a:rPr>
              <a:t>Alafia River</a:t>
            </a:r>
          </a:p>
        </p:txBody>
      </p:sp>
    </p:spTree>
    <p:extLst>
      <p:ext uri="{BB962C8B-B14F-4D97-AF65-F5344CB8AC3E}">
        <p14:creationId xmlns:p14="http://schemas.microsoft.com/office/powerpoint/2010/main" val="39817940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CB572-712D-47D7-8091-D51D93E1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7752" y="546107"/>
            <a:ext cx="31546800" cy="5302252"/>
          </a:xfrm>
        </p:spPr>
        <p:txBody>
          <a:bodyPr/>
          <a:lstStyle/>
          <a:p>
            <a:r>
              <a:rPr lang="en-US" dirty="0"/>
              <a:t>Ochlockonee River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FA104F-91CF-47D9-8A2A-6DD5B4F90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413" y="6579879"/>
            <a:ext cx="29603498" cy="87088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5E70D6-0882-4C8B-BF6B-BBAE164CE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1386" y="17185680"/>
            <a:ext cx="21902375" cy="31089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0A8AB1-CDD2-4298-BEB9-AA8D65958F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0652" y="21197162"/>
            <a:ext cx="12799019" cy="43751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5E1CD9-8BC9-413B-BE0A-FE85F64FCFB1}"/>
              </a:ext>
            </a:extLst>
          </p:cNvPr>
          <p:cNvSpPr txBox="1"/>
          <p:nvPr/>
        </p:nvSpPr>
        <p:spPr>
          <a:xfrm>
            <a:off x="12768989" y="5760315"/>
            <a:ext cx="110380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Compounds Detected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6370A9-D6A3-4978-B356-79C585B54B07}"/>
              </a:ext>
            </a:extLst>
          </p:cNvPr>
          <p:cNvSpPr txBox="1"/>
          <p:nvPr/>
        </p:nvSpPr>
        <p:spPr>
          <a:xfrm>
            <a:off x="13368528" y="16283158"/>
            <a:ext cx="9985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Number of </a:t>
            </a:r>
            <a:r>
              <a:rPr lang="en-US" sz="5400" b="1" dirty="0" err="1"/>
              <a:t>Undetects</a:t>
            </a:r>
            <a:r>
              <a:rPr lang="en-US" sz="5400" b="1" dirty="0"/>
              <a:t> and Detects</a:t>
            </a:r>
          </a:p>
        </p:txBody>
      </p:sp>
    </p:spTree>
    <p:extLst>
      <p:ext uri="{BB962C8B-B14F-4D97-AF65-F5344CB8AC3E}">
        <p14:creationId xmlns:p14="http://schemas.microsoft.com/office/powerpoint/2010/main" val="378712909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72257994-BD97-4691-8B89-198A6D2BAB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674036"/>
            <a:ext cx="36576000" cy="775796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1E0299-0DA1-43EC-B525-F36D1B298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9761" y="4006147"/>
            <a:ext cx="15875001" cy="111233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51C4862-D182-4642-A2C9-7280CD68B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700" y="3996338"/>
            <a:ext cx="17183604" cy="103960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9BF374-8213-4A32-8630-13FAAA9EC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7077128"/>
            <a:ext cx="26974800" cy="5059048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4000">
                <a:solidFill>
                  <a:srgbClr val="404040"/>
                </a:solidFill>
              </a:rPr>
              <a:t>Ochlockonee River</a:t>
            </a:r>
          </a:p>
        </p:txBody>
      </p:sp>
    </p:spTree>
    <p:extLst>
      <p:ext uri="{BB962C8B-B14F-4D97-AF65-F5344CB8AC3E}">
        <p14:creationId xmlns:p14="http://schemas.microsoft.com/office/powerpoint/2010/main" val="16807998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A4886-4674-4501-9612-E442E4EE7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0"/>
            <a:ext cx="31546800" cy="5302252"/>
          </a:xfrm>
        </p:spPr>
        <p:txBody>
          <a:bodyPr/>
          <a:lstStyle/>
          <a:p>
            <a:r>
              <a:rPr lang="en-US" dirty="0"/>
              <a:t>Apalachicola River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9AA6D8-4E7D-4BEE-883F-D311AF08A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1457" y="16932533"/>
            <a:ext cx="21633085" cy="30707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2E949E-BB22-46E5-B4B3-88BA8A47A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6233" y="5227832"/>
            <a:ext cx="29903534" cy="95476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AA244C-843F-4FC1-BFE5-F100CDED6A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4636" y="21470112"/>
            <a:ext cx="13053885" cy="44622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4906C4-AE7B-4961-AFD6-39A65CA820FB}"/>
              </a:ext>
            </a:extLst>
          </p:cNvPr>
          <p:cNvSpPr txBox="1"/>
          <p:nvPr/>
        </p:nvSpPr>
        <p:spPr>
          <a:xfrm>
            <a:off x="13098173" y="4378922"/>
            <a:ext cx="110380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Compounds Detected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751FF4-0340-40F6-BB93-C1038C518540}"/>
              </a:ext>
            </a:extLst>
          </p:cNvPr>
          <p:cNvSpPr txBox="1"/>
          <p:nvPr/>
        </p:nvSpPr>
        <p:spPr>
          <a:xfrm>
            <a:off x="13295375" y="16009203"/>
            <a:ext cx="9985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Number of </a:t>
            </a:r>
            <a:r>
              <a:rPr lang="en-US" sz="5400" b="1" dirty="0" err="1"/>
              <a:t>Undetects</a:t>
            </a:r>
            <a:r>
              <a:rPr lang="en-US" sz="5400" b="1" dirty="0"/>
              <a:t> and Detects</a:t>
            </a:r>
          </a:p>
        </p:txBody>
      </p:sp>
    </p:spTree>
    <p:extLst>
      <p:ext uri="{BB962C8B-B14F-4D97-AF65-F5344CB8AC3E}">
        <p14:creationId xmlns:p14="http://schemas.microsoft.com/office/powerpoint/2010/main" val="424980995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2257994-BD97-4691-8B89-198A6D2BAB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674036"/>
            <a:ext cx="36576000" cy="775796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2ABB27-8C68-47B1-8B48-379341F77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64" y="3935621"/>
            <a:ext cx="17512794" cy="110723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3AE4C7-D1B8-4EBF-A99D-0BFA2FB5C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2958" y="3935621"/>
            <a:ext cx="18453858" cy="110723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3DCE86-5F18-4D7E-AA9A-C0D3044B2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7077128"/>
            <a:ext cx="26974800" cy="5059048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4000">
                <a:solidFill>
                  <a:srgbClr val="404040"/>
                </a:solidFill>
              </a:rPr>
              <a:t>Apalachicola River</a:t>
            </a:r>
          </a:p>
        </p:txBody>
      </p:sp>
    </p:spTree>
    <p:extLst>
      <p:ext uri="{BB962C8B-B14F-4D97-AF65-F5344CB8AC3E}">
        <p14:creationId xmlns:p14="http://schemas.microsoft.com/office/powerpoint/2010/main" val="1075779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26724E-38A0-44D2-ABB3-8621C45B85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8" t="4225" r="2284" b="2781"/>
          <a:stretch/>
        </p:blipFill>
        <p:spPr>
          <a:xfrm>
            <a:off x="1219201" y="18021299"/>
            <a:ext cx="17357557" cy="86487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</a:t>
            </a:r>
            <a:r>
              <a:rPr lang="en-US" sz="7200"/>
              <a:t>at Alafia River </a:t>
            </a:r>
            <a:r>
              <a:rPr lang="en-US" sz="7200" dirty="0"/>
              <a:t>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2927035" y="16369992"/>
            <a:ext cx="12620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8034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B4A3E9-F1DD-48BC-8010-7503C9C66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936" y="2419117"/>
            <a:ext cx="33629600" cy="137708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D3FA91-B641-4683-B5B7-A626F1868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86125" y="24355530"/>
            <a:ext cx="17160691" cy="2314566"/>
          </a:xfrm>
          <a:prstGeom prst="rect">
            <a:avLst/>
          </a:prstGeom>
        </p:spPr>
      </p:pic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F4F69CE-2863-4203-8192-9598F4594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7124107"/>
              </p:ext>
            </p:extLst>
          </p:nvPr>
        </p:nvGraphicFramePr>
        <p:xfrm>
          <a:off x="21032369" y="17263576"/>
          <a:ext cx="13913167" cy="7091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3A2EE37B-FC9D-4555-A2A7-B88BB8B18A5B}"/>
              </a:ext>
            </a:extLst>
          </p:cNvPr>
          <p:cNvSpPr txBox="1"/>
          <p:nvPr/>
        </p:nvSpPr>
        <p:spPr>
          <a:xfrm>
            <a:off x="21032369" y="1636999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23FFA96B-9813-4D03-AF67-87CF3AAAB86F}"/>
              </a:ext>
            </a:extLst>
          </p:cNvPr>
          <p:cNvSpPr txBox="1"/>
          <p:nvPr/>
        </p:nvSpPr>
        <p:spPr>
          <a:xfrm>
            <a:off x="5039286" y="17263576"/>
            <a:ext cx="7863915" cy="72345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/>
              <a:t>No. of Pesticides Analyzed = 76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68945040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32F07-C457-4528-843C-6302F4C6B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3323" y="151139"/>
            <a:ext cx="31546800" cy="5302252"/>
          </a:xfrm>
        </p:spPr>
        <p:txBody>
          <a:bodyPr/>
          <a:lstStyle/>
          <a:p>
            <a:r>
              <a:rPr lang="en-US" dirty="0"/>
              <a:t>Withlacoochee River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CAC473-C876-49B9-AA54-D27693812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323" y="6137701"/>
            <a:ext cx="30961377" cy="83761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8C753A-68B5-4549-AC43-7E83DE63D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3358" y="16853032"/>
            <a:ext cx="24833824" cy="31893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F5E32C-FF12-45C0-8E26-97BF74FF1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3803" y="21351748"/>
            <a:ext cx="11132934" cy="42880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B45E3CA-5667-47D7-B6AE-13201095B7E2}"/>
              </a:ext>
            </a:extLst>
          </p:cNvPr>
          <p:cNvSpPr txBox="1"/>
          <p:nvPr/>
        </p:nvSpPr>
        <p:spPr>
          <a:xfrm>
            <a:off x="11813803" y="5214371"/>
            <a:ext cx="110380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Compounds Detected by Sample Type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388442-6396-40AA-8F1F-E3D13750E264}"/>
              </a:ext>
            </a:extLst>
          </p:cNvPr>
          <p:cNvSpPr txBox="1"/>
          <p:nvPr/>
        </p:nvSpPr>
        <p:spPr>
          <a:xfrm>
            <a:off x="13295375" y="16009203"/>
            <a:ext cx="9985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Number of </a:t>
            </a:r>
            <a:r>
              <a:rPr lang="en-US" sz="5400" b="1" dirty="0" err="1"/>
              <a:t>Undetects</a:t>
            </a:r>
            <a:r>
              <a:rPr lang="en-US" sz="5400" b="1" dirty="0"/>
              <a:t> and Detects</a:t>
            </a:r>
          </a:p>
        </p:txBody>
      </p:sp>
    </p:spTree>
    <p:extLst>
      <p:ext uri="{BB962C8B-B14F-4D97-AF65-F5344CB8AC3E}">
        <p14:creationId xmlns:p14="http://schemas.microsoft.com/office/powerpoint/2010/main" val="196575576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257994-BD97-4691-8B89-198A6D2BAB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674036"/>
            <a:ext cx="36576000" cy="775796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B10815-822F-4A0C-AED0-D72817240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64" y="3428124"/>
            <a:ext cx="17293339" cy="111171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22C56C-0260-4E75-849B-F4828B949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3070" y="3851361"/>
            <a:ext cx="17822082" cy="105595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5BA74C-D80C-47C3-93BD-4371C2526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0" y="17077128"/>
            <a:ext cx="26974800" cy="5059048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4000">
                <a:solidFill>
                  <a:srgbClr val="404040"/>
                </a:solidFill>
              </a:rPr>
              <a:t>Withlacoochee River</a:t>
            </a:r>
          </a:p>
        </p:txBody>
      </p:sp>
    </p:spTree>
    <p:extLst>
      <p:ext uri="{BB962C8B-B14F-4D97-AF65-F5344CB8AC3E}">
        <p14:creationId xmlns:p14="http://schemas.microsoft.com/office/powerpoint/2010/main" val="1762484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6C93D5-C08B-4424-9A3F-E0E79D9F8F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9" t="3515" r="2454" b="3014"/>
          <a:stretch/>
        </p:blipFill>
        <p:spPr>
          <a:xfrm>
            <a:off x="1443788" y="15125700"/>
            <a:ext cx="17469853" cy="116663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9BB117-1F98-4D8C-B47D-CE165354AFB0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Ochlockonee River Analyzed by SGS Analytical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BB35422-683D-48C2-9DBB-9B9197E27D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4683815"/>
              </p:ext>
            </p:extLst>
          </p:nvPr>
        </p:nvGraphicFramePr>
        <p:xfrm>
          <a:off x="22179437" y="13001414"/>
          <a:ext cx="12940297" cy="9486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342905B-2B96-4AB9-B9B2-62765E3D393F}"/>
              </a:ext>
            </a:extLst>
          </p:cNvPr>
          <p:cNvSpPr txBox="1"/>
          <p:nvPr/>
        </p:nvSpPr>
        <p:spPr>
          <a:xfrm>
            <a:off x="12903200" y="1771912"/>
            <a:ext cx="10871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CDFF2E-20FA-4B27-B094-C65F4F098470}"/>
              </a:ext>
            </a:extLst>
          </p:cNvPr>
          <p:cNvSpPr txBox="1"/>
          <p:nvPr/>
        </p:nvSpPr>
        <p:spPr>
          <a:xfrm>
            <a:off x="3589734" y="13571990"/>
            <a:ext cx="13053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CE6558E-FAB4-403B-9117-F7BB70776B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32844" y="23233511"/>
            <a:ext cx="15612533" cy="35585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D3EB8C-B170-453F-95D8-7047D675E9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3524" y="2823196"/>
            <a:ext cx="30730397" cy="10750609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F4F69CE-2863-4203-8192-9598F4594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0325175"/>
              </p:ext>
            </p:extLst>
          </p:nvPr>
        </p:nvGraphicFramePr>
        <p:xfrm>
          <a:off x="19384434" y="14493504"/>
          <a:ext cx="15735300" cy="8565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A52ACE28-5ADE-4BF0-AE76-B28443F7CA43}"/>
              </a:ext>
            </a:extLst>
          </p:cNvPr>
          <p:cNvSpPr txBox="1"/>
          <p:nvPr/>
        </p:nvSpPr>
        <p:spPr>
          <a:xfrm>
            <a:off x="20443372" y="13571990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3996CC81-DC64-4CF6-AF60-C448287E55FF}"/>
              </a:ext>
            </a:extLst>
          </p:cNvPr>
          <p:cNvSpPr txBox="1"/>
          <p:nvPr/>
        </p:nvSpPr>
        <p:spPr>
          <a:xfrm>
            <a:off x="6176513" y="14402249"/>
            <a:ext cx="7863915" cy="72345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/>
              <a:t>No. of Pesticides Analyzed = 76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159017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5871A9-002B-41DB-AC98-1EE940F103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6" t="4059" r="5877" b="3606"/>
          <a:stretch/>
        </p:blipFill>
        <p:spPr>
          <a:xfrm>
            <a:off x="1219201" y="15925800"/>
            <a:ext cx="16339772" cy="107445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9C60EA-36C0-419C-9ED7-15054176AB46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Apalachicola River Analyzed by SGS Analytical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3D20F98-A7F0-4A55-A897-DD6F3FD97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2137438"/>
              </p:ext>
            </p:extLst>
          </p:nvPr>
        </p:nvGraphicFramePr>
        <p:xfrm>
          <a:off x="21895691" y="14791020"/>
          <a:ext cx="12801599" cy="865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D38820-3967-4E7F-B9DA-01BC9B20F4B0}"/>
              </a:ext>
            </a:extLst>
          </p:cNvPr>
          <p:cNvSpPr txBox="1"/>
          <p:nvPr/>
        </p:nvSpPr>
        <p:spPr>
          <a:xfrm>
            <a:off x="2962888" y="14254764"/>
            <a:ext cx="128523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19289F-7BA6-40E6-87BD-635530FE4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668" y="2421366"/>
            <a:ext cx="33358665" cy="11833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00EA6-A472-4D89-9EA5-CD50F4CD0F1A}"/>
              </a:ext>
            </a:extLst>
          </p:cNvPr>
          <p:cNvSpPr txBox="1"/>
          <p:nvPr/>
        </p:nvSpPr>
        <p:spPr>
          <a:xfrm>
            <a:off x="12581467" y="1539179"/>
            <a:ext cx="106341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C7C3EA-FBB4-4A42-AB5D-3665C8705E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58973" y="23581757"/>
            <a:ext cx="18487637" cy="3088577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F4F69CE-2863-4203-8192-9598F4594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6321702"/>
              </p:ext>
            </p:extLst>
          </p:nvPr>
        </p:nvGraphicFramePr>
        <p:xfrm>
          <a:off x="20169383" y="15252685"/>
          <a:ext cx="14679417" cy="7850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5BA1CB60-0AAE-41EC-9729-239D81881EC2}"/>
              </a:ext>
            </a:extLst>
          </p:cNvPr>
          <p:cNvSpPr txBox="1"/>
          <p:nvPr/>
        </p:nvSpPr>
        <p:spPr>
          <a:xfrm>
            <a:off x="21091072" y="14254764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8C54856A-8E4A-4522-BCB2-C9E6F62BBD4A}"/>
              </a:ext>
            </a:extLst>
          </p:cNvPr>
          <p:cNvSpPr txBox="1"/>
          <p:nvPr/>
        </p:nvSpPr>
        <p:spPr>
          <a:xfrm>
            <a:off x="5333308" y="15078783"/>
            <a:ext cx="7863915" cy="723451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aseline="0" dirty="0"/>
              <a:t>No. of Pesticides Analyzed = 76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7350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016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5941</TotalTime>
  <Words>2339</Words>
  <Application>Microsoft Office PowerPoint</Application>
  <PresentationFormat>Custom</PresentationFormat>
  <Paragraphs>440</Paragraphs>
  <Slides>71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8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PowerPoint Presentation</vt:lpstr>
      <vt:lpstr>Overview</vt:lpstr>
      <vt:lpstr>Emerging Substances of Concern (ESOC)</vt:lpstr>
      <vt:lpstr>SGS/Axys Data</vt:lpstr>
      <vt:lpstr>Pesticides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Review</vt:lpstr>
      <vt:lpstr>Review</vt:lpstr>
      <vt:lpstr>DEP Data</vt:lpstr>
      <vt:lpstr>DEP Data</vt:lpstr>
      <vt:lpstr>Alafia River</vt:lpstr>
      <vt:lpstr>Alafia River</vt:lpstr>
      <vt:lpstr>Ochlockonee River</vt:lpstr>
      <vt:lpstr>Ochlockonee River</vt:lpstr>
      <vt:lpstr>Apalachicola River</vt:lpstr>
      <vt:lpstr>Apalachicola River</vt:lpstr>
      <vt:lpstr>Withlacoochee River</vt:lpstr>
      <vt:lpstr>Withlacoochee River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Hogue, Alicia</cp:lastModifiedBy>
  <cp:revision>308</cp:revision>
  <cp:lastPrinted>2017-10-23T20:23:36Z</cp:lastPrinted>
  <dcterms:created xsi:type="dcterms:W3CDTF">2017-10-23T16:59:02Z</dcterms:created>
  <dcterms:modified xsi:type="dcterms:W3CDTF">2018-05-10T20:53:39Z</dcterms:modified>
</cp:coreProperties>
</file>