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omments/comment1.xml" ContentType="application/vnd.openxmlformats-officedocument.presentationml.comment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omments/comment2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7.xml" ContentType="application/vnd.openxmlformats-officedocument.presentationml.comments+xml"/>
  <Override PartName="/ppt/notesSlides/notesSlide5.xml" ContentType="application/vnd.openxmlformats-officedocument.presentationml.notesSlide+xml"/>
  <Override PartName="/ppt/comments/comment8.xml" ContentType="application/vnd.openxmlformats-officedocument.presentationml.comments+xml"/>
  <Override PartName="/ppt/notesSlides/notesSlide6.xml" ContentType="application/vnd.openxmlformats-officedocument.presentationml.notesSlide+xml"/>
  <Override PartName="/ppt/comments/comment9.xml" ContentType="application/vnd.openxmlformats-officedocument.presentationml.comments+xml"/>
  <Override PartName="/ppt/notesSlides/notesSlide7.xml" ContentType="application/vnd.openxmlformats-officedocument.presentationml.notesSlide+xml"/>
  <Override PartName="/ppt/comments/comment10.xml" ContentType="application/vnd.openxmlformats-officedocument.presentationml.comments+xml"/>
  <Override PartName="/ppt/comments/comment11.xml" ContentType="application/vnd.openxmlformats-officedocument.presentationml.comments+xml"/>
  <Override PartName="/ppt/comments/comment12.xml" ContentType="application/vnd.openxmlformats-officedocument.presentationml.comments+xml"/>
  <Override PartName="/ppt/comments/comment13.xml" ContentType="application/vnd.openxmlformats-officedocument.presentationml.comments+xml"/>
  <Override PartName="/ppt/comments/comment14.xml" ContentType="application/vnd.openxmlformats-officedocument.presentationml.comments+xml"/>
  <Override PartName="/ppt/comments/comment15.xml" ContentType="application/vnd.openxmlformats-officedocument.presentationml.comments+xml"/>
  <Override PartName="/ppt/comments/comment16.xml" ContentType="application/vnd.openxmlformats-officedocument.presentationml.comments+xml"/>
  <Override PartName="/ppt/comments/comment17.xml" ContentType="application/vnd.openxmlformats-officedocument.presentationml.comments+xml"/>
  <Override PartName="/ppt/comments/comment18.xml" ContentType="application/vnd.openxmlformats-officedocument.presentationml.comments+xml"/>
  <Override PartName="/ppt/comments/comment19.xml" ContentType="application/vnd.openxmlformats-officedocument.presentationml.comments+xml"/>
  <Override PartName="/ppt/comments/comment20.xml" ContentType="application/vnd.openxmlformats-officedocument.presentationml.comments+xml"/>
  <Override PartName="/ppt/comments/comment21.xml" ContentType="application/vnd.openxmlformats-officedocument.presentationml.comments+xml"/>
  <Override PartName="/ppt/comments/comment22.xml" ContentType="application/vnd.openxmlformats-officedocument.presentationml.comments+xml"/>
  <Override PartName="/ppt/comments/comment23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324" r:id="rId2"/>
    <p:sldId id="322" r:id="rId3"/>
    <p:sldId id="326" r:id="rId4"/>
    <p:sldId id="301" r:id="rId5"/>
    <p:sldId id="302" r:id="rId6"/>
    <p:sldId id="256" r:id="rId7"/>
    <p:sldId id="328" r:id="rId8"/>
    <p:sldId id="258" r:id="rId9"/>
    <p:sldId id="259" r:id="rId10"/>
    <p:sldId id="260" r:id="rId11"/>
    <p:sldId id="329" r:id="rId12"/>
    <p:sldId id="330" r:id="rId13"/>
    <p:sldId id="265" r:id="rId14"/>
    <p:sldId id="305" r:id="rId15"/>
    <p:sldId id="262" r:id="rId16"/>
    <p:sldId id="298" r:id="rId17"/>
    <p:sldId id="261" r:id="rId18"/>
    <p:sldId id="299" r:id="rId19"/>
    <p:sldId id="263" r:id="rId20"/>
    <p:sldId id="300" r:id="rId21"/>
    <p:sldId id="264" r:id="rId22"/>
    <p:sldId id="297" r:id="rId23"/>
    <p:sldId id="267" r:id="rId24"/>
    <p:sldId id="331" r:id="rId25"/>
    <p:sldId id="332" r:id="rId26"/>
    <p:sldId id="270" r:id="rId27"/>
    <p:sldId id="308" r:id="rId28"/>
    <p:sldId id="268" r:id="rId29"/>
    <p:sldId id="294" r:id="rId30"/>
    <p:sldId id="295" r:id="rId31"/>
    <p:sldId id="269" r:id="rId32"/>
    <p:sldId id="296" r:id="rId33"/>
    <p:sldId id="333" r:id="rId34"/>
    <p:sldId id="334" r:id="rId35"/>
    <p:sldId id="271" r:id="rId36"/>
    <p:sldId id="311" r:id="rId37"/>
    <p:sldId id="273" r:id="rId38"/>
    <p:sldId id="292" r:id="rId39"/>
    <p:sldId id="291" r:id="rId40"/>
    <p:sldId id="272" r:id="rId41"/>
    <p:sldId id="293" r:id="rId42"/>
    <p:sldId id="335" r:id="rId43"/>
    <p:sldId id="274" r:id="rId44"/>
    <p:sldId id="313" r:id="rId45"/>
    <p:sldId id="287" r:id="rId46"/>
    <p:sldId id="276" r:id="rId47"/>
    <p:sldId id="288" r:id="rId48"/>
    <p:sldId id="275" r:id="rId49"/>
    <p:sldId id="290" r:id="rId50"/>
    <p:sldId id="336" r:id="rId51"/>
    <p:sldId id="337" r:id="rId52"/>
    <p:sldId id="277" r:id="rId53"/>
    <p:sldId id="316" r:id="rId54"/>
    <p:sldId id="278" r:id="rId55"/>
    <p:sldId id="286" r:id="rId56"/>
    <p:sldId id="338" r:id="rId57"/>
    <p:sldId id="339" r:id="rId58"/>
    <p:sldId id="280" r:id="rId59"/>
    <p:sldId id="282" r:id="rId60"/>
    <p:sldId id="320" r:id="rId61"/>
    <p:sldId id="323" r:id="rId62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31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  <p:cmAuthor id="3" name="Hogue, Alicia" initials="HA" lastIdx="9" clrIdx="2">
    <p:extLst>
      <p:ext uri="{19B8F6BF-5375-455C-9EA6-DF929625EA0E}">
        <p15:presenceInfo xmlns:p15="http://schemas.microsoft.com/office/powerpoint/2012/main" userId="S-1-5-21-1004336348-1214440339-1801674531-437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22" d="100"/>
          <a:sy n="22" d="100"/>
        </p:scale>
        <p:origin x="138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69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ldep1\sol_z\ESOC\2017%20Pilot%20Results\Analysis\CHART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fldep1\sol_z\ESOC\2017%20Pilot%20Results\Analysis\CHART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2B-4B75-8548-AFCE0F41AF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2B-4B75-8548-AFCE0F41AF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2B-4B75-8548-AFCE0F41AF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2B-4B75-8548-AFCE0F41AF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2B-4B75-8548-AFCE0F41AF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22B-4B75-8548-AFCE0F41AF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22B-4B75-8548-AFCE0F41AF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Alafia!$K$24:$Q$24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22B-4B75-8548-AFCE0F41AF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41-4AFC-8394-03B297039C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41-4AFC-8394-03B297039C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641-4AFC-8394-03B297039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641-4AFC-8394-03B297039C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641-4AFC-8394-03B297039C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641-4AFC-8394-03B297039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641-4AFC-8394-03B297039C4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41-4AFC-8394-03B297039C4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5E-4562-8ED7-BA24DA337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5E-4562-8ED7-BA24DA3377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5E-4562-8ED7-BA24DA337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5E-4562-8ED7-BA24DA337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5E-4562-8ED7-BA24DA3377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5E-4562-8ED7-BA24DA33773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B5E-4562-8ED7-BA24DA33773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5E-4562-8ED7-BA24DA3377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5F-4263-BC9E-B1076F0EDE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5F-4263-BC9E-B1076F0EDE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5F-4263-BC9E-B1076F0EDE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5F-4263-BC9E-B1076F0EDE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05F-4263-BC9E-B1076F0EDE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05F-4263-BC9E-B1076F0EDE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05F-4263-BC9E-B1076F0EDEE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05F-4263-BC9E-B1076F0EDE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56:18.382" idx="16">
    <p:pos x="21994" y="2386"/>
    <p:text>On all of the pesticide slides, "Total No. Pesticides = 76" is confusing.  Are these detects or number of compounds analyzed for?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9:53.007" idx="12">
    <p:pos x="21490" y="562"/>
    <p:text>Difficult to understand the top right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33:56.998" idx="13">
    <p:pos x="21726" y="1691"/>
    <p:text>Added table at bottom.  This table should agree with bar charts but it does not.  Need to check data.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8:37.190" idx="4">
    <p:pos x="16944" y="4272"/>
    <p:text>see previous comment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55:41.552" idx="15">
    <p:pos x="22344" y="624"/>
    <p:text>What does n=17 mean here?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3:39.273" idx="19">
    <p:pos x="10" y="10"/>
    <p:text>On all of these slides, "Total No. Horomones = 17" is confusing.  What does this mean?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1:25.326" idx="18">
    <p:pos x="22330" y="226"/>
    <p:text>Check data - Allyl Tenbolone and Andersterone not detected.  Missing POCIS deteciton for testosterone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6:11.935" idx="20">
    <p:pos x="10" y="10"/>
    <p:text>Check data for bottom right table.  Withla and Apalach do not seem correct.  Should agree with bar charts on previous slides, but some of those need checking too.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36.208" idx="22">
    <p:pos x="10" y="10"/>
    <p:text>On all slides "Total No. PFCs = 13" is confusing.  What does this mean?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4:07:03.608" idx="5">
    <p:pos x="10" y="106"/>
    <p:text>Complete</p:text>
    <p:extLst>
      <p:ext uri="{C676402C-5697-4E1C-873F-D02D1690AC5C}">
        <p15:threadingInfo xmlns:p15="http://schemas.microsoft.com/office/powerpoint/2012/main" timeZoneBias="240">
          <p15:parentCm authorId="2" idx="22"/>
        </p15:threadingInfo>
      </p:ext>
    </p:extLst>
  </p:cm>
</p:cmLst>
</file>

<file path=ppt/comments/comment1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9:22.285" idx="5">
    <p:pos x="17674" y="2870"/>
    <p:text>see previous comment</p:text>
    <p:extLst>
      <p:ext uri="{C676402C-5697-4E1C-873F-D02D1690AC5C}">
        <p15:threadingInfo xmlns:p15="http://schemas.microsoft.com/office/powerpoint/2012/main" timeZoneBias="240"/>
      </p:ext>
    </p:extLst>
  </p:cm>
  <p:cm authorId="3" dt="2018-04-17T14:08:11.017" idx="6">
    <p:pos x="17674" y="2966"/>
    <p:text>Complete</p:text>
    <p:extLst>
      <p:ext uri="{C676402C-5697-4E1C-873F-D02D1690AC5C}">
        <p15:threadingInfo xmlns:p15="http://schemas.microsoft.com/office/powerpoint/2012/main" timeZoneBias="240">
          <p15:parentCm authorId="1" idx="5"/>
        </p15:threadingInfo>
      </p:ext>
    </p:extLst>
  </p:cm>
</p:cmLst>
</file>

<file path=ppt/comments/comment1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10.250" idx="21">
    <p:pos x="10" y="10"/>
    <p:text>Added table for PFCs detected at every site.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4:27.319" idx="24">
    <p:pos x="10" y="10"/>
    <p:text/>
    <p:extLst>
      <p:ext uri="{C676402C-5697-4E1C-873F-D02D1690AC5C}">
        <p15:threadingInfo xmlns:p15="http://schemas.microsoft.com/office/powerpoint/2012/main" timeZoneBias="240"/>
      </p:ext>
    </p:extLst>
  </p:cm>
  <p:cm authorId="2" dt="2018-03-21T12:24:37.218" idx="25">
    <p:pos x="106" y="106"/>
    <p:text>Confused about number of analytes taht we received data for.  2',3,4-TriBDE is listed as a co-ellute and never have a conc. reported.  Can we say that this compound was detected?  If this compound is removed, total number of analytes will drop to 8.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5:10.434" idx="26">
    <p:pos x="10" y="10"/>
    <p:text>What does n = 9 mean here?  It reads as though there were 9 sample types or 9 samples?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09:51:31.547" idx="2">
    <p:pos x="22066" y="250"/>
    <p:text>Difficult to understand the "Pesticides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09:59:00.266" idx="3">
    <p:pos x="22114" y="1018"/>
    <p:text>Data Incorrect in Bottom table - No. Pesticides Detected By Sample Type. These numbers should match those in the bar charts on the individual site slides.  I have added the correct version here.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7:40.322" idx="27">
    <p:pos x="10" y="10"/>
    <p:text>Difficult to understand the "PBDEs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3" dt="2018-04-17T14:54:16.114" idx="7">
    <p:pos x="10" y="106"/>
    <p:text>Could you please suggest something, or is it informaiton that is importannt enough to keep?</p:text>
    <p:extLst>
      <p:ext uri="{C676402C-5697-4E1C-873F-D02D1690AC5C}">
        <p15:threadingInfo xmlns:p15="http://schemas.microsoft.com/office/powerpoint/2012/main" timeZoneBias="240">
          <p15:parentCm authorId="2" idx="27"/>
        </p15:threadingInfo>
      </p:ext>
    </p:extLst>
  </p:cm>
  <p:cm authorId="3" dt="2018-04-17T16:05:36.817" idx="8">
    <p:pos x="10" y="202"/>
    <p:text>Still need to fix the numbers on the table to read total = 8 instead of 9.</p:text>
    <p:extLst>
      <p:ext uri="{C676402C-5697-4E1C-873F-D02D1690AC5C}">
        <p15:threadingInfo xmlns:p15="http://schemas.microsoft.com/office/powerpoint/2012/main" timeZoneBias="240">
          <p15:parentCm authorId="2" idx="27"/>
        </p15:threadingInfo>
      </p:ext>
    </p:extLst>
  </p:cm>
</p:cmLst>
</file>

<file path=ppt/comments/comment2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8:53.491" idx="29">
    <p:pos x="10" y="10"/>
    <p:text>What does n=4 mean on all ofthese slides?</p:text>
    <p:extLst>
      <p:ext uri="{C676402C-5697-4E1C-873F-D02D1690AC5C}">
        <p15:threadingInfo xmlns:p15="http://schemas.microsoft.com/office/powerpoint/2012/main" timeZoneBias="240"/>
      </p:ext>
    </p:extLst>
  </p:cm>
  <p:cm authorId="2" dt="2018-03-21T12:39:35.118" idx="30">
    <p:pos x="106" y="106"/>
    <p:text>If all 4 sites are the same, do we need to show 4 identical sildes?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7:30.910" idx="28">
    <p:pos x="10" y="10"/>
    <p:text>Bottom right table is confusing.  Not comparing similar data.  SPMD column does not mean SPMD only.  Same for POCIS.  Some compounds counted in one ofthe first 2 columns and in lat column.</p:text>
    <p:extLst>
      <p:ext uri="{C676402C-5697-4E1C-873F-D02D1690AC5C}">
        <p15:threadingInfo xmlns:p15="http://schemas.microsoft.com/office/powerpoint/2012/main" timeZoneBias="240"/>
      </p:ext>
    </p:extLst>
  </p:cm>
  <p:cm authorId="3" dt="2018-04-17T16:06:12.125" idx="9">
    <p:pos x="10" y="106"/>
    <p:text>Previous reply</p:text>
    <p:extLst>
      <p:ext uri="{C676402C-5697-4E1C-873F-D02D1690AC5C}">
        <p15:threadingInfo xmlns:p15="http://schemas.microsoft.com/office/powerpoint/2012/main" timeZoneBias="240">
          <p15:parentCm authorId="2" idx="28"/>
        </p15:threadingInfo>
      </p:ext>
    </p:extLst>
  </p:cm>
</p:cmLst>
</file>

<file path=ppt/comments/comment2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47:48.755" idx="31">
    <p:pos x="10" y="10"/>
    <p:text>I could not finish any QA analysis for the PAHs.  I have not yet been able to locate the list of compounds used as PAHs.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40:51.880" idx="14">
    <p:pos x="10" y="10"/>
    <p:text>Summaries for all PPCP data need to be checked, please.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16:17.743" idx="5">
    <p:pos x="22210" y="202"/>
    <p:text>Why do numbers on top graph not agree with numbers in bottom left graph?  E.g. POCIS only = 3 on top, 16 on bottoom left?  Additionally, why does pie chart not agree with bar chart.  POCIS only is greatest bar, but POCIS &amp; Grab ar greatest pie slice?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0:40:08.460" idx="1">
    <p:pos x="22210" y="298"/>
    <p:text>Complete</p:text>
    <p:extLst>
      <p:ext uri="{C676402C-5697-4E1C-873F-D02D1690AC5C}">
        <p15:threadingInfo xmlns:p15="http://schemas.microsoft.com/office/powerpoint/2012/main" timeZoneBias="240">
          <p15:parentCm authorId="2" idx="5"/>
        </p15:threadingInfo>
      </p:ext>
    </p:extLst>
  </p:cm>
  <p:cm authorId="2" dt="2018-03-21T11:57:26.535" idx="17">
    <p:pos x="22378" y="1258"/>
    <p:text>On all of these slides "Total No. PPCPs = 127" is confusing.  Ares these detects or number of compounds analyzed?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0:40:13.325" idx="2">
    <p:pos x="22378" y="1354"/>
    <p:text>Complete</p:text>
    <p:extLst>
      <p:ext uri="{C676402C-5697-4E1C-873F-D02D1690AC5C}">
        <p15:threadingInfo xmlns:p15="http://schemas.microsoft.com/office/powerpoint/2012/main" timeZoneBias="240">
          <p15:parentCm authorId="2" idx="17"/>
        </p15:threadingInfo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0:05.467" idx="6">
    <p:pos x="10" y="10"/>
    <p:text>Check data - no detecitons for codine; missing detections for carbamazepine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2:16.355" idx="7">
    <p:pos x="10" y="10"/>
    <p:text>Why do numbers on top graph not agree with numbers in bottom left graph?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3:32.059" idx="8">
    <p:pos x="22330" y="106"/>
    <p:text>This one is closer to agreeing, but numbers for Grab only do not match between top and bottom left graphs.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5:07.130" idx="9">
    <p:pos x="10" y="10"/>
    <p:text>Check data - no detecitons for ibuprofen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6:01.991" idx="10">
    <p:pos x="22258" y="946"/>
    <p:text>Confusing that colors for top graph are different than bottom two.</p:text>
    <p:extLst>
      <p:ext uri="{C676402C-5697-4E1C-873F-D02D1690AC5C}">
        <p15:threadingInfo xmlns:p15="http://schemas.microsoft.com/office/powerpoint/2012/main" timeZoneBias="240"/>
      </p:ext>
    </p:extLst>
  </p:cm>
  <p:cm authorId="3" dt="2018-04-17T13:20:54.133" idx="3">
    <p:pos x="22258" y="1042"/>
    <p:text>Complete</p:text>
    <p:extLst>
      <p:ext uri="{C676402C-5697-4E1C-873F-D02D1690AC5C}">
        <p15:threadingInfo xmlns:p15="http://schemas.microsoft.com/office/powerpoint/2012/main" timeZoneBias="240">
          <p15:parentCm authorId="2" idx="10"/>
        </p15:threadingInfo>
      </p:ext>
    </p:extLst>
  </p:cm>
  <p:cm authorId="2" dt="2018-03-21T11:26:59.852" idx="11">
    <p:pos x="22234" y="226"/>
    <p:text>Same question as before, why do counts differ between top and bottom left graph?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3:21:03.363" idx="4">
    <p:pos x="22234" y="322"/>
    <p:text>Complete</p:text>
    <p:extLst>
      <p:ext uri="{C676402C-5697-4E1C-873F-D02D1690AC5C}">
        <p15:threadingInfo xmlns:p15="http://schemas.microsoft.com/office/powerpoint/2012/main" timeZoneBias="240">
          <p15:parentCm authorId="2" idx="11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find </a:t>
            </a:r>
            <a:r>
              <a:rPr lang="en-US" dirty="0" err="1"/>
              <a:t>stephs</a:t>
            </a:r>
            <a:r>
              <a:rPr lang="en-US" dirty="0"/>
              <a:t> legend to color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24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13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04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35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33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1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.xml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4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5.xml"/><Relationship Id="rId4" Type="http://schemas.openxmlformats.org/officeDocument/2006/relationships/image" Target="../media/image2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6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7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8.xml"/><Relationship Id="rId4" Type="http://schemas.openxmlformats.org/officeDocument/2006/relationships/image" Target="../media/image3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comments" Target="../comments/commen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2.xml"/><Relationship Id="rId5" Type="http://schemas.openxmlformats.org/officeDocument/2006/relationships/image" Target="../media/image59.emf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3.xml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4.xml"/><Relationship Id="rId4" Type="http://schemas.openxmlformats.org/officeDocument/2006/relationships/image" Target="../media/image6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comments" Target="../comments/comment15.xml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emf"/><Relationship Id="rId4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6.xml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84.png"/><Relationship Id="rId4" Type="http://schemas.openxmlformats.org/officeDocument/2006/relationships/image" Target="../media/image8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7.xml"/><Relationship Id="rId4" Type="http://schemas.openxmlformats.org/officeDocument/2006/relationships/image" Target="../media/image87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8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7" Type="http://schemas.openxmlformats.org/officeDocument/2006/relationships/comments" Target="../comments/comment19.xml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100.emf"/><Relationship Id="rId4" Type="http://schemas.openxmlformats.org/officeDocument/2006/relationships/image" Target="../media/image9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104.png"/><Relationship Id="rId4" Type="http://schemas.openxmlformats.org/officeDocument/2006/relationships/image" Target="../media/image103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0.xml"/><Relationship Id="rId4" Type="http://schemas.openxmlformats.org/officeDocument/2006/relationships/image" Target="../media/image10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emf"/><Relationship Id="rId7" Type="http://schemas.openxmlformats.org/officeDocument/2006/relationships/comments" Target="../comments/comment21.xml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115.emf"/><Relationship Id="rId4" Type="http://schemas.openxmlformats.org/officeDocument/2006/relationships/image" Target="../media/image11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2.xml"/><Relationship Id="rId4" Type="http://schemas.openxmlformats.org/officeDocument/2006/relationships/image" Target="../media/image118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E0EA52D-7F51-483B-9399-2CF49F9807DA}"/>
              </a:ext>
            </a:extLst>
          </p:cNvPr>
          <p:cNvSpPr txBox="1">
            <a:spLocks/>
          </p:cNvSpPr>
          <p:nvPr/>
        </p:nvSpPr>
        <p:spPr>
          <a:xfrm>
            <a:off x="1071979" y="2628900"/>
            <a:ext cx="20244970" cy="148818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800">
                <a:latin typeface="+mn-lt"/>
              </a:rPr>
              <a:t>Evaluating ESOC in Florida Waterbodies </a:t>
            </a:r>
            <a:endParaRPr lang="en-US" sz="28800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E56F-869D-4F08-B7E6-5B9E333BBCC9}"/>
              </a:ext>
            </a:extLst>
          </p:cNvPr>
          <p:cNvSpPr txBox="1"/>
          <p:nvPr/>
        </p:nvSpPr>
        <p:spPr>
          <a:xfrm>
            <a:off x="1071977" y="18539460"/>
            <a:ext cx="20244971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Presenter</a:t>
            </a:r>
          </a:p>
          <a:p>
            <a:endParaRPr lang="en-US" sz="8800" dirty="0"/>
          </a:p>
          <a:p>
            <a:r>
              <a:rPr lang="en-US" sz="8800" dirty="0"/>
              <a:t>Author(s)</a:t>
            </a:r>
          </a:p>
          <a:p>
            <a:endParaRPr lang="en-US" sz="8800" dirty="0"/>
          </a:p>
          <a:p>
            <a:r>
              <a:rPr lang="en-US" sz="8800" dirty="0"/>
              <a:t>Funding People/Grant Space</a:t>
            </a:r>
          </a:p>
        </p:txBody>
      </p:sp>
    </p:spTree>
    <p:extLst>
      <p:ext uri="{BB962C8B-B14F-4D97-AF65-F5344CB8AC3E}">
        <p14:creationId xmlns:p14="http://schemas.microsoft.com/office/powerpoint/2010/main" val="785495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495299" y="2725563"/>
            <a:ext cx="186393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</a:t>
            </a:r>
            <a:r>
              <a:rPr lang="en-US" sz="6000" b="1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3297783" y="2669826"/>
            <a:ext cx="13773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Pesticides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6890401" y="19110369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Pesticides Detected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3" y="4098840"/>
            <a:ext cx="15244233" cy="1465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99AAE-0057-4968-8AB2-FBC1200A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93" y="20391313"/>
            <a:ext cx="23898743" cy="38381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7E507D-3EC8-42C3-8B54-9C4C9EAE1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4336" y="4424152"/>
            <a:ext cx="11606364" cy="2084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18 of the 42 pesticide compounds detected were also detected in lab blanks or field blanks at concentrations that required data from at least one site to be qualified.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40% of detections from SPMD samples were qualified due to blank detections.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38% detections from grab samples were qualified due to blank detections. 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33% of detections from POCIS samples were qualified due to blank detections. </a:t>
            </a:r>
          </a:p>
          <a:p>
            <a:endParaRPr lang="en-US" sz="8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26ECF9-D4B6-443D-A639-C54D6593F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62" y="10865223"/>
            <a:ext cx="13133187" cy="10564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F1C43C-E2B9-4EEB-90B6-0F7CE1C72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7671" y="10865223"/>
            <a:ext cx="21625466" cy="1554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88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DDAA5-F097-4FBB-8DA4-195FFAFF7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3050"/>
            <a:ext cx="36576000" cy="2588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30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114237-84AB-47E7-BBA4-E076BE3A30B8}"/>
              </a:ext>
            </a:extLst>
          </p:cNvPr>
          <p:cNvSpPr txBox="1"/>
          <p:nvPr/>
        </p:nvSpPr>
        <p:spPr>
          <a:xfrm>
            <a:off x="6535270" y="10048243"/>
            <a:ext cx="23505459" cy="77251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317500">
              <a:schemeClr val="accent1">
                <a:alpha val="40000"/>
              </a:schemeClr>
            </a:glow>
            <a:outerShdw blurRad="990600" dist="50800" dir="5400000" algn="ctr" rotWithShape="0">
              <a:srgbClr val="000000">
                <a:alpha val="0"/>
              </a:srgbClr>
            </a:outerShdw>
            <a:softEdge rad="3556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127 PPCP Compounds</a:t>
            </a:r>
          </a:p>
          <a:p>
            <a:pPr algn="ctr"/>
            <a:r>
              <a:rPr lang="en-US" sz="9600" b="1" dirty="0"/>
              <a:t>39 PPCP Compounds Detected</a:t>
            </a:r>
          </a:p>
          <a:p>
            <a:pPr algn="ctr"/>
            <a:r>
              <a:rPr lang="en-US" sz="8000" dirty="0"/>
              <a:t>At one or more sites, in at least one </a:t>
            </a:r>
            <a:r>
              <a:rPr lang="en-US" sz="8000"/>
              <a:t>matrix (POCIS </a:t>
            </a:r>
            <a:r>
              <a:rPr lang="en-US" sz="8000" dirty="0"/>
              <a:t>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28929873" cy="1333229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Alprazolam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Amitriptyline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Amphetamine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Caffeine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Cocaine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Colchicine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Cotinine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DEET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Dehydronifedipine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Desmethyldiltiazem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Diatrizoic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Diazepam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Diphenhydramine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Erythromycin-H2O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Gemfibrozil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Hydrochlorothiazide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Iopamidol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Meprobamate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Metoprolol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Naproxen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Oxolinic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Oxycodone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Propoxyphene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Sertraline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Sulfadimethoxine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Sulfamethazine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Sulfamethoxazole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Triamterene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Trimethoprim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Valsartan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Venlafaxine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9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841288" y="2340927"/>
            <a:ext cx="102616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 </a:t>
            </a:r>
          </a:p>
          <a:p>
            <a:pPr algn="ctr"/>
            <a:r>
              <a:rPr lang="en-US" sz="4500" dirty="0"/>
              <a:t>127 Compounds Analyzed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15F3E93-B434-4E0E-B24C-B10775287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822" y="17127863"/>
            <a:ext cx="14648418" cy="43567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05FB02-43A2-41B2-AB92-EAC3D17AAF94}"/>
              </a:ext>
            </a:extLst>
          </p:cNvPr>
          <p:cNvSpPr/>
          <p:nvPr/>
        </p:nvSpPr>
        <p:spPr>
          <a:xfrm>
            <a:off x="10632318" y="16005684"/>
            <a:ext cx="1541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58EC27-D8D0-473D-B69F-C9907A650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2938" y="14820900"/>
            <a:ext cx="16359695" cy="10041988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1660239" y="16205663"/>
            <a:ext cx="5623816" cy="135629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Total</a:t>
            </a:r>
            <a:r>
              <a:rPr lang="en-US" sz="4000" baseline="0" dirty="0"/>
              <a:t> No. PPCPs analyzed = </a:t>
            </a:r>
            <a:r>
              <a:rPr lang="en-US" sz="40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BE9354-5294-4C52-A142-79CCA5378178}"/>
              </a:ext>
            </a:extLst>
          </p:cNvPr>
          <p:cNvSpPr txBox="1"/>
          <p:nvPr/>
        </p:nvSpPr>
        <p:spPr>
          <a:xfrm>
            <a:off x="13185740" y="13376660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04DF1A7-69D2-41AB-8844-F2F87F82B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865" y="1576423"/>
            <a:ext cx="19824272" cy="1189456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1660239" y="2118257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DD2D67-173D-4368-8281-A6257AFF2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444" y="14299990"/>
            <a:ext cx="19253401" cy="1143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952160"/>
            <a:ext cx="10261599" cy="24468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  <a:p>
            <a:pPr algn="ctr"/>
            <a:r>
              <a:rPr lang="en-US" sz="4500" dirty="0"/>
              <a:t>127 Compounds Analyzed</a:t>
            </a:r>
          </a:p>
          <a:p>
            <a:pPr algn="ctr"/>
            <a:endParaRPr lang="en-US" sz="5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BF935A-AC10-4832-9ABC-A91F3209E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448" y="3892331"/>
            <a:ext cx="19847858" cy="1075706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2167E5-1D38-4E9E-B821-63E018B3FE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614"/>
          <a:stretch/>
        </p:blipFill>
        <p:spPr>
          <a:xfrm>
            <a:off x="11381209" y="16893282"/>
            <a:ext cx="14638336" cy="4220255"/>
          </a:xfrm>
          <a:prstGeom prst="rect">
            <a:avLst/>
          </a:prstGeom>
          <a:solidFill>
            <a:schemeClr val="bg1">
              <a:alpha val="76000"/>
            </a:schemeClr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FDAEF0-9E5F-471E-9EF1-861F7A5E6B20}"/>
              </a:ext>
            </a:extLst>
          </p:cNvPr>
          <p:cNvSpPr txBox="1"/>
          <p:nvPr/>
        </p:nvSpPr>
        <p:spPr>
          <a:xfrm>
            <a:off x="10605261" y="15615139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117440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04300-55F0-45E0-A14B-9100A7D317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80" t="27052" r="19826" b="3435"/>
          <a:stretch/>
        </p:blipFill>
        <p:spPr>
          <a:xfrm>
            <a:off x="20206988" y="14953273"/>
            <a:ext cx="16017274" cy="107159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3652457" y="19045731"/>
            <a:ext cx="5047024" cy="142661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analyzed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1B628-6DE1-4EBD-8B3A-9074006FAF3E}"/>
              </a:ext>
            </a:extLst>
          </p:cNvPr>
          <p:cNvSpPr txBox="1"/>
          <p:nvPr/>
        </p:nvSpPr>
        <p:spPr>
          <a:xfrm>
            <a:off x="14118338" y="13448197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547597-A147-4175-A209-36E750DEB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600" y="1786999"/>
            <a:ext cx="20668844" cy="113426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24E9B0-F3E2-40F1-9846-97AA31F2C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936" y="13909862"/>
            <a:ext cx="16544065" cy="1312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20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0" y="2295388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4612" y="4988749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E10A765-2383-40EA-B316-2D7714201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012" y="18706306"/>
            <a:ext cx="14367014" cy="4594212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0A9A3464-92E0-4C11-9AD3-03C486994175}"/>
              </a:ext>
            </a:extLst>
          </p:cNvPr>
          <p:cNvSpPr txBox="1"/>
          <p:nvPr/>
        </p:nvSpPr>
        <p:spPr>
          <a:xfrm>
            <a:off x="10641354" y="17518092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779467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B053-C5C5-4EB6-80D7-B48188AD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2794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7EEF7-AF58-4A77-A8FB-4CA8C6CAD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5952067"/>
            <a:ext cx="31546800" cy="20624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4 river sites sampled:</a:t>
            </a:r>
          </a:p>
          <a:p>
            <a:pPr lvl="1"/>
            <a:r>
              <a:rPr lang="en-US" dirty="0"/>
              <a:t>Apalachicola, Ochlockonee, Withlacoochee, and Alafia</a:t>
            </a:r>
          </a:p>
          <a:p>
            <a:r>
              <a:rPr lang="en-US" dirty="0"/>
              <a:t>Categories of compounds:</a:t>
            </a:r>
          </a:p>
          <a:p>
            <a:pPr lvl="1"/>
            <a:r>
              <a:rPr lang="en-US" dirty="0"/>
              <a:t>Pesticides, PPCPs, Hormones, PFCs, PBDEs, and Alkylphenols</a:t>
            </a:r>
          </a:p>
          <a:p>
            <a:r>
              <a:rPr lang="en-US" dirty="0"/>
              <a:t>The matrices (sample collection type) are split into groups. </a:t>
            </a:r>
          </a:p>
          <a:p>
            <a:pPr lvl="1"/>
            <a:r>
              <a:rPr lang="en-US" dirty="0"/>
              <a:t>SPMD only</a:t>
            </a:r>
          </a:p>
          <a:p>
            <a:pPr lvl="1"/>
            <a:r>
              <a:rPr lang="en-US" dirty="0"/>
              <a:t>SPMD, POCIS, Grab (Pesticides)</a:t>
            </a:r>
          </a:p>
          <a:p>
            <a:pPr lvl="1"/>
            <a:r>
              <a:rPr lang="en-US" dirty="0"/>
              <a:t>SPMD &amp; POCIS (Pesticides)</a:t>
            </a:r>
          </a:p>
          <a:p>
            <a:pPr lvl="1"/>
            <a:r>
              <a:rPr lang="en-US" dirty="0"/>
              <a:t>Grab &amp; SPMD</a:t>
            </a:r>
          </a:p>
          <a:p>
            <a:pPr lvl="1"/>
            <a:r>
              <a:rPr lang="en-US" dirty="0"/>
              <a:t>Grab &amp; POCIS</a:t>
            </a:r>
          </a:p>
          <a:p>
            <a:pPr lvl="1"/>
            <a:r>
              <a:rPr lang="en-US" dirty="0"/>
              <a:t>Grab only</a:t>
            </a:r>
          </a:p>
          <a:p>
            <a:pPr lvl="1"/>
            <a:r>
              <a:rPr lang="en-US" dirty="0"/>
              <a:t>POCIS only</a:t>
            </a:r>
          </a:p>
          <a:p>
            <a:r>
              <a:rPr lang="en-US" dirty="0"/>
              <a:t>QA is discussed at the end of each category.</a:t>
            </a:r>
          </a:p>
        </p:txBody>
      </p:sp>
    </p:spTree>
    <p:extLst>
      <p:ext uri="{BB962C8B-B14F-4D97-AF65-F5344CB8AC3E}">
        <p14:creationId xmlns:p14="http://schemas.microsoft.com/office/powerpoint/2010/main" val="59603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AEE858-7CA9-417D-87CB-DE20F6DE8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864" y="1661531"/>
            <a:ext cx="21558272" cy="129349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D37148-32B7-48EB-9D86-3F7394D01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88" y="14565922"/>
            <a:ext cx="20612099" cy="12367261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0A4F9924-F5F8-4654-B6B4-F71CDB0BA2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03" t="25986" r="17016" b="3689"/>
          <a:stretch/>
        </p:blipFill>
        <p:spPr>
          <a:xfrm>
            <a:off x="20316357" y="15849600"/>
            <a:ext cx="15718067" cy="9319155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8C7B94F9-52E2-4B4D-8DA8-AB0786DA0D5A}"/>
              </a:ext>
            </a:extLst>
          </p:cNvPr>
          <p:cNvSpPr txBox="1"/>
          <p:nvPr/>
        </p:nvSpPr>
        <p:spPr>
          <a:xfrm>
            <a:off x="6713225" y="14218621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63318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121077-EE7F-432A-A470-EE0ED1FB62FB}"/>
              </a:ext>
            </a:extLst>
          </p:cNvPr>
          <p:cNvSpPr/>
          <p:nvPr/>
        </p:nvSpPr>
        <p:spPr>
          <a:xfrm>
            <a:off x="15035787" y="19493222"/>
            <a:ext cx="2481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127 Compounds </a:t>
            </a:r>
            <a:r>
              <a:rPr lang="en-US" dirty="0" err="1"/>
              <a:t>nalyzed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83E6D3-CB5D-4364-B5F9-FD5411482C5C}"/>
              </a:ext>
            </a:extLst>
          </p:cNvPr>
          <p:cNvSpPr txBox="1"/>
          <p:nvPr/>
        </p:nvSpPr>
        <p:spPr>
          <a:xfrm>
            <a:off x="21544224" y="14420641"/>
            <a:ext cx="1201803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591475" y="2143541"/>
            <a:ext cx="1026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by Sample Type</a:t>
            </a:r>
          </a:p>
          <a:p>
            <a:pPr algn="ctr"/>
            <a:r>
              <a:rPr lang="en-US" sz="5400" dirty="0"/>
              <a:t>Total No. Analyzed = 127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9A44FF-9285-4080-B29B-3069D17B7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917" y="4023272"/>
            <a:ext cx="20278165" cy="124612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13EEB2-637F-4254-A7F1-EB72FA871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5005" y="19464218"/>
            <a:ext cx="14594540" cy="47755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BF2048-6F33-476F-BA2D-42B14BB8F6C2}"/>
              </a:ext>
            </a:extLst>
          </p:cNvPr>
          <p:cNvSpPr txBox="1"/>
          <p:nvPr/>
        </p:nvSpPr>
        <p:spPr>
          <a:xfrm>
            <a:off x="11015133" y="18448775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46522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51B520F-1FDF-4DAF-9116-497179169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183" y="14777904"/>
            <a:ext cx="20993099" cy="125958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15E29D-AD5E-4489-9426-A4EECE09EA9E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13545769" y="19134349"/>
            <a:ext cx="5047024" cy="118565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</a:rPr>
              <a:t>Total</a:t>
            </a:r>
            <a:r>
              <a:rPr lang="en-US" sz="3600" baseline="0" dirty="0">
                <a:solidFill>
                  <a:schemeClr val="tx1"/>
                </a:solidFill>
              </a:rPr>
              <a:t> No. PPCPs analyzed = </a:t>
            </a:r>
            <a:r>
              <a:rPr lang="en-US" sz="36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6D61C-6940-4609-87AF-409A892F5A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45" t="20606" r="6840" b="21607"/>
          <a:stretch/>
        </p:blipFill>
        <p:spPr>
          <a:xfrm>
            <a:off x="20428252" y="15431622"/>
            <a:ext cx="15097882" cy="97651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C41F35-C40F-4A8F-A12F-28F0BE8C9BE6}"/>
              </a:ext>
            </a:extLst>
          </p:cNvPr>
          <p:cNvSpPr txBox="1"/>
          <p:nvPr/>
        </p:nvSpPr>
        <p:spPr>
          <a:xfrm>
            <a:off x="5366830" y="14159691"/>
            <a:ext cx="817893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02E3D7-B565-4896-B7B4-673FF03C0E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1774" y="2242084"/>
            <a:ext cx="18651801" cy="119176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F6D257-D8AF-4A54-A089-E47A1752B34F}"/>
              </a:ext>
            </a:extLst>
          </p:cNvPr>
          <p:cNvSpPr txBox="1"/>
          <p:nvPr/>
        </p:nvSpPr>
        <p:spPr>
          <a:xfrm>
            <a:off x="21544224" y="14333991"/>
            <a:ext cx="1201803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418492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74511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/>
              <a:t>PPCPs Detections at All Sites by Sample Type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212043-1BC5-4A6E-8B60-3EFE04F3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362" y="2559962"/>
            <a:ext cx="10950230" cy="18919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1F6C85-AA2C-4745-BD0A-F8C6CF762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3611" y="12565223"/>
            <a:ext cx="20012389" cy="12007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9588855" y="12057391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491922-CE57-4D5A-ADDA-538C0332A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80736" y="3117766"/>
            <a:ext cx="12594860" cy="74287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2128BA-26B8-438B-B1D9-E4ECB7BB8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3362" y="21924380"/>
            <a:ext cx="13402351" cy="50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23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18808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3 of the 39 PPCP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17% detections from grab samples were qualified due to blank detections.  </a:t>
            </a:r>
          </a:p>
          <a:p>
            <a:r>
              <a:rPr lang="en-US" sz="8000" dirty="0"/>
              <a:t>6% of detections from POCIS samples were qualified due to blank detections. </a:t>
            </a:r>
          </a:p>
          <a:p>
            <a:endParaRPr lang="en-US" sz="8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1EB7A-1C8D-450E-8F46-A9BBBD376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94" y="11033760"/>
            <a:ext cx="15666720" cy="109688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3EA06D-2AE3-47CA-8D71-865116DBA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8970" y="11033760"/>
            <a:ext cx="19429350" cy="1591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4541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A547BD-D9AE-4594-9385-211DDA0F6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6080"/>
            <a:ext cx="36576000" cy="245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058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blipFill dpi="0" rotWithShape="1">
            <a:blip r:embed="rId3">
              <a:alphaModFix amt="38000"/>
            </a:blip>
            <a:srcRect/>
            <a:tile tx="0" ty="0" sx="100000" sy="100000" flip="none" algn="tl"/>
          </a:blip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17 Hormone Compounds</a:t>
            </a:r>
          </a:p>
          <a:p>
            <a:pPr algn="ctr"/>
            <a:r>
              <a:rPr lang="en-US" sz="9600" b="1" dirty="0"/>
              <a:t>5 Hormone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498828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Allyl Trenbolone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Androstenedione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Androsterone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Mestranol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Testosterone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218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605444" y="5389829"/>
            <a:ext cx="12846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575709-0A01-4835-991E-441231001882}"/>
              </a:ext>
            </a:extLst>
          </p:cNvPr>
          <p:cNvSpPr txBox="1"/>
          <p:nvPr/>
        </p:nvSpPr>
        <p:spPr>
          <a:xfrm>
            <a:off x="11932396" y="11563558"/>
            <a:ext cx="128523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5E97AF-D6D6-4DF8-952F-3B47D9573F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" t="8176" r="17036" b="2536"/>
          <a:stretch/>
        </p:blipFill>
        <p:spPr>
          <a:xfrm>
            <a:off x="1219201" y="11193789"/>
            <a:ext cx="18154648" cy="14445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</a:t>
            </a:r>
            <a:r>
              <a:rPr lang="en-US" sz="7200" dirty="0" err="1"/>
              <a:t>Ochlockonee</a:t>
            </a:r>
            <a:r>
              <a:rPr lang="en-US" sz="7200" dirty="0"/>
              <a:t>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6" y="194996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181602" y="9352979"/>
            <a:ext cx="12852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1B60F8-3CD5-4D10-A9D1-8E5F3A015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24" t="4398" r="10198" b="2884"/>
          <a:stretch/>
        </p:blipFill>
        <p:spPr>
          <a:xfrm>
            <a:off x="20396200" y="10230142"/>
            <a:ext cx="15430500" cy="10971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22E503-1593-4F19-962F-2A7446B84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59651" y="21388243"/>
            <a:ext cx="14789150" cy="44464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808059-93A4-4743-B8E6-4D1B06D92B2B}"/>
              </a:ext>
            </a:extLst>
          </p:cNvPr>
          <p:cNvSpPr txBox="1"/>
          <p:nvPr/>
        </p:nvSpPr>
        <p:spPr>
          <a:xfrm>
            <a:off x="20396200" y="9415861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CFFAE5-2A5B-4C2C-91FB-4DC65E412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71755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Emerging Substances of Concern</a:t>
            </a:r>
            <a:br>
              <a:rPr lang="en-US" dirty="0"/>
            </a:br>
            <a:r>
              <a:rPr lang="en-US" dirty="0"/>
              <a:t>(ESOC)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CE02A-43F0-44F2-BE56-08D98B9AA5C2}"/>
              </a:ext>
            </a:extLst>
          </p:cNvPr>
          <p:cNvSpPr txBox="1"/>
          <p:nvPr/>
        </p:nvSpPr>
        <p:spPr>
          <a:xfrm>
            <a:off x="1343025" y="4683414"/>
            <a:ext cx="3388995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0" dirty="0"/>
              <a:t>This study separated analytes into 6 main categories:</a:t>
            </a:r>
          </a:p>
          <a:p>
            <a:endParaRPr lang="en-US" sz="1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24283D-8596-4C96-8755-E4E8A5A1B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43750"/>
            <a:ext cx="36576000" cy="2211705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C6CA96-4572-445F-8A4D-FA5936D81ACB}"/>
              </a:ext>
            </a:extLst>
          </p:cNvPr>
          <p:cNvCxnSpPr/>
          <p:nvPr/>
        </p:nvCxnSpPr>
        <p:spPr>
          <a:xfrm>
            <a:off x="0" y="14293516"/>
            <a:ext cx="3657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087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E0A02C-98DB-4BD1-9500-1D439486C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" t="6168" r="6444" b="3817"/>
          <a:stretch/>
        </p:blipFill>
        <p:spPr>
          <a:xfrm>
            <a:off x="1219201" y="11383620"/>
            <a:ext cx="19720559" cy="14419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03152" y="9629294"/>
            <a:ext cx="128211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B466F5-0125-4F5B-9CF7-5DCC895D46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7" t="3980" r="9317" b="5311"/>
          <a:stretch/>
        </p:blipFill>
        <p:spPr>
          <a:xfrm>
            <a:off x="20208240" y="10606749"/>
            <a:ext cx="14657026" cy="100498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E0D9D-7B52-44D2-8674-96C4D94DF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8621" y="21533751"/>
            <a:ext cx="15868649" cy="42698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E29A0D-577E-48A4-92AB-FDCD6F01D00B}"/>
              </a:ext>
            </a:extLst>
          </p:cNvPr>
          <p:cNvSpPr txBox="1"/>
          <p:nvPr/>
        </p:nvSpPr>
        <p:spPr>
          <a:xfrm>
            <a:off x="20208240" y="9683419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6B46A67-541C-4D84-AAD7-60CA40B49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5800" y="12836769"/>
            <a:ext cx="18217860" cy="10930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513731" y="479830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190322" y="13319533"/>
            <a:ext cx="12796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pPr algn="ctr"/>
            <a:endParaRPr lang="en-US" sz="5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CD4CC4-6433-4E99-B4B7-15F35903C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107" y="5849270"/>
            <a:ext cx="19769737" cy="28845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730FCC-BEFB-4FC7-AA8C-9C8C8F671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824" y="14911754"/>
            <a:ext cx="16224176" cy="958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72517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/>
              <a:t>Total No. </a:t>
            </a:r>
            <a:r>
              <a:rPr lang="en-US" sz="5000" b="1" dirty="0" err="1"/>
              <a:t>Undetects</a:t>
            </a:r>
            <a:r>
              <a:rPr lang="en-US" sz="5000" b="1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684980" y="15793721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8FC532-A7BB-42CA-888F-42C9D60EE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17" y="4645799"/>
            <a:ext cx="16494143" cy="20454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4BD80A-4275-49BF-BF2A-E38BA6463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1161" y="5787057"/>
            <a:ext cx="6858450" cy="39941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70C572-E726-4FB1-A894-779CACE19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4132" y="17128531"/>
            <a:ext cx="16052507" cy="79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2 of the 5 hormone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grab samples were qualified due to blank detections.  </a:t>
            </a:r>
          </a:p>
          <a:p>
            <a:r>
              <a:rPr lang="en-US" sz="8000" dirty="0"/>
              <a:t>No detections from POCIS samples were qualified due to blank detections.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657BD9-33E1-4D7E-8916-14BBF9E2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500" y="11487964"/>
            <a:ext cx="13258800" cy="80891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FB1712-1E0D-4B47-9544-1DF39D39C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4" y="11487964"/>
            <a:ext cx="20948336" cy="1434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499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032EB5-C5B9-4024-BA4C-8970A6F97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250"/>
            <a:ext cx="36576000" cy="2314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58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13 PFC Compounds</a:t>
            </a:r>
          </a:p>
          <a:p>
            <a:pPr algn="ctr"/>
            <a:r>
              <a:rPr lang="en-US" sz="9600" b="1" dirty="0"/>
              <a:t>10 PFC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16323345" cy="5032147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PFDA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PFHpA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PFNA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PFPeA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734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3538430" y="1144358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13048F-87C7-42AD-AA11-8423BEACB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6" t="1293" r="6948" b="3963"/>
          <a:stretch/>
        </p:blipFill>
        <p:spPr>
          <a:xfrm>
            <a:off x="19585488" y="11904949"/>
            <a:ext cx="16116300" cy="96590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6B4C5A-45F5-463E-AE15-B8F9003CF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0" t="9474" r="9898" b="3579"/>
          <a:stretch/>
        </p:blipFill>
        <p:spPr>
          <a:xfrm>
            <a:off x="980858" y="13715999"/>
            <a:ext cx="17307140" cy="12344400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10547274" y="13715999"/>
            <a:ext cx="5655784" cy="1688123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141E8E-159A-47DA-98FA-4D76ACA43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85488" y="22132730"/>
            <a:ext cx="15024972" cy="42039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FE82EE-E334-4064-917A-CB8FBBB7BE18}"/>
              </a:ext>
            </a:extLst>
          </p:cNvPr>
          <p:cNvSpPr txBox="1"/>
          <p:nvPr/>
        </p:nvSpPr>
        <p:spPr>
          <a:xfrm>
            <a:off x="19585488" y="11443584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D329D2-5094-4DD3-B770-689518613D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2859" y="21119811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36726D-9697-425C-9E79-32E3CF5E8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04" r="11059" b="1277"/>
          <a:stretch/>
        </p:blipFill>
        <p:spPr>
          <a:xfrm>
            <a:off x="856535" y="12605523"/>
            <a:ext cx="19320137" cy="132421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E6F241-155C-49C8-A59A-09891BE52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501" y="21423842"/>
            <a:ext cx="15750960" cy="49463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5603659" y="1114145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Detections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A9ED83-A439-41AA-9C34-79E246CADE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43" t="1826" r="10389" b="3102"/>
          <a:stretch/>
        </p:blipFill>
        <p:spPr>
          <a:xfrm>
            <a:off x="20176672" y="11682193"/>
            <a:ext cx="13264242" cy="9259841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12192000" y="16585692"/>
            <a:ext cx="5655784" cy="163196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603DBB-31F7-459E-BB28-AADEC0DD68F1}"/>
              </a:ext>
            </a:extLst>
          </p:cNvPr>
          <p:cNvSpPr txBox="1"/>
          <p:nvPr/>
        </p:nvSpPr>
        <p:spPr>
          <a:xfrm>
            <a:off x="19027839" y="20721273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345654-6E97-4018-ABDC-5C134C3BC021}"/>
              </a:ext>
            </a:extLst>
          </p:cNvPr>
          <p:cNvSpPr txBox="1"/>
          <p:nvPr/>
        </p:nvSpPr>
        <p:spPr>
          <a:xfrm>
            <a:off x="20176672" y="11141459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540617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88633D-D445-45A8-AA18-655C36374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286" y="19702045"/>
            <a:ext cx="17002632" cy="54779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E1633C-E254-4013-AAA8-A750D78FE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487" y="18651916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9613907"/>
            <a:ext cx="31546800" cy="5302252"/>
          </a:xfrm>
          <a:gradFill>
            <a:gsLst>
              <a:gs pos="0">
                <a:schemeClr val="accent1">
                  <a:alpha val="6000"/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en-US" sz="49600" dirty="0"/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22972F-11BE-48F2-A42B-A7820F07E2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4" t="10153" r="8971" b="1984"/>
          <a:stretch/>
        </p:blipFill>
        <p:spPr>
          <a:xfrm>
            <a:off x="624186" y="12758057"/>
            <a:ext cx="18878248" cy="13117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632214" y="15895448"/>
            <a:ext cx="5655784" cy="172766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24427" y="1148922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647" y="2728787"/>
            <a:ext cx="20840702" cy="79186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F252DA-7C87-40A6-8458-EDA762B9E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9448" y="22073563"/>
            <a:ext cx="15627351" cy="3801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65AA8A-604F-495C-805E-E6FFAD9311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87" r="14658"/>
          <a:stretch/>
        </p:blipFill>
        <p:spPr>
          <a:xfrm>
            <a:off x="20227019" y="11772349"/>
            <a:ext cx="13213895" cy="10301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9441C8-282C-45E9-99A6-80F803D31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26570" y="21166219"/>
            <a:ext cx="15930229" cy="14570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EA134F-1328-4BEA-BAB3-E5F456B9DB56}"/>
              </a:ext>
            </a:extLst>
          </p:cNvPr>
          <p:cNvSpPr txBox="1"/>
          <p:nvPr/>
        </p:nvSpPr>
        <p:spPr>
          <a:xfrm>
            <a:off x="20227019" y="1145288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588846" y="3134346"/>
            <a:ext cx="18308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2" y="12382002"/>
            <a:ext cx="11212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No.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EDC52-9D0F-4E0A-B214-5C169DF9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4057676"/>
            <a:ext cx="13479224" cy="22459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7B3D25-D71F-4797-9CE0-B42B3DDB7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0603" y="13716000"/>
            <a:ext cx="16599396" cy="8394012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1493165" y="2985497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/>
              <a:t>Detections at Every Site 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68CD3-26C9-4F1A-BE07-22F660973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3144" y="4713284"/>
            <a:ext cx="10146987" cy="511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29307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No PFC compounds were detected in lab blanks or field blanks at concentrations that required data from at least one site to be qualified.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728C4-5CD9-4C56-AC96-B992D1766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4227" y="9269680"/>
            <a:ext cx="12114423" cy="127644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4E061A-82D4-4E07-AC25-3027E6600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4" y="9269680"/>
            <a:ext cx="21062636" cy="1690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210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8 PBDE Compounds</a:t>
            </a:r>
          </a:p>
          <a:p>
            <a:pPr algn="ctr"/>
            <a:r>
              <a:rPr lang="en-US" sz="9600" b="1" dirty="0"/>
              <a:t>8 PBDE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7952177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2,2',3,3',4,4',5,5',6,6'-DeBDE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2,2',3,4,4',5',6-HpBDE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2,2',4,4',5,5'-HxBDE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2,2',4,4',5,6'-HxBDE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2,2',4,4',6-PeBDE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2,2',4,4'-TeBDE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2,4,4'-TriBDE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343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1658936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Detections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41447" y="12233490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C714B6-CFC0-460D-95B7-CBE23D469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4882" y="2643855"/>
            <a:ext cx="17265518" cy="85431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DCA70D-9CBA-4244-A8AF-B840B5C9C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1885" y="22492550"/>
            <a:ext cx="12166916" cy="4057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7F7799-C819-4F2E-9CAE-6A32EAF5A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73" y="13218409"/>
            <a:ext cx="20865991" cy="125363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7F506C-F0ED-4364-9E24-E7195CBB9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62450" y="12766431"/>
            <a:ext cx="16188585" cy="972611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330BC8-701E-4EEB-B7FB-119E5B92C01D}"/>
              </a:ext>
            </a:extLst>
          </p:cNvPr>
          <p:cNvSpPr txBox="1"/>
          <p:nvPr/>
        </p:nvSpPr>
        <p:spPr>
          <a:xfrm>
            <a:off x="20787750" y="1189473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589A73-3C87-4367-ADBB-7DD581B73C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45771" y="21627531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/>
              <a:t>PBDE Detections at Ochlockonee River Analyzed by SGS Analytical</a:t>
            </a:r>
            <a:endParaRPr lang="en-US" sz="7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799" y="1597346"/>
            <a:ext cx="115824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Detected by Sample Type</a:t>
            </a:r>
          </a:p>
          <a:p>
            <a:pPr algn="ctr"/>
            <a:r>
              <a:rPr lang="en-US" sz="4400"/>
              <a:t>Total No. Analyzed = 8</a:t>
            </a:r>
            <a:endParaRPr 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E6EC18-A159-40C6-A3B1-24DD07ACD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021" y="3938415"/>
            <a:ext cx="22203959" cy="11016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53C798-A9AD-4651-B0B1-80824297B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78" y="17296131"/>
            <a:ext cx="20630608" cy="779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5B193F-09DF-4141-A030-59B9CE66D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" t="8157" r="13763" b="2701"/>
          <a:stretch/>
        </p:blipFill>
        <p:spPr>
          <a:xfrm>
            <a:off x="545031" y="12881040"/>
            <a:ext cx="18771441" cy="135076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632215" y="1597347"/>
            <a:ext cx="8856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A3F06-B1FC-41B0-8064-5D81642C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796" y="2950802"/>
            <a:ext cx="30585705" cy="7838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4F1EE-CEDE-415D-BED6-C081CCFCD5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35" t="2046" r="14956" b="2831"/>
          <a:stretch/>
        </p:blipFill>
        <p:spPr>
          <a:xfrm>
            <a:off x="20059651" y="11699344"/>
            <a:ext cx="12945836" cy="97890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196F5F-4964-46CC-B826-8E55D5291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8497" y="22371567"/>
            <a:ext cx="15932153" cy="46672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E6F115-8517-4251-9C60-86D7558224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16648" y="21210448"/>
            <a:ext cx="15930229" cy="14570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0F77ED-CE05-4999-8FC0-52AD111F27E1}"/>
              </a:ext>
            </a:extLst>
          </p:cNvPr>
          <p:cNvSpPr txBox="1"/>
          <p:nvPr/>
        </p:nvSpPr>
        <p:spPr>
          <a:xfrm>
            <a:off x="4254361" y="11003984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84439F-F008-4733-A850-E7BFB51B2644}"/>
              </a:ext>
            </a:extLst>
          </p:cNvPr>
          <p:cNvSpPr txBox="1"/>
          <p:nvPr/>
        </p:nvSpPr>
        <p:spPr>
          <a:xfrm>
            <a:off x="20688400" y="1102529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241F8-B897-424C-8F7F-2469E9488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0" t="10519" r="6018" b="965"/>
          <a:stretch/>
        </p:blipFill>
        <p:spPr>
          <a:xfrm>
            <a:off x="690416" y="13446828"/>
            <a:ext cx="18649072" cy="12771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199" y="14642829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An</a:t>
            </a:r>
            <a:r>
              <a:rPr lang="en-US" sz="4400" dirty="0">
                <a:solidFill>
                  <a:schemeClr val="tx1"/>
                </a:solidFill>
              </a:rPr>
              <a:t>alyzed</a:t>
            </a:r>
            <a:r>
              <a:rPr lang="en-US" sz="4400" baseline="0" dirty="0">
                <a:solidFill>
                  <a:schemeClr val="tx1"/>
                </a:solidFill>
              </a:rPr>
              <a:t> = 9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8D843B-1B88-4727-B9F2-76CFD4A53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2862" y="21816577"/>
            <a:ext cx="15994743" cy="5615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84D150-8F33-44CF-84E5-C9F37F5E8B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04" t="3217" r="9607" b="3217"/>
          <a:stretch/>
        </p:blipFill>
        <p:spPr>
          <a:xfrm>
            <a:off x="20173950" y="11850742"/>
            <a:ext cx="13136336" cy="90661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7EE61F-0A07-4CBE-AB4B-F6EBF8256C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14519" y="20638204"/>
            <a:ext cx="15930229" cy="14570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7B929D-FFD1-4C32-9DD9-60FBC3866244}"/>
              </a:ext>
            </a:extLst>
          </p:cNvPr>
          <p:cNvSpPr txBox="1"/>
          <p:nvPr/>
        </p:nvSpPr>
        <p:spPr>
          <a:xfrm>
            <a:off x="4063999" y="11019745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26E6A5-7764-49DF-8E56-EB6F9FC25CEE}"/>
              </a:ext>
            </a:extLst>
          </p:cNvPr>
          <p:cNvSpPr txBox="1"/>
          <p:nvPr/>
        </p:nvSpPr>
        <p:spPr>
          <a:xfrm>
            <a:off x="19589749" y="10984963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3190162" y="2817675"/>
            <a:ext cx="12407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Non-detects,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9633157" y="15541022"/>
            <a:ext cx="12407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13E43F-6408-4D20-BD78-321AB59D8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163" y="4572001"/>
            <a:ext cx="12407524" cy="20974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8C90A7-8BAE-4C06-8AFF-D17874830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0" y="17145000"/>
            <a:ext cx="15097838" cy="8401050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8591721" y="2817675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PBDEs Detected at Every Site (n = 4) by Matrix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634366-5BC8-4849-A6A4-794745C4AB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4108" y="4329320"/>
            <a:ext cx="12919888" cy="824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4963887" y="5992025"/>
            <a:ext cx="30469114" cy="13923812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2,4'-DDD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Sulphate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Desethylatrazine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alpha (cis)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gamma (trans)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oxy-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Chlorpyriphos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Diazinon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Dimethenamid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 Ketone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Ethalfluralin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Flufenacet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Flutriafol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alpha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beta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delta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gamma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 Epoxide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Hexachlorobenzene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Mirex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trans-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Quintozene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Tebuconazol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76 Pesticide Compounds</a:t>
            </a:r>
          </a:p>
          <a:p>
            <a:pPr algn="ctr"/>
            <a:r>
              <a:rPr lang="en-US" sz="9600" b="1" dirty="0"/>
              <a:t>42 Pesticide Compounds Detected</a:t>
            </a:r>
          </a:p>
          <a:p>
            <a:pPr algn="ctr"/>
            <a:r>
              <a:rPr lang="en-US" sz="8000" dirty="0"/>
              <a:t>At one or more sites, in at least one matrix (POCIS, SPMD, or Grab)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619854" y="2467209"/>
            <a:ext cx="3380708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of the PBDE compounds detected,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samples were qualified due to blank detections.  </a:t>
            </a:r>
          </a:p>
          <a:p>
            <a:r>
              <a:rPr lang="en-US" sz="8000" dirty="0"/>
              <a:t>&gt;90% of detections from grab samples were qualified due to blank detections. </a:t>
            </a:r>
          </a:p>
          <a:p>
            <a:endParaRPr lang="en-US" sz="8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ED0F68-30CF-4A76-BCFE-D753BB8A3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4" y="11177286"/>
            <a:ext cx="20437164" cy="14540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0769D7-6D57-4F5D-BB6C-1A510FE42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9801" y="14018268"/>
            <a:ext cx="13607139" cy="885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893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BD35DC-AD61-48FF-A94B-4CB6112F2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3722"/>
            <a:ext cx="36576000" cy="260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73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0423C-146A-4DF3-9514-9C37C69AC3FF}"/>
              </a:ext>
            </a:extLst>
          </p:cNvPr>
          <p:cNvSpPr txBox="1"/>
          <p:nvPr/>
        </p:nvSpPr>
        <p:spPr>
          <a:xfrm>
            <a:off x="1933575" y="2529884"/>
            <a:ext cx="31261050" cy="6294031"/>
          </a:xfrm>
          <a:prstGeom prst="rect">
            <a:avLst/>
          </a:prstGeom>
          <a:solidFill>
            <a:schemeClr val="bg1">
              <a:lumMod val="65000"/>
              <a:alpha val="8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300" dirty="0"/>
              <a:t>Alkylphenols</a:t>
            </a: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4 Alkylphenol Compounds</a:t>
            </a:r>
          </a:p>
          <a:p>
            <a:pPr algn="ctr"/>
            <a:r>
              <a:rPr lang="en-US" sz="9600" b="1" dirty="0"/>
              <a:t>2 Alkylphenol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206825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diethoxylates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362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615A42-F848-4102-A42E-4CB0FD167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10109" r="11164" b="3213"/>
          <a:stretch/>
        </p:blipFill>
        <p:spPr>
          <a:xfrm>
            <a:off x="987213" y="11242221"/>
            <a:ext cx="17046781" cy="14061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All Sites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44458-E6EB-4847-9570-C15ADDCBC0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25" t="4043" r="15000" b="4496"/>
          <a:stretch/>
        </p:blipFill>
        <p:spPr>
          <a:xfrm>
            <a:off x="19469098" y="8191681"/>
            <a:ext cx="15849604" cy="117151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EC82DC-FD20-4682-8806-7126196BD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10023" y="20495080"/>
            <a:ext cx="16560447" cy="58534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23FBE6-F70D-4A89-9B4B-631B404502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33994" y="19472420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4" y="5096093"/>
            <a:ext cx="14272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Alkylphenols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45F58A-EA05-4248-86FF-179596312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619" y="17212695"/>
            <a:ext cx="15520097" cy="67331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4EB5B4-0A4C-4069-85D0-C3F741204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6620" y="6399990"/>
            <a:ext cx="15645506" cy="32012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773" y="4779595"/>
            <a:ext cx="14272504" cy="2055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alkylphenol compounds detected, were also detected in lab blanks or field blanks at concentrations that required data from all sites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749D53-67E0-431B-BA05-4BDF045FE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4990" y="16359689"/>
            <a:ext cx="14439460" cy="397300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198C5B5-7C23-419F-BC40-A7684D6B8E4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3149599" cy="847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7751">
                  <a:extLst>
                    <a:ext uri="{9D8B030D-6E8A-4147-A177-3AD203B41FA5}">
                      <a16:colId xmlns:a16="http://schemas.microsoft.com/office/drawing/2014/main" val="2486211838"/>
                    </a:ext>
                  </a:extLst>
                </a:gridCol>
                <a:gridCol w="570924">
                  <a:extLst>
                    <a:ext uri="{9D8B030D-6E8A-4147-A177-3AD203B41FA5}">
                      <a16:colId xmlns:a16="http://schemas.microsoft.com/office/drawing/2014/main" val="1471537814"/>
                    </a:ext>
                  </a:extLst>
                </a:gridCol>
                <a:gridCol w="570924">
                  <a:extLst>
                    <a:ext uri="{9D8B030D-6E8A-4147-A177-3AD203B41FA5}">
                      <a16:colId xmlns:a16="http://schemas.microsoft.com/office/drawing/2014/main" val="3148613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Compound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SPMD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Grab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559918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4-Nonylphenols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811737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4-Nonylphenol diethoxylates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813559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8DA5C85-6184-4588-B2D8-A10976323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799" y="10517679"/>
            <a:ext cx="18707540" cy="1565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652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B290C6-5229-4526-AFBE-C85E0DB09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6393"/>
            <a:ext cx="36576000" cy="2206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548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496A2-69EA-4CB5-90D8-F1B156C16E53}"/>
              </a:ext>
            </a:extLst>
          </p:cNvPr>
          <p:cNvSpPr txBox="1"/>
          <p:nvPr/>
        </p:nvSpPr>
        <p:spPr>
          <a:xfrm>
            <a:off x="14032992" y="7309104"/>
            <a:ext cx="2059228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PAHs</a:t>
            </a:r>
          </a:p>
        </p:txBody>
      </p:sp>
    </p:spTree>
    <p:extLst>
      <p:ext uri="{BB962C8B-B14F-4D97-AF65-F5344CB8AC3E}">
        <p14:creationId xmlns:p14="http://schemas.microsoft.com/office/powerpoint/2010/main" val="12621892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PAH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6010276" y="2151345"/>
            <a:ext cx="102450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PAHs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F1FCA-1B67-40CD-9EA3-FD22ED99B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3721006"/>
            <a:ext cx="12664440" cy="21927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B8FA6E-3EA7-4596-BAD4-4F1BAC2E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7907" y="12158476"/>
            <a:ext cx="12805878" cy="50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77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20446D1-DEE6-404F-8B38-A80BAFD5A1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7" t="19990" r="7456" b="3790"/>
          <a:stretch/>
        </p:blipFill>
        <p:spPr>
          <a:xfrm>
            <a:off x="604736" y="17197890"/>
            <a:ext cx="17920332" cy="94227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94835" y="16550045"/>
            <a:ext cx="12620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728D147-A359-41A8-BCED-CFF453EEF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835159"/>
              </p:ext>
            </p:extLst>
          </p:nvPr>
        </p:nvGraphicFramePr>
        <p:xfrm>
          <a:off x="23435733" y="16232251"/>
          <a:ext cx="11413068" cy="76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803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936" y="2419117"/>
            <a:ext cx="33629600" cy="13770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1D4DF5-9F05-4CE5-A984-1341D809A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36267" y="23889559"/>
            <a:ext cx="15612534" cy="273104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B0D4F2A0-B430-4F9C-BA7A-6012222DDDA7}"/>
              </a:ext>
            </a:extLst>
          </p:cNvPr>
          <p:cNvSpPr txBox="1"/>
          <p:nvPr/>
        </p:nvSpPr>
        <p:spPr>
          <a:xfrm>
            <a:off x="10227734" y="18241795"/>
            <a:ext cx="6333066" cy="131513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Analyzed = 76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Review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434667"/>
            <a:ext cx="31546800" cy="192553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76 total compounds analyzed.</a:t>
            </a:r>
          </a:p>
          <a:p>
            <a:pPr lvl="1"/>
            <a:r>
              <a:rPr lang="en-US" dirty="0"/>
              <a:t>Most compounds were found in the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127 compounds analyzed.</a:t>
            </a:r>
          </a:p>
          <a:p>
            <a:pPr lvl="1"/>
            <a:r>
              <a:rPr lang="en-US" dirty="0"/>
              <a:t>Most compounds were found in POCIS only, there was a widespread distribution of compounds also found in the Grab </a:t>
            </a:r>
          </a:p>
          <a:p>
            <a:r>
              <a:rPr lang="en-US" dirty="0"/>
              <a:t>Hormones</a:t>
            </a:r>
          </a:p>
          <a:p>
            <a:pPr lvl="1"/>
            <a:r>
              <a:rPr lang="en-US" dirty="0"/>
              <a:t>Of the 17 total compounds, there was a distribution of 4 to 5 compounds detected in all sample collection methods. </a:t>
            </a:r>
          </a:p>
          <a:p>
            <a:pPr lvl="2"/>
            <a:r>
              <a:rPr lang="en-US" dirty="0"/>
              <a:t>POCIS  only, Grab only, and POCIS &amp; Grab.</a:t>
            </a:r>
          </a:p>
          <a:p>
            <a:pPr marL="1828754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498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201B2-5AFD-4AF2-AF4E-6B0737836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5772159"/>
            <a:ext cx="31546800" cy="19168534"/>
          </a:xfrm>
        </p:spPr>
        <p:txBody>
          <a:bodyPr>
            <a:normAutofit fontScale="92500"/>
          </a:bodyPr>
          <a:lstStyle/>
          <a:p>
            <a:r>
              <a:rPr lang="en-US" dirty="0"/>
              <a:t>PFCs</a:t>
            </a:r>
          </a:p>
          <a:p>
            <a:pPr lvl="1"/>
            <a:r>
              <a:rPr lang="en-US" dirty="0"/>
              <a:t>10 of the 13 compounds analyzed were detected in each sample collection type at least one or more sites. </a:t>
            </a:r>
          </a:p>
          <a:p>
            <a:pPr lvl="1"/>
            <a:r>
              <a:rPr lang="en-US" dirty="0"/>
              <a:t>Withlacoochee and Ochlockonee were limited in distribution.</a:t>
            </a:r>
          </a:p>
          <a:p>
            <a:r>
              <a:rPr lang="en-US" dirty="0"/>
              <a:t>PBDEs</a:t>
            </a:r>
          </a:p>
          <a:p>
            <a:pPr lvl="1"/>
            <a:r>
              <a:rPr lang="en-US" dirty="0"/>
              <a:t>8 of the 9 compounds were found in both SPMD and Grab.</a:t>
            </a:r>
          </a:p>
          <a:p>
            <a:pPr lvl="1"/>
            <a:r>
              <a:rPr lang="en-US" dirty="0"/>
              <a:t>Only one compound was missed by Grab, but detected in SPMD.</a:t>
            </a:r>
          </a:p>
          <a:p>
            <a:pPr lvl="1"/>
            <a:r>
              <a:rPr lang="en-US" dirty="0"/>
              <a:t>All compounds from each site were found to have blank contamination requiring a G qualifier.</a:t>
            </a:r>
          </a:p>
          <a:p>
            <a:r>
              <a:rPr lang="en-US" dirty="0"/>
              <a:t>Alkylphenols</a:t>
            </a:r>
          </a:p>
          <a:p>
            <a:pPr lvl="1"/>
            <a:r>
              <a:rPr lang="en-US" dirty="0"/>
              <a:t>2 of the 4 compounds were found in either SPMD and/or Grab.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24B7E3B-91F0-494C-B480-FEEFC9DE0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22425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59433B-01E4-4386-8B38-C1971AC4FE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" t="6865" r="5764" b="3266"/>
          <a:stretch/>
        </p:blipFill>
        <p:spPr>
          <a:xfrm>
            <a:off x="2307158" y="14359467"/>
            <a:ext cx="17200043" cy="11686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148007"/>
              </p:ext>
            </p:extLst>
          </p:nvPr>
        </p:nvGraphicFramePr>
        <p:xfrm>
          <a:off x="22179438" y="13001414"/>
          <a:ext cx="11269632" cy="9486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0" y="1771912"/>
            <a:ext cx="10871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352193-87B8-4699-B4DE-15FA73B5F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159" y="2869640"/>
            <a:ext cx="32541642" cy="9474146"/>
          </a:xfrm>
          <a:prstGeom prst="rect">
            <a:avLst/>
          </a:prstGeom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FB7AB6CF-566F-48A5-8BFA-2E240A1219CF}"/>
              </a:ext>
            </a:extLst>
          </p:cNvPr>
          <p:cNvSpPr txBox="1"/>
          <p:nvPr/>
        </p:nvSpPr>
        <p:spPr>
          <a:xfrm>
            <a:off x="12481980" y="14359467"/>
            <a:ext cx="5082074" cy="1254138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Analyzed = 76</a:t>
            </a:r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DFF2E-20FA-4B27-B094-C65F4F098470}"/>
              </a:ext>
            </a:extLst>
          </p:cNvPr>
          <p:cNvSpPr txBox="1"/>
          <p:nvPr/>
        </p:nvSpPr>
        <p:spPr>
          <a:xfrm>
            <a:off x="12481979" y="12518184"/>
            <a:ext cx="13053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8FD4F0-3D22-4770-8305-83425FDE35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49094" y="22544940"/>
            <a:ext cx="16555974" cy="391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17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7C04DE-4A6F-488B-AB08-54AD2C9F4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" t="25332" r="9049" b="3217"/>
          <a:stretch/>
        </p:blipFill>
        <p:spPr>
          <a:xfrm>
            <a:off x="1219201" y="15714350"/>
            <a:ext cx="15714130" cy="10262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82374"/>
              </p:ext>
            </p:extLst>
          </p:nvPr>
        </p:nvGraphicFramePr>
        <p:xfrm>
          <a:off x="21776267" y="14561427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11633202" y="14791020"/>
            <a:ext cx="12852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2495957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81467" y="1539179"/>
            <a:ext cx="10634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3331" y="23284644"/>
            <a:ext cx="17915469" cy="269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510D9D2-EE4E-4177-8F61-BF8AA8331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0" t="26382" r="9379" b="2263"/>
          <a:stretch/>
        </p:blipFill>
        <p:spPr>
          <a:xfrm>
            <a:off x="1009154" y="14646512"/>
            <a:ext cx="16855514" cy="114193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11938001" y="13641860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822336"/>
              </p:ext>
            </p:extLst>
          </p:nvPr>
        </p:nvGraphicFramePr>
        <p:xfrm>
          <a:off x="21403733" y="13641859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2733868" y="1578345"/>
            <a:ext cx="1026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813A08-EC17-416F-B063-50356179A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1199" y="2422049"/>
            <a:ext cx="30412265" cy="11219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3535" y="23205532"/>
            <a:ext cx="18025266" cy="2860347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0C11710E-A7B3-441F-BD55-890EAE3DF0B0}"/>
              </a:ext>
            </a:extLst>
          </p:cNvPr>
          <p:cNvSpPr txBox="1"/>
          <p:nvPr/>
        </p:nvSpPr>
        <p:spPr>
          <a:xfrm>
            <a:off x="9786429" y="16022126"/>
            <a:ext cx="5082074" cy="1254138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Analyzed = 76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4130</TotalTime>
  <Words>2071</Words>
  <Application>Microsoft Office PowerPoint</Application>
  <PresentationFormat>Custom</PresentationFormat>
  <Paragraphs>392</Paragraphs>
  <Slides>61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Overview</vt:lpstr>
      <vt:lpstr>Emerging Substances of Concern (ESOC)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</vt:lpstr>
      <vt:lpstr>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Hogue, Alicia</cp:lastModifiedBy>
  <cp:revision>192</cp:revision>
  <cp:lastPrinted>2017-10-23T20:23:36Z</cp:lastPrinted>
  <dcterms:created xsi:type="dcterms:W3CDTF">2017-10-23T16:59:02Z</dcterms:created>
  <dcterms:modified xsi:type="dcterms:W3CDTF">2018-04-17T20:07:34Z</dcterms:modified>
</cp:coreProperties>
</file>