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6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4"/>
  </p:notesMasterIdLst>
  <p:sldIdLst>
    <p:sldId id="324" r:id="rId2"/>
    <p:sldId id="322" r:id="rId3"/>
    <p:sldId id="412" r:id="rId4"/>
    <p:sldId id="365" r:id="rId5"/>
    <p:sldId id="386" r:id="rId6"/>
    <p:sldId id="413" r:id="rId7"/>
    <p:sldId id="364" r:id="rId8"/>
    <p:sldId id="387" r:id="rId9"/>
    <p:sldId id="414" r:id="rId10"/>
    <p:sldId id="363" r:id="rId11"/>
    <p:sldId id="385" r:id="rId12"/>
    <p:sldId id="415" r:id="rId13"/>
    <p:sldId id="366" r:id="rId14"/>
    <p:sldId id="384" r:id="rId15"/>
    <p:sldId id="367" r:id="rId16"/>
    <p:sldId id="388" r:id="rId17"/>
    <p:sldId id="371" r:id="rId18"/>
    <p:sldId id="405" r:id="rId19"/>
    <p:sldId id="372" r:id="rId20"/>
    <p:sldId id="373" r:id="rId21"/>
    <p:sldId id="407" r:id="rId22"/>
    <p:sldId id="398" r:id="rId23"/>
    <p:sldId id="403" r:id="rId24"/>
    <p:sldId id="402" r:id="rId25"/>
    <p:sldId id="404" r:id="rId26"/>
    <p:sldId id="406" r:id="rId27"/>
    <p:sldId id="409" r:id="rId28"/>
    <p:sldId id="401" r:id="rId29"/>
    <p:sldId id="375" r:id="rId30"/>
    <p:sldId id="376" r:id="rId31"/>
    <p:sldId id="393" r:id="rId32"/>
    <p:sldId id="392" r:id="rId33"/>
    <p:sldId id="391" r:id="rId34"/>
    <p:sldId id="417" r:id="rId35"/>
    <p:sldId id="390" r:id="rId36"/>
    <p:sldId id="352" r:id="rId37"/>
    <p:sldId id="301" r:id="rId38"/>
    <p:sldId id="400" r:id="rId39"/>
    <p:sldId id="416" r:id="rId40"/>
    <p:sldId id="399" r:id="rId41"/>
    <p:sldId id="340" r:id="rId42"/>
    <p:sldId id="260" r:id="rId43"/>
    <p:sldId id="256" r:id="rId44"/>
    <p:sldId id="328" r:id="rId45"/>
    <p:sldId id="258" r:id="rId46"/>
    <p:sldId id="259" r:id="rId47"/>
    <p:sldId id="329" r:id="rId48"/>
    <p:sldId id="265" r:id="rId49"/>
    <p:sldId id="305" r:id="rId50"/>
    <p:sldId id="262" r:id="rId51"/>
    <p:sldId id="298" r:id="rId52"/>
    <p:sldId id="342" r:id="rId53"/>
    <p:sldId id="343" r:id="rId54"/>
    <p:sldId id="344" r:id="rId55"/>
    <p:sldId id="300" r:id="rId56"/>
    <p:sldId id="345" r:id="rId57"/>
    <p:sldId id="346" r:id="rId58"/>
    <p:sldId id="347" r:id="rId59"/>
    <p:sldId id="341" r:id="rId60"/>
    <p:sldId id="331" r:id="rId61"/>
    <p:sldId id="270" r:id="rId62"/>
    <p:sldId id="308" r:id="rId63"/>
    <p:sldId id="268" r:id="rId64"/>
    <p:sldId id="294" r:id="rId65"/>
    <p:sldId id="295" r:id="rId66"/>
    <p:sldId id="348" r:id="rId67"/>
    <p:sldId id="296" r:id="rId68"/>
    <p:sldId id="349" r:id="rId69"/>
    <p:sldId id="333" r:id="rId70"/>
    <p:sldId id="271" r:id="rId71"/>
    <p:sldId id="311" r:id="rId72"/>
    <p:sldId id="273" r:id="rId73"/>
    <p:sldId id="292" r:id="rId74"/>
    <p:sldId id="291" r:id="rId75"/>
    <p:sldId id="272" r:id="rId76"/>
    <p:sldId id="293" r:id="rId77"/>
    <p:sldId id="335" r:id="rId78"/>
    <p:sldId id="274" r:id="rId79"/>
    <p:sldId id="313" r:id="rId80"/>
    <p:sldId id="287" r:id="rId81"/>
    <p:sldId id="276" r:id="rId82"/>
    <p:sldId id="288" r:id="rId83"/>
    <p:sldId id="275" r:id="rId84"/>
    <p:sldId id="290" r:id="rId85"/>
    <p:sldId id="350" r:id="rId86"/>
    <p:sldId id="336" r:id="rId87"/>
    <p:sldId id="277" r:id="rId88"/>
    <p:sldId id="316" r:id="rId89"/>
    <p:sldId id="278" r:id="rId90"/>
    <p:sldId id="286" r:id="rId91"/>
    <p:sldId id="351" r:id="rId92"/>
    <p:sldId id="338" r:id="rId93"/>
    <p:sldId id="353" r:id="rId94"/>
    <p:sldId id="377" r:id="rId95"/>
    <p:sldId id="378" r:id="rId96"/>
    <p:sldId id="396" r:id="rId97"/>
    <p:sldId id="320" r:id="rId98"/>
    <p:sldId id="323" r:id="rId99"/>
    <p:sldId id="380" r:id="rId100"/>
    <p:sldId id="410" r:id="rId101"/>
    <p:sldId id="411" r:id="rId102"/>
    <p:sldId id="382" r:id="rId103"/>
    <p:sldId id="397" r:id="rId104"/>
    <p:sldId id="39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75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  <p:cmAuthor id="4" name="Administrator" initials="A" lastIdx="20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Burtchett, Jade" initials="BJ" lastIdx="2" clrIdx="4">
    <p:extLst>
      <p:ext uri="{19B8F6BF-5375-455C-9EA6-DF929625EA0E}">
        <p15:presenceInfo xmlns:p15="http://schemas.microsoft.com/office/powerpoint/2012/main" userId="S-1-5-21-1004336348-1214440339-1801674531-89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7030A0"/>
    <a:srgbClr val="E46C0A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0" autoAdjust="0"/>
    <p:restoredTop sz="87469" autoAdjust="0"/>
  </p:normalViewPr>
  <p:slideViewPr>
    <p:cSldViewPr snapToGrid="0">
      <p:cViewPr varScale="1">
        <p:scale>
          <a:sx n="24" d="100"/>
          <a:sy n="24" d="100"/>
        </p:scale>
        <p:origin x="294" y="126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notesMaster" Target="notesMasters/notesMaster1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EF-49CA-80E8-3AE0486D86B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EF-49CA-80E8-3AE0486D86B7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EF-49CA-80E8-3AE0486D86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EF-49CA-80E8-3AE0486D86B7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7EF-49CA-80E8-3AE0486D86B7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7EF-49CA-80E8-3AE0486D86B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7EF-49CA-80E8-3AE0486D86B7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EF-49CA-80E8-3AE0486D86B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EF-49CA-80E8-3AE0486D86B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4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7EF-49CA-80E8-3AE0486D86B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1-407D-BE31-C999C91ADEB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1-407D-BE31-C999C91ADEB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1-407D-BE31-C999C91ADEB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9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21-407D-BE31-C999C91ADEB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914173121986454"/>
          <c:y val="0.29807618221929216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93487169379024E-2"/>
          <c:y val="1.2170976342305356E-2"/>
          <c:w val="0.59618814551463506"/>
          <c:h val="0.856161188681845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274-4E71-93A5-914F99B278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274-4E71-93A5-914F99B2781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274-4E71-93A5-914F99B2781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14</c:v>
                </c:pt>
                <c:pt idx="1">
                  <c:v>4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74-4E71-93A5-914F99B2781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322882125948"/>
          <c:y val="0.2515806151631372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D3-4518-8B9A-DB4E8F46C267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D3-4518-8B9A-DB4E8F46C267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D3-4518-8B9A-DB4E8F46C26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D3-4518-8B9A-DB4E8F46C26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D3-4518-8B9A-DB4E8F46C26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83492586699291"/>
          <c:y val="0.29325997384039498"/>
          <c:w val="0.31188379809079469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84-4521-A35E-A9AE6454D469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84-4521-A35E-A9AE6454D469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84-4521-A35E-A9AE6454D46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84-4521-A35E-A9AE6454D46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5419680786586"/>
          <c:y val="0.31253387719142112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F1B-4C31-8A3E-90B67FD4881F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F1B-4C31-8A3E-90B67FD4881F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F1B-4C31-8A3E-90B67FD4881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1B-4C31-8A3E-90B67FD4881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1B-4C31-8A3E-90B67FD4881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035285549954518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A8-4C98-8D96-C4BB0ECFABEC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A8-4C98-8D96-C4BB0ECFABEC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A8-4C98-8D96-C4BB0ECFABE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A8-4C98-8D96-C4BB0ECFABE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350486025930176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7E-4E2D-A5A6-0FC7F20313C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7E-4E2D-A5A6-0FC7F20313C2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7E-4E2D-A5A6-0FC7F20313C2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7E-4E2D-A5A6-0FC7F20313C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7E-4E2D-A5A6-0FC7F20313C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584205921628217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5D-4E9D-A8B4-56E3E66CFFFB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5D-4E9D-A8B4-56E3E66CFFFB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65D-4E9D-A8B4-56E3E66CFF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5D-4E9D-A8B4-56E3E66CFF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5A9-4077-A891-74FBF7C4DE7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5A9-4077-A891-74FBF7C4DE7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5A9-4077-A891-74FBF7C4DE7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A9-4077-A891-74FBF7C4DE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A9-4077-A891-74FBF7C4DE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145056469308094"/>
          <c:y val="0.26707094044821428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D7-406D-BD89-8D25328F005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D7-406D-BD89-8D25328F005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D7-406D-BD89-8D25328F005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7-406D-BD89-8D25328F005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8.576739828118167E-2"/>
          <c:w val="0.58768859787375827"/>
          <c:h val="0.80168915371747906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85572487246617"/>
          <c:y val="5.1246292978364444E-2"/>
          <c:w val="0.41525569312667243"/>
          <c:h val="0.897507308625337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1D-4613-954D-B1D3A199785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21D-4613-954D-B1D3A199785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21D-4613-954D-B1D3A1997853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1D-4613-954D-B1D3A199785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1D-4613-954D-B1D3A199785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946178611425883"/>
          <c:y val="0.2826772558682564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51-4C44-B599-07E731CA21C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51-4C44-B599-07E731CA21C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51-4C44-B599-07E731CA21C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51-4C44-B599-07E731CA21C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51-4C44-B599-07E731CA21C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596966824046643"/>
          <c:y val="0.15252518541047655"/>
          <c:w val="0.33016509158306534"/>
          <c:h val="0.70036777095134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0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D4-4A66-A4DF-5EBFCC2A4F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D4-4A66-A4DF-5EBFCC2A4F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8D4-4A66-A4DF-5EBFCC2A4F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8D4-4A66-A4DF-5EBFCC2A4F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8D4-4A66-A4DF-5EBFCC2A4F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8D4-4A66-A4DF-5EBFCC2A4FD0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8D4-4A66-A4DF-5EBFCC2A4FD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D4-4A66-A4DF-5EBFCC2A4FD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8D4-4A66-A4DF-5EBFCC2A4FD0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1</c:v>
                </c:pt>
                <c:pt idx="4">
                  <c:v>8</c:v>
                </c:pt>
                <c:pt idx="5">
                  <c:v>0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8D4-4A66-A4DF-5EBFCC2A4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549373188816519"/>
          <c:y val="0.18142947008894267"/>
          <c:w val="0.33218475597527053"/>
          <c:h val="0.635995437720368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777337273400271"/>
          <c:y val="0.11971560117674356"/>
          <c:w val="0.33599948607822616"/>
          <c:h val="0.81534016431804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62-457A-91D9-C3F8A2AD92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62-457A-91D9-C3F8A2AD92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262-457A-91D9-C3F8A2AD92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262-457A-91D9-C3F8A2AD923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262-457A-91D9-C3F8A2AD923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262-457A-91D9-C3F8A2AD9238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262-457A-91D9-C3F8A2AD923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62-457A-91D9-C3F8A2AD923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62-457A-91D9-C3F8A2AD923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62-457A-91D9-C3F8A2AD923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9</c:v>
                </c:pt>
                <c:pt idx="5">
                  <c:v>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262-457A-91D9-C3F8A2AD923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917868382056078"/>
          <c:y val="0.15035692664069986"/>
          <c:w val="0.33016509158306534"/>
          <c:h val="0.70036777095134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0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80D-4F72-B44E-7FAA6056EB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80D-4F72-B44E-7FAA6056EB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80D-4F72-B44E-7FAA6056EB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80D-4F72-B44E-7FAA6056EB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80D-4F72-B44E-7FAA6056EB5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80D-4F72-B44E-7FAA6056EB5F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80D-4F72-B44E-7FAA6056EB5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D-4F72-B44E-7FAA6056EB5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0D-4F72-B44E-7FAA6056EB5F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12</c:v>
                </c:pt>
                <c:pt idx="3">
                  <c:v>10</c:v>
                </c:pt>
                <c:pt idx="4">
                  <c:v>7</c:v>
                </c:pt>
                <c:pt idx="5">
                  <c:v>1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80D-4F72-B44E-7FAA6056E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230522735256569"/>
          <c:y val="0.17513887686315696"/>
          <c:w val="0.33155335452491724"/>
          <c:h val="0.646147459541982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8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078-46DC-A245-24068422C6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078-46DC-A245-24068422C6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078-46DC-A245-24068422C6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078-46DC-A245-24068422C64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078-46DC-A245-24068422C64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078-46DC-A245-24068422C644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078-46DC-A245-24068422C644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78-46DC-A245-24068422C64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78-46DC-A245-24068422C64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78-46DC-A245-24068422C644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78-46DC-A245-24068422C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89049506286789"/>
          <c:y val="0.16774528183977003"/>
          <c:w val="0.34550748123309211"/>
          <c:h val="0.68522316893521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338-4CC1-ACDF-7EA168063CC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338-4CC1-ACDF-7EA168063CC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338-4CC1-ACDF-7EA168063C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338-4CC1-ACDF-7EA168063CC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338-4CC1-ACDF-7EA168063CC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338-4CC1-ACDF-7EA168063CC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338-4CC1-ACDF-7EA168063CC3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38-4CC1-ACDF-7EA168063CC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4</c:v>
                </c:pt>
                <c:pt idx="2">
                  <c:v>0</c:v>
                </c:pt>
                <c:pt idx="3">
                  <c:v>8</c:v>
                </c:pt>
                <c:pt idx="4">
                  <c:v>2</c:v>
                </c:pt>
                <c:pt idx="5">
                  <c:v>5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38-4CC1-ACDF-7EA168063CC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333131353356718E-2"/>
          <c:y val="1.3204225352112676E-2"/>
          <c:w val="0.65039687620273068"/>
          <c:h val="0.954518779342723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67807107533988531"/>
          <c:y val="0"/>
          <c:w val="0.31597654324276209"/>
          <c:h val="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4F9-4498-95AA-2669BF00BB7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4F9-4498-95AA-2669BF00BB7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4F9-4498-95AA-2669BF00BB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4F9-4498-95AA-2669BF00BB7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4F9-4498-95AA-2669BF00BB7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4F9-4498-95AA-2669BF00BB7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4F9-4498-95AA-2669BF00BB73}"/>
              </c:ext>
            </c:extLst>
          </c:dPt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F9-4498-95AA-2669BF00BB7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2</c:v>
                </c:pt>
                <c:pt idx="3">
                  <c:v>11</c:v>
                </c:pt>
                <c:pt idx="4">
                  <c:v>0</c:v>
                </c:pt>
                <c:pt idx="5">
                  <c:v>4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F9-4498-95AA-2669BF00BB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654134174219482E-2"/>
          <c:y val="5.512224551534959E-2"/>
          <c:w val="0.58881658730743258"/>
          <c:h val="0.8776555038561754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97755010682837"/>
          <c:y val="5.9155580553058099E-2"/>
          <c:w val="0.29849268472941215"/>
          <c:h val="0.9408444194469418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C6-4E88-9E3A-A9117B28BA0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C6-4E88-9E3A-A9117B28BA0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2C6-4E88-9E3A-A9117B28BA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2C6-4E88-9E3A-A9117B28BA01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2C6-4E88-9E3A-A9117B28BA01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2C6-4E88-9E3A-A9117B28BA01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2C6-4E88-9E3A-A9117B28BA01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C6-4E88-9E3A-A9117B28BA0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14</c:v>
                </c:pt>
                <c:pt idx="4">
                  <c:v>1</c:v>
                </c:pt>
                <c:pt idx="5">
                  <c:v>7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2C6-4E88-9E3A-A9117B28BA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95393510593785"/>
          <c:y val="0.12745371983369333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D4E-4994-8A33-4502795AA3C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D4E-4994-8A33-4502795AA3C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D4E-4994-8A33-4502795AA3C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4E-4994-8A33-4502795AA3C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305670952128915"/>
          <c:y val="0.2770763869521359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9A-4952-BED3-FAB20673C5F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9A-4952-BED3-FAB20673C5F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9A-4952-BED3-FAB20673C5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9A-4952-BED3-FAB20673C5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790438719975099"/>
          <c:y val="0.2827714062916048"/>
          <c:w val="0.31571439503897425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everyone for attending. </a:t>
            </a:r>
          </a:p>
          <a:p>
            <a:r>
              <a:rPr lang="en-US" dirty="0"/>
              <a:t>Please feel free to interject and add feedback as we go along.</a:t>
            </a:r>
          </a:p>
          <a:p>
            <a:r>
              <a:rPr lang="en-US" dirty="0"/>
              <a:t>Talk about how the 4 sites were chosen from the Trend Network highest sucralose concentrations in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35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96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14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Tampa bay water authority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17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SPMD made of </a:t>
            </a:r>
            <a:r>
              <a:rPr lang="en-US" sz="9600" dirty="0"/>
              <a:t>Low density Polyethylene lay-flat tubing containing lipids.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3. Unlike using inverts for quality testing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Bottom pic is used SPMD from Alafia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9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Composed of 2 sheets of microporous</a:t>
            </a:r>
          </a:p>
          <a:p>
            <a:r>
              <a:rPr lang="en-US" sz="1200" dirty="0"/>
              <a:t>(0.1µm pore size) </a:t>
            </a:r>
            <a:r>
              <a:rPr lang="en-US" sz="1200" dirty="0" err="1"/>
              <a:t>polyethersulfone</a:t>
            </a:r>
            <a:r>
              <a:rPr lang="en-US" sz="1200" dirty="0"/>
              <a:t> membrane encasing a solid phase sorbent (Oasis HLB).</a:t>
            </a:r>
            <a:endParaRPr lang="en-US" dirty="0"/>
          </a:p>
          <a:p>
            <a:r>
              <a:rPr lang="en-US" dirty="0"/>
              <a:t>Oasis retains sample chemicals</a:t>
            </a:r>
          </a:p>
          <a:p>
            <a:r>
              <a:rPr lang="en-US" dirty="0"/>
              <a:t>POCIS before/after deployment in </a:t>
            </a:r>
            <a:r>
              <a:rPr lang="en-US" dirty="0" err="1"/>
              <a:t>withlacoochee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2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table from….(WHERE)……. As guideline for this table</a:t>
            </a:r>
          </a:p>
          <a:p>
            <a:r>
              <a:rPr lang="en-US" dirty="0"/>
              <a:t>For BFR and pest Aqua life effects, toxic to what? At what conc.?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6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27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 42 detected 18 qualified in lab, field or both blanks. 11 field, 6 lab, 8 lab &amp; field.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54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joins the Gulf of Mexico at Ochlockonee Bay</a:t>
            </a:r>
          </a:p>
          <a:p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at this sampling site (?)</a:t>
            </a:r>
          </a:p>
          <a:p>
            <a:r>
              <a:rPr lang="en-US" sz="9600" dirty="0">
                <a:solidFill>
                  <a:schemeClr val="bg1"/>
                </a:solidFill>
              </a:rPr>
              <a:t>3. but can range from a minimum of about 100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54,000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16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747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851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47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51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423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13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8976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3590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Chlorpyrifos Ethyl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78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but can range from a minimum of 100 </a:t>
            </a:r>
            <a:r>
              <a:rPr lang="en-US" dirty="0" err="1"/>
              <a:t>cfs</a:t>
            </a:r>
            <a:r>
              <a:rPr lang="en-US" dirty="0"/>
              <a:t> up to 78,000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5. this particular WWTP has a long history of overflows during high rainfall events</a:t>
            </a:r>
          </a:p>
          <a:p>
            <a:r>
              <a:rPr lang="en-US" dirty="0"/>
              <a:t>6.</a:t>
            </a:r>
            <a:r>
              <a:rPr lang="en-US" dirty="0">
                <a:solidFill>
                  <a:schemeClr val="bg1"/>
                </a:solidFill>
              </a:rPr>
              <a:t> The Suwannee R has an extra level of protection afforded it by Florida state law.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67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NEED REFERENCE FOR TABLE!!!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6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1.Formed by confluence of the Chattahoochee and Flint Rivers, and measures 112 miles long.</a:t>
            </a:r>
          </a:p>
          <a:p>
            <a:r>
              <a:rPr lang="en-US" dirty="0"/>
              <a:t>2. drainage basin of 430 mile long Chattahoochee is 8,770 square miles; the drainage basin of the 344 mile long Flint River is 8,460 square miles.</a:t>
            </a:r>
          </a:p>
          <a:p>
            <a:r>
              <a:rPr lang="en-US" dirty="0"/>
              <a:t>3.can range from a minimum of 5,000 </a:t>
            </a:r>
            <a:r>
              <a:rPr lang="en-US" dirty="0" err="1"/>
              <a:t>cfs</a:t>
            </a:r>
            <a:r>
              <a:rPr lang="en-US" dirty="0"/>
              <a:t> (mandated by ACOE) to over 175,000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4. river sediments still contain visible muscovite mica flakes) </a:t>
            </a:r>
          </a:p>
          <a:p>
            <a:r>
              <a:rPr lang="en-US" dirty="0"/>
              <a:t>7. forms Lake Seminole, one of the largest lakes in Georgia.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14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located entirely in Hillsborough and western Polk County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3.</a:t>
            </a:r>
            <a:r>
              <a:rPr lang="en-US" sz="9600" dirty="0">
                <a:solidFill>
                  <a:schemeClr val="bg1"/>
                </a:solidFill>
              </a:rPr>
              <a:t> but can range from a minimum of about 40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21,000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sz="96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5. indicated by higher specific conductivity in samples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6. near a Tampa Bay Water freshwater withdrawal 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60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color of the </a:t>
            </a:r>
            <a:r>
              <a:rPr lang="en-US" dirty="0" err="1"/>
              <a:t>Apa</a:t>
            </a:r>
            <a:r>
              <a:rPr lang="en-US" dirty="0"/>
              <a:t> due to larger drainage basin diluting black water from riverine wetlands</a:t>
            </a:r>
          </a:p>
          <a:p>
            <a:r>
              <a:rPr lang="en-US" dirty="0"/>
              <a:t>higher specific conductivity of the Alafia River, indicating human influences upstream as well as possible tidal influence / upwelling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94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higher alkalinity of the Alafia River site due to higher calcium in the sediments upstream of site</a:t>
            </a:r>
          </a:p>
          <a:p>
            <a:r>
              <a:rPr lang="en-US" dirty="0"/>
              <a:t>higher total nitrogen in the Alafia River site, followed by the Ochlockonee River.  Likely source is agriculture in both basins.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37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9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2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hyperlink" Target="http://www.thesgc.org/" TargetMode="Externa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59.emf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chart" Target="../charts/chart2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emf"/><Relationship Id="rId2" Type="http://schemas.openxmlformats.org/officeDocument/2006/relationships/image" Target="../media/image161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3.emf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emf"/><Relationship Id="rId2" Type="http://schemas.openxmlformats.org/officeDocument/2006/relationships/image" Target="../media/image165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.xml"/><Relationship Id="rId4" Type="http://schemas.openxmlformats.org/officeDocument/2006/relationships/hyperlink" Target="file:///\\publicfiles\pubfds\dear\ESOC\ESOC%20Pilot\2017%20Pilot%20Results\DEP\DEPresults_QA_Check.xlsx" TargetMode="Externa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emf"/><Relationship Id="rId2" Type="http://schemas.openxmlformats.org/officeDocument/2006/relationships/image" Target="../media/image169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71.emf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Relationship Id="rId4" Type="http://schemas.openxmlformats.org/officeDocument/2006/relationships/hyperlink" Target="file:///\\publicfiles\pubfds\dear\ESOC\ESOC%20Pilot\2017%20Pilot%20Results\DEP\DEPresults_QA_Check.xls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emf"/><Relationship Id="rId4" Type="http://schemas.openxmlformats.org/officeDocument/2006/relationships/chart" Target="../charts/char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60.emf"/><Relationship Id="rId4" Type="http://schemas.openxmlformats.org/officeDocument/2006/relationships/chart" Target="../charts/char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chart" Target="../charts/chart5.xml"/><Relationship Id="rId4" Type="http://schemas.openxmlformats.org/officeDocument/2006/relationships/image" Target="../media/image6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emf"/><Relationship Id="rId5" Type="http://schemas.openxmlformats.org/officeDocument/2006/relationships/chart" Target="../charts/chart7.xml"/><Relationship Id="rId4" Type="http://schemas.openxmlformats.org/officeDocument/2006/relationships/image" Target="../media/image6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8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emf"/><Relationship Id="rId5" Type="http://schemas.openxmlformats.org/officeDocument/2006/relationships/image" Target="../media/image86.png"/><Relationship Id="rId4" Type="http://schemas.openxmlformats.org/officeDocument/2006/relationships/image" Target="../media/image85.e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emf"/><Relationship Id="rId4" Type="http://schemas.openxmlformats.org/officeDocument/2006/relationships/chart" Target="../charts/char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emf"/><Relationship Id="rId4" Type="http://schemas.openxmlformats.org/officeDocument/2006/relationships/chart" Target="../charts/char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emf"/><Relationship Id="rId4" Type="http://schemas.openxmlformats.org/officeDocument/2006/relationships/chart" Target="../charts/char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emf"/><Relationship Id="rId4" Type="http://schemas.openxmlformats.org/officeDocument/2006/relationships/image" Target="../media/image104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emf"/><Relationship Id="rId4" Type="http://schemas.openxmlformats.org/officeDocument/2006/relationships/chart" Target="../charts/chart1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emf"/><Relationship Id="rId4" Type="http://schemas.openxmlformats.org/officeDocument/2006/relationships/chart" Target="../charts/char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emf"/><Relationship Id="rId4" Type="http://schemas.openxmlformats.org/officeDocument/2006/relationships/chart" Target="../charts/chart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emf"/><Relationship Id="rId4" Type="http://schemas.openxmlformats.org/officeDocument/2006/relationships/image" Target="../media/image127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emf"/><Relationship Id="rId4" Type="http://schemas.openxmlformats.org/officeDocument/2006/relationships/chart" Target="../charts/chart1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emf"/><Relationship Id="rId4" Type="http://schemas.openxmlformats.org/officeDocument/2006/relationships/chart" Target="../charts/chart2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emf"/><Relationship Id="rId4" Type="http://schemas.openxmlformats.org/officeDocument/2006/relationships/image" Target="../media/image137.emf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4.emf"/><Relationship Id="rId4" Type="http://schemas.openxmlformats.org/officeDocument/2006/relationships/chart" Target="../charts/char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2" Type="http://schemas.openxmlformats.org/officeDocument/2006/relationships/image" Target="../media/image14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emf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emf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2" Type="http://schemas.openxmlformats.org/officeDocument/2006/relationships/image" Target="../media/image15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emf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emf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63591-4600-4157-B805-5F23C37C7140}"/>
              </a:ext>
            </a:extLst>
          </p:cNvPr>
          <p:cNvSpPr/>
          <p:nvPr/>
        </p:nvSpPr>
        <p:spPr>
          <a:xfrm>
            <a:off x="0" y="8686800"/>
            <a:ext cx="20726400" cy="1874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764017" y="6884878"/>
            <a:ext cx="21316949" cy="15811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 dirty="0">
                <a:latin typeface="+mn-lt"/>
              </a:rPr>
              <a:t>Evaluating ESOC in Florida Waterbodies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2949079" y="22696378"/>
            <a:ext cx="2459354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Presented by: Alicia Hogue, Tom Seal, Michael Eckles, Stephanie Sunderman-Barnes &amp; Jade </a:t>
            </a:r>
            <a:r>
              <a:rPr lang="en-US" sz="8800" dirty="0" err="1"/>
              <a:t>Burtchett</a:t>
            </a:r>
            <a:endParaRPr lang="en-US" sz="8800" dirty="0"/>
          </a:p>
          <a:p>
            <a:endParaRPr lang="en-US" sz="88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C3C1C5-ACEA-47BF-9702-80986EE30839}"/>
              </a:ext>
            </a:extLst>
          </p:cNvPr>
          <p:cNvSpPr/>
          <p:nvPr/>
        </p:nvSpPr>
        <p:spPr>
          <a:xfrm>
            <a:off x="13462743" y="1391519"/>
            <a:ext cx="625643" cy="5775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78644-4718-4923-9448-11F3DA628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990" y="1483533"/>
            <a:ext cx="640135" cy="585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40D28F-7BBC-4159-93B9-B3BE40343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6332" y="1799732"/>
            <a:ext cx="640135" cy="585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CA11AF-C6E0-4177-97D5-8B9C4ADB5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5532" y="15444671"/>
            <a:ext cx="640135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91C8B-865E-49F1-969A-739194005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76558"/>
            <a:ext cx="34061400" cy="2411730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Largest river in Florida, based on discharge. </a:t>
            </a:r>
          </a:p>
          <a:p>
            <a:r>
              <a:rPr lang="en-US" dirty="0">
                <a:solidFill>
                  <a:schemeClr val="bg1"/>
                </a:solidFill>
              </a:rPr>
              <a:t>The ACF drainage basin is 17,230 square miles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averages 16,500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the Blue Ridge, Piedmont and Coastal Plain provinces of Georgia.</a:t>
            </a:r>
          </a:p>
          <a:p>
            <a:r>
              <a:rPr lang="en-US" dirty="0">
                <a:solidFill>
                  <a:schemeClr val="bg1"/>
                </a:solidFill>
              </a:rPr>
              <a:t>Multiple cities use both rivers for effluent discharges (Atlanta metropolitan area, Griffin, Columbus, Bainbridge).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Both basins have significant agriculture presence.</a:t>
            </a:r>
          </a:p>
          <a:p>
            <a:r>
              <a:rPr lang="en-US" dirty="0">
                <a:solidFill>
                  <a:schemeClr val="bg1"/>
                </a:solidFill>
              </a:rPr>
              <a:t>Site located at state line downstream from Woodruff Dam.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0.95 µg/L.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671B6-184B-4BFA-ABD8-A94B8D5A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0"/>
            <a:ext cx="31546800" cy="2901959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Apalachicola River</a:t>
            </a:r>
          </a:p>
        </p:txBody>
      </p:sp>
    </p:spTree>
    <p:extLst>
      <p:ext uri="{BB962C8B-B14F-4D97-AF65-F5344CB8AC3E}">
        <p14:creationId xmlns:p14="http://schemas.microsoft.com/office/powerpoint/2010/main" val="27146326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A5422-EAB2-482A-8B17-A3614D82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Assays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6246F-2B8B-44BC-84EA-2B1F8A756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The following </a:t>
            </a:r>
            <a:r>
              <a:rPr lang="en-US" sz="9600" i="1" dirty="0"/>
              <a:t>in Vitro</a:t>
            </a:r>
            <a:r>
              <a:rPr lang="en-US" sz="9600" dirty="0"/>
              <a:t> receptor assays were selected for this study based on their sensitivity, simplicity, and rapid results.</a:t>
            </a:r>
          </a:p>
          <a:p>
            <a:pPr marL="0" indent="0">
              <a:buNone/>
            </a:pPr>
            <a:r>
              <a:rPr lang="en-US" sz="9600" dirty="0"/>
              <a:t> 		</a:t>
            </a:r>
          </a:p>
          <a:p>
            <a:pPr lvl="0"/>
            <a:r>
              <a:rPr lang="en-US" sz="9600" dirty="0"/>
              <a:t>Estrogen and androgen receptor (ER and AR) competitive binding assay </a:t>
            </a:r>
          </a:p>
          <a:p>
            <a:pPr lvl="0"/>
            <a:r>
              <a:rPr lang="en-US" sz="9600" dirty="0"/>
              <a:t>Reporter Gene Assays</a:t>
            </a:r>
          </a:p>
          <a:p>
            <a:pPr lvl="1"/>
            <a:r>
              <a:rPr lang="en-US" dirty="0"/>
              <a:t>Bioluminescent yeast estrogen and androgen screens (BLYES and BLYAS)</a:t>
            </a:r>
          </a:p>
          <a:p>
            <a:pPr lvl="1"/>
            <a:r>
              <a:rPr lang="en-US" dirty="0"/>
              <a:t>Estrogen and androgen receptor (ER and AR) mammalian cell reporter gene assay</a:t>
            </a:r>
          </a:p>
          <a:p>
            <a:pPr lvl="0"/>
            <a:r>
              <a:rPr lang="en-US" sz="9600" dirty="0"/>
              <a:t>SOS Chromotest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2467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289828"/>
            <a:ext cx="36566856" cy="91421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2FA96D6-EE28-4C69-9512-5E5BE10A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18289828"/>
            <a:ext cx="13271295" cy="8761172"/>
          </a:xfrm>
        </p:spPr>
        <p:txBody>
          <a:bodyPr>
            <a:normAutofit/>
          </a:bodyPr>
          <a:lstStyle/>
          <a:p>
            <a:pPr algn="r"/>
            <a:r>
              <a:rPr lang="en-US" sz="12000" dirty="0"/>
              <a:t>ER and AR Binding Assay Using Fluorescence Polarization (FP)</a:t>
            </a:r>
            <a:br>
              <a:rPr lang="en-US" sz="12000" dirty="0"/>
            </a:br>
            <a:endParaRPr lang="en-US" sz="12000" dirty="0">
              <a:solidFill>
                <a:schemeClr val="bg1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9E9C049-AF22-4F82-A6A7-02B77125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6352" y="19296996"/>
            <a:ext cx="20019408" cy="5847120"/>
          </a:xfrm>
        </p:spPr>
        <p:txBody>
          <a:bodyPr anchor="ctr">
            <a:normAutofit fontScale="40000" lnSpcReduction="20000"/>
          </a:bodyPr>
          <a:lstStyle/>
          <a:p>
            <a:r>
              <a:rPr lang="en-US" dirty="0"/>
              <a:t>The diagram shows the principle of how the polarization of the fluorescence is measured. </a:t>
            </a:r>
          </a:p>
          <a:p>
            <a:r>
              <a:rPr lang="en-US" dirty="0"/>
              <a:t>When there is no competition, the fluorescent labeled derivative remains bound to the receptor resulting in a higher FP signal and vice versus when the estrogen or estrogen like compound displaces the analog (Parker, et. al 2000).  </a:t>
            </a:r>
          </a:p>
          <a:p>
            <a:r>
              <a:rPr lang="en-US" dirty="0"/>
              <a:t>The wavelengths specific to the compound go through the emission filter and those are measured. (</a:t>
            </a:r>
            <a:r>
              <a:rPr lang="en-US" u="sng" dirty="0">
                <a:hlinkClick r:id="rId2"/>
              </a:rPr>
              <a:t>www.thesgc.org</a:t>
            </a:r>
            <a:r>
              <a:rPr lang="en-US" dirty="0"/>
              <a:t>, accessed 9/5/14; modified from original)</a:t>
            </a:r>
          </a:p>
          <a:p>
            <a:endParaRPr lang="en-US" sz="6300" dirty="0">
              <a:solidFill>
                <a:schemeClr val="bg1"/>
              </a:solidFill>
            </a:endParaRPr>
          </a:p>
        </p:txBody>
      </p:sp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1E10583D-8813-43F8-8C79-849B1B1C89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5290844" y="3203780"/>
            <a:ext cx="25976897" cy="1194937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3918995" y="20391756"/>
            <a:ext cx="0" cy="36576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3241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AF299-97B5-4633-8E57-E19EF7099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353602"/>
            <a:ext cx="31546800" cy="5302252"/>
          </a:xfrm>
        </p:spPr>
        <p:txBody>
          <a:bodyPr>
            <a:normAutofit/>
          </a:bodyPr>
          <a:lstStyle/>
          <a:p>
            <a:pPr algn="ctr"/>
            <a:r>
              <a:rPr lang="en-US" sz="30400" b="1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F4B1A-C827-491C-8C56-D551B682A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212445"/>
            <a:ext cx="31546800" cy="17405352"/>
          </a:xfrm>
        </p:spPr>
        <p:txBody>
          <a:bodyPr>
            <a:normAutofit/>
          </a:bodyPr>
          <a:lstStyle/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Awaiting results from the USGS 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Working with the University of Florida on analyzing final report.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Interpreting results and compiling information to finalize report.</a:t>
            </a:r>
          </a:p>
        </p:txBody>
      </p:sp>
    </p:spTree>
    <p:extLst>
      <p:ext uri="{BB962C8B-B14F-4D97-AF65-F5344CB8AC3E}">
        <p14:creationId xmlns:p14="http://schemas.microsoft.com/office/powerpoint/2010/main" val="365160237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DB79-DDA4-4B1A-BE15-C085C7D8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2920993"/>
          </a:xfrm>
        </p:spPr>
        <p:txBody>
          <a:bodyPr>
            <a:normAutofit/>
          </a:bodyPr>
          <a:lstStyle/>
          <a:p>
            <a:pPr algn="ctr"/>
            <a:r>
              <a:rPr lang="en-US" sz="19600" b="1" dirty="0"/>
              <a:t>Further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3852E-2D03-48C6-9D40-9F27A8F90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090972"/>
            <a:ext cx="31546800" cy="160931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Analytes that should be added or removed if the project was expanded? Are there analyte groups that are of higher priority?</a:t>
            </a:r>
          </a:p>
          <a:p>
            <a:pPr lvl="0"/>
            <a:r>
              <a:rPr lang="en-US" dirty="0"/>
              <a:t>Intensity of sample collection and analysis vs. the results.</a:t>
            </a:r>
          </a:p>
          <a:p>
            <a:pPr lvl="0"/>
            <a:r>
              <a:rPr lang="en-US" dirty="0"/>
              <a:t>Discussion about data and QA/QC.</a:t>
            </a:r>
          </a:p>
          <a:p>
            <a:r>
              <a:rPr lang="en-US" dirty="0"/>
              <a:t>Take home messages that can be extracted from this project, and how they construct our path forward.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1587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54B6-22A0-457A-AE69-565E8C107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142999"/>
            <a:ext cx="31546800" cy="32004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FBA31-8D10-4098-A9A3-CF6E1E8E4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054600"/>
            <a:ext cx="31546800" cy="17405352"/>
          </a:xfrm>
        </p:spPr>
        <p:txBody>
          <a:bodyPr/>
          <a:lstStyle/>
          <a:p>
            <a:r>
              <a:rPr lang="en-US" dirty="0"/>
              <a:t>Alvarez, D et al. (2007) Chapter 8 Tool for monitoring hydrophilic contaminants in water: polar organic chemical integrative sampler (POCIS). Comprehensive Analytical Chemistry. 48, 171-197. doi:10.1016/S0166-526X(06)48008-9</a:t>
            </a:r>
          </a:p>
          <a:p>
            <a:r>
              <a:rPr lang="en-US" dirty="0"/>
              <a:t>Smith, R. (2018) Product: Semipermeable Membrane Device (SPMD) and its Deployment. http://www.est-lab.com/spmd.php</a:t>
            </a:r>
          </a:p>
        </p:txBody>
      </p:sp>
    </p:spTree>
    <p:extLst>
      <p:ext uri="{BB962C8B-B14F-4D97-AF65-F5344CB8AC3E}">
        <p14:creationId xmlns:p14="http://schemas.microsoft.com/office/powerpoint/2010/main" val="20468210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2D7537-64F5-4D39-82BC-D3C83F40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645920"/>
            <a:ext cx="31546800" cy="3635667"/>
          </a:xfrm>
        </p:spPr>
        <p:txBody>
          <a:bodyPr/>
          <a:lstStyle/>
          <a:p>
            <a:r>
              <a:rPr lang="en-US" dirty="0"/>
              <a:t>Alafia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0719AF-363C-4EAC-94F5-A5213B501818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A1DC5C-A1AC-4D1D-B862-D6C5CCB95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196" y="6751267"/>
            <a:ext cx="33439608" cy="78264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A2F747-9A1B-43EB-AAC1-3583666E0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6547" y="21556930"/>
            <a:ext cx="13402905" cy="4229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13FCFB-7FE1-40B4-A38F-9382F7F64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302" y="16827766"/>
            <a:ext cx="18163393" cy="31758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C82E586-F17D-4770-A78A-B223C86B6FF4}"/>
              </a:ext>
            </a:extLst>
          </p:cNvPr>
          <p:cNvSpPr/>
          <p:nvPr/>
        </p:nvSpPr>
        <p:spPr>
          <a:xfrm>
            <a:off x="12185910" y="15669370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758408-AF6C-4ABB-AC63-B89C85C5E0C9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993373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B0598-8266-4C21-ABFB-1F1E4DB8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Alafia River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9D693-F9FC-4110-90DF-8A3A6948F582}"/>
              </a:ext>
            </a:extLst>
          </p:cNvPr>
          <p:cNvSpPr txBox="1"/>
          <p:nvPr/>
        </p:nvSpPr>
        <p:spPr>
          <a:xfrm>
            <a:off x="838201" y="2546610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40A65-D31A-4677-9012-5E83EEEC04C6}"/>
              </a:ext>
            </a:extLst>
          </p:cNvPr>
          <p:cNvSpPr txBox="1"/>
          <p:nvPr/>
        </p:nvSpPr>
        <p:spPr>
          <a:xfrm>
            <a:off x="19988463" y="2546609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661777"/>
              </p:ext>
            </p:extLst>
          </p:nvPr>
        </p:nvGraphicFramePr>
        <p:xfrm>
          <a:off x="838201" y="4630449"/>
          <a:ext cx="16487273" cy="1068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6B49827-1649-4F4F-A0C4-60C37B67B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4472" r="5262" b="2747"/>
          <a:stretch/>
        </p:blipFill>
        <p:spPr>
          <a:xfrm>
            <a:off x="18288000" y="4196274"/>
            <a:ext cx="18221826" cy="1158240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959800"/>
              </p:ext>
            </p:extLst>
          </p:nvPr>
        </p:nvGraphicFramePr>
        <p:xfrm>
          <a:off x="316476" y="3746938"/>
          <a:ext cx="17202150" cy="1248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AEB03A2-347D-44BE-AC79-1D4353912B3F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8179404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CB572-712D-47D7-8091-D51D93E1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752" y="546107"/>
            <a:ext cx="31546800" cy="5302252"/>
          </a:xfrm>
        </p:spPr>
        <p:txBody>
          <a:bodyPr/>
          <a:lstStyle/>
          <a:p>
            <a:r>
              <a:rPr lang="en-US" dirty="0"/>
              <a:t>Ochlockonee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A104F-91CF-47D9-8A2A-6DD5B4F90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413" y="6579879"/>
            <a:ext cx="29603498" cy="87088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0A8AB1-CDD2-4298-BEB9-AA8D65958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0652" y="21197162"/>
            <a:ext cx="12799019" cy="4375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E1CD9-8BC9-413B-BE0A-FE85F64FCFB1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90809-10B7-4609-A24C-D0AB81A5C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098" y="17721529"/>
            <a:ext cx="16932125" cy="29605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320120-3558-4802-AB23-D3018B169B15}"/>
              </a:ext>
            </a:extLst>
          </p:cNvPr>
          <p:cNvSpPr/>
          <p:nvPr/>
        </p:nvSpPr>
        <p:spPr>
          <a:xfrm>
            <a:off x="12185912" y="16283158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6E655-3160-46B5-9E4C-10532E7B1A1A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712909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9BF374-8213-4A32-8630-13FAAA9E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 dirty="0">
                <a:solidFill>
                  <a:srgbClr val="404040"/>
                </a:solidFill>
              </a:rPr>
              <a:t>Ochlockonee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3E5EE6-EACD-46EA-99EB-502E96B6FF9A}"/>
              </a:ext>
            </a:extLst>
          </p:cNvPr>
          <p:cNvSpPr txBox="1"/>
          <p:nvPr/>
        </p:nvSpPr>
        <p:spPr>
          <a:xfrm>
            <a:off x="1923112" y="2383309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1BF02A-5B03-4D19-9E4D-0C8402EA74D5}"/>
              </a:ext>
            </a:extLst>
          </p:cNvPr>
          <p:cNvSpPr txBox="1"/>
          <p:nvPr/>
        </p:nvSpPr>
        <p:spPr>
          <a:xfrm>
            <a:off x="20304151" y="2383308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870461"/>
              </p:ext>
            </p:extLst>
          </p:nvPr>
        </p:nvGraphicFramePr>
        <p:xfrm>
          <a:off x="838200" y="4630448"/>
          <a:ext cx="16344900" cy="1049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FD6F0B0-9301-4DB1-A4FB-6A85951992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645927"/>
              </p:ext>
            </p:extLst>
          </p:nvPr>
        </p:nvGraphicFramePr>
        <p:xfrm>
          <a:off x="838201" y="2871757"/>
          <a:ext cx="17101003" cy="13473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EB4B00-9704-4779-A295-AFBD2190EB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9" t="4074" r="5675" b="2965"/>
          <a:stretch/>
        </p:blipFill>
        <p:spPr>
          <a:xfrm>
            <a:off x="17939204" y="3583636"/>
            <a:ext cx="19550795" cy="127816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C93DB4-1F3D-492F-8508-95356F794437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07998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4886-4674-4501-9612-E442E4EE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0"/>
            <a:ext cx="31546800" cy="5302252"/>
          </a:xfrm>
        </p:spPr>
        <p:txBody>
          <a:bodyPr/>
          <a:lstStyle/>
          <a:p>
            <a:r>
              <a:rPr lang="en-US" dirty="0"/>
              <a:t>Apalachicola River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E949E-BB22-46E5-B4B3-88BA8A47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233" y="5227832"/>
            <a:ext cx="29903534" cy="9547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A244C-843F-4FC1-BFE5-F100CDED6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4636" y="21470112"/>
            <a:ext cx="13053885" cy="4462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4906C4-AE7B-4961-AFD6-39A65CA820FB}"/>
              </a:ext>
            </a:extLst>
          </p:cNvPr>
          <p:cNvSpPr txBox="1"/>
          <p:nvPr/>
        </p:nvSpPr>
        <p:spPr>
          <a:xfrm>
            <a:off x="13098173" y="4378922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AE145C-BD03-46AB-BCAD-7D3C884B78C9}"/>
              </a:ext>
            </a:extLst>
          </p:cNvPr>
          <p:cNvSpPr/>
          <p:nvPr/>
        </p:nvSpPr>
        <p:spPr>
          <a:xfrm>
            <a:off x="12185910" y="15669370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5DBDEA-0407-45CA-ABD1-3957F8C7F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354" y="16733134"/>
            <a:ext cx="18702448" cy="32701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7496F6-9E4B-40F9-A29E-D9447928A1FA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9809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515093-89AF-439D-91AE-577F60F95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1579C8C-E5A8-44D1-9CF2-2E100528F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2711" y="2149641"/>
            <a:ext cx="21704968" cy="40225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96807882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DCE86-5F18-4D7E-AA9A-C0D3044B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Apalachicola River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36185"/>
              </p:ext>
            </p:extLst>
          </p:nvPr>
        </p:nvGraphicFramePr>
        <p:xfrm>
          <a:off x="781050" y="3331995"/>
          <a:ext cx="17011650" cy="1297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347D359-38FB-469C-BE39-03A4528AD0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5" t="3307" r="8577" b="3219"/>
          <a:stretch/>
        </p:blipFill>
        <p:spPr>
          <a:xfrm>
            <a:off x="17526000" y="3331995"/>
            <a:ext cx="18554700" cy="129748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50502A-8F4A-4467-BDD8-0D3191D07870}"/>
              </a:ext>
            </a:extLst>
          </p:cNvPr>
          <p:cNvSpPr txBox="1"/>
          <p:nvPr/>
        </p:nvSpPr>
        <p:spPr>
          <a:xfrm>
            <a:off x="781050" y="2131666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5AC0B-87B6-4CC6-A472-6FAE9475B516}"/>
              </a:ext>
            </a:extLst>
          </p:cNvPr>
          <p:cNvSpPr txBox="1"/>
          <p:nvPr/>
        </p:nvSpPr>
        <p:spPr>
          <a:xfrm>
            <a:off x="20266052" y="2131666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889350-BE15-44D5-9E69-BB0ED195CDA6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4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577991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2F07-C457-4528-843C-6302F4C6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323" y="151139"/>
            <a:ext cx="31546800" cy="5302252"/>
          </a:xfrm>
        </p:spPr>
        <p:txBody>
          <a:bodyPr/>
          <a:lstStyle/>
          <a:p>
            <a:r>
              <a:rPr lang="en-US" dirty="0"/>
              <a:t>Withlacoochee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AC473-C876-49B9-AA54-D27693812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323" y="6137701"/>
            <a:ext cx="30961377" cy="8376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F5E32C-FF12-45C0-8E26-97BF74FF1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3803" y="21351748"/>
            <a:ext cx="11132934" cy="4288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45E3CA-5667-47D7-B6AE-13201095B7E2}"/>
              </a:ext>
            </a:extLst>
          </p:cNvPr>
          <p:cNvSpPr txBox="1"/>
          <p:nvPr/>
        </p:nvSpPr>
        <p:spPr>
          <a:xfrm>
            <a:off x="11813803" y="5214371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93EB78-0232-47DF-BE9C-AB059A64E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7691" y="17307587"/>
            <a:ext cx="18592639" cy="32509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E92278-31AE-4A8E-9F94-C9B1EE019F13}"/>
              </a:ext>
            </a:extLst>
          </p:cNvPr>
          <p:cNvSpPr/>
          <p:nvPr/>
        </p:nvSpPr>
        <p:spPr>
          <a:xfrm>
            <a:off x="11851922" y="15987644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54C09-548C-4546-B534-E2FE05B01608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575576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BA74C-D80C-47C3-93BD-4371C252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Withlacoochee River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629985"/>
              </p:ext>
            </p:extLst>
          </p:nvPr>
        </p:nvGraphicFramePr>
        <p:xfrm>
          <a:off x="512064" y="3431239"/>
          <a:ext cx="17293339" cy="12685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B9A2141-84C9-4056-B331-ACEEC14029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4" t="3123" r="9408" b="3053"/>
          <a:stretch/>
        </p:blipFill>
        <p:spPr>
          <a:xfrm>
            <a:off x="17805403" y="3431239"/>
            <a:ext cx="18770597" cy="12685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405400-4537-465B-A2DD-137E35C82512}"/>
              </a:ext>
            </a:extLst>
          </p:cNvPr>
          <p:cNvSpPr txBox="1"/>
          <p:nvPr/>
        </p:nvSpPr>
        <p:spPr>
          <a:xfrm>
            <a:off x="512064" y="2230911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338BAE-24D2-421A-A36A-080B774EDDCD}"/>
              </a:ext>
            </a:extLst>
          </p:cNvPr>
          <p:cNvSpPr txBox="1"/>
          <p:nvPr/>
        </p:nvSpPr>
        <p:spPr>
          <a:xfrm>
            <a:off x="20189852" y="2230910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8CADBA-56EC-46D0-A6E6-3A69402C8D14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4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248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13603170" y="17128178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9684" y="770072"/>
            <a:ext cx="1237012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Alafia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F452B-731B-457F-8E16-13DBFB3AB7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t="9371" r="14117" b="8671"/>
          <a:stretch/>
        </p:blipFill>
        <p:spPr>
          <a:xfrm>
            <a:off x="20505997" y="5833603"/>
            <a:ext cx="16070003" cy="215983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4934B35-AE65-4E84-AAC5-215689DA60B6}"/>
              </a:ext>
            </a:extLst>
          </p:cNvPr>
          <p:cNvSpPr/>
          <p:nvPr/>
        </p:nvSpPr>
        <p:spPr>
          <a:xfrm>
            <a:off x="29061831" y="17566105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CE6301-3EC0-4CB4-95F1-550648C1C597}"/>
              </a:ext>
            </a:extLst>
          </p:cNvPr>
          <p:cNvCxnSpPr>
            <a:cxnSpLocks/>
          </p:cNvCxnSpPr>
          <p:nvPr/>
        </p:nvCxnSpPr>
        <p:spPr>
          <a:xfrm>
            <a:off x="32004000" y="5395740"/>
            <a:ext cx="3986648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16CFD5-CAC2-4883-B08F-776AA3180ED7}"/>
              </a:ext>
            </a:extLst>
          </p:cNvPr>
          <p:cNvCxnSpPr>
            <a:cxnSpLocks/>
          </p:cNvCxnSpPr>
          <p:nvPr/>
        </p:nvCxnSpPr>
        <p:spPr>
          <a:xfrm>
            <a:off x="32052127" y="5118741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E8542E-0919-4456-99AF-93BF6E9EAF19}"/>
              </a:ext>
            </a:extLst>
          </p:cNvPr>
          <p:cNvCxnSpPr>
            <a:cxnSpLocks/>
          </p:cNvCxnSpPr>
          <p:nvPr/>
        </p:nvCxnSpPr>
        <p:spPr>
          <a:xfrm>
            <a:off x="36023101" y="5148739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1E5579D-CD73-42CB-BF28-3CA068F3D62A}"/>
              </a:ext>
            </a:extLst>
          </p:cNvPr>
          <p:cNvSpPr txBox="1"/>
          <p:nvPr/>
        </p:nvSpPr>
        <p:spPr>
          <a:xfrm>
            <a:off x="29796653" y="4841742"/>
            <a:ext cx="22073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200m</a:t>
            </a:r>
          </a:p>
        </p:txBody>
      </p:sp>
    </p:spTree>
    <p:extLst>
      <p:ext uri="{BB962C8B-B14F-4D97-AF65-F5344CB8AC3E}">
        <p14:creationId xmlns:p14="http://schemas.microsoft.com/office/powerpoint/2010/main" val="34856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5F66831-6FA4-44AC-98F8-3A6C12517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7" t="24386"/>
          <a:stretch/>
        </p:blipFill>
        <p:spPr>
          <a:xfrm>
            <a:off x="0" y="1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5BD7B2B-2D1F-439C-8E6B-0AE767D3E3EE}"/>
              </a:ext>
            </a:extLst>
          </p:cNvPr>
          <p:cNvSpPr txBox="1">
            <a:spLocks/>
          </p:cNvSpPr>
          <p:nvPr/>
        </p:nvSpPr>
        <p:spPr>
          <a:xfrm>
            <a:off x="719004" y="515596"/>
            <a:ext cx="34984267" cy="2093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 (Body)"/>
              </a:rPr>
              <a:t>Alafia River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50473-C4D8-417E-9310-6F2DBE4F9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728" y="3124199"/>
            <a:ext cx="34830543" cy="23870652"/>
          </a:xfrm>
        </p:spPr>
        <p:txBody>
          <a:bodyPr>
            <a:normAutofit fontScale="92500" lnSpcReduction="10000"/>
          </a:bodyPr>
          <a:lstStyle/>
          <a:p>
            <a:r>
              <a:rPr lang="en-US" sz="12400" dirty="0">
                <a:solidFill>
                  <a:schemeClr val="bg1"/>
                </a:solidFill>
              </a:rPr>
              <a:t>25 miles long, just a few feet above sea level for most of its length.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Watershed is 335 square miles.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Discharges an average of 200 cubic feet/second.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Numerous land uses influence quality of the river, including the City of Lakeland WWTP, phosphate mine sites and phosphate ore processing sites, and agriculture.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Salt water tidal influence occurs upstream from Tampa Bay.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Sampling site is downstream of the confluence of the North &amp; South Prongs of the river at Tampa Bay Water Authority (TBWA) withdrawal point.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Sucralose maximum value detected was 7.3 µg/L</a:t>
            </a:r>
          </a:p>
          <a:p>
            <a:endParaRPr lang="en-US" sz="1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2400" dirty="0">
              <a:solidFill>
                <a:schemeClr val="bg1"/>
              </a:solidFill>
            </a:endParaRPr>
          </a:p>
          <a:p>
            <a:endParaRPr lang="en-US" sz="1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49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54C01C-55D5-4C0D-9016-C31E9136F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054D0F-FB04-4C81-B527-5CECD359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8024" y="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648178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97C4190-83AB-4D3D-941B-CBD0E5FBCD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3109567"/>
              </p:ext>
            </p:extLst>
          </p:nvPr>
        </p:nvGraphicFramePr>
        <p:xfrm>
          <a:off x="0" y="2404301"/>
          <a:ext cx="36576000" cy="108628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2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07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0" baseline="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</a:t>
                      </a:r>
                      <a:endParaRPr lang="en-US" sz="115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Ochlockonee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79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</a:rPr>
                        <a:t>42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90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108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Median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60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40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80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Min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4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max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250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160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400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300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3C43639-7F9B-45B4-A4E3-B1A98106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0900" y="121892"/>
            <a:ext cx="14554200" cy="200659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Site Comparisons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39888D5-7DB6-470B-9898-5719590C25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38746"/>
              </p:ext>
            </p:extLst>
          </p:nvPr>
        </p:nvGraphicFramePr>
        <p:xfrm>
          <a:off x="0" y="14706600"/>
          <a:ext cx="36576000" cy="12364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2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0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28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66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</a:t>
                      </a:r>
                      <a:r>
                        <a:rPr lang="en-US" sz="11500" baseline="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Cond.</a:t>
                      </a:r>
                      <a:endParaRPr lang="en-US" sz="115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Ochlockonee</a:t>
                      </a:r>
                      <a:endParaRPr lang="en-US" sz="8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</a:rPr>
                        <a:t>477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65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Median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159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114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Min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49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max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1052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</a:rPr>
                        <a:t>277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67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3CDE738E-F91B-4825-8C6F-D03F65F61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256605"/>
              </p:ext>
            </p:extLst>
          </p:nvPr>
        </p:nvGraphicFramePr>
        <p:xfrm>
          <a:off x="0" y="2783802"/>
          <a:ext cx="36576001" cy="12557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1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882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6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Alkalinity (mg/L CaCO</a:t>
                      </a:r>
                      <a:r>
                        <a:rPr lang="en-US" sz="9600" baseline="-250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9600" baseline="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</a:rPr>
                        <a:t>Ochlockonee</a:t>
                      </a:r>
                      <a:endParaRPr lang="en-US" sz="8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Median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Min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max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044D8152-C7B5-42AB-A41E-5BB30E6D2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0900" y="247462"/>
            <a:ext cx="14554200" cy="200659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Site Comparisons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61CA0148-026D-422A-8989-77EE3CF70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290694"/>
              </p:ext>
            </p:extLst>
          </p:nvPr>
        </p:nvGraphicFramePr>
        <p:xfrm>
          <a:off x="0" y="16372753"/>
          <a:ext cx="36576000" cy="9998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9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04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6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NOx (mg/L)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Ochlockonee</a:t>
                      </a:r>
                      <a:endParaRPr lang="en-US" sz="8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7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Median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Min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max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841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637" y="8098401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60-80lb weight lowered using a 12volt ATV winch attached to a davit.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E485C0-D13A-46FA-89A2-60C9D6EC3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3" t="20685" r="31122"/>
          <a:stretch/>
        </p:blipFill>
        <p:spPr>
          <a:xfrm>
            <a:off x="0" y="6162775"/>
            <a:ext cx="18836224" cy="10334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D39919-CD15-43F3-8BF6-F8F1C59150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20152895" y="14293516"/>
            <a:ext cx="16423105" cy="13138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C8C63E-BDFB-49DB-901F-DBACFB8ED9DF}"/>
              </a:ext>
            </a:extLst>
          </p:cNvPr>
          <p:cNvSpPr txBox="1"/>
          <p:nvPr/>
        </p:nvSpPr>
        <p:spPr>
          <a:xfrm>
            <a:off x="2350341" y="19957773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Buoys were attached to top of canister.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F7553-6F4C-4AEE-8FD6-471DF946B162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5555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C8A47-EE9E-4705-9AB7-80FF64F1C88C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861369-D825-4FF2-841A-B47465E98DB9}"/>
              </a:ext>
            </a:extLst>
          </p:cNvPr>
          <p:cNvSpPr txBox="1">
            <a:spLocks/>
          </p:cNvSpPr>
          <p:nvPr/>
        </p:nvSpPr>
        <p:spPr>
          <a:xfrm>
            <a:off x="4910845" y="21361590"/>
            <a:ext cx="13377155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4. Cable was attached to canister through slip rings.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419DC1-78C5-48D9-B07B-7B6C3BD2F2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4" t="14348"/>
          <a:stretch/>
        </p:blipFill>
        <p:spPr>
          <a:xfrm>
            <a:off x="0" y="6070410"/>
            <a:ext cx="16777252" cy="13842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459D5E-E8FA-44F9-A168-31D7DE3FE1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9" b="20555"/>
          <a:stretch/>
        </p:blipFill>
        <p:spPr>
          <a:xfrm>
            <a:off x="18367513" y="12394610"/>
            <a:ext cx="18208487" cy="150373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A79B50-295D-43E4-9802-05A36BB8F90E}"/>
              </a:ext>
            </a:extLst>
          </p:cNvPr>
          <p:cNvSpPr txBox="1"/>
          <p:nvPr/>
        </p:nvSpPr>
        <p:spPr>
          <a:xfrm>
            <a:off x="17333843" y="7043707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Canister was loaded with POCIS and SPMDs.</a:t>
            </a:r>
          </a:p>
        </p:txBody>
      </p:sp>
    </p:spTree>
    <p:extLst>
      <p:ext uri="{BB962C8B-B14F-4D97-AF65-F5344CB8AC3E}">
        <p14:creationId xmlns:p14="http://schemas.microsoft.com/office/powerpoint/2010/main" val="3884352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09345-8C97-47CC-A9E6-E9476B2EF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21"/>
          <a:stretch/>
        </p:blipFill>
        <p:spPr>
          <a:xfrm>
            <a:off x="-1" y="5752055"/>
            <a:ext cx="17333843" cy="11315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2FED3-C8DC-4871-A047-4F49D82F4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3842" y="15487650"/>
            <a:ext cx="19242158" cy="119443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7EB2DE-579C-48C8-ABD1-2FD992F734C7}"/>
              </a:ext>
            </a:extLst>
          </p:cNvPr>
          <p:cNvSpPr txBox="1">
            <a:spLocks/>
          </p:cNvSpPr>
          <p:nvPr/>
        </p:nvSpPr>
        <p:spPr>
          <a:xfrm>
            <a:off x="17731407" y="7853143"/>
            <a:ext cx="18844593" cy="355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with large weighted treble hook.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-636104" y="19367119"/>
            <a:ext cx="17969946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6. Looped &amp; attached cable to bridge through drain hole.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DB55B-F6BE-4DBE-A33A-58CC70C6311D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444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0"/>
            <a:ext cx="31546800" cy="3467100"/>
          </a:xfrm>
        </p:spPr>
        <p:txBody>
          <a:bodyPr>
            <a:normAutofit/>
          </a:bodyPr>
          <a:lstStyle/>
          <a:p>
            <a:pPr algn="ctr"/>
            <a:r>
              <a:rPr lang="en-US" sz="19600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3467100"/>
            <a:ext cx="33070800" cy="2356696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4 river sites chosen:</a:t>
            </a:r>
          </a:p>
          <a:p>
            <a:pPr lvl="1"/>
            <a:r>
              <a:rPr lang="en-US" dirty="0"/>
              <a:t>Ochlockonee, Withlacoochee, Apalachicola and Alafia</a:t>
            </a:r>
          </a:p>
          <a:p>
            <a:r>
              <a:rPr lang="en-US" dirty="0"/>
              <a:t>3 types of sample collection:</a:t>
            </a:r>
          </a:p>
          <a:p>
            <a:pPr lvl="1"/>
            <a:r>
              <a:rPr lang="en-US" dirty="0"/>
              <a:t>Semi-Permeable Membrane Device (SPMD)</a:t>
            </a:r>
          </a:p>
          <a:p>
            <a:pPr lvl="1"/>
            <a:r>
              <a:rPr lang="en-US" dirty="0"/>
              <a:t>Polar Organic Chemical Integrative Sampler (POCIS)</a:t>
            </a:r>
          </a:p>
          <a:p>
            <a:pPr lvl="1"/>
            <a:r>
              <a:rPr lang="en-US" dirty="0"/>
              <a:t>Whole water samples (Grab)</a:t>
            </a:r>
          </a:p>
          <a:p>
            <a:r>
              <a:rPr lang="en-US" dirty="0"/>
              <a:t>6 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Sample collection types were considered in up to 7 categories: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  <a:p>
            <a:r>
              <a:rPr lang="en-US" dirty="0"/>
              <a:t>SGS/</a:t>
            </a:r>
            <a:r>
              <a:rPr lang="en-US" dirty="0" err="1"/>
              <a:t>Axys</a:t>
            </a:r>
            <a:r>
              <a:rPr lang="en-US" dirty="0"/>
              <a:t> data are presented, then DEP data. 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1979" y="6049944"/>
            <a:ext cx="1338499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Sampler deployed 30 -35 days; Initial water quality parameters collected.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55757E-0907-48FF-90E6-AA3CC3D586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864" r="16127" b="1369"/>
          <a:stretch/>
        </p:blipFill>
        <p:spPr>
          <a:xfrm>
            <a:off x="23853271" y="9336505"/>
            <a:ext cx="12722729" cy="18095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D336B3-EC03-42FE-8E2B-BA70B8B4A9BF}"/>
              </a:ext>
            </a:extLst>
          </p:cNvPr>
          <p:cNvSpPr txBox="1"/>
          <p:nvPr/>
        </p:nvSpPr>
        <p:spPr>
          <a:xfrm>
            <a:off x="12191784" y="21577668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" y="5509247"/>
            <a:ext cx="13355408" cy="15457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E4B34C-50F1-4097-ADFE-D11D4B5E5A95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2252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B9AEE4-53D4-4574-AE9D-E779E880A791}"/>
              </a:ext>
            </a:extLst>
          </p:cNvPr>
          <p:cNvSpPr txBox="1">
            <a:spLocks/>
          </p:cNvSpPr>
          <p:nvPr/>
        </p:nvSpPr>
        <p:spPr>
          <a:xfrm>
            <a:off x="18031731" y="7109193"/>
            <a:ext cx="18544269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Sampler retrieved using treble hook. Weight raised using the winch &amp; davit.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B6005-A498-4E2C-8BAC-CE699FB3A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8" t="31905" r="1" b="49618"/>
          <a:stretch/>
        </p:blipFill>
        <p:spPr>
          <a:xfrm>
            <a:off x="46571" y="6142436"/>
            <a:ext cx="17985160" cy="111830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F462A2-4229-418B-B44F-2C3A1A658F1C}"/>
              </a:ext>
            </a:extLst>
          </p:cNvPr>
          <p:cNvSpPr txBox="1"/>
          <p:nvPr/>
        </p:nvSpPr>
        <p:spPr>
          <a:xfrm>
            <a:off x="20620571" y="20145067"/>
            <a:ext cx="15955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7E292-1D4A-4BE9-9FE6-07A602E71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69"/>
          <a:stretch/>
        </p:blipFill>
        <p:spPr>
          <a:xfrm>
            <a:off x="46571" y="17325472"/>
            <a:ext cx="20574000" cy="10106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AA9F4B-94A9-4BB4-9D0D-4D435E409390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5107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5F7379E6-F11C-4A7E-BC9E-1C0E25B59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914" y="17847414"/>
            <a:ext cx="1188823" cy="114005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62BD261-084C-4EC2-9BB2-ADAEED125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6903" y="13707979"/>
            <a:ext cx="1188823" cy="1140051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ED2D76C5-6F84-4339-9F79-FFA38D50E261}"/>
              </a:ext>
            </a:extLst>
          </p:cNvPr>
          <p:cNvSpPr/>
          <p:nvPr/>
        </p:nvSpPr>
        <p:spPr>
          <a:xfrm>
            <a:off x="6785811" y="6689558"/>
            <a:ext cx="7507705" cy="4235116"/>
          </a:xfrm>
          <a:prstGeom prst="arc">
            <a:avLst>
              <a:gd name="adj1" fmla="val 16200000"/>
              <a:gd name="adj2" fmla="val 20704115"/>
            </a:avLst>
          </a:prstGeom>
          <a:ln w="101600">
            <a:solidFill>
              <a:srgbClr val="FF0000"/>
            </a:solidFill>
          </a:ln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utoShape 2" descr="Image result for wavelines">
            <a:extLst>
              <a:ext uri="{FF2B5EF4-FFF2-40B4-BE49-F238E27FC236}">
                <a16:creationId xmlns:a16="http://schemas.microsoft.com/office/drawing/2014/main" id="{DA628EA5-A5FE-4E8A-8EAA-648C9BE655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135600" y="13563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588940-5116-4F5A-A9B6-9256D0A8D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7761155"/>
            <a:ext cx="20717878" cy="24559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07EB3-FE9C-494A-80F5-AB1A58C9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20217139"/>
            <a:ext cx="20717878" cy="24559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8F421A-400A-4517-9F57-0E34A8C7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5305171"/>
            <a:ext cx="20717878" cy="24559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D2C271-E948-4BC0-B6AC-4E6CC671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9973" y="12848729"/>
            <a:ext cx="20717879" cy="24569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ECB4A3-4B1D-499B-AE05-C853544DD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5752" y="22672664"/>
            <a:ext cx="20722100" cy="24569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17CBCC5-B044-40DB-BF5B-92D84629F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47" y="12845213"/>
            <a:ext cx="7108552" cy="24569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57BCFB3-1BF3-49AD-812B-5B21AA792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5302114"/>
            <a:ext cx="7108552" cy="24569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A412437-5D6F-46AA-A787-C55556882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7759015"/>
            <a:ext cx="7108552" cy="24569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426849-5CC7-484F-9452-24FBD469C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98" y="20215763"/>
            <a:ext cx="7108801" cy="24569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AA4828-FB83-4C63-982A-80E5505B4D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87" y="22672511"/>
            <a:ext cx="7108552" cy="245690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DA7806A-EF3D-4DE5-BB65-E3BAA0873473}"/>
              </a:ext>
            </a:extLst>
          </p:cNvPr>
          <p:cNvSpPr/>
          <p:nvPr/>
        </p:nvSpPr>
        <p:spPr>
          <a:xfrm>
            <a:off x="515498" y="8807116"/>
            <a:ext cx="10024165" cy="11069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9BDC72-5165-495B-B759-DDABEB260733}"/>
              </a:ext>
            </a:extLst>
          </p:cNvPr>
          <p:cNvSpPr/>
          <p:nvPr/>
        </p:nvSpPr>
        <p:spPr>
          <a:xfrm>
            <a:off x="7773639" y="8807116"/>
            <a:ext cx="2766024" cy="163222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13B874-CCA1-43D7-927D-EEAF5C4C3A6A}"/>
              </a:ext>
            </a:extLst>
          </p:cNvPr>
          <p:cNvSpPr/>
          <p:nvPr/>
        </p:nvSpPr>
        <p:spPr>
          <a:xfrm>
            <a:off x="9067800" y="7034016"/>
            <a:ext cx="1471863" cy="17731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6FE779-99E9-47B6-89C5-E6CE219DE74B}"/>
              </a:ext>
            </a:extLst>
          </p:cNvPr>
          <p:cNvSpPr/>
          <p:nvPr/>
        </p:nvSpPr>
        <p:spPr>
          <a:xfrm>
            <a:off x="11049000" y="24079200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C7AF288-2D2A-401D-9B84-62285AD23056}"/>
              </a:ext>
            </a:extLst>
          </p:cNvPr>
          <p:cNvSpPr/>
          <p:nvPr/>
        </p:nvSpPr>
        <p:spPr>
          <a:xfrm>
            <a:off x="12496800" y="23196884"/>
            <a:ext cx="930442" cy="882316"/>
          </a:xfrm>
          <a:prstGeom prst="ellipse">
            <a:avLst/>
          </a:prstGeom>
          <a:solidFill>
            <a:schemeClr val="bg1"/>
          </a:solidFill>
          <a:ln w="2540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4B3484-BB55-4295-848C-45C428E47F7E}"/>
              </a:ext>
            </a:extLst>
          </p:cNvPr>
          <p:cNvSpPr/>
          <p:nvPr/>
        </p:nvSpPr>
        <p:spPr>
          <a:xfrm>
            <a:off x="8181474" y="6877861"/>
            <a:ext cx="2867526" cy="3400976"/>
          </a:xfrm>
          <a:custGeom>
            <a:avLst/>
            <a:gdLst>
              <a:gd name="connsiteX0" fmla="*/ 1472653 w 5619590"/>
              <a:gd name="connsiteY0" fmla="*/ 3183176 h 4703024"/>
              <a:gd name="connsiteX1" fmla="*/ 221369 w 5619590"/>
              <a:gd name="connsiteY1" fmla="*/ 295598 h 4703024"/>
              <a:gd name="connsiteX2" fmla="*/ 5467137 w 5619590"/>
              <a:gd name="connsiteY2" fmla="*/ 584355 h 4703024"/>
              <a:gd name="connsiteX3" fmla="*/ 3975221 w 5619590"/>
              <a:gd name="connsiteY3" fmla="*/ 4626966 h 4703024"/>
              <a:gd name="connsiteX4" fmla="*/ 1520779 w 5619590"/>
              <a:gd name="connsiteY4" fmla="*/ 3231303 h 4703024"/>
              <a:gd name="connsiteX5" fmla="*/ 1568906 w 5619590"/>
              <a:gd name="connsiteY5" fmla="*/ 3279429 h 4703024"/>
              <a:gd name="connsiteX6" fmla="*/ 1761411 w 5619590"/>
              <a:gd name="connsiteY6" fmla="*/ 3520061 h 470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9590" h="4703024">
                <a:moveTo>
                  <a:pt x="1472653" y="3183176"/>
                </a:moveTo>
                <a:cubicBezTo>
                  <a:pt x="514137" y="1955955"/>
                  <a:pt x="-444378" y="728735"/>
                  <a:pt x="221369" y="295598"/>
                </a:cubicBezTo>
                <a:cubicBezTo>
                  <a:pt x="887116" y="-137539"/>
                  <a:pt x="4841495" y="-137540"/>
                  <a:pt x="5467137" y="584355"/>
                </a:cubicBezTo>
                <a:cubicBezTo>
                  <a:pt x="6092779" y="1306250"/>
                  <a:pt x="4632947" y="4185808"/>
                  <a:pt x="3975221" y="4626966"/>
                </a:cubicBezTo>
                <a:cubicBezTo>
                  <a:pt x="3317495" y="5068124"/>
                  <a:pt x="1921831" y="3455892"/>
                  <a:pt x="1520779" y="3231303"/>
                </a:cubicBezTo>
                <a:cubicBezTo>
                  <a:pt x="1119727" y="3006714"/>
                  <a:pt x="1528801" y="3231303"/>
                  <a:pt x="1568906" y="3279429"/>
                </a:cubicBezTo>
                <a:cubicBezTo>
                  <a:pt x="1609011" y="3327555"/>
                  <a:pt x="1685211" y="3423808"/>
                  <a:pt x="1761411" y="352006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EEB4D6E-5DBD-48AD-B160-7A36F7BF47E1}"/>
              </a:ext>
            </a:extLst>
          </p:cNvPr>
          <p:cNvSpPr/>
          <p:nvPr/>
        </p:nvSpPr>
        <p:spPr>
          <a:xfrm>
            <a:off x="7773639" y="8807116"/>
            <a:ext cx="2766024" cy="15811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D5EAF5F-D50A-4E1E-B8CF-CABEB4DBC146}"/>
              </a:ext>
            </a:extLst>
          </p:cNvPr>
          <p:cNvCxnSpPr/>
          <p:nvPr/>
        </p:nvCxnSpPr>
        <p:spPr>
          <a:xfrm>
            <a:off x="10539663" y="9577137"/>
            <a:ext cx="1957137" cy="1347537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29F5928-951F-4923-A504-0D8F37BE48B7}"/>
              </a:ext>
            </a:extLst>
          </p:cNvPr>
          <p:cNvCxnSpPr>
            <a:cxnSpLocks/>
          </p:cNvCxnSpPr>
          <p:nvPr/>
        </p:nvCxnSpPr>
        <p:spPr>
          <a:xfrm flipH="1">
            <a:off x="11935326" y="10828421"/>
            <a:ext cx="529390" cy="8951495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9187B2B-2E90-4397-B3EA-24573E01ED25}"/>
              </a:ext>
            </a:extLst>
          </p:cNvPr>
          <p:cNvCxnSpPr>
            <a:cxnSpLocks/>
            <a:stCxn id="38" idx="1"/>
          </p:cNvCxnSpPr>
          <p:nvPr/>
        </p:nvCxnSpPr>
        <p:spPr>
          <a:xfrm flipH="1" flipV="1">
            <a:off x="11935326" y="19698244"/>
            <a:ext cx="697734" cy="3627852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A3ADD9A8-091C-4D2F-A7DC-999E0060F872}"/>
              </a:ext>
            </a:extLst>
          </p:cNvPr>
          <p:cNvSpPr/>
          <p:nvPr/>
        </p:nvSpPr>
        <p:spPr>
          <a:xfrm>
            <a:off x="12496800" y="13773661"/>
            <a:ext cx="1725616" cy="5778085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D990481-3CD6-47EE-8323-1CD7EA3DB971}"/>
              </a:ext>
            </a:extLst>
          </p:cNvPr>
          <p:cNvSpPr/>
          <p:nvPr/>
        </p:nvSpPr>
        <p:spPr>
          <a:xfrm>
            <a:off x="12945979" y="11545384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0F26731-0425-40B3-857E-1E28F12693A9}"/>
              </a:ext>
            </a:extLst>
          </p:cNvPr>
          <p:cNvSpPr/>
          <p:nvPr/>
        </p:nvSpPr>
        <p:spPr>
          <a:xfrm>
            <a:off x="13068239" y="9763158"/>
            <a:ext cx="1052515" cy="172400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1A7FB72-7A3D-4668-B960-F5D1C3AF0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5352" y="12668347"/>
            <a:ext cx="1225402" cy="111566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37E1D6B-C252-413C-A017-3C7AE8E9E897}"/>
              </a:ext>
            </a:extLst>
          </p:cNvPr>
          <p:cNvSpPr txBox="1"/>
          <p:nvPr/>
        </p:nvSpPr>
        <p:spPr>
          <a:xfrm>
            <a:off x="11758139" y="6042053"/>
            <a:ext cx="248938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Cable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199CD77-D857-45C8-9746-EEC6B7E6C5F1}"/>
              </a:ext>
            </a:extLst>
          </p:cNvPr>
          <p:cNvSpPr txBox="1"/>
          <p:nvPr/>
        </p:nvSpPr>
        <p:spPr>
          <a:xfrm>
            <a:off x="3967976" y="5833987"/>
            <a:ext cx="419902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Slip Rings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C52BE32-2E63-4DAD-9DA8-852003CBAD3D}"/>
              </a:ext>
            </a:extLst>
          </p:cNvPr>
          <p:cNvSpPr txBox="1"/>
          <p:nvPr/>
        </p:nvSpPr>
        <p:spPr>
          <a:xfrm>
            <a:off x="14172701" y="8499557"/>
            <a:ext cx="298383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Buoys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9E52EF5-B6CF-4077-A0C8-32EF2FA80819}"/>
              </a:ext>
            </a:extLst>
          </p:cNvPr>
          <p:cNvSpPr txBox="1"/>
          <p:nvPr/>
        </p:nvSpPr>
        <p:spPr>
          <a:xfrm>
            <a:off x="17499932" y="10860054"/>
            <a:ext cx="390213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Sampler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C32BFE-BE24-4B49-9F52-508E5D8495F4}"/>
              </a:ext>
            </a:extLst>
          </p:cNvPr>
          <p:cNvSpPr txBox="1"/>
          <p:nvPr/>
        </p:nvSpPr>
        <p:spPr>
          <a:xfrm>
            <a:off x="23307787" y="11138128"/>
            <a:ext cx="319438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Weight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BF8A063-03DD-4C19-8599-4BA43CF9E0F0}"/>
              </a:ext>
            </a:extLst>
          </p:cNvPr>
          <p:cNvCxnSpPr>
            <a:cxnSpLocks/>
          </p:cNvCxnSpPr>
          <p:nvPr/>
        </p:nvCxnSpPr>
        <p:spPr>
          <a:xfrm flipH="1">
            <a:off x="11055619" y="7398197"/>
            <a:ext cx="898358" cy="34570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49C3E3C-C326-4994-982C-E4126745DBAA}"/>
              </a:ext>
            </a:extLst>
          </p:cNvPr>
          <p:cNvCxnSpPr>
            <a:cxnSpLocks/>
          </p:cNvCxnSpPr>
          <p:nvPr/>
        </p:nvCxnSpPr>
        <p:spPr>
          <a:xfrm>
            <a:off x="11924258" y="7473573"/>
            <a:ext cx="1435350" cy="230162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6E88A22-2C57-40A8-BF23-D4DA3B8AA54F}"/>
              </a:ext>
            </a:extLst>
          </p:cNvPr>
          <p:cNvCxnSpPr>
            <a:cxnSpLocks/>
          </p:cNvCxnSpPr>
          <p:nvPr/>
        </p:nvCxnSpPr>
        <p:spPr>
          <a:xfrm flipH="1">
            <a:off x="14025138" y="9914021"/>
            <a:ext cx="569851" cy="307548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9B58442-CBD9-4245-8A6C-3E00F24A0B1D}"/>
              </a:ext>
            </a:extLst>
          </p:cNvPr>
          <p:cNvCxnSpPr>
            <a:cxnSpLocks/>
            <a:endCxn id="56" idx="7"/>
          </p:cNvCxnSpPr>
          <p:nvPr/>
        </p:nvCxnSpPr>
        <p:spPr>
          <a:xfrm flipH="1">
            <a:off x="13993052" y="9796529"/>
            <a:ext cx="618258" cy="191229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2948DF9-B77F-4829-AE75-EFDD3542C3C6}"/>
              </a:ext>
            </a:extLst>
          </p:cNvPr>
          <p:cNvCxnSpPr>
            <a:cxnSpLocks/>
            <a:stCxn id="63" idx="2"/>
            <a:endCxn id="52" idx="1"/>
          </p:cNvCxnSpPr>
          <p:nvPr/>
        </p:nvCxnSpPr>
        <p:spPr>
          <a:xfrm>
            <a:off x="6067487" y="7157426"/>
            <a:ext cx="5589416" cy="712057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5EBB9A-5684-48A9-BF90-1F92851D2530}"/>
              </a:ext>
            </a:extLst>
          </p:cNvPr>
          <p:cNvCxnSpPr>
            <a:cxnSpLocks/>
            <a:stCxn id="63" idx="2"/>
            <a:endCxn id="53" idx="1"/>
          </p:cNvCxnSpPr>
          <p:nvPr/>
        </p:nvCxnSpPr>
        <p:spPr>
          <a:xfrm>
            <a:off x="6067487" y="7157426"/>
            <a:ext cx="5273427" cy="1126001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1DAE228-902A-4C74-83B5-9868931089A7}"/>
              </a:ext>
            </a:extLst>
          </p:cNvPr>
          <p:cNvCxnSpPr>
            <a:cxnSpLocks/>
          </p:cNvCxnSpPr>
          <p:nvPr/>
        </p:nvCxnSpPr>
        <p:spPr>
          <a:xfrm flipH="1">
            <a:off x="14470565" y="12054673"/>
            <a:ext cx="3070343" cy="184442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811D92A-C3C0-41F3-A112-3E5766BCAE6D}"/>
              </a:ext>
            </a:extLst>
          </p:cNvPr>
          <p:cNvCxnSpPr>
            <a:cxnSpLocks/>
          </p:cNvCxnSpPr>
          <p:nvPr/>
        </p:nvCxnSpPr>
        <p:spPr>
          <a:xfrm flipH="1">
            <a:off x="15021548" y="12404759"/>
            <a:ext cx="8349764" cy="1167444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4D0FADEA-8A83-4EDA-9FB5-452093895ECE}"/>
              </a:ext>
            </a:extLst>
          </p:cNvPr>
          <p:cNvSpPr txBox="1"/>
          <p:nvPr/>
        </p:nvSpPr>
        <p:spPr>
          <a:xfrm>
            <a:off x="0" y="167513"/>
            <a:ext cx="36575999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Review of Deployment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A5631E-36A3-488F-A44A-6AB970B10EB5}"/>
              </a:ext>
            </a:extLst>
          </p:cNvPr>
          <p:cNvSpPr txBox="1"/>
          <p:nvPr/>
        </p:nvSpPr>
        <p:spPr>
          <a:xfrm>
            <a:off x="1386858" y="7336952"/>
            <a:ext cx="402121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Roadway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44FB0EB-D89F-4C0E-8C87-EF52045E4C41}"/>
              </a:ext>
            </a:extLst>
          </p:cNvPr>
          <p:cNvCxnSpPr>
            <a:cxnSpLocks/>
            <a:endCxn id="38" idx="2"/>
          </p:cNvCxnSpPr>
          <p:nvPr/>
        </p:nvCxnSpPr>
        <p:spPr>
          <a:xfrm>
            <a:off x="6219887" y="7309826"/>
            <a:ext cx="6276913" cy="163282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237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615" y="7460595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Metal pole was attached to TBWA withdrawal point control structure.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19FB50B-AFA7-488C-978A-2AFFF5669748}"/>
              </a:ext>
            </a:extLst>
          </p:cNvPr>
          <p:cNvSpPr txBox="1">
            <a:spLocks/>
          </p:cNvSpPr>
          <p:nvPr/>
        </p:nvSpPr>
        <p:spPr>
          <a:xfrm>
            <a:off x="1966376" y="407807"/>
            <a:ext cx="31546800" cy="550766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9600" b="1" dirty="0"/>
              <a:t>Sampler Deployment for </a:t>
            </a:r>
          </a:p>
          <a:p>
            <a:pPr algn="ctr"/>
            <a:r>
              <a:rPr lang="en-US" sz="19500" b="1" dirty="0"/>
              <a:t>Alafia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CF618-A3A8-430F-A624-707FBCF74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7" y="5677700"/>
            <a:ext cx="16596528" cy="124473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264EA4-FE6E-4FBB-9F6C-976F7BF290D8}"/>
              </a:ext>
            </a:extLst>
          </p:cNvPr>
          <p:cNvSpPr txBox="1"/>
          <p:nvPr/>
        </p:nvSpPr>
        <p:spPr>
          <a:xfrm>
            <a:off x="2382771" y="21013152"/>
            <a:ext cx="16596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Concrete blocks placed in front of withdrawal point.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821F52-BA14-4E19-BAC5-BEA767BB1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615" y="14594305"/>
            <a:ext cx="19783760" cy="128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62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F2A028-8090-45DD-AAA4-F67998AD38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58979" y="178361"/>
            <a:ext cx="31546800" cy="550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500" b="1" dirty="0">
                <a:latin typeface="+mj-lt"/>
              </a:rPr>
              <a:t>Alafia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169A0-53D2-404E-862A-479B17045AA7}"/>
              </a:ext>
            </a:extLst>
          </p:cNvPr>
          <p:cNvSpPr txBox="1"/>
          <p:nvPr/>
        </p:nvSpPr>
        <p:spPr>
          <a:xfrm>
            <a:off x="3270497" y="22378251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4. Canister was loaded with POCIS and SPMDs.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7E56D5-DCA4-4B6F-B36D-4F05A0DB4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0" y="5686023"/>
            <a:ext cx="16423105" cy="13138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8CC255-F1BC-404E-BC81-A752F2A4504A}"/>
              </a:ext>
            </a:extLst>
          </p:cNvPr>
          <p:cNvSpPr txBox="1"/>
          <p:nvPr/>
        </p:nvSpPr>
        <p:spPr>
          <a:xfrm>
            <a:off x="16403225" y="7229337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Buoys were attached to top of passive sampler.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9F89A-ABB0-45C5-BED0-4550BBCEE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/>
          <a:stretch/>
        </p:blipFill>
        <p:spPr>
          <a:xfrm>
            <a:off x="20405558" y="12283086"/>
            <a:ext cx="16170442" cy="151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9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4620986" y="20978304"/>
            <a:ext cx="16524514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into water, and positioned into place.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A2895-6B1B-473E-B99A-5633FE0F37B2}"/>
              </a:ext>
            </a:extLst>
          </p:cNvPr>
          <p:cNvSpPr txBox="1"/>
          <p:nvPr/>
        </p:nvSpPr>
        <p:spPr>
          <a:xfrm>
            <a:off x="577516" y="0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8CF54-5555-45BE-AA5E-81058727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9" b="17193"/>
          <a:stretch/>
        </p:blipFill>
        <p:spPr>
          <a:xfrm>
            <a:off x="117046" y="4573984"/>
            <a:ext cx="15430500" cy="136718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A9B9051-1E04-4300-9DE8-C8D3F3D41CF5}"/>
              </a:ext>
            </a:extLst>
          </p:cNvPr>
          <p:cNvSpPr txBox="1">
            <a:spLocks/>
          </p:cNvSpPr>
          <p:nvPr/>
        </p:nvSpPr>
        <p:spPr>
          <a:xfrm>
            <a:off x="15806225" y="6995980"/>
            <a:ext cx="16020046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5. Cable was attached to sampler through slip rings.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46B7F6-8E60-464E-B04B-C065590B1F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" b="33487"/>
          <a:stretch/>
        </p:blipFill>
        <p:spPr>
          <a:xfrm>
            <a:off x="21145500" y="10875449"/>
            <a:ext cx="15430500" cy="166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37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0357" y="6436281"/>
            <a:ext cx="1418261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Initial water quality parameters were collected. Sampler deployed 30 -35 days.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" y="4064614"/>
            <a:ext cx="13043787" cy="163409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B7E95B-7709-44D3-B013-418F2C4E041B}"/>
              </a:ext>
            </a:extLst>
          </p:cNvPr>
          <p:cNvSpPr txBox="1"/>
          <p:nvPr/>
        </p:nvSpPr>
        <p:spPr>
          <a:xfrm>
            <a:off x="46571" y="-146151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61F7D7-2FD8-4FA0-8EA4-A889DD5643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9" b="29148"/>
          <a:stretch/>
        </p:blipFill>
        <p:spPr>
          <a:xfrm>
            <a:off x="21512464" y="12079705"/>
            <a:ext cx="15110108" cy="153522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9A9290-8C92-4365-AC9C-6C4CCA197428}"/>
              </a:ext>
            </a:extLst>
          </p:cNvPr>
          <p:cNvSpPr txBox="1"/>
          <p:nvPr/>
        </p:nvSpPr>
        <p:spPr>
          <a:xfrm>
            <a:off x="9660479" y="22134002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</p:spTree>
    <p:extLst>
      <p:ext uri="{BB962C8B-B14F-4D97-AF65-F5344CB8AC3E}">
        <p14:creationId xmlns:p14="http://schemas.microsoft.com/office/powerpoint/2010/main" val="3893626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E852ED-F84C-4904-86AF-F18FFD9C96BC}"/>
              </a:ext>
            </a:extLst>
          </p:cNvPr>
          <p:cNvSpPr txBox="1"/>
          <p:nvPr/>
        </p:nvSpPr>
        <p:spPr>
          <a:xfrm>
            <a:off x="20667143" y="20017427"/>
            <a:ext cx="159088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C1BD2-B795-4883-9FB4-D48CC0C05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t="31909" r="-226" b="4020"/>
          <a:stretch/>
        </p:blipFill>
        <p:spPr>
          <a:xfrm>
            <a:off x="0" y="16362947"/>
            <a:ext cx="20574000" cy="110690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4C1131-D30E-4ECB-B773-1410214E8997}"/>
              </a:ext>
            </a:extLst>
          </p:cNvPr>
          <p:cNvSpPr txBox="1"/>
          <p:nvPr/>
        </p:nvSpPr>
        <p:spPr>
          <a:xfrm>
            <a:off x="46571" y="-146151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63CBB-CE0D-4FF3-BE74-7302BBF4A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" t="41318" r="11047" b="-1"/>
          <a:stretch/>
        </p:blipFill>
        <p:spPr>
          <a:xfrm>
            <a:off x="46571" y="5323189"/>
            <a:ext cx="20574000" cy="107321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D8D31F-43CA-4661-8112-0A4C5E9B34D1}"/>
              </a:ext>
            </a:extLst>
          </p:cNvPr>
          <p:cNvSpPr txBox="1">
            <a:spLocks/>
          </p:cNvSpPr>
          <p:nvPr/>
        </p:nvSpPr>
        <p:spPr>
          <a:xfrm>
            <a:off x="21005581" y="7612367"/>
            <a:ext cx="13468851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Passive sampler retrieved. </a:t>
            </a:r>
          </a:p>
        </p:txBody>
      </p:sp>
    </p:spTree>
    <p:extLst>
      <p:ext uri="{BB962C8B-B14F-4D97-AF65-F5344CB8AC3E}">
        <p14:creationId xmlns:p14="http://schemas.microsoft.com/office/powerpoint/2010/main" val="2975028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ECC1369-D093-4B6B-AF5A-3C6B98A3BF3F}"/>
              </a:ext>
            </a:extLst>
          </p:cNvPr>
          <p:cNvSpPr/>
          <p:nvPr/>
        </p:nvSpPr>
        <p:spPr>
          <a:xfrm rot="18031211">
            <a:off x="18047951" y="20214978"/>
            <a:ext cx="36079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407B48E2-418E-4ECC-9BAA-18A2E0E01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54444" b="-8098"/>
          <a:stretch/>
        </p:blipFill>
        <p:spPr>
          <a:xfrm>
            <a:off x="12801587" y="14804611"/>
            <a:ext cx="10694521" cy="265486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E4AB1569-A5C9-456C-A27D-D03366768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379481" y="14245557"/>
            <a:ext cx="8836959" cy="2188907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157CC449-A72E-468C-88E2-C8CD0B12F9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456979" y="11735367"/>
            <a:ext cx="8836959" cy="2502851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EB365082-D5C4-46C6-95CA-688C83BAF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802" y="17414385"/>
            <a:ext cx="23883750" cy="2455984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2C33F925-FBC7-4920-A4F8-BA7DB68D5619}"/>
              </a:ext>
            </a:extLst>
          </p:cNvPr>
          <p:cNvSpPr/>
          <p:nvPr/>
        </p:nvSpPr>
        <p:spPr>
          <a:xfrm>
            <a:off x="53643" y="6845078"/>
            <a:ext cx="12560388" cy="56204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7924B0-90F0-4680-9454-CE3F51C6F673}"/>
              </a:ext>
            </a:extLst>
          </p:cNvPr>
          <p:cNvSpPr/>
          <p:nvPr/>
        </p:nvSpPr>
        <p:spPr>
          <a:xfrm rot="3135973" flipV="1">
            <a:off x="21230421" y="20021636"/>
            <a:ext cx="2722625" cy="158554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8A094D-785D-49CD-AEB4-597D46C99223}"/>
              </a:ext>
            </a:extLst>
          </p:cNvPr>
          <p:cNvSpPr/>
          <p:nvPr/>
        </p:nvSpPr>
        <p:spPr>
          <a:xfrm>
            <a:off x="53643" y="12567584"/>
            <a:ext cx="12763500" cy="7010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1E19B-C93B-45DD-AADC-B64437294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5010371"/>
            <a:ext cx="23767031" cy="24559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601B65-956B-49FF-A3AD-0036A61F8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2337628"/>
            <a:ext cx="23709881" cy="2455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19B08E-AEF8-436C-AADA-6DDC657E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6913688"/>
            <a:ext cx="23475616" cy="2455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01FEB6-9C90-401A-88EE-55953DF29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9369672"/>
            <a:ext cx="23475616" cy="245598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58A657-6B6E-4514-9C82-C98F43AC4ACA}"/>
              </a:ext>
            </a:extLst>
          </p:cNvPr>
          <p:cNvCxnSpPr>
            <a:cxnSpLocks/>
          </p:cNvCxnSpPr>
          <p:nvPr/>
        </p:nvCxnSpPr>
        <p:spPr>
          <a:xfrm flipV="1">
            <a:off x="6288505" y="12639173"/>
            <a:ext cx="14144880" cy="13445"/>
          </a:xfrm>
          <a:prstGeom prst="line">
            <a:avLst/>
          </a:prstGeom>
          <a:ln w="2413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80CFB-5B99-4D7C-977A-3D7097D4C0B2}"/>
              </a:ext>
            </a:extLst>
          </p:cNvPr>
          <p:cNvCxnSpPr>
            <a:cxnSpLocks/>
          </p:cNvCxnSpPr>
          <p:nvPr/>
        </p:nvCxnSpPr>
        <p:spPr>
          <a:xfrm>
            <a:off x="20433385" y="12763539"/>
            <a:ext cx="1522111" cy="362905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1C6AFD9-3986-4D90-BC01-694BEE4A9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853583" y="18316500"/>
            <a:ext cx="1188823" cy="11400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3DB33F-63E3-4531-8CCA-DFA7E6C34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078818" y="15464719"/>
            <a:ext cx="1188823" cy="114005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8CEA4D-A989-4FCD-A74D-6AA6151BEC2A}"/>
              </a:ext>
            </a:extLst>
          </p:cNvPr>
          <p:cNvCxnSpPr>
            <a:cxnSpLocks/>
          </p:cNvCxnSpPr>
          <p:nvPr/>
        </p:nvCxnSpPr>
        <p:spPr>
          <a:xfrm flipH="1">
            <a:off x="20447994" y="15463489"/>
            <a:ext cx="450472" cy="400416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620CF75-DA42-4A97-A088-864953A0231A}"/>
              </a:ext>
            </a:extLst>
          </p:cNvPr>
          <p:cNvSpPr/>
          <p:nvPr/>
        </p:nvSpPr>
        <p:spPr>
          <a:xfrm>
            <a:off x="21004856" y="15502375"/>
            <a:ext cx="1725616" cy="3965278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C4CFD3-EAC2-406C-A2AB-F4DE6B0908AC}"/>
              </a:ext>
            </a:extLst>
          </p:cNvPr>
          <p:cNvSpPr/>
          <p:nvPr/>
        </p:nvSpPr>
        <p:spPr>
          <a:xfrm rot="18717231">
            <a:off x="21292060" y="13235380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8F3E9D-4A25-43AE-8901-E6491B388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17231">
            <a:off x="21281666" y="14349801"/>
            <a:ext cx="1225402" cy="11156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96899D4-5C2D-40AE-8196-4190A18ACAA2}"/>
              </a:ext>
            </a:extLst>
          </p:cNvPr>
          <p:cNvCxnSpPr>
            <a:cxnSpLocks/>
          </p:cNvCxnSpPr>
          <p:nvPr/>
        </p:nvCxnSpPr>
        <p:spPr>
          <a:xfrm flipH="1">
            <a:off x="21420387" y="12811244"/>
            <a:ext cx="1065622" cy="9103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A2B20E-5AC0-44AC-B1DD-7DF867D6A473}"/>
              </a:ext>
            </a:extLst>
          </p:cNvPr>
          <p:cNvCxnSpPr>
            <a:cxnSpLocks/>
          </p:cNvCxnSpPr>
          <p:nvPr/>
        </p:nvCxnSpPr>
        <p:spPr>
          <a:xfrm>
            <a:off x="20447994" y="12652618"/>
            <a:ext cx="450471" cy="2954789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4CB50A-A904-4BD4-9F32-3CFFBA95A167}"/>
              </a:ext>
            </a:extLst>
          </p:cNvPr>
          <p:cNvSpPr txBox="1"/>
          <p:nvPr/>
        </p:nvSpPr>
        <p:spPr>
          <a:xfrm>
            <a:off x="1064885" y="11165069"/>
            <a:ext cx="954333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TBWA Control Structure 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51CE78-71B6-477D-BE04-FF8768F9DFA7}"/>
              </a:ext>
            </a:extLst>
          </p:cNvPr>
          <p:cNvSpPr/>
          <p:nvPr/>
        </p:nvSpPr>
        <p:spPr>
          <a:xfrm>
            <a:off x="1257300" y="14090003"/>
            <a:ext cx="10020300" cy="3973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76501F1-0B33-4D62-BF56-9EA5E6D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190" y="14110143"/>
            <a:ext cx="9828409" cy="395324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45E3E7A-C255-4161-9046-E2179E2A2BF4}"/>
              </a:ext>
            </a:extLst>
          </p:cNvPr>
          <p:cNvCxnSpPr>
            <a:cxnSpLocks/>
          </p:cNvCxnSpPr>
          <p:nvPr/>
        </p:nvCxnSpPr>
        <p:spPr>
          <a:xfrm flipV="1">
            <a:off x="2165685" y="14110143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A92E82-3126-442E-A9BA-A3E230DEE6F0}"/>
              </a:ext>
            </a:extLst>
          </p:cNvPr>
          <p:cNvCxnSpPr>
            <a:cxnSpLocks/>
          </p:cNvCxnSpPr>
          <p:nvPr/>
        </p:nvCxnSpPr>
        <p:spPr>
          <a:xfrm flipV="1">
            <a:off x="3232485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83C4E1A-889B-4FFC-8BA5-6BF7EDFC0B7E}"/>
              </a:ext>
            </a:extLst>
          </p:cNvPr>
          <p:cNvCxnSpPr>
            <a:cxnSpLocks/>
          </p:cNvCxnSpPr>
          <p:nvPr/>
        </p:nvCxnSpPr>
        <p:spPr>
          <a:xfrm flipV="1">
            <a:off x="4531895" y="13792200"/>
            <a:ext cx="0" cy="4322425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13EE85-90A2-4CFB-866C-5F1BD4431D8B}"/>
              </a:ext>
            </a:extLst>
          </p:cNvPr>
          <p:cNvCxnSpPr>
            <a:cxnSpLocks/>
          </p:cNvCxnSpPr>
          <p:nvPr/>
        </p:nvCxnSpPr>
        <p:spPr>
          <a:xfrm flipV="1">
            <a:off x="5783180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E6776D-FD13-4F92-9AE7-5684BF64C963}"/>
              </a:ext>
            </a:extLst>
          </p:cNvPr>
          <p:cNvCxnSpPr>
            <a:cxnSpLocks/>
          </p:cNvCxnSpPr>
          <p:nvPr/>
        </p:nvCxnSpPr>
        <p:spPr>
          <a:xfrm flipV="1">
            <a:off x="6938211" y="14058909"/>
            <a:ext cx="0" cy="402462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81FE195-453E-4653-A800-F37C1F20A7FD}"/>
              </a:ext>
            </a:extLst>
          </p:cNvPr>
          <p:cNvCxnSpPr>
            <a:cxnSpLocks/>
          </p:cNvCxnSpPr>
          <p:nvPr/>
        </p:nvCxnSpPr>
        <p:spPr>
          <a:xfrm flipV="1">
            <a:off x="7896906" y="13792200"/>
            <a:ext cx="0" cy="4344927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DBEE7F0-D3CA-420B-8C9D-3349A72ABCED}"/>
              </a:ext>
            </a:extLst>
          </p:cNvPr>
          <p:cNvCxnSpPr>
            <a:cxnSpLocks/>
          </p:cNvCxnSpPr>
          <p:nvPr/>
        </p:nvCxnSpPr>
        <p:spPr>
          <a:xfrm flipV="1">
            <a:off x="8911390" y="14058909"/>
            <a:ext cx="0" cy="407821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9E94AF6-7C8C-48C7-893C-B91F2D5F59F7}"/>
              </a:ext>
            </a:extLst>
          </p:cNvPr>
          <p:cNvCxnSpPr>
            <a:cxnSpLocks/>
          </p:cNvCxnSpPr>
          <p:nvPr/>
        </p:nvCxnSpPr>
        <p:spPr>
          <a:xfrm flipV="1">
            <a:off x="10162675" y="13792200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09A86D9-3509-4922-B0EC-5BDFF6E85887}"/>
              </a:ext>
            </a:extLst>
          </p:cNvPr>
          <p:cNvCxnSpPr>
            <a:cxnSpLocks/>
          </p:cNvCxnSpPr>
          <p:nvPr/>
        </p:nvCxnSpPr>
        <p:spPr>
          <a:xfrm>
            <a:off x="1100980" y="14905187"/>
            <a:ext cx="10176619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AF0A69-55AB-4C43-A305-2B70DB5AF262}"/>
              </a:ext>
            </a:extLst>
          </p:cNvPr>
          <p:cNvCxnSpPr>
            <a:cxnSpLocks/>
          </p:cNvCxnSpPr>
          <p:nvPr/>
        </p:nvCxnSpPr>
        <p:spPr>
          <a:xfrm>
            <a:off x="1100980" y="17300077"/>
            <a:ext cx="11594217" cy="15939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2C4FB57-33FB-4B26-93BF-F8F7F3CE2A2A}"/>
              </a:ext>
            </a:extLst>
          </p:cNvPr>
          <p:cNvSpPr txBox="1"/>
          <p:nvPr/>
        </p:nvSpPr>
        <p:spPr>
          <a:xfrm>
            <a:off x="9919035" y="9507652"/>
            <a:ext cx="183682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Pole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D4F4E4-6B1B-46AD-8FFF-07BD59EAFC78}"/>
              </a:ext>
            </a:extLst>
          </p:cNvPr>
          <p:cNvCxnSpPr>
            <a:cxnSpLocks/>
          </p:cNvCxnSpPr>
          <p:nvPr/>
        </p:nvCxnSpPr>
        <p:spPr>
          <a:xfrm>
            <a:off x="11767856" y="10606344"/>
            <a:ext cx="1506836" cy="205544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D816372-D5C0-4371-ABA0-64D7E1ADCB84}"/>
              </a:ext>
            </a:extLst>
          </p:cNvPr>
          <p:cNvSpPr txBox="1"/>
          <p:nvPr/>
        </p:nvSpPr>
        <p:spPr>
          <a:xfrm>
            <a:off x="22477418" y="11732822"/>
            <a:ext cx="216568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Cable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48F6FE3-2F5A-46E8-A241-76467B17D0B9}"/>
              </a:ext>
            </a:extLst>
          </p:cNvPr>
          <p:cNvSpPr txBox="1"/>
          <p:nvPr/>
        </p:nvSpPr>
        <p:spPr>
          <a:xfrm>
            <a:off x="24597466" y="13126444"/>
            <a:ext cx="2695074" cy="1111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Buoys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4F68665-B920-44AB-978A-63A673A6BC08}"/>
              </a:ext>
            </a:extLst>
          </p:cNvPr>
          <p:cNvCxnSpPr>
            <a:cxnSpLocks/>
          </p:cNvCxnSpPr>
          <p:nvPr/>
        </p:nvCxnSpPr>
        <p:spPr>
          <a:xfrm flipH="1">
            <a:off x="22268667" y="14110143"/>
            <a:ext cx="2324536" cy="947728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BF681C-B878-428C-BBAE-9A3C9B710526}"/>
              </a:ext>
            </a:extLst>
          </p:cNvPr>
          <p:cNvCxnSpPr>
            <a:cxnSpLocks/>
          </p:cNvCxnSpPr>
          <p:nvPr/>
        </p:nvCxnSpPr>
        <p:spPr>
          <a:xfrm flipH="1">
            <a:off x="22523055" y="16203811"/>
            <a:ext cx="4156654" cy="169045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6128CF5-EB2D-491E-A6CE-4DDFA214B21E}"/>
              </a:ext>
            </a:extLst>
          </p:cNvPr>
          <p:cNvSpPr txBox="1"/>
          <p:nvPr/>
        </p:nvSpPr>
        <p:spPr>
          <a:xfrm>
            <a:off x="23500371" y="15045639"/>
            <a:ext cx="32630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Sampler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2FF4131-729F-49C0-8788-F4E553B11273}"/>
              </a:ext>
            </a:extLst>
          </p:cNvPr>
          <p:cNvCxnSpPr>
            <a:cxnSpLocks/>
          </p:cNvCxnSpPr>
          <p:nvPr/>
        </p:nvCxnSpPr>
        <p:spPr>
          <a:xfrm flipH="1" flipV="1">
            <a:off x="16994665" y="14359477"/>
            <a:ext cx="3400136" cy="1286847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75FDAC6-4673-42F0-A62B-7E0950536E1C}"/>
              </a:ext>
            </a:extLst>
          </p:cNvPr>
          <p:cNvCxnSpPr>
            <a:cxnSpLocks/>
          </p:cNvCxnSpPr>
          <p:nvPr/>
        </p:nvCxnSpPr>
        <p:spPr>
          <a:xfrm flipH="1">
            <a:off x="23956019" y="17326095"/>
            <a:ext cx="3500961" cy="148710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C479727-5B7B-4DE1-9528-94AB708C2C57}"/>
              </a:ext>
            </a:extLst>
          </p:cNvPr>
          <p:cNvCxnSpPr>
            <a:cxnSpLocks/>
          </p:cNvCxnSpPr>
          <p:nvPr/>
        </p:nvCxnSpPr>
        <p:spPr>
          <a:xfrm>
            <a:off x="16994665" y="14359477"/>
            <a:ext cx="3066531" cy="413632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ECC9D51-6740-43B0-82FF-453DFD642ECF}"/>
              </a:ext>
            </a:extLst>
          </p:cNvPr>
          <p:cNvSpPr txBox="1"/>
          <p:nvPr/>
        </p:nvSpPr>
        <p:spPr>
          <a:xfrm>
            <a:off x="27456980" y="16581942"/>
            <a:ext cx="606802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Concrete blocks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E0FB7FB-0139-4876-BBFC-F4C3C58BE233}"/>
              </a:ext>
            </a:extLst>
          </p:cNvPr>
          <p:cNvSpPr txBox="1"/>
          <p:nvPr/>
        </p:nvSpPr>
        <p:spPr>
          <a:xfrm>
            <a:off x="13274692" y="13348555"/>
            <a:ext cx="3734128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Slip Rings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76B14F0-F7ED-4CE4-A0C0-9F62F1901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12"/>
          <a:stretch/>
        </p:blipFill>
        <p:spPr>
          <a:xfrm>
            <a:off x="24689134" y="19859857"/>
            <a:ext cx="11835171" cy="2455984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E4DA5EB-65FE-4A71-A166-110A3417EFC6}"/>
              </a:ext>
            </a:extLst>
          </p:cNvPr>
          <p:cNvSpPr/>
          <p:nvPr/>
        </p:nvSpPr>
        <p:spPr>
          <a:xfrm>
            <a:off x="11075750" y="15151920"/>
            <a:ext cx="1738674" cy="204614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A238E9-1840-42C1-BBB3-2773CCA7EE63}"/>
              </a:ext>
            </a:extLst>
          </p:cNvPr>
          <p:cNvCxnSpPr>
            <a:cxnSpLocks/>
          </p:cNvCxnSpPr>
          <p:nvPr/>
        </p:nvCxnSpPr>
        <p:spPr>
          <a:xfrm>
            <a:off x="1100980" y="15997504"/>
            <a:ext cx="11546822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666148A-E68D-4F57-8AE4-0DDB8CD8D891}"/>
              </a:ext>
            </a:extLst>
          </p:cNvPr>
          <p:cNvCxnSpPr>
            <a:cxnSpLocks/>
          </p:cNvCxnSpPr>
          <p:nvPr/>
        </p:nvCxnSpPr>
        <p:spPr>
          <a:xfrm flipV="1">
            <a:off x="12538162" y="14905187"/>
            <a:ext cx="0" cy="246841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0F3B5E5-74CB-49FC-9E57-2B51FA3F3DB8}"/>
              </a:ext>
            </a:extLst>
          </p:cNvPr>
          <p:cNvCxnSpPr>
            <a:cxnSpLocks/>
          </p:cNvCxnSpPr>
          <p:nvPr/>
        </p:nvCxnSpPr>
        <p:spPr>
          <a:xfrm flipV="1">
            <a:off x="11277599" y="13752853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>
            <a:extLst>
              <a:ext uri="{FF2B5EF4-FFF2-40B4-BE49-F238E27FC236}">
                <a16:creationId xmlns:a16="http://schemas.microsoft.com/office/drawing/2014/main" id="{229DB76E-9C48-4E5A-AEF1-62C063547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242" r="19496"/>
          <a:stretch/>
        </p:blipFill>
        <p:spPr>
          <a:xfrm rot="10800000">
            <a:off x="12621279" y="19782273"/>
            <a:ext cx="4426574" cy="2455984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EACC7B8-7D78-4934-B41E-14BD0C47A575}"/>
              </a:ext>
            </a:extLst>
          </p:cNvPr>
          <p:cNvCxnSpPr>
            <a:cxnSpLocks/>
          </p:cNvCxnSpPr>
          <p:nvPr/>
        </p:nvCxnSpPr>
        <p:spPr>
          <a:xfrm flipH="1">
            <a:off x="4647045" y="12268790"/>
            <a:ext cx="86027" cy="49458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ED8A046E-F654-487A-AF77-C44F5AD9A10B}"/>
              </a:ext>
            </a:extLst>
          </p:cNvPr>
          <p:cNvSpPr txBox="1"/>
          <p:nvPr/>
        </p:nvSpPr>
        <p:spPr>
          <a:xfrm>
            <a:off x="3721770" y="8521258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DBBEDF68-B9FA-408B-A3D0-BA2914F5B565}"/>
              </a:ext>
            </a:extLst>
          </p:cNvPr>
          <p:cNvSpPr/>
          <p:nvPr/>
        </p:nvSpPr>
        <p:spPr>
          <a:xfrm>
            <a:off x="-52749" y="19500776"/>
            <a:ext cx="12666780" cy="78909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631305A-EBBF-4C29-9ED3-48C59E3B126E}"/>
              </a:ext>
            </a:extLst>
          </p:cNvPr>
          <p:cNvSpPr txBox="1"/>
          <p:nvPr/>
        </p:nvSpPr>
        <p:spPr>
          <a:xfrm>
            <a:off x="4023310" y="22604144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7284DCC-4D09-4894-9983-23CF5568DE36}"/>
              </a:ext>
            </a:extLst>
          </p:cNvPr>
          <p:cNvSpPr txBox="1"/>
          <p:nvPr/>
        </p:nvSpPr>
        <p:spPr>
          <a:xfrm>
            <a:off x="3328185" y="312174"/>
            <a:ext cx="273329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Review of Deployment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67CC03-D5C5-4D7B-85D2-3F46E6A699C7}"/>
              </a:ext>
            </a:extLst>
          </p:cNvPr>
          <p:cNvSpPr/>
          <p:nvPr/>
        </p:nvSpPr>
        <p:spPr>
          <a:xfrm>
            <a:off x="19021680" y="21739491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3657D87-421A-424C-A13A-B8739835F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848914" y="21060134"/>
            <a:ext cx="920529" cy="882764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217437F-8238-4062-BCE0-327CEF30E444}"/>
              </a:ext>
            </a:extLst>
          </p:cNvPr>
          <p:cNvCxnSpPr>
            <a:cxnSpLocks/>
          </p:cNvCxnSpPr>
          <p:nvPr/>
        </p:nvCxnSpPr>
        <p:spPr>
          <a:xfrm>
            <a:off x="21430500" y="19369823"/>
            <a:ext cx="0" cy="2041696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8FDB3976-2A66-47FF-8DBE-BB4321004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2012331" y="20249008"/>
            <a:ext cx="920529" cy="88276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168686E-8DA2-4D00-AF0B-D1C074378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783280" y="20343656"/>
            <a:ext cx="920529" cy="882764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16D9D6D-8A5F-48BD-A998-19381C00155F}"/>
              </a:ext>
            </a:extLst>
          </p:cNvPr>
          <p:cNvCxnSpPr>
            <a:cxnSpLocks/>
          </p:cNvCxnSpPr>
          <p:nvPr/>
        </p:nvCxnSpPr>
        <p:spPr>
          <a:xfrm>
            <a:off x="21513893" y="19394408"/>
            <a:ext cx="881195" cy="1207240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F5CCE63-9C6D-4AAD-A642-04073E638068}"/>
              </a:ext>
            </a:extLst>
          </p:cNvPr>
          <p:cNvCxnSpPr>
            <a:cxnSpLocks/>
          </p:cNvCxnSpPr>
          <p:nvPr/>
        </p:nvCxnSpPr>
        <p:spPr>
          <a:xfrm flipH="1">
            <a:off x="20179157" y="19363048"/>
            <a:ext cx="1251343" cy="143084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960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D15E0-9455-457C-BADE-E3EC4B51F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" r="-7828"/>
          <a:stretch/>
        </p:blipFill>
        <p:spPr>
          <a:xfrm>
            <a:off x="23621999" y="4114799"/>
            <a:ext cx="12675706" cy="10529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E80489-7E9B-4649-B7B3-493CE455A8E3}"/>
              </a:ext>
            </a:extLst>
          </p:cNvPr>
          <p:cNvSpPr txBox="1"/>
          <p:nvPr/>
        </p:nvSpPr>
        <p:spPr>
          <a:xfrm>
            <a:off x="796455" y="168721"/>
            <a:ext cx="3000375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Semi-Permeable Membrane Device (SPMD)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2C3240-3DAB-467F-BE18-4561F9AF0B0A}"/>
              </a:ext>
            </a:extLst>
          </p:cNvPr>
          <p:cNvSpPr/>
          <p:nvPr/>
        </p:nvSpPr>
        <p:spPr>
          <a:xfrm>
            <a:off x="1113183" y="6862900"/>
            <a:ext cx="21149145" cy="1772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Mimics natural system to collect bioavailable pollutants in water.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Passive transport similar to chemical transport through fish gills.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Doesn’t metabolize sequestered compounds, isn’t affected by poor water quality conditions.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Selective diffusion of </a:t>
            </a:r>
            <a:r>
              <a:rPr lang="en-US" sz="9600" b="1" dirty="0"/>
              <a:t>hydrophobic</a:t>
            </a:r>
            <a:r>
              <a:rPr lang="en-US" sz="9600" dirty="0"/>
              <a:t> organic chemicals through pores &amp; stored in the lipid phase.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DE4575-3F69-4677-A964-C5ED3C35CAC4}"/>
              </a:ext>
            </a:extLst>
          </p:cNvPr>
          <p:cNvSpPr/>
          <p:nvPr/>
        </p:nvSpPr>
        <p:spPr>
          <a:xfrm>
            <a:off x="25147201" y="14229296"/>
            <a:ext cx="89701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http://www.est-lab.com/spmd.php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06F82B-C23A-48AF-963F-7FEE179EE1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21045" r="23148" b="24632"/>
          <a:stretch/>
        </p:blipFill>
        <p:spPr>
          <a:xfrm>
            <a:off x="23621999" y="15060293"/>
            <a:ext cx="11840818" cy="117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5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97558"/>
            <a:ext cx="17664112" cy="1943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7497245" y="8710863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9004" y="407849"/>
            <a:ext cx="2040255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Ochlockonee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988DD-CB95-4C0C-A545-43D59FFF9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112" y="13601700"/>
            <a:ext cx="1247775" cy="228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E75752-7A90-4EA8-8B30-88A3B8E6F6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8"/>
          <a:stretch/>
        </p:blipFill>
        <p:spPr>
          <a:xfrm>
            <a:off x="17664112" y="7997558"/>
            <a:ext cx="18666636" cy="1943444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AE173C1-A435-4882-B7FE-418553C69AAC}"/>
              </a:ext>
            </a:extLst>
          </p:cNvPr>
          <p:cNvSpPr/>
          <p:nvPr/>
        </p:nvSpPr>
        <p:spPr>
          <a:xfrm>
            <a:off x="19815141" y="15661629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0709045-7543-4FF8-AD2E-AAFA6BB7E17C}"/>
              </a:ext>
            </a:extLst>
          </p:cNvPr>
          <p:cNvCxnSpPr>
            <a:cxnSpLocks/>
          </p:cNvCxnSpPr>
          <p:nvPr/>
        </p:nvCxnSpPr>
        <p:spPr>
          <a:xfrm>
            <a:off x="31480985" y="7383566"/>
            <a:ext cx="3425241" cy="14999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3E5416-3F1B-4337-ACFD-80D7415A0D3F}"/>
              </a:ext>
            </a:extLst>
          </p:cNvPr>
          <p:cNvSpPr txBox="1"/>
          <p:nvPr/>
        </p:nvSpPr>
        <p:spPr>
          <a:xfrm>
            <a:off x="29336175" y="6844567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500m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521045-A0DB-46B3-B01B-67CF9B5160D1}"/>
              </a:ext>
            </a:extLst>
          </p:cNvPr>
          <p:cNvCxnSpPr>
            <a:cxnSpLocks/>
          </p:cNvCxnSpPr>
          <p:nvPr/>
        </p:nvCxnSpPr>
        <p:spPr>
          <a:xfrm>
            <a:off x="31480985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DAB345A-E2AF-4F06-B566-C44C8F512E22}"/>
              </a:ext>
            </a:extLst>
          </p:cNvPr>
          <p:cNvCxnSpPr>
            <a:cxnSpLocks/>
          </p:cNvCxnSpPr>
          <p:nvPr/>
        </p:nvCxnSpPr>
        <p:spPr>
          <a:xfrm>
            <a:off x="34906226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29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3497-EDA8-4709-81AA-0A3F8603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8682"/>
            <a:ext cx="365760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Polar Organic Chemical Integrative Sampler (POCIS)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CC7A8D-3F67-49F1-8888-C2FFA9BE8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92"/>
          <a:stretch/>
        </p:blipFill>
        <p:spPr>
          <a:xfrm>
            <a:off x="21066815" y="7056859"/>
            <a:ext cx="14706600" cy="10706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8B613C-AAE6-4770-B616-8097402B597A}"/>
              </a:ext>
            </a:extLst>
          </p:cNvPr>
          <p:cNvSpPr/>
          <p:nvPr/>
        </p:nvSpPr>
        <p:spPr>
          <a:xfrm>
            <a:off x="0" y="7319604"/>
            <a:ext cx="16777253" cy="1634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High water solubility of polar organic chemicals (POCs) makes extraction &amp; detection difficult.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Monitors </a:t>
            </a:r>
            <a:r>
              <a:rPr lang="en-US" sz="9600" b="1" dirty="0"/>
              <a:t>hydrophilic</a:t>
            </a:r>
            <a:r>
              <a:rPr lang="en-US" sz="9600" dirty="0"/>
              <a:t> contaminants that could be potential EDs, or acutely toxic.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POCIS provides reproducible method for the concentration of POCs in the ppt to </a:t>
            </a:r>
            <a:r>
              <a:rPr lang="en-US" sz="9600" dirty="0" err="1"/>
              <a:t>ppq</a:t>
            </a:r>
            <a:r>
              <a:rPr lang="en-US" sz="9600" dirty="0"/>
              <a:t>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646F0A-1907-478C-B5FB-6E15B1A00DB8}"/>
              </a:ext>
            </a:extLst>
          </p:cNvPr>
          <p:cNvSpPr/>
          <p:nvPr/>
        </p:nvSpPr>
        <p:spPr>
          <a:xfrm>
            <a:off x="21466865" y="15796890"/>
            <a:ext cx="1390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https://www.sciencedirect.com/science/article/pii/S0166526X06480089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A2AE54-611D-4953-B2F5-F0170F2C42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45880" r="36875" b="24590"/>
          <a:stretch/>
        </p:blipFill>
        <p:spPr>
          <a:xfrm>
            <a:off x="25868894" y="17029957"/>
            <a:ext cx="9904521" cy="9828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7FC362-24B1-46F7-908F-53A6F0CBC3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4" t="38068" r="24844" b="43065"/>
          <a:stretch/>
        </p:blipFill>
        <p:spPr>
          <a:xfrm>
            <a:off x="16498779" y="17029957"/>
            <a:ext cx="8972550" cy="98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88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31B855-1C78-46B2-872A-3C1E7019D448}"/>
              </a:ext>
            </a:extLst>
          </p:cNvPr>
          <p:cNvSpPr txBox="1"/>
          <p:nvPr/>
        </p:nvSpPr>
        <p:spPr>
          <a:xfrm>
            <a:off x="4464130" y="366332"/>
            <a:ext cx="271048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  <a:cs typeface="Arial" panose="020B0604020202020204" pitchFamily="34" charset="0"/>
              </a:rPr>
              <a:t>Passive Sampler Collection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4E330F63-7641-4986-8852-7DEB66F24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1299" y="3458817"/>
            <a:ext cx="11947014" cy="54020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Canister (1)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Holds 3 POCIS and 3 SPMD in water column during deployment.</a:t>
            </a:r>
          </a:p>
          <a:p>
            <a:pPr marL="489828" marR="156472" indent="-3673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9661EDF7-F7ED-45DC-830F-7B60CE237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8313" y="11898593"/>
            <a:ext cx="11807687" cy="13053520"/>
          </a:xfrm>
          <a:prstGeom prst="rect">
            <a:avLst/>
          </a:prstGeom>
          <a:solidFill>
            <a:srgbClr val="FFFFFF"/>
          </a:solidFill>
          <a:ln w="9525">
            <a:solidFill>
              <a:schemeClr val="dk1">
                <a:shade val="95000"/>
                <a:satMod val="105000"/>
              </a:schemeClr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(2)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PRCs added by EST.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Spikes added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1:5.</a:t>
            </a: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Alkylphenols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MRES w/ ON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PBDEs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PRC analysis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Archive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4CFF0D-B8C2-4134-AC94-5D2C95EE1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2"/>
          <a:stretch/>
        </p:blipFill>
        <p:spPr>
          <a:xfrm>
            <a:off x="12787220" y="8957090"/>
            <a:ext cx="11981093" cy="1844853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4B26CDE-8C03-4934-8548-FB95BFCE744B}"/>
              </a:ext>
            </a:extLst>
          </p:cNvPr>
          <p:cNvCxnSpPr>
            <a:cxnSpLocks/>
          </p:cNvCxnSpPr>
          <p:nvPr/>
        </p:nvCxnSpPr>
        <p:spPr>
          <a:xfrm>
            <a:off x="12821298" y="20790568"/>
            <a:ext cx="5195273" cy="4280929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C40C08-3116-47A1-A157-515B72F267B1}"/>
              </a:ext>
            </a:extLst>
          </p:cNvPr>
          <p:cNvCxnSpPr>
            <a:cxnSpLocks/>
          </p:cNvCxnSpPr>
          <p:nvPr/>
        </p:nvCxnSpPr>
        <p:spPr>
          <a:xfrm flipH="1" flipV="1">
            <a:off x="23524089" y="16699786"/>
            <a:ext cx="1289893" cy="1609433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C12130-BFCB-48AA-89A4-C3C09B8A1907}"/>
              </a:ext>
            </a:extLst>
          </p:cNvPr>
          <p:cNvCxnSpPr>
            <a:cxnSpLocks/>
          </p:cNvCxnSpPr>
          <p:nvPr/>
        </p:nvCxnSpPr>
        <p:spPr>
          <a:xfrm flipH="1" flipV="1">
            <a:off x="23754706" y="12770874"/>
            <a:ext cx="1059276" cy="5654478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15E827-504B-453E-8637-6AB14F909ECD}"/>
              </a:ext>
            </a:extLst>
          </p:cNvPr>
          <p:cNvCxnSpPr>
            <a:cxnSpLocks/>
          </p:cNvCxnSpPr>
          <p:nvPr/>
        </p:nvCxnSpPr>
        <p:spPr>
          <a:xfrm flipH="1">
            <a:off x="17745142" y="8860838"/>
            <a:ext cx="542859" cy="1157805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2">
            <a:extLst>
              <a:ext uri="{FF2B5EF4-FFF2-40B4-BE49-F238E27FC236}">
                <a16:creationId xmlns:a16="http://schemas.microsoft.com/office/drawing/2014/main" id="{D0240D9D-DB2B-4DDE-819C-5C44D874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25" y="11898592"/>
            <a:ext cx="12821297" cy="1305352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(1)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PRC addition.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156472" marR="1564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1431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72EF90E-3694-4E4B-9349-0C85A3084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3769" y="3729048"/>
            <a:ext cx="13042231" cy="147196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(2) </a:t>
            </a:r>
            <a:endParaRPr lang="en-US" sz="9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Spikes added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Extract from each disk split 1:4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MRES w/ ON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PPCP &amp; hormones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PFC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Archive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9994DB-9B16-4968-9969-CC321F062D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6"/>
          <a:stretch/>
        </p:blipFill>
        <p:spPr>
          <a:xfrm>
            <a:off x="12994106" y="3729048"/>
            <a:ext cx="10539663" cy="14719666"/>
          </a:xfrm>
          <a:prstGeom prst="rect">
            <a:avLst/>
          </a:prstGeom>
        </p:spPr>
      </p:pic>
      <p:pic>
        <p:nvPicPr>
          <p:cNvPr id="8" name="Picture 7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98317E4-A308-4D64-AD20-1A82C7006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537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0567488-2541-4803-BC5C-4DB5155C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7CA176-1F91-4ADF-9CE6-C83775EDD6C1}"/>
              </a:ext>
            </a:extLst>
          </p:cNvPr>
          <p:cNvSpPr txBox="1"/>
          <p:nvPr/>
        </p:nvSpPr>
        <p:spPr>
          <a:xfrm>
            <a:off x="3737112" y="381961"/>
            <a:ext cx="268754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  <a:cs typeface="Arial" panose="020B0604020202020204" pitchFamily="34" charset="0"/>
              </a:rPr>
              <a:t>Passive Sampler Collection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1D49A8-810B-4FFC-B195-16DAB7A6675F}"/>
              </a:ext>
            </a:extLst>
          </p:cNvPr>
          <p:cNvCxnSpPr>
            <a:cxnSpLocks/>
          </p:cNvCxnSpPr>
          <p:nvPr/>
        </p:nvCxnSpPr>
        <p:spPr>
          <a:xfrm flipH="1" flipV="1">
            <a:off x="11134507" y="26565726"/>
            <a:ext cx="704568" cy="693661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CE3C9D-7229-4FE6-BC60-221C8E04539A}"/>
              </a:ext>
            </a:extLst>
          </p:cNvPr>
          <p:cNvCxnSpPr>
            <a:cxnSpLocks/>
          </p:cNvCxnSpPr>
          <p:nvPr/>
        </p:nvCxnSpPr>
        <p:spPr>
          <a:xfrm flipH="1" flipV="1">
            <a:off x="4980112" y="26565726"/>
            <a:ext cx="6858963" cy="866274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7D4D58C-60D5-484A-8CAF-0DD412556CE0}"/>
              </a:ext>
            </a:extLst>
          </p:cNvPr>
          <p:cNvCxnSpPr>
            <a:cxnSpLocks/>
          </p:cNvCxnSpPr>
          <p:nvPr/>
        </p:nvCxnSpPr>
        <p:spPr>
          <a:xfrm flipH="1" flipV="1">
            <a:off x="16856363" y="12602817"/>
            <a:ext cx="6725453" cy="5845897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>
            <a:extLst>
              <a:ext uri="{FF2B5EF4-FFF2-40B4-BE49-F238E27FC236}">
                <a16:creationId xmlns:a16="http://schemas.microsoft.com/office/drawing/2014/main" id="{A6E1E6A5-4FCD-46B1-B17F-6DEC09EE9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077" y="3747183"/>
            <a:ext cx="13031263" cy="1470153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(1) </a:t>
            </a:r>
            <a:endParaRPr lang="en-US" sz="9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D06B7B-90CE-44E6-B8F2-4F490B835827}"/>
              </a:ext>
            </a:extLst>
          </p:cNvPr>
          <p:cNvCxnSpPr>
            <a:cxnSpLocks/>
          </p:cNvCxnSpPr>
          <p:nvPr/>
        </p:nvCxnSpPr>
        <p:spPr>
          <a:xfrm flipV="1">
            <a:off x="12994106" y="15865274"/>
            <a:ext cx="721894" cy="2583440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7E7FC56-13DD-46BA-A7BB-D0F2967D1FF8}"/>
              </a:ext>
            </a:extLst>
          </p:cNvPr>
          <p:cNvCxnSpPr>
            <a:cxnSpLocks/>
          </p:cNvCxnSpPr>
          <p:nvPr/>
        </p:nvCxnSpPr>
        <p:spPr>
          <a:xfrm flipH="1" flipV="1">
            <a:off x="17174817" y="17174817"/>
            <a:ext cx="6358952" cy="1273897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>
            <a:extLst>
              <a:ext uri="{FF2B5EF4-FFF2-40B4-BE49-F238E27FC236}">
                <a16:creationId xmlns:a16="http://schemas.microsoft.com/office/drawing/2014/main" id="{CC511F37-BDD8-456E-B06C-B24FE1D64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9074" y="20499888"/>
            <a:ext cx="24736926" cy="65008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Sample Container (Can)(2)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Can #1 contains 3 SPMD (2 plates w/ PRCs or spikes, 1 plate marked w/ notch had no additions)</a:t>
            </a:r>
            <a:endParaRPr lang="en-US" sz="9600" b="1" dirty="0">
              <a:solidFill>
                <a:srgbClr val="FF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Can #2 contains 3 POCIS (2 discs w/spikes, 1 marked w/ notch had no additions)</a:t>
            </a:r>
          </a:p>
        </p:txBody>
      </p:sp>
    </p:spTree>
    <p:extLst>
      <p:ext uri="{BB962C8B-B14F-4D97-AF65-F5344CB8AC3E}">
        <p14:creationId xmlns:p14="http://schemas.microsoft.com/office/powerpoint/2010/main" val="1758089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C3FD4-19E1-4648-AE51-F87681AD0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6435" y="1505233"/>
            <a:ext cx="17542565" cy="2158993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Blank Collections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178E1A-B099-4371-96DF-87B48177A597}"/>
              </a:ext>
            </a:extLst>
          </p:cNvPr>
          <p:cNvSpPr txBox="1"/>
          <p:nvPr/>
        </p:nvSpPr>
        <p:spPr>
          <a:xfrm>
            <a:off x="666750" y="4779065"/>
            <a:ext cx="35242500" cy="2077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 field blanks were collected at Apalachicola </a:t>
            </a:r>
          </a:p>
          <a:p>
            <a:r>
              <a:rPr lang="en-US" sz="9600" dirty="0"/>
              <a:t>1. Passive sampling equipment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The blank sample containers (cans) were opened twice; once when passive sampler was deployed, and again when recovered from the site.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cans stayed open while passive sampling devices (POCIS &amp; SPMD) were exposed to air.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Sealed blank cans were stored at -20°C during deployment period.</a:t>
            </a:r>
          </a:p>
          <a:p>
            <a:r>
              <a:rPr lang="en-US" sz="9600" dirty="0"/>
              <a:t>2. Grab samples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collected using DI water supplied from </a:t>
            </a:r>
            <a:r>
              <a:rPr lang="en-US" sz="9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9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9600" dirty="0"/>
              <a:t>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2971800" lvl="4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709851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3235806" y="2249002"/>
            <a:ext cx="3010438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0" dirty="0"/>
              <a:t>This study separated analytes into 6 main categories</a:t>
            </a:r>
          </a:p>
          <a:p>
            <a:pPr algn="ctr"/>
            <a:endParaRPr lang="en-US" sz="110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B1087BB-9BC4-44EF-B052-418017973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51778"/>
              </p:ext>
            </p:extLst>
          </p:nvPr>
        </p:nvGraphicFramePr>
        <p:xfrm>
          <a:off x="0" y="4729185"/>
          <a:ext cx="36576000" cy="2270281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467600">
                  <a:extLst>
                    <a:ext uri="{9D8B030D-6E8A-4147-A177-3AD203B41FA5}">
                      <a16:colId xmlns:a16="http://schemas.microsoft.com/office/drawing/2014/main" val="337306784"/>
                    </a:ext>
                  </a:extLst>
                </a:gridCol>
                <a:gridCol w="8458200">
                  <a:extLst>
                    <a:ext uri="{9D8B030D-6E8A-4147-A177-3AD203B41FA5}">
                      <a16:colId xmlns:a16="http://schemas.microsoft.com/office/drawing/2014/main" val="3519490591"/>
                    </a:ext>
                  </a:extLst>
                </a:gridCol>
                <a:gridCol w="8648700">
                  <a:extLst>
                    <a:ext uri="{9D8B030D-6E8A-4147-A177-3AD203B41FA5}">
                      <a16:colId xmlns:a16="http://schemas.microsoft.com/office/drawing/2014/main" val="368661778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19902063"/>
                    </a:ext>
                  </a:extLst>
                </a:gridCol>
                <a:gridCol w="6972300">
                  <a:extLst>
                    <a:ext uri="{9D8B030D-6E8A-4147-A177-3AD203B41FA5}">
                      <a16:colId xmlns:a16="http://schemas.microsoft.com/office/drawing/2014/main" val="3681912638"/>
                    </a:ext>
                  </a:extLst>
                </a:gridCol>
              </a:tblGrid>
              <a:tr h="29431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 exposure route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Aquatic life effects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Solubility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 device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13038"/>
                  </a:ext>
                </a:extLst>
              </a:tr>
              <a:tr h="34788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Pesticides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5750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water, sediment, food web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5750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Toxic, potential endocrine disruptor (ED)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POCIS, SPMD &amp; Grab</a:t>
                      </a:r>
                    </a:p>
                    <a:p>
                      <a:pPr algn="ctr" fontAlgn="b"/>
                      <a:endParaRPr lang="en-US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31213"/>
                  </a:ext>
                </a:extLst>
              </a:tr>
              <a:tr h="38642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Pharmaceuticals &amp; personal care products (PPCP)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740931"/>
                  </a:ext>
                </a:extLst>
              </a:tr>
              <a:tr h="2579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Synthetic hormones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49207"/>
                  </a:ext>
                </a:extLst>
              </a:tr>
              <a:tr h="2579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Perfluorinated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compounds (PFC)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Food web, breast milk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54337"/>
                  </a:ext>
                </a:extLst>
              </a:tr>
              <a:tr h="4635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Polybrominated diphenyl ethers (PBDE)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dust, sediment, food web, breast milk, surface &amp; ground water.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ED, carcinogenic, toxic, persistent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658518"/>
                  </a:ext>
                </a:extLst>
              </a:tr>
              <a:tr h="26223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Alkylphenols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7042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6C50CD-C814-48A6-90A3-9A553920318F}"/>
              </a:ext>
            </a:extLst>
          </p:cNvPr>
          <p:cNvSpPr txBox="1"/>
          <p:nvPr/>
        </p:nvSpPr>
        <p:spPr>
          <a:xfrm>
            <a:off x="8587407" y="0"/>
            <a:ext cx="1940118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600" dirty="0"/>
              <a:t>Category Selection</a:t>
            </a:r>
          </a:p>
        </p:txBody>
      </p:sp>
    </p:spTree>
    <p:extLst>
      <p:ext uri="{BB962C8B-B14F-4D97-AF65-F5344CB8AC3E}">
        <p14:creationId xmlns:p14="http://schemas.microsoft.com/office/powerpoint/2010/main" val="3576726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C69FA-18D6-4453-BB3F-A00E547F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5339" y="730525"/>
            <a:ext cx="18725321" cy="3067059"/>
          </a:xfrm>
        </p:spPr>
        <p:txBody>
          <a:bodyPr>
            <a:noAutofit/>
          </a:bodyPr>
          <a:lstStyle/>
          <a:p>
            <a:r>
              <a:rPr lang="en-US" sz="19600" b="1" dirty="0"/>
              <a:t>Analytical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05AC8-EB8D-4282-ABCF-A13B68AFCC98}"/>
              </a:ext>
            </a:extLst>
          </p:cNvPr>
          <p:cNvSpPr txBox="1">
            <a:spLocks/>
          </p:cNvSpPr>
          <p:nvPr/>
        </p:nvSpPr>
        <p:spPr>
          <a:xfrm>
            <a:off x="304800" y="5448299"/>
            <a:ext cx="36827792" cy="15463631"/>
          </a:xfrm>
          <a:prstGeom prst="rect">
            <a:avLst/>
          </a:prstGeom>
        </p:spPr>
        <p:txBody>
          <a:bodyPr>
            <a:normAutofit/>
          </a:bodyPr>
          <a:lstStyle>
            <a:lvl1pPr marL="914378" indent="-914378" algn="l" defTabSz="3657509" rtl="0" eaLnBrk="1" latinLnBrk="0" hangingPunct="1">
              <a:lnSpc>
                <a:spcPct val="90000"/>
              </a:lnSpc>
              <a:spcBef>
                <a:spcPts val="4000"/>
              </a:spcBef>
              <a:buFont typeface="Arial" panose="020B0604020202020204" pitchFamily="34" charset="0"/>
              <a:buChar char="•"/>
              <a:defRPr sz="1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13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86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8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00640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29395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058149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3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57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3800" dirty="0"/>
              <a:t>Targeted analyses based on:</a:t>
            </a:r>
          </a:p>
          <a:p>
            <a:pPr lvl="1"/>
            <a:r>
              <a:rPr lang="en-US" sz="13800" dirty="0"/>
              <a:t>Occurrence in published literature.</a:t>
            </a:r>
          </a:p>
          <a:p>
            <a:pPr lvl="1"/>
            <a:r>
              <a:rPr lang="en-US" sz="13800" dirty="0"/>
              <a:t>Information gleaned from an RFI from SGS/</a:t>
            </a:r>
            <a:r>
              <a:rPr lang="en-US" sz="13800" dirty="0" err="1"/>
              <a:t>Axys</a:t>
            </a:r>
            <a:r>
              <a:rPr lang="en-US" sz="13800" dirty="0"/>
              <a:t>.</a:t>
            </a:r>
          </a:p>
          <a:p>
            <a:pPr lvl="1"/>
            <a:r>
              <a:rPr lang="en-US" sz="13800" dirty="0"/>
              <a:t>Potential for adverse environmental effects.</a:t>
            </a:r>
          </a:p>
          <a:p>
            <a:pPr lvl="1"/>
            <a:r>
              <a:rPr lang="en-US" sz="13800" dirty="0"/>
              <a:t>Availability of sampling methods.</a:t>
            </a:r>
          </a:p>
          <a:p>
            <a:pPr lvl="1"/>
            <a:r>
              <a:rPr lang="en-US" sz="13800" dirty="0"/>
              <a:t>Capability of laboratories responding to an RFI.</a:t>
            </a:r>
          </a:p>
        </p:txBody>
      </p:sp>
    </p:spTree>
    <p:extLst>
      <p:ext uri="{BB962C8B-B14F-4D97-AF65-F5344CB8AC3E}">
        <p14:creationId xmlns:p14="http://schemas.microsoft.com/office/powerpoint/2010/main" val="3722993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BBDD-39EB-4C54-AA7D-B12AFE1EE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800" y="9601199"/>
            <a:ext cx="27698700" cy="474345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4400" dirty="0">
                <a:latin typeface="+mn-lt"/>
              </a:rPr>
              <a:t>SGS/AXYS Data</a:t>
            </a:r>
          </a:p>
        </p:txBody>
      </p:sp>
    </p:spTree>
    <p:extLst>
      <p:ext uri="{BB962C8B-B14F-4D97-AF65-F5344CB8AC3E}">
        <p14:creationId xmlns:p14="http://schemas.microsoft.com/office/powerpoint/2010/main" val="2862473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738" y="8792818"/>
            <a:ext cx="31546800" cy="619125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9600" dirty="0">
                <a:solidFill>
                  <a:schemeClr val="tx1"/>
                </a:solidFill>
              </a:rPr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212244" y="3121949"/>
            <a:ext cx="35705822" cy="23432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Analyzed samples for 76 pesticide compounds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42</a:t>
            </a:r>
            <a:r>
              <a:rPr lang="en-US" sz="12500" dirty="0">
                <a:solidFill>
                  <a:schemeClr val="bg1"/>
                </a:solidFill>
              </a:rPr>
              <a:t> pesticide compounds detected at one or more sites, in at least one sample type (POCIS, SPMD, or Grab)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33% of detections from POCIS samples were qualified due to blank detections. 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40% of detections from SPMD samples were qualified due to blank detections. 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38% of detections from grab samples were qualified due to blank detections.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F1690-58CD-4742-BAF0-86F242672DB5}"/>
              </a:ext>
            </a:extLst>
          </p:cNvPr>
          <p:cNvSpPr txBox="1"/>
          <p:nvPr/>
        </p:nvSpPr>
        <p:spPr>
          <a:xfrm>
            <a:off x="8265172" y="0"/>
            <a:ext cx="195999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solidFill>
                  <a:schemeClr val="bg1"/>
                </a:solidFill>
              </a:rPr>
              <a:t>Pesticides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29C7D0-BA91-4A80-AF6F-24349485B7EA}"/>
              </a:ext>
            </a:extLst>
          </p:cNvPr>
          <p:cNvSpPr/>
          <p:nvPr/>
        </p:nvSpPr>
        <p:spPr>
          <a:xfrm>
            <a:off x="4620126" y="26554005"/>
            <a:ext cx="36576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https://www.nation.co.ke/business/seedsofgold/Bio-pesticides-in-focus-as-safety-concerns-reshape-export-trade-/2301238-2340128-9n3uwlz/index.html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0519AAD-BE08-4670-B7C1-3099F92F01E9}"/>
              </a:ext>
            </a:extLst>
          </p:cNvPr>
          <p:cNvSpPr txBox="1"/>
          <p:nvPr/>
        </p:nvSpPr>
        <p:spPr>
          <a:xfrm>
            <a:off x="2568433" y="2042950"/>
            <a:ext cx="31203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 Non-detects, Not Quantifiable by Sample Type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1D5170-E3F1-4B43-B67F-16E56DCC7A83}"/>
              </a:ext>
            </a:extLst>
          </p:cNvPr>
          <p:cNvSpPr txBox="1"/>
          <p:nvPr/>
        </p:nvSpPr>
        <p:spPr>
          <a:xfrm>
            <a:off x="5889104" y="331292"/>
            <a:ext cx="245625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Pesticides Detections at All Sites by Sample Type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C6DDA1-D690-4225-AA4B-95A171D03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83" y="3292944"/>
            <a:ext cx="34781400" cy="241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BE29C-C636-47AC-8D9F-C478AB50E3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3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10A5232E-6D97-4FD2-AF4D-93EDC4F7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275" y="889007"/>
            <a:ext cx="20402550" cy="3168643"/>
          </a:xfrm>
        </p:spPr>
        <p:txBody>
          <a:bodyPr>
            <a:noAutofit/>
          </a:bodyPr>
          <a:lstStyle/>
          <a:p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Ochlockonee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934E52-291D-4E14-A2EC-A2746E0C1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48" y="4057650"/>
            <a:ext cx="35951103" cy="22402800"/>
          </a:xfrm>
        </p:spPr>
        <p:txBody>
          <a:bodyPr>
            <a:normAutofit/>
          </a:bodyPr>
          <a:lstStyle/>
          <a:p>
            <a:r>
              <a:rPr lang="en-US" sz="13800" dirty="0">
                <a:solidFill>
                  <a:schemeClr val="bg1"/>
                </a:solidFill>
              </a:rPr>
              <a:t>190 miles long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drainage basin is 1,002 square miles </a:t>
            </a:r>
          </a:p>
          <a:p>
            <a:r>
              <a:rPr lang="en-US" sz="13800" dirty="0">
                <a:solidFill>
                  <a:schemeClr val="bg1"/>
                </a:solidFill>
              </a:rPr>
              <a:t>River discharge averages 1,870 cubic feet/second.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Drainage basin receives sediments from the Coastal Plain province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river receives effluent from the Georgia cities of Cairo, Thomasville and Moultrie.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Site is located just south of the FL-GA state line.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Sucralose maximum value detected was 2.6 µg/L</a:t>
            </a: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000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279">
            <a:extLst>
              <a:ext uri="{FF2B5EF4-FFF2-40B4-BE49-F238E27FC236}">
                <a16:creationId xmlns:a16="http://schemas.microsoft.com/office/drawing/2014/main" id="{66E0120B-F2FD-451F-9FC1-9DCE9673C850}"/>
              </a:ext>
            </a:extLst>
          </p:cNvPr>
          <p:cNvSpPr txBox="1"/>
          <p:nvPr/>
        </p:nvSpPr>
        <p:spPr>
          <a:xfrm>
            <a:off x="424357" y="744114"/>
            <a:ext cx="19451812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Pesticides Detected at Every Site </a:t>
            </a:r>
            <a:r>
              <a:rPr lang="en-US" sz="11300" b="1" dirty="0">
                <a:latin typeface="+mj-lt"/>
              </a:rPr>
              <a:t>(n = 4) </a:t>
            </a:r>
            <a:endParaRPr lang="en-US" sz="19600" b="1" dirty="0">
              <a:latin typeface="+mj-lt"/>
            </a:endParaRPr>
          </a:p>
          <a:p>
            <a:pPr algn="ctr"/>
            <a:r>
              <a:rPr lang="en-US" sz="19600" b="1" dirty="0">
                <a:latin typeface="+mj-lt"/>
              </a:rPr>
              <a:t>by Sample Type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B0F3FED-598C-49EF-897F-62F233F8F2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98010" y="11302448"/>
            <a:ext cx="17778159" cy="12796584"/>
            <a:chOff x="15744" y="-78"/>
            <a:chExt cx="7322" cy="5502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70E10EF-9EFE-459D-BC72-5F1A8E65B8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0365DC-B487-4591-A8F5-B8E836A6A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C869A9-1512-486E-A5AB-0F2516ADB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F5CFA0-B93F-42FE-913D-9B8EFBD55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00ACA8-EBA0-4994-9E79-9BAFA3D39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E104C0A-3E00-4E8C-A859-463AA49EA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E15322-55DF-4928-8D13-610BCED48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93AC46-3AAA-4A22-958A-A206A6A7A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D8073-0896-4AA8-BA78-859D7CB0B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6A2E68-64F4-48D8-8458-158D4C57C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004CC0-0A88-4A1E-939F-272FDE653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B3CE76-36DF-4746-A5CE-6B42E7BEB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373FF2-4D3D-4006-A104-FE9273E1B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42526A-B2AC-4FB9-B610-AE9DEC4A6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02C897-A820-4BE7-A51F-A6515E788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B1DD93-4EFC-457B-A5A6-F2FD4195E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A7F292-96C4-41F8-B923-DC4A67617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C38432F-8A45-4660-BE97-2B74BF077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BCB6E0-06D7-454F-8068-2250136DA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D27D204-CE7C-43ED-8975-FCCAA1EA5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EA77CD5-4418-4B72-88A0-13A103A02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4E2BD2-FC37-481C-B6A4-3510A25B8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D02A77E1-1F96-4653-B3B8-E43CA24CB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A9E4375-11B4-44BE-B704-423FBA1C2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6677E7-3588-49A5-AE00-3E91FEBE2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6DF8F0D-4D56-49B8-9F9B-7E3C902ED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Line 30">
              <a:extLst>
                <a:ext uri="{FF2B5EF4-FFF2-40B4-BE49-F238E27FC236}">
                  <a16:creationId xmlns:a16="http://schemas.microsoft.com/office/drawing/2014/main" id="{C651243E-AA06-4163-9AFE-A32488D70D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CEDEAB0-BD35-42C7-B866-3B7E15D35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2CD062CC-49DC-4669-80EC-A26D0DA23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30DB5D-C85A-42EA-ADE6-5695FB3C0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A686C1C6-FB45-48DF-89CB-AA9CF85AD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BD68F67-08A2-4AE0-BFFD-1DAC599C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Line 36">
              <a:extLst>
                <a:ext uri="{FF2B5EF4-FFF2-40B4-BE49-F238E27FC236}">
                  <a16:creationId xmlns:a16="http://schemas.microsoft.com/office/drawing/2014/main" id="{DA981AD9-5547-4AFE-AA09-527F632EB0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760A3D1-2066-4A38-9B65-2A135BD4D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Line 38">
              <a:extLst>
                <a:ext uri="{FF2B5EF4-FFF2-40B4-BE49-F238E27FC236}">
                  <a16:creationId xmlns:a16="http://schemas.microsoft.com/office/drawing/2014/main" id="{69CF23C2-5368-4CB2-941F-7CF7159E6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582FFDA-8076-4519-8692-20349B8D7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F190CCEA-A8B0-4ECA-BA17-DFCD87D36B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3C11B15-8E79-4916-A1A6-03FD9545B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F68B7F3A-8C45-41F7-9F9B-4D461F07C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5F6E942-98EC-4483-BE12-327C6E7AE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D92FF1BA-C37F-4BCC-B239-B6F7813FD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86E6E7C-7E7B-4ABC-9D0C-E6545F7EE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id="{B56D710C-CA4D-40AB-9656-5F63CC14C8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CE3FF34-32BC-46BD-98DE-2E185E40B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FED7C80A-7E36-4115-939F-508F18B1E8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A82DC41-8464-435B-9D3D-CF7BBC442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Line 50">
              <a:extLst>
                <a:ext uri="{FF2B5EF4-FFF2-40B4-BE49-F238E27FC236}">
                  <a16:creationId xmlns:a16="http://schemas.microsoft.com/office/drawing/2014/main" id="{3303B863-9EA9-48B9-99F8-10FD8ED17E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95FE39B-6925-49DC-B6D4-5C85FC01D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9B6D9186-A597-4AC1-9DC1-F70220B0E1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80CD847-E363-482F-884E-714EABC51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id="{E56B9D1F-9EFB-4145-9EB3-DE978912C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C65EEDF-5A85-4769-AED8-B5534286B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Line 56">
              <a:extLst>
                <a:ext uri="{FF2B5EF4-FFF2-40B4-BE49-F238E27FC236}">
                  <a16:creationId xmlns:a16="http://schemas.microsoft.com/office/drawing/2014/main" id="{69DE05E8-8098-40D2-9399-E45FADFDE3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FD538-027C-49F9-8FB8-269E7342C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Line 58">
              <a:extLst>
                <a:ext uri="{FF2B5EF4-FFF2-40B4-BE49-F238E27FC236}">
                  <a16:creationId xmlns:a16="http://schemas.microsoft.com/office/drawing/2014/main" id="{72815836-787C-49F9-9008-831CDE2E9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14451DA-4330-44CA-BFD1-4753939E9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Line 60">
              <a:extLst>
                <a:ext uri="{FF2B5EF4-FFF2-40B4-BE49-F238E27FC236}">
                  <a16:creationId xmlns:a16="http://schemas.microsoft.com/office/drawing/2014/main" id="{729148FE-0960-40FD-A3C2-80F255B8F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762083A-2AD2-4378-BBC4-E310F3E02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Line 62">
              <a:extLst>
                <a:ext uri="{FF2B5EF4-FFF2-40B4-BE49-F238E27FC236}">
                  <a16:creationId xmlns:a16="http://schemas.microsoft.com/office/drawing/2014/main" id="{C1B14637-019E-4287-8331-BC9143F7E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978965E-0131-4451-9631-C8A5B3480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Line 64">
              <a:extLst>
                <a:ext uri="{FF2B5EF4-FFF2-40B4-BE49-F238E27FC236}">
                  <a16:creationId xmlns:a16="http://schemas.microsoft.com/office/drawing/2014/main" id="{E7C9CE97-B9B4-40DB-8BCD-EC1D0FCDC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9287EFF-9076-43B5-857A-8136BC2D9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Line 66">
              <a:extLst>
                <a:ext uri="{FF2B5EF4-FFF2-40B4-BE49-F238E27FC236}">
                  <a16:creationId xmlns:a16="http://schemas.microsoft.com/office/drawing/2014/main" id="{F5B11B98-9736-4BB0-A06A-3BE164EA7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153E7A2-2429-497F-B9C2-23B0B11FD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E29B8F-4CCE-4A56-8D88-1FD7AB804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2134" y="-61806"/>
            <a:ext cx="15270300" cy="2755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88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49840" y="19005"/>
            <a:ext cx="222265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000" b="1" u="sng" dirty="0">
                <a:latin typeface="+mj-lt"/>
              </a:rPr>
              <a:t>Quality Assurance Summary - Pesticides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64A5C6-0CF4-4FB8-94B7-39413A25F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58153"/>
            <a:ext cx="29862004" cy="19223425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3CA6B2C7-6684-47CF-BBE3-51F79080D9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782774" y="-266700"/>
            <a:ext cx="16104503" cy="8531056"/>
            <a:chOff x="15744" y="-78"/>
            <a:chExt cx="8002" cy="5502"/>
          </a:xfrm>
        </p:grpSpPr>
        <p:sp>
          <p:nvSpPr>
            <p:cNvPr id="135" name="AutoShape 3">
              <a:extLst>
                <a:ext uri="{FF2B5EF4-FFF2-40B4-BE49-F238E27FC236}">
                  <a16:creationId xmlns:a16="http://schemas.microsoft.com/office/drawing/2014/main" id="{56A8039D-1A41-4773-9B7B-2CABBE5A79B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AF58A00B-2769-4E51-B0A9-C064E3747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78519187-6289-4577-B45E-D37E0F0C0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C2B53DBD-EB75-4433-982A-0ED386914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CCDD02D-F463-4D0D-8E8A-6FBE39575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AA64E1D1-F8C2-4CA3-B284-4ED2D1D35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25644719-689C-48CD-B6AD-0179AA65C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6429E13-B81C-478A-B00C-3C78EEBD1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79AED246-749D-4FA9-A4CD-FFB3C9EC3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0DEF0C16-F230-4E48-A80F-FFB761ECD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D95CD13-92AB-4B37-AA1E-3D2D0FF0B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7B6C1D0C-557F-4E93-8AB6-23AB8D3FF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6AC577AC-E980-41B8-8824-510399B1F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93CCB777-D770-4FCC-8BFF-DEBE3A0C3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3F7FB720-BECF-4270-8B21-37293E6D2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0DEC23CC-7284-423C-AAF1-50D640E27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976C2148-EA95-4470-8003-3C34FA3BB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9A4CEA43-FFE6-45F3-8602-982139C52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3F27F379-69C3-4CF8-80FE-23A08AB2B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1A17FD68-C1B6-4EFE-9610-C15801475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36C18E87-B7BD-4E59-B890-B95357A6F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9DB7240E-C884-4607-81C4-DDAA90387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81F97A52-49B9-49DA-9CD1-E806FE0656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F4D53E02-1081-4F45-BC12-310C61124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D269E8E0-C2DE-464F-A0E6-4560A2B75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E8914BEB-6DE8-48C3-BCA6-B4B75C9C4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758909BE-1CDC-4067-A95B-A952F4C8B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5FBD6BD5-1736-4094-8744-C957DEDAF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34222E75-57E3-44D4-9518-AAA28F2572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B7489CF3-D0FF-4C38-BFE6-0E190EF27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0138465C-AB5E-4623-BD4F-373BC1BDFC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C497A7D1-6E39-41E2-9E85-880D827B3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F9AA31EA-EC30-4217-B804-D9AD9D559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801F426A-F1FE-4B6F-BD99-E02E981CE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10BE1368-0670-455B-8E85-C1E0DA6A8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A7A4AAAC-F385-40FA-807B-DCDD1857A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95563F1A-C297-4F66-9368-3EDEE3C580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72BF310F-7125-4257-A224-6BE70C709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5F67ECBC-8E1D-4BB6-9F6D-2BA19BCEA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893C6898-8742-4B79-B8CE-9863703BE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8CA10E78-BA88-4031-AA22-C0321BB66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1A9F1AE3-111E-4F7C-87C1-2C8CF2CCE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0E6786DA-10E0-4242-A3E1-330177602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C2AE7907-96A6-432A-B589-C423075C4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35A9B2C4-05AC-4121-84FD-4C405F600F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B8BA47D4-9736-48FE-8507-915BB074E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A714D76B-54BC-4AF2-A895-597171EA72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4AC91870-1648-4AF2-9526-CF63A27CC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4A8C08E0-E79B-4839-87E1-5039015FA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AF589ECC-D213-47CE-8879-98F6E7C6F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61934CD5-97CD-4C7E-A538-2C29453D7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164CCFC8-50F7-4CD6-BFB2-4AC6C88CA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2EAB173C-C0D3-4207-B5D3-791B9E886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FE8F578F-0063-47DE-8181-C7C7566C0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FB8CD112-97E0-440C-931F-C850792A4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48F3EF6E-382B-47EC-9229-E875A285B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20823009-8373-4BCD-8E24-0E3D861C83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6F34922E-C2AA-489B-A7ED-B7EDF8A6F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281B8D09-E6FD-4D99-806C-24E1FD345B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9B1816D9-2EB1-4910-B03A-A4E5A38E5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5617FAE1-0170-4B6B-A33A-B3A938400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DCD807E6-7CA2-4AA6-AE85-540F7EC52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E3DB0218-E75F-4B77-BADF-447A5DDECA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966F765E-C2BC-4AE1-BC5A-76844583D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0865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935168" y="822067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8710158" y="2119264"/>
            <a:ext cx="19137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Detects, Non-detects, Not Quantifiable </a:t>
            </a:r>
            <a:r>
              <a:rPr lang="en-US" sz="6000" b="1" dirty="0"/>
              <a:t>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270" y="3994239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27" y="20873218"/>
            <a:ext cx="34691724" cy="55715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15E304-7ECA-4C29-A439-3506876F94D4}"/>
              </a:ext>
            </a:extLst>
          </p:cNvPr>
          <p:cNvSpPr txBox="1"/>
          <p:nvPr/>
        </p:nvSpPr>
        <p:spPr>
          <a:xfrm>
            <a:off x="12446922" y="19499941"/>
            <a:ext cx="11664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26724E-38A0-44D2-ABB3-8621C45B8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" t="4225" r="2284" b="2781"/>
          <a:stretch/>
        </p:blipFill>
        <p:spPr>
          <a:xfrm>
            <a:off x="1315936" y="17564053"/>
            <a:ext cx="17357557" cy="93726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3041335" y="15756616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8"/>
            <a:ext cx="33629600" cy="13257170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313698"/>
              </p:ext>
            </p:extLst>
          </p:nvPr>
        </p:nvGraphicFramePr>
        <p:xfrm>
          <a:off x="20935634" y="16498059"/>
          <a:ext cx="13913167" cy="7091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A2EE37B-FC9D-4555-A2A7-B88BB8B18A5B}"/>
              </a:ext>
            </a:extLst>
          </p:cNvPr>
          <p:cNvSpPr txBox="1"/>
          <p:nvPr/>
        </p:nvSpPr>
        <p:spPr>
          <a:xfrm>
            <a:off x="21032369" y="15755066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3FFA96B-9813-4D03-AF67-87CF3AAAB86F}"/>
              </a:ext>
            </a:extLst>
          </p:cNvPr>
          <p:cNvSpPr txBox="1"/>
          <p:nvPr/>
        </p:nvSpPr>
        <p:spPr>
          <a:xfrm>
            <a:off x="5039286" y="16760274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B57A10-E4C8-441C-A91A-432CD55BC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6183" y="23590013"/>
            <a:ext cx="15205537" cy="369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C93D5-C08B-4424-9A3F-E0E79D9F8F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3515" r="2454" b="3014"/>
          <a:stretch/>
        </p:blipFill>
        <p:spPr>
          <a:xfrm>
            <a:off x="1443788" y="15125700"/>
            <a:ext cx="17469853" cy="11666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683815"/>
              </p:ext>
            </p:extLst>
          </p:nvPr>
        </p:nvGraphicFramePr>
        <p:xfrm>
          <a:off x="22179437" y="13001414"/>
          <a:ext cx="12940297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3589734" y="13571990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D3EB8C-B170-453F-95D8-7047D675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524" y="2823196"/>
            <a:ext cx="30730397" cy="10750609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325175"/>
              </p:ext>
            </p:extLst>
          </p:nvPr>
        </p:nvGraphicFramePr>
        <p:xfrm>
          <a:off x="19384434" y="14493504"/>
          <a:ext cx="15735300" cy="856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52ACE28-5ADE-4BF0-AE76-B28443F7CA43}"/>
              </a:ext>
            </a:extLst>
          </p:cNvPr>
          <p:cNvSpPr txBox="1"/>
          <p:nvPr/>
        </p:nvSpPr>
        <p:spPr>
          <a:xfrm>
            <a:off x="20443372" y="13571990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996CC81-DC64-4CF6-AF60-C448287E55FF}"/>
              </a:ext>
            </a:extLst>
          </p:cNvPr>
          <p:cNvSpPr txBox="1"/>
          <p:nvPr/>
        </p:nvSpPr>
        <p:spPr>
          <a:xfrm>
            <a:off x="6176513" y="14402249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ABFAB1-CA8A-4002-83FA-2F4EF7BF2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87766" y="23058042"/>
            <a:ext cx="15331968" cy="410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5871A9-002B-41DB-AC98-1EE940F10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 t="4059" r="5877" b="3606"/>
          <a:stretch/>
        </p:blipFill>
        <p:spPr>
          <a:xfrm>
            <a:off x="1219201" y="15925800"/>
            <a:ext cx="16339772" cy="107445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137438"/>
              </p:ext>
            </p:extLst>
          </p:nvPr>
        </p:nvGraphicFramePr>
        <p:xfrm>
          <a:off x="21895691" y="14791020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2962888" y="14254764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68" y="2421366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321702"/>
              </p:ext>
            </p:extLst>
          </p:nvPr>
        </p:nvGraphicFramePr>
        <p:xfrm>
          <a:off x="20169383" y="15252685"/>
          <a:ext cx="14679417" cy="785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BA1CB60-0AAE-41EC-9729-239D81881EC2}"/>
              </a:ext>
            </a:extLst>
          </p:cNvPr>
          <p:cNvSpPr txBox="1"/>
          <p:nvPr/>
        </p:nvSpPr>
        <p:spPr>
          <a:xfrm>
            <a:off x="21091072" y="1425476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8C54856A-8E4A-4522-BCB2-C9E6F62BBD4A}"/>
              </a:ext>
            </a:extLst>
          </p:cNvPr>
          <p:cNvSpPr txBox="1"/>
          <p:nvPr/>
        </p:nvSpPr>
        <p:spPr>
          <a:xfrm>
            <a:off x="5333308" y="1507878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D8BF40-FDEE-4E2C-B146-DE9EA89FA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0158" y="23178058"/>
            <a:ext cx="15686642" cy="37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E94DB8-4D37-4151-BD1A-5C89262C5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" t="4567" r="7664" b="3142"/>
          <a:stretch/>
        </p:blipFill>
        <p:spPr>
          <a:xfrm>
            <a:off x="479944" y="15258927"/>
            <a:ext cx="18288001" cy="118656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2992968" y="1350533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026050"/>
              </p:ext>
            </p:extLst>
          </p:nvPr>
        </p:nvGraphicFramePr>
        <p:xfrm>
          <a:off x="20768734" y="13759255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1938001" y="1578345"/>
            <a:ext cx="1105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5323977" y="1431422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256B3-16CD-419B-8508-0149576D3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773" y="2708346"/>
            <a:ext cx="29826454" cy="10727042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70767"/>
              </p:ext>
            </p:extLst>
          </p:nvPr>
        </p:nvGraphicFramePr>
        <p:xfrm>
          <a:off x="18336144" y="14498606"/>
          <a:ext cx="15773400" cy="861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D26FF2B-9935-4FFE-A01B-CEBB1D4A0EC3}"/>
              </a:ext>
            </a:extLst>
          </p:cNvPr>
          <p:cNvSpPr txBox="1"/>
          <p:nvPr/>
        </p:nvSpPr>
        <p:spPr>
          <a:xfrm>
            <a:off x="20213827" y="135053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8F5998-C748-445D-A624-847906018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01662" y="23099049"/>
            <a:ext cx="15047139" cy="40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38% of detections from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89950-5AE9-4AA2-A12B-1343D0A87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563" y="8251248"/>
            <a:ext cx="24370871" cy="1785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1F771A-746F-4911-956B-584A5BFDF515}"/>
              </a:ext>
            </a:extLst>
          </p:cNvPr>
          <p:cNvSpPr txBox="1"/>
          <p:nvPr/>
        </p:nvSpPr>
        <p:spPr>
          <a:xfrm>
            <a:off x="8382000" y="9486900"/>
            <a:ext cx="16116300" cy="7309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69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sample type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3393C1-843F-40C6-8FDA-6675D96AF0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1A6E6A4-7B85-462C-9072-269C8A28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19240500" cy="5302252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157190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25B22-DBD5-432D-9FB7-5A9B8B672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101" y="17285010"/>
            <a:ext cx="14443710" cy="488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F2929C-AA65-4C2B-8EAD-14D8741B1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2" t="5108" r="2519" b="2046"/>
          <a:stretch/>
        </p:blipFill>
        <p:spPr>
          <a:xfrm>
            <a:off x="1560609" y="14789880"/>
            <a:ext cx="18143621" cy="10957699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Total</a:t>
            </a:r>
            <a:r>
              <a:rPr lang="en-US" sz="4400" baseline="0" dirty="0"/>
              <a:t> No. PPCPs Analyzed = </a:t>
            </a:r>
            <a:r>
              <a:rPr lang="en-US" sz="44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473199" y="663985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2347219" y="2058780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F3CCA-B355-49E9-B746-ED663267C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895" y="2579922"/>
            <a:ext cx="17192209" cy="102878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722433"/>
              </p:ext>
            </p:extLst>
          </p:nvPr>
        </p:nvGraphicFramePr>
        <p:xfrm>
          <a:off x="19704230" y="14789880"/>
          <a:ext cx="16871770" cy="1004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7D9EEAD-372D-4470-8957-CA348AED97D5}"/>
              </a:ext>
            </a:extLst>
          </p:cNvPr>
          <p:cNvSpPr txBox="1"/>
          <p:nvPr/>
        </p:nvSpPr>
        <p:spPr>
          <a:xfrm>
            <a:off x="20875087" y="1284382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22F144-536B-44E3-B950-DCD699AB30D2}"/>
              </a:ext>
            </a:extLst>
          </p:cNvPr>
          <p:cNvSpPr txBox="1"/>
          <p:nvPr/>
        </p:nvSpPr>
        <p:spPr>
          <a:xfrm>
            <a:off x="4375553" y="1284382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0F09E3E-CD25-4394-8E4F-87CFAC5D1337}"/>
              </a:ext>
            </a:extLst>
          </p:cNvPr>
          <p:cNvSpPr txBox="1"/>
          <p:nvPr/>
        </p:nvSpPr>
        <p:spPr>
          <a:xfrm>
            <a:off x="7030772" y="1376715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8A4CA-F8D1-44C0-BEC2-54B1687C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691" y="3968704"/>
            <a:ext cx="18008618" cy="149336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853C9F-5654-4A8F-95DF-4CD74151C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1190" y="20639755"/>
            <a:ext cx="15053620" cy="5092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5B3DD0-2B36-420C-A5A3-171E7F87954B}"/>
              </a:ext>
            </a:extLst>
          </p:cNvPr>
          <p:cNvSpPr/>
          <p:nvPr/>
        </p:nvSpPr>
        <p:spPr>
          <a:xfrm>
            <a:off x="10145290" y="19626341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624711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EF2BB5-29E4-48E1-BAFB-E7AAC8152D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" t="4053" r="2815" b="3478"/>
          <a:stretch/>
        </p:blipFill>
        <p:spPr>
          <a:xfrm>
            <a:off x="947771" y="14371526"/>
            <a:ext cx="20213053" cy="11136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5510489" y="17478736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79DB0-BB5C-47F5-B715-4DF049A8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589" y="2820351"/>
            <a:ext cx="18746824" cy="10287893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711925"/>
              </p:ext>
            </p:extLst>
          </p:nvPr>
        </p:nvGraphicFramePr>
        <p:xfrm>
          <a:off x="21570570" y="14371526"/>
          <a:ext cx="14601565" cy="1113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34BCF21-86A7-4D6A-9500-11EDC4DC1C00}"/>
              </a:ext>
            </a:extLst>
          </p:cNvPr>
          <p:cNvSpPr txBox="1"/>
          <p:nvPr/>
        </p:nvSpPr>
        <p:spPr>
          <a:xfrm>
            <a:off x="4797431" y="1295250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B2544B-B76D-4CE0-909C-B02B624BF919}"/>
              </a:ext>
            </a:extLst>
          </p:cNvPr>
          <p:cNvSpPr txBox="1"/>
          <p:nvPr/>
        </p:nvSpPr>
        <p:spPr>
          <a:xfrm>
            <a:off x="21160824" y="129865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D08C67C-3C0A-4880-BCC0-574CACF7E328}"/>
              </a:ext>
            </a:extLst>
          </p:cNvPr>
          <p:cNvSpPr txBox="1"/>
          <p:nvPr/>
        </p:nvSpPr>
        <p:spPr>
          <a:xfrm>
            <a:off x="6711095" y="1373420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773901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117511" y="3502353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1F32C2-C47C-4231-BB7A-05216006B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787" y="18251836"/>
            <a:ext cx="17454100" cy="5904384"/>
          </a:xfrm>
          <a:prstGeom prst="rect">
            <a:avLst/>
          </a:prstGeom>
        </p:spPr>
      </p:pic>
      <p:sp>
        <p:nvSpPr>
          <p:cNvPr id="128" name="Rectangle 127">
            <a:extLst>
              <a:ext uri="{FF2B5EF4-FFF2-40B4-BE49-F238E27FC236}">
                <a16:creationId xmlns:a16="http://schemas.microsoft.com/office/drawing/2014/main" id="{402A9C34-2EF7-44C9-BA5E-B504D9DF04F4}"/>
              </a:ext>
            </a:extLst>
          </p:cNvPr>
          <p:cNvSpPr/>
          <p:nvPr/>
        </p:nvSpPr>
        <p:spPr>
          <a:xfrm>
            <a:off x="10256044" y="17072859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45127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9F8C7-BC62-4A52-9624-8D1E3E653F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5373" r="1299" b="2366"/>
          <a:stretch/>
        </p:blipFill>
        <p:spPr>
          <a:xfrm>
            <a:off x="625641" y="15087113"/>
            <a:ext cx="19690716" cy="11138112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B094A0-0A0C-4578-A8DD-617342875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262" y="2469976"/>
            <a:ext cx="17777476" cy="1097375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66705"/>
              </p:ext>
            </p:extLst>
          </p:nvPr>
        </p:nvGraphicFramePr>
        <p:xfrm>
          <a:off x="20316357" y="15536063"/>
          <a:ext cx="15665116" cy="1024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A498A03-9E04-4759-872B-1B4823FA1963}"/>
              </a:ext>
            </a:extLst>
          </p:cNvPr>
          <p:cNvSpPr txBox="1"/>
          <p:nvPr/>
        </p:nvSpPr>
        <p:spPr>
          <a:xfrm>
            <a:off x="21167721" y="13318931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4A03A-2D7F-45B3-8CC7-CC5F96E1D3BA}"/>
              </a:ext>
            </a:extLst>
          </p:cNvPr>
          <p:cNvSpPr txBox="1"/>
          <p:nvPr/>
        </p:nvSpPr>
        <p:spPr>
          <a:xfrm>
            <a:off x="4214133" y="13318931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4EC270F-D925-4F9F-BBEC-B8EFD5DE54AD}"/>
              </a:ext>
            </a:extLst>
          </p:cNvPr>
          <p:cNvSpPr txBox="1"/>
          <p:nvPr/>
        </p:nvSpPr>
        <p:spPr>
          <a:xfrm>
            <a:off x="5797615" y="1424226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2E7835-F2F8-46CC-90B1-D199B076F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761" y="3897867"/>
            <a:ext cx="21188479" cy="160107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829613-1A6D-4208-AA12-0BA46A2451CB}"/>
              </a:ext>
            </a:extLst>
          </p:cNvPr>
          <p:cNvSpPr/>
          <p:nvPr/>
        </p:nvSpPr>
        <p:spPr>
          <a:xfrm>
            <a:off x="10579565" y="20135519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001C32-A742-4FAE-82D7-B4F6275ED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3320" y="21285779"/>
            <a:ext cx="12237910" cy="413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982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62A20-29B0-4F1D-B6D7-464202DC52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5" t="3928" r="1931" b="2695"/>
          <a:stretch/>
        </p:blipFill>
        <p:spPr>
          <a:xfrm>
            <a:off x="1219201" y="15504194"/>
            <a:ext cx="18316782" cy="10629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6107894" y="1465934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7A58C-676A-416F-AB1D-BD48E5940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354" y="1767986"/>
            <a:ext cx="18713293" cy="11970532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660150"/>
              </p:ext>
            </p:extLst>
          </p:nvPr>
        </p:nvGraphicFramePr>
        <p:xfrm>
          <a:off x="20092737" y="15504194"/>
          <a:ext cx="16483263" cy="1147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70BFCD-1AEC-4AB7-9B3A-5A70C869BB05}"/>
              </a:ext>
            </a:extLst>
          </p:cNvPr>
          <p:cNvSpPr txBox="1"/>
          <p:nvPr/>
        </p:nvSpPr>
        <p:spPr>
          <a:xfrm>
            <a:off x="4120726" y="1373851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383D5-68F9-47F6-B914-2150A62DE6D9}"/>
              </a:ext>
            </a:extLst>
          </p:cNvPr>
          <p:cNvSpPr txBox="1"/>
          <p:nvPr/>
        </p:nvSpPr>
        <p:spPr>
          <a:xfrm>
            <a:off x="20092737" y="13738518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9472227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170618" y="116496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966254" y="14753574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95861"/>
            <a:ext cx="17231594" cy="6484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20AB6-66A2-4D08-BE5C-1893199C9CBE}"/>
              </a:ext>
            </a:extLst>
          </p:cNvPr>
          <p:cNvSpPr txBox="1"/>
          <p:nvPr/>
        </p:nvSpPr>
        <p:spPr>
          <a:xfrm>
            <a:off x="606060" y="1437305"/>
            <a:ext cx="13402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</a:t>
            </a:r>
          </a:p>
          <a:p>
            <a:pPr algn="ctr"/>
            <a:r>
              <a:rPr lang="en-US" sz="5400" b="1" dirty="0"/>
              <a:t>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138-AA64-4091-AEEE-6444AD27D83B}"/>
              </a:ext>
            </a:extLst>
          </p:cNvPr>
          <p:cNvSpPr txBox="1"/>
          <p:nvPr/>
        </p:nvSpPr>
        <p:spPr>
          <a:xfrm>
            <a:off x="20563815" y="1437305"/>
            <a:ext cx="10644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468FD-15C4-4C38-B9D5-884F768D10C2}"/>
              </a:ext>
            </a:extLst>
          </p:cNvPr>
          <p:cNvSpPr txBox="1"/>
          <p:nvPr/>
        </p:nvSpPr>
        <p:spPr>
          <a:xfrm>
            <a:off x="2639851" y="2017253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PPCPs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8571CD-9BF3-4126-8BE1-CF5F7753F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85" y="3173177"/>
            <a:ext cx="15592137" cy="165586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440A78-E5B7-4F8D-B272-1C5606EC9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0218" y="15952855"/>
            <a:ext cx="18313972" cy="109737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2A0003-14D9-4CFF-9F97-7094B5B85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2536" y="3555480"/>
            <a:ext cx="15027496" cy="101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834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193957" y="1417847"/>
            <a:ext cx="341880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6%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17%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F33066-2D50-4807-9F07-05180117E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418" y="6847128"/>
            <a:ext cx="23947164" cy="1867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43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1494"/>
            <a:ext cx="17015791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9357269" y="9826916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Withlacoochee River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87C8ED-0A84-465A-8C91-534CD544060B}"/>
              </a:ext>
            </a:extLst>
          </p:cNvPr>
          <p:cNvSpPr txBox="1"/>
          <p:nvPr/>
        </p:nvSpPr>
        <p:spPr>
          <a:xfrm>
            <a:off x="30598409" y="7987879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4B115-4BD7-4333-B093-1A3214313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800" y="9095875"/>
            <a:ext cx="19424199" cy="1833612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F8001DD-7559-4A82-87CF-75319F356BDD}"/>
              </a:ext>
            </a:extLst>
          </p:cNvPr>
          <p:cNvSpPr/>
          <p:nvPr/>
        </p:nvSpPr>
        <p:spPr>
          <a:xfrm>
            <a:off x="27182432" y="1610182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93C830-2119-4A19-BB5B-A056F51CC379}"/>
              </a:ext>
            </a:extLst>
          </p:cNvPr>
          <p:cNvCxnSpPr>
            <a:cxnSpLocks/>
          </p:cNvCxnSpPr>
          <p:nvPr/>
        </p:nvCxnSpPr>
        <p:spPr>
          <a:xfrm>
            <a:off x="32423121" y="8620203"/>
            <a:ext cx="2990011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6B4AED-977C-4BB8-AF83-3B7F6B002E11}"/>
              </a:ext>
            </a:extLst>
          </p:cNvPr>
          <p:cNvCxnSpPr>
            <a:cxnSpLocks/>
          </p:cNvCxnSpPr>
          <p:nvPr/>
        </p:nvCxnSpPr>
        <p:spPr>
          <a:xfrm>
            <a:off x="32423121" y="8343204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2DB431-2DDF-4EAB-B2AC-359532EE71F5}"/>
              </a:ext>
            </a:extLst>
          </p:cNvPr>
          <p:cNvCxnSpPr>
            <a:cxnSpLocks/>
          </p:cNvCxnSpPr>
          <p:nvPr/>
        </p:nvCxnSpPr>
        <p:spPr>
          <a:xfrm>
            <a:off x="35413132" y="8373202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887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371403" y="602111"/>
            <a:ext cx="2355818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E201BC-AC25-4243-9AC2-F7F7CFFEE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1251"/>
            <a:ext cx="23752159" cy="20740749"/>
          </a:xfrm>
          <a:prstGeom prst="rect">
            <a:avLst/>
          </a:prstGeom>
        </p:spPr>
      </p:pic>
      <p:grpSp>
        <p:nvGrpSpPr>
          <p:cNvPr id="199" name="Group 4">
            <a:extLst>
              <a:ext uri="{FF2B5EF4-FFF2-40B4-BE49-F238E27FC236}">
                <a16:creationId xmlns:a16="http://schemas.microsoft.com/office/drawing/2014/main" id="{FAE3EC21-F902-45F2-97C3-D56CDF33E7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752160" y="-315878"/>
            <a:ext cx="14097018" cy="8571318"/>
            <a:chOff x="15744" y="-78"/>
            <a:chExt cx="8002" cy="5502"/>
          </a:xfrm>
        </p:grpSpPr>
        <p:sp>
          <p:nvSpPr>
            <p:cNvPr id="200" name="AutoShape 3">
              <a:extLst>
                <a:ext uri="{FF2B5EF4-FFF2-40B4-BE49-F238E27FC236}">
                  <a16:creationId xmlns:a16="http://schemas.microsoft.com/office/drawing/2014/main" id="{AA7AC870-FD4D-4AB9-9395-FF7D3F45891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Rectangle 5">
              <a:extLst>
                <a:ext uri="{FF2B5EF4-FFF2-40B4-BE49-F238E27FC236}">
                  <a16:creationId xmlns:a16="http://schemas.microsoft.com/office/drawing/2014/main" id="{FBA61954-855F-4276-BB78-B79295212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Rectangle 6">
              <a:extLst>
                <a:ext uri="{FF2B5EF4-FFF2-40B4-BE49-F238E27FC236}">
                  <a16:creationId xmlns:a16="http://schemas.microsoft.com/office/drawing/2014/main" id="{2968917B-8A0B-4C32-822D-85007BC53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7">
              <a:extLst>
                <a:ext uri="{FF2B5EF4-FFF2-40B4-BE49-F238E27FC236}">
                  <a16:creationId xmlns:a16="http://schemas.microsoft.com/office/drawing/2014/main" id="{38F0AFFA-CE8D-4ACA-A3B7-D30AD04C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8FCCCE63-F7D9-49FA-9109-F6EE64F65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44236104-26A8-4C12-B86C-EB716A83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DE8839B3-39C2-4A62-959C-DC9620067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ECB72960-819F-4EC7-A482-60EB9D03A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6EE5CB59-1537-4C37-B703-00B5B83DC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ECAED29E-5A38-49CD-ADB9-E240CBB7A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EB979334-A32F-4371-86A7-68967180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F2FBA7E5-E5A8-4879-8EB1-DAABDA2A1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636AAF91-9B22-4ACC-A32E-96A0A9496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213" name="Rectangle 17">
              <a:extLst>
                <a:ext uri="{FF2B5EF4-FFF2-40B4-BE49-F238E27FC236}">
                  <a16:creationId xmlns:a16="http://schemas.microsoft.com/office/drawing/2014/main" id="{5E240689-88D3-4B20-AB56-1D0C4FC61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4" name="Rectangle 18">
              <a:extLst>
                <a:ext uri="{FF2B5EF4-FFF2-40B4-BE49-F238E27FC236}">
                  <a16:creationId xmlns:a16="http://schemas.microsoft.com/office/drawing/2014/main" id="{EBD163FF-E7C7-4F0D-BE63-8CF71C2A93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215" name="Rectangle 19">
              <a:extLst>
                <a:ext uri="{FF2B5EF4-FFF2-40B4-BE49-F238E27FC236}">
                  <a16:creationId xmlns:a16="http://schemas.microsoft.com/office/drawing/2014/main" id="{56FF95DB-CDB8-4CCF-9B04-940105309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216" name="Rectangle 20">
              <a:extLst>
                <a:ext uri="{FF2B5EF4-FFF2-40B4-BE49-F238E27FC236}">
                  <a16:creationId xmlns:a16="http://schemas.microsoft.com/office/drawing/2014/main" id="{B2ADEEEF-0466-45A2-BED3-1A0A3EF44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217" name="Rectangle 21">
              <a:extLst>
                <a:ext uri="{FF2B5EF4-FFF2-40B4-BE49-F238E27FC236}">
                  <a16:creationId xmlns:a16="http://schemas.microsoft.com/office/drawing/2014/main" id="{EB0727F2-F8EB-4408-B056-F97EAED6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8" name="Rectangle 22">
              <a:extLst>
                <a:ext uri="{FF2B5EF4-FFF2-40B4-BE49-F238E27FC236}">
                  <a16:creationId xmlns:a16="http://schemas.microsoft.com/office/drawing/2014/main" id="{E8DFB97C-F8F7-4326-9460-98905F594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219" name="Rectangle 23">
              <a:extLst>
                <a:ext uri="{FF2B5EF4-FFF2-40B4-BE49-F238E27FC236}">
                  <a16:creationId xmlns:a16="http://schemas.microsoft.com/office/drawing/2014/main" id="{1DF21F90-D1E3-4651-8AE3-5638F137F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220" name="Rectangle 24">
              <a:extLst>
                <a:ext uri="{FF2B5EF4-FFF2-40B4-BE49-F238E27FC236}">
                  <a16:creationId xmlns:a16="http://schemas.microsoft.com/office/drawing/2014/main" id="{4FDAD5F4-9915-4757-B80B-3B1B53FFC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221" name="Rectangle 25">
              <a:extLst>
                <a:ext uri="{FF2B5EF4-FFF2-40B4-BE49-F238E27FC236}">
                  <a16:creationId xmlns:a16="http://schemas.microsoft.com/office/drawing/2014/main" id="{1619CFDC-A17B-490D-B271-2B59FA4C5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Line 26">
              <a:extLst>
                <a:ext uri="{FF2B5EF4-FFF2-40B4-BE49-F238E27FC236}">
                  <a16:creationId xmlns:a16="http://schemas.microsoft.com/office/drawing/2014/main" id="{A29C7309-0947-461F-B865-28C92A198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7">
              <a:extLst>
                <a:ext uri="{FF2B5EF4-FFF2-40B4-BE49-F238E27FC236}">
                  <a16:creationId xmlns:a16="http://schemas.microsoft.com/office/drawing/2014/main" id="{04179FDF-6262-4916-828C-A6408104A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Rectangle 28">
              <a:extLst>
                <a:ext uri="{FF2B5EF4-FFF2-40B4-BE49-F238E27FC236}">
                  <a16:creationId xmlns:a16="http://schemas.microsoft.com/office/drawing/2014/main" id="{33DD2E66-6A6E-41AF-889E-B24A7D021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9">
              <a:extLst>
                <a:ext uri="{FF2B5EF4-FFF2-40B4-BE49-F238E27FC236}">
                  <a16:creationId xmlns:a16="http://schemas.microsoft.com/office/drawing/2014/main" id="{8176736C-A867-4A2F-80DC-2722B4F30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30">
              <a:extLst>
                <a:ext uri="{FF2B5EF4-FFF2-40B4-BE49-F238E27FC236}">
                  <a16:creationId xmlns:a16="http://schemas.microsoft.com/office/drawing/2014/main" id="{8D832D1F-2129-4F0E-A110-A46505C0E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31">
              <a:extLst>
                <a:ext uri="{FF2B5EF4-FFF2-40B4-BE49-F238E27FC236}">
                  <a16:creationId xmlns:a16="http://schemas.microsoft.com/office/drawing/2014/main" id="{FB5F4C2B-8EA7-4969-835E-9F19320D0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32">
              <a:extLst>
                <a:ext uri="{FF2B5EF4-FFF2-40B4-BE49-F238E27FC236}">
                  <a16:creationId xmlns:a16="http://schemas.microsoft.com/office/drawing/2014/main" id="{F2D27064-0878-4682-9D91-D342F5B21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33">
              <a:extLst>
                <a:ext uri="{FF2B5EF4-FFF2-40B4-BE49-F238E27FC236}">
                  <a16:creationId xmlns:a16="http://schemas.microsoft.com/office/drawing/2014/main" id="{099A24AA-2CD3-4FD2-9388-280D21D4B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34">
              <a:extLst>
                <a:ext uri="{FF2B5EF4-FFF2-40B4-BE49-F238E27FC236}">
                  <a16:creationId xmlns:a16="http://schemas.microsoft.com/office/drawing/2014/main" id="{20175A07-D55F-484E-97DE-563DD276B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35">
              <a:extLst>
                <a:ext uri="{FF2B5EF4-FFF2-40B4-BE49-F238E27FC236}">
                  <a16:creationId xmlns:a16="http://schemas.microsoft.com/office/drawing/2014/main" id="{080B6E8F-58D1-4B6D-AD74-715558C21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36">
              <a:extLst>
                <a:ext uri="{FF2B5EF4-FFF2-40B4-BE49-F238E27FC236}">
                  <a16:creationId xmlns:a16="http://schemas.microsoft.com/office/drawing/2014/main" id="{3DFEA64D-AF65-47B6-9D9B-26149F222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3" name="Rectangle 37">
              <a:extLst>
                <a:ext uri="{FF2B5EF4-FFF2-40B4-BE49-F238E27FC236}">
                  <a16:creationId xmlns:a16="http://schemas.microsoft.com/office/drawing/2014/main" id="{1B8167C5-3123-4778-8595-B528E5187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38">
              <a:extLst>
                <a:ext uri="{FF2B5EF4-FFF2-40B4-BE49-F238E27FC236}">
                  <a16:creationId xmlns:a16="http://schemas.microsoft.com/office/drawing/2014/main" id="{627845D1-A362-4266-B91F-0EE321521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39">
              <a:extLst>
                <a:ext uri="{FF2B5EF4-FFF2-40B4-BE49-F238E27FC236}">
                  <a16:creationId xmlns:a16="http://schemas.microsoft.com/office/drawing/2014/main" id="{38B179F4-8D6E-4047-8477-662AE707B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40">
              <a:extLst>
                <a:ext uri="{FF2B5EF4-FFF2-40B4-BE49-F238E27FC236}">
                  <a16:creationId xmlns:a16="http://schemas.microsoft.com/office/drawing/2014/main" id="{A0AC1D30-6376-4B6A-B141-944AB0FA2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41">
              <a:extLst>
                <a:ext uri="{FF2B5EF4-FFF2-40B4-BE49-F238E27FC236}">
                  <a16:creationId xmlns:a16="http://schemas.microsoft.com/office/drawing/2014/main" id="{33119C8D-011F-43C2-B5B2-D5EA4A40B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42">
              <a:extLst>
                <a:ext uri="{FF2B5EF4-FFF2-40B4-BE49-F238E27FC236}">
                  <a16:creationId xmlns:a16="http://schemas.microsoft.com/office/drawing/2014/main" id="{05969ECA-BF1C-4244-BF29-2AD0394E85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43">
              <a:extLst>
                <a:ext uri="{FF2B5EF4-FFF2-40B4-BE49-F238E27FC236}">
                  <a16:creationId xmlns:a16="http://schemas.microsoft.com/office/drawing/2014/main" id="{DB853F7E-9B59-4105-B4FA-51849C25A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44">
              <a:extLst>
                <a:ext uri="{FF2B5EF4-FFF2-40B4-BE49-F238E27FC236}">
                  <a16:creationId xmlns:a16="http://schemas.microsoft.com/office/drawing/2014/main" id="{6372FB57-B870-404A-9499-A668A45AB2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45">
              <a:extLst>
                <a:ext uri="{FF2B5EF4-FFF2-40B4-BE49-F238E27FC236}">
                  <a16:creationId xmlns:a16="http://schemas.microsoft.com/office/drawing/2014/main" id="{E9D0E890-D26E-4C91-A8DB-B1F4B9C9E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46">
              <a:extLst>
                <a:ext uri="{FF2B5EF4-FFF2-40B4-BE49-F238E27FC236}">
                  <a16:creationId xmlns:a16="http://schemas.microsoft.com/office/drawing/2014/main" id="{4EEE89B2-9BDF-4805-B683-BD3DFA6A2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47">
              <a:extLst>
                <a:ext uri="{FF2B5EF4-FFF2-40B4-BE49-F238E27FC236}">
                  <a16:creationId xmlns:a16="http://schemas.microsoft.com/office/drawing/2014/main" id="{644ABB8F-FBAE-40FF-8771-3FE6EAB17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48">
              <a:extLst>
                <a:ext uri="{FF2B5EF4-FFF2-40B4-BE49-F238E27FC236}">
                  <a16:creationId xmlns:a16="http://schemas.microsoft.com/office/drawing/2014/main" id="{6E30552C-EFE1-4ABF-9DA9-B20085EF8D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49">
              <a:extLst>
                <a:ext uri="{FF2B5EF4-FFF2-40B4-BE49-F238E27FC236}">
                  <a16:creationId xmlns:a16="http://schemas.microsoft.com/office/drawing/2014/main" id="{76721AB6-DA66-4401-BA83-3854E68F8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50">
              <a:extLst>
                <a:ext uri="{FF2B5EF4-FFF2-40B4-BE49-F238E27FC236}">
                  <a16:creationId xmlns:a16="http://schemas.microsoft.com/office/drawing/2014/main" id="{79A3012E-CFD2-49D0-A450-F961EDB16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51">
              <a:extLst>
                <a:ext uri="{FF2B5EF4-FFF2-40B4-BE49-F238E27FC236}">
                  <a16:creationId xmlns:a16="http://schemas.microsoft.com/office/drawing/2014/main" id="{E28DFD27-5761-42F7-B54E-95FD25452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52">
              <a:extLst>
                <a:ext uri="{FF2B5EF4-FFF2-40B4-BE49-F238E27FC236}">
                  <a16:creationId xmlns:a16="http://schemas.microsoft.com/office/drawing/2014/main" id="{51C47758-124B-4EF5-9779-F11FE6BC3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53">
              <a:extLst>
                <a:ext uri="{FF2B5EF4-FFF2-40B4-BE49-F238E27FC236}">
                  <a16:creationId xmlns:a16="http://schemas.microsoft.com/office/drawing/2014/main" id="{19F8B291-5476-49B1-B6B8-6BCAE384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54">
              <a:extLst>
                <a:ext uri="{FF2B5EF4-FFF2-40B4-BE49-F238E27FC236}">
                  <a16:creationId xmlns:a16="http://schemas.microsoft.com/office/drawing/2014/main" id="{658DF8F9-66B2-42E8-82BD-EEB6ACEB1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55">
              <a:extLst>
                <a:ext uri="{FF2B5EF4-FFF2-40B4-BE49-F238E27FC236}">
                  <a16:creationId xmlns:a16="http://schemas.microsoft.com/office/drawing/2014/main" id="{99EA0A95-689A-483E-9C79-2DB0D5F53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56">
              <a:extLst>
                <a:ext uri="{FF2B5EF4-FFF2-40B4-BE49-F238E27FC236}">
                  <a16:creationId xmlns:a16="http://schemas.microsoft.com/office/drawing/2014/main" id="{CFA27FCB-DDCB-496F-854B-784157EDB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57">
              <a:extLst>
                <a:ext uri="{FF2B5EF4-FFF2-40B4-BE49-F238E27FC236}">
                  <a16:creationId xmlns:a16="http://schemas.microsoft.com/office/drawing/2014/main" id="{87EC8C49-F587-4AFB-8A80-E5ED91DE0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58">
              <a:extLst>
                <a:ext uri="{FF2B5EF4-FFF2-40B4-BE49-F238E27FC236}">
                  <a16:creationId xmlns:a16="http://schemas.microsoft.com/office/drawing/2014/main" id="{F3D8DABE-CF05-45EA-B4AB-5CDBB106EB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59">
              <a:extLst>
                <a:ext uri="{FF2B5EF4-FFF2-40B4-BE49-F238E27FC236}">
                  <a16:creationId xmlns:a16="http://schemas.microsoft.com/office/drawing/2014/main" id="{96C830B0-CA64-42F2-A76C-ADC5A29B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60">
              <a:extLst>
                <a:ext uri="{FF2B5EF4-FFF2-40B4-BE49-F238E27FC236}">
                  <a16:creationId xmlns:a16="http://schemas.microsoft.com/office/drawing/2014/main" id="{72185559-52DA-4383-9F28-2E5DB92AF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61">
              <a:extLst>
                <a:ext uri="{FF2B5EF4-FFF2-40B4-BE49-F238E27FC236}">
                  <a16:creationId xmlns:a16="http://schemas.microsoft.com/office/drawing/2014/main" id="{DDC2C9FF-1C74-4AD3-8F5B-0857E2DBE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62">
              <a:extLst>
                <a:ext uri="{FF2B5EF4-FFF2-40B4-BE49-F238E27FC236}">
                  <a16:creationId xmlns:a16="http://schemas.microsoft.com/office/drawing/2014/main" id="{9AC4AE25-34E9-4428-8145-32449697D4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63">
              <a:extLst>
                <a:ext uri="{FF2B5EF4-FFF2-40B4-BE49-F238E27FC236}">
                  <a16:creationId xmlns:a16="http://schemas.microsoft.com/office/drawing/2014/main" id="{964C9A9B-565A-43C1-9CE5-F03DB0F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64">
              <a:extLst>
                <a:ext uri="{FF2B5EF4-FFF2-40B4-BE49-F238E27FC236}">
                  <a16:creationId xmlns:a16="http://schemas.microsoft.com/office/drawing/2014/main" id="{BD3208B0-E6F9-4034-9FB3-FE5647392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65">
              <a:extLst>
                <a:ext uri="{FF2B5EF4-FFF2-40B4-BE49-F238E27FC236}">
                  <a16:creationId xmlns:a16="http://schemas.microsoft.com/office/drawing/2014/main" id="{7533AB9B-AB7D-457A-94F9-FF63B22AD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66">
              <a:extLst>
                <a:ext uri="{FF2B5EF4-FFF2-40B4-BE49-F238E27FC236}">
                  <a16:creationId xmlns:a16="http://schemas.microsoft.com/office/drawing/2014/main" id="{D885C325-E290-4FF8-966A-60D515F09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67">
              <a:extLst>
                <a:ext uri="{FF2B5EF4-FFF2-40B4-BE49-F238E27FC236}">
                  <a16:creationId xmlns:a16="http://schemas.microsoft.com/office/drawing/2014/main" id="{10976311-700A-4F21-834B-478346A42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sampling method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1CC0D1-21BE-41F0-8461-64D7352AEE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3" t="4344" r="13617" b="2616"/>
          <a:stretch/>
        </p:blipFill>
        <p:spPr>
          <a:xfrm>
            <a:off x="1219201" y="12267160"/>
            <a:ext cx="18143621" cy="135674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527857"/>
              </p:ext>
            </p:extLst>
          </p:nvPr>
        </p:nvGraphicFramePr>
        <p:xfrm>
          <a:off x="19151944" y="10919818"/>
          <a:ext cx="16130062" cy="1018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4AEEC86-7884-4DC4-9F9B-CBC560270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7596" y="21103457"/>
            <a:ext cx="15114410" cy="48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19970042" y="9633325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2E02FE-419D-4AD9-9873-EE12D40B61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" t="5528" r="13253" b="3406"/>
          <a:stretch/>
        </p:blipFill>
        <p:spPr>
          <a:xfrm>
            <a:off x="866273" y="11383620"/>
            <a:ext cx="18612348" cy="14927970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75318"/>
              </p:ext>
            </p:extLst>
          </p:nvPr>
        </p:nvGraphicFramePr>
        <p:xfrm>
          <a:off x="17124289" y="10923394"/>
          <a:ext cx="18222981" cy="9519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E7DEE15-6014-465E-B3B0-4C73AE424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9361" y="20754597"/>
            <a:ext cx="16427168" cy="55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0505990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D99EA0-C0CB-4118-85A9-8B2AD17FE2A8}"/>
              </a:ext>
            </a:extLst>
          </p:cNvPr>
          <p:cNvSpPr txBox="1"/>
          <p:nvPr/>
        </p:nvSpPr>
        <p:spPr>
          <a:xfrm>
            <a:off x="19141901" y="10424763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F37FB8-659A-420C-B511-6897FE87D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709" y="6016376"/>
            <a:ext cx="16470398" cy="35398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891C73-9035-475B-862D-710A5ABED2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9" t="3935" r="13359" b="1828"/>
          <a:stretch/>
        </p:blipFill>
        <p:spPr>
          <a:xfrm>
            <a:off x="481264" y="13948728"/>
            <a:ext cx="19112869" cy="1268418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516693"/>
              </p:ext>
            </p:extLst>
          </p:nvPr>
        </p:nvGraphicFramePr>
        <p:xfrm>
          <a:off x="19088051" y="11501855"/>
          <a:ext cx="16483263" cy="946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1039FCC-D720-4530-A060-CD3DF3B9C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0682" y="21447079"/>
            <a:ext cx="15940632" cy="518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724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42519" y="16946435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Hormones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575275-471A-4831-AD2E-B279EDA4A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9039" y="13185843"/>
            <a:ext cx="45179" cy="106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EC54A4-5FF6-4ADF-83CA-31291FDDF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4218" y="18385843"/>
            <a:ext cx="19852710" cy="80339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A1F95A-9081-4A28-BA15-20091A80B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830" y="5107463"/>
            <a:ext cx="13010472" cy="21312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740B6A-80C9-4ABD-ACC2-261E536EC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4980" y="6963087"/>
            <a:ext cx="12544075" cy="421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0%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100%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769DED-2AE6-4F2D-B0F9-975217A7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305" y="8034333"/>
            <a:ext cx="24119389" cy="1689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548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2439" y="7854738"/>
            <a:ext cx="13258800" cy="8443572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0191DBC3-F64C-4026-A34F-881CAD9E9A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9400" y="7733224"/>
            <a:ext cx="14379577" cy="8571318"/>
            <a:chOff x="15744" y="-78"/>
            <a:chExt cx="8002" cy="5502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F1ABE2D7-EF92-4632-B9B1-EF6083E13A2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EC6A08FD-05CC-4A81-930E-A2161F1BC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132E7F7B-8A11-43DD-9CA7-4ABC3E642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9719B2AD-0824-4604-8567-466A81098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7C5DDBC-AD26-48D8-A4F1-4D81D4F55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D930E6BB-6EAE-4514-91EC-DE9E0658B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0603999-E3C7-4AEF-99E1-A38812F02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FEC76078-944D-4477-BC43-439EC5A2C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8F467A2E-99A3-4C76-ABC6-8096D6D47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B77B3D25-4E5B-46A7-95D5-AB0F5C78B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9AFBF58-08CF-47DD-88A0-8083EFA3A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029C4C96-CC4A-4B71-B8FB-2AB95E5A2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E7B98E18-7719-4C74-B54B-B42CCCE67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7D33AF02-8D5B-41D3-B327-D93252D8B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A93654B0-C8CE-4309-AE16-C389FA3CC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CA2B51AB-C1D9-4459-A54F-D8049EFEF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8FB28A15-FDE3-4533-95E6-2DC766C0D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4B087394-AB8A-4558-AD63-FB2391582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8123A6F8-80E3-4A0C-B38E-95A41D01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27A4D0D5-F910-49B0-8679-72FF4A7BC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B99254CD-1E43-4005-82E2-AC84E06E6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1152053D-A1CA-4686-8138-5BCCB6FE7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81C41419-EE11-4DF7-AC3A-9E20D39ACC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5B6BEE55-4BE0-4A2C-B1F2-AF98784AE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0773E2D4-A497-4F23-8365-B74A44277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32ACDC8D-1DCD-46D5-A636-BA3857E04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9E80F767-D17D-4185-A692-9B56F9004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D1C14D14-28BE-4275-A721-9A4C6BAEC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AC969FC5-7318-43D9-AA2D-F97020492B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158D42CA-B83E-4F9E-AECF-393CABFD2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B18D0E68-DDE2-4457-BBB8-FE12A46E5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79DE45EE-CAB1-447C-94E0-B7DC84FED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D54CD79F-53C3-42B3-B7D8-8D5CFB619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CF8056D3-4153-4613-9B6F-CBD044D0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B0F4B9CE-2E21-4D86-BBDB-7E22C0CB87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46E8D352-11DD-444F-8394-63F86E1ED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DD063CE5-3618-4EEE-B94C-767C68943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89C7DD8A-01DE-484A-B545-7AC84CFB0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414F70BD-27AE-4535-B77E-95281D72EB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9CCF9820-AC8A-4467-970A-C7F4D5805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9AB47F96-B7F8-4856-9240-A165C51FFA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769A7FEB-16D8-438E-9F5D-D2D7A134E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F19B9BC8-FB7A-4111-8181-131A2765D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D37F506D-76E4-42B4-913A-02B44A4C8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2956CA1D-5A4F-46AE-8963-040A2F1027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7F9BC681-C0CD-4CA5-9CFD-A874520B3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EE2E5E12-A6C7-44DD-BEE8-7A968A752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D438AE6C-8AC2-4BB4-B391-D84CC8167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141A118D-E290-4375-9E2E-C550D68EE5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ABA83397-DBB6-4172-8F57-DFA352062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CE5E1549-FF5C-40B7-B525-88FBE23511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02757E92-DD1A-4680-830A-88AB428C6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A40F8847-F8DC-4D96-AEDE-293EDBC22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F489B7DB-A03A-406E-A893-16D107428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EB394306-AD3C-4B1E-A80B-DBCBDDD5F8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7BB76F8B-FA86-49A6-B94A-22F44E812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DFD98932-4A64-4808-883E-7C4B3EAAA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D105D09D-873B-47AE-8E6E-C54E18C67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A5AFB136-7719-41C5-BEA3-3CFE1565E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164D5667-3E9B-40DA-9D32-2C87F6191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18DEED10-A2E8-4F1E-B9E7-D2DCE411A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499EF276-FCB7-403B-B21C-0A9930A09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C7726FC6-952B-40DF-9CF7-B40F37507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E40C33B9-2AF9-434E-BE4C-AD38D6E4B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9E1C5A-81E2-4AD0-9FCB-0084158DFB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3" t="13958" r="31826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9384B58-942B-46C6-B1A3-94447E284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35114"/>
            <a:ext cx="31546800" cy="2368543"/>
          </a:xfrm>
        </p:spPr>
        <p:txBody>
          <a:bodyPr>
            <a:noAutofit/>
          </a:bodyPr>
          <a:lstStyle/>
          <a:p>
            <a:pPr algn="ctr"/>
            <a:r>
              <a:rPr lang="en-US" sz="205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Withlacoochee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FFDC38-8352-403C-A82F-92C098BC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89557"/>
            <a:ext cx="35661600" cy="217233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112 miles long.</a:t>
            </a:r>
          </a:p>
          <a:p>
            <a:r>
              <a:rPr lang="en-US" dirty="0">
                <a:solidFill>
                  <a:schemeClr val="bg1"/>
                </a:solidFill>
              </a:rPr>
              <a:t>The drainage basin is 2,120 square miles.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 1,870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                              only the Coastal Plain province.</a:t>
            </a:r>
          </a:p>
          <a:p>
            <a:r>
              <a:rPr lang="en-US" dirty="0">
                <a:solidFill>
                  <a:schemeClr val="bg1"/>
                </a:solidFill>
              </a:rPr>
              <a:t>The river receives effluent from the city of Valdosta about 20 miles upstream of site.</a:t>
            </a:r>
          </a:p>
          <a:p>
            <a:r>
              <a:rPr lang="en-US" dirty="0">
                <a:solidFill>
                  <a:schemeClr val="bg1"/>
                </a:solidFill>
              </a:rPr>
              <a:t>The Withlacoochee River joins with the Suwannee River downstream from the site.  </a:t>
            </a:r>
          </a:p>
          <a:p>
            <a:r>
              <a:rPr lang="en-US" dirty="0">
                <a:solidFill>
                  <a:schemeClr val="bg1"/>
                </a:solidFill>
              </a:rPr>
              <a:t>Site is located at state line.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2.9 µg/L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081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sampling method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148781" y="5274438"/>
            <a:ext cx="11011009" cy="9971961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6162051" y="12233959"/>
            <a:ext cx="6944758" cy="95250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No. of PFCs  Analyzed </a:t>
            </a:r>
            <a:r>
              <a:rPr lang="en-US" sz="4800" baseline="0" dirty="0">
                <a:solidFill>
                  <a:schemeClr val="tx1"/>
                </a:solidFill>
              </a:rPr>
              <a:t>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21009148" y="11443584"/>
            <a:ext cx="13571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64B70B-B53B-4D75-ACCD-4E96F1F8B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" t="7474" r="9502" b="1813"/>
          <a:stretch/>
        </p:blipFill>
        <p:spPr>
          <a:xfrm>
            <a:off x="954588" y="13976835"/>
            <a:ext cx="18630900" cy="12609167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989151"/>
              </p:ext>
            </p:extLst>
          </p:nvPr>
        </p:nvGraphicFramePr>
        <p:xfrm>
          <a:off x="20232610" y="12855918"/>
          <a:ext cx="15124189" cy="881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541C61E-E4A4-4F8E-B807-E6937EFA8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2611" y="21722254"/>
            <a:ext cx="15124189" cy="48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7110472" y="12017759"/>
            <a:ext cx="6934200" cy="787907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32D8A7-0075-4CF4-8D21-0A107B5D78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2" t="4884" r="3347" b="2973"/>
          <a:stretch/>
        </p:blipFill>
        <p:spPr>
          <a:xfrm>
            <a:off x="835241" y="14439900"/>
            <a:ext cx="17452759" cy="11930304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952325"/>
              </p:ext>
            </p:extLst>
          </p:nvPr>
        </p:nvGraphicFramePr>
        <p:xfrm>
          <a:off x="19408560" y="12464223"/>
          <a:ext cx="15201900" cy="872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9548DA4-2CD2-409F-AA3B-1756AED9D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8560" y="21433086"/>
            <a:ext cx="15201900" cy="49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A1E585-DF3A-4AC3-BE4A-2EAD6DF6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234" y="20153950"/>
            <a:ext cx="15531529" cy="52540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4442D0-4130-4DD7-AE3E-CEB59CF74DA8}"/>
              </a:ext>
            </a:extLst>
          </p:cNvPr>
          <p:cNvSpPr/>
          <p:nvPr/>
        </p:nvSpPr>
        <p:spPr>
          <a:xfrm>
            <a:off x="10145289" y="18676622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7068068" y="12412553"/>
            <a:ext cx="7315198" cy="9066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0EDA75-3455-4E59-8C31-16498845B1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" t="7510" r="12422" b="1874"/>
          <a:stretch/>
        </p:blipFill>
        <p:spPr>
          <a:xfrm>
            <a:off x="1219201" y="13944600"/>
            <a:ext cx="17564100" cy="12121453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558781"/>
              </p:ext>
            </p:extLst>
          </p:nvPr>
        </p:nvGraphicFramePr>
        <p:xfrm>
          <a:off x="17754600" y="12865879"/>
          <a:ext cx="17907000" cy="868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A0FF719-4557-41BC-A576-7F0ECE6B9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5489" y="21552679"/>
            <a:ext cx="15273312" cy="482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0" y="13152023"/>
            <a:ext cx="11212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602632" y="2958958"/>
            <a:ext cx="13448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PFCs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3143" y="4713284"/>
            <a:ext cx="11274430" cy="568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F42CB3-0684-42DF-894A-140CB710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2392" y="14448373"/>
            <a:ext cx="17115815" cy="9216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71AFE7-8718-4C6A-87EF-244948E6A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02" y="4713284"/>
            <a:ext cx="15931188" cy="213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PFCs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grpSp>
        <p:nvGrpSpPr>
          <p:cNvPr id="69" name="Group 4">
            <a:extLst>
              <a:ext uri="{FF2B5EF4-FFF2-40B4-BE49-F238E27FC236}">
                <a16:creationId xmlns:a16="http://schemas.microsoft.com/office/drawing/2014/main" id="{41C2A792-565A-438B-8FD2-7C08275B3A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95500" y="10999822"/>
            <a:ext cx="14379577" cy="8571318"/>
            <a:chOff x="15744" y="-78"/>
            <a:chExt cx="8002" cy="5502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5AD547E3-9BD9-4030-8C8E-A26122D63AA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8B87C6D3-FD05-4509-980E-682A6404B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436A642F-44FF-4AB3-B811-63B453C59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3DFCFC37-726E-4B82-A70A-376613907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7FE49D3-820F-4207-A921-EFADC88FC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CA07535-E369-40AE-8FB0-AB50D6443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9B3A3B5B-D870-4C13-9C1D-B0F482A43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550978D7-94E4-4B45-B2C8-8061858C3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5F0ECD9-E17B-4CA3-B6F9-9A5FCE9B9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C1DC10F-A8DF-4106-AB27-61CBD2202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D82DDCE3-AFB5-4423-9388-0DBE809C6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E853CF7B-0167-4516-99E1-3002F2366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714A5D8D-916C-421E-B624-6E603E922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00FF7A56-1C61-4B7E-B28F-6044D96CC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E3DCE8B3-9C40-46FE-8B0B-642F4B902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290814FB-EB4D-4F6C-A290-64E751721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55971EAD-924F-407A-B823-B5ED2C14C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44F3BCF4-59D2-4B8D-B231-321EFD03F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E61630B3-19FD-4A44-998A-D29BC839A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D18DAD34-11AF-41FE-AA54-A5F65D701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7F831CD9-02FA-4A67-AE9E-4F6F0A9D7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C07E33AB-9098-4C65-9C82-3BB01B475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ADD9645E-D1DC-447A-AF2D-7E07E4C50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75A4F046-B6D1-44C8-B0BB-B20B1BE5E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AF697C2D-4638-4BA6-9E65-5609ACE47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56280188-9630-4D6B-A1BF-EBF303AB5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C1042620-5E8A-4587-9354-6985E791A5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106BE392-A072-4713-B8FE-9E7BB7251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6AB3B3FC-A110-4464-8755-08E20FA88E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0EDD70F9-FC85-425A-869F-EC76C76E2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A206D3A6-72B8-420E-AB6C-C67A5EED6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01E22D90-E22C-4783-B938-B16EFCFA5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7147910F-83A8-42A7-99A6-0500DC0CB7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E3094949-1B1A-4FBF-976F-439F604E1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A48CD604-AE13-4332-A1AB-AC8A903C27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F83FDB82-EEF8-4B4A-8CB1-8E05D6DB1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3CCBEF31-23BB-4FC6-8738-05899C98B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2865ED4A-F77E-4D76-AADC-435288ABB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F26DE106-B342-458B-9345-5AF9F5CE16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0D61D321-0A85-46D2-B3CD-4F326EF1B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B4C2638C-72B9-4792-A9B6-38259BA24B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D6012436-277C-4604-8E21-D6F568503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D71509DD-E9CA-44FF-A8C1-509C6328C1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AC096631-ABB3-49DD-977C-85911351C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47D0799B-1F06-4970-8A0D-1F79FE114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FEE9EDAE-78F2-4B95-B4E4-A3A544D8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17BDBA33-0C44-4B14-A37F-F257AFB464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DDC765D7-0AA9-4DBE-A8ED-90B99C02F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D3F3E5A0-3F7E-448B-A7E6-47D5BCBBA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2796D565-18AC-41BF-93F7-928CF81E0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3DD9F08C-D134-4F9D-A36B-EEA873A4A9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2AD1C228-9B9A-4DA4-BB83-5CED73082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0370E2AD-DFC2-4FD5-BE06-07B54D1C8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BD016875-953C-4D1C-A60E-ED074371D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D94D5B1D-E283-4757-A300-6129E6E58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9ABD5D91-3542-4080-95CE-2BF493551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1B2C35DC-6980-40FD-BF5B-FA6ED5721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4778B2D8-9DC4-4054-8B19-F93BC5EDA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D65612BF-A9F6-40BE-8968-84B8994FF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76E63E52-6F5F-46B4-8823-18B1EBC91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F9458132-6BDB-47B8-9365-DC0E6FE8E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54276016-7886-4CF8-ABF1-A6964037B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34B234D3-2074-4A86-9183-D4F1CE299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033515C1-2CD3-415A-BB7D-749CB4832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09528B1-8553-49F6-BA30-7376CBC3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0938" y="9282305"/>
            <a:ext cx="34230" cy="23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45C37F-2586-41EB-AD29-0CC659217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0766" y="9543661"/>
            <a:ext cx="13128110" cy="129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sampling method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5B34D4-CAA3-4101-B390-58FF16696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0D009E-0DE9-4A7F-BEBD-15B2DD8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noFill/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42840000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EE3B6-1E1F-4032-85CE-DC674004F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4" t="3825" r="7284" b="2127"/>
          <a:stretch/>
        </p:blipFill>
        <p:spPr>
          <a:xfrm>
            <a:off x="907171" y="13895482"/>
            <a:ext cx="19060552" cy="12317317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505337"/>
              </p:ext>
            </p:extLst>
          </p:nvPr>
        </p:nvGraphicFramePr>
        <p:xfrm>
          <a:off x="19967723" y="12818067"/>
          <a:ext cx="16725900" cy="8822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A0FE816-8243-4448-9B43-468AF8DC2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013" y="2674764"/>
            <a:ext cx="18618997" cy="82004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D14DF6-B263-42E9-8356-574E75462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67723" y="21640801"/>
            <a:ext cx="15731977" cy="457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170000-4018-4AF9-BE49-23F410FF4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084" y="17296131"/>
            <a:ext cx="19263904" cy="65166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1E626-B4C3-4462-B139-62AC71B09FBD}"/>
              </a:ext>
            </a:extLst>
          </p:cNvPr>
          <p:cNvSpPr/>
          <p:nvPr/>
        </p:nvSpPr>
        <p:spPr>
          <a:xfrm>
            <a:off x="10056326" y="15695694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BC4FBE-2E40-43E4-AA4A-C42CDB8E9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239" y="4179448"/>
            <a:ext cx="30179523" cy="62305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B21608-0837-4C0F-B1A5-FF40F3724399}"/>
              </a:ext>
            </a:extLst>
          </p:cNvPr>
          <p:cNvSpPr txBox="1"/>
          <p:nvPr/>
        </p:nvSpPr>
        <p:spPr>
          <a:xfrm>
            <a:off x="13330117" y="3110067"/>
            <a:ext cx="9407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PBDEs Detected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8BA021-DEE7-4329-B8CE-2A3C152478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9" t="4548" r="14649" b="1125"/>
          <a:stretch/>
        </p:blipFill>
        <p:spPr>
          <a:xfrm>
            <a:off x="960062" y="12912365"/>
            <a:ext cx="18604739" cy="13224235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6631318"/>
              </p:ext>
            </p:extLst>
          </p:nvPr>
        </p:nvGraphicFramePr>
        <p:xfrm>
          <a:off x="17449800" y="12023565"/>
          <a:ext cx="18211800" cy="933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1A82B39-E829-4675-8F54-CD9185109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4802" y="21624881"/>
            <a:ext cx="16096798" cy="451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552776" y="10980207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21691771" y="11011864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A4A8B-0AB5-47C3-990D-170647EF3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6" t="3835" r="8113" b="3412"/>
          <a:stretch/>
        </p:blipFill>
        <p:spPr>
          <a:xfrm>
            <a:off x="1035392" y="12833484"/>
            <a:ext cx="19226768" cy="13413840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130814"/>
              </p:ext>
            </p:extLst>
          </p:nvPr>
        </p:nvGraphicFramePr>
        <p:xfrm>
          <a:off x="19258658" y="12359277"/>
          <a:ext cx="17252950" cy="8951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55CDB13-B3DB-4BF9-AD33-7BA7F5A73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1465" y="21703392"/>
            <a:ext cx="13927336" cy="471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753558" y="470062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46087" y="2701617"/>
            <a:ext cx="16515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2181545" y="19140645"/>
            <a:ext cx="10680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PBDEs Detected by Sample Type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299365" y="2701617"/>
            <a:ext cx="16528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PBDEs Detected at Every Site (n = 4)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49712F-FB83-44C9-8BAB-4CF8E293C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78" y="4113038"/>
            <a:ext cx="15669752" cy="218098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B50BFC-9967-4E3D-90BA-DACEC6099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1852" y="20246104"/>
            <a:ext cx="19803690" cy="56767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BB20B9-AD5A-4682-970A-D3310BBEE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173" y="4113038"/>
            <a:ext cx="19608369" cy="122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86807" y="2467209"/>
            <a:ext cx="343231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100% of detections from SPMD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92%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69C8C-A9A6-4400-A66B-AAD944A9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669" y="7945632"/>
            <a:ext cx="25178661" cy="176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9631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FA101-F99A-4F0F-931E-FD6F5F486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743" y="8125078"/>
            <a:ext cx="17597838" cy="9787500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2467CB06-62E5-46D1-935B-7ECA9364BB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19854" y="8733169"/>
            <a:ext cx="14379577" cy="8571318"/>
            <a:chOff x="15744" y="-78"/>
            <a:chExt cx="8002" cy="5502"/>
          </a:xfrm>
        </p:grpSpPr>
        <p:sp>
          <p:nvSpPr>
            <p:cNvPr id="135" name="AutoShape 3">
              <a:extLst>
                <a:ext uri="{FF2B5EF4-FFF2-40B4-BE49-F238E27FC236}">
                  <a16:creationId xmlns:a16="http://schemas.microsoft.com/office/drawing/2014/main" id="{F3A5D277-89D0-411D-980C-83EFF483006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0C3B4D92-0507-4577-B90B-AF0A12BAB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5ED26D91-97FC-4307-979D-CF5CB22CE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F3734785-5D54-4A0E-8F1C-461F90EDE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DCFB885-2154-4273-961D-3420F7F71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67E0BF5F-CC6C-4F20-8C2A-E5A9F94DA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44EADA5-3CD7-4444-8C88-844E48599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47B63B96-3F54-4029-91EA-E5E8C9769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1B9EB0C-8355-4769-A2FA-51E511A3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B37DC0FE-F263-4A85-8D3A-9F8DCFE26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3C9FBDA-C6C3-4E97-803B-31A4BEC2C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1B123D4E-DBE5-41A4-A2FC-03C4C8801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32FC9177-4DB3-4D10-B009-1AD8332E2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896780F2-18A0-46DE-921D-AC6935C67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26C9619A-BBDB-4042-8E8C-FE5CD81D8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ED3193D9-AD4F-46FE-AE92-128101A6A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AA159880-DF99-4BB2-84CE-67EFC36F0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6FE4FF2E-6590-4FBA-A068-F945E537B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9E7E92E9-8042-4C3A-B51E-62BC87807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BC63AFC8-56F8-471C-BA7B-F054328F5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BA2A208C-5D36-47FB-A3B4-554E282CD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0380D8F1-7DFA-4168-A490-B73E72C00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D68C6BF5-40BF-420D-A3D7-1C4A905F88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C576EFEE-622B-4ADB-B108-43A5E888B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3141E836-A08F-45CC-9767-8500A859B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F03A3B59-21E1-4E01-944C-924682598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96A7DEE6-A5BC-4A0F-9559-206F392580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4EC210C3-4B5A-4221-84A7-F4A950BF6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9ABABB24-65B8-42E5-BE09-2571488DB8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913E8046-C064-4118-8047-F951B5057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B185EE52-70D2-40BB-8E4F-FBDD6875B7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5C43EB12-2B7D-4E84-8F64-D4D42BB3D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F949BE33-CB92-4909-95F4-9E24BC7B0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4B14669B-AAC5-4080-B3A1-B79B1BDBB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CA228F27-E807-4669-8638-A9D31894A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22516845-9552-4218-859F-40D7F55EE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83E582D1-3726-4D84-AB52-A43EB76EBC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57BDBEB9-56DC-4DFE-9B09-B46F1B6F9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2894830B-0478-4BA5-851D-EB93A4D56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ADF46796-BF98-4A15-B2B1-AE82CF644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D8A6386C-5865-4E85-86BA-BA22189B34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9376E4AD-25B1-4005-B6F2-6F0A9793C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6CC688F6-3AF8-42EB-8A08-8446667F9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16AE2520-8543-48C5-82E8-093F707BE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51C1902D-F9D1-47E3-BCA4-483F31652B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A5DB65FA-A649-4041-A733-411AB4451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99DBD96E-05A6-485B-B2D5-9E2EAD8FC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72EAA86F-2139-417E-9EAC-D8CB9F598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03FEE04C-7F75-49F7-A24C-603B973E7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1D208BA7-5C48-441B-BA1B-1B6777DB2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0EA15DE2-CD69-45B6-898C-1E6402F34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EED07611-8C4B-4765-83F7-2E19BC0D1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7FAA3651-E36E-4993-A2D2-23A3E9C2F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D94FB695-3773-459E-8741-B8FA5682E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EC5E0CB2-4FDF-4000-AA00-274BCA3AC5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4A46C735-A617-4A99-BA33-C1C08D21F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8ABDF0FE-F329-4B79-8386-EBB24132F4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E46A933E-3583-4EC5-AF3F-22425CE10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7D92E1C9-54D8-47AA-A6B0-6C1F9C715E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4B1CA4DB-48E6-4DA3-A9FA-AEBC3DB3D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8A4CF88B-BF29-4B35-9E5B-B86710728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13004462-C372-4023-92E9-C02E4EDB0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4AB6FB75-ECBB-4D61-B245-31B1122B7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9BB35CE3-9D9C-4EC0-B6D5-82F81661E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367AC-2966-4814-AE74-A3EF0AEED0AF}"/>
              </a:ext>
            </a:extLst>
          </p:cNvPr>
          <p:cNvSpPr txBox="1"/>
          <p:nvPr/>
        </p:nvSpPr>
        <p:spPr>
          <a:xfrm>
            <a:off x="3086100" y="1333500"/>
            <a:ext cx="29222700" cy="62940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300">
                <a:solidFill>
                  <a:prstClr val="black"/>
                </a:solidFill>
              </a:rPr>
              <a:t>Alkylphenols</a:t>
            </a:r>
            <a:endParaRPr lang="en-US" sz="40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sampling method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82C42-38A8-4295-B393-1A1FA0ECD2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2" t="4381" r="8331" b="3297"/>
          <a:stretch/>
        </p:blipFill>
        <p:spPr>
          <a:xfrm>
            <a:off x="1219196" y="11087430"/>
            <a:ext cx="17662357" cy="123500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2EE4F1-261F-453A-8B48-392FB37B0BEF}"/>
              </a:ext>
            </a:extLst>
          </p:cNvPr>
          <p:cNvSpPr txBox="1"/>
          <p:nvPr/>
        </p:nvSpPr>
        <p:spPr>
          <a:xfrm>
            <a:off x="3954374" y="856718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/>
              <a:t>No</a:t>
            </a:r>
            <a:r>
              <a:rPr lang="en-US" sz="4800" dirty="0"/>
              <a:t>. of Alkylphenols Analyzed = 8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671247"/>
              </p:ext>
            </p:extLst>
          </p:nvPr>
        </p:nvGraphicFramePr>
        <p:xfrm>
          <a:off x="18881553" y="10006924"/>
          <a:ext cx="16733251" cy="9321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ABB2FEB-27BE-4BF3-A9BB-4BE376EEA831}"/>
              </a:ext>
            </a:extLst>
          </p:cNvPr>
          <p:cNvSpPr txBox="1"/>
          <p:nvPr/>
        </p:nvSpPr>
        <p:spPr>
          <a:xfrm>
            <a:off x="20968414" y="8567185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770720-4FAA-4FE3-98AE-B799A0037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5387" y="19844499"/>
            <a:ext cx="15203409" cy="514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6929498" y="889709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Apalachicola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91B09-77C7-448F-9A81-EA800E0967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9201" r="13504" b="7416"/>
          <a:stretch/>
        </p:blipFill>
        <p:spPr>
          <a:xfrm>
            <a:off x="21370796" y="6464645"/>
            <a:ext cx="15007923" cy="2096735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ACB06CC-A450-4BEF-9CC4-8B88E9B1952B}"/>
              </a:ext>
            </a:extLst>
          </p:cNvPr>
          <p:cNvSpPr/>
          <p:nvPr/>
        </p:nvSpPr>
        <p:spPr>
          <a:xfrm>
            <a:off x="30140681" y="1063975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91D7C6-863A-4841-998C-D48FA98587DD}"/>
              </a:ext>
            </a:extLst>
          </p:cNvPr>
          <p:cNvSpPr txBox="1"/>
          <p:nvPr/>
        </p:nvSpPr>
        <p:spPr>
          <a:xfrm>
            <a:off x="27528253" y="11598442"/>
            <a:ext cx="129288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SR-10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42FB20-BE52-4575-9FF1-7D5E00D057B1}"/>
              </a:ext>
            </a:extLst>
          </p:cNvPr>
          <p:cNvCxnSpPr>
            <a:cxnSpLocks/>
          </p:cNvCxnSpPr>
          <p:nvPr/>
        </p:nvCxnSpPr>
        <p:spPr>
          <a:xfrm>
            <a:off x="33196696" y="5956516"/>
            <a:ext cx="2693514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B1DCA2-1571-407D-92D1-0E795750B62E}"/>
              </a:ext>
            </a:extLst>
          </p:cNvPr>
          <p:cNvCxnSpPr>
            <a:cxnSpLocks/>
          </p:cNvCxnSpPr>
          <p:nvPr/>
        </p:nvCxnSpPr>
        <p:spPr>
          <a:xfrm>
            <a:off x="33196696" y="567951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563404-E6F1-447D-BA83-4F2BA7FF8831}"/>
              </a:ext>
            </a:extLst>
          </p:cNvPr>
          <p:cNvCxnSpPr>
            <a:cxnSpLocks/>
          </p:cNvCxnSpPr>
          <p:nvPr/>
        </p:nvCxnSpPr>
        <p:spPr>
          <a:xfrm>
            <a:off x="35890210" y="5709515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65FF3F3-9912-4002-9EFD-B928F2E4158E}"/>
              </a:ext>
            </a:extLst>
          </p:cNvPr>
          <p:cNvSpPr txBox="1"/>
          <p:nvPr/>
        </p:nvSpPr>
        <p:spPr>
          <a:xfrm>
            <a:off x="31446531" y="5356649"/>
            <a:ext cx="1750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</p:spTree>
    <p:extLst>
      <p:ext uri="{BB962C8B-B14F-4D97-AF65-F5344CB8AC3E}">
        <p14:creationId xmlns:p14="http://schemas.microsoft.com/office/powerpoint/2010/main" val="14512175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355951" y="2114728"/>
            <a:ext cx="13576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732734" y="4398442"/>
            <a:ext cx="1427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Alkylphenols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Alkylphenols Detected by Sample Type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6" y="3869054"/>
            <a:ext cx="14260643" cy="235629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240C5B-AE07-4F5F-872C-76C9AA93A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200" y="16898113"/>
            <a:ext cx="17087574" cy="64373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65AC3B-4D7C-4F86-89A2-F527488B7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2058" y="6322020"/>
            <a:ext cx="18100033" cy="507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Alkylphenols</a:t>
            </a:r>
          </a:p>
          <a:p>
            <a:r>
              <a:rPr lang="en-US" sz="8000" dirty="0"/>
              <a:t>100% of 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91264-8792-4626-B987-B145062C6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581" y="8237006"/>
            <a:ext cx="26010838" cy="17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88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2646" y="12204702"/>
            <a:ext cx="15094700" cy="4137655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8E46D18-A58B-4485-A3A8-0A28F87F1F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43069" y="10517679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8CD825F-02D4-4CAB-9C55-7AD5BC3CC3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D1BB248A-6BEE-4184-A8BD-889DB366D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5665A1E1-257C-4E78-927D-3872D22E7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74B5665-FBC3-464C-BE04-E926C596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DF6FFCE-2CAA-4423-ACDF-09BA0BB9C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A43F095-7BBE-4D95-9123-1D69BABF4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EB43EAC-8C47-4025-8A4A-24464DE0A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6A4F09C-625C-405A-9E78-E58D5FA88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9A10522-32FC-49A8-A476-2A3138982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54D404A-6E05-4755-A7AB-3ABD3CE61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22D25D6-82FA-436E-B351-CFF2F9782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D36036D-E037-44CA-8161-26EE69124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7CD3C9B-E45F-44D6-944A-5E3CC68DE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4C59EE3-2E88-4B03-A025-3EBF9A311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7CA7D51D-4ED4-4AC8-A827-B45915004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94090DBA-C0AB-4720-B51F-C6694BD5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48DA21DA-AA69-4EE4-AAFD-2A28145A7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7862D452-7BA6-4F8C-91C6-FB49C4DEE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0F601059-D691-4E54-9F58-A84257AC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BA9A10CD-F4C3-47DD-9AF7-06B36900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652D8CD9-CC88-4AB2-9D1F-55A3AC36D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FD864C8D-CF91-49B3-9971-1A0BF1E5B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E77451FE-C285-4BC4-8468-19426F181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58CD658D-256C-4F05-852D-CCB5827FF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56A21A09-5D6E-4500-A0C6-3C4843D83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B48C8AE5-AA50-4101-8989-6D5D5B411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80BF4591-234B-4B26-908F-22FE1C2E0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C9F4AD76-3F83-4C41-A5DA-158DBE343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1045B2E7-E27A-4765-9330-228904FE0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9A20D8BA-ADC4-44FA-802B-964DC33F9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07EA3349-AA1E-49E5-8C18-02BCADF8F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6045BBE-16B6-4BF4-8823-87C1BFC8C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D72E40D9-95F4-49A4-A7E1-10F58DF7AA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CB55AE4A-2A43-4AEC-9560-85E9583E6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654A39C0-EC88-4DB8-88A5-F0B7E834CC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72CF8121-79B3-4739-81C1-9D1771337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299089AA-2444-4625-8493-DAE8BA577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4203A195-52EE-4A5C-BA6B-5DC85E12E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4C255978-512B-4915-96D4-8620D1814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C0B5CA90-3FA7-4756-A08C-50E35BFF8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44C8C83-BA02-43F6-AAE6-CC64935D4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41F22229-30BC-4223-8BDD-0851C2DBB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886340DF-A775-4334-818B-2DF684D6CB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5DB9C12D-7BB4-4CDE-AAB7-F19261285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A71E6089-8E6B-41D3-AF35-2049230D7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B1CE26D4-B540-40BE-BA14-495BE69C2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2D0ABCE3-6579-4017-A88D-91747EB37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43FD5854-C8C5-4DA5-8C68-D44285412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0F038BE-4A5E-4FA3-80EE-361D1EB292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F73DAE56-5525-4723-841C-EDC70978B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9F10A8C9-725B-45A8-A815-E007CE7BC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E5EA03A0-82B7-41B7-87D7-0C71406FE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32A3771D-01E0-41A4-8293-DE4EED6DA9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4F11ECD5-3670-4799-AF42-A03383A9C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57C899CD-3FD2-42FC-8530-758ADD395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9DE3CDF3-333D-4265-8319-3EC4C3694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09BB62C2-3B83-4D6C-8D1D-50C0E3437F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A32C0E00-83B3-440C-8B55-AC57B0E15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D546BABD-7B9A-4B25-8125-BFEC4778F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C4616F33-480C-4BEE-819D-757365EE9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C9FF4E23-057B-4F3B-9CAB-FD7AB18014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006DFFD2-9B9D-439B-BC00-81C9C58DB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335129C2-4CDD-4D44-B429-88B080505D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90554278-8A5E-45AB-AEB5-5CDF905EA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A72477-5605-463D-A70C-10CC5B8C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79500" y="647700"/>
            <a:ext cx="7429500" cy="77343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9600" b="1" dirty="0"/>
              <a:t>DEP  Data </a:t>
            </a:r>
          </a:p>
        </p:txBody>
      </p:sp>
    </p:spTree>
    <p:extLst>
      <p:ext uri="{BB962C8B-B14F-4D97-AF65-F5344CB8AC3E}">
        <p14:creationId xmlns:p14="http://schemas.microsoft.com/office/powerpoint/2010/main" val="3826554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7115535" y="8869578"/>
            <a:ext cx="27631666" cy="1091606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2,4-D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Acetaminophen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Acetochlor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Bentazon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Bromacil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Chlorpyrifos Ethyl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DDD-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DDE-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Fluridone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Gamma-Chlordane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Imidacloprid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Metalaxyl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Norflurazon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Sucralose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Toxaphene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92 Compounds </a:t>
            </a:r>
          </a:p>
          <a:p>
            <a:pPr algn="ctr"/>
            <a:endParaRPr lang="en-US" sz="8000" dirty="0"/>
          </a:p>
          <a:p>
            <a:pPr algn="ctr"/>
            <a:r>
              <a:rPr lang="en-US" sz="9600" b="1" dirty="0"/>
              <a:t>32 Compounds Detected</a:t>
            </a:r>
          </a:p>
          <a:p>
            <a:pPr algn="ctr"/>
            <a:r>
              <a:rPr lang="en-US" sz="8000" dirty="0"/>
              <a:t>At one or more sites, in at least one sampling method (POCIS, SPMD, or Grab)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1" dirty="0"/>
              <a:t>* </a:t>
            </a:r>
            <a:r>
              <a:rPr lang="en-US" sz="6000" dirty="0"/>
              <a:t>Indicates compounds where analysis not performed on POCIS samples</a:t>
            </a:r>
          </a:p>
        </p:txBody>
      </p:sp>
    </p:spTree>
    <p:extLst>
      <p:ext uri="{BB962C8B-B14F-4D97-AF65-F5344CB8AC3E}">
        <p14:creationId xmlns:p14="http://schemas.microsoft.com/office/powerpoint/2010/main" val="95583296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944541" y="324283"/>
            <a:ext cx="345616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atin typeface="+mj-lt"/>
              </a:rPr>
              <a:t>Compound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809627" y="2765206"/>
            <a:ext cx="13934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Detects &amp; Non-detects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590086" y="2765206"/>
            <a:ext cx="154553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Compounds Detected at Every Site (n = 4) 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3336863" y="20668908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Compounds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5D0CBF-9958-461E-B9EE-741E45F8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60433"/>
            <a:ext cx="25596005" cy="55715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76C084-FC87-4C66-994F-D08204BA1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82" y="3889150"/>
            <a:ext cx="16759290" cy="13751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39811F-B244-4257-B714-3807124E0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07425" y="3889150"/>
            <a:ext cx="17820710" cy="1797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655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521033" y="691488"/>
            <a:ext cx="20494411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600" b="1" u="sng" dirty="0"/>
              <a:t>Quality Assurance Summary – DEP Data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285F53-B028-4A32-99EE-7BF13F760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8748" y="1148"/>
            <a:ext cx="15517252" cy="27430852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B677F00-7297-40C9-BCE8-4001FE0456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78449" y="14017528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AA638A8-6772-4412-A88E-C62D4FC95CE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F7AF660A-4176-43FB-842C-04156BC78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F28D975B-AEFF-4854-8453-A47662869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3C84B01-844E-4B51-BB43-F6EF2E09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B1FC4A1-D019-4485-B8E8-7D267B3F9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14AE29-A589-44ED-81AB-AF31B2289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B4D0556-FFFE-4AFE-B41D-1E70C2B94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BC15DBC-3160-4026-AD73-021EDE49B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D69FDBB-FE6E-4F2B-961D-2E43A6CEF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94443B6-F189-4572-8802-F0815B8D7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0975BA3-1BD4-4CAE-9D3C-62A3FD37C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DAB0613-93C9-4150-A975-FA34D4ADB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E5CB9A5-521C-429E-843F-97CD0D739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989381A-A27D-424E-AC2F-CC8394468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4ED08D3B-2C75-40AB-AFFB-0E5180C87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8959C775-5769-4D31-810A-EA516496C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74413751-68F7-4C51-B57E-FCFD2751C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879ACF5B-E149-4F4C-BF4C-B9F57F565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EBE1F3A7-8ABF-416C-9594-0BD847BB3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1AD68F3D-8D1C-4CB9-9F2C-988E2D5D0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F3573347-A2E8-4E81-8B0C-F7FE7E4A4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7EA9F90C-EB28-44BF-9D4C-5DE8938CC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2181BFDA-CBB0-44CC-B292-A657D81E0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607CD32F-B17C-48AC-AAB2-78ACB66EE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C0AF8B28-8C33-43D9-B7C3-49527758D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A1255D1B-F865-4E9A-A28E-2FC24277F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BABEA177-1CC4-4799-886C-38D07191F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061A8B11-3654-413E-B4A0-A34F919E6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0E1BD260-50BA-43C3-9FBD-06FE448CB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EC1DC3E6-2915-45D8-8289-55B21B7CC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FFAFDF13-7096-458F-8420-C7B7306AC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5BDA2A3-80AA-48B9-BC44-061956296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7C1D0032-D8E8-46A2-B05A-DED15F514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DF0139DB-9B7A-4D3B-99B3-F94EA8B8D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8B81E69F-4458-47B9-A7C0-99183063C3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5D4B73E7-B17C-4E2E-BD42-7853E997B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10CEBF5C-6794-47B5-BB81-CE6CE4A299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CA2BE365-DBA1-4B9D-8AE9-7FEA8F63C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661A41DA-F84C-4506-8552-0FC000CFE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10AF1C86-2A37-4275-801B-450A92958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23E0EBA-94F3-482D-AE7F-9F16D5BCF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F1D7FB8E-C591-46C0-9DD7-7F8859489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99E0ED02-223C-4B5C-B389-BF46CB2B0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D465B080-73CF-45E3-BB93-AAFE56F13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FF2D9AEF-5AF1-4E4A-A22E-3F12E07FA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ED165CC6-26D2-463A-89BF-7641A464C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B777FC11-591D-42DD-AA90-63E25C9EE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2BEC5DBD-0862-4889-A0F3-AD1A6ED1F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1D7AEAD-3FED-4908-9093-EB418A54E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99BF2DB1-1E5B-4901-83FD-C7C92FCDA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D691481A-D2FC-484D-9B03-6123DACF7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39E031D3-CA19-445E-8F76-77AC0B5C9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99A09607-10F0-44F8-A67D-876D169124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7D93A8DD-BB9B-49DC-94DA-0D8276E9F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197807AE-2094-489C-B946-1A9D8A9B5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59988330-1EC2-40BC-9BF6-675721B16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E0CC0223-1DDF-44FF-ABE6-ECB2A1806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03230C4B-C119-4D42-B9F1-BE6B119B1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C4BA4717-E41F-4FB8-8742-2A8BDB478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21D9D69A-DD09-4211-8C6E-39A0CF2CA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966A5B4D-391A-4B2E-B7AA-4438FD0A4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C6A70E58-07B4-48DB-8A86-C68EE2451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BDF3F40A-5AC3-4C59-BC9B-82EDAA548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2DD9B447-AB16-4278-B9BC-128E53A5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040739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</a:t>
            </a:r>
            <a:br>
              <a:rPr lang="en-US" sz="19600" b="1" dirty="0"/>
            </a:br>
            <a:r>
              <a:rPr lang="en-US" sz="16300" b="1" dirty="0"/>
              <a:t>SGS/</a:t>
            </a:r>
            <a:r>
              <a:rPr lang="en-US" sz="16300" b="1" dirty="0" err="1"/>
              <a:t>Axys</a:t>
            </a:r>
            <a:r>
              <a:rPr lang="en-US" sz="16300" b="1" dirty="0"/>
              <a:t> Data</a:t>
            </a:r>
            <a:endParaRPr lang="en-US" sz="19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42 compounds detected of 76 analyzed. 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39 compounds detected of 127 analyzed.</a:t>
            </a:r>
          </a:p>
          <a:p>
            <a:pPr lvl="1"/>
            <a:r>
              <a:rPr lang="en-US" dirty="0"/>
              <a:t>Most compounds were found in POCIS only; there was a widespread distribution of compounds also found in the Grab.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5 compounds detected of 17 analyzed.</a:t>
            </a:r>
          </a:p>
          <a:p>
            <a:pPr lvl="1"/>
            <a:r>
              <a:rPr lang="en-US" dirty="0"/>
              <a:t>Blank interference caused all grab sample data to be qualified, but did not affect POCIS sample data.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77000"/>
            <a:ext cx="33185100" cy="20955000"/>
          </a:xfrm>
        </p:spPr>
        <p:txBody>
          <a:bodyPr>
            <a:normAutofit fontScale="92500" lnSpcReduction="20000"/>
          </a:bodyPr>
          <a:lstStyle/>
          <a:p>
            <a:r>
              <a:rPr lang="en-US" sz="12100" dirty="0"/>
              <a:t>PFCs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10 compounds detected of 13 analyzed.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Most compounds found in POCIS only or POCIS &amp; Grab.</a:t>
            </a:r>
          </a:p>
          <a:p>
            <a:r>
              <a:rPr lang="en-US" sz="12100" dirty="0"/>
              <a:t>PBDEs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All compounds analyzed (n = 8) were detected in SPMD &amp; Grab samples at one or more sites.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interference caused all SPMD data &amp; &gt; 90% of Grab sample data to be qualified.</a:t>
            </a:r>
          </a:p>
          <a:p>
            <a:r>
              <a:rPr lang="en-US" sz="12100" dirty="0"/>
              <a:t>Alkylphenols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2 of the 4 compounds analyzed were found in SPMD only or SPMD &amp; Grab.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interference caused all SPMD and Grab sample data to be qualified.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 </a:t>
            </a:r>
            <a:br>
              <a:rPr lang="en-US" sz="19600" b="1" dirty="0"/>
            </a:br>
            <a:r>
              <a:rPr lang="en-US" sz="16300" b="1" dirty="0"/>
              <a:t>SGS/</a:t>
            </a:r>
            <a:r>
              <a:rPr lang="en-US" sz="16300" b="1" dirty="0" err="1"/>
              <a:t>Axys</a:t>
            </a:r>
            <a:r>
              <a:rPr lang="en-US" sz="16300" b="1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</a:t>
            </a:r>
            <a:br>
              <a:rPr lang="en-US" sz="19600" b="1" dirty="0"/>
            </a:br>
            <a:r>
              <a:rPr lang="en-US" sz="16300" b="1" dirty="0"/>
              <a:t>DEP Data</a:t>
            </a:r>
            <a:endParaRPr lang="en-US" sz="19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5772159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29 compounds detected of 88 analyzed. </a:t>
            </a:r>
          </a:p>
          <a:p>
            <a:pPr lvl="1"/>
            <a:r>
              <a:rPr lang="en-US" dirty="0"/>
              <a:t>Most compounds were found in Grab &amp; POCIS. </a:t>
            </a:r>
          </a:p>
          <a:p>
            <a:pPr lvl="1"/>
            <a:r>
              <a:rPr lang="en-US" dirty="0"/>
              <a:t>Several compounds were found in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 compounds detected of 4 analyzed.</a:t>
            </a:r>
          </a:p>
          <a:p>
            <a:pPr lvl="1"/>
            <a:r>
              <a:rPr lang="en-US" dirty="0"/>
              <a:t>Most compounds were found in Grab and SPMD. </a:t>
            </a:r>
          </a:p>
          <a:p>
            <a:pPr lvl="1"/>
            <a:r>
              <a:rPr lang="en-US" dirty="0"/>
              <a:t>Acetaminophen was detected in Grab samples analyzed by DEP, but not in those analyzed by SGS/</a:t>
            </a:r>
            <a:r>
              <a:rPr lang="en-US" dirty="0" err="1"/>
              <a:t>Axys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2758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8427</TotalTime>
  <Words>5948</Words>
  <Application>Microsoft Office PowerPoint</Application>
  <PresentationFormat>Custom</PresentationFormat>
  <Paragraphs>979</Paragraphs>
  <Slides>112</Slides>
  <Notes>30</Notes>
  <HiddenSlides>37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21" baseType="lpstr">
      <vt:lpstr>Arial</vt:lpstr>
      <vt:lpstr>Calibri</vt:lpstr>
      <vt:lpstr>Calibri (Body)</vt:lpstr>
      <vt:lpstr>Calibri Light</vt:lpstr>
      <vt:lpstr>Century Gothic</vt:lpstr>
      <vt:lpstr>Symbol</vt:lpstr>
      <vt:lpstr>Times New Roman</vt:lpstr>
      <vt:lpstr>Tw Cen MT</vt:lpstr>
      <vt:lpstr>Office Theme</vt:lpstr>
      <vt:lpstr>PowerPoint Presentation</vt:lpstr>
      <vt:lpstr>Overview</vt:lpstr>
      <vt:lpstr>Ochlockonee River</vt:lpstr>
      <vt:lpstr>Ochlockonee River</vt:lpstr>
      <vt:lpstr>Sampler Location/Deployment</vt:lpstr>
      <vt:lpstr>Withlacoochee River</vt:lpstr>
      <vt:lpstr>Withlacoochee River</vt:lpstr>
      <vt:lpstr>Sampler Location/Deployment</vt:lpstr>
      <vt:lpstr>Apalachicola River</vt:lpstr>
      <vt:lpstr>Apalachicola River</vt:lpstr>
      <vt:lpstr>Sampler Location/Deployment</vt:lpstr>
      <vt:lpstr>Alafia River</vt:lpstr>
      <vt:lpstr>PowerPoint Presentation</vt:lpstr>
      <vt:lpstr>Sampler Location/Deployment</vt:lpstr>
      <vt:lpstr>Site Comparisons</vt:lpstr>
      <vt:lpstr>Site Comparisons</vt:lpstr>
      <vt:lpstr>1. 60-80lb weight lowered using a 12volt ATV winch attached to a davit.</vt:lpstr>
      <vt:lpstr>PowerPoint Presentation</vt:lpstr>
      <vt:lpstr>PowerPoint Presentation</vt:lpstr>
      <vt:lpstr>7. Sampler deployed 30 -35 days; Initial water quality parameters collected.</vt:lpstr>
      <vt:lpstr>PowerPoint Presentation</vt:lpstr>
      <vt:lpstr>PowerPoint Presentation</vt:lpstr>
      <vt:lpstr>1. Metal pole was attached to TBWA withdrawal point control structure. </vt:lpstr>
      <vt:lpstr>Sampler Deployment for  Alafia</vt:lpstr>
      <vt:lpstr>PowerPoint Presentation</vt:lpstr>
      <vt:lpstr>7. Initial water quality parameters were collected. Sampler deployed 30 -35 days.</vt:lpstr>
      <vt:lpstr>PowerPoint Presentation</vt:lpstr>
      <vt:lpstr>PowerPoint Presentation</vt:lpstr>
      <vt:lpstr>PowerPoint Presentation</vt:lpstr>
      <vt:lpstr>Polar Organic Chemical Integrative Sampler (POCIS)</vt:lpstr>
      <vt:lpstr>PowerPoint Presentation</vt:lpstr>
      <vt:lpstr>PowerPoint Presentation</vt:lpstr>
      <vt:lpstr>Blank Collections</vt:lpstr>
      <vt:lpstr>PowerPoint Presentation</vt:lpstr>
      <vt:lpstr>Analytical Strategy</vt:lpstr>
      <vt:lpstr>SGS/AXYS Data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  Data </vt:lpstr>
      <vt:lpstr>PowerPoint Presentation</vt:lpstr>
      <vt:lpstr>PowerPoint Presentation</vt:lpstr>
      <vt:lpstr>PowerPoint Presentation</vt:lpstr>
      <vt:lpstr>Review SGS/Axys Data</vt:lpstr>
      <vt:lpstr>Review  SGS/Axys Data</vt:lpstr>
      <vt:lpstr>Review DEP Data</vt:lpstr>
      <vt:lpstr>Biological Assays</vt:lpstr>
      <vt:lpstr>ER and AR Binding Assay Using Fluorescence Polarization (FP) </vt:lpstr>
      <vt:lpstr>Looking Ahead</vt:lpstr>
      <vt:lpstr>Further Discussion</vt:lpstr>
      <vt:lpstr>References</vt:lpstr>
      <vt:lpstr>Alafia River</vt:lpstr>
      <vt:lpstr>Alafia River</vt:lpstr>
      <vt:lpstr>Ochlockonee River</vt:lpstr>
      <vt:lpstr>Ochlockonee River</vt:lpstr>
      <vt:lpstr>Apalachicola River</vt:lpstr>
      <vt:lpstr>Apalachicola River</vt:lpstr>
      <vt:lpstr>Withlacoochee River</vt:lpstr>
      <vt:lpstr>Withlacoochee River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Burtchett, Jade</cp:lastModifiedBy>
  <cp:revision>514</cp:revision>
  <cp:lastPrinted>2017-10-23T20:23:36Z</cp:lastPrinted>
  <dcterms:created xsi:type="dcterms:W3CDTF">2017-10-23T16:59:02Z</dcterms:created>
  <dcterms:modified xsi:type="dcterms:W3CDTF">2018-08-31T14:15:42Z</dcterms:modified>
</cp:coreProperties>
</file>